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0"/>
  </p:notesMasterIdLst>
  <p:handoutMasterIdLst>
    <p:handoutMasterId r:id="rId41"/>
  </p:handoutMasterIdLst>
  <p:sldIdLst>
    <p:sldId id="304" r:id="rId2"/>
    <p:sldId id="305" r:id="rId3"/>
    <p:sldId id="306" r:id="rId4"/>
    <p:sldId id="307" r:id="rId5"/>
    <p:sldId id="308" r:id="rId6"/>
    <p:sldId id="330" r:id="rId7"/>
    <p:sldId id="309" r:id="rId8"/>
    <p:sldId id="336" r:id="rId9"/>
    <p:sldId id="331" r:id="rId10"/>
    <p:sldId id="332" r:id="rId11"/>
    <p:sldId id="333" r:id="rId12"/>
    <p:sldId id="334" r:id="rId13"/>
    <p:sldId id="312" r:id="rId14"/>
    <p:sldId id="313" r:id="rId15"/>
    <p:sldId id="310" r:id="rId16"/>
    <p:sldId id="326" r:id="rId17"/>
    <p:sldId id="311" r:id="rId18"/>
    <p:sldId id="335" r:id="rId19"/>
    <p:sldId id="316" r:id="rId20"/>
    <p:sldId id="337" r:id="rId21"/>
    <p:sldId id="338" r:id="rId22"/>
    <p:sldId id="339" r:id="rId23"/>
    <p:sldId id="317" r:id="rId24"/>
    <p:sldId id="341" r:id="rId25"/>
    <p:sldId id="342" r:id="rId26"/>
    <p:sldId id="325" r:id="rId27"/>
    <p:sldId id="340" r:id="rId28"/>
    <p:sldId id="318" r:id="rId29"/>
    <p:sldId id="343" r:id="rId30"/>
    <p:sldId id="328" r:id="rId31"/>
    <p:sldId id="329" r:id="rId32"/>
    <p:sldId id="319" r:id="rId33"/>
    <p:sldId id="320" r:id="rId34"/>
    <p:sldId id="321" r:id="rId35"/>
    <p:sldId id="327" r:id="rId36"/>
    <p:sldId id="344" r:id="rId37"/>
    <p:sldId id="345" r:id="rId38"/>
    <p:sldId id="346"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ssica Block" initials="JB" lastIdx="2" clrIdx="0">
    <p:extLst>
      <p:ext uri="{19B8F6BF-5375-455C-9EA6-DF929625EA0E}">
        <p15:presenceInfo xmlns:p15="http://schemas.microsoft.com/office/powerpoint/2012/main" userId="S::Jessica.Block@ahima.org::589271a2-e129-4e02-bda6-0d0657a16bb3" providerId="AD"/>
      </p:ext>
    </p:extLst>
  </p:cmAuthor>
  <p:cmAuthor id="2" name="teri jorwic" initials="tj" lastIdx="2" clrIdx="1">
    <p:extLst>
      <p:ext uri="{19B8F6BF-5375-455C-9EA6-DF929625EA0E}">
        <p15:presenceInfo xmlns:p15="http://schemas.microsoft.com/office/powerpoint/2012/main" userId="02d5aa973a086781" providerId="Windows Live"/>
      </p:ext>
    </p:extLst>
  </p:cmAuthor>
  <p:cmAuthor id="3" name="JBlock" initials="JB" lastIdx="3" clrIdx="2">
    <p:extLst>
      <p:ext uri="{19B8F6BF-5375-455C-9EA6-DF929625EA0E}">
        <p15:presenceInfo xmlns:p15="http://schemas.microsoft.com/office/powerpoint/2012/main" userId="JBloc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07" autoAdjust="0"/>
    <p:restoredTop sz="96314" autoAdjust="0"/>
  </p:normalViewPr>
  <p:slideViewPr>
    <p:cSldViewPr snapToGrid="0" snapToObjects="1">
      <p:cViewPr varScale="1">
        <p:scale>
          <a:sx n="40" d="100"/>
          <a:sy n="40" d="100"/>
        </p:scale>
        <p:origin x="1284" y="54"/>
      </p:cViewPr>
      <p:guideLst>
        <p:guide orient="horz" pos="2160"/>
        <p:guide pos="2880"/>
      </p:guideLst>
    </p:cSldViewPr>
  </p:slideViewPr>
  <p:outlineViewPr>
    <p:cViewPr>
      <p:scale>
        <a:sx n="33" d="100"/>
        <a:sy n="33" d="100"/>
      </p:scale>
      <p:origin x="0" y="-20190"/>
    </p:cViewPr>
  </p:outlineViewPr>
  <p:notesTextViewPr>
    <p:cViewPr>
      <p:scale>
        <a:sx n="1" d="1"/>
        <a:sy n="1" d="1"/>
      </p:scale>
      <p:origin x="0" y="0"/>
    </p:cViewPr>
  </p:notesTextViewPr>
  <p:notesViewPr>
    <p:cSldViewPr snapToGrid="0" snapToObjects="1">
      <p:cViewPr varScale="1">
        <p:scale>
          <a:sx n="83" d="100"/>
          <a:sy n="83" d="100"/>
        </p:scale>
        <p:origin x="2664"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5/23/2020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DE070F-9FAA-498B-BF53-855EC57B8FFB}" type="datetimeFigureOut">
              <a:rPr lang="en-US" smtClean="0"/>
              <a:t>5/23/2020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15EF2C-5FDE-45D6-AA8A-5C16C6AFA3F5}" type="slidenum">
              <a:rPr lang="en-US" smtClean="0"/>
              <a:t>‹#›</a:t>
            </a:fld>
            <a:endParaRPr lang="en-US"/>
          </a:p>
        </p:txBody>
      </p:sp>
    </p:spTree>
    <p:extLst>
      <p:ext uri="{BB962C8B-B14F-4D97-AF65-F5344CB8AC3E}">
        <p14:creationId xmlns:p14="http://schemas.microsoft.com/office/powerpoint/2010/main" val="3735844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6</a:t>
            </a:fld>
            <a:endParaRPr lang="en-US"/>
          </a:p>
        </p:txBody>
      </p:sp>
    </p:spTree>
    <p:extLst>
      <p:ext uri="{BB962C8B-B14F-4D97-AF65-F5344CB8AC3E}">
        <p14:creationId xmlns:p14="http://schemas.microsoft.com/office/powerpoint/2010/main" val="759699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30</a:t>
            </a:fld>
            <a:endParaRPr lang="en-US"/>
          </a:p>
        </p:txBody>
      </p:sp>
    </p:spTree>
    <p:extLst>
      <p:ext uri="{BB962C8B-B14F-4D97-AF65-F5344CB8AC3E}">
        <p14:creationId xmlns:p14="http://schemas.microsoft.com/office/powerpoint/2010/main" val="2282791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31</a:t>
            </a:fld>
            <a:endParaRPr lang="en-US"/>
          </a:p>
        </p:txBody>
      </p:sp>
    </p:spTree>
    <p:extLst>
      <p:ext uri="{BB962C8B-B14F-4D97-AF65-F5344CB8AC3E}">
        <p14:creationId xmlns:p14="http://schemas.microsoft.com/office/powerpoint/2010/main" val="12063785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35</a:t>
            </a:fld>
            <a:endParaRPr lang="en-US"/>
          </a:p>
        </p:txBody>
      </p:sp>
    </p:spTree>
    <p:extLst>
      <p:ext uri="{BB962C8B-B14F-4D97-AF65-F5344CB8AC3E}">
        <p14:creationId xmlns:p14="http://schemas.microsoft.com/office/powerpoint/2010/main" val="1971773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18</a:t>
            </a:fld>
            <a:endParaRPr lang="en-US"/>
          </a:p>
        </p:txBody>
      </p:sp>
    </p:spTree>
    <p:extLst>
      <p:ext uri="{BB962C8B-B14F-4D97-AF65-F5344CB8AC3E}">
        <p14:creationId xmlns:p14="http://schemas.microsoft.com/office/powerpoint/2010/main" val="3007669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i="1" dirty="0"/>
          </a:p>
        </p:txBody>
      </p:sp>
      <p:sp>
        <p:nvSpPr>
          <p:cNvPr id="4" name="Slide Number Placeholder 3"/>
          <p:cNvSpPr>
            <a:spLocks noGrp="1"/>
          </p:cNvSpPr>
          <p:nvPr>
            <p:ph type="sldNum" sz="quarter" idx="5"/>
          </p:nvPr>
        </p:nvSpPr>
        <p:spPr/>
        <p:txBody>
          <a:bodyPr/>
          <a:lstStyle/>
          <a:p>
            <a:fld id="{513F9306-14AC-4452-9887-0DE5CBCC17C5}" type="slidenum">
              <a:rPr lang="en-US" smtClean="0"/>
              <a:t>20</a:t>
            </a:fld>
            <a:endParaRPr lang="en-US"/>
          </a:p>
        </p:txBody>
      </p:sp>
    </p:spTree>
    <p:extLst>
      <p:ext uri="{BB962C8B-B14F-4D97-AF65-F5344CB8AC3E}">
        <p14:creationId xmlns:p14="http://schemas.microsoft.com/office/powerpoint/2010/main" val="792959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liver has subdivisions within each lobe, called segments. The left lobe of the liver contains segments 1 through 4b. The right lobe of the liver contains segments 5 through 8. Surgeons may identify biopsy or segmental excisions by the segment number rather than the specific lobe. This anatomy naming convention allows body part value assignment to be made from this documentation.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Anatomy Alert</a:t>
            </a:r>
          </a:p>
          <a:p>
            <a:r>
              <a:rPr lang="en-US" sz="1200" b="0" kern="1200" dirty="0">
                <a:solidFill>
                  <a:schemeClr val="tx1"/>
                </a:solidFill>
                <a:effectLst/>
                <a:latin typeface="+mn-lt"/>
                <a:ea typeface="+mn-ea"/>
                <a:cs typeface="+mn-cs"/>
              </a:rPr>
              <a:t>The left lobe of the liver contains segments 1 through 4b. The right lobe of the liver contains segments 5 through 8. Use this anatomy naming convention to help select the correct body part value.</a:t>
            </a:r>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21</a:t>
            </a:fld>
            <a:endParaRPr lang="en-US"/>
          </a:p>
        </p:txBody>
      </p:sp>
    </p:spTree>
    <p:extLst>
      <p:ext uri="{BB962C8B-B14F-4D97-AF65-F5344CB8AC3E}">
        <p14:creationId xmlns:p14="http://schemas.microsoft.com/office/powerpoint/2010/main" val="1166678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dirty="0"/>
          </a:p>
        </p:txBody>
      </p:sp>
      <p:sp>
        <p:nvSpPr>
          <p:cNvPr id="4" name="Slide Number Placeholder 3"/>
          <p:cNvSpPr>
            <a:spLocks noGrp="1"/>
          </p:cNvSpPr>
          <p:nvPr>
            <p:ph type="sldNum" sz="quarter" idx="5"/>
          </p:nvPr>
        </p:nvSpPr>
        <p:spPr/>
        <p:txBody>
          <a:bodyPr/>
          <a:lstStyle/>
          <a:p>
            <a:fld id="{513F9306-14AC-4452-9887-0DE5CBCC17C5}" type="slidenum">
              <a:rPr lang="en-US" smtClean="0"/>
              <a:t>22</a:t>
            </a:fld>
            <a:endParaRPr lang="en-US"/>
          </a:p>
        </p:txBody>
      </p:sp>
    </p:spTree>
    <p:extLst>
      <p:ext uri="{BB962C8B-B14F-4D97-AF65-F5344CB8AC3E}">
        <p14:creationId xmlns:p14="http://schemas.microsoft.com/office/powerpoint/2010/main" val="4220038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laparoscopes and instruments are used to disconnect the structures that hold the intestines in place, such as the mesentery or arteries and veins. Once the intestines are loosened from their attachments, they are pulled out through the rectum and anus until a point past the level of disease. The intestine is then disconnected at the level of the rectum or proximal anus and removed. The healthy intestine is anastomosed to the remaining rectum or anus to complete the procedure. This process can be visualized as the technique used to pull a sleeve lining out through the wrist hole in the sleeve, with the lining then cut and resewn to the remaining sleeve lining. Figure 1.6 in chapter 1 shows this approach when assigned for a laparoscopic-assisted vaginal hysterectomy, which uses a very similar technique. This is approach value F.</a:t>
            </a:r>
          </a:p>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24</a:t>
            </a:fld>
            <a:endParaRPr lang="en-US"/>
          </a:p>
        </p:txBody>
      </p:sp>
    </p:spTree>
    <p:extLst>
      <p:ext uri="{BB962C8B-B14F-4D97-AF65-F5344CB8AC3E}">
        <p14:creationId xmlns:p14="http://schemas.microsoft.com/office/powerpoint/2010/main" val="2274174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25</a:t>
            </a:fld>
            <a:endParaRPr lang="en-US"/>
          </a:p>
        </p:txBody>
      </p:sp>
    </p:spTree>
    <p:extLst>
      <p:ext uri="{BB962C8B-B14F-4D97-AF65-F5344CB8AC3E}">
        <p14:creationId xmlns:p14="http://schemas.microsoft.com/office/powerpoint/2010/main" val="3397314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27</a:t>
            </a:fld>
            <a:endParaRPr lang="en-US"/>
          </a:p>
        </p:txBody>
      </p:sp>
    </p:spTree>
    <p:extLst>
      <p:ext uri="{BB962C8B-B14F-4D97-AF65-F5344CB8AC3E}">
        <p14:creationId xmlns:p14="http://schemas.microsoft.com/office/powerpoint/2010/main" val="2330487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28</a:t>
            </a:fld>
            <a:endParaRPr lang="en-US"/>
          </a:p>
        </p:txBody>
      </p:sp>
    </p:spTree>
    <p:extLst>
      <p:ext uri="{BB962C8B-B14F-4D97-AF65-F5344CB8AC3E}">
        <p14:creationId xmlns:p14="http://schemas.microsoft.com/office/powerpoint/2010/main" val="41490676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a:t>Chapter 12: Gastrointestinal and Hepatobiliary Systems</a:t>
            </a:r>
            <a:endParaRPr lang="en-US" dirty="0"/>
          </a:p>
        </p:txBody>
      </p:sp>
    </p:spTree>
    <p:extLst>
      <p:ext uri="{BB962C8B-B14F-4D97-AF65-F5344CB8AC3E}">
        <p14:creationId xmlns:p14="http://schemas.microsoft.com/office/powerpoint/2010/main" val="3853617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7658B-4A7A-458A-9220-C7840A971B48}"/>
              </a:ext>
            </a:extLst>
          </p:cNvPr>
          <p:cNvSpPr>
            <a:spLocks noGrp="1"/>
          </p:cNvSpPr>
          <p:nvPr>
            <p:ph type="title"/>
          </p:nvPr>
        </p:nvSpPr>
        <p:spPr/>
        <p:txBody>
          <a:bodyPr>
            <a:normAutofit fontScale="90000"/>
          </a:bodyPr>
          <a:lstStyle/>
          <a:p>
            <a:br>
              <a:rPr lang="en-US" dirty="0"/>
            </a:br>
            <a:r>
              <a:rPr lang="en-US" sz="3000" dirty="0"/>
              <a:t>Common Root Operations in the Gastrointestinal and Hepatobiliary Systems</a:t>
            </a:r>
            <a:br>
              <a:rPr lang="en-US" dirty="0"/>
            </a:br>
            <a:endParaRPr lang="en-US" dirty="0"/>
          </a:p>
        </p:txBody>
      </p:sp>
      <p:sp>
        <p:nvSpPr>
          <p:cNvPr id="3" name="Content Placeholder 2">
            <a:extLst>
              <a:ext uri="{FF2B5EF4-FFF2-40B4-BE49-F238E27FC236}">
                <a16:creationId xmlns:a16="http://schemas.microsoft.com/office/drawing/2014/main" id="{B50CA3B0-86F8-4A5A-BDD6-6F61CF98AE9C}"/>
              </a:ext>
            </a:extLst>
          </p:cNvPr>
          <p:cNvSpPr>
            <a:spLocks noGrp="1"/>
          </p:cNvSpPr>
          <p:nvPr>
            <p:ph idx="1"/>
          </p:nvPr>
        </p:nvSpPr>
        <p:spPr>
          <a:xfrm>
            <a:off x="472662" y="1857191"/>
            <a:ext cx="7341990" cy="4360197"/>
          </a:xfrm>
        </p:spPr>
        <p:txBody>
          <a:bodyPr/>
          <a:lstStyle/>
          <a:p>
            <a:r>
              <a:rPr lang="en-US" dirty="0"/>
              <a:t>Root Operations that Involve Cutting or Separation Only</a:t>
            </a:r>
          </a:p>
          <a:p>
            <a:pPr lvl="1">
              <a:buFont typeface="Courier New" panose="02070309020205020404" pitchFamily="49" charset="0"/>
              <a:buChar char="o"/>
            </a:pPr>
            <a:r>
              <a:rPr lang="en-US" dirty="0"/>
              <a:t>Release</a:t>
            </a:r>
          </a:p>
          <a:p>
            <a:pPr lvl="2">
              <a:buFont typeface="Wingdings" panose="05000000000000000000" pitchFamily="2" charset="2"/>
              <a:buChar char="§"/>
            </a:pPr>
            <a:r>
              <a:rPr lang="en-US" dirty="0"/>
              <a:t>Example: Enterolysis—mobilization of intestinal adhesions —determine if this is the objective of the procedure or method to reach the operative site</a:t>
            </a:r>
          </a:p>
          <a:p>
            <a:pPr lvl="2">
              <a:buFont typeface="Wingdings" panose="05000000000000000000" pitchFamily="2" charset="2"/>
              <a:buChar char="§"/>
            </a:pPr>
            <a:r>
              <a:rPr lang="en-US" dirty="0"/>
              <a:t>See Coding Guideline B3.13</a:t>
            </a:r>
          </a:p>
        </p:txBody>
      </p:sp>
    </p:spTree>
    <p:extLst>
      <p:ext uri="{BB962C8B-B14F-4D97-AF65-F5344CB8AC3E}">
        <p14:creationId xmlns:p14="http://schemas.microsoft.com/office/powerpoint/2010/main" val="35368526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7658B-4A7A-458A-9220-C7840A971B48}"/>
              </a:ext>
            </a:extLst>
          </p:cNvPr>
          <p:cNvSpPr>
            <a:spLocks noGrp="1"/>
          </p:cNvSpPr>
          <p:nvPr>
            <p:ph type="title"/>
          </p:nvPr>
        </p:nvSpPr>
        <p:spPr/>
        <p:txBody>
          <a:bodyPr>
            <a:normAutofit fontScale="90000"/>
          </a:bodyPr>
          <a:lstStyle/>
          <a:p>
            <a:br>
              <a:rPr lang="en-US" dirty="0"/>
            </a:br>
            <a:r>
              <a:rPr lang="en-US" sz="3000" dirty="0"/>
              <a:t>Common Root Operations in the Gastrointestinal and Hepatobiliary Systems</a:t>
            </a:r>
            <a:br>
              <a:rPr lang="en-US" dirty="0"/>
            </a:br>
            <a:endParaRPr lang="en-US" dirty="0"/>
          </a:p>
        </p:txBody>
      </p:sp>
      <p:sp>
        <p:nvSpPr>
          <p:cNvPr id="3" name="Content Placeholder 2">
            <a:extLst>
              <a:ext uri="{FF2B5EF4-FFF2-40B4-BE49-F238E27FC236}">
                <a16:creationId xmlns:a16="http://schemas.microsoft.com/office/drawing/2014/main" id="{B50CA3B0-86F8-4A5A-BDD6-6F61CF98AE9C}"/>
              </a:ext>
            </a:extLst>
          </p:cNvPr>
          <p:cNvSpPr>
            <a:spLocks noGrp="1"/>
          </p:cNvSpPr>
          <p:nvPr>
            <p:ph idx="1"/>
          </p:nvPr>
        </p:nvSpPr>
        <p:spPr>
          <a:xfrm>
            <a:off x="472662" y="1857191"/>
            <a:ext cx="7341990" cy="4360197"/>
          </a:xfrm>
        </p:spPr>
        <p:txBody>
          <a:bodyPr>
            <a:normAutofit/>
          </a:bodyPr>
          <a:lstStyle/>
          <a:p>
            <a:r>
              <a:rPr lang="en-US" dirty="0"/>
              <a:t>Root Operations that Put in, Put Back or Move Some or All of a Body Part</a:t>
            </a:r>
          </a:p>
          <a:p>
            <a:pPr lvl="1">
              <a:buFont typeface="Courier New" panose="02070309020205020404" pitchFamily="49" charset="0"/>
              <a:buChar char="o"/>
            </a:pPr>
            <a:r>
              <a:rPr lang="en-US" dirty="0"/>
              <a:t>Reposition—Moving to its normal location, or other suitable location, all or a portion of a body par	</a:t>
            </a:r>
          </a:p>
          <a:p>
            <a:pPr lvl="2">
              <a:buFont typeface="Wingdings" panose="05000000000000000000" pitchFamily="2" charset="2"/>
              <a:buChar char="§"/>
            </a:pPr>
            <a:r>
              <a:rPr lang="en-US" dirty="0"/>
              <a:t>Volvulus—Reposition of body part involved</a:t>
            </a:r>
          </a:p>
          <a:p>
            <a:pPr lvl="2">
              <a:buFont typeface="Wingdings" panose="05000000000000000000" pitchFamily="2" charset="2"/>
              <a:buChar char="§"/>
            </a:pPr>
            <a:r>
              <a:rPr lang="en-US" dirty="0"/>
              <a:t>Fixation procedures—the method used to maintain the body part in that position—objective is the reposition</a:t>
            </a:r>
          </a:p>
          <a:p>
            <a:pPr lvl="3"/>
            <a:r>
              <a:rPr lang="en-US" dirty="0"/>
              <a:t>Rectopexy, </a:t>
            </a:r>
            <a:r>
              <a:rPr lang="en-US" dirty="0" err="1"/>
              <a:t>Proctopexy</a:t>
            </a:r>
            <a:r>
              <a:rPr lang="en-US" dirty="0"/>
              <a:t>, Gastropexy</a:t>
            </a:r>
          </a:p>
          <a:p>
            <a:pPr lvl="2"/>
            <a:endParaRPr lang="en-US" dirty="0"/>
          </a:p>
          <a:p>
            <a:endParaRPr lang="en-US" dirty="0"/>
          </a:p>
        </p:txBody>
      </p:sp>
    </p:spTree>
    <p:extLst>
      <p:ext uri="{BB962C8B-B14F-4D97-AF65-F5344CB8AC3E}">
        <p14:creationId xmlns:p14="http://schemas.microsoft.com/office/powerpoint/2010/main" val="835545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7658B-4A7A-458A-9220-C7840A971B48}"/>
              </a:ext>
            </a:extLst>
          </p:cNvPr>
          <p:cNvSpPr>
            <a:spLocks noGrp="1"/>
          </p:cNvSpPr>
          <p:nvPr>
            <p:ph type="title"/>
          </p:nvPr>
        </p:nvSpPr>
        <p:spPr/>
        <p:txBody>
          <a:bodyPr>
            <a:normAutofit fontScale="90000"/>
          </a:bodyPr>
          <a:lstStyle/>
          <a:p>
            <a:br>
              <a:rPr lang="en-US" dirty="0"/>
            </a:br>
            <a:r>
              <a:rPr lang="en-US" sz="3000" dirty="0"/>
              <a:t>Common Root Operations in the Gastrointestinal and Hepatobiliary Systems</a:t>
            </a:r>
            <a:br>
              <a:rPr lang="en-US" dirty="0"/>
            </a:br>
            <a:endParaRPr lang="en-US" dirty="0"/>
          </a:p>
        </p:txBody>
      </p:sp>
      <p:sp>
        <p:nvSpPr>
          <p:cNvPr id="3" name="Content Placeholder 2">
            <a:extLst>
              <a:ext uri="{FF2B5EF4-FFF2-40B4-BE49-F238E27FC236}">
                <a16:creationId xmlns:a16="http://schemas.microsoft.com/office/drawing/2014/main" id="{B50CA3B0-86F8-4A5A-BDD6-6F61CF98AE9C}"/>
              </a:ext>
            </a:extLst>
          </p:cNvPr>
          <p:cNvSpPr>
            <a:spLocks noGrp="1"/>
          </p:cNvSpPr>
          <p:nvPr>
            <p:ph idx="1"/>
          </p:nvPr>
        </p:nvSpPr>
        <p:spPr>
          <a:xfrm>
            <a:off x="472662" y="1857191"/>
            <a:ext cx="7341990" cy="4360197"/>
          </a:xfrm>
        </p:spPr>
        <p:txBody>
          <a:bodyPr/>
          <a:lstStyle/>
          <a:p>
            <a:r>
              <a:rPr lang="en-US" dirty="0"/>
              <a:t>Root Operations that Alter the Diameter or Route of a Tubular Body Part</a:t>
            </a:r>
          </a:p>
          <a:p>
            <a:pPr lvl="1">
              <a:buFont typeface="Courier New" panose="02070309020205020404" pitchFamily="49" charset="0"/>
              <a:buChar char="o"/>
            </a:pPr>
            <a:r>
              <a:rPr lang="en-US" dirty="0"/>
              <a:t>Dilation</a:t>
            </a:r>
          </a:p>
          <a:p>
            <a:pPr lvl="1">
              <a:buFont typeface="Courier New" panose="02070309020205020404" pitchFamily="49" charset="0"/>
              <a:buChar char="o"/>
            </a:pPr>
            <a:r>
              <a:rPr lang="en-US" dirty="0"/>
              <a:t>Restriction</a:t>
            </a:r>
          </a:p>
          <a:p>
            <a:pPr lvl="1">
              <a:buFont typeface="Courier New" panose="02070309020205020404" pitchFamily="49" charset="0"/>
              <a:buChar char="o"/>
            </a:pPr>
            <a:r>
              <a:rPr lang="en-US" dirty="0"/>
              <a:t>Bypass</a:t>
            </a:r>
          </a:p>
        </p:txBody>
      </p:sp>
    </p:spTree>
    <p:extLst>
      <p:ext uri="{BB962C8B-B14F-4D97-AF65-F5344CB8AC3E}">
        <p14:creationId xmlns:p14="http://schemas.microsoft.com/office/powerpoint/2010/main" val="236026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Myotomy</a:t>
            </a:r>
            <a:endParaRPr lang="en-US" dirty="0"/>
          </a:p>
        </p:txBody>
      </p:sp>
      <p:sp>
        <p:nvSpPr>
          <p:cNvPr id="3" name="Content Placeholder 2"/>
          <p:cNvSpPr>
            <a:spLocks noGrp="1"/>
          </p:cNvSpPr>
          <p:nvPr>
            <p:ph idx="1"/>
          </p:nvPr>
        </p:nvSpPr>
        <p:spPr/>
        <p:txBody>
          <a:bodyPr>
            <a:normAutofit/>
          </a:bodyPr>
          <a:lstStyle/>
          <a:p>
            <a:r>
              <a:rPr lang="en-US" dirty="0"/>
              <a:t>Myotomy </a:t>
            </a:r>
          </a:p>
          <a:p>
            <a:pPr lvl="1">
              <a:buFont typeface="Courier New" panose="02070309020205020404" pitchFamily="49" charset="0"/>
              <a:buChar char="o"/>
            </a:pPr>
            <a:r>
              <a:rPr lang="en-US" dirty="0"/>
              <a:t>Esophagomyotomy—Index directs to Division of esophageal junction</a:t>
            </a:r>
          </a:p>
          <a:p>
            <a:pPr lvl="1">
              <a:buFont typeface="Courier New" panose="02070309020205020404" pitchFamily="49" charset="0"/>
              <a:buChar char="o"/>
            </a:pPr>
            <a:r>
              <a:rPr lang="en-US" dirty="0"/>
              <a:t>Pyloromyotomy—no Index entry</a:t>
            </a:r>
          </a:p>
          <a:p>
            <a:pPr lvl="2">
              <a:buFont typeface="Wingdings" panose="05000000000000000000" pitchFamily="2" charset="2"/>
              <a:buChar char="§"/>
            </a:pPr>
            <a:r>
              <a:rPr lang="en-US" dirty="0"/>
              <a:t>Dilation: To enlarge the diameter of tubular body part</a:t>
            </a:r>
          </a:p>
          <a:p>
            <a:pPr lvl="2">
              <a:buFont typeface="Wingdings" panose="05000000000000000000" pitchFamily="2" charset="2"/>
              <a:buChar char="§"/>
            </a:pPr>
            <a:r>
              <a:rPr lang="en-US" dirty="0"/>
              <a:t>Includes both intraluminal and extraluminal methods</a:t>
            </a:r>
          </a:p>
          <a:p>
            <a:pPr lvl="2">
              <a:buFont typeface="Wingdings" panose="05000000000000000000" pitchFamily="2" charset="2"/>
              <a:buChar char="§"/>
            </a:pPr>
            <a:r>
              <a:rPr lang="en-US" dirty="0"/>
              <a:t>Device placed to maintain new diameter is coded in the device value</a:t>
            </a:r>
          </a:p>
          <a:p>
            <a:pPr lvl="3"/>
            <a:endParaRPr lang="en-US" dirty="0"/>
          </a:p>
        </p:txBody>
      </p:sp>
    </p:spTree>
    <p:extLst>
      <p:ext uri="{BB962C8B-B14F-4D97-AF65-F5344CB8AC3E}">
        <p14:creationId xmlns:p14="http://schemas.microsoft.com/office/powerpoint/2010/main" val="3120911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Other Procedures</a:t>
            </a:r>
            <a:endParaRPr lang="en-US" dirty="0"/>
          </a:p>
        </p:txBody>
      </p:sp>
      <p:sp>
        <p:nvSpPr>
          <p:cNvPr id="3" name="Content Placeholder 2"/>
          <p:cNvSpPr>
            <a:spLocks noGrp="1"/>
          </p:cNvSpPr>
          <p:nvPr>
            <p:ph idx="1"/>
          </p:nvPr>
        </p:nvSpPr>
        <p:spPr/>
        <p:txBody>
          <a:bodyPr/>
          <a:lstStyle/>
          <a:p>
            <a:r>
              <a:rPr lang="en-US" dirty="0"/>
              <a:t>Dilation of esophagus</a:t>
            </a:r>
          </a:p>
          <a:p>
            <a:pPr lvl="1">
              <a:buFont typeface="Courier New" panose="02070309020205020404" pitchFamily="49" charset="0"/>
              <a:buChar char="o"/>
            </a:pPr>
            <a:r>
              <a:rPr lang="en-US" dirty="0"/>
              <a:t>Balloon to treat Schatzki ring, tightened mucosa</a:t>
            </a:r>
          </a:p>
          <a:p>
            <a:r>
              <a:rPr lang="en-US" dirty="0"/>
              <a:t>Restriction of esophagus</a:t>
            </a:r>
          </a:p>
          <a:p>
            <a:pPr lvl="1">
              <a:buFont typeface="Courier New" panose="02070309020205020404" pitchFamily="49" charset="0"/>
              <a:buChar char="o"/>
            </a:pPr>
            <a:r>
              <a:rPr lang="en-US" dirty="0"/>
              <a:t>Fundoplication</a:t>
            </a:r>
          </a:p>
          <a:p>
            <a:pPr lvl="1">
              <a:buFont typeface="Courier New" panose="02070309020205020404" pitchFamily="49" charset="0"/>
              <a:buChar char="o"/>
            </a:pPr>
            <a:r>
              <a:rPr lang="en-US" dirty="0"/>
              <a:t>Nissen</a:t>
            </a:r>
          </a:p>
          <a:p>
            <a:pPr lvl="1">
              <a:buFont typeface="Courier New" panose="02070309020205020404" pitchFamily="49" charset="0"/>
              <a:buChar char="o"/>
            </a:pPr>
            <a:r>
              <a:rPr lang="en-US" dirty="0"/>
              <a:t>Esophagogastric junction</a:t>
            </a:r>
          </a:p>
        </p:txBody>
      </p:sp>
    </p:spTree>
    <p:extLst>
      <p:ext uri="{BB962C8B-B14F-4D97-AF65-F5344CB8AC3E}">
        <p14:creationId xmlns:p14="http://schemas.microsoft.com/office/powerpoint/2010/main" val="31989555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Bariatric Procedures</a:t>
            </a:r>
            <a:endParaRPr lang="en-US" dirty="0"/>
          </a:p>
        </p:txBody>
      </p:sp>
      <p:sp>
        <p:nvSpPr>
          <p:cNvPr id="3" name="Content Placeholder 2"/>
          <p:cNvSpPr>
            <a:spLocks noGrp="1"/>
          </p:cNvSpPr>
          <p:nvPr>
            <p:ph idx="1"/>
          </p:nvPr>
        </p:nvSpPr>
        <p:spPr/>
        <p:txBody>
          <a:bodyPr/>
          <a:lstStyle/>
          <a:p>
            <a:r>
              <a:rPr lang="en-US" dirty="0"/>
              <a:t>Roux-en-Y</a:t>
            </a:r>
          </a:p>
          <a:p>
            <a:pPr lvl="1">
              <a:buFont typeface="Courier New" panose="02070309020205020404" pitchFamily="49" charset="0"/>
              <a:buChar char="o"/>
            </a:pPr>
            <a:r>
              <a:rPr lang="en-US" dirty="0"/>
              <a:t>Bypass between stomach and the jejunum</a:t>
            </a:r>
          </a:p>
          <a:p>
            <a:r>
              <a:rPr lang="en-US" dirty="0"/>
              <a:t>Gastric banding</a:t>
            </a:r>
          </a:p>
          <a:p>
            <a:pPr lvl="1">
              <a:buFont typeface="Courier New" panose="02070309020205020404" pitchFamily="49" charset="0"/>
              <a:buChar char="o"/>
            </a:pPr>
            <a:r>
              <a:rPr lang="en-US" dirty="0"/>
              <a:t>Restriction </a:t>
            </a:r>
          </a:p>
          <a:p>
            <a:r>
              <a:rPr lang="en-US" dirty="0"/>
              <a:t>Sleeve gastrectomy</a:t>
            </a:r>
          </a:p>
          <a:p>
            <a:pPr lvl="1">
              <a:buFont typeface="Courier New" panose="02070309020205020404" pitchFamily="49" charset="0"/>
              <a:buChar char="o"/>
            </a:pPr>
            <a:r>
              <a:rPr lang="en-US" dirty="0"/>
              <a:t>Excision with vertical qualifier</a:t>
            </a:r>
          </a:p>
        </p:txBody>
      </p:sp>
    </p:spTree>
    <p:extLst>
      <p:ext uri="{BB962C8B-B14F-4D97-AF65-F5344CB8AC3E}">
        <p14:creationId xmlns:p14="http://schemas.microsoft.com/office/powerpoint/2010/main" val="562469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C6C07-54E3-4880-8889-BB289C463DDA}"/>
              </a:ext>
            </a:extLst>
          </p:cNvPr>
          <p:cNvSpPr>
            <a:spLocks noGrp="1"/>
          </p:cNvSpPr>
          <p:nvPr>
            <p:ph type="title"/>
          </p:nvPr>
        </p:nvSpPr>
        <p:spPr/>
        <p:txBody>
          <a:bodyPr>
            <a:normAutofit/>
          </a:bodyPr>
          <a:lstStyle/>
          <a:p>
            <a:r>
              <a:rPr lang="en-US" dirty="0"/>
              <a:t>Portion of 0DB Table—Vertical Qualifier</a:t>
            </a:r>
          </a:p>
        </p:txBody>
      </p:sp>
      <p:pic>
        <p:nvPicPr>
          <p:cNvPr id="5" name="Content Placeholder 4">
            <a:extLst>
              <a:ext uri="{FF2B5EF4-FFF2-40B4-BE49-F238E27FC236}">
                <a16:creationId xmlns:a16="http://schemas.microsoft.com/office/drawing/2014/main" id="{871BC4F8-3C61-45A5-ACB2-9C233C016EB0}"/>
              </a:ext>
            </a:extLst>
          </p:cNvPr>
          <p:cNvPicPr>
            <a:picLocks noGrp="1" noChangeAspect="1"/>
          </p:cNvPicPr>
          <p:nvPr>
            <p:ph idx="1"/>
          </p:nvPr>
        </p:nvPicPr>
        <p:blipFill>
          <a:blip r:embed="rId2"/>
          <a:stretch>
            <a:fillRect/>
          </a:stretch>
        </p:blipFill>
        <p:spPr>
          <a:xfrm>
            <a:off x="1828864" y="1592803"/>
            <a:ext cx="5246190" cy="4757992"/>
          </a:xfrm>
          <a:prstGeom prst="rect">
            <a:avLst/>
          </a:prstGeom>
        </p:spPr>
      </p:pic>
    </p:spTree>
    <p:extLst>
      <p:ext uri="{BB962C8B-B14F-4D97-AF65-F5344CB8AC3E}">
        <p14:creationId xmlns:p14="http://schemas.microsoft.com/office/powerpoint/2010/main" val="3917911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Colostomy and Ileostomy</a:t>
            </a:r>
            <a:endParaRPr lang="en-US" dirty="0"/>
          </a:p>
        </p:txBody>
      </p:sp>
      <p:sp>
        <p:nvSpPr>
          <p:cNvPr id="3" name="Content Placeholder 2"/>
          <p:cNvSpPr>
            <a:spLocks noGrp="1"/>
          </p:cNvSpPr>
          <p:nvPr>
            <p:ph idx="1"/>
          </p:nvPr>
        </p:nvSpPr>
        <p:spPr/>
        <p:txBody>
          <a:bodyPr/>
          <a:lstStyle/>
          <a:p>
            <a:r>
              <a:rPr lang="en-US" dirty="0"/>
              <a:t>Bypass to the outside of the body</a:t>
            </a:r>
          </a:p>
          <a:p>
            <a:pPr lvl="1">
              <a:buFont typeface="Courier New" panose="02070309020205020404" pitchFamily="49" charset="0"/>
              <a:buChar char="o"/>
            </a:pPr>
            <a:r>
              <a:rPr lang="en-US" dirty="0"/>
              <a:t>Body part where the bypass begins</a:t>
            </a:r>
          </a:p>
          <a:p>
            <a:pPr lvl="1">
              <a:buFont typeface="Courier New" panose="02070309020205020404" pitchFamily="49" charset="0"/>
              <a:buChar char="o"/>
            </a:pPr>
            <a:r>
              <a:rPr lang="en-US" dirty="0"/>
              <a:t>Qualifier where the bypass ends</a:t>
            </a:r>
          </a:p>
          <a:p>
            <a:r>
              <a:rPr lang="en-US" dirty="0"/>
              <a:t>Take-down</a:t>
            </a:r>
          </a:p>
          <a:p>
            <a:pPr lvl="1">
              <a:buFont typeface="Courier New" panose="02070309020205020404" pitchFamily="49" charset="0"/>
              <a:buChar char="o"/>
            </a:pPr>
            <a:r>
              <a:rPr lang="en-US" dirty="0"/>
              <a:t>Repair of the area that was exteriorized</a:t>
            </a:r>
          </a:p>
          <a:p>
            <a:pPr lvl="1">
              <a:buFont typeface="Courier New" panose="02070309020205020404" pitchFamily="49" charset="0"/>
              <a:buChar char="o"/>
            </a:pPr>
            <a:r>
              <a:rPr lang="en-US" dirty="0"/>
              <a:t>Open repair of the abdominal wall</a:t>
            </a:r>
          </a:p>
        </p:txBody>
      </p:sp>
    </p:spTree>
    <p:extLst>
      <p:ext uri="{BB962C8B-B14F-4D97-AF65-F5344CB8AC3E}">
        <p14:creationId xmlns:p14="http://schemas.microsoft.com/office/powerpoint/2010/main" val="1235474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7658B-4A7A-458A-9220-C7840A971B48}"/>
              </a:ext>
            </a:extLst>
          </p:cNvPr>
          <p:cNvSpPr>
            <a:spLocks noGrp="1"/>
          </p:cNvSpPr>
          <p:nvPr>
            <p:ph type="title"/>
          </p:nvPr>
        </p:nvSpPr>
        <p:spPr/>
        <p:txBody>
          <a:bodyPr>
            <a:normAutofit fontScale="90000"/>
          </a:bodyPr>
          <a:lstStyle/>
          <a:p>
            <a:br>
              <a:rPr lang="en-US" dirty="0"/>
            </a:br>
            <a:r>
              <a:rPr lang="en-US" sz="3000" dirty="0"/>
              <a:t>Common Root Operations in the Gastrointestinal and Hepatobiliary Systems</a:t>
            </a:r>
            <a:br>
              <a:rPr lang="en-US" dirty="0"/>
            </a:br>
            <a:endParaRPr lang="en-US" dirty="0"/>
          </a:p>
        </p:txBody>
      </p:sp>
      <p:sp>
        <p:nvSpPr>
          <p:cNvPr id="3" name="Content Placeholder 2">
            <a:extLst>
              <a:ext uri="{FF2B5EF4-FFF2-40B4-BE49-F238E27FC236}">
                <a16:creationId xmlns:a16="http://schemas.microsoft.com/office/drawing/2014/main" id="{B50CA3B0-86F8-4A5A-BDD6-6F61CF98AE9C}"/>
              </a:ext>
            </a:extLst>
          </p:cNvPr>
          <p:cNvSpPr>
            <a:spLocks noGrp="1"/>
          </p:cNvSpPr>
          <p:nvPr>
            <p:ph idx="1"/>
          </p:nvPr>
        </p:nvSpPr>
        <p:spPr>
          <a:xfrm>
            <a:off x="472662" y="1857191"/>
            <a:ext cx="7341990" cy="4360197"/>
          </a:xfrm>
        </p:spPr>
        <p:txBody>
          <a:bodyPr>
            <a:normAutofit/>
          </a:bodyPr>
          <a:lstStyle/>
          <a:p>
            <a:r>
              <a:rPr lang="en-US" dirty="0"/>
              <a:t>Root Operations that Define Other Repairs</a:t>
            </a:r>
          </a:p>
          <a:p>
            <a:pPr lvl="1">
              <a:buFont typeface="Courier New" panose="02070309020205020404" pitchFamily="49" charset="0"/>
              <a:buChar char="o"/>
            </a:pPr>
            <a:r>
              <a:rPr lang="en-US" dirty="0"/>
              <a:t>Repair—Example Ulcer Repair—Graham Patch</a:t>
            </a:r>
          </a:p>
          <a:p>
            <a:pPr lvl="2">
              <a:buFont typeface="Wingdings" panose="05000000000000000000" pitchFamily="2" charset="2"/>
              <a:buChar char="§"/>
            </a:pPr>
            <a:r>
              <a:rPr lang="en-US" dirty="0"/>
              <a:t>Omental patch that is not detached—cannot be a Supplement procedure as not detached</a:t>
            </a:r>
          </a:p>
          <a:p>
            <a:pPr lvl="1">
              <a:buFont typeface="Courier New" panose="02070309020205020404" pitchFamily="49" charset="0"/>
              <a:buChar char="o"/>
            </a:pPr>
            <a:r>
              <a:rPr lang="en-US" dirty="0"/>
              <a:t>Control—Repair or Destruction of acute GI bleeding = Control</a:t>
            </a:r>
          </a:p>
          <a:p>
            <a:pPr lvl="1"/>
            <a:endParaRPr lang="en-US" dirty="0"/>
          </a:p>
          <a:p>
            <a:pPr marL="0" indent="0">
              <a:buNone/>
            </a:pPr>
            <a:r>
              <a:rPr lang="en-US" dirty="0"/>
              <a:t>	</a:t>
            </a:r>
          </a:p>
          <a:p>
            <a:pPr>
              <a:buFont typeface="Courier New" panose="02070309020205020404" pitchFamily="49" charset="0"/>
              <a:buChar char="o"/>
            </a:pPr>
            <a:endParaRPr lang="en-US" dirty="0"/>
          </a:p>
        </p:txBody>
      </p:sp>
    </p:spTree>
    <p:extLst>
      <p:ext uri="{BB962C8B-B14F-4D97-AF65-F5344CB8AC3E}">
        <p14:creationId xmlns:p14="http://schemas.microsoft.com/office/powerpoint/2010/main" val="8074551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Parts</a:t>
            </a:r>
            <a:endParaRPr lang="en-US" dirty="0"/>
          </a:p>
        </p:txBody>
      </p:sp>
      <p:sp>
        <p:nvSpPr>
          <p:cNvPr id="3" name="Content Placeholder 2"/>
          <p:cNvSpPr>
            <a:spLocks noGrp="1"/>
          </p:cNvSpPr>
          <p:nvPr>
            <p:ph idx="1"/>
          </p:nvPr>
        </p:nvSpPr>
        <p:spPr/>
        <p:txBody>
          <a:bodyPr>
            <a:normAutofit lnSpcReduction="10000"/>
          </a:bodyPr>
          <a:lstStyle/>
          <a:p>
            <a:r>
              <a:rPr lang="en-US" dirty="0"/>
              <a:t>Upper Intestinal Tract</a:t>
            </a:r>
          </a:p>
          <a:p>
            <a:pPr lvl="1">
              <a:buFont typeface="Courier New" panose="02070309020205020404" pitchFamily="49" charset="0"/>
              <a:buChar char="o"/>
            </a:pPr>
            <a:r>
              <a:rPr lang="en-US" dirty="0"/>
              <a:t>Above the diaphragm</a:t>
            </a:r>
          </a:p>
          <a:p>
            <a:r>
              <a:rPr lang="en-US" dirty="0"/>
              <a:t>Lower Intestinal Tract</a:t>
            </a:r>
          </a:p>
          <a:p>
            <a:pPr lvl="1">
              <a:buFont typeface="Courier New" panose="02070309020205020404" pitchFamily="49" charset="0"/>
              <a:buChar char="o"/>
            </a:pPr>
            <a:r>
              <a:rPr lang="en-US" dirty="0"/>
              <a:t>Below the diaphragm</a:t>
            </a:r>
          </a:p>
          <a:p>
            <a:r>
              <a:rPr lang="en-US" dirty="0"/>
              <a:t>Esophagus</a:t>
            </a:r>
          </a:p>
          <a:p>
            <a:pPr lvl="1">
              <a:buFont typeface="Courier New" panose="02070309020205020404" pitchFamily="49" charset="0"/>
              <a:buChar char="o"/>
            </a:pPr>
            <a:r>
              <a:rPr lang="en-US" dirty="0"/>
              <a:t>Upper or cervical</a:t>
            </a:r>
          </a:p>
          <a:p>
            <a:pPr lvl="1">
              <a:buFont typeface="Courier New" panose="02070309020205020404" pitchFamily="49" charset="0"/>
              <a:buChar char="o"/>
            </a:pPr>
            <a:r>
              <a:rPr lang="en-US" dirty="0"/>
              <a:t>Middle or thoracic</a:t>
            </a:r>
          </a:p>
          <a:p>
            <a:pPr lvl="1">
              <a:buFont typeface="Courier New" panose="02070309020205020404" pitchFamily="49" charset="0"/>
              <a:buChar char="o"/>
            </a:pPr>
            <a:r>
              <a:rPr lang="en-US" dirty="0"/>
              <a:t>Lower or abdominal</a:t>
            </a:r>
          </a:p>
          <a:p>
            <a:r>
              <a:rPr lang="en-US" dirty="0"/>
              <a:t>Stomach </a:t>
            </a:r>
          </a:p>
          <a:p>
            <a:r>
              <a:rPr lang="en-US" dirty="0"/>
              <a:t>Pylorus</a:t>
            </a:r>
          </a:p>
          <a:p>
            <a:pPr>
              <a:buFont typeface="Courier New" panose="02070309020205020404" pitchFamily="49" charset="0"/>
              <a:buChar char="o"/>
            </a:pPr>
            <a:endParaRPr lang="en-US" dirty="0"/>
          </a:p>
        </p:txBody>
      </p:sp>
    </p:spTree>
    <p:extLst>
      <p:ext uri="{BB962C8B-B14F-4D97-AF65-F5344CB8AC3E}">
        <p14:creationId xmlns:p14="http://schemas.microsoft.com/office/powerpoint/2010/main" val="3072593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Gastrointestinal and Hepatobiliary System</a:t>
            </a:r>
            <a:endParaRPr lang="en-US" dirty="0"/>
          </a:p>
        </p:txBody>
      </p:sp>
      <p:sp>
        <p:nvSpPr>
          <p:cNvPr id="3" name="Content Placeholder 2"/>
          <p:cNvSpPr>
            <a:spLocks noGrp="1"/>
          </p:cNvSpPr>
          <p:nvPr>
            <p:ph idx="1"/>
          </p:nvPr>
        </p:nvSpPr>
        <p:spPr/>
        <p:txBody>
          <a:bodyPr>
            <a:normAutofit/>
          </a:bodyPr>
          <a:lstStyle/>
          <a:p>
            <a:r>
              <a:rPr lang="en-US" dirty="0"/>
              <a:t>Gastrointestinal system—body system</a:t>
            </a:r>
          </a:p>
          <a:p>
            <a:pPr lvl="1">
              <a:buFont typeface="Courier New" panose="02070309020205020404" pitchFamily="49" charset="0"/>
              <a:buChar char="o"/>
            </a:pPr>
            <a:r>
              <a:rPr lang="en-US" dirty="0"/>
              <a:t>Esophagus, stomach, intestines, anus, and rectum</a:t>
            </a:r>
          </a:p>
          <a:p>
            <a:pPr lvl="1">
              <a:buFont typeface="Courier New" panose="02070309020205020404" pitchFamily="49" charset="0"/>
              <a:buChar char="o"/>
            </a:pPr>
            <a:r>
              <a:rPr lang="en-US" dirty="0"/>
              <a:t>Mouth and throat introduced in chapter 10 </a:t>
            </a:r>
          </a:p>
          <a:p>
            <a:r>
              <a:rPr lang="en-US" dirty="0"/>
              <a:t>Hepatobiliary system—body system</a:t>
            </a:r>
          </a:p>
          <a:p>
            <a:pPr lvl="1">
              <a:buFont typeface="Courier New" panose="02070309020205020404" pitchFamily="49" charset="0"/>
              <a:buChar char="o"/>
            </a:pPr>
            <a:r>
              <a:rPr lang="en-US" dirty="0"/>
              <a:t>Closely connected to the gastrointestinal system</a:t>
            </a:r>
          </a:p>
        </p:txBody>
      </p:sp>
    </p:spTree>
    <p:extLst>
      <p:ext uri="{BB962C8B-B14F-4D97-AF65-F5344CB8AC3E}">
        <p14:creationId xmlns:p14="http://schemas.microsoft.com/office/powerpoint/2010/main" val="2593652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5FD6F-B5F9-41DD-AFD1-3978A83546D7}"/>
              </a:ext>
            </a:extLst>
          </p:cNvPr>
          <p:cNvSpPr>
            <a:spLocks noGrp="1"/>
          </p:cNvSpPr>
          <p:nvPr>
            <p:ph type="title"/>
          </p:nvPr>
        </p:nvSpPr>
        <p:spPr>
          <a:xfrm>
            <a:off x="720075" y="978102"/>
            <a:ext cx="7941325" cy="1062644"/>
          </a:xfrm>
        </p:spPr>
        <p:txBody>
          <a:bodyPr anchor="b">
            <a:normAutofit/>
          </a:bodyPr>
          <a:lstStyle/>
          <a:p>
            <a:r>
              <a:rPr lang="en-US" dirty="0"/>
              <a:t>Anatomy Alert</a:t>
            </a:r>
          </a:p>
        </p:txBody>
      </p:sp>
      <p:cxnSp>
        <p:nvCxnSpPr>
          <p:cNvPr id="11" name="Straight Connector 10">
            <a:extLst>
              <a:ext uri="{FF2B5EF4-FFF2-40B4-BE49-F238E27FC236}">
                <a16:creationId xmlns:a16="http://schemas.microsoft.com/office/drawing/2014/main" id="{39B7FDC9-F0CE-43A7-9F2A-83DD09DC345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5718" y="2265037"/>
            <a:ext cx="7593759"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7733F95-82AF-4FF0-8ABE-2FD71D294630}"/>
              </a:ext>
            </a:extLst>
          </p:cNvPr>
          <p:cNvSpPr>
            <a:spLocks noGrp="1"/>
          </p:cNvSpPr>
          <p:nvPr>
            <p:ph idx="1"/>
          </p:nvPr>
        </p:nvSpPr>
        <p:spPr>
          <a:xfrm>
            <a:off x="5260063" y="2682433"/>
            <a:ext cx="3168079" cy="3215749"/>
          </a:xfrm>
        </p:spPr>
        <p:txBody>
          <a:bodyPr>
            <a:normAutofit/>
          </a:bodyPr>
          <a:lstStyle/>
          <a:p>
            <a:pPr marL="0" indent="0">
              <a:buNone/>
            </a:pPr>
            <a:r>
              <a:rPr lang="en-US" sz="2400" dirty="0"/>
              <a:t>The pylorus is the only portion of the stomach that is identified with an individual body part value in ICD-10-PCS.</a:t>
            </a:r>
          </a:p>
          <a:p>
            <a:pPr marL="0" indent="0">
              <a:buNone/>
            </a:pPr>
            <a:endParaRPr lang="en-US" sz="2100" dirty="0"/>
          </a:p>
        </p:txBody>
      </p:sp>
      <p:pic>
        <p:nvPicPr>
          <p:cNvPr id="5" name="Picture 4">
            <a:extLst>
              <a:ext uri="{FF2B5EF4-FFF2-40B4-BE49-F238E27FC236}">
                <a16:creationId xmlns:a16="http://schemas.microsoft.com/office/drawing/2014/main" id="{305DEA43-73E8-4773-844C-8A8A2F5217AE}"/>
              </a:ext>
            </a:extLst>
          </p:cNvPr>
          <p:cNvPicPr>
            <a:picLocks noChangeAspect="1"/>
          </p:cNvPicPr>
          <p:nvPr/>
        </p:nvPicPr>
        <p:blipFill>
          <a:blip r:embed="rId3"/>
          <a:stretch>
            <a:fillRect/>
          </a:stretch>
        </p:blipFill>
        <p:spPr>
          <a:xfrm>
            <a:off x="425324" y="2732969"/>
            <a:ext cx="4762500" cy="3114675"/>
          </a:xfrm>
          <a:prstGeom prst="rect">
            <a:avLst/>
          </a:prstGeom>
        </p:spPr>
      </p:pic>
      <p:sp>
        <p:nvSpPr>
          <p:cNvPr id="4" name="TextBox 3">
            <a:extLst>
              <a:ext uri="{FF2B5EF4-FFF2-40B4-BE49-F238E27FC236}">
                <a16:creationId xmlns:a16="http://schemas.microsoft.com/office/drawing/2014/main" id="{1F7719C7-C8D7-40CB-91AC-B9635751A3D6}"/>
              </a:ext>
            </a:extLst>
          </p:cNvPr>
          <p:cNvSpPr txBox="1"/>
          <p:nvPr/>
        </p:nvSpPr>
        <p:spPr>
          <a:xfrm>
            <a:off x="1773936" y="5980176"/>
            <a:ext cx="3413888" cy="553998"/>
          </a:xfrm>
          <a:prstGeom prst="rect">
            <a:avLst/>
          </a:prstGeom>
          <a:noFill/>
        </p:spPr>
        <p:txBody>
          <a:bodyPr wrap="square" rtlCol="0">
            <a:spAutoFit/>
          </a:bodyPr>
          <a:lstStyle/>
          <a:p>
            <a:r>
              <a:rPr lang="en-US" sz="1000" dirty="0"/>
              <a:t>Source: Gray, H. 1918. “Interior of the stomach.” Digital Image. Wikimedia Commons. https://en.wikipedia.org/wiki/File:Gray1050.png.</a:t>
            </a:r>
          </a:p>
        </p:txBody>
      </p:sp>
    </p:spTree>
    <p:extLst>
      <p:ext uri="{BB962C8B-B14F-4D97-AF65-F5344CB8AC3E}">
        <p14:creationId xmlns:p14="http://schemas.microsoft.com/office/powerpoint/2010/main" val="39382001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3D619-7253-4F7D-B31D-22243887CF13}"/>
              </a:ext>
            </a:extLst>
          </p:cNvPr>
          <p:cNvSpPr>
            <a:spLocks noGrp="1"/>
          </p:cNvSpPr>
          <p:nvPr>
            <p:ph type="title"/>
          </p:nvPr>
        </p:nvSpPr>
        <p:spPr/>
        <p:txBody>
          <a:bodyPr/>
          <a:lstStyle/>
          <a:p>
            <a:r>
              <a:rPr lang="en-US" dirty="0"/>
              <a:t>Body Parts</a:t>
            </a:r>
          </a:p>
        </p:txBody>
      </p:sp>
      <p:sp>
        <p:nvSpPr>
          <p:cNvPr id="3" name="Content Placeholder 2">
            <a:extLst>
              <a:ext uri="{FF2B5EF4-FFF2-40B4-BE49-F238E27FC236}">
                <a16:creationId xmlns:a16="http://schemas.microsoft.com/office/drawing/2014/main" id="{994492F3-E3EE-4E06-B9CC-98780E5AC248}"/>
              </a:ext>
            </a:extLst>
          </p:cNvPr>
          <p:cNvSpPr>
            <a:spLocks noGrp="1"/>
          </p:cNvSpPr>
          <p:nvPr>
            <p:ph idx="1"/>
          </p:nvPr>
        </p:nvSpPr>
        <p:spPr/>
        <p:txBody>
          <a:bodyPr/>
          <a:lstStyle/>
          <a:p>
            <a:r>
              <a:rPr lang="en-US" dirty="0"/>
              <a:t>Subdivisions within each lobe = segments</a:t>
            </a:r>
          </a:p>
          <a:p>
            <a:pPr lvl="1">
              <a:buFont typeface="Courier New" panose="02070309020205020404" pitchFamily="49" charset="0"/>
              <a:buChar char="o"/>
            </a:pPr>
            <a:r>
              <a:rPr lang="en-US" dirty="0"/>
              <a:t>Left lobe—segments 1–4b</a:t>
            </a:r>
          </a:p>
          <a:p>
            <a:pPr lvl="1">
              <a:buFont typeface="Courier New" panose="02070309020205020404" pitchFamily="49" charset="0"/>
              <a:buChar char="o"/>
            </a:pPr>
            <a:r>
              <a:rPr lang="en-US" dirty="0"/>
              <a:t>Right lobe—segments 5–8</a:t>
            </a:r>
          </a:p>
          <a:p>
            <a:r>
              <a:rPr lang="en-US" dirty="0">
                <a:solidFill>
                  <a:schemeClr val="tx1"/>
                </a:solidFill>
              </a:rPr>
              <a:t>Use this anatomy naming convention to help select the correct body part value.</a:t>
            </a:r>
            <a:endParaRPr lang="en-US" b="1" dirty="0">
              <a:solidFill>
                <a:schemeClr val="tx1"/>
              </a:solidFill>
            </a:endParaRPr>
          </a:p>
          <a:p>
            <a:endParaRPr lang="en-US" dirty="0"/>
          </a:p>
        </p:txBody>
      </p:sp>
    </p:spTree>
    <p:extLst>
      <p:ext uri="{BB962C8B-B14F-4D97-AF65-F5344CB8AC3E}">
        <p14:creationId xmlns:p14="http://schemas.microsoft.com/office/powerpoint/2010/main" val="19672019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9B9B7-5EFE-403E-9E83-A4B7D1C16610}"/>
              </a:ext>
            </a:extLst>
          </p:cNvPr>
          <p:cNvSpPr>
            <a:spLocks noGrp="1"/>
          </p:cNvSpPr>
          <p:nvPr>
            <p:ph type="title"/>
          </p:nvPr>
        </p:nvSpPr>
        <p:spPr/>
        <p:txBody>
          <a:bodyPr/>
          <a:lstStyle/>
          <a:p>
            <a:r>
              <a:rPr lang="en-US" dirty="0"/>
              <a:t>Segments of the Liver</a:t>
            </a:r>
          </a:p>
        </p:txBody>
      </p:sp>
      <p:pic>
        <p:nvPicPr>
          <p:cNvPr id="6" name="Content Placeholder 5" descr="A screenshot of a cell phone&#10;&#10;Description automatically generated">
            <a:extLst>
              <a:ext uri="{FF2B5EF4-FFF2-40B4-BE49-F238E27FC236}">
                <a16:creationId xmlns:a16="http://schemas.microsoft.com/office/drawing/2014/main" id="{1C5C0B62-9688-4403-AE8D-FE03B8656EBE}"/>
              </a:ext>
            </a:extLst>
          </p:cNvPr>
          <p:cNvPicPr>
            <a:picLocks noGrp="1" noChangeAspect="1"/>
          </p:cNvPicPr>
          <p:nvPr>
            <p:ph idx="1"/>
          </p:nvPr>
        </p:nvPicPr>
        <p:blipFill>
          <a:blip r:embed="rId3"/>
          <a:stretch>
            <a:fillRect/>
          </a:stretch>
        </p:blipFill>
        <p:spPr>
          <a:xfrm>
            <a:off x="625475" y="1361142"/>
            <a:ext cx="7342188" cy="4135716"/>
          </a:xfrm>
        </p:spPr>
      </p:pic>
      <p:sp>
        <p:nvSpPr>
          <p:cNvPr id="3" name="TextBox 2">
            <a:extLst>
              <a:ext uri="{FF2B5EF4-FFF2-40B4-BE49-F238E27FC236}">
                <a16:creationId xmlns:a16="http://schemas.microsoft.com/office/drawing/2014/main" id="{4DFB4441-ACF4-4356-BCC1-DA4CD2FC127C}"/>
              </a:ext>
            </a:extLst>
          </p:cNvPr>
          <p:cNvSpPr txBox="1"/>
          <p:nvPr/>
        </p:nvSpPr>
        <p:spPr>
          <a:xfrm>
            <a:off x="548640" y="5632704"/>
            <a:ext cx="7419023" cy="430887"/>
          </a:xfrm>
          <a:prstGeom prst="rect">
            <a:avLst/>
          </a:prstGeom>
          <a:noFill/>
        </p:spPr>
        <p:txBody>
          <a:bodyPr wrap="square" rtlCol="0">
            <a:spAutoFit/>
          </a:bodyPr>
          <a:lstStyle/>
          <a:p>
            <a:r>
              <a:rPr lang="en-US" sz="1100" dirty="0"/>
              <a:t>Source: Database Center for Life Science. 2015 (December). “Liver segment classification by </a:t>
            </a:r>
            <a:r>
              <a:rPr lang="en-US" sz="1100" dirty="0" err="1"/>
              <a:t>Couinaud</a:t>
            </a:r>
            <a:r>
              <a:rPr lang="en-US" sz="1100" dirty="0"/>
              <a:t>.” Digital Image. Wikimedia Commons. https://commons.wikimedia.org/w/index.php?curid=45604146.</a:t>
            </a:r>
          </a:p>
        </p:txBody>
      </p:sp>
    </p:spTree>
    <p:extLst>
      <p:ext uri="{BB962C8B-B14F-4D97-AF65-F5344CB8AC3E}">
        <p14:creationId xmlns:p14="http://schemas.microsoft.com/office/powerpoint/2010/main" val="1983087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Approaches</a:t>
            </a:r>
            <a:endParaRPr lang="en-US" dirty="0"/>
          </a:p>
        </p:txBody>
      </p:sp>
      <p:sp>
        <p:nvSpPr>
          <p:cNvPr id="3" name="Content Placeholder 2"/>
          <p:cNvSpPr>
            <a:spLocks noGrp="1"/>
          </p:cNvSpPr>
          <p:nvPr>
            <p:ph idx="1"/>
          </p:nvPr>
        </p:nvSpPr>
        <p:spPr/>
        <p:txBody>
          <a:bodyPr>
            <a:normAutofit/>
          </a:bodyPr>
          <a:lstStyle/>
          <a:p>
            <a:r>
              <a:rPr lang="en-US" dirty="0"/>
              <a:t>0—Open</a:t>
            </a:r>
          </a:p>
          <a:p>
            <a:r>
              <a:rPr lang="en-US" dirty="0"/>
              <a:t>3—Percutaneous</a:t>
            </a:r>
          </a:p>
          <a:p>
            <a:r>
              <a:rPr lang="en-US" dirty="0"/>
              <a:t>4—Percutaneous Endoscopic</a:t>
            </a:r>
          </a:p>
          <a:p>
            <a:r>
              <a:rPr lang="en-US" dirty="0"/>
              <a:t>7—Via Natural or Artificial Opening</a:t>
            </a:r>
          </a:p>
          <a:p>
            <a:r>
              <a:rPr lang="en-US" dirty="0"/>
              <a:t>8—Via Natural or Artificial Opening Endoscopic</a:t>
            </a:r>
          </a:p>
          <a:p>
            <a:r>
              <a:rPr lang="en-US" dirty="0"/>
              <a:t>F—Via Natural or Artificial Opening With Percutaneous Endoscopic Assistance</a:t>
            </a:r>
          </a:p>
          <a:p>
            <a:r>
              <a:rPr lang="en-US" dirty="0"/>
              <a:t>X—External</a:t>
            </a:r>
          </a:p>
          <a:p>
            <a:endParaRPr lang="en-US" dirty="0"/>
          </a:p>
        </p:txBody>
      </p:sp>
    </p:spTree>
    <p:extLst>
      <p:ext uri="{BB962C8B-B14F-4D97-AF65-F5344CB8AC3E}">
        <p14:creationId xmlns:p14="http://schemas.microsoft.com/office/powerpoint/2010/main" val="930860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DC857-3F43-46A9-9548-BFBCDB2C8117}"/>
              </a:ext>
            </a:extLst>
          </p:cNvPr>
          <p:cNvSpPr>
            <a:spLocks noGrp="1"/>
          </p:cNvSpPr>
          <p:nvPr>
            <p:ph type="title"/>
          </p:nvPr>
        </p:nvSpPr>
        <p:spPr/>
        <p:txBody>
          <a:bodyPr/>
          <a:lstStyle/>
          <a:p>
            <a:r>
              <a:rPr lang="en-US" dirty="0"/>
              <a:t>Approach F</a:t>
            </a:r>
          </a:p>
        </p:txBody>
      </p:sp>
      <p:sp>
        <p:nvSpPr>
          <p:cNvPr id="3" name="Content Placeholder 2">
            <a:extLst>
              <a:ext uri="{FF2B5EF4-FFF2-40B4-BE49-F238E27FC236}">
                <a16:creationId xmlns:a16="http://schemas.microsoft.com/office/drawing/2014/main" id="{A61B2E46-D807-4FC7-81B5-262E5591D81E}"/>
              </a:ext>
            </a:extLst>
          </p:cNvPr>
          <p:cNvSpPr>
            <a:spLocks noGrp="1"/>
          </p:cNvSpPr>
          <p:nvPr>
            <p:ph idx="1"/>
          </p:nvPr>
        </p:nvSpPr>
        <p:spPr/>
        <p:txBody>
          <a:bodyPr/>
          <a:lstStyle/>
          <a:p>
            <a:r>
              <a:rPr lang="en-US" dirty="0"/>
              <a:t>Laparoscope and instruments used to disconnect the structures that hold intestines in place</a:t>
            </a:r>
          </a:p>
          <a:p>
            <a:r>
              <a:rPr lang="en-US" dirty="0"/>
              <a:t>Once intestines are loosened from attachments, pulled out via the rectum and anus until past the level of disease</a:t>
            </a:r>
          </a:p>
          <a:p>
            <a:r>
              <a:rPr lang="en-US" dirty="0"/>
              <a:t>Intestine</a:t>
            </a:r>
          </a:p>
        </p:txBody>
      </p:sp>
    </p:spTree>
    <p:extLst>
      <p:ext uri="{BB962C8B-B14F-4D97-AF65-F5344CB8AC3E}">
        <p14:creationId xmlns:p14="http://schemas.microsoft.com/office/powerpoint/2010/main" val="15752550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B0173-3424-44E7-94E9-9C4EC75A0786}"/>
              </a:ext>
            </a:extLst>
          </p:cNvPr>
          <p:cNvSpPr>
            <a:spLocks noGrp="1"/>
          </p:cNvSpPr>
          <p:nvPr>
            <p:ph type="title"/>
          </p:nvPr>
        </p:nvSpPr>
        <p:spPr/>
        <p:txBody>
          <a:bodyPr>
            <a:normAutofit/>
          </a:bodyPr>
          <a:lstStyle/>
          <a:p>
            <a:r>
              <a:rPr lang="en-US" dirty="0"/>
              <a:t>Approach F in the Gastrointestinal System</a:t>
            </a:r>
          </a:p>
        </p:txBody>
      </p:sp>
      <p:sp>
        <p:nvSpPr>
          <p:cNvPr id="3" name="Content Placeholder 2">
            <a:extLst>
              <a:ext uri="{FF2B5EF4-FFF2-40B4-BE49-F238E27FC236}">
                <a16:creationId xmlns:a16="http://schemas.microsoft.com/office/drawing/2014/main" id="{E5A204E5-7337-46DA-BCF1-AF42F5FABEE3}"/>
              </a:ext>
            </a:extLst>
          </p:cNvPr>
          <p:cNvSpPr>
            <a:spLocks noGrp="1"/>
          </p:cNvSpPr>
          <p:nvPr>
            <p:ph idx="1"/>
          </p:nvPr>
        </p:nvSpPr>
        <p:spPr/>
        <p:txBody>
          <a:bodyPr>
            <a:normAutofit/>
          </a:bodyPr>
          <a:lstStyle/>
          <a:p>
            <a:r>
              <a:rPr lang="en-US" dirty="0"/>
              <a:t>Laparoscope and instruments used to disconnect the structures that hold intestines in place</a:t>
            </a:r>
          </a:p>
          <a:p>
            <a:r>
              <a:rPr lang="en-US" dirty="0"/>
              <a:t>Loosened intestines pulled out via the rectum and anus until past the level of disease</a:t>
            </a:r>
          </a:p>
          <a:p>
            <a:r>
              <a:rPr lang="en-US" dirty="0"/>
              <a:t>Healthy intestine anastomosed to remaining rectum or anus</a:t>
            </a:r>
          </a:p>
          <a:p>
            <a:r>
              <a:rPr lang="en-US" dirty="0"/>
              <a:t>Similar to pulling a sleeve lining through wrist hole in the sleeve with the lining and cutting and resewing to the remaining lining</a:t>
            </a:r>
          </a:p>
          <a:p>
            <a:endParaRPr lang="en-US" dirty="0"/>
          </a:p>
        </p:txBody>
      </p:sp>
    </p:spTree>
    <p:extLst>
      <p:ext uri="{BB962C8B-B14F-4D97-AF65-F5344CB8AC3E}">
        <p14:creationId xmlns:p14="http://schemas.microsoft.com/office/powerpoint/2010/main" val="34596705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BDB10EC-5ED4-4BBA-8653-1B257AC5DB37}"/>
              </a:ext>
            </a:extLst>
          </p:cNvPr>
          <p:cNvPicPr>
            <a:picLocks noGrp="1" noChangeAspect="1"/>
          </p:cNvPicPr>
          <p:nvPr>
            <p:ph idx="1"/>
          </p:nvPr>
        </p:nvPicPr>
        <p:blipFill>
          <a:blip r:embed="rId2"/>
          <a:stretch>
            <a:fillRect/>
          </a:stretch>
        </p:blipFill>
        <p:spPr>
          <a:xfrm>
            <a:off x="932873" y="1499563"/>
            <a:ext cx="6779491" cy="4808457"/>
          </a:xfrm>
          <a:prstGeom prst="rect">
            <a:avLst/>
          </a:prstGeom>
        </p:spPr>
      </p:pic>
      <p:sp>
        <p:nvSpPr>
          <p:cNvPr id="2" name="Title 1">
            <a:extLst>
              <a:ext uri="{FF2B5EF4-FFF2-40B4-BE49-F238E27FC236}">
                <a16:creationId xmlns:a16="http://schemas.microsoft.com/office/drawing/2014/main" id="{67D5A0EE-B952-45EF-AA30-72CC2C3B9596}"/>
              </a:ext>
            </a:extLst>
          </p:cNvPr>
          <p:cNvSpPr>
            <a:spLocks noGrp="1"/>
          </p:cNvSpPr>
          <p:nvPr>
            <p:ph type="title"/>
          </p:nvPr>
        </p:nvSpPr>
        <p:spPr/>
        <p:txBody>
          <a:bodyPr/>
          <a:lstStyle/>
          <a:p>
            <a:r>
              <a:rPr lang="en-US" dirty="0"/>
              <a:t>0DT Table—F Approach</a:t>
            </a:r>
          </a:p>
        </p:txBody>
      </p:sp>
    </p:spTree>
    <p:extLst>
      <p:ext uri="{BB962C8B-B14F-4D97-AF65-F5344CB8AC3E}">
        <p14:creationId xmlns:p14="http://schemas.microsoft.com/office/powerpoint/2010/main" val="2193902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3BC43-F3BF-484C-A474-CDE888C8CB3D}"/>
              </a:ext>
            </a:extLst>
          </p:cNvPr>
          <p:cNvSpPr>
            <a:spLocks noGrp="1"/>
          </p:cNvSpPr>
          <p:nvPr>
            <p:ph type="title"/>
          </p:nvPr>
        </p:nvSpPr>
        <p:spPr/>
        <p:txBody>
          <a:bodyPr/>
          <a:lstStyle/>
          <a:p>
            <a:r>
              <a:rPr lang="en-US" dirty="0"/>
              <a:t>Hand-assisted</a:t>
            </a:r>
          </a:p>
        </p:txBody>
      </p:sp>
      <p:sp>
        <p:nvSpPr>
          <p:cNvPr id="3" name="Content Placeholder 2">
            <a:extLst>
              <a:ext uri="{FF2B5EF4-FFF2-40B4-BE49-F238E27FC236}">
                <a16:creationId xmlns:a16="http://schemas.microsoft.com/office/drawing/2014/main" id="{995E2234-DDFA-477D-B57C-B1E214FC26AA}"/>
              </a:ext>
            </a:extLst>
          </p:cNvPr>
          <p:cNvSpPr>
            <a:spLocks noGrp="1"/>
          </p:cNvSpPr>
          <p:nvPr>
            <p:ph idx="1"/>
          </p:nvPr>
        </p:nvSpPr>
        <p:spPr/>
        <p:txBody>
          <a:bodyPr>
            <a:normAutofit/>
          </a:bodyPr>
          <a:lstStyle/>
          <a:p>
            <a:r>
              <a:rPr lang="en-US" dirty="0"/>
              <a:t>Hand port similar to instrument port, but larger— surgeon’s hand through the port—covered like a glove</a:t>
            </a:r>
          </a:p>
          <a:p>
            <a:r>
              <a:rPr lang="en-US" dirty="0"/>
              <a:t>Approach assigned based on the type of approach for other instruments</a:t>
            </a:r>
          </a:p>
          <a:p>
            <a:pPr lvl="1">
              <a:buFont typeface="Courier New" panose="02070309020205020404" pitchFamily="49" charset="0"/>
              <a:buChar char="o"/>
            </a:pPr>
            <a:r>
              <a:rPr lang="en-US" dirty="0"/>
              <a:t>If used with an open incision elsewhere on the abdomen = open approach</a:t>
            </a:r>
          </a:p>
          <a:p>
            <a:pPr lvl="1">
              <a:buFont typeface="Courier New" panose="02070309020205020404" pitchFamily="49" charset="0"/>
              <a:buChar char="o"/>
            </a:pPr>
            <a:r>
              <a:rPr lang="en-US" dirty="0"/>
              <a:t>If used with laparoscopes in other abdominal location = percutaneous endoscopic</a:t>
            </a:r>
          </a:p>
          <a:p>
            <a:pPr lvl="2">
              <a:buFont typeface="Wingdings" panose="05000000000000000000" pitchFamily="2" charset="2"/>
              <a:buChar char="§"/>
            </a:pPr>
            <a:r>
              <a:rPr lang="en-US" dirty="0">
                <a:solidFill>
                  <a:schemeClr val="tx1"/>
                </a:solidFill>
              </a:rPr>
              <a:t>Also known as Hand-Assisted Laparoscopic Surgery (HALS)</a:t>
            </a:r>
          </a:p>
          <a:p>
            <a:pPr lvl="2"/>
            <a:endParaRPr lang="en-US" dirty="0"/>
          </a:p>
        </p:txBody>
      </p:sp>
    </p:spTree>
    <p:extLst>
      <p:ext uri="{BB962C8B-B14F-4D97-AF65-F5344CB8AC3E}">
        <p14:creationId xmlns:p14="http://schemas.microsoft.com/office/powerpoint/2010/main" val="13789169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Laparoscopic-Assisted vs. Converted</a:t>
            </a:r>
          </a:p>
        </p:txBody>
      </p:sp>
      <p:sp>
        <p:nvSpPr>
          <p:cNvPr id="3" name="Content Placeholder 2"/>
          <p:cNvSpPr>
            <a:spLocks noGrp="1"/>
          </p:cNvSpPr>
          <p:nvPr>
            <p:ph idx="1"/>
          </p:nvPr>
        </p:nvSpPr>
        <p:spPr/>
        <p:txBody>
          <a:bodyPr/>
          <a:lstStyle/>
          <a:p>
            <a:r>
              <a:rPr lang="en-US" dirty="0"/>
              <a:t>See Guideline B5.2</a:t>
            </a:r>
          </a:p>
          <a:p>
            <a:pPr lvl="1">
              <a:buFont typeface="Courier New" panose="02070309020205020404" pitchFamily="49" charset="0"/>
              <a:buChar char="o"/>
            </a:pPr>
            <a:r>
              <a:rPr lang="en-US" dirty="0"/>
              <a:t>Open is the assigned approach</a:t>
            </a:r>
          </a:p>
          <a:p>
            <a:r>
              <a:rPr lang="en-US" dirty="0"/>
              <a:t>See Guideline B3.2d</a:t>
            </a:r>
          </a:p>
          <a:p>
            <a:pPr lvl="1">
              <a:buFont typeface="Courier New" panose="02070309020205020404" pitchFamily="49" charset="0"/>
              <a:buChar char="o"/>
            </a:pPr>
            <a:r>
              <a:rPr lang="en-US" dirty="0"/>
              <a:t>Two procedures</a:t>
            </a:r>
          </a:p>
          <a:p>
            <a:pPr lvl="2">
              <a:buFont typeface="Wingdings" panose="05000000000000000000" pitchFamily="2" charset="2"/>
              <a:buChar char="§"/>
            </a:pPr>
            <a:r>
              <a:rPr lang="en-US" dirty="0"/>
              <a:t>Inspection via percutaneous endoscopic approach</a:t>
            </a:r>
          </a:p>
          <a:p>
            <a:pPr lvl="2">
              <a:buFont typeface="Wingdings" panose="05000000000000000000" pitchFamily="2" charset="2"/>
              <a:buChar char="§"/>
            </a:pPr>
            <a:r>
              <a:rPr lang="en-US" dirty="0"/>
              <a:t>Definitive procedure via open approach</a:t>
            </a:r>
          </a:p>
          <a:p>
            <a:endParaRPr lang="en-US" dirty="0"/>
          </a:p>
          <a:p>
            <a:endParaRPr lang="en-US" dirty="0"/>
          </a:p>
        </p:txBody>
      </p:sp>
    </p:spTree>
    <p:extLst>
      <p:ext uri="{BB962C8B-B14F-4D97-AF65-F5344CB8AC3E}">
        <p14:creationId xmlns:p14="http://schemas.microsoft.com/office/powerpoint/2010/main" val="17019901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47DFC-5738-4E37-BCFF-D8136F2D3A72}"/>
              </a:ext>
            </a:extLst>
          </p:cNvPr>
          <p:cNvSpPr>
            <a:spLocks noGrp="1"/>
          </p:cNvSpPr>
          <p:nvPr>
            <p:ph type="title"/>
          </p:nvPr>
        </p:nvSpPr>
        <p:spPr/>
        <p:txBody>
          <a:bodyPr/>
          <a:lstStyle/>
          <a:p>
            <a:r>
              <a:rPr lang="en-US" dirty="0"/>
              <a:t>Coding Tip</a:t>
            </a:r>
          </a:p>
        </p:txBody>
      </p:sp>
      <p:sp>
        <p:nvSpPr>
          <p:cNvPr id="3" name="Content Placeholder 2">
            <a:extLst>
              <a:ext uri="{FF2B5EF4-FFF2-40B4-BE49-F238E27FC236}">
                <a16:creationId xmlns:a16="http://schemas.microsoft.com/office/drawing/2014/main" id="{A5759D0C-CBB3-4DD8-A643-7DD5899C886A}"/>
              </a:ext>
            </a:extLst>
          </p:cNvPr>
          <p:cNvSpPr>
            <a:spLocks noGrp="1"/>
          </p:cNvSpPr>
          <p:nvPr>
            <p:ph idx="1"/>
          </p:nvPr>
        </p:nvSpPr>
        <p:spPr/>
        <p:txBody>
          <a:bodyPr>
            <a:normAutofit fontScale="92500" lnSpcReduction="10000"/>
          </a:bodyPr>
          <a:lstStyle/>
          <a:p>
            <a:pPr marL="0" indent="0">
              <a:buNone/>
            </a:pPr>
            <a:r>
              <a:rPr lang="en-US" dirty="0"/>
              <a:t>The approach value for an Excision or Resection procedure is assigned based upon how the body part is disconnected from the surrounding tissue, not how the body part exits the body. </a:t>
            </a:r>
          </a:p>
          <a:p>
            <a:pPr marL="0" indent="0">
              <a:buNone/>
            </a:pPr>
            <a:r>
              <a:rPr lang="en-US" dirty="0"/>
              <a:t>For example, if the sigmoid colon is completely disconnected inside the peritoneal cavity with the use of the endoscope, this determines the approach value as 4, Percutaneous Endoscopic, regardless of whether an endoscope trocar port hole is enlarged for specimen removal or whether the specimen is removed with an </a:t>
            </a:r>
            <a:r>
              <a:rPr lang="en-US" dirty="0" err="1"/>
              <a:t>endocatch</a:t>
            </a:r>
            <a:r>
              <a:rPr lang="en-US" dirty="0"/>
              <a:t> bag. The complete disconnection of the body part happened through the scope.</a:t>
            </a:r>
          </a:p>
          <a:p>
            <a:endParaRPr lang="en-US" dirty="0"/>
          </a:p>
        </p:txBody>
      </p:sp>
    </p:spTree>
    <p:extLst>
      <p:ext uri="{BB962C8B-B14F-4D97-AF65-F5344CB8AC3E}">
        <p14:creationId xmlns:p14="http://schemas.microsoft.com/office/powerpoint/2010/main" val="2248055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Functions of the Gastrointestinal System</a:t>
            </a:r>
            <a:endParaRPr lang="en-US" dirty="0"/>
          </a:p>
        </p:txBody>
      </p:sp>
      <p:sp>
        <p:nvSpPr>
          <p:cNvPr id="3" name="Content Placeholder 2"/>
          <p:cNvSpPr>
            <a:spLocks noGrp="1"/>
          </p:cNvSpPr>
          <p:nvPr>
            <p:ph idx="1"/>
          </p:nvPr>
        </p:nvSpPr>
        <p:spPr/>
        <p:txBody>
          <a:bodyPr/>
          <a:lstStyle/>
          <a:p>
            <a:r>
              <a:rPr lang="en-US"/>
              <a:t>Ingestion of food</a:t>
            </a:r>
          </a:p>
          <a:p>
            <a:r>
              <a:rPr lang="en-US"/>
              <a:t>Mechanical digestion</a:t>
            </a:r>
          </a:p>
          <a:p>
            <a:r>
              <a:rPr lang="en-US"/>
              <a:t>Chemical digestion</a:t>
            </a:r>
          </a:p>
          <a:p>
            <a:r>
              <a:rPr lang="en-US"/>
              <a:t>Mixing and propelling movements</a:t>
            </a:r>
          </a:p>
          <a:p>
            <a:r>
              <a:rPr lang="en-US"/>
              <a:t>Absorption of nutrients and water</a:t>
            </a:r>
          </a:p>
          <a:p>
            <a:r>
              <a:rPr lang="en-US"/>
              <a:t>Elimination of waste products</a:t>
            </a:r>
            <a:endParaRPr lang="en-US" dirty="0"/>
          </a:p>
        </p:txBody>
      </p:sp>
    </p:spTree>
    <p:extLst>
      <p:ext uri="{BB962C8B-B14F-4D97-AF65-F5344CB8AC3E}">
        <p14:creationId xmlns:p14="http://schemas.microsoft.com/office/powerpoint/2010/main" val="5829102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9E9E3-BE93-4E97-96CA-A47E7E619D46}"/>
              </a:ext>
            </a:extLst>
          </p:cNvPr>
          <p:cNvSpPr>
            <a:spLocks noGrp="1"/>
          </p:cNvSpPr>
          <p:nvPr>
            <p:ph type="title"/>
          </p:nvPr>
        </p:nvSpPr>
        <p:spPr>
          <a:xfrm>
            <a:off x="628650" y="365125"/>
            <a:ext cx="7886700" cy="1325563"/>
          </a:xfrm>
        </p:spPr>
        <p:txBody>
          <a:bodyPr>
            <a:normAutofit/>
          </a:bodyPr>
          <a:lstStyle/>
          <a:p>
            <a:r>
              <a:rPr lang="en-US" dirty="0"/>
              <a:t>Devices—Feeding Tubes</a:t>
            </a:r>
          </a:p>
        </p:txBody>
      </p:sp>
      <p:sp>
        <p:nvSpPr>
          <p:cNvPr id="3" name="Content Placeholder 2">
            <a:extLst>
              <a:ext uri="{FF2B5EF4-FFF2-40B4-BE49-F238E27FC236}">
                <a16:creationId xmlns:a16="http://schemas.microsoft.com/office/drawing/2014/main" id="{BEEB2C8F-3F5B-451F-A749-072B0B19B9D9}"/>
              </a:ext>
            </a:extLst>
          </p:cNvPr>
          <p:cNvSpPr>
            <a:spLocks noGrp="1"/>
          </p:cNvSpPr>
          <p:nvPr>
            <p:ph idx="1"/>
          </p:nvPr>
        </p:nvSpPr>
        <p:spPr>
          <a:xfrm>
            <a:off x="628650" y="1825625"/>
            <a:ext cx="2848355" cy="4351338"/>
          </a:xfrm>
        </p:spPr>
        <p:txBody>
          <a:bodyPr>
            <a:normAutofit/>
          </a:bodyPr>
          <a:lstStyle/>
          <a:p>
            <a:pPr>
              <a:lnSpc>
                <a:spcPct val="90000"/>
              </a:lnSpc>
            </a:pPr>
            <a:r>
              <a:rPr lang="en-US" sz="1700" dirty="0"/>
              <a:t>Insertion of feeding tube into stomach or jejunum</a:t>
            </a:r>
          </a:p>
          <a:p>
            <a:pPr>
              <a:lnSpc>
                <a:spcPct val="90000"/>
              </a:lnSpc>
            </a:pPr>
            <a:r>
              <a:rPr lang="en-US" sz="1700" dirty="0"/>
              <a:t>Percutaneous Endoscopic Gastrostomy (PEG) tube</a:t>
            </a:r>
          </a:p>
          <a:p>
            <a:pPr lvl="1">
              <a:lnSpc>
                <a:spcPct val="90000"/>
              </a:lnSpc>
              <a:buFont typeface="Courier New" panose="02070309020205020404" pitchFamily="49" charset="0"/>
              <a:buChar char="o"/>
            </a:pPr>
            <a:r>
              <a:rPr lang="en-US" sz="1700" dirty="0"/>
              <a:t>Insertion with the aid of a scope to determine best placement</a:t>
            </a:r>
          </a:p>
          <a:p>
            <a:pPr lvl="1">
              <a:lnSpc>
                <a:spcPct val="90000"/>
              </a:lnSpc>
              <a:buFont typeface="Courier New" panose="02070309020205020404" pitchFamily="49" charset="0"/>
              <a:buChar char="o"/>
            </a:pPr>
            <a:r>
              <a:rPr lang="en-US" sz="1700" dirty="0"/>
              <a:t>Approach is percutaneous as the tube is not delivered via the scope</a:t>
            </a:r>
          </a:p>
          <a:p>
            <a:pPr lvl="1">
              <a:lnSpc>
                <a:spcPct val="90000"/>
              </a:lnSpc>
              <a:buFont typeface="Courier New" panose="02070309020205020404" pitchFamily="49" charset="0"/>
              <a:buChar char="o"/>
            </a:pPr>
            <a:r>
              <a:rPr lang="en-US" sz="1700" dirty="0"/>
              <a:t>0DH63UZ</a:t>
            </a:r>
          </a:p>
          <a:p>
            <a:pPr lvl="1">
              <a:lnSpc>
                <a:spcPct val="90000"/>
              </a:lnSpc>
            </a:pPr>
            <a:endParaRPr lang="en-US" sz="1700" dirty="0"/>
          </a:p>
        </p:txBody>
      </p:sp>
      <p:sp>
        <p:nvSpPr>
          <p:cNvPr id="7" name="TextBox 6">
            <a:extLst>
              <a:ext uri="{FF2B5EF4-FFF2-40B4-BE49-F238E27FC236}">
                <a16:creationId xmlns:a16="http://schemas.microsoft.com/office/drawing/2014/main" id="{A85216F1-69AE-4AAC-9573-50DFB081D93B}"/>
              </a:ext>
            </a:extLst>
          </p:cNvPr>
          <p:cNvSpPr txBox="1"/>
          <p:nvPr/>
        </p:nvSpPr>
        <p:spPr>
          <a:xfrm>
            <a:off x="3954344" y="5781361"/>
            <a:ext cx="4852490" cy="553998"/>
          </a:xfrm>
          <a:prstGeom prst="rect">
            <a:avLst/>
          </a:prstGeom>
          <a:noFill/>
        </p:spPr>
        <p:txBody>
          <a:bodyPr wrap="square" rtlCol="0">
            <a:spAutoFit/>
          </a:bodyPr>
          <a:lstStyle/>
          <a:p>
            <a:r>
              <a:rPr lang="en-US" sz="1000" dirty="0"/>
              <a:t>Source: Gilo1969. 2009 (January). “Equipment for insertion of percutaneous endoscopic gastrostomy (PEG) tube.” Digital Image. Wikimedia Commons. https://en.wikipedia.org/wiki/File:PEG_tube_kit.jpg.</a:t>
            </a:r>
          </a:p>
        </p:txBody>
      </p:sp>
      <p:pic>
        <p:nvPicPr>
          <p:cNvPr id="8" name="Picture 7">
            <a:extLst>
              <a:ext uri="{FF2B5EF4-FFF2-40B4-BE49-F238E27FC236}">
                <a16:creationId xmlns:a16="http://schemas.microsoft.com/office/drawing/2014/main" id="{CDD04569-28E3-4B6F-A97E-42EDDC5269C8}"/>
              </a:ext>
            </a:extLst>
          </p:cNvPr>
          <p:cNvPicPr>
            <a:picLocks noChangeAspect="1"/>
          </p:cNvPicPr>
          <p:nvPr/>
        </p:nvPicPr>
        <p:blipFill>
          <a:blip r:embed="rId3"/>
          <a:stretch>
            <a:fillRect/>
          </a:stretch>
        </p:blipFill>
        <p:spPr>
          <a:xfrm>
            <a:off x="3954344" y="2094614"/>
            <a:ext cx="4760195" cy="3482876"/>
          </a:xfrm>
          <a:prstGeom prst="rect">
            <a:avLst/>
          </a:prstGeom>
        </p:spPr>
      </p:pic>
    </p:spTree>
    <p:extLst>
      <p:ext uri="{BB962C8B-B14F-4D97-AF65-F5344CB8AC3E}">
        <p14:creationId xmlns:p14="http://schemas.microsoft.com/office/powerpoint/2010/main" val="32746250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9D6BD-18C7-49E0-911A-F4EDC73DA2DD}"/>
              </a:ext>
            </a:extLst>
          </p:cNvPr>
          <p:cNvSpPr>
            <a:spLocks noGrp="1"/>
          </p:cNvSpPr>
          <p:nvPr>
            <p:ph type="title"/>
          </p:nvPr>
        </p:nvSpPr>
        <p:spPr/>
        <p:txBody>
          <a:bodyPr>
            <a:normAutofit/>
          </a:bodyPr>
          <a:lstStyle/>
          <a:p>
            <a:r>
              <a:rPr lang="en-US" dirty="0"/>
              <a:t>Devices—Feeding Tubes (continued)</a:t>
            </a:r>
          </a:p>
        </p:txBody>
      </p:sp>
      <p:sp>
        <p:nvSpPr>
          <p:cNvPr id="3" name="Content Placeholder 2">
            <a:extLst>
              <a:ext uri="{FF2B5EF4-FFF2-40B4-BE49-F238E27FC236}">
                <a16:creationId xmlns:a16="http://schemas.microsoft.com/office/drawing/2014/main" id="{21EE3379-44E0-4922-B983-EAFE554B09FB}"/>
              </a:ext>
            </a:extLst>
          </p:cNvPr>
          <p:cNvSpPr>
            <a:spLocks noGrp="1"/>
          </p:cNvSpPr>
          <p:nvPr>
            <p:ph idx="1"/>
          </p:nvPr>
        </p:nvSpPr>
        <p:spPr/>
        <p:txBody>
          <a:bodyPr>
            <a:normAutofit fontScale="77500" lnSpcReduction="20000"/>
          </a:bodyPr>
          <a:lstStyle/>
          <a:p>
            <a:r>
              <a:rPr lang="en-US" dirty="0"/>
              <a:t>Jejunostomy tube—when the stomach cannot be used— </a:t>
            </a:r>
            <a:r>
              <a:rPr lang="en-US" dirty="0">
                <a:solidFill>
                  <a:schemeClr val="tx1"/>
                </a:solidFill>
              </a:rPr>
              <a:t>0DHA3UZ</a:t>
            </a:r>
          </a:p>
          <a:p>
            <a:r>
              <a:rPr lang="en-US" dirty="0">
                <a:solidFill>
                  <a:schemeClr val="tx1"/>
                </a:solidFill>
              </a:rPr>
              <a:t>Combination gastrostomy and jejunostomy feeding tube</a:t>
            </a:r>
            <a:r>
              <a:rPr lang="en-US" dirty="0"/>
              <a:t>—</a:t>
            </a:r>
            <a:r>
              <a:rPr lang="en-US" dirty="0">
                <a:solidFill>
                  <a:schemeClr val="tx1"/>
                </a:solidFill>
              </a:rPr>
              <a:t> PEG/J or a G-J tube</a:t>
            </a:r>
          </a:p>
          <a:p>
            <a:r>
              <a:rPr lang="en-US" dirty="0">
                <a:solidFill>
                  <a:schemeClr val="tx1"/>
                </a:solidFill>
              </a:rPr>
              <a:t>Placed in the stomach with a special internal channel to hold the jejunostomy tube within the lumen of the PEG tube</a:t>
            </a:r>
          </a:p>
          <a:p>
            <a:r>
              <a:rPr lang="en-US" dirty="0">
                <a:solidFill>
                  <a:schemeClr val="tx1"/>
                </a:solidFill>
              </a:rPr>
              <a:t>PEG is placed first</a:t>
            </a:r>
            <a:r>
              <a:rPr lang="en-US" dirty="0"/>
              <a:t>—</a:t>
            </a:r>
            <a:r>
              <a:rPr lang="en-US" dirty="0">
                <a:solidFill>
                  <a:schemeClr val="tx1"/>
                </a:solidFill>
              </a:rPr>
              <a:t>J-tube is threaded through the special PEG.  </a:t>
            </a:r>
          </a:p>
          <a:p>
            <a:r>
              <a:rPr lang="en-US" dirty="0">
                <a:solidFill>
                  <a:schemeClr val="tx1"/>
                </a:solidFill>
              </a:rPr>
              <a:t>J-port is used for feeding</a:t>
            </a:r>
            <a:r>
              <a:rPr lang="en-US" dirty="0"/>
              <a:t>—</a:t>
            </a:r>
            <a:r>
              <a:rPr lang="en-US" dirty="0">
                <a:solidFill>
                  <a:schemeClr val="tx1"/>
                </a:solidFill>
              </a:rPr>
              <a:t>G-port is used for venting, trial feeding or medications</a:t>
            </a:r>
          </a:p>
          <a:p>
            <a:r>
              <a:rPr lang="en-US" dirty="0">
                <a:solidFill>
                  <a:schemeClr val="tx1"/>
                </a:solidFill>
              </a:rPr>
              <a:t>0DH63UZ and 0DHA7UZ </a:t>
            </a:r>
          </a:p>
          <a:p>
            <a:pPr lvl="1">
              <a:buFont typeface="Courier New" panose="02070309020205020404" pitchFamily="49" charset="0"/>
              <a:buChar char="o"/>
            </a:pPr>
            <a:r>
              <a:rPr lang="en-US" dirty="0">
                <a:solidFill>
                  <a:schemeClr val="tx1"/>
                </a:solidFill>
              </a:rPr>
              <a:t>J-tube is inserted through the opening previously made by the G-tube </a:t>
            </a:r>
          </a:p>
          <a:p>
            <a:r>
              <a:rPr lang="en-US" dirty="0">
                <a:solidFill>
                  <a:schemeClr val="tx1"/>
                </a:solidFill>
              </a:rPr>
              <a:t>Advantage of the G-J tube is only one opening is created into the abdomen</a:t>
            </a:r>
            <a:endParaRPr lang="en-US" dirty="0"/>
          </a:p>
          <a:p>
            <a:endParaRPr lang="en-US" dirty="0"/>
          </a:p>
        </p:txBody>
      </p:sp>
    </p:spTree>
    <p:extLst>
      <p:ext uri="{BB962C8B-B14F-4D97-AF65-F5344CB8AC3E}">
        <p14:creationId xmlns:p14="http://schemas.microsoft.com/office/powerpoint/2010/main" val="12599267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Devices</a:t>
            </a:r>
            <a:endParaRPr lang="en-US" dirty="0"/>
          </a:p>
        </p:txBody>
      </p:sp>
      <p:sp>
        <p:nvSpPr>
          <p:cNvPr id="3" name="Content Placeholder 2"/>
          <p:cNvSpPr>
            <a:spLocks noGrp="1"/>
          </p:cNvSpPr>
          <p:nvPr>
            <p:ph idx="1"/>
          </p:nvPr>
        </p:nvSpPr>
        <p:spPr/>
        <p:txBody>
          <a:bodyPr>
            <a:normAutofit/>
          </a:bodyPr>
          <a:lstStyle/>
          <a:p>
            <a:r>
              <a:rPr lang="en-US" dirty="0"/>
              <a:t>Intraluminal device, airway</a:t>
            </a:r>
          </a:p>
          <a:p>
            <a:pPr lvl="1">
              <a:buFont typeface="Courier New" panose="02070309020205020404" pitchFamily="49" charset="0"/>
              <a:buChar char="o"/>
            </a:pPr>
            <a:r>
              <a:rPr lang="en-US" dirty="0"/>
              <a:t>Esophageal or gastric tube or obturator airways </a:t>
            </a:r>
          </a:p>
          <a:p>
            <a:pPr lvl="1">
              <a:buFont typeface="Courier New" panose="02070309020205020404" pitchFamily="49" charset="0"/>
              <a:buChar char="o"/>
            </a:pPr>
            <a:r>
              <a:rPr lang="en-US" dirty="0"/>
              <a:t>Inserted through the mouth</a:t>
            </a:r>
          </a:p>
          <a:p>
            <a:pPr lvl="1">
              <a:buFont typeface="Courier New" panose="02070309020205020404" pitchFamily="49" charset="0"/>
              <a:buChar char="o"/>
            </a:pPr>
            <a:r>
              <a:rPr lang="en-US" dirty="0"/>
              <a:t>Inflatable bulb blocks air entry and forces air into the trachea</a:t>
            </a:r>
          </a:p>
          <a:p>
            <a:r>
              <a:rPr lang="en-US" dirty="0"/>
              <a:t>Artificial anal sphincter</a:t>
            </a:r>
          </a:p>
          <a:p>
            <a:pPr lvl="1">
              <a:buFont typeface="Courier New" panose="02070309020205020404" pitchFamily="49" charset="0"/>
              <a:buChar char="o"/>
            </a:pPr>
            <a:r>
              <a:rPr lang="en-US" dirty="0"/>
              <a:t>To restore bowel control</a:t>
            </a:r>
          </a:p>
          <a:p>
            <a:pPr lvl="1">
              <a:buFont typeface="Courier New" panose="02070309020205020404" pitchFamily="49" charset="0"/>
              <a:buChar char="o"/>
            </a:pPr>
            <a:r>
              <a:rPr lang="en-US" dirty="0"/>
              <a:t>Lead inserted to trigger muscle</a:t>
            </a:r>
          </a:p>
          <a:p>
            <a:pPr lvl="1">
              <a:buFont typeface="Courier New" panose="02070309020205020404" pitchFamily="49" charset="0"/>
              <a:buChar char="o"/>
            </a:pPr>
            <a:r>
              <a:rPr lang="en-US" dirty="0"/>
              <a:t>Generator placed into the back or abdomen</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2048555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Gastric Stimulator</a:t>
            </a:r>
            <a:endParaRPr lang="en-US" dirty="0"/>
          </a:p>
        </p:txBody>
      </p:sp>
      <p:sp>
        <p:nvSpPr>
          <p:cNvPr id="3" name="Content Placeholder 2"/>
          <p:cNvSpPr>
            <a:spLocks noGrp="1"/>
          </p:cNvSpPr>
          <p:nvPr>
            <p:ph idx="1"/>
          </p:nvPr>
        </p:nvSpPr>
        <p:spPr/>
        <p:txBody>
          <a:bodyPr/>
          <a:lstStyle/>
          <a:p>
            <a:r>
              <a:rPr lang="en-US" dirty="0"/>
              <a:t>Coded as is a cardiac pacemaker</a:t>
            </a:r>
          </a:p>
          <a:p>
            <a:r>
              <a:rPr lang="en-US" dirty="0"/>
              <a:t>Stimulator generator in subcutaneous pocket of the abdomen—Open approach</a:t>
            </a:r>
          </a:p>
          <a:p>
            <a:r>
              <a:rPr lang="en-US" dirty="0"/>
              <a:t>Two stimulator leads tunneled percutaneously to the stomach</a:t>
            </a:r>
          </a:p>
        </p:txBody>
      </p:sp>
    </p:spTree>
    <p:extLst>
      <p:ext uri="{BB962C8B-B14F-4D97-AF65-F5344CB8AC3E}">
        <p14:creationId xmlns:p14="http://schemas.microsoft.com/office/powerpoint/2010/main" val="30853431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a:t>
            </a:r>
            <a:endParaRPr lang="en-US" dirty="0"/>
          </a:p>
        </p:txBody>
      </p:sp>
      <p:sp>
        <p:nvSpPr>
          <p:cNvPr id="3" name="Content Placeholder 2"/>
          <p:cNvSpPr>
            <a:spLocks noGrp="1"/>
          </p:cNvSpPr>
          <p:nvPr>
            <p:ph idx="1"/>
          </p:nvPr>
        </p:nvSpPr>
        <p:spPr/>
        <p:txBody>
          <a:bodyPr/>
          <a:lstStyle/>
          <a:p>
            <a:r>
              <a:rPr lang="en-US" dirty="0"/>
              <a:t>Bypass</a:t>
            </a:r>
          </a:p>
          <a:p>
            <a:pPr lvl="1">
              <a:buFont typeface="Courier New" panose="02070309020205020404" pitchFamily="49" charset="0"/>
              <a:buChar char="o"/>
            </a:pPr>
            <a:r>
              <a:rPr lang="en-US" dirty="0"/>
              <a:t>See Coding Guideline B3.6a—body part bypassed from qualifier bypassed to</a:t>
            </a:r>
          </a:p>
          <a:p>
            <a:r>
              <a:rPr lang="en-US" dirty="0"/>
              <a:t>Transfer</a:t>
            </a:r>
          </a:p>
          <a:p>
            <a:r>
              <a:rPr lang="en-US" dirty="0"/>
              <a:t>Transplantation</a:t>
            </a:r>
          </a:p>
          <a:p>
            <a:r>
              <a:rPr lang="en-US" dirty="0"/>
              <a:t>Diagnostic—X </a:t>
            </a:r>
          </a:p>
          <a:p>
            <a:r>
              <a:rPr lang="en-US" dirty="0"/>
              <a:t>No Qualifier—Z</a:t>
            </a:r>
          </a:p>
        </p:txBody>
      </p:sp>
    </p:spTree>
    <p:extLst>
      <p:ext uri="{BB962C8B-B14F-4D97-AF65-F5344CB8AC3E}">
        <p14:creationId xmlns:p14="http://schemas.microsoft.com/office/powerpoint/2010/main" val="7664471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F6980-1148-4136-B674-BF2B75B8C3F8}"/>
              </a:ext>
            </a:extLst>
          </p:cNvPr>
          <p:cNvSpPr>
            <a:spLocks noGrp="1"/>
          </p:cNvSpPr>
          <p:nvPr>
            <p:ph type="title"/>
          </p:nvPr>
        </p:nvSpPr>
        <p:spPr/>
        <p:txBody>
          <a:bodyPr/>
          <a:lstStyle/>
          <a:p>
            <a:r>
              <a:rPr lang="en-US" dirty="0"/>
              <a:t>Qualifiers</a:t>
            </a:r>
          </a:p>
        </p:txBody>
      </p:sp>
      <p:sp>
        <p:nvSpPr>
          <p:cNvPr id="3" name="Content Placeholder 2">
            <a:extLst>
              <a:ext uri="{FF2B5EF4-FFF2-40B4-BE49-F238E27FC236}">
                <a16:creationId xmlns:a16="http://schemas.microsoft.com/office/drawing/2014/main" id="{F7C63731-37E4-4E2F-ACD0-420721E3260E}"/>
              </a:ext>
            </a:extLst>
          </p:cNvPr>
          <p:cNvSpPr>
            <a:spLocks noGrp="1"/>
          </p:cNvSpPr>
          <p:nvPr>
            <p:ph idx="1"/>
          </p:nvPr>
        </p:nvSpPr>
        <p:spPr/>
        <p:txBody>
          <a:bodyPr/>
          <a:lstStyle/>
          <a:p>
            <a:r>
              <a:rPr lang="en-US" dirty="0"/>
              <a:t>F—Irreversible Electroporation </a:t>
            </a:r>
          </a:p>
          <a:p>
            <a:r>
              <a:rPr lang="en-US" dirty="0"/>
              <a:t>Used in Hepatobiliary and Pancreas body system</a:t>
            </a:r>
          </a:p>
          <a:p>
            <a:r>
              <a:rPr lang="en-US" dirty="0"/>
              <a:t>Destruction Root Operation for Liver and Pancreas</a:t>
            </a:r>
          </a:p>
          <a:p>
            <a:r>
              <a:rPr lang="en-US" dirty="0"/>
              <a:t>Uses </a:t>
            </a:r>
            <a:r>
              <a:rPr lang="en-US" dirty="0" err="1"/>
              <a:t>microelectrical</a:t>
            </a:r>
            <a:r>
              <a:rPr lang="en-US" dirty="0"/>
              <a:t> pulses to destroy cell wall and causes cell death</a:t>
            </a:r>
          </a:p>
        </p:txBody>
      </p:sp>
    </p:spTree>
    <p:extLst>
      <p:ext uri="{BB962C8B-B14F-4D97-AF65-F5344CB8AC3E}">
        <p14:creationId xmlns:p14="http://schemas.microsoft.com/office/powerpoint/2010/main" val="18340529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rrow: Left 6">
            <a:extLst>
              <a:ext uri="{FF2B5EF4-FFF2-40B4-BE49-F238E27FC236}">
                <a16:creationId xmlns:a16="http://schemas.microsoft.com/office/drawing/2014/main" id="{946457C1-1800-489F-B438-814DB3C5494F}"/>
              </a:ext>
            </a:extLst>
          </p:cNvPr>
          <p:cNvSpPr/>
          <p:nvPr/>
        </p:nvSpPr>
        <p:spPr>
          <a:xfrm>
            <a:off x="6778080" y="2581213"/>
            <a:ext cx="978408" cy="484632"/>
          </a:xfrm>
          <a:prstGeom prst="leftArrow">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Arrow: Left 8">
            <a:extLst>
              <a:ext uri="{FF2B5EF4-FFF2-40B4-BE49-F238E27FC236}">
                <a16:creationId xmlns:a16="http://schemas.microsoft.com/office/drawing/2014/main" id="{40D481FD-1A76-41C4-B964-B4F1D2F02753}"/>
              </a:ext>
            </a:extLst>
          </p:cNvPr>
          <p:cNvSpPr/>
          <p:nvPr/>
        </p:nvSpPr>
        <p:spPr>
          <a:xfrm>
            <a:off x="6964704" y="4111372"/>
            <a:ext cx="978408" cy="484632"/>
          </a:xfrm>
          <a:prstGeom prst="leftArrow">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D314B63-EC21-4B1E-83A4-3991194D4315}"/>
              </a:ext>
            </a:extLst>
          </p:cNvPr>
          <p:cNvSpPr>
            <a:spLocks noGrp="1"/>
          </p:cNvSpPr>
          <p:nvPr>
            <p:ph type="title"/>
          </p:nvPr>
        </p:nvSpPr>
        <p:spPr/>
        <p:txBody>
          <a:bodyPr/>
          <a:lstStyle/>
          <a:p>
            <a:r>
              <a:rPr lang="en-US" dirty="0"/>
              <a:t>Case Study 2</a:t>
            </a:r>
          </a:p>
        </p:txBody>
      </p:sp>
      <p:sp>
        <p:nvSpPr>
          <p:cNvPr id="3" name="Content Placeholder 2">
            <a:extLst>
              <a:ext uri="{FF2B5EF4-FFF2-40B4-BE49-F238E27FC236}">
                <a16:creationId xmlns:a16="http://schemas.microsoft.com/office/drawing/2014/main" id="{7621B49F-EBAB-4D10-85FE-FCD46521A19F}"/>
              </a:ext>
            </a:extLst>
          </p:cNvPr>
          <p:cNvSpPr>
            <a:spLocks noGrp="1"/>
          </p:cNvSpPr>
          <p:nvPr>
            <p:ph idx="1"/>
          </p:nvPr>
        </p:nvSpPr>
        <p:spPr>
          <a:xfrm>
            <a:off x="377131" y="1765966"/>
            <a:ext cx="6729839" cy="4360197"/>
          </a:xfrm>
        </p:spPr>
        <p:txBody>
          <a:bodyPr>
            <a:normAutofit fontScale="62500" lnSpcReduction="20000"/>
          </a:bodyPr>
          <a:lstStyle/>
          <a:p>
            <a:pPr marL="0" indent="0">
              <a:buNone/>
            </a:pPr>
            <a:r>
              <a:rPr lang="en-US" dirty="0"/>
              <a:t>PREOPERATIVE DIAGNOSIS: 	Recurrent sigmoid volvulus and tumor</a:t>
            </a:r>
          </a:p>
          <a:p>
            <a:pPr marL="0" indent="0">
              <a:buNone/>
            </a:pPr>
            <a:r>
              <a:rPr lang="en-US" dirty="0"/>
              <a:t>POSTOPERATIVE DIAGNOSIS: 	Recurrent sigmoid volvulus and tumor</a:t>
            </a:r>
          </a:p>
          <a:p>
            <a:pPr marL="0" indent="0">
              <a:buNone/>
            </a:pPr>
            <a:r>
              <a:rPr lang="en-US" dirty="0"/>
              <a:t>OPERATION: 	</a:t>
            </a:r>
            <a:r>
              <a:rPr lang="en-US" dirty="0">
                <a:solidFill>
                  <a:srgbClr val="FF0000"/>
                </a:solidFill>
              </a:rPr>
              <a:t>Laparoscopic-assisted</a:t>
            </a:r>
            <a:r>
              <a:rPr lang="en-US" dirty="0"/>
              <a:t> </a:t>
            </a:r>
            <a:r>
              <a:rPr lang="en-US" dirty="0" err="1">
                <a:solidFill>
                  <a:srgbClr val="FF0000"/>
                </a:solidFill>
              </a:rPr>
              <a:t>sigmoidectomy</a:t>
            </a:r>
            <a:r>
              <a:rPr lang="en-US" dirty="0"/>
              <a:t> </a:t>
            </a:r>
          </a:p>
          <a:p>
            <a:pPr marL="0" indent="0">
              <a:buNone/>
            </a:pPr>
            <a:r>
              <a:rPr lang="en-US" dirty="0"/>
              <a:t>DESCRIPTION: Under general anesthesia, </a:t>
            </a:r>
            <a:r>
              <a:rPr lang="en-US" dirty="0">
                <a:solidFill>
                  <a:srgbClr val="FF0000"/>
                </a:solidFill>
              </a:rPr>
              <a:t>three trocars </a:t>
            </a:r>
            <a:r>
              <a:rPr lang="en-US" dirty="0"/>
              <a:t>were placed, one each in the left mid quadrant, the right lower quadrant and right mid area. The patient was placed in </a:t>
            </a:r>
            <a:r>
              <a:rPr lang="en-US" dirty="0" err="1"/>
              <a:t>Trendelenberg</a:t>
            </a:r>
            <a:r>
              <a:rPr lang="en-US" dirty="0"/>
              <a:t> position and the small bowel are retracted. We then stapled across the proximal rectum. The proximal margin was measured for distance from the tumor and for adequate length for re-anastomosis. </a:t>
            </a:r>
            <a:r>
              <a:rPr lang="en-US" dirty="0">
                <a:solidFill>
                  <a:srgbClr val="FF0000"/>
                </a:solidFill>
              </a:rPr>
              <a:t>We opened up a lower pelvic wound and dissected down. </a:t>
            </a:r>
            <a:r>
              <a:rPr lang="en-US" dirty="0"/>
              <a:t>The fascia was opened and rectus muscle retracted. The distal end of the colon was pulled out through the wound to the desired length. </a:t>
            </a:r>
            <a:r>
              <a:rPr lang="en-US" dirty="0">
                <a:solidFill>
                  <a:srgbClr val="92D050"/>
                </a:solidFill>
              </a:rPr>
              <a:t>The sigmoid was transected   </a:t>
            </a:r>
            <a:r>
              <a:rPr lang="en-US" dirty="0"/>
              <a:t>with a stapler and specimen sent off the table. A colostomy was not necessary. Therefore, staple line was opened up and a running baseball stitch suture was placed around the anvil. We then placed the colon back into the abdominal cavity. Gloves were changed. </a:t>
            </a:r>
          </a:p>
          <a:p>
            <a:endParaRPr lang="en-US" dirty="0"/>
          </a:p>
        </p:txBody>
      </p:sp>
      <p:sp>
        <p:nvSpPr>
          <p:cNvPr id="6" name="Rectangle 5">
            <a:extLst>
              <a:ext uri="{FF2B5EF4-FFF2-40B4-BE49-F238E27FC236}">
                <a16:creationId xmlns:a16="http://schemas.microsoft.com/office/drawing/2014/main" id="{3CEFACDD-EB3A-4DDB-89F5-C350C906FEA8}"/>
              </a:ext>
            </a:extLst>
          </p:cNvPr>
          <p:cNvSpPr/>
          <p:nvPr/>
        </p:nvSpPr>
        <p:spPr>
          <a:xfrm>
            <a:off x="7593080" y="2071266"/>
            <a:ext cx="1503321" cy="914400"/>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rgbClr val="FF0000"/>
                </a:solidFill>
              </a:rPr>
              <a:t>Approach</a:t>
            </a:r>
          </a:p>
        </p:txBody>
      </p:sp>
      <p:sp>
        <p:nvSpPr>
          <p:cNvPr id="8" name="Rectangle 7">
            <a:extLst>
              <a:ext uri="{FF2B5EF4-FFF2-40B4-BE49-F238E27FC236}">
                <a16:creationId xmlns:a16="http://schemas.microsoft.com/office/drawing/2014/main" id="{11A63E53-4690-43F8-8253-45AD03596A44}"/>
              </a:ext>
            </a:extLst>
          </p:cNvPr>
          <p:cNvSpPr/>
          <p:nvPr/>
        </p:nvSpPr>
        <p:spPr>
          <a:xfrm>
            <a:off x="7587466" y="3232910"/>
            <a:ext cx="1503321" cy="1426307"/>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rgbClr val="92D050"/>
                </a:solidFill>
              </a:rPr>
              <a:t>Root Operation and </a:t>
            </a:r>
          </a:p>
          <a:p>
            <a:pPr algn="ctr"/>
            <a:r>
              <a:rPr lang="en-US" dirty="0">
                <a:solidFill>
                  <a:srgbClr val="92D050"/>
                </a:solidFill>
              </a:rPr>
              <a:t>Body Part</a:t>
            </a:r>
          </a:p>
        </p:txBody>
      </p:sp>
    </p:spTree>
    <p:extLst>
      <p:ext uri="{BB962C8B-B14F-4D97-AF65-F5344CB8AC3E}">
        <p14:creationId xmlns:p14="http://schemas.microsoft.com/office/powerpoint/2010/main" val="3301209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14B63-EC21-4B1E-83A4-3991194D4315}"/>
              </a:ext>
            </a:extLst>
          </p:cNvPr>
          <p:cNvSpPr>
            <a:spLocks noGrp="1"/>
          </p:cNvSpPr>
          <p:nvPr>
            <p:ph type="title"/>
          </p:nvPr>
        </p:nvSpPr>
        <p:spPr/>
        <p:txBody>
          <a:bodyPr/>
          <a:lstStyle/>
          <a:p>
            <a:r>
              <a:rPr lang="en-US" dirty="0"/>
              <a:t>Case Study 2</a:t>
            </a:r>
          </a:p>
        </p:txBody>
      </p:sp>
      <p:sp>
        <p:nvSpPr>
          <p:cNvPr id="3" name="Content Placeholder 2">
            <a:extLst>
              <a:ext uri="{FF2B5EF4-FFF2-40B4-BE49-F238E27FC236}">
                <a16:creationId xmlns:a16="http://schemas.microsoft.com/office/drawing/2014/main" id="{7621B49F-EBAB-4D10-85FE-FCD46521A19F}"/>
              </a:ext>
            </a:extLst>
          </p:cNvPr>
          <p:cNvSpPr>
            <a:spLocks noGrp="1"/>
          </p:cNvSpPr>
          <p:nvPr>
            <p:ph idx="1"/>
          </p:nvPr>
        </p:nvSpPr>
        <p:spPr/>
        <p:txBody>
          <a:bodyPr>
            <a:normAutofit fontScale="92500" lnSpcReduction="20000"/>
          </a:bodyPr>
          <a:lstStyle/>
          <a:p>
            <a:pPr marL="0" indent="0">
              <a:buNone/>
            </a:pPr>
            <a:r>
              <a:rPr lang="en-US" dirty="0"/>
              <a:t>The EEA stapler was placed into the rectum. The spike was pierced through and the anvil was attached and secured. The colon was checked for twisting or kinking. The EEA stapler was closed, final checked and fired. The stapler was opened and removed from the rectum with the two intact donuts, which were sent as proximal and distal margins. Returning to the lower pelvic wound, the pelvis was irrigated clear. The gutters were inspected and suction dried. </a:t>
            </a:r>
            <a:r>
              <a:rPr lang="en-US" dirty="0">
                <a:solidFill>
                  <a:srgbClr val="FF0000"/>
                </a:solidFill>
              </a:rPr>
              <a:t>The trocars were then removed </a:t>
            </a:r>
            <a:r>
              <a:rPr lang="en-US" dirty="0"/>
              <a:t>under direct visualization. Hemostasis achieved. The pelvic </a:t>
            </a:r>
            <a:r>
              <a:rPr lang="en-US" dirty="0">
                <a:solidFill>
                  <a:srgbClr val="FF0000"/>
                </a:solidFill>
              </a:rPr>
              <a:t>wound fascia was reapproximated </a:t>
            </a:r>
            <a:r>
              <a:rPr lang="en-US" dirty="0"/>
              <a:t>with 0-vicryl. The </a:t>
            </a:r>
            <a:r>
              <a:rPr lang="en-US" dirty="0">
                <a:solidFill>
                  <a:srgbClr val="FF0000"/>
                </a:solidFill>
              </a:rPr>
              <a:t>subcutaneous and skin was closed with </a:t>
            </a:r>
            <a:r>
              <a:rPr lang="en-US" dirty="0"/>
              <a:t>4-0 </a:t>
            </a:r>
            <a:r>
              <a:rPr lang="en-US" dirty="0" err="1"/>
              <a:t>Vicryl</a:t>
            </a:r>
            <a:r>
              <a:rPr lang="en-US" dirty="0"/>
              <a:t>. </a:t>
            </a:r>
            <a:r>
              <a:rPr lang="en-US" dirty="0">
                <a:solidFill>
                  <a:srgbClr val="FF0000"/>
                </a:solidFill>
              </a:rPr>
              <a:t>Trocar wounds were clean, dry and dressed</a:t>
            </a:r>
            <a:r>
              <a:rPr lang="en-US" dirty="0"/>
              <a:t> with </a:t>
            </a:r>
            <a:r>
              <a:rPr lang="en-US" dirty="0" err="1"/>
              <a:t>steri</a:t>
            </a:r>
            <a:r>
              <a:rPr lang="en-US" dirty="0"/>
              <a:t>-strips and clean dressing. </a:t>
            </a:r>
          </a:p>
          <a:p>
            <a:endParaRPr lang="en-US" dirty="0"/>
          </a:p>
        </p:txBody>
      </p:sp>
    </p:spTree>
    <p:extLst>
      <p:ext uri="{BB962C8B-B14F-4D97-AF65-F5344CB8AC3E}">
        <p14:creationId xmlns:p14="http://schemas.microsoft.com/office/powerpoint/2010/main" val="38054362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14B63-EC21-4B1E-83A4-3991194D4315}"/>
              </a:ext>
            </a:extLst>
          </p:cNvPr>
          <p:cNvSpPr>
            <a:spLocks noGrp="1"/>
          </p:cNvSpPr>
          <p:nvPr>
            <p:ph type="title"/>
          </p:nvPr>
        </p:nvSpPr>
        <p:spPr/>
        <p:txBody>
          <a:bodyPr/>
          <a:lstStyle/>
          <a:p>
            <a:r>
              <a:rPr lang="en-US" dirty="0"/>
              <a:t>Case </a:t>
            </a:r>
            <a:r>
              <a:rPr lang="en-US"/>
              <a:t>Study 2 </a:t>
            </a:r>
            <a:r>
              <a:rPr lang="en-US" dirty="0"/>
              <a:t>Answers</a:t>
            </a:r>
          </a:p>
        </p:txBody>
      </p:sp>
      <p:sp>
        <p:nvSpPr>
          <p:cNvPr id="3" name="Content Placeholder 2">
            <a:extLst>
              <a:ext uri="{FF2B5EF4-FFF2-40B4-BE49-F238E27FC236}">
                <a16:creationId xmlns:a16="http://schemas.microsoft.com/office/drawing/2014/main" id="{7621B49F-EBAB-4D10-85FE-FCD46521A19F}"/>
              </a:ext>
            </a:extLst>
          </p:cNvPr>
          <p:cNvSpPr>
            <a:spLocks noGrp="1"/>
          </p:cNvSpPr>
          <p:nvPr>
            <p:ph idx="1"/>
          </p:nvPr>
        </p:nvSpPr>
        <p:spPr/>
        <p:txBody>
          <a:bodyPr>
            <a:normAutofit/>
          </a:bodyPr>
          <a:lstStyle/>
          <a:p>
            <a:r>
              <a:rPr lang="en-US" dirty="0"/>
              <a:t>0DTN0ZZ</a:t>
            </a:r>
          </a:p>
          <a:p>
            <a:r>
              <a:rPr lang="en-US" dirty="0"/>
              <a:t>The entire sigmoid colon was removed</a:t>
            </a:r>
          </a:p>
          <a:p>
            <a:r>
              <a:rPr lang="en-US" dirty="0"/>
              <a:t> Resection is assigned</a:t>
            </a:r>
          </a:p>
          <a:p>
            <a:r>
              <a:rPr lang="en-US" dirty="0"/>
              <a:t>Body part value is N, Sigmoid Colon</a:t>
            </a:r>
          </a:p>
          <a:p>
            <a:r>
              <a:rPr lang="en-US" dirty="0"/>
              <a:t>Approach is open </a:t>
            </a:r>
          </a:p>
          <a:p>
            <a:pPr lvl="1"/>
            <a:r>
              <a:rPr lang="en-US" dirty="0"/>
              <a:t>Guideline B5.2—laparoscopically-assisted open procedure is coded to the open approach</a:t>
            </a:r>
          </a:p>
          <a:p>
            <a:r>
              <a:rPr lang="en-US" dirty="0"/>
              <a:t>No appropriate device or qualifier values</a:t>
            </a:r>
          </a:p>
          <a:p>
            <a:endParaRPr lang="en-US" dirty="0"/>
          </a:p>
        </p:txBody>
      </p:sp>
    </p:spTree>
    <p:extLst>
      <p:ext uri="{BB962C8B-B14F-4D97-AF65-F5344CB8AC3E}">
        <p14:creationId xmlns:p14="http://schemas.microsoft.com/office/powerpoint/2010/main" val="1783906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Organization of the Gastrointestinal System</a:t>
            </a:r>
            <a:endParaRPr lang="en-US" dirty="0"/>
          </a:p>
        </p:txBody>
      </p:sp>
      <p:sp>
        <p:nvSpPr>
          <p:cNvPr id="3" name="Content Placeholder 2"/>
          <p:cNvSpPr>
            <a:spLocks noGrp="1"/>
          </p:cNvSpPr>
          <p:nvPr>
            <p:ph idx="1"/>
          </p:nvPr>
        </p:nvSpPr>
        <p:spPr>
          <a:xfrm>
            <a:off x="625061" y="1765966"/>
            <a:ext cx="7341990" cy="4360197"/>
          </a:xfrm>
        </p:spPr>
        <p:txBody>
          <a:bodyPr>
            <a:normAutofit fontScale="85000" lnSpcReduction="20000"/>
          </a:bodyPr>
          <a:lstStyle/>
          <a:p>
            <a:r>
              <a:rPr lang="en-US" dirty="0"/>
              <a:t>Digestive System</a:t>
            </a:r>
          </a:p>
          <a:p>
            <a:pPr lvl="1">
              <a:buFont typeface="Courier New" panose="02070309020205020404" pitchFamily="49" charset="0"/>
              <a:buChar char="o"/>
            </a:pPr>
            <a:r>
              <a:rPr lang="en-US" dirty="0"/>
              <a:t>See figure 12.1 for specific organs</a:t>
            </a:r>
          </a:p>
          <a:p>
            <a:pPr lvl="2">
              <a:buFont typeface="Wingdings" panose="05000000000000000000" pitchFamily="2" charset="2"/>
              <a:buChar char="§"/>
            </a:pPr>
            <a:r>
              <a:rPr lang="en-US" dirty="0"/>
              <a:t>Excision: Cutting out or off, without replacement, a portion of a body part	</a:t>
            </a:r>
          </a:p>
          <a:p>
            <a:pPr lvl="3"/>
            <a:r>
              <a:rPr lang="en-US" dirty="0"/>
              <a:t>Removal of tumors of the nervous system</a:t>
            </a:r>
          </a:p>
          <a:p>
            <a:pPr lvl="2">
              <a:buFont typeface="Wingdings" panose="05000000000000000000" pitchFamily="2" charset="2"/>
              <a:buChar char="§"/>
            </a:pPr>
            <a:r>
              <a:rPr lang="en-US" dirty="0"/>
              <a:t>Excision: Cutting out or off, without replacement, a portion of a body par	</a:t>
            </a:r>
          </a:p>
          <a:p>
            <a:pPr lvl="3"/>
            <a:r>
              <a:rPr lang="en-US" dirty="0"/>
              <a:t>Removal of tumors of the nervous system</a:t>
            </a:r>
          </a:p>
          <a:p>
            <a:pPr lvl="2">
              <a:buFont typeface="Wingdings" panose="05000000000000000000" pitchFamily="2" charset="2"/>
              <a:buChar char="§"/>
            </a:pPr>
            <a:r>
              <a:rPr lang="en-US" dirty="0"/>
              <a:t>Resection</a:t>
            </a:r>
          </a:p>
          <a:p>
            <a:pPr lvl="1">
              <a:buFont typeface="Courier New" panose="02070309020205020404" pitchFamily="49" charset="0"/>
              <a:buChar char="o"/>
            </a:pPr>
            <a:r>
              <a:rPr lang="en-US" dirty="0"/>
              <a:t>Stomach—see figure 12.2</a:t>
            </a:r>
          </a:p>
          <a:p>
            <a:pPr lvl="1">
              <a:buFont typeface="Courier New" panose="02070309020205020404" pitchFamily="49" charset="0"/>
              <a:buChar char="o"/>
            </a:pPr>
            <a:r>
              <a:rPr lang="en-US" dirty="0"/>
              <a:t>Mesentery and omentum—see figure 12.3</a:t>
            </a:r>
          </a:p>
          <a:p>
            <a:pPr lvl="2">
              <a:buFont typeface="Wingdings" panose="05000000000000000000" pitchFamily="2" charset="2"/>
              <a:buChar char="§"/>
            </a:pPr>
            <a:r>
              <a:rPr lang="en-US" dirty="0"/>
              <a:t>Peritoneum: Double-layered covering of intraperitoneal organs that forms the mesentery</a:t>
            </a:r>
          </a:p>
          <a:p>
            <a:pPr lvl="2">
              <a:buFont typeface="Wingdings" panose="05000000000000000000" pitchFamily="2" charset="2"/>
              <a:buChar char="§"/>
            </a:pPr>
            <a:r>
              <a:rPr lang="en-US" dirty="0"/>
              <a:t>Also known as the peritoneal membrane</a:t>
            </a:r>
          </a:p>
          <a:p>
            <a:r>
              <a:rPr lang="en-US" dirty="0"/>
              <a:t>Hepatobiliary System</a:t>
            </a:r>
          </a:p>
          <a:p>
            <a:pPr lvl="1">
              <a:buFont typeface="Courier New" panose="02070309020205020404" pitchFamily="49" charset="0"/>
              <a:buChar char="o"/>
            </a:pPr>
            <a:r>
              <a:rPr lang="en-US" dirty="0"/>
              <a:t>Liver, gallbladder, pancreas, and ducts</a:t>
            </a:r>
          </a:p>
          <a:p>
            <a:pPr lvl="1">
              <a:buFont typeface="Courier New" panose="02070309020205020404" pitchFamily="49" charset="0"/>
              <a:buChar char="o"/>
            </a:pPr>
            <a:r>
              <a:rPr lang="en-US" dirty="0"/>
              <a:t>See figure 12.4</a:t>
            </a:r>
          </a:p>
        </p:txBody>
      </p:sp>
    </p:spTree>
    <p:extLst>
      <p:ext uri="{BB962C8B-B14F-4D97-AF65-F5344CB8AC3E}">
        <p14:creationId xmlns:p14="http://schemas.microsoft.com/office/powerpoint/2010/main" val="3937967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Common Root Operations</a:t>
            </a:r>
            <a:endParaRPr lang="en-US" dirty="0"/>
          </a:p>
        </p:txBody>
      </p:sp>
      <p:sp>
        <p:nvSpPr>
          <p:cNvPr id="3" name="Content Placeholder 2"/>
          <p:cNvSpPr>
            <a:spLocks noGrp="1"/>
          </p:cNvSpPr>
          <p:nvPr>
            <p:ph idx="1"/>
          </p:nvPr>
        </p:nvSpPr>
        <p:spPr/>
        <p:txBody>
          <a:bodyPr>
            <a:normAutofit lnSpcReduction="10000"/>
          </a:bodyPr>
          <a:lstStyle/>
          <a:p>
            <a:r>
              <a:rPr lang="en-US" dirty="0"/>
              <a:t>Tubular body parts</a:t>
            </a:r>
          </a:p>
          <a:p>
            <a:pPr lvl="1">
              <a:buFont typeface="Courier New" panose="02070309020205020404" pitchFamily="49" charset="0"/>
              <a:buChar char="o"/>
            </a:pPr>
            <a:r>
              <a:rPr lang="en-US" dirty="0"/>
              <a:t>Dilation</a:t>
            </a:r>
          </a:p>
          <a:p>
            <a:pPr lvl="1">
              <a:buFont typeface="Courier New" panose="02070309020205020404" pitchFamily="49" charset="0"/>
              <a:buChar char="o"/>
            </a:pPr>
            <a:r>
              <a:rPr lang="en-US" dirty="0"/>
              <a:t>Occlusion</a:t>
            </a:r>
          </a:p>
          <a:p>
            <a:pPr lvl="1">
              <a:buFont typeface="Courier New" panose="02070309020205020404" pitchFamily="49" charset="0"/>
              <a:buChar char="o"/>
            </a:pPr>
            <a:r>
              <a:rPr lang="en-US" dirty="0"/>
              <a:t>Restriction</a:t>
            </a:r>
          </a:p>
          <a:p>
            <a:r>
              <a:rPr lang="en-US" dirty="0"/>
              <a:t>Transplantation</a:t>
            </a:r>
          </a:p>
          <a:p>
            <a:r>
              <a:rPr lang="en-US" dirty="0"/>
              <a:t>Bypass—bariatric procedures</a:t>
            </a:r>
          </a:p>
          <a:p>
            <a:pPr lvl="1">
              <a:buFont typeface="Courier New" panose="02070309020205020404" pitchFamily="49" charset="0"/>
              <a:buChar char="o"/>
            </a:pPr>
            <a:r>
              <a:rPr lang="en-US" dirty="0"/>
              <a:t>Restriction for gastric bands</a:t>
            </a:r>
          </a:p>
          <a:p>
            <a:pPr lvl="1">
              <a:buFont typeface="Courier New" panose="02070309020205020404" pitchFamily="49" charset="0"/>
              <a:buChar char="o"/>
            </a:pPr>
            <a:r>
              <a:rPr lang="en-US" dirty="0"/>
              <a:t>Excision for sleeve gastrectomy</a:t>
            </a:r>
          </a:p>
          <a:p>
            <a:pPr>
              <a:buFont typeface="Courier New" panose="02070309020205020404" pitchFamily="49" charset="0"/>
              <a:buChar char="o"/>
            </a:pPr>
            <a:r>
              <a:rPr lang="en-US" dirty="0"/>
              <a:t>Review Root Operations by Groups</a:t>
            </a:r>
          </a:p>
          <a:p>
            <a:pPr marL="0" indent="0">
              <a:buNone/>
            </a:pPr>
            <a:r>
              <a:rPr lang="en-US" dirty="0"/>
              <a:t>			</a:t>
            </a:r>
          </a:p>
          <a:p>
            <a:pPr lvl="1"/>
            <a:endParaRPr lang="en-US" dirty="0"/>
          </a:p>
          <a:p>
            <a:endParaRPr lang="en-US" dirty="0"/>
          </a:p>
          <a:p>
            <a:pPr lvl="1"/>
            <a:endParaRPr lang="en-US" dirty="0"/>
          </a:p>
        </p:txBody>
      </p:sp>
    </p:spTree>
    <p:extLst>
      <p:ext uri="{BB962C8B-B14F-4D97-AF65-F5344CB8AC3E}">
        <p14:creationId xmlns:p14="http://schemas.microsoft.com/office/powerpoint/2010/main" val="2857697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7658B-4A7A-458A-9220-C7840A971B48}"/>
              </a:ext>
            </a:extLst>
          </p:cNvPr>
          <p:cNvSpPr>
            <a:spLocks noGrp="1"/>
          </p:cNvSpPr>
          <p:nvPr>
            <p:ph type="title"/>
          </p:nvPr>
        </p:nvSpPr>
        <p:spPr/>
        <p:txBody>
          <a:bodyPr>
            <a:normAutofit fontScale="90000"/>
          </a:bodyPr>
          <a:lstStyle/>
          <a:p>
            <a:br>
              <a:rPr lang="en-US" dirty="0"/>
            </a:br>
            <a:r>
              <a:rPr lang="en-US" sz="3000" dirty="0"/>
              <a:t>Common Root Operations in the Gastrointestinal and Hepatobiliary Systems</a:t>
            </a:r>
            <a:br>
              <a:rPr lang="en-US" dirty="0"/>
            </a:br>
            <a:endParaRPr lang="en-US" dirty="0"/>
          </a:p>
        </p:txBody>
      </p:sp>
      <p:sp>
        <p:nvSpPr>
          <p:cNvPr id="3" name="Content Placeholder 2">
            <a:extLst>
              <a:ext uri="{FF2B5EF4-FFF2-40B4-BE49-F238E27FC236}">
                <a16:creationId xmlns:a16="http://schemas.microsoft.com/office/drawing/2014/main" id="{B50CA3B0-86F8-4A5A-BDD6-6F61CF98AE9C}"/>
              </a:ext>
            </a:extLst>
          </p:cNvPr>
          <p:cNvSpPr>
            <a:spLocks noGrp="1"/>
          </p:cNvSpPr>
          <p:nvPr>
            <p:ph idx="1"/>
          </p:nvPr>
        </p:nvSpPr>
        <p:spPr>
          <a:xfrm>
            <a:off x="472662" y="1857191"/>
            <a:ext cx="7341990" cy="4360197"/>
          </a:xfrm>
        </p:spPr>
        <p:txBody>
          <a:bodyPr>
            <a:normAutofit/>
          </a:bodyPr>
          <a:lstStyle/>
          <a:p>
            <a:r>
              <a:rPr lang="en-US" dirty="0"/>
              <a:t>Root Operations that Take Out Some or All of a Body Part</a:t>
            </a:r>
          </a:p>
          <a:p>
            <a:pPr lvl="1">
              <a:buFont typeface="Courier New" panose="02070309020205020404" pitchFamily="49" charset="0"/>
              <a:buChar char="o"/>
            </a:pPr>
            <a:r>
              <a:rPr lang="en-US" dirty="0"/>
              <a:t>Excision: Cutting out or off, without replacement, a portion of a body part	</a:t>
            </a:r>
          </a:p>
          <a:p>
            <a:pPr lvl="1">
              <a:buFont typeface="Courier New" panose="02070309020205020404" pitchFamily="49" charset="0"/>
              <a:buChar char="o"/>
            </a:pPr>
            <a:r>
              <a:rPr lang="en-US" dirty="0"/>
              <a:t>Resection: Cutting out or off, without replacement, all of a body part</a:t>
            </a:r>
          </a:p>
          <a:p>
            <a:pPr lvl="2">
              <a:buFont typeface="Wingdings" panose="05000000000000000000" pitchFamily="2" charset="2"/>
              <a:buChar char="§"/>
            </a:pPr>
            <a:r>
              <a:rPr lang="en-US" dirty="0"/>
              <a:t>Bypass only coded when route of passage is rerouted</a:t>
            </a:r>
          </a:p>
          <a:p>
            <a:pPr lvl="2">
              <a:buFont typeface="Wingdings" panose="05000000000000000000" pitchFamily="2" charset="2"/>
              <a:buChar char="§"/>
            </a:pPr>
            <a:r>
              <a:rPr lang="en-US" dirty="0"/>
              <a:t>Any anastomosis is included—see Coding Guideline B3.1b</a:t>
            </a:r>
          </a:p>
          <a:p>
            <a:pPr lvl="3"/>
            <a:r>
              <a:rPr lang="en-US" dirty="0"/>
              <a:t>Examples:  Whipple Procedure, </a:t>
            </a:r>
          </a:p>
          <a:p>
            <a:pPr lvl="3"/>
            <a:r>
              <a:rPr lang="en-US" dirty="0"/>
              <a:t>Ivor-Lewis Esophagectomy versus colon interposition— Transfer</a:t>
            </a:r>
          </a:p>
          <a:p>
            <a:pPr marL="1828800" lvl="4" indent="0">
              <a:buNone/>
            </a:pPr>
            <a:endParaRPr lang="en-US" dirty="0"/>
          </a:p>
          <a:p>
            <a:pPr lvl="1"/>
            <a:endParaRPr lang="en-US" dirty="0"/>
          </a:p>
        </p:txBody>
      </p:sp>
    </p:spTree>
    <p:extLst>
      <p:ext uri="{BB962C8B-B14F-4D97-AF65-F5344CB8AC3E}">
        <p14:creationId xmlns:p14="http://schemas.microsoft.com/office/powerpoint/2010/main" val="3468713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Multiple Procedures</a:t>
            </a:r>
            <a:endParaRPr lang="en-US" dirty="0"/>
          </a:p>
        </p:txBody>
      </p:sp>
      <p:sp>
        <p:nvSpPr>
          <p:cNvPr id="3" name="Content Placeholder 2"/>
          <p:cNvSpPr>
            <a:spLocks noGrp="1"/>
          </p:cNvSpPr>
          <p:nvPr>
            <p:ph idx="1"/>
          </p:nvPr>
        </p:nvSpPr>
        <p:spPr/>
        <p:txBody>
          <a:bodyPr>
            <a:normAutofit/>
          </a:bodyPr>
          <a:lstStyle/>
          <a:p>
            <a:r>
              <a:rPr lang="en-US" dirty="0"/>
              <a:t>See Coding Guideline B3.2c—multiple procedure codes for multiple root operations with distinct objectives—multiple lesions or polyps in the same body part = 1 code</a:t>
            </a:r>
          </a:p>
          <a:p>
            <a:r>
              <a:rPr lang="en-US" dirty="0"/>
              <a:t>Anastomosis necessary to reconnect the remaining portions of the tubular body part</a:t>
            </a:r>
          </a:p>
          <a:p>
            <a:pPr lvl="1">
              <a:buFont typeface="Courier New" panose="02070309020205020404" pitchFamily="49" charset="0"/>
              <a:buChar char="o"/>
            </a:pPr>
            <a:r>
              <a:rPr lang="en-US" dirty="0"/>
              <a:t>Bypass only coded when route of the tubular body part is altered</a:t>
            </a:r>
          </a:p>
          <a:p>
            <a:pPr lvl="1">
              <a:buFont typeface="Courier New" panose="02070309020205020404" pitchFamily="49" charset="0"/>
              <a:buChar char="o"/>
            </a:pPr>
            <a:r>
              <a:rPr lang="en-US" dirty="0"/>
              <a:t>Bypass is not coded separately if the remaining portions of the gastrointestinal system are reconnected in their proper order</a:t>
            </a:r>
          </a:p>
          <a:p>
            <a:pPr lvl="1"/>
            <a:endParaRPr lang="en-US" dirty="0"/>
          </a:p>
        </p:txBody>
      </p:sp>
    </p:spTree>
    <p:extLst>
      <p:ext uri="{BB962C8B-B14F-4D97-AF65-F5344CB8AC3E}">
        <p14:creationId xmlns:p14="http://schemas.microsoft.com/office/powerpoint/2010/main" val="1453254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BE1F5-C124-4806-B379-444A89B3FEAE}"/>
              </a:ext>
            </a:extLst>
          </p:cNvPr>
          <p:cNvSpPr>
            <a:spLocks noGrp="1"/>
          </p:cNvSpPr>
          <p:nvPr>
            <p:ph type="title"/>
          </p:nvPr>
        </p:nvSpPr>
        <p:spPr/>
        <p:txBody>
          <a:bodyPr/>
          <a:lstStyle/>
          <a:p>
            <a:r>
              <a:rPr lang="en-US" dirty="0"/>
              <a:t>Coding Tip</a:t>
            </a:r>
          </a:p>
        </p:txBody>
      </p:sp>
      <p:sp>
        <p:nvSpPr>
          <p:cNvPr id="3" name="Content Placeholder 2">
            <a:extLst>
              <a:ext uri="{FF2B5EF4-FFF2-40B4-BE49-F238E27FC236}">
                <a16:creationId xmlns:a16="http://schemas.microsoft.com/office/drawing/2014/main" id="{C2CF23EF-E7C6-4FE4-A970-095C2A36D491}"/>
              </a:ext>
            </a:extLst>
          </p:cNvPr>
          <p:cNvSpPr>
            <a:spLocks noGrp="1"/>
          </p:cNvSpPr>
          <p:nvPr>
            <p:ph idx="1"/>
          </p:nvPr>
        </p:nvSpPr>
        <p:spPr/>
        <p:txBody>
          <a:bodyPr>
            <a:normAutofit/>
          </a:bodyPr>
          <a:lstStyle/>
          <a:p>
            <a:pPr marL="0" indent="0">
              <a:buNone/>
            </a:pPr>
            <a:r>
              <a:rPr lang="en-US" dirty="0"/>
              <a:t>Adjunct information about the anastomotic technique used to complete a colectomy procedure (such as side-to-end or end-to-end) is not specified in ICD-10-PCS. The specific root operation of Destruction, Excision, or Resection is assigned. Bypass is not coded separately if the remaining portions of the gastrointestinal system are reconnected in their proper order.</a:t>
            </a:r>
          </a:p>
          <a:p>
            <a:endParaRPr lang="en-US" dirty="0"/>
          </a:p>
        </p:txBody>
      </p:sp>
    </p:spTree>
    <p:extLst>
      <p:ext uri="{BB962C8B-B14F-4D97-AF65-F5344CB8AC3E}">
        <p14:creationId xmlns:p14="http://schemas.microsoft.com/office/powerpoint/2010/main" val="1216628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7658B-4A7A-458A-9220-C7840A971B48}"/>
              </a:ext>
            </a:extLst>
          </p:cNvPr>
          <p:cNvSpPr>
            <a:spLocks noGrp="1"/>
          </p:cNvSpPr>
          <p:nvPr>
            <p:ph type="title"/>
          </p:nvPr>
        </p:nvSpPr>
        <p:spPr/>
        <p:txBody>
          <a:bodyPr>
            <a:normAutofit fontScale="90000"/>
          </a:bodyPr>
          <a:lstStyle/>
          <a:p>
            <a:br>
              <a:rPr lang="en-US" dirty="0"/>
            </a:br>
            <a:r>
              <a:rPr lang="en-US" sz="3000" dirty="0"/>
              <a:t>Common Root Operations in the Gastrointestinal and Hepatobiliary Systems</a:t>
            </a:r>
            <a:br>
              <a:rPr lang="en-US" dirty="0"/>
            </a:br>
            <a:endParaRPr lang="en-US" dirty="0"/>
          </a:p>
        </p:txBody>
      </p:sp>
      <p:sp>
        <p:nvSpPr>
          <p:cNvPr id="3" name="Content Placeholder 2">
            <a:extLst>
              <a:ext uri="{FF2B5EF4-FFF2-40B4-BE49-F238E27FC236}">
                <a16:creationId xmlns:a16="http://schemas.microsoft.com/office/drawing/2014/main" id="{B50CA3B0-86F8-4A5A-BDD6-6F61CF98AE9C}"/>
              </a:ext>
            </a:extLst>
          </p:cNvPr>
          <p:cNvSpPr>
            <a:spLocks noGrp="1"/>
          </p:cNvSpPr>
          <p:nvPr>
            <p:ph idx="1"/>
          </p:nvPr>
        </p:nvSpPr>
        <p:spPr>
          <a:xfrm>
            <a:off x="472662" y="1857191"/>
            <a:ext cx="7341990" cy="4360197"/>
          </a:xfrm>
        </p:spPr>
        <p:txBody>
          <a:bodyPr>
            <a:normAutofit/>
          </a:bodyPr>
          <a:lstStyle/>
          <a:p>
            <a:r>
              <a:rPr lang="en-US" dirty="0"/>
              <a:t>Root Operations that Take Out Solids, Fluids or Gases from a Body Part</a:t>
            </a:r>
          </a:p>
          <a:p>
            <a:pPr lvl="1"/>
            <a:r>
              <a:rPr lang="en-US" dirty="0"/>
              <a:t>Drainage</a:t>
            </a:r>
          </a:p>
          <a:p>
            <a:pPr lvl="2"/>
            <a:r>
              <a:rPr lang="en-US" dirty="0"/>
              <a:t>Example: Pancreatic pseudocyst</a:t>
            </a:r>
          </a:p>
          <a:p>
            <a:pPr lvl="1"/>
            <a:r>
              <a:rPr lang="en-US" dirty="0"/>
              <a:t>Extirpation</a:t>
            </a:r>
          </a:p>
          <a:p>
            <a:pPr lvl="2"/>
            <a:r>
              <a:rPr lang="en-US" dirty="0"/>
              <a:t>Example: Calculi that are removed</a:t>
            </a:r>
          </a:p>
          <a:p>
            <a:pPr lvl="1"/>
            <a:r>
              <a:rPr lang="en-US" dirty="0"/>
              <a:t>Fragmentation</a:t>
            </a:r>
          </a:p>
          <a:p>
            <a:pPr lvl="2"/>
            <a:r>
              <a:rPr lang="en-US" dirty="0"/>
              <a:t>Example: Calculi that are broken up, but not removed and leave the body via the natural elimination process.</a:t>
            </a:r>
          </a:p>
          <a:p>
            <a:pPr lvl="2"/>
            <a:endParaRPr lang="en-US" dirty="0"/>
          </a:p>
          <a:p>
            <a:endParaRPr lang="en-US" dirty="0"/>
          </a:p>
        </p:txBody>
      </p:sp>
    </p:spTree>
    <p:extLst>
      <p:ext uri="{BB962C8B-B14F-4D97-AF65-F5344CB8AC3E}">
        <p14:creationId xmlns:p14="http://schemas.microsoft.com/office/powerpoint/2010/main" val="169148766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62</TotalTime>
  <Words>2292</Words>
  <Application>Microsoft Office PowerPoint</Application>
  <PresentationFormat>On-screen Show (4:3)</PresentationFormat>
  <Paragraphs>249</Paragraphs>
  <Slides>38</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Century Gothic</vt:lpstr>
      <vt:lpstr>Courier New</vt:lpstr>
      <vt:lpstr>Wingdings</vt:lpstr>
      <vt:lpstr>Office Theme</vt:lpstr>
      <vt:lpstr>ICD-10-PCS: An Applied Approach 2020</vt:lpstr>
      <vt:lpstr>Gastrointestinal and Hepatobiliary System</vt:lpstr>
      <vt:lpstr>Functions of the Gastrointestinal System</vt:lpstr>
      <vt:lpstr>Organization of the Gastrointestinal System</vt:lpstr>
      <vt:lpstr>Common Root Operations</vt:lpstr>
      <vt:lpstr> Common Root Operations in the Gastrointestinal and Hepatobiliary Systems </vt:lpstr>
      <vt:lpstr>Multiple Procedures</vt:lpstr>
      <vt:lpstr>Coding Tip</vt:lpstr>
      <vt:lpstr> Common Root Operations in the Gastrointestinal and Hepatobiliary Systems </vt:lpstr>
      <vt:lpstr> Common Root Operations in the Gastrointestinal and Hepatobiliary Systems </vt:lpstr>
      <vt:lpstr> Common Root Operations in the Gastrointestinal and Hepatobiliary Systems </vt:lpstr>
      <vt:lpstr> Common Root Operations in the Gastrointestinal and Hepatobiliary Systems </vt:lpstr>
      <vt:lpstr>Myotomy</vt:lpstr>
      <vt:lpstr>Other Procedures</vt:lpstr>
      <vt:lpstr>Bariatric Procedures</vt:lpstr>
      <vt:lpstr>Portion of 0DB Table—Vertical Qualifier</vt:lpstr>
      <vt:lpstr>Colostomy and Ileostomy</vt:lpstr>
      <vt:lpstr> Common Root Operations in the Gastrointestinal and Hepatobiliary Systems </vt:lpstr>
      <vt:lpstr>Body Parts</vt:lpstr>
      <vt:lpstr>Anatomy Alert</vt:lpstr>
      <vt:lpstr>Body Parts</vt:lpstr>
      <vt:lpstr>Segments of the Liver</vt:lpstr>
      <vt:lpstr>Approaches</vt:lpstr>
      <vt:lpstr>Approach F</vt:lpstr>
      <vt:lpstr>Approach F in the Gastrointestinal System</vt:lpstr>
      <vt:lpstr>0DT Table—F Approach</vt:lpstr>
      <vt:lpstr>Hand-assisted</vt:lpstr>
      <vt:lpstr>Laparoscopic-Assisted vs. Converted</vt:lpstr>
      <vt:lpstr>Coding Tip</vt:lpstr>
      <vt:lpstr>Devices—Feeding Tubes</vt:lpstr>
      <vt:lpstr>Devices—Feeding Tubes (continued)</vt:lpstr>
      <vt:lpstr>Devices</vt:lpstr>
      <vt:lpstr>Gastric Stimulator</vt:lpstr>
      <vt:lpstr>Qualifiers</vt:lpstr>
      <vt:lpstr>Qualifiers</vt:lpstr>
      <vt:lpstr>Case Study 2</vt:lpstr>
      <vt:lpstr>Case Study 2</vt:lpstr>
      <vt:lpstr>Case Study 2 Answers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14</cp:revision>
  <cp:lastPrinted>2018-12-07T14:38:18Z</cp:lastPrinted>
  <dcterms:created xsi:type="dcterms:W3CDTF">2019-10-23T17:00:33Z</dcterms:created>
  <dcterms:modified xsi:type="dcterms:W3CDTF">2020-05-24T02:01:54Z</dcterms:modified>
</cp:coreProperties>
</file>