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0"/>
  </p:notesMasterIdLst>
  <p:handoutMasterIdLst>
    <p:handoutMasterId r:id="rId51"/>
  </p:handoutMasterIdLst>
  <p:sldIdLst>
    <p:sldId id="304" r:id="rId2"/>
    <p:sldId id="305" r:id="rId3"/>
    <p:sldId id="306" r:id="rId4"/>
    <p:sldId id="307" r:id="rId5"/>
    <p:sldId id="308" r:id="rId6"/>
    <p:sldId id="309" r:id="rId7"/>
    <p:sldId id="310" r:id="rId8"/>
    <p:sldId id="311" r:id="rId9"/>
    <p:sldId id="312" r:id="rId10"/>
    <p:sldId id="313" r:id="rId11"/>
    <p:sldId id="314" r:id="rId12"/>
    <p:sldId id="315" r:id="rId13"/>
    <p:sldId id="316" r:id="rId14"/>
    <p:sldId id="317" r:id="rId15"/>
    <p:sldId id="318" r:id="rId16"/>
    <p:sldId id="319" r:id="rId17"/>
    <p:sldId id="341" r:id="rId18"/>
    <p:sldId id="349" r:id="rId19"/>
    <p:sldId id="320" r:id="rId20"/>
    <p:sldId id="321" r:id="rId21"/>
    <p:sldId id="322" r:id="rId22"/>
    <p:sldId id="323" r:id="rId23"/>
    <p:sldId id="324" r:id="rId24"/>
    <p:sldId id="325" r:id="rId25"/>
    <p:sldId id="326" r:id="rId26"/>
    <p:sldId id="327" r:id="rId27"/>
    <p:sldId id="328" r:id="rId28"/>
    <p:sldId id="342" r:id="rId29"/>
    <p:sldId id="343" r:id="rId30"/>
    <p:sldId id="329" r:id="rId31"/>
    <p:sldId id="330" r:id="rId32"/>
    <p:sldId id="331" r:id="rId33"/>
    <p:sldId id="332" r:id="rId34"/>
    <p:sldId id="333" r:id="rId35"/>
    <p:sldId id="348" r:id="rId36"/>
    <p:sldId id="334" r:id="rId37"/>
    <p:sldId id="335" r:id="rId38"/>
    <p:sldId id="344" r:id="rId39"/>
    <p:sldId id="336" r:id="rId40"/>
    <p:sldId id="337" r:id="rId41"/>
    <p:sldId id="345" r:id="rId42"/>
    <p:sldId id="346" r:id="rId43"/>
    <p:sldId id="347" r:id="rId44"/>
    <p:sldId id="350" r:id="rId45"/>
    <p:sldId id="351" r:id="rId46"/>
    <p:sldId id="338" r:id="rId47"/>
    <p:sldId id="339" r:id="rId48"/>
    <p:sldId id="340"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2" autoAdjust="0"/>
    <p:restoredTop sz="94706"/>
  </p:normalViewPr>
  <p:slideViewPr>
    <p:cSldViewPr snapToGrid="0" snapToObjects="1">
      <p:cViewPr varScale="1">
        <p:scale>
          <a:sx n="72" d="100"/>
          <a:sy n="72" d="100"/>
        </p:scale>
        <p:origin x="1188"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5/30/2020</a:t>
            </a:fld>
            <a:endParaRPr lang="en-US"/>
          </a:p>
        </p:txBody>
      </p:sp>
      <p:sp>
        <p:nvSpPr>
          <p:cNvPr id="4" name="Footer Placeholder 3">
            <a:extLst>
              <a:ext uri="{FF2B5EF4-FFF2-40B4-BE49-F238E27FC236}">
                <a16:creationId xmlns:a16="http://schemas.microsoft.com/office/drawing/2014/main"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66EB3E-6663-4548-A1F6-BD002E4F85E7}" type="datetimeFigureOut">
              <a:rPr lang="en-US" smtClean="0"/>
              <a:t>5/30/2020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8AA8D5-0A06-46C2-8E77-98C3091E448E}" type="slidenum">
              <a:rPr lang="en-US" smtClean="0"/>
              <a:t>‹#›</a:t>
            </a:fld>
            <a:endParaRPr lang="en-US"/>
          </a:p>
        </p:txBody>
      </p:sp>
    </p:spTree>
    <p:extLst>
      <p:ext uri="{BB962C8B-B14F-4D97-AF65-F5344CB8AC3E}">
        <p14:creationId xmlns:p14="http://schemas.microsoft.com/office/powerpoint/2010/main" val="4061554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18</a:t>
            </a:fld>
            <a:endParaRPr lang="en-US"/>
          </a:p>
        </p:txBody>
      </p:sp>
    </p:spTree>
    <p:extLst>
      <p:ext uri="{BB962C8B-B14F-4D97-AF65-F5344CB8AC3E}">
        <p14:creationId xmlns:p14="http://schemas.microsoft.com/office/powerpoint/2010/main" val="3288301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34</a:t>
            </a:fld>
            <a:endParaRPr lang="en-US"/>
          </a:p>
        </p:txBody>
      </p:sp>
    </p:spTree>
    <p:extLst>
      <p:ext uri="{BB962C8B-B14F-4D97-AF65-F5344CB8AC3E}">
        <p14:creationId xmlns:p14="http://schemas.microsoft.com/office/powerpoint/2010/main" val="25181305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35</a:t>
            </a:fld>
            <a:endParaRPr lang="en-US"/>
          </a:p>
        </p:txBody>
      </p:sp>
    </p:spTree>
    <p:extLst>
      <p:ext uri="{BB962C8B-B14F-4D97-AF65-F5344CB8AC3E}">
        <p14:creationId xmlns:p14="http://schemas.microsoft.com/office/powerpoint/2010/main" val="3046540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36</a:t>
            </a:fld>
            <a:endParaRPr lang="en-US"/>
          </a:p>
        </p:txBody>
      </p:sp>
    </p:spTree>
    <p:extLst>
      <p:ext uri="{BB962C8B-B14F-4D97-AF65-F5344CB8AC3E}">
        <p14:creationId xmlns:p14="http://schemas.microsoft.com/office/powerpoint/2010/main" val="964670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38</a:t>
            </a:fld>
            <a:endParaRPr lang="en-US"/>
          </a:p>
        </p:txBody>
      </p:sp>
    </p:spTree>
    <p:extLst>
      <p:ext uri="{BB962C8B-B14F-4D97-AF65-F5344CB8AC3E}">
        <p14:creationId xmlns:p14="http://schemas.microsoft.com/office/powerpoint/2010/main" val="3670014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mn-lt"/>
                <a:ea typeface="+mn-ea"/>
                <a:cs typeface="+mn-cs"/>
              </a:rPr>
              <a:t>Laminectomy</a:t>
            </a:r>
          </a:p>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45</a:t>
            </a:fld>
            <a:endParaRPr lang="en-US"/>
          </a:p>
        </p:txBody>
      </p:sp>
    </p:spTree>
    <p:extLst>
      <p:ext uri="{BB962C8B-B14F-4D97-AF65-F5344CB8AC3E}">
        <p14:creationId xmlns:p14="http://schemas.microsoft.com/office/powerpoint/2010/main" val="1024601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Sample of dissecting</a:t>
            </a:r>
            <a:r>
              <a:rPr lang="en-US" baseline="0" dirty="0"/>
              <a:t> the operative report for Case Study #2</a:t>
            </a:r>
            <a:endParaRPr lang="en-US" dirty="0"/>
          </a:p>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47</a:t>
            </a:fld>
            <a:endParaRPr lang="en-US"/>
          </a:p>
        </p:txBody>
      </p:sp>
    </p:spTree>
    <p:extLst>
      <p:ext uri="{BB962C8B-B14F-4D97-AF65-F5344CB8AC3E}">
        <p14:creationId xmlns:p14="http://schemas.microsoft.com/office/powerpoint/2010/main" val="312013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Rationale: The root operation Reposition is assigned to the open reduction, internal fixation of the patella, body part value F, Patella, Left. The open approach is assigned. The device value is 4, Internal Fixation Device and no qualifier is appropriate.</a:t>
            </a:r>
          </a:p>
          <a:p>
            <a:endParaRPr lang="en-US" strike="noStrike" dirty="0"/>
          </a:p>
        </p:txBody>
      </p:sp>
      <p:sp>
        <p:nvSpPr>
          <p:cNvPr id="4" name="Slide Number Placeholder 3"/>
          <p:cNvSpPr>
            <a:spLocks noGrp="1"/>
          </p:cNvSpPr>
          <p:nvPr>
            <p:ph type="sldNum" sz="quarter" idx="10"/>
          </p:nvPr>
        </p:nvSpPr>
        <p:spPr/>
        <p:txBody>
          <a:bodyPr/>
          <a:lstStyle/>
          <a:p>
            <a:fld id="{B115DD2D-4BB5-4CD9-A33A-4C872FF56212}" type="slidenum">
              <a:rPr lang="en-US" smtClean="0"/>
              <a:pPr/>
              <a:t>48</a:t>
            </a:fld>
            <a:endParaRPr lang="en-US" dirty="0"/>
          </a:p>
        </p:txBody>
      </p:sp>
    </p:spTree>
    <p:extLst>
      <p:ext uri="{BB962C8B-B14F-4D97-AF65-F5344CB8AC3E}">
        <p14:creationId xmlns:p14="http://schemas.microsoft.com/office/powerpoint/2010/main" val="27897419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lstStyle/>
          <a:p>
            <a:r>
              <a:rPr lang="en-US" dirty="0"/>
              <a:t>Chapter 16: Skeletal System, Bones and Joints</a:t>
            </a:r>
          </a:p>
        </p:txBody>
      </p:sp>
    </p:spTree>
    <p:extLst>
      <p:ext uri="{BB962C8B-B14F-4D97-AF65-F5344CB8AC3E}">
        <p14:creationId xmlns:p14="http://schemas.microsoft.com/office/powerpoint/2010/main" val="126784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Bone Surfaces (continued)</a:t>
            </a:r>
            <a:endParaRPr lang="en-US" dirty="0"/>
          </a:p>
        </p:txBody>
      </p:sp>
      <p:sp>
        <p:nvSpPr>
          <p:cNvPr id="3" name="Content Placeholder 2"/>
          <p:cNvSpPr>
            <a:spLocks noGrp="1"/>
          </p:cNvSpPr>
          <p:nvPr>
            <p:ph idx="1"/>
          </p:nvPr>
        </p:nvSpPr>
        <p:spPr/>
        <p:txBody>
          <a:bodyPr>
            <a:normAutofit lnSpcReduction="10000"/>
          </a:bodyPr>
          <a:lstStyle/>
          <a:p>
            <a:r>
              <a:rPr lang="en-US" dirty="0"/>
              <a:t>Sinus: Hollow opening</a:t>
            </a:r>
          </a:p>
          <a:p>
            <a:pPr lvl="1">
              <a:buFont typeface="Courier New" panose="02070309020205020404" pitchFamily="49" charset="0"/>
              <a:buChar char="o"/>
            </a:pPr>
            <a:r>
              <a:rPr lang="en-US" dirty="0"/>
              <a:t>Example: Maxillary</a:t>
            </a:r>
          </a:p>
          <a:p>
            <a:r>
              <a:rPr lang="en-US" dirty="0"/>
              <a:t>Spine: Slender projection</a:t>
            </a:r>
          </a:p>
          <a:p>
            <a:pPr lvl="1">
              <a:buFont typeface="Courier New" panose="02070309020205020404" pitchFamily="49" charset="0"/>
              <a:buChar char="o"/>
            </a:pPr>
            <a:r>
              <a:rPr lang="en-US" dirty="0"/>
              <a:t>Example: Scapular spine</a:t>
            </a:r>
          </a:p>
          <a:p>
            <a:r>
              <a:rPr lang="en-US" dirty="0"/>
              <a:t>Trochanter: Large, blunt, irregular projection</a:t>
            </a:r>
          </a:p>
          <a:p>
            <a:pPr lvl="1">
              <a:buFont typeface="Courier New" panose="02070309020205020404" pitchFamily="49" charset="0"/>
              <a:buChar char="o"/>
            </a:pPr>
            <a:r>
              <a:rPr lang="en-US" dirty="0"/>
              <a:t>Example: Greater and lesser of femur</a:t>
            </a:r>
          </a:p>
          <a:p>
            <a:r>
              <a:rPr lang="en-US" dirty="0"/>
              <a:t>Tubercle: Small rounded knob</a:t>
            </a:r>
          </a:p>
          <a:p>
            <a:pPr lvl="1">
              <a:buFont typeface="Courier New" panose="02070309020205020404" pitchFamily="49" charset="0"/>
              <a:buChar char="o"/>
            </a:pPr>
            <a:r>
              <a:rPr lang="en-US" dirty="0"/>
              <a:t>Example: Pubic</a:t>
            </a:r>
          </a:p>
          <a:p>
            <a:r>
              <a:rPr lang="en-US" dirty="0"/>
              <a:t>Tuberosity: Rounded knob other than a tubercle</a:t>
            </a:r>
          </a:p>
          <a:p>
            <a:pPr lvl="1">
              <a:buFont typeface="Courier New" panose="02070309020205020404" pitchFamily="49" charset="0"/>
              <a:buChar char="o"/>
            </a:pPr>
            <a:r>
              <a:rPr lang="en-US" dirty="0"/>
              <a:t>Example: Ischial</a:t>
            </a:r>
          </a:p>
        </p:txBody>
      </p:sp>
    </p:spTree>
    <p:extLst>
      <p:ext uri="{BB962C8B-B14F-4D97-AF65-F5344CB8AC3E}">
        <p14:creationId xmlns:p14="http://schemas.microsoft.com/office/powerpoint/2010/main" val="33260090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Head, Neck, Skull, and Face Bones</a:t>
            </a:r>
            <a:endParaRPr lang="en-US" dirty="0"/>
          </a:p>
        </p:txBody>
      </p:sp>
      <p:sp>
        <p:nvSpPr>
          <p:cNvPr id="3" name="Content Placeholder 2"/>
          <p:cNvSpPr>
            <a:spLocks noGrp="1"/>
          </p:cNvSpPr>
          <p:nvPr>
            <p:ph idx="1"/>
          </p:nvPr>
        </p:nvSpPr>
        <p:spPr/>
        <p:txBody>
          <a:bodyPr/>
          <a:lstStyle/>
          <a:p>
            <a:r>
              <a:rPr lang="en-US" dirty="0"/>
              <a:t>Orbit</a:t>
            </a:r>
          </a:p>
          <a:p>
            <a:pPr lvl="1">
              <a:buFont typeface="Courier New" panose="02070309020205020404" pitchFamily="49" charset="0"/>
              <a:buChar char="o"/>
            </a:pPr>
            <a:r>
              <a:rPr lang="en-US" dirty="0"/>
              <a:t>Bordered by the frontal, zygomatic maxilla, and lacrimal bones </a:t>
            </a:r>
          </a:p>
          <a:p>
            <a:r>
              <a:rPr lang="en-US" dirty="0" err="1"/>
              <a:t>Palantine</a:t>
            </a:r>
            <a:endParaRPr lang="en-US" dirty="0"/>
          </a:p>
          <a:p>
            <a:pPr lvl="1">
              <a:buFont typeface="Courier New" panose="02070309020205020404" pitchFamily="49" charset="0"/>
              <a:buChar char="o"/>
            </a:pPr>
            <a:r>
              <a:rPr lang="en-US" dirty="0"/>
              <a:t>Between the maxilla and </a:t>
            </a:r>
            <a:r>
              <a:rPr lang="en-US" dirty="0" err="1"/>
              <a:t>ptergyoid</a:t>
            </a:r>
            <a:r>
              <a:rPr lang="en-US" dirty="0"/>
              <a:t> process of the sphenoid bone behind the nasal cavity</a:t>
            </a:r>
          </a:p>
          <a:p>
            <a:r>
              <a:rPr lang="en-US" dirty="0"/>
              <a:t>See figures 16.1–16.2</a:t>
            </a:r>
          </a:p>
          <a:p>
            <a:endParaRPr lang="en-US" dirty="0"/>
          </a:p>
        </p:txBody>
      </p:sp>
    </p:spTree>
    <p:extLst>
      <p:ext uri="{BB962C8B-B14F-4D97-AF65-F5344CB8AC3E}">
        <p14:creationId xmlns:p14="http://schemas.microsoft.com/office/powerpoint/2010/main" val="410980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Vertebrae</a:t>
            </a:r>
            <a:endParaRPr lang="en-US" dirty="0"/>
          </a:p>
        </p:txBody>
      </p:sp>
      <p:sp>
        <p:nvSpPr>
          <p:cNvPr id="3" name="Content Placeholder 2"/>
          <p:cNvSpPr>
            <a:spLocks noGrp="1"/>
          </p:cNvSpPr>
          <p:nvPr>
            <p:ph idx="1"/>
          </p:nvPr>
        </p:nvSpPr>
        <p:spPr/>
        <p:txBody>
          <a:bodyPr>
            <a:normAutofit/>
          </a:bodyPr>
          <a:lstStyle/>
          <a:p>
            <a:r>
              <a:rPr lang="en-US" dirty="0"/>
              <a:t>Irregularly shaped bones form the spinal column</a:t>
            </a:r>
          </a:p>
          <a:p>
            <a:r>
              <a:rPr lang="en-US" dirty="0"/>
              <a:t>Sacrum and coccyx: Flat bones that follow the lumbar vertebrae</a:t>
            </a:r>
          </a:p>
          <a:p>
            <a:r>
              <a:rPr lang="en-US" dirty="0"/>
              <a:t>Naming of vertebrae</a:t>
            </a:r>
          </a:p>
          <a:p>
            <a:pPr lvl="1">
              <a:buFont typeface="Courier New" panose="02070309020205020404" pitchFamily="49" charset="0"/>
              <a:buChar char="o"/>
            </a:pPr>
            <a:r>
              <a:rPr lang="en-US" dirty="0"/>
              <a:t>1 vertebrae—for example, C5 or L2</a:t>
            </a:r>
          </a:p>
          <a:p>
            <a:pPr lvl="1">
              <a:buFont typeface="Courier New" panose="02070309020205020404" pitchFamily="49" charset="0"/>
              <a:buChar char="o"/>
            </a:pPr>
            <a:r>
              <a:rPr lang="en-US" dirty="0"/>
              <a:t>2 vertebrae—for example, T8, T9</a:t>
            </a:r>
          </a:p>
          <a:p>
            <a:pPr lvl="1">
              <a:buFont typeface="Courier New" panose="02070309020205020404" pitchFamily="49" charset="0"/>
              <a:buChar char="o"/>
            </a:pPr>
            <a:r>
              <a:rPr lang="en-US" dirty="0"/>
              <a:t>Vertebral joint—for example, C4–C5, L1–L2</a:t>
            </a:r>
          </a:p>
        </p:txBody>
      </p:sp>
    </p:spTree>
    <p:extLst>
      <p:ext uri="{BB962C8B-B14F-4D97-AF65-F5344CB8AC3E}">
        <p14:creationId xmlns:p14="http://schemas.microsoft.com/office/powerpoint/2010/main" val="20679861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Cervical Vertebrae</a:t>
            </a:r>
            <a:endParaRPr lang="en-US" dirty="0"/>
          </a:p>
        </p:txBody>
      </p:sp>
      <p:sp>
        <p:nvSpPr>
          <p:cNvPr id="3" name="Content Placeholder 2"/>
          <p:cNvSpPr>
            <a:spLocks noGrp="1"/>
          </p:cNvSpPr>
          <p:nvPr>
            <p:ph idx="1"/>
          </p:nvPr>
        </p:nvSpPr>
        <p:spPr/>
        <p:txBody>
          <a:bodyPr>
            <a:normAutofit/>
          </a:bodyPr>
          <a:lstStyle/>
          <a:p>
            <a:r>
              <a:rPr lang="en-US" dirty="0"/>
              <a:t>Pivot joint that allows the head to rotate</a:t>
            </a:r>
          </a:p>
          <a:p>
            <a:pPr lvl="1">
              <a:buFont typeface="Courier New" panose="02070309020205020404" pitchFamily="49" charset="0"/>
              <a:buChar char="o"/>
            </a:pPr>
            <a:r>
              <a:rPr lang="en-US" dirty="0"/>
              <a:t>C1 first vertebrae (atlas)</a:t>
            </a:r>
          </a:p>
          <a:p>
            <a:pPr lvl="1">
              <a:buFont typeface="Courier New" panose="02070309020205020404" pitchFamily="49" charset="0"/>
              <a:buChar char="o"/>
            </a:pPr>
            <a:r>
              <a:rPr lang="en-US" dirty="0"/>
              <a:t>C2 with C1 = Axis</a:t>
            </a:r>
          </a:p>
          <a:p>
            <a:r>
              <a:rPr lang="en-US" dirty="0"/>
              <a:t>C3 through C5 </a:t>
            </a:r>
          </a:p>
          <a:p>
            <a:pPr lvl="1">
              <a:buFont typeface="Courier New" panose="02070309020205020404" pitchFamily="49" charset="0"/>
              <a:buChar char="o"/>
            </a:pPr>
            <a:r>
              <a:rPr lang="en-US" dirty="0"/>
              <a:t>Corpus or body on the anterior side</a:t>
            </a:r>
          </a:p>
          <a:p>
            <a:pPr lvl="1">
              <a:buFont typeface="Courier New" panose="02070309020205020404" pitchFamily="49" charset="0"/>
              <a:buChar char="o"/>
            </a:pPr>
            <a:r>
              <a:rPr lang="en-US" dirty="0"/>
              <a:t>Processes extending to the lateral and posterior sides</a:t>
            </a:r>
          </a:p>
          <a:p>
            <a:pPr lvl="2">
              <a:buFont typeface="Wingdings" panose="05000000000000000000" pitchFamily="2" charset="2"/>
              <a:buChar char="§"/>
            </a:pPr>
            <a:r>
              <a:rPr lang="en-US" dirty="0"/>
              <a:t>Interlock and form the movable joints of the spine</a:t>
            </a:r>
          </a:p>
          <a:p>
            <a:pPr lvl="2">
              <a:buFont typeface="Wingdings" panose="05000000000000000000" pitchFamily="2" charset="2"/>
              <a:buChar char="§"/>
            </a:pPr>
            <a:r>
              <a:rPr lang="en-US" dirty="0"/>
              <a:t>Allow for insertion of back muscles</a:t>
            </a:r>
          </a:p>
        </p:txBody>
      </p:sp>
    </p:spTree>
    <p:extLst>
      <p:ext uri="{BB962C8B-B14F-4D97-AF65-F5344CB8AC3E}">
        <p14:creationId xmlns:p14="http://schemas.microsoft.com/office/powerpoint/2010/main" val="19659357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Vertebrae</a:t>
            </a:r>
            <a:endParaRPr lang="en-US" dirty="0"/>
          </a:p>
        </p:txBody>
      </p:sp>
      <p:sp>
        <p:nvSpPr>
          <p:cNvPr id="3" name="Content Placeholder 2"/>
          <p:cNvSpPr>
            <a:spLocks noGrp="1"/>
          </p:cNvSpPr>
          <p:nvPr>
            <p:ph idx="1"/>
          </p:nvPr>
        </p:nvSpPr>
        <p:spPr/>
        <p:txBody>
          <a:bodyPr>
            <a:normAutofit/>
          </a:bodyPr>
          <a:lstStyle/>
          <a:p>
            <a:r>
              <a:rPr lang="en-US" dirty="0"/>
              <a:t>Individual Vertebrae = Vertebral segment</a:t>
            </a:r>
          </a:p>
          <a:p>
            <a:r>
              <a:rPr lang="en-US" dirty="0"/>
              <a:t>Space between 2 vertebral bodies = Intervertebral space</a:t>
            </a:r>
          </a:p>
          <a:p>
            <a:r>
              <a:rPr lang="en-US" dirty="0"/>
              <a:t>Intervertebral disc</a:t>
            </a:r>
          </a:p>
          <a:p>
            <a:pPr lvl="1">
              <a:buFont typeface="Courier New" panose="02070309020205020404" pitchFamily="49" charset="0"/>
              <a:buChar char="o"/>
            </a:pPr>
            <a:r>
              <a:rPr lang="en-US" dirty="0"/>
              <a:t>Outer fibrocartilage ring surrounding the nucleus pulposus</a:t>
            </a:r>
          </a:p>
          <a:p>
            <a:pPr lvl="1">
              <a:buFont typeface="Courier New" panose="02070309020205020404" pitchFamily="49" charset="0"/>
              <a:buChar char="o"/>
            </a:pPr>
            <a:r>
              <a:rPr lang="en-US" dirty="0"/>
              <a:t>Acts as a shock absorber between discs</a:t>
            </a:r>
          </a:p>
          <a:p>
            <a:pPr lvl="1">
              <a:buFont typeface="Courier New" panose="02070309020205020404" pitchFamily="49" charset="0"/>
              <a:buChar char="o"/>
            </a:pPr>
            <a:r>
              <a:rPr lang="en-US" dirty="0"/>
              <a:t>Documented same as intervertebral joints</a:t>
            </a:r>
          </a:p>
          <a:p>
            <a:pPr lvl="1">
              <a:buFont typeface="Courier New" panose="02070309020205020404" pitchFamily="49" charset="0"/>
              <a:buChar char="o"/>
            </a:pPr>
            <a:r>
              <a:rPr lang="en-US" dirty="0"/>
              <a:t>See figures 16.3, 16.4, 16.5</a:t>
            </a:r>
          </a:p>
          <a:p>
            <a:endParaRPr lang="en-US" dirty="0"/>
          </a:p>
        </p:txBody>
      </p:sp>
    </p:spTree>
    <p:extLst>
      <p:ext uri="{BB962C8B-B14F-4D97-AF65-F5344CB8AC3E}">
        <p14:creationId xmlns:p14="http://schemas.microsoft.com/office/powerpoint/2010/main" val="1537033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Joints (Articulation)</a:t>
            </a:r>
          </a:p>
        </p:txBody>
      </p:sp>
      <p:sp>
        <p:nvSpPr>
          <p:cNvPr id="3" name="Content Placeholder 2"/>
          <p:cNvSpPr>
            <a:spLocks noGrp="1"/>
          </p:cNvSpPr>
          <p:nvPr>
            <p:ph idx="1"/>
          </p:nvPr>
        </p:nvSpPr>
        <p:spPr/>
        <p:txBody>
          <a:bodyPr>
            <a:normAutofit/>
          </a:bodyPr>
          <a:lstStyle/>
          <a:p>
            <a:r>
              <a:rPr lang="en-US" dirty="0"/>
              <a:t>Where two or more bones come together</a:t>
            </a:r>
          </a:p>
          <a:p>
            <a:r>
              <a:rPr lang="en-US" dirty="0"/>
              <a:t>Synarthrosis: Immovable joint</a:t>
            </a:r>
          </a:p>
          <a:p>
            <a:pPr lvl="1">
              <a:buFont typeface="Courier New" panose="02070309020205020404" pitchFamily="49" charset="0"/>
              <a:buChar char="o"/>
            </a:pPr>
            <a:r>
              <a:rPr lang="en-US" dirty="0"/>
              <a:t>Example: Sutures between bones of the head</a:t>
            </a:r>
          </a:p>
          <a:p>
            <a:r>
              <a:rPr lang="en-US" dirty="0"/>
              <a:t>Amphiarthrosis: Slightly movable joint</a:t>
            </a:r>
          </a:p>
          <a:p>
            <a:pPr lvl="1">
              <a:buFont typeface="Courier New" panose="02070309020205020404" pitchFamily="49" charset="0"/>
              <a:buChar char="o"/>
            </a:pPr>
            <a:r>
              <a:rPr lang="en-US" dirty="0"/>
              <a:t>Example: Connection between rib and sternum</a:t>
            </a:r>
          </a:p>
          <a:p>
            <a:r>
              <a:rPr lang="en-US" dirty="0"/>
              <a:t>Diarthrosis: Freely movable joint</a:t>
            </a:r>
          </a:p>
          <a:p>
            <a:pPr lvl="1">
              <a:buFont typeface="Courier New" panose="02070309020205020404" pitchFamily="49" charset="0"/>
              <a:buChar char="o"/>
            </a:pPr>
            <a:r>
              <a:rPr lang="en-US" dirty="0"/>
              <a:t>Example: Shoulders, knees, elbows</a:t>
            </a:r>
          </a:p>
          <a:p>
            <a:r>
              <a:rPr lang="en-US" dirty="0"/>
              <a:t>See figures 15.5, 15.6, 15.7, and 16.6 through 16.10</a:t>
            </a:r>
          </a:p>
        </p:txBody>
      </p:sp>
    </p:spTree>
    <p:extLst>
      <p:ext uri="{BB962C8B-B14F-4D97-AF65-F5344CB8AC3E}">
        <p14:creationId xmlns:p14="http://schemas.microsoft.com/office/powerpoint/2010/main" val="12054932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Fracture and Dislocation Root Operations</a:t>
            </a:r>
            <a:endParaRPr lang="en-US" dirty="0"/>
          </a:p>
        </p:txBody>
      </p:sp>
      <p:sp>
        <p:nvSpPr>
          <p:cNvPr id="3" name="Content Placeholder 2"/>
          <p:cNvSpPr>
            <a:spLocks noGrp="1"/>
          </p:cNvSpPr>
          <p:nvPr>
            <p:ph idx="1"/>
          </p:nvPr>
        </p:nvSpPr>
        <p:spPr/>
        <p:txBody>
          <a:bodyPr>
            <a:normAutofit/>
          </a:bodyPr>
          <a:lstStyle/>
          <a:p>
            <a:r>
              <a:rPr lang="en-US" dirty="0"/>
              <a:t>See Coding Guideline B3.15</a:t>
            </a:r>
          </a:p>
          <a:p>
            <a:r>
              <a:rPr lang="en-US" dirty="0"/>
              <a:t>Reposition</a:t>
            </a:r>
          </a:p>
          <a:p>
            <a:pPr lvl="1">
              <a:buFont typeface="Courier New" panose="02070309020205020404" pitchFamily="49" charset="0"/>
              <a:buChar char="o"/>
            </a:pPr>
            <a:r>
              <a:rPr lang="en-US" dirty="0"/>
              <a:t>Displaced fracture reduction—includes cast</a:t>
            </a:r>
          </a:p>
          <a:p>
            <a:pPr lvl="1">
              <a:buFont typeface="Courier New" panose="02070309020205020404" pitchFamily="49" charset="0"/>
              <a:buChar char="o"/>
            </a:pPr>
            <a:r>
              <a:rPr lang="en-US" dirty="0"/>
              <a:t>Placing a dislocated joint back into correct position  </a:t>
            </a:r>
          </a:p>
          <a:p>
            <a:pPr lvl="2">
              <a:buFont typeface="Wingdings" panose="05000000000000000000" pitchFamily="2" charset="2"/>
              <a:buChar char="§"/>
            </a:pPr>
            <a:r>
              <a:rPr lang="en-US" dirty="0"/>
              <a:t>Example: Nursemaid’s elbow</a:t>
            </a:r>
          </a:p>
          <a:p>
            <a:pPr lvl="1">
              <a:buFont typeface="Courier New" panose="02070309020205020404" pitchFamily="49" charset="0"/>
              <a:buChar char="o"/>
            </a:pPr>
            <a:r>
              <a:rPr lang="en-US" dirty="0"/>
              <a:t>Fracture repositioned with external approach with hardware using different approach—use the approach for the device</a:t>
            </a:r>
          </a:p>
          <a:p>
            <a:pPr lvl="1">
              <a:buFont typeface="Courier New" panose="02070309020205020404" pitchFamily="49" charset="0"/>
              <a:buChar char="o"/>
            </a:pPr>
            <a:r>
              <a:rPr lang="en-US" dirty="0"/>
              <a:t>Debridement of the site is included</a:t>
            </a:r>
          </a:p>
        </p:txBody>
      </p:sp>
    </p:spTree>
    <p:extLst>
      <p:ext uri="{BB962C8B-B14F-4D97-AF65-F5344CB8AC3E}">
        <p14:creationId xmlns:p14="http://schemas.microsoft.com/office/powerpoint/2010/main" val="6330360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73C1CC2B-2DA7-4AB2-9C61-FB03C3B211F1}"/>
              </a:ext>
            </a:extLst>
          </p:cNvPr>
          <p:cNvPicPr>
            <a:picLocks noGrp="1" noChangeAspect="1"/>
          </p:cNvPicPr>
          <p:nvPr>
            <p:ph idx="1"/>
          </p:nvPr>
        </p:nvPicPr>
        <p:blipFill>
          <a:blip r:embed="rId2"/>
          <a:stretch>
            <a:fillRect/>
          </a:stretch>
        </p:blipFill>
        <p:spPr>
          <a:xfrm>
            <a:off x="1889763" y="1442027"/>
            <a:ext cx="4333321" cy="4360863"/>
          </a:xfrm>
          <a:prstGeom prst="rect">
            <a:avLst/>
          </a:prstGeom>
        </p:spPr>
      </p:pic>
      <p:sp>
        <p:nvSpPr>
          <p:cNvPr id="2" name="Title 1">
            <a:extLst>
              <a:ext uri="{FF2B5EF4-FFF2-40B4-BE49-F238E27FC236}">
                <a16:creationId xmlns:a16="http://schemas.microsoft.com/office/drawing/2014/main" id="{28AC753A-0294-4DED-AF3E-C068C1E44619}"/>
              </a:ext>
            </a:extLst>
          </p:cNvPr>
          <p:cNvSpPr>
            <a:spLocks noGrp="1"/>
          </p:cNvSpPr>
          <p:nvPr>
            <p:ph type="title"/>
          </p:nvPr>
        </p:nvSpPr>
        <p:spPr/>
        <p:txBody>
          <a:bodyPr/>
          <a:lstStyle/>
          <a:p>
            <a:r>
              <a:rPr lang="en-US" dirty="0"/>
              <a:t>Fracture Coding </a:t>
            </a:r>
          </a:p>
        </p:txBody>
      </p:sp>
      <p:sp>
        <p:nvSpPr>
          <p:cNvPr id="9" name="TextBox 8">
            <a:extLst>
              <a:ext uri="{FF2B5EF4-FFF2-40B4-BE49-F238E27FC236}">
                <a16:creationId xmlns:a16="http://schemas.microsoft.com/office/drawing/2014/main" id="{809E1149-3FF4-41FB-97F8-61EE8138C2FA}"/>
              </a:ext>
            </a:extLst>
          </p:cNvPr>
          <p:cNvSpPr txBox="1"/>
          <p:nvPr/>
        </p:nvSpPr>
        <p:spPr>
          <a:xfrm flipH="1">
            <a:off x="1800162" y="5961929"/>
            <a:ext cx="3927347" cy="246221"/>
          </a:xfrm>
          <a:prstGeom prst="rect">
            <a:avLst/>
          </a:prstGeom>
          <a:noFill/>
        </p:spPr>
        <p:txBody>
          <a:bodyPr wrap="square" rtlCol="0">
            <a:spAutoFit/>
          </a:bodyPr>
          <a:lstStyle/>
          <a:p>
            <a:r>
              <a:rPr lang="en-US" sz="1000" dirty="0"/>
              <a:t>©Kuehn Consulting, LLC. Used with permission.</a:t>
            </a:r>
            <a:endParaRPr lang="en-US" sz="1000" b="1" dirty="0"/>
          </a:p>
        </p:txBody>
      </p:sp>
    </p:spTree>
    <p:extLst>
      <p:ext uri="{BB962C8B-B14F-4D97-AF65-F5344CB8AC3E}">
        <p14:creationId xmlns:p14="http://schemas.microsoft.com/office/powerpoint/2010/main" val="10308372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52973-638A-4499-B717-6165B3F28EAD}"/>
              </a:ext>
            </a:extLst>
          </p:cNvPr>
          <p:cNvSpPr>
            <a:spLocks noGrp="1"/>
          </p:cNvSpPr>
          <p:nvPr>
            <p:ph type="title"/>
          </p:nvPr>
        </p:nvSpPr>
        <p:spPr/>
        <p:txBody>
          <a:bodyPr>
            <a:normAutofit/>
          </a:bodyPr>
          <a:lstStyle/>
          <a:p>
            <a:r>
              <a:rPr lang="en-US" dirty="0"/>
              <a:t>Coding Tip</a:t>
            </a:r>
            <a:br>
              <a:rPr lang="en-US" dirty="0"/>
            </a:br>
            <a:endParaRPr lang="en-US" dirty="0"/>
          </a:p>
        </p:txBody>
      </p:sp>
      <p:sp>
        <p:nvSpPr>
          <p:cNvPr id="3" name="Content Placeholder 2">
            <a:extLst>
              <a:ext uri="{FF2B5EF4-FFF2-40B4-BE49-F238E27FC236}">
                <a16:creationId xmlns:a16="http://schemas.microsoft.com/office/drawing/2014/main" id="{774E25D7-97F5-4680-A3DB-A7B1B4AA0CEF}"/>
              </a:ext>
            </a:extLst>
          </p:cNvPr>
          <p:cNvSpPr>
            <a:spLocks noGrp="1"/>
          </p:cNvSpPr>
          <p:nvPr>
            <p:ph idx="1"/>
          </p:nvPr>
        </p:nvSpPr>
        <p:spPr/>
        <p:txBody>
          <a:bodyPr>
            <a:normAutofit/>
          </a:bodyPr>
          <a:lstStyle/>
          <a:p>
            <a:pPr marL="0" indent="0">
              <a:buNone/>
            </a:pPr>
            <a:r>
              <a:rPr lang="en-US" dirty="0"/>
              <a:t>If the fracture is repositioned using an external approach, but the hardware is placed using a different approach, code the Reposition root operation with the approach used to place the device. </a:t>
            </a:r>
          </a:p>
          <a:p>
            <a:pPr marL="0" indent="0">
              <a:buNone/>
            </a:pPr>
            <a:r>
              <a:rPr lang="en-US" dirty="0"/>
              <a:t>Debridement at the site of an open fracture is included in the Reposition procedure. The surgeon must clean up the fracture site before the bone can be repositioned and the site closed.</a:t>
            </a:r>
          </a:p>
          <a:p>
            <a:endParaRPr lang="en-US" dirty="0"/>
          </a:p>
        </p:txBody>
      </p:sp>
    </p:spTree>
    <p:extLst>
      <p:ext uri="{BB962C8B-B14F-4D97-AF65-F5344CB8AC3E}">
        <p14:creationId xmlns:p14="http://schemas.microsoft.com/office/powerpoint/2010/main" val="27692940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Common Root Operations</a:t>
            </a:r>
            <a:endParaRPr lang="en-US" dirty="0"/>
          </a:p>
        </p:txBody>
      </p:sp>
      <p:sp>
        <p:nvSpPr>
          <p:cNvPr id="3" name="Content Placeholder 2"/>
          <p:cNvSpPr>
            <a:spLocks noGrp="1"/>
          </p:cNvSpPr>
          <p:nvPr>
            <p:ph idx="1"/>
          </p:nvPr>
        </p:nvSpPr>
        <p:spPr/>
        <p:txBody>
          <a:bodyPr/>
          <a:lstStyle/>
          <a:p>
            <a:r>
              <a:rPr lang="en-US" dirty="0"/>
              <a:t>Release—to free a compressed nerve </a:t>
            </a:r>
          </a:p>
          <a:p>
            <a:r>
              <a:rPr lang="en-US" dirty="0"/>
              <a:t>Fusion—arthrodesis of a given joint</a:t>
            </a:r>
          </a:p>
          <a:p>
            <a:r>
              <a:rPr lang="en-US" dirty="0"/>
              <a:t>Excision or Resection—depending on extent of removal</a:t>
            </a:r>
          </a:p>
        </p:txBody>
      </p:sp>
    </p:spTree>
    <p:extLst>
      <p:ext uri="{BB962C8B-B14F-4D97-AF65-F5344CB8AC3E}">
        <p14:creationId xmlns:p14="http://schemas.microsoft.com/office/powerpoint/2010/main" val="6378234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Bones and Joints of the Skeletal System</a:t>
            </a:r>
            <a:endParaRPr lang="en-US" dirty="0"/>
          </a:p>
        </p:txBody>
      </p:sp>
      <p:sp>
        <p:nvSpPr>
          <p:cNvPr id="3" name="Content Placeholder 2"/>
          <p:cNvSpPr>
            <a:spLocks noGrp="1"/>
          </p:cNvSpPr>
          <p:nvPr>
            <p:ph idx="1"/>
          </p:nvPr>
        </p:nvSpPr>
        <p:spPr/>
        <p:txBody>
          <a:bodyPr/>
          <a:lstStyle/>
          <a:p>
            <a:r>
              <a:rPr lang="en-US"/>
              <a:t>N—Head and Facial Bones</a:t>
            </a:r>
          </a:p>
          <a:p>
            <a:r>
              <a:rPr lang="en-US"/>
              <a:t>P—Upper Bones</a:t>
            </a:r>
          </a:p>
          <a:p>
            <a:r>
              <a:rPr lang="en-US"/>
              <a:t>Q—Lower Bones</a:t>
            </a:r>
          </a:p>
          <a:p>
            <a:r>
              <a:rPr lang="en-US"/>
              <a:t>R—Upper Joints</a:t>
            </a:r>
          </a:p>
          <a:p>
            <a:r>
              <a:rPr lang="en-US"/>
              <a:t>S—Lower Joints</a:t>
            </a:r>
            <a:endParaRPr lang="en-US" dirty="0"/>
          </a:p>
        </p:txBody>
      </p:sp>
    </p:spTree>
    <p:extLst>
      <p:ext uri="{BB962C8B-B14F-4D97-AF65-F5344CB8AC3E}">
        <p14:creationId xmlns:p14="http://schemas.microsoft.com/office/powerpoint/2010/main" val="18430558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Other Root Operations</a:t>
            </a:r>
            <a:endParaRPr lang="en-US" dirty="0"/>
          </a:p>
        </p:txBody>
      </p:sp>
      <p:sp>
        <p:nvSpPr>
          <p:cNvPr id="3" name="Content Placeholder 2"/>
          <p:cNvSpPr>
            <a:spLocks noGrp="1"/>
          </p:cNvSpPr>
          <p:nvPr>
            <p:ph idx="1"/>
          </p:nvPr>
        </p:nvSpPr>
        <p:spPr/>
        <p:txBody>
          <a:bodyPr>
            <a:normAutofit/>
          </a:bodyPr>
          <a:lstStyle/>
          <a:p>
            <a:r>
              <a:rPr lang="en-US" dirty="0"/>
              <a:t>Repair</a:t>
            </a:r>
          </a:p>
          <a:p>
            <a:pPr lvl="1">
              <a:buFont typeface="Courier New" panose="02070309020205020404" pitchFamily="49" charset="0"/>
              <a:buChar char="o"/>
            </a:pPr>
            <a:r>
              <a:rPr lang="en-US" dirty="0"/>
              <a:t>Capsulorrhaphy—capsule includes synovium and labrum </a:t>
            </a:r>
          </a:p>
          <a:p>
            <a:pPr lvl="2">
              <a:buFont typeface="Wingdings" panose="05000000000000000000" pitchFamily="2" charset="2"/>
              <a:buChar char="§"/>
            </a:pPr>
            <a:r>
              <a:rPr lang="en-US" dirty="0"/>
              <a:t>Shoulder—includes labrum—connective tissue</a:t>
            </a:r>
          </a:p>
          <a:p>
            <a:pPr lvl="3"/>
            <a:r>
              <a:rPr lang="en-US" dirty="0"/>
              <a:t>SLAP lesion (superior labral tear from anterior to posterior</a:t>
            </a:r>
          </a:p>
          <a:p>
            <a:pPr lvl="3"/>
            <a:r>
              <a:rPr lang="en-US" dirty="0"/>
              <a:t>Performed on joint structure—See Coding Guideline B4.5</a:t>
            </a:r>
          </a:p>
          <a:p>
            <a:pPr lvl="1">
              <a:buFont typeface="Courier New" panose="02070309020205020404" pitchFamily="49" charset="0"/>
              <a:buChar char="o"/>
            </a:pPr>
            <a:r>
              <a:rPr lang="en-US" dirty="0" err="1"/>
              <a:t>Femoroplasty</a:t>
            </a:r>
            <a:r>
              <a:rPr lang="en-US" dirty="0"/>
              <a:t>—Repair of cam lesion—hip</a:t>
            </a:r>
          </a:p>
          <a:p>
            <a:pPr lvl="1">
              <a:buFont typeface="Courier New" panose="02070309020205020404" pitchFamily="49" charset="0"/>
              <a:buChar char="o"/>
            </a:pPr>
            <a:r>
              <a:rPr lang="en-US" dirty="0"/>
              <a:t>Acetabuloplasty—Repair of pincer lesion—hip</a:t>
            </a:r>
          </a:p>
          <a:p>
            <a:r>
              <a:rPr lang="en-US" dirty="0"/>
              <a:t>Replacement </a:t>
            </a:r>
          </a:p>
          <a:p>
            <a:pPr lvl="1">
              <a:buFont typeface="Courier New" panose="02070309020205020404" pitchFamily="49" charset="0"/>
              <a:buChar char="o"/>
            </a:pPr>
            <a:r>
              <a:rPr lang="en-US" dirty="0"/>
              <a:t>Includes resection of the joint to be replaced</a:t>
            </a:r>
          </a:p>
          <a:p>
            <a:pPr lvl="2">
              <a:buFont typeface="Wingdings" panose="05000000000000000000" pitchFamily="2" charset="2"/>
              <a:buChar char="§"/>
            </a:pPr>
            <a:r>
              <a:rPr lang="en-US" dirty="0"/>
              <a:t>See Coding Guideline B3.1b</a:t>
            </a:r>
          </a:p>
        </p:txBody>
      </p:sp>
    </p:spTree>
    <p:extLst>
      <p:ext uri="{BB962C8B-B14F-4D97-AF65-F5344CB8AC3E}">
        <p14:creationId xmlns:p14="http://schemas.microsoft.com/office/powerpoint/2010/main" val="27856384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Insertion</a:t>
            </a:r>
            <a:endParaRPr lang="en-US" dirty="0"/>
          </a:p>
        </p:txBody>
      </p:sp>
      <p:sp>
        <p:nvSpPr>
          <p:cNvPr id="3" name="Content Placeholder 2"/>
          <p:cNvSpPr>
            <a:spLocks noGrp="1"/>
          </p:cNvSpPr>
          <p:nvPr>
            <p:ph idx="1"/>
          </p:nvPr>
        </p:nvSpPr>
        <p:spPr/>
        <p:txBody>
          <a:bodyPr/>
          <a:lstStyle/>
          <a:p>
            <a:r>
              <a:rPr lang="en-US" dirty="0"/>
              <a:t>Nondisplaced fracture treatment for pins or other internal fixation devices</a:t>
            </a:r>
          </a:p>
          <a:p>
            <a:pPr lvl="1">
              <a:buFont typeface="Courier New" panose="02070309020205020404" pitchFamily="49" charset="0"/>
              <a:buChar char="o"/>
            </a:pPr>
            <a:r>
              <a:rPr lang="en-US" dirty="0"/>
              <a:t>Casting nondisplaced fracture = Immobilization in section 2, Placement</a:t>
            </a:r>
          </a:p>
          <a:p>
            <a:endParaRPr lang="en-US" dirty="0"/>
          </a:p>
        </p:txBody>
      </p:sp>
    </p:spTree>
    <p:extLst>
      <p:ext uri="{BB962C8B-B14F-4D97-AF65-F5344CB8AC3E}">
        <p14:creationId xmlns:p14="http://schemas.microsoft.com/office/powerpoint/2010/main" val="15116898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Supplement and Reposition</a:t>
            </a:r>
            <a:endParaRPr lang="en-US" dirty="0"/>
          </a:p>
        </p:txBody>
      </p:sp>
      <p:sp>
        <p:nvSpPr>
          <p:cNvPr id="3" name="Content Placeholder 2"/>
          <p:cNvSpPr>
            <a:spLocks noGrp="1"/>
          </p:cNvSpPr>
          <p:nvPr>
            <p:ph idx="1"/>
          </p:nvPr>
        </p:nvSpPr>
        <p:spPr/>
        <p:txBody>
          <a:bodyPr>
            <a:normAutofit/>
          </a:bodyPr>
          <a:lstStyle/>
          <a:p>
            <a:r>
              <a:rPr lang="en-US" dirty="0"/>
              <a:t>Prophylactic nailing and cementing to reinforce fragile bones—Supplement</a:t>
            </a:r>
          </a:p>
          <a:p>
            <a:pPr lvl="1">
              <a:buFont typeface="Courier New" panose="02070309020205020404" pitchFamily="49" charset="0"/>
              <a:buChar char="o"/>
            </a:pPr>
            <a:r>
              <a:rPr lang="en-US" dirty="0"/>
              <a:t>Vertebroplasty—non-displaced fracture without significant loss of height of vertebral body, stabilized with bone cement—Supplement</a:t>
            </a:r>
          </a:p>
          <a:p>
            <a:r>
              <a:rPr lang="en-US" dirty="0"/>
              <a:t>Kyphoplasty—displaced fracture—catheter-based balloon to restore height, and space filled with acrylic bone cement—Reposition</a:t>
            </a:r>
          </a:p>
          <a:p>
            <a:pPr lvl="2"/>
            <a:endParaRPr lang="en-US" dirty="0"/>
          </a:p>
          <a:p>
            <a:pPr lvl="2"/>
            <a:endParaRPr lang="en-US" dirty="0"/>
          </a:p>
          <a:p>
            <a:pPr lvl="2"/>
            <a:endParaRPr lang="en-US" dirty="0"/>
          </a:p>
        </p:txBody>
      </p:sp>
    </p:spTree>
    <p:extLst>
      <p:ext uri="{BB962C8B-B14F-4D97-AF65-F5344CB8AC3E}">
        <p14:creationId xmlns:p14="http://schemas.microsoft.com/office/powerpoint/2010/main" val="25459343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Osteotomy</a:t>
            </a:r>
            <a:endParaRPr lang="en-US" dirty="0"/>
          </a:p>
        </p:txBody>
      </p:sp>
      <p:sp>
        <p:nvSpPr>
          <p:cNvPr id="4" name="Content Placeholder 3"/>
          <p:cNvSpPr>
            <a:spLocks noGrp="1"/>
          </p:cNvSpPr>
          <p:nvPr>
            <p:ph idx="1"/>
          </p:nvPr>
        </p:nvSpPr>
        <p:spPr/>
        <p:txBody>
          <a:bodyPr>
            <a:normAutofit/>
          </a:bodyPr>
          <a:lstStyle/>
          <a:p>
            <a:r>
              <a:rPr lang="en-US" dirty="0"/>
              <a:t>Closing Wedge—V-shaped incision to cut out a wedge of bone</a:t>
            </a:r>
          </a:p>
          <a:p>
            <a:pPr lvl="1">
              <a:buFont typeface="Courier New" panose="02070309020205020404" pitchFamily="49" charset="0"/>
              <a:buChar char="o"/>
            </a:pPr>
            <a:r>
              <a:rPr lang="en-US" dirty="0"/>
              <a:t>Reposition with Internal Fixation Device</a:t>
            </a:r>
          </a:p>
          <a:p>
            <a:r>
              <a:rPr lang="en-US" dirty="0"/>
              <a:t>Opening Wedge—Incision to force bone to open in a shape with bone graft placed into the space</a:t>
            </a:r>
          </a:p>
          <a:p>
            <a:pPr lvl="1">
              <a:buFont typeface="Courier New" panose="02070309020205020404" pitchFamily="49" charset="0"/>
              <a:buChar char="o"/>
            </a:pPr>
            <a:r>
              <a:rPr lang="en-US" dirty="0"/>
              <a:t>Reposition with Internal Fixation</a:t>
            </a:r>
          </a:p>
          <a:p>
            <a:pPr lvl="1">
              <a:buFont typeface="Courier New" panose="02070309020205020404" pitchFamily="49" charset="0"/>
              <a:buChar char="o"/>
            </a:pPr>
            <a:r>
              <a:rPr lang="en-US" dirty="0"/>
              <a:t>Supplement</a:t>
            </a:r>
          </a:p>
          <a:p>
            <a:r>
              <a:rPr lang="en-US" dirty="0"/>
              <a:t>Not Division—Cutting of the bone is part of the Reposition procedure</a:t>
            </a:r>
          </a:p>
          <a:p>
            <a:endParaRPr lang="en-US" dirty="0"/>
          </a:p>
        </p:txBody>
      </p:sp>
    </p:spTree>
    <p:extLst>
      <p:ext uri="{BB962C8B-B14F-4D97-AF65-F5344CB8AC3E}">
        <p14:creationId xmlns:p14="http://schemas.microsoft.com/office/powerpoint/2010/main" val="3811098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Joint Replacements—Hip</a:t>
            </a:r>
            <a:endParaRPr lang="en-US" dirty="0"/>
          </a:p>
        </p:txBody>
      </p:sp>
      <p:sp>
        <p:nvSpPr>
          <p:cNvPr id="3" name="Content Placeholder 2"/>
          <p:cNvSpPr>
            <a:spLocks noGrp="1"/>
          </p:cNvSpPr>
          <p:nvPr>
            <p:ph idx="1"/>
          </p:nvPr>
        </p:nvSpPr>
        <p:spPr/>
        <p:txBody>
          <a:bodyPr>
            <a:normAutofit/>
          </a:bodyPr>
          <a:lstStyle/>
          <a:p>
            <a:r>
              <a:rPr lang="en-US" dirty="0"/>
              <a:t>Femoral—stem (bearing surface) placed inside the femur and femoral head</a:t>
            </a:r>
          </a:p>
          <a:p>
            <a:r>
              <a:rPr lang="en-US" dirty="0"/>
              <a:t>Acetabular—cup or shell (bearing surface) screwed into the socket of the pelvic bone and acetabular lining placed into the cup</a:t>
            </a:r>
          </a:p>
          <a:p>
            <a:r>
              <a:rPr lang="en-US" dirty="0"/>
              <a:t>Device value determined by bearing surface</a:t>
            </a:r>
          </a:p>
          <a:p>
            <a:endParaRPr lang="en-US" dirty="0"/>
          </a:p>
        </p:txBody>
      </p:sp>
    </p:spTree>
    <p:extLst>
      <p:ext uri="{BB962C8B-B14F-4D97-AF65-F5344CB8AC3E}">
        <p14:creationId xmlns:p14="http://schemas.microsoft.com/office/powerpoint/2010/main" val="1708316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p:spPr>
        <p:txBody>
          <a:bodyPr>
            <a:normAutofit/>
          </a:bodyPr>
          <a:lstStyle/>
          <a:p>
            <a:r>
              <a:rPr lang="en-US"/>
              <a:t>Joint Replacement—Knee</a:t>
            </a:r>
            <a:endParaRPr lang="en-US" dirty="0"/>
          </a:p>
        </p:txBody>
      </p:sp>
      <p:sp>
        <p:nvSpPr>
          <p:cNvPr id="3" name="Content Placeholder 2"/>
          <p:cNvSpPr>
            <a:spLocks noGrp="1"/>
          </p:cNvSpPr>
          <p:nvPr>
            <p:ph idx="1"/>
          </p:nvPr>
        </p:nvSpPr>
        <p:spPr>
          <a:xfrm>
            <a:off x="628649" y="1825625"/>
            <a:ext cx="5035550" cy="4351338"/>
          </a:xfrm>
        </p:spPr>
        <p:txBody>
          <a:bodyPr>
            <a:normAutofit/>
          </a:bodyPr>
          <a:lstStyle/>
          <a:p>
            <a:r>
              <a:rPr lang="en-US" sz="2100" dirty="0"/>
              <a:t>Femoral—condylar cartilage surface—typically metal</a:t>
            </a:r>
          </a:p>
          <a:p>
            <a:r>
              <a:rPr lang="en-US" sz="2100" dirty="0"/>
              <a:t>Tibial—Plateau with stem into the tibia and meniscal replacement</a:t>
            </a:r>
          </a:p>
          <a:p>
            <a:r>
              <a:rPr lang="en-US" sz="2100" dirty="0"/>
              <a:t>Patellar portion—optional piece—surface not coded</a:t>
            </a:r>
          </a:p>
          <a:p>
            <a:r>
              <a:rPr lang="en-US" sz="2100" dirty="0" err="1"/>
              <a:t>Unicondylar</a:t>
            </a:r>
            <a:r>
              <a:rPr lang="en-US" sz="2100" dirty="0"/>
              <a:t>—only medial or lateral component replaced—device value</a:t>
            </a:r>
          </a:p>
          <a:p>
            <a:r>
              <a:rPr lang="en-US" sz="2100" dirty="0"/>
              <a:t>Patellofemoral component can also be replaced </a:t>
            </a:r>
          </a:p>
        </p:txBody>
      </p:sp>
      <p:sp>
        <p:nvSpPr>
          <p:cNvPr id="7" name="TextBox 6">
            <a:extLst>
              <a:ext uri="{FF2B5EF4-FFF2-40B4-BE49-F238E27FC236}">
                <a16:creationId xmlns:a16="http://schemas.microsoft.com/office/drawing/2014/main" id="{D26C2104-EF28-4CC8-BD4B-D0EDEA9C2D91}"/>
              </a:ext>
            </a:extLst>
          </p:cNvPr>
          <p:cNvSpPr txBox="1"/>
          <p:nvPr/>
        </p:nvSpPr>
        <p:spPr>
          <a:xfrm>
            <a:off x="5664198" y="5034074"/>
            <a:ext cx="3261591" cy="861774"/>
          </a:xfrm>
          <a:prstGeom prst="rect">
            <a:avLst/>
          </a:prstGeom>
          <a:noFill/>
        </p:spPr>
        <p:txBody>
          <a:bodyPr wrap="square" rtlCol="0">
            <a:spAutoFit/>
          </a:bodyPr>
          <a:lstStyle/>
          <a:p>
            <a:r>
              <a:rPr lang="en-US" sz="1000" dirty="0"/>
              <a:t>Source: </a:t>
            </a:r>
            <a:r>
              <a:rPr lang="en-US" sz="1000" dirty="0" err="1"/>
              <a:t>Graichen</a:t>
            </a:r>
            <a:r>
              <a:rPr lang="en-US" sz="1000" dirty="0"/>
              <a:t>. 2008 (June). “Cut model of an instrumented knee endoprosthesis for in vivo measurements of forces and moments.” Digital Image. Wikimedia Commons. https://en.wikipedia.org/wiki/File:Knieprothese.png.</a:t>
            </a:r>
          </a:p>
        </p:txBody>
      </p:sp>
      <p:pic>
        <p:nvPicPr>
          <p:cNvPr id="6" name="Picture 5">
            <a:extLst>
              <a:ext uri="{FF2B5EF4-FFF2-40B4-BE49-F238E27FC236}">
                <a16:creationId xmlns:a16="http://schemas.microsoft.com/office/drawing/2014/main" id="{380B614E-0A72-4C16-AAF8-8AAC95F23864}"/>
              </a:ext>
            </a:extLst>
          </p:cNvPr>
          <p:cNvPicPr>
            <a:picLocks noChangeAspect="1"/>
          </p:cNvPicPr>
          <p:nvPr/>
        </p:nvPicPr>
        <p:blipFill>
          <a:blip r:embed="rId2"/>
          <a:stretch>
            <a:fillRect/>
          </a:stretch>
        </p:blipFill>
        <p:spPr>
          <a:xfrm>
            <a:off x="5320145" y="1393536"/>
            <a:ext cx="3605645" cy="3605645"/>
          </a:xfrm>
          <a:prstGeom prst="rect">
            <a:avLst/>
          </a:prstGeom>
        </p:spPr>
      </p:pic>
    </p:spTree>
    <p:extLst>
      <p:ext uri="{BB962C8B-B14F-4D97-AF65-F5344CB8AC3E}">
        <p14:creationId xmlns:p14="http://schemas.microsoft.com/office/powerpoint/2010/main" val="20467635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Joint Replacement—Shoulder</a:t>
            </a:r>
            <a:endParaRPr lang="en-US" dirty="0"/>
          </a:p>
        </p:txBody>
      </p:sp>
      <p:sp>
        <p:nvSpPr>
          <p:cNvPr id="3" name="Content Placeholder 2"/>
          <p:cNvSpPr>
            <a:spLocks noGrp="1"/>
          </p:cNvSpPr>
          <p:nvPr>
            <p:ph idx="1"/>
          </p:nvPr>
        </p:nvSpPr>
        <p:spPr/>
        <p:txBody>
          <a:bodyPr/>
          <a:lstStyle/>
          <a:p>
            <a:r>
              <a:rPr lang="en-US" dirty="0"/>
              <a:t>Humeral component—stem into humerus</a:t>
            </a:r>
          </a:p>
          <a:p>
            <a:r>
              <a:rPr lang="en-US" dirty="0"/>
              <a:t>Glenoid component—cup screwed into the scapula with an attached liner</a:t>
            </a:r>
          </a:p>
          <a:p>
            <a:r>
              <a:rPr lang="en-US" dirty="0"/>
              <a:t>Synthetic device</a:t>
            </a:r>
          </a:p>
          <a:p>
            <a:r>
              <a:rPr lang="en-US" dirty="0"/>
              <a:t>Reverse ball and socket device</a:t>
            </a:r>
          </a:p>
        </p:txBody>
      </p:sp>
    </p:spTree>
    <p:extLst>
      <p:ext uri="{BB962C8B-B14F-4D97-AF65-F5344CB8AC3E}">
        <p14:creationId xmlns:p14="http://schemas.microsoft.com/office/powerpoint/2010/main" val="16247211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Infected Prostheses</a:t>
            </a:r>
            <a:endParaRPr lang="en-US" dirty="0"/>
          </a:p>
        </p:txBody>
      </p:sp>
      <p:sp>
        <p:nvSpPr>
          <p:cNvPr id="3" name="Content Placeholder 2"/>
          <p:cNvSpPr>
            <a:spLocks noGrp="1"/>
          </p:cNvSpPr>
          <p:nvPr>
            <p:ph idx="1"/>
          </p:nvPr>
        </p:nvSpPr>
        <p:spPr/>
        <p:txBody>
          <a:bodyPr/>
          <a:lstStyle/>
          <a:p>
            <a:r>
              <a:rPr lang="en-US" dirty="0"/>
              <a:t>Remove infected prosthesis</a:t>
            </a:r>
          </a:p>
          <a:p>
            <a:r>
              <a:rPr lang="en-US" dirty="0"/>
              <a:t>Insert static spacer (if applicable)</a:t>
            </a:r>
          </a:p>
          <a:p>
            <a:r>
              <a:rPr lang="en-US" dirty="0"/>
              <a:t>Remove spacer (after infection clears)</a:t>
            </a:r>
          </a:p>
          <a:p>
            <a:r>
              <a:rPr lang="en-US" dirty="0"/>
              <a:t>Replace joint </a:t>
            </a:r>
          </a:p>
        </p:txBody>
      </p:sp>
    </p:spTree>
    <p:extLst>
      <p:ext uri="{BB962C8B-B14F-4D97-AF65-F5344CB8AC3E}">
        <p14:creationId xmlns:p14="http://schemas.microsoft.com/office/powerpoint/2010/main" val="19436446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9FC26-ABF9-41BC-BC55-7E0E94E3D984}"/>
              </a:ext>
            </a:extLst>
          </p:cNvPr>
          <p:cNvSpPr>
            <a:spLocks noGrp="1"/>
          </p:cNvSpPr>
          <p:nvPr>
            <p:ph type="title"/>
          </p:nvPr>
        </p:nvSpPr>
        <p:spPr/>
        <p:txBody>
          <a:bodyPr/>
          <a:lstStyle/>
          <a:p>
            <a:r>
              <a:rPr lang="en-US" dirty="0"/>
              <a:t>Articulating Spacer</a:t>
            </a:r>
          </a:p>
        </p:txBody>
      </p:sp>
      <p:sp>
        <p:nvSpPr>
          <p:cNvPr id="3" name="Content Placeholder 2">
            <a:extLst>
              <a:ext uri="{FF2B5EF4-FFF2-40B4-BE49-F238E27FC236}">
                <a16:creationId xmlns:a16="http://schemas.microsoft.com/office/drawing/2014/main" id="{AFD2C450-EE48-4E26-AAE6-1BA04B6F7747}"/>
              </a:ext>
            </a:extLst>
          </p:cNvPr>
          <p:cNvSpPr>
            <a:spLocks noGrp="1"/>
          </p:cNvSpPr>
          <p:nvPr>
            <p:ph idx="1"/>
          </p:nvPr>
        </p:nvSpPr>
        <p:spPr/>
        <p:txBody>
          <a:bodyPr/>
          <a:lstStyle/>
          <a:p>
            <a:r>
              <a:rPr lang="en-US" dirty="0"/>
              <a:t>Allows movement and weight bearing</a:t>
            </a:r>
          </a:p>
          <a:p>
            <a:r>
              <a:rPr lang="en-US" dirty="0"/>
              <a:t>Coded as Replacement vs. Insertion</a:t>
            </a:r>
          </a:p>
          <a:p>
            <a:pPr lvl="1">
              <a:buFont typeface="Courier New" panose="02070309020205020404" pitchFamily="49" charset="0"/>
              <a:buChar char="o"/>
            </a:pPr>
            <a:r>
              <a:rPr lang="en-US" dirty="0"/>
              <a:t>May be a permanent procedure depending on patient</a:t>
            </a:r>
          </a:p>
          <a:p>
            <a:pPr lvl="1">
              <a:buFont typeface="Courier New" panose="02070309020205020404" pitchFamily="49" charset="0"/>
              <a:buChar char="o"/>
            </a:pPr>
            <a:r>
              <a:rPr lang="en-US" dirty="0"/>
              <a:t>Or may be removed and the joint replaced with a prosthesis</a:t>
            </a:r>
          </a:p>
        </p:txBody>
      </p:sp>
    </p:spTree>
    <p:extLst>
      <p:ext uri="{BB962C8B-B14F-4D97-AF65-F5344CB8AC3E}">
        <p14:creationId xmlns:p14="http://schemas.microsoft.com/office/powerpoint/2010/main" val="5166223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C2792D-5EA7-4E58-9491-5A4D9292182B}"/>
              </a:ext>
            </a:extLst>
          </p:cNvPr>
          <p:cNvSpPr>
            <a:spLocks noGrp="1"/>
          </p:cNvSpPr>
          <p:nvPr>
            <p:ph type="title"/>
          </p:nvPr>
        </p:nvSpPr>
        <p:spPr/>
        <p:txBody>
          <a:bodyPr/>
          <a:lstStyle/>
          <a:p>
            <a:r>
              <a:rPr lang="en-US" dirty="0"/>
              <a:t>Portion of 0SR Table</a:t>
            </a:r>
          </a:p>
        </p:txBody>
      </p:sp>
      <p:pic>
        <p:nvPicPr>
          <p:cNvPr id="5" name="Content Placeholder 4">
            <a:extLst>
              <a:ext uri="{FF2B5EF4-FFF2-40B4-BE49-F238E27FC236}">
                <a16:creationId xmlns:a16="http://schemas.microsoft.com/office/drawing/2014/main" id="{43B74F4C-5A59-4907-BA97-1E3A67B1ED06}"/>
              </a:ext>
            </a:extLst>
          </p:cNvPr>
          <p:cNvPicPr>
            <a:picLocks noGrp="1" noChangeAspect="1"/>
          </p:cNvPicPr>
          <p:nvPr>
            <p:ph idx="1"/>
          </p:nvPr>
        </p:nvPicPr>
        <p:blipFill>
          <a:blip r:embed="rId2"/>
          <a:stretch>
            <a:fillRect/>
          </a:stretch>
        </p:blipFill>
        <p:spPr>
          <a:xfrm>
            <a:off x="0" y="2795075"/>
            <a:ext cx="9144000" cy="2383155"/>
          </a:xfrm>
          <a:prstGeom prst="rect">
            <a:avLst/>
          </a:prstGeom>
        </p:spPr>
      </p:pic>
      <p:pic>
        <p:nvPicPr>
          <p:cNvPr id="6" name="Picture 5">
            <a:extLst>
              <a:ext uri="{FF2B5EF4-FFF2-40B4-BE49-F238E27FC236}">
                <a16:creationId xmlns:a16="http://schemas.microsoft.com/office/drawing/2014/main" id="{0AE5822B-DB3E-4EC1-A0A6-6306AA65395F}"/>
              </a:ext>
            </a:extLst>
          </p:cNvPr>
          <p:cNvPicPr>
            <a:picLocks noChangeAspect="1"/>
          </p:cNvPicPr>
          <p:nvPr/>
        </p:nvPicPr>
        <p:blipFill>
          <a:blip r:embed="rId3"/>
          <a:stretch>
            <a:fillRect/>
          </a:stretch>
        </p:blipFill>
        <p:spPr>
          <a:xfrm>
            <a:off x="0" y="1610546"/>
            <a:ext cx="9144000" cy="1260802"/>
          </a:xfrm>
          <a:prstGeom prst="rect">
            <a:avLst/>
          </a:prstGeom>
        </p:spPr>
      </p:pic>
    </p:spTree>
    <p:extLst>
      <p:ext uri="{BB962C8B-B14F-4D97-AF65-F5344CB8AC3E}">
        <p14:creationId xmlns:p14="http://schemas.microsoft.com/office/powerpoint/2010/main" val="15076498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Functions of the Bones and Joints</a:t>
            </a:r>
            <a:endParaRPr lang="en-US" dirty="0"/>
          </a:p>
        </p:txBody>
      </p:sp>
      <p:sp>
        <p:nvSpPr>
          <p:cNvPr id="3" name="Content Placeholder 2"/>
          <p:cNvSpPr>
            <a:spLocks noGrp="1"/>
          </p:cNvSpPr>
          <p:nvPr>
            <p:ph idx="1"/>
          </p:nvPr>
        </p:nvSpPr>
        <p:spPr/>
        <p:txBody>
          <a:bodyPr>
            <a:normAutofit/>
          </a:bodyPr>
          <a:lstStyle/>
          <a:p>
            <a:r>
              <a:rPr lang="en-US" dirty="0"/>
              <a:t>Bones</a:t>
            </a:r>
          </a:p>
          <a:p>
            <a:pPr lvl="1">
              <a:buFont typeface="Courier New" panose="02070309020205020404" pitchFamily="49" charset="0"/>
              <a:buChar char="o"/>
            </a:pPr>
            <a:r>
              <a:rPr lang="en-US" dirty="0"/>
              <a:t>Support soft organs of the body</a:t>
            </a:r>
          </a:p>
          <a:p>
            <a:pPr lvl="1">
              <a:buFont typeface="Courier New" panose="02070309020205020404" pitchFamily="49" charset="0"/>
              <a:buChar char="o"/>
            </a:pPr>
            <a:r>
              <a:rPr lang="en-US" dirty="0"/>
              <a:t>Protect other soft internal body parts</a:t>
            </a:r>
          </a:p>
          <a:p>
            <a:pPr lvl="1">
              <a:buFont typeface="Courier New" panose="02070309020205020404" pitchFamily="49" charset="0"/>
              <a:buChar char="o"/>
            </a:pPr>
            <a:r>
              <a:rPr lang="en-US" dirty="0"/>
              <a:t>Store minerals and form new RBCs</a:t>
            </a:r>
          </a:p>
          <a:p>
            <a:r>
              <a:rPr lang="en-US" dirty="0"/>
              <a:t>Joints</a:t>
            </a:r>
          </a:p>
          <a:p>
            <a:pPr lvl="1">
              <a:buFont typeface="Courier New" panose="02070309020205020404" pitchFamily="49" charset="0"/>
              <a:buChar char="o"/>
            </a:pPr>
            <a:r>
              <a:rPr lang="en-US" dirty="0"/>
              <a:t>Allow movement</a:t>
            </a:r>
          </a:p>
          <a:p>
            <a:pPr lvl="1">
              <a:buFont typeface="Courier New" panose="02070309020205020404" pitchFamily="49" charset="0"/>
              <a:buChar char="o"/>
            </a:pPr>
            <a:r>
              <a:rPr lang="en-US" dirty="0"/>
              <a:t>Work in combination with the muscles, tendons, and ligaments </a:t>
            </a:r>
          </a:p>
          <a:p>
            <a:pPr lvl="1">
              <a:buFont typeface="Courier New" panose="02070309020205020404" pitchFamily="49" charset="0"/>
              <a:buChar char="o"/>
            </a:pPr>
            <a:r>
              <a:rPr lang="en-US" dirty="0"/>
              <a:t>See chapter 15</a:t>
            </a:r>
          </a:p>
        </p:txBody>
      </p:sp>
    </p:spTree>
    <p:extLst>
      <p:ext uri="{BB962C8B-B14F-4D97-AF65-F5344CB8AC3E}">
        <p14:creationId xmlns:p14="http://schemas.microsoft.com/office/powerpoint/2010/main" val="28826530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Revision of Prosthesis, Resurfacing and Replacement of Bone </a:t>
            </a:r>
          </a:p>
        </p:txBody>
      </p:sp>
      <p:sp>
        <p:nvSpPr>
          <p:cNvPr id="3" name="Content Placeholder 2"/>
          <p:cNvSpPr>
            <a:spLocks noGrp="1"/>
          </p:cNvSpPr>
          <p:nvPr>
            <p:ph idx="1"/>
          </p:nvPr>
        </p:nvSpPr>
        <p:spPr/>
        <p:txBody>
          <a:bodyPr/>
          <a:lstStyle/>
          <a:p>
            <a:r>
              <a:rPr lang="en-US" dirty="0"/>
              <a:t>Prosthesis is not totally removed</a:t>
            </a:r>
          </a:p>
          <a:p>
            <a:r>
              <a:rPr lang="en-US" dirty="0"/>
              <a:t>Code the part that is revised</a:t>
            </a:r>
          </a:p>
          <a:p>
            <a:r>
              <a:rPr lang="en-US" dirty="0"/>
              <a:t>Resurfacing = Replacement as a portion of the body part is replaced</a:t>
            </a:r>
          </a:p>
          <a:p>
            <a:r>
              <a:rPr lang="en-US" dirty="0"/>
              <a:t>Bone replacement—not as common as joint replacement</a:t>
            </a:r>
          </a:p>
        </p:txBody>
      </p:sp>
    </p:spTree>
    <p:extLst>
      <p:ext uri="{BB962C8B-B14F-4D97-AF65-F5344CB8AC3E}">
        <p14:creationId xmlns:p14="http://schemas.microsoft.com/office/powerpoint/2010/main" val="22962078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Body Part Values</a:t>
            </a:r>
            <a:endParaRPr lang="en-US" dirty="0"/>
          </a:p>
        </p:txBody>
      </p:sp>
      <p:sp>
        <p:nvSpPr>
          <p:cNvPr id="3" name="Content Placeholder 2"/>
          <p:cNvSpPr>
            <a:spLocks noGrp="1"/>
          </p:cNvSpPr>
          <p:nvPr>
            <p:ph idx="1"/>
          </p:nvPr>
        </p:nvSpPr>
        <p:spPr/>
        <p:txBody>
          <a:bodyPr>
            <a:normAutofit lnSpcReduction="10000"/>
          </a:bodyPr>
          <a:lstStyle/>
          <a:p>
            <a:r>
              <a:rPr lang="en-US" dirty="0"/>
              <a:t>Adult human body</a:t>
            </a:r>
          </a:p>
          <a:p>
            <a:pPr lvl="1">
              <a:buFont typeface="Courier New" panose="02070309020205020404" pitchFamily="49" charset="0"/>
              <a:buChar char="o"/>
            </a:pPr>
            <a:r>
              <a:rPr lang="en-US" dirty="0"/>
              <a:t>206 bones, more than 250 joints</a:t>
            </a:r>
          </a:p>
          <a:p>
            <a:pPr lvl="2">
              <a:buFont typeface="Wingdings" panose="05000000000000000000" pitchFamily="2" charset="2"/>
              <a:buChar char="§"/>
            </a:pPr>
            <a:r>
              <a:rPr lang="en-US" dirty="0"/>
              <a:t>Recognizing names of bone markings can assist in determining the body part value</a:t>
            </a:r>
          </a:p>
          <a:p>
            <a:pPr lvl="1">
              <a:buFont typeface="Courier New" panose="02070309020205020404" pitchFamily="49" charset="0"/>
              <a:buChar char="o"/>
            </a:pPr>
            <a:r>
              <a:rPr lang="en-US" dirty="0"/>
              <a:t>Each does not have its own body part value</a:t>
            </a:r>
          </a:p>
          <a:p>
            <a:pPr lvl="1">
              <a:buFont typeface="Courier New" panose="02070309020205020404" pitchFamily="49" charset="0"/>
              <a:buChar char="o"/>
            </a:pPr>
            <a:r>
              <a:rPr lang="en-US" dirty="0"/>
              <a:t>See Coding Guideline B4.1—when there is not a separate body part value use the value for the whole body part</a:t>
            </a:r>
          </a:p>
          <a:p>
            <a:pPr lvl="1">
              <a:buFont typeface="Courier New" panose="02070309020205020404" pitchFamily="49" charset="0"/>
              <a:buChar char="o"/>
            </a:pPr>
            <a:r>
              <a:rPr lang="en-US" dirty="0"/>
              <a:t>Y value available for upper or lower bone</a:t>
            </a:r>
          </a:p>
          <a:p>
            <a:pPr lvl="1">
              <a:buFont typeface="Courier New" panose="02070309020205020404" pitchFamily="49" charset="0"/>
              <a:buChar char="o"/>
            </a:pPr>
            <a:r>
              <a:rPr lang="en-US" dirty="0"/>
              <a:t>Bilateral body parts as applicable, code individually for each side if not available</a:t>
            </a:r>
          </a:p>
          <a:p>
            <a:pPr lvl="2">
              <a:buFont typeface="Wingdings" panose="05000000000000000000" pitchFamily="2" charset="2"/>
              <a:buChar char="§"/>
            </a:pPr>
            <a:r>
              <a:rPr lang="en-US" dirty="0"/>
              <a:t>See Coding Guideline B4.3</a:t>
            </a:r>
          </a:p>
          <a:p>
            <a:pPr lvl="2">
              <a:buFont typeface="Wingdings" panose="05000000000000000000" pitchFamily="2" charset="2"/>
              <a:buChar char="§"/>
            </a:pPr>
            <a:r>
              <a:rPr lang="en-US" dirty="0"/>
              <a:t>See table 16.2</a:t>
            </a:r>
          </a:p>
          <a:p>
            <a:pPr lvl="1"/>
            <a:endParaRPr lang="en-US" dirty="0"/>
          </a:p>
        </p:txBody>
      </p:sp>
    </p:spTree>
    <p:extLst>
      <p:ext uri="{BB962C8B-B14F-4D97-AF65-F5344CB8AC3E}">
        <p14:creationId xmlns:p14="http://schemas.microsoft.com/office/powerpoint/2010/main" val="22393088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Body Part Values (continued)</a:t>
            </a:r>
            <a:endParaRPr lang="en-US" dirty="0"/>
          </a:p>
        </p:txBody>
      </p:sp>
      <p:sp>
        <p:nvSpPr>
          <p:cNvPr id="3" name="Content Placeholder 2"/>
          <p:cNvSpPr>
            <a:spLocks noGrp="1"/>
          </p:cNvSpPr>
          <p:nvPr>
            <p:ph idx="1"/>
          </p:nvPr>
        </p:nvSpPr>
        <p:spPr/>
        <p:txBody>
          <a:bodyPr>
            <a:normAutofit/>
          </a:bodyPr>
          <a:lstStyle/>
          <a:p>
            <a:r>
              <a:rPr lang="en-US" dirty="0"/>
              <a:t>Upper and lower bones and joints </a:t>
            </a:r>
          </a:p>
          <a:p>
            <a:pPr lvl="1">
              <a:buFont typeface="Courier New" panose="02070309020205020404" pitchFamily="49" charset="0"/>
              <a:buChar char="o"/>
            </a:pPr>
            <a:r>
              <a:rPr lang="en-US" dirty="0"/>
              <a:t>Upper—above the level of the lumbar vertebrae plus upper extremities</a:t>
            </a:r>
          </a:p>
          <a:p>
            <a:pPr lvl="1">
              <a:buFont typeface="Courier New" panose="02070309020205020404" pitchFamily="49" charset="0"/>
              <a:buChar char="o"/>
            </a:pPr>
            <a:r>
              <a:rPr lang="en-US" dirty="0"/>
              <a:t>Lower—lumbar vertebrae and below plus lower extremities</a:t>
            </a:r>
          </a:p>
          <a:p>
            <a:r>
              <a:rPr lang="en-US" dirty="0"/>
              <a:t>Coding Guideline B3.10—spinal vertebral joints in spinal fusion classified by the level of the spine—distinct body part values for single and multiple vertebral joints at each spinal level</a:t>
            </a:r>
          </a:p>
        </p:txBody>
      </p:sp>
    </p:spTree>
    <p:extLst>
      <p:ext uri="{BB962C8B-B14F-4D97-AF65-F5344CB8AC3E}">
        <p14:creationId xmlns:p14="http://schemas.microsoft.com/office/powerpoint/2010/main" val="3346799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Approaches</a:t>
            </a:r>
            <a:endParaRPr lang="en-US" dirty="0"/>
          </a:p>
        </p:txBody>
      </p:sp>
      <p:sp>
        <p:nvSpPr>
          <p:cNvPr id="3" name="Content Placeholder 2"/>
          <p:cNvSpPr>
            <a:spLocks noGrp="1"/>
          </p:cNvSpPr>
          <p:nvPr>
            <p:ph idx="1"/>
          </p:nvPr>
        </p:nvSpPr>
        <p:spPr/>
        <p:txBody>
          <a:bodyPr>
            <a:normAutofit/>
          </a:bodyPr>
          <a:lstStyle/>
          <a:p>
            <a:r>
              <a:rPr lang="en-US" dirty="0"/>
              <a:t>0—Open</a:t>
            </a:r>
          </a:p>
          <a:p>
            <a:pPr lvl="1">
              <a:buFont typeface="Courier New" panose="02070309020205020404" pitchFamily="49" charset="0"/>
              <a:buChar char="o"/>
            </a:pPr>
            <a:r>
              <a:rPr lang="en-US" dirty="0"/>
              <a:t>For example, arthrotomy = Incision into joint capsule</a:t>
            </a:r>
          </a:p>
          <a:p>
            <a:r>
              <a:rPr lang="en-US" dirty="0"/>
              <a:t>3—Percutaneous</a:t>
            </a:r>
          </a:p>
          <a:p>
            <a:r>
              <a:rPr lang="en-US" dirty="0"/>
              <a:t>4—Percutaneous endoscopic</a:t>
            </a:r>
          </a:p>
          <a:p>
            <a:r>
              <a:rPr lang="en-US" dirty="0"/>
              <a:t>X—External</a:t>
            </a:r>
          </a:p>
          <a:p>
            <a:pPr lvl="1">
              <a:buFont typeface="Courier New" panose="02070309020205020404" pitchFamily="49" charset="0"/>
              <a:buChar char="o"/>
            </a:pPr>
            <a:r>
              <a:rPr lang="en-US" dirty="0"/>
              <a:t>For example, closed reductions of fractures</a:t>
            </a:r>
          </a:p>
          <a:p>
            <a:pPr lvl="2">
              <a:buFont typeface="Wingdings" panose="05000000000000000000" pitchFamily="2" charset="2"/>
              <a:buChar char="§"/>
            </a:pPr>
            <a:r>
              <a:rPr lang="en-US" dirty="0"/>
              <a:t>See Coding Guideline B5.3b </a:t>
            </a:r>
          </a:p>
        </p:txBody>
      </p:sp>
    </p:spTree>
    <p:extLst>
      <p:ext uri="{BB962C8B-B14F-4D97-AF65-F5344CB8AC3E}">
        <p14:creationId xmlns:p14="http://schemas.microsoft.com/office/powerpoint/2010/main" val="769271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Internal Fixation Devices and Neurostimulator</a:t>
            </a:r>
            <a:endParaRPr lang="en-US" dirty="0"/>
          </a:p>
        </p:txBody>
      </p:sp>
      <p:sp>
        <p:nvSpPr>
          <p:cNvPr id="3" name="Content Placeholder 2"/>
          <p:cNvSpPr>
            <a:spLocks noGrp="1"/>
          </p:cNvSpPr>
          <p:nvPr>
            <p:ph idx="1"/>
          </p:nvPr>
        </p:nvSpPr>
        <p:spPr/>
        <p:txBody>
          <a:bodyPr>
            <a:normAutofit/>
          </a:bodyPr>
          <a:lstStyle/>
          <a:p>
            <a:r>
              <a:rPr lang="en-US" dirty="0"/>
              <a:t>Internal fixation devices—anywhere within or along the bone</a:t>
            </a:r>
          </a:p>
          <a:p>
            <a:pPr lvl="1">
              <a:buFont typeface="Courier New" panose="02070309020205020404" pitchFamily="49" charset="0"/>
              <a:buChar char="o"/>
            </a:pPr>
            <a:r>
              <a:rPr lang="en-US" dirty="0"/>
              <a:t>6—Internal fixation device, intramedullary  </a:t>
            </a:r>
          </a:p>
          <a:p>
            <a:pPr lvl="2">
              <a:buFont typeface="Wingdings" panose="05000000000000000000" pitchFamily="2" charset="2"/>
              <a:buChar char="§"/>
            </a:pPr>
            <a:r>
              <a:rPr lang="en-US" dirty="0"/>
              <a:t>Only for upper and lower extremities, long bones</a:t>
            </a:r>
          </a:p>
          <a:p>
            <a:pPr lvl="2">
              <a:buFont typeface="Wingdings" panose="05000000000000000000" pitchFamily="2" charset="2"/>
              <a:buChar char="§"/>
            </a:pPr>
            <a:r>
              <a:rPr lang="en-US" dirty="0"/>
              <a:t>Specialized devices placed within the intramedullary space of long bones for stabilization</a:t>
            </a:r>
          </a:p>
          <a:p>
            <a:pPr lvl="1">
              <a:buFont typeface="Courier New" panose="02070309020205020404" pitchFamily="49" charset="0"/>
              <a:buChar char="o"/>
            </a:pPr>
            <a:r>
              <a:rPr lang="en-US" dirty="0"/>
              <a:t>Rigid plate to close the sternum after open chest surgery vs. traditional closure using wire</a:t>
            </a:r>
          </a:p>
          <a:p>
            <a:pPr lvl="2">
              <a:buFont typeface="Wingdings" panose="05000000000000000000" pitchFamily="2" charset="2"/>
              <a:buChar char="§"/>
            </a:pPr>
            <a:r>
              <a:rPr lang="en-US" dirty="0"/>
              <a:t>Allows for easy access for reentry into chest cavity</a:t>
            </a:r>
          </a:p>
          <a:p>
            <a:pPr lvl="1">
              <a:buFont typeface="Courier New" panose="02070309020205020404" pitchFamily="49" charset="0"/>
              <a:buChar char="o"/>
            </a:pPr>
            <a:r>
              <a:rPr lang="en-US" dirty="0"/>
              <a:t>N—Neurostimulator</a:t>
            </a:r>
          </a:p>
          <a:p>
            <a:pPr lvl="2">
              <a:buFont typeface="Wingdings" panose="05000000000000000000" pitchFamily="2" charset="2"/>
              <a:buChar char="§"/>
            </a:pPr>
            <a:r>
              <a:rPr lang="en-US" dirty="0"/>
              <a:t>Only for procedures on the skull</a:t>
            </a:r>
          </a:p>
          <a:p>
            <a:pPr lvl="2"/>
            <a:endParaRPr lang="en-US" dirty="0"/>
          </a:p>
          <a:p>
            <a:endParaRPr lang="en-US" dirty="0"/>
          </a:p>
        </p:txBody>
      </p:sp>
    </p:spTree>
    <p:extLst>
      <p:ext uri="{BB962C8B-B14F-4D97-AF65-F5344CB8AC3E}">
        <p14:creationId xmlns:p14="http://schemas.microsoft.com/office/powerpoint/2010/main" val="3672624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0A0AF-2021-44D3-B030-7160FCFF1275}"/>
              </a:ext>
            </a:extLst>
          </p:cNvPr>
          <p:cNvSpPr>
            <a:spLocks noGrp="1"/>
          </p:cNvSpPr>
          <p:nvPr>
            <p:ph type="title"/>
          </p:nvPr>
        </p:nvSpPr>
        <p:spPr/>
        <p:txBody>
          <a:bodyPr/>
          <a:lstStyle/>
          <a:p>
            <a:r>
              <a:rPr lang="en-US" dirty="0"/>
              <a:t>Intramedullary limb lengthening device </a:t>
            </a:r>
          </a:p>
        </p:txBody>
      </p:sp>
      <p:sp>
        <p:nvSpPr>
          <p:cNvPr id="3" name="Content Placeholder 2">
            <a:extLst>
              <a:ext uri="{FF2B5EF4-FFF2-40B4-BE49-F238E27FC236}">
                <a16:creationId xmlns:a16="http://schemas.microsoft.com/office/drawing/2014/main" id="{884EF7B4-3298-4ADF-B556-F005C7BD4C10}"/>
              </a:ext>
            </a:extLst>
          </p:cNvPr>
          <p:cNvSpPr>
            <a:spLocks noGrp="1"/>
          </p:cNvSpPr>
          <p:nvPr>
            <p:ph idx="1"/>
          </p:nvPr>
        </p:nvSpPr>
        <p:spPr/>
        <p:txBody>
          <a:bodyPr/>
          <a:lstStyle/>
          <a:p>
            <a:r>
              <a:rPr lang="en-US" dirty="0"/>
              <a:t>Does not treat a fracture</a:t>
            </a:r>
          </a:p>
          <a:p>
            <a:r>
              <a:rPr lang="en-US" dirty="0"/>
              <a:t>Inserted into the intramedullary space of the humeral or tibial shaft or tibia</a:t>
            </a:r>
          </a:p>
          <a:p>
            <a:pPr lvl="1">
              <a:buFont typeface="Courier New" panose="02070309020205020404" pitchFamily="49" charset="0"/>
              <a:buChar char="o"/>
            </a:pPr>
            <a:r>
              <a:rPr lang="en-US" dirty="0"/>
              <a:t>Objective is lengthening</a:t>
            </a:r>
          </a:p>
          <a:p>
            <a:r>
              <a:rPr lang="en-US" dirty="0"/>
              <a:t>Cuts made across the bone and device is expanded in small increments</a:t>
            </a:r>
          </a:p>
        </p:txBody>
      </p:sp>
    </p:spTree>
    <p:extLst>
      <p:ext uri="{BB962C8B-B14F-4D97-AF65-F5344CB8AC3E}">
        <p14:creationId xmlns:p14="http://schemas.microsoft.com/office/powerpoint/2010/main" val="6249901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External Fixation Devices</a:t>
            </a:r>
            <a:endParaRPr lang="en-US" dirty="0"/>
          </a:p>
        </p:txBody>
      </p:sp>
      <p:sp>
        <p:nvSpPr>
          <p:cNvPr id="3" name="Content Placeholder 2"/>
          <p:cNvSpPr>
            <a:spLocks noGrp="1"/>
          </p:cNvSpPr>
          <p:nvPr>
            <p:ph idx="1"/>
          </p:nvPr>
        </p:nvSpPr>
        <p:spPr/>
        <p:txBody>
          <a:bodyPr>
            <a:normAutofit fontScale="92500"/>
          </a:bodyPr>
          <a:lstStyle/>
          <a:p>
            <a:r>
              <a:rPr lang="en-US" dirty="0" err="1"/>
              <a:t>Monoplanar</a:t>
            </a:r>
            <a:r>
              <a:rPr lang="en-US" dirty="0"/>
              <a:t> or </a:t>
            </a:r>
            <a:r>
              <a:rPr lang="en-US" dirty="0" err="1"/>
              <a:t>uniplane</a:t>
            </a:r>
            <a:r>
              <a:rPr lang="en-US" dirty="0"/>
              <a:t>—holds fracture in one plane or direction—see figure 1.11</a:t>
            </a:r>
          </a:p>
          <a:p>
            <a:r>
              <a:rPr lang="en-US" dirty="0"/>
              <a:t>Limb-lengthening—expandable rods along limbs to encourage bone growth</a:t>
            </a:r>
          </a:p>
          <a:p>
            <a:r>
              <a:rPr lang="en-US" dirty="0"/>
              <a:t>Ring device or multiplane—surrounds limb like a ring, provides fixation in two or more planes</a:t>
            </a:r>
          </a:p>
          <a:p>
            <a:r>
              <a:rPr lang="en-US" dirty="0"/>
              <a:t>Note that device values are not specific to the body system—dependent on body system and root operation </a:t>
            </a:r>
          </a:p>
          <a:p>
            <a:pPr lvl="1">
              <a:buFont typeface="Courier New" panose="02070309020205020404" pitchFamily="49" charset="0"/>
              <a:buChar char="o"/>
            </a:pPr>
            <a:r>
              <a:rPr lang="en-US" dirty="0"/>
              <a:t>3 = Ceramic synthetic substitute in Replacement procedures of the lower joints, but infusion device in all other root operations</a:t>
            </a:r>
          </a:p>
          <a:p>
            <a:pPr lvl="1"/>
            <a:endParaRPr lang="en-US" dirty="0"/>
          </a:p>
          <a:p>
            <a:endParaRPr lang="en-US" dirty="0"/>
          </a:p>
        </p:txBody>
      </p:sp>
    </p:spTree>
    <p:extLst>
      <p:ext uri="{BB962C8B-B14F-4D97-AF65-F5344CB8AC3E}">
        <p14:creationId xmlns:p14="http://schemas.microsoft.com/office/powerpoint/2010/main" val="9641836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Spinal Fusion Devices</a:t>
            </a:r>
            <a:endParaRPr lang="en-US" dirty="0"/>
          </a:p>
        </p:txBody>
      </p:sp>
      <p:sp>
        <p:nvSpPr>
          <p:cNvPr id="3" name="Content Placeholder 2"/>
          <p:cNvSpPr>
            <a:spLocks noGrp="1"/>
          </p:cNvSpPr>
          <p:nvPr>
            <p:ph idx="1"/>
          </p:nvPr>
        </p:nvSpPr>
        <p:spPr/>
        <p:txBody>
          <a:bodyPr/>
          <a:lstStyle/>
          <a:p>
            <a:r>
              <a:rPr lang="en-US" dirty="0"/>
              <a:t>Coding Guideline B3.10c</a:t>
            </a:r>
          </a:p>
          <a:p>
            <a:r>
              <a:rPr lang="en-US" dirty="0"/>
              <a:t>Interbody fusion device is chosen if used in combination with other material such as bone grafts</a:t>
            </a:r>
          </a:p>
          <a:p>
            <a:r>
              <a:rPr lang="en-US" dirty="0"/>
              <a:t>If bone grafts are the only method, coded to type of bone graft—autologous or nonautologous</a:t>
            </a:r>
          </a:p>
          <a:p>
            <a:endParaRPr lang="en-US" dirty="0"/>
          </a:p>
        </p:txBody>
      </p:sp>
    </p:spTree>
    <p:extLst>
      <p:ext uri="{BB962C8B-B14F-4D97-AF65-F5344CB8AC3E}">
        <p14:creationId xmlns:p14="http://schemas.microsoft.com/office/powerpoint/2010/main" val="8316500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9E264-7DE6-4189-86BF-4F69629B6685}"/>
              </a:ext>
            </a:extLst>
          </p:cNvPr>
          <p:cNvSpPr>
            <a:spLocks noGrp="1"/>
          </p:cNvSpPr>
          <p:nvPr>
            <p:ph type="title"/>
          </p:nvPr>
        </p:nvSpPr>
        <p:spPr/>
        <p:txBody>
          <a:bodyPr/>
          <a:lstStyle/>
          <a:p>
            <a:r>
              <a:rPr lang="en-US" dirty="0"/>
              <a:t>Fusion Device Coding</a:t>
            </a:r>
          </a:p>
        </p:txBody>
      </p:sp>
      <p:sp>
        <p:nvSpPr>
          <p:cNvPr id="8" name="TextBox 7">
            <a:extLst>
              <a:ext uri="{FF2B5EF4-FFF2-40B4-BE49-F238E27FC236}">
                <a16:creationId xmlns:a16="http://schemas.microsoft.com/office/drawing/2014/main" id="{3BB60CA2-3A6E-4F61-925C-381A9BF9BC24}"/>
              </a:ext>
            </a:extLst>
          </p:cNvPr>
          <p:cNvSpPr txBox="1"/>
          <p:nvPr/>
        </p:nvSpPr>
        <p:spPr>
          <a:xfrm>
            <a:off x="3015049" y="5910105"/>
            <a:ext cx="4366054" cy="246221"/>
          </a:xfrm>
          <a:prstGeom prst="rect">
            <a:avLst/>
          </a:prstGeom>
          <a:noFill/>
        </p:spPr>
        <p:txBody>
          <a:bodyPr wrap="square" rtlCol="0">
            <a:spAutoFit/>
          </a:bodyPr>
          <a:lstStyle/>
          <a:p>
            <a:pPr lvl="0" defTabSz="914400">
              <a:defRPr/>
            </a:pPr>
            <a:r>
              <a:rPr lang="en-US" sz="1000" dirty="0"/>
              <a:t>©Kuehn Consulting, LLC. Used with permission.</a:t>
            </a:r>
            <a:endParaRPr lang="en-US" sz="1000" b="1" dirty="0"/>
          </a:p>
        </p:txBody>
      </p:sp>
      <p:pic>
        <p:nvPicPr>
          <p:cNvPr id="7" name="Content Placeholder 6">
            <a:extLst>
              <a:ext uri="{FF2B5EF4-FFF2-40B4-BE49-F238E27FC236}">
                <a16:creationId xmlns:a16="http://schemas.microsoft.com/office/drawing/2014/main" id="{456BFDCF-D807-43D7-A871-5457B39AC4BE}"/>
              </a:ext>
            </a:extLst>
          </p:cNvPr>
          <p:cNvPicPr>
            <a:picLocks noGrp="1" noChangeAspect="1"/>
          </p:cNvPicPr>
          <p:nvPr>
            <p:ph idx="1"/>
          </p:nvPr>
        </p:nvPicPr>
        <p:blipFill>
          <a:blip r:embed="rId3"/>
          <a:stretch>
            <a:fillRect/>
          </a:stretch>
        </p:blipFill>
        <p:spPr>
          <a:xfrm>
            <a:off x="1810327" y="1797061"/>
            <a:ext cx="4695766" cy="4058194"/>
          </a:xfrm>
          <a:prstGeom prst="rect">
            <a:avLst/>
          </a:prstGeom>
        </p:spPr>
      </p:pic>
    </p:spTree>
    <p:extLst>
      <p:ext uri="{BB962C8B-B14F-4D97-AF65-F5344CB8AC3E}">
        <p14:creationId xmlns:p14="http://schemas.microsoft.com/office/powerpoint/2010/main" val="6827338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Stabilization Devices</a:t>
            </a:r>
            <a:endParaRPr lang="en-US" dirty="0"/>
          </a:p>
        </p:txBody>
      </p:sp>
      <p:sp>
        <p:nvSpPr>
          <p:cNvPr id="3" name="Content Placeholder 2"/>
          <p:cNvSpPr>
            <a:spLocks noGrp="1"/>
          </p:cNvSpPr>
          <p:nvPr>
            <p:ph idx="1"/>
          </p:nvPr>
        </p:nvSpPr>
        <p:spPr/>
        <p:txBody>
          <a:bodyPr/>
          <a:lstStyle/>
          <a:p>
            <a:r>
              <a:rPr lang="en-US" dirty="0"/>
              <a:t>If placed during a Fusion procedure, not coded separately</a:t>
            </a:r>
          </a:p>
          <a:p>
            <a:r>
              <a:rPr lang="en-US" dirty="0"/>
              <a:t>Interspinous process device—not a fusion device</a:t>
            </a:r>
          </a:p>
          <a:p>
            <a:pPr lvl="1">
              <a:buFont typeface="Courier New" panose="02070309020205020404" pitchFamily="49" charset="0"/>
              <a:buChar char="o"/>
            </a:pPr>
            <a:r>
              <a:rPr lang="en-US" dirty="0"/>
              <a:t>Implanted to compress and stabilize without fusing</a:t>
            </a:r>
          </a:p>
          <a:p>
            <a:pPr lvl="1">
              <a:buFont typeface="Courier New" panose="02070309020205020404" pitchFamily="49" charset="0"/>
              <a:buChar char="o"/>
            </a:pPr>
            <a:r>
              <a:rPr lang="en-US" dirty="0"/>
              <a:t>Also called interspinous spacer or distraction device</a:t>
            </a:r>
          </a:p>
        </p:txBody>
      </p:sp>
    </p:spTree>
    <p:extLst>
      <p:ext uri="{BB962C8B-B14F-4D97-AF65-F5344CB8AC3E}">
        <p14:creationId xmlns:p14="http://schemas.microsoft.com/office/powerpoint/2010/main" val="1640309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Organization of the Bones and Joints</a:t>
            </a:r>
            <a:endParaRPr lang="en-US" dirty="0"/>
          </a:p>
        </p:txBody>
      </p:sp>
      <p:sp>
        <p:nvSpPr>
          <p:cNvPr id="3" name="Content Placeholder 2"/>
          <p:cNvSpPr>
            <a:spLocks noGrp="1"/>
          </p:cNvSpPr>
          <p:nvPr>
            <p:ph idx="1"/>
          </p:nvPr>
        </p:nvSpPr>
        <p:spPr/>
        <p:txBody>
          <a:bodyPr/>
          <a:lstStyle/>
          <a:p>
            <a:r>
              <a:rPr lang="en-US" dirty="0"/>
              <a:t>Traditional classification</a:t>
            </a:r>
          </a:p>
          <a:p>
            <a:pPr lvl="1">
              <a:buFont typeface="Courier New" panose="02070309020205020404" pitchFamily="49" charset="0"/>
              <a:buChar char="o"/>
            </a:pPr>
            <a:r>
              <a:rPr lang="en-US" dirty="0"/>
              <a:t>Axial and appendicular skeleton</a:t>
            </a:r>
          </a:p>
          <a:p>
            <a:r>
              <a:rPr lang="en-US" dirty="0"/>
              <a:t>ICD-10-PCS classification</a:t>
            </a:r>
          </a:p>
          <a:p>
            <a:pPr lvl="1">
              <a:buFont typeface="Courier New" panose="02070309020205020404" pitchFamily="49" charset="0"/>
              <a:buChar char="o"/>
            </a:pPr>
            <a:r>
              <a:rPr lang="en-US" dirty="0"/>
              <a:t>Head and facial bones, upper and lower bones, upper and lower joints</a:t>
            </a:r>
          </a:p>
          <a:p>
            <a:endParaRPr lang="en-US" dirty="0"/>
          </a:p>
        </p:txBody>
      </p:sp>
    </p:spTree>
    <p:extLst>
      <p:ext uri="{BB962C8B-B14F-4D97-AF65-F5344CB8AC3E}">
        <p14:creationId xmlns:p14="http://schemas.microsoft.com/office/powerpoint/2010/main" val="30618956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Qualifiers</a:t>
            </a:r>
            <a:endParaRPr lang="en-US" dirty="0"/>
          </a:p>
        </p:txBody>
      </p:sp>
      <p:sp>
        <p:nvSpPr>
          <p:cNvPr id="3" name="Content Placeholder 2"/>
          <p:cNvSpPr>
            <a:spLocks noGrp="1"/>
          </p:cNvSpPr>
          <p:nvPr>
            <p:ph idx="1"/>
          </p:nvPr>
        </p:nvSpPr>
        <p:spPr/>
        <p:txBody>
          <a:bodyPr>
            <a:normAutofit fontScale="92500" lnSpcReduction="20000"/>
          </a:bodyPr>
          <a:lstStyle/>
          <a:p>
            <a:r>
              <a:rPr lang="en-US" dirty="0"/>
              <a:t>Can further define devices, for example, cemented or non-cemented</a:t>
            </a:r>
          </a:p>
          <a:p>
            <a:r>
              <a:rPr lang="en-US" dirty="0"/>
              <a:t>Specific anatomical approach for spinal fusion</a:t>
            </a:r>
          </a:p>
          <a:p>
            <a:pPr lvl="1">
              <a:buFont typeface="Courier New" panose="02070309020205020404" pitchFamily="49" charset="0"/>
              <a:buChar char="o"/>
            </a:pPr>
            <a:r>
              <a:rPr lang="en-US" dirty="0"/>
              <a:t>Anterior approach, anterior column</a:t>
            </a:r>
          </a:p>
          <a:p>
            <a:pPr lvl="2">
              <a:buFont typeface="Wingdings" panose="05000000000000000000" pitchFamily="2" charset="2"/>
              <a:buChar char="§"/>
            </a:pPr>
            <a:r>
              <a:rPr lang="en-US" dirty="0"/>
              <a:t>Access through the front of the body for body of the vertebrae or disc</a:t>
            </a:r>
          </a:p>
          <a:p>
            <a:pPr lvl="1">
              <a:buFont typeface="Courier New" panose="02070309020205020404" pitchFamily="49" charset="0"/>
              <a:buChar char="o"/>
            </a:pPr>
            <a:r>
              <a:rPr lang="en-US" dirty="0"/>
              <a:t>Posterior approach, posterior column</a:t>
            </a:r>
          </a:p>
          <a:p>
            <a:pPr lvl="2">
              <a:buFont typeface="Wingdings" panose="05000000000000000000" pitchFamily="2" charset="2"/>
              <a:buChar char="§"/>
            </a:pPr>
            <a:r>
              <a:rPr lang="en-US" dirty="0"/>
              <a:t>Access through the back of the body for vertebral foramen, spinous processes, facets, and/or lamina</a:t>
            </a:r>
          </a:p>
          <a:p>
            <a:pPr lvl="1">
              <a:buFont typeface="Courier New" panose="02070309020205020404" pitchFamily="49" charset="0"/>
              <a:buChar char="o"/>
            </a:pPr>
            <a:r>
              <a:rPr lang="en-US" dirty="0"/>
              <a:t>Posterior approach, anterior column</a:t>
            </a:r>
          </a:p>
          <a:p>
            <a:pPr lvl="2">
              <a:buFont typeface="Wingdings" panose="05000000000000000000" pitchFamily="2" charset="2"/>
              <a:buChar char="§"/>
            </a:pPr>
            <a:r>
              <a:rPr lang="en-US" dirty="0"/>
              <a:t>Access through the back of the body for body of the vertebrae or disc</a:t>
            </a:r>
          </a:p>
          <a:p>
            <a:r>
              <a:rPr lang="en-US" dirty="0"/>
              <a:t>Interbody fusion is always performed on the anterior column—note the rows of the Fusion tables</a:t>
            </a:r>
          </a:p>
          <a:p>
            <a:pPr lvl="1"/>
            <a:endParaRPr lang="en-US" dirty="0"/>
          </a:p>
        </p:txBody>
      </p:sp>
    </p:spTree>
    <p:extLst>
      <p:ext uri="{BB962C8B-B14F-4D97-AF65-F5344CB8AC3E}">
        <p14:creationId xmlns:p14="http://schemas.microsoft.com/office/powerpoint/2010/main" val="32689831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BA1226-94D9-4971-A5E4-C8A14FB3B12B}"/>
              </a:ext>
            </a:extLst>
          </p:cNvPr>
          <p:cNvSpPr>
            <a:spLocks noGrp="1"/>
          </p:cNvSpPr>
          <p:nvPr>
            <p:ph type="title"/>
          </p:nvPr>
        </p:nvSpPr>
        <p:spPr/>
        <p:txBody>
          <a:bodyPr/>
          <a:lstStyle/>
          <a:p>
            <a:r>
              <a:rPr lang="en-US" dirty="0"/>
              <a:t>Anterior Column Fusion</a:t>
            </a:r>
          </a:p>
        </p:txBody>
      </p:sp>
      <p:sp>
        <p:nvSpPr>
          <p:cNvPr id="3" name="Content Placeholder 2">
            <a:extLst>
              <a:ext uri="{FF2B5EF4-FFF2-40B4-BE49-F238E27FC236}">
                <a16:creationId xmlns:a16="http://schemas.microsoft.com/office/drawing/2014/main" id="{DC84D365-90B8-440E-B9C3-4FB7899452DF}"/>
              </a:ext>
            </a:extLst>
          </p:cNvPr>
          <p:cNvSpPr>
            <a:spLocks noGrp="1"/>
          </p:cNvSpPr>
          <p:nvPr>
            <p:ph idx="1"/>
          </p:nvPr>
        </p:nvSpPr>
        <p:spPr/>
        <p:txBody>
          <a:bodyPr>
            <a:normAutofit fontScale="47500" lnSpcReduction="20000"/>
          </a:bodyPr>
          <a:lstStyle/>
          <a:p>
            <a:pPr lvl="0"/>
            <a:r>
              <a:rPr lang="en-US" sz="4200" b="1" dirty="0"/>
              <a:t>ALIF (anterior lumbar interbody fusion)</a:t>
            </a:r>
            <a:r>
              <a:rPr lang="en-US" sz="4200" dirty="0"/>
              <a:t>—the approach is from the anterior.</a:t>
            </a:r>
          </a:p>
          <a:p>
            <a:pPr lvl="0"/>
            <a:r>
              <a:rPr lang="en-US" sz="4200" b="1" dirty="0" err="1"/>
              <a:t>AxiaLIF</a:t>
            </a:r>
            <a:r>
              <a:rPr lang="en-US" sz="4200" b="1" dirty="0"/>
              <a:t> (axial lumbar interbody fusion)</a:t>
            </a:r>
            <a:r>
              <a:rPr lang="en-US" sz="4200" dirty="0"/>
              <a:t>—the approach from the posterior, from under the sacrum. This approach is percutaneous to approach the L5-S1 with a completely internal procedure performed with imaging guidance.</a:t>
            </a:r>
          </a:p>
          <a:p>
            <a:pPr lvl="0"/>
            <a:r>
              <a:rPr lang="en-US" sz="4200" b="1" dirty="0"/>
              <a:t>DLIF (direct lateral lumbar interbody fusion)</a:t>
            </a:r>
            <a:r>
              <a:rPr lang="en-US" sz="4200" dirty="0"/>
              <a:t>—the approach is anterior but from the lateral, or side of the patient, limiting the incision size.</a:t>
            </a:r>
          </a:p>
          <a:p>
            <a:pPr lvl="0"/>
            <a:r>
              <a:rPr lang="en-US" sz="4200" b="1" dirty="0"/>
              <a:t>PLIF (posterior lumbar interbody fusion)</a:t>
            </a:r>
            <a:r>
              <a:rPr lang="en-US" sz="4200" dirty="0"/>
              <a:t>—the approach is from the posterior.</a:t>
            </a:r>
          </a:p>
          <a:p>
            <a:pPr lvl="0"/>
            <a:r>
              <a:rPr lang="en-US" sz="4200" b="1" dirty="0"/>
              <a:t>TLIF (transforaminal lumbar interbody fusion)</a:t>
            </a:r>
            <a:r>
              <a:rPr lang="en-US" sz="4200" dirty="0"/>
              <a:t>—the approach is from the posterior but to one side of the spine, through the neuroforamen.</a:t>
            </a:r>
          </a:p>
          <a:p>
            <a:pPr lvl="0"/>
            <a:r>
              <a:rPr lang="en-US" sz="4200" b="1" dirty="0"/>
              <a:t>XLIF (extreme lateral interbody fusion)</a:t>
            </a:r>
            <a:r>
              <a:rPr lang="en-US" sz="4200" dirty="0"/>
              <a:t>—the approach is from the anterior but far to the side through a small incision or by using a series of tube dilators to create a space just large enough to see through.</a:t>
            </a:r>
          </a:p>
          <a:p>
            <a:pPr lvl="0"/>
            <a:r>
              <a:rPr lang="en-US" sz="4200" dirty="0"/>
              <a:t>See figure 16.3</a:t>
            </a:r>
          </a:p>
          <a:p>
            <a:endParaRPr lang="en-US" dirty="0"/>
          </a:p>
        </p:txBody>
      </p:sp>
    </p:spTree>
    <p:extLst>
      <p:ext uri="{BB962C8B-B14F-4D97-AF65-F5344CB8AC3E}">
        <p14:creationId xmlns:p14="http://schemas.microsoft.com/office/powerpoint/2010/main" val="27377575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780C9-21DB-4CAE-A55C-8391A8ACE095}"/>
              </a:ext>
            </a:extLst>
          </p:cNvPr>
          <p:cNvSpPr>
            <a:spLocks noGrp="1"/>
          </p:cNvSpPr>
          <p:nvPr>
            <p:ph type="title"/>
          </p:nvPr>
        </p:nvSpPr>
        <p:spPr/>
        <p:txBody>
          <a:bodyPr>
            <a:normAutofit/>
          </a:bodyPr>
          <a:lstStyle/>
          <a:p>
            <a:r>
              <a:rPr lang="en-US" b="1" dirty="0"/>
              <a:t>Posterior Column Fusion</a:t>
            </a:r>
            <a:br>
              <a:rPr lang="en-US" b="1" dirty="0"/>
            </a:br>
            <a:endParaRPr lang="en-US" dirty="0"/>
          </a:p>
        </p:txBody>
      </p:sp>
      <p:sp>
        <p:nvSpPr>
          <p:cNvPr id="3" name="Content Placeholder 2">
            <a:extLst>
              <a:ext uri="{FF2B5EF4-FFF2-40B4-BE49-F238E27FC236}">
                <a16:creationId xmlns:a16="http://schemas.microsoft.com/office/drawing/2014/main" id="{F19F7F9E-FA44-4C54-9325-21022D1DF123}"/>
              </a:ext>
            </a:extLst>
          </p:cNvPr>
          <p:cNvSpPr>
            <a:spLocks noGrp="1"/>
          </p:cNvSpPr>
          <p:nvPr>
            <p:ph idx="1"/>
          </p:nvPr>
        </p:nvSpPr>
        <p:spPr/>
        <p:txBody>
          <a:bodyPr>
            <a:normAutofit fontScale="92500" lnSpcReduction="10000"/>
          </a:bodyPr>
          <a:lstStyle/>
          <a:p>
            <a:r>
              <a:rPr lang="en-US" dirty="0"/>
              <a:t>May be abbreviated as PLF (posterior lumbar fusion) when performed on the lumbar spine</a:t>
            </a:r>
          </a:p>
          <a:p>
            <a:r>
              <a:rPr lang="en-US" dirty="0"/>
              <a:t>Pedicle-based rods and screws to maintain the correct alignment and distance of the vertebral joints and stabilize the spine—does not serve to fuse the spine, stabilizes and is integral to the Fusion</a:t>
            </a:r>
          </a:p>
          <a:p>
            <a:r>
              <a:rPr lang="en-US" dirty="0"/>
              <a:t>Bone is placed along the spinous process or as a bridge between the transverse processes of the spine—bone heals to form the fusion</a:t>
            </a:r>
          </a:p>
          <a:p>
            <a:pPr lvl="1">
              <a:buFont typeface="Courier New" panose="02070309020205020404" pitchFamily="49" charset="0"/>
              <a:buChar char="o"/>
            </a:pPr>
            <a:r>
              <a:rPr lang="en-US" dirty="0"/>
              <a:t>Autograft and bone bank material if necessary</a:t>
            </a:r>
          </a:p>
          <a:p>
            <a:r>
              <a:rPr lang="en-US" dirty="0"/>
              <a:t>See figure 16.4</a:t>
            </a:r>
          </a:p>
        </p:txBody>
      </p:sp>
    </p:spTree>
    <p:extLst>
      <p:ext uri="{BB962C8B-B14F-4D97-AF65-F5344CB8AC3E}">
        <p14:creationId xmlns:p14="http://schemas.microsoft.com/office/powerpoint/2010/main" val="42716937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239CEF-31B4-471E-A724-251357B92AD2}"/>
              </a:ext>
            </a:extLst>
          </p:cNvPr>
          <p:cNvSpPr>
            <a:spLocks noGrp="1"/>
          </p:cNvSpPr>
          <p:nvPr>
            <p:ph type="title"/>
          </p:nvPr>
        </p:nvSpPr>
        <p:spPr/>
        <p:txBody>
          <a:bodyPr/>
          <a:lstStyle/>
          <a:p>
            <a:r>
              <a:rPr lang="en-US" dirty="0"/>
              <a:t>360-degree Fusion</a:t>
            </a:r>
          </a:p>
        </p:txBody>
      </p:sp>
      <p:sp>
        <p:nvSpPr>
          <p:cNvPr id="3" name="Content Placeholder 2">
            <a:extLst>
              <a:ext uri="{FF2B5EF4-FFF2-40B4-BE49-F238E27FC236}">
                <a16:creationId xmlns:a16="http://schemas.microsoft.com/office/drawing/2014/main" id="{98A59AD1-1301-4750-B619-90CFF0C80CD4}"/>
              </a:ext>
            </a:extLst>
          </p:cNvPr>
          <p:cNvSpPr>
            <a:spLocks noGrp="1"/>
          </p:cNvSpPr>
          <p:nvPr>
            <p:ph idx="1"/>
          </p:nvPr>
        </p:nvSpPr>
        <p:spPr/>
        <p:txBody>
          <a:bodyPr>
            <a:normAutofit fontScale="77500" lnSpcReduction="20000"/>
          </a:bodyPr>
          <a:lstStyle/>
          <a:p>
            <a:r>
              <a:rPr lang="en-US" dirty="0"/>
              <a:t>Anterior and posterior fusion together—360-degree fusion</a:t>
            </a:r>
          </a:p>
          <a:p>
            <a:r>
              <a:rPr lang="en-US" dirty="0"/>
              <a:t>Two codes are required—qualifiers will be different. </a:t>
            </a:r>
          </a:p>
          <a:p>
            <a:r>
              <a:rPr lang="en-US" dirty="0"/>
              <a:t>Most common in the lumbar spine</a:t>
            </a:r>
          </a:p>
          <a:p>
            <a:pPr lvl="1">
              <a:buFont typeface="Courier New" panose="02070309020205020404" pitchFamily="49" charset="0"/>
              <a:buChar char="o"/>
            </a:pPr>
            <a:r>
              <a:rPr lang="en-US" dirty="0"/>
              <a:t>A 360-degree lumbar fusion done with a PLIF, accompanied by a posterior lumbar fusion at L3–L5 is coded:</a:t>
            </a:r>
          </a:p>
          <a:p>
            <a:pPr lvl="1">
              <a:buFont typeface="Courier New" panose="02070309020205020404" pitchFamily="49" charset="0"/>
              <a:buChar char="o"/>
            </a:pPr>
            <a:r>
              <a:rPr lang="en-US" dirty="0"/>
              <a:t>0SG10AJ	Fusion of 2 or more Lumbar Vertebral Joints with Interbody Fusion Device, Posterior Approach, Anterior Column, Open Approach</a:t>
            </a:r>
          </a:p>
          <a:p>
            <a:pPr lvl="1">
              <a:buFont typeface="Courier New" panose="02070309020205020404" pitchFamily="49" charset="0"/>
              <a:buChar char="o"/>
            </a:pPr>
            <a:r>
              <a:rPr lang="en-US" dirty="0"/>
              <a:t>0SG1071	Fusion of 2 or more Lumbar Vertebral Joints with Autologous Tissue Substitute, Posterior Approach, Posterior Column, Open Approach</a:t>
            </a:r>
          </a:p>
          <a:p>
            <a:r>
              <a:rPr lang="en-US" dirty="0"/>
              <a:t>Anterior fusion with pedicle-based stabilization rods and screws on the posterior</a:t>
            </a:r>
          </a:p>
          <a:p>
            <a:pPr lvl="1">
              <a:buFont typeface="Courier New" panose="02070309020205020404" pitchFamily="49" charset="0"/>
              <a:buChar char="o"/>
            </a:pPr>
            <a:r>
              <a:rPr lang="en-US" dirty="0"/>
              <a:t>Not a 360-degree fusion </a:t>
            </a:r>
          </a:p>
          <a:p>
            <a:pPr lvl="1">
              <a:buFont typeface="Courier New" panose="02070309020205020404" pitchFamily="49" charset="0"/>
              <a:buChar char="o"/>
            </a:pPr>
            <a:r>
              <a:rPr lang="en-US" dirty="0"/>
              <a:t>Fusion is an anterior column fusion only</a:t>
            </a:r>
          </a:p>
          <a:p>
            <a:pPr lvl="1">
              <a:buFont typeface="Courier New" panose="02070309020205020404" pitchFamily="49" charset="0"/>
              <a:buChar char="o"/>
            </a:pPr>
            <a:r>
              <a:rPr lang="en-US" dirty="0"/>
              <a:t>Bone is required for a fusion of the posterior column.</a:t>
            </a:r>
          </a:p>
          <a:p>
            <a:endParaRPr lang="en-US" dirty="0"/>
          </a:p>
          <a:p>
            <a:endParaRPr lang="en-US" dirty="0"/>
          </a:p>
        </p:txBody>
      </p:sp>
    </p:spTree>
    <p:extLst>
      <p:ext uri="{BB962C8B-B14F-4D97-AF65-F5344CB8AC3E}">
        <p14:creationId xmlns:p14="http://schemas.microsoft.com/office/powerpoint/2010/main" val="19729710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BCDB0-DE1E-4ACF-BF4D-88099DA9CAAB}"/>
              </a:ext>
            </a:extLst>
          </p:cNvPr>
          <p:cNvSpPr>
            <a:spLocks noGrp="1"/>
          </p:cNvSpPr>
          <p:nvPr>
            <p:ph type="title"/>
          </p:nvPr>
        </p:nvSpPr>
        <p:spPr/>
        <p:txBody>
          <a:bodyPr/>
          <a:lstStyle/>
          <a:p>
            <a:r>
              <a:rPr lang="en-US" dirty="0"/>
              <a:t>Coding Tip</a:t>
            </a:r>
          </a:p>
        </p:txBody>
      </p:sp>
      <p:sp>
        <p:nvSpPr>
          <p:cNvPr id="3" name="Content Placeholder 2">
            <a:extLst>
              <a:ext uri="{FF2B5EF4-FFF2-40B4-BE49-F238E27FC236}">
                <a16:creationId xmlns:a16="http://schemas.microsoft.com/office/drawing/2014/main" id="{3F11379D-DB99-4B15-9B0B-0775644B97AB}"/>
              </a:ext>
            </a:extLst>
          </p:cNvPr>
          <p:cNvSpPr>
            <a:spLocks noGrp="1"/>
          </p:cNvSpPr>
          <p:nvPr>
            <p:ph idx="1"/>
          </p:nvPr>
        </p:nvSpPr>
        <p:spPr/>
        <p:txBody>
          <a:bodyPr>
            <a:normAutofit/>
          </a:bodyPr>
          <a:lstStyle/>
          <a:p>
            <a:pPr marL="0" indent="0">
              <a:buNone/>
            </a:pPr>
            <a:r>
              <a:rPr lang="en-US" dirty="0"/>
              <a:t>A posterior lumbar interbody fusion (PLIF) is a fusion of the anterior column using a posterior approach and is coded to qualifier value J. </a:t>
            </a:r>
          </a:p>
          <a:p>
            <a:pPr marL="0" indent="0">
              <a:buNone/>
            </a:pPr>
            <a:r>
              <a:rPr lang="en-US" dirty="0"/>
              <a:t>This is different than a posterior lumbar fusion, which is a fusion of the posterior column using a posterior approach and coded to qualifier value 1. </a:t>
            </a:r>
          </a:p>
          <a:p>
            <a:pPr marL="0" indent="0">
              <a:buNone/>
            </a:pPr>
            <a:r>
              <a:rPr lang="en-US" dirty="0"/>
              <a:t>These two procedures can be done independently or during the same operative session. If performed together at the same joint level, code both procedures separately.</a:t>
            </a:r>
          </a:p>
          <a:p>
            <a:endParaRPr lang="en-US" dirty="0"/>
          </a:p>
        </p:txBody>
      </p:sp>
    </p:spTree>
    <p:extLst>
      <p:ext uri="{BB962C8B-B14F-4D97-AF65-F5344CB8AC3E}">
        <p14:creationId xmlns:p14="http://schemas.microsoft.com/office/powerpoint/2010/main" val="7424202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A2A46-CF13-4B9A-8007-B2B60CF12520}"/>
              </a:ext>
            </a:extLst>
          </p:cNvPr>
          <p:cNvSpPr>
            <a:spLocks noGrp="1"/>
          </p:cNvSpPr>
          <p:nvPr>
            <p:ph type="title"/>
          </p:nvPr>
        </p:nvSpPr>
        <p:spPr/>
        <p:txBody>
          <a:bodyPr/>
          <a:lstStyle/>
          <a:p>
            <a:r>
              <a:rPr lang="en-US" dirty="0"/>
              <a:t>Laminectomy</a:t>
            </a:r>
          </a:p>
        </p:txBody>
      </p:sp>
      <p:sp>
        <p:nvSpPr>
          <p:cNvPr id="3" name="Content Placeholder 2">
            <a:extLst>
              <a:ext uri="{FF2B5EF4-FFF2-40B4-BE49-F238E27FC236}">
                <a16:creationId xmlns:a16="http://schemas.microsoft.com/office/drawing/2014/main" id="{2948BEDA-118F-43E9-9E35-AEE2425B063E}"/>
              </a:ext>
            </a:extLst>
          </p:cNvPr>
          <p:cNvSpPr>
            <a:spLocks noGrp="1"/>
          </p:cNvSpPr>
          <p:nvPr>
            <p:ph idx="1"/>
          </p:nvPr>
        </p:nvSpPr>
        <p:spPr/>
        <p:txBody>
          <a:bodyPr>
            <a:normAutofit/>
          </a:bodyPr>
          <a:lstStyle/>
          <a:p>
            <a:r>
              <a:rPr lang="en-US" dirty="0"/>
              <a:t>Approach to the spinal cord or Release procedure</a:t>
            </a:r>
          </a:p>
          <a:p>
            <a:r>
              <a:rPr lang="en-US" dirty="0"/>
              <a:t>Release may be assigned with Fusion for a decompressive laminectomy is documented to release</a:t>
            </a:r>
          </a:p>
          <a:p>
            <a:pPr lvl="1">
              <a:buFont typeface="Courier New" panose="02070309020205020404" pitchFamily="49" charset="0"/>
              <a:buChar char="o"/>
            </a:pPr>
            <a:r>
              <a:rPr lang="en-US" dirty="0"/>
              <a:t>Spinal cord</a:t>
            </a:r>
          </a:p>
          <a:p>
            <a:pPr lvl="1">
              <a:buFont typeface="Courier New" panose="02070309020205020404" pitchFamily="49" charset="0"/>
              <a:buChar char="o"/>
            </a:pPr>
            <a:r>
              <a:rPr lang="en-US" dirty="0"/>
              <a:t>Spinal nerve</a:t>
            </a:r>
          </a:p>
          <a:p>
            <a:pPr lvl="2">
              <a:buFont typeface="Wingdings" panose="05000000000000000000" pitchFamily="2" charset="2"/>
              <a:buChar char="§"/>
            </a:pPr>
            <a:r>
              <a:rPr lang="en-US" dirty="0"/>
              <a:t>See </a:t>
            </a:r>
            <a:r>
              <a:rPr lang="en-US" i="1" dirty="0"/>
              <a:t>Coding Clinic </a:t>
            </a:r>
            <a:r>
              <a:rPr lang="en-US" dirty="0"/>
              <a:t>First Quarter 2019</a:t>
            </a:r>
          </a:p>
        </p:txBody>
      </p:sp>
    </p:spTree>
    <p:extLst>
      <p:ext uri="{BB962C8B-B14F-4D97-AF65-F5344CB8AC3E}">
        <p14:creationId xmlns:p14="http://schemas.microsoft.com/office/powerpoint/2010/main" val="17431130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Multiple Codes for Fusion</a:t>
            </a:r>
            <a:endParaRPr lang="en-US" dirty="0"/>
          </a:p>
        </p:txBody>
      </p:sp>
      <p:sp>
        <p:nvSpPr>
          <p:cNvPr id="3" name="Content Placeholder 2"/>
          <p:cNvSpPr>
            <a:spLocks noGrp="1"/>
          </p:cNvSpPr>
          <p:nvPr>
            <p:ph idx="1"/>
          </p:nvPr>
        </p:nvSpPr>
        <p:spPr/>
        <p:txBody>
          <a:bodyPr>
            <a:normAutofit/>
          </a:bodyPr>
          <a:lstStyle/>
          <a:p>
            <a:r>
              <a:rPr lang="en-US" dirty="0"/>
              <a:t>Guideline B3.10b—separate code for the fusion of each vertebral joint with a different device or qualifier</a:t>
            </a:r>
          </a:p>
          <a:p>
            <a:pPr lvl="1">
              <a:buFont typeface="Courier New" panose="02070309020205020404" pitchFamily="49" charset="0"/>
              <a:buChar char="o"/>
            </a:pPr>
            <a:r>
              <a:rPr lang="en-US" dirty="0"/>
              <a:t>Two codes for</a:t>
            </a:r>
          </a:p>
          <a:p>
            <a:pPr lvl="2">
              <a:buFont typeface="Wingdings" panose="05000000000000000000" pitchFamily="2" charset="2"/>
              <a:buChar char="§"/>
            </a:pPr>
            <a:r>
              <a:rPr lang="en-US" dirty="0"/>
              <a:t>L2–L3 fused with bone graft </a:t>
            </a:r>
          </a:p>
          <a:p>
            <a:pPr lvl="2">
              <a:buFont typeface="Wingdings" panose="05000000000000000000" pitchFamily="2" charset="2"/>
              <a:buChar char="§"/>
            </a:pPr>
            <a:r>
              <a:rPr lang="en-US" dirty="0"/>
              <a:t>L3–L4 fused with interbody fusion device</a:t>
            </a:r>
          </a:p>
          <a:p>
            <a:pPr lvl="1">
              <a:buFont typeface="Courier New" panose="02070309020205020404" pitchFamily="49" charset="0"/>
              <a:buChar char="o"/>
            </a:pPr>
            <a:r>
              <a:rPr lang="en-US" dirty="0"/>
              <a:t>Two codes for </a:t>
            </a:r>
          </a:p>
          <a:p>
            <a:pPr lvl="2">
              <a:buFont typeface="Wingdings" panose="05000000000000000000" pitchFamily="2" charset="2"/>
              <a:buChar char="§"/>
            </a:pPr>
            <a:r>
              <a:rPr lang="en-US" dirty="0"/>
              <a:t>Anterior column of L4–L5 fused using both an anterior and posterior approach</a:t>
            </a:r>
          </a:p>
          <a:p>
            <a:pPr lvl="1"/>
            <a:endParaRPr lang="en-US" dirty="0"/>
          </a:p>
          <a:p>
            <a:pPr lvl="1"/>
            <a:endParaRPr lang="en-US" dirty="0"/>
          </a:p>
        </p:txBody>
      </p:sp>
    </p:spTree>
    <p:extLst>
      <p:ext uri="{BB962C8B-B14F-4D97-AF65-F5344CB8AC3E}">
        <p14:creationId xmlns:p14="http://schemas.microsoft.com/office/powerpoint/2010/main" val="18369110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34858"/>
            <a:ext cx="8229600" cy="4365941"/>
          </a:xfrm>
        </p:spPr>
        <p:txBody>
          <a:bodyPr>
            <a:normAutofit fontScale="85000" lnSpcReduction="20000"/>
          </a:bodyPr>
          <a:lstStyle/>
          <a:p>
            <a:pPr marL="0" indent="0">
              <a:buNone/>
            </a:pPr>
            <a:r>
              <a:rPr lang="en-US" sz="1500" b="1" dirty="0"/>
              <a:t>PREOPERATIVE DIAGNOSIS:	</a:t>
            </a:r>
            <a:r>
              <a:rPr lang="en-US" sz="1500" dirty="0"/>
              <a:t>Displaced </a:t>
            </a:r>
            <a:r>
              <a:rPr lang="en-US" sz="1500" dirty="0">
                <a:solidFill>
                  <a:srgbClr val="3366FF"/>
                </a:solidFill>
              </a:rPr>
              <a:t>left patella </a:t>
            </a:r>
            <a:r>
              <a:rPr lang="en-US" sz="1500" dirty="0"/>
              <a:t>fracture</a:t>
            </a:r>
          </a:p>
          <a:p>
            <a:pPr marL="0" indent="0">
              <a:buNone/>
            </a:pPr>
            <a:r>
              <a:rPr lang="en-US" sz="1500" b="1" dirty="0"/>
              <a:t>POSTOPERATIVE DIAGNOSIS:	</a:t>
            </a:r>
            <a:r>
              <a:rPr lang="en-US" sz="1500" dirty="0"/>
              <a:t>Displaced left patella fracture</a:t>
            </a:r>
          </a:p>
          <a:p>
            <a:pPr marL="0" indent="0">
              <a:buNone/>
            </a:pPr>
            <a:r>
              <a:rPr lang="en-US" sz="1500" b="1" dirty="0"/>
              <a:t>PROCEDURE PERFORMED:	</a:t>
            </a:r>
            <a:r>
              <a:rPr lang="en-US" sz="1500" dirty="0">
                <a:solidFill>
                  <a:srgbClr val="3366FF"/>
                </a:solidFill>
              </a:rPr>
              <a:t>Open</a:t>
            </a:r>
            <a:r>
              <a:rPr lang="en-US" sz="1500" dirty="0"/>
              <a:t> reduction and internal fixation of left patella using cannulated screws and 18-gauge wire</a:t>
            </a:r>
          </a:p>
          <a:p>
            <a:pPr marL="0" indent="0">
              <a:buNone/>
            </a:pPr>
            <a:r>
              <a:rPr lang="en-IN" sz="1500" b="1" dirty="0"/>
              <a:t>INDICATIONS:</a:t>
            </a:r>
            <a:r>
              <a:rPr lang="en-IN" sz="1500" dirty="0"/>
              <a:t> This 42-year-old female with type 1 diabetes mellitus became unsteady on her </a:t>
            </a:r>
            <a:r>
              <a:rPr lang="en-US" sz="1600" dirty="0"/>
              <a:t>feet, fell and had a displaced patellar fracture with bleeding into the quadriceps. All questions were answered and the consent was signed.</a:t>
            </a:r>
          </a:p>
          <a:p>
            <a:pPr marL="0" indent="0">
              <a:buNone/>
            </a:pPr>
            <a:r>
              <a:rPr lang="en-US" sz="1600" b="1" dirty="0"/>
              <a:t>PROCEDURE:</a:t>
            </a:r>
            <a:r>
              <a:rPr lang="en-US" sz="1600" dirty="0"/>
              <a:t> Regional block anesthesia was administered as patient could not be cleared for general anesthesia at this time. A cuff was placed in the upper portion of the left thigh. The leg was then prepped and draped in sterile fashion. Compressive wrap was applied distally. The leg was exsanguinated. Tourniquet was inflated. </a:t>
            </a:r>
          </a:p>
          <a:p>
            <a:pPr marL="0" indent="0">
              <a:buNone/>
            </a:pPr>
            <a:r>
              <a:rPr lang="en-IN" sz="1600" dirty="0"/>
              <a:t>Incision was made sharply through skin and subcutaneous tissue. Dissection was carried down to the patella fracture. A large hematoma was encountered, thoroughly evacuated and irrigated. The fracture included a fairly transverse fragment. A bone scrub was used to clean soft tissue debris from the cancellous surfaces. When a clean fracture site was achieved, the reduction forceps was used to hold the patella in a reduced position anteriorly. X-ray imaging also confirmed the reduction. Guide pin was placed and the knee was flexed slightly from superior to inferior. A </a:t>
            </a:r>
            <a:r>
              <a:rPr lang="en-IN" sz="1600" dirty="0">
                <a:solidFill>
                  <a:srgbClr val="3366FF"/>
                </a:solidFill>
              </a:rPr>
              <a:t>4.5 </a:t>
            </a:r>
            <a:r>
              <a:rPr lang="en-IN" sz="1600" dirty="0" err="1">
                <a:solidFill>
                  <a:srgbClr val="3366FF"/>
                </a:solidFill>
              </a:rPr>
              <a:t>Synthes</a:t>
            </a:r>
            <a:r>
              <a:rPr lang="en-IN" sz="1600" dirty="0">
                <a:solidFill>
                  <a:srgbClr val="3366FF"/>
                </a:solidFill>
              </a:rPr>
              <a:t> stainless steel screw </a:t>
            </a:r>
            <a:r>
              <a:rPr lang="en-IN" sz="1600" dirty="0"/>
              <a:t>system was utilized. Position was confirmed by lateral radiograph, by palpation and visualization. The second screw was then placed on the lateral aspect of the patella and again confirmed with x-ray imaging, palpation and visualization. Good purchase was achieved by both screws. A tension band wiring was then performed by threading the wire through both screws and then back upon itself. Soft tissues were then repaired laterally using interrupted </a:t>
            </a:r>
            <a:r>
              <a:rPr lang="en-IN" sz="1600" dirty="0" err="1"/>
              <a:t>Fiberwire</a:t>
            </a:r>
            <a:r>
              <a:rPr lang="en-IN" sz="1600" dirty="0"/>
              <a:t> suture and closed over the top of the hardware to prevent irritation. Subcutaneous was closed over that with </a:t>
            </a:r>
            <a:r>
              <a:rPr lang="en-IN" sz="1600" dirty="0" err="1"/>
              <a:t>Vicryl</a:t>
            </a:r>
            <a:r>
              <a:rPr lang="en-IN" sz="1600" dirty="0"/>
              <a:t> suture and the skin was closed with nylon. </a:t>
            </a:r>
            <a:endParaRPr lang="en-US" sz="1500" dirty="0"/>
          </a:p>
        </p:txBody>
      </p:sp>
      <p:cxnSp>
        <p:nvCxnSpPr>
          <p:cNvPr id="11" name="Straight Arrow Connector 10"/>
          <p:cNvCxnSpPr>
            <a:cxnSpLocks/>
          </p:cNvCxnSpPr>
          <p:nvPr/>
        </p:nvCxnSpPr>
        <p:spPr>
          <a:xfrm flipV="1">
            <a:off x="5301762" y="3670142"/>
            <a:ext cx="3268497" cy="1429396"/>
          </a:xfrm>
          <a:prstGeom prst="straightConnector1">
            <a:avLst/>
          </a:prstGeom>
          <a:ln>
            <a:solidFill>
              <a:srgbClr val="3366FF"/>
            </a:solidFill>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dirty="0"/>
              <a:t>Case Study 2</a:t>
            </a:r>
          </a:p>
        </p:txBody>
      </p:sp>
      <p:cxnSp>
        <p:nvCxnSpPr>
          <p:cNvPr id="6" name="Straight Arrow Connector 5"/>
          <p:cNvCxnSpPr>
            <a:cxnSpLocks/>
          </p:cNvCxnSpPr>
          <p:nvPr/>
        </p:nvCxnSpPr>
        <p:spPr>
          <a:xfrm flipH="1">
            <a:off x="2584938" y="1962135"/>
            <a:ext cx="382712" cy="649180"/>
          </a:xfrm>
          <a:prstGeom prst="straightConnector1">
            <a:avLst/>
          </a:prstGeom>
          <a:ln>
            <a:solidFill>
              <a:srgbClr val="3366FF"/>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1618931" y="1592803"/>
            <a:ext cx="1520550" cy="369332"/>
          </a:xfrm>
          <a:prstGeom prst="rect">
            <a:avLst/>
          </a:prstGeom>
          <a:solidFill>
            <a:srgbClr val="0099FF"/>
          </a:solidFill>
          <a:ln w="12700">
            <a:noFill/>
          </a:ln>
        </p:spPr>
        <p:txBody>
          <a:bodyPr wrap="square" rtlCol="0">
            <a:spAutoFit/>
          </a:bodyPr>
          <a:lstStyle/>
          <a:p>
            <a:r>
              <a:rPr lang="en-US" dirty="0">
                <a:solidFill>
                  <a:schemeClr val="bg1"/>
                </a:solidFill>
              </a:rPr>
              <a:t>    Approach</a:t>
            </a:r>
          </a:p>
        </p:txBody>
      </p:sp>
      <p:sp>
        <p:nvSpPr>
          <p:cNvPr id="13" name="TextBox 12"/>
          <p:cNvSpPr txBox="1"/>
          <p:nvPr/>
        </p:nvSpPr>
        <p:spPr>
          <a:xfrm>
            <a:off x="8219483" y="3300810"/>
            <a:ext cx="810217" cy="369332"/>
          </a:xfrm>
          <a:prstGeom prst="rect">
            <a:avLst/>
          </a:prstGeom>
          <a:solidFill>
            <a:srgbClr val="0099FF"/>
          </a:solidFill>
        </p:spPr>
        <p:txBody>
          <a:bodyPr wrap="square" rtlCol="0">
            <a:spAutoFit/>
          </a:bodyPr>
          <a:lstStyle/>
          <a:p>
            <a:r>
              <a:rPr lang="en-US" dirty="0">
                <a:solidFill>
                  <a:schemeClr val="bg1"/>
                </a:solidFill>
              </a:rPr>
              <a:t>Device</a:t>
            </a:r>
          </a:p>
        </p:txBody>
      </p:sp>
      <p:cxnSp>
        <p:nvCxnSpPr>
          <p:cNvPr id="17" name="Straight Arrow Connector 16"/>
          <p:cNvCxnSpPr/>
          <p:nvPr/>
        </p:nvCxnSpPr>
        <p:spPr>
          <a:xfrm flipV="1">
            <a:off x="4658171" y="1583583"/>
            <a:ext cx="856487" cy="485659"/>
          </a:xfrm>
          <a:prstGeom prst="straightConnector1">
            <a:avLst/>
          </a:prstGeom>
          <a:ln>
            <a:solidFill>
              <a:srgbClr val="3366FF"/>
            </a:solidFill>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5514658" y="1240964"/>
            <a:ext cx="1297814" cy="369332"/>
          </a:xfrm>
          <a:prstGeom prst="rect">
            <a:avLst/>
          </a:prstGeom>
          <a:solidFill>
            <a:srgbClr val="0099FF"/>
          </a:solidFill>
        </p:spPr>
        <p:txBody>
          <a:bodyPr wrap="square" rtlCol="0">
            <a:spAutoFit/>
          </a:bodyPr>
          <a:lstStyle/>
          <a:p>
            <a:r>
              <a:rPr lang="en-US" dirty="0">
                <a:solidFill>
                  <a:schemeClr val="bg1"/>
                </a:solidFill>
              </a:rPr>
              <a:t>Body Part</a:t>
            </a:r>
          </a:p>
        </p:txBody>
      </p:sp>
    </p:spTree>
    <p:extLst>
      <p:ext uri="{BB962C8B-B14F-4D97-AF65-F5344CB8AC3E}">
        <p14:creationId xmlns:p14="http://schemas.microsoft.com/office/powerpoint/2010/main" val="10694616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 2 Answers</a:t>
            </a:r>
          </a:p>
        </p:txBody>
      </p:sp>
      <p:sp>
        <p:nvSpPr>
          <p:cNvPr id="3" name="Content Placeholder 2"/>
          <p:cNvSpPr>
            <a:spLocks noGrp="1"/>
          </p:cNvSpPr>
          <p:nvPr>
            <p:ph idx="1"/>
          </p:nvPr>
        </p:nvSpPr>
        <p:spPr/>
        <p:txBody>
          <a:bodyPr>
            <a:normAutofit/>
          </a:bodyPr>
          <a:lstStyle/>
          <a:p>
            <a:r>
              <a:rPr lang="en-US" dirty="0"/>
              <a:t>0QSF04Z</a:t>
            </a:r>
          </a:p>
          <a:p>
            <a:r>
              <a:rPr lang="en-US" dirty="0"/>
              <a:t>Body System—Lower Bones</a:t>
            </a:r>
          </a:p>
          <a:p>
            <a:r>
              <a:rPr lang="en-US" dirty="0"/>
              <a:t>Reduction = Reposition</a:t>
            </a:r>
          </a:p>
          <a:p>
            <a:r>
              <a:rPr lang="en-US" dirty="0"/>
              <a:t>Body Part—Left Patella</a:t>
            </a:r>
          </a:p>
          <a:p>
            <a:r>
              <a:rPr lang="en-US" dirty="0"/>
              <a:t>Device—Internal Fixation Device</a:t>
            </a:r>
          </a:p>
          <a:p>
            <a:r>
              <a:rPr lang="en-US" dirty="0"/>
              <a:t>Qualifier—None</a:t>
            </a:r>
          </a:p>
          <a:p>
            <a:endParaRPr lang="en-US" dirty="0"/>
          </a:p>
          <a:p>
            <a:endParaRPr lang="en-US" dirty="0"/>
          </a:p>
          <a:p>
            <a:endParaRPr lang="en-US" dirty="0"/>
          </a:p>
        </p:txBody>
      </p:sp>
    </p:spTree>
    <p:extLst>
      <p:ext uri="{BB962C8B-B14F-4D97-AF65-F5344CB8AC3E}">
        <p14:creationId xmlns:p14="http://schemas.microsoft.com/office/powerpoint/2010/main" val="1049623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Bones</a:t>
            </a:r>
            <a:endParaRPr lang="en-US" dirty="0"/>
          </a:p>
        </p:txBody>
      </p:sp>
      <p:sp>
        <p:nvSpPr>
          <p:cNvPr id="3" name="Content Placeholder 2"/>
          <p:cNvSpPr>
            <a:spLocks noGrp="1"/>
          </p:cNvSpPr>
          <p:nvPr>
            <p:ph idx="1"/>
          </p:nvPr>
        </p:nvSpPr>
        <p:spPr/>
        <p:txBody>
          <a:bodyPr/>
          <a:lstStyle/>
          <a:p>
            <a:r>
              <a:rPr lang="en-US" dirty="0"/>
              <a:t>Short bones—smaller bones mainly found in the ankles and wrist</a:t>
            </a:r>
          </a:p>
          <a:p>
            <a:r>
              <a:rPr lang="en-US" dirty="0"/>
              <a:t>Flat bones—thin and contoured</a:t>
            </a:r>
          </a:p>
          <a:p>
            <a:pPr lvl="1">
              <a:buFont typeface="Courier New" panose="02070309020205020404" pitchFamily="49" charset="0"/>
              <a:buChar char="o"/>
            </a:pPr>
            <a:r>
              <a:rPr lang="en-US" dirty="0"/>
              <a:t>For example, cranial bones </a:t>
            </a:r>
          </a:p>
          <a:p>
            <a:r>
              <a:rPr lang="en-US" dirty="0"/>
              <a:t>Irregular bones—varying shapes</a:t>
            </a:r>
          </a:p>
          <a:p>
            <a:pPr lvl="1">
              <a:buFont typeface="Courier New" panose="02070309020205020404" pitchFamily="49" charset="0"/>
              <a:buChar char="o"/>
            </a:pPr>
            <a:r>
              <a:rPr lang="en-US" dirty="0"/>
              <a:t>For example, facial or vertebrae</a:t>
            </a:r>
          </a:p>
        </p:txBody>
      </p:sp>
    </p:spTree>
    <p:extLst>
      <p:ext uri="{BB962C8B-B14F-4D97-AF65-F5344CB8AC3E}">
        <p14:creationId xmlns:p14="http://schemas.microsoft.com/office/powerpoint/2010/main" val="1507342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Long Bones</a:t>
            </a:r>
            <a:endParaRPr lang="en-US" dirty="0"/>
          </a:p>
        </p:txBody>
      </p:sp>
      <p:sp>
        <p:nvSpPr>
          <p:cNvPr id="3" name="Content Placeholder 2"/>
          <p:cNvSpPr>
            <a:spLocks noGrp="1"/>
          </p:cNvSpPr>
          <p:nvPr>
            <p:ph idx="1"/>
          </p:nvPr>
        </p:nvSpPr>
        <p:spPr/>
        <p:txBody>
          <a:bodyPr>
            <a:normAutofit/>
          </a:bodyPr>
          <a:lstStyle/>
          <a:p>
            <a:r>
              <a:rPr lang="en-US" dirty="0"/>
              <a:t>Longer than they are wide</a:t>
            </a:r>
          </a:p>
          <a:p>
            <a:r>
              <a:rPr lang="en-US" dirty="0"/>
              <a:t>Long shaft with enlarged ends</a:t>
            </a:r>
          </a:p>
          <a:p>
            <a:r>
              <a:rPr lang="en-US" dirty="0"/>
              <a:t>Extremities</a:t>
            </a:r>
          </a:p>
          <a:p>
            <a:r>
              <a:rPr lang="en-US" dirty="0"/>
              <a:t>Shaft = Diaphysis</a:t>
            </a:r>
          </a:p>
          <a:p>
            <a:pPr lvl="1">
              <a:buFont typeface="Courier New" panose="02070309020205020404" pitchFamily="49" charset="0"/>
              <a:buChar char="o"/>
            </a:pPr>
            <a:r>
              <a:rPr lang="en-US" dirty="0"/>
              <a:t>Hollow with internal space = Medullary cavity</a:t>
            </a:r>
          </a:p>
          <a:p>
            <a:r>
              <a:rPr lang="en-US" dirty="0"/>
              <a:t>End of bone = Epiphysis</a:t>
            </a:r>
          </a:p>
          <a:p>
            <a:pPr lvl="1">
              <a:buFont typeface="Courier New" panose="02070309020205020404" pitchFamily="49" charset="0"/>
              <a:buChar char="o"/>
            </a:pPr>
            <a:r>
              <a:rPr lang="en-US" dirty="0"/>
              <a:t>Surfaces covered with smooth articular cartilage</a:t>
            </a:r>
          </a:p>
          <a:p>
            <a:r>
              <a:rPr lang="en-US" dirty="0"/>
              <a:t>Bone covered with periosteum—contains nerves, lymph, and blood vessels</a:t>
            </a:r>
          </a:p>
          <a:p>
            <a:endParaRPr lang="en-US" dirty="0"/>
          </a:p>
        </p:txBody>
      </p:sp>
    </p:spTree>
    <p:extLst>
      <p:ext uri="{BB962C8B-B14F-4D97-AF65-F5344CB8AC3E}">
        <p14:creationId xmlns:p14="http://schemas.microsoft.com/office/powerpoint/2010/main" val="1818383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Bone Surfaces</a:t>
            </a:r>
            <a:endParaRPr lang="en-US" dirty="0"/>
          </a:p>
        </p:txBody>
      </p:sp>
      <p:sp>
        <p:nvSpPr>
          <p:cNvPr id="3" name="Content Placeholder 2"/>
          <p:cNvSpPr>
            <a:spLocks noGrp="1"/>
          </p:cNvSpPr>
          <p:nvPr>
            <p:ph idx="1"/>
          </p:nvPr>
        </p:nvSpPr>
        <p:spPr/>
        <p:txBody>
          <a:bodyPr>
            <a:normAutofit/>
          </a:bodyPr>
          <a:lstStyle/>
          <a:p>
            <a:r>
              <a:rPr lang="en-US" dirty="0"/>
              <a:t>Condyle: Round prominence at end of the bone forming part of a joint </a:t>
            </a:r>
          </a:p>
          <a:p>
            <a:pPr lvl="1">
              <a:buFont typeface="Courier New" panose="02070309020205020404" pitchFamily="49" charset="0"/>
              <a:buChar char="o"/>
            </a:pPr>
            <a:r>
              <a:rPr lang="en-US" dirty="0"/>
              <a:t>Example: Distal femur</a:t>
            </a:r>
          </a:p>
          <a:p>
            <a:r>
              <a:rPr lang="en-US" dirty="0"/>
              <a:t>Crest: Ridge on bone surface</a:t>
            </a:r>
          </a:p>
          <a:p>
            <a:pPr lvl="1">
              <a:buFont typeface="Courier New" panose="02070309020205020404" pitchFamily="49" charset="0"/>
              <a:buChar char="o"/>
            </a:pPr>
            <a:r>
              <a:rPr lang="en-US" dirty="0"/>
              <a:t>Example: Iliac crest</a:t>
            </a:r>
          </a:p>
          <a:p>
            <a:r>
              <a:rPr lang="en-US" dirty="0"/>
              <a:t>Epicondyle: Smaller prominence at end of bone or small bump above a condyle</a:t>
            </a:r>
          </a:p>
          <a:p>
            <a:pPr lvl="1">
              <a:buFont typeface="Courier New" panose="02070309020205020404" pitchFamily="49" charset="0"/>
              <a:buChar char="o"/>
            </a:pPr>
            <a:r>
              <a:rPr lang="en-US" dirty="0"/>
              <a:t>Example: Medial epicondyle of humerus</a:t>
            </a:r>
          </a:p>
        </p:txBody>
      </p:sp>
    </p:spTree>
    <p:extLst>
      <p:ext uri="{BB962C8B-B14F-4D97-AF65-F5344CB8AC3E}">
        <p14:creationId xmlns:p14="http://schemas.microsoft.com/office/powerpoint/2010/main" val="21745738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Bone Surfaces (continued)</a:t>
            </a:r>
          </a:p>
        </p:txBody>
      </p:sp>
      <p:sp>
        <p:nvSpPr>
          <p:cNvPr id="3" name="Content Placeholder 2"/>
          <p:cNvSpPr>
            <a:spLocks noGrp="1"/>
          </p:cNvSpPr>
          <p:nvPr>
            <p:ph idx="1"/>
          </p:nvPr>
        </p:nvSpPr>
        <p:spPr/>
        <p:txBody>
          <a:bodyPr>
            <a:normAutofit/>
          </a:bodyPr>
          <a:lstStyle/>
          <a:p>
            <a:r>
              <a:rPr lang="en-US" dirty="0"/>
              <a:t>Facet: Smooth flat articular surface</a:t>
            </a:r>
          </a:p>
          <a:p>
            <a:pPr lvl="1">
              <a:buFont typeface="Courier New" panose="02070309020205020404" pitchFamily="49" charset="0"/>
              <a:buChar char="o"/>
            </a:pPr>
            <a:r>
              <a:rPr lang="en-US" dirty="0"/>
              <a:t>Example: Vertebrae</a:t>
            </a:r>
          </a:p>
          <a:p>
            <a:r>
              <a:rPr lang="en-US" dirty="0"/>
              <a:t>Fissure: Natural cleft </a:t>
            </a:r>
          </a:p>
          <a:p>
            <a:pPr lvl="1">
              <a:buFont typeface="Courier New" panose="02070309020205020404" pitchFamily="49" charset="0"/>
              <a:buChar char="o"/>
            </a:pPr>
            <a:r>
              <a:rPr lang="en-US" dirty="0"/>
              <a:t>Example: Auricular fissure of the temporal bone</a:t>
            </a:r>
          </a:p>
          <a:p>
            <a:r>
              <a:rPr lang="en-US" dirty="0"/>
              <a:t>Foramen: Natural opening used as a passage</a:t>
            </a:r>
          </a:p>
          <a:p>
            <a:pPr lvl="1">
              <a:buFont typeface="Courier New" panose="02070309020205020404" pitchFamily="49" charset="0"/>
              <a:buChar char="o"/>
            </a:pPr>
            <a:r>
              <a:rPr lang="en-US" dirty="0"/>
              <a:t>Example: Foramen magnum of occipital bone</a:t>
            </a:r>
          </a:p>
          <a:p>
            <a:r>
              <a:rPr lang="en-US" dirty="0"/>
              <a:t>Fossa: Broad shallow depression</a:t>
            </a:r>
          </a:p>
          <a:p>
            <a:pPr lvl="1">
              <a:buFont typeface="Courier New" panose="02070309020205020404" pitchFamily="49" charset="0"/>
              <a:buChar char="o"/>
            </a:pPr>
            <a:r>
              <a:rPr lang="en-US" dirty="0"/>
              <a:t>Example: Temporomandibular joint </a:t>
            </a:r>
          </a:p>
        </p:txBody>
      </p:sp>
    </p:spTree>
    <p:extLst>
      <p:ext uri="{BB962C8B-B14F-4D97-AF65-F5344CB8AC3E}">
        <p14:creationId xmlns:p14="http://schemas.microsoft.com/office/powerpoint/2010/main" val="21729358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Bone Surfaces (continued)</a:t>
            </a:r>
          </a:p>
        </p:txBody>
      </p:sp>
      <p:sp>
        <p:nvSpPr>
          <p:cNvPr id="3" name="Content Placeholder 2"/>
          <p:cNvSpPr>
            <a:spLocks noGrp="1"/>
          </p:cNvSpPr>
          <p:nvPr>
            <p:ph idx="1"/>
          </p:nvPr>
        </p:nvSpPr>
        <p:spPr/>
        <p:txBody>
          <a:bodyPr>
            <a:normAutofit/>
          </a:bodyPr>
          <a:lstStyle/>
          <a:p>
            <a:r>
              <a:rPr lang="en-US" dirty="0"/>
              <a:t>Fovea: Small cuplike depression on the end</a:t>
            </a:r>
          </a:p>
          <a:p>
            <a:pPr lvl="1">
              <a:buFont typeface="Courier New" panose="02070309020205020404" pitchFamily="49" charset="0"/>
              <a:buChar char="o"/>
            </a:pPr>
            <a:r>
              <a:rPr lang="en-US" dirty="0"/>
              <a:t>For example, submandibular fovea</a:t>
            </a:r>
          </a:p>
          <a:p>
            <a:r>
              <a:rPr lang="en-US" dirty="0"/>
              <a:t>Head: Enlarged, round end</a:t>
            </a:r>
          </a:p>
          <a:p>
            <a:pPr lvl="1">
              <a:buFont typeface="Courier New" panose="02070309020205020404" pitchFamily="49" charset="0"/>
              <a:buChar char="o"/>
            </a:pPr>
            <a:r>
              <a:rPr lang="en-US" dirty="0"/>
              <a:t>For example, humeral head</a:t>
            </a:r>
          </a:p>
          <a:p>
            <a:r>
              <a:rPr lang="en-US" dirty="0"/>
              <a:t>Meatus: Tunneled passageway</a:t>
            </a:r>
          </a:p>
          <a:p>
            <a:pPr lvl="1">
              <a:buFont typeface="Courier New" panose="02070309020205020404" pitchFamily="49" charset="0"/>
              <a:buChar char="o"/>
            </a:pPr>
            <a:r>
              <a:rPr lang="en-US" dirty="0"/>
              <a:t>For example, nasal meatus</a:t>
            </a:r>
          </a:p>
          <a:p>
            <a:r>
              <a:rPr lang="en-US" dirty="0"/>
              <a:t>Process: Projection </a:t>
            </a:r>
          </a:p>
          <a:p>
            <a:pPr lvl="1">
              <a:buFont typeface="Courier New" panose="02070309020205020404" pitchFamily="49" charset="0"/>
              <a:buChar char="o"/>
            </a:pPr>
            <a:r>
              <a:rPr lang="en-US" dirty="0"/>
              <a:t>For example, mastoid or spinous of vertebrae</a:t>
            </a:r>
          </a:p>
        </p:txBody>
      </p:sp>
    </p:spTree>
    <p:extLst>
      <p:ext uri="{BB962C8B-B14F-4D97-AF65-F5344CB8AC3E}">
        <p14:creationId xmlns:p14="http://schemas.microsoft.com/office/powerpoint/2010/main" val="247226463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45</TotalTime>
  <Words>2842</Words>
  <Application>Microsoft Office PowerPoint</Application>
  <PresentationFormat>On-screen Show (4:3)</PresentationFormat>
  <Paragraphs>323</Paragraphs>
  <Slides>48</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Arial</vt:lpstr>
      <vt:lpstr>Calibri</vt:lpstr>
      <vt:lpstr>Century Gothic</vt:lpstr>
      <vt:lpstr>Courier New</vt:lpstr>
      <vt:lpstr>Wingdings</vt:lpstr>
      <vt:lpstr>Office Theme</vt:lpstr>
      <vt:lpstr>ICD-10-PCS: An Applied Approach 2020</vt:lpstr>
      <vt:lpstr>Bones and Joints of the Skeletal System</vt:lpstr>
      <vt:lpstr>Functions of the Bones and Joints</vt:lpstr>
      <vt:lpstr>Organization of the Bones and Joints</vt:lpstr>
      <vt:lpstr>Bones</vt:lpstr>
      <vt:lpstr>Long Bones</vt:lpstr>
      <vt:lpstr>Bone Surfaces</vt:lpstr>
      <vt:lpstr>Bone Surfaces (continued)</vt:lpstr>
      <vt:lpstr>Bone Surfaces (continued)</vt:lpstr>
      <vt:lpstr>Bone Surfaces (continued)</vt:lpstr>
      <vt:lpstr>Head, Neck, Skull, and Face Bones</vt:lpstr>
      <vt:lpstr>Vertebrae</vt:lpstr>
      <vt:lpstr>Cervical Vertebrae</vt:lpstr>
      <vt:lpstr>Vertebrae</vt:lpstr>
      <vt:lpstr>Joints (Articulation)</vt:lpstr>
      <vt:lpstr>Fracture and Dislocation Root Operations</vt:lpstr>
      <vt:lpstr>Fracture Coding </vt:lpstr>
      <vt:lpstr>Coding Tip </vt:lpstr>
      <vt:lpstr>Common Root Operations</vt:lpstr>
      <vt:lpstr>Other Root Operations</vt:lpstr>
      <vt:lpstr>Insertion</vt:lpstr>
      <vt:lpstr>Supplement and Reposition</vt:lpstr>
      <vt:lpstr>Osteotomy</vt:lpstr>
      <vt:lpstr>Joint Replacements—Hip</vt:lpstr>
      <vt:lpstr>Joint Replacement—Knee</vt:lpstr>
      <vt:lpstr>Joint Replacement—Shoulder</vt:lpstr>
      <vt:lpstr>Infected Prostheses</vt:lpstr>
      <vt:lpstr>Articulating Spacer</vt:lpstr>
      <vt:lpstr>Portion of 0SR Table</vt:lpstr>
      <vt:lpstr>Revision of Prosthesis, Resurfacing and Replacement of Bone </vt:lpstr>
      <vt:lpstr>Body Part Values</vt:lpstr>
      <vt:lpstr>Body Part Values (continued)</vt:lpstr>
      <vt:lpstr>Approaches</vt:lpstr>
      <vt:lpstr>Internal Fixation Devices and Neurostimulator</vt:lpstr>
      <vt:lpstr>Intramedullary limb lengthening device </vt:lpstr>
      <vt:lpstr>External Fixation Devices</vt:lpstr>
      <vt:lpstr>Spinal Fusion Devices</vt:lpstr>
      <vt:lpstr>Fusion Device Coding</vt:lpstr>
      <vt:lpstr>Stabilization Devices</vt:lpstr>
      <vt:lpstr>Qualifiers</vt:lpstr>
      <vt:lpstr>Anterior Column Fusion</vt:lpstr>
      <vt:lpstr>Posterior Column Fusion </vt:lpstr>
      <vt:lpstr>360-degree Fusion</vt:lpstr>
      <vt:lpstr>Coding Tip</vt:lpstr>
      <vt:lpstr>Laminectomy</vt:lpstr>
      <vt:lpstr>Multiple Codes for Fusion</vt:lpstr>
      <vt:lpstr>Case Study 2</vt:lpstr>
      <vt:lpstr>Case Study 2 Answers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13</cp:revision>
  <cp:lastPrinted>2018-12-07T14:38:18Z</cp:lastPrinted>
  <dcterms:created xsi:type="dcterms:W3CDTF">2019-10-23T20:37:56Z</dcterms:created>
  <dcterms:modified xsi:type="dcterms:W3CDTF">2020-05-30T21:13:22Z</dcterms:modified>
</cp:coreProperties>
</file>