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Lst>
  <p:notesMasterIdLst>
    <p:notesMasterId r:id="rId33"/>
  </p:notesMasterIdLst>
  <p:handoutMasterIdLst>
    <p:handoutMasterId r:id="rId34"/>
  </p:handoutMasterIdLst>
  <p:sldIdLst>
    <p:sldId id="304" r:id="rId2"/>
    <p:sldId id="305" r:id="rId3"/>
    <p:sldId id="306" r:id="rId4"/>
    <p:sldId id="307" r:id="rId5"/>
    <p:sldId id="308" r:id="rId6"/>
    <p:sldId id="309" r:id="rId7"/>
    <p:sldId id="310" r:id="rId8"/>
    <p:sldId id="322" r:id="rId9"/>
    <p:sldId id="329" r:id="rId10"/>
    <p:sldId id="330" r:id="rId11"/>
    <p:sldId id="331" r:id="rId12"/>
    <p:sldId id="332" r:id="rId13"/>
    <p:sldId id="321" r:id="rId14"/>
    <p:sldId id="324" r:id="rId15"/>
    <p:sldId id="325" r:id="rId16"/>
    <p:sldId id="333" r:id="rId17"/>
    <p:sldId id="312" r:id="rId18"/>
    <p:sldId id="327" r:id="rId19"/>
    <p:sldId id="326" r:id="rId20"/>
    <p:sldId id="313" r:id="rId21"/>
    <p:sldId id="334" r:id="rId22"/>
    <p:sldId id="335" r:id="rId23"/>
    <p:sldId id="314" r:id="rId24"/>
    <p:sldId id="328" r:id="rId25"/>
    <p:sldId id="315" r:id="rId26"/>
    <p:sldId id="323" r:id="rId27"/>
    <p:sldId id="316" r:id="rId28"/>
    <p:sldId id="317" r:id="rId29"/>
    <p:sldId id="318" r:id="rId30"/>
    <p:sldId id="319" r:id="rId31"/>
    <p:sldId id="320" r:id="rId3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9E4FF"/>
    <a:srgbClr val="3D4543"/>
    <a:srgbClr val="00548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8972" autoAdjust="0"/>
    <p:restoredTop sz="94706"/>
  </p:normalViewPr>
  <p:slideViewPr>
    <p:cSldViewPr snapToGrid="0" snapToObjects="1">
      <p:cViewPr varScale="1">
        <p:scale>
          <a:sx n="44" d="100"/>
          <a:sy n="44" d="100"/>
        </p:scale>
        <p:origin x="1164" y="60"/>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handoutMaster" Target="handoutMasters/handout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notesMaster" Target="notesMasters/notesMaster1.xml"/><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7FC8DC17-F8A9-EE4D-BD0E-0D92A84501B9}" type="doc">
      <dgm:prSet loTypeId="urn:microsoft.com/office/officeart/2005/8/layout/process4" loCatId="" qsTypeId="urn:microsoft.com/office/officeart/2005/8/quickstyle/3D7" qsCatId="3D" csTypeId="urn:microsoft.com/office/officeart/2005/8/colors/accent1_2" csCatId="accent1" phldr="1"/>
      <dgm:spPr>
        <a:scene3d>
          <a:camera prst="orthographicFront" zoom="91000"/>
          <a:lightRig rig="threePt" dir="t">
            <a:rot lat="0" lon="0" rev="20640000"/>
          </a:lightRig>
        </a:scene3d>
      </dgm:spPr>
      <dgm:t>
        <a:bodyPr/>
        <a:lstStyle/>
        <a:p>
          <a:endParaRPr lang="en-US"/>
        </a:p>
      </dgm:t>
    </dgm:pt>
    <dgm:pt modelId="{2555151F-363F-4D47-9EAA-83748440ECD0}">
      <dgm:prSet phldrT="[Text]"/>
      <dgm:spPr/>
      <dgm:t>
        <a:bodyPr/>
        <a:lstStyle/>
        <a:p>
          <a:r>
            <a:rPr lang="en-US" dirty="0">
              <a:solidFill>
                <a:schemeClr val="bg1"/>
              </a:solidFill>
            </a:rPr>
            <a:t>Craniotomy or Craniectomy</a:t>
          </a:r>
        </a:p>
      </dgm:t>
    </dgm:pt>
    <dgm:pt modelId="{28AEF7E7-0818-0047-9DA1-0D58C260BC08}" type="parTrans" cxnId="{374FCAD1-67D5-EB4C-94FA-FB48AF3D4B98}">
      <dgm:prSet/>
      <dgm:spPr/>
      <dgm:t>
        <a:bodyPr/>
        <a:lstStyle/>
        <a:p>
          <a:endParaRPr lang="en-US"/>
        </a:p>
      </dgm:t>
    </dgm:pt>
    <dgm:pt modelId="{77294CE9-9102-7543-8147-BBFABABBD9FF}" type="sibTrans" cxnId="{374FCAD1-67D5-EB4C-94FA-FB48AF3D4B98}">
      <dgm:prSet/>
      <dgm:spPr/>
      <dgm:t>
        <a:bodyPr/>
        <a:lstStyle/>
        <a:p>
          <a:endParaRPr lang="en-US"/>
        </a:p>
      </dgm:t>
    </dgm:pt>
    <dgm:pt modelId="{6D24DEBA-B6AB-1049-ADEA-18F64CCDC9F7}">
      <dgm:prSet phldrT="[Text]"/>
      <dgm:spPr>
        <a:sp3d extrusionH="50600" prstMaterial="metal">
          <a:bevelT w="101600" h="80600" prst="relaxedInset"/>
          <a:bevelB w="80600" h="80600" prst="relaxedInset"/>
        </a:sp3d>
      </dgm:spPr>
      <dgm:t>
        <a:bodyPr/>
        <a:lstStyle/>
        <a:p>
          <a:r>
            <a:rPr lang="en-US" dirty="0">
              <a:solidFill>
                <a:schemeClr val="bg1"/>
              </a:solidFill>
            </a:rPr>
            <a:t>Drainage of subdural hemorrhage </a:t>
          </a:r>
        </a:p>
      </dgm:t>
    </dgm:pt>
    <dgm:pt modelId="{1855ACBD-EDFC-BF43-92E2-D0B75F87BAE7}" type="parTrans" cxnId="{02B7DFFB-F890-784A-874A-7E16631D99A8}">
      <dgm:prSet/>
      <dgm:spPr/>
      <dgm:t>
        <a:bodyPr/>
        <a:lstStyle/>
        <a:p>
          <a:endParaRPr lang="en-US"/>
        </a:p>
      </dgm:t>
    </dgm:pt>
    <dgm:pt modelId="{4EFADB39-762D-E042-8471-12EE29145208}" type="sibTrans" cxnId="{02B7DFFB-F890-784A-874A-7E16631D99A8}">
      <dgm:prSet/>
      <dgm:spPr/>
      <dgm:t>
        <a:bodyPr/>
        <a:lstStyle/>
        <a:p>
          <a:endParaRPr lang="en-US"/>
        </a:p>
      </dgm:t>
    </dgm:pt>
    <dgm:pt modelId="{053DDFE6-A7FB-4C45-8222-AF19789240C5}">
      <dgm:prSet phldrT="[Text]"/>
      <dgm:spPr/>
      <dgm:t>
        <a:bodyPr/>
        <a:lstStyle/>
        <a:p>
          <a:r>
            <a:rPr lang="en-US" dirty="0">
              <a:solidFill>
                <a:schemeClr val="bg1"/>
              </a:solidFill>
            </a:rPr>
            <a:t>Intent of Procedure—Drainage</a:t>
          </a:r>
        </a:p>
      </dgm:t>
    </dgm:pt>
    <dgm:pt modelId="{DCBEFDEA-6EE0-6842-90E6-288C3E18F4D3}" type="parTrans" cxnId="{921B930F-6C90-5248-B5FA-8241F2B4F180}">
      <dgm:prSet/>
      <dgm:spPr/>
      <dgm:t>
        <a:bodyPr/>
        <a:lstStyle/>
        <a:p>
          <a:endParaRPr lang="en-US"/>
        </a:p>
      </dgm:t>
    </dgm:pt>
    <dgm:pt modelId="{111BD3F3-8A55-CE4E-87C8-550CD93F291D}" type="sibTrans" cxnId="{921B930F-6C90-5248-B5FA-8241F2B4F180}">
      <dgm:prSet/>
      <dgm:spPr/>
      <dgm:t>
        <a:bodyPr/>
        <a:lstStyle/>
        <a:p>
          <a:endParaRPr lang="en-US"/>
        </a:p>
      </dgm:t>
    </dgm:pt>
    <dgm:pt modelId="{052C6620-D68C-1B44-9683-0A2152B9F153}" type="pres">
      <dgm:prSet presAssocID="{7FC8DC17-F8A9-EE4D-BD0E-0D92A84501B9}" presName="Name0" presStyleCnt="0">
        <dgm:presLayoutVars>
          <dgm:dir/>
          <dgm:animLvl val="lvl"/>
          <dgm:resizeHandles val="exact"/>
        </dgm:presLayoutVars>
      </dgm:prSet>
      <dgm:spPr/>
    </dgm:pt>
    <dgm:pt modelId="{37E67A93-EF48-D04B-A784-46A94599352B}" type="pres">
      <dgm:prSet presAssocID="{053DDFE6-A7FB-4C45-8222-AF19789240C5}" presName="boxAndChildren" presStyleCnt="0"/>
      <dgm:spPr/>
    </dgm:pt>
    <dgm:pt modelId="{98C98E86-94A3-F94A-BB7E-6A763ABBF652}" type="pres">
      <dgm:prSet presAssocID="{053DDFE6-A7FB-4C45-8222-AF19789240C5}" presName="parentTextBox" presStyleLbl="node1" presStyleIdx="0" presStyleCnt="3" custLinFactNeighborX="9722" custLinFactNeighborY="72"/>
      <dgm:spPr/>
    </dgm:pt>
    <dgm:pt modelId="{7E97E8C1-EEFF-E24A-956A-28A42D132E70}" type="pres">
      <dgm:prSet presAssocID="{4EFADB39-762D-E042-8471-12EE29145208}" presName="sp" presStyleCnt="0"/>
      <dgm:spPr/>
    </dgm:pt>
    <dgm:pt modelId="{D88384C7-AB4B-7947-B0C9-81C196A2CD9B}" type="pres">
      <dgm:prSet presAssocID="{6D24DEBA-B6AB-1049-ADEA-18F64CCDC9F7}" presName="arrowAndChildren" presStyleCnt="0"/>
      <dgm:spPr/>
    </dgm:pt>
    <dgm:pt modelId="{E72210F2-9A4C-A74F-AE35-8B561177F617}" type="pres">
      <dgm:prSet presAssocID="{6D24DEBA-B6AB-1049-ADEA-18F64CCDC9F7}" presName="parentTextArrow" presStyleLbl="node1" presStyleIdx="1" presStyleCnt="3"/>
      <dgm:spPr/>
    </dgm:pt>
    <dgm:pt modelId="{99589E77-82C0-1C45-856B-045FFFDC850A}" type="pres">
      <dgm:prSet presAssocID="{77294CE9-9102-7543-8147-BBFABABBD9FF}" presName="sp" presStyleCnt="0"/>
      <dgm:spPr/>
    </dgm:pt>
    <dgm:pt modelId="{D4F54FB0-FD1D-FB41-B655-47A4DEF448DE}" type="pres">
      <dgm:prSet presAssocID="{2555151F-363F-4D47-9EAA-83748440ECD0}" presName="arrowAndChildren" presStyleCnt="0"/>
      <dgm:spPr/>
    </dgm:pt>
    <dgm:pt modelId="{AB1985DE-2339-B045-B1B2-057B68758235}" type="pres">
      <dgm:prSet presAssocID="{2555151F-363F-4D47-9EAA-83748440ECD0}" presName="parentTextArrow" presStyleLbl="node1" presStyleIdx="2" presStyleCnt="3"/>
      <dgm:spPr/>
    </dgm:pt>
  </dgm:ptLst>
  <dgm:cxnLst>
    <dgm:cxn modelId="{921B930F-6C90-5248-B5FA-8241F2B4F180}" srcId="{7FC8DC17-F8A9-EE4D-BD0E-0D92A84501B9}" destId="{053DDFE6-A7FB-4C45-8222-AF19789240C5}" srcOrd="2" destOrd="0" parTransId="{DCBEFDEA-6EE0-6842-90E6-288C3E18F4D3}" sibTransId="{111BD3F3-8A55-CE4E-87C8-550CD93F291D}"/>
    <dgm:cxn modelId="{BA6F0B1E-93D5-43A3-98F5-0F1082748FC2}" type="presOf" srcId="{6D24DEBA-B6AB-1049-ADEA-18F64CCDC9F7}" destId="{E72210F2-9A4C-A74F-AE35-8B561177F617}" srcOrd="0" destOrd="0" presId="urn:microsoft.com/office/officeart/2005/8/layout/process4"/>
    <dgm:cxn modelId="{53A0EF34-6E7E-4378-AFB7-5E4337208CAE}" type="presOf" srcId="{7FC8DC17-F8A9-EE4D-BD0E-0D92A84501B9}" destId="{052C6620-D68C-1B44-9683-0A2152B9F153}" srcOrd="0" destOrd="0" presId="urn:microsoft.com/office/officeart/2005/8/layout/process4"/>
    <dgm:cxn modelId="{8A3F8FAB-0C80-43AB-B7D2-FAC5D4099451}" type="presOf" srcId="{2555151F-363F-4D47-9EAA-83748440ECD0}" destId="{AB1985DE-2339-B045-B1B2-057B68758235}" srcOrd="0" destOrd="0" presId="urn:microsoft.com/office/officeart/2005/8/layout/process4"/>
    <dgm:cxn modelId="{62DF78CA-46E0-4839-AC86-832B8A8ED8D8}" type="presOf" srcId="{053DDFE6-A7FB-4C45-8222-AF19789240C5}" destId="{98C98E86-94A3-F94A-BB7E-6A763ABBF652}" srcOrd="0" destOrd="0" presId="urn:microsoft.com/office/officeart/2005/8/layout/process4"/>
    <dgm:cxn modelId="{374FCAD1-67D5-EB4C-94FA-FB48AF3D4B98}" srcId="{7FC8DC17-F8A9-EE4D-BD0E-0D92A84501B9}" destId="{2555151F-363F-4D47-9EAA-83748440ECD0}" srcOrd="0" destOrd="0" parTransId="{28AEF7E7-0818-0047-9DA1-0D58C260BC08}" sibTransId="{77294CE9-9102-7543-8147-BBFABABBD9FF}"/>
    <dgm:cxn modelId="{02B7DFFB-F890-784A-874A-7E16631D99A8}" srcId="{7FC8DC17-F8A9-EE4D-BD0E-0D92A84501B9}" destId="{6D24DEBA-B6AB-1049-ADEA-18F64CCDC9F7}" srcOrd="1" destOrd="0" parTransId="{1855ACBD-EDFC-BF43-92E2-D0B75F87BAE7}" sibTransId="{4EFADB39-762D-E042-8471-12EE29145208}"/>
    <dgm:cxn modelId="{260379AE-B668-45CE-B74E-065DA9801B47}" type="presParOf" srcId="{052C6620-D68C-1B44-9683-0A2152B9F153}" destId="{37E67A93-EF48-D04B-A784-46A94599352B}" srcOrd="0" destOrd="0" presId="urn:microsoft.com/office/officeart/2005/8/layout/process4"/>
    <dgm:cxn modelId="{B764AE90-5115-4937-B212-ABED3031BF8B}" type="presParOf" srcId="{37E67A93-EF48-D04B-A784-46A94599352B}" destId="{98C98E86-94A3-F94A-BB7E-6A763ABBF652}" srcOrd="0" destOrd="0" presId="urn:microsoft.com/office/officeart/2005/8/layout/process4"/>
    <dgm:cxn modelId="{8C13AA05-C32A-4B6A-BBFC-B8EDD609BC49}" type="presParOf" srcId="{052C6620-D68C-1B44-9683-0A2152B9F153}" destId="{7E97E8C1-EEFF-E24A-956A-28A42D132E70}" srcOrd="1" destOrd="0" presId="urn:microsoft.com/office/officeart/2005/8/layout/process4"/>
    <dgm:cxn modelId="{8039C36A-C596-4B4D-B604-48B65782E965}" type="presParOf" srcId="{052C6620-D68C-1B44-9683-0A2152B9F153}" destId="{D88384C7-AB4B-7947-B0C9-81C196A2CD9B}" srcOrd="2" destOrd="0" presId="urn:microsoft.com/office/officeart/2005/8/layout/process4"/>
    <dgm:cxn modelId="{06048C57-9F30-4295-8999-1A7DDCC0D0D7}" type="presParOf" srcId="{D88384C7-AB4B-7947-B0C9-81C196A2CD9B}" destId="{E72210F2-9A4C-A74F-AE35-8B561177F617}" srcOrd="0" destOrd="0" presId="urn:microsoft.com/office/officeart/2005/8/layout/process4"/>
    <dgm:cxn modelId="{26EE9846-F14D-4F3B-89AB-268D63E9D108}" type="presParOf" srcId="{052C6620-D68C-1B44-9683-0A2152B9F153}" destId="{99589E77-82C0-1C45-856B-045FFFDC850A}" srcOrd="3" destOrd="0" presId="urn:microsoft.com/office/officeart/2005/8/layout/process4"/>
    <dgm:cxn modelId="{7EC6A3D8-C760-408C-99EF-14C4BC5F2717}" type="presParOf" srcId="{052C6620-D68C-1B44-9683-0A2152B9F153}" destId="{D4F54FB0-FD1D-FB41-B655-47A4DEF448DE}" srcOrd="4" destOrd="0" presId="urn:microsoft.com/office/officeart/2005/8/layout/process4"/>
    <dgm:cxn modelId="{7648AEE0-B14D-4028-8463-E515255B709A}" type="presParOf" srcId="{D4F54FB0-FD1D-FB41-B655-47A4DEF448DE}" destId="{AB1985DE-2339-B045-B1B2-057B68758235}" srcOrd="0" destOrd="0" presId="urn:microsoft.com/office/officeart/2005/8/layout/process4"/>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8C98E86-94A3-F94A-BB7E-6A763ABBF652}">
      <dsp:nvSpPr>
        <dsp:cNvPr id="0" name=""/>
        <dsp:cNvSpPr/>
      </dsp:nvSpPr>
      <dsp:spPr>
        <a:xfrm>
          <a:off x="0" y="3080226"/>
          <a:ext cx="8229600" cy="1010761"/>
        </a:xfrm>
        <a:prstGeom prst="rect">
          <a:avLst/>
        </a:prstGeom>
        <a:solidFill>
          <a:schemeClr val="accent1">
            <a:hueOff val="0"/>
            <a:satOff val="0"/>
            <a:lumOff val="0"/>
            <a:alphaOff val="0"/>
          </a:schemeClr>
        </a:solidFill>
        <a:ln>
          <a:noFill/>
        </a:ln>
        <a:effectLst/>
        <a:scene3d>
          <a:camera prst="orthographicFront" zoom="91000"/>
          <a:lightRig rig="threePt" dir="t">
            <a:rot lat="0" lon="0" rev="20640000"/>
          </a:lightRig>
        </a:scene3d>
        <a:sp3d extrusionH="50600" prstMaterial="metal">
          <a:bevelT w="101600" h="80600" prst="relaxedInset"/>
          <a:bevelB w="80600" h="80600" prst="relaxedInset"/>
        </a:sp3d>
      </dsp:spPr>
      <dsp:style>
        <a:lnRef idx="0">
          <a:scrgbClr r="0" g="0" b="0"/>
        </a:lnRef>
        <a:fillRef idx="1">
          <a:scrgbClr r="0" g="0" b="0"/>
        </a:fillRef>
        <a:effectRef idx="1">
          <a:scrgbClr r="0" g="0" b="0"/>
        </a:effectRef>
        <a:fontRef idx="minor">
          <a:schemeClr val="dk1"/>
        </a:fontRef>
      </dsp:style>
      <dsp:txBody>
        <a:bodyPr spcFirstLastPara="0" vert="horz" wrap="square" lIns="248920" tIns="248920" rIns="248920" bIns="248920" numCol="1" spcCol="1270" anchor="ctr" anchorCtr="0">
          <a:noAutofit/>
        </a:bodyPr>
        <a:lstStyle/>
        <a:p>
          <a:pPr marL="0" lvl="0" indent="0" algn="ctr" defTabSz="1555750">
            <a:lnSpc>
              <a:spcPct val="90000"/>
            </a:lnSpc>
            <a:spcBef>
              <a:spcPct val="0"/>
            </a:spcBef>
            <a:spcAft>
              <a:spcPct val="35000"/>
            </a:spcAft>
            <a:buNone/>
          </a:pPr>
          <a:r>
            <a:rPr lang="en-US" sz="3500" kern="1200" dirty="0">
              <a:solidFill>
                <a:schemeClr val="bg1"/>
              </a:solidFill>
            </a:rPr>
            <a:t>Intent of Procedure—Drainage</a:t>
          </a:r>
        </a:p>
      </dsp:txBody>
      <dsp:txXfrm>
        <a:off x="0" y="3080226"/>
        <a:ext cx="8229600" cy="1010761"/>
      </dsp:txXfrm>
    </dsp:sp>
    <dsp:sp modelId="{E72210F2-9A4C-A74F-AE35-8B561177F617}">
      <dsp:nvSpPr>
        <dsp:cNvPr id="0" name=""/>
        <dsp:cNvSpPr/>
      </dsp:nvSpPr>
      <dsp:spPr>
        <a:xfrm rot="10800000">
          <a:off x="0" y="1540113"/>
          <a:ext cx="8229600" cy="1554551"/>
        </a:xfrm>
        <a:prstGeom prst="upArrowCallout">
          <a:avLst/>
        </a:prstGeom>
        <a:solidFill>
          <a:schemeClr val="accent1">
            <a:hueOff val="0"/>
            <a:satOff val="0"/>
            <a:lumOff val="0"/>
            <a:alphaOff val="0"/>
          </a:schemeClr>
        </a:solidFill>
        <a:ln>
          <a:noFill/>
        </a:ln>
        <a:effectLst/>
        <a:scene3d>
          <a:camera prst="orthographicFront" zoom="91000"/>
          <a:lightRig rig="threePt" dir="t">
            <a:rot lat="0" lon="0" rev="20640000"/>
          </a:lightRig>
        </a:scene3d>
        <a:sp3d extrusionH="50600" prstMaterial="metal">
          <a:bevelT w="101600" h="80600" prst="relaxedInset"/>
          <a:bevelB w="80600" h="80600" prst="relaxedInset"/>
        </a:sp3d>
      </dsp:spPr>
      <dsp:style>
        <a:lnRef idx="0">
          <a:scrgbClr r="0" g="0" b="0"/>
        </a:lnRef>
        <a:fillRef idx="1">
          <a:scrgbClr r="0" g="0" b="0"/>
        </a:fillRef>
        <a:effectRef idx="1">
          <a:scrgbClr r="0" g="0" b="0"/>
        </a:effectRef>
        <a:fontRef idx="minor">
          <a:schemeClr val="dk1"/>
        </a:fontRef>
      </dsp:style>
      <dsp:txBody>
        <a:bodyPr spcFirstLastPara="0" vert="horz" wrap="square" lIns="248920" tIns="248920" rIns="248920" bIns="248920" numCol="1" spcCol="1270" anchor="ctr" anchorCtr="0">
          <a:noAutofit/>
        </a:bodyPr>
        <a:lstStyle/>
        <a:p>
          <a:pPr marL="0" lvl="0" indent="0" algn="ctr" defTabSz="1555750">
            <a:lnSpc>
              <a:spcPct val="90000"/>
            </a:lnSpc>
            <a:spcBef>
              <a:spcPct val="0"/>
            </a:spcBef>
            <a:spcAft>
              <a:spcPct val="35000"/>
            </a:spcAft>
            <a:buNone/>
          </a:pPr>
          <a:r>
            <a:rPr lang="en-US" sz="3500" kern="1200" dirty="0">
              <a:solidFill>
                <a:schemeClr val="bg1"/>
              </a:solidFill>
            </a:rPr>
            <a:t>Drainage of subdural hemorrhage </a:t>
          </a:r>
        </a:p>
      </dsp:txBody>
      <dsp:txXfrm rot="10800000">
        <a:off x="0" y="1540113"/>
        <a:ext cx="8229600" cy="1010101"/>
      </dsp:txXfrm>
    </dsp:sp>
    <dsp:sp modelId="{AB1985DE-2339-B045-B1B2-057B68758235}">
      <dsp:nvSpPr>
        <dsp:cNvPr id="0" name=""/>
        <dsp:cNvSpPr/>
      </dsp:nvSpPr>
      <dsp:spPr>
        <a:xfrm rot="10800000">
          <a:off x="0" y="723"/>
          <a:ext cx="8229600" cy="1554551"/>
        </a:xfrm>
        <a:prstGeom prst="upArrowCallout">
          <a:avLst/>
        </a:prstGeom>
        <a:solidFill>
          <a:schemeClr val="accent1">
            <a:hueOff val="0"/>
            <a:satOff val="0"/>
            <a:lumOff val="0"/>
            <a:alphaOff val="0"/>
          </a:schemeClr>
        </a:solidFill>
        <a:ln>
          <a:noFill/>
        </a:ln>
        <a:effectLst/>
        <a:scene3d>
          <a:camera prst="orthographicFront" zoom="91000"/>
          <a:lightRig rig="threePt" dir="t">
            <a:rot lat="0" lon="0" rev="20640000"/>
          </a:lightRig>
        </a:scene3d>
        <a:sp3d extrusionH="50600" prstMaterial="metal">
          <a:bevelT w="101600" h="80600" prst="relaxedInset"/>
          <a:bevelB w="80600" h="80600" prst="relaxedInset"/>
        </a:sp3d>
      </dsp:spPr>
      <dsp:style>
        <a:lnRef idx="0">
          <a:scrgbClr r="0" g="0" b="0"/>
        </a:lnRef>
        <a:fillRef idx="1">
          <a:scrgbClr r="0" g="0" b="0"/>
        </a:fillRef>
        <a:effectRef idx="1">
          <a:scrgbClr r="0" g="0" b="0"/>
        </a:effectRef>
        <a:fontRef idx="minor">
          <a:schemeClr val="dk1"/>
        </a:fontRef>
      </dsp:style>
      <dsp:txBody>
        <a:bodyPr spcFirstLastPara="0" vert="horz" wrap="square" lIns="248920" tIns="248920" rIns="248920" bIns="248920" numCol="1" spcCol="1270" anchor="ctr" anchorCtr="0">
          <a:noAutofit/>
        </a:bodyPr>
        <a:lstStyle/>
        <a:p>
          <a:pPr marL="0" lvl="0" indent="0" algn="ctr" defTabSz="1555750">
            <a:lnSpc>
              <a:spcPct val="90000"/>
            </a:lnSpc>
            <a:spcBef>
              <a:spcPct val="0"/>
            </a:spcBef>
            <a:spcAft>
              <a:spcPct val="35000"/>
            </a:spcAft>
            <a:buNone/>
          </a:pPr>
          <a:r>
            <a:rPr lang="en-US" sz="3500" kern="1200" dirty="0">
              <a:solidFill>
                <a:schemeClr val="bg1"/>
              </a:solidFill>
            </a:rPr>
            <a:t>Craniotomy or Craniectomy</a:t>
          </a:r>
        </a:p>
      </dsp:txBody>
      <dsp:txXfrm rot="10800000">
        <a:off x="0" y="723"/>
        <a:ext cx="8229600" cy="1010101"/>
      </dsp:txXfrm>
    </dsp:sp>
  </dsp:spTree>
</dsp:drawing>
</file>

<file path=ppt/diagrams/layout1.xml><?xml version="1.0" encoding="utf-8"?>
<dgm:layoutDef xmlns:dgm="http://schemas.openxmlformats.org/drawingml/2006/diagram" xmlns:a="http://schemas.openxmlformats.org/drawingml/2006/main" uniqueId="urn:microsoft.com/office/officeart/2005/8/layout/process4">
  <dgm:title val=""/>
  <dgm:desc val=""/>
  <dgm:catLst>
    <dgm:cat type="process" pri="16000"/>
    <dgm:cat type="list" pri="20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alg type="lin">
      <dgm:param type="linDir" val="fromB"/>
    </dgm:alg>
    <dgm:shape xmlns:r="http://schemas.openxmlformats.org/officeDocument/2006/relationships" r:blip="">
      <dgm:adjLst/>
    </dgm:shape>
    <dgm:presOf/>
    <dgm:constrLst>
      <dgm:constr type="h" for="ch" forName="boxAndChildren" refType="h"/>
      <dgm:constr type="h" for="ch" forName="arrowAndChildren" refType="h" refFor="ch" refForName="boxAndChildren" op="equ" fact="1.538"/>
      <dgm:constr type="w" for="ch" forName="arrowAndChildren" refType="w"/>
      <dgm:constr type="w" for="ch" forName="boxAndChildren" refType="w"/>
      <dgm:constr type="h" for="ch" forName="sp" refType="h" fact="-0.015"/>
      <dgm:constr type="primFontSz" for="des" forName="parentTextBox" val="65"/>
      <dgm:constr type="primFontSz" for="des" forName="parentTextArrow" refType="primFontSz" refFor="des" refForName="parentTextBox" op="equ"/>
      <dgm:constr type="primFontSz" for="des" forName="childTextArrow" val="65"/>
      <dgm:constr type="primFontSz" for="des" forName="childTextBox" refType="primFontSz" refFor="des" refForName="childTextArrow" op="equ"/>
    </dgm:constrLst>
    <dgm:ruleLst/>
    <dgm:forEach name="Name1" axis="ch" ptType="node" st="-1" step="-1">
      <dgm:choose name="Name2">
        <dgm:if name="Name3" axis="self" ptType="node" func="revPos" op="equ" val="1">
          <dgm:layoutNode name="boxAndChildren">
            <dgm:alg type="composite"/>
            <dgm:shape xmlns:r="http://schemas.openxmlformats.org/officeDocument/2006/relationships" r:blip="">
              <dgm:adjLst/>
            </dgm:shape>
            <dgm:presOf/>
            <dgm:choose name="Name4">
              <dgm:if name="Name5" axis="ch" ptType="node" func="cnt" op="gte" val="1">
                <dgm:constrLst>
                  <dgm:constr type="w" for="ch" forName="parentTextBox" refType="w"/>
                  <dgm:constr type="h" for="ch" forName="parentTextBox" refType="h" fact="0.54"/>
                  <dgm:constr type="t" for="ch" forName="parentTextBox"/>
                  <dgm:constr type="w" for="ch" forName="entireBox" refType="w"/>
                  <dgm:constr type="h" for="ch" forName="entireBox" refType="h"/>
                  <dgm:constr type="w" for="ch" forName="descendantBox" refType="w"/>
                  <dgm:constr type="b" for="ch" forName="descendantBox" refType="h" fact="0.98"/>
                  <dgm:constr type="h" for="ch" forName="descendantBox" refType="h" fact="0.46"/>
                </dgm:constrLst>
              </dgm:if>
              <dgm:else name="Name6">
                <dgm:constrLst>
                  <dgm:constr type="w" for="ch" forName="parentTextBox" refType="w"/>
                  <dgm:constr type="h" for="ch" forName="parentTextBox" refType="h"/>
                </dgm:constrLst>
              </dgm:else>
            </dgm:choose>
            <dgm:ruleLst/>
            <dgm:layoutNode name="parentTextBox">
              <dgm:alg type="tx"/>
              <dgm:choose name="Name7">
                <dgm:if name="Name8" axis="ch" ptType="node" func="cnt" op="gte" val="1">
                  <dgm:shape xmlns:r="http://schemas.openxmlformats.org/officeDocument/2006/relationships" type="rect" r:blip="" zOrderOff="1" hideGeom="1">
                    <dgm:adjLst/>
                  </dgm:shape>
                </dgm:if>
                <dgm:else name="Name9">
                  <dgm:shape xmlns:r="http://schemas.openxmlformats.org/officeDocument/2006/relationships" type="rect" r:blip="">
                    <dgm:adjLst/>
                  </dgm:shape>
                </dgm:else>
              </dgm:choose>
              <dgm:presOf axis="self"/>
              <dgm:constrLst/>
              <dgm:ruleLst>
                <dgm:rule type="primFontSz" val="5" fact="NaN" max="NaN"/>
              </dgm:ruleLst>
            </dgm:layoutNode>
            <dgm:choose name="Name10">
              <dgm:if name="Name11" axis="ch" ptType="node" func="cnt" op="gte" val="1">
                <dgm:layoutNode name="entireBox">
                  <dgm:alg type="sp"/>
                  <dgm:shape xmlns:r="http://schemas.openxmlformats.org/officeDocument/2006/relationships" type="rect" r:blip="">
                    <dgm:adjLst/>
                  </dgm:shape>
                  <dgm:presOf axis="self"/>
                  <dgm:constrLst/>
                  <dgm:ruleLst/>
                </dgm:layoutNode>
                <dgm:layoutNode name="descendantBox" styleLbl="fgAccFollowNode1">
                  <dgm:choose name="Name12">
                    <dgm:if name="Name13" func="var" arg="dir" op="equ" val="norm">
                      <dgm:alg type="lin"/>
                    </dgm:if>
                    <dgm:else name="Name14">
                      <dgm:alg type="lin">
                        <dgm:param type="linDir" val="fromR"/>
                      </dgm:alg>
                    </dgm:else>
                  </dgm:choose>
                  <dgm:shape xmlns:r="http://schemas.openxmlformats.org/officeDocument/2006/relationships" r:blip="">
                    <dgm:adjLst/>
                  </dgm:shape>
                  <dgm:presOf/>
                  <dgm:constrLst>
                    <dgm:constr type="w" for="ch" forName="childTextBox" refType="w"/>
                    <dgm:constr type="h" for="ch" forName="childTextBox" refType="h"/>
                  </dgm:constrLst>
                  <dgm:ruleLst/>
                  <dgm:forEach name="Name15" axis="ch" ptType="node">
                    <dgm:layoutNode name="childTextBox"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16"/>
            </dgm:choose>
          </dgm:layoutNode>
        </dgm:if>
        <dgm:else name="Name17">
          <dgm:layoutNode name="arrowAndChildren">
            <dgm:alg type="composite"/>
            <dgm:shape xmlns:r="http://schemas.openxmlformats.org/officeDocument/2006/relationships" r:blip="">
              <dgm:adjLst/>
            </dgm:shape>
            <dgm:presOf/>
            <dgm:choose name="Name18">
              <dgm:if name="Name19" axis="ch" ptType="node" func="cnt" op="gte" val="1">
                <dgm:constrLst>
                  <dgm:constr type="w" for="ch" forName="parentTextArrow" refType="w"/>
                  <dgm:constr type="t" for="ch" forName="parentTextArrow"/>
                  <dgm:constr type="h" for="ch" forName="parentTextArrow" refType="h" fact="0.351"/>
                  <dgm:constr type="w" for="ch" forName="arrow" refType="w"/>
                  <dgm:constr type="h" for="ch" forName="arrow" refType="h"/>
                  <dgm:constr type="w" for="ch" forName="descendantArrow" refType="w"/>
                  <dgm:constr type="b" for="ch" forName="descendantArrow" refType="h" fact="0.65"/>
                  <dgm:constr type="h" for="ch" forName="descendantArrow" refType="h" fact="0.299"/>
                </dgm:constrLst>
              </dgm:if>
              <dgm:else name="Name20">
                <dgm:constrLst>
                  <dgm:constr type="w" for="ch" forName="parentTextArrow" refType="w"/>
                  <dgm:constr type="h" for="ch" forName="parentTextArrow" refType="h"/>
                </dgm:constrLst>
              </dgm:else>
            </dgm:choose>
            <dgm:ruleLst/>
            <dgm:layoutNode name="parentTextArrow">
              <dgm:alg type="tx"/>
              <dgm:choose name="Name21">
                <dgm:if name="Name22" axis="ch" ptType="node" func="cnt" op="gte" val="1">
                  <dgm:shape xmlns:r="http://schemas.openxmlformats.org/officeDocument/2006/relationships" type="rect" r:blip="" zOrderOff="1" hideGeom="1">
                    <dgm:adjLst/>
                  </dgm:shape>
                </dgm:if>
                <dgm:else name="Name23">
                  <dgm:shape xmlns:r="http://schemas.openxmlformats.org/officeDocument/2006/relationships" rot="180" type="upArrowCallout" r:blip="">
                    <dgm:adjLst/>
                  </dgm:shape>
                </dgm:else>
              </dgm:choose>
              <dgm:presOf axis="self"/>
              <dgm:constrLst/>
              <dgm:ruleLst>
                <dgm:rule type="primFontSz" val="5" fact="NaN" max="NaN"/>
              </dgm:ruleLst>
            </dgm:layoutNode>
            <dgm:choose name="Name24">
              <dgm:if name="Name25" axis="ch" ptType="node" func="cnt" op="gte" val="1">
                <dgm:layoutNode name="arrow">
                  <dgm:alg type="sp"/>
                  <dgm:shape xmlns:r="http://schemas.openxmlformats.org/officeDocument/2006/relationships" rot="180" type="upArrowCallout" r:blip="">
                    <dgm:adjLst/>
                  </dgm:shape>
                  <dgm:presOf axis="self"/>
                  <dgm:constrLst/>
                  <dgm:ruleLst/>
                </dgm:layoutNode>
                <dgm:layoutNode name="descendantArrow">
                  <dgm:choose name="Name26">
                    <dgm:if name="Name27" func="var" arg="dir" op="equ" val="norm">
                      <dgm:alg type="lin"/>
                    </dgm:if>
                    <dgm:else name="Name28">
                      <dgm:alg type="lin">
                        <dgm:param type="linDir" val="fromR"/>
                      </dgm:alg>
                    </dgm:else>
                  </dgm:choose>
                  <dgm:shape xmlns:r="http://schemas.openxmlformats.org/officeDocument/2006/relationships" r:blip="">
                    <dgm:adjLst/>
                  </dgm:shape>
                  <dgm:presOf/>
                  <dgm:constrLst>
                    <dgm:constr type="w" for="ch" forName="childTextArrow" refType="w"/>
                    <dgm:constr type="h" for="ch" forName="childTextArrow" refType="h"/>
                  </dgm:constrLst>
                  <dgm:ruleLst/>
                  <dgm:forEach name="Name29" axis="ch" ptType="node">
                    <dgm:layoutNode name="childTextArrow"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30"/>
            </dgm:choose>
          </dgm:layoutNode>
        </dgm:else>
      </dgm:choose>
      <dgm:forEach name="Name31" axis="precedSib" ptType="sibTrans" st="-1" cnt="1">
        <dgm:layoutNode name="sp">
          <dgm:alg type="sp"/>
          <dgm:shape xmlns:r="http://schemas.openxmlformats.org/officeDocument/2006/relationships" r:blip="">
            <dgm:adjLst/>
          </dgm:shape>
          <dgm:presOf axis="sel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7">
  <dgm:title val=""/>
  <dgm:desc val=""/>
  <dgm:catLst>
    <dgm:cat type="3D" pri="11700"/>
  </dgm:catLst>
  <dgm:scene3d>
    <a:camera prst="perspectiveLeft" zoom="91000"/>
    <a:lightRig rig="threePt" dir="t">
      <a:rot lat="0" lon="0" rev="20640000"/>
    </a:lightRig>
  </dgm:scene3d>
  <dgm:styleLbl name="node0">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lnNode1">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vennNode1">
    <dgm:scene3d>
      <a:camera prst="orthographicFront"/>
      <a:lightRig rig="threePt" dir="t"/>
    </dgm:scene3d>
    <dgm:sp3d extrusionH="50600" prstMaterial="clear">
      <a:bevelT w="101600" h="80600" prst="relaxedInset"/>
      <a:bevelB w="80600" h="80600" prst="relaxedInset"/>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extrusionH="50600" prstMaterial="metal">
      <a:bevelT w="101600" h="80600" prst="relaxedInset"/>
      <a:bevelB w="80600" h="80600" prst="relaxedInset"/>
    </dgm:sp3d>
    <dgm:txPr/>
    <dgm:style>
      <a:lnRef idx="1">
        <a:scrgbClr r="0" g="0" b="0"/>
      </a:lnRef>
      <a:fillRef idx="1">
        <a:scrgbClr r="0" g="0" b="0"/>
      </a:fillRef>
      <a:effectRef idx="1">
        <a:scrgbClr r="0" g="0" b="0"/>
      </a:effectRef>
      <a:fontRef idx="minor">
        <a:schemeClr val="dk1"/>
      </a:fontRef>
    </dgm:style>
  </dgm:styleLbl>
  <dgm:styleLbl name="node1">
    <dgm:scene3d>
      <a:camera prst="orthographicFront"/>
      <a:lightRig rig="threePt" dir="t"/>
    </dgm:scene3d>
    <dgm:sp3d extrusionH="50600" prstMaterial="metal">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node2">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node3">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node4">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fgImgPlace1">
    <dgm:scene3d>
      <a:camera prst="orthographicFront"/>
      <a:lightRig rig="threePt" dir="t"/>
    </dgm:scene3d>
    <dgm:sp3d z="57200" extrusionH="10600" prstMaterial="plastic">
      <a:bevelT w="101600" h="8600" prst="relaxedInset"/>
      <a:bevelB w="8600" h="8600" prst="relaxedInset"/>
    </dgm:sp3d>
    <dgm:txPr/>
    <dgm:style>
      <a:lnRef idx="0">
        <a:scrgbClr r="0" g="0" b="0"/>
      </a:lnRef>
      <a:fillRef idx="1">
        <a:scrgbClr r="0" g="0" b="0"/>
      </a:fillRef>
      <a:effectRef idx="1">
        <a:scrgbClr r="0" g="0" b="0"/>
      </a:effectRef>
      <a:fontRef idx="minor"/>
    </dgm:style>
  </dgm:styleLbl>
  <dgm:styleLbl name="alignImgPlace1">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dgm:style>
  </dgm:styleLbl>
  <dgm:styleLbl name="bgImgPlace1">
    <dgm:scene3d>
      <a:camera prst="orthographicFront"/>
      <a:lightRig rig="threePt" dir="t"/>
    </dgm:scene3d>
    <dgm:sp3d z="-211800" extrusionH="10600" prstMaterial="plastic">
      <a:bevelT w="101600" h="8600" prst="relaxedInset"/>
      <a:bevelB w="8600" h="8600" prst="relaxedInset"/>
    </dgm:sp3d>
    <dgm:txPr/>
    <dgm:style>
      <a:lnRef idx="0">
        <a:scrgbClr r="0" g="0" b="0"/>
      </a:lnRef>
      <a:fillRef idx="1">
        <a:scrgbClr r="0" g="0" b="0"/>
      </a:fillRef>
      <a:effectRef idx="1">
        <a:scrgbClr r="0" g="0" b="0"/>
      </a:effectRef>
      <a:fontRef idx="minor"/>
    </dgm:style>
  </dgm:styleLbl>
  <dgm:styleLbl name="sibTrans2D1">
    <dgm:scene3d>
      <a:camera prst="orthographicFront"/>
      <a:lightRig rig="threePt" dir="t"/>
    </dgm:scene3d>
    <dgm:sp3d z="-110000">
      <a:bevelT w="40600" h="20600" prst="relaxedInset"/>
    </dgm:sp3d>
    <dgm:txPr/>
    <dgm:style>
      <a:lnRef idx="0">
        <a:scrgbClr r="0" g="0" b="0"/>
      </a:lnRef>
      <a:fillRef idx="1">
        <a:scrgbClr r="0" g="0" b="0"/>
      </a:fillRef>
      <a:effectRef idx="2">
        <a:scrgbClr r="0" g="0" b="0"/>
      </a:effectRef>
      <a:fontRef idx="minor"/>
    </dgm:style>
  </dgm:styleLbl>
  <dgm:styleLbl name="fgSibTrans2D1">
    <dgm:scene3d>
      <a:camera prst="orthographicFront"/>
      <a:lightRig rig="threePt" dir="t"/>
    </dgm:scene3d>
    <dgm:sp3d z="10600">
      <a:bevelT w="40600" h="20600" prst="relaxedInset"/>
    </dgm:sp3d>
    <dgm:txPr/>
    <dgm:style>
      <a:lnRef idx="0">
        <a:scrgbClr r="0" g="0" b="0"/>
      </a:lnRef>
      <a:fillRef idx="1">
        <a:scrgbClr r="0" g="0" b="0"/>
      </a:fillRef>
      <a:effectRef idx="2">
        <a:scrgbClr r="0" g="0" b="0"/>
      </a:effectRef>
      <a:fontRef idx="minor"/>
    </dgm:style>
  </dgm:styleLbl>
  <dgm:styleLbl name="bgSibTrans2D1">
    <dgm:scene3d>
      <a:camera prst="orthographicFront"/>
      <a:lightRig rig="threePt" dir="t"/>
    </dgm:scene3d>
    <dgm:sp3d z="-211800">
      <a:bevelT w="40600" h="20600" prst="relaxedInset"/>
    </dgm:sp3d>
    <dgm:txPr/>
    <dgm:style>
      <a:lnRef idx="0">
        <a:scrgbClr r="0" g="0" b="0"/>
      </a:lnRef>
      <a:fillRef idx="1">
        <a:scrgbClr r="0" g="0" b="0"/>
      </a:fillRef>
      <a:effectRef idx="2">
        <a:scrgbClr r="0" g="0" b="0"/>
      </a:effectRef>
      <a:fontRef idx="minor"/>
    </dgm:style>
  </dgm:styleLbl>
  <dgm:styleLbl name="sibTrans1D1">
    <dgm:scene3d>
      <a:camera prst="orthographicFront"/>
      <a:lightRig rig="threePt" dir="t"/>
    </dgm:scene3d>
    <dgm:sp3d z="-110000"/>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0000"/>
    <dgm:txPr/>
    <dgm:style>
      <a:lnRef idx="1">
        <a:scrgbClr r="0" g="0" b="0"/>
      </a:lnRef>
      <a:fillRef idx="1">
        <a:scrgbClr r="0" g="0" b="0"/>
      </a:fillRef>
      <a:effectRef idx="0">
        <a:scrgbClr r="0" g="0" b="0"/>
      </a:effectRef>
      <a:fontRef idx="minor"/>
    </dgm:style>
  </dgm:styleLbl>
  <dgm:styleLbl name="asst0">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asst1">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asst2">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asst3">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asst4">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parChTrans2D1">
    <dgm:scene3d>
      <a:camera prst="orthographicFront"/>
      <a:lightRig rig="threePt" dir="t"/>
    </dgm:scene3d>
    <dgm:sp3d z="-110000">
      <a:bevelT w="40600" h="20600" prst="relaxedInset"/>
    </dgm:sp3d>
    <dgm:txPr/>
    <dgm:style>
      <a:lnRef idx="0">
        <a:scrgbClr r="0" g="0" b="0"/>
      </a:lnRef>
      <a:fillRef idx="1">
        <a:scrgbClr r="0" g="0" b="0"/>
      </a:fillRef>
      <a:effectRef idx="0">
        <a:scrgbClr r="0" g="0" b="0"/>
      </a:effectRef>
      <a:fontRef idx="minor"/>
    </dgm:style>
  </dgm:styleLbl>
  <dgm:styleLbl name="parChTrans2D2">
    <dgm:scene3d>
      <a:camera prst="orthographicFront"/>
      <a:lightRig rig="threePt" dir="t"/>
    </dgm:scene3d>
    <dgm:sp3d z="-110000">
      <a:bevelT w="40600" h="20600" prst="relaxedInset"/>
    </dgm:sp3d>
    <dgm:txPr/>
    <dgm:style>
      <a:lnRef idx="0">
        <a:scrgbClr r="0" g="0" b="0"/>
      </a:lnRef>
      <a:fillRef idx="1">
        <a:scrgbClr r="0" g="0" b="0"/>
      </a:fillRef>
      <a:effectRef idx="0">
        <a:scrgbClr r="0" g="0" b="0"/>
      </a:effectRef>
      <a:fontRef idx="minor"/>
    </dgm:style>
  </dgm:styleLbl>
  <dgm:styleLbl name="parChTrans2D3">
    <dgm:scene3d>
      <a:camera prst="orthographicFront"/>
      <a:lightRig rig="threePt" dir="t"/>
    </dgm:scene3d>
    <dgm:sp3d z="-110000"/>
    <dgm:txPr/>
    <dgm:style>
      <a:lnRef idx="0">
        <a:scrgbClr r="0" g="0" b="0"/>
      </a:lnRef>
      <a:fillRef idx="1">
        <a:scrgbClr r="0" g="0" b="0"/>
      </a:fillRef>
      <a:effectRef idx="0">
        <a:scrgbClr r="0" g="0" b="0"/>
      </a:effectRef>
      <a:fontRef idx="minor"/>
    </dgm:style>
  </dgm:styleLbl>
  <dgm:styleLbl name="parChTrans2D4">
    <dgm:scene3d>
      <a:camera prst="orthographicFront"/>
      <a:lightRig rig="threePt" dir="t"/>
    </dgm:scene3d>
    <dgm:sp3d z="-110000"/>
    <dgm:txPr/>
    <dgm:style>
      <a:lnRef idx="0">
        <a:scrgbClr r="0" g="0" b="0"/>
      </a:lnRef>
      <a:fillRef idx="1">
        <a:scrgbClr r="0" g="0" b="0"/>
      </a:fillRef>
      <a:effectRef idx="0">
        <a:scrgbClr r="0" g="0" b="0"/>
      </a:effectRef>
      <a:fontRef idx="minor"/>
    </dgm:style>
  </dgm:styleLbl>
  <dgm:styleLbl name="parChTrans1D1">
    <dgm:scene3d>
      <a:camera prst="orthographicFront"/>
      <a:lightRig rig="threePt" dir="t"/>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z="-110000"/>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z="57200" extrusionH="600" contourW="3000">
      <a:bevelT w="48600" h="18600" prst="relaxedInset"/>
      <a:bevelB w="48600" h="8600" prst="relaxedInset"/>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z="-161800" extrusionH="10600" prstMaterial="matte">
      <a:bevelT w="90600" h="18600" prst="softRound"/>
      <a:bevelB w="48600" h="8600" prst="relaxedInset"/>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extrusionH="50600">
      <a:bevelT w="101600" h="80600"/>
      <a:bevelB w="80600" h="80600"/>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extrusionH="50600">
      <a:bevelT w="101600" h="80600"/>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z="-161800" extrusionH="10600" prstMaterial="matte">
      <a:bevelT w="90600" h="18600" prst="softRound"/>
      <a:bevelB w="48600" h="8600" prst="relaxedInset"/>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z="57200" extrusionH="600" contourW="3000">
      <a:bevelT w="48600" h="18600" prst="relaxedInset"/>
      <a:bevelB w="48600" h="8600" prst="relaxedInset"/>
    </dgm:sp3d>
    <dgm:txPr/>
    <dgm:style>
      <a:lnRef idx="0">
        <a:scrgbClr r="0" g="0" b="0"/>
      </a:lnRef>
      <a:fillRef idx="1">
        <a:scrgbClr r="0" g="0" b="0"/>
      </a:fillRef>
      <a:effectRef idx="0">
        <a:scrgbClr r="0" g="0" b="0"/>
      </a:effectRef>
      <a:fontRef idx="minor"/>
    </dgm:style>
  </dgm:styleLbl>
  <dgm:styleLbl name="solidAlignAcc1">
    <dgm:scene3d>
      <a:camera prst="orthographicFront"/>
      <a:lightRig rig="threePt" dir="t"/>
    </dgm:scene3d>
    <dgm:sp3d extrusionH="50600" contourW="3000">
      <a:bevelT w="101600" h="80600" prst="relaxedInset"/>
      <a:bevelB w="80600" h="80600" prst="relaxedInset"/>
    </dgm:sp3d>
    <dgm:txPr/>
    <dgm:style>
      <a:lnRef idx="0">
        <a:scrgbClr r="0" g="0" b="0"/>
      </a:lnRef>
      <a:fillRef idx="1">
        <a:scrgbClr r="0" g="0" b="0"/>
      </a:fillRef>
      <a:effectRef idx="0">
        <a:scrgbClr r="0" g="0" b="0"/>
      </a:effectRef>
      <a:fontRef idx="minor"/>
    </dgm:style>
  </dgm:styleLbl>
  <dgm:styleLbl name="solidBgAcc1">
    <dgm:scene3d>
      <a:camera prst="orthographicFront"/>
      <a:lightRig rig="threePt" dir="t"/>
    </dgm:scene3d>
    <dgm:sp3d z="-161800" extrusionH="10600" contourW="3000">
      <a:bevelT w="48600" h="8600" prst="softRound"/>
      <a:bevelB w="48600" h="8600" prst="relaxedInset"/>
    </dgm:sp3d>
    <dgm:txPr/>
    <dgm:style>
      <a:lnRef idx="0">
        <a:scrgbClr r="0" g="0" b="0"/>
      </a:lnRef>
      <a:fillRef idx="1">
        <a:scrgbClr r="0" g="0" b="0"/>
      </a:fillRef>
      <a:effectRef idx="0">
        <a:scrgbClr r="0" g="0" b="0"/>
      </a:effectRef>
      <a:fontRef idx="minor"/>
    </dgm:style>
  </dgm:styleLbl>
  <dgm:styleLbl name="fgAccFollowNode1">
    <dgm:scene3d>
      <a:camera prst="orthographicFront"/>
      <a:lightRig rig="threePt" dir="t"/>
    </dgm:scene3d>
    <dgm:sp3d z="57200" extrusionH="600" contourW="3000">
      <a:bevelT w="48600" h="18600" prst="relaxedInset"/>
      <a:bevelB w="48600" h="8600" prst="relaxedInset"/>
    </dgm:sp3d>
    <dgm:txPr/>
    <dgm:style>
      <a:lnRef idx="0">
        <a:scrgbClr r="0" g="0" b="0"/>
      </a:lnRef>
      <a:fillRef idx="1">
        <a:scrgbClr r="0" g="0" b="0"/>
      </a:fillRef>
      <a:effectRef idx="0">
        <a:scrgbClr r="0" g="0" b="0"/>
      </a:effectRef>
      <a:fontRef idx="minor"/>
    </dgm:style>
  </dgm:styleLbl>
  <dgm:styleLbl name="alignAccFollowNode1">
    <dgm:scene3d>
      <a:camera prst="orthographicFront"/>
      <a:lightRig rig="threePt" dir="t"/>
    </dgm:scene3d>
    <dgm:sp3d extrusionH="50600" contourW="3000">
      <a:bevelT w="101600" h="80600" prst="relaxedInset"/>
      <a:bevelB w="80600" h="80600" prst="relaxedInset"/>
    </dgm:sp3d>
    <dgm:txPr/>
    <dgm:style>
      <a:lnRef idx="0">
        <a:scrgbClr r="0" g="0" b="0"/>
      </a:lnRef>
      <a:fillRef idx="1">
        <a:scrgbClr r="0" g="0" b="0"/>
      </a:fillRef>
      <a:effectRef idx="0">
        <a:scrgbClr r="0" g="0" b="0"/>
      </a:effectRef>
      <a:fontRef idx="minor"/>
    </dgm:style>
  </dgm:styleLbl>
  <dgm:styleLbl name="bgAccFollowNode1">
    <dgm:scene3d>
      <a:camera prst="orthographicFront"/>
      <a:lightRig rig="threePt" dir="t"/>
    </dgm:scene3d>
    <dgm:sp3d z="-161800" extrusionH="10600" contourW="3000">
      <a:bevelT w="48600" h="8600" prst="relaxedInset"/>
      <a:bevelB w="48600" h="8600" prst="relaxedInset"/>
    </dgm:sp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sp3d z="57200" extrusionH="600" contourW="3000">
      <a:bevelT w="48600" h="18600" prst="relaxedInset"/>
      <a:bevelB w="48600" h="8600" prst="relaxedInset"/>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z="57200" extrusionH="600" contourW="3000">
      <a:bevelT w="48600" h="18600" prst="relaxedInset"/>
      <a:bevelB w="48600" h="8600" prst="relaxedInset"/>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z="57200" extrusionH="600" contourW="3000">
      <a:bevelT w="48600" h="18600" prst="relaxedInset"/>
      <a:bevelB w="48600" h="8600" prst="relaxedInset"/>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z="57200" extrusionH="600" contourW="3000">
      <a:bevelT w="48600" h="18600" prst="relaxedInset"/>
      <a:bevelB w="48600" h="8600" prst="relaxedInset"/>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z="-161800" extrusionH="600" contourW="3000">
      <a:bevelT w="48600" h="18600" prst="relaxedInset"/>
      <a:bevelB w="48600" h="8600" prst="relaxedInset"/>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extrusionH="50600">
      <a:bevelT w="80600" h="80600" prst="relaxedInset"/>
      <a:bevelB w="80600" h="80600" prst="relaxedInset"/>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z="57200" extrusionH="600" contourW="3000" prstMaterial="plastic">
      <a:bevelT w="80600" h="18600" prst="relaxedInset"/>
      <a:bevelB w="80600" h="8600" prst="relaxedInset"/>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D92D5C1E-4213-FB44-A792-CF991CDAC97E}"/>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FBA5AF19-8F85-824D-8C47-8CC712C50129}"/>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F0B47B8B-5D1B-9942-91B4-6FC0220B3A5A}" type="datetimeFigureOut">
              <a:rPr lang="en-US" smtClean="0"/>
              <a:t>5/15/2020</a:t>
            </a:fld>
            <a:endParaRPr lang="en-US"/>
          </a:p>
        </p:txBody>
      </p:sp>
      <p:sp>
        <p:nvSpPr>
          <p:cNvPr id="4" name="Footer Placeholder 3">
            <a:extLst>
              <a:ext uri="{FF2B5EF4-FFF2-40B4-BE49-F238E27FC236}">
                <a16:creationId xmlns:a16="http://schemas.microsoft.com/office/drawing/2014/main" id="{EB69BEA0-3F47-8E44-8BC9-DA59B99981C9}"/>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7E027B3B-5CCE-E843-B139-0CFC58FE38DE}"/>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FA832B9E-3B9C-394E-AE61-0542ED1415A1}" type="slidenum">
              <a:rPr lang="en-US" smtClean="0"/>
              <a:t>‹#›</a:t>
            </a:fld>
            <a:endParaRPr lang="en-US"/>
          </a:p>
        </p:txBody>
      </p:sp>
    </p:spTree>
    <p:extLst>
      <p:ext uri="{BB962C8B-B14F-4D97-AF65-F5344CB8AC3E}">
        <p14:creationId xmlns:p14="http://schemas.microsoft.com/office/powerpoint/2010/main" val="17161655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7C13FA0-5D07-4F0C-9597-CD8674334BCB}" type="datetimeFigureOut">
              <a:rPr lang="en-US" smtClean="0"/>
              <a:t>5/15/2020</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3D310A0-3823-4603-82FA-4190D3160B0D}" type="slidenum">
              <a:rPr lang="en-US" smtClean="0"/>
              <a:t>‹#›</a:t>
            </a:fld>
            <a:endParaRPr lang="en-US"/>
          </a:p>
        </p:txBody>
      </p:sp>
    </p:spTree>
    <p:extLst>
      <p:ext uri="{BB962C8B-B14F-4D97-AF65-F5344CB8AC3E}">
        <p14:creationId xmlns:p14="http://schemas.microsoft.com/office/powerpoint/2010/main" val="54819817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a:t>Sample of dissecting</a:t>
            </a:r>
            <a:r>
              <a:rPr lang="en-US" baseline="0" dirty="0"/>
              <a:t> the operative report for Case Study #2</a:t>
            </a:r>
            <a:endParaRPr lang="en-US" dirty="0"/>
          </a:p>
          <a:p>
            <a:endParaRPr lang="en-US" dirty="0"/>
          </a:p>
        </p:txBody>
      </p:sp>
      <p:sp>
        <p:nvSpPr>
          <p:cNvPr id="4" name="Slide Number Placeholder 3"/>
          <p:cNvSpPr>
            <a:spLocks noGrp="1"/>
          </p:cNvSpPr>
          <p:nvPr>
            <p:ph type="sldNum" sz="quarter" idx="10"/>
          </p:nvPr>
        </p:nvSpPr>
        <p:spPr/>
        <p:txBody>
          <a:bodyPr/>
          <a:lstStyle/>
          <a:p>
            <a:fld id="{5AC9A9DD-6EFD-4EDC-A072-B00403D23C0A}" type="slidenum">
              <a:rPr lang="en-US" smtClean="0"/>
              <a:pPr/>
              <a:t>27</a:t>
            </a:fld>
            <a:endParaRPr lang="en-US"/>
          </a:p>
        </p:txBody>
      </p:sp>
    </p:spTree>
    <p:extLst>
      <p:ext uri="{BB962C8B-B14F-4D97-AF65-F5344CB8AC3E}">
        <p14:creationId xmlns:p14="http://schemas.microsoft.com/office/powerpoint/2010/main" val="372729297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ICD-10-PCS codes: 0JC70ZZ, 00CX0ZZ, 00QT0ZZ</a:t>
            </a:r>
          </a:p>
          <a:p>
            <a:r>
              <a:rPr lang="en-US" sz="1200" kern="1200" dirty="0">
                <a:solidFill>
                  <a:schemeClr val="tx1"/>
                </a:solidFill>
                <a:effectLst/>
                <a:latin typeface="+mn-lt"/>
                <a:ea typeface="+mn-ea"/>
                <a:cs typeface="+mn-cs"/>
              </a:rPr>
              <a:t>Rationale: The root operation Extirpation is used to code the removal of both bullets, using an open approach (via laminectomy). The body part values of 7, Subcutaneous Tissue and Fascia, back and X, Thoracic Spinal Cord are assigned. The root operation Repair is used to code the </a:t>
            </a:r>
            <a:r>
              <a:rPr lang="en-US" sz="1200" kern="1200" dirty="0" err="1">
                <a:solidFill>
                  <a:schemeClr val="tx1"/>
                </a:solidFill>
                <a:effectLst/>
                <a:latin typeface="+mn-lt"/>
                <a:ea typeface="+mn-ea"/>
                <a:cs typeface="+mn-cs"/>
              </a:rPr>
              <a:t>dural</a:t>
            </a:r>
            <a:r>
              <a:rPr lang="en-US" sz="1200" kern="1200" dirty="0">
                <a:solidFill>
                  <a:schemeClr val="tx1"/>
                </a:solidFill>
                <a:effectLst/>
                <a:latin typeface="+mn-lt"/>
                <a:ea typeface="+mn-ea"/>
                <a:cs typeface="+mn-cs"/>
              </a:rPr>
              <a:t> repair. The body part value T, Spinal Meninges is assigned. No device or qualifier values are appropriate for any of the three codes.</a:t>
            </a:r>
            <a:r>
              <a:rPr lang="en-US" dirty="0">
                <a:effectLst/>
              </a:rPr>
              <a:t> </a:t>
            </a:r>
            <a:endParaRPr lang="en-US" dirty="0"/>
          </a:p>
        </p:txBody>
      </p:sp>
      <p:sp>
        <p:nvSpPr>
          <p:cNvPr id="4" name="Slide Number Placeholder 3"/>
          <p:cNvSpPr>
            <a:spLocks noGrp="1"/>
          </p:cNvSpPr>
          <p:nvPr>
            <p:ph type="sldNum" sz="quarter" idx="10"/>
          </p:nvPr>
        </p:nvSpPr>
        <p:spPr/>
        <p:txBody>
          <a:bodyPr/>
          <a:lstStyle/>
          <a:p>
            <a:fld id="{97C0D317-FAA6-4B1D-8B33-39DE133B6E4C}" type="slidenum">
              <a:rPr lang="en-US" smtClean="0"/>
              <a:pPr/>
              <a:t>31</a:t>
            </a:fld>
            <a:endParaRPr lang="en-US"/>
          </a:p>
        </p:txBody>
      </p:sp>
    </p:spTree>
    <p:extLst>
      <p:ext uri="{BB962C8B-B14F-4D97-AF65-F5344CB8AC3E}">
        <p14:creationId xmlns:p14="http://schemas.microsoft.com/office/powerpoint/2010/main" val="277119050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0B7025D9-8A0B-404B-80CE-024E9FA7C8B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itle 1"/>
          <p:cNvSpPr>
            <a:spLocks noGrp="1"/>
          </p:cNvSpPr>
          <p:nvPr>
            <p:ph type="ctrTitle"/>
          </p:nvPr>
        </p:nvSpPr>
        <p:spPr>
          <a:xfrm>
            <a:off x="520860" y="2035015"/>
            <a:ext cx="6341671" cy="2390224"/>
          </a:xfrm>
        </p:spPr>
        <p:txBody>
          <a:bodyPr anchor="ctr" anchorCtr="0">
            <a:normAutofit/>
          </a:bodyPr>
          <a:lstStyle>
            <a:lvl1pPr algn="l">
              <a:defRPr sz="4000">
                <a:solidFill>
                  <a:schemeClr val="bg1"/>
                </a:solidFill>
                <a:latin typeface="Century Gothic" panose="020B0502020202020204" pitchFamily="34" charset="0"/>
                <a:cs typeface="Gotham Medium" pitchFamily="2" charset="0"/>
              </a:defRPr>
            </a:lvl1pPr>
          </a:lstStyle>
          <a:p>
            <a:r>
              <a:rPr lang="en-US"/>
              <a:t>Click to edit Master title style</a:t>
            </a:r>
            <a:endParaRPr lang="en-US" dirty="0"/>
          </a:p>
        </p:txBody>
      </p:sp>
      <p:sp>
        <p:nvSpPr>
          <p:cNvPr id="3" name="Subtitle 2"/>
          <p:cNvSpPr>
            <a:spLocks noGrp="1"/>
          </p:cNvSpPr>
          <p:nvPr>
            <p:ph type="subTitle" idx="1"/>
          </p:nvPr>
        </p:nvSpPr>
        <p:spPr>
          <a:xfrm>
            <a:off x="520861" y="4623553"/>
            <a:ext cx="6341670" cy="1204729"/>
          </a:xfrm>
        </p:spPr>
        <p:txBody>
          <a:bodyPr/>
          <a:lstStyle>
            <a:lvl1pPr marL="0" indent="0" algn="l">
              <a:buNone/>
              <a:defRPr sz="2400">
                <a:solidFill>
                  <a:srgbClr val="59E4FF"/>
                </a:solidFill>
                <a:latin typeface="Century Gothic" panose="020B0502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4" name="TextBox 13">
            <a:extLst>
              <a:ext uri="{FF2B5EF4-FFF2-40B4-BE49-F238E27FC236}">
                <a16:creationId xmlns:a16="http://schemas.microsoft.com/office/drawing/2014/main" id="{457C7854-A3A0-534E-B387-E02E4960D983}"/>
              </a:ext>
            </a:extLst>
          </p:cNvPr>
          <p:cNvSpPr txBox="1"/>
          <p:nvPr userDrawn="1"/>
        </p:nvSpPr>
        <p:spPr>
          <a:xfrm>
            <a:off x="520861" y="6204031"/>
            <a:ext cx="1944548" cy="369332"/>
          </a:xfrm>
          <a:prstGeom prst="rect">
            <a:avLst/>
          </a:prstGeom>
          <a:noFill/>
        </p:spPr>
        <p:txBody>
          <a:bodyPr wrap="square" rtlCol="0">
            <a:spAutoFit/>
          </a:bodyPr>
          <a:lstStyle/>
          <a:p>
            <a:pPr algn="l"/>
            <a:r>
              <a:rPr lang="en-US" b="0" dirty="0" err="1">
                <a:solidFill>
                  <a:schemeClr val="bg1"/>
                </a:solidFill>
                <a:latin typeface="Century Gothic" panose="020B0502020202020204" pitchFamily="34" charset="0"/>
              </a:rPr>
              <a:t>ahima.org</a:t>
            </a:r>
            <a:endParaRPr lang="en-US" b="0" dirty="0">
              <a:solidFill>
                <a:schemeClr val="bg1"/>
              </a:solidFill>
              <a:latin typeface="Century Gothic" panose="020B0502020202020204" pitchFamily="34" charset="0"/>
            </a:endParaRPr>
          </a:p>
        </p:txBody>
      </p:sp>
      <p:pic>
        <p:nvPicPr>
          <p:cNvPr id="4" name="Picture 3" descr="AHIMA_White.png"/>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862531" y="5698016"/>
            <a:ext cx="1806908" cy="875347"/>
          </a:xfrm>
          <a:prstGeom prst="rect">
            <a:avLst/>
          </a:prstGeom>
        </p:spPr>
      </p:pic>
    </p:spTree>
    <p:extLst>
      <p:ext uri="{BB962C8B-B14F-4D97-AF65-F5344CB8AC3E}">
        <p14:creationId xmlns:p14="http://schemas.microsoft.com/office/powerpoint/2010/main" val="357207265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a:xfrm>
            <a:off x="628650" y="6356351"/>
            <a:ext cx="2057400" cy="365125"/>
          </a:xfrm>
          <a:prstGeom prst="rect">
            <a:avLst/>
          </a:prstGeom>
        </p:spPr>
        <p:txBody>
          <a:bodyPr/>
          <a:lstStyle/>
          <a:p>
            <a:fld id="{8589F035-20E4-754E-B17B-F00EA69BD7D1}" type="datetimeFigureOut">
              <a:rPr lang="en-US" smtClean="0"/>
              <a:t>5/15/2020</a:t>
            </a:fld>
            <a:endParaRPr lang="en-US"/>
          </a:p>
        </p:txBody>
      </p:sp>
      <p:sp>
        <p:nvSpPr>
          <p:cNvPr id="5" name="Footer Placeholder 4"/>
          <p:cNvSpPr>
            <a:spLocks noGrp="1"/>
          </p:cNvSpPr>
          <p:nvPr>
            <p:ph type="ftr" sz="quarter" idx="11"/>
          </p:nvPr>
        </p:nvSpPr>
        <p:spPr>
          <a:xfrm>
            <a:off x="3028950" y="6356351"/>
            <a:ext cx="30861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6457950" y="6356351"/>
            <a:ext cx="2057400" cy="365125"/>
          </a:xfrm>
          <a:prstGeom prst="rect">
            <a:avLst/>
          </a:prstGeom>
        </p:spPr>
        <p:txBody>
          <a:bodyPr/>
          <a:lstStyle/>
          <a:p>
            <a:fld id="{A98BEA43-E588-2D49-8C9F-D6ED546C1C02}" type="slidenum">
              <a:rPr lang="en-US" smtClean="0"/>
              <a:t>‹#›</a:t>
            </a:fld>
            <a:endParaRPr lang="en-US"/>
          </a:p>
        </p:txBody>
      </p:sp>
    </p:spTree>
    <p:extLst>
      <p:ext uri="{BB962C8B-B14F-4D97-AF65-F5344CB8AC3E}">
        <p14:creationId xmlns:p14="http://schemas.microsoft.com/office/powerpoint/2010/main" val="225593859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a:xfrm>
            <a:off x="628650" y="6356351"/>
            <a:ext cx="2057400" cy="365125"/>
          </a:xfrm>
          <a:prstGeom prst="rect">
            <a:avLst/>
          </a:prstGeom>
        </p:spPr>
        <p:txBody>
          <a:bodyPr/>
          <a:lstStyle/>
          <a:p>
            <a:fld id="{8589F035-20E4-754E-B17B-F00EA69BD7D1}" type="datetimeFigureOut">
              <a:rPr lang="en-US" smtClean="0"/>
              <a:t>5/15/2020</a:t>
            </a:fld>
            <a:endParaRPr lang="en-US"/>
          </a:p>
        </p:txBody>
      </p:sp>
      <p:sp>
        <p:nvSpPr>
          <p:cNvPr id="5" name="Footer Placeholder 4"/>
          <p:cNvSpPr>
            <a:spLocks noGrp="1"/>
          </p:cNvSpPr>
          <p:nvPr>
            <p:ph type="ftr" sz="quarter" idx="11"/>
          </p:nvPr>
        </p:nvSpPr>
        <p:spPr>
          <a:xfrm>
            <a:off x="3028950" y="6356351"/>
            <a:ext cx="30861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6457950" y="6356351"/>
            <a:ext cx="2057400" cy="365125"/>
          </a:xfrm>
          <a:prstGeom prst="rect">
            <a:avLst/>
          </a:prstGeom>
        </p:spPr>
        <p:txBody>
          <a:bodyPr/>
          <a:lstStyle/>
          <a:p>
            <a:fld id="{A98BEA43-E588-2D49-8C9F-D6ED546C1C02}" type="slidenum">
              <a:rPr lang="en-US" smtClean="0"/>
              <a:t>‹#›</a:t>
            </a:fld>
            <a:endParaRPr lang="en-US"/>
          </a:p>
        </p:txBody>
      </p:sp>
    </p:spTree>
    <p:extLst>
      <p:ext uri="{BB962C8B-B14F-4D97-AF65-F5344CB8AC3E}">
        <p14:creationId xmlns:p14="http://schemas.microsoft.com/office/powerpoint/2010/main" val="20344553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a:xfrm>
            <a:off x="628650" y="6356351"/>
            <a:ext cx="2057400" cy="365125"/>
          </a:xfrm>
          <a:prstGeom prst="rect">
            <a:avLst/>
          </a:prstGeom>
        </p:spPr>
        <p:txBody>
          <a:bodyPr/>
          <a:lstStyle/>
          <a:p>
            <a:fld id="{8589F035-20E4-754E-B17B-F00EA69BD7D1}" type="datetimeFigureOut">
              <a:rPr lang="en-US" smtClean="0"/>
              <a:t>5/15/2020</a:t>
            </a:fld>
            <a:endParaRPr lang="en-US"/>
          </a:p>
        </p:txBody>
      </p:sp>
      <p:sp>
        <p:nvSpPr>
          <p:cNvPr id="5" name="Footer Placeholder 4"/>
          <p:cNvSpPr>
            <a:spLocks noGrp="1"/>
          </p:cNvSpPr>
          <p:nvPr>
            <p:ph type="ftr" sz="quarter" idx="11"/>
          </p:nvPr>
        </p:nvSpPr>
        <p:spPr>
          <a:xfrm>
            <a:off x="3028950" y="6356351"/>
            <a:ext cx="30861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6457950" y="6356351"/>
            <a:ext cx="2057400" cy="365125"/>
          </a:xfrm>
          <a:prstGeom prst="rect">
            <a:avLst/>
          </a:prstGeom>
        </p:spPr>
        <p:txBody>
          <a:bodyPr/>
          <a:lstStyle/>
          <a:p>
            <a:fld id="{A98BEA43-E588-2D49-8C9F-D6ED546C1C02}" type="slidenum">
              <a:rPr lang="en-US" smtClean="0"/>
              <a:t>‹#›</a:t>
            </a:fld>
            <a:endParaRPr lang="en-US"/>
          </a:p>
        </p:txBody>
      </p:sp>
    </p:spTree>
    <p:extLst>
      <p:ext uri="{BB962C8B-B14F-4D97-AF65-F5344CB8AC3E}">
        <p14:creationId xmlns:p14="http://schemas.microsoft.com/office/powerpoint/2010/main" val="219578379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a:xfrm>
            <a:off x="628650" y="6356351"/>
            <a:ext cx="2057400" cy="365125"/>
          </a:xfrm>
          <a:prstGeom prst="rect">
            <a:avLst/>
          </a:prstGeom>
        </p:spPr>
        <p:txBody>
          <a:bodyPr/>
          <a:lstStyle/>
          <a:p>
            <a:fld id="{8589F035-20E4-754E-B17B-F00EA69BD7D1}" type="datetimeFigureOut">
              <a:rPr lang="en-US" smtClean="0"/>
              <a:t>5/15/2020</a:t>
            </a:fld>
            <a:endParaRPr lang="en-US"/>
          </a:p>
        </p:txBody>
      </p:sp>
      <p:sp>
        <p:nvSpPr>
          <p:cNvPr id="5" name="Footer Placeholder 4"/>
          <p:cNvSpPr>
            <a:spLocks noGrp="1"/>
          </p:cNvSpPr>
          <p:nvPr>
            <p:ph type="ftr" sz="quarter" idx="11"/>
          </p:nvPr>
        </p:nvSpPr>
        <p:spPr>
          <a:xfrm>
            <a:off x="3028950" y="6356351"/>
            <a:ext cx="30861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6457950" y="6356351"/>
            <a:ext cx="2057400" cy="365125"/>
          </a:xfrm>
          <a:prstGeom prst="rect">
            <a:avLst/>
          </a:prstGeom>
        </p:spPr>
        <p:txBody>
          <a:bodyPr/>
          <a:lstStyle/>
          <a:p>
            <a:fld id="{A98BEA43-E588-2D49-8C9F-D6ED546C1C02}" type="slidenum">
              <a:rPr lang="en-US" smtClean="0"/>
              <a:t>‹#›</a:t>
            </a:fld>
            <a:endParaRPr lang="en-US"/>
          </a:p>
        </p:txBody>
      </p:sp>
    </p:spTree>
    <p:extLst>
      <p:ext uri="{BB962C8B-B14F-4D97-AF65-F5344CB8AC3E}">
        <p14:creationId xmlns:p14="http://schemas.microsoft.com/office/powerpoint/2010/main" val="383523150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a:xfrm>
            <a:off x="628650" y="6356351"/>
            <a:ext cx="2057400" cy="365125"/>
          </a:xfrm>
          <a:prstGeom prst="rect">
            <a:avLst/>
          </a:prstGeom>
        </p:spPr>
        <p:txBody>
          <a:bodyPr/>
          <a:lstStyle/>
          <a:p>
            <a:fld id="{8589F035-20E4-754E-B17B-F00EA69BD7D1}" type="datetimeFigureOut">
              <a:rPr lang="en-US" smtClean="0"/>
              <a:t>5/15/2020</a:t>
            </a:fld>
            <a:endParaRPr lang="en-US"/>
          </a:p>
        </p:txBody>
      </p:sp>
      <p:sp>
        <p:nvSpPr>
          <p:cNvPr id="6" name="Footer Placeholder 5"/>
          <p:cNvSpPr>
            <a:spLocks noGrp="1"/>
          </p:cNvSpPr>
          <p:nvPr>
            <p:ph type="ftr" sz="quarter" idx="11"/>
          </p:nvPr>
        </p:nvSpPr>
        <p:spPr>
          <a:xfrm>
            <a:off x="3028950" y="6356351"/>
            <a:ext cx="3086100" cy="365125"/>
          </a:xfrm>
          <a:prstGeom prst="rect">
            <a:avLst/>
          </a:prstGeom>
        </p:spPr>
        <p:txBody>
          <a:bodyPr/>
          <a:lstStyle/>
          <a:p>
            <a:endParaRPr lang="en-US"/>
          </a:p>
        </p:txBody>
      </p:sp>
      <p:sp>
        <p:nvSpPr>
          <p:cNvPr id="7" name="Slide Number Placeholder 6"/>
          <p:cNvSpPr>
            <a:spLocks noGrp="1"/>
          </p:cNvSpPr>
          <p:nvPr>
            <p:ph type="sldNum" sz="quarter" idx="12"/>
          </p:nvPr>
        </p:nvSpPr>
        <p:spPr>
          <a:xfrm>
            <a:off x="6457950" y="6356351"/>
            <a:ext cx="2057400" cy="365125"/>
          </a:xfrm>
          <a:prstGeom prst="rect">
            <a:avLst/>
          </a:prstGeom>
        </p:spPr>
        <p:txBody>
          <a:bodyPr/>
          <a:lstStyle/>
          <a:p>
            <a:fld id="{A98BEA43-E588-2D49-8C9F-D6ED546C1C02}" type="slidenum">
              <a:rPr lang="en-US" smtClean="0"/>
              <a:t>‹#›</a:t>
            </a:fld>
            <a:endParaRPr lang="en-US"/>
          </a:p>
        </p:txBody>
      </p:sp>
    </p:spTree>
    <p:extLst>
      <p:ext uri="{BB962C8B-B14F-4D97-AF65-F5344CB8AC3E}">
        <p14:creationId xmlns:p14="http://schemas.microsoft.com/office/powerpoint/2010/main" val="245883903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a:xfrm>
            <a:off x="628650" y="6356351"/>
            <a:ext cx="2057400" cy="365125"/>
          </a:xfrm>
          <a:prstGeom prst="rect">
            <a:avLst/>
          </a:prstGeom>
        </p:spPr>
        <p:txBody>
          <a:bodyPr/>
          <a:lstStyle/>
          <a:p>
            <a:fld id="{8589F035-20E4-754E-B17B-F00EA69BD7D1}" type="datetimeFigureOut">
              <a:rPr lang="en-US" smtClean="0"/>
              <a:t>5/15/2020</a:t>
            </a:fld>
            <a:endParaRPr lang="en-US"/>
          </a:p>
        </p:txBody>
      </p:sp>
      <p:sp>
        <p:nvSpPr>
          <p:cNvPr id="8" name="Footer Placeholder 7"/>
          <p:cNvSpPr>
            <a:spLocks noGrp="1"/>
          </p:cNvSpPr>
          <p:nvPr>
            <p:ph type="ftr" sz="quarter" idx="11"/>
          </p:nvPr>
        </p:nvSpPr>
        <p:spPr>
          <a:xfrm>
            <a:off x="3028950" y="6356351"/>
            <a:ext cx="3086100" cy="365125"/>
          </a:xfrm>
          <a:prstGeom prst="rect">
            <a:avLst/>
          </a:prstGeom>
        </p:spPr>
        <p:txBody>
          <a:bodyPr/>
          <a:lstStyle/>
          <a:p>
            <a:endParaRPr lang="en-US"/>
          </a:p>
        </p:txBody>
      </p:sp>
      <p:sp>
        <p:nvSpPr>
          <p:cNvPr id="9" name="Slide Number Placeholder 8"/>
          <p:cNvSpPr>
            <a:spLocks noGrp="1"/>
          </p:cNvSpPr>
          <p:nvPr>
            <p:ph type="sldNum" sz="quarter" idx="12"/>
          </p:nvPr>
        </p:nvSpPr>
        <p:spPr>
          <a:xfrm>
            <a:off x="6457950" y="6356351"/>
            <a:ext cx="2057400" cy="365125"/>
          </a:xfrm>
          <a:prstGeom prst="rect">
            <a:avLst/>
          </a:prstGeom>
        </p:spPr>
        <p:txBody>
          <a:bodyPr/>
          <a:lstStyle/>
          <a:p>
            <a:fld id="{A98BEA43-E588-2D49-8C9F-D6ED546C1C02}" type="slidenum">
              <a:rPr lang="en-US" smtClean="0"/>
              <a:t>‹#›</a:t>
            </a:fld>
            <a:endParaRPr lang="en-US"/>
          </a:p>
        </p:txBody>
      </p:sp>
    </p:spTree>
    <p:extLst>
      <p:ext uri="{BB962C8B-B14F-4D97-AF65-F5344CB8AC3E}">
        <p14:creationId xmlns:p14="http://schemas.microsoft.com/office/powerpoint/2010/main" val="67768766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a:xfrm>
            <a:off x="628650" y="6356351"/>
            <a:ext cx="2057400" cy="365125"/>
          </a:xfrm>
          <a:prstGeom prst="rect">
            <a:avLst/>
          </a:prstGeom>
        </p:spPr>
        <p:txBody>
          <a:bodyPr/>
          <a:lstStyle/>
          <a:p>
            <a:fld id="{8589F035-20E4-754E-B17B-F00EA69BD7D1}" type="datetimeFigureOut">
              <a:rPr lang="en-US" smtClean="0"/>
              <a:t>5/15/2020</a:t>
            </a:fld>
            <a:endParaRPr lang="en-US"/>
          </a:p>
        </p:txBody>
      </p:sp>
      <p:sp>
        <p:nvSpPr>
          <p:cNvPr id="4" name="Footer Placeholder 3"/>
          <p:cNvSpPr>
            <a:spLocks noGrp="1"/>
          </p:cNvSpPr>
          <p:nvPr>
            <p:ph type="ftr" sz="quarter" idx="11"/>
          </p:nvPr>
        </p:nvSpPr>
        <p:spPr>
          <a:xfrm>
            <a:off x="3028950" y="6356351"/>
            <a:ext cx="3086100" cy="365125"/>
          </a:xfrm>
          <a:prstGeom prst="rect">
            <a:avLst/>
          </a:prstGeom>
        </p:spPr>
        <p:txBody>
          <a:bodyPr/>
          <a:lstStyle/>
          <a:p>
            <a:endParaRPr lang="en-US"/>
          </a:p>
        </p:txBody>
      </p:sp>
      <p:sp>
        <p:nvSpPr>
          <p:cNvPr id="5" name="Slide Number Placeholder 4"/>
          <p:cNvSpPr>
            <a:spLocks noGrp="1"/>
          </p:cNvSpPr>
          <p:nvPr>
            <p:ph type="sldNum" sz="quarter" idx="12"/>
          </p:nvPr>
        </p:nvSpPr>
        <p:spPr>
          <a:xfrm>
            <a:off x="6457950" y="6356351"/>
            <a:ext cx="2057400" cy="365125"/>
          </a:xfrm>
          <a:prstGeom prst="rect">
            <a:avLst/>
          </a:prstGeom>
        </p:spPr>
        <p:txBody>
          <a:bodyPr/>
          <a:lstStyle/>
          <a:p>
            <a:fld id="{A98BEA43-E588-2D49-8C9F-D6ED546C1C02}" type="slidenum">
              <a:rPr lang="en-US" smtClean="0"/>
              <a:t>‹#›</a:t>
            </a:fld>
            <a:endParaRPr lang="en-US"/>
          </a:p>
        </p:txBody>
      </p:sp>
    </p:spTree>
    <p:extLst>
      <p:ext uri="{BB962C8B-B14F-4D97-AF65-F5344CB8AC3E}">
        <p14:creationId xmlns:p14="http://schemas.microsoft.com/office/powerpoint/2010/main" val="155543334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628650" y="6356351"/>
            <a:ext cx="2057400" cy="365125"/>
          </a:xfrm>
          <a:prstGeom prst="rect">
            <a:avLst/>
          </a:prstGeom>
        </p:spPr>
        <p:txBody>
          <a:bodyPr/>
          <a:lstStyle/>
          <a:p>
            <a:fld id="{8589F035-20E4-754E-B17B-F00EA69BD7D1}" type="datetimeFigureOut">
              <a:rPr lang="en-US" smtClean="0"/>
              <a:t>5/15/2020</a:t>
            </a:fld>
            <a:endParaRPr lang="en-US"/>
          </a:p>
        </p:txBody>
      </p:sp>
      <p:sp>
        <p:nvSpPr>
          <p:cNvPr id="3" name="Footer Placeholder 2"/>
          <p:cNvSpPr>
            <a:spLocks noGrp="1"/>
          </p:cNvSpPr>
          <p:nvPr>
            <p:ph type="ftr" sz="quarter" idx="11"/>
          </p:nvPr>
        </p:nvSpPr>
        <p:spPr>
          <a:xfrm>
            <a:off x="3028950" y="6356351"/>
            <a:ext cx="3086100" cy="365125"/>
          </a:xfrm>
          <a:prstGeom prst="rect">
            <a:avLst/>
          </a:prstGeom>
        </p:spPr>
        <p:txBody>
          <a:bodyPr/>
          <a:lstStyle/>
          <a:p>
            <a:endParaRPr lang="en-US"/>
          </a:p>
        </p:txBody>
      </p:sp>
      <p:sp>
        <p:nvSpPr>
          <p:cNvPr id="4" name="Slide Number Placeholder 3"/>
          <p:cNvSpPr>
            <a:spLocks noGrp="1"/>
          </p:cNvSpPr>
          <p:nvPr>
            <p:ph type="sldNum" sz="quarter" idx="12"/>
          </p:nvPr>
        </p:nvSpPr>
        <p:spPr>
          <a:xfrm>
            <a:off x="6457950" y="6356351"/>
            <a:ext cx="2057400" cy="365125"/>
          </a:xfrm>
          <a:prstGeom prst="rect">
            <a:avLst/>
          </a:prstGeom>
        </p:spPr>
        <p:txBody>
          <a:bodyPr/>
          <a:lstStyle/>
          <a:p>
            <a:fld id="{A98BEA43-E588-2D49-8C9F-D6ED546C1C02}" type="slidenum">
              <a:rPr lang="en-US" smtClean="0"/>
              <a:t>‹#›</a:t>
            </a:fld>
            <a:endParaRPr lang="en-US"/>
          </a:p>
        </p:txBody>
      </p:sp>
    </p:spTree>
    <p:extLst>
      <p:ext uri="{BB962C8B-B14F-4D97-AF65-F5344CB8AC3E}">
        <p14:creationId xmlns:p14="http://schemas.microsoft.com/office/powerpoint/2010/main" val="280827156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a:xfrm>
            <a:off x="628650" y="6356351"/>
            <a:ext cx="2057400" cy="365125"/>
          </a:xfrm>
          <a:prstGeom prst="rect">
            <a:avLst/>
          </a:prstGeom>
        </p:spPr>
        <p:txBody>
          <a:bodyPr/>
          <a:lstStyle/>
          <a:p>
            <a:fld id="{8589F035-20E4-754E-B17B-F00EA69BD7D1}" type="datetimeFigureOut">
              <a:rPr lang="en-US" smtClean="0"/>
              <a:t>5/15/2020</a:t>
            </a:fld>
            <a:endParaRPr lang="en-US"/>
          </a:p>
        </p:txBody>
      </p:sp>
      <p:sp>
        <p:nvSpPr>
          <p:cNvPr id="6" name="Footer Placeholder 5"/>
          <p:cNvSpPr>
            <a:spLocks noGrp="1"/>
          </p:cNvSpPr>
          <p:nvPr>
            <p:ph type="ftr" sz="quarter" idx="11"/>
          </p:nvPr>
        </p:nvSpPr>
        <p:spPr>
          <a:xfrm>
            <a:off x="3028950" y="6356351"/>
            <a:ext cx="3086100" cy="365125"/>
          </a:xfrm>
          <a:prstGeom prst="rect">
            <a:avLst/>
          </a:prstGeom>
        </p:spPr>
        <p:txBody>
          <a:bodyPr/>
          <a:lstStyle/>
          <a:p>
            <a:endParaRPr lang="en-US"/>
          </a:p>
        </p:txBody>
      </p:sp>
      <p:sp>
        <p:nvSpPr>
          <p:cNvPr id="7" name="Slide Number Placeholder 6"/>
          <p:cNvSpPr>
            <a:spLocks noGrp="1"/>
          </p:cNvSpPr>
          <p:nvPr>
            <p:ph type="sldNum" sz="quarter" idx="12"/>
          </p:nvPr>
        </p:nvSpPr>
        <p:spPr>
          <a:xfrm>
            <a:off x="6457950" y="6356351"/>
            <a:ext cx="2057400" cy="365125"/>
          </a:xfrm>
          <a:prstGeom prst="rect">
            <a:avLst/>
          </a:prstGeom>
        </p:spPr>
        <p:txBody>
          <a:bodyPr/>
          <a:lstStyle/>
          <a:p>
            <a:fld id="{A98BEA43-E588-2D49-8C9F-D6ED546C1C02}" type="slidenum">
              <a:rPr lang="en-US" smtClean="0"/>
              <a:t>‹#›</a:t>
            </a:fld>
            <a:endParaRPr lang="en-US"/>
          </a:p>
        </p:txBody>
      </p:sp>
    </p:spTree>
    <p:extLst>
      <p:ext uri="{BB962C8B-B14F-4D97-AF65-F5344CB8AC3E}">
        <p14:creationId xmlns:p14="http://schemas.microsoft.com/office/powerpoint/2010/main" val="202611037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a:xfrm>
            <a:off x="628650" y="6356351"/>
            <a:ext cx="2057400" cy="365125"/>
          </a:xfrm>
          <a:prstGeom prst="rect">
            <a:avLst/>
          </a:prstGeom>
        </p:spPr>
        <p:txBody>
          <a:bodyPr/>
          <a:lstStyle/>
          <a:p>
            <a:fld id="{8589F035-20E4-754E-B17B-F00EA69BD7D1}" type="datetimeFigureOut">
              <a:rPr lang="en-US" smtClean="0"/>
              <a:t>5/15/2020</a:t>
            </a:fld>
            <a:endParaRPr lang="en-US"/>
          </a:p>
        </p:txBody>
      </p:sp>
      <p:sp>
        <p:nvSpPr>
          <p:cNvPr id="6" name="Footer Placeholder 5"/>
          <p:cNvSpPr>
            <a:spLocks noGrp="1"/>
          </p:cNvSpPr>
          <p:nvPr>
            <p:ph type="ftr" sz="quarter" idx="11"/>
          </p:nvPr>
        </p:nvSpPr>
        <p:spPr>
          <a:xfrm>
            <a:off x="3028950" y="6356351"/>
            <a:ext cx="3086100" cy="365125"/>
          </a:xfrm>
          <a:prstGeom prst="rect">
            <a:avLst/>
          </a:prstGeom>
        </p:spPr>
        <p:txBody>
          <a:bodyPr/>
          <a:lstStyle/>
          <a:p>
            <a:endParaRPr lang="en-US"/>
          </a:p>
        </p:txBody>
      </p:sp>
      <p:sp>
        <p:nvSpPr>
          <p:cNvPr id="7" name="Slide Number Placeholder 6"/>
          <p:cNvSpPr>
            <a:spLocks noGrp="1"/>
          </p:cNvSpPr>
          <p:nvPr>
            <p:ph type="sldNum" sz="quarter" idx="12"/>
          </p:nvPr>
        </p:nvSpPr>
        <p:spPr>
          <a:xfrm>
            <a:off x="6457950" y="6356351"/>
            <a:ext cx="2057400" cy="365125"/>
          </a:xfrm>
          <a:prstGeom prst="rect">
            <a:avLst/>
          </a:prstGeom>
        </p:spPr>
        <p:txBody>
          <a:bodyPr/>
          <a:lstStyle/>
          <a:p>
            <a:fld id="{A98BEA43-E588-2D49-8C9F-D6ED546C1C02}" type="slidenum">
              <a:rPr lang="en-US" smtClean="0"/>
              <a:t>‹#›</a:t>
            </a:fld>
            <a:endParaRPr lang="en-US"/>
          </a:p>
        </p:txBody>
      </p:sp>
    </p:spTree>
    <p:extLst>
      <p:ext uri="{BB962C8B-B14F-4D97-AF65-F5344CB8AC3E}">
        <p14:creationId xmlns:p14="http://schemas.microsoft.com/office/powerpoint/2010/main" val="173285525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0168459F-06C0-FA4C-8304-13B287B1280B}"/>
              </a:ext>
            </a:extLst>
          </p:cNvPr>
          <p:cNvPicPr>
            <a:picLocks noChangeAspect="1"/>
          </p:cNvPicPr>
          <p:nvPr userDrawn="1"/>
        </p:nvPicPr>
        <p:blipFill>
          <a:blip r:embed="rId1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pic>
        <p:nvPicPr>
          <p:cNvPr id="12" name="Picture 11">
            <a:extLst>
              <a:ext uri="{FF2B5EF4-FFF2-40B4-BE49-F238E27FC236}">
                <a16:creationId xmlns:a16="http://schemas.microsoft.com/office/drawing/2014/main" id="{2A9967ED-E504-9C4D-8276-0C1E8DA2FC2A}"/>
              </a:ext>
            </a:extLst>
          </p:cNvPr>
          <p:cNvPicPr>
            <a:picLocks noChangeAspect="1"/>
          </p:cNvPicPr>
          <p:nvPr userDrawn="1"/>
        </p:nvPicPr>
        <p:blipFill>
          <a:blip r:embed="rId14"/>
          <a:stretch>
            <a:fillRect/>
          </a:stretch>
        </p:blipFill>
        <p:spPr>
          <a:xfrm>
            <a:off x="7037408" y="6310740"/>
            <a:ext cx="1562582" cy="413483"/>
          </a:xfrm>
          <a:prstGeom prst="rect">
            <a:avLst/>
          </a:prstGeom>
        </p:spPr>
      </p:pic>
      <p:sp>
        <p:nvSpPr>
          <p:cNvPr id="6" name="Text Box 15">
            <a:extLst>
              <a:ext uri="{FF2B5EF4-FFF2-40B4-BE49-F238E27FC236}">
                <a16:creationId xmlns:a16="http://schemas.microsoft.com/office/drawing/2014/main" id="{5CB0502B-B4F9-BA4D-81C5-6AC48579C559}"/>
              </a:ext>
            </a:extLst>
          </p:cNvPr>
          <p:cNvSpPr txBox="1">
            <a:spLocks noChangeArrowheads="1"/>
          </p:cNvSpPr>
          <p:nvPr userDrawn="1"/>
        </p:nvSpPr>
        <p:spPr bwMode="auto">
          <a:xfrm>
            <a:off x="557626" y="6524168"/>
            <a:ext cx="4683846" cy="200055"/>
          </a:xfrm>
          <a:prstGeom prst="rect">
            <a:avLst/>
          </a:prstGeom>
          <a:noFill/>
          <a:ln w="9525">
            <a:noFill/>
            <a:miter lim="800000"/>
            <a:headEnd/>
            <a:tailEnd/>
          </a:ln>
          <a:effectLst/>
        </p:spPr>
        <p:txBody>
          <a:bodyPr wrap="square">
            <a:prstTxWarp prst="textNoShape">
              <a:avLst/>
            </a:prstTxWarp>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spcBef>
                <a:spcPct val="50000"/>
              </a:spcBef>
            </a:pPr>
            <a:r>
              <a:rPr lang="en-US" sz="700" kern="1200" dirty="0">
                <a:solidFill>
                  <a:schemeClr val="tx1">
                    <a:lumMod val="75000"/>
                    <a:lumOff val="25000"/>
                  </a:schemeClr>
                </a:solidFill>
                <a:latin typeface="+mn-lt"/>
                <a:ea typeface="+mn-ea"/>
                <a:cs typeface="+mn-cs"/>
              </a:rPr>
              <a:t>© 2020 AHIMA</a:t>
            </a:r>
            <a:endParaRPr lang="en-US" sz="700" dirty="0">
              <a:solidFill>
                <a:schemeClr val="tx1">
                  <a:lumMod val="75000"/>
                  <a:lumOff val="25000"/>
                </a:schemeClr>
              </a:solidFill>
              <a:latin typeface="Arial" pitchFamily="-111" charset="0"/>
            </a:endParaRPr>
          </a:p>
        </p:txBody>
      </p:sp>
      <p:sp>
        <p:nvSpPr>
          <p:cNvPr id="7" name="TextBox 6">
            <a:extLst>
              <a:ext uri="{FF2B5EF4-FFF2-40B4-BE49-F238E27FC236}">
                <a16:creationId xmlns:a16="http://schemas.microsoft.com/office/drawing/2014/main" id="{61AF329E-8D4E-5742-A952-EAA1E0AEEBFA}"/>
              </a:ext>
            </a:extLst>
          </p:cNvPr>
          <p:cNvSpPr txBox="1"/>
          <p:nvPr userDrawn="1"/>
        </p:nvSpPr>
        <p:spPr>
          <a:xfrm>
            <a:off x="548748" y="6232359"/>
            <a:ext cx="1694046" cy="323165"/>
          </a:xfrm>
          <a:prstGeom prst="rect">
            <a:avLst/>
          </a:prstGeom>
          <a:noFill/>
        </p:spPr>
        <p:txBody>
          <a:bodyPr wrap="square" rtlCol="0">
            <a:spAutoFit/>
          </a:bodyPr>
          <a:lstStyle/>
          <a:p>
            <a:r>
              <a:rPr lang="en-US" sz="1500" b="1" dirty="0" err="1">
                <a:solidFill>
                  <a:srgbClr val="00548B"/>
                </a:solidFill>
                <a:latin typeface="Century Gothic" panose="020B0502020202020204" pitchFamily="34" charset="0"/>
              </a:rPr>
              <a:t>ahima.org</a:t>
            </a:r>
            <a:endParaRPr lang="en-US" sz="1500" b="1" dirty="0">
              <a:solidFill>
                <a:srgbClr val="00548B"/>
              </a:solidFill>
              <a:latin typeface="Century Gothic" panose="020B0502020202020204" pitchFamily="34" charset="0"/>
            </a:endParaRPr>
          </a:p>
        </p:txBody>
      </p:sp>
    </p:spTree>
    <p:extLst>
      <p:ext uri="{BB962C8B-B14F-4D97-AF65-F5344CB8AC3E}">
        <p14:creationId xmlns:p14="http://schemas.microsoft.com/office/powerpoint/2010/main" val="66922908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3000" b="1" kern="1200">
          <a:solidFill>
            <a:srgbClr val="00548B"/>
          </a:solidFill>
          <a:latin typeface="Century Gothic" panose="020B0502020202020204" pitchFamily="34" charset="0"/>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a:t>ICD-10-PCS: An Applied Approach 2020</a:t>
            </a:r>
          </a:p>
        </p:txBody>
      </p:sp>
      <p:sp>
        <p:nvSpPr>
          <p:cNvPr id="3" name="Subtitle 2"/>
          <p:cNvSpPr>
            <a:spLocks noGrp="1"/>
          </p:cNvSpPr>
          <p:nvPr>
            <p:ph type="subTitle" idx="1"/>
          </p:nvPr>
        </p:nvSpPr>
        <p:spPr/>
        <p:txBody>
          <a:bodyPr/>
          <a:lstStyle/>
          <a:p>
            <a:r>
              <a:rPr lang="en-US"/>
              <a:t>Chapter 8: Nervous System</a:t>
            </a:r>
            <a:endParaRPr lang="en-US" dirty="0"/>
          </a:p>
        </p:txBody>
      </p:sp>
    </p:spTree>
    <p:extLst>
      <p:ext uri="{BB962C8B-B14F-4D97-AF65-F5344CB8AC3E}">
        <p14:creationId xmlns:p14="http://schemas.microsoft.com/office/powerpoint/2010/main" val="141059568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8A2782B-69A6-4A11-9FD4-3980BA2722E1}"/>
              </a:ext>
            </a:extLst>
          </p:cNvPr>
          <p:cNvSpPr>
            <a:spLocks noGrp="1"/>
          </p:cNvSpPr>
          <p:nvPr>
            <p:ph type="title"/>
          </p:nvPr>
        </p:nvSpPr>
        <p:spPr/>
        <p:txBody>
          <a:bodyPr>
            <a:normAutofit fontScale="90000"/>
          </a:bodyPr>
          <a:lstStyle/>
          <a:p>
            <a:br>
              <a:rPr lang="en-US" dirty="0"/>
            </a:br>
            <a:r>
              <a:rPr lang="en-US" dirty="0"/>
              <a:t>Common Root Operations Used in the Nervous System</a:t>
            </a:r>
            <a:br>
              <a:rPr lang="en-US" dirty="0"/>
            </a:br>
            <a:endParaRPr lang="en-US" dirty="0"/>
          </a:p>
        </p:txBody>
      </p:sp>
      <p:sp>
        <p:nvSpPr>
          <p:cNvPr id="3" name="Content Placeholder 2">
            <a:extLst>
              <a:ext uri="{FF2B5EF4-FFF2-40B4-BE49-F238E27FC236}">
                <a16:creationId xmlns:a16="http://schemas.microsoft.com/office/drawing/2014/main" id="{B4842D78-4531-407A-A5F4-F2FB32190E59}"/>
              </a:ext>
            </a:extLst>
          </p:cNvPr>
          <p:cNvSpPr>
            <a:spLocks noGrp="1"/>
          </p:cNvSpPr>
          <p:nvPr>
            <p:ph idx="1"/>
          </p:nvPr>
        </p:nvSpPr>
        <p:spPr/>
        <p:txBody>
          <a:bodyPr/>
          <a:lstStyle/>
          <a:p>
            <a:r>
              <a:rPr lang="en-US" dirty="0"/>
              <a:t>Root Operations that Take Out Solids, Fluids or Gases from a Body Part</a:t>
            </a:r>
          </a:p>
          <a:p>
            <a:pPr lvl="1">
              <a:buFont typeface="Courier New" panose="02070309020205020404" pitchFamily="49" charset="0"/>
              <a:buChar char="o"/>
            </a:pPr>
            <a:r>
              <a:rPr lang="en-US" dirty="0"/>
              <a:t>Drainage: Taking or letting out fluids and/or gases from a body part</a:t>
            </a:r>
          </a:p>
          <a:p>
            <a:pPr lvl="2">
              <a:buFont typeface="Wingdings" panose="05000000000000000000" pitchFamily="2" charset="2"/>
              <a:buChar char="§"/>
            </a:pPr>
            <a:r>
              <a:rPr lang="en-US" dirty="0"/>
              <a:t>CSF, blood</a:t>
            </a:r>
          </a:p>
          <a:p>
            <a:pPr lvl="1">
              <a:buFont typeface="Courier New" panose="02070309020205020404" pitchFamily="49" charset="0"/>
              <a:buChar char="o"/>
            </a:pPr>
            <a:r>
              <a:rPr lang="en-US" dirty="0"/>
              <a:t>Extirpation: Taking or cutting out solid matter from a body part</a:t>
            </a:r>
          </a:p>
          <a:p>
            <a:pPr lvl="2">
              <a:buFont typeface="Wingdings" panose="05000000000000000000" pitchFamily="2" charset="2"/>
              <a:buChar char="§"/>
            </a:pPr>
            <a:r>
              <a:rPr lang="en-US" dirty="0"/>
              <a:t>Blood clots</a:t>
            </a:r>
          </a:p>
        </p:txBody>
      </p:sp>
    </p:spTree>
    <p:extLst>
      <p:ext uri="{BB962C8B-B14F-4D97-AF65-F5344CB8AC3E}">
        <p14:creationId xmlns:p14="http://schemas.microsoft.com/office/powerpoint/2010/main" val="32257933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8A2782B-69A6-4A11-9FD4-3980BA2722E1}"/>
              </a:ext>
            </a:extLst>
          </p:cNvPr>
          <p:cNvSpPr>
            <a:spLocks noGrp="1"/>
          </p:cNvSpPr>
          <p:nvPr>
            <p:ph type="title"/>
          </p:nvPr>
        </p:nvSpPr>
        <p:spPr/>
        <p:txBody>
          <a:bodyPr>
            <a:normAutofit fontScale="90000"/>
          </a:bodyPr>
          <a:lstStyle/>
          <a:p>
            <a:br>
              <a:rPr lang="en-US" dirty="0"/>
            </a:br>
            <a:r>
              <a:rPr lang="en-US" dirty="0"/>
              <a:t>Common Root Operations Used in the Nervous System</a:t>
            </a:r>
            <a:br>
              <a:rPr lang="en-US" dirty="0"/>
            </a:br>
            <a:endParaRPr lang="en-US" dirty="0"/>
          </a:p>
        </p:txBody>
      </p:sp>
      <p:sp>
        <p:nvSpPr>
          <p:cNvPr id="3" name="Content Placeholder 2">
            <a:extLst>
              <a:ext uri="{FF2B5EF4-FFF2-40B4-BE49-F238E27FC236}">
                <a16:creationId xmlns:a16="http://schemas.microsoft.com/office/drawing/2014/main" id="{B4842D78-4531-407A-A5F4-F2FB32190E59}"/>
              </a:ext>
            </a:extLst>
          </p:cNvPr>
          <p:cNvSpPr>
            <a:spLocks noGrp="1"/>
          </p:cNvSpPr>
          <p:nvPr>
            <p:ph idx="1"/>
          </p:nvPr>
        </p:nvSpPr>
        <p:spPr/>
        <p:txBody>
          <a:bodyPr>
            <a:normAutofit/>
          </a:bodyPr>
          <a:lstStyle/>
          <a:p>
            <a:r>
              <a:rPr lang="en-US" dirty="0"/>
              <a:t>Root Operations that Involve Cutting or Separation Only</a:t>
            </a:r>
          </a:p>
          <a:p>
            <a:pPr lvl="1">
              <a:buFont typeface="Courier New" panose="02070309020205020404" pitchFamily="49" charset="0"/>
              <a:buChar char="o"/>
            </a:pPr>
            <a:r>
              <a:rPr lang="en-US" dirty="0"/>
              <a:t>Division: Cutting into a body part, without draining fluids and/or gases from the body part, in order to separate or transect a body part</a:t>
            </a:r>
          </a:p>
          <a:p>
            <a:pPr lvl="2">
              <a:buFont typeface="Wingdings" panose="05000000000000000000" pitchFamily="2" charset="2"/>
              <a:buChar char="§"/>
            </a:pPr>
            <a:r>
              <a:rPr lang="en-US" dirty="0"/>
              <a:t>Spinal cordotomy, rhizotomy </a:t>
            </a:r>
          </a:p>
          <a:p>
            <a:pPr lvl="1">
              <a:buFont typeface="Courier New" panose="02070309020205020404" pitchFamily="49" charset="0"/>
              <a:buChar char="o"/>
            </a:pPr>
            <a:r>
              <a:rPr lang="en-US" dirty="0"/>
              <a:t>Release: Freeing a body part from an abnormal physical constraint by cutting or by the use of force	</a:t>
            </a:r>
          </a:p>
          <a:p>
            <a:pPr lvl="2">
              <a:buFont typeface="Wingdings" panose="05000000000000000000" pitchFamily="2" charset="2"/>
              <a:buChar char="§"/>
            </a:pPr>
            <a:r>
              <a:rPr lang="en-US" dirty="0" err="1"/>
              <a:t>Neuroplasty</a:t>
            </a:r>
            <a:r>
              <a:rPr lang="en-US" dirty="0"/>
              <a:t> or neurolysis, decompressive laminectomy </a:t>
            </a:r>
          </a:p>
          <a:p>
            <a:pPr lvl="1"/>
            <a:endParaRPr lang="en-US" dirty="0"/>
          </a:p>
          <a:p>
            <a:pPr lvl="1"/>
            <a:endParaRPr lang="en-US" dirty="0"/>
          </a:p>
          <a:p>
            <a:endParaRPr lang="en-US" dirty="0"/>
          </a:p>
        </p:txBody>
      </p:sp>
    </p:spTree>
    <p:extLst>
      <p:ext uri="{BB962C8B-B14F-4D97-AF65-F5344CB8AC3E}">
        <p14:creationId xmlns:p14="http://schemas.microsoft.com/office/powerpoint/2010/main" val="373854172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8A2782B-69A6-4A11-9FD4-3980BA2722E1}"/>
              </a:ext>
            </a:extLst>
          </p:cNvPr>
          <p:cNvSpPr>
            <a:spLocks noGrp="1"/>
          </p:cNvSpPr>
          <p:nvPr>
            <p:ph type="title"/>
          </p:nvPr>
        </p:nvSpPr>
        <p:spPr/>
        <p:txBody>
          <a:bodyPr>
            <a:normAutofit fontScale="90000"/>
          </a:bodyPr>
          <a:lstStyle/>
          <a:p>
            <a:br>
              <a:rPr lang="en-US" dirty="0"/>
            </a:br>
            <a:r>
              <a:rPr lang="en-US" dirty="0"/>
              <a:t>Common Root Operations Used in the Nervous System</a:t>
            </a:r>
            <a:br>
              <a:rPr lang="en-US" dirty="0"/>
            </a:br>
            <a:endParaRPr lang="en-US" dirty="0"/>
          </a:p>
        </p:txBody>
      </p:sp>
      <p:sp>
        <p:nvSpPr>
          <p:cNvPr id="3" name="Content Placeholder 2">
            <a:extLst>
              <a:ext uri="{FF2B5EF4-FFF2-40B4-BE49-F238E27FC236}">
                <a16:creationId xmlns:a16="http://schemas.microsoft.com/office/drawing/2014/main" id="{B4842D78-4531-407A-A5F4-F2FB32190E59}"/>
              </a:ext>
            </a:extLst>
          </p:cNvPr>
          <p:cNvSpPr>
            <a:spLocks noGrp="1"/>
          </p:cNvSpPr>
          <p:nvPr>
            <p:ph idx="1"/>
          </p:nvPr>
        </p:nvSpPr>
        <p:spPr/>
        <p:txBody>
          <a:bodyPr/>
          <a:lstStyle/>
          <a:p>
            <a:r>
              <a:rPr lang="en-US" dirty="0"/>
              <a:t>Root Operations that Alter the Diameter or Route of a Tubular Body Part</a:t>
            </a:r>
          </a:p>
          <a:p>
            <a:pPr lvl="1">
              <a:buFont typeface="Courier New" panose="02070309020205020404" pitchFamily="49" charset="0"/>
              <a:buChar char="o"/>
            </a:pPr>
            <a:r>
              <a:rPr lang="en-US" dirty="0"/>
              <a:t>Bypass: Altering the route of passage of the contents of a tubular body part	</a:t>
            </a:r>
          </a:p>
          <a:p>
            <a:pPr lvl="1"/>
            <a:endParaRPr lang="en-US" dirty="0"/>
          </a:p>
        </p:txBody>
      </p:sp>
    </p:spTree>
    <p:extLst>
      <p:ext uri="{BB962C8B-B14F-4D97-AF65-F5344CB8AC3E}">
        <p14:creationId xmlns:p14="http://schemas.microsoft.com/office/powerpoint/2010/main" val="269323778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C89C356-DA17-4658-BC72-CC7958D76471}"/>
              </a:ext>
            </a:extLst>
          </p:cNvPr>
          <p:cNvSpPr>
            <a:spLocks noGrp="1"/>
          </p:cNvSpPr>
          <p:nvPr>
            <p:ph type="title"/>
          </p:nvPr>
        </p:nvSpPr>
        <p:spPr/>
        <p:txBody>
          <a:bodyPr/>
          <a:lstStyle/>
          <a:p>
            <a:r>
              <a:rPr lang="en-US" dirty="0"/>
              <a:t>Ventriculoperitoneal Bypass</a:t>
            </a:r>
          </a:p>
        </p:txBody>
      </p:sp>
      <p:sp>
        <p:nvSpPr>
          <p:cNvPr id="3" name="Content Placeholder 2">
            <a:extLst>
              <a:ext uri="{FF2B5EF4-FFF2-40B4-BE49-F238E27FC236}">
                <a16:creationId xmlns:a16="http://schemas.microsoft.com/office/drawing/2014/main" id="{EEBC4195-4858-44C4-BFB3-3954114257AB}"/>
              </a:ext>
            </a:extLst>
          </p:cNvPr>
          <p:cNvSpPr>
            <a:spLocks noGrp="1"/>
          </p:cNvSpPr>
          <p:nvPr>
            <p:ph idx="1"/>
          </p:nvPr>
        </p:nvSpPr>
        <p:spPr/>
        <p:txBody>
          <a:bodyPr>
            <a:normAutofit/>
          </a:bodyPr>
          <a:lstStyle/>
          <a:p>
            <a:r>
              <a:rPr lang="en-US" dirty="0"/>
              <a:t>Bypass—00160J6</a:t>
            </a:r>
          </a:p>
          <a:p>
            <a:r>
              <a:rPr lang="en-US" dirty="0"/>
              <a:t>Three parts</a:t>
            </a:r>
          </a:p>
          <a:p>
            <a:pPr lvl="1">
              <a:buFont typeface="Courier New" panose="02070309020205020404" pitchFamily="49" charset="0"/>
              <a:buChar char="o"/>
            </a:pPr>
            <a:r>
              <a:rPr lang="en-US" dirty="0"/>
              <a:t>Cerebral portion</a:t>
            </a:r>
          </a:p>
          <a:p>
            <a:pPr lvl="1">
              <a:buFont typeface="Courier New" panose="02070309020205020404" pitchFamily="49" charset="0"/>
              <a:buChar char="o"/>
            </a:pPr>
            <a:r>
              <a:rPr lang="en-US" dirty="0"/>
              <a:t>Control Valve</a:t>
            </a:r>
          </a:p>
          <a:p>
            <a:pPr lvl="1">
              <a:buFont typeface="Courier New" panose="02070309020205020404" pitchFamily="49" charset="0"/>
              <a:buChar char="o"/>
            </a:pPr>
            <a:r>
              <a:rPr lang="en-US" dirty="0"/>
              <a:t>Peritoneal portion</a:t>
            </a:r>
          </a:p>
          <a:p>
            <a:r>
              <a:rPr lang="en-US" dirty="0"/>
              <a:t>If all removed</a:t>
            </a:r>
          </a:p>
          <a:p>
            <a:pPr lvl="1">
              <a:buFont typeface="Courier New" panose="02070309020205020404" pitchFamily="49" charset="0"/>
              <a:buChar char="o"/>
            </a:pPr>
            <a:r>
              <a:rPr lang="en-US" dirty="0"/>
              <a:t>Removal and Bypass</a:t>
            </a:r>
          </a:p>
          <a:p>
            <a:r>
              <a:rPr lang="en-US" dirty="0"/>
              <a:t>If portion removed</a:t>
            </a:r>
          </a:p>
          <a:p>
            <a:pPr lvl="1">
              <a:buFont typeface="Courier New" panose="02070309020205020404" pitchFamily="49" charset="0"/>
              <a:buChar char="o"/>
            </a:pPr>
            <a:r>
              <a:rPr lang="en-US" dirty="0"/>
              <a:t>Revision</a:t>
            </a:r>
          </a:p>
        </p:txBody>
      </p:sp>
      <p:sp>
        <p:nvSpPr>
          <p:cNvPr id="7" name="TextBox 6">
            <a:extLst>
              <a:ext uri="{FF2B5EF4-FFF2-40B4-BE49-F238E27FC236}">
                <a16:creationId xmlns:a16="http://schemas.microsoft.com/office/drawing/2014/main" id="{B992E906-BCAC-4891-A732-44A84EFF7E81}"/>
              </a:ext>
            </a:extLst>
          </p:cNvPr>
          <p:cNvSpPr txBox="1"/>
          <p:nvPr/>
        </p:nvSpPr>
        <p:spPr>
          <a:xfrm>
            <a:off x="4767197" y="5542892"/>
            <a:ext cx="3673502" cy="769441"/>
          </a:xfrm>
          <a:prstGeom prst="rect">
            <a:avLst/>
          </a:prstGeom>
          <a:noFill/>
        </p:spPr>
        <p:txBody>
          <a:bodyPr wrap="square" rtlCol="0">
            <a:spAutoFit/>
          </a:bodyPr>
          <a:lstStyle/>
          <a:p>
            <a:r>
              <a:rPr lang="en-US" sz="1100" dirty="0"/>
              <a:t>Source: Cancer Research UK. 2014 (July). “Diagram showing a brain shunt.” Digital Image. Wikimedia Commons. </a:t>
            </a:r>
            <a:r>
              <a:rPr lang="en-US" sz="1100"/>
              <a:t>https://commons.wikimedia.org/wiki/File:Diagram_showing_a_brain_shunt_CRUK_052.svg.</a:t>
            </a:r>
            <a:endParaRPr lang="en-US" sz="1100" dirty="0"/>
          </a:p>
        </p:txBody>
      </p:sp>
      <p:pic>
        <p:nvPicPr>
          <p:cNvPr id="8" name="Picture 7">
            <a:extLst>
              <a:ext uri="{FF2B5EF4-FFF2-40B4-BE49-F238E27FC236}">
                <a16:creationId xmlns:a16="http://schemas.microsoft.com/office/drawing/2014/main" id="{60D00302-E2B5-4EA0-BE9E-7D7D7B3C9131}"/>
              </a:ext>
            </a:extLst>
          </p:cNvPr>
          <p:cNvPicPr>
            <a:picLocks noChangeAspect="1"/>
          </p:cNvPicPr>
          <p:nvPr/>
        </p:nvPicPr>
        <p:blipFill>
          <a:blip r:embed="rId2"/>
          <a:stretch>
            <a:fillRect/>
          </a:stretch>
        </p:blipFill>
        <p:spPr>
          <a:xfrm>
            <a:off x="4688958" y="1790505"/>
            <a:ext cx="3829981" cy="3727848"/>
          </a:xfrm>
          <a:prstGeom prst="rect">
            <a:avLst/>
          </a:prstGeom>
        </p:spPr>
      </p:pic>
    </p:spTree>
    <p:extLst>
      <p:ext uri="{BB962C8B-B14F-4D97-AF65-F5344CB8AC3E}">
        <p14:creationId xmlns:p14="http://schemas.microsoft.com/office/powerpoint/2010/main" val="31964425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72D817-35EF-45AA-A226-D10D4621FD37}"/>
              </a:ext>
            </a:extLst>
          </p:cNvPr>
          <p:cNvSpPr>
            <a:spLocks noGrp="1"/>
          </p:cNvSpPr>
          <p:nvPr>
            <p:ph type="title"/>
          </p:nvPr>
        </p:nvSpPr>
        <p:spPr/>
        <p:txBody>
          <a:bodyPr/>
          <a:lstStyle/>
          <a:p>
            <a:r>
              <a:rPr lang="en-US" dirty="0"/>
              <a:t>Spinal Cord Bypass</a:t>
            </a:r>
          </a:p>
        </p:txBody>
      </p:sp>
      <p:sp>
        <p:nvSpPr>
          <p:cNvPr id="3" name="Content Placeholder 2">
            <a:extLst>
              <a:ext uri="{FF2B5EF4-FFF2-40B4-BE49-F238E27FC236}">
                <a16:creationId xmlns:a16="http://schemas.microsoft.com/office/drawing/2014/main" id="{BE682E81-05DA-4575-9C4C-AC4E324AE81F}"/>
              </a:ext>
            </a:extLst>
          </p:cNvPr>
          <p:cNvSpPr>
            <a:spLocks noGrp="1"/>
          </p:cNvSpPr>
          <p:nvPr>
            <p:ph idx="1"/>
          </p:nvPr>
        </p:nvSpPr>
        <p:spPr/>
        <p:txBody>
          <a:bodyPr/>
          <a:lstStyle/>
          <a:p>
            <a:r>
              <a:rPr lang="en-US" dirty="0"/>
              <a:t>For spinal syrinx—fluid-filled cavity within the spinal cord, also called syringomyelia</a:t>
            </a:r>
          </a:p>
          <a:p>
            <a:r>
              <a:rPr lang="en-US" dirty="0"/>
              <a:t>Continued enlargement—damage to spinal cord</a:t>
            </a:r>
          </a:p>
          <a:p>
            <a:r>
              <a:rPr lang="en-US" dirty="0"/>
              <a:t>Bypass from the spinal canal to the atrium, pleural cavity, peritoneal cavity, urinary tract or fallopian tube</a:t>
            </a:r>
          </a:p>
        </p:txBody>
      </p:sp>
    </p:spTree>
    <p:extLst>
      <p:ext uri="{BB962C8B-B14F-4D97-AF65-F5344CB8AC3E}">
        <p14:creationId xmlns:p14="http://schemas.microsoft.com/office/powerpoint/2010/main" val="226870349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4A1586-FCA0-4106-B6A2-E134A13F93EB}"/>
              </a:ext>
            </a:extLst>
          </p:cNvPr>
          <p:cNvSpPr>
            <a:spLocks noGrp="1"/>
          </p:cNvSpPr>
          <p:nvPr>
            <p:ph type="title"/>
          </p:nvPr>
        </p:nvSpPr>
        <p:spPr/>
        <p:txBody>
          <a:bodyPr>
            <a:normAutofit/>
          </a:bodyPr>
          <a:lstStyle/>
          <a:p>
            <a:r>
              <a:rPr lang="en-US" dirty="0"/>
              <a:t>Bypass Central Nervous System and Cranial Nerves</a:t>
            </a:r>
          </a:p>
        </p:txBody>
      </p:sp>
      <p:pic>
        <p:nvPicPr>
          <p:cNvPr id="7" name="Content Placeholder 6">
            <a:extLst>
              <a:ext uri="{FF2B5EF4-FFF2-40B4-BE49-F238E27FC236}">
                <a16:creationId xmlns:a16="http://schemas.microsoft.com/office/drawing/2014/main" id="{09C7CBD2-1930-4891-8911-6E6D52F6ABD2}"/>
              </a:ext>
            </a:extLst>
          </p:cNvPr>
          <p:cNvPicPr>
            <a:picLocks noGrp="1" noChangeAspect="1"/>
          </p:cNvPicPr>
          <p:nvPr>
            <p:ph idx="1"/>
          </p:nvPr>
        </p:nvPicPr>
        <p:blipFill>
          <a:blip r:embed="rId2"/>
          <a:stretch>
            <a:fillRect/>
          </a:stretch>
        </p:blipFill>
        <p:spPr>
          <a:xfrm>
            <a:off x="1196181" y="2369344"/>
            <a:ext cx="6200775" cy="3152775"/>
          </a:xfrm>
          <a:prstGeom prst="rect">
            <a:avLst/>
          </a:prstGeom>
        </p:spPr>
      </p:pic>
    </p:spTree>
    <p:extLst>
      <p:ext uri="{BB962C8B-B14F-4D97-AF65-F5344CB8AC3E}">
        <p14:creationId xmlns:p14="http://schemas.microsoft.com/office/powerpoint/2010/main" val="237775823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8A2782B-69A6-4A11-9FD4-3980BA2722E1}"/>
              </a:ext>
            </a:extLst>
          </p:cNvPr>
          <p:cNvSpPr>
            <a:spLocks noGrp="1"/>
          </p:cNvSpPr>
          <p:nvPr>
            <p:ph type="title"/>
          </p:nvPr>
        </p:nvSpPr>
        <p:spPr/>
        <p:txBody>
          <a:bodyPr>
            <a:normAutofit fontScale="90000"/>
          </a:bodyPr>
          <a:lstStyle/>
          <a:p>
            <a:br>
              <a:rPr lang="en-US" dirty="0"/>
            </a:br>
            <a:r>
              <a:rPr lang="en-US" dirty="0"/>
              <a:t>Common Root Operations Used in the Nervous System</a:t>
            </a:r>
            <a:br>
              <a:rPr lang="en-US" dirty="0"/>
            </a:br>
            <a:endParaRPr lang="en-US" dirty="0"/>
          </a:p>
        </p:txBody>
      </p:sp>
      <p:sp>
        <p:nvSpPr>
          <p:cNvPr id="3" name="Content Placeholder 2">
            <a:extLst>
              <a:ext uri="{FF2B5EF4-FFF2-40B4-BE49-F238E27FC236}">
                <a16:creationId xmlns:a16="http://schemas.microsoft.com/office/drawing/2014/main" id="{B4842D78-4531-407A-A5F4-F2FB32190E59}"/>
              </a:ext>
            </a:extLst>
          </p:cNvPr>
          <p:cNvSpPr>
            <a:spLocks noGrp="1"/>
          </p:cNvSpPr>
          <p:nvPr>
            <p:ph idx="1"/>
          </p:nvPr>
        </p:nvSpPr>
        <p:spPr/>
        <p:txBody>
          <a:bodyPr/>
          <a:lstStyle/>
          <a:p>
            <a:r>
              <a:rPr lang="en-US" dirty="0"/>
              <a:t>Root Operations that Define Other Repairs  </a:t>
            </a:r>
          </a:p>
          <a:p>
            <a:pPr lvl="1">
              <a:buFont typeface="Courier New" panose="02070309020205020404" pitchFamily="49" charset="0"/>
              <a:buChar char="o"/>
            </a:pPr>
            <a:r>
              <a:rPr lang="en-US" dirty="0"/>
              <a:t>Repair: Restoring, to the extent possible, a body part to its normal anatomic structure and function	</a:t>
            </a:r>
          </a:p>
          <a:p>
            <a:pPr lvl="2">
              <a:buFont typeface="Wingdings" panose="05000000000000000000" pitchFamily="2" charset="2"/>
              <a:buChar char="§"/>
            </a:pPr>
            <a:r>
              <a:rPr lang="en-US" dirty="0"/>
              <a:t>Neurorrhaphy</a:t>
            </a:r>
          </a:p>
        </p:txBody>
      </p:sp>
    </p:spTree>
    <p:extLst>
      <p:ext uri="{BB962C8B-B14F-4D97-AF65-F5344CB8AC3E}">
        <p14:creationId xmlns:p14="http://schemas.microsoft.com/office/powerpoint/2010/main" val="260274410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Body Part Values</a:t>
            </a:r>
            <a:endParaRPr lang="en-US" dirty="0"/>
          </a:p>
        </p:txBody>
      </p:sp>
      <p:sp>
        <p:nvSpPr>
          <p:cNvPr id="3" name="Content Placeholder 2"/>
          <p:cNvSpPr>
            <a:spLocks noGrp="1"/>
          </p:cNvSpPr>
          <p:nvPr>
            <p:ph idx="1"/>
          </p:nvPr>
        </p:nvSpPr>
        <p:spPr/>
        <p:txBody>
          <a:bodyPr>
            <a:normAutofit/>
          </a:bodyPr>
          <a:lstStyle/>
          <a:p>
            <a:r>
              <a:rPr lang="en-US" dirty="0"/>
              <a:t>Y—Peripheral Nerve in Peripheral Nervous System—Used when code does not require specification of the individual nerve</a:t>
            </a:r>
          </a:p>
          <a:p>
            <a:pPr lvl="1">
              <a:buFont typeface="Courier New" panose="02070309020205020404" pitchFamily="49" charset="0"/>
              <a:buChar char="o"/>
            </a:pPr>
            <a:r>
              <a:rPr lang="en-US" dirty="0"/>
              <a:t>No similar body part for Central Nervous system</a:t>
            </a:r>
          </a:p>
          <a:p>
            <a:r>
              <a:rPr lang="en-US" dirty="0"/>
              <a:t>Coding Guideline B4.2 </a:t>
            </a:r>
          </a:p>
          <a:p>
            <a:pPr lvl="1">
              <a:buFont typeface="Courier New" panose="02070309020205020404" pitchFamily="49" charset="0"/>
              <a:buChar char="o"/>
            </a:pPr>
            <a:r>
              <a:rPr lang="en-US" dirty="0"/>
              <a:t>When a specific branch of a body part does not have its own body part value, use the closest proximal branch</a:t>
            </a:r>
          </a:p>
          <a:p>
            <a:endParaRPr lang="en-US" dirty="0"/>
          </a:p>
        </p:txBody>
      </p:sp>
    </p:spTree>
    <p:extLst>
      <p:ext uri="{BB962C8B-B14F-4D97-AF65-F5344CB8AC3E}">
        <p14:creationId xmlns:p14="http://schemas.microsoft.com/office/powerpoint/2010/main" val="217575263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EA6BF9-4FD3-4CB5-AADD-2A74285D2902}"/>
              </a:ext>
            </a:extLst>
          </p:cNvPr>
          <p:cNvSpPr>
            <a:spLocks noGrp="1"/>
          </p:cNvSpPr>
          <p:nvPr>
            <p:ph type="title"/>
          </p:nvPr>
        </p:nvSpPr>
        <p:spPr/>
        <p:txBody>
          <a:bodyPr>
            <a:normAutofit/>
          </a:bodyPr>
          <a:lstStyle/>
          <a:p>
            <a:r>
              <a:rPr lang="en-US" dirty="0"/>
              <a:t>Body Part Values for Spinal Tumors </a:t>
            </a:r>
          </a:p>
        </p:txBody>
      </p:sp>
      <p:sp>
        <p:nvSpPr>
          <p:cNvPr id="3" name="Content Placeholder 2">
            <a:extLst>
              <a:ext uri="{FF2B5EF4-FFF2-40B4-BE49-F238E27FC236}">
                <a16:creationId xmlns:a16="http://schemas.microsoft.com/office/drawing/2014/main" id="{CBC582B1-DC72-437C-8311-0103B8AF817B}"/>
              </a:ext>
            </a:extLst>
          </p:cNvPr>
          <p:cNvSpPr>
            <a:spLocks noGrp="1"/>
          </p:cNvSpPr>
          <p:nvPr>
            <p:ph idx="1"/>
          </p:nvPr>
        </p:nvSpPr>
        <p:spPr/>
        <p:txBody>
          <a:bodyPr/>
          <a:lstStyle/>
          <a:p>
            <a:r>
              <a:rPr lang="en-US" dirty="0"/>
              <a:t>Extradural: Inside spinal canal but outside the spinal dura</a:t>
            </a:r>
          </a:p>
          <a:p>
            <a:r>
              <a:rPr lang="en-US" dirty="0"/>
              <a:t>Extraosseous: Subcutaneous tissue and fascia of the back</a:t>
            </a:r>
          </a:p>
          <a:p>
            <a:r>
              <a:rPr lang="en-US" dirty="0"/>
              <a:t>Intradural: Inside the spinal dura</a:t>
            </a:r>
          </a:p>
          <a:p>
            <a:pPr lvl="1">
              <a:buFont typeface="Courier New" panose="02070309020205020404" pitchFamily="49" charset="0"/>
              <a:buChar char="o"/>
            </a:pPr>
            <a:r>
              <a:rPr lang="en-US" dirty="0"/>
              <a:t>Intramedullary: Inside the spinal cord</a:t>
            </a:r>
          </a:p>
          <a:p>
            <a:pPr lvl="1">
              <a:buFont typeface="Courier New" panose="02070309020205020404" pitchFamily="49" charset="0"/>
              <a:buChar char="o"/>
            </a:pPr>
            <a:r>
              <a:rPr lang="en-US" dirty="0"/>
              <a:t>Extramedullary: Outside the spinal cord</a:t>
            </a:r>
          </a:p>
        </p:txBody>
      </p:sp>
    </p:spTree>
    <p:extLst>
      <p:ext uri="{BB962C8B-B14F-4D97-AF65-F5344CB8AC3E}">
        <p14:creationId xmlns:p14="http://schemas.microsoft.com/office/powerpoint/2010/main" val="410613271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D45186-7CD6-437E-9FBA-6E3C42B53DC1}"/>
              </a:ext>
            </a:extLst>
          </p:cNvPr>
          <p:cNvSpPr>
            <a:spLocks noGrp="1"/>
          </p:cNvSpPr>
          <p:nvPr>
            <p:ph type="title"/>
          </p:nvPr>
        </p:nvSpPr>
        <p:spPr/>
        <p:txBody>
          <a:bodyPr/>
          <a:lstStyle/>
          <a:p>
            <a:r>
              <a:rPr lang="en-US" dirty="0"/>
              <a:t>Spinal Cord Tumor Coding </a:t>
            </a:r>
          </a:p>
        </p:txBody>
      </p:sp>
      <p:pic>
        <p:nvPicPr>
          <p:cNvPr id="6" name="Content Placeholder 5">
            <a:extLst>
              <a:ext uri="{FF2B5EF4-FFF2-40B4-BE49-F238E27FC236}">
                <a16:creationId xmlns:a16="http://schemas.microsoft.com/office/drawing/2014/main" id="{494478F0-9424-4328-9C69-AFD3166A9DC8}"/>
              </a:ext>
            </a:extLst>
          </p:cNvPr>
          <p:cNvPicPr>
            <a:picLocks noGrp="1" noChangeAspect="1"/>
          </p:cNvPicPr>
          <p:nvPr>
            <p:ph idx="1"/>
          </p:nvPr>
        </p:nvPicPr>
        <p:blipFill>
          <a:blip r:embed="rId2"/>
          <a:stretch>
            <a:fillRect/>
          </a:stretch>
        </p:blipFill>
        <p:spPr>
          <a:xfrm>
            <a:off x="951979" y="1825625"/>
            <a:ext cx="7240041" cy="4351338"/>
          </a:xfrm>
          <a:prstGeom prst="rect">
            <a:avLst/>
          </a:prstGeom>
        </p:spPr>
      </p:pic>
    </p:spTree>
    <p:extLst>
      <p:ext uri="{BB962C8B-B14F-4D97-AF65-F5344CB8AC3E}">
        <p14:creationId xmlns:p14="http://schemas.microsoft.com/office/powerpoint/2010/main" val="376363720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Nervous System</a:t>
            </a:r>
            <a:endParaRPr lang="en-US" dirty="0"/>
          </a:p>
        </p:txBody>
      </p:sp>
      <p:sp>
        <p:nvSpPr>
          <p:cNvPr id="3" name="Content Placeholder 2"/>
          <p:cNvSpPr>
            <a:spLocks noGrp="1"/>
          </p:cNvSpPr>
          <p:nvPr>
            <p:ph idx="1"/>
          </p:nvPr>
        </p:nvSpPr>
        <p:spPr/>
        <p:txBody>
          <a:bodyPr>
            <a:normAutofit/>
          </a:bodyPr>
          <a:lstStyle/>
          <a:p>
            <a:r>
              <a:rPr lang="en-US" dirty="0"/>
              <a:t>Communication network</a:t>
            </a:r>
          </a:p>
          <a:p>
            <a:r>
              <a:rPr lang="en-US" dirty="0"/>
              <a:t>Controls, coordinates, and regulates other systems</a:t>
            </a:r>
          </a:p>
          <a:p>
            <a:r>
              <a:rPr lang="en-US" dirty="0"/>
              <a:t>Nerves that send impulses to and from the brain</a:t>
            </a:r>
          </a:p>
          <a:p>
            <a:r>
              <a:rPr lang="en-US" dirty="0"/>
              <a:t>Two Body Systems</a:t>
            </a:r>
          </a:p>
          <a:p>
            <a:pPr lvl="1">
              <a:buFont typeface="Courier New" panose="02070309020205020404" pitchFamily="49" charset="0"/>
              <a:buChar char="o"/>
            </a:pPr>
            <a:r>
              <a:rPr lang="en-US" dirty="0"/>
              <a:t>0—Central Nervous System and Cranial Nerves</a:t>
            </a:r>
          </a:p>
          <a:p>
            <a:pPr lvl="1">
              <a:buFont typeface="Courier New" panose="02070309020205020404" pitchFamily="49" charset="0"/>
              <a:buChar char="o"/>
            </a:pPr>
            <a:r>
              <a:rPr lang="en-US" dirty="0"/>
              <a:t>1—Peripheral Nervous System</a:t>
            </a:r>
          </a:p>
        </p:txBody>
      </p:sp>
    </p:spTree>
    <p:extLst>
      <p:ext uri="{BB962C8B-B14F-4D97-AF65-F5344CB8AC3E}">
        <p14:creationId xmlns:p14="http://schemas.microsoft.com/office/powerpoint/2010/main" val="205053245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a:t>Approaches in the Nervous System</a:t>
            </a:r>
            <a:endParaRPr lang="en-US" dirty="0"/>
          </a:p>
        </p:txBody>
      </p:sp>
      <p:sp>
        <p:nvSpPr>
          <p:cNvPr id="3" name="Content Placeholder 2"/>
          <p:cNvSpPr>
            <a:spLocks noGrp="1"/>
          </p:cNvSpPr>
          <p:nvPr>
            <p:ph idx="1"/>
          </p:nvPr>
        </p:nvSpPr>
        <p:spPr/>
        <p:txBody>
          <a:bodyPr>
            <a:normAutofit/>
          </a:bodyPr>
          <a:lstStyle/>
          <a:p>
            <a:r>
              <a:rPr lang="en-US" dirty="0"/>
              <a:t>0—Open</a:t>
            </a:r>
          </a:p>
          <a:p>
            <a:r>
              <a:rPr lang="en-US" dirty="0"/>
              <a:t>3—Percutaneous—includes a small nick in the skin to accommodate needles and other instruments</a:t>
            </a:r>
          </a:p>
          <a:p>
            <a:r>
              <a:rPr lang="en-US" dirty="0"/>
              <a:t>4—Percutaneous endoscopic</a:t>
            </a:r>
          </a:p>
          <a:p>
            <a:r>
              <a:rPr lang="en-US" dirty="0"/>
              <a:t>X—External</a:t>
            </a:r>
          </a:p>
          <a:p>
            <a:r>
              <a:rPr lang="en-US" dirty="0"/>
              <a:t>Approaches involving natural or artificial openings are not applicable</a:t>
            </a:r>
          </a:p>
          <a:p>
            <a:endParaRPr lang="en-US" dirty="0"/>
          </a:p>
        </p:txBody>
      </p:sp>
    </p:spTree>
    <p:extLst>
      <p:ext uri="{BB962C8B-B14F-4D97-AF65-F5344CB8AC3E}">
        <p14:creationId xmlns:p14="http://schemas.microsoft.com/office/powerpoint/2010/main" val="63039391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1EC718-0D0B-4D7C-87AF-5589CC00D089}"/>
              </a:ext>
            </a:extLst>
          </p:cNvPr>
          <p:cNvSpPr>
            <a:spLocks noGrp="1"/>
          </p:cNvSpPr>
          <p:nvPr>
            <p:ph type="title"/>
          </p:nvPr>
        </p:nvSpPr>
        <p:spPr/>
        <p:txBody>
          <a:bodyPr/>
          <a:lstStyle/>
          <a:p>
            <a:r>
              <a:rPr lang="en-US" dirty="0"/>
              <a:t>Intracranial Approaches</a:t>
            </a:r>
          </a:p>
        </p:txBody>
      </p:sp>
      <p:sp>
        <p:nvSpPr>
          <p:cNvPr id="3" name="Content Placeholder 2">
            <a:extLst>
              <a:ext uri="{FF2B5EF4-FFF2-40B4-BE49-F238E27FC236}">
                <a16:creationId xmlns:a16="http://schemas.microsoft.com/office/drawing/2014/main" id="{6AFAAA5E-DD7E-423F-B318-CEA80F804071}"/>
              </a:ext>
            </a:extLst>
          </p:cNvPr>
          <p:cNvSpPr>
            <a:spLocks noGrp="1"/>
          </p:cNvSpPr>
          <p:nvPr>
            <p:ph idx="1"/>
          </p:nvPr>
        </p:nvSpPr>
        <p:spPr/>
        <p:txBody>
          <a:bodyPr>
            <a:normAutofit fontScale="55000" lnSpcReduction="20000"/>
          </a:bodyPr>
          <a:lstStyle/>
          <a:p>
            <a:r>
              <a:rPr lang="en-US" sz="3800" b="1" dirty="0"/>
              <a:t>Percutaneous or Percutaneous Endoscopic Approach</a:t>
            </a:r>
          </a:p>
          <a:p>
            <a:pPr lvl="1">
              <a:buFont typeface="Courier New" panose="02070309020205020404" pitchFamily="49" charset="0"/>
              <a:buChar char="o"/>
            </a:pPr>
            <a:r>
              <a:rPr lang="en-US" sz="3000" dirty="0"/>
              <a:t>Burr hole is created using a burr or drill</a:t>
            </a:r>
          </a:p>
          <a:p>
            <a:pPr lvl="1">
              <a:buFont typeface="Courier New" panose="02070309020205020404" pitchFamily="49" charset="0"/>
              <a:buChar char="o"/>
            </a:pPr>
            <a:r>
              <a:rPr lang="en-US" sz="3000" dirty="0"/>
              <a:t>The small hole can admit instruments, drainage devices, monitoring devices, leads, or endoscopes (changing the approach to percutaneous endoscopic)</a:t>
            </a:r>
          </a:p>
          <a:p>
            <a:pPr lvl="1">
              <a:buFont typeface="Courier New" panose="02070309020205020404" pitchFamily="49" charset="0"/>
              <a:buChar char="o"/>
            </a:pPr>
            <a:r>
              <a:rPr lang="en-US" sz="3000" dirty="0"/>
              <a:t>May be closed with a burr hole cover at the conclusion of the procedure</a:t>
            </a:r>
          </a:p>
          <a:p>
            <a:r>
              <a:rPr lang="en-US" sz="3800" b="1" dirty="0"/>
              <a:t>Open Approach</a:t>
            </a:r>
          </a:p>
          <a:p>
            <a:pPr lvl="1">
              <a:buFont typeface="Courier New" panose="02070309020205020404" pitchFamily="49" charset="0"/>
              <a:buChar char="o"/>
            </a:pPr>
            <a:r>
              <a:rPr lang="en-US" sz="3000" dirty="0"/>
              <a:t>Burr hole increased to keyhole size</a:t>
            </a:r>
          </a:p>
          <a:p>
            <a:pPr lvl="2">
              <a:buFont typeface="Wingdings" panose="05000000000000000000" pitchFamily="2" charset="2"/>
              <a:buChar char="§"/>
            </a:pPr>
            <a:r>
              <a:rPr lang="en-US" sz="3000" dirty="0"/>
              <a:t>Hole then large enough to expose and visualize the dura and brain directly for procedures in a limited area</a:t>
            </a:r>
          </a:p>
          <a:p>
            <a:pPr lvl="2">
              <a:buFont typeface="Wingdings" panose="05000000000000000000" pitchFamily="2" charset="2"/>
              <a:buChar char="§"/>
            </a:pPr>
            <a:r>
              <a:rPr lang="en-US" sz="3000" dirty="0"/>
              <a:t>May be closed with a large burr hole cover or small plate at the conclusion of the procedure</a:t>
            </a:r>
          </a:p>
          <a:p>
            <a:pPr lvl="1">
              <a:buFont typeface="Courier New" panose="02070309020205020404" pitchFamily="49" charset="0"/>
              <a:buChar char="o"/>
            </a:pPr>
            <a:r>
              <a:rPr lang="en-US" sz="3000" dirty="0"/>
              <a:t>Several burr holes are made and connected to raise a flap</a:t>
            </a:r>
          </a:p>
          <a:p>
            <a:pPr lvl="2">
              <a:buFont typeface="Wingdings" panose="05000000000000000000" pitchFamily="2" charset="2"/>
              <a:buChar char="§"/>
            </a:pPr>
            <a:r>
              <a:rPr lang="en-US" sz="3000" dirty="0"/>
              <a:t>Access is then large enough to perform any necessary procedure</a:t>
            </a:r>
          </a:p>
          <a:p>
            <a:pPr lvl="2">
              <a:buFont typeface="Wingdings" panose="05000000000000000000" pitchFamily="2" charset="2"/>
              <a:buChar char="§"/>
            </a:pPr>
            <a:r>
              <a:rPr lang="en-US" sz="3000" dirty="0"/>
              <a:t>Craniotomy flap procedures have the flap returned at the conclusion of the procedure or soon after</a:t>
            </a:r>
          </a:p>
          <a:p>
            <a:pPr lvl="2">
              <a:buFont typeface="Wingdings" panose="05000000000000000000" pitchFamily="2" charset="2"/>
              <a:buChar char="§"/>
            </a:pPr>
            <a:r>
              <a:rPr lang="en-US" sz="3000" dirty="0"/>
              <a:t>Craniectomy flap procedures do not have the flap returned at the conclusion of the procedure, and the skull is replaced by a device</a:t>
            </a:r>
          </a:p>
          <a:p>
            <a:endParaRPr lang="en-US" dirty="0"/>
          </a:p>
        </p:txBody>
      </p:sp>
    </p:spTree>
    <p:extLst>
      <p:ext uri="{BB962C8B-B14F-4D97-AF65-F5344CB8AC3E}">
        <p14:creationId xmlns:p14="http://schemas.microsoft.com/office/powerpoint/2010/main" val="274928251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97DD4D-C3FE-4255-B973-B11BFED887AD}"/>
              </a:ext>
            </a:extLst>
          </p:cNvPr>
          <p:cNvSpPr>
            <a:spLocks noGrp="1"/>
          </p:cNvSpPr>
          <p:nvPr>
            <p:ph type="title"/>
          </p:nvPr>
        </p:nvSpPr>
        <p:spPr/>
        <p:txBody>
          <a:bodyPr/>
          <a:lstStyle/>
          <a:p>
            <a:r>
              <a:rPr lang="en-US" dirty="0"/>
              <a:t>Coding Tip</a:t>
            </a:r>
          </a:p>
        </p:txBody>
      </p:sp>
      <p:sp>
        <p:nvSpPr>
          <p:cNvPr id="3" name="Content Placeholder 2">
            <a:extLst>
              <a:ext uri="{FF2B5EF4-FFF2-40B4-BE49-F238E27FC236}">
                <a16:creationId xmlns:a16="http://schemas.microsoft.com/office/drawing/2014/main" id="{BEC3A1DA-2F2F-4E21-A43D-004B996C8427}"/>
              </a:ext>
            </a:extLst>
          </p:cNvPr>
          <p:cNvSpPr>
            <a:spLocks noGrp="1"/>
          </p:cNvSpPr>
          <p:nvPr>
            <p:ph idx="1"/>
          </p:nvPr>
        </p:nvSpPr>
        <p:spPr/>
        <p:txBody>
          <a:bodyPr>
            <a:normAutofit/>
          </a:bodyPr>
          <a:lstStyle/>
          <a:p>
            <a:r>
              <a:rPr lang="en-US" dirty="0"/>
              <a:t>A small nick in the skin does not constitute an Open approach. These small nicks in the skin are made to accommodate needles and other small-diameter instruments. </a:t>
            </a:r>
          </a:p>
          <a:p>
            <a:r>
              <a:rPr lang="en-US" dirty="0"/>
              <a:t>When the needle or other instrument reaches all the way to the operative site, but the site is not exposed or visualized, the correct approach value is Percutaneous.</a:t>
            </a:r>
          </a:p>
          <a:p>
            <a:endParaRPr lang="en-US" dirty="0"/>
          </a:p>
        </p:txBody>
      </p:sp>
    </p:spTree>
    <p:extLst>
      <p:ext uri="{BB962C8B-B14F-4D97-AF65-F5344CB8AC3E}">
        <p14:creationId xmlns:p14="http://schemas.microsoft.com/office/powerpoint/2010/main" val="373291613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Devices</a:t>
            </a:r>
            <a:endParaRPr lang="en-US" dirty="0"/>
          </a:p>
        </p:txBody>
      </p:sp>
      <p:sp>
        <p:nvSpPr>
          <p:cNvPr id="3" name="Content Placeholder 2"/>
          <p:cNvSpPr>
            <a:spLocks noGrp="1"/>
          </p:cNvSpPr>
          <p:nvPr>
            <p:ph idx="1"/>
          </p:nvPr>
        </p:nvSpPr>
        <p:spPr/>
        <p:txBody>
          <a:bodyPr>
            <a:normAutofit/>
          </a:bodyPr>
          <a:lstStyle/>
          <a:p>
            <a:r>
              <a:rPr lang="en-US" dirty="0"/>
              <a:t>Examples</a:t>
            </a:r>
          </a:p>
          <a:p>
            <a:pPr lvl="1">
              <a:buFont typeface="Courier New" panose="02070309020205020404" pitchFamily="49" charset="0"/>
              <a:buChar char="o"/>
            </a:pPr>
            <a:r>
              <a:rPr lang="en-US" dirty="0"/>
              <a:t>Simulators</a:t>
            </a:r>
          </a:p>
          <a:p>
            <a:pPr lvl="1">
              <a:buFont typeface="Courier New" panose="02070309020205020404" pitchFamily="49" charset="0"/>
              <a:buChar char="o"/>
            </a:pPr>
            <a:r>
              <a:rPr lang="en-US" dirty="0"/>
              <a:t>Monitoring</a:t>
            </a:r>
          </a:p>
          <a:p>
            <a:pPr lvl="1">
              <a:buFont typeface="Courier New" panose="02070309020205020404" pitchFamily="49" charset="0"/>
              <a:buChar char="o"/>
            </a:pPr>
            <a:r>
              <a:rPr lang="en-US" dirty="0"/>
              <a:t>Infusion</a:t>
            </a:r>
          </a:p>
          <a:p>
            <a:pPr lvl="1">
              <a:buFont typeface="Courier New" panose="02070309020205020404" pitchFamily="49" charset="0"/>
              <a:buChar char="o"/>
            </a:pPr>
            <a:r>
              <a:rPr lang="en-US" dirty="0"/>
              <a:t>Drainage</a:t>
            </a:r>
          </a:p>
          <a:p>
            <a:pPr lvl="1">
              <a:buFont typeface="Courier New" panose="02070309020205020404" pitchFamily="49" charset="0"/>
              <a:buChar char="o"/>
            </a:pPr>
            <a:r>
              <a:rPr lang="en-US" dirty="0"/>
              <a:t>Radioactive Element, Cesium-131 Collagen Implant</a:t>
            </a:r>
          </a:p>
          <a:p>
            <a:pPr lvl="1">
              <a:buFont typeface="Courier New" panose="02070309020205020404" pitchFamily="49" charset="0"/>
              <a:buChar char="o"/>
            </a:pPr>
            <a:r>
              <a:rPr lang="en-US" dirty="0"/>
              <a:t>Tissue substitutes</a:t>
            </a:r>
          </a:p>
          <a:p>
            <a:pPr lvl="2">
              <a:buFont typeface="Wingdings" panose="05000000000000000000" pitchFamily="2" charset="2"/>
              <a:buChar char="§"/>
            </a:pPr>
            <a:r>
              <a:rPr lang="en-US" dirty="0"/>
              <a:t>Bypass</a:t>
            </a:r>
          </a:p>
          <a:p>
            <a:pPr lvl="2">
              <a:buFont typeface="Wingdings" panose="05000000000000000000" pitchFamily="2" charset="2"/>
              <a:buChar char="§"/>
            </a:pPr>
            <a:r>
              <a:rPr lang="en-US" dirty="0"/>
              <a:t>Supplement</a:t>
            </a:r>
          </a:p>
          <a:p>
            <a:pPr lvl="2">
              <a:buFont typeface="Wingdings" panose="05000000000000000000" pitchFamily="2" charset="2"/>
              <a:buChar char="§"/>
            </a:pPr>
            <a:r>
              <a:rPr lang="en-US" dirty="0"/>
              <a:t>Revision</a:t>
            </a:r>
          </a:p>
        </p:txBody>
      </p:sp>
    </p:spTree>
    <p:extLst>
      <p:ext uri="{BB962C8B-B14F-4D97-AF65-F5344CB8AC3E}">
        <p14:creationId xmlns:p14="http://schemas.microsoft.com/office/powerpoint/2010/main" val="262910396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A42143-A43F-4062-B547-9B1507D49E85}"/>
              </a:ext>
            </a:extLst>
          </p:cNvPr>
          <p:cNvSpPr>
            <a:spLocks noGrp="1"/>
          </p:cNvSpPr>
          <p:nvPr>
            <p:ph type="title"/>
          </p:nvPr>
        </p:nvSpPr>
        <p:spPr/>
        <p:txBody>
          <a:bodyPr/>
          <a:lstStyle/>
          <a:p>
            <a:r>
              <a:rPr lang="en-US" dirty="0"/>
              <a:t>Devices to Supplement</a:t>
            </a:r>
          </a:p>
        </p:txBody>
      </p:sp>
      <p:sp>
        <p:nvSpPr>
          <p:cNvPr id="3" name="Content Placeholder 2">
            <a:extLst>
              <a:ext uri="{FF2B5EF4-FFF2-40B4-BE49-F238E27FC236}">
                <a16:creationId xmlns:a16="http://schemas.microsoft.com/office/drawing/2014/main" id="{8DCA3271-98C5-4B32-B9D7-D6C8A16052CE}"/>
              </a:ext>
            </a:extLst>
          </p:cNvPr>
          <p:cNvSpPr>
            <a:spLocks noGrp="1"/>
          </p:cNvSpPr>
          <p:nvPr>
            <p:ph idx="1"/>
          </p:nvPr>
        </p:nvSpPr>
        <p:spPr/>
        <p:txBody>
          <a:bodyPr>
            <a:normAutofit/>
          </a:bodyPr>
          <a:lstStyle/>
          <a:p>
            <a:r>
              <a:rPr lang="en-US" dirty="0"/>
              <a:t>Dura or spinal meninges</a:t>
            </a:r>
          </a:p>
          <a:p>
            <a:pPr lvl="1">
              <a:buFont typeface="Courier New" panose="02070309020205020404" pitchFamily="49" charset="0"/>
              <a:buChar char="o"/>
            </a:pPr>
            <a:r>
              <a:rPr lang="en-US" dirty="0"/>
              <a:t>Durafoam</a:t>
            </a:r>
          </a:p>
          <a:p>
            <a:pPr lvl="1">
              <a:buFont typeface="Courier New" panose="02070309020205020404" pitchFamily="49" charset="0"/>
              <a:buChar char="o"/>
            </a:pPr>
            <a:r>
              <a:rPr lang="en-US" dirty="0" err="1"/>
              <a:t>DuraGen</a:t>
            </a:r>
            <a:endParaRPr lang="en-US" dirty="0"/>
          </a:p>
          <a:p>
            <a:pPr lvl="1">
              <a:buFont typeface="Courier New" panose="02070309020205020404" pitchFamily="49" charset="0"/>
              <a:buChar char="o"/>
            </a:pPr>
            <a:r>
              <a:rPr lang="en-US" dirty="0" err="1"/>
              <a:t>Durepair</a:t>
            </a:r>
            <a:endParaRPr lang="en-US" dirty="0"/>
          </a:p>
          <a:p>
            <a:r>
              <a:rPr lang="en-US" dirty="0"/>
              <a:t>Manufactured from animal bone tissue</a:t>
            </a:r>
          </a:p>
          <a:p>
            <a:r>
              <a:rPr lang="en-US" dirty="0"/>
              <a:t>Use K for </a:t>
            </a:r>
            <a:r>
              <a:rPr lang="en-US" dirty="0" err="1"/>
              <a:t>nonautologous</a:t>
            </a:r>
            <a:r>
              <a:rPr lang="en-US" dirty="0"/>
              <a:t> tissue substitute</a:t>
            </a:r>
          </a:p>
          <a:p>
            <a:r>
              <a:rPr lang="en-US" dirty="0"/>
              <a:t>DuraSeal is not a device, absorbed</a:t>
            </a:r>
          </a:p>
        </p:txBody>
      </p:sp>
    </p:spTree>
    <p:extLst>
      <p:ext uri="{BB962C8B-B14F-4D97-AF65-F5344CB8AC3E}">
        <p14:creationId xmlns:p14="http://schemas.microsoft.com/office/powerpoint/2010/main" val="154721832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Qualifiers</a:t>
            </a:r>
            <a:endParaRPr lang="en-US" dirty="0"/>
          </a:p>
        </p:txBody>
      </p:sp>
      <p:sp>
        <p:nvSpPr>
          <p:cNvPr id="3" name="Content Placeholder 2"/>
          <p:cNvSpPr>
            <a:spLocks noGrp="1"/>
          </p:cNvSpPr>
          <p:nvPr>
            <p:ph idx="1"/>
          </p:nvPr>
        </p:nvSpPr>
        <p:spPr/>
        <p:txBody>
          <a:bodyPr/>
          <a:lstStyle/>
          <a:p>
            <a:r>
              <a:rPr lang="en-US" dirty="0"/>
              <a:t>Bypass</a:t>
            </a:r>
          </a:p>
          <a:p>
            <a:pPr lvl="1">
              <a:buFont typeface="Courier New" panose="02070309020205020404" pitchFamily="49" charset="0"/>
              <a:buChar char="o"/>
            </a:pPr>
            <a:r>
              <a:rPr lang="en-US" dirty="0"/>
              <a:t>B for cerebral cisterns</a:t>
            </a:r>
          </a:p>
          <a:p>
            <a:r>
              <a:rPr lang="en-US" dirty="0"/>
              <a:t>Transfer</a:t>
            </a:r>
          </a:p>
          <a:p>
            <a:r>
              <a:rPr lang="en-US" dirty="0"/>
              <a:t>X—Diagnostic</a:t>
            </a:r>
          </a:p>
          <a:p>
            <a:r>
              <a:rPr lang="en-US" dirty="0"/>
              <a:t>Z—No Qualifier</a:t>
            </a:r>
          </a:p>
        </p:txBody>
      </p:sp>
    </p:spTree>
    <p:extLst>
      <p:ext uri="{BB962C8B-B14F-4D97-AF65-F5344CB8AC3E}">
        <p14:creationId xmlns:p14="http://schemas.microsoft.com/office/powerpoint/2010/main" val="305931117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FB35C94-84AD-4597-9A48-9BBCB520BBE8}"/>
              </a:ext>
            </a:extLst>
          </p:cNvPr>
          <p:cNvSpPr>
            <a:spLocks noGrp="1"/>
          </p:cNvSpPr>
          <p:nvPr>
            <p:ph type="title"/>
          </p:nvPr>
        </p:nvSpPr>
        <p:spPr/>
        <p:txBody>
          <a:bodyPr/>
          <a:lstStyle/>
          <a:p>
            <a:r>
              <a:rPr lang="en-US" dirty="0"/>
              <a:t>00X Table—Nerve Transfer</a:t>
            </a:r>
          </a:p>
        </p:txBody>
      </p:sp>
      <p:pic>
        <p:nvPicPr>
          <p:cNvPr id="5" name="Content Placeholder 4">
            <a:extLst>
              <a:ext uri="{FF2B5EF4-FFF2-40B4-BE49-F238E27FC236}">
                <a16:creationId xmlns:a16="http://schemas.microsoft.com/office/drawing/2014/main" id="{F5EBB11C-9E28-48A2-8179-2A071CF9F829}"/>
              </a:ext>
            </a:extLst>
          </p:cNvPr>
          <p:cNvPicPr>
            <a:picLocks noGrp="1" noChangeAspect="1"/>
          </p:cNvPicPr>
          <p:nvPr>
            <p:ph idx="1"/>
          </p:nvPr>
        </p:nvPicPr>
        <p:blipFill>
          <a:blip r:embed="rId2"/>
          <a:stretch>
            <a:fillRect/>
          </a:stretch>
        </p:blipFill>
        <p:spPr>
          <a:xfrm>
            <a:off x="457200" y="2600464"/>
            <a:ext cx="8229600" cy="2960409"/>
          </a:xfrm>
          <a:prstGeom prst="rect">
            <a:avLst/>
          </a:prstGeom>
        </p:spPr>
      </p:pic>
    </p:spTree>
    <p:extLst>
      <p:ext uri="{BB962C8B-B14F-4D97-AF65-F5344CB8AC3E}">
        <p14:creationId xmlns:p14="http://schemas.microsoft.com/office/powerpoint/2010/main" val="262669008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marL="0" indent="0">
              <a:buNone/>
            </a:pPr>
            <a:r>
              <a:rPr lang="en-US" sz="2000" b="1" cap="all" dirty="0"/>
              <a:t>Preoperative diagnosis:</a:t>
            </a:r>
            <a:r>
              <a:rPr lang="en-US" sz="2000" b="1" dirty="0"/>
              <a:t>  </a:t>
            </a:r>
            <a:r>
              <a:rPr lang="en-US" sz="2000" dirty="0"/>
              <a:t>Gunshot wound to the spine</a:t>
            </a:r>
          </a:p>
          <a:p>
            <a:pPr marL="0" indent="0">
              <a:buNone/>
            </a:pPr>
            <a:r>
              <a:rPr lang="en-US" sz="2000" b="1" cap="all" dirty="0"/>
              <a:t>Postoperative diagnosis:</a:t>
            </a:r>
            <a:r>
              <a:rPr lang="en-US" sz="2000" b="1" dirty="0"/>
              <a:t>  </a:t>
            </a:r>
            <a:r>
              <a:rPr lang="en-US" sz="2000" dirty="0"/>
              <a:t>Gunshot wound to the spine</a:t>
            </a:r>
          </a:p>
          <a:p>
            <a:pPr marL="0" indent="0">
              <a:buNone/>
            </a:pPr>
            <a:r>
              <a:rPr lang="en-US" sz="2000" b="1" dirty="0"/>
              <a:t>PROCEDURE PERFORMED: </a:t>
            </a:r>
            <a:r>
              <a:rPr lang="en-US" sz="2000" dirty="0"/>
              <a:t>	</a:t>
            </a:r>
            <a:br>
              <a:rPr lang="en-US" sz="2000" dirty="0"/>
            </a:br>
            <a:r>
              <a:rPr lang="en-US" sz="2000" dirty="0"/>
              <a:t>Thoracic T12 laminectomy with </a:t>
            </a:r>
            <a:r>
              <a:rPr lang="en-US" sz="2000" dirty="0">
                <a:solidFill>
                  <a:srgbClr val="EB2350"/>
                </a:solidFill>
              </a:rPr>
              <a:t>removal of bullet fragments </a:t>
            </a:r>
            <a:r>
              <a:rPr lang="en-US" sz="2000" dirty="0"/>
              <a:t>and </a:t>
            </a:r>
            <a:r>
              <a:rPr lang="en-US" sz="2000" dirty="0">
                <a:solidFill>
                  <a:srgbClr val="EB2350"/>
                </a:solidFill>
              </a:rPr>
              <a:t>repair of dural tear</a:t>
            </a:r>
          </a:p>
          <a:p>
            <a:pPr marL="0" indent="0">
              <a:buNone/>
            </a:pPr>
            <a:r>
              <a:rPr lang="en-US" sz="2000" b="1" dirty="0"/>
              <a:t>HISTORY:</a:t>
            </a:r>
            <a:r>
              <a:rPr lang="en-US" sz="2000" dirty="0"/>
              <a:t> This 45-year-old sustained a gunshot wound to the spine. The bullet was lodged directly within the canal and into the spinal cord. The patient was reported to be paraplegic. He was intubated and sedated and not really able to be examined. We discussed with the family the treatment options, including conservative management versus bullet removal. They elected to proceed with this procedure.</a:t>
            </a:r>
          </a:p>
          <a:p>
            <a:pPr marL="0" indent="0">
              <a:buNone/>
            </a:pPr>
            <a:endParaRPr lang="en-US" sz="1600" dirty="0"/>
          </a:p>
        </p:txBody>
      </p:sp>
      <p:cxnSp>
        <p:nvCxnSpPr>
          <p:cNvPr id="5" name="Straight Arrow Connector 4"/>
          <p:cNvCxnSpPr/>
          <p:nvPr/>
        </p:nvCxnSpPr>
        <p:spPr bwMode="auto">
          <a:xfrm flipV="1">
            <a:off x="6503194" y="2403058"/>
            <a:ext cx="1295400" cy="609600"/>
          </a:xfrm>
          <a:prstGeom prst="straightConnector1">
            <a:avLst/>
          </a:prstGeom>
          <a:solidFill>
            <a:schemeClr val="accent1"/>
          </a:solidFill>
          <a:ln w="9525" cap="flat" cmpd="sng" algn="ctr">
            <a:solidFill>
              <a:schemeClr val="tx1"/>
            </a:solidFill>
            <a:prstDash val="solid"/>
            <a:round/>
            <a:headEnd type="none" w="med" len="med"/>
            <a:tailEnd type="arrow"/>
          </a:ln>
          <a:effectLst/>
        </p:spPr>
      </p:cxnSp>
      <p:sp>
        <p:nvSpPr>
          <p:cNvPr id="7" name="Rectangle 6"/>
          <p:cNvSpPr/>
          <p:nvPr/>
        </p:nvSpPr>
        <p:spPr>
          <a:xfrm>
            <a:off x="7848600" y="1825625"/>
            <a:ext cx="1171575" cy="646331"/>
          </a:xfrm>
          <a:prstGeom prst="rect">
            <a:avLst/>
          </a:prstGeom>
          <a:solidFill>
            <a:srgbClr val="3399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p:txBody>
          <a:bodyPr/>
          <a:lstStyle/>
          <a:p>
            <a:r>
              <a:rPr lang="en-US" dirty="0"/>
              <a:t>Case Study 2</a:t>
            </a:r>
          </a:p>
        </p:txBody>
      </p:sp>
      <p:sp>
        <p:nvSpPr>
          <p:cNvPr id="8" name="TextBox 7"/>
          <p:cNvSpPr txBox="1"/>
          <p:nvPr/>
        </p:nvSpPr>
        <p:spPr>
          <a:xfrm>
            <a:off x="7726606" y="1788429"/>
            <a:ext cx="1371600" cy="646331"/>
          </a:xfrm>
          <a:prstGeom prst="rect">
            <a:avLst/>
          </a:prstGeom>
          <a:noFill/>
        </p:spPr>
        <p:txBody>
          <a:bodyPr wrap="square" rtlCol="0">
            <a:spAutoFit/>
          </a:bodyPr>
          <a:lstStyle/>
          <a:p>
            <a:pPr algn="ctr"/>
            <a:r>
              <a:rPr lang="en-US" dirty="0"/>
              <a:t>Root Operations</a:t>
            </a:r>
          </a:p>
        </p:txBody>
      </p:sp>
    </p:spTree>
    <p:extLst>
      <p:ext uri="{BB962C8B-B14F-4D97-AF65-F5344CB8AC3E}">
        <p14:creationId xmlns:p14="http://schemas.microsoft.com/office/powerpoint/2010/main" val="180364610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4" name="Straight Arrow Connector 13"/>
          <p:cNvCxnSpPr/>
          <p:nvPr/>
        </p:nvCxnSpPr>
        <p:spPr bwMode="auto">
          <a:xfrm>
            <a:off x="3352800" y="3810000"/>
            <a:ext cx="1447800" cy="2286000"/>
          </a:xfrm>
          <a:prstGeom prst="straightConnector1">
            <a:avLst/>
          </a:prstGeom>
          <a:solidFill>
            <a:schemeClr val="accent1"/>
          </a:solidFill>
          <a:ln w="9525" cap="flat" cmpd="sng" algn="ctr">
            <a:solidFill>
              <a:schemeClr val="tx1"/>
            </a:solidFill>
            <a:prstDash val="solid"/>
            <a:round/>
            <a:headEnd type="none" w="med" len="med"/>
            <a:tailEnd type="arrow"/>
          </a:ln>
          <a:effectLst/>
        </p:spPr>
      </p:cxnSp>
      <p:sp>
        <p:nvSpPr>
          <p:cNvPr id="33" name="Rectangle 32"/>
          <p:cNvSpPr/>
          <p:nvPr/>
        </p:nvSpPr>
        <p:spPr>
          <a:xfrm>
            <a:off x="4800600" y="6096000"/>
            <a:ext cx="1371600" cy="609600"/>
          </a:xfrm>
          <a:prstGeom prst="rect">
            <a:avLst/>
          </a:prstGeom>
          <a:solidFill>
            <a:srgbClr val="3399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ectangle 26"/>
          <p:cNvSpPr/>
          <p:nvPr/>
        </p:nvSpPr>
        <p:spPr>
          <a:xfrm>
            <a:off x="2514600" y="6019800"/>
            <a:ext cx="1295400" cy="685800"/>
          </a:xfrm>
          <a:prstGeom prst="rect">
            <a:avLst/>
          </a:prstGeom>
          <a:solidFill>
            <a:srgbClr val="3399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23"/>
          <p:cNvSpPr/>
          <p:nvPr/>
        </p:nvSpPr>
        <p:spPr>
          <a:xfrm>
            <a:off x="7924800" y="4038600"/>
            <a:ext cx="1066800" cy="685800"/>
          </a:xfrm>
          <a:prstGeom prst="rect">
            <a:avLst/>
          </a:prstGeom>
          <a:solidFill>
            <a:srgbClr val="3399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p:cNvSpPr/>
          <p:nvPr/>
        </p:nvSpPr>
        <p:spPr>
          <a:xfrm>
            <a:off x="76200" y="1143000"/>
            <a:ext cx="1039368" cy="609600"/>
          </a:xfrm>
          <a:prstGeom prst="rect">
            <a:avLst/>
          </a:prstGeom>
          <a:solidFill>
            <a:srgbClr val="3399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p:cNvSpPr/>
          <p:nvPr/>
        </p:nvSpPr>
        <p:spPr>
          <a:xfrm>
            <a:off x="6172200" y="1143000"/>
            <a:ext cx="1447800" cy="609600"/>
          </a:xfrm>
          <a:prstGeom prst="rect">
            <a:avLst/>
          </a:prstGeom>
          <a:solidFill>
            <a:srgbClr val="3399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457200" y="152400"/>
            <a:ext cx="7086600" cy="1143000"/>
          </a:xfrm>
        </p:spPr>
        <p:txBody>
          <a:bodyPr/>
          <a:lstStyle/>
          <a:p>
            <a:r>
              <a:rPr lang="en-US" dirty="0"/>
              <a:t>Case Study #2 (Continued)</a:t>
            </a:r>
          </a:p>
        </p:txBody>
      </p:sp>
      <p:sp>
        <p:nvSpPr>
          <p:cNvPr id="3" name="Content Placeholder 2"/>
          <p:cNvSpPr>
            <a:spLocks noGrp="1"/>
          </p:cNvSpPr>
          <p:nvPr>
            <p:ph idx="1"/>
          </p:nvPr>
        </p:nvSpPr>
        <p:spPr>
          <a:xfrm>
            <a:off x="228600" y="1752600"/>
            <a:ext cx="7391400" cy="4754563"/>
          </a:xfrm>
        </p:spPr>
        <p:txBody>
          <a:bodyPr/>
          <a:lstStyle/>
          <a:p>
            <a:pPr marL="0" indent="0">
              <a:buNone/>
            </a:pPr>
            <a:r>
              <a:rPr lang="en-US" sz="2000" b="1" cap="all" dirty="0"/>
              <a:t>OPERATIVE PROCEDURE:</a:t>
            </a:r>
            <a:r>
              <a:rPr lang="en-US" sz="2000" b="1" dirty="0"/>
              <a:t> </a:t>
            </a:r>
            <a:r>
              <a:rPr lang="en-US" sz="2000" dirty="0"/>
              <a:t>The patient was brought into the operating theater. Following the induction of general anesthesia, the patient was turned from the supine to the prone position on the radiolucent Wilson frame. We used C-arm to localize the bullet. The patient actually had </a:t>
            </a:r>
            <a:r>
              <a:rPr lang="en-US" sz="2000" dirty="0">
                <a:solidFill>
                  <a:srgbClr val="EB2350"/>
                </a:solidFill>
              </a:rPr>
              <a:t>two bullets, one in the subcutaneous layer at about L2 and one in the spinal cord at T12.</a:t>
            </a:r>
            <a:r>
              <a:rPr lang="en-US" sz="2000" dirty="0"/>
              <a:t> With localizing this, we made </a:t>
            </a:r>
            <a:r>
              <a:rPr lang="en-US" sz="2000" dirty="0">
                <a:solidFill>
                  <a:srgbClr val="EB2350"/>
                </a:solidFill>
              </a:rPr>
              <a:t>our skin incision directly over both of these</a:t>
            </a:r>
            <a:r>
              <a:rPr lang="en-US" sz="2000" dirty="0"/>
              <a:t>. We incised </a:t>
            </a:r>
            <a:r>
              <a:rPr lang="en-US" sz="2000" dirty="0">
                <a:solidFill>
                  <a:srgbClr val="EB2350"/>
                </a:solidFill>
              </a:rPr>
              <a:t>down through the fascia and removed the more superficial one</a:t>
            </a:r>
            <a:r>
              <a:rPr lang="en-US" sz="2000" dirty="0"/>
              <a:t>, and then we opened the thoracolumbar fascia, staying on the patient’s left side, dissecting the muscle attachments off, exposing </a:t>
            </a:r>
            <a:r>
              <a:rPr lang="en-US" sz="2000" dirty="0">
                <a:solidFill>
                  <a:srgbClr val="EB2350"/>
                </a:solidFill>
              </a:rPr>
              <a:t>the </a:t>
            </a:r>
            <a:r>
              <a:rPr lang="en-US" sz="2000" dirty="0" err="1">
                <a:solidFill>
                  <a:srgbClr val="EB2350"/>
                </a:solidFill>
              </a:rPr>
              <a:t>spinous</a:t>
            </a:r>
            <a:r>
              <a:rPr lang="en-US" sz="2000" dirty="0">
                <a:solidFill>
                  <a:srgbClr val="EB2350"/>
                </a:solidFill>
              </a:rPr>
              <a:t> process and lamina of T12. We drilled through this, entering into the epidural spac</a:t>
            </a:r>
            <a:r>
              <a:rPr lang="en-US" sz="2000" dirty="0">
                <a:solidFill>
                  <a:srgbClr val="FF0000"/>
                </a:solidFill>
              </a:rPr>
              <a:t>e</a:t>
            </a:r>
            <a:r>
              <a:rPr lang="en-US" sz="2000" dirty="0"/>
              <a:t>. Once we cleaned off the bone and ligamentum flavum, we got to the cerebrospinal fluid. </a:t>
            </a:r>
          </a:p>
        </p:txBody>
      </p:sp>
      <p:cxnSp>
        <p:nvCxnSpPr>
          <p:cNvPr id="5" name="Straight Arrow Connector 4"/>
          <p:cNvCxnSpPr/>
          <p:nvPr/>
        </p:nvCxnSpPr>
        <p:spPr bwMode="auto">
          <a:xfrm flipH="1" flipV="1">
            <a:off x="11353800" y="-1295400"/>
            <a:ext cx="1447800" cy="1295400"/>
          </a:xfrm>
          <a:prstGeom prst="straightConnector1">
            <a:avLst/>
          </a:prstGeom>
          <a:solidFill>
            <a:schemeClr val="accent1"/>
          </a:solidFill>
          <a:ln w="9525" cap="flat" cmpd="sng" algn="ctr">
            <a:solidFill>
              <a:schemeClr val="tx1"/>
            </a:solidFill>
            <a:prstDash val="solid"/>
            <a:round/>
            <a:headEnd type="none" w="med" len="med"/>
            <a:tailEnd type="arrow"/>
          </a:ln>
          <a:effectLst/>
        </p:spPr>
      </p:cxnSp>
      <p:cxnSp>
        <p:nvCxnSpPr>
          <p:cNvPr id="7" name="Straight Arrow Connector 6"/>
          <p:cNvCxnSpPr/>
          <p:nvPr/>
        </p:nvCxnSpPr>
        <p:spPr bwMode="auto">
          <a:xfrm flipV="1">
            <a:off x="228600" y="1828800"/>
            <a:ext cx="0" cy="1600200"/>
          </a:xfrm>
          <a:prstGeom prst="straightConnector1">
            <a:avLst/>
          </a:prstGeom>
          <a:solidFill>
            <a:schemeClr val="accent1"/>
          </a:solidFill>
          <a:ln w="9525" cap="flat" cmpd="sng" algn="ctr">
            <a:solidFill>
              <a:schemeClr val="tx1"/>
            </a:solidFill>
            <a:prstDash val="solid"/>
            <a:round/>
            <a:headEnd type="none" w="med" len="med"/>
            <a:tailEnd type="arrow"/>
          </a:ln>
          <a:effectLst/>
        </p:spPr>
      </p:cxnSp>
      <p:sp>
        <p:nvSpPr>
          <p:cNvPr id="9" name="TextBox 8"/>
          <p:cNvSpPr txBox="1"/>
          <p:nvPr/>
        </p:nvSpPr>
        <p:spPr>
          <a:xfrm>
            <a:off x="76200" y="1142999"/>
            <a:ext cx="1039368" cy="646331"/>
          </a:xfrm>
          <a:prstGeom prst="rect">
            <a:avLst/>
          </a:prstGeom>
          <a:noFill/>
        </p:spPr>
        <p:txBody>
          <a:bodyPr wrap="square" rtlCol="0">
            <a:spAutoFit/>
          </a:bodyPr>
          <a:lstStyle/>
          <a:p>
            <a:pPr algn="ctr"/>
            <a:r>
              <a:rPr lang="en-US" dirty="0"/>
              <a:t>Body </a:t>
            </a:r>
          </a:p>
          <a:p>
            <a:pPr algn="ctr"/>
            <a:r>
              <a:rPr lang="en-US" dirty="0"/>
              <a:t>System</a:t>
            </a:r>
          </a:p>
        </p:txBody>
      </p:sp>
      <p:cxnSp>
        <p:nvCxnSpPr>
          <p:cNvPr id="11" name="Straight Arrow Connector 10"/>
          <p:cNvCxnSpPr>
            <a:cxnSpLocks/>
          </p:cNvCxnSpPr>
          <p:nvPr/>
        </p:nvCxnSpPr>
        <p:spPr bwMode="auto">
          <a:xfrm flipV="1">
            <a:off x="6320118" y="1828801"/>
            <a:ext cx="385482" cy="1129552"/>
          </a:xfrm>
          <a:prstGeom prst="straightConnector1">
            <a:avLst/>
          </a:prstGeom>
          <a:solidFill>
            <a:schemeClr val="accent1"/>
          </a:solidFill>
          <a:ln w="9525" cap="flat" cmpd="sng" algn="ctr">
            <a:solidFill>
              <a:schemeClr val="tx1"/>
            </a:solidFill>
            <a:prstDash val="solid"/>
            <a:round/>
            <a:headEnd type="none" w="med" len="med"/>
            <a:tailEnd type="arrow"/>
          </a:ln>
          <a:effectLst/>
        </p:spPr>
      </p:cxnSp>
      <p:sp>
        <p:nvSpPr>
          <p:cNvPr id="12" name="TextBox 11"/>
          <p:cNvSpPr txBox="1"/>
          <p:nvPr/>
        </p:nvSpPr>
        <p:spPr>
          <a:xfrm flipH="1">
            <a:off x="6172200" y="1143001"/>
            <a:ext cx="1228725" cy="646331"/>
          </a:xfrm>
          <a:prstGeom prst="rect">
            <a:avLst/>
          </a:prstGeom>
          <a:noFill/>
        </p:spPr>
        <p:txBody>
          <a:bodyPr wrap="square" rtlCol="0">
            <a:spAutoFit/>
          </a:bodyPr>
          <a:lstStyle/>
          <a:p>
            <a:pPr algn="ctr"/>
            <a:r>
              <a:rPr lang="en-US" dirty="0"/>
              <a:t>Body</a:t>
            </a:r>
          </a:p>
          <a:p>
            <a:pPr algn="ctr"/>
            <a:r>
              <a:rPr lang="en-US" dirty="0"/>
              <a:t>System</a:t>
            </a:r>
          </a:p>
        </p:txBody>
      </p:sp>
      <p:sp>
        <p:nvSpPr>
          <p:cNvPr id="15" name="TextBox 14"/>
          <p:cNvSpPr txBox="1"/>
          <p:nvPr/>
        </p:nvSpPr>
        <p:spPr>
          <a:xfrm flipH="1">
            <a:off x="4800600" y="6096000"/>
            <a:ext cx="1371600" cy="646331"/>
          </a:xfrm>
          <a:prstGeom prst="rect">
            <a:avLst/>
          </a:prstGeom>
          <a:noFill/>
        </p:spPr>
        <p:txBody>
          <a:bodyPr wrap="square" rtlCol="0">
            <a:spAutoFit/>
          </a:bodyPr>
          <a:lstStyle/>
          <a:p>
            <a:pPr algn="ctr"/>
            <a:r>
              <a:rPr lang="en-US" dirty="0"/>
              <a:t>Open</a:t>
            </a:r>
          </a:p>
          <a:p>
            <a:pPr algn="ctr"/>
            <a:r>
              <a:rPr lang="en-US" dirty="0"/>
              <a:t>Approach</a:t>
            </a:r>
          </a:p>
        </p:txBody>
      </p:sp>
      <p:cxnSp>
        <p:nvCxnSpPr>
          <p:cNvPr id="17" name="Straight Arrow Connector 16"/>
          <p:cNvCxnSpPr>
            <a:cxnSpLocks/>
          </p:cNvCxnSpPr>
          <p:nvPr/>
        </p:nvCxnSpPr>
        <p:spPr bwMode="auto">
          <a:xfrm>
            <a:off x="2508504" y="4724400"/>
            <a:ext cx="283464" cy="1246094"/>
          </a:xfrm>
          <a:prstGeom prst="straightConnector1">
            <a:avLst/>
          </a:prstGeom>
          <a:solidFill>
            <a:schemeClr val="accent1"/>
          </a:solidFill>
          <a:ln w="9525" cap="flat" cmpd="sng" algn="ctr">
            <a:solidFill>
              <a:schemeClr val="tx1"/>
            </a:solidFill>
            <a:prstDash val="solid"/>
            <a:round/>
            <a:headEnd type="none" w="med" len="med"/>
            <a:tailEnd type="arrow"/>
          </a:ln>
          <a:effectLst/>
        </p:spPr>
      </p:cxnSp>
      <p:sp>
        <p:nvSpPr>
          <p:cNvPr id="18" name="TextBox 17"/>
          <p:cNvSpPr txBox="1"/>
          <p:nvPr/>
        </p:nvSpPr>
        <p:spPr>
          <a:xfrm>
            <a:off x="2514600" y="6059269"/>
            <a:ext cx="1371600" cy="646331"/>
          </a:xfrm>
          <a:prstGeom prst="rect">
            <a:avLst/>
          </a:prstGeom>
          <a:noFill/>
        </p:spPr>
        <p:txBody>
          <a:bodyPr wrap="square" rtlCol="0">
            <a:spAutoFit/>
          </a:bodyPr>
          <a:lstStyle/>
          <a:p>
            <a:pPr algn="ctr"/>
            <a:r>
              <a:rPr lang="en-US" dirty="0"/>
              <a:t>Removal of one bullet</a:t>
            </a:r>
          </a:p>
        </p:txBody>
      </p:sp>
      <p:cxnSp>
        <p:nvCxnSpPr>
          <p:cNvPr id="20" name="Straight Arrow Connector 19"/>
          <p:cNvCxnSpPr>
            <a:cxnSpLocks/>
          </p:cNvCxnSpPr>
          <p:nvPr/>
        </p:nvCxnSpPr>
        <p:spPr bwMode="auto">
          <a:xfrm>
            <a:off x="7086600" y="3567953"/>
            <a:ext cx="762000" cy="623047"/>
          </a:xfrm>
          <a:prstGeom prst="straightConnector1">
            <a:avLst/>
          </a:prstGeom>
          <a:solidFill>
            <a:schemeClr val="accent1"/>
          </a:solidFill>
          <a:ln w="9525" cap="flat" cmpd="sng" algn="ctr">
            <a:solidFill>
              <a:schemeClr val="tx1"/>
            </a:solidFill>
            <a:prstDash val="solid"/>
            <a:round/>
            <a:headEnd type="none" w="med" len="med"/>
            <a:tailEnd type="arrow"/>
          </a:ln>
          <a:effectLst/>
        </p:spPr>
      </p:cxnSp>
      <p:sp>
        <p:nvSpPr>
          <p:cNvPr id="21" name="TextBox 20"/>
          <p:cNvSpPr txBox="1"/>
          <p:nvPr/>
        </p:nvSpPr>
        <p:spPr>
          <a:xfrm flipH="1">
            <a:off x="7924800" y="4038600"/>
            <a:ext cx="1066800" cy="923330"/>
          </a:xfrm>
          <a:prstGeom prst="rect">
            <a:avLst/>
          </a:prstGeom>
          <a:noFill/>
        </p:spPr>
        <p:txBody>
          <a:bodyPr wrap="square" rtlCol="0">
            <a:spAutoFit/>
          </a:bodyPr>
          <a:lstStyle/>
          <a:p>
            <a:pPr algn="ctr"/>
            <a:r>
              <a:rPr lang="en-US" dirty="0"/>
              <a:t>Body part</a:t>
            </a:r>
          </a:p>
          <a:p>
            <a:endParaRPr lang="en-US" dirty="0"/>
          </a:p>
        </p:txBody>
      </p:sp>
    </p:spTree>
    <p:extLst>
      <p:ext uri="{BB962C8B-B14F-4D97-AF65-F5344CB8AC3E}">
        <p14:creationId xmlns:p14="http://schemas.microsoft.com/office/powerpoint/2010/main" val="425311538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7696200" y="3352800"/>
            <a:ext cx="1143000" cy="685800"/>
          </a:xfrm>
          <a:prstGeom prst="rect">
            <a:avLst/>
          </a:prstGeom>
          <a:solidFill>
            <a:srgbClr val="3399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p:txBody>
          <a:bodyPr/>
          <a:lstStyle/>
          <a:p>
            <a:r>
              <a:rPr lang="en-US" dirty="0"/>
              <a:t>Case Study 2 (continued)</a:t>
            </a:r>
          </a:p>
        </p:txBody>
      </p:sp>
      <p:sp>
        <p:nvSpPr>
          <p:cNvPr id="3" name="Content Placeholder 2"/>
          <p:cNvSpPr>
            <a:spLocks noGrp="1"/>
          </p:cNvSpPr>
          <p:nvPr>
            <p:ph idx="1"/>
          </p:nvPr>
        </p:nvSpPr>
        <p:spPr>
          <a:xfrm>
            <a:off x="522651" y="2034859"/>
            <a:ext cx="6972300" cy="4091304"/>
          </a:xfrm>
        </p:spPr>
        <p:txBody>
          <a:bodyPr>
            <a:normAutofit/>
          </a:bodyPr>
          <a:lstStyle/>
          <a:p>
            <a:pPr marL="0" indent="0">
              <a:buNone/>
            </a:pPr>
            <a:r>
              <a:rPr lang="en-US" sz="2000" dirty="0"/>
              <a:t>There was a very large rent in the dura. We were able to work through this rent and we identified the </a:t>
            </a:r>
            <a:r>
              <a:rPr lang="en-US" sz="2000" dirty="0">
                <a:solidFill>
                  <a:srgbClr val="EB2350"/>
                </a:solidFill>
              </a:rPr>
              <a:t>bullet fragment; it was intact, and we removed it</a:t>
            </a:r>
            <a:r>
              <a:rPr lang="en-US" sz="2000" dirty="0"/>
              <a:t>. It came out in, of course, piecemeal fashion. Once we explored looking for the bullet fragment, we could see some lacerated nerve roots as well. Obviously the patient sustained quite significant </a:t>
            </a:r>
            <a:r>
              <a:rPr lang="en-US" sz="2000" dirty="0" err="1"/>
              <a:t>intradural</a:t>
            </a:r>
            <a:r>
              <a:rPr lang="en-US" sz="2000" dirty="0"/>
              <a:t> injury. Following removal of this, we used </a:t>
            </a:r>
            <a:r>
              <a:rPr lang="en-US" sz="2000" dirty="0">
                <a:solidFill>
                  <a:srgbClr val="EB2350"/>
                </a:solidFill>
              </a:rPr>
              <a:t>several 4-0 </a:t>
            </a:r>
            <a:r>
              <a:rPr lang="en-US" sz="2000" dirty="0" err="1">
                <a:solidFill>
                  <a:srgbClr val="EB2350"/>
                </a:solidFill>
              </a:rPr>
              <a:t>Nurolon</a:t>
            </a:r>
            <a:r>
              <a:rPr lang="en-US" sz="2000" dirty="0">
                <a:solidFill>
                  <a:srgbClr val="EB2350"/>
                </a:solidFill>
              </a:rPr>
              <a:t> stitches to suture up the large </a:t>
            </a:r>
            <a:r>
              <a:rPr lang="en-US" sz="2000" dirty="0" err="1">
                <a:solidFill>
                  <a:srgbClr val="EB2350"/>
                </a:solidFill>
              </a:rPr>
              <a:t>dural</a:t>
            </a:r>
            <a:r>
              <a:rPr lang="en-US" sz="2000" dirty="0">
                <a:solidFill>
                  <a:srgbClr val="EB2350"/>
                </a:solidFill>
              </a:rPr>
              <a:t> rent</a:t>
            </a:r>
            <a:r>
              <a:rPr lang="en-US" sz="2000" dirty="0"/>
              <a:t>. We could see there were some </a:t>
            </a:r>
            <a:r>
              <a:rPr lang="en-US" sz="2000" dirty="0" err="1"/>
              <a:t>dural</a:t>
            </a:r>
            <a:r>
              <a:rPr lang="en-US" sz="2000" dirty="0"/>
              <a:t> root sleeves torn as well. These were, of course, </a:t>
            </a:r>
            <a:r>
              <a:rPr lang="en-US" sz="2000" dirty="0" err="1"/>
              <a:t>unamenable</a:t>
            </a:r>
            <a:r>
              <a:rPr lang="en-US" sz="2000" dirty="0"/>
              <a:t> to direct closure. Then we used fibrin glue to seal this off. We closed the thoracolumbar fascia with 0 </a:t>
            </a:r>
            <a:r>
              <a:rPr lang="en-US" sz="2000" dirty="0" err="1"/>
              <a:t>Nurolon</a:t>
            </a:r>
            <a:r>
              <a:rPr lang="en-US" sz="2000" dirty="0"/>
              <a:t>, the dermis with inverted interrupted 2-0 </a:t>
            </a:r>
            <a:r>
              <a:rPr lang="en-US" sz="2000" dirty="0" err="1"/>
              <a:t>Vicryl</a:t>
            </a:r>
            <a:r>
              <a:rPr lang="en-US" sz="2000" dirty="0"/>
              <a:t>, the skin with staples. Following this procedure, all instrument, sponge, needle, and patty counts were correct.</a:t>
            </a:r>
          </a:p>
          <a:p>
            <a:pPr marL="0" indent="0">
              <a:buNone/>
            </a:pPr>
            <a:endParaRPr lang="en-US" sz="2000" dirty="0"/>
          </a:p>
        </p:txBody>
      </p:sp>
      <p:sp>
        <p:nvSpPr>
          <p:cNvPr id="6" name="TextBox 5"/>
          <p:cNvSpPr txBox="1"/>
          <p:nvPr/>
        </p:nvSpPr>
        <p:spPr>
          <a:xfrm>
            <a:off x="7696200" y="3352800"/>
            <a:ext cx="1447800" cy="646331"/>
          </a:xfrm>
          <a:prstGeom prst="rect">
            <a:avLst/>
          </a:prstGeom>
          <a:noFill/>
        </p:spPr>
        <p:txBody>
          <a:bodyPr wrap="square" rtlCol="0">
            <a:spAutoFit/>
          </a:bodyPr>
          <a:lstStyle/>
          <a:p>
            <a:r>
              <a:rPr lang="en-US" dirty="0"/>
              <a:t>Repair of dura</a:t>
            </a:r>
          </a:p>
        </p:txBody>
      </p:sp>
      <p:cxnSp>
        <p:nvCxnSpPr>
          <p:cNvPr id="11" name="Straight Arrow Connector 10"/>
          <p:cNvCxnSpPr/>
          <p:nvPr/>
        </p:nvCxnSpPr>
        <p:spPr>
          <a:xfrm>
            <a:off x="6610350" y="3999131"/>
            <a:ext cx="985734" cy="0"/>
          </a:xfrm>
          <a:prstGeom prst="straightConnector1">
            <a:avLst/>
          </a:prstGeom>
          <a:ln>
            <a:solidFill>
              <a:srgbClr val="3399FF"/>
            </a:solidFill>
            <a:tailEnd type="arrow"/>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75758418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a:t>Central Nervous System and Cranial Nerves</a:t>
            </a:r>
            <a:endParaRPr lang="en-US" dirty="0"/>
          </a:p>
        </p:txBody>
      </p:sp>
      <p:sp>
        <p:nvSpPr>
          <p:cNvPr id="3" name="Content Placeholder 2"/>
          <p:cNvSpPr>
            <a:spLocks noGrp="1"/>
          </p:cNvSpPr>
          <p:nvPr>
            <p:ph idx="1"/>
          </p:nvPr>
        </p:nvSpPr>
        <p:spPr/>
        <p:txBody>
          <a:bodyPr>
            <a:normAutofit/>
          </a:bodyPr>
          <a:lstStyle/>
          <a:p>
            <a:r>
              <a:rPr lang="en-US" dirty="0"/>
              <a:t>Central Nervous System  See figures 8.1–8.4</a:t>
            </a:r>
          </a:p>
          <a:p>
            <a:pPr lvl="1">
              <a:buFont typeface="Courier New" panose="02070309020205020404" pitchFamily="49" charset="0"/>
              <a:buChar char="o"/>
            </a:pPr>
            <a:r>
              <a:rPr lang="en-US" dirty="0"/>
              <a:t>Brain</a:t>
            </a:r>
          </a:p>
          <a:p>
            <a:pPr lvl="1">
              <a:buFont typeface="Courier New" panose="02070309020205020404" pitchFamily="49" charset="0"/>
              <a:buChar char="o"/>
            </a:pPr>
            <a:r>
              <a:rPr lang="en-US" dirty="0"/>
              <a:t>Meninges</a:t>
            </a:r>
          </a:p>
          <a:p>
            <a:pPr lvl="1">
              <a:buFont typeface="Courier New" panose="02070309020205020404" pitchFamily="49" charset="0"/>
              <a:buChar char="o"/>
            </a:pPr>
            <a:r>
              <a:rPr lang="en-US" dirty="0"/>
              <a:t>Cranial Nerves—classified as CNS in </a:t>
            </a:r>
            <a:br>
              <a:rPr lang="en-US" dirty="0"/>
            </a:br>
            <a:r>
              <a:rPr lang="en-US" dirty="0"/>
              <a:t>ICD-10-PCS</a:t>
            </a:r>
          </a:p>
          <a:p>
            <a:pPr lvl="1">
              <a:buFont typeface="Courier New" panose="02070309020205020404" pitchFamily="49" charset="0"/>
              <a:buChar char="o"/>
            </a:pPr>
            <a:r>
              <a:rPr lang="en-US" dirty="0"/>
              <a:t>Spinal Cord</a:t>
            </a:r>
          </a:p>
          <a:p>
            <a:r>
              <a:rPr lang="en-US" dirty="0"/>
              <a:t>Meninges</a:t>
            </a:r>
          </a:p>
          <a:p>
            <a:pPr lvl="1">
              <a:buFont typeface="Courier New" panose="02070309020205020404" pitchFamily="49" charset="0"/>
              <a:buChar char="o"/>
            </a:pPr>
            <a:r>
              <a:rPr lang="en-US" dirty="0"/>
              <a:t>Pia mater</a:t>
            </a:r>
          </a:p>
          <a:p>
            <a:pPr lvl="1">
              <a:buFont typeface="Courier New" panose="02070309020205020404" pitchFamily="49" charset="0"/>
              <a:buChar char="o"/>
            </a:pPr>
            <a:r>
              <a:rPr lang="en-US" dirty="0"/>
              <a:t>Arachnoid</a:t>
            </a:r>
          </a:p>
          <a:p>
            <a:pPr lvl="1">
              <a:buFont typeface="Courier New" panose="02070309020205020404" pitchFamily="49" charset="0"/>
              <a:buChar char="o"/>
            </a:pPr>
            <a:r>
              <a:rPr lang="en-US" dirty="0"/>
              <a:t>Dura mater</a:t>
            </a:r>
          </a:p>
        </p:txBody>
      </p:sp>
    </p:spTree>
    <p:extLst>
      <p:ext uri="{BB962C8B-B14F-4D97-AF65-F5344CB8AC3E}">
        <p14:creationId xmlns:p14="http://schemas.microsoft.com/office/powerpoint/2010/main" val="287108102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Case Study 2 Answers</a:t>
            </a:r>
          </a:p>
        </p:txBody>
      </p:sp>
      <p:sp>
        <p:nvSpPr>
          <p:cNvPr id="3" name="Content Placeholder 2"/>
          <p:cNvSpPr>
            <a:spLocks noGrp="1"/>
          </p:cNvSpPr>
          <p:nvPr>
            <p:ph idx="1"/>
          </p:nvPr>
        </p:nvSpPr>
        <p:spPr/>
        <p:txBody>
          <a:bodyPr/>
          <a:lstStyle/>
          <a:p>
            <a:r>
              <a:rPr lang="en-US" dirty="0"/>
              <a:t>Three procedures</a:t>
            </a:r>
          </a:p>
          <a:p>
            <a:r>
              <a:rPr lang="en-US" dirty="0"/>
              <a:t>Removal of 2 bullets = Extirpation: Taking or cutting out solid matter from a body part</a:t>
            </a:r>
          </a:p>
          <a:p>
            <a:pPr lvl="1">
              <a:buFont typeface="Courier New" panose="02070309020205020404" pitchFamily="49" charset="0"/>
              <a:buChar char="o"/>
            </a:pPr>
            <a:r>
              <a:rPr lang="en-US" dirty="0"/>
              <a:t>One in subcutaneous tissue and fascia of the back</a:t>
            </a:r>
          </a:p>
          <a:p>
            <a:pPr lvl="1">
              <a:buFont typeface="Courier New" panose="02070309020205020404" pitchFamily="49" charset="0"/>
              <a:buChar char="o"/>
            </a:pPr>
            <a:r>
              <a:rPr lang="en-US" dirty="0"/>
              <a:t>One in the Thoracic spinal cord</a:t>
            </a:r>
          </a:p>
          <a:p>
            <a:r>
              <a:rPr lang="en-US" dirty="0"/>
              <a:t>Repair of the dura mater</a:t>
            </a:r>
          </a:p>
          <a:p>
            <a:endParaRPr lang="en-US" dirty="0"/>
          </a:p>
        </p:txBody>
      </p:sp>
    </p:spTree>
    <p:extLst>
      <p:ext uri="{BB962C8B-B14F-4D97-AF65-F5344CB8AC3E}">
        <p14:creationId xmlns:p14="http://schemas.microsoft.com/office/powerpoint/2010/main" val="422290424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Case Study 2 Answers (continued)</a:t>
            </a:r>
          </a:p>
        </p:txBody>
      </p:sp>
      <p:sp>
        <p:nvSpPr>
          <p:cNvPr id="3" name="Content Placeholder 2"/>
          <p:cNvSpPr>
            <a:spLocks noGrp="1"/>
          </p:cNvSpPr>
          <p:nvPr>
            <p:ph idx="1"/>
          </p:nvPr>
        </p:nvSpPr>
        <p:spPr/>
        <p:txBody>
          <a:bodyPr>
            <a:normAutofit/>
          </a:bodyPr>
          <a:lstStyle/>
          <a:p>
            <a:r>
              <a:rPr lang="en-US" dirty="0"/>
              <a:t>Extirpation of bullet from subcutaneous layer of the L2 portion of the back, by incision</a:t>
            </a:r>
          </a:p>
          <a:p>
            <a:pPr lvl="1">
              <a:buFont typeface="Courier New" panose="02070309020205020404" pitchFamily="49" charset="0"/>
              <a:buChar char="o"/>
            </a:pPr>
            <a:r>
              <a:rPr lang="en-US" dirty="0"/>
              <a:t>0JC70ZZ</a:t>
            </a:r>
          </a:p>
          <a:p>
            <a:r>
              <a:rPr lang="en-US" dirty="0"/>
              <a:t>Extirpation of bullet from the thoracic spinal cord</a:t>
            </a:r>
          </a:p>
          <a:p>
            <a:pPr lvl="1">
              <a:buFont typeface="Courier New" panose="02070309020205020404" pitchFamily="49" charset="0"/>
              <a:buChar char="o"/>
            </a:pPr>
            <a:r>
              <a:rPr lang="en-US" dirty="0"/>
              <a:t>00CX0ZZ</a:t>
            </a:r>
          </a:p>
          <a:p>
            <a:r>
              <a:rPr lang="en-US" dirty="0"/>
              <a:t>Repair of the dura</a:t>
            </a:r>
          </a:p>
          <a:p>
            <a:pPr lvl="1">
              <a:buFont typeface="Courier New" panose="02070309020205020404" pitchFamily="49" charset="0"/>
              <a:buChar char="o"/>
            </a:pPr>
            <a:r>
              <a:rPr lang="en-US" dirty="0"/>
              <a:t>00QT0ZZ</a:t>
            </a:r>
          </a:p>
        </p:txBody>
      </p:sp>
    </p:spTree>
    <p:extLst>
      <p:ext uri="{BB962C8B-B14F-4D97-AF65-F5344CB8AC3E}">
        <p14:creationId xmlns:p14="http://schemas.microsoft.com/office/powerpoint/2010/main" val="220975981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Peripheral Nervous System</a:t>
            </a:r>
            <a:endParaRPr lang="en-US" dirty="0"/>
          </a:p>
        </p:txBody>
      </p:sp>
      <p:sp>
        <p:nvSpPr>
          <p:cNvPr id="3" name="Content Placeholder 2"/>
          <p:cNvSpPr>
            <a:spLocks noGrp="1"/>
          </p:cNvSpPr>
          <p:nvPr>
            <p:ph idx="1"/>
          </p:nvPr>
        </p:nvSpPr>
        <p:spPr/>
        <p:txBody>
          <a:bodyPr>
            <a:normAutofit fontScale="92500" lnSpcReduction="20000"/>
          </a:bodyPr>
          <a:lstStyle/>
          <a:p>
            <a:r>
              <a:rPr lang="en-US" dirty="0"/>
              <a:t>Nerves and Ganglia</a:t>
            </a:r>
          </a:p>
          <a:p>
            <a:pPr lvl="1">
              <a:buFont typeface="Courier New" panose="02070309020205020404" pitchFamily="49" charset="0"/>
              <a:buChar char="o"/>
            </a:pPr>
            <a:r>
              <a:rPr lang="en-US" dirty="0"/>
              <a:t>Nerves—bundle of nerve fibers</a:t>
            </a:r>
          </a:p>
          <a:p>
            <a:pPr lvl="2">
              <a:buFont typeface="Wingdings" panose="05000000000000000000" pitchFamily="2" charset="2"/>
              <a:buChar char="§"/>
            </a:pPr>
            <a:r>
              <a:rPr lang="en-US" dirty="0"/>
              <a:t>Sensory—send impulses to the brain</a:t>
            </a:r>
          </a:p>
          <a:p>
            <a:pPr lvl="2">
              <a:buFont typeface="Wingdings" panose="05000000000000000000" pitchFamily="2" charset="2"/>
              <a:buChar char="§"/>
            </a:pPr>
            <a:r>
              <a:rPr lang="en-US" dirty="0"/>
              <a:t>Motor—send pulses away from the brain</a:t>
            </a:r>
          </a:p>
          <a:p>
            <a:pPr lvl="1">
              <a:buFont typeface="Courier New" panose="02070309020205020404" pitchFamily="49" charset="0"/>
              <a:buChar char="o"/>
            </a:pPr>
            <a:r>
              <a:rPr lang="en-US" dirty="0"/>
              <a:t>Ganglia—knots of nerve cells </a:t>
            </a:r>
          </a:p>
          <a:p>
            <a:r>
              <a:rPr lang="en-US" dirty="0"/>
              <a:t>Somatic—impulses to skeletal muscles</a:t>
            </a:r>
          </a:p>
          <a:p>
            <a:pPr lvl="1">
              <a:buFont typeface="Courier New" panose="02070309020205020404" pitchFamily="49" charset="0"/>
              <a:buChar char="o"/>
            </a:pPr>
            <a:r>
              <a:rPr lang="en-US" dirty="0"/>
              <a:t>Named for the muscles they serve</a:t>
            </a:r>
          </a:p>
          <a:p>
            <a:r>
              <a:rPr lang="en-US" dirty="0"/>
              <a:t>Autonomic—impulses to smooth muscles</a:t>
            </a:r>
          </a:p>
          <a:p>
            <a:pPr lvl="1">
              <a:buFont typeface="Courier New" panose="02070309020205020404" pitchFamily="49" charset="0"/>
              <a:buChar char="o"/>
            </a:pPr>
            <a:r>
              <a:rPr lang="en-US" dirty="0"/>
              <a:t>Digestive system</a:t>
            </a:r>
          </a:p>
          <a:p>
            <a:pPr lvl="1">
              <a:buFont typeface="Courier New" panose="02070309020205020404" pitchFamily="49" charset="0"/>
              <a:buChar char="o"/>
            </a:pPr>
            <a:r>
              <a:rPr lang="en-US" dirty="0"/>
              <a:t>Cardiovascular system</a:t>
            </a:r>
          </a:p>
          <a:p>
            <a:r>
              <a:rPr lang="en-US" dirty="0"/>
              <a:t>Sympathetic </a:t>
            </a:r>
          </a:p>
          <a:p>
            <a:pPr lvl="1">
              <a:buFont typeface="Courier New" panose="02070309020205020404" pitchFamily="49" charset="0"/>
              <a:buChar char="o"/>
            </a:pPr>
            <a:r>
              <a:rPr lang="en-US" dirty="0"/>
              <a:t>By body region—for example, head and neck, thoracic, abdominal, lumbar, and sacral</a:t>
            </a:r>
          </a:p>
        </p:txBody>
      </p:sp>
    </p:spTree>
    <p:extLst>
      <p:ext uri="{BB962C8B-B14F-4D97-AF65-F5344CB8AC3E}">
        <p14:creationId xmlns:p14="http://schemas.microsoft.com/office/powerpoint/2010/main" val="1090394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Anatomy Alert</a:t>
            </a:r>
            <a:endParaRPr lang="en-US" dirty="0"/>
          </a:p>
        </p:txBody>
      </p:sp>
      <p:sp>
        <p:nvSpPr>
          <p:cNvPr id="3" name="Content Placeholder 2"/>
          <p:cNvSpPr>
            <a:spLocks noGrp="1"/>
          </p:cNvSpPr>
          <p:nvPr>
            <p:ph idx="1"/>
          </p:nvPr>
        </p:nvSpPr>
        <p:spPr/>
        <p:txBody>
          <a:bodyPr>
            <a:normAutofit/>
          </a:bodyPr>
          <a:lstStyle/>
          <a:p>
            <a:r>
              <a:rPr lang="en-US" dirty="0"/>
              <a:t>2—Dura mater for dura mater in cranium</a:t>
            </a:r>
          </a:p>
          <a:p>
            <a:r>
              <a:rPr lang="en-US" dirty="0"/>
              <a:t>T— Spinal meninges for dura mater surrounding spinal meninges</a:t>
            </a:r>
          </a:p>
          <a:p>
            <a:r>
              <a:rPr lang="en-US" dirty="0"/>
              <a:t>U—Spinal canal: Spaces between the spinal meninges</a:t>
            </a:r>
          </a:p>
          <a:p>
            <a:r>
              <a:rPr lang="en-US" dirty="0"/>
              <a:t>If around the brain, classified to individual body part values</a:t>
            </a:r>
          </a:p>
          <a:p>
            <a:pPr lvl="1">
              <a:buFont typeface="Courier New" panose="02070309020205020404" pitchFamily="49" charset="0"/>
              <a:buChar char="o"/>
            </a:pPr>
            <a:r>
              <a:rPr lang="en-US" dirty="0"/>
              <a:t>For example, subarachnoid space, intracranial</a:t>
            </a:r>
          </a:p>
        </p:txBody>
      </p:sp>
    </p:spTree>
    <p:extLst>
      <p:ext uri="{BB962C8B-B14F-4D97-AF65-F5344CB8AC3E}">
        <p14:creationId xmlns:p14="http://schemas.microsoft.com/office/powerpoint/2010/main" val="317674581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Root Operations </a:t>
            </a:r>
            <a:endParaRPr lang="en-US" dirty="0"/>
          </a:p>
        </p:txBody>
      </p:sp>
      <p:sp>
        <p:nvSpPr>
          <p:cNvPr id="3" name="Content Placeholder 2"/>
          <p:cNvSpPr>
            <a:spLocks noGrp="1"/>
          </p:cNvSpPr>
          <p:nvPr>
            <p:ph idx="1"/>
          </p:nvPr>
        </p:nvSpPr>
        <p:spPr/>
        <p:txBody>
          <a:bodyPr/>
          <a:lstStyle/>
          <a:p>
            <a:r>
              <a:rPr lang="en-US"/>
              <a:t>Central Nervous System—22</a:t>
            </a:r>
          </a:p>
          <a:p>
            <a:r>
              <a:rPr lang="en-US"/>
              <a:t>Peripheral Nervous System—17</a:t>
            </a:r>
          </a:p>
          <a:p>
            <a:r>
              <a:rPr lang="en-US"/>
              <a:t>Craniectomy, craniotomy may be approaches rather than root operation</a:t>
            </a:r>
          </a:p>
          <a:p>
            <a:r>
              <a:rPr lang="en-US"/>
              <a:t>Root operation represents the intent of the procedure</a:t>
            </a:r>
            <a:endParaRPr lang="en-US" dirty="0"/>
          </a:p>
        </p:txBody>
      </p:sp>
    </p:spTree>
    <p:extLst>
      <p:ext uri="{BB962C8B-B14F-4D97-AF65-F5344CB8AC3E}">
        <p14:creationId xmlns:p14="http://schemas.microsoft.com/office/powerpoint/2010/main" val="389171674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a:t>Root Operation—Intent of the Procedure</a:t>
            </a:r>
            <a:endParaRPr lang="en-US"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4037102166"/>
              </p:ext>
            </p:extLst>
          </p:nvPr>
        </p:nvGraphicFramePr>
        <p:xfrm>
          <a:off x="457200" y="2035175"/>
          <a:ext cx="8229600" cy="409098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43789837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a:extLst>
              <a:ext uri="{FF2B5EF4-FFF2-40B4-BE49-F238E27FC236}">
                <a16:creationId xmlns:a16="http://schemas.microsoft.com/office/drawing/2014/main" id="{73202BEA-4E22-4830-9CAA-320EF7DB7213}"/>
              </a:ext>
            </a:extLst>
          </p:cNvPr>
          <p:cNvPicPr>
            <a:picLocks noGrp="1" noChangeAspect="1"/>
          </p:cNvPicPr>
          <p:nvPr>
            <p:ph idx="1"/>
          </p:nvPr>
        </p:nvPicPr>
        <p:blipFill>
          <a:blip r:embed="rId2"/>
          <a:stretch>
            <a:fillRect/>
          </a:stretch>
        </p:blipFill>
        <p:spPr>
          <a:xfrm>
            <a:off x="925033" y="1341462"/>
            <a:ext cx="6655981" cy="4999252"/>
          </a:xfrm>
          <a:prstGeom prst="rect">
            <a:avLst/>
          </a:prstGeom>
        </p:spPr>
      </p:pic>
      <p:sp>
        <p:nvSpPr>
          <p:cNvPr id="2" name="Title 1">
            <a:extLst>
              <a:ext uri="{FF2B5EF4-FFF2-40B4-BE49-F238E27FC236}">
                <a16:creationId xmlns:a16="http://schemas.microsoft.com/office/drawing/2014/main" id="{066FDF36-CE90-426C-8F0D-401C366A86B0}"/>
              </a:ext>
            </a:extLst>
          </p:cNvPr>
          <p:cNvSpPr>
            <a:spLocks noGrp="1"/>
          </p:cNvSpPr>
          <p:nvPr>
            <p:ph type="title"/>
          </p:nvPr>
        </p:nvSpPr>
        <p:spPr/>
        <p:txBody>
          <a:bodyPr>
            <a:normAutofit/>
          </a:bodyPr>
          <a:lstStyle/>
          <a:p>
            <a:r>
              <a:rPr lang="en-US" dirty="0"/>
              <a:t>009 Table for Drainage</a:t>
            </a:r>
          </a:p>
        </p:txBody>
      </p:sp>
    </p:spTree>
    <p:extLst>
      <p:ext uri="{BB962C8B-B14F-4D97-AF65-F5344CB8AC3E}">
        <p14:creationId xmlns:p14="http://schemas.microsoft.com/office/powerpoint/2010/main" val="53777091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8A2782B-69A6-4A11-9FD4-3980BA2722E1}"/>
              </a:ext>
            </a:extLst>
          </p:cNvPr>
          <p:cNvSpPr>
            <a:spLocks noGrp="1"/>
          </p:cNvSpPr>
          <p:nvPr>
            <p:ph type="title"/>
          </p:nvPr>
        </p:nvSpPr>
        <p:spPr/>
        <p:txBody>
          <a:bodyPr>
            <a:normAutofit fontScale="90000"/>
          </a:bodyPr>
          <a:lstStyle/>
          <a:p>
            <a:br>
              <a:rPr lang="en-US" dirty="0"/>
            </a:br>
            <a:r>
              <a:rPr lang="en-US" dirty="0"/>
              <a:t>Common Root Operations Used in the Nervous System</a:t>
            </a:r>
            <a:br>
              <a:rPr lang="en-US" dirty="0"/>
            </a:br>
            <a:endParaRPr lang="en-US" dirty="0"/>
          </a:p>
        </p:txBody>
      </p:sp>
      <p:sp>
        <p:nvSpPr>
          <p:cNvPr id="3" name="Content Placeholder 2">
            <a:extLst>
              <a:ext uri="{FF2B5EF4-FFF2-40B4-BE49-F238E27FC236}">
                <a16:creationId xmlns:a16="http://schemas.microsoft.com/office/drawing/2014/main" id="{B4842D78-4531-407A-A5F4-F2FB32190E59}"/>
              </a:ext>
            </a:extLst>
          </p:cNvPr>
          <p:cNvSpPr>
            <a:spLocks noGrp="1"/>
          </p:cNvSpPr>
          <p:nvPr>
            <p:ph idx="1"/>
          </p:nvPr>
        </p:nvSpPr>
        <p:spPr/>
        <p:txBody>
          <a:bodyPr/>
          <a:lstStyle/>
          <a:p>
            <a:r>
              <a:rPr lang="en-US" dirty="0"/>
              <a:t>Root Operations that Take Out Some or All of a Body Part</a:t>
            </a:r>
          </a:p>
          <a:p>
            <a:pPr lvl="1">
              <a:buFont typeface="Courier New" panose="02070309020205020404" pitchFamily="49" charset="0"/>
              <a:buChar char="o"/>
            </a:pPr>
            <a:r>
              <a:rPr lang="en-US" dirty="0"/>
              <a:t>Excision: Cutting out or off, without replacement, a portion of a body par	</a:t>
            </a:r>
          </a:p>
          <a:p>
            <a:pPr lvl="2">
              <a:buFont typeface="Wingdings" panose="05000000000000000000" pitchFamily="2" charset="2"/>
              <a:buChar char="§"/>
            </a:pPr>
            <a:r>
              <a:rPr lang="en-US" dirty="0"/>
              <a:t>Removal of tumors of the nervous system</a:t>
            </a:r>
          </a:p>
          <a:p>
            <a:pPr lvl="1">
              <a:buFont typeface="Courier New" panose="02070309020205020404" pitchFamily="49" charset="0"/>
              <a:buChar char="o"/>
            </a:pPr>
            <a:r>
              <a:rPr lang="en-US" dirty="0"/>
              <a:t>Resection rarely used only for cerebral hemisphere – see 00T code table</a:t>
            </a:r>
          </a:p>
        </p:txBody>
      </p:sp>
    </p:spTree>
    <p:extLst>
      <p:ext uri="{BB962C8B-B14F-4D97-AF65-F5344CB8AC3E}">
        <p14:creationId xmlns:p14="http://schemas.microsoft.com/office/powerpoint/2010/main" val="3407344532"/>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AHIMA_PPT_4" id="{FDAC70BC-4F17-A64A-8CEF-517AF3A2CB38}" vid="{907D5462-95BE-0045-987A-8A15176C92C8}"/>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2019_AHIMA_PPT</Template>
  <TotalTime>11</TotalTime>
  <Words>1721</Words>
  <Application>Microsoft Office PowerPoint</Application>
  <PresentationFormat>On-screen Show (4:3)</PresentationFormat>
  <Paragraphs>186</Paragraphs>
  <Slides>31</Slides>
  <Notes>2</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31</vt:i4>
      </vt:variant>
    </vt:vector>
  </HeadingPairs>
  <TitlesOfParts>
    <vt:vector size="37" baseType="lpstr">
      <vt:lpstr>Arial</vt:lpstr>
      <vt:lpstr>Calibri</vt:lpstr>
      <vt:lpstr>Century Gothic</vt:lpstr>
      <vt:lpstr>Courier New</vt:lpstr>
      <vt:lpstr>Wingdings</vt:lpstr>
      <vt:lpstr>Office Theme</vt:lpstr>
      <vt:lpstr>ICD-10-PCS: An Applied Approach 2020</vt:lpstr>
      <vt:lpstr>Nervous System</vt:lpstr>
      <vt:lpstr>Central Nervous System and Cranial Nerves</vt:lpstr>
      <vt:lpstr>Peripheral Nervous System</vt:lpstr>
      <vt:lpstr>Anatomy Alert</vt:lpstr>
      <vt:lpstr>Root Operations </vt:lpstr>
      <vt:lpstr>Root Operation—Intent of the Procedure</vt:lpstr>
      <vt:lpstr>009 Table for Drainage</vt:lpstr>
      <vt:lpstr> Common Root Operations Used in the Nervous System </vt:lpstr>
      <vt:lpstr> Common Root Operations Used in the Nervous System </vt:lpstr>
      <vt:lpstr> Common Root Operations Used in the Nervous System </vt:lpstr>
      <vt:lpstr> Common Root Operations Used in the Nervous System </vt:lpstr>
      <vt:lpstr>Ventriculoperitoneal Bypass</vt:lpstr>
      <vt:lpstr>Spinal Cord Bypass</vt:lpstr>
      <vt:lpstr>Bypass Central Nervous System and Cranial Nerves</vt:lpstr>
      <vt:lpstr> Common Root Operations Used in the Nervous System </vt:lpstr>
      <vt:lpstr>Body Part Values</vt:lpstr>
      <vt:lpstr>Body Part Values for Spinal Tumors </vt:lpstr>
      <vt:lpstr>Spinal Cord Tumor Coding </vt:lpstr>
      <vt:lpstr>Approaches in the Nervous System</vt:lpstr>
      <vt:lpstr>Intracranial Approaches</vt:lpstr>
      <vt:lpstr>Coding Tip</vt:lpstr>
      <vt:lpstr>Devices</vt:lpstr>
      <vt:lpstr>Devices to Supplement</vt:lpstr>
      <vt:lpstr>Qualifiers</vt:lpstr>
      <vt:lpstr>00X Table—Nerve Transfer</vt:lpstr>
      <vt:lpstr>Case Study 2</vt:lpstr>
      <vt:lpstr>Case Study #2 (Continued)</vt:lpstr>
      <vt:lpstr>Case Study 2 (continued)</vt:lpstr>
      <vt:lpstr>Case Study 2 Answers</vt:lpstr>
      <vt:lpstr>Case Study 2 Answers (continued)</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Title, Title, Title</dc:title>
  <dc:creator>JBlock</dc:creator>
  <cp:lastModifiedBy>Hilari Simmons</cp:lastModifiedBy>
  <cp:revision>9</cp:revision>
  <cp:lastPrinted>2018-12-07T14:38:18Z</cp:lastPrinted>
  <dcterms:created xsi:type="dcterms:W3CDTF">2019-10-23T19:21:01Z</dcterms:created>
  <dcterms:modified xsi:type="dcterms:W3CDTF">2020-05-15T23:53:46Z</dcterms:modified>
</cp:coreProperties>
</file>