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20" r:id="rId10"/>
    <p:sldId id="312" r:id="rId11"/>
    <p:sldId id="313" r:id="rId12"/>
    <p:sldId id="314" r:id="rId13"/>
    <p:sldId id="319" r:id="rId14"/>
    <p:sldId id="315" r:id="rId15"/>
    <p:sldId id="316" r:id="rId16"/>
    <p:sldId id="317" r:id="rId17"/>
    <p:sldId id="31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72" d="100"/>
          <a:sy n="72" d="100"/>
        </p:scale>
        <p:origin x="11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EE0C-CF65-47C9-859C-22A74F6166F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85F4C-9939-48EC-8EE9-9D3EEF914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64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689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48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Sample of dissecting</a:t>
            </a:r>
            <a:r>
              <a:rPr lang="en-US" baseline="0" dirty="0"/>
              <a:t> the operative report for Case Study #2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A9DD-6EFD-4EDC-A072-B00403D23C0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910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ICD-10-PCS code: 08SL0ZZ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Rationale: The root operation Reposition is used because the eye muscle is moved to a more posterior position to repair the hypertropia. The body part value L,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Extraocular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Muscle, Right is assigned. The approach is open and no device or qualifier values are appropriate for this code.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74878-D598-4E66-A307-0A48A6A29E7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23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Applied Approach 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Chapter 9: Sense Organs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56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Body Part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External ear</a:t>
            </a:r>
          </a:p>
          <a:p>
            <a:r>
              <a:rPr lang="en-US" dirty="0"/>
              <a:t>Inner ear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Oval window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Semicircular canal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Bony labyrinth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Bony vestibule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Cochlea</a:t>
            </a:r>
          </a:p>
          <a:p>
            <a:r>
              <a:rPr lang="en-US" dirty="0"/>
              <a:t>Sinuses: Generally “ectomy” refers to sinus rather than bone—verify in pathology report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00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Approaches Used for the Sense Organs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0—Open</a:t>
            </a:r>
          </a:p>
          <a:p>
            <a:r>
              <a:rPr lang="en-US" dirty="0"/>
              <a:t>3—Percutaneous</a:t>
            </a:r>
          </a:p>
          <a:p>
            <a:r>
              <a:rPr lang="en-US" dirty="0"/>
              <a:t>4—Percutaneous Endoscopic (ear, nose, and sinus only)</a:t>
            </a:r>
          </a:p>
          <a:p>
            <a:r>
              <a:rPr lang="en-US" dirty="0"/>
              <a:t>7—Via Natural or Artificial Opening</a:t>
            </a:r>
          </a:p>
          <a:p>
            <a:r>
              <a:rPr lang="en-US" dirty="0"/>
              <a:t>8—Via Natural or Artificial Opening, Endoscopic</a:t>
            </a:r>
          </a:p>
          <a:p>
            <a:r>
              <a:rPr lang="en-US" dirty="0"/>
              <a:t>X—External</a:t>
            </a:r>
          </a:p>
        </p:txBody>
      </p:sp>
    </p:spTree>
    <p:extLst>
      <p:ext uri="{BB962C8B-B14F-4D97-AF65-F5344CB8AC3E}">
        <p14:creationId xmlns:p14="http://schemas.microsoft.com/office/powerpoint/2010/main" val="962132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Devices for the Sense Organs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0—Synthetic Substitute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intraocular telescope, implantable miniature telescope (IMT) for age-related macular degeneration </a:t>
            </a:r>
          </a:p>
          <a:p>
            <a:r>
              <a:rPr lang="en-US" dirty="0"/>
              <a:t>B—Intraluminal device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nasal trumpet, nasopharyngeal airway (NPA)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505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16297-9C61-46B2-A02F-A4F122706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09H for Insertion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8359A31-D1B0-4D2F-8457-220DB68A6C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084601"/>
            <a:ext cx="8229600" cy="3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37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Hearing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Cochlear prostheses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Single channel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Multiple channel</a:t>
            </a:r>
          </a:p>
          <a:p>
            <a:r>
              <a:rPr lang="en-US" dirty="0"/>
              <a:t>Bone conduction device</a:t>
            </a:r>
          </a:p>
          <a:p>
            <a:r>
              <a:rPr lang="en-US" dirty="0"/>
              <a:t>Combination of 2 devices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Receptors in inner ear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External hearing device in temporal bone- sound conducted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52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Qualifiers Used in the Sense Organs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Bypass end point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Eye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Nasal cavity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Sclera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Ear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Endolymphatic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X—Diagnostic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Z—No Qualifier</a:t>
            </a:r>
          </a:p>
        </p:txBody>
      </p:sp>
    </p:spTree>
    <p:extLst>
      <p:ext uri="{BB962C8B-B14F-4D97-AF65-F5344CB8AC3E}">
        <p14:creationId xmlns:p14="http://schemas.microsoft.com/office/powerpoint/2010/main" val="2470458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143750" y="1783202"/>
            <a:ext cx="1447800" cy="866775"/>
          </a:xfrm>
          <a:prstGeom prst="rect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610600" cy="1143000"/>
          </a:xfrm>
        </p:spPr>
        <p:txBody>
          <a:bodyPr/>
          <a:lstStyle/>
          <a:p>
            <a:r>
              <a:rPr lang="en-US" dirty="0"/>
              <a:t>Operative Report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b="1" cap="all" dirty="0"/>
              <a:t>	Preoperative diagnosis:</a:t>
            </a:r>
            <a:r>
              <a:rPr lang="en-US" sz="1600" b="1" dirty="0"/>
              <a:t> 	</a:t>
            </a:r>
            <a:r>
              <a:rPr lang="en-US" sz="1600" dirty="0"/>
              <a:t>Hypertropia</a:t>
            </a:r>
          </a:p>
          <a:p>
            <a:pPr>
              <a:buNone/>
            </a:pPr>
            <a:r>
              <a:rPr lang="en-US" sz="1600" b="1" cap="all" dirty="0"/>
              <a:t>	</a:t>
            </a:r>
            <a:r>
              <a:rPr lang="en-US" sz="1600" b="1" cap="all" dirty="0" err="1"/>
              <a:t>POSToperative</a:t>
            </a:r>
            <a:r>
              <a:rPr lang="en-US" sz="1600" b="1" cap="all" dirty="0"/>
              <a:t> diagnosis: 	</a:t>
            </a:r>
            <a:r>
              <a:rPr lang="en-US" sz="1600" dirty="0"/>
              <a:t>Same</a:t>
            </a:r>
          </a:p>
          <a:p>
            <a:pPr>
              <a:buNone/>
            </a:pPr>
            <a:r>
              <a:rPr lang="en-US" sz="1600" b="1" cap="all" dirty="0"/>
              <a:t>	Procedure: </a:t>
            </a:r>
            <a:r>
              <a:rPr lang="en-US" sz="1600" b="1" dirty="0"/>
              <a:t>	</a:t>
            </a:r>
            <a:r>
              <a:rPr lang="en-US" sz="1600" dirty="0"/>
              <a:t>Recess right superior rectus muscle 5.0 mm</a:t>
            </a:r>
          </a:p>
          <a:p>
            <a:pPr>
              <a:buNone/>
            </a:pPr>
            <a:r>
              <a:rPr lang="en-US" sz="1600" b="1" cap="all" dirty="0"/>
              <a:t>	</a:t>
            </a:r>
            <a:endParaRPr lang="en-US" sz="1600" strike="sngStrike" dirty="0"/>
          </a:p>
          <a:p>
            <a:pPr>
              <a:buNone/>
            </a:pPr>
            <a:r>
              <a:rPr lang="en-US" sz="1600" b="1" cap="all" dirty="0"/>
              <a:t>	Description of Procedure:</a:t>
            </a:r>
            <a:r>
              <a:rPr lang="en-US" sz="1600" b="1" dirty="0"/>
              <a:t> </a:t>
            </a:r>
            <a:r>
              <a:rPr lang="en-US" sz="1600" dirty="0"/>
              <a:t>The patient was taken to the operating room and given general anesthesia by LMA. The</a:t>
            </a:r>
            <a:r>
              <a:rPr lang="en-US" sz="1600" dirty="0">
                <a:solidFill>
                  <a:srgbClr val="EB2350"/>
                </a:solidFill>
              </a:rPr>
              <a:t> right eye </a:t>
            </a:r>
            <a:r>
              <a:rPr lang="en-US" sz="1600" dirty="0"/>
              <a:t>was prepared and draped in a normal sterile ophthalmic fashion. A lid speculum was placed in the right eye and traction sutures placed with the eye rotated down and out. The </a:t>
            </a:r>
            <a:r>
              <a:rPr lang="en-US" sz="1600" dirty="0">
                <a:solidFill>
                  <a:srgbClr val="EB2350"/>
                </a:solidFill>
              </a:rPr>
              <a:t>right superior rectus muscle</a:t>
            </a:r>
            <a:r>
              <a:rPr lang="en-US" sz="1600" dirty="0"/>
              <a:t> was then isolated from a </a:t>
            </a:r>
            <a:r>
              <a:rPr lang="en-US" sz="1600" dirty="0" err="1">
                <a:solidFill>
                  <a:srgbClr val="EB2350"/>
                </a:solidFill>
              </a:rPr>
              <a:t>Formix</a:t>
            </a:r>
            <a:r>
              <a:rPr lang="en-US" sz="1600" dirty="0">
                <a:solidFill>
                  <a:srgbClr val="EB2350"/>
                </a:solidFill>
              </a:rPr>
              <a:t> open approach </a:t>
            </a:r>
            <a:r>
              <a:rPr lang="en-US" sz="1600" dirty="0"/>
              <a:t>with care taken to make sure the entire muscle was incorporated on the hook. A double-armed 6-0 Vicryl suture was then woven through the distal muscle tendon in locking fashion and the muscle </a:t>
            </a:r>
            <a:r>
              <a:rPr lang="en-US" sz="1600" dirty="0" err="1"/>
              <a:t>disinserted</a:t>
            </a:r>
            <a:r>
              <a:rPr lang="en-US" sz="1600" dirty="0"/>
              <a:t> from the globe. Hemostasis was obtained with bipolar cautery. The needles were then passed through superficial sclera 5.0 mm posterior to the original insertion and </a:t>
            </a:r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dirty="0">
                <a:solidFill>
                  <a:srgbClr val="EB2350"/>
                </a:solidFill>
              </a:rPr>
              <a:t>he muscle tied down firmly into this position. </a:t>
            </a:r>
            <a:r>
              <a:rPr lang="en-US" sz="1600" dirty="0"/>
              <a:t>The conjunctival wound was closed with interrupted 7-0 Vicryl sutures. Erythromycin ointment was applied to the right eye. The patient was awakened and taken to the recovery room in good condition.</a:t>
            </a:r>
          </a:p>
          <a:p>
            <a:pPr marL="0" indent="0">
              <a:buNone/>
            </a:pPr>
            <a:endParaRPr lang="en-US" sz="1600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4193997" y="2216590"/>
            <a:ext cx="2873553" cy="12331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7217322" y="2003646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Body System</a:t>
            </a:r>
          </a:p>
        </p:txBody>
      </p:sp>
      <p:cxnSp>
        <p:nvCxnSpPr>
          <p:cNvPr id="11" name="Straight Arrow Connector 10"/>
          <p:cNvCxnSpPr>
            <a:cxnSpLocks/>
          </p:cNvCxnSpPr>
          <p:nvPr/>
        </p:nvCxnSpPr>
        <p:spPr bwMode="auto">
          <a:xfrm flipH="1">
            <a:off x="5506956" y="5202621"/>
            <a:ext cx="820504" cy="72378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108028" y="5926404"/>
            <a:ext cx="1711872" cy="369332"/>
          </a:xfrm>
          <a:prstGeom prst="rect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Root Operation</a:t>
            </a:r>
          </a:p>
        </p:txBody>
      </p:sp>
    </p:spTree>
    <p:extLst>
      <p:ext uri="{BB962C8B-B14F-4D97-AF65-F5344CB8AC3E}">
        <p14:creationId xmlns:p14="http://schemas.microsoft.com/office/powerpoint/2010/main" val="3774887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Operative report 2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Body System Eye—8</a:t>
            </a:r>
          </a:p>
          <a:p>
            <a:r>
              <a:rPr lang="en-US" dirty="0"/>
              <a:t>Body Part—Extraocular Muscle, Right—L</a:t>
            </a:r>
          </a:p>
          <a:p>
            <a:r>
              <a:rPr lang="en-US"/>
              <a:t>Root Operation—Reposition—eye muscle is moved to a more posterior position to repair the hypertropia</a:t>
            </a:r>
          </a:p>
          <a:p>
            <a:r>
              <a:rPr lang="en-US" dirty="0"/>
              <a:t>Approach—Open—0</a:t>
            </a:r>
          </a:p>
          <a:p>
            <a:r>
              <a:rPr lang="en-US" dirty="0"/>
              <a:t>No Device, No Qualifier</a:t>
            </a:r>
          </a:p>
          <a:p>
            <a:r>
              <a:rPr lang="en-US" dirty="0"/>
              <a:t>Complete Code—08SL0ZZ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483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Sense Organs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Eye—sends visual images to the brain for interpretation as pictures</a:t>
            </a:r>
          </a:p>
          <a:p>
            <a:r>
              <a:rPr lang="en-US" dirty="0"/>
              <a:t>Ear—sends sound waves to the brain</a:t>
            </a:r>
          </a:p>
          <a:p>
            <a:r>
              <a:rPr lang="en-US" dirty="0"/>
              <a:t>Nose—sends messages regarding airborne material. Also assists with sense of taste.</a:t>
            </a:r>
          </a:p>
          <a:p>
            <a:r>
              <a:rPr lang="en-US" dirty="0"/>
              <a:t>Body system—2nd character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8—Eye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9—Ear, Nose, and Sinus</a:t>
            </a:r>
          </a:p>
        </p:txBody>
      </p:sp>
    </p:spTree>
    <p:extLst>
      <p:ext uri="{BB962C8B-B14F-4D97-AF65-F5344CB8AC3E}">
        <p14:creationId xmlns:p14="http://schemas.microsoft.com/office/powerpoint/2010/main" val="2987877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Anatomy Review—Ocular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Anterior cavity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Anterior Chamber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Posterior Chamber</a:t>
            </a:r>
          </a:p>
          <a:p>
            <a:r>
              <a:rPr lang="en-US" dirty="0"/>
              <a:t>Posterior cavity</a:t>
            </a:r>
          </a:p>
          <a:p>
            <a:r>
              <a:rPr lang="en-US" dirty="0"/>
              <a:t>Aqueous humor</a:t>
            </a:r>
          </a:p>
          <a:p>
            <a:r>
              <a:rPr lang="en-US" dirty="0"/>
              <a:t>Vitreous body</a:t>
            </a:r>
          </a:p>
          <a:p>
            <a:r>
              <a:rPr lang="en-US" dirty="0"/>
              <a:t>See figure 9.1</a:t>
            </a:r>
          </a:p>
        </p:txBody>
      </p:sp>
    </p:spTree>
    <p:extLst>
      <p:ext uri="{BB962C8B-B14F-4D97-AF65-F5344CB8AC3E}">
        <p14:creationId xmlns:p14="http://schemas.microsoft.com/office/powerpoint/2010/main" val="270788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Ocular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Ocular muscles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See figure 9.2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ICD-10-PCS classifies all eye muscles to extraocular muscles body part</a:t>
            </a:r>
          </a:p>
          <a:p>
            <a:r>
              <a:rPr lang="en-US" dirty="0"/>
              <a:t>Orbital structures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Lacrimal gland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See figure 9.3</a:t>
            </a:r>
          </a:p>
        </p:txBody>
      </p:sp>
    </p:spTree>
    <p:extLst>
      <p:ext uri="{BB962C8B-B14F-4D97-AF65-F5344CB8AC3E}">
        <p14:creationId xmlns:p14="http://schemas.microsoft.com/office/powerpoint/2010/main" val="976034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Anatomy Review—Ear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External ear—auricle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Pinna, ear lobe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External auditory canal</a:t>
            </a:r>
          </a:p>
          <a:p>
            <a:r>
              <a:rPr lang="en-US" dirty="0"/>
              <a:t>Middle ear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Eardrum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Ossicles one body part in ICD-10-PCS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Malleus, incus, and stapes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Air cells</a:t>
            </a:r>
          </a:p>
          <a:p>
            <a:r>
              <a:rPr lang="en-US" dirty="0"/>
              <a:t>Inner ear</a:t>
            </a:r>
          </a:p>
          <a:p>
            <a:r>
              <a:rPr lang="en-US" dirty="0"/>
              <a:t>See figure 9.4</a:t>
            </a:r>
          </a:p>
        </p:txBody>
      </p:sp>
    </p:spTree>
    <p:extLst>
      <p:ext uri="{BB962C8B-B14F-4D97-AF65-F5344CB8AC3E}">
        <p14:creationId xmlns:p14="http://schemas.microsoft.com/office/powerpoint/2010/main" val="3854676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Anatomy Review—Nose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Nasal turbinates or conchae</a:t>
            </a:r>
          </a:p>
          <a:p>
            <a:r>
              <a:rPr lang="en-US" dirty="0"/>
              <a:t>Paranasal (accessory) sinuses—named for bone located in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Ethmoid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Frontal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Maxillary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Sphenoid</a:t>
            </a:r>
          </a:p>
          <a:p>
            <a:r>
              <a:rPr lang="en-US" dirty="0"/>
              <a:t>Mastoid sinus or cavity</a:t>
            </a:r>
          </a:p>
          <a:p>
            <a:r>
              <a:rPr lang="en-US" dirty="0"/>
              <a:t>See figures 9.5 and 9.6</a:t>
            </a:r>
          </a:p>
        </p:txBody>
      </p:sp>
    </p:spTree>
    <p:extLst>
      <p:ext uri="{BB962C8B-B14F-4D97-AF65-F5344CB8AC3E}">
        <p14:creationId xmlns:p14="http://schemas.microsoft.com/office/powerpoint/2010/main" val="410240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/>
              <a:t>Common Root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5"/>
            <a:ext cx="5035550" cy="4351338"/>
          </a:xfrm>
        </p:spPr>
        <p:txBody>
          <a:bodyPr>
            <a:normAutofit/>
          </a:bodyPr>
          <a:lstStyle/>
          <a:p>
            <a:r>
              <a:rPr lang="en-US" sz="2800" dirty="0"/>
              <a:t>Alteration—for cosmetic purposes</a:t>
            </a:r>
          </a:p>
          <a:p>
            <a:r>
              <a:rPr lang="en-US" sz="2800" dirty="0"/>
              <a:t>Dilation, Occlusion, Restriction—tubular body parts</a:t>
            </a:r>
          </a:p>
          <a:p>
            <a:r>
              <a:rPr lang="en-US" sz="2800" dirty="0"/>
              <a:t>Extraction—lens removal only</a:t>
            </a:r>
          </a:p>
          <a:p>
            <a:r>
              <a:rPr lang="en-US" sz="2800" dirty="0"/>
              <a:t>Replacement—lens removal with IOL, cornea transplant</a:t>
            </a:r>
          </a:p>
        </p:txBody>
      </p:sp>
      <p:pic>
        <p:nvPicPr>
          <p:cNvPr id="5" name="Picture 4" descr="A close up of a persons face&#10;&#10;Description generated with high confidence">
            <a:extLst>
              <a:ext uri="{FF2B5EF4-FFF2-40B4-BE49-F238E27FC236}">
                <a16:creationId xmlns:a16="http://schemas.microsoft.com/office/drawing/2014/main" id="{D60B9BB3-8CAA-4112-A27D-DCF5594CA6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68" r="30129" b="-2"/>
          <a:stretch/>
        </p:blipFill>
        <p:spPr>
          <a:xfrm>
            <a:off x="5850260" y="1825625"/>
            <a:ext cx="2456276" cy="35829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E008F4-4B42-4EE6-A0EA-071B8E47FB19}"/>
              </a:ext>
            </a:extLst>
          </p:cNvPr>
          <p:cNvSpPr txBox="1"/>
          <p:nvPr/>
        </p:nvSpPr>
        <p:spPr>
          <a:xfrm>
            <a:off x="5700726" y="5548224"/>
            <a:ext cx="31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Ahuja, R. 2005 (December). “Cataract in human eye.” Digital Image. Wikimedia Commons. https://en.wikipedia.org/wiki/File:Cataract_in_human_eye.png.</a:t>
            </a:r>
          </a:p>
        </p:txBody>
      </p:sp>
    </p:spTree>
    <p:extLst>
      <p:ext uri="{BB962C8B-B14F-4D97-AF65-F5344CB8AC3E}">
        <p14:creationId xmlns:p14="http://schemas.microsoft.com/office/powerpoint/2010/main" val="4032793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Common Root Operations (Continued)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Repair—radial keratotomy</a:t>
            </a:r>
          </a:p>
          <a:p>
            <a:r>
              <a:rPr lang="en-US" dirty="0"/>
              <a:t>Drainage—tympanoplasty, myringotomy</a:t>
            </a:r>
          </a:p>
          <a:p>
            <a:r>
              <a:rPr lang="en-US" dirty="0"/>
              <a:t>Excision—removal of one ossicle</a:t>
            </a:r>
          </a:p>
          <a:p>
            <a:r>
              <a:rPr lang="en-US" dirty="0"/>
              <a:t>Resection—removal of all three ossicles </a:t>
            </a:r>
          </a:p>
          <a:p>
            <a:r>
              <a:rPr lang="en-US" dirty="0"/>
              <a:t>Inspection—diagnostic sinus endoscopy</a:t>
            </a:r>
          </a:p>
          <a:p>
            <a:r>
              <a:rPr lang="en-US" dirty="0"/>
              <a:t>Control—of nasal epistaxis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229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EEC14-02AB-4D23-88A1-CCDE96F93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Anatomy Alert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EF577-159E-44B3-98AF-B5248F0DB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ICD-10-PCS classifies the ossicles (the malleus, incus, and stapes) together as one body part. </a:t>
            </a:r>
          </a:p>
          <a:p>
            <a:pPr marL="0" indent="0">
              <a:buNone/>
            </a:pPr>
            <a:r>
              <a:rPr lang="en-US" dirty="0"/>
              <a:t>Therefore, the root operation of Excision is used when one ossicle is removed, rather than the root operation of Resection.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133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17</TotalTime>
  <Words>831</Words>
  <Application>Microsoft Office PowerPoint</Application>
  <PresentationFormat>On-screen Show (4:3)</PresentationFormat>
  <Paragraphs>121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Courier New</vt:lpstr>
      <vt:lpstr>Wingdings</vt:lpstr>
      <vt:lpstr>Office Theme</vt:lpstr>
      <vt:lpstr>ICD-10-PCS: An Applied Approach 2020</vt:lpstr>
      <vt:lpstr>Sense Organs</vt:lpstr>
      <vt:lpstr>Anatomy Review—Ocular System</vt:lpstr>
      <vt:lpstr>Ocular Structures</vt:lpstr>
      <vt:lpstr>Anatomy Review—Ear</vt:lpstr>
      <vt:lpstr>Anatomy Review—Nose</vt:lpstr>
      <vt:lpstr>Common Root Operations</vt:lpstr>
      <vt:lpstr>Common Root Operations (Continued) </vt:lpstr>
      <vt:lpstr> Anatomy Alert </vt:lpstr>
      <vt:lpstr>Body Part Values</vt:lpstr>
      <vt:lpstr>Approaches Used for the Sense Organs</vt:lpstr>
      <vt:lpstr>Devices for the Sense Organs</vt:lpstr>
      <vt:lpstr>09H for Insertion</vt:lpstr>
      <vt:lpstr>Hearing Devices</vt:lpstr>
      <vt:lpstr>Qualifiers Used in the Sense Organs</vt:lpstr>
      <vt:lpstr>Operative Report 2</vt:lpstr>
      <vt:lpstr>Operative report 2 Answers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7</cp:revision>
  <cp:lastPrinted>2018-12-07T14:38:18Z</cp:lastPrinted>
  <dcterms:created xsi:type="dcterms:W3CDTF">2019-10-23T19:30:09Z</dcterms:created>
  <dcterms:modified xsi:type="dcterms:W3CDTF">2020-05-15T23:54:14Z</dcterms:modified>
</cp:coreProperties>
</file>