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handoutMasterIdLst>
    <p:handoutMasterId r:id="rId35"/>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33" r:id="rId27"/>
    <p:sldId id="334" r:id="rId28"/>
    <p:sldId id="329" r:id="rId29"/>
    <p:sldId id="330" r:id="rId30"/>
    <p:sldId id="331" r:id="rId31"/>
    <p:sldId id="335" r:id="rId32"/>
    <p:sldId id="33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72" d="100"/>
          <a:sy n="72" d="100"/>
        </p:scale>
        <p:origin x="118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5/30/2020</a:t>
            </a:fld>
            <a:endParaRPr lang="en-US"/>
          </a:p>
        </p:txBody>
      </p:sp>
      <p:sp>
        <p:nvSpPr>
          <p:cNvPr id="4" name="Footer Placeholder 3">
            <a:extLst>
              <a:ext uri="{FF2B5EF4-FFF2-40B4-BE49-F238E27FC236}">
                <a16:creationId xmlns:a16="http://schemas.microsoft.com/office/drawing/2014/main"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4575F6-AA27-452B-B011-FBF66712459B}" type="datetimeFigureOut">
              <a:rPr lang="en-US" smtClean="0"/>
              <a:t>5/30/2020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BD1DD-E44B-4AAE-BA80-FCC22C2E8FB6}" type="slidenum">
              <a:rPr lang="en-US" smtClean="0"/>
              <a:t>‹#›</a:t>
            </a:fld>
            <a:endParaRPr lang="en-US"/>
          </a:p>
        </p:txBody>
      </p:sp>
    </p:spTree>
    <p:extLst>
      <p:ext uri="{BB962C8B-B14F-4D97-AF65-F5344CB8AC3E}">
        <p14:creationId xmlns:p14="http://schemas.microsoft.com/office/powerpoint/2010/main" val="329474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26</a:t>
            </a:fld>
            <a:endParaRPr lang="en-US"/>
          </a:p>
        </p:txBody>
      </p:sp>
    </p:spTree>
    <p:extLst>
      <p:ext uri="{BB962C8B-B14F-4D97-AF65-F5344CB8AC3E}">
        <p14:creationId xmlns:p14="http://schemas.microsoft.com/office/powerpoint/2010/main" val="2925685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32</a:t>
            </a:fld>
            <a:endParaRPr lang="en-US"/>
          </a:p>
        </p:txBody>
      </p:sp>
    </p:spTree>
    <p:extLst>
      <p:ext uri="{BB962C8B-B14F-4D97-AF65-F5344CB8AC3E}">
        <p14:creationId xmlns:p14="http://schemas.microsoft.com/office/powerpoint/2010/main" val="1268394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5/30/2020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a:t>Chapter 24: Imaging, Nuclear Medicine, and Radiation Therapy</a:t>
            </a:r>
            <a:endParaRPr lang="en-US" dirty="0"/>
          </a:p>
        </p:txBody>
      </p:sp>
    </p:spTree>
    <p:extLst>
      <p:ext uri="{BB962C8B-B14F-4D97-AF65-F5344CB8AC3E}">
        <p14:creationId xmlns:p14="http://schemas.microsoft.com/office/powerpoint/2010/main" val="3630713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Fluoroscopy</a:t>
            </a:r>
            <a:endParaRPr lang="en-US" dirty="0"/>
          </a:p>
        </p:txBody>
      </p:sp>
      <p:sp>
        <p:nvSpPr>
          <p:cNvPr id="3" name="Content Placeholder 2"/>
          <p:cNvSpPr>
            <a:spLocks noGrp="1"/>
          </p:cNvSpPr>
          <p:nvPr>
            <p:ph idx="1"/>
          </p:nvPr>
        </p:nvSpPr>
        <p:spPr/>
        <p:txBody>
          <a:bodyPr/>
          <a:lstStyle/>
          <a:p>
            <a:r>
              <a:rPr lang="en-US" dirty="0"/>
              <a:t>Coronary angiography</a:t>
            </a:r>
          </a:p>
          <a:p>
            <a:pPr lvl="1">
              <a:buFont typeface="Courier New" panose="02070309020205020404" pitchFamily="49" charset="0"/>
              <a:buChar char="o"/>
            </a:pPr>
            <a:r>
              <a:rPr lang="en-US" dirty="0"/>
              <a:t>Fluoroscopy by body part—number and type of arteries</a:t>
            </a:r>
          </a:p>
          <a:p>
            <a:r>
              <a:rPr lang="en-US" dirty="0"/>
              <a:t>Ventriculography </a:t>
            </a:r>
          </a:p>
          <a:p>
            <a:pPr lvl="1">
              <a:buFont typeface="Courier New" panose="02070309020205020404" pitchFamily="49" charset="0"/>
              <a:buChar char="o"/>
            </a:pPr>
            <a:r>
              <a:rPr lang="en-US" dirty="0"/>
              <a:t>Fluoroscopy with body part value for the side of the heart</a:t>
            </a:r>
          </a:p>
          <a:p>
            <a:pPr lvl="1"/>
            <a:endParaRPr lang="en-US" dirty="0"/>
          </a:p>
        </p:txBody>
      </p:sp>
    </p:spTree>
    <p:extLst>
      <p:ext uri="{BB962C8B-B14F-4D97-AF65-F5344CB8AC3E}">
        <p14:creationId xmlns:p14="http://schemas.microsoft.com/office/powerpoint/2010/main" val="484237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Cardiac Procedures</a:t>
            </a:r>
            <a:endParaRPr lang="en-US" dirty="0"/>
          </a:p>
        </p:txBody>
      </p:sp>
      <p:sp>
        <p:nvSpPr>
          <p:cNvPr id="3" name="Content Placeholder 2"/>
          <p:cNvSpPr>
            <a:spLocks noGrp="1"/>
          </p:cNvSpPr>
          <p:nvPr>
            <p:ph idx="1"/>
          </p:nvPr>
        </p:nvSpPr>
        <p:spPr/>
        <p:txBody>
          <a:bodyPr/>
          <a:lstStyle/>
          <a:p>
            <a:r>
              <a:rPr lang="en-US" dirty="0"/>
              <a:t>Interventions coded in Medical and Surgical section </a:t>
            </a:r>
          </a:p>
          <a:p>
            <a:pPr lvl="1">
              <a:buFont typeface="Courier New" panose="02070309020205020404" pitchFamily="49" charset="0"/>
              <a:buChar char="o"/>
            </a:pPr>
            <a:r>
              <a:rPr lang="en-US" dirty="0"/>
              <a:t>See Chapter 11</a:t>
            </a:r>
          </a:p>
          <a:p>
            <a:r>
              <a:rPr lang="en-US" dirty="0"/>
              <a:t>Multiple codes </a:t>
            </a:r>
          </a:p>
          <a:p>
            <a:pPr lvl="1">
              <a:buFont typeface="Courier New" panose="02070309020205020404" pitchFamily="49" charset="0"/>
              <a:buChar char="o"/>
            </a:pPr>
            <a:r>
              <a:rPr lang="en-US" dirty="0"/>
              <a:t>Measurement</a:t>
            </a:r>
          </a:p>
          <a:p>
            <a:pPr lvl="1">
              <a:buFont typeface="Courier New" panose="02070309020205020404" pitchFamily="49" charset="0"/>
              <a:buChar char="o"/>
            </a:pPr>
            <a:r>
              <a:rPr lang="en-US" dirty="0"/>
              <a:t>Fluoroscopy</a:t>
            </a:r>
          </a:p>
          <a:p>
            <a:pPr lvl="1">
              <a:buFont typeface="Courier New" panose="02070309020205020404" pitchFamily="49" charset="0"/>
              <a:buChar char="o"/>
            </a:pPr>
            <a:r>
              <a:rPr lang="en-US" dirty="0"/>
              <a:t>Interventions</a:t>
            </a:r>
          </a:p>
        </p:txBody>
      </p:sp>
    </p:spTree>
    <p:extLst>
      <p:ext uri="{BB962C8B-B14F-4D97-AF65-F5344CB8AC3E}">
        <p14:creationId xmlns:p14="http://schemas.microsoft.com/office/powerpoint/2010/main" val="3948909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Body Parts in Imaging</a:t>
            </a:r>
          </a:p>
        </p:txBody>
      </p:sp>
      <p:sp>
        <p:nvSpPr>
          <p:cNvPr id="3" name="Content Placeholder 2"/>
          <p:cNvSpPr>
            <a:spLocks noGrp="1"/>
          </p:cNvSpPr>
          <p:nvPr>
            <p:ph idx="1"/>
          </p:nvPr>
        </p:nvSpPr>
        <p:spPr>
          <a:xfrm>
            <a:off x="625060" y="1765966"/>
            <a:ext cx="8274391" cy="4360197"/>
          </a:xfrm>
        </p:spPr>
        <p:txBody>
          <a:bodyPr/>
          <a:lstStyle/>
          <a:p>
            <a:r>
              <a:rPr lang="en-US" dirty="0"/>
              <a:t>Mirror the Medical and Surgical section</a:t>
            </a:r>
          </a:p>
          <a:p>
            <a:r>
              <a:rPr lang="en-US" dirty="0"/>
              <a:t>See code tables</a:t>
            </a:r>
          </a:p>
        </p:txBody>
      </p:sp>
      <p:pic>
        <p:nvPicPr>
          <p:cNvPr id="4" name="Picture 3">
            <a:extLst>
              <a:ext uri="{FF2B5EF4-FFF2-40B4-BE49-F238E27FC236}">
                <a16:creationId xmlns:a16="http://schemas.microsoft.com/office/drawing/2014/main" id="{412B1418-6331-4B6A-A8DA-A9785B5F577E}"/>
              </a:ext>
            </a:extLst>
          </p:cNvPr>
          <p:cNvPicPr>
            <a:picLocks noChangeAspect="1"/>
          </p:cNvPicPr>
          <p:nvPr/>
        </p:nvPicPr>
        <p:blipFill>
          <a:blip r:embed="rId2"/>
          <a:stretch>
            <a:fillRect/>
          </a:stretch>
        </p:blipFill>
        <p:spPr>
          <a:xfrm>
            <a:off x="957372" y="2813051"/>
            <a:ext cx="6325929" cy="3502210"/>
          </a:xfrm>
          <a:prstGeom prst="rect">
            <a:avLst/>
          </a:prstGeom>
        </p:spPr>
      </p:pic>
    </p:spTree>
    <p:extLst>
      <p:ext uri="{BB962C8B-B14F-4D97-AF65-F5344CB8AC3E}">
        <p14:creationId xmlns:p14="http://schemas.microsoft.com/office/powerpoint/2010/main" val="700704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Contrast</a:t>
            </a:r>
            <a:endParaRPr lang="en-US" dirty="0"/>
          </a:p>
        </p:txBody>
      </p:sp>
      <p:sp>
        <p:nvSpPr>
          <p:cNvPr id="3" name="Content Placeholder 2"/>
          <p:cNvSpPr>
            <a:spLocks noGrp="1"/>
          </p:cNvSpPr>
          <p:nvPr>
            <p:ph idx="1"/>
          </p:nvPr>
        </p:nvSpPr>
        <p:spPr/>
        <p:txBody>
          <a:bodyPr/>
          <a:lstStyle/>
          <a:p>
            <a:r>
              <a:rPr lang="en-US" dirty="0"/>
              <a:t>High osmolar </a:t>
            </a:r>
          </a:p>
          <a:p>
            <a:r>
              <a:rPr lang="en-US" dirty="0"/>
              <a:t>Low osmolar</a:t>
            </a:r>
          </a:p>
          <a:p>
            <a:pPr lvl="1">
              <a:buFont typeface="Courier New" panose="02070309020205020404" pitchFamily="49" charset="0"/>
              <a:buChar char="o"/>
            </a:pPr>
            <a:r>
              <a:rPr lang="en-US" dirty="0"/>
              <a:t>List product names </a:t>
            </a:r>
          </a:p>
          <a:p>
            <a:pPr lvl="1">
              <a:buFont typeface="Courier New" panose="02070309020205020404" pitchFamily="49" charset="0"/>
              <a:buChar char="o"/>
            </a:pPr>
            <a:r>
              <a:rPr lang="en-US" dirty="0"/>
              <a:t>High vs. low osmolar</a:t>
            </a:r>
          </a:p>
        </p:txBody>
      </p:sp>
    </p:spTree>
    <p:extLst>
      <p:ext uri="{BB962C8B-B14F-4D97-AF65-F5344CB8AC3E}">
        <p14:creationId xmlns:p14="http://schemas.microsoft.com/office/powerpoint/2010/main" val="1006682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Qualifiers—6th character</a:t>
            </a:r>
            <a:endParaRPr lang="en-US" dirty="0"/>
          </a:p>
        </p:txBody>
      </p:sp>
      <p:sp>
        <p:nvSpPr>
          <p:cNvPr id="3" name="Content Placeholder 2"/>
          <p:cNvSpPr>
            <a:spLocks noGrp="1"/>
          </p:cNvSpPr>
          <p:nvPr>
            <p:ph idx="1"/>
          </p:nvPr>
        </p:nvSpPr>
        <p:spPr/>
        <p:txBody>
          <a:bodyPr>
            <a:normAutofit/>
          </a:bodyPr>
          <a:lstStyle/>
          <a:p>
            <a:r>
              <a:rPr lang="en-US" dirty="0"/>
              <a:t>Intravascular optical coherence or Optical Coherence Tomography (OCT)</a:t>
            </a:r>
          </a:p>
          <a:p>
            <a:pPr lvl="1">
              <a:buFont typeface="Courier New" panose="02070309020205020404" pitchFamily="49" charset="0"/>
              <a:buChar char="o"/>
            </a:pPr>
            <a:r>
              <a:rPr lang="en-US" dirty="0"/>
              <a:t>Imaging to help identify plaques</a:t>
            </a:r>
          </a:p>
          <a:p>
            <a:r>
              <a:rPr lang="en-US" dirty="0"/>
              <a:t>Unenhanced and Enhanced</a:t>
            </a:r>
          </a:p>
          <a:p>
            <a:pPr lvl="1">
              <a:buFont typeface="Courier New" panose="02070309020205020404" pitchFamily="49" charset="0"/>
              <a:buChar char="o"/>
            </a:pPr>
            <a:r>
              <a:rPr lang="en-US" dirty="0"/>
              <a:t>Without and with Contrast</a:t>
            </a:r>
          </a:p>
          <a:p>
            <a:r>
              <a:rPr lang="en-US" dirty="0"/>
              <a:t>Laser—Used with 7th character qualifier Intraoperative</a:t>
            </a:r>
          </a:p>
          <a:p>
            <a:pPr lvl="1">
              <a:buFont typeface="Courier New" panose="02070309020205020404" pitchFamily="49" charset="0"/>
              <a:buChar char="o"/>
            </a:pPr>
            <a:r>
              <a:rPr lang="en-US" dirty="0"/>
              <a:t>Describes laser guided intraoperative fluoroscopy</a:t>
            </a:r>
          </a:p>
        </p:txBody>
      </p:sp>
    </p:spTree>
    <p:extLst>
      <p:ext uri="{BB962C8B-B14F-4D97-AF65-F5344CB8AC3E}">
        <p14:creationId xmlns:p14="http://schemas.microsoft.com/office/powerpoint/2010/main" val="2080266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Qualifiers—7th character</a:t>
            </a:r>
            <a:endParaRPr lang="en-US" dirty="0"/>
          </a:p>
        </p:txBody>
      </p:sp>
      <p:sp>
        <p:nvSpPr>
          <p:cNvPr id="3" name="Content Placeholder 2"/>
          <p:cNvSpPr>
            <a:spLocks noGrp="1"/>
          </p:cNvSpPr>
          <p:nvPr>
            <p:ph idx="1"/>
          </p:nvPr>
        </p:nvSpPr>
        <p:spPr/>
        <p:txBody>
          <a:bodyPr/>
          <a:lstStyle/>
          <a:p>
            <a:r>
              <a:rPr lang="en-US" dirty="0"/>
              <a:t>Specific location </a:t>
            </a:r>
          </a:p>
          <a:p>
            <a:pPr lvl="1">
              <a:buFont typeface="Courier New" panose="02070309020205020404" pitchFamily="49" charset="0"/>
              <a:buChar char="o"/>
            </a:pPr>
            <a:r>
              <a:rPr lang="en-US" dirty="0"/>
              <a:t>Intravascular </a:t>
            </a:r>
          </a:p>
          <a:p>
            <a:pPr lvl="1">
              <a:buFont typeface="Courier New" panose="02070309020205020404" pitchFamily="49" charset="0"/>
              <a:buChar char="o"/>
            </a:pPr>
            <a:r>
              <a:rPr lang="en-US" dirty="0"/>
              <a:t>Transesophageal</a:t>
            </a:r>
          </a:p>
          <a:p>
            <a:r>
              <a:rPr lang="en-US" dirty="0"/>
              <a:t>Bone ultrasound</a:t>
            </a:r>
          </a:p>
          <a:p>
            <a:pPr lvl="1">
              <a:buFont typeface="Courier New" panose="02070309020205020404" pitchFamily="49" charset="0"/>
              <a:buChar char="o"/>
            </a:pPr>
            <a:r>
              <a:rPr lang="en-US" dirty="0"/>
              <a:t>Densitometry study</a:t>
            </a:r>
          </a:p>
          <a:p>
            <a:r>
              <a:rPr lang="en-US" dirty="0"/>
              <a:t>Guidance</a:t>
            </a:r>
          </a:p>
          <a:p>
            <a:pPr lvl="1"/>
            <a:endParaRPr lang="en-US" dirty="0"/>
          </a:p>
        </p:txBody>
      </p:sp>
    </p:spTree>
    <p:extLst>
      <p:ext uri="{BB962C8B-B14F-4D97-AF65-F5344CB8AC3E}">
        <p14:creationId xmlns:p14="http://schemas.microsoft.com/office/powerpoint/2010/main" val="3526753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 Definition for Nuclear Medicine</a:t>
            </a:r>
            <a:endParaRPr lang="en-US" dirty="0"/>
          </a:p>
        </p:txBody>
      </p:sp>
      <p:sp>
        <p:nvSpPr>
          <p:cNvPr id="3" name="Content Placeholder 2"/>
          <p:cNvSpPr>
            <a:spLocks noGrp="1"/>
          </p:cNvSpPr>
          <p:nvPr>
            <p:ph idx="1"/>
          </p:nvPr>
        </p:nvSpPr>
        <p:spPr/>
        <p:txBody>
          <a:bodyPr/>
          <a:lstStyle/>
          <a:p>
            <a:r>
              <a:rPr lang="en-US" dirty="0"/>
              <a:t>1—Section (always C)</a:t>
            </a:r>
          </a:p>
          <a:p>
            <a:r>
              <a:rPr lang="en-US" dirty="0"/>
              <a:t>2—Body System</a:t>
            </a:r>
          </a:p>
          <a:p>
            <a:r>
              <a:rPr lang="en-US" dirty="0"/>
              <a:t>3—Root Type</a:t>
            </a:r>
          </a:p>
          <a:p>
            <a:r>
              <a:rPr lang="en-US" dirty="0"/>
              <a:t>4—Body Part</a:t>
            </a:r>
          </a:p>
          <a:p>
            <a:r>
              <a:rPr lang="en-US" dirty="0"/>
              <a:t>5—Radionuclide</a:t>
            </a:r>
          </a:p>
          <a:p>
            <a:r>
              <a:rPr lang="en-US" dirty="0"/>
              <a:t>6—Qualifier (always Z)</a:t>
            </a:r>
          </a:p>
          <a:p>
            <a:r>
              <a:rPr lang="en-US" dirty="0"/>
              <a:t>7—Qualifier (always Z)</a:t>
            </a:r>
          </a:p>
        </p:txBody>
      </p:sp>
    </p:spTree>
    <p:extLst>
      <p:ext uri="{BB962C8B-B14F-4D97-AF65-F5344CB8AC3E}">
        <p14:creationId xmlns:p14="http://schemas.microsoft.com/office/powerpoint/2010/main" val="1430151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Nuclear Medicine—Diagnostic</a:t>
            </a:r>
            <a:endParaRPr lang="en-US" dirty="0"/>
          </a:p>
        </p:txBody>
      </p:sp>
      <p:sp>
        <p:nvSpPr>
          <p:cNvPr id="3" name="Content Placeholder 2"/>
          <p:cNvSpPr>
            <a:spLocks noGrp="1"/>
          </p:cNvSpPr>
          <p:nvPr>
            <p:ph idx="1"/>
          </p:nvPr>
        </p:nvSpPr>
        <p:spPr/>
        <p:txBody>
          <a:bodyPr/>
          <a:lstStyle/>
          <a:p>
            <a:r>
              <a:rPr lang="en-US" dirty="0"/>
              <a:t>Diagnostic—unstable radioactive elements become radionuclides</a:t>
            </a:r>
          </a:p>
          <a:p>
            <a:pPr lvl="1">
              <a:buFont typeface="Courier New" panose="02070309020205020404" pitchFamily="49" charset="0"/>
              <a:buChar char="o"/>
            </a:pPr>
            <a:r>
              <a:rPr lang="en-US" dirty="0"/>
              <a:t>Ingested, injected, or infused </a:t>
            </a:r>
          </a:p>
          <a:p>
            <a:pPr lvl="1">
              <a:buFont typeface="Courier New" panose="02070309020205020404" pitchFamily="49" charset="0"/>
              <a:buChar char="o"/>
            </a:pPr>
            <a:r>
              <a:rPr lang="en-US" dirty="0"/>
              <a:t>Decays and gamma photon is released</a:t>
            </a:r>
          </a:p>
          <a:p>
            <a:pPr lvl="1">
              <a:buFont typeface="Courier New" panose="02070309020205020404" pitchFamily="49" charset="0"/>
              <a:buChar char="o"/>
            </a:pPr>
            <a:r>
              <a:rPr lang="en-US" dirty="0"/>
              <a:t>Detected by gamma camera </a:t>
            </a:r>
          </a:p>
          <a:p>
            <a:pPr lvl="1">
              <a:buFont typeface="Courier New" panose="02070309020205020404" pitchFamily="49" charset="0"/>
              <a:buChar char="o"/>
            </a:pPr>
            <a:r>
              <a:rPr lang="en-US" dirty="0"/>
              <a:t>Creates recordable image</a:t>
            </a:r>
          </a:p>
          <a:p>
            <a:endParaRPr lang="en-US" dirty="0"/>
          </a:p>
        </p:txBody>
      </p:sp>
    </p:spTree>
    <p:extLst>
      <p:ext uri="{BB962C8B-B14F-4D97-AF65-F5344CB8AC3E}">
        <p14:creationId xmlns:p14="http://schemas.microsoft.com/office/powerpoint/2010/main" val="4127479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Nuclear Medicine—Therapeutic</a:t>
            </a:r>
            <a:endParaRPr lang="en-US" dirty="0"/>
          </a:p>
        </p:txBody>
      </p:sp>
      <p:sp>
        <p:nvSpPr>
          <p:cNvPr id="3" name="Content Placeholder 2"/>
          <p:cNvSpPr>
            <a:spLocks noGrp="1"/>
          </p:cNvSpPr>
          <p:nvPr>
            <p:ph idx="1"/>
          </p:nvPr>
        </p:nvSpPr>
        <p:spPr/>
        <p:txBody>
          <a:bodyPr/>
          <a:lstStyle/>
          <a:p>
            <a:r>
              <a:rPr lang="en-US" dirty="0"/>
              <a:t>Radioactive beta particles</a:t>
            </a:r>
          </a:p>
          <a:p>
            <a:r>
              <a:rPr lang="en-US" dirty="0"/>
              <a:t>Kill specific targeted cells</a:t>
            </a:r>
          </a:p>
          <a:p>
            <a:r>
              <a:rPr lang="en-US" dirty="0"/>
              <a:t>Root type—Systemic Nuclear Medicine Therapy</a:t>
            </a:r>
          </a:p>
        </p:txBody>
      </p:sp>
    </p:spTree>
    <p:extLst>
      <p:ext uri="{BB962C8B-B14F-4D97-AF65-F5344CB8AC3E}">
        <p14:creationId xmlns:p14="http://schemas.microsoft.com/office/powerpoint/2010/main" val="3391250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Types</a:t>
            </a:r>
            <a:endParaRPr lang="en-US" dirty="0"/>
          </a:p>
        </p:txBody>
      </p:sp>
      <p:sp>
        <p:nvSpPr>
          <p:cNvPr id="3" name="Content Placeholder 2"/>
          <p:cNvSpPr>
            <a:spLocks noGrp="1"/>
          </p:cNvSpPr>
          <p:nvPr>
            <p:ph idx="1"/>
          </p:nvPr>
        </p:nvSpPr>
        <p:spPr/>
        <p:txBody>
          <a:bodyPr/>
          <a:lstStyle/>
          <a:p>
            <a:r>
              <a:rPr lang="en-US"/>
              <a:t>Nonimaging Nuclear Medicine Assay</a:t>
            </a:r>
          </a:p>
          <a:p>
            <a:r>
              <a:rPr lang="en-US"/>
              <a:t>Nonimaging Nuclear Medicine Probe</a:t>
            </a:r>
          </a:p>
          <a:p>
            <a:r>
              <a:rPr lang="en-US"/>
              <a:t>Nonimaging Nuclear Medicine Uptake</a:t>
            </a:r>
          </a:p>
          <a:p>
            <a:r>
              <a:rPr lang="en-US"/>
              <a:t>Planar Nuclear Medicine Imaging </a:t>
            </a:r>
          </a:p>
          <a:p>
            <a:r>
              <a:rPr lang="en-US"/>
              <a:t>Positron Emission Tomography (PET)</a:t>
            </a:r>
          </a:p>
          <a:p>
            <a:r>
              <a:rPr lang="en-US"/>
              <a:t>Systemic Nuclear Medicine Therapy</a:t>
            </a:r>
          </a:p>
          <a:p>
            <a:r>
              <a:rPr lang="en-US"/>
              <a:t>Tomographic Nuclear Medicine</a:t>
            </a:r>
            <a:endParaRPr lang="en-US" dirty="0"/>
          </a:p>
        </p:txBody>
      </p:sp>
    </p:spTree>
    <p:extLst>
      <p:ext uri="{BB962C8B-B14F-4D97-AF65-F5344CB8AC3E}">
        <p14:creationId xmlns:p14="http://schemas.microsoft.com/office/powerpoint/2010/main" val="1728684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Imaging, Nuclear Medicine, and Radiation Therapy</a:t>
            </a:r>
            <a:endParaRPr lang="en-US" dirty="0"/>
          </a:p>
        </p:txBody>
      </p:sp>
      <p:sp>
        <p:nvSpPr>
          <p:cNvPr id="3" name="Content Placeholder 2"/>
          <p:cNvSpPr>
            <a:spLocks noGrp="1"/>
          </p:cNvSpPr>
          <p:nvPr>
            <p:ph idx="1"/>
          </p:nvPr>
        </p:nvSpPr>
        <p:spPr/>
        <p:txBody>
          <a:bodyPr/>
          <a:lstStyle/>
          <a:p>
            <a:r>
              <a:rPr lang="en-US"/>
              <a:t>B—Imaging</a:t>
            </a:r>
          </a:p>
          <a:p>
            <a:r>
              <a:rPr lang="en-US"/>
              <a:t>C—Nuclear Medicine</a:t>
            </a:r>
          </a:p>
          <a:p>
            <a:r>
              <a:rPr lang="en-US"/>
              <a:t>D—Radiation Therapy</a:t>
            </a:r>
            <a:endParaRPr lang="en-US" dirty="0"/>
          </a:p>
        </p:txBody>
      </p:sp>
    </p:spTree>
    <p:extLst>
      <p:ext uri="{BB962C8B-B14F-4D97-AF65-F5344CB8AC3E}">
        <p14:creationId xmlns:p14="http://schemas.microsoft.com/office/powerpoint/2010/main" val="1515115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Parts</a:t>
            </a:r>
            <a:endParaRPr lang="en-US" dirty="0"/>
          </a:p>
        </p:txBody>
      </p:sp>
      <p:sp>
        <p:nvSpPr>
          <p:cNvPr id="3" name="Content Placeholder 2"/>
          <p:cNvSpPr>
            <a:spLocks noGrp="1"/>
          </p:cNvSpPr>
          <p:nvPr>
            <p:ph idx="1"/>
          </p:nvPr>
        </p:nvSpPr>
        <p:spPr/>
        <p:txBody>
          <a:bodyPr/>
          <a:lstStyle/>
          <a:p>
            <a:r>
              <a:rPr lang="en-US"/>
              <a:t>As in Medical and Surgical</a:t>
            </a:r>
          </a:p>
          <a:p>
            <a:r>
              <a:rPr lang="en-US"/>
              <a:t>Condensed version</a:t>
            </a:r>
          </a:p>
          <a:p>
            <a:r>
              <a:rPr lang="en-US"/>
              <a:t>See the code tables</a:t>
            </a:r>
            <a:endParaRPr lang="en-US" dirty="0"/>
          </a:p>
        </p:txBody>
      </p:sp>
      <p:pic>
        <p:nvPicPr>
          <p:cNvPr id="4" name="Picture 3">
            <a:extLst>
              <a:ext uri="{FF2B5EF4-FFF2-40B4-BE49-F238E27FC236}">
                <a16:creationId xmlns:a16="http://schemas.microsoft.com/office/drawing/2014/main" id="{C2FFFBEA-7746-48BA-B957-F6BA6903B25D}"/>
              </a:ext>
            </a:extLst>
          </p:cNvPr>
          <p:cNvPicPr>
            <a:picLocks noChangeAspect="1"/>
          </p:cNvPicPr>
          <p:nvPr/>
        </p:nvPicPr>
        <p:blipFill>
          <a:blip r:embed="rId2"/>
          <a:stretch>
            <a:fillRect/>
          </a:stretch>
        </p:blipFill>
        <p:spPr>
          <a:xfrm>
            <a:off x="57665" y="3831625"/>
            <a:ext cx="9086335" cy="2032146"/>
          </a:xfrm>
          <a:prstGeom prst="rect">
            <a:avLst/>
          </a:prstGeom>
        </p:spPr>
      </p:pic>
    </p:spTree>
    <p:extLst>
      <p:ext uri="{BB962C8B-B14F-4D97-AF65-F5344CB8AC3E}">
        <p14:creationId xmlns:p14="http://schemas.microsoft.com/office/powerpoint/2010/main" val="1442209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Radionuclides</a:t>
            </a:r>
            <a:endParaRPr lang="en-US" dirty="0"/>
          </a:p>
        </p:txBody>
      </p:sp>
      <p:sp>
        <p:nvSpPr>
          <p:cNvPr id="3" name="Content Placeholder 2"/>
          <p:cNvSpPr>
            <a:spLocks noGrp="1"/>
          </p:cNvSpPr>
          <p:nvPr>
            <p:ph idx="1"/>
          </p:nvPr>
        </p:nvSpPr>
        <p:spPr/>
        <p:txBody>
          <a:bodyPr/>
          <a:lstStyle/>
          <a:p>
            <a:r>
              <a:rPr lang="en-US"/>
              <a:t>Bound to a marker</a:t>
            </a:r>
          </a:p>
          <a:p>
            <a:r>
              <a:rPr lang="en-US"/>
              <a:t>Tracers give off gamma rays or positrons</a:t>
            </a:r>
          </a:p>
          <a:p>
            <a:r>
              <a:rPr lang="en-US"/>
              <a:t>Help determine function or presence of disease</a:t>
            </a:r>
            <a:endParaRPr lang="en-US" dirty="0"/>
          </a:p>
        </p:txBody>
      </p:sp>
    </p:spTree>
    <p:extLst>
      <p:ext uri="{BB962C8B-B14F-4D97-AF65-F5344CB8AC3E}">
        <p14:creationId xmlns:p14="http://schemas.microsoft.com/office/powerpoint/2010/main" val="3677484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 Definition for Radiation Therapy</a:t>
            </a:r>
            <a:endParaRPr lang="en-US" dirty="0"/>
          </a:p>
        </p:txBody>
      </p:sp>
      <p:sp>
        <p:nvSpPr>
          <p:cNvPr id="3" name="Content Placeholder 2"/>
          <p:cNvSpPr>
            <a:spLocks noGrp="1"/>
          </p:cNvSpPr>
          <p:nvPr>
            <p:ph idx="1"/>
          </p:nvPr>
        </p:nvSpPr>
        <p:spPr/>
        <p:txBody>
          <a:bodyPr/>
          <a:lstStyle/>
          <a:p>
            <a:r>
              <a:rPr lang="en-US"/>
              <a:t>1—Section (always D)</a:t>
            </a:r>
          </a:p>
          <a:p>
            <a:r>
              <a:rPr lang="en-US"/>
              <a:t>2—Body System</a:t>
            </a:r>
          </a:p>
          <a:p>
            <a:r>
              <a:rPr lang="en-US"/>
              <a:t>3—Modality</a:t>
            </a:r>
          </a:p>
          <a:p>
            <a:r>
              <a:rPr lang="en-US"/>
              <a:t>4—Treatment Site</a:t>
            </a:r>
          </a:p>
          <a:p>
            <a:r>
              <a:rPr lang="en-US"/>
              <a:t>5—Modality Qualifier</a:t>
            </a:r>
          </a:p>
          <a:p>
            <a:r>
              <a:rPr lang="en-US"/>
              <a:t>6—Isotope</a:t>
            </a:r>
          </a:p>
          <a:p>
            <a:r>
              <a:rPr lang="en-US"/>
              <a:t>7—Qualifier</a:t>
            </a:r>
            <a:endParaRPr lang="en-US" dirty="0"/>
          </a:p>
        </p:txBody>
      </p:sp>
    </p:spTree>
    <p:extLst>
      <p:ext uri="{BB962C8B-B14F-4D97-AF65-F5344CB8AC3E}">
        <p14:creationId xmlns:p14="http://schemas.microsoft.com/office/powerpoint/2010/main" val="561344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Radiation Therapy</a:t>
            </a:r>
            <a:endParaRPr lang="en-US" dirty="0"/>
          </a:p>
        </p:txBody>
      </p:sp>
      <p:sp>
        <p:nvSpPr>
          <p:cNvPr id="3" name="Content Placeholder 2"/>
          <p:cNvSpPr>
            <a:spLocks noGrp="1"/>
          </p:cNvSpPr>
          <p:nvPr>
            <p:ph idx="1"/>
          </p:nvPr>
        </p:nvSpPr>
        <p:spPr/>
        <p:txBody>
          <a:bodyPr/>
          <a:lstStyle/>
          <a:p>
            <a:r>
              <a:rPr lang="en-US"/>
              <a:t>Use of various doses of radiation </a:t>
            </a:r>
          </a:p>
          <a:p>
            <a:r>
              <a:rPr lang="en-US"/>
              <a:t>Particular schedule</a:t>
            </a:r>
          </a:p>
          <a:p>
            <a:r>
              <a:rPr lang="en-US"/>
              <a:t>Can be used to treat and kill cancer cells</a:t>
            </a:r>
          </a:p>
          <a:p>
            <a:r>
              <a:rPr lang="en-US"/>
              <a:t>Sparing normal tissue</a:t>
            </a:r>
          </a:p>
          <a:p>
            <a:r>
              <a:rPr lang="en-US"/>
              <a:t>Various modalities based on type of tumor and location</a:t>
            </a:r>
            <a:endParaRPr lang="en-US" dirty="0"/>
          </a:p>
        </p:txBody>
      </p:sp>
    </p:spTree>
    <p:extLst>
      <p:ext uri="{BB962C8B-B14F-4D97-AF65-F5344CB8AC3E}">
        <p14:creationId xmlns:p14="http://schemas.microsoft.com/office/powerpoint/2010/main" val="17734295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Systems</a:t>
            </a:r>
            <a:endParaRPr lang="en-US" dirty="0"/>
          </a:p>
        </p:txBody>
      </p:sp>
      <p:sp>
        <p:nvSpPr>
          <p:cNvPr id="3" name="Content Placeholder 2"/>
          <p:cNvSpPr>
            <a:spLocks noGrp="1"/>
          </p:cNvSpPr>
          <p:nvPr>
            <p:ph idx="1"/>
          </p:nvPr>
        </p:nvSpPr>
        <p:spPr/>
        <p:txBody>
          <a:bodyPr/>
          <a:lstStyle/>
          <a:p>
            <a:r>
              <a:rPr lang="en-US" dirty="0"/>
              <a:t>Similar to that of the Medical and Surgical section </a:t>
            </a:r>
          </a:p>
          <a:p>
            <a:r>
              <a:rPr lang="en-US" dirty="0"/>
              <a:t>See table 24.7</a:t>
            </a:r>
          </a:p>
        </p:txBody>
      </p:sp>
    </p:spTree>
    <p:extLst>
      <p:ext uri="{BB962C8B-B14F-4D97-AF65-F5344CB8AC3E}">
        <p14:creationId xmlns:p14="http://schemas.microsoft.com/office/powerpoint/2010/main" val="869601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Modalities</a:t>
            </a:r>
            <a:endParaRPr lang="en-US" dirty="0"/>
          </a:p>
        </p:txBody>
      </p:sp>
      <p:sp>
        <p:nvSpPr>
          <p:cNvPr id="3" name="Content Placeholder 2"/>
          <p:cNvSpPr>
            <a:spLocks noGrp="1"/>
          </p:cNvSpPr>
          <p:nvPr>
            <p:ph idx="1"/>
          </p:nvPr>
        </p:nvSpPr>
        <p:spPr/>
        <p:txBody>
          <a:bodyPr/>
          <a:lstStyle/>
          <a:p>
            <a:r>
              <a:rPr lang="en-US"/>
              <a:t>Beam radiation</a:t>
            </a:r>
          </a:p>
          <a:p>
            <a:r>
              <a:rPr lang="en-US"/>
              <a:t>Brachytherapy</a:t>
            </a:r>
          </a:p>
          <a:p>
            <a:r>
              <a:rPr lang="en-US"/>
              <a:t>Stereotactic radiosurgery</a:t>
            </a:r>
          </a:p>
          <a:p>
            <a:r>
              <a:rPr lang="en-US"/>
              <a:t>Other radiation</a:t>
            </a:r>
            <a:endParaRPr lang="en-US" dirty="0"/>
          </a:p>
        </p:txBody>
      </p:sp>
    </p:spTree>
    <p:extLst>
      <p:ext uri="{BB962C8B-B14F-4D97-AF65-F5344CB8AC3E}">
        <p14:creationId xmlns:p14="http://schemas.microsoft.com/office/powerpoint/2010/main" val="2632921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65CC1-2982-4FAD-A54A-6EE16CAC4951}"/>
              </a:ext>
            </a:extLst>
          </p:cNvPr>
          <p:cNvSpPr>
            <a:spLocks noGrp="1"/>
          </p:cNvSpPr>
          <p:nvPr>
            <p:ph type="title"/>
          </p:nvPr>
        </p:nvSpPr>
        <p:spPr/>
        <p:txBody>
          <a:bodyPr/>
          <a:lstStyle/>
          <a:p>
            <a:r>
              <a:rPr lang="en-US" dirty="0"/>
              <a:t>Coding Guidelines—D1.a.</a:t>
            </a:r>
          </a:p>
        </p:txBody>
      </p:sp>
      <p:sp>
        <p:nvSpPr>
          <p:cNvPr id="3" name="Content Placeholder 2">
            <a:extLst>
              <a:ext uri="{FF2B5EF4-FFF2-40B4-BE49-F238E27FC236}">
                <a16:creationId xmlns:a16="http://schemas.microsoft.com/office/drawing/2014/main" id="{0EE138E9-06BE-403D-96D7-4C26C466DFA0}"/>
              </a:ext>
            </a:extLst>
          </p:cNvPr>
          <p:cNvSpPr>
            <a:spLocks noGrp="1"/>
          </p:cNvSpPr>
          <p:nvPr>
            <p:ph idx="1"/>
          </p:nvPr>
        </p:nvSpPr>
        <p:spPr>
          <a:xfrm>
            <a:off x="625061" y="1765966"/>
            <a:ext cx="7341990" cy="4566920"/>
          </a:xfrm>
        </p:spPr>
        <p:txBody>
          <a:bodyPr>
            <a:normAutofit fontScale="47500" lnSpcReduction="20000"/>
          </a:bodyPr>
          <a:lstStyle/>
          <a:p>
            <a:pPr marL="0" indent="0">
              <a:buNone/>
            </a:pPr>
            <a:r>
              <a:rPr lang="en-US" sz="3400" dirty="0"/>
              <a:t>Brachytherapy is coded to the modality Brachytherapy in the Radiation Therapy section. When a radioactive brachytherapy source is left in the body at the end of the procedure, it is coded separately to the root operation Insertion with the device value Radioactive Element. </a:t>
            </a:r>
          </a:p>
          <a:p>
            <a:pPr marL="0" indent="0" fontAlgn="auto">
              <a:buNone/>
            </a:pPr>
            <a:r>
              <a:rPr lang="en-US" sz="3400" dirty="0"/>
              <a:t>Example: Brachytherapy with implantation of a low dose rate brachytherapy source left in the body at the end of the procedure is coded to the applicable treatment site in section D, Radiation Therapy, with the modality Brachytherapy, the modality qualifier value Low Dose Rate, and the applicable isotope value and qualifier value. The implantation of the brachytherapy source is coded separately to the device value Radioactive Element in the appropriate Insertion table of the Medical and Surgical section. The Radiation Therapy section code identifies the specific modality and isotope of the brachytherapy, and the root operation Insertion code identifies the implantation of the brachytherapy source that remains in the body at the end of the procedure. </a:t>
            </a:r>
          </a:p>
          <a:p>
            <a:pPr marL="0" indent="0">
              <a:buNone/>
            </a:pPr>
            <a:r>
              <a:rPr lang="en-US" sz="3400" i="1" dirty="0"/>
              <a:t>Exception: </a:t>
            </a:r>
            <a:r>
              <a:rPr lang="en-US" sz="3400" dirty="0"/>
              <a:t>Implantation of Cesium-131 brachytherapy seeds embedded in a collagen matrix to the treatment site after resection of brain tumor is coded to the root operation Insertion with the device value Radioactive Element, Cesium-131 Collagen Implant. The procedure is coded to the root operation Insertion only, because the device value identifies both the implantation of the radioactive element and a specific brachytherapy isotope that is not included in the Radiation Therapy section tables.</a:t>
            </a:r>
          </a:p>
          <a:p>
            <a:endParaRPr lang="en-US" dirty="0"/>
          </a:p>
        </p:txBody>
      </p:sp>
    </p:spTree>
    <p:extLst>
      <p:ext uri="{BB962C8B-B14F-4D97-AF65-F5344CB8AC3E}">
        <p14:creationId xmlns:p14="http://schemas.microsoft.com/office/powerpoint/2010/main" val="989588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477CE-5E24-4D3D-BAB1-4E6ED04B9894}"/>
              </a:ext>
            </a:extLst>
          </p:cNvPr>
          <p:cNvSpPr>
            <a:spLocks noGrp="1"/>
          </p:cNvSpPr>
          <p:nvPr>
            <p:ph type="title"/>
          </p:nvPr>
        </p:nvSpPr>
        <p:spPr/>
        <p:txBody>
          <a:bodyPr/>
          <a:lstStyle/>
          <a:p>
            <a:r>
              <a:rPr lang="en-US" dirty="0"/>
              <a:t>Coding Guidelines—D1.b. </a:t>
            </a:r>
          </a:p>
        </p:txBody>
      </p:sp>
      <p:sp>
        <p:nvSpPr>
          <p:cNvPr id="3" name="Content Placeholder 2">
            <a:extLst>
              <a:ext uri="{FF2B5EF4-FFF2-40B4-BE49-F238E27FC236}">
                <a16:creationId xmlns:a16="http://schemas.microsoft.com/office/drawing/2014/main" id="{FC53459B-A342-42DF-9D28-4790F70C5519}"/>
              </a:ext>
            </a:extLst>
          </p:cNvPr>
          <p:cNvSpPr>
            <a:spLocks noGrp="1"/>
          </p:cNvSpPr>
          <p:nvPr>
            <p:ph idx="1"/>
          </p:nvPr>
        </p:nvSpPr>
        <p:spPr/>
        <p:txBody>
          <a:bodyPr>
            <a:normAutofit fontScale="85000" lnSpcReduction="20000"/>
          </a:bodyPr>
          <a:lstStyle/>
          <a:p>
            <a:pPr marL="0" indent="0">
              <a:buNone/>
            </a:pPr>
            <a:r>
              <a:rPr lang="en-US" dirty="0"/>
              <a:t>A separate procedure to place a temporary applicator for delivering the brachytherapy is coded to the root operation Insertion and the device value Other Device. </a:t>
            </a:r>
          </a:p>
          <a:p>
            <a:pPr marL="0" indent="0" fontAlgn="auto">
              <a:buNone/>
            </a:pPr>
            <a:endParaRPr lang="en-US" dirty="0"/>
          </a:p>
          <a:p>
            <a:pPr marL="0" indent="0" fontAlgn="auto">
              <a:buNone/>
            </a:pPr>
            <a:r>
              <a:rPr lang="en-US" dirty="0"/>
              <a:t>Examples: Intrauterine brachytherapy applicator placed as a separate procedure from the brachytherapy procedure is coded to Insertion of Other Device, and the brachytherapy is coded separately using the modality Brachytherapy in the Radiation Therapy section. </a:t>
            </a:r>
          </a:p>
          <a:p>
            <a:pPr marL="0" indent="0">
              <a:buNone/>
            </a:pPr>
            <a:r>
              <a:rPr lang="en-US" dirty="0"/>
              <a:t>Intrauterine brachytherapy applicator placed concomitantly with delivery of the brachytherapy dose is coded with a single code using the modality Brachytherapy in the Radiation Therapy section.</a:t>
            </a:r>
            <a:r>
              <a:rPr lang="en-US" b="1" dirty="0"/>
              <a:t>  </a:t>
            </a:r>
            <a:endParaRPr lang="en-US" dirty="0"/>
          </a:p>
          <a:p>
            <a:pPr marL="0" indent="0">
              <a:buNone/>
            </a:pPr>
            <a:r>
              <a:rPr lang="en-US" dirty="0"/>
              <a:t> </a:t>
            </a:r>
          </a:p>
          <a:p>
            <a:pPr marL="0" indent="0">
              <a:buNone/>
            </a:pPr>
            <a:endParaRPr lang="en-US" dirty="0"/>
          </a:p>
        </p:txBody>
      </p:sp>
    </p:spTree>
    <p:extLst>
      <p:ext uri="{BB962C8B-B14F-4D97-AF65-F5344CB8AC3E}">
        <p14:creationId xmlns:p14="http://schemas.microsoft.com/office/powerpoint/2010/main" val="1666970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Treatment Site</a:t>
            </a:r>
            <a:endParaRPr lang="en-US" dirty="0"/>
          </a:p>
        </p:txBody>
      </p:sp>
      <p:sp>
        <p:nvSpPr>
          <p:cNvPr id="3" name="Content Placeholder 2"/>
          <p:cNvSpPr>
            <a:spLocks noGrp="1"/>
          </p:cNvSpPr>
          <p:nvPr>
            <p:ph idx="1"/>
          </p:nvPr>
        </p:nvSpPr>
        <p:spPr/>
        <p:txBody>
          <a:bodyPr/>
          <a:lstStyle/>
          <a:p>
            <a:r>
              <a:rPr lang="en-US"/>
              <a:t>Mirror the body parts within the Medical and Surgical section </a:t>
            </a:r>
          </a:p>
          <a:p>
            <a:r>
              <a:rPr lang="en-US"/>
              <a:t>Condensed version</a:t>
            </a:r>
            <a:endParaRPr lang="en-US" dirty="0"/>
          </a:p>
        </p:txBody>
      </p:sp>
    </p:spTree>
    <p:extLst>
      <p:ext uri="{BB962C8B-B14F-4D97-AF65-F5344CB8AC3E}">
        <p14:creationId xmlns:p14="http://schemas.microsoft.com/office/powerpoint/2010/main" val="5770951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Modality Qualifiers</a:t>
            </a:r>
            <a:endParaRPr lang="en-US" dirty="0"/>
          </a:p>
        </p:txBody>
      </p:sp>
      <p:sp>
        <p:nvSpPr>
          <p:cNvPr id="3" name="Content Placeholder 2"/>
          <p:cNvSpPr>
            <a:spLocks noGrp="1"/>
          </p:cNvSpPr>
          <p:nvPr>
            <p:ph idx="1"/>
          </p:nvPr>
        </p:nvSpPr>
        <p:spPr/>
        <p:txBody>
          <a:bodyPr/>
          <a:lstStyle/>
          <a:p>
            <a:r>
              <a:rPr lang="en-US" dirty="0"/>
              <a:t>Treatment modalities chosen to maximize the effect of the radiation</a:t>
            </a:r>
          </a:p>
          <a:p>
            <a:r>
              <a:rPr lang="en-US" dirty="0"/>
              <a:t>Minimize the damage to normal tissue</a:t>
            </a:r>
          </a:p>
          <a:p>
            <a:r>
              <a:rPr lang="en-US" dirty="0"/>
              <a:t>Variations in modality delivery</a:t>
            </a:r>
          </a:p>
          <a:p>
            <a:pPr lvl="1">
              <a:buFont typeface="Courier New" panose="02070309020205020404" pitchFamily="49" charset="0"/>
              <a:buChar char="o"/>
            </a:pPr>
            <a:r>
              <a:rPr lang="en-US" dirty="0"/>
              <a:t>For example, high or low dose rate, with whole body hyperthermia, LITT</a:t>
            </a:r>
          </a:p>
        </p:txBody>
      </p:sp>
    </p:spTree>
    <p:extLst>
      <p:ext uri="{BB962C8B-B14F-4D97-AF65-F5344CB8AC3E}">
        <p14:creationId xmlns:p14="http://schemas.microsoft.com/office/powerpoint/2010/main" val="4242648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Types of Procedures</a:t>
            </a:r>
            <a:endParaRPr lang="en-US" dirty="0"/>
          </a:p>
        </p:txBody>
      </p:sp>
      <p:sp>
        <p:nvSpPr>
          <p:cNvPr id="3" name="Content Placeholder 2"/>
          <p:cNvSpPr>
            <a:spLocks noGrp="1"/>
          </p:cNvSpPr>
          <p:nvPr>
            <p:ph idx="1"/>
          </p:nvPr>
        </p:nvSpPr>
        <p:spPr/>
        <p:txBody>
          <a:bodyPr>
            <a:normAutofit/>
          </a:bodyPr>
          <a:lstStyle/>
          <a:p>
            <a:r>
              <a:rPr lang="en-US" dirty="0"/>
              <a:t>Radiology studies—plain films, computerized tomography, and magnetic resonance imaging</a:t>
            </a:r>
          </a:p>
          <a:p>
            <a:r>
              <a:rPr lang="en-US" dirty="0"/>
              <a:t>Nuclear medicine uptake tests</a:t>
            </a:r>
          </a:p>
          <a:p>
            <a:r>
              <a:rPr lang="en-US" dirty="0"/>
              <a:t>Nuclear medicine systemic treatments</a:t>
            </a:r>
          </a:p>
          <a:p>
            <a:r>
              <a:rPr lang="en-US" dirty="0"/>
              <a:t>Brachytherapy</a:t>
            </a:r>
          </a:p>
          <a:p>
            <a:r>
              <a:rPr lang="en-US" dirty="0"/>
              <a:t>Stereotactic radiosurgery</a:t>
            </a:r>
          </a:p>
        </p:txBody>
      </p:sp>
    </p:spTree>
    <p:extLst>
      <p:ext uri="{BB962C8B-B14F-4D97-AF65-F5344CB8AC3E}">
        <p14:creationId xmlns:p14="http://schemas.microsoft.com/office/powerpoint/2010/main" val="1285978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Hyperthermia</a:t>
            </a:r>
            <a:br>
              <a:rPr lang="en-US"/>
            </a:br>
            <a:endParaRPr lang="en-US" dirty="0"/>
          </a:p>
        </p:txBody>
      </p:sp>
      <p:sp>
        <p:nvSpPr>
          <p:cNvPr id="3" name="Content Placeholder 2"/>
          <p:cNvSpPr>
            <a:spLocks noGrp="1"/>
          </p:cNvSpPr>
          <p:nvPr>
            <p:ph idx="1"/>
          </p:nvPr>
        </p:nvSpPr>
        <p:spPr/>
        <p:txBody>
          <a:bodyPr/>
          <a:lstStyle/>
          <a:p>
            <a:r>
              <a:rPr lang="en-US" dirty="0"/>
              <a:t>Treat temperature imbalance</a:t>
            </a:r>
          </a:p>
          <a:p>
            <a:pPr lvl="1">
              <a:buFont typeface="Courier New" panose="02070309020205020404" pitchFamily="49" charset="0"/>
              <a:buChar char="o"/>
            </a:pPr>
            <a:r>
              <a:rPr lang="en-US" dirty="0"/>
              <a:t>Extracorporeal Therapies</a:t>
            </a:r>
          </a:p>
          <a:p>
            <a:r>
              <a:rPr lang="en-US" dirty="0"/>
              <a:t>Adjunct radiation treatment </a:t>
            </a:r>
          </a:p>
          <a:p>
            <a:pPr lvl="1">
              <a:buFont typeface="Courier New" panose="02070309020205020404" pitchFamily="49" charset="0"/>
              <a:buChar char="o"/>
            </a:pPr>
            <a:r>
              <a:rPr lang="en-US" dirty="0"/>
              <a:t>Modality qualifier</a:t>
            </a:r>
          </a:p>
        </p:txBody>
      </p:sp>
    </p:spTree>
    <p:extLst>
      <p:ext uri="{BB962C8B-B14F-4D97-AF65-F5344CB8AC3E}">
        <p14:creationId xmlns:p14="http://schemas.microsoft.com/office/powerpoint/2010/main" val="1444811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A32CC-5766-404D-B185-CB643326F60B}"/>
              </a:ext>
            </a:extLst>
          </p:cNvPr>
          <p:cNvSpPr>
            <a:spLocks noGrp="1"/>
          </p:cNvSpPr>
          <p:nvPr>
            <p:ph type="title"/>
          </p:nvPr>
        </p:nvSpPr>
        <p:spPr/>
        <p:txBody>
          <a:bodyPr/>
          <a:lstStyle/>
          <a:p>
            <a:r>
              <a:rPr lang="en-US" dirty="0"/>
              <a:t>Coding Tip</a:t>
            </a:r>
          </a:p>
        </p:txBody>
      </p:sp>
      <p:sp>
        <p:nvSpPr>
          <p:cNvPr id="3" name="Content Placeholder 2">
            <a:extLst>
              <a:ext uri="{FF2B5EF4-FFF2-40B4-BE49-F238E27FC236}">
                <a16:creationId xmlns:a16="http://schemas.microsoft.com/office/drawing/2014/main" id="{62FB932A-D5E5-4099-A3C0-ABA16FAA4B82}"/>
              </a:ext>
            </a:extLst>
          </p:cNvPr>
          <p:cNvSpPr>
            <a:spLocks noGrp="1"/>
          </p:cNvSpPr>
          <p:nvPr>
            <p:ph idx="1"/>
          </p:nvPr>
        </p:nvSpPr>
        <p:spPr/>
        <p:txBody>
          <a:bodyPr>
            <a:normAutofit fontScale="85000" lnSpcReduction="20000"/>
          </a:bodyPr>
          <a:lstStyle/>
          <a:p>
            <a:pPr marL="0" indent="0">
              <a:buNone/>
            </a:pPr>
            <a:r>
              <a:rPr lang="en-US" dirty="0"/>
              <a:t>The root operation Hyperthermia is used both to treat temperature imbalance and as an adjunct radiation treatment for cancer. </a:t>
            </a:r>
          </a:p>
          <a:p>
            <a:pPr marL="0" indent="0">
              <a:buNone/>
            </a:pPr>
            <a:r>
              <a:rPr lang="en-US" dirty="0"/>
              <a:t>When performed to treat temperature imbalance, the procedure is coded to the Extracorporeal Therapies section. </a:t>
            </a:r>
          </a:p>
          <a:p>
            <a:pPr marL="0" indent="0">
              <a:buNone/>
            </a:pPr>
            <a:r>
              <a:rPr lang="en-US" dirty="0"/>
              <a:t>When performed for cancer treatment, whole-body hyperthermia is used to create vasodilation and better oxygenation to improve the cell kill rate </a:t>
            </a:r>
          </a:p>
          <a:p>
            <a:pPr marL="0" indent="0">
              <a:buNone/>
            </a:pPr>
            <a:r>
              <a:rPr lang="en-US" dirty="0"/>
              <a:t>Whole-body hyperthermia is classified as a modality qualifier in this section. </a:t>
            </a:r>
          </a:p>
          <a:p>
            <a:pPr marL="0" indent="0">
              <a:buNone/>
            </a:pPr>
            <a:r>
              <a:rPr lang="en-US" dirty="0"/>
              <a:t>When intracavitary chemotherapy is administered with the use of hyperthermia, the procedure is coded in the Administration section with a qualifier of Y, Hyperthermic.</a:t>
            </a:r>
          </a:p>
          <a:p>
            <a:pPr marL="0" indent="0">
              <a:buNone/>
            </a:pPr>
            <a:endParaRPr lang="en-US" dirty="0"/>
          </a:p>
        </p:txBody>
      </p:sp>
    </p:spTree>
    <p:extLst>
      <p:ext uri="{BB962C8B-B14F-4D97-AF65-F5344CB8AC3E}">
        <p14:creationId xmlns:p14="http://schemas.microsoft.com/office/powerpoint/2010/main" val="391448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Isotope and Qualifiers</a:t>
            </a:r>
            <a:endParaRPr lang="en-US" dirty="0"/>
          </a:p>
        </p:txBody>
      </p:sp>
      <p:sp>
        <p:nvSpPr>
          <p:cNvPr id="3" name="Content Placeholder 2"/>
          <p:cNvSpPr>
            <a:spLocks noGrp="1"/>
          </p:cNvSpPr>
          <p:nvPr>
            <p:ph idx="1"/>
          </p:nvPr>
        </p:nvSpPr>
        <p:spPr/>
        <p:txBody>
          <a:bodyPr>
            <a:normAutofit/>
          </a:bodyPr>
          <a:lstStyle/>
          <a:p>
            <a:r>
              <a:rPr lang="en-US" dirty="0"/>
              <a:t>Isotope</a:t>
            </a:r>
          </a:p>
          <a:p>
            <a:r>
              <a:rPr lang="en-US" dirty="0"/>
              <a:t>Qualifiers</a:t>
            </a:r>
          </a:p>
          <a:p>
            <a:pPr lvl="1">
              <a:buFont typeface="Courier New" panose="02070309020205020404" pitchFamily="49" charset="0"/>
              <a:buChar char="o"/>
            </a:pPr>
            <a:r>
              <a:rPr lang="en-US" dirty="0"/>
              <a:t>Intraoperative</a:t>
            </a:r>
          </a:p>
          <a:p>
            <a:pPr lvl="1">
              <a:buFont typeface="Courier New" panose="02070309020205020404" pitchFamily="49" charset="0"/>
              <a:buChar char="o"/>
            </a:pPr>
            <a:r>
              <a:rPr lang="en-US" dirty="0"/>
              <a:t>Intraoperative electron beam therapy (IOEBT)</a:t>
            </a:r>
          </a:p>
          <a:p>
            <a:pPr lvl="1">
              <a:buFont typeface="Courier New" panose="02070309020205020404" pitchFamily="49" charset="0"/>
              <a:buChar char="o"/>
            </a:pPr>
            <a:r>
              <a:rPr lang="en-US" dirty="0"/>
              <a:t>Surgeon removes as much of tumor as possible</a:t>
            </a:r>
          </a:p>
          <a:p>
            <a:pPr lvl="1">
              <a:buFont typeface="Courier New" panose="02070309020205020404" pitchFamily="49" charset="0"/>
              <a:buChar char="o"/>
            </a:pPr>
            <a:r>
              <a:rPr lang="en-US" dirty="0"/>
              <a:t>Radiation oncologist uses electron beam</a:t>
            </a:r>
          </a:p>
          <a:p>
            <a:pPr lvl="1">
              <a:buFont typeface="Courier New" panose="02070309020205020404" pitchFamily="49" charset="0"/>
              <a:buChar char="o"/>
            </a:pPr>
            <a:r>
              <a:rPr lang="en-US" dirty="0"/>
              <a:t>Unidirectional </a:t>
            </a:r>
          </a:p>
          <a:p>
            <a:pPr lvl="2">
              <a:buFont typeface="Wingdings" panose="05000000000000000000" pitchFamily="2" charset="2"/>
              <a:buChar char="§"/>
            </a:pPr>
            <a:r>
              <a:rPr lang="en-US" dirty="0" err="1"/>
              <a:t>CivaSheet</a:t>
            </a:r>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1018296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Character Definition for Imaging</a:t>
            </a:r>
            <a:br>
              <a:rPr lang="en-US"/>
            </a:br>
            <a:endParaRPr lang="en-US" dirty="0"/>
          </a:p>
        </p:txBody>
      </p:sp>
      <p:sp>
        <p:nvSpPr>
          <p:cNvPr id="3" name="Content Placeholder 2"/>
          <p:cNvSpPr>
            <a:spLocks noGrp="1"/>
          </p:cNvSpPr>
          <p:nvPr>
            <p:ph idx="1"/>
          </p:nvPr>
        </p:nvSpPr>
        <p:spPr/>
        <p:txBody>
          <a:bodyPr/>
          <a:lstStyle/>
          <a:p>
            <a:r>
              <a:rPr lang="en-US" dirty="0"/>
              <a:t>1—Section (always B)</a:t>
            </a:r>
          </a:p>
          <a:p>
            <a:r>
              <a:rPr lang="en-US" dirty="0"/>
              <a:t>2—Body System</a:t>
            </a:r>
          </a:p>
          <a:p>
            <a:r>
              <a:rPr lang="en-US" dirty="0"/>
              <a:t>3—Root Type</a:t>
            </a:r>
          </a:p>
          <a:p>
            <a:r>
              <a:rPr lang="en-US" dirty="0"/>
              <a:t>4—Body Part</a:t>
            </a:r>
          </a:p>
          <a:p>
            <a:r>
              <a:rPr lang="en-US" dirty="0"/>
              <a:t>5—Contrast</a:t>
            </a:r>
          </a:p>
          <a:p>
            <a:r>
              <a:rPr lang="en-US" dirty="0"/>
              <a:t>6—Qualifier</a:t>
            </a:r>
          </a:p>
          <a:p>
            <a:r>
              <a:rPr lang="en-US" dirty="0"/>
              <a:t>7—Qualifier</a:t>
            </a:r>
          </a:p>
        </p:txBody>
      </p:sp>
    </p:spTree>
    <p:extLst>
      <p:ext uri="{BB962C8B-B14F-4D97-AF65-F5344CB8AC3E}">
        <p14:creationId xmlns:p14="http://schemas.microsoft.com/office/powerpoint/2010/main" val="139626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Body Systems for Imaging</a:t>
            </a:r>
            <a:endParaRPr lang="en-US" dirty="0"/>
          </a:p>
        </p:txBody>
      </p:sp>
      <p:sp>
        <p:nvSpPr>
          <p:cNvPr id="3" name="Content Placeholder 2"/>
          <p:cNvSpPr>
            <a:spLocks noGrp="1"/>
          </p:cNvSpPr>
          <p:nvPr>
            <p:ph idx="1"/>
          </p:nvPr>
        </p:nvSpPr>
        <p:spPr/>
        <p:txBody>
          <a:bodyPr/>
          <a:lstStyle/>
          <a:p>
            <a:r>
              <a:rPr lang="en-US" dirty="0"/>
              <a:t>Body systems—similar to the Medical and Surgical section</a:t>
            </a:r>
          </a:p>
          <a:p>
            <a:pPr lvl="1">
              <a:buFont typeface="Courier New" panose="02070309020205020404" pitchFamily="49" charset="0"/>
              <a:buChar char="o"/>
            </a:pPr>
            <a:r>
              <a:rPr lang="en-US" dirty="0"/>
              <a:t>Exceptions</a:t>
            </a:r>
          </a:p>
          <a:p>
            <a:pPr lvl="2">
              <a:buFont typeface="Wingdings" panose="05000000000000000000" pitchFamily="2" charset="2"/>
              <a:buChar char="§"/>
            </a:pPr>
            <a:r>
              <a:rPr lang="en-US" dirty="0"/>
              <a:t>Axial and non-axial skeleton vs. traditional axial and appendicular</a:t>
            </a:r>
          </a:p>
          <a:p>
            <a:pPr lvl="2">
              <a:buFont typeface="Wingdings" panose="05000000000000000000" pitchFamily="2" charset="2"/>
              <a:buChar char="§"/>
            </a:pPr>
            <a:r>
              <a:rPr lang="en-US" dirty="0"/>
              <a:t>Body system for fetus and obstetrical imaging</a:t>
            </a:r>
          </a:p>
        </p:txBody>
      </p:sp>
    </p:spTree>
    <p:extLst>
      <p:ext uri="{BB962C8B-B14F-4D97-AF65-F5344CB8AC3E}">
        <p14:creationId xmlns:p14="http://schemas.microsoft.com/office/powerpoint/2010/main" val="904473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Types</a:t>
            </a:r>
            <a:endParaRPr lang="en-US" dirty="0"/>
          </a:p>
        </p:txBody>
      </p:sp>
      <p:sp>
        <p:nvSpPr>
          <p:cNvPr id="3" name="Content Placeholder 2"/>
          <p:cNvSpPr>
            <a:spLocks noGrp="1"/>
          </p:cNvSpPr>
          <p:nvPr>
            <p:ph idx="1"/>
          </p:nvPr>
        </p:nvSpPr>
        <p:spPr/>
        <p:txBody>
          <a:bodyPr/>
          <a:lstStyle/>
          <a:p>
            <a:r>
              <a:rPr lang="en-US"/>
              <a:t>Plain Radiography</a:t>
            </a:r>
          </a:p>
          <a:p>
            <a:r>
              <a:rPr lang="en-US"/>
              <a:t>Fluoroscopy</a:t>
            </a:r>
          </a:p>
          <a:p>
            <a:r>
              <a:rPr lang="en-US"/>
              <a:t>Computerized Tomography (CT)</a:t>
            </a:r>
          </a:p>
          <a:p>
            <a:r>
              <a:rPr lang="en-US"/>
              <a:t>Magnetic Resonance Imaging (MRI)</a:t>
            </a:r>
          </a:p>
          <a:p>
            <a:r>
              <a:rPr lang="en-US"/>
              <a:t>Ultrasonography</a:t>
            </a:r>
            <a:endParaRPr lang="en-US" dirty="0"/>
          </a:p>
        </p:txBody>
      </p:sp>
    </p:spTree>
    <p:extLst>
      <p:ext uri="{BB962C8B-B14F-4D97-AF65-F5344CB8AC3E}">
        <p14:creationId xmlns:p14="http://schemas.microsoft.com/office/powerpoint/2010/main" val="4025339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Imaging Guidance</a:t>
            </a:r>
            <a:endParaRPr lang="en-US" dirty="0"/>
          </a:p>
        </p:txBody>
      </p:sp>
      <p:sp>
        <p:nvSpPr>
          <p:cNvPr id="3" name="Content Placeholder 2"/>
          <p:cNvSpPr>
            <a:spLocks noGrp="1"/>
          </p:cNvSpPr>
          <p:nvPr>
            <p:ph idx="1"/>
          </p:nvPr>
        </p:nvSpPr>
        <p:spPr/>
        <p:txBody>
          <a:bodyPr/>
          <a:lstStyle/>
          <a:p>
            <a:r>
              <a:rPr lang="en-US" dirty="0"/>
              <a:t>Coded separately in this section</a:t>
            </a:r>
          </a:p>
          <a:p>
            <a:pPr lvl="1">
              <a:buFont typeface="Courier New" panose="02070309020205020404" pitchFamily="49" charset="0"/>
              <a:buChar char="o"/>
            </a:pPr>
            <a:r>
              <a:rPr lang="en-US" dirty="0"/>
              <a:t>Qualifier Value A—Guidance</a:t>
            </a:r>
          </a:p>
          <a:p>
            <a:pPr lvl="2">
              <a:buFont typeface="Wingdings" panose="05000000000000000000" pitchFamily="2" charset="2"/>
              <a:buChar char="§"/>
            </a:pPr>
            <a:r>
              <a:rPr lang="en-US" dirty="0"/>
              <a:t>Fluoroscopy</a:t>
            </a:r>
          </a:p>
          <a:p>
            <a:pPr lvl="2">
              <a:buFont typeface="Wingdings" panose="05000000000000000000" pitchFamily="2" charset="2"/>
              <a:buChar char="§"/>
            </a:pPr>
            <a:r>
              <a:rPr lang="en-US" dirty="0"/>
              <a:t>Ultrasound</a:t>
            </a:r>
          </a:p>
        </p:txBody>
      </p:sp>
    </p:spTree>
    <p:extLst>
      <p:ext uri="{BB962C8B-B14F-4D97-AF65-F5344CB8AC3E}">
        <p14:creationId xmlns:p14="http://schemas.microsoft.com/office/powerpoint/2010/main" val="3668594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p:spPr>
        <p:txBody>
          <a:bodyPr>
            <a:normAutofit/>
          </a:bodyPr>
          <a:lstStyle/>
          <a:p>
            <a:r>
              <a:rPr lang="en-US" sz="3800"/>
              <a:t>X-rays</a:t>
            </a:r>
          </a:p>
        </p:txBody>
      </p:sp>
      <p:sp>
        <p:nvSpPr>
          <p:cNvPr id="3" name="Content Placeholder 2"/>
          <p:cNvSpPr>
            <a:spLocks noGrp="1"/>
          </p:cNvSpPr>
          <p:nvPr>
            <p:ph idx="1"/>
          </p:nvPr>
        </p:nvSpPr>
        <p:spPr>
          <a:xfrm>
            <a:off x="628649" y="1825625"/>
            <a:ext cx="5035550" cy="4351338"/>
          </a:xfrm>
        </p:spPr>
        <p:txBody>
          <a:bodyPr>
            <a:normAutofit/>
          </a:bodyPr>
          <a:lstStyle/>
          <a:p>
            <a:r>
              <a:rPr lang="en-US" sz="2400" dirty="0"/>
              <a:t>Plain radiography </a:t>
            </a:r>
          </a:p>
          <a:p>
            <a:pPr lvl="1">
              <a:buFont typeface="Courier New" panose="02070309020205020404" pitchFamily="49" charset="0"/>
              <a:buChar char="o"/>
            </a:pPr>
            <a:r>
              <a:rPr lang="en-US" sz="2400" dirty="0"/>
              <a:t>Bone x-rays</a:t>
            </a:r>
          </a:p>
          <a:p>
            <a:pPr lvl="1">
              <a:buFont typeface="Courier New" panose="02070309020205020404" pitchFamily="49" charset="0"/>
              <a:buChar char="o"/>
            </a:pPr>
            <a:r>
              <a:rPr lang="en-US" sz="2400" dirty="0"/>
              <a:t>Mammography</a:t>
            </a:r>
          </a:p>
        </p:txBody>
      </p:sp>
      <p:pic>
        <p:nvPicPr>
          <p:cNvPr id="5" name="Picture 4" descr="A close up of a womans face&#10;&#10;Description generated with high confidence">
            <a:extLst>
              <a:ext uri="{FF2B5EF4-FFF2-40B4-BE49-F238E27FC236}">
                <a16:creationId xmlns:a16="http://schemas.microsoft.com/office/drawing/2014/main" id="{E2207D2C-3F87-4C02-8173-5525A6DFE95A}"/>
              </a:ext>
            </a:extLst>
          </p:cNvPr>
          <p:cNvPicPr>
            <a:picLocks noChangeAspect="1"/>
          </p:cNvPicPr>
          <p:nvPr/>
        </p:nvPicPr>
        <p:blipFill rotWithShape="1">
          <a:blip r:embed="rId2"/>
          <a:srcRect l="18467" r="9551" b="-1"/>
          <a:stretch/>
        </p:blipFill>
        <p:spPr>
          <a:xfrm>
            <a:off x="5220586" y="744850"/>
            <a:ext cx="3159170" cy="4608284"/>
          </a:xfrm>
          <a:prstGeom prst="rect">
            <a:avLst/>
          </a:prstGeom>
        </p:spPr>
      </p:pic>
      <p:sp>
        <p:nvSpPr>
          <p:cNvPr id="8" name="TextBox 7">
            <a:extLst>
              <a:ext uri="{FF2B5EF4-FFF2-40B4-BE49-F238E27FC236}">
                <a16:creationId xmlns:a16="http://schemas.microsoft.com/office/drawing/2014/main" id="{D7E17F8F-6C75-478E-87D0-B75E9D43D63E}"/>
              </a:ext>
            </a:extLst>
          </p:cNvPr>
          <p:cNvSpPr txBox="1"/>
          <p:nvPr/>
        </p:nvSpPr>
        <p:spPr>
          <a:xfrm>
            <a:off x="5220585" y="5487866"/>
            <a:ext cx="3294765" cy="861774"/>
          </a:xfrm>
          <a:prstGeom prst="rect">
            <a:avLst/>
          </a:prstGeom>
          <a:noFill/>
        </p:spPr>
        <p:txBody>
          <a:bodyPr wrap="square" rtlCol="0">
            <a:spAutoFit/>
          </a:bodyPr>
          <a:lstStyle/>
          <a:p>
            <a:r>
              <a:rPr lang="en-US" sz="1000" dirty="0"/>
              <a:t>Source: </a:t>
            </a:r>
            <a:r>
              <a:rPr lang="en-US" sz="1000" dirty="0" err="1"/>
              <a:t>Grez</a:t>
            </a:r>
            <a:r>
              <a:rPr lang="en-US" sz="1000" dirty="0"/>
              <a:t>-Cañete, D. 2010 (May). “</a:t>
            </a:r>
            <a:r>
              <a:rPr lang="es-ES" sz="1000" dirty="0"/>
              <a:t>Una radiografía a los pulmones a una paciente de Santa Cruz, Chile. Versión cortada.” Digital </a:t>
            </a:r>
            <a:r>
              <a:rPr lang="es-ES" sz="1000" dirty="0" err="1"/>
              <a:t>Image</a:t>
            </a:r>
            <a:r>
              <a:rPr lang="es-ES" sz="1000" dirty="0"/>
              <a:t>. Wikimedia </a:t>
            </a:r>
            <a:r>
              <a:rPr lang="es-ES" sz="1000" dirty="0" err="1"/>
              <a:t>Commons</a:t>
            </a:r>
            <a:r>
              <a:rPr lang="es-ES" sz="1000" dirty="0"/>
              <a:t>.</a:t>
            </a:r>
            <a:r>
              <a:rPr lang="en-US" sz="1000" dirty="0"/>
              <a:t> https://en.wikipedia.org/wiki/File:Radiograf%C3%ADa_pulmones_Francisca_Lorca.cropped.jpg.</a:t>
            </a:r>
          </a:p>
        </p:txBody>
      </p:sp>
    </p:spTree>
    <p:extLst>
      <p:ext uri="{BB962C8B-B14F-4D97-AF65-F5344CB8AC3E}">
        <p14:creationId xmlns:p14="http://schemas.microsoft.com/office/powerpoint/2010/main" val="3305904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Cardiac Catheterization</a:t>
            </a:r>
            <a:endParaRPr lang="en-US" dirty="0"/>
          </a:p>
        </p:txBody>
      </p:sp>
      <p:sp>
        <p:nvSpPr>
          <p:cNvPr id="3" name="Content Placeholder 2"/>
          <p:cNvSpPr>
            <a:spLocks noGrp="1"/>
          </p:cNvSpPr>
          <p:nvPr>
            <p:ph idx="1"/>
          </p:nvPr>
        </p:nvSpPr>
        <p:spPr/>
        <p:txBody>
          <a:bodyPr>
            <a:normAutofit/>
          </a:bodyPr>
          <a:lstStyle/>
          <a:p>
            <a:r>
              <a:rPr lang="en-US" dirty="0"/>
              <a:t>Catheterization procedures</a:t>
            </a:r>
          </a:p>
          <a:p>
            <a:pPr lvl="1">
              <a:buFont typeface="Courier New" panose="02070309020205020404" pitchFamily="49" charset="0"/>
              <a:buChar char="o"/>
            </a:pPr>
            <a:r>
              <a:rPr lang="en-US" dirty="0"/>
              <a:t>Cardiac catheterization—series of fluoroscopic images after contrast</a:t>
            </a:r>
          </a:p>
          <a:p>
            <a:pPr lvl="1">
              <a:buFont typeface="Courier New" panose="02070309020205020404" pitchFamily="49" charset="0"/>
              <a:buChar char="o"/>
            </a:pPr>
            <a:r>
              <a:rPr lang="en-US" dirty="0"/>
              <a:t>Catheter tip positioned in the vessels requiring imaging—percutaneous approach</a:t>
            </a:r>
          </a:p>
          <a:p>
            <a:pPr lvl="1">
              <a:buFont typeface="Courier New" panose="02070309020205020404" pitchFamily="49" charset="0"/>
              <a:buChar char="o"/>
            </a:pPr>
            <a:r>
              <a:rPr lang="en-US" dirty="0"/>
              <a:t>Oxygen sampling and pressure measurements</a:t>
            </a:r>
          </a:p>
          <a:p>
            <a:r>
              <a:rPr lang="en-US" dirty="0"/>
              <a:t>Catheterization is the approach, not the procedure</a:t>
            </a:r>
          </a:p>
          <a:p>
            <a:pPr lvl="1">
              <a:buFont typeface="Courier New" panose="02070309020205020404" pitchFamily="49" charset="0"/>
              <a:buChar char="o"/>
            </a:pPr>
            <a:r>
              <a:rPr lang="en-US" dirty="0"/>
              <a:t>Root operation Measurement in Section 4</a:t>
            </a:r>
          </a:p>
          <a:p>
            <a:pPr lvl="1">
              <a:buFont typeface="Courier New" panose="02070309020205020404" pitchFamily="49" charset="0"/>
              <a:buChar char="o"/>
            </a:pPr>
            <a:r>
              <a:rPr lang="en-US" dirty="0"/>
              <a:t>Left ventriculograms, interventions, via real-time fluoroscopy images</a:t>
            </a:r>
          </a:p>
          <a:p>
            <a:endParaRPr lang="en-US" dirty="0"/>
          </a:p>
        </p:txBody>
      </p:sp>
    </p:spTree>
    <p:extLst>
      <p:ext uri="{BB962C8B-B14F-4D97-AF65-F5344CB8AC3E}">
        <p14:creationId xmlns:p14="http://schemas.microsoft.com/office/powerpoint/2010/main" val="34142483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52</TotalTime>
  <Words>1185</Words>
  <Application>Microsoft Office PowerPoint</Application>
  <PresentationFormat>On-screen Show (4:3)</PresentationFormat>
  <Paragraphs>179</Paragraphs>
  <Slides>32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Century Gothic</vt:lpstr>
      <vt:lpstr>Courier New</vt:lpstr>
      <vt:lpstr>Wingdings</vt:lpstr>
      <vt:lpstr>Office Theme</vt:lpstr>
      <vt:lpstr>ICD-10-PCS: An Applied Approach 2020</vt:lpstr>
      <vt:lpstr>Imaging, Nuclear Medicine, and Radiation Therapy</vt:lpstr>
      <vt:lpstr>Types of Procedures</vt:lpstr>
      <vt:lpstr>Character Definition for Imaging </vt:lpstr>
      <vt:lpstr>Body Systems for Imaging</vt:lpstr>
      <vt:lpstr>Root Types</vt:lpstr>
      <vt:lpstr>Imaging Guidance</vt:lpstr>
      <vt:lpstr>X-rays</vt:lpstr>
      <vt:lpstr>Cardiac Catheterization</vt:lpstr>
      <vt:lpstr>Fluoroscopy</vt:lpstr>
      <vt:lpstr>Cardiac Procedures</vt:lpstr>
      <vt:lpstr>Body Parts in Imaging</vt:lpstr>
      <vt:lpstr>Contrast</vt:lpstr>
      <vt:lpstr>Qualifiers—6th character</vt:lpstr>
      <vt:lpstr>Qualifiers—7th character</vt:lpstr>
      <vt:lpstr>Character Definition for Nuclear Medicine</vt:lpstr>
      <vt:lpstr>Nuclear Medicine—Diagnostic</vt:lpstr>
      <vt:lpstr>Nuclear Medicine—Therapeutic</vt:lpstr>
      <vt:lpstr>Root Types</vt:lpstr>
      <vt:lpstr>Body Parts</vt:lpstr>
      <vt:lpstr>Radionuclides</vt:lpstr>
      <vt:lpstr>Character Definition for Radiation Therapy</vt:lpstr>
      <vt:lpstr>Radiation Therapy</vt:lpstr>
      <vt:lpstr>Body Systems</vt:lpstr>
      <vt:lpstr>Modalities</vt:lpstr>
      <vt:lpstr>Coding Guidelines—D1.a.</vt:lpstr>
      <vt:lpstr>Coding Guidelines—D1.b. </vt:lpstr>
      <vt:lpstr>Treatment Site</vt:lpstr>
      <vt:lpstr>Modality Qualifiers</vt:lpstr>
      <vt:lpstr>Hyperthermia </vt:lpstr>
      <vt:lpstr>Coding Tip</vt:lpstr>
      <vt:lpstr>Isotope and Qualifiers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11</cp:revision>
  <cp:lastPrinted>2018-12-07T14:38:18Z</cp:lastPrinted>
  <dcterms:created xsi:type="dcterms:W3CDTF">2019-10-24T18:09:28Z</dcterms:created>
  <dcterms:modified xsi:type="dcterms:W3CDTF">2020-05-30T21:18:31Z</dcterms:modified>
</cp:coreProperties>
</file>