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0"/>
  </p:notesMasterIdLst>
  <p:handoutMasterIdLst>
    <p:handoutMasterId r:id="rId21"/>
  </p:handoutMasterIdLst>
  <p:sldIdLst>
    <p:sldId id="304" r:id="rId2"/>
    <p:sldId id="305" r:id="rId3"/>
    <p:sldId id="306" r:id="rId4"/>
    <p:sldId id="307" r:id="rId5"/>
    <p:sldId id="308" r:id="rId6"/>
    <p:sldId id="309" r:id="rId7"/>
    <p:sldId id="310" r:id="rId8"/>
    <p:sldId id="311" r:id="rId9"/>
    <p:sldId id="312" r:id="rId10"/>
    <p:sldId id="321" r:id="rId11"/>
    <p:sldId id="320" r:id="rId12"/>
    <p:sldId id="319" r:id="rId13"/>
    <p:sldId id="313" r:id="rId14"/>
    <p:sldId id="314" r:id="rId15"/>
    <p:sldId id="315" r:id="rId16"/>
    <p:sldId id="316" r:id="rId17"/>
    <p:sldId id="317" r:id="rId18"/>
    <p:sldId id="318"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E4FF"/>
    <a:srgbClr val="3D4543"/>
    <a:srgbClr val="0054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72" autoAdjust="0"/>
    <p:restoredTop sz="94706"/>
  </p:normalViewPr>
  <p:slideViewPr>
    <p:cSldViewPr snapToGrid="0" snapToObjects="1">
      <p:cViewPr varScale="1">
        <p:scale>
          <a:sx n="72" d="100"/>
          <a:sy n="72" d="100"/>
        </p:scale>
        <p:origin x="1188" y="6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92D5C1E-4213-FB44-A792-CF991CDAC97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FBA5AF19-8F85-824D-8C47-8CC712C5012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0B47B8B-5D1B-9942-91B4-6FC0220B3A5A}" type="datetimeFigureOut">
              <a:rPr lang="en-US" smtClean="0"/>
              <a:t>5/30/2020</a:t>
            </a:fld>
            <a:endParaRPr lang="en-US"/>
          </a:p>
        </p:txBody>
      </p:sp>
      <p:sp>
        <p:nvSpPr>
          <p:cNvPr id="4" name="Footer Placeholder 3">
            <a:extLst>
              <a:ext uri="{FF2B5EF4-FFF2-40B4-BE49-F238E27FC236}">
                <a16:creationId xmlns:a16="http://schemas.microsoft.com/office/drawing/2014/main" id="{EB69BEA0-3F47-8E44-8BC9-DA59B99981C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E027B3B-5CCE-E843-B139-0CFC58FE38D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A832B9E-3B9C-394E-AE61-0542ED1415A1}" type="slidenum">
              <a:rPr lang="en-US" smtClean="0"/>
              <a:t>‹#›</a:t>
            </a:fld>
            <a:endParaRPr lang="en-US"/>
          </a:p>
        </p:txBody>
      </p:sp>
    </p:spTree>
    <p:extLst>
      <p:ext uri="{BB962C8B-B14F-4D97-AF65-F5344CB8AC3E}">
        <p14:creationId xmlns:p14="http://schemas.microsoft.com/office/powerpoint/2010/main" val="1716165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0273557-5F22-4A3A-A37C-EF028C7013E4}" type="datetimeFigureOut">
              <a:rPr lang="en-US" smtClean="0"/>
              <a:t>5/30/2020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AD734A-0B5E-4131-99E1-B62D0B2D3310}" type="slidenum">
              <a:rPr lang="en-US" smtClean="0"/>
              <a:t>‹#›</a:t>
            </a:fld>
            <a:endParaRPr lang="en-US"/>
          </a:p>
        </p:txBody>
      </p:sp>
    </p:spTree>
    <p:extLst>
      <p:ext uri="{BB962C8B-B14F-4D97-AF65-F5344CB8AC3E}">
        <p14:creationId xmlns:p14="http://schemas.microsoft.com/office/powerpoint/2010/main" val="7271376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3F9306-14AC-4452-9887-0DE5CBCC17C5}" type="slidenum">
              <a:rPr lang="en-US" smtClean="0"/>
              <a:t>11</a:t>
            </a:fld>
            <a:endParaRPr lang="en-US"/>
          </a:p>
        </p:txBody>
      </p:sp>
    </p:spTree>
    <p:extLst>
      <p:ext uri="{BB962C8B-B14F-4D97-AF65-F5344CB8AC3E}">
        <p14:creationId xmlns:p14="http://schemas.microsoft.com/office/powerpoint/2010/main" val="41996500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3F9306-14AC-4452-9887-0DE5CBCC17C5}" type="slidenum">
              <a:rPr lang="en-US" smtClean="0"/>
              <a:t>13</a:t>
            </a:fld>
            <a:endParaRPr lang="en-US"/>
          </a:p>
        </p:txBody>
      </p:sp>
    </p:spTree>
    <p:extLst>
      <p:ext uri="{BB962C8B-B14F-4D97-AF65-F5344CB8AC3E}">
        <p14:creationId xmlns:p14="http://schemas.microsoft.com/office/powerpoint/2010/main" val="30342308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Sample of Dissecting the Operative Report</a:t>
            </a:r>
            <a:r>
              <a:rPr lang="en-US" baseline="0" dirty="0"/>
              <a:t> for Case Study #2</a:t>
            </a:r>
            <a:endParaRPr lang="en-US" dirty="0"/>
          </a:p>
        </p:txBody>
      </p:sp>
      <p:sp>
        <p:nvSpPr>
          <p:cNvPr id="4" name="Slide Number Placeholder 3"/>
          <p:cNvSpPr>
            <a:spLocks noGrp="1"/>
          </p:cNvSpPr>
          <p:nvPr>
            <p:ph type="sldNum" sz="quarter" idx="10"/>
          </p:nvPr>
        </p:nvSpPr>
        <p:spPr/>
        <p:txBody>
          <a:bodyPr/>
          <a:lstStyle/>
          <a:p>
            <a:fld id="{5AC9A9DD-6EFD-4EDC-A072-B00403D23C0A}" type="slidenum">
              <a:rPr lang="en-US" smtClean="0"/>
              <a:pPr/>
              <a:t>17</a:t>
            </a:fld>
            <a:endParaRPr lang="en-US"/>
          </a:p>
        </p:txBody>
      </p:sp>
    </p:spTree>
    <p:extLst>
      <p:ext uri="{BB962C8B-B14F-4D97-AF65-F5344CB8AC3E}">
        <p14:creationId xmlns:p14="http://schemas.microsoft.com/office/powerpoint/2010/main" val="23584156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0VB08ZZ </a:t>
            </a:r>
          </a:p>
          <a:p>
            <a:r>
              <a:rPr lang="en-US" sz="1200" kern="1200" dirty="0">
                <a:solidFill>
                  <a:schemeClr val="tx1"/>
                </a:solidFill>
                <a:effectLst/>
                <a:latin typeface="+mn-lt"/>
                <a:ea typeface="+mn-ea"/>
                <a:cs typeface="+mn-cs"/>
              </a:rPr>
              <a:t>Rationale: The root operation Excision is used to code the partial prostatectomy, because the portion beyond the </a:t>
            </a:r>
            <a:r>
              <a:rPr lang="en-US" sz="1200" kern="1200" dirty="0" err="1">
                <a:solidFill>
                  <a:schemeClr val="tx1"/>
                </a:solidFill>
                <a:effectLst/>
                <a:latin typeface="+mn-lt"/>
                <a:ea typeface="+mn-ea"/>
                <a:cs typeface="+mn-cs"/>
              </a:rPr>
              <a:t>verumontanum</a:t>
            </a:r>
            <a:r>
              <a:rPr lang="en-US" sz="1200" kern="1200" dirty="0">
                <a:solidFill>
                  <a:schemeClr val="tx1"/>
                </a:solidFill>
                <a:effectLst/>
                <a:latin typeface="+mn-lt"/>
                <a:ea typeface="+mn-ea"/>
                <a:cs typeface="+mn-cs"/>
              </a:rPr>
              <a:t> remains in place. The approach for the procedure is through a cystoscope, or 8, Via natural or artificial opening endoscopic. No device value or qualifier value is appropriate for the code.</a:t>
            </a:r>
          </a:p>
          <a:p>
            <a:endParaRPr lang="en-US" dirty="0"/>
          </a:p>
        </p:txBody>
      </p:sp>
      <p:sp>
        <p:nvSpPr>
          <p:cNvPr id="4" name="Slide Number Placeholder 3"/>
          <p:cNvSpPr>
            <a:spLocks noGrp="1"/>
          </p:cNvSpPr>
          <p:nvPr>
            <p:ph type="sldNum" sz="quarter" idx="10"/>
          </p:nvPr>
        </p:nvSpPr>
        <p:spPr/>
        <p:txBody>
          <a:bodyPr/>
          <a:lstStyle/>
          <a:p>
            <a:fld id="{B115DD2D-4BB5-4CD9-A33A-4C872FF56212}" type="slidenum">
              <a:rPr lang="en-US" smtClean="0"/>
              <a:pPr/>
              <a:t>18</a:t>
            </a:fld>
            <a:endParaRPr lang="en-US"/>
          </a:p>
        </p:txBody>
      </p:sp>
    </p:spTree>
    <p:extLst>
      <p:ext uri="{BB962C8B-B14F-4D97-AF65-F5344CB8AC3E}">
        <p14:creationId xmlns:p14="http://schemas.microsoft.com/office/powerpoint/2010/main" val="355239587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B7025D9-8A0B-404B-80CE-024E9FA7C8B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520860" y="2035015"/>
            <a:ext cx="6341671" cy="2390224"/>
          </a:xfrm>
        </p:spPr>
        <p:txBody>
          <a:bodyPr anchor="ctr" anchorCtr="0">
            <a:normAutofit/>
          </a:bodyPr>
          <a:lstStyle>
            <a:lvl1pPr algn="l">
              <a:defRPr sz="4000">
                <a:solidFill>
                  <a:schemeClr val="bg1"/>
                </a:solidFill>
                <a:latin typeface="Century Gothic" panose="020B0502020202020204" pitchFamily="34" charset="0"/>
                <a:cs typeface="Gotham Medium"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520861" y="4623553"/>
            <a:ext cx="6341670" cy="1204729"/>
          </a:xfrm>
        </p:spPr>
        <p:txBody>
          <a:bodyPr/>
          <a:lstStyle>
            <a:lvl1pPr marL="0" indent="0" algn="l">
              <a:buNone/>
              <a:defRPr sz="2400">
                <a:solidFill>
                  <a:srgbClr val="59E4FF"/>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457C7854-A3A0-534E-B387-E02E4960D983}"/>
              </a:ext>
            </a:extLst>
          </p:cNvPr>
          <p:cNvSpPr txBox="1"/>
          <p:nvPr userDrawn="1"/>
        </p:nvSpPr>
        <p:spPr>
          <a:xfrm>
            <a:off x="520861" y="6204031"/>
            <a:ext cx="1944548" cy="369332"/>
          </a:xfrm>
          <a:prstGeom prst="rect">
            <a:avLst/>
          </a:prstGeom>
          <a:noFill/>
        </p:spPr>
        <p:txBody>
          <a:bodyPr wrap="square" rtlCol="0">
            <a:spAutoFit/>
          </a:bodyPr>
          <a:lstStyle/>
          <a:p>
            <a:pPr algn="l"/>
            <a:r>
              <a:rPr lang="en-US" b="0" dirty="0" err="1">
                <a:solidFill>
                  <a:schemeClr val="bg1"/>
                </a:solidFill>
                <a:latin typeface="Century Gothic" panose="020B0502020202020204" pitchFamily="34" charset="0"/>
              </a:rPr>
              <a:t>ahima.org</a:t>
            </a:r>
            <a:endParaRPr lang="en-US" b="0" dirty="0">
              <a:solidFill>
                <a:schemeClr val="bg1"/>
              </a:solidFill>
              <a:latin typeface="Century Gothic" panose="020B0502020202020204" pitchFamily="34" charset="0"/>
            </a:endParaRPr>
          </a:p>
        </p:txBody>
      </p:sp>
      <p:pic>
        <p:nvPicPr>
          <p:cNvPr id="4" name="Picture 3" descr="AHIMA_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862531" y="5698016"/>
            <a:ext cx="1806908" cy="875347"/>
          </a:xfrm>
          <a:prstGeom prst="rect">
            <a:avLst/>
          </a:prstGeom>
        </p:spPr>
      </p:pic>
    </p:spTree>
    <p:extLst>
      <p:ext uri="{BB962C8B-B14F-4D97-AF65-F5344CB8AC3E}">
        <p14:creationId xmlns:p14="http://schemas.microsoft.com/office/powerpoint/2010/main" val="35720726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2559385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03445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1957837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38352315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458839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677687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1555433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8082715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0261103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17328552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168459F-06C0-FA4C-8304-13B287B1280B}"/>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2" name="Picture 11">
            <a:extLst>
              <a:ext uri="{FF2B5EF4-FFF2-40B4-BE49-F238E27FC236}">
                <a16:creationId xmlns:a16="http://schemas.microsoft.com/office/drawing/2014/main" id="{2A9967ED-E504-9C4D-8276-0C1E8DA2FC2A}"/>
              </a:ext>
            </a:extLst>
          </p:cNvPr>
          <p:cNvPicPr>
            <a:picLocks noChangeAspect="1"/>
          </p:cNvPicPr>
          <p:nvPr userDrawn="1"/>
        </p:nvPicPr>
        <p:blipFill>
          <a:blip r:embed="rId14"/>
          <a:stretch>
            <a:fillRect/>
          </a:stretch>
        </p:blipFill>
        <p:spPr>
          <a:xfrm>
            <a:off x="7037408" y="6310740"/>
            <a:ext cx="1562582" cy="413483"/>
          </a:xfrm>
          <a:prstGeom prst="rect">
            <a:avLst/>
          </a:prstGeom>
        </p:spPr>
      </p:pic>
      <p:sp>
        <p:nvSpPr>
          <p:cNvPr id="6" name="Text Box 15">
            <a:extLst>
              <a:ext uri="{FF2B5EF4-FFF2-40B4-BE49-F238E27FC236}">
                <a16:creationId xmlns:a16="http://schemas.microsoft.com/office/drawing/2014/main" id="{5CB0502B-B4F9-BA4D-81C5-6AC48579C559}"/>
              </a:ext>
            </a:extLst>
          </p:cNvPr>
          <p:cNvSpPr txBox="1">
            <a:spLocks noChangeArrowheads="1"/>
          </p:cNvSpPr>
          <p:nvPr userDrawn="1"/>
        </p:nvSpPr>
        <p:spPr bwMode="auto">
          <a:xfrm>
            <a:off x="557626" y="6524168"/>
            <a:ext cx="4683846" cy="200055"/>
          </a:xfrm>
          <a:prstGeom prst="rect">
            <a:avLst/>
          </a:prstGeom>
          <a:noFill/>
          <a:ln w="9525">
            <a:noFill/>
            <a:miter lim="800000"/>
            <a:headEnd/>
            <a:tailEnd/>
          </a:ln>
          <a:effectLst/>
        </p:spPr>
        <p:txBody>
          <a:bodyPr wrap="square">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ct val="50000"/>
              </a:spcBef>
            </a:pPr>
            <a:r>
              <a:rPr lang="en-US" sz="700" kern="1200" dirty="0">
                <a:solidFill>
                  <a:schemeClr val="tx1">
                    <a:lumMod val="75000"/>
                    <a:lumOff val="25000"/>
                  </a:schemeClr>
                </a:solidFill>
                <a:latin typeface="+mn-lt"/>
                <a:ea typeface="+mn-ea"/>
                <a:cs typeface="+mn-cs"/>
              </a:rPr>
              <a:t>© 2020 AHIMA</a:t>
            </a:r>
            <a:endParaRPr lang="en-US" sz="700" dirty="0">
              <a:solidFill>
                <a:schemeClr val="tx1">
                  <a:lumMod val="75000"/>
                  <a:lumOff val="25000"/>
                </a:schemeClr>
              </a:solidFill>
              <a:latin typeface="Arial" pitchFamily="-111" charset="0"/>
            </a:endParaRPr>
          </a:p>
        </p:txBody>
      </p:sp>
      <p:sp>
        <p:nvSpPr>
          <p:cNvPr id="7" name="TextBox 6">
            <a:extLst>
              <a:ext uri="{FF2B5EF4-FFF2-40B4-BE49-F238E27FC236}">
                <a16:creationId xmlns:a16="http://schemas.microsoft.com/office/drawing/2014/main" id="{61AF329E-8D4E-5742-A952-EAA1E0AEEBFA}"/>
              </a:ext>
            </a:extLst>
          </p:cNvPr>
          <p:cNvSpPr txBox="1"/>
          <p:nvPr userDrawn="1"/>
        </p:nvSpPr>
        <p:spPr>
          <a:xfrm>
            <a:off x="548748" y="6232359"/>
            <a:ext cx="1694046" cy="323165"/>
          </a:xfrm>
          <a:prstGeom prst="rect">
            <a:avLst/>
          </a:prstGeom>
          <a:noFill/>
        </p:spPr>
        <p:txBody>
          <a:bodyPr wrap="square" rtlCol="0">
            <a:spAutoFit/>
          </a:bodyPr>
          <a:lstStyle/>
          <a:p>
            <a:r>
              <a:rPr lang="en-US" sz="1500" b="1" dirty="0" err="1">
                <a:solidFill>
                  <a:srgbClr val="00548B"/>
                </a:solidFill>
                <a:latin typeface="Century Gothic" panose="020B0502020202020204" pitchFamily="34" charset="0"/>
              </a:rPr>
              <a:t>ahima.org</a:t>
            </a:r>
            <a:endParaRPr lang="en-US" sz="1500" b="1" dirty="0">
              <a:solidFill>
                <a:srgbClr val="00548B"/>
              </a:solidFill>
              <a:latin typeface="Century Gothic" panose="020B0502020202020204" pitchFamily="34" charset="0"/>
            </a:endParaRPr>
          </a:p>
        </p:txBody>
      </p:sp>
    </p:spTree>
    <p:extLst>
      <p:ext uri="{BB962C8B-B14F-4D97-AF65-F5344CB8AC3E}">
        <p14:creationId xmlns:p14="http://schemas.microsoft.com/office/powerpoint/2010/main" val="6692290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3000" b="1" kern="1200">
          <a:solidFill>
            <a:srgbClr val="00548B"/>
          </a:solidFill>
          <a:latin typeface="Century Gothic" panose="020B0502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ICD-10-PCS: An Applied Approach 2020</a:t>
            </a:r>
          </a:p>
        </p:txBody>
      </p:sp>
      <p:sp>
        <p:nvSpPr>
          <p:cNvPr id="3" name="Subtitle 2"/>
          <p:cNvSpPr>
            <a:spLocks noGrp="1"/>
          </p:cNvSpPr>
          <p:nvPr>
            <p:ph type="subTitle" idx="1"/>
          </p:nvPr>
        </p:nvSpPr>
        <p:spPr/>
        <p:txBody>
          <a:bodyPr/>
          <a:lstStyle/>
          <a:p>
            <a:r>
              <a:rPr lang="en-US"/>
              <a:t>Chapter 18: Male Reproductive System</a:t>
            </a:r>
            <a:endParaRPr lang="en-US" dirty="0"/>
          </a:p>
        </p:txBody>
      </p:sp>
    </p:spTree>
    <p:extLst>
      <p:ext uri="{BB962C8B-B14F-4D97-AF65-F5344CB8AC3E}">
        <p14:creationId xmlns:p14="http://schemas.microsoft.com/office/powerpoint/2010/main" val="16958216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25B2E4-EF59-43BA-A10A-B6B3B3F04B01}"/>
              </a:ext>
            </a:extLst>
          </p:cNvPr>
          <p:cNvSpPr>
            <a:spLocks noGrp="1"/>
          </p:cNvSpPr>
          <p:nvPr>
            <p:ph type="title"/>
          </p:nvPr>
        </p:nvSpPr>
        <p:spPr/>
        <p:txBody>
          <a:bodyPr/>
          <a:lstStyle/>
          <a:p>
            <a:r>
              <a:rPr lang="en-US" dirty="0"/>
              <a:t>0VT Table—Prostatectomy</a:t>
            </a:r>
          </a:p>
        </p:txBody>
      </p:sp>
      <p:pic>
        <p:nvPicPr>
          <p:cNvPr id="5" name="Content Placeholder 4">
            <a:extLst>
              <a:ext uri="{FF2B5EF4-FFF2-40B4-BE49-F238E27FC236}">
                <a16:creationId xmlns:a16="http://schemas.microsoft.com/office/drawing/2014/main" id="{F285E6B6-FC4A-4D56-A968-BEA086B8DD9B}"/>
              </a:ext>
            </a:extLst>
          </p:cNvPr>
          <p:cNvPicPr>
            <a:picLocks noGrp="1" noChangeAspect="1"/>
          </p:cNvPicPr>
          <p:nvPr>
            <p:ph idx="1"/>
          </p:nvPr>
        </p:nvPicPr>
        <p:blipFill>
          <a:blip r:embed="rId2"/>
          <a:stretch>
            <a:fillRect/>
          </a:stretch>
        </p:blipFill>
        <p:spPr>
          <a:xfrm>
            <a:off x="759084" y="1679944"/>
            <a:ext cx="7331260" cy="4615979"/>
          </a:xfrm>
          <a:prstGeom prst="rect">
            <a:avLst/>
          </a:prstGeom>
        </p:spPr>
      </p:pic>
    </p:spTree>
    <p:extLst>
      <p:ext uri="{BB962C8B-B14F-4D97-AF65-F5344CB8AC3E}">
        <p14:creationId xmlns:p14="http://schemas.microsoft.com/office/powerpoint/2010/main" val="6204384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1D2A6E-2D7A-4BF6-8601-066ED9E60899}"/>
              </a:ext>
            </a:extLst>
          </p:cNvPr>
          <p:cNvSpPr>
            <a:spLocks noGrp="1"/>
          </p:cNvSpPr>
          <p:nvPr>
            <p:ph type="title"/>
          </p:nvPr>
        </p:nvSpPr>
        <p:spPr/>
        <p:txBody>
          <a:bodyPr>
            <a:normAutofit/>
          </a:bodyPr>
          <a:lstStyle/>
          <a:p>
            <a:r>
              <a:rPr lang="en-US"/>
              <a:t>Common Root Operations (Continued)</a:t>
            </a:r>
          </a:p>
        </p:txBody>
      </p:sp>
      <p:sp>
        <p:nvSpPr>
          <p:cNvPr id="3" name="Content Placeholder 2">
            <a:extLst>
              <a:ext uri="{FF2B5EF4-FFF2-40B4-BE49-F238E27FC236}">
                <a16:creationId xmlns:a16="http://schemas.microsoft.com/office/drawing/2014/main" id="{DA605686-2A70-443F-A88D-492DAB5F1C23}"/>
              </a:ext>
            </a:extLst>
          </p:cNvPr>
          <p:cNvSpPr>
            <a:spLocks noGrp="1"/>
          </p:cNvSpPr>
          <p:nvPr>
            <p:ph idx="1"/>
          </p:nvPr>
        </p:nvSpPr>
        <p:spPr>
          <a:xfrm>
            <a:off x="625062" y="1765966"/>
            <a:ext cx="4840074" cy="4360197"/>
          </a:xfrm>
        </p:spPr>
        <p:txBody>
          <a:bodyPr>
            <a:normAutofit fontScale="92500" lnSpcReduction="10000"/>
          </a:bodyPr>
          <a:lstStyle/>
          <a:p>
            <a:r>
              <a:rPr lang="en-US" dirty="0"/>
              <a:t>Orchiopexy—Relocation of undescended testes = Reposition</a:t>
            </a:r>
          </a:p>
          <a:p>
            <a:r>
              <a:rPr lang="en-US" dirty="0"/>
              <a:t>Orchiectomy—Resection of one or both testes</a:t>
            </a:r>
          </a:p>
          <a:p>
            <a:r>
              <a:rPr lang="en-US" dirty="0"/>
              <a:t>Testes Replacement = Replacement, with removal of native testes included</a:t>
            </a:r>
          </a:p>
          <a:p>
            <a:r>
              <a:rPr lang="en-US" dirty="0"/>
              <a:t>Chordee—bowing of the penis often with adhesions—Release of penis—constricting tissue is cut</a:t>
            </a:r>
          </a:p>
          <a:p>
            <a:endParaRPr lang="en-US" dirty="0"/>
          </a:p>
          <a:p>
            <a:endParaRPr lang="en-US" dirty="0"/>
          </a:p>
        </p:txBody>
      </p:sp>
      <p:sp>
        <p:nvSpPr>
          <p:cNvPr id="7" name="TextBox 6">
            <a:extLst>
              <a:ext uri="{FF2B5EF4-FFF2-40B4-BE49-F238E27FC236}">
                <a16:creationId xmlns:a16="http://schemas.microsoft.com/office/drawing/2014/main" id="{20D8FFBE-5D48-4825-9886-BC30CCFCD975}"/>
              </a:ext>
            </a:extLst>
          </p:cNvPr>
          <p:cNvSpPr txBox="1"/>
          <p:nvPr/>
        </p:nvSpPr>
        <p:spPr>
          <a:xfrm>
            <a:off x="5699051" y="5306803"/>
            <a:ext cx="3157870" cy="1015663"/>
          </a:xfrm>
          <a:prstGeom prst="rect">
            <a:avLst/>
          </a:prstGeom>
          <a:noFill/>
        </p:spPr>
        <p:txBody>
          <a:bodyPr wrap="square" rtlCol="0">
            <a:spAutoFit/>
          </a:bodyPr>
          <a:lstStyle/>
          <a:p>
            <a:r>
              <a:rPr lang="en-US" sz="1000" dirty="0"/>
              <a:t>Source: Cancer Research UK. 2-14 (July). “Diagram showing how the testicle is removed.” Digital Image. Wikimedia Commons. https://en.wikipedia.org/wiki/File:Diagram_showing_how_the_testicle_is_removed_(orchidectomy)_CRUK_141.svg.</a:t>
            </a:r>
          </a:p>
        </p:txBody>
      </p:sp>
      <p:pic>
        <p:nvPicPr>
          <p:cNvPr id="12" name="Picture 11">
            <a:extLst>
              <a:ext uri="{FF2B5EF4-FFF2-40B4-BE49-F238E27FC236}">
                <a16:creationId xmlns:a16="http://schemas.microsoft.com/office/drawing/2014/main" id="{EACD116B-154C-47E0-A969-39F2C530D21B}"/>
              </a:ext>
            </a:extLst>
          </p:cNvPr>
          <p:cNvPicPr>
            <a:picLocks noChangeAspect="1"/>
          </p:cNvPicPr>
          <p:nvPr/>
        </p:nvPicPr>
        <p:blipFill>
          <a:blip r:embed="rId3"/>
          <a:stretch>
            <a:fillRect/>
          </a:stretch>
        </p:blipFill>
        <p:spPr>
          <a:xfrm>
            <a:off x="5252683" y="1305417"/>
            <a:ext cx="3434116" cy="4001386"/>
          </a:xfrm>
          <a:prstGeom prst="rect">
            <a:avLst/>
          </a:prstGeom>
        </p:spPr>
      </p:pic>
    </p:spTree>
    <p:extLst>
      <p:ext uri="{BB962C8B-B14F-4D97-AF65-F5344CB8AC3E}">
        <p14:creationId xmlns:p14="http://schemas.microsoft.com/office/powerpoint/2010/main" val="30343362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E9AB02-1039-4ECE-B283-B659E05CEF18}"/>
              </a:ext>
            </a:extLst>
          </p:cNvPr>
          <p:cNvSpPr>
            <a:spLocks noGrp="1"/>
          </p:cNvSpPr>
          <p:nvPr>
            <p:ph type="title"/>
          </p:nvPr>
        </p:nvSpPr>
        <p:spPr/>
        <p:txBody>
          <a:bodyPr>
            <a:normAutofit/>
          </a:bodyPr>
          <a:lstStyle/>
          <a:p>
            <a:r>
              <a:rPr lang="en-US" dirty="0"/>
              <a:t>Common Root Operations (Continued)</a:t>
            </a:r>
          </a:p>
        </p:txBody>
      </p:sp>
      <p:sp>
        <p:nvSpPr>
          <p:cNvPr id="3" name="Content Placeholder 2">
            <a:extLst>
              <a:ext uri="{FF2B5EF4-FFF2-40B4-BE49-F238E27FC236}">
                <a16:creationId xmlns:a16="http://schemas.microsoft.com/office/drawing/2014/main" id="{19B3D0E4-7F55-48ED-869D-418A4BD155E5}"/>
              </a:ext>
            </a:extLst>
          </p:cNvPr>
          <p:cNvSpPr>
            <a:spLocks noGrp="1"/>
          </p:cNvSpPr>
          <p:nvPr>
            <p:ph idx="1"/>
          </p:nvPr>
        </p:nvSpPr>
        <p:spPr/>
        <p:txBody>
          <a:bodyPr>
            <a:normAutofit/>
          </a:bodyPr>
          <a:lstStyle/>
          <a:p>
            <a:r>
              <a:rPr lang="en-US" dirty="0"/>
              <a:t>Reconstruction of the penile shaft or urethra</a:t>
            </a:r>
          </a:p>
          <a:p>
            <a:pPr lvl="1">
              <a:buFont typeface="Courier New" panose="02070309020205020404" pitchFamily="49" charset="0"/>
              <a:buChar char="o"/>
            </a:pPr>
            <a:r>
              <a:rPr lang="en-US" dirty="0"/>
              <a:t>Use the foreskin (prepuce) still attached to vascular and nervous supply—Transfer root operation</a:t>
            </a:r>
          </a:p>
          <a:p>
            <a:pPr lvl="1">
              <a:buFont typeface="Courier New" panose="02070309020205020404" pitchFamily="49" charset="0"/>
              <a:buChar char="o"/>
            </a:pPr>
            <a:r>
              <a:rPr lang="en-US" dirty="0"/>
              <a:t>Takes over the functioning of missing skin</a:t>
            </a:r>
          </a:p>
          <a:p>
            <a:pPr lvl="1">
              <a:buFont typeface="Courier New" panose="02070309020205020404" pitchFamily="49" charset="0"/>
              <a:buChar char="o"/>
            </a:pPr>
            <a:r>
              <a:rPr lang="en-US" dirty="0"/>
              <a:t>Coded in the male reproductive body system as this is the tissue being transferred</a:t>
            </a:r>
          </a:p>
        </p:txBody>
      </p:sp>
    </p:spTree>
    <p:extLst>
      <p:ext uri="{BB962C8B-B14F-4D97-AF65-F5344CB8AC3E}">
        <p14:creationId xmlns:p14="http://schemas.microsoft.com/office/powerpoint/2010/main" val="24190760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Body Part Values</a:t>
            </a:r>
            <a:endParaRPr lang="en-US" dirty="0"/>
          </a:p>
        </p:txBody>
      </p:sp>
      <p:sp>
        <p:nvSpPr>
          <p:cNvPr id="3" name="Content Placeholder 2"/>
          <p:cNvSpPr>
            <a:spLocks noGrp="1"/>
          </p:cNvSpPr>
          <p:nvPr>
            <p:ph idx="1"/>
          </p:nvPr>
        </p:nvSpPr>
        <p:spPr/>
        <p:txBody>
          <a:bodyPr>
            <a:normAutofit/>
          </a:bodyPr>
          <a:lstStyle/>
          <a:p>
            <a:r>
              <a:rPr lang="en-US" dirty="0"/>
              <a:t>Urethra body part in Urinary system—value D for both male and female urethra</a:t>
            </a:r>
          </a:p>
          <a:p>
            <a:r>
              <a:rPr lang="en-US" dirty="0"/>
              <a:t>Tunica vaginalis right or left, covers each of the testes—hydroceles that develop around one or both testes</a:t>
            </a:r>
          </a:p>
          <a:p>
            <a:r>
              <a:rPr lang="en-US" dirty="0"/>
              <a:t>Some combined body part values—Devices and Inspection only, not other root operations</a:t>
            </a:r>
          </a:p>
          <a:p>
            <a:pPr lvl="1">
              <a:buFont typeface="Courier New" panose="02070309020205020404" pitchFamily="49" charset="0"/>
              <a:buChar char="o"/>
            </a:pPr>
            <a:r>
              <a:rPr lang="en-US" dirty="0"/>
              <a:t>Prostate and seminal vesicles</a:t>
            </a:r>
          </a:p>
          <a:p>
            <a:pPr lvl="1">
              <a:buFont typeface="Courier New" panose="02070309020205020404" pitchFamily="49" charset="0"/>
              <a:buChar char="o"/>
            </a:pPr>
            <a:r>
              <a:rPr lang="en-US" dirty="0"/>
              <a:t>Scrotum and tunica vaginalis </a:t>
            </a:r>
          </a:p>
          <a:p>
            <a:pPr lvl="1">
              <a:buFont typeface="Courier New" panose="02070309020205020404" pitchFamily="49" charset="0"/>
              <a:buChar char="o"/>
            </a:pPr>
            <a:r>
              <a:rPr lang="en-US" dirty="0"/>
              <a:t>Epididymis and spermatic cord</a:t>
            </a:r>
          </a:p>
        </p:txBody>
      </p:sp>
    </p:spTree>
    <p:extLst>
      <p:ext uri="{BB962C8B-B14F-4D97-AF65-F5344CB8AC3E}">
        <p14:creationId xmlns:p14="http://schemas.microsoft.com/office/powerpoint/2010/main" val="30203251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Approach Examples</a:t>
            </a:r>
            <a:endParaRPr lang="en-US" dirty="0"/>
          </a:p>
        </p:txBody>
      </p:sp>
      <p:sp>
        <p:nvSpPr>
          <p:cNvPr id="3" name="Content Placeholder 2"/>
          <p:cNvSpPr>
            <a:spLocks noGrp="1"/>
          </p:cNvSpPr>
          <p:nvPr>
            <p:ph idx="1"/>
          </p:nvPr>
        </p:nvSpPr>
        <p:spPr/>
        <p:txBody>
          <a:bodyPr/>
          <a:lstStyle/>
          <a:p>
            <a:r>
              <a:rPr lang="en-US" dirty="0"/>
              <a:t>0—Open</a:t>
            </a:r>
          </a:p>
          <a:p>
            <a:pPr lvl="1">
              <a:buFont typeface="Courier New" panose="02070309020205020404" pitchFamily="49" charset="0"/>
              <a:buChar char="o"/>
            </a:pPr>
            <a:r>
              <a:rPr lang="en-US" dirty="0"/>
              <a:t>Perineal, suprapubic, retropubic</a:t>
            </a:r>
          </a:p>
          <a:p>
            <a:pPr lvl="2">
              <a:buFont typeface="Wingdings" panose="05000000000000000000" pitchFamily="2" charset="2"/>
              <a:buChar char="§"/>
            </a:pPr>
            <a:r>
              <a:rPr lang="en-US" dirty="0"/>
              <a:t>All involve cutting through body layers</a:t>
            </a:r>
          </a:p>
          <a:p>
            <a:r>
              <a:rPr lang="en-US" dirty="0"/>
              <a:t>8—Prostatectomy via </a:t>
            </a:r>
            <a:r>
              <a:rPr lang="en-US" dirty="0" err="1"/>
              <a:t>cystocope</a:t>
            </a:r>
            <a:r>
              <a:rPr lang="en-US" dirty="0"/>
              <a:t> </a:t>
            </a:r>
          </a:p>
          <a:p>
            <a:r>
              <a:rPr lang="en-US" dirty="0"/>
              <a:t>X—External male genitalia </a:t>
            </a:r>
          </a:p>
        </p:txBody>
      </p:sp>
    </p:spTree>
    <p:extLst>
      <p:ext uri="{BB962C8B-B14F-4D97-AF65-F5344CB8AC3E}">
        <p14:creationId xmlns:p14="http://schemas.microsoft.com/office/powerpoint/2010/main" val="13960969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Devices in the Male Reproductive System</a:t>
            </a:r>
            <a:endParaRPr lang="en-US" dirty="0"/>
          </a:p>
        </p:txBody>
      </p:sp>
      <p:sp>
        <p:nvSpPr>
          <p:cNvPr id="3" name="Content Placeholder 2"/>
          <p:cNvSpPr>
            <a:spLocks noGrp="1"/>
          </p:cNvSpPr>
          <p:nvPr>
            <p:ph idx="1"/>
          </p:nvPr>
        </p:nvSpPr>
        <p:spPr/>
        <p:txBody>
          <a:bodyPr/>
          <a:lstStyle/>
          <a:p>
            <a:r>
              <a:rPr lang="en-US" dirty="0"/>
              <a:t>Neurostimulator leads, generator</a:t>
            </a:r>
          </a:p>
          <a:p>
            <a:r>
              <a:rPr lang="en-US" dirty="0"/>
              <a:t>Artificial sphincters</a:t>
            </a:r>
          </a:p>
          <a:p>
            <a:r>
              <a:rPr lang="en-US" dirty="0"/>
              <a:t>Urinary catheters</a:t>
            </a:r>
          </a:p>
          <a:p>
            <a:pPr lvl="1">
              <a:buFont typeface="Courier New" panose="02070309020205020404" pitchFamily="49" charset="0"/>
              <a:buChar char="o"/>
            </a:pPr>
            <a:r>
              <a:rPr lang="en-US" dirty="0"/>
              <a:t>Irrigation or flushing of previously placed drains coded as Irrigation in the Administration section</a:t>
            </a:r>
          </a:p>
          <a:p>
            <a:r>
              <a:rPr lang="en-US" dirty="0"/>
              <a:t>Stents—Intraluminal device</a:t>
            </a:r>
          </a:p>
        </p:txBody>
      </p:sp>
    </p:spTree>
    <p:extLst>
      <p:ext uri="{BB962C8B-B14F-4D97-AF65-F5344CB8AC3E}">
        <p14:creationId xmlns:p14="http://schemas.microsoft.com/office/powerpoint/2010/main" val="1902345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Qualifiers</a:t>
            </a:r>
            <a:endParaRPr lang="en-US" dirty="0"/>
          </a:p>
        </p:txBody>
      </p:sp>
      <p:sp>
        <p:nvSpPr>
          <p:cNvPr id="3" name="Content Placeholder 2"/>
          <p:cNvSpPr>
            <a:spLocks noGrp="1"/>
          </p:cNvSpPr>
          <p:nvPr>
            <p:ph idx="1"/>
          </p:nvPr>
        </p:nvSpPr>
        <p:spPr/>
        <p:txBody>
          <a:bodyPr/>
          <a:lstStyle/>
          <a:p>
            <a:r>
              <a:rPr lang="en-US"/>
              <a:t>Body part bypassed to in Bypass procedures</a:t>
            </a:r>
          </a:p>
          <a:p>
            <a:r>
              <a:rPr lang="en-US"/>
              <a:t>X—Diagnostic</a:t>
            </a:r>
          </a:p>
          <a:p>
            <a:r>
              <a:rPr lang="en-US"/>
              <a:t>Z—No Qualifier</a:t>
            </a:r>
            <a:endParaRPr lang="en-US" dirty="0"/>
          </a:p>
        </p:txBody>
      </p:sp>
    </p:spTree>
    <p:extLst>
      <p:ext uri="{BB962C8B-B14F-4D97-AF65-F5344CB8AC3E}">
        <p14:creationId xmlns:p14="http://schemas.microsoft.com/office/powerpoint/2010/main" val="2827805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7543800" y="4419600"/>
            <a:ext cx="1295400" cy="533400"/>
          </a:xfrm>
          <a:prstGeom prst="rect">
            <a:avLst/>
          </a:prstGeom>
          <a:solidFill>
            <a:srgbClr val="33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6896100" y="2317797"/>
            <a:ext cx="1295400" cy="533400"/>
          </a:xfrm>
          <a:prstGeom prst="rect">
            <a:avLst/>
          </a:prstGeom>
          <a:solidFill>
            <a:srgbClr val="33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a:t>Case Study 2</a:t>
            </a:r>
          </a:p>
        </p:txBody>
      </p:sp>
      <p:sp>
        <p:nvSpPr>
          <p:cNvPr id="3" name="Content Placeholder 2"/>
          <p:cNvSpPr>
            <a:spLocks noGrp="1"/>
          </p:cNvSpPr>
          <p:nvPr>
            <p:ph idx="1"/>
          </p:nvPr>
        </p:nvSpPr>
        <p:spPr>
          <a:xfrm>
            <a:off x="228600" y="1600200"/>
            <a:ext cx="7086600" cy="4525963"/>
          </a:xfrm>
        </p:spPr>
        <p:txBody>
          <a:bodyPr>
            <a:normAutofit lnSpcReduction="10000"/>
          </a:bodyPr>
          <a:lstStyle/>
          <a:p>
            <a:pPr>
              <a:buNone/>
            </a:pPr>
            <a:r>
              <a:rPr lang="en-US" sz="1400" b="1" cap="all" dirty="0"/>
              <a:t>	Preoperative diagnosis:</a:t>
            </a:r>
            <a:r>
              <a:rPr lang="en-US" sz="1400" dirty="0"/>
              <a:t> 	Benign prostatic hyperplasia with lower urinary tract 							symptoms including nocturia</a:t>
            </a:r>
          </a:p>
          <a:p>
            <a:pPr>
              <a:buNone/>
            </a:pPr>
            <a:r>
              <a:rPr lang="en-US" sz="1400" b="1" cap="all" dirty="0"/>
              <a:t>	Postoperative diagnosis:</a:t>
            </a:r>
            <a:r>
              <a:rPr lang="en-US" sz="1400" dirty="0"/>
              <a:t> 	Same</a:t>
            </a:r>
          </a:p>
          <a:p>
            <a:pPr>
              <a:buNone/>
            </a:pPr>
            <a:r>
              <a:rPr lang="en-US" sz="1400" b="1" cap="all" dirty="0"/>
              <a:t>	Operation:</a:t>
            </a:r>
            <a:r>
              <a:rPr lang="en-US" sz="1400" dirty="0"/>
              <a:t> </a:t>
            </a:r>
            <a:r>
              <a:rPr lang="en-US" sz="1400" dirty="0">
                <a:solidFill>
                  <a:srgbClr val="FF0000"/>
                </a:solidFill>
              </a:rPr>
              <a:t>Partial prostatectomy</a:t>
            </a:r>
          </a:p>
          <a:p>
            <a:pPr>
              <a:buNone/>
            </a:pPr>
            <a:r>
              <a:rPr lang="en-US" sz="1400" b="1" cap="all" dirty="0"/>
              <a:t>		Findings:</a:t>
            </a:r>
            <a:r>
              <a:rPr lang="en-US" sz="1400" dirty="0"/>
              <a:t> Regrowth of obstructing hyperplasia of the prostate, particularly in the anterior lobe, as well as bladder neck contracture</a:t>
            </a:r>
          </a:p>
          <a:p>
            <a:pPr>
              <a:buNone/>
            </a:pPr>
            <a:r>
              <a:rPr lang="en-US" sz="1400" b="1" cap="all" dirty="0"/>
              <a:t>	Indication for procedure:</a:t>
            </a:r>
            <a:r>
              <a:rPr lang="en-US" sz="1400" dirty="0"/>
              <a:t> Patient with prior history of TURP but well over two decades ago. Has had progressive worsening of LUTS including </a:t>
            </a:r>
            <a:r>
              <a:rPr lang="en-US" sz="1400" dirty="0" err="1"/>
              <a:t>nocturia</a:t>
            </a:r>
            <a:r>
              <a:rPr lang="en-US" sz="1400" dirty="0"/>
              <a:t>. Recent cystoscopy showed significant regrowth of obstructing hyperplasia of the prostate contracture. He presents for prostatectomy.</a:t>
            </a:r>
          </a:p>
          <a:p>
            <a:pPr>
              <a:buNone/>
            </a:pPr>
            <a:r>
              <a:rPr lang="en-US" sz="1400" b="1" cap="all" dirty="0"/>
              <a:t>	Description of procedure:</a:t>
            </a:r>
            <a:r>
              <a:rPr lang="en-US" sz="1400" dirty="0"/>
              <a:t> The patient was brought to the operating room. Spinal anesthetic was placed. Patient was placed in the lithotomy position. Genitalia was prepped and draped in the usual manner. The patient was identified and procedure confirmed. The </a:t>
            </a:r>
            <a:r>
              <a:rPr lang="en-US" sz="1400" dirty="0">
                <a:solidFill>
                  <a:srgbClr val="FF0000"/>
                </a:solidFill>
              </a:rPr>
              <a:t>resecting cystoscope </a:t>
            </a:r>
            <a:r>
              <a:rPr lang="en-US" sz="1400" dirty="0"/>
              <a:t>was introduced. The </a:t>
            </a:r>
            <a:r>
              <a:rPr lang="en-US" sz="1400" dirty="0">
                <a:solidFill>
                  <a:srgbClr val="FF0000"/>
                </a:solidFill>
              </a:rPr>
              <a:t>prostate was</a:t>
            </a:r>
            <a:r>
              <a:rPr lang="en-US" sz="1400" dirty="0"/>
              <a:t> resected to create a wide-open urine passage. Resection carried to the level of but not beyond the </a:t>
            </a:r>
            <a:r>
              <a:rPr lang="en-US" sz="1400" dirty="0" err="1"/>
              <a:t>verumontanum</a:t>
            </a:r>
            <a:r>
              <a:rPr lang="en-US" sz="1400" dirty="0"/>
              <a:t> distally. The scope was removed. The patient tolerated the procedure well and was returned to the recovery room in satisfactory condition.</a:t>
            </a:r>
            <a:endParaRPr lang="en-US" sz="1600" dirty="0"/>
          </a:p>
          <a:p>
            <a:pPr>
              <a:buNone/>
            </a:pPr>
            <a:r>
              <a:rPr lang="en-US" sz="1600" dirty="0"/>
              <a:t> </a:t>
            </a:r>
          </a:p>
          <a:p>
            <a:pPr>
              <a:buNone/>
            </a:pPr>
            <a:r>
              <a:rPr lang="en-US" sz="1600" b="1" cap="all" dirty="0"/>
              <a:t> </a:t>
            </a:r>
            <a:endParaRPr lang="en-US" sz="1600" dirty="0"/>
          </a:p>
          <a:p>
            <a:pPr marL="0" indent="0">
              <a:buNone/>
            </a:pPr>
            <a:endParaRPr lang="en-US" sz="1600" dirty="0"/>
          </a:p>
        </p:txBody>
      </p:sp>
      <p:sp>
        <p:nvSpPr>
          <p:cNvPr id="6" name="TextBox 5"/>
          <p:cNvSpPr txBox="1"/>
          <p:nvPr/>
        </p:nvSpPr>
        <p:spPr>
          <a:xfrm>
            <a:off x="6891144" y="2430608"/>
            <a:ext cx="1300356" cy="307777"/>
          </a:xfrm>
          <a:prstGeom prst="rect">
            <a:avLst/>
          </a:prstGeom>
          <a:noFill/>
        </p:spPr>
        <p:txBody>
          <a:bodyPr wrap="none" rtlCol="0">
            <a:spAutoFit/>
          </a:bodyPr>
          <a:lstStyle/>
          <a:p>
            <a:r>
              <a:rPr lang="en-US" sz="1400" dirty="0"/>
              <a:t>Root Operation</a:t>
            </a:r>
          </a:p>
        </p:txBody>
      </p:sp>
      <p:sp>
        <p:nvSpPr>
          <p:cNvPr id="12" name="TextBox 11"/>
          <p:cNvSpPr txBox="1"/>
          <p:nvPr/>
        </p:nvSpPr>
        <p:spPr>
          <a:xfrm>
            <a:off x="7742895" y="4545106"/>
            <a:ext cx="1735409" cy="307777"/>
          </a:xfrm>
          <a:prstGeom prst="rect">
            <a:avLst/>
          </a:prstGeom>
          <a:noFill/>
        </p:spPr>
        <p:txBody>
          <a:bodyPr wrap="square" rtlCol="0">
            <a:spAutoFit/>
          </a:bodyPr>
          <a:lstStyle/>
          <a:p>
            <a:r>
              <a:rPr lang="en-US" sz="1400" dirty="0"/>
              <a:t>Excisions </a:t>
            </a:r>
          </a:p>
        </p:txBody>
      </p:sp>
      <p:cxnSp>
        <p:nvCxnSpPr>
          <p:cNvPr id="15" name="Straight Arrow Connector 14"/>
          <p:cNvCxnSpPr>
            <a:cxnSpLocks/>
          </p:cNvCxnSpPr>
          <p:nvPr/>
        </p:nvCxnSpPr>
        <p:spPr>
          <a:xfrm>
            <a:off x="4404946" y="4765431"/>
            <a:ext cx="3074180" cy="95551"/>
          </a:xfrm>
          <a:prstGeom prst="straightConnector1">
            <a:avLst/>
          </a:prstGeom>
          <a:ln>
            <a:solidFill>
              <a:srgbClr val="3399FF"/>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cxnSpLocks/>
          </p:cNvCxnSpPr>
          <p:nvPr/>
        </p:nvCxnSpPr>
        <p:spPr>
          <a:xfrm flipV="1">
            <a:off x="1942755" y="4686300"/>
            <a:ext cx="5524845" cy="12694"/>
          </a:xfrm>
          <a:prstGeom prst="straightConnector1">
            <a:avLst/>
          </a:prstGeom>
          <a:ln>
            <a:solidFill>
              <a:srgbClr val="3399FF"/>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3086617" y="2656140"/>
            <a:ext cx="3706906" cy="0"/>
          </a:xfrm>
          <a:prstGeom prst="straightConnector1">
            <a:avLst/>
          </a:prstGeom>
          <a:ln>
            <a:solidFill>
              <a:srgbClr val="3399FF"/>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739835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Case Study 2 Answers</a:t>
            </a:r>
            <a:endParaRPr lang="en-US" dirty="0"/>
          </a:p>
        </p:txBody>
      </p:sp>
      <p:sp>
        <p:nvSpPr>
          <p:cNvPr id="3" name="Content Placeholder 2"/>
          <p:cNvSpPr>
            <a:spLocks noGrp="1"/>
          </p:cNvSpPr>
          <p:nvPr>
            <p:ph idx="1"/>
          </p:nvPr>
        </p:nvSpPr>
        <p:spPr/>
        <p:txBody>
          <a:bodyPr/>
          <a:lstStyle/>
          <a:p>
            <a:r>
              <a:rPr lang="en-US" dirty="0"/>
              <a:t>0VB08ZZ</a:t>
            </a:r>
          </a:p>
          <a:p>
            <a:pPr lvl="1">
              <a:buFont typeface="Courier New" panose="02070309020205020404" pitchFamily="49" charset="0"/>
              <a:buChar char="o"/>
            </a:pPr>
            <a:r>
              <a:rPr lang="en-US" dirty="0"/>
              <a:t>Excision, prostate via natural or artificial opening, endoscopic</a:t>
            </a:r>
          </a:p>
        </p:txBody>
      </p:sp>
    </p:spTree>
    <p:extLst>
      <p:ext uri="{BB962C8B-B14F-4D97-AF65-F5344CB8AC3E}">
        <p14:creationId xmlns:p14="http://schemas.microsoft.com/office/powerpoint/2010/main" val="20217228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Functions of the Reproductive Systems</a:t>
            </a:r>
            <a:endParaRPr lang="en-US" dirty="0"/>
          </a:p>
        </p:txBody>
      </p:sp>
      <p:sp>
        <p:nvSpPr>
          <p:cNvPr id="3" name="Content Placeholder 2"/>
          <p:cNvSpPr>
            <a:spLocks noGrp="1"/>
          </p:cNvSpPr>
          <p:nvPr>
            <p:ph idx="1"/>
          </p:nvPr>
        </p:nvSpPr>
        <p:spPr/>
        <p:txBody>
          <a:bodyPr/>
          <a:lstStyle/>
          <a:p>
            <a:r>
              <a:rPr lang="en-US" dirty="0"/>
              <a:t>Both male and female</a:t>
            </a:r>
          </a:p>
          <a:p>
            <a:r>
              <a:rPr lang="en-US" dirty="0"/>
              <a:t>Produce offspring to maintain the species</a:t>
            </a:r>
          </a:p>
          <a:p>
            <a:r>
              <a:rPr lang="en-US" dirty="0"/>
              <a:t>Male Reproductive system—body system V</a:t>
            </a:r>
          </a:p>
        </p:txBody>
      </p:sp>
    </p:spTree>
    <p:extLst>
      <p:ext uri="{BB962C8B-B14F-4D97-AF65-F5344CB8AC3E}">
        <p14:creationId xmlns:p14="http://schemas.microsoft.com/office/powerpoint/2010/main" val="19336834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Functions of the Male Reproductive System</a:t>
            </a:r>
            <a:endParaRPr lang="en-US" dirty="0"/>
          </a:p>
        </p:txBody>
      </p:sp>
      <p:sp>
        <p:nvSpPr>
          <p:cNvPr id="3" name="Content Placeholder 2"/>
          <p:cNvSpPr>
            <a:spLocks noGrp="1"/>
          </p:cNvSpPr>
          <p:nvPr>
            <p:ph idx="1"/>
          </p:nvPr>
        </p:nvSpPr>
        <p:spPr/>
        <p:txBody>
          <a:bodyPr/>
          <a:lstStyle/>
          <a:p>
            <a:r>
              <a:rPr lang="en-US" dirty="0"/>
              <a:t>Produce gamete cells</a:t>
            </a:r>
          </a:p>
          <a:p>
            <a:pPr lvl="1">
              <a:buFont typeface="Courier New" panose="02070309020205020404" pitchFamily="49" charset="0"/>
              <a:buChar char="o"/>
            </a:pPr>
            <a:r>
              <a:rPr lang="en-US" dirty="0"/>
              <a:t>Sperm</a:t>
            </a:r>
          </a:p>
          <a:p>
            <a:r>
              <a:rPr lang="en-US" dirty="0"/>
              <a:t>Transport and sustain these cells</a:t>
            </a:r>
          </a:p>
          <a:p>
            <a:r>
              <a:rPr lang="en-US" dirty="0"/>
              <a:t>Produce hormones</a:t>
            </a:r>
          </a:p>
        </p:txBody>
      </p:sp>
    </p:spTree>
    <p:extLst>
      <p:ext uri="{BB962C8B-B14F-4D97-AF65-F5344CB8AC3E}">
        <p14:creationId xmlns:p14="http://schemas.microsoft.com/office/powerpoint/2010/main" val="14406617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Organization of the Male Reproductive System</a:t>
            </a:r>
            <a:endParaRPr lang="en-US" dirty="0"/>
          </a:p>
        </p:txBody>
      </p:sp>
      <p:sp>
        <p:nvSpPr>
          <p:cNvPr id="3" name="Content Placeholder 2"/>
          <p:cNvSpPr>
            <a:spLocks noGrp="1"/>
          </p:cNvSpPr>
          <p:nvPr>
            <p:ph idx="1"/>
          </p:nvPr>
        </p:nvSpPr>
        <p:spPr/>
        <p:txBody>
          <a:bodyPr>
            <a:normAutofit fontScale="92500" lnSpcReduction="20000"/>
          </a:bodyPr>
          <a:lstStyle/>
          <a:p>
            <a:r>
              <a:rPr lang="en-US"/>
              <a:t>Prostate</a:t>
            </a:r>
          </a:p>
          <a:p>
            <a:r>
              <a:rPr lang="en-US"/>
              <a:t>Seminal vesicle</a:t>
            </a:r>
          </a:p>
          <a:p>
            <a:r>
              <a:rPr lang="en-US"/>
              <a:t>Scrotum</a:t>
            </a:r>
          </a:p>
          <a:p>
            <a:r>
              <a:rPr lang="en-US"/>
              <a:t>Tunica vaginalis</a:t>
            </a:r>
          </a:p>
          <a:p>
            <a:r>
              <a:rPr lang="en-US"/>
              <a:t>Testes—primary reproductive organ</a:t>
            </a:r>
          </a:p>
          <a:p>
            <a:r>
              <a:rPr lang="en-US"/>
              <a:t>Spermatic cord</a:t>
            </a:r>
          </a:p>
          <a:p>
            <a:r>
              <a:rPr lang="en-US"/>
              <a:t>Epididymis</a:t>
            </a:r>
          </a:p>
          <a:p>
            <a:r>
              <a:rPr lang="en-US"/>
              <a:t>Vas deferens</a:t>
            </a:r>
          </a:p>
          <a:p>
            <a:r>
              <a:rPr lang="en-US"/>
              <a:t>Penis </a:t>
            </a:r>
          </a:p>
          <a:p>
            <a:r>
              <a:rPr lang="en-US"/>
              <a:t>Prepuce</a:t>
            </a:r>
          </a:p>
          <a:p>
            <a:endParaRPr lang="en-US" dirty="0"/>
          </a:p>
        </p:txBody>
      </p:sp>
    </p:spTree>
    <p:extLst>
      <p:ext uri="{BB962C8B-B14F-4D97-AF65-F5344CB8AC3E}">
        <p14:creationId xmlns:p14="http://schemas.microsoft.com/office/powerpoint/2010/main" val="377908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Testes and Scrotum</a:t>
            </a:r>
            <a:endParaRPr lang="en-US" dirty="0"/>
          </a:p>
        </p:txBody>
      </p:sp>
      <p:sp>
        <p:nvSpPr>
          <p:cNvPr id="3" name="Content Placeholder 2"/>
          <p:cNvSpPr>
            <a:spLocks noGrp="1"/>
          </p:cNvSpPr>
          <p:nvPr>
            <p:ph idx="1"/>
          </p:nvPr>
        </p:nvSpPr>
        <p:spPr/>
        <p:txBody>
          <a:bodyPr>
            <a:normAutofit/>
          </a:bodyPr>
          <a:lstStyle/>
          <a:p>
            <a:r>
              <a:rPr lang="en-US" dirty="0"/>
              <a:t>Testes </a:t>
            </a:r>
          </a:p>
          <a:p>
            <a:pPr lvl="1">
              <a:buFont typeface="Courier New" panose="02070309020205020404" pitchFamily="49" charset="0"/>
              <a:buChar char="o"/>
            </a:pPr>
            <a:r>
              <a:rPr lang="en-US" dirty="0"/>
              <a:t>Within the scrotum </a:t>
            </a:r>
          </a:p>
          <a:p>
            <a:pPr lvl="1">
              <a:buFont typeface="Courier New" panose="02070309020205020404" pitchFamily="49" charset="0"/>
              <a:buChar char="o"/>
            </a:pPr>
            <a:r>
              <a:rPr lang="en-US" dirty="0"/>
              <a:t>5 cm long, 2.5 cm in diameter</a:t>
            </a:r>
          </a:p>
          <a:p>
            <a:r>
              <a:rPr lang="en-US" dirty="0"/>
              <a:t>Scrotum</a:t>
            </a:r>
          </a:p>
          <a:p>
            <a:pPr lvl="1">
              <a:buFont typeface="Courier New" panose="02070309020205020404" pitchFamily="49" charset="0"/>
              <a:buChar char="o"/>
            </a:pPr>
            <a:r>
              <a:rPr lang="en-US" dirty="0"/>
              <a:t>Skin covered sac, protective covering for testes</a:t>
            </a:r>
          </a:p>
          <a:p>
            <a:pPr lvl="1">
              <a:buFont typeface="Courier New" panose="02070309020205020404" pitchFamily="49" charset="0"/>
              <a:buChar char="o"/>
            </a:pPr>
            <a:r>
              <a:rPr lang="en-US" dirty="0"/>
              <a:t>Tunica vaginalis surrounds each testicle</a:t>
            </a:r>
          </a:p>
          <a:p>
            <a:pPr lvl="1">
              <a:buFont typeface="Courier New" panose="02070309020205020404" pitchFamily="49" charset="0"/>
              <a:buChar char="o"/>
            </a:pPr>
            <a:r>
              <a:rPr lang="en-US" dirty="0"/>
              <a:t>Beneath this tunica albuginea with septa to divide testes into lobules</a:t>
            </a:r>
          </a:p>
        </p:txBody>
      </p:sp>
    </p:spTree>
    <p:extLst>
      <p:ext uri="{BB962C8B-B14F-4D97-AF65-F5344CB8AC3E}">
        <p14:creationId xmlns:p14="http://schemas.microsoft.com/office/powerpoint/2010/main" val="39066370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Sperm Development</a:t>
            </a:r>
            <a:endParaRPr lang="en-US" dirty="0"/>
          </a:p>
        </p:txBody>
      </p:sp>
      <p:sp>
        <p:nvSpPr>
          <p:cNvPr id="3" name="Content Placeholder 2"/>
          <p:cNvSpPr>
            <a:spLocks noGrp="1"/>
          </p:cNvSpPr>
          <p:nvPr>
            <p:ph idx="1"/>
          </p:nvPr>
        </p:nvSpPr>
        <p:spPr/>
        <p:txBody>
          <a:bodyPr>
            <a:normAutofit/>
          </a:bodyPr>
          <a:lstStyle/>
          <a:p>
            <a:r>
              <a:rPr lang="en-US" dirty="0"/>
              <a:t>Sperm develops in each testicle</a:t>
            </a:r>
          </a:p>
          <a:p>
            <a:r>
              <a:rPr lang="en-US" dirty="0"/>
              <a:t>Travel via small ducts and empty into epididymis</a:t>
            </a:r>
          </a:p>
          <a:p>
            <a:r>
              <a:rPr lang="en-US" dirty="0"/>
              <a:t>Then travel to the vas deferens</a:t>
            </a:r>
          </a:p>
          <a:p>
            <a:r>
              <a:rPr lang="en-US" dirty="0"/>
              <a:t>Proximal portion of the vas deferens = Spermatic cord</a:t>
            </a:r>
          </a:p>
          <a:p>
            <a:pPr lvl="1">
              <a:buFont typeface="Courier New" panose="02070309020205020404" pitchFamily="49" charset="0"/>
              <a:buChar char="o"/>
            </a:pPr>
            <a:r>
              <a:rPr lang="en-US" dirty="0"/>
              <a:t>Vascular and neural structures to supply testes</a:t>
            </a:r>
          </a:p>
        </p:txBody>
      </p:sp>
    </p:spTree>
    <p:extLst>
      <p:ext uri="{BB962C8B-B14F-4D97-AF65-F5344CB8AC3E}">
        <p14:creationId xmlns:p14="http://schemas.microsoft.com/office/powerpoint/2010/main" val="28198712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Anatomy</a:t>
            </a:r>
            <a:endParaRPr lang="en-US" dirty="0"/>
          </a:p>
        </p:txBody>
      </p:sp>
      <p:sp>
        <p:nvSpPr>
          <p:cNvPr id="3" name="Content Placeholder 2"/>
          <p:cNvSpPr>
            <a:spLocks noGrp="1"/>
          </p:cNvSpPr>
          <p:nvPr>
            <p:ph idx="1"/>
          </p:nvPr>
        </p:nvSpPr>
        <p:spPr/>
        <p:txBody>
          <a:bodyPr>
            <a:normAutofit/>
          </a:bodyPr>
          <a:lstStyle/>
          <a:p>
            <a:r>
              <a:rPr lang="en-US" dirty="0"/>
              <a:t>Seminal vesicle ducts join vas deferens</a:t>
            </a:r>
          </a:p>
          <a:p>
            <a:pPr lvl="1">
              <a:buFont typeface="Courier New" panose="02070309020205020404" pitchFamily="49" charset="0"/>
              <a:buChar char="o"/>
            </a:pPr>
            <a:r>
              <a:rPr lang="en-US" dirty="0"/>
              <a:t>Produces seminal fluid to help sperm movement</a:t>
            </a:r>
          </a:p>
          <a:p>
            <a:pPr lvl="1">
              <a:buFont typeface="Courier New" panose="02070309020205020404" pitchFamily="49" charset="0"/>
              <a:buChar char="o"/>
            </a:pPr>
            <a:r>
              <a:rPr lang="en-US" dirty="0"/>
              <a:t>Empty into urethra</a:t>
            </a:r>
          </a:p>
          <a:p>
            <a:r>
              <a:rPr lang="en-US" dirty="0"/>
              <a:t>Prostate gland surrounds base of urethra </a:t>
            </a:r>
          </a:p>
          <a:p>
            <a:r>
              <a:rPr lang="en-US" dirty="0" err="1"/>
              <a:t>Bublourethral</a:t>
            </a:r>
            <a:r>
              <a:rPr lang="en-US" dirty="0"/>
              <a:t> glands </a:t>
            </a:r>
          </a:p>
          <a:p>
            <a:r>
              <a:rPr lang="en-US" dirty="0"/>
              <a:t>Penis: Male organ for delivery of sperm </a:t>
            </a:r>
          </a:p>
          <a:p>
            <a:pPr lvl="1">
              <a:buFont typeface="Courier New" panose="02070309020205020404" pitchFamily="49" charset="0"/>
              <a:buChar char="o"/>
            </a:pPr>
            <a:r>
              <a:rPr lang="en-US" dirty="0"/>
              <a:t>Erectile tissue, root, body, glans penis, prepuce</a:t>
            </a:r>
          </a:p>
          <a:p>
            <a:r>
              <a:rPr lang="en-US" dirty="0"/>
              <a:t>See figures 18.1 and 18.2</a:t>
            </a:r>
          </a:p>
          <a:p>
            <a:pPr lvl="1"/>
            <a:endParaRPr lang="en-US" dirty="0"/>
          </a:p>
          <a:p>
            <a:pPr lvl="1"/>
            <a:endParaRPr lang="en-US" dirty="0"/>
          </a:p>
        </p:txBody>
      </p:sp>
    </p:spTree>
    <p:extLst>
      <p:ext uri="{BB962C8B-B14F-4D97-AF65-F5344CB8AC3E}">
        <p14:creationId xmlns:p14="http://schemas.microsoft.com/office/powerpoint/2010/main" val="25309158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Common Root Operations</a:t>
            </a:r>
            <a:endParaRPr lang="en-US" dirty="0"/>
          </a:p>
        </p:txBody>
      </p:sp>
      <p:sp>
        <p:nvSpPr>
          <p:cNvPr id="3" name="Content Placeholder 2"/>
          <p:cNvSpPr>
            <a:spLocks noGrp="1"/>
          </p:cNvSpPr>
          <p:nvPr>
            <p:ph idx="1"/>
          </p:nvPr>
        </p:nvSpPr>
        <p:spPr/>
        <p:txBody>
          <a:bodyPr/>
          <a:lstStyle/>
          <a:p>
            <a:r>
              <a:rPr lang="en-US" dirty="0"/>
              <a:t>Circumcision: Removal of prepuce	</a:t>
            </a:r>
          </a:p>
          <a:p>
            <a:pPr lvl="1">
              <a:buFont typeface="Courier New" panose="02070309020205020404" pitchFamily="49" charset="0"/>
              <a:buChar char="o"/>
            </a:pPr>
            <a:r>
              <a:rPr lang="en-US" dirty="0"/>
              <a:t>Resection as all of the body part is removed</a:t>
            </a:r>
          </a:p>
          <a:p>
            <a:r>
              <a:rPr lang="en-US" dirty="0"/>
              <a:t>Vasectomy </a:t>
            </a:r>
          </a:p>
          <a:p>
            <a:pPr lvl="1">
              <a:buFont typeface="Courier New" panose="02070309020205020404" pitchFamily="49" charset="0"/>
              <a:buChar char="o"/>
            </a:pPr>
            <a:r>
              <a:rPr lang="en-US" dirty="0"/>
              <a:t>Intent is to occlude the vas deferens</a:t>
            </a:r>
          </a:p>
          <a:p>
            <a:pPr lvl="1">
              <a:buFont typeface="Courier New" panose="02070309020205020404" pitchFamily="49" charset="0"/>
              <a:buChar char="o"/>
            </a:pPr>
            <a:r>
              <a:rPr lang="en-US" dirty="0"/>
              <a:t>Occlusion is the root operation regardless of the method used</a:t>
            </a:r>
          </a:p>
        </p:txBody>
      </p:sp>
    </p:spTree>
    <p:extLst>
      <p:ext uri="{BB962C8B-B14F-4D97-AF65-F5344CB8AC3E}">
        <p14:creationId xmlns:p14="http://schemas.microsoft.com/office/powerpoint/2010/main" val="19115392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Common Root Operations (continued)</a:t>
            </a:r>
          </a:p>
        </p:txBody>
      </p:sp>
      <p:sp>
        <p:nvSpPr>
          <p:cNvPr id="3" name="Content Placeholder 2"/>
          <p:cNvSpPr>
            <a:spLocks noGrp="1"/>
          </p:cNvSpPr>
          <p:nvPr>
            <p:ph idx="1"/>
          </p:nvPr>
        </p:nvSpPr>
        <p:spPr/>
        <p:txBody>
          <a:bodyPr/>
          <a:lstStyle/>
          <a:p>
            <a:r>
              <a:rPr lang="en-US" dirty="0"/>
              <a:t>Prostatectomy generally = Resection</a:t>
            </a:r>
          </a:p>
          <a:p>
            <a:r>
              <a:rPr lang="en-US" dirty="0"/>
              <a:t>TURP in most cases = Excision</a:t>
            </a:r>
          </a:p>
          <a:p>
            <a:r>
              <a:rPr lang="en-US" dirty="0"/>
              <a:t>Laser Prostatectomy = Destruction</a:t>
            </a:r>
          </a:p>
          <a:p>
            <a:r>
              <a:rPr lang="en-US" dirty="0"/>
              <a:t>Testes Replacement = Replacement, with removal of native testes included</a:t>
            </a:r>
          </a:p>
        </p:txBody>
      </p:sp>
    </p:spTree>
    <p:extLst>
      <p:ext uri="{BB962C8B-B14F-4D97-AF65-F5344CB8AC3E}">
        <p14:creationId xmlns:p14="http://schemas.microsoft.com/office/powerpoint/2010/main" val="32991021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HIMA_PPT_4" id="{FDAC70BC-4F17-A64A-8CEF-517AF3A2CB38}" vid="{907D5462-95BE-0045-987A-8A15176C92C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2019_AHIMA_PPT</Template>
  <TotalTime>8</TotalTime>
  <Words>865</Words>
  <Application>Microsoft Office PowerPoint</Application>
  <PresentationFormat>On-screen Show (4:3)</PresentationFormat>
  <Paragraphs>112</Paragraphs>
  <Slides>18</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Calibri</vt:lpstr>
      <vt:lpstr>Century Gothic</vt:lpstr>
      <vt:lpstr>Courier New</vt:lpstr>
      <vt:lpstr>Wingdings</vt:lpstr>
      <vt:lpstr>Office Theme</vt:lpstr>
      <vt:lpstr>ICD-10-PCS: An Applied Approach 2020</vt:lpstr>
      <vt:lpstr>Functions of the Reproductive Systems</vt:lpstr>
      <vt:lpstr>Functions of the Male Reproductive System</vt:lpstr>
      <vt:lpstr>Organization of the Male Reproductive System</vt:lpstr>
      <vt:lpstr>Testes and Scrotum</vt:lpstr>
      <vt:lpstr>Sperm Development</vt:lpstr>
      <vt:lpstr>Anatomy</vt:lpstr>
      <vt:lpstr>Common Root Operations</vt:lpstr>
      <vt:lpstr>Common Root Operations (continued)</vt:lpstr>
      <vt:lpstr>0VT Table—Prostatectomy</vt:lpstr>
      <vt:lpstr>Common Root Operations (Continued)</vt:lpstr>
      <vt:lpstr>Common Root Operations (Continued)</vt:lpstr>
      <vt:lpstr>Body Part Values</vt:lpstr>
      <vt:lpstr>Approach Examples</vt:lpstr>
      <vt:lpstr>Devices in the Male Reproductive System</vt:lpstr>
      <vt:lpstr>Qualifiers</vt:lpstr>
      <vt:lpstr>Case Study 2</vt:lpstr>
      <vt:lpstr>Case Study 2 Answers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Title, Title, Title</dc:title>
  <dc:creator>JBlock</dc:creator>
  <cp:lastModifiedBy>Hilari Simmons</cp:lastModifiedBy>
  <cp:revision>7</cp:revision>
  <cp:lastPrinted>2018-12-07T14:38:18Z</cp:lastPrinted>
  <dcterms:created xsi:type="dcterms:W3CDTF">2019-10-23T20:52:05Z</dcterms:created>
  <dcterms:modified xsi:type="dcterms:W3CDTF">2020-05-30T21:14:06Z</dcterms:modified>
</cp:coreProperties>
</file>