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28"/>
  </p:handout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9" r:id="rId25"/>
    <p:sldId id="327" r:id="rId26"/>
    <p:sldId id="32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E4FF"/>
    <a:srgbClr val="3D4543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2" autoAdjust="0"/>
    <p:restoredTop sz="94706"/>
  </p:normalViewPr>
  <p:slideViewPr>
    <p:cSldViewPr snapToGrid="0" snapToObjects="1">
      <p:cViewPr varScale="1">
        <p:scale>
          <a:sx n="72" d="100"/>
          <a:sy n="72" d="100"/>
        </p:scale>
        <p:origin x="118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92D5C1E-4213-FB44-A792-CF991CDAC9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A5AF19-8F85-824D-8C47-8CC712C50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7B8B-5D1B-9942-91B4-6FC0220B3A5A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69BEA0-3F47-8E44-8BC9-DA59B99981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027B3B-5CCE-E843-B139-0CFC58FE38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32B9E-3B9C-394E-AE61-0542ED141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7025D9-8A0B-404B-80CE-024E9FA7C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860" y="2035015"/>
            <a:ext cx="6341671" cy="2390224"/>
          </a:xfrm>
        </p:spPr>
        <p:txBody>
          <a:bodyPr anchor="ctr" anchorCtr="0"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Century Gothic" panose="020B0502020202020204" pitchFamily="34" charset="0"/>
                <a:cs typeface="Gotham Medium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861" y="4623553"/>
            <a:ext cx="6341670" cy="1204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7C7854-A3A0-534E-B387-E02E4960D983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ahima.org</a:t>
            </a:r>
            <a:endParaRPr lang="en-US" b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 descr="AHIMA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531" y="5698016"/>
            <a:ext cx="1806908" cy="8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7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3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4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8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3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3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8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3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271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1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5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168459F-06C0-FA4C-8304-13B287B1280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A9967ED-E504-9C4D-8276-0C1E8DA2FC2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037408" y="6310740"/>
            <a:ext cx="1562582" cy="413483"/>
          </a:xfrm>
          <a:prstGeom prst="rect">
            <a:avLst/>
          </a:prstGeom>
        </p:spPr>
      </p:pic>
      <p:sp>
        <p:nvSpPr>
          <p:cNvPr id="6" name="Text Box 15">
            <a:extLst>
              <a:ext uri="{FF2B5EF4-FFF2-40B4-BE49-F238E27FC236}">
                <a16:creationId xmlns:a16="http://schemas.microsoft.com/office/drawing/2014/main" id="{5CB0502B-B4F9-BA4D-81C5-6AC48579C5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7626" y="6524168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© 2020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-111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AF329E-8D4E-5742-A952-EAA1E0AEEBFA}"/>
              </a:ext>
            </a:extLst>
          </p:cNvPr>
          <p:cNvSpPr txBox="1"/>
          <p:nvPr userDrawn="1"/>
        </p:nvSpPr>
        <p:spPr>
          <a:xfrm>
            <a:off x="548748" y="6232359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rgbClr val="00548B"/>
                </a:solidFill>
                <a:latin typeface="Century Gothic" panose="020B0502020202020204" pitchFamily="34" charset="0"/>
              </a:rPr>
              <a:t>ahima.org</a:t>
            </a:r>
            <a:endParaRPr lang="en-US" sz="1500" b="1" dirty="0">
              <a:solidFill>
                <a:srgbClr val="00548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22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00548B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ICD-10-PCS: An Applied Approach 2020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Chapter 21: Placement, Administration, Measurement and Monitoring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103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Qualifier for Placement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Always Z</a:t>
            </a:r>
          </a:p>
          <a:p>
            <a:r>
              <a:rPr lang="en-US"/>
              <a:t>All Placement codes end in 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080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Character Definition—Administration Section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1—Section (always 3)</a:t>
            </a:r>
          </a:p>
          <a:p>
            <a:r>
              <a:rPr lang="en-US"/>
              <a:t>2—Body System (general type)</a:t>
            </a:r>
          </a:p>
          <a:p>
            <a:r>
              <a:rPr lang="en-US"/>
              <a:t>3—Root Operation</a:t>
            </a:r>
          </a:p>
          <a:p>
            <a:r>
              <a:rPr lang="en-US"/>
              <a:t>4—Body System/Region (specific system)</a:t>
            </a:r>
          </a:p>
          <a:p>
            <a:r>
              <a:rPr lang="en-US"/>
              <a:t>5—Approach</a:t>
            </a:r>
          </a:p>
          <a:p>
            <a:r>
              <a:rPr lang="en-US"/>
              <a:t>6—Substance</a:t>
            </a:r>
          </a:p>
          <a:p>
            <a:r>
              <a:rPr lang="en-US"/>
              <a:t>7—Qualifier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995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Body System Values—Administration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0—Circulatory</a:t>
            </a:r>
          </a:p>
          <a:p>
            <a:r>
              <a:rPr lang="en-US" dirty="0"/>
              <a:t>C—Indwelling device</a:t>
            </a:r>
          </a:p>
          <a:p>
            <a:r>
              <a:rPr lang="en-US" dirty="0"/>
              <a:t>E—Physiological systems and anatomical regions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11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Coding Tip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Guidance from body part key</a:t>
            </a:r>
          </a:p>
          <a:p>
            <a:r>
              <a:rPr lang="en-US" dirty="0"/>
              <a:t>Epidural space within spinal column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R—Spinal Canal</a:t>
            </a:r>
          </a:p>
          <a:p>
            <a:r>
              <a:rPr lang="en-US" dirty="0"/>
              <a:t>Cranial epidural space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S—Epidural space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167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Root Operations—Administration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Introduction: Putting in or on a therapeutic, diagnostic, nutritional, physiological, or prophylactic substance except blood and blood products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Example: Injection of antibiotics</a:t>
            </a:r>
          </a:p>
          <a:p>
            <a:r>
              <a:rPr lang="en-US" dirty="0"/>
              <a:t>Irrigation: Putting in or on a cleansing substance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Example: Irrigating an infected joint</a:t>
            </a:r>
          </a:p>
          <a:p>
            <a:r>
              <a:rPr lang="en-US" dirty="0"/>
              <a:t>Transfusion: Putting in blood or blood products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Example: Transfusing whole blood into a peripheral vein</a:t>
            </a:r>
          </a:p>
        </p:txBody>
      </p:sp>
    </p:spTree>
    <p:extLst>
      <p:ext uri="{BB962C8B-B14F-4D97-AF65-F5344CB8AC3E}">
        <p14:creationId xmlns:p14="http://schemas.microsoft.com/office/powerpoint/2010/main" val="34982118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Coding Guideline B6.2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Procedures performed on a device only and not on a body part are specified in the root operation Change, Irrigation, Removal, and Revision and are coded to the procedure performed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irrigation of percutaneous nephrostomy tube is coded to the root operation Irrigation of indwelling device in the Administration section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639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Body Systems and Regions— Administration Section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Circulatory	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Veins, Arteries, and Products of Conception Circulatory System</a:t>
            </a:r>
          </a:p>
          <a:p>
            <a:r>
              <a:rPr lang="en-US" dirty="0"/>
              <a:t>Indwelling Device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Does not differentiate—Z for none</a:t>
            </a:r>
          </a:p>
          <a:p>
            <a:r>
              <a:rPr lang="en-US" dirty="0"/>
              <a:t>Physiological systems and anatomical regions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Arteries and veins, POC, major body systems</a:t>
            </a:r>
          </a:p>
        </p:txBody>
      </p:sp>
    </p:spTree>
    <p:extLst>
      <p:ext uri="{BB962C8B-B14F-4D97-AF65-F5344CB8AC3E}">
        <p14:creationId xmlns:p14="http://schemas.microsoft.com/office/powerpoint/2010/main" val="2332237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Approaches for Administration 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0—Open</a:t>
            </a:r>
          </a:p>
          <a:p>
            <a:r>
              <a:rPr lang="en-US" dirty="0"/>
              <a:t>3—Percutaneous</a:t>
            </a:r>
          </a:p>
          <a:p>
            <a:r>
              <a:rPr lang="en-US" dirty="0"/>
              <a:t>7—Via Natural or Artificial Opening</a:t>
            </a:r>
          </a:p>
          <a:p>
            <a:r>
              <a:rPr lang="en-US" dirty="0"/>
              <a:t>8—Via Natural or Artificial Opening, Endoscopic</a:t>
            </a:r>
          </a:p>
          <a:p>
            <a:r>
              <a:rPr lang="en-US" dirty="0"/>
              <a:t>X—External</a:t>
            </a:r>
          </a:p>
        </p:txBody>
      </p:sp>
    </p:spTree>
    <p:extLst>
      <p:ext uri="{BB962C8B-B14F-4D97-AF65-F5344CB8AC3E}">
        <p14:creationId xmlns:p14="http://schemas.microsoft.com/office/powerpoint/2010/main" val="2574430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Substance Values for Administration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Blood and blood products for Transfusion</a:t>
            </a:r>
          </a:p>
          <a:p>
            <a:r>
              <a:rPr lang="en-US" dirty="0"/>
              <a:t>Irrigation substances for Irrigation</a:t>
            </a:r>
          </a:p>
          <a:p>
            <a:r>
              <a:rPr lang="en-US" dirty="0"/>
              <a:t>Introduction—Variety of substances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Medication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Dialysate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Stem cells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Anesthetic destructive agents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999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Notes on Substances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Anesthetic injection followed by steroid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3—Anti-inflammatory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Anesthetic given to ease pain from injection</a:t>
            </a:r>
          </a:p>
          <a:p>
            <a:r>
              <a:rPr lang="en-US" dirty="0"/>
              <a:t>Botulinum toxin—Paralyzing agent with temporary effects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Does not destroy nerve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G—Other Therapeutic Substance</a:t>
            </a:r>
          </a:p>
        </p:txBody>
      </p:sp>
    </p:spTree>
    <p:extLst>
      <p:ext uri="{BB962C8B-B14F-4D97-AF65-F5344CB8AC3E}">
        <p14:creationId xmlns:p14="http://schemas.microsoft.com/office/powerpoint/2010/main" val="702835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Placement, Administration, Measurement and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2—Placement</a:t>
            </a:r>
          </a:p>
          <a:p>
            <a:r>
              <a:rPr lang="en-US"/>
              <a:t>3—Administration</a:t>
            </a:r>
          </a:p>
          <a:p>
            <a:r>
              <a:rPr lang="en-US"/>
              <a:t>4—Measurement and Monitoring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3845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Qualifiers in Administration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Autologous and nonautologous sources</a:t>
            </a:r>
          </a:p>
          <a:p>
            <a:r>
              <a:rPr lang="en-US"/>
              <a:t>Specific medication types</a:t>
            </a:r>
          </a:p>
          <a:p>
            <a:r>
              <a:rPr lang="en-US"/>
              <a:t>Influenza vaccine</a:t>
            </a:r>
          </a:p>
          <a:p>
            <a:r>
              <a:rPr lang="en-US"/>
              <a:t>Allogeneic, related, unrelated, unspecified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0986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Character Definition—Measurement and Monitoring Section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1—Section (always 4)</a:t>
            </a:r>
          </a:p>
          <a:p>
            <a:r>
              <a:rPr lang="en-US"/>
              <a:t>2—Body System (general type)</a:t>
            </a:r>
          </a:p>
          <a:p>
            <a:r>
              <a:rPr lang="en-US"/>
              <a:t>3—Root Operation</a:t>
            </a:r>
          </a:p>
          <a:p>
            <a:r>
              <a:rPr lang="en-US"/>
              <a:t>4—Body System/Region (specific system)</a:t>
            </a:r>
          </a:p>
          <a:p>
            <a:r>
              <a:rPr lang="en-US"/>
              <a:t>5—Approach</a:t>
            </a:r>
          </a:p>
          <a:p>
            <a:r>
              <a:rPr lang="en-US"/>
              <a:t>6—Function/Device</a:t>
            </a:r>
          </a:p>
          <a:p>
            <a:r>
              <a:rPr lang="en-US"/>
              <a:t>7—Qualifier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1558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Body System for Measurement and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A—Physiological Systems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Naturally occurring body function</a:t>
            </a:r>
          </a:p>
          <a:p>
            <a:r>
              <a:rPr lang="en-US" dirty="0"/>
              <a:t>B—Physiological Devices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Previously placed device performing a function</a:t>
            </a:r>
          </a:p>
        </p:txBody>
      </p:sp>
    </p:spTree>
    <p:extLst>
      <p:ext uri="{BB962C8B-B14F-4D97-AF65-F5344CB8AC3E}">
        <p14:creationId xmlns:p14="http://schemas.microsoft.com/office/powerpoint/2010/main" val="8341313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sz="3800"/>
              <a:t>Root Operations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4655731" cy="4351338"/>
          </a:xfrm>
        </p:spPr>
        <p:txBody>
          <a:bodyPr>
            <a:normAutofit/>
          </a:bodyPr>
          <a:lstStyle/>
          <a:p>
            <a:r>
              <a:rPr lang="en-US" sz="1800" dirty="0"/>
              <a:t>Measurement—Determining the level of a physiological or physical function at a point in time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/>
              <a:t>Single point in time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/>
              <a:t>For example, sampling and pressure measurement in the left heart done via catheterization</a:t>
            </a:r>
          </a:p>
          <a:p>
            <a:r>
              <a:rPr lang="en-US" sz="1800" dirty="0"/>
              <a:t>Monitoring—Determining the level of a physiological or physical function repetitively over a period of time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/>
              <a:t>Over time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/>
              <a:t>For example, fetal heart monitoring  </a:t>
            </a:r>
          </a:p>
        </p:txBody>
      </p:sp>
      <p:pic>
        <p:nvPicPr>
          <p:cNvPr id="5" name="Picture 4" descr="A large room&#10;&#10;Description generated with very high confidence">
            <a:extLst>
              <a:ext uri="{FF2B5EF4-FFF2-40B4-BE49-F238E27FC236}">
                <a16:creationId xmlns:a16="http://schemas.microsoft.com/office/drawing/2014/main" id="{17D87318-FA1B-4E33-850B-D5F01F85A6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61" r="19010"/>
          <a:stretch/>
        </p:blipFill>
        <p:spPr>
          <a:xfrm>
            <a:off x="5773000" y="1178546"/>
            <a:ext cx="2531107" cy="42726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D394E2-C0EE-42D3-B7AD-F3F7BCCCD3A2}"/>
              </a:ext>
            </a:extLst>
          </p:cNvPr>
          <p:cNvSpPr txBox="1"/>
          <p:nvPr/>
        </p:nvSpPr>
        <p:spPr>
          <a:xfrm>
            <a:off x="5847907" y="5622965"/>
            <a:ext cx="3200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Source: Adapted from </a:t>
            </a:r>
            <a:r>
              <a:rPr lang="en-US" sz="1000" dirty="0" err="1"/>
              <a:t>Neoflash</a:t>
            </a:r>
            <a:r>
              <a:rPr lang="en-US" sz="1000" dirty="0"/>
              <a:t>. 2010 (September). “Into a modern intracardiac catheter lab.” Digital Image. Wikimedia Commons. https://en.wikipedia.org/wiki/File:Herzkatheterlabor_modern.jpeg.</a:t>
            </a:r>
          </a:p>
        </p:txBody>
      </p:sp>
    </p:spTree>
    <p:extLst>
      <p:ext uri="{BB962C8B-B14F-4D97-AF65-F5344CB8AC3E}">
        <p14:creationId xmlns:p14="http://schemas.microsoft.com/office/powerpoint/2010/main" val="10836916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9BFD1-932D-48B5-B094-6FB391855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Portion of 4A0 Table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F192843-C1FD-4F3A-8A31-239632D2D5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918516"/>
            <a:ext cx="8229600" cy="23243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4C6F7C-1688-4ABE-B629-4FE79F450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967975"/>
            <a:ext cx="7970108" cy="93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818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Body Systems and Approaches—Measurement and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Body systems: Specific body system that is measured or monitored </a:t>
            </a:r>
          </a:p>
          <a:p>
            <a:r>
              <a:rPr lang="en-US" dirty="0"/>
              <a:t>Approaches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O—Open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3—Percutaneous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4—Percutaneous Endoscopic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7—Via Natural or Artificial Opening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8—Via Natural or Artificial Opening, Endoscopic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X—External</a:t>
            </a:r>
          </a:p>
        </p:txBody>
      </p:sp>
    </p:spTree>
    <p:extLst>
      <p:ext uri="{BB962C8B-B14F-4D97-AF65-F5344CB8AC3E}">
        <p14:creationId xmlns:p14="http://schemas.microsoft.com/office/powerpoint/2010/main" val="22405620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Functions/Device and Qualifiers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Functions/Devices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Body functions—for example, movement, flow, electricity, metabolism, pressure, and temperature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Devices—stimulator, pacemaker, defibrillator</a:t>
            </a:r>
          </a:p>
          <a:p>
            <a:r>
              <a:rPr lang="en-US"/>
              <a:t>Qualifiers—additional </a:t>
            </a:r>
            <a:r>
              <a:rPr lang="en-US" dirty="0"/>
              <a:t>information </a:t>
            </a:r>
          </a:p>
        </p:txBody>
      </p:sp>
    </p:spTree>
    <p:extLst>
      <p:ext uri="{BB962C8B-B14F-4D97-AF65-F5344CB8AC3E}">
        <p14:creationId xmlns:p14="http://schemas.microsoft.com/office/powerpoint/2010/main" val="4134885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Types of Procedures</a:t>
            </a:r>
            <a:br>
              <a:rPr lang="en-US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Epidural injections</a:t>
            </a:r>
          </a:p>
          <a:p>
            <a:r>
              <a:rPr lang="en-US"/>
              <a:t>Intraoperative central nervous system monitoring</a:t>
            </a:r>
          </a:p>
          <a:p>
            <a:r>
              <a:rPr lang="en-US"/>
              <a:t>Application of a plaster cast</a:t>
            </a:r>
          </a:p>
          <a:p>
            <a:r>
              <a:rPr lang="en-US"/>
              <a:t>Cervical traction with traction apparatus</a:t>
            </a:r>
          </a:p>
          <a:p>
            <a:r>
              <a:rPr lang="en-US"/>
              <a:t>Voiding pressure studies associated with a cystometrogram</a:t>
            </a:r>
          </a:p>
          <a:p>
            <a:r>
              <a:rPr lang="en-US"/>
              <a:t>Interrogation of an indwelling cardiac pacemaker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682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Character Definition—Placement 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1—Section (always 2)</a:t>
            </a:r>
          </a:p>
          <a:p>
            <a:r>
              <a:rPr lang="en-US"/>
              <a:t>2—Body System</a:t>
            </a:r>
          </a:p>
          <a:p>
            <a:r>
              <a:rPr lang="en-US"/>
              <a:t>3—Root Operation</a:t>
            </a:r>
          </a:p>
          <a:p>
            <a:r>
              <a:rPr lang="en-US"/>
              <a:t>4—Body Region</a:t>
            </a:r>
          </a:p>
          <a:p>
            <a:r>
              <a:rPr lang="en-US"/>
              <a:t>5—Approach</a:t>
            </a:r>
          </a:p>
          <a:p>
            <a:r>
              <a:rPr lang="en-US"/>
              <a:t>6—Device</a:t>
            </a:r>
          </a:p>
          <a:p>
            <a:r>
              <a:rPr lang="en-US"/>
              <a:t>7—Qualifier (always 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976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Body System Values—Placement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W—Anatomical Regions</a:t>
            </a:r>
          </a:p>
          <a:p>
            <a:r>
              <a:rPr lang="en-US"/>
              <a:t>Y—Anatomical Orifices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918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Root Operations—Placement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As in Medical and Surgical section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Change: Taking out or off a device from a body regions and putting an identical or similar device in or on the same body region without cutting or puncturing the skin or a mucous membrane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Example: Cast change on non-displaced fracture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Removal: Taking out or off a device from a body region</a:t>
            </a:r>
          </a:p>
        </p:txBody>
      </p:sp>
    </p:spTree>
    <p:extLst>
      <p:ext uri="{BB962C8B-B14F-4D97-AF65-F5344CB8AC3E}">
        <p14:creationId xmlns:p14="http://schemas.microsoft.com/office/powerpoint/2010/main" val="2176904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Root Operations for Placement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5 unique to Placement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Compression: Putting pressure on a body regions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Example: Pressure stocking to increase circulation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Dressing: Putting material on a body region for protection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Example: Burn dressing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Immobilization: Limiting or preventing motion of a body region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Example: Cast on a sprained ankle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Packing: Putting material in a body region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Nasal cavity for epistaxis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Traction: Exerting a pulling force on a body region in a distal direction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Cervical traction apparatus</a:t>
            </a:r>
          </a:p>
          <a:p>
            <a:pPr lvl="3"/>
            <a:r>
              <a:rPr lang="en-US" dirty="0"/>
              <a:t>Only the mechanical traction apparatus.  Manual traction performed by a PT in Manual Therapy Techniques—section F</a:t>
            </a:r>
          </a:p>
        </p:txBody>
      </p:sp>
    </p:spTree>
    <p:extLst>
      <p:ext uri="{BB962C8B-B14F-4D97-AF65-F5344CB8AC3E}">
        <p14:creationId xmlns:p14="http://schemas.microsoft.com/office/powerpoint/2010/main" val="4215449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Body Regions and Approach for Placement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Body Regions—General Regions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neck, chest wall, lower extremities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Natural Orifices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For example, mouth and pharynx, anorectal canal, urethra</a:t>
            </a:r>
          </a:p>
          <a:p>
            <a:r>
              <a:rPr lang="en-US" dirty="0"/>
              <a:t>Approach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External is the only applicable approach</a:t>
            </a:r>
          </a:p>
        </p:txBody>
      </p:sp>
    </p:spTree>
    <p:extLst>
      <p:ext uri="{BB962C8B-B14F-4D97-AF65-F5344CB8AC3E}">
        <p14:creationId xmlns:p14="http://schemas.microsoft.com/office/powerpoint/2010/main" val="144251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Devices—Placement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Specify material or device</a:t>
            </a:r>
          </a:p>
          <a:p>
            <a:r>
              <a:rPr lang="en-US" dirty="0"/>
              <a:t>Casts for non-displaced fractures and dislocations</a:t>
            </a:r>
          </a:p>
          <a:p>
            <a:r>
              <a:rPr lang="en-US" dirty="0"/>
              <a:t>Off the shelf—no extensive design, fabrication, or fitting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These are coded to section F—Physical Rehabilitation and Diagnostic Audiology</a:t>
            </a:r>
          </a:p>
          <a:p>
            <a:r>
              <a:rPr lang="en-US" dirty="0"/>
              <a:t>5—Packing material—only device available for anatomical orifices body system</a:t>
            </a:r>
          </a:p>
        </p:txBody>
      </p:sp>
    </p:spTree>
    <p:extLst>
      <p:ext uri="{BB962C8B-B14F-4D97-AF65-F5344CB8AC3E}">
        <p14:creationId xmlns:p14="http://schemas.microsoft.com/office/powerpoint/2010/main" val="3001955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HIMA_PPT_4" id="{FDAC70BC-4F17-A64A-8CEF-517AF3A2CB38}" vid="{907D5462-95BE-0045-987A-8A15176C92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2019_AHIMA_PPT</Template>
  <TotalTime>11</TotalTime>
  <Words>1013</Words>
  <Application>Microsoft Office PowerPoint</Application>
  <PresentationFormat>On-screen Show (4:3)</PresentationFormat>
  <Paragraphs>156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Century Gothic</vt:lpstr>
      <vt:lpstr>Courier New</vt:lpstr>
      <vt:lpstr>Wingdings</vt:lpstr>
      <vt:lpstr>Office Theme</vt:lpstr>
      <vt:lpstr>ICD-10-PCS: An Applied Approach 2020</vt:lpstr>
      <vt:lpstr>Placement, Administration, Measurement and Monitoring</vt:lpstr>
      <vt:lpstr>Types of Procedures </vt:lpstr>
      <vt:lpstr>Character Definition—Placement Section</vt:lpstr>
      <vt:lpstr>Body System Values—Placement</vt:lpstr>
      <vt:lpstr>Root Operations—Placement</vt:lpstr>
      <vt:lpstr>Root Operations for Placement</vt:lpstr>
      <vt:lpstr>Body Regions and Approach for Placement</vt:lpstr>
      <vt:lpstr>Devices—Placement </vt:lpstr>
      <vt:lpstr>Qualifier for Placement</vt:lpstr>
      <vt:lpstr>Character Definition—Administration Section </vt:lpstr>
      <vt:lpstr>Body System Values—Administration</vt:lpstr>
      <vt:lpstr>Coding Tip</vt:lpstr>
      <vt:lpstr>Root Operations—Administration</vt:lpstr>
      <vt:lpstr>Coding Guideline B6.2</vt:lpstr>
      <vt:lpstr>Body Systems and Regions— Administration Section</vt:lpstr>
      <vt:lpstr>Approaches for Administration Section</vt:lpstr>
      <vt:lpstr>Substance Values for Administration</vt:lpstr>
      <vt:lpstr>Notes on Substances</vt:lpstr>
      <vt:lpstr>Qualifiers in Administration</vt:lpstr>
      <vt:lpstr>Character Definition—Measurement and Monitoring Section </vt:lpstr>
      <vt:lpstr>Body System for Measurement and Monitoring</vt:lpstr>
      <vt:lpstr>Root Operations </vt:lpstr>
      <vt:lpstr>Portion of 4A0 Table</vt:lpstr>
      <vt:lpstr>Body Systems and Approaches—Measurement and Monitoring</vt:lpstr>
      <vt:lpstr>Functions/Device and Qualifiers Values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Title, Title, Title</dc:title>
  <dc:creator>JBlock</dc:creator>
  <cp:lastModifiedBy>Hilari Simmons</cp:lastModifiedBy>
  <cp:revision>10</cp:revision>
  <cp:lastPrinted>2018-12-07T14:38:18Z</cp:lastPrinted>
  <dcterms:created xsi:type="dcterms:W3CDTF">2019-10-24T17:25:40Z</dcterms:created>
  <dcterms:modified xsi:type="dcterms:W3CDTF">2020-05-30T21:16:33Z</dcterms:modified>
</cp:coreProperties>
</file>