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handoutMasterIdLst>
    <p:handoutMasterId r:id="rId28"/>
  </p:handoutMasterIdLst>
  <p:sldIdLst>
    <p:sldId id="304" r:id="rId2"/>
    <p:sldId id="305" r:id="rId3"/>
    <p:sldId id="306" r:id="rId4"/>
    <p:sldId id="307" r:id="rId5"/>
    <p:sldId id="308" r:id="rId6"/>
    <p:sldId id="309" r:id="rId7"/>
    <p:sldId id="310" r:id="rId8"/>
    <p:sldId id="311" r:id="rId9"/>
    <p:sldId id="327" r:id="rId10"/>
    <p:sldId id="312" r:id="rId11"/>
    <p:sldId id="313" r:id="rId12"/>
    <p:sldId id="314" r:id="rId13"/>
    <p:sldId id="315" r:id="rId14"/>
    <p:sldId id="316" r:id="rId15"/>
    <p:sldId id="317" r:id="rId16"/>
    <p:sldId id="318" r:id="rId17"/>
    <p:sldId id="319" r:id="rId18"/>
    <p:sldId id="320" r:id="rId19"/>
    <p:sldId id="321" r:id="rId20"/>
    <p:sldId id="322" r:id="rId21"/>
    <p:sldId id="328" r:id="rId22"/>
    <p:sldId id="323" r:id="rId23"/>
    <p:sldId id="324" r:id="rId24"/>
    <p:sldId id="325" r:id="rId25"/>
    <p:sldId id="326"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E4FF"/>
    <a:srgbClr val="3D4543"/>
    <a:srgbClr val="0054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2" autoAdjust="0"/>
    <p:restoredTop sz="94706"/>
  </p:normalViewPr>
  <p:slideViewPr>
    <p:cSldViewPr snapToGrid="0" snapToObjects="1">
      <p:cViewPr varScale="1">
        <p:scale>
          <a:sx n="60" d="100"/>
          <a:sy n="60" d="100"/>
        </p:scale>
        <p:origin x="114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92D5C1E-4213-FB44-A792-CF991CDAC97E}"/>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xmlns="" id="{FBA5AF19-8F85-824D-8C47-8CC712C50129}"/>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0B47B8B-5D1B-9942-91B4-6FC0220B3A5A}" type="datetimeFigureOut">
              <a:rPr lang="en-US" smtClean="0"/>
              <a:t>5/1/2020</a:t>
            </a:fld>
            <a:endParaRPr lang="en-US"/>
          </a:p>
        </p:txBody>
      </p:sp>
      <p:sp>
        <p:nvSpPr>
          <p:cNvPr id="4" name="Footer Placeholder 3">
            <a:extLst>
              <a:ext uri="{FF2B5EF4-FFF2-40B4-BE49-F238E27FC236}">
                <a16:creationId xmlns:a16="http://schemas.microsoft.com/office/drawing/2014/main" xmlns="" id="{EB69BEA0-3F47-8E44-8BC9-DA59B99981C9}"/>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027B3B-5CCE-E843-B139-0CFC58FE38DE}"/>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A832B9E-3B9C-394E-AE61-0542ED1415A1}" type="slidenum">
              <a:rPr lang="en-US" smtClean="0"/>
              <a:t>‹#›</a:t>
            </a:fld>
            <a:endParaRPr lang="en-US"/>
          </a:p>
        </p:txBody>
      </p:sp>
    </p:spTree>
    <p:extLst>
      <p:ext uri="{BB962C8B-B14F-4D97-AF65-F5344CB8AC3E}">
        <p14:creationId xmlns:p14="http://schemas.microsoft.com/office/powerpoint/2010/main" val="17161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73F3254-1C1D-4482-8D88-CAF62C6A8DC9}" type="datetimeFigureOut">
              <a:rPr lang="en-US" smtClean="0"/>
              <a:t>5/1/2020</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3679C75-7F2D-43E3-8A36-69075D88D278}" type="slidenum">
              <a:rPr lang="en-US" smtClean="0"/>
              <a:t>‹#›</a:t>
            </a:fld>
            <a:endParaRPr lang="en-US"/>
          </a:p>
        </p:txBody>
      </p:sp>
    </p:spTree>
    <p:extLst>
      <p:ext uri="{BB962C8B-B14F-4D97-AF65-F5344CB8AC3E}">
        <p14:creationId xmlns:p14="http://schemas.microsoft.com/office/powerpoint/2010/main" val="2956662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8F5A2F-ECD0-0840-9128-94ECD977AAA4}" type="slidenum">
              <a:rPr lang="en-US" smtClean="0"/>
              <a:pPr/>
              <a:t>10</a:t>
            </a:fld>
            <a:endParaRPr lang="en-US" dirty="0"/>
          </a:p>
        </p:txBody>
      </p:sp>
    </p:spTree>
    <p:extLst>
      <p:ext uri="{BB962C8B-B14F-4D97-AF65-F5344CB8AC3E}">
        <p14:creationId xmlns:p14="http://schemas.microsoft.com/office/powerpoint/2010/main" val="2444738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Coding Clinic 3 Q 2014</a:t>
            </a:r>
            <a:r>
              <a:rPr lang="en-US" baseline="0" dirty="0"/>
              <a:t> – use of the word radical in reference to lymph node = Resection</a:t>
            </a:r>
            <a:endParaRPr lang="en-US" dirty="0"/>
          </a:p>
        </p:txBody>
      </p:sp>
      <p:sp>
        <p:nvSpPr>
          <p:cNvPr id="4" name="Slide Number Placeholder 3"/>
          <p:cNvSpPr>
            <a:spLocks noGrp="1"/>
          </p:cNvSpPr>
          <p:nvPr>
            <p:ph type="sldNum" sz="quarter" idx="10"/>
          </p:nvPr>
        </p:nvSpPr>
        <p:spPr/>
        <p:txBody>
          <a:bodyPr/>
          <a:lstStyle/>
          <a:p>
            <a:fld id="{19E437C3-0BC3-46B1-93AC-4F05945CC17C}" type="slidenum">
              <a:rPr lang="en-US" smtClean="0"/>
              <a:pPr/>
              <a:t>11</a:t>
            </a:fld>
            <a:endParaRPr lang="en-US"/>
          </a:p>
        </p:txBody>
      </p:sp>
    </p:spTree>
    <p:extLst>
      <p:ext uri="{BB962C8B-B14F-4D97-AF65-F5344CB8AC3E}">
        <p14:creationId xmlns:p14="http://schemas.microsoft.com/office/powerpoint/2010/main" val="2873341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F9306-14AC-4452-9887-0DE5CBCC17C5}" type="slidenum">
              <a:rPr lang="en-US" smtClean="0"/>
              <a:pPr/>
              <a:t>15</a:t>
            </a:fld>
            <a:endParaRPr lang="en-US"/>
          </a:p>
        </p:txBody>
      </p:sp>
    </p:spTree>
    <p:extLst>
      <p:ext uri="{BB962C8B-B14F-4D97-AF65-F5344CB8AC3E}">
        <p14:creationId xmlns:p14="http://schemas.microsoft.com/office/powerpoint/2010/main" val="3690089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B7025D9-8A0B-404B-80CE-024E9FA7C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20860" y="2035015"/>
            <a:ext cx="6341671" cy="2390224"/>
          </a:xfrm>
        </p:spPr>
        <p:txBody>
          <a:bodyPr anchor="ctr" anchorCtr="0">
            <a:normAutofit/>
          </a:bodyPr>
          <a:lstStyle>
            <a:lvl1pPr algn="l">
              <a:defRPr sz="4000">
                <a:solidFill>
                  <a:schemeClr val="bg1"/>
                </a:solidFill>
                <a:latin typeface="Century Gothic" panose="020B0502020202020204" pitchFamily="34" charset="0"/>
                <a:cs typeface="Gotham Medium"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520861" y="4623553"/>
            <a:ext cx="6341670" cy="1204729"/>
          </a:xfrm>
        </p:spPr>
        <p:txBody>
          <a:bodyPr/>
          <a:lstStyle>
            <a:lvl1pPr marL="0" indent="0" algn="l">
              <a:buNone/>
              <a:defRPr sz="2400">
                <a:solidFill>
                  <a:srgbClr val="59E4FF"/>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xmlns="" id="{457C7854-A3A0-534E-B387-E02E4960D983}"/>
              </a:ext>
            </a:extLst>
          </p:cNvPr>
          <p:cNvSpPr txBox="1"/>
          <p:nvPr userDrawn="1"/>
        </p:nvSpPr>
        <p:spPr>
          <a:xfrm>
            <a:off x="520861" y="6204031"/>
            <a:ext cx="1944548" cy="369332"/>
          </a:xfrm>
          <a:prstGeom prst="rect">
            <a:avLst/>
          </a:prstGeom>
          <a:noFill/>
        </p:spPr>
        <p:txBody>
          <a:bodyPr wrap="square" rtlCol="0">
            <a:spAutoFit/>
          </a:bodyPr>
          <a:lstStyle/>
          <a:p>
            <a:pPr algn="l"/>
            <a:r>
              <a:rPr lang="en-US" b="0" dirty="0" err="1">
                <a:solidFill>
                  <a:schemeClr val="bg1"/>
                </a:solidFill>
                <a:latin typeface="Century Gothic" panose="020B0502020202020204" pitchFamily="34" charset="0"/>
              </a:rPr>
              <a:t>ahima.org</a:t>
            </a:r>
            <a:endParaRPr lang="en-US" b="0" dirty="0">
              <a:solidFill>
                <a:schemeClr val="bg1"/>
              </a:solidFill>
              <a:latin typeface="Century Gothic" panose="020B0502020202020204" pitchFamily="34" charset="0"/>
            </a:endParaRPr>
          </a:p>
        </p:txBody>
      </p:sp>
      <p:pic>
        <p:nvPicPr>
          <p:cNvPr id="4" name="Picture 3" descr="AHIMA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62531" y="5698016"/>
            <a:ext cx="1806908" cy="875347"/>
          </a:xfrm>
          <a:prstGeom prst="rect">
            <a:avLst/>
          </a:prstGeom>
        </p:spPr>
      </p:pic>
    </p:spTree>
    <p:extLst>
      <p:ext uri="{BB962C8B-B14F-4D97-AF65-F5344CB8AC3E}">
        <p14:creationId xmlns:p14="http://schemas.microsoft.com/office/powerpoint/2010/main" val="357207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255938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3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195783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383523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458839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677687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55543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80827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2026110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589F035-20E4-754E-B17B-F00EA69BD7D1}" type="datetimeFigureOut">
              <a:rPr lang="en-US" smtClean="0"/>
              <a:t>5/1/2020</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98BEA43-E588-2D49-8C9F-D6ED546C1C02}" type="slidenum">
              <a:rPr lang="en-US" smtClean="0"/>
              <a:t>‹#›</a:t>
            </a:fld>
            <a:endParaRPr lang="en-US"/>
          </a:p>
        </p:txBody>
      </p:sp>
    </p:spTree>
    <p:extLst>
      <p:ext uri="{BB962C8B-B14F-4D97-AF65-F5344CB8AC3E}">
        <p14:creationId xmlns:p14="http://schemas.microsoft.com/office/powerpoint/2010/main" val="173285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168459F-06C0-FA4C-8304-13B287B128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a:extLst>
              <a:ext uri="{FF2B5EF4-FFF2-40B4-BE49-F238E27FC236}">
                <a16:creationId xmlns:a16="http://schemas.microsoft.com/office/drawing/2014/main" xmlns="" id="{2A9967ED-E504-9C4D-8276-0C1E8DA2FC2A}"/>
              </a:ext>
            </a:extLst>
          </p:cNvPr>
          <p:cNvPicPr>
            <a:picLocks noChangeAspect="1"/>
          </p:cNvPicPr>
          <p:nvPr userDrawn="1"/>
        </p:nvPicPr>
        <p:blipFill>
          <a:blip r:embed="rId14"/>
          <a:stretch>
            <a:fillRect/>
          </a:stretch>
        </p:blipFill>
        <p:spPr>
          <a:xfrm>
            <a:off x="7037408" y="6310740"/>
            <a:ext cx="1562582" cy="413483"/>
          </a:xfrm>
          <a:prstGeom prst="rect">
            <a:avLst/>
          </a:prstGeom>
        </p:spPr>
      </p:pic>
      <p:sp>
        <p:nvSpPr>
          <p:cNvPr id="6" name="Text Box 15">
            <a:extLst>
              <a:ext uri="{FF2B5EF4-FFF2-40B4-BE49-F238E27FC236}">
                <a16:creationId xmlns:a16="http://schemas.microsoft.com/office/drawing/2014/main" xmlns="" id="{5CB0502B-B4F9-BA4D-81C5-6AC48579C559}"/>
              </a:ext>
            </a:extLst>
          </p:cNvPr>
          <p:cNvSpPr txBox="1">
            <a:spLocks noChangeArrowheads="1"/>
          </p:cNvSpPr>
          <p:nvPr userDrawn="1"/>
        </p:nvSpPr>
        <p:spPr bwMode="auto">
          <a:xfrm>
            <a:off x="557626" y="6524168"/>
            <a:ext cx="4683846" cy="200055"/>
          </a:xfrm>
          <a:prstGeom prst="rect">
            <a:avLst/>
          </a:prstGeom>
          <a:noFill/>
          <a:ln w="9525">
            <a:noFill/>
            <a:miter lim="800000"/>
            <a:headEnd/>
            <a:tailEnd/>
          </a:ln>
          <a:effectLst/>
        </p:spPr>
        <p:txBody>
          <a:bodyPr wrap="square">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pPr>
            <a:r>
              <a:rPr lang="en-US" sz="700" kern="1200" dirty="0">
                <a:solidFill>
                  <a:schemeClr val="tx1">
                    <a:lumMod val="75000"/>
                    <a:lumOff val="25000"/>
                  </a:schemeClr>
                </a:solidFill>
                <a:latin typeface="+mn-lt"/>
                <a:ea typeface="+mn-ea"/>
                <a:cs typeface="+mn-cs"/>
              </a:rPr>
              <a:t>© 2020 AHIMA</a:t>
            </a:r>
            <a:endParaRPr lang="en-US" sz="700" dirty="0">
              <a:solidFill>
                <a:schemeClr val="tx1">
                  <a:lumMod val="75000"/>
                  <a:lumOff val="25000"/>
                </a:schemeClr>
              </a:solidFill>
              <a:latin typeface="Arial" pitchFamily="-111" charset="0"/>
            </a:endParaRPr>
          </a:p>
        </p:txBody>
      </p:sp>
      <p:sp>
        <p:nvSpPr>
          <p:cNvPr id="7" name="TextBox 6">
            <a:extLst>
              <a:ext uri="{FF2B5EF4-FFF2-40B4-BE49-F238E27FC236}">
                <a16:creationId xmlns:a16="http://schemas.microsoft.com/office/drawing/2014/main" xmlns="" id="{61AF329E-8D4E-5742-A952-EAA1E0AEEBFA}"/>
              </a:ext>
            </a:extLst>
          </p:cNvPr>
          <p:cNvSpPr txBox="1"/>
          <p:nvPr userDrawn="1"/>
        </p:nvSpPr>
        <p:spPr>
          <a:xfrm>
            <a:off x="548748" y="6232359"/>
            <a:ext cx="1694046" cy="323165"/>
          </a:xfrm>
          <a:prstGeom prst="rect">
            <a:avLst/>
          </a:prstGeom>
          <a:noFill/>
        </p:spPr>
        <p:txBody>
          <a:bodyPr wrap="square" rtlCol="0">
            <a:spAutoFit/>
          </a:bodyPr>
          <a:lstStyle/>
          <a:p>
            <a:r>
              <a:rPr lang="en-US" sz="1500" b="1" dirty="0" err="1">
                <a:solidFill>
                  <a:srgbClr val="00548B"/>
                </a:solidFill>
                <a:latin typeface="Century Gothic" panose="020B0502020202020204" pitchFamily="34" charset="0"/>
              </a:rPr>
              <a:t>ahima.org</a:t>
            </a:r>
            <a:endParaRPr lang="en-US" sz="1500" b="1" dirty="0">
              <a:solidFill>
                <a:srgbClr val="00548B"/>
              </a:solidFill>
              <a:latin typeface="Century Gothic" panose="020B0502020202020204" pitchFamily="34" charset="0"/>
            </a:endParaRPr>
          </a:p>
        </p:txBody>
      </p:sp>
    </p:spTree>
    <p:extLst>
      <p:ext uri="{BB962C8B-B14F-4D97-AF65-F5344CB8AC3E}">
        <p14:creationId xmlns:p14="http://schemas.microsoft.com/office/powerpoint/2010/main" val="669229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rgbClr val="00548B"/>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ICD-10-PCS: An Applied Approach 2020</a:t>
            </a:r>
          </a:p>
        </p:txBody>
      </p:sp>
      <p:sp>
        <p:nvSpPr>
          <p:cNvPr id="3" name="Subtitle 2"/>
          <p:cNvSpPr>
            <a:spLocks noGrp="1"/>
          </p:cNvSpPr>
          <p:nvPr>
            <p:ph type="subTitle" idx="1"/>
          </p:nvPr>
        </p:nvSpPr>
        <p:spPr/>
        <p:txBody>
          <a:bodyPr/>
          <a:lstStyle/>
          <a:p>
            <a:r>
              <a:rPr lang="en-US" dirty="0"/>
              <a:t>Chapter 3: Root Operations That Take Out All/Part or Take Out Solids/Fluids/Gases</a:t>
            </a:r>
          </a:p>
        </p:txBody>
      </p:sp>
    </p:spTree>
    <p:extLst>
      <p:ext uri="{BB962C8B-B14F-4D97-AF65-F5344CB8AC3E}">
        <p14:creationId xmlns:p14="http://schemas.microsoft.com/office/powerpoint/2010/main" val="114980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Lung Body Parts</a:t>
            </a:r>
            <a:endParaRPr lang="en-US" dirty="0"/>
          </a:p>
        </p:txBody>
      </p:sp>
      <p:sp>
        <p:nvSpPr>
          <p:cNvPr id="5" name="Content Placeholder 4"/>
          <p:cNvSpPr>
            <a:spLocks noGrp="1"/>
          </p:cNvSpPr>
          <p:nvPr>
            <p:ph sz="half" idx="1"/>
          </p:nvPr>
        </p:nvSpPr>
        <p:spPr/>
        <p:txBody>
          <a:bodyPr/>
          <a:lstStyle/>
          <a:p>
            <a:r>
              <a:rPr lang="en-US" dirty="0"/>
              <a:t>C —Upper Lobe, Right</a:t>
            </a:r>
          </a:p>
          <a:p>
            <a:r>
              <a:rPr lang="en-US" dirty="0"/>
              <a:t>D—Middle Lobe, Right</a:t>
            </a:r>
          </a:p>
          <a:p>
            <a:r>
              <a:rPr lang="en-US" dirty="0"/>
              <a:t>F—Lower Lobe, Right</a:t>
            </a:r>
          </a:p>
          <a:p>
            <a:r>
              <a:rPr lang="en-US" dirty="0"/>
              <a:t>G—Upper Lobe, Left</a:t>
            </a:r>
          </a:p>
          <a:p>
            <a:r>
              <a:rPr lang="en-US" dirty="0"/>
              <a:t>H—Lingula</a:t>
            </a:r>
          </a:p>
        </p:txBody>
      </p:sp>
      <p:sp>
        <p:nvSpPr>
          <p:cNvPr id="6" name="Content Placeholder 5"/>
          <p:cNvSpPr>
            <a:spLocks noGrp="1"/>
          </p:cNvSpPr>
          <p:nvPr>
            <p:ph sz="half" idx="2"/>
          </p:nvPr>
        </p:nvSpPr>
        <p:spPr/>
        <p:txBody>
          <a:bodyPr/>
          <a:lstStyle/>
          <a:p>
            <a:r>
              <a:rPr lang="en-US" dirty="0"/>
              <a:t>J—Lower Lobe, Left</a:t>
            </a:r>
          </a:p>
          <a:p>
            <a:r>
              <a:rPr lang="en-US" dirty="0"/>
              <a:t>K—Lung, Right</a:t>
            </a:r>
          </a:p>
          <a:p>
            <a:r>
              <a:rPr lang="en-US" dirty="0"/>
              <a:t>L—Lung, Left</a:t>
            </a:r>
          </a:p>
          <a:p>
            <a:r>
              <a:rPr lang="en-US" dirty="0"/>
              <a:t>M—Lung, Bilateral</a:t>
            </a:r>
          </a:p>
        </p:txBody>
      </p:sp>
    </p:spTree>
    <p:extLst>
      <p:ext uri="{BB962C8B-B14F-4D97-AF65-F5344CB8AC3E}">
        <p14:creationId xmlns:p14="http://schemas.microsoft.com/office/powerpoint/2010/main" val="4044934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Lymphatic Body Parts</a:t>
            </a:r>
            <a:endParaRPr lang="en-US" dirty="0"/>
          </a:p>
        </p:txBody>
      </p:sp>
      <p:sp>
        <p:nvSpPr>
          <p:cNvPr id="3" name="Content Placeholder 2"/>
          <p:cNvSpPr>
            <a:spLocks noGrp="1"/>
          </p:cNvSpPr>
          <p:nvPr>
            <p:ph idx="1"/>
          </p:nvPr>
        </p:nvSpPr>
        <p:spPr/>
        <p:txBody>
          <a:bodyPr>
            <a:normAutofit/>
          </a:bodyPr>
          <a:lstStyle/>
          <a:p>
            <a:r>
              <a:rPr lang="en-US" dirty="0"/>
              <a:t>A Lymph node chain is considered a body part</a:t>
            </a:r>
          </a:p>
          <a:p>
            <a:r>
              <a:rPr lang="en-US" dirty="0"/>
              <a:t>If a single or multiple lymph node(s) is removed—Excision</a:t>
            </a:r>
          </a:p>
          <a:p>
            <a:r>
              <a:rPr lang="en-US" dirty="0"/>
              <a:t>If the entire lymph node chain is removed—Resection—synonyms for chain</a:t>
            </a:r>
          </a:p>
          <a:p>
            <a:pPr lvl="1">
              <a:buFont typeface="Courier New" panose="02070309020205020404" pitchFamily="49" charset="0"/>
              <a:buChar char="o"/>
            </a:pPr>
            <a:r>
              <a:rPr lang="en-US" dirty="0"/>
              <a:t>Radical as it relates to lymph nodes = Resection</a:t>
            </a:r>
          </a:p>
          <a:p>
            <a:pPr lvl="1">
              <a:buFont typeface="Courier New" panose="02070309020205020404" pitchFamily="49" charset="0"/>
              <a:buChar char="o"/>
            </a:pPr>
            <a:r>
              <a:rPr lang="en-US" dirty="0"/>
              <a:t>Complete removal of a level = Resection</a:t>
            </a:r>
          </a:p>
          <a:p>
            <a:endParaRPr lang="en-US" dirty="0"/>
          </a:p>
        </p:txBody>
      </p:sp>
    </p:spTree>
    <p:extLst>
      <p:ext uri="{BB962C8B-B14F-4D97-AF65-F5344CB8AC3E}">
        <p14:creationId xmlns:p14="http://schemas.microsoft.com/office/powerpoint/2010/main" val="307032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Detachment (6)</a:t>
            </a:r>
            <a:endParaRPr lang="en-US" dirty="0"/>
          </a:p>
        </p:txBody>
      </p:sp>
      <p:sp>
        <p:nvSpPr>
          <p:cNvPr id="3" name="Content Placeholder 2"/>
          <p:cNvSpPr>
            <a:spLocks noGrp="1"/>
          </p:cNvSpPr>
          <p:nvPr>
            <p:ph idx="1"/>
          </p:nvPr>
        </p:nvSpPr>
        <p:spPr/>
        <p:txBody>
          <a:bodyPr>
            <a:normAutofit/>
          </a:bodyPr>
          <a:lstStyle/>
          <a:p>
            <a:r>
              <a:rPr lang="en-US" dirty="0"/>
              <a:t>Cutting off all or part of the upper or lower extremities</a:t>
            </a:r>
          </a:p>
          <a:p>
            <a:r>
              <a:rPr lang="en-US" dirty="0"/>
              <a:t>Amputations  </a:t>
            </a:r>
          </a:p>
          <a:p>
            <a:pPr lvl="1">
              <a:buFont typeface="Courier New" panose="02070309020205020404" pitchFamily="49" charset="0"/>
              <a:buChar char="o"/>
            </a:pPr>
            <a:r>
              <a:rPr lang="en-US" dirty="0"/>
              <a:t>For example, below the knee amputation</a:t>
            </a:r>
          </a:p>
          <a:p>
            <a:r>
              <a:rPr lang="en-US" dirty="0"/>
              <a:t>Only two body systems are applicable </a:t>
            </a:r>
          </a:p>
          <a:p>
            <a:pPr lvl="1">
              <a:buFont typeface="Courier New" panose="02070309020205020404" pitchFamily="49" charset="0"/>
              <a:buChar char="o"/>
            </a:pPr>
            <a:r>
              <a:rPr lang="en-US" dirty="0"/>
              <a:t>X—Anatomical Regions, Upper Extremities</a:t>
            </a:r>
          </a:p>
          <a:p>
            <a:pPr lvl="2">
              <a:buFont typeface="Wingdings" panose="05000000000000000000" pitchFamily="2" charset="2"/>
              <a:buChar char="§"/>
            </a:pPr>
            <a:r>
              <a:rPr lang="en-US" dirty="0"/>
              <a:t>Code table 0X6</a:t>
            </a:r>
          </a:p>
          <a:p>
            <a:pPr lvl="1">
              <a:buFont typeface="Courier New" panose="02070309020205020404" pitchFamily="49" charset="0"/>
              <a:buChar char="o"/>
            </a:pPr>
            <a:r>
              <a:rPr lang="en-US" dirty="0"/>
              <a:t>Y—Anatomical Regions, Lower Extremities</a:t>
            </a:r>
          </a:p>
          <a:p>
            <a:pPr lvl="2">
              <a:buFont typeface="Wingdings" panose="05000000000000000000" pitchFamily="2" charset="2"/>
              <a:buChar char="§"/>
            </a:pPr>
            <a:r>
              <a:rPr lang="en-US" dirty="0"/>
              <a:t>Code table 0Y6</a:t>
            </a:r>
          </a:p>
        </p:txBody>
      </p:sp>
    </p:spTree>
    <p:extLst>
      <p:ext uri="{BB962C8B-B14F-4D97-AF65-F5344CB8AC3E}">
        <p14:creationId xmlns:p14="http://schemas.microsoft.com/office/powerpoint/2010/main" val="3065948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Detachment—Other Characters</a:t>
            </a:r>
            <a:endParaRPr lang="en-US" dirty="0"/>
          </a:p>
        </p:txBody>
      </p:sp>
      <p:sp>
        <p:nvSpPr>
          <p:cNvPr id="3" name="Content Placeholder 2"/>
          <p:cNvSpPr>
            <a:spLocks noGrp="1"/>
          </p:cNvSpPr>
          <p:nvPr>
            <p:ph idx="1"/>
          </p:nvPr>
        </p:nvSpPr>
        <p:spPr/>
        <p:txBody>
          <a:bodyPr>
            <a:normAutofit/>
          </a:bodyPr>
          <a:lstStyle/>
          <a:p>
            <a:r>
              <a:rPr lang="en-US" dirty="0"/>
              <a:t>Body part character—site of amputation</a:t>
            </a:r>
          </a:p>
          <a:p>
            <a:pPr lvl="1">
              <a:buFont typeface="Courier New" panose="02070309020205020404" pitchFamily="49" charset="0"/>
              <a:buChar char="o"/>
            </a:pPr>
            <a:r>
              <a:rPr lang="en-US" dirty="0"/>
              <a:t>Forequarter: Entire upper limb plus scapula and clavicle</a:t>
            </a:r>
          </a:p>
          <a:p>
            <a:pPr lvl="1">
              <a:buFont typeface="Courier New" panose="02070309020205020404" pitchFamily="49" charset="0"/>
              <a:buChar char="o"/>
            </a:pPr>
            <a:r>
              <a:rPr lang="en-US" dirty="0"/>
              <a:t>Hindquarter: Entire lower limb plus pelvic girdle and buttock</a:t>
            </a:r>
          </a:p>
          <a:p>
            <a:r>
              <a:rPr lang="en-US" dirty="0"/>
              <a:t>Approach character—only Open (0) applies</a:t>
            </a:r>
          </a:p>
          <a:p>
            <a:r>
              <a:rPr lang="en-US" dirty="0"/>
              <a:t>Device character—not applicable—Z</a:t>
            </a:r>
          </a:p>
        </p:txBody>
      </p:sp>
    </p:spTree>
    <p:extLst>
      <p:ext uri="{BB962C8B-B14F-4D97-AF65-F5344CB8AC3E}">
        <p14:creationId xmlns:p14="http://schemas.microsoft.com/office/powerpoint/2010/main" val="2282985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Detachment Qualifiers</a:t>
            </a:r>
            <a:endParaRPr lang="en-US" dirty="0"/>
          </a:p>
        </p:txBody>
      </p:sp>
      <p:sp>
        <p:nvSpPr>
          <p:cNvPr id="3" name="Content Placeholder 2"/>
          <p:cNvSpPr>
            <a:spLocks noGrp="1"/>
          </p:cNvSpPr>
          <p:nvPr>
            <p:ph idx="1"/>
          </p:nvPr>
        </p:nvSpPr>
        <p:spPr>
          <a:xfrm>
            <a:off x="625061" y="1765966"/>
            <a:ext cx="4648276" cy="4360197"/>
          </a:xfrm>
        </p:spPr>
        <p:txBody>
          <a:bodyPr>
            <a:normAutofit fontScale="85000" lnSpcReduction="10000"/>
          </a:bodyPr>
          <a:lstStyle/>
          <a:p>
            <a:r>
              <a:rPr lang="en-US" dirty="0"/>
              <a:t>Qualifier: Specific portion of the body part amputated</a:t>
            </a:r>
          </a:p>
          <a:p>
            <a:r>
              <a:rPr lang="en-US" dirty="0"/>
              <a:t>Ray of the hand: Metacarpal and phalanx associated with one finger</a:t>
            </a:r>
          </a:p>
          <a:p>
            <a:r>
              <a:rPr lang="en-US" dirty="0"/>
              <a:t>Ray of the foot: Metatarsal and phalanx associated with one toe</a:t>
            </a:r>
          </a:p>
          <a:p>
            <a:r>
              <a:rPr lang="en-US" dirty="0"/>
              <a:t>Phalanges references for rays:</a:t>
            </a:r>
          </a:p>
          <a:p>
            <a:pPr lvl="1">
              <a:buFont typeface="Courier New" panose="02070309020205020404" pitchFamily="49" charset="0"/>
              <a:buChar char="o"/>
            </a:pPr>
            <a:r>
              <a:rPr lang="en-US" dirty="0"/>
              <a:t>1st ray—Thumb or great toe</a:t>
            </a:r>
          </a:p>
          <a:p>
            <a:pPr lvl="1">
              <a:buFont typeface="Courier New" panose="02070309020205020404" pitchFamily="49" charset="0"/>
              <a:buChar char="o"/>
            </a:pPr>
            <a:r>
              <a:rPr lang="en-US" dirty="0"/>
              <a:t>2nd ray—Index finger or 2nd toe</a:t>
            </a:r>
          </a:p>
          <a:p>
            <a:pPr lvl="1">
              <a:buFont typeface="Courier New" panose="02070309020205020404" pitchFamily="49" charset="0"/>
              <a:buChar char="o"/>
            </a:pPr>
            <a:r>
              <a:rPr lang="en-US" dirty="0"/>
              <a:t>3rd ray—Middle finger or 3rd toe</a:t>
            </a:r>
          </a:p>
          <a:p>
            <a:pPr lvl="1">
              <a:buFont typeface="Courier New" panose="02070309020205020404" pitchFamily="49" charset="0"/>
              <a:buChar char="o"/>
            </a:pPr>
            <a:r>
              <a:rPr lang="en-US" dirty="0"/>
              <a:t>4th ray—Ring finger or 4th toe</a:t>
            </a:r>
          </a:p>
          <a:p>
            <a:pPr lvl="1">
              <a:buFont typeface="Courier New" panose="02070309020205020404" pitchFamily="49" charset="0"/>
              <a:buChar char="o"/>
            </a:pPr>
            <a:r>
              <a:rPr lang="en-US" dirty="0"/>
              <a:t>5th ray—Little finger or little toe</a:t>
            </a:r>
          </a:p>
        </p:txBody>
      </p:sp>
      <p:pic>
        <p:nvPicPr>
          <p:cNvPr id="5" name="Picture 4">
            <a:extLst>
              <a:ext uri="{FF2B5EF4-FFF2-40B4-BE49-F238E27FC236}">
                <a16:creationId xmlns:a16="http://schemas.microsoft.com/office/drawing/2014/main" xmlns="" id="{87AD75D6-E874-4270-BC2E-63A40C508E2E}"/>
              </a:ext>
            </a:extLst>
          </p:cNvPr>
          <p:cNvPicPr>
            <a:picLocks noChangeAspect="1"/>
          </p:cNvPicPr>
          <p:nvPr/>
        </p:nvPicPr>
        <p:blipFill>
          <a:blip r:embed="rId2"/>
          <a:stretch>
            <a:fillRect/>
          </a:stretch>
        </p:blipFill>
        <p:spPr>
          <a:xfrm>
            <a:off x="5294901" y="1945758"/>
            <a:ext cx="3849100" cy="3709133"/>
          </a:xfrm>
          <a:prstGeom prst="rect">
            <a:avLst/>
          </a:prstGeom>
        </p:spPr>
      </p:pic>
      <p:sp>
        <p:nvSpPr>
          <p:cNvPr id="6" name="TextBox 5">
            <a:extLst>
              <a:ext uri="{FF2B5EF4-FFF2-40B4-BE49-F238E27FC236}">
                <a16:creationId xmlns:a16="http://schemas.microsoft.com/office/drawing/2014/main" xmlns="" id="{F87D3E55-6480-4208-BD2C-5AC4FDA1481B}"/>
              </a:ext>
            </a:extLst>
          </p:cNvPr>
          <p:cNvSpPr txBox="1"/>
          <p:nvPr/>
        </p:nvSpPr>
        <p:spPr>
          <a:xfrm>
            <a:off x="5294901" y="5654891"/>
            <a:ext cx="4101482" cy="707886"/>
          </a:xfrm>
          <a:prstGeom prst="rect">
            <a:avLst/>
          </a:prstGeom>
          <a:noFill/>
        </p:spPr>
        <p:txBody>
          <a:bodyPr wrap="square" rtlCol="0">
            <a:spAutoFit/>
          </a:bodyPr>
          <a:lstStyle/>
          <a:p>
            <a:r>
              <a:rPr lang="en-US" sz="1000" dirty="0"/>
              <a:t>Source: Ruiz Villareal, M. 2007 (January). “Main division on the (right) human hand.” Digital Image. Wikimedia Commons. https://commons.wikimedia.org/wiki/File:Scheme_human_hand_bones-en.svg.</a:t>
            </a:r>
          </a:p>
        </p:txBody>
      </p:sp>
    </p:spTree>
    <p:extLst>
      <p:ext uri="{BB962C8B-B14F-4D97-AF65-F5344CB8AC3E}">
        <p14:creationId xmlns:p14="http://schemas.microsoft.com/office/powerpoint/2010/main" val="2678666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Other Detachment Qualifiers</a:t>
            </a:r>
            <a:endParaRPr lang="en-US" dirty="0"/>
          </a:p>
        </p:txBody>
      </p:sp>
      <p:sp>
        <p:nvSpPr>
          <p:cNvPr id="3" name="Content Placeholder 2"/>
          <p:cNvSpPr>
            <a:spLocks noGrp="1"/>
          </p:cNvSpPr>
          <p:nvPr>
            <p:ph idx="1"/>
          </p:nvPr>
        </p:nvSpPr>
        <p:spPr>
          <a:xfrm>
            <a:off x="625061" y="1765966"/>
            <a:ext cx="4361609" cy="4360197"/>
          </a:xfrm>
        </p:spPr>
        <p:txBody>
          <a:bodyPr>
            <a:normAutofit/>
          </a:bodyPr>
          <a:lstStyle/>
          <a:p>
            <a:r>
              <a:rPr lang="en-US" dirty="0"/>
              <a:t>High—Proximal portion </a:t>
            </a:r>
          </a:p>
          <a:p>
            <a:r>
              <a:rPr lang="en-US" dirty="0"/>
              <a:t>Mid—Middle portion</a:t>
            </a:r>
          </a:p>
          <a:p>
            <a:r>
              <a:rPr lang="en-US" dirty="0"/>
              <a:t>Low—Distal portion</a:t>
            </a:r>
          </a:p>
          <a:p>
            <a:r>
              <a:rPr lang="en-US" dirty="0"/>
              <a:t>Referring to the shaft of the </a:t>
            </a:r>
            <a:r>
              <a:rPr lang="en-US" dirty="0" err="1"/>
              <a:t>humerus</a:t>
            </a:r>
            <a:r>
              <a:rPr lang="en-US" dirty="0"/>
              <a:t>, lower arm, femur, or lower leg or the phalanx of the thumb, finger, or toe </a:t>
            </a:r>
          </a:p>
          <a:p>
            <a:pPr marL="0" indent="0">
              <a:buNone/>
            </a:pPr>
            <a:endParaRPr lang="en-US" dirty="0"/>
          </a:p>
        </p:txBody>
      </p:sp>
      <p:sp>
        <p:nvSpPr>
          <p:cNvPr id="4" name="TextBox 3">
            <a:extLst>
              <a:ext uri="{FF2B5EF4-FFF2-40B4-BE49-F238E27FC236}">
                <a16:creationId xmlns:a16="http://schemas.microsoft.com/office/drawing/2014/main" xmlns="" id="{7BEA47E6-495D-4B04-90DE-F68979D5F1BE}"/>
              </a:ext>
            </a:extLst>
          </p:cNvPr>
          <p:cNvSpPr txBox="1"/>
          <p:nvPr/>
        </p:nvSpPr>
        <p:spPr>
          <a:xfrm>
            <a:off x="5090948" y="4875930"/>
            <a:ext cx="3795026" cy="984885"/>
          </a:xfrm>
          <a:prstGeom prst="rect">
            <a:avLst/>
          </a:prstGeom>
          <a:noFill/>
        </p:spPr>
        <p:txBody>
          <a:bodyPr wrap="square" rtlCol="0">
            <a:spAutoFit/>
          </a:bodyPr>
          <a:lstStyle/>
          <a:p>
            <a:r>
              <a:rPr lang="en-US" sz="1000" dirty="0"/>
              <a:t>Source: Cancer Research UK. 2014 (July). “Diagram showing an above knee amputation.” Digital Image. Wikimedia Commons. https://commons.wikimedia.org/wiki/File:Diagram_showing_an_above_knee_amputation_CRUK_094.svg.</a:t>
            </a:r>
          </a:p>
          <a:p>
            <a:endParaRPr lang="en-US" dirty="0"/>
          </a:p>
        </p:txBody>
      </p:sp>
      <p:pic>
        <p:nvPicPr>
          <p:cNvPr id="7" name="Picture 6">
            <a:extLst>
              <a:ext uri="{FF2B5EF4-FFF2-40B4-BE49-F238E27FC236}">
                <a16:creationId xmlns:a16="http://schemas.microsoft.com/office/drawing/2014/main" xmlns="" id="{7C44FBEB-3266-4323-9B65-18276873F336}"/>
              </a:ext>
            </a:extLst>
          </p:cNvPr>
          <p:cNvPicPr>
            <a:picLocks noChangeAspect="1"/>
          </p:cNvPicPr>
          <p:nvPr/>
        </p:nvPicPr>
        <p:blipFill>
          <a:blip r:embed="rId3"/>
          <a:stretch>
            <a:fillRect/>
          </a:stretch>
        </p:blipFill>
        <p:spPr>
          <a:xfrm>
            <a:off x="5090948" y="1765966"/>
            <a:ext cx="4090911" cy="3109964"/>
          </a:xfrm>
          <a:prstGeom prst="rect">
            <a:avLst/>
          </a:prstGeom>
        </p:spPr>
      </p:pic>
    </p:spTree>
    <p:extLst>
      <p:ext uri="{BB962C8B-B14F-4D97-AF65-F5344CB8AC3E}">
        <p14:creationId xmlns:p14="http://schemas.microsoft.com/office/powerpoint/2010/main" val="7952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Destruction (5)</a:t>
            </a:r>
            <a:endParaRPr lang="en-US" dirty="0"/>
          </a:p>
        </p:txBody>
      </p:sp>
      <p:sp>
        <p:nvSpPr>
          <p:cNvPr id="3" name="Content Placeholder 2"/>
          <p:cNvSpPr>
            <a:spLocks noGrp="1"/>
          </p:cNvSpPr>
          <p:nvPr>
            <p:ph idx="1"/>
          </p:nvPr>
        </p:nvSpPr>
        <p:spPr/>
        <p:txBody>
          <a:bodyPr>
            <a:normAutofit/>
          </a:bodyPr>
          <a:lstStyle/>
          <a:p>
            <a:r>
              <a:rPr lang="en-US" dirty="0"/>
              <a:t>Physical eradication of all or a portion of a body part by the direct use of energy, force, or a destructive agent</a:t>
            </a:r>
          </a:p>
          <a:p>
            <a:r>
              <a:rPr lang="en-US" dirty="0"/>
              <a:t>None of the body part is cut out</a:t>
            </a:r>
          </a:p>
          <a:p>
            <a:pPr lvl="1">
              <a:buFont typeface="Courier New" panose="02070309020205020404" pitchFamily="49" charset="0"/>
              <a:buChar char="o"/>
            </a:pPr>
            <a:r>
              <a:rPr lang="en-US" dirty="0"/>
              <a:t>Though some tissue may remain in instruments</a:t>
            </a:r>
          </a:p>
          <a:p>
            <a:r>
              <a:rPr lang="en-US" dirty="0"/>
              <a:t>Terms such as coagulation, cryotherapy, fulguration, coblation</a:t>
            </a:r>
          </a:p>
          <a:p>
            <a:r>
              <a:rPr lang="en-US" dirty="0"/>
              <a:t>Small nicks in the skin to accommodate instruments such as needles are coded as a percutaneous (not open) approach</a:t>
            </a:r>
          </a:p>
          <a:p>
            <a:endParaRPr lang="en-US" dirty="0"/>
          </a:p>
        </p:txBody>
      </p:sp>
    </p:spTree>
    <p:extLst>
      <p:ext uri="{BB962C8B-B14F-4D97-AF65-F5344CB8AC3E}">
        <p14:creationId xmlns:p14="http://schemas.microsoft.com/office/powerpoint/2010/main" val="2245988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Extraction (D)</a:t>
            </a:r>
            <a:endParaRPr lang="en-US" dirty="0"/>
          </a:p>
        </p:txBody>
      </p:sp>
      <p:sp>
        <p:nvSpPr>
          <p:cNvPr id="3" name="Content Placeholder 2"/>
          <p:cNvSpPr>
            <a:spLocks noGrp="1"/>
          </p:cNvSpPr>
          <p:nvPr>
            <p:ph idx="1"/>
          </p:nvPr>
        </p:nvSpPr>
        <p:spPr/>
        <p:txBody>
          <a:bodyPr>
            <a:normAutofit/>
          </a:bodyPr>
          <a:lstStyle/>
          <a:p>
            <a:r>
              <a:rPr lang="en-US"/>
              <a:t>Pulling or stripping out or off all or a portion of a body part by the use of force</a:t>
            </a:r>
          </a:p>
          <a:p>
            <a:r>
              <a:rPr lang="en-US"/>
              <a:t>For example, vein stripping, D&amp;C, nonexcisional debridement, cataract extractions (without IOL insertion)</a:t>
            </a:r>
          </a:p>
          <a:p>
            <a:r>
              <a:rPr lang="en-US"/>
              <a:t>Minor cutting as in vein stripping is included in the Extraction procedure if the objective is met by pulling or stripping</a:t>
            </a:r>
            <a:endParaRPr lang="en-US" dirty="0"/>
          </a:p>
        </p:txBody>
      </p:sp>
    </p:spTree>
    <p:extLst>
      <p:ext uri="{BB962C8B-B14F-4D97-AF65-F5344CB8AC3E}">
        <p14:creationId xmlns:p14="http://schemas.microsoft.com/office/powerpoint/2010/main" val="182500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Extraction Biopsies</a:t>
            </a:r>
            <a:endParaRPr lang="en-US" dirty="0"/>
          </a:p>
        </p:txBody>
      </p:sp>
      <p:sp>
        <p:nvSpPr>
          <p:cNvPr id="3" name="Content Placeholder 2"/>
          <p:cNvSpPr>
            <a:spLocks noGrp="1"/>
          </p:cNvSpPr>
          <p:nvPr>
            <p:ph idx="1"/>
          </p:nvPr>
        </p:nvSpPr>
        <p:spPr/>
        <p:txBody>
          <a:bodyPr>
            <a:normAutofit/>
          </a:bodyPr>
          <a:lstStyle/>
          <a:p>
            <a:r>
              <a:rPr lang="en-US" dirty="0"/>
              <a:t>If objective of the Extraction is to pull or strip out tissue for biopsy, X for diagnostic in the 7th character Qualifier</a:t>
            </a:r>
          </a:p>
          <a:p>
            <a:r>
              <a:rPr lang="en-US" dirty="0"/>
              <a:t>Also coded as Extractions vs. Excisions</a:t>
            </a:r>
          </a:p>
          <a:p>
            <a:pPr lvl="1">
              <a:buFont typeface="Courier New" panose="02070309020205020404" pitchFamily="49" charset="0"/>
              <a:buChar char="o"/>
            </a:pPr>
            <a:r>
              <a:rPr lang="en-US" dirty="0"/>
              <a:t>Bone marrow biopsies</a:t>
            </a:r>
          </a:p>
          <a:p>
            <a:pPr lvl="1">
              <a:buFont typeface="Courier New" panose="02070309020205020404" pitchFamily="49" charset="0"/>
              <a:buChar char="o"/>
            </a:pPr>
            <a:r>
              <a:rPr lang="en-US" dirty="0"/>
              <a:t>Endometrial biopsies</a:t>
            </a:r>
          </a:p>
          <a:p>
            <a:pPr lvl="2">
              <a:buFont typeface="Wingdings" panose="05000000000000000000" pitchFamily="2" charset="2"/>
              <a:buChar char="§"/>
            </a:pPr>
            <a:r>
              <a:rPr lang="en-US" dirty="0"/>
              <a:t>For example, D&amp;C with biopsy</a:t>
            </a:r>
          </a:p>
          <a:p>
            <a:pPr marL="457200" lvl="1" indent="0">
              <a:buNone/>
            </a:pPr>
            <a:endParaRPr lang="en-US" dirty="0"/>
          </a:p>
        </p:txBody>
      </p:sp>
    </p:spTree>
    <p:extLst>
      <p:ext uri="{BB962C8B-B14F-4D97-AF65-F5344CB8AC3E}">
        <p14:creationId xmlns:p14="http://schemas.microsoft.com/office/powerpoint/2010/main" val="1739779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Group 2––Root Operations that Take Out Solids/Fluids/Gases from a Body Part</a:t>
            </a:r>
          </a:p>
        </p:txBody>
      </p:sp>
      <p:sp>
        <p:nvSpPr>
          <p:cNvPr id="3" name="Content Placeholder 2"/>
          <p:cNvSpPr>
            <a:spLocks noGrp="1"/>
          </p:cNvSpPr>
          <p:nvPr>
            <p:ph idx="1"/>
          </p:nvPr>
        </p:nvSpPr>
        <p:spPr/>
        <p:txBody>
          <a:bodyPr/>
          <a:lstStyle/>
          <a:p>
            <a:r>
              <a:rPr lang="en-US"/>
              <a:t>Drainage</a:t>
            </a:r>
          </a:p>
          <a:p>
            <a:r>
              <a:rPr lang="en-US"/>
              <a:t>Extirpation</a:t>
            </a:r>
          </a:p>
          <a:p>
            <a:r>
              <a:rPr lang="en-US"/>
              <a:t>Fragmentation</a:t>
            </a:r>
            <a:endParaRPr lang="en-US" dirty="0"/>
          </a:p>
        </p:txBody>
      </p:sp>
    </p:spTree>
    <p:extLst>
      <p:ext uri="{BB962C8B-B14F-4D97-AF65-F5344CB8AC3E}">
        <p14:creationId xmlns:p14="http://schemas.microsoft.com/office/powerpoint/2010/main" val="3066782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Medical and Surgical Section</a:t>
            </a:r>
            <a:endParaRPr lang="en-US" dirty="0"/>
          </a:p>
        </p:txBody>
      </p:sp>
      <p:sp>
        <p:nvSpPr>
          <p:cNvPr id="3" name="Content Placeholder 2"/>
          <p:cNvSpPr>
            <a:spLocks noGrp="1"/>
          </p:cNvSpPr>
          <p:nvPr>
            <p:ph idx="1"/>
          </p:nvPr>
        </p:nvSpPr>
        <p:spPr/>
        <p:txBody>
          <a:bodyPr>
            <a:normAutofit/>
          </a:bodyPr>
          <a:lstStyle/>
          <a:p>
            <a:r>
              <a:rPr lang="en-US" dirty="0"/>
              <a:t>First and largest section</a:t>
            </a:r>
          </a:p>
          <a:p>
            <a:r>
              <a:rPr lang="en-US" dirty="0"/>
              <a:t>7 characters</a:t>
            </a:r>
          </a:p>
          <a:p>
            <a:r>
              <a:rPr lang="en-US" dirty="0"/>
              <a:t>First character in Medical and Surgical section is always 0</a:t>
            </a:r>
          </a:p>
          <a:p>
            <a:r>
              <a:rPr lang="en-US" dirty="0"/>
              <a:t>Second character for body system</a:t>
            </a:r>
          </a:p>
          <a:p>
            <a:pPr lvl="1">
              <a:buFont typeface="Courier New" panose="02070309020205020404" pitchFamily="49" charset="0"/>
              <a:buChar char="o"/>
            </a:pPr>
            <a:r>
              <a:rPr lang="en-US" dirty="0"/>
              <a:t>31 body systems</a:t>
            </a:r>
          </a:p>
          <a:p>
            <a:r>
              <a:rPr lang="en-US" dirty="0"/>
              <a:t>Fourth character for body part</a:t>
            </a:r>
          </a:p>
          <a:p>
            <a:pPr lvl="1">
              <a:buFont typeface="Courier New" panose="02070309020205020404" pitchFamily="49" charset="0"/>
              <a:buChar char="o"/>
            </a:pPr>
            <a:r>
              <a:rPr lang="en-US" dirty="0"/>
              <a:t>In context with the body system</a:t>
            </a:r>
          </a:p>
          <a:p>
            <a:endParaRPr lang="en-US" dirty="0"/>
          </a:p>
        </p:txBody>
      </p:sp>
    </p:spTree>
    <p:extLst>
      <p:ext uri="{BB962C8B-B14F-4D97-AF65-F5344CB8AC3E}">
        <p14:creationId xmlns:p14="http://schemas.microsoft.com/office/powerpoint/2010/main" val="2620100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Drainage (9)</a:t>
            </a:r>
            <a:endParaRPr lang="en-US" dirty="0"/>
          </a:p>
        </p:txBody>
      </p:sp>
      <p:sp>
        <p:nvSpPr>
          <p:cNvPr id="3" name="Content Placeholder 2"/>
          <p:cNvSpPr>
            <a:spLocks noGrp="1"/>
          </p:cNvSpPr>
          <p:nvPr>
            <p:ph idx="1"/>
          </p:nvPr>
        </p:nvSpPr>
        <p:spPr/>
        <p:txBody>
          <a:bodyPr>
            <a:normAutofit/>
          </a:bodyPr>
          <a:lstStyle/>
          <a:p>
            <a:r>
              <a:rPr lang="en-US" dirty="0"/>
              <a:t>Taking or letting out fluids and/or gases from a body part</a:t>
            </a:r>
          </a:p>
          <a:p>
            <a:r>
              <a:rPr lang="en-US" dirty="0"/>
              <a:t>For example, incision and drainage, arthrotomy</a:t>
            </a:r>
          </a:p>
          <a:p>
            <a:r>
              <a:rPr lang="en-US" dirty="0"/>
              <a:t>Drainage procedures can be diagnostic biopsies or therapeutic procedures</a:t>
            </a:r>
          </a:p>
          <a:p>
            <a:pPr lvl="1">
              <a:buFont typeface="Courier New" panose="02070309020205020404" pitchFamily="49" charset="0"/>
              <a:buChar char="o"/>
            </a:pPr>
            <a:r>
              <a:rPr lang="en-US" dirty="0"/>
              <a:t>If a biopsy uses X as the 7th character qualifier to indicate Diagnostic</a:t>
            </a:r>
          </a:p>
        </p:txBody>
      </p:sp>
    </p:spTree>
    <p:extLst>
      <p:ext uri="{BB962C8B-B14F-4D97-AF65-F5344CB8AC3E}">
        <p14:creationId xmlns:p14="http://schemas.microsoft.com/office/powerpoint/2010/main" val="2161413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B2A2ED-F66B-4005-8494-81983F7C9B47}"/>
              </a:ext>
            </a:extLst>
          </p:cNvPr>
          <p:cNvSpPr>
            <a:spLocks noGrp="1"/>
          </p:cNvSpPr>
          <p:nvPr>
            <p:ph type="title"/>
          </p:nvPr>
        </p:nvSpPr>
        <p:spPr/>
        <p:txBody>
          <a:bodyPr/>
          <a:lstStyle/>
          <a:p>
            <a:r>
              <a:rPr lang="en-US" dirty="0"/>
              <a:t>Needle Biopsy </a:t>
            </a:r>
          </a:p>
        </p:txBody>
      </p:sp>
      <p:pic>
        <p:nvPicPr>
          <p:cNvPr id="7" name="Content Placeholder 6">
            <a:extLst>
              <a:ext uri="{FF2B5EF4-FFF2-40B4-BE49-F238E27FC236}">
                <a16:creationId xmlns:a16="http://schemas.microsoft.com/office/drawing/2014/main" xmlns="" id="{F3B855E7-96C1-478C-A0B6-16AF80195145}"/>
              </a:ext>
            </a:extLst>
          </p:cNvPr>
          <p:cNvPicPr>
            <a:picLocks noGrp="1" noChangeAspect="1"/>
          </p:cNvPicPr>
          <p:nvPr>
            <p:ph idx="1"/>
          </p:nvPr>
        </p:nvPicPr>
        <p:blipFill>
          <a:blip r:embed="rId2"/>
          <a:stretch>
            <a:fillRect/>
          </a:stretch>
        </p:blipFill>
        <p:spPr>
          <a:xfrm>
            <a:off x="628650" y="1814599"/>
            <a:ext cx="7886700" cy="4100119"/>
          </a:xfrm>
          <a:prstGeom prst="rect">
            <a:avLst/>
          </a:prstGeom>
        </p:spPr>
      </p:pic>
    </p:spTree>
    <p:extLst>
      <p:ext uri="{BB962C8B-B14F-4D97-AF65-F5344CB8AC3E}">
        <p14:creationId xmlns:p14="http://schemas.microsoft.com/office/powerpoint/2010/main" val="2342866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Extirpation (C)</a:t>
            </a:r>
            <a:endParaRPr lang="en-US" dirty="0"/>
          </a:p>
        </p:txBody>
      </p:sp>
      <p:sp>
        <p:nvSpPr>
          <p:cNvPr id="3" name="Content Placeholder 2"/>
          <p:cNvSpPr>
            <a:spLocks noGrp="1"/>
          </p:cNvSpPr>
          <p:nvPr>
            <p:ph idx="1"/>
          </p:nvPr>
        </p:nvSpPr>
        <p:spPr/>
        <p:txBody>
          <a:bodyPr/>
          <a:lstStyle/>
          <a:p>
            <a:r>
              <a:rPr lang="en-US" dirty="0"/>
              <a:t>Taking or cutting out solid matter from a body part</a:t>
            </a:r>
          </a:p>
          <a:p>
            <a:r>
              <a:rPr lang="en-US" dirty="0"/>
              <a:t>Solid matter may be</a:t>
            </a:r>
          </a:p>
          <a:p>
            <a:pPr lvl="1">
              <a:buFont typeface="Courier New" panose="02070309020205020404" pitchFamily="49" charset="0"/>
              <a:buChar char="o"/>
            </a:pPr>
            <a:r>
              <a:rPr lang="en-US" dirty="0"/>
              <a:t>Abnormal byproduct of a biological function </a:t>
            </a:r>
          </a:p>
          <a:p>
            <a:pPr lvl="2"/>
            <a:r>
              <a:rPr lang="en-US" dirty="0"/>
              <a:t>For example, blood clot</a:t>
            </a:r>
          </a:p>
          <a:p>
            <a:pPr lvl="1">
              <a:buFont typeface="Courier New" panose="02070309020205020404" pitchFamily="49" charset="0"/>
              <a:buChar char="o"/>
            </a:pPr>
            <a:r>
              <a:rPr lang="en-US" dirty="0"/>
              <a:t>Foreign body</a:t>
            </a:r>
          </a:p>
          <a:p>
            <a:pPr lvl="2"/>
            <a:r>
              <a:rPr lang="en-US" dirty="0"/>
              <a:t>For example, piece of shrapnel</a:t>
            </a:r>
          </a:p>
          <a:p>
            <a:pPr lvl="1"/>
            <a:endParaRPr lang="en-US" dirty="0"/>
          </a:p>
        </p:txBody>
      </p:sp>
    </p:spTree>
    <p:extLst>
      <p:ext uri="{BB962C8B-B14F-4D97-AF65-F5344CB8AC3E}">
        <p14:creationId xmlns:p14="http://schemas.microsoft.com/office/powerpoint/2010/main" val="1870213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More on Extirpation</a:t>
            </a:r>
            <a:endParaRPr lang="en-US" dirty="0"/>
          </a:p>
        </p:txBody>
      </p:sp>
      <p:sp>
        <p:nvSpPr>
          <p:cNvPr id="3" name="Content Placeholder 2"/>
          <p:cNvSpPr>
            <a:spLocks noGrp="1"/>
          </p:cNvSpPr>
          <p:nvPr>
            <p:ph idx="1"/>
          </p:nvPr>
        </p:nvSpPr>
        <p:spPr/>
        <p:txBody>
          <a:bodyPr>
            <a:normAutofit/>
          </a:bodyPr>
          <a:lstStyle/>
          <a:p>
            <a:r>
              <a:rPr lang="en-US" dirty="0"/>
              <a:t>The body part is not the focus of the procedure—removing the solid matter is</a:t>
            </a:r>
          </a:p>
          <a:p>
            <a:r>
              <a:rPr lang="en-US" dirty="0"/>
              <a:t>The solid matter may or may not have been previously broken into pieces or fragmented</a:t>
            </a:r>
          </a:p>
          <a:p>
            <a:r>
              <a:rPr lang="en-US" dirty="0"/>
              <a:t>Providers do not have to use the ICD-10-PCS term</a:t>
            </a:r>
          </a:p>
          <a:p>
            <a:r>
              <a:rPr lang="en-US" dirty="0"/>
              <a:t>Coding Guideline A11</a:t>
            </a:r>
          </a:p>
          <a:p>
            <a:pPr lvl="1">
              <a:buFont typeface="Courier New" panose="02070309020205020404" pitchFamily="49" charset="0"/>
              <a:buChar char="o"/>
            </a:pPr>
            <a:r>
              <a:rPr lang="en-US" dirty="0"/>
              <a:t>It is the coder’s responsibility to determine what the documentation in the medical record equates to in the ICD-10-PCS definitions</a:t>
            </a:r>
          </a:p>
        </p:txBody>
      </p:sp>
    </p:spTree>
    <p:extLst>
      <p:ext uri="{BB962C8B-B14F-4D97-AF65-F5344CB8AC3E}">
        <p14:creationId xmlns:p14="http://schemas.microsoft.com/office/powerpoint/2010/main" val="3579831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Fragmentation (F)</a:t>
            </a:r>
            <a:endParaRPr lang="en-US" dirty="0"/>
          </a:p>
        </p:txBody>
      </p:sp>
      <p:sp>
        <p:nvSpPr>
          <p:cNvPr id="3" name="Content Placeholder 2"/>
          <p:cNvSpPr>
            <a:spLocks noGrp="1"/>
          </p:cNvSpPr>
          <p:nvPr>
            <p:ph idx="1"/>
          </p:nvPr>
        </p:nvSpPr>
        <p:spPr/>
        <p:txBody>
          <a:bodyPr>
            <a:normAutofit/>
          </a:bodyPr>
          <a:lstStyle/>
          <a:p>
            <a:r>
              <a:rPr lang="en-US" dirty="0"/>
              <a:t>Breaking solid matter in a body part into pieces</a:t>
            </a:r>
          </a:p>
          <a:p>
            <a:r>
              <a:rPr lang="en-US" dirty="0"/>
              <a:t>Physical force either directly or indirectly</a:t>
            </a:r>
          </a:p>
          <a:p>
            <a:r>
              <a:rPr lang="en-US" dirty="0"/>
              <a:t>Manual, ultrasound, other methods </a:t>
            </a:r>
          </a:p>
          <a:p>
            <a:r>
              <a:rPr lang="en-US" dirty="0"/>
              <a:t>As with Extirpation, solid matter may be abnormal byproduct of a biological function or a foreign body</a:t>
            </a:r>
          </a:p>
          <a:p>
            <a:r>
              <a:rPr lang="en-US" dirty="0"/>
              <a:t>Material is broken up, but not removed</a:t>
            </a:r>
          </a:p>
          <a:p>
            <a:pPr lvl="1">
              <a:buFont typeface="Courier New" panose="02070309020205020404" pitchFamily="49" charset="0"/>
              <a:buChar char="o"/>
            </a:pPr>
            <a:r>
              <a:rPr lang="en-US" dirty="0"/>
              <a:t>If removed, root operation is Extirpation, not Fragmentation</a:t>
            </a:r>
          </a:p>
          <a:p>
            <a:endParaRPr lang="en-US" dirty="0"/>
          </a:p>
        </p:txBody>
      </p:sp>
    </p:spTree>
    <p:extLst>
      <p:ext uri="{BB962C8B-B14F-4D97-AF65-F5344CB8AC3E}">
        <p14:creationId xmlns:p14="http://schemas.microsoft.com/office/powerpoint/2010/main" val="3415157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Percutaneous Approach</a:t>
            </a:r>
            <a:endParaRPr lang="en-US" dirty="0"/>
          </a:p>
        </p:txBody>
      </p:sp>
      <p:sp>
        <p:nvSpPr>
          <p:cNvPr id="3" name="Content Placeholder 2"/>
          <p:cNvSpPr>
            <a:spLocks noGrp="1"/>
          </p:cNvSpPr>
          <p:nvPr>
            <p:ph idx="1"/>
          </p:nvPr>
        </p:nvSpPr>
        <p:spPr/>
        <p:txBody>
          <a:bodyPr/>
          <a:lstStyle/>
          <a:p>
            <a:r>
              <a:rPr lang="en-US" dirty="0"/>
              <a:t>Coding Guideline </a:t>
            </a:r>
            <a:r>
              <a:rPr lang="en-US"/>
              <a:t>B5.4—procedures </a:t>
            </a:r>
            <a:r>
              <a:rPr lang="en-US" dirty="0"/>
              <a:t>performed percutaneously via a device placed for the procedure are coded to the approach Percutaneous</a:t>
            </a:r>
          </a:p>
          <a:p>
            <a:pPr lvl="1">
              <a:buFont typeface="Courier New" panose="02070309020205020404" pitchFamily="49" charset="0"/>
              <a:buChar char="o"/>
            </a:pPr>
            <a:r>
              <a:rPr lang="en-US" dirty="0"/>
              <a:t>For example, fragmentation of kidney stone performed via percutaneous nephrostomy is coded to the approach Percutaneous</a:t>
            </a:r>
          </a:p>
          <a:p>
            <a:endParaRPr lang="en-US" dirty="0"/>
          </a:p>
        </p:txBody>
      </p:sp>
    </p:spTree>
    <p:extLst>
      <p:ext uri="{BB962C8B-B14F-4D97-AF65-F5344CB8AC3E}">
        <p14:creationId xmlns:p14="http://schemas.microsoft.com/office/powerpoint/2010/main" val="404098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Root Operations in the Medical and Surgical Section</a:t>
            </a:r>
            <a:endParaRPr lang="en-US" dirty="0"/>
          </a:p>
        </p:txBody>
      </p:sp>
      <p:sp>
        <p:nvSpPr>
          <p:cNvPr id="3" name="Content Placeholder 2"/>
          <p:cNvSpPr>
            <a:spLocks noGrp="1"/>
          </p:cNvSpPr>
          <p:nvPr>
            <p:ph idx="1"/>
          </p:nvPr>
        </p:nvSpPr>
        <p:spPr/>
        <p:txBody>
          <a:bodyPr>
            <a:normAutofit/>
          </a:bodyPr>
          <a:lstStyle/>
          <a:p>
            <a:r>
              <a:rPr lang="en-US" dirty="0"/>
              <a:t>31 root operations</a:t>
            </a:r>
          </a:p>
          <a:p>
            <a:r>
              <a:rPr lang="en-US" dirty="0"/>
              <a:t>Divided into nine groups based on similar attributes</a:t>
            </a:r>
          </a:p>
          <a:p>
            <a:r>
              <a:rPr lang="en-US"/>
              <a:t>See </a:t>
            </a:r>
            <a:r>
              <a:rPr lang="en-US" dirty="0"/>
              <a:t>t</a:t>
            </a:r>
            <a:r>
              <a:rPr lang="en-US"/>
              <a:t>ables </a:t>
            </a:r>
            <a:r>
              <a:rPr lang="en-US" dirty="0"/>
              <a:t>1.4–1.12 for a complete list of the root operations and the nine groupings</a:t>
            </a:r>
          </a:p>
          <a:p>
            <a:r>
              <a:rPr lang="en-US" dirty="0"/>
              <a:t>Entire definition of the root operation must be used</a:t>
            </a:r>
          </a:p>
        </p:txBody>
      </p:sp>
    </p:spTree>
    <p:extLst>
      <p:ext uri="{BB962C8B-B14F-4D97-AF65-F5344CB8AC3E}">
        <p14:creationId xmlns:p14="http://schemas.microsoft.com/office/powerpoint/2010/main" val="275908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Group 1—Root Operations that Take Out Some or All of a Body Part</a:t>
            </a:r>
          </a:p>
        </p:txBody>
      </p:sp>
      <p:sp>
        <p:nvSpPr>
          <p:cNvPr id="3" name="Content Placeholder 2"/>
          <p:cNvSpPr>
            <a:spLocks noGrp="1"/>
          </p:cNvSpPr>
          <p:nvPr>
            <p:ph idx="1"/>
          </p:nvPr>
        </p:nvSpPr>
        <p:spPr/>
        <p:txBody>
          <a:bodyPr/>
          <a:lstStyle/>
          <a:p>
            <a:endParaRPr lang="en-US"/>
          </a:p>
          <a:p>
            <a:r>
              <a:rPr lang="en-US"/>
              <a:t>Excision</a:t>
            </a:r>
          </a:p>
          <a:p>
            <a:r>
              <a:rPr lang="en-US"/>
              <a:t>Resection</a:t>
            </a:r>
          </a:p>
          <a:p>
            <a:r>
              <a:rPr lang="en-US"/>
              <a:t>Detachment</a:t>
            </a:r>
          </a:p>
          <a:p>
            <a:r>
              <a:rPr lang="en-US"/>
              <a:t>Destruction</a:t>
            </a:r>
          </a:p>
          <a:p>
            <a:r>
              <a:rPr lang="en-US"/>
              <a:t>Extraction</a:t>
            </a:r>
            <a:endParaRPr lang="en-US" dirty="0"/>
          </a:p>
        </p:txBody>
      </p:sp>
    </p:spTree>
    <p:extLst>
      <p:ext uri="{BB962C8B-B14F-4D97-AF65-F5344CB8AC3E}">
        <p14:creationId xmlns:p14="http://schemas.microsoft.com/office/powerpoint/2010/main" val="2691691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Excision (B)</a:t>
            </a:r>
            <a:endParaRPr lang="en-US" dirty="0"/>
          </a:p>
        </p:txBody>
      </p:sp>
      <p:sp>
        <p:nvSpPr>
          <p:cNvPr id="3" name="Content Placeholder 2"/>
          <p:cNvSpPr>
            <a:spLocks noGrp="1"/>
          </p:cNvSpPr>
          <p:nvPr>
            <p:ph idx="1"/>
          </p:nvPr>
        </p:nvSpPr>
        <p:spPr/>
        <p:txBody>
          <a:bodyPr>
            <a:normAutofit/>
          </a:bodyPr>
          <a:lstStyle/>
          <a:p>
            <a:r>
              <a:rPr lang="en-US"/>
              <a:t>Cutting out or off, without replacement, a portion of a body part</a:t>
            </a:r>
          </a:p>
          <a:p>
            <a:r>
              <a:rPr lang="en-US"/>
              <a:t>Only a portion, not all, of the body part is removed</a:t>
            </a:r>
          </a:p>
          <a:p>
            <a:r>
              <a:rPr lang="en-US"/>
              <a:t>For example, partial gastrectomy, removal of cysts, excision of lesions</a:t>
            </a:r>
          </a:p>
          <a:p>
            <a:r>
              <a:rPr lang="en-US"/>
              <a:t>If this is an excision for biopsy—X for the qualifier character—Diagnostic</a:t>
            </a:r>
            <a:endParaRPr lang="en-US" dirty="0"/>
          </a:p>
        </p:txBody>
      </p:sp>
    </p:spTree>
    <p:extLst>
      <p:ext uri="{BB962C8B-B14F-4D97-AF65-F5344CB8AC3E}">
        <p14:creationId xmlns:p14="http://schemas.microsoft.com/office/powerpoint/2010/main" val="1419931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Coding Guidelines for Excision </a:t>
            </a:r>
            <a:endParaRPr lang="en-US" dirty="0"/>
          </a:p>
        </p:txBody>
      </p:sp>
      <p:sp>
        <p:nvSpPr>
          <p:cNvPr id="3" name="Content Placeholder 2"/>
          <p:cNvSpPr>
            <a:spLocks noGrp="1"/>
          </p:cNvSpPr>
          <p:nvPr>
            <p:ph idx="1"/>
          </p:nvPr>
        </p:nvSpPr>
        <p:spPr/>
        <p:txBody>
          <a:bodyPr>
            <a:normAutofit fontScale="92500" lnSpcReduction="20000"/>
          </a:bodyPr>
          <a:lstStyle/>
          <a:p>
            <a:r>
              <a:rPr lang="en-US" dirty="0"/>
              <a:t>B3.4a and B3.4b</a:t>
            </a:r>
          </a:p>
          <a:p>
            <a:pPr lvl="1">
              <a:buFont typeface="Courier New" panose="02070309020205020404" pitchFamily="49" charset="0"/>
              <a:buChar char="o"/>
            </a:pPr>
            <a:r>
              <a:rPr lang="en-US" dirty="0"/>
              <a:t>If biopsy, use X as the qualifier</a:t>
            </a:r>
          </a:p>
          <a:p>
            <a:pPr lvl="1">
              <a:buFont typeface="Courier New" panose="02070309020205020404" pitchFamily="49" charset="0"/>
              <a:buChar char="o"/>
            </a:pPr>
            <a:r>
              <a:rPr lang="en-US" dirty="0"/>
              <a:t>If the excision is for biopsy and the biopsy is followed by a more definitive procedure, code the biopsy and the definitive procedure</a:t>
            </a:r>
          </a:p>
          <a:p>
            <a:r>
              <a:rPr lang="en-US" dirty="0"/>
              <a:t>B3.9—Excision may be a component of another procedure</a:t>
            </a:r>
          </a:p>
          <a:p>
            <a:pPr lvl="1">
              <a:buFont typeface="Courier New" panose="02070309020205020404" pitchFamily="49" charset="0"/>
              <a:buChar char="o"/>
            </a:pPr>
            <a:r>
              <a:rPr lang="en-US" dirty="0"/>
              <a:t>If an autograft is obtained from a different procedure site in order to complete the objective of the procedure, a separate procedure is coded </a:t>
            </a:r>
          </a:p>
          <a:p>
            <a:pPr lvl="2">
              <a:buFont typeface="Wingdings" panose="05000000000000000000" pitchFamily="2" charset="2"/>
              <a:buChar char="§"/>
            </a:pPr>
            <a:r>
              <a:rPr lang="en-US" dirty="0"/>
              <a:t>Example: Saphenous vein for CABG</a:t>
            </a:r>
          </a:p>
          <a:p>
            <a:pPr lvl="1">
              <a:buFont typeface="Courier New" panose="02070309020205020404" pitchFamily="49" charset="0"/>
              <a:buChar char="o"/>
            </a:pPr>
            <a:r>
              <a:rPr lang="en-US" dirty="0"/>
              <a:t>Exception if the 7th character qualifier fully specifies the site of the autograft</a:t>
            </a:r>
          </a:p>
          <a:p>
            <a:pPr lvl="2">
              <a:buFont typeface="Wingdings" panose="05000000000000000000" pitchFamily="2" charset="2"/>
              <a:buChar char="§"/>
            </a:pPr>
            <a:r>
              <a:rPr lang="en-US" dirty="0"/>
              <a:t>Example: DIEP flap</a:t>
            </a:r>
          </a:p>
        </p:txBody>
      </p:sp>
    </p:spTree>
    <p:extLst>
      <p:ext uri="{BB962C8B-B14F-4D97-AF65-F5344CB8AC3E}">
        <p14:creationId xmlns:p14="http://schemas.microsoft.com/office/powerpoint/2010/main" val="1013469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Resection (T)</a:t>
            </a:r>
            <a:endParaRPr lang="en-US" dirty="0"/>
          </a:p>
        </p:txBody>
      </p:sp>
      <p:sp>
        <p:nvSpPr>
          <p:cNvPr id="3" name="Content Placeholder 2"/>
          <p:cNvSpPr>
            <a:spLocks noGrp="1"/>
          </p:cNvSpPr>
          <p:nvPr>
            <p:ph idx="1"/>
          </p:nvPr>
        </p:nvSpPr>
        <p:spPr/>
        <p:txBody>
          <a:bodyPr>
            <a:normAutofit/>
          </a:bodyPr>
          <a:lstStyle/>
          <a:p>
            <a:r>
              <a:rPr lang="en-US" dirty="0"/>
              <a:t>Cutting out or off, without replacement, all of a body part</a:t>
            </a:r>
          </a:p>
          <a:p>
            <a:r>
              <a:rPr lang="en-US" dirty="0"/>
              <a:t>Contrast with Excision—for Resection, </a:t>
            </a:r>
            <a:r>
              <a:rPr lang="en-US" i="1" dirty="0"/>
              <a:t>all</a:t>
            </a:r>
            <a:r>
              <a:rPr lang="en-US" dirty="0"/>
              <a:t> of the body part is removed</a:t>
            </a:r>
          </a:p>
          <a:p>
            <a:r>
              <a:rPr lang="en-US" dirty="0"/>
              <a:t>For example, total gastrectomy, total mastectomy</a:t>
            </a:r>
          </a:p>
          <a:p>
            <a:r>
              <a:rPr lang="en-US" dirty="0"/>
              <a:t>Body part values </a:t>
            </a:r>
          </a:p>
          <a:p>
            <a:pPr lvl="1">
              <a:buFont typeface="Courier New" panose="02070309020205020404" pitchFamily="49" charset="0"/>
              <a:buChar char="o"/>
            </a:pPr>
            <a:r>
              <a:rPr lang="en-US" dirty="0"/>
              <a:t>May be as generally considered—for example, appendix</a:t>
            </a:r>
          </a:p>
          <a:p>
            <a:pPr lvl="1">
              <a:buFont typeface="Courier New" panose="02070309020205020404" pitchFamily="49" charset="0"/>
              <a:buChar char="o"/>
            </a:pPr>
            <a:r>
              <a:rPr lang="en-US" dirty="0"/>
              <a:t>May be subdivided in ICD-10-PCS—for example lobes of liver</a:t>
            </a:r>
          </a:p>
        </p:txBody>
      </p:sp>
    </p:spTree>
    <p:extLst>
      <p:ext uri="{BB962C8B-B14F-4D97-AF65-F5344CB8AC3E}">
        <p14:creationId xmlns:p14="http://schemas.microsoft.com/office/powerpoint/2010/main" val="3693141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Excision vs. Resection</a:t>
            </a:r>
            <a:endParaRPr lang="en-US" dirty="0"/>
          </a:p>
        </p:txBody>
      </p:sp>
      <p:sp>
        <p:nvSpPr>
          <p:cNvPr id="3" name="Content Placeholder 2"/>
          <p:cNvSpPr>
            <a:spLocks noGrp="1"/>
          </p:cNvSpPr>
          <p:nvPr>
            <p:ph idx="1"/>
          </p:nvPr>
        </p:nvSpPr>
        <p:spPr/>
        <p:txBody>
          <a:bodyPr>
            <a:normAutofit/>
          </a:bodyPr>
          <a:lstStyle/>
          <a:p>
            <a:r>
              <a:rPr lang="en-US"/>
              <a:t>B3.8—ICD-10-PCS contains specific body parts for anatomical subdivisions of a body part, such as lobes of the lungs or liver and regions of the intestine. Resection of the body part is coded whenever all of the body part is cut out or off rather than Excision of a less specific body part.</a:t>
            </a:r>
          </a:p>
          <a:p>
            <a:r>
              <a:rPr lang="en-US"/>
              <a:t>For example, removal of the lower lobe of the left lung is Resection since there is a specific body part.</a:t>
            </a:r>
          </a:p>
          <a:p>
            <a:endParaRPr lang="en-US"/>
          </a:p>
          <a:p>
            <a:pPr lvl="1"/>
            <a:endParaRPr lang="en-US" dirty="0"/>
          </a:p>
        </p:txBody>
      </p:sp>
    </p:spTree>
    <p:extLst>
      <p:ext uri="{BB962C8B-B14F-4D97-AF65-F5344CB8AC3E}">
        <p14:creationId xmlns:p14="http://schemas.microsoft.com/office/powerpoint/2010/main" val="1711401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1F0258-165D-4B80-9830-1D0D85405B1E}"/>
              </a:ext>
            </a:extLst>
          </p:cNvPr>
          <p:cNvSpPr>
            <a:spLocks noGrp="1"/>
          </p:cNvSpPr>
          <p:nvPr>
            <p:ph type="title"/>
          </p:nvPr>
        </p:nvSpPr>
        <p:spPr/>
        <p:txBody>
          <a:bodyPr>
            <a:normAutofit/>
          </a:bodyPr>
          <a:lstStyle/>
          <a:p>
            <a:r>
              <a:rPr lang="en-US" dirty="0"/>
              <a:t>Examples of Subdivisions of Body Parts—Lungs</a:t>
            </a:r>
          </a:p>
        </p:txBody>
      </p:sp>
      <p:pic>
        <p:nvPicPr>
          <p:cNvPr id="5" name="Content Placeholder 4">
            <a:extLst>
              <a:ext uri="{FF2B5EF4-FFF2-40B4-BE49-F238E27FC236}">
                <a16:creationId xmlns:a16="http://schemas.microsoft.com/office/drawing/2014/main" xmlns="" id="{5C9EC6F4-A4E7-47BD-84B0-229E2A160DD8}"/>
              </a:ext>
            </a:extLst>
          </p:cNvPr>
          <p:cNvPicPr>
            <a:picLocks noGrp="1" noChangeAspect="1"/>
          </p:cNvPicPr>
          <p:nvPr>
            <p:ph idx="1"/>
          </p:nvPr>
        </p:nvPicPr>
        <p:blipFill>
          <a:blip r:embed="rId2"/>
          <a:stretch>
            <a:fillRect/>
          </a:stretch>
        </p:blipFill>
        <p:spPr>
          <a:xfrm>
            <a:off x="457202" y="1811334"/>
            <a:ext cx="8229598" cy="4538669"/>
          </a:xfrm>
          <a:prstGeom prst="rect">
            <a:avLst/>
          </a:prstGeom>
        </p:spPr>
      </p:pic>
    </p:spTree>
    <p:extLst>
      <p:ext uri="{BB962C8B-B14F-4D97-AF65-F5344CB8AC3E}">
        <p14:creationId xmlns:p14="http://schemas.microsoft.com/office/powerpoint/2010/main" val="11939356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HIMA_PPT_4" id="{FDAC70BC-4F17-A64A-8CEF-517AF3A2CB38}" vid="{907D5462-95BE-0045-987A-8A15176C92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2019_AHIMA_PPT</Template>
  <TotalTime>56</TotalTime>
  <Words>1204</Words>
  <Application>Microsoft Office PowerPoint</Application>
  <PresentationFormat>On-screen Show (4:3)</PresentationFormat>
  <Paragraphs>148</Paragraphs>
  <Slides>25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Century Gothic</vt:lpstr>
      <vt:lpstr>Courier New</vt:lpstr>
      <vt:lpstr>Gotham Medium</vt:lpstr>
      <vt:lpstr>Wingdings</vt:lpstr>
      <vt:lpstr>Office Theme</vt:lpstr>
      <vt:lpstr>ICD-10-PCS: An Applied Approach 2020</vt:lpstr>
      <vt:lpstr>Medical and Surgical Section</vt:lpstr>
      <vt:lpstr>Root Operations in the Medical and Surgical Section</vt:lpstr>
      <vt:lpstr>Group 1—Root Operations that Take Out Some or All of a Body Part</vt:lpstr>
      <vt:lpstr>Excision (B)</vt:lpstr>
      <vt:lpstr>Coding Guidelines for Excision </vt:lpstr>
      <vt:lpstr>Resection (T)</vt:lpstr>
      <vt:lpstr>Excision vs. Resection</vt:lpstr>
      <vt:lpstr>Examples of Subdivisions of Body Parts—Lungs</vt:lpstr>
      <vt:lpstr>Lung Body Parts</vt:lpstr>
      <vt:lpstr>Lymphatic Body Parts</vt:lpstr>
      <vt:lpstr>Detachment (6)</vt:lpstr>
      <vt:lpstr>Detachment—Other Characters</vt:lpstr>
      <vt:lpstr>Detachment Qualifiers</vt:lpstr>
      <vt:lpstr>Other Detachment Qualifiers</vt:lpstr>
      <vt:lpstr>Destruction (5)</vt:lpstr>
      <vt:lpstr>Extraction (D)</vt:lpstr>
      <vt:lpstr>Extraction Biopsies</vt:lpstr>
      <vt:lpstr>Group 2––Root Operations that Take Out Solids/Fluids/Gases from a Body Part</vt:lpstr>
      <vt:lpstr>Drainage (9)</vt:lpstr>
      <vt:lpstr>Needle Biopsy </vt:lpstr>
      <vt:lpstr>Extirpation (C)</vt:lpstr>
      <vt:lpstr>More on Extirpation</vt:lpstr>
      <vt:lpstr>Fragmentation (F)</vt:lpstr>
      <vt:lpstr>Percutaneous Approach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Title, Title</dc:title>
  <dc:creator>JBlock</dc:creator>
  <cp:lastModifiedBy>Hilari Simmons</cp:lastModifiedBy>
  <cp:revision>8</cp:revision>
  <cp:lastPrinted>2018-12-07T14:38:18Z</cp:lastPrinted>
  <dcterms:created xsi:type="dcterms:W3CDTF">2019-10-23T18:56:41Z</dcterms:created>
  <dcterms:modified xsi:type="dcterms:W3CDTF">2020-05-01T15:13:56Z</dcterms:modified>
</cp:coreProperties>
</file>