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24"/>
  </p:handoutMasterIdLst>
  <p:sldIdLst>
    <p:sldId id="304" r:id="rId2"/>
    <p:sldId id="305" r:id="rId3"/>
    <p:sldId id="306" r:id="rId4"/>
    <p:sldId id="307" r:id="rId5"/>
    <p:sldId id="308" r:id="rId6"/>
    <p:sldId id="309" r:id="rId7"/>
    <p:sldId id="310" r:id="rId8"/>
    <p:sldId id="361" r:id="rId9"/>
    <p:sldId id="311" r:id="rId10"/>
    <p:sldId id="312" r:id="rId11"/>
    <p:sldId id="313" r:id="rId12"/>
    <p:sldId id="314" r:id="rId13"/>
    <p:sldId id="315" r:id="rId14"/>
    <p:sldId id="316" r:id="rId15"/>
    <p:sldId id="317" r:id="rId16"/>
    <p:sldId id="358" r:id="rId17"/>
    <p:sldId id="359" r:id="rId18"/>
    <p:sldId id="362" r:id="rId19"/>
    <p:sldId id="318" r:id="rId20"/>
    <p:sldId id="360" r:id="rId21"/>
    <p:sldId id="319" r:id="rId22"/>
    <p:sldId id="320"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60" d="100"/>
          <a:sy n="60" d="100"/>
        </p:scale>
        <p:origin x="114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0B47B8B-5D1B-9942-91B4-6FC0220B3A5A}" type="datetimeFigureOut">
              <a:rPr lang="en-US" smtClean="0"/>
              <a:t>5/1/2020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4: Root Operations That Cut or Separate, Put in or Put Back, or Move Body Parts</a:t>
            </a:r>
          </a:p>
        </p:txBody>
      </p:sp>
    </p:spTree>
    <p:extLst>
      <p:ext uri="{BB962C8B-B14F-4D97-AF65-F5344CB8AC3E}">
        <p14:creationId xmlns:p14="http://schemas.microsoft.com/office/powerpoint/2010/main" val="2162600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Transplantation (Y)</a:t>
            </a:r>
            <a:endParaRPr lang="en-US" dirty="0"/>
          </a:p>
        </p:txBody>
      </p:sp>
      <p:sp>
        <p:nvSpPr>
          <p:cNvPr id="3" name="Content Placeholder 2"/>
          <p:cNvSpPr>
            <a:spLocks noGrp="1"/>
          </p:cNvSpPr>
          <p:nvPr>
            <p:ph idx="1"/>
          </p:nvPr>
        </p:nvSpPr>
        <p:spPr/>
        <p:txBody>
          <a:bodyPr>
            <a:normAutofit lnSpcReduction="10000"/>
          </a:bodyPr>
          <a:lstStyle/>
          <a:p>
            <a:r>
              <a:rPr lang="en-US" dirty="0"/>
              <a:t>Putting in all or a portion of a living body part taken from another individual or animal to physically take the place and/or function of all or a portion of a similar body part</a:t>
            </a:r>
          </a:p>
          <a:p>
            <a:r>
              <a:rPr lang="en-US" dirty="0"/>
              <a:t>Limited number of codes for Transplantation available for those organs that are currently transplanted</a:t>
            </a:r>
          </a:p>
          <a:p>
            <a:pPr lvl="1">
              <a:buFont typeface="Courier New" panose="02070309020205020404" pitchFamily="49" charset="0"/>
              <a:buChar char="o"/>
            </a:pPr>
            <a:r>
              <a:rPr lang="en-US" dirty="0"/>
              <a:t>For example, heart, lungs, kidney, face, uterus </a:t>
            </a:r>
          </a:p>
          <a:p>
            <a:pPr lvl="1">
              <a:buFont typeface="Courier New" panose="02070309020205020404" pitchFamily="49" charset="0"/>
              <a:buChar char="o"/>
            </a:pPr>
            <a:r>
              <a:rPr lang="en-US" dirty="0"/>
              <a:t>Not cornea transplant—coded as Replacement</a:t>
            </a:r>
          </a:p>
          <a:p>
            <a:pPr lvl="1">
              <a:buFont typeface="Courier New" panose="02070309020205020404" pitchFamily="49" charset="0"/>
              <a:buChar char="o"/>
            </a:pPr>
            <a:r>
              <a:rPr lang="en-US" dirty="0"/>
              <a:t>Codes can be added as new transplantations are performed</a:t>
            </a:r>
          </a:p>
        </p:txBody>
      </p:sp>
    </p:spTree>
    <p:extLst>
      <p:ext uri="{BB962C8B-B14F-4D97-AF65-F5344CB8AC3E}">
        <p14:creationId xmlns:p14="http://schemas.microsoft.com/office/powerpoint/2010/main" val="2114188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Transplant Qualifiers</a:t>
            </a:r>
            <a:endParaRPr lang="en-US" dirty="0"/>
          </a:p>
        </p:txBody>
      </p:sp>
      <p:sp>
        <p:nvSpPr>
          <p:cNvPr id="3" name="Content Placeholder 2"/>
          <p:cNvSpPr>
            <a:spLocks noGrp="1"/>
          </p:cNvSpPr>
          <p:nvPr>
            <p:ph idx="1"/>
          </p:nvPr>
        </p:nvSpPr>
        <p:spPr/>
        <p:txBody>
          <a:bodyPr/>
          <a:lstStyle/>
          <a:p>
            <a:r>
              <a:rPr lang="en-US" dirty="0"/>
              <a:t>Allogeneic: Taken from different individuals of the same species</a:t>
            </a:r>
          </a:p>
          <a:p>
            <a:r>
              <a:rPr lang="en-US" dirty="0"/>
              <a:t>Syngeneic: Having to do with individuals or tissues that have identical genes</a:t>
            </a:r>
          </a:p>
          <a:p>
            <a:r>
              <a:rPr lang="en-US" dirty="0"/>
              <a:t>Zooplastic: Tissue from an animal to a human</a:t>
            </a:r>
          </a:p>
        </p:txBody>
      </p:sp>
    </p:spTree>
    <p:extLst>
      <p:ext uri="{BB962C8B-B14F-4D97-AF65-F5344CB8AC3E}">
        <p14:creationId xmlns:p14="http://schemas.microsoft.com/office/powerpoint/2010/main" val="3842055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Transplantation Guideline</a:t>
            </a:r>
            <a:endParaRPr lang="en-US" dirty="0"/>
          </a:p>
        </p:txBody>
      </p:sp>
      <p:sp>
        <p:nvSpPr>
          <p:cNvPr id="3" name="Content Placeholder 2"/>
          <p:cNvSpPr>
            <a:spLocks noGrp="1"/>
          </p:cNvSpPr>
          <p:nvPr>
            <p:ph idx="1"/>
          </p:nvPr>
        </p:nvSpPr>
        <p:spPr/>
        <p:txBody>
          <a:bodyPr>
            <a:normAutofit/>
          </a:bodyPr>
          <a:lstStyle/>
          <a:p>
            <a:r>
              <a:rPr lang="en-US" dirty="0"/>
              <a:t>B3.16</a:t>
            </a:r>
          </a:p>
          <a:p>
            <a:pPr lvl="1">
              <a:buFont typeface="Courier New" panose="02070309020205020404" pitchFamily="49" charset="0"/>
              <a:buChar char="o"/>
            </a:pPr>
            <a:r>
              <a:rPr lang="en-US" dirty="0"/>
              <a:t>Putting in a mature and functioning living body part taken from another individual or animal is coded to the root operation transplantation </a:t>
            </a:r>
          </a:p>
          <a:p>
            <a:pPr lvl="1">
              <a:buFont typeface="Courier New" panose="02070309020205020404" pitchFamily="49" charset="0"/>
              <a:buChar char="o"/>
            </a:pPr>
            <a:r>
              <a:rPr lang="en-US" dirty="0"/>
              <a:t>Putting in autologous or nonautologous cells is coded to the Administration section</a:t>
            </a:r>
          </a:p>
          <a:p>
            <a:pPr lvl="2">
              <a:buFont typeface="Wingdings" panose="05000000000000000000" pitchFamily="2" charset="2"/>
              <a:buChar char="§"/>
            </a:pPr>
            <a:r>
              <a:rPr lang="en-US" dirty="0"/>
              <a:t>For example, putting in autologous or nonautologous bone marrow, pancreatic islet cells, or stem cells is coded to the Administration section</a:t>
            </a:r>
          </a:p>
        </p:txBody>
      </p:sp>
    </p:spTree>
    <p:extLst>
      <p:ext uri="{BB962C8B-B14F-4D97-AF65-F5344CB8AC3E}">
        <p14:creationId xmlns:p14="http://schemas.microsoft.com/office/powerpoint/2010/main" val="477078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Reattachment (M)</a:t>
            </a:r>
            <a:endParaRPr lang="en-US" dirty="0"/>
          </a:p>
        </p:txBody>
      </p:sp>
      <p:sp>
        <p:nvSpPr>
          <p:cNvPr id="3" name="Content Placeholder 2"/>
          <p:cNvSpPr>
            <a:spLocks noGrp="1"/>
          </p:cNvSpPr>
          <p:nvPr>
            <p:ph idx="1"/>
          </p:nvPr>
        </p:nvSpPr>
        <p:spPr/>
        <p:txBody>
          <a:bodyPr>
            <a:normAutofit/>
          </a:bodyPr>
          <a:lstStyle/>
          <a:p>
            <a:r>
              <a:rPr lang="en-US" dirty="0"/>
              <a:t>Putting back in or on all or a portion of a separated body part to its normal location or other suitable location</a:t>
            </a:r>
          </a:p>
          <a:p>
            <a:r>
              <a:rPr lang="en-US" dirty="0"/>
              <a:t>Body part that was cut off or avulsed is reattached with or without the blood and serve supply being restored</a:t>
            </a:r>
          </a:p>
          <a:p>
            <a:r>
              <a:rPr lang="en-US" dirty="0"/>
              <a:t>For example, avulsed kidney, finger, hand, or arm</a:t>
            </a:r>
          </a:p>
          <a:p>
            <a:r>
              <a:rPr lang="en-US" dirty="0"/>
              <a:t>Refers to completely severed body parts</a:t>
            </a:r>
          </a:p>
          <a:p>
            <a:pPr lvl="1">
              <a:buFont typeface="Courier New" panose="02070309020205020404" pitchFamily="49" charset="0"/>
              <a:buChar char="o"/>
            </a:pPr>
            <a:r>
              <a:rPr lang="en-US" dirty="0"/>
              <a:t>Partially separated = Repair</a:t>
            </a:r>
          </a:p>
        </p:txBody>
      </p:sp>
    </p:spTree>
    <p:extLst>
      <p:ext uri="{BB962C8B-B14F-4D97-AF65-F5344CB8AC3E}">
        <p14:creationId xmlns:p14="http://schemas.microsoft.com/office/powerpoint/2010/main" val="912383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Transfer (X)</a:t>
            </a:r>
            <a:endParaRPr lang="en-US" dirty="0"/>
          </a:p>
        </p:txBody>
      </p:sp>
      <p:sp>
        <p:nvSpPr>
          <p:cNvPr id="3" name="Content Placeholder 2"/>
          <p:cNvSpPr>
            <a:spLocks noGrp="1"/>
          </p:cNvSpPr>
          <p:nvPr>
            <p:ph idx="1"/>
          </p:nvPr>
        </p:nvSpPr>
        <p:spPr/>
        <p:txBody>
          <a:bodyPr>
            <a:normAutofit/>
          </a:bodyPr>
          <a:lstStyle/>
          <a:p>
            <a:r>
              <a:rPr lang="en-US" dirty="0"/>
              <a:t>Moving, without taking out all or a portion of a body part to another location to take over the function of all or a portion of a body part</a:t>
            </a:r>
          </a:p>
          <a:p>
            <a:r>
              <a:rPr lang="en-US" dirty="0"/>
              <a:t>Blood vessels and nerves stay attached</a:t>
            </a:r>
          </a:p>
          <a:p>
            <a:r>
              <a:rPr lang="en-US" dirty="0"/>
              <a:t>For example, pedicle transfer, advancement flaps</a:t>
            </a:r>
          </a:p>
          <a:p>
            <a:r>
              <a:rPr lang="en-US" i="1" dirty="0"/>
              <a:t>Not</a:t>
            </a:r>
            <a:r>
              <a:rPr lang="en-US" dirty="0"/>
              <a:t> Free grafts = Device = Replacement</a:t>
            </a:r>
          </a:p>
        </p:txBody>
      </p:sp>
    </p:spTree>
    <p:extLst>
      <p:ext uri="{BB962C8B-B14F-4D97-AF65-F5344CB8AC3E}">
        <p14:creationId xmlns:p14="http://schemas.microsoft.com/office/powerpoint/2010/main" val="3199210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Multilayer Transfer Procedures</a:t>
            </a:r>
            <a:endParaRPr lang="en-US" dirty="0"/>
          </a:p>
        </p:txBody>
      </p:sp>
      <p:sp>
        <p:nvSpPr>
          <p:cNvPr id="3" name="Content Placeholder 2"/>
          <p:cNvSpPr>
            <a:spLocks noGrp="1"/>
          </p:cNvSpPr>
          <p:nvPr>
            <p:ph idx="1"/>
          </p:nvPr>
        </p:nvSpPr>
        <p:spPr/>
        <p:txBody>
          <a:bodyPr/>
          <a:lstStyle/>
          <a:p>
            <a:r>
              <a:rPr lang="en-US" dirty="0"/>
              <a:t>For Transfer procedures involving more than one layer</a:t>
            </a:r>
          </a:p>
          <a:p>
            <a:pPr lvl="1">
              <a:buFont typeface="Courier New" panose="02070309020205020404" pitchFamily="49" charset="0"/>
              <a:buChar char="o"/>
            </a:pPr>
            <a:r>
              <a:rPr lang="en-US" dirty="0"/>
              <a:t>Character 4 for body part is for the deepest tissue layer</a:t>
            </a:r>
          </a:p>
          <a:p>
            <a:pPr lvl="1">
              <a:buFont typeface="Courier New" panose="02070309020205020404" pitchFamily="49" charset="0"/>
              <a:buChar char="o"/>
            </a:pPr>
            <a:r>
              <a:rPr lang="en-US" dirty="0"/>
              <a:t>Character 7 for the qualifier indicates other layer(s) involved in the Transfer</a:t>
            </a:r>
          </a:p>
          <a:p>
            <a:r>
              <a:rPr lang="en-US" dirty="0"/>
              <a:t>See Guideline B3.17</a:t>
            </a:r>
          </a:p>
          <a:p>
            <a:endParaRPr lang="en-US" dirty="0"/>
          </a:p>
        </p:txBody>
      </p:sp>
    </p:spTree>
    <p:extLst>
      <p:ext uri="{BB962C8B-B14F-4D97-AF65-F5344CB8AC3E}">
        <p14:creationId xmlns:p14="http://schemas.microsoft.com/office/powerpoint/2010/main" val="3102156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C21601-676A-49FE-8270-08B040B9BA3F}"/>
              </a:ext>
            </a:extLst>
          </p:cNvPr>
          <p:cNvSpPr>
            <a:spLocks noGrp="1"/>
          </p:cNvSpPr>
          <p:nvPr>
            <p:ph type="title"/>
          </p:nvPr>
        </p:nvSpPr>
        <p:spPr/>
        <p:txBody>
          <a:bodyPr>
            <a:noAutofit/>
          </a:bodyPr>
          <a:lstStyle/>
          <a:p>
            <a:r>
              <a:rPr lang="en-US" sz="3600" dirty="0"/>
              <a:t>Transfer procedures using multiple tissue layers </a:t>
            </a:r>
          </a:p>
        </p:txBody>
      </p:sp>
      <p:sp>
        <p:nvSpPr>
          <p:cNvPr id="3" name="Content Placeholder 2">
            <a:extLst>
              <a:ext uri="{FF2B5EF4-FFF2-40B4-BE49-F238E27FC236}">
                <a16:creationId xmlns:a16="http://schemas.microsoft.com/office/drawing/2014/main" xmlns="" id="{B410CB30-971B-4865-92AF-23DCFAA6759D}"/>
              </a:ext>
            </a:extLst>
          </p:cNvPr>
          <p:cNvSpPr>
            <a:spLocks noGrp="1"/>
          </p:cNvSpPr>
          <p:nvPr>
            <p:ph idx="1"/>
          </p:nvPr>
        </p:nvSpPr>
        <p:spPr/>
        <p:txBody>
          <a:bodyPr>
            <a:normAutofit/>
          </a:bodyPr>
          <a:lstStyle/>
          <a:p>
            <a:r>
              <a:rPr lang="en-US" dirty="0"/>
              <a:t>B3.17</a:t>
            </a:r>
          </a:p>
          <a:p>
            <a:pPr lvl="1">
              <a:buFont typeface="Courier New" panose="02070309020205020404" pitchFamily="49" charset="0"/>
              <a:buChar char="o"/>
            </a:pPr>
            <a:r>
              <a:rPr lang="en-US" dirty="0"/>
              <a:t>Qualifiers to specify when a transfer flap is composed of more than one tissue layer, such as a musculocutaneous flap</a:t>
            </a:r>
          </a:p>
          <a:p>
            <a:pPr lvl="1">
              <a:buFont typeface="Courier New" panose="02070309020205020404" pitchFamily="49" charset="0"/>
              <a:buChar char="o"/>
            </a:pPr>
            <a:r>
              <a:rPr lang="en-US" dirty="0"/>
              <a:t>For procedures involving transfer of multiple tissue layers including skin, subcutaneous tissue, fascia or muscle </a:t>
            </a:r>
          </a:p>
          <a:p>
            <a:pPr lvl="2">
              <a:buFont typeface="Wingdings" panose="05000000000000000000" pitchFamily="2" charset="2"/>
              <a:buChar char="§"/>
            </a:pPr>
            <a:r>
              <a:rPr lang="en-US" dirty="0"/>
              <a:t>Body part value deepest tissue layer in the flap</a:t>
            </a:r>
          </a:p>
          <a:p>
            <a:pPr lvl="2">
              <a:buFont typeface="Wingdings" panose="05000000000000000000" pitchFamily="2" charset="2"/>
              <a:buChar char="§"/>
            </a:pPr>
            <a:r>
              <a:rPr lang="en-US" dirty="0"/>
              <a:t>Qualifier to describe the other tissue layer(s) in the transfer flap</a:t>
            </a:r>
          </a:p>
        </p:txBody>
      </p:sp>
    </p:spTree>
    <p:extLst>
      <p:ext uri="{BB962C8B-B14F-4D97-AF65-F5344CB8AC3E}">
        <p14:creationId xmlns:p14="http://schemas.microsoft.com/office/powerpoint/2010/main" val="92793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04FC1D-0856-4298-9955-AF257B838CF7}"/>
              </a:ext>
            </a:extLst>
          </p:cNvPr>
          <p:cNvSpPr>
            <a:spLocks noGrp="1"/>
          </p:cNvSpPr>
          <p:nvPr>
            <p:ph type="title"/>
          </p:nvPr>
        </p:nvSpPr>
        <p:spPr>
          <a:xfrm>
            <a:off x="457200" y="701674"/>
            <a:ext cx="7697971" cy="891129"/>
          </a:xfrm>
        </p:spPr>
        <p:txBody>
          <a:bodyPr>
            <a:noAutofit/>
          </a:bodyPr>
          <a:lstStyle/>
          <a:p>
            <a:r>
              <a:rPr lang="en-US" sz="3600" dirty="0"/>
              <a:t>Transfer procedures using multiple tissue layers (continued)</a:t>
            </a:r>
          </a:p>
        </p:txBody>
      </p:sp>
      <p:sp>
        <p:nvSpPr>
          <p:cNvPr id="3" name="Content Placeholder 2">
            <a:extLst>
              <a:ext uri="{FF2B5EF4-FFF2-40B4-BE49-F238E27FC236}">
                <a16:creationId xmlns:a16="http://schemas.microsoft.com/office/drawing/2014/main" xmlns="" id="{2041CB05-3972-4159-9C7D-96273819AA3A}"/>
              </a:ext>
            </a:extLst>
          </p:cNvPr>
          <p:cNvSpPr>
            <a:spLocks noGrp="1"/>
          </p:cNvSpPr>
          <p:nvPr>
            <p:ph idx="1"/>
          </p:nvPr>
        </p:nvSpPr>
        <p:spPr/>
        <p:txBody>
          <a:bodyPr/>
          <a:lstStyle/>
          <a:p>
            <a:r>
              <a:rPr lang="en-US" dirty="0"/>
              <a:t>B3.17 (continued)</a:t>
            </a:r>
          </a:p>
          <a:p>
            <a:pPr lvl="1">
              <a:buFont typeface="Courier New" panose="02070309020205020404" pitchFamily="49" charset="0"/>
              <a:buChar char="o"/>
            </a:pPr>
            <a:r>
              <a:rPr lang="en-US" i="1" dirty="0"/>
              <a:t>Example</a:t>
            </a:r>
            <a:r>
              <a:rPr lang="en-US" dirty="0"/>
              <a:t>: A musculocutaneous flap transfer is coded to the appropriate body part value in the body system Muscles, and the qualifier is used to describe the additional tissue layer(s) in the transfer flap. </a:t>
            </a:r>
          </a:p>
        </p:txBody>
      </p:sp>
    </p:spTree>
    <p:extLst>
      <p:ext uri="{BB962C8B-B14F-4D97-AF65-F5344CB8AC3E}">
        <p14:creationId xmlns:p14="http://schemas.microsoft.com/office/powerpoint/2010/main" val="12467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B27964-D262-470A-A22B-26A758280C8C}"/>
              </a:ext>
            </a:extLst>
          </p:cNvPr>
          <p:cNvSpPr>
            <a:spLocks noGrp="1"/>
          </p:cNvSpPr>
          <p:nvPr>
            <p:ph type="title"/>
          </p:nvPr>
        </p:nvSpPr>
        <p:spPr/>
        <p:txBody>
          <a:bodyPr/>
          <a:lstStyle/>
          <a:p>
            <a:r>
              <a:rPr lang="en-US" dirty="0"/>
              <a:t>Portion of 0KX Table</a:t>
            </a:r>
          </a:p>
        </p:txBody>
      </p:sp>
      <p:pic>
        <p:nvPicPr>
          <p:cNvPr id="5" name="Content Placeholder 4">
            <a:extLst>
              <a:ext uri="{FF2B5EF4-FFF2-40B4-BE49-F238E27FC236}">
                <a16:creationId xmlns:a16="http://schemas.microsoft.com/office/drawing/2014/main" xmlns="" id="{A2F1FA9D-2B7C-4406-BC64-C3A344C5E637}"/>
              </a:ext>
            </a:extLst>
          </p:cNvPr>
          <p:cNvPicPr>
            <a:picLocks noGrp="1" noChangeAspect="1"/>
          </p:cNvPicPr>
          <p:nvPr>
            <p:ph idx="1"/>
          </p:nvPr>
        </p:nvPicPr>
        <p:blipFill>
          <a:blip r:embed="rId2"/>
          <a:stretch>
            <a:fillRect/>
          </a:stretch>
        </p:blipFill>
        <p:spPr>
          <a:xfrm>
            <a:off x="629785" y="1592803"/>
            <a:ext cx="6975928" cy="4402391"/>
          </a:xfrm>
          <a:prstGeom prst="rect">
            <a:avLst/>
          </a:prstGeom>
        </p:spPr>
      </p:pic>
    </p:spTree>
    <p:extLst>
      <p:ext uri="{BB962C8B-B14F-4D97-AF65-F5344CB8AC3E}">
        <p14:creationId xmlns:p14="http://schemas.microsoft.com/office/powerpoint/2010/main" val="945559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Reposition (S)</a:t>
            </a:r>
            <a:endParaRPr lang="en-US" dirty="0"/>
          </a:p>
        </p:txBody>
      </p:sp>
      <p:sp>
        <p:nvSpPr>
          <p:cNvPr id="3" name="Content Placeholder 2"/>
          <p:cNvSpPr>
            <a:spLocks noGrp="1"/>
          </p:cNvSpPr>
          <p:nvPr>
            <p:ph idx="1"/>
          </p:nvPr>
        </p:nvSpPr>
        <p:spPr/>
        <p:txBody>
          <a:bodyPr/>
          <a:lstStyle/>
          <a:p>
            <a:r>
              <a:rPr lang="en-US"/>
              <a:t>Moving to its normal location or other suitable location all or a portion of a body part</a:t>
            </a:r>
          </a:p>
          <a:p>
            <a:r>
              <a:rPr lang="en-US"/>
              <a:t>Objective is to restore or establish normal function</a:t>
            </a:r>
          </a:p>
          <a:p>
            <a:r>
              <a:rPr lang="en-US"/>
              <a:t>Body part or portion of the body part may or may not be removed to be relocated </a:t>
            </a:r>
          </a:p>
          <a:p>
            <a:endParaRPr lang="en-US" dirty="0"/>
          </a:p>
        </p:txBody>
      </p:sp>
    </p:spTree>
    <p:extLst>
      <p:ext uri="{BB962C8B-B14F-4D97-AF65-F5344CB8AC3E}">
        <p14:creationId xmlns:p14="http://schemas.microsoft.com/office/powerpoint/2010/main" val="3883071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3—Root Operations Involving Cutting or Separation Only</a:t>
            </a:r>
          </a:p>
        </p:txBody>
      </p:sp>
      <p:sp>
        <p:nvSpPr>
          <p:cNvPr id="3" name="Content Placeholder 2"/>
          <p:cNvSpPr>
            <a:spLocks noGrp="1"/>
          </p:cNvSpPr>
          <p:nvPr>
            <p:ph idx="1"/>
          </p:nvPr>
        </p:nvSpPr>
        <p:spPr/>
        <p:txBody>
          <a:bodyPr/>
          <a:lstStyle/>
          <a:p>
            <a:r>
              <a:rPr lang="en-US"/>
              <a:t>Division</a:t>
            </a:r>
          </a:p>
          <a:p>
            <a:r>
              <a:rPr lang="en-US"/>
              <a:t>Release </a:t>
            </a:r>
            <a:endParaRPr lang="en-US" dirty="0"/>
          </a:p>
        </p:txBody>
      </p:sp>
    </p:spTree>
    <p:extLst>
      <p:ext uri="{BB962C8B-B14F-4D97-AF65-F5344CB8AC3E}">
        <p14:creationId xmlns:p14="http://schemas.microsoft.com/office/powerpoint/2010/main" val="7058534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B2CF01-9FC3-4707-BDAD-D3A9385CD498}"/>
              </a:ext>
            </a:extLst>
          </p:cNvPr>
          <p:cNvSpPr>
            <a:spLocks noGrp="1"/>
          </p:cNvSpPr>
          <p:nvPr>
            <p:ph type="title"/>
          </p:nvPr>
        </p:nvSpPr>
        <p:spPr/>
        <p:txBody>
          <a:bodyPr/>
          <a:lstStyle/>
          <a:p>
            <a:r>
              <a:rPr lang="en-US" dirty="0"/>
              <a:t>Reposition</a:t>
            </a:r>
          </a:p>
        </p:txBody>
      </p:sp>
      <p:sp>
        <p:nvSpPr>
          <p:cNvPr id="3" name="Content Placeholder 2">
            <a:extLst>
              <a:ext uri="{FF2B5EF4-FFF2-40B4-BE49-F238E27FC236}">
                <a16:creationId xmlns:a16="http://schemas.microsoft.com/office/drawing/2014/main" xmlns="" id="{748483CD-8A3B-4522-A0D3-2300140FBD79}"/>
              </a:ext>
            </a:extLst>
          </p:cNvPr>
          <p:cNvSpPr>
            <a:spLocks noGrp="1"/>
          </p:cNvSpPr>
          <p:nvPr>
            <p:ph idx="1"/>
          </p:nvPr>
        </p:nvSpPr>
        <p:spPr>
          <a:xfrm>
            <a:off x="625061" y="1765966"/>
            <a:ext cx="3670492" cy="4360197"/>
          </a:xfrm>
        </p:spPr>
        <p:txBody>
          <a:bodyPr/>
          <a:lstStyle/>
          <a:p>
            <a:r>
              <a:rPr lang="en-US" dirty="0"/>
              <a:t>Example: Osteotomy</a:t>
            </a:r>
          </a:p>
          <a:p>
            <a:r>
              <a:rPr lang="en-US" dirty="0"/>
              <a:t>For misaligned bones</a:t>
            </a:r>
          </a:p>
          <a:p>
            <a:endParaRPr lang="en-US" dirty="0"/>
          </a:p>
        </p:txBody>
      </p:sp>
      <p:pic>
        <p:nvPicPr>
          <p:cNvPr id="6" name="Picture 5" descr="A picture containing X-ray film, indoor&#10;&#10;Description generated with very high confidence">
            <a:extLst>
              <a:ext uri="{FF2B5EF4-FFF2-40B4-BE49-F238E27FC236}">
                <a16:creationId xmlns:a16="http://schemas.microsoft.com/office/drawing/2014/main" xmlns="" id="{5CDBDF16-0F42-4105-9BE7-3686471F6650}"/>
              </a:ext>
            </a:extLst>
          </p:cNvPr>
          <p:cNvPicPr>
            <a:picLocks noChangeAspect="1"/>
          </p:cNvPicPr>
          <p:nvPr/>
        </p:nvPicPr>
        <p:blipFill>
          <a:blip r:embed="rId2"/>
          <a:stretch>
            <a:fillRect/>
          </a:stretch>
        </p:blipFill>
        <p:spPr>
          <a:xfrm>
            <a:off x="4295553" y="1765966"/>
            <a:ext cx="4444410" cy="2635606"/>
          </a:xfrm>
          <a:prstGeom prst="rect">
            <a:avLst/>
          </a:prstGeom>
        </p:spPr>
      </p:pic>
      <p:sp>
        <p:nvSpPr>
          <p:cNvPr id="7" name="TextBox 6">
            <a:extLst>
              <a:ext uri="{FF2B5EF4-FFF2-40B4-BE49-F238E27FC236}">
                <a16:creationId xmlns:a16="http://schemas.microsoft.com/office/drawing/2014/main" xmlns="" id="{C62B4BE5-7CDE-4EDD-A454-CF88EC19F419}"/>
              </a:ext>
            </a:extLst>
          </p:cNvPr>
          <p:cNvSpPr txBox="1"/>
          <p:nvPr/>
        </p:nvSpPr>
        <p:spPr>
          <a:xfrm>
            <a:off x="4295553" y="4610310"/>
            <a:ext cx="4862433" cy="769441"/>
          </a:xfrm>
          <a:prstGeom prst="rect">
            <a:avLst/>
          </a:prstGeom>
          <a:noFill/>
        </p:spPr>
        <p:txBody>
          <a:bodyPr wrap="square" rtlCol="0">
            <a:spAutoFit/>
          </a:bodyPr>
          <a:lstStyle/>
          <a:p>
            <a:r>
              <a:rPr lang="en-US" sz="1100" dirty="0"/>
              <a:t>Source: Hip2PAOFO. 2008 (April). “X-ray of Femoral Osteotomy hardware to correct femoral rotation caused by hip dysplasia. X-ray of the right hip in female patient in early thirties.”  Digital Image. Wikimedia Commons. https://en.wikipedia.org/wiki/Osteotomy#/media/File:FO_after.jpg.</a:t>
            </a:r>
          </a:p>
        </p:txBody>
      </p:sp>
    </p:spTree>
    <p:extLst>
      <p:ext uri="{BB962C8B-B14F-4D97-AF65-F5344CB8AC3E}">
        <p14:creationId xmlns:p14="http://schemas.microsoft.com/office/powerpoint/2010/main" val="1927651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Reposition for Fractures</a:t>
            </a:r>
            <a:endParaRPr lang="en-US" dirty="0"/>
          </a:p>
        </p:txBody>
      </p:sp>
      <p:sp>
        <p:nvSpPr>
          <p:cNvPr id="3" name="Content Placeholder 2"/>
          <p:cNvSpPr>
            <a:spLocks noGrp="1"/>
          </p:cNvSpPr>
          <p:nvPr>
            <p:ph idx="1"/>
          </p:nvPr>
        </p:nvSpPr>
        <p:spPr/>
        <p:txBody>
          <a:bodyPr>
            <a:normAutofit/>
          </a:bodyPr>
          <a:lstStyle/>
          <a:p>
            <a:r>
              <a:rPr lang="en-US" dirty="0"/>
              <a:t>Provider will likely use the term Reduction</a:t>
            </a:r>
          </a:p>
          <a:p>
            <a:pPr lvl="1">
              <a:buFont typeface="Courier New" panose="02070309020205020404" pitchFamily="49" charset="0"/>
              <a:buChar char="o"/>
            </a:pPr>
            <a:r>
              <a:rPr lang="en-US" dirty="0"/>
              <a:t>Coder to translate this term to match the</a:t>
            </a:r>
            <a:br>
              <a:rPr lang="en-US" dirty="0"/>
            </a:br>
            <a:r>
              <a:rPr lang="en-US" dirty="0"/>
              <a:t>ICD-10-PCS term</a:t>
            </a:r>
          </a:p>
          <a:p>
            <a:r>
              <a:rPr lang="en-US" dirty="0"/>
              <a:t>Only displaced fractures coded to Reposition</a:t>
            </a:r>
          </a:p>
          <a:p>
            <a:r>
              <a:rPr lang="en-US" dirty="0"/>
              <a:t>Nondisplaced fractures involve a crack in the bone without any misalignment</a:t>
            </a:r>
          </a:p>
        </p:txBody>
      </p:sp>
    </p:spTree>
    <p:extLst>
      <p:ext uri="{BB962C8B-B14F-4D97-AF65-F5344CB8AC3E}">
        <p14:creationId xmlns:p14="http://schemas.microsoft.com/office/powerpoint/2010/main" val="4219245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Coding Guideline B3.15</a:t>
            </a:r>
            <a:endParaRPr lang="en-US" dirty="0"/>
          </a:p>
        </p:txBody>
      </p:sp>
      <p:sp>
        <p:nvSpPr>
          <p:cNvPr id="3" name="Content Placeholder 2"/>
          <p:cNvSpPr>
            <a:spLocks noGrp="1"/>
          </p:cNvSpPr>
          <p:nvPr>
            <p:ph idx="1"/>
          </p:nvPr>
        </p:nvSpPr>
        <p:spPr/>
        <p:txBody>
          <a:bodyPr>
            <a:normAutofit/>
          </a:bodyPr>
          <a:lstStyle/>
          <a:p>
            <a:r>
              <a:rPr lang="en-US" dirty="0"/>
              <a:t>Reduction of a displaced fracture is coded to the root operation Reposition, and the application of a cast or splint in conjunction with the Reposition procedure is not coded separately. Treatment of a nondisplaced fracture is coded to the procedure performed.</a:t>
            </a:r>
          </a:p>
          <a:p>
            <a:pPr lvl="1">
              <a:buFont typeface="Courier New" panose="02070309020205020404" pitchFamily="49" charset="0"/>
              <a:buChar char="o"/>
            </a:pPr>
            <a:r>
              <a:rPr lang="en-US" dirty="0"/>
              <a:t>Example: Putting a pin in a nondisplaced fracture is coded to the root operation Insertion. Casting of a nondisplaced fracture is coded to the root operation Immobilization in the Placement section.</a:t>
            </a:r>
          </a:p>
          <a:p>
            <a:endParaRPr lang="en-US" dirty="0"/>
          </a:p>
        </p:txBody>
      </p:sp>
    </p:spTree>
    <p:extLst>
      <p:ext uri="{BB962C8B-B14F-4D97-AF65-F5344CB8AC3E}">
        <p14:creationId xmlns:p14="http://schemas.microsoft.com/office/powerpoint/2010/main" val="2708419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Division (8) </a:t>
            </a:r>
            <a:endParaRPr lang="en-US" dirty="0"/>
          </a:p>
        </p:txBody>
      </p:sp>
      <p:sp>
        <p:nvSpPr>
          <p:cNvPr id="3" name="Content Placeholder 2"/>
          <p:cNvSpPr>
            <a:spLocks noGrp="1"/>
          </p:cNvSpPr>
          <p:nvPr>
            <p:ph idx="1"/>
          </p:nvPr>
        </p:nvSpPr>
        <p:spPr/>
        <p:txBody>
          <a:bodyPr/>
          <a:lstStyle/>
          <a:p>
            <a:r>
              <a:rPr lang="en-US"/>
              <a:t>Cutting into a body part without drawing fluids and/or gases from the body part in order to separate or transect a body part</a:t>
            </a:r>
          </a:p>
          <a:p>
            <a:r>
              <a:rPr lang="en-US"/>
              <a:t>Key is to separate into two or more portions</a:t>
            </a:r>
          </a:p>
          <a:p>
            <a:r>
              <a:rPr lang="en-US"/>
              <a:t>For example, rhizotomy, spinal cordotomy</a:t>
            </a:r>
            <a:endParaRPr lang="en-US" dirty="0"/>
          </a:p>
        </p:txBody>
      </p:sp>
    </p:spTree>
    <p:extLst>
      <p:ext uri="{BB962C8B-B14F-4D97-AF65-F5344CB8AC3E}">
        <p14:creationId xmlns:p14="http://schemas.microsoft.com/office/powerpoint/2010/main" val="727790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Release (N)</a:t>
            </a:r>
            <a:endParaRPr lang="en-US" dirty="0"/>
          </a:p>
        </p:txBody>
      </p:sp>
      <p:sp>
        <p:nvSpPr>
          <p:cNvPr id="3" name="Content Placeholder 2"/>
          <p:cNvSpPr>
            <a:spLocks noGrp="1"/>
          </p:cNvSpPr>
          <p:nvPr>
            <p:ph idx="1"/>
          </p:nvPr>
        </p:nvSpPr>
        <p:spPr/>
        <p:txBody>
          <a:bodyPr/>
          <a:lstStyle/>
          <a:p>
            <a:r>
              <a:rPr lang="en-US" dirty="0"/>
              <a:t>Freeing a body part from an abnormal physical constraint by cutting or the use of force</a:t>
            </a:r>
          </a:p>
          <a:p>
            <a:r>
              <a:rPr lang="en-US" dirty="0"/>
              <a:t>Freeing is the key word</a:t>
            </a:r>
          </a:p>
          <a:p>
            <a:r>
              <a:rPr lang="en-US" dirty="0"/>
              <a:t>Some restraining tissue may be taken out, but </a:t>
            </a:r>
            <a:r>
              <a:rPr lang="en-US" i="1" dirty="0"/>
              <a:t>none </a:t>
            </a:r>
            <a:r>
              <a:rPr lang="en-US" dirty="0"/>
              <a:t>of the body part</a:t>
            </a:r>
          </a:p>
          <a:p>
            <a:endParaRPr lang="en-US" dirty="0"/>
          </a:p>
        </p:txBody>
      </p:sp>
    </p:spTree>
    <p:extLst>
      <p:ext uri="{BB962C8B-B14F-4D97-AF65-F5344CB8AC3E}">
        <p14:creationId xmlns:p14="http://schemas.microsoft.com/office/powerpoint/2010/main" val="3620266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Coding Guideline for Release</a:t>
            </a:r>
            <a:endParaRPr lang="en-US" dirty="0"/>
          </a:p>
        </p:txBody>
      </p:sp>
      <p:sp>
        <p:nvSpPr>
          <p:cNvPr id="3" name="Content Placeholder 2"/>
          <p:cNvSpPr>
            <a:spLocks noGrp="1"/>
          </p:cNvSpPr>
          <p:nvPr>
            <p:ph idx="1"/>
          </p:nvPr>
        </p:nvSpPr>
        <p:spPr/>
        <p:txBody>
          <a:bodyPr/>
          <a:lstStyle/>
          <a:p>
            <a:r>
              <a:rPr lang="en-US" dirty="0"/>
              <a:t>B3.13—in the root operation Release, the body part value coded is the body part being freed and not the tissue being manipulated or cut to free the body part</a:t>
            </a:r>
          </a:p>
          <a:p>
            <a:pPr lvl="1">
              <a:buFont typeface="Courier New" panose="02070309020205020404" pitchFamily="49" charset="0"/>
              <a:buChar char="o"/>
            </a:pPr>
            <a:r>
              <a:rPr lang="en-US" dirty="0"/>
              <a:t>For example, lysis of intestinal adhesions is coded to the specific intestine body part value </a:t>
            </a:r>
          </a:p>
        </p:txBody>
      </p:sp>
    </p:spTree>
    <p:extLst>
      <p:ext uri="{BB962C8B-B14F-4D97-AF65-F5344CB8AC3E}">
        <p14:creationId xmlns:p14="http://schemas.microsoft.com/office/powerpoint/2010/main" val="3624617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Division and Release</a:t>
            </a:r>
            <a:endParaRPr lang="en-US" dirty="0"/>
          </a:p>
        </p:txBody>
      </p:sp>
      <p:sp>
        <p:nvSpPr>
          <p:cNvPr id="3" name="Content Placeholder 2"/>
          <p:cNvSpPr>
            <a:spLocks noGrp="1"/>
          </p:cNvSpPr>
          <p:nvPr>
            <p:ph idx="1"/>
          </p:nvPr>
        </p:nvSpPr>
        <p:spPr/>
        <p:txBody>
          <a:bodyPr/>
          <a:lstStyle/>
          <a:p>
            <a:r>
              <a:rPr lang="en-US" dirty="0"/>
              <a:t>Coding Guideline B3.14—if the sole objective of the procedure is freeing the body part without cutting the body part, the root operation is Release. If the sole objective of the procedure is separating or transecting a body part, the root operation is Division.</a:t>
            </a:r>
          </a:p>
        </p:txBody>
      </p:sp>
    </p:spTree>
    <p:extLst>
      <p:ext uri="{BB962C8B-B14F-4D97-AF65-F5344CB8AC3E}">
        <p14:creationId xmlns:p14="http://schemas.microsoft.com/office/powerpoint/2010/main" val="3897062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Division vs. Release</a:t>
            </a:r>
            <a:endParaRPr lang="en-US" dirty="0"/>
          </a:p>
        </p:txBody>
      </p:sp>
      <p:sp>
        <p:nvSpPr>
          <p:cNvPr id="3" name="Content Placeholder 2"/>
          <p:cNvSpPr>
            <a:spLocks noGrp="1"/>
          </p:cNvSpPr>
          <p:nvPr>
            <p:ph idx="1"/>
          </p:nvPr>
        </p:nvSpPr>
        <p:spPr/>
        <p:txBody>
          <a:bodyPr/>
          <a:lstStyle/>
          <a:p>
            <a:r>
              <a:rPr lang="en-US" dirty="0"/>
              <a:t>Freeing a nerve root from surrounding scar tissue to relieve pain = Release</a:t>
            </a:r>
          </a:p>
          <a:p>
            <a:r>
              <a:rPr lang="en-US" dirty="0"/>
              <a:t>Severing a nerve root to relieve pain = Division</a:t>
            </a:r>
          </a:p>
          <a:p>
            <a:endParaRPr lang="en-US" dirty="0"/>
          </a:p>
        </p:txBody>
      </p:sp>
    </p:spTree>
    <p:extLst>
      <p:ext uri="{BB962C8B-B14F-4D97-AF65-F5344CB8AC3E}">
        <p14:creationId xmlns:p14="http://schemas.microsoft.com/office/powerpoint/2010/main" val="3729499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797539-D569-44CF-ACA6-C8C689794294}"/>
              </a:ext>
            </a:extLst>
          </p:cNvPr>
          <p:cNvSpPr>
            <a:spLocks noGrp="1"/>
          </p:cNvSpPr>
          <p:nvPr>
            <p:ph type="title"/>
          </p:nvPr>
        </p:nvSpPr>
        <p:spPr/>
        <p:txBody>
          <a:bodyPr>
            <a:normAutofit/>
          </a:bodyPr>
          <a:lstStyle/>
          <a:p>
            <a:r>
              <a:rPr lang="en-US" dirty="0"/>
              <a:t>Code Example: Decompressive Lumbar Laminectomy, Open</a:t>
            </a:r>
          </a:p>
        </p:txBody>
      </p:sp>
      <p:pic>
        <p:nvPicPr>
          <p:cNvPr id="5" name="Content Placeholder 4">
            <a:extLst>
              <a:ext uri="{FF2B5EF4-FFF2-40B4-BE49-F238E27FC236}">
                <a16:creationId xmlns:a16="http://schemas.microsoft.com/office/drawing/2014/main" xmlns="" id="{C05E676C-F5C7-4E94-8E89-2933560AF1E6}"/>
              </a:ext>
            </a:extLst>
          </p:cNvPr>
          <p:cNvPicPr>
            <a:picLocks noGrp="1" noChangeAspect="1"/>
          </p:cNvPicPr>
          <p:nvPr>
            <p:ph idx="1"/>
          </p:nvPr>
        </p:nvPicPr>
        <p:blipFill>
          <a:blip r:embed="rId2"/>
          <a:stretch>
            <a:fillRect/>
          </a:stretch>
        </p:blipFill>
        <p:spPr>
          <a:xfrm>
            <a:off x="1047055" y="2214717"/>
            <a:ext cx="6345671" cy="3986383"/>
          </a:xfrm>
          <a:prstGeom prst="rect">
            <a:avLst/>
          </a:prstGeom>
        </p:spPr>
      </p:pic>
      <p:sp>
        <p:nvSpPr>
          <p:cNvPr id="6" name="TextBox 5">
            <a:extLst>
              <a:ext uri="{FF2B5EF4-FFF2-40B4-BE49-F238E27FC236}">
                <a16:creationId xmlns:a16="http://schemas.microsoft.com/office/drawing/2014/main" xmlns="" id="{A2F9D594-02B1-4CED-BD42-CDAE3B567BC8}"/>
              </a:ext>
            </a:extLst>
          </p:cNvPr>
          <p:cNvSpPr txBox="1"/>
          <p:nvPr/>
        </p:nvSpPr>
        <p:spPr>
          <a:xfrm>
            <a:off x="1047055" y="1845385"/>
            <a:ext cx="5430739" cy="369332"/>
          </a:xfrm>
          <a:prstGeom prst="rect">
            <a:avLst/>
          </a:prstGeom>
          <a:noFill/>
        </p:spPr>
        <p:txBody>
          <a:bodyPr wrap="square" rtlCol="0">
            <a:spAutoFit/>
          </a:bodyPr>
          <a:lstStyle/>
          <a:p>
            <a:r>
              <a:rPr lang="en-US" dirty="0"/>
              <a:t>01NB0ZZ</a:t>
            </a:r>
          </a:p>
        </p:txBody>
      </p:sp>
    </p:spTree>
    <p:extLst>
      <p:ext uri="{BB962C8B-B14F-4D97-AF65-F5344CB8AC3E}">
        <p14:creationId xmlns:p14="http://schemas.microsoft.com/office/powerpoint/2010/main" val="1961720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4––Root Operations that Put in/Put Back or Move Some or All of a Body Part</a:t>
            </a:r>
          </a:p>
        </p:txBody>
      </p:sp>
      <p:sp>
        <p:nvSpPr>
          <p:cNvPr id="3" name="Content Placeholder 2"/>
          <p:cNvSpPr>
            <a:spLocks noGrp="1"/>
          </p:cNvSpPr>
          <p:nvPr>
            <p:ph idx="1"/>
          </p:nvPr>
        </p:nvSpPr>
        <p:spPr/>
        <p:txBody>
          <a:bodyPr/>
          <a:lstStyle/>
          <a:p>
            <a:r>
              <a:rPr lang="en-US"/>
              <a:t>Transplantation</a:t>
            </a:r>
          </a:p>
          <a:p>
            <a:r>
              <a:rPr lang="en-US"/>
              <a:t>Reattachment</a:t>
            </a:r>
          </a:p>
          <a:p>
            <a:r>
              <a:rPr lang="en-US"/>
              <a:t>Transfer</a:t>
            </a:r>
          </a:p>
          <a:p>
            <a:r>
              <a:rPr lang="en-US"/>
              <a:t>Reposition</a:t>
            </a:r>
            <a:endParaRPr lang="en-US" dirty="0"/>
          </a:p>
        </p:txBody>
      </p:sp>
    </p:spTree>
    <p:extLst>
      <p:ext uri="{BB962C8B-B14F-4D97-AF65-F5344CB8AC3E}">
        <p14:creationId xmlns:p14="http://schemas.microsoft.com/office/powerpoint/2010/main" val="19537520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35</TotalTime>
  <Words>928</Words>
  <Application>Microsoft Office PowerPoint</Application>
  <PresentationFormat>On-screen Show (4:3)</PresentationFormat>
  <Paragraphs>85</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Century Gothic</vt:lpstr>
      <vt:lpstr>Courier New</vt:lpstr>
      <vt:lpstr>Gotham Medium</vt:lpstr>
      <vt:lpstr>Wingdings</vt:lpstr>
      <vt:lpstr>Office Theme</vt:lpstr>
      <vt:lpstr>ICD-10-PCS: An Applied Approach 2020</vt:lpstr>
      <vt:lpstr>Group 3—Root Operations Involving Cutting or Separation Only</vt:lpstr>
      <vt:lpstr>Division (8) </vt:lpstr>
      <vt:lpstr>Release (N)</vt:lpstr>
      <vt:lpstr>Coding Guideline for Release</vt:lpstr>
      <vt:lpstr>Division and Release</vt:lpstr>
      <vt:lpstr>Division vs. Release</vt:lpstr>
      <vt:lpstr>Code Example: Decompressive Lumbar Laminectomy, Open</vt:lpstr>
      <vt:lpstr>Group 4––Root Operations that Put in/Put Back or Move Some or All of a Body Part</vt:lpstr>
      <vt:lpstr>Transplantation (Y)</vt:lpstr>
      <vt:lpstr>Transplant Qualifiers</vt:lpstr>
      <vt:lpstr>Transplantation Guideline</vt:lpstr>
      <vt:lpstr>Reattachment (M)</vt:lpstr>
      <vt:lpstr>Transfer (X)</vt:lpstr>
      <vt:lpstr>Multilayer Transfer Procedures</vt:lpstr>
      <vt:lpstr>Transfer procedures using multiple tissue layers </vt:lpstr>
      <vt:lpstr>Transfer procedures using multiple tissue layers (continued)</vt:lpstr>
      <vt:lpstr>Portion of 0KX Table</vt:lpstr>
      <vt:lpstr>Reposition (S)</vt:lpstr>
      <vt:lpstr>Reposition</vt:lpstr>
      <vt:lpstr>Reposition for Fractures</vt:lpstr>
      <vt:lpstr>Coding Guideline B3.15</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5</cp:revision>
  <cp:lastPrinted>2018-12-07T14:38:18Z</cp:lastPrinted>
  <dcterms:created xsi:type="dcterms:W3CDTF">2019-10-23T19:09:17Z</dcterms:created>
  <dcterms:modified xsi:type="dcterms:W3CDTF">2020-05-01T15:14:40Z</dcterms:modified>
</cp:coreProperties>
</file>