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304" r:id="rId2"/>
    <p:sldId id="305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24" r:id="rId16"/>
    <p:sldId id="319" r:id="rId17"/>
    <p:sldId id="320" r:id="rId18"/>
    <p:sldId id="321" r:id="rId19"/>
    <p:sldId id="322" r:id="rId20"/>
    <p:sldId id="32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72" d="100"/>
          <a:sy n="72" d="100"/>
        </p:scale>
        <p:origin x="11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6669C-40A4-4402-BBAD-625F34BB49C3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3E447-DE12-4D6C-B35E-502112993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3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73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Applied Approach 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Chapter 23: Osteopathic, Other Procedures, and Chiropractic Sections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62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System and Root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System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C—Indwelling device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E—Physiological system and anatomic regions</a:t>
            </a:r>
          </a:p>
          <a:p>
            <a:r>
              <a:rPr lang="en-US" dirty="0"/>
              <a:t>Root Operation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Other Procedures—methodologies that attempt to remediate or cure a disorder or disease</a:t>
            </a:r>
          </a:p>
        </p:txBody>
      </p:sp>
    </p:spTree>
    <p:extLst>
      <p:ext uri="{BB962C8B-B14F-4D97-AF65-F5344CB8AC3E}">
        <p14:creationId xmlns:p14="http://schemas.microsoft.com/office/powerpoint/2010/main" val="312462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Regions and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Body regions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General musculoskeletal and soft tissue regions </a:t>
            </a:r>
          </a:p>
          <a:p>
            <a:r>
              <a:rPr lang="en-US" dirty="0"/>
              <a:t>Approaches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0—Open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3—Percutaneous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4—Percutaneous endoscopic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7—Via natural or artificial orifice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8—Via natural or artificial orifice endoscopic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X—External</a:t>
            </a:r>
          </a:p>
        </p:txBody>
      </p:sp>
    </p:spTree>
    <p:extLst>
      <p:ext uri="{BB962C8B-B14F-4D97-AF65-F5344CB8AC3E}">
        <p14:creationId xmlns:p14="http://schemas.microsoft.com/office/powerpoint/2010/main" val="1975772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Acupuncture</a:t>
            </a:r>
          </a:p>
          <a:p>
            <a:r>
              <a:rPr lang="en-US" dirty="0"/>
              <a:t>Therapeutic massage</a:t>
            </a:r>
          </a:p>
          <a:p>
            <a:r>
              <a:rPr lang="en-US" dirty="0"/>
              <a:t>Collection</a:t>
            </a:r>
          </a:p>
          <a:p>
            <a:r>
              <a:rPr lang="en-US" dirty="0"/>
              <a:t>Computer assisted procedure</a:t>
            </a:r>
          </a:p>
          <a:p>
            <a:r>
              <a:rPr lang="en-US" dirty="0"/>
              <a:t>Robotic assisted procedure</a:t>
            </a:r>
          </a:p>
          <a:p>
            <a:r>
              <a:rPr lang="en-US" dirty="0"/>
              <a:t>New infrared spectroscopy (NIRS)</a:t>
            </a:r>
          </a:p>
          <a:p>
            <a:r>
              <a:rPr lang="en-US" dirty="0">
                <a:solidFill>
                  <a:schemeClr val="tx1"/>
                </a:solidFill>
              </a:rPr>
              <a:t>Fluorescence guided procedure</a:t>
            </a:r>
            <a:endParaRPr lang="en-US" dirty="0"/>
          </a:p>
          <a:p>
            <a:r>
              <a:rPr lang="en-US" dirty="0"/>
              <a:t>Other method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275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sz="3800"/>
              <a:t>Computer and Robotic Assisted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761613" cy="4351338"/>
          </a:xfrm>
        </p:spPr>
        <p:txBody>
          <a:bodyPr>
            <a:normAutofit/>
          </a:bodyPr>
          <a:lstStyle/>
          <a:p>
            <a:r>
              <a:rPr lang="en-US" sz="2000" dirty="0"/>
              <a:t>Additional code for computer assisted or robotic assisted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/>
              <a:t>Example DaVinci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/>
              <a:t>Approach Value = 4 Percutaneous Endoscopic</a:t>
            </a:r>
          </a:p>
          <a:p>
            <a:r>
              <a:rPr lang="en-US" sz="2000" dirty="0"/>
              <a:t>Primary procedure coded separately</a:t>
            </a:r>
          </a:p>
        </p:txBody>
      </p:sp>
      <p:pic>
        <p:nvPicPr>
          <p:cNvPr id="5" name="Picture 4" descr="A group of people in a room&#10;&#10;Description generated with high confidence">
            <a:extLst>
              <a:ext uri="{FF2B5EF4-FFF2-40B4-BE49-F238E27FC236}">
                <a16:creationId xmlns:a16="http://schemas.microsoft.com/office/drawing/2014/main" id="{1436BE7A-3A2C-4197-8B36-1FD69E8AE1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02" r="25647" b="3"/>
          <a:stretch/>
        </p:blipFill>
        <p:spPr>
          <a:xfrm>
            <a:off x="4957133" y="1517103"/>
            <a:ext cx="3676296" cy="41275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64BDDD-EEFF-40F7-A9FA-B57F8E8371F1}"/>
              </a:ext>
            </a:extLst>
          </p:cNvPr>
          <p:cNvSpPr txBox="1"/>
          <p:nvPr/>
        </p:nvSpPr>
        <p:spPr>
          <a:xfrm>
            <a:off x="4957133" y="5652184"/>
            <a:ext cx="3805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</a:t>
            </a:r>
            <a:r>
              <a:rPr lang="en-US" sz="1000" dirty="0" err="1"/>
              <a:t>Cmglee</a:t>
            </a:r>
            <a:r>
              <a:rPr lang="en-US" sz="1000" dirty="0"/>
              <a:t>. 2015 (March). “A da Vinci Surgical System at Addenbrooke's Treatment Centre during the 2015 Cambridge Science Festival.” Digital Image. Wikimedia Commons. https://commons.wikimedia.org/w/index.php?curid=39154360.</a:t>
            </a:r>
          </a:p>
        </p:txBody>
      </p:sp>
    </p:spTree>
    <p:extLst>
      <p:ext uri="{BB962C8B-B14F-4D97-AF65-F5344CB8AC3E}">
        <p14:creationId xmlns:p14="http://schemas.microsoft.com/office/powerpoint/2010/main" val="4290864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Bodily fluid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sperm and breast milk</a:t>
            </a:r>
          </a:p>
          <a:p>
            <a:r>
              <a:rPr lang="en-US" dirty="0"/>
              <a:t>Detail about methods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anesthesia with fluoroscopy</a:t>
            </a:r>
          </a:p>
          <a:p>
            <a:r>
              <a:rPr lang="en-US" dirty="0"/>
              <a:t>Body parts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prostate and rectum</a:t>
            </a:r>
          </a:p>
        </p:txBody>
      </p:sp>
    </p:spTree>
    <p:extLst>
      <p:ext uri="{BB962C8B-B14F-4D97-AF65-F5344CB8AC3E}">
        <p14:creationId xmlns:p14="http://schemas.microsoft.com/office/powerpoint/2010/main" val="3521743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6FA8-8291-41F6-9BE6-9C8AF0DCE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8E0 Table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BA084F8-2073-4E43-8D8A-FBAE0EB541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336" y="1169378"/>
            <a:ext cx="6041221" cy="518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79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Definition—Chiropractic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1—Section (always 9)</a:t>
            </a:r>
          </a:p>
          <a:p>
            <a:r>
              <a:rPr lang="en-US"/>
              <a:t>2—Body System (always W)</a:t>
            </a:r>
          </a:p>
          <a:p>
            <a:r>
              <a:rPr lang="en-US"/>
              <a:t>3—Root Operation (always B)</a:t>
            </a:r>
          </a:p>
          <a:p>
            <a:r>
              <a:rPr lang="en-US"/>
              <a:t>4—Body Region</a:t>
            </a:r>
          </a:p>
          <a:p>
            <a:r>
              <a:rPr lang="en-US"/>
              <a:t>5—Approach (always X)</a:t>
            </a:r>
          </a:p>
          <a:p>
            <a:r>
              <a:rPr lang="en-US"/>
              <a:t>6—Method</a:t>
            </a:r>
          </a:p>
          <a:p>
            <a:r>
              <a:rPr lang="en-US"/>
              <a:t>7—Qualifier (always 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019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Root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Manipulation: Manual procedure that involves a directed thrust to move a joint past the physiological range of motion, without exceeding the anatomical limit</a:t>
            </a:r>
          </a:p>
        </p:txBody>
      </p:sp>
    </p:spTree>
    <p:extLst>
      <p:ext uri="{BB962C8B-B14F-4D97-AF65-F5344CB8AC3E}">
        <p14:creationId xmlns:p14="http://schemas.microsoft.com/office/powerpoint/2010/main" val="2043618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Body Regions and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Region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General musculoskeletal and soft tissue regions</a:t>
            </a:r>
          </a:p>
          <a:p>
            <a:r>
              <a:rPr lang="en-US" dirty="0"/>
              <a:t>Approach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X—External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Only approach applicable to Chiropractic section</a:t>
            </a:r>
          </a:p>
        </p:txBody>
      </p:sp>
    </p:spTree>
    <p:extLst>
      <p:ext uri="{BB962C8B-B14F-4D97-AF65-F5344CB8AC3E}">
        <p14:creationId xmlns:p14="http://schemas.microsoft.com/office/powerpoint/2010/main" val="1524606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Non-manual</a:t>
            </a:r>
          </a:p>
          <a:p>
            <a:r>
              <a:rPr lang="en-US"/>
              <a:t>Indirect Visceral</a:t>
            </a:r>
          </a:p>
          <a:p>
            <a:r>
              <a:rPr lang="en-US"/>
              <a:t>Extra-articular</a:t>
            </a:r>
          </a:p>
          <a:p>
            <a:r>
              <a:rPr lang="en-US"/>
              <a:t>Direct Visceral</a:t>
            </a:r>
          </a:p>
          <a:p>
            <a:r>
              <a:rPr lang="en-US"/>
              <a:t>Long Lever Specific Contact</a:t>
            </a:r>
          </a:p>
          <a:p>
            <a:r>
              <a:rPr lang="en-US"/>
              <a:t>Short Lever Specific Contact</a:t>
            </a:r>
          </a:p>
          <a:p>
            <a:r>
              <a:rPr lang="en-US"/>
              <a:t>Long and Short Lever Specific Contact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85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Osteopathic, Other Procedures, and Chiropractic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Section Values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7—Osteopathic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8—Other Procedures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9—Chiropractic</a:t>
            </a:r>
          </a:p>
        </p:txBody>
      </p:sp>
    </p:spTree>
    <p:extLst>
      <p:ext uri="{BB962C8B-B14F-4D97-AF65-F5344CB8AC3E}">
        <p14:creationId xmlns:p14="http://schemas.microsoft.com/office/powerpoint/2010/main" val="1543796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 for Chiropractic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Always Z—None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723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Acupuncture</a:t>
            </a:r>
          </a:p>
          <a:p>
            <a:r>
              <a:rPr lang="en-US"/>
              <a:t>Osteopathic treatment</a:t>
            </a:r>
          </a:p>
          <a:p>
            <a:r>
              <a:rPr lang="en-US"/>
              <a:t>Chiropractic treatment</a:t>
            </a:r>
          </a:p>
          <a:p>
            <a:r>
              <a:rPr lang="en-US"/>
              <a:t>Therapeutic massage</a:t>
            </a:r>
          </a:p>
          <a:p>
            <a:r>
              <a:rPr lang="en-US"/>
              <a:t>Collection of bodily fluids</a:t>
            </a:r>
          </a:p>
          <a:p>
            <a:r>
              <a:rPr lang="en-US"/>
              <a:t>Robotic-assisted surgery</a:t>
            </a:r>
          </a:p>
          <a:p>
            <a:r>
              <a:rPr lang="en-US"/>
              <a:t>Computer-assisted surgery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96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Definition—Osteopathic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1—Section (always 7)</a:t>
            </a:r>
          </a:p>
          <a:p>
            <a:r>
              <a:rPr lang="en-US"/>
              <a:t>2—Body System (always W)</a:t>
            </a:r>
          </a:p>
          <a:p>
            <a:r>
              <a:rPr lang="en-US"/>
              <a:t>3—Root Operation (always 0)</a:t>
            </a:r>
          </a:p>
          <a:p>
            <a:r>
              <a:rPr lang="en-US"/>
              <a:t>4—Body Region</a:t>
            </a:r>
          </a:p>
          <a:p>
            <a:r>
              <a:rPr lang="en-US"/>
              <a:t>5—Approach (always X)</a:t>
            </a:r>
          </a:p>
          <a:p>
            <a:r>
              <a:rPr lang="en-US"/>
              <a:t>6—Method</a:t>
            </a:r>
          </a:p>
          <a:p>
            <a:r>
              <a:rPr lang="en-US"/>
              <a:t>7—Qualifier (always 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949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Osteopathic Root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Treatment: Manual treatment to eliminate or alleviate somatic dysfunction and related disorders</a:t>
            </a:r>
          </a:p>
        </p:txBody>
      </p:sp>
    </p:spTree>
    <p:extLst>
      <p:ext uri="{BB962C8B-B14F-4D97-AF65-F5344CB8AC3E}">
        <p14:creationId xmlns:p14="http://schemas.microsoft.com/office/powerpoint/2010/main" val="147155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Body Regions and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Region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General musculoskeletal and soft tissue regions</a:t>
            </a:r>
          </a:p>
          <a:p>
            <a:r>
              <a:rPr lang="en-US" dirty="0"/>
              <a:t>Approach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X—External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Only approach applicable to Osteopathic section</a:t>
            </a:r>
          </a:p>
        </p:txBody>
      </p:sp>
    </p:spTree>
    <p:extLst>
      <p:ext uri="{BB962C8B-B14F-4D97-AF65-F5344CB8AC3E}">
        <p14:creationId xmlns:p14="http://schemas.microsoft.com/office/powerpoint/2010/main" val="2917434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Articulatory—raising</a:t>
            </a:r>
          </a:p>
          <a:p>
            <a:r>
              <a:rPr lang="en-US" dirty="0"/>
              <a:t>Fascial release </a:t>
            </a:r>
          </a:p>
          <a:p>
            <a:r>
              <a:rPr lang="en-US" dirty="0"/>
              <a:t>General mobilization</a:t>
            </a:r>
          </a:p>
          <a:p>
            <a:r>
              <a:rPr lang="en-US" dirty="0"/>
              <a:t>High velocity—low amplitude</a:t>
            </a:r>
          </a:p>
          <a:p>
            <a:r>
              <a:rPr lang="en-US" dirty="0"/>
              <a:t>Indirect</a:t>
            </a:r>
          </a:p>
          <a:p>
            <a:r>
              <a:rPr lang="en-US" dirty="0"/>
              <a:t>Low velocity—high amplitude</a:t>
            </a:r>
          </a:p>
          <a:p>
            <a:r>
              <a:rPr lang="en-US" dirty="0"/>
              <a:t>Lymphatic pump</a:t>
            </a:r>
          </a:p>
          <a:p>
            <a:r>
              <a:rPr lang="en-US" dirty="0"/>
              <a:t>Muscle energy—isometric</a:t>
            </a:r>
          </a:p>
          <a:p>
            <a:r>
              <a:rPr lang="en-US" dirty="0"/>
              <a:t>Muscle energy—isotonic</a:t>
            </a:r>
          </a:p>
          <a:p>
            <a:r>
              <a:rPr lang="en-US" dirty="0"/>
              <a:t>Other method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009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 for Osteopathic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Always Z—None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476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Definition—Other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1—Section (always 8)</a:t>
            </a:r>
          </a:p>
          <a:p>
            <a:r>
              <a:rPr lang="en-US"/>
              <a:t>2—Body System </a:t>
            </a:r>
          </a:p>
          <a:p>
            <a:r>
              <a:rPr lang="en-US"/>
              <a:t>3—Root Operation (always 0)</a:t>
            </a:r>
          </a:p>
          <a:p>
            <a:r>
              <a:rPr lang="en-US"/>
              <a:t>4—Body Region</a:t>
            </a:r>
          </a:p>
          <a:p>
            <a:r>
              <a:rPr lang="en-US"/>
              <a:t>5—Approach </a:t>
            </a:r>
          </a:p>
          <a:p>
            <a:r>
              <a:rPr lang="en-US"/>
              <a:t>6—Method</a:t>
            </a:r>
          </a:p>
          <a:p>
            <a:r>
              <a:rPr lang="en-US"/>
              <a:t>7—Qualifier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453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29</TotalTime>
  <Words>541</Words>
  <Application>Microsoft Office PowerPoint</Application>
  <PresentationFormat>On-screen Show (4:3)</PresentationFormat>
  <Paragraphs>118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Courier New</vt:lpstr>
      <vt:lpstr>Office Theme</vt:lpstr>
      <vt:lpstr>ICD-10-PCS: An Applied Approach 2020</vt:lpstr>
      <vt:lpstr>Osteopathic, Other Procedures, and Chiropractic </vt:lpstr>
      <vt:lpstr>Types of Procedures</vt:lpstr>
      <vt:lpstr>Character Definition—Osteopathic</vt:lpstr>
      <vt:lpstr>Osteopathic Root Operation</vt:lpstr>
      <vt:lpstr>Body Regions and Approach</vt:lpstr>
      <vt:lpstr>Method Values</vt:lpstr>
      <vt:lpstr>Qualifier for Osteopathic</vt:lpstr>
      <vt:lpstr>Character Definition—Other Procedures</vt:lpstr>
      <vt:lpstr>Body System and Root Operation</vt:lpstr>
      <vt:lpstr>Body Regions and Approaches</vt:lpstr>
      <vt:lpstr>Methods</vt:lpstr>
      <vt:lpstr>Computer and Robotic Assisted</vt:lpstr>
      <vt:lpstr>Qualifiers</vt:lpstr>
      <vt:lpstr>8E0 Table </vt:lpstr>
      <vt:lpstr>Character Definition—Chiropractic</vt:lpstr>
      <vt:lpstr>Root Operation</vt:lpstr>
      <vt:lpstr>Body Regions and Approach</vt:lpstr>
      <vt:lpstr>Methods</vt:lpstr>
      <vt:lpstr>Qualifier for Chiropractic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5</cp:revision>
  <cp:lastPrinted>2018-12-07T14:38:18Z</cp:lastPrinted>
  <dcterms:created xsi:type="dcterms:W3CDTF">2019-10-24T18:05:45Z</dcterms:created>
  <dcterms:modified xsi:type="dcterms:W3CDTF">2020-05-30T21:18:10Z</dcterms:modified>
</cp:coreProperties>
</file>