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handoutMasterIdLst>
    <p:handoutMasterId r:id="rId27"/>
  </p:handoutMasterIdLst>
  <p:sldIdLst>
    <p:sldId id="304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28" r:id="rId13"/>
    <p:sldId id="315" r:id="rId14"/>
    <p:sldId id="326" r:id="rId15"/>
    <p:sldId id="316" r:id="rId16"/>
    <p:sldId id="317" r:id="rId17"/>
    <p:sldId id="318" r:id="rId18"/>
    <p:sldId id="319" r:id="rId19"/>
    <p:sldId id="320" r:id="rId20"/>
    <p:sldId id="321" r:id="rId21"/>
    <p:sldId id="327" r:id="rId22"/>
    <p:sldId id="322" r:id="rId23"/>
    <p:sldId id="323" r:id="rId24"/>
    <p:sldId id="324" r:id="rId25"/>
    <p:sldId id="325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E4FF"/>
    <a:srgbClr val="3D4543"/>
    <a:srgbClr val="005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2" autoAdjust="0"/>
    <p:restoredTop sz="94706"/>
  </p:normalViewPr>
  <p:slideViewPr>
    <p:cSldViewPr snapToGrid="0" snapToObjects="1">
      <p:cViewPr varScale="1">
        <p:scale>
          <a:sx n="60" d="100"/>
          <a:sy n="60" d="100"/>
        </p:scale>
        <p:origin x="114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D92D5C1E-4213-FB44-A792-CF991CDAC9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BA5AF19-8F85-824D-8C47-8CC712C501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47B8B-5D1B-9942-91B4-6FC0220B3A5A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B69BEA0-3F47-8E44-8BC9-DA59B99981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E027B3B-5CCE-E843-B139-0CFC58FE38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32B9E-3B9C-394E-AE61-0542ED141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16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B7025D9-8A0B-404B-80CE-024E9FA7C8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0860" y="2035015"/>
            <a:ext cx="6341671" cy="2390224"/>
          </a:xfrm>
        </p:spPr>
        <p:txBody>
          <a:bodyPr anchor="ctr" anchorCtr="0">
            <a:normAutofit/>
          </a:bodyPr>
          <a:lstStyle>
            <a:lvl1pPr algn="l">
              <a:defRPr sz="4000">
                <a:solidFill>
                  <a:schemeClr val="bg1"/>
                </a:solidFill>
                <a:latin typeface="Century Gothic" panose="020B0502020202020204" pitchFamily="34" charset="0"/>
                <a:cs typeface="Gotham Medium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0861" y="4623553"/>
            <a:ext cx="6341670" cy="1204729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59E4FF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57C7854-A3A0-534E-B387-E02E4960D983}"/>
              </a:ext>
            </a:extLst>
          </p:cNvPr>
          <p:cNvSpPr txBox="1"/>
          <p:nvPr userDrawn="1"/>
        </p:nvSpPr>
        <p:spPr>
          <a:xfrm>
            <a:off x="520861" y="6204031"/>
            <a:ext cx="1944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ahima.org</a:t>
            </a:r>
            <a:endParaRPr lang="en-US" b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 descr="AHIMA_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531" y="5698016"/>
            <a:ext cx="1806908" cy="87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072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938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45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783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231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839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687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43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271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10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89F035-20E4-754E-B17B-F00EA69BD7D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8BEA43-E588-2D49-8C9F-D6ED546C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855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168459F-06C0-FA4C-8304-13B287B1280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2A9967ED-E504-9C4D-8276-0C1E8DA2FC2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037408" y="6310740"/>
            <a:ext cx="1562582" cy="413483"/>
          </a:xfrm>
          <a:prstGeom prst="rect">
            <a:avLst/>
          </a:prstGeom>
        </p:spPr>
      </p:pic>
      <p:sp>
        <p:nvSpPr>
          <p:cNvPr id="6" name="Text Box 15">
            <a:extLst>
              <a:ext uri="{FF2B5EF4-FFF2-40B4-BE49-F238E27FC236}">
                <a16:creationId xmlns:a16="http://schemas.microsoft.com/office/drawing/2014/main" xmlns="" id="{5CB0502B-B4F9-BA4D-81C5-6AC48579C5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57626" y="6524168"/>
            <a:ext cx="468384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7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© 2020 AHIMA</a:t>
            </a:r>
            <a:endParaRPr lang="en-US" sz="7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-111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1AF329E-8D4E-5742-A952-EAA1E0AEEBFA}"/>
              </a:ext>
            </a:extLst>
          </p:cNvPr>
          <p:cNvSpPr txBox="1"/>
          <p:nvPr userDrawn="1"/>
        </p:nvSpPr>
        <p:spPr>
          <a:xfrm>
            <a:off x="548748" y="6232359"/>
            <a:ext cx="16940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solidFill>
                  <a:srgbClr val="00548B"/>
                </a:solidFill>
                <a:latin typeface="Century Gothic" panose="020B0502020202020204" pitchFamily="34" charset="0"/>
              </a:rPr>
              <a:t>ahima.org</a:t>
            </a:r>
            <a:endParaRPr lang="en-US" sz="1500" b="1" dirty="0">
              <a:solidFill>
                <a:srgbClr val="00548B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229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rgbClr val="00548B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ICD-10-PCS: An Applied Approach 2020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Chapter 6: Root Operations That Involve Examination Only, Other Repairs, or Other Objectives</a:t>
            </a:r>
          </a:p>
        </p:txBody>
      </p:sp>
    </p:spTree>
    <p:extLst>
      <p:ext uri="{BB962C8B-B14F-4D97-AF65-F5344CB8AC3E}">
        <p14:creationId xmlns:p14="http://schemas.microsoft.com/office/powerpoint/2010/main" val="1368320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Group 8—Root Operations that Define Other Repairs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Control</a:t>
            </a:r>
          </a:p>
          <a:p>
            <a:r>
              <a:rPr lang="en-US"/>
              <a:t>Repair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534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Repair (Q)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Restoring, to the extent possible, a body part to its normal anatomic structure and function</a:t>
            </a:r>
          </a:p>
          <a:p>
            <a:r>
              <a:rPr lang="en-US" dirty="0"/>
              <a:t>Only if no other root operation applies</a:t>
            </a:r>
          </a:p>
          <a:p>
            <a:r>
              <a:rPr lang="en-US" dirty="0"/>
              <a:t>See figure 6.1, Reconstruction decision tree</a:t>
            </a:r>
          </a:p>
          <a:p>
            <a:r>
              <a:rPr lang="en-US" dirty="0"/>
              <a:t>NEC root operation</a:t>
            </a:r>
          </a:p>
          <a:p>
            <a:r>
              <a:rPr lang="en-US" dirty="0"/>
              <a:t>For example, suture of lacerations, </a:t>
            </a:r>
            <a:r>
              <a:rPr lang="en-US" dirty="0" err="1"/>
              <a:t>herniorraphy</a:t>
            </a:r>
            <a:r>
              <a:rPr lang="en-US" dirty="0"/>
              <a:t> without mesh</a:t>
            </a:r>
          </a:p>
        </p:txBody>
      </p:sp>
    </p:spTree>
    <p:extLst>
      <p:ext uri="{BB962C8B-B14F-4D97-AF65-F5344CB8AC3E}">
        <p14:creationId xmlns:p14="http://schemas.microsoft.com/office/powerpoint/2010/main" val="1803628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D5CDF7-3B3B-40E0-9CBC-98D6317E0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Figure 6.1. Reconstruction Decision Tree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xmlns="" id="{FFAC23E9-54CD-4C62-BF32-A253169356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4756" y="1690689"/>
            <a:ext cx="7139741" cy="448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9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Control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Stopping, or attempting to stop, postprocedural or other acute bleeding</a:t>
            </a:r>
          </a:p>
          <a:p>
            <a:r>
              <a:rPr lang="en-US" dirty="0"/>
              <a:t>For example, postoperative ligation of bleeding arteries, drainage of postoperative hemorrhage</a:t>
            </a:r>
          </a:p>
          <a:p>
            <a:r>
              <a:rPr lang="en-US" dirty="0"/>
              <a:t>Includes irrigation and evacuation of hematomas</a:t>
            </a:r>
          </a:p>
          <a:p>
            <a:r>
              <a:rPr lang="en-US" dirty="0"/>
              <a:t>Coded to anatomical regions and Ear, Nose and Sinus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General 0W3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Upper Extremities 0X3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Lower Extremities 0Y3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Ear Nose and Sinus 093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3702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AB0D59-D567-4034-84D2-FDEDA1C21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093 Table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D2915A90-C0BC-405F-B255-9EF239878E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3323701"/>
            <a:ext cx="8229600" cy="151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3193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Unsuccessful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If an attempt at controlling postoperative or other acute bleeding is unsuccessful and a more definitive procedure is necessary, code that root operation instead of Control. For example: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Bypass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Detachment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Excision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Extraction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Reposition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Replacement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Resection</a:t>
            </a:r>
          </a:p>
        </p:txBody>
      </p:sp>
    </p:spTree>
    <p:extLst>
      <p:ext uri="{BB962C8B-B14F-4D97-AF65-F5344CB8AC3E}">
        <p14:creationId xmlns:p14="http://schemas.microsoft.com/office/powerpoint/2010/main" val="651815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Group 9—Root Operations that Define Other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Fusion</a:t>
            </a:r>
          </a:p>
          <a:p>
            <a:r>
              <a:rPr lang="en-US" dirty="0"/>
              <a:t>Alteration</a:t>
            </a:r>
          </a:p>
          <a:p>
            <a:r>
              <a:rPr lang="en-US" dirty="0"/>
              <a:t>Creation</a:t>
            </a:r>
          </a:p>
        </p:txBody>
      </p:sp>
      <p:pic>
        <p:nvPicPr>
          <p:cNvPr id="5" name="Picture 4" descr="A picture containing indoor, person&#10;&#10;Description generated with very high confidence">
            <a:extLst>
              <a:ext uri="{FF2B5EF4-FFF2-40B4-BE49-F238E27FC236}">
                <a16:creationId xmlns:a16="http://schemas.microsoft.com/office/drawing/2014/main" xmlns="" id="{C83D971F-2721-4C25-9A4E-EFEF136BB9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2075" y="1773080"/>
            <a:ext cx="4014351" cy="33118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65E5B09-85F4-4BDB-9653-BECC4F5300DD}"/>
              </a:ext>
            </a:extLst>
          </p:cNvPr>
          <p:cNvSpPr txBox="1"/>
          <p:nvPr/>
        </p:nvSpPr>
        <p:spPr>
          <a:xfrm>
            <a:off x="4342075" y="5119167"/>
            <a:ext cx="410017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Fusion of L5 and S1</a:t>
            </a:r>
          </a:p>
          <a:p>
            <a:r>
              <a:rPr lang="en-US" sz="1000" dirty="0"/>
              <a:t>Source: </a:t>
            </a:r>
            <a:r>
              <a:rPr lang="en-US" sz="1000" dirty="0" err="1"/>
              <a:t>PumpingRudi</a:t>
            </a:r>
            <a:r>
              <a:rPr lang="en-US" sz="1000" dirty="0"/>
              <a:t>. 2009 (November). “</a:t>
            </a:r>
            <a:r>
              <a:rPr lang="de-DE" sz="1000" dirty="0"/>
              <a:t>Röntgenaufnahme meiner durch Spondylodese versorgten Spondylolisthesis.“ Digital Image.</a:t>
            </a:r>
            <a:r>
              <a:rPr lang="en-US" sz="1000" dirty="0"/>
              <a:t> Wikimedia Commons. https://en.wikipedia.org/wiki/Spinal_fusion#/media/File:Roe_LWS_Spondylodese_L5-S1_seitlich.jpg.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5163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Fusion (G)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Joining together portions of an articular body part rendering the articular body parts immobile</a:t>
            </a:r>
          </a:p>
          <a:p>
            <a:r>
              <a:rPr lang="en-US" dirty="0"/>
              <a:t>Only performed on joint structures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Upper Joints—0RG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Lower Joints—0SG</a:t>
            </a:r>
          </a:p>
        </p:txBody>
      </p:sp>
    </p:spTree>
    <p:extLst>
      <p:ext uri="{BB962C8B-B14F-4D97-AF65-F5344CB8AC3E}">
        <p14:creationId xmlns:p14="http://schemas.microsoft.com/office/powerpoint/2010/main" val="16161652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Spinal Fusion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Upper Joints—0RG table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Occipito-cervical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Cervical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Thoracic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Thoracolumbar </a:t>
            </a:r>
          </a:p>
          <a:p>
            <a:r>
              <a:rPr lang="en-US" dirty="0"/>
              <a:t>Lower Joints—0SG table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Lumbosacral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Sacrococcygeal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Sacroiliac </a:t>
            </a:r>
          </a:p>
        </p:txBody>
      </p:sp>
    </p:spTree>
    <p:extLst>
      <p:ext uri="{BB962C8B-B14F-4D97-AF65-F5344CB8AC3E}">
        <p14:creationId xmlns:p14="http://schemas.microsoft.com/office/powerpoint/2010/main" val="2468946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Body Part Value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Based on the number of joints, not vertebrae</a:t>
            </a:r>
          </a:p>
          <a:p>
            <a:r>
              <a:rPr lang="en-US" dirty="0"/>
              <a:t>Distinct body part values for a single vertebral joint and multiple vertebral joints at each level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 1—Cervical Vertebral Joint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 2—Cervical Vertebral Joint, 2 or More</a:t>
            </a:r>
          </a:p>
          <a:p>
            <a:r>
              <a:rPr lang="en-US" dirty="0"/>
              <a:t>See Coding Guideline B3.10a</a:t>
            </a:r>
          </a:p>
        </p:txBody>
      </p:sp>
    </p:spTree>
    <p:extLst>
      <p:ext uri="{BB962C8B-B14F-4D97-AF65-F5344CB8AC3E}">
        <p14:creationId xmlns:p14="http://schemas.microsoft.com/office/powerpoint/2010/main" val="3525664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Group 7—Root Operations that Involve Examination Only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Inspection</a:t>
            </a:r>
          </a:p>
          <a:p>
            <a:r>
              <a:rPr lang="en-US"/>
              <a:t>Map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4719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Device and Qualifier for Spinal Fusions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Device Used—value in the 6th character</a:t>
            </a:r>
          </a:p>
          <a:p>
            <a:r>
              <a:rPr lang="en-US"/>
              <a:t>Qualifier—more information on the approach and the column</a:t>
            </a:r>
          </a:p>
          <a:p>
            <a:r>
              <a:rPr lang="en-US"/>
              <a:t>If different devices and/or qualifiers—multiple codes</a:t>
            </a:r>
          </a:p>
          <a:p>
            <a:r>
              <a:rPr lang="en-US"/>
              <a:t>See Coding Guideline B3.10b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5161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5A69CF-2882-4FFD-B76E-23BC3CE99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Portion of 0SG Table for Fusion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DF39343A-89D2-46DA-87B4-67CED7176F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789751"/>
            <a:ext cx="8229600" cy="258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3427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Combinations of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See Coding Guideline B3.10c</a:t>
            </a:r>
          </a:p>
          <a:p>
            <a:r>
              <a:rPr lang="en-US" dirty="0"/>
              <a:t>If there is a combination of devices used on the same vertebral joint: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Interbody fusion device value used if applicable, even if with other material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If bone graft is the only device used, this is coded as device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If combination of autologous and nonautologous, the autologous is coded as the device</a:t>
            </a:r>
          </a:p>
        </p:txBody>
      </p:sp>
    </p:spTree>
    <p:extLst>
      <p:ext uri="{BB962C8B-B14F-4D97-AF65-F5344CB8AC3E}">
        <p14:creationId xmlns:p14="http://schemas.microsoft.com/office/powerpoint/2010/main" val="41558475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Autograft for Spinal Fusion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Bone graft harvest from a different procedure site is coded separately for autograft</a:t>
            </a:r>
          </a:p>
          <a:p>
            <a:r>
              <a:rPr lang="en-US" dirty="0"/>
              <a:t>Coding Guideline B3.9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If an autograft is obtained from a different procedure site in order to complete the objective of the procedure, a separate procedure is coded, except when the seventh character qualifier value in the ICD-10-PCS table fully specifies the site from which the autograft was obtained.  </a:t>
            </a:r>
          </a:p>
        </p:txBody>
      </p:sp>
    </p:spTree>
    <p:extLst>
      <p:ext uri="{BB962C8B-B14F-4D97-AF65-F5344CB8AC3E}">
        <p14:creationId xmlns:p14="http://schemas.microsoft.com/office/powerpoint/2010/main" val="9852149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Alteration (0)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Modifying the natural anatomic structure of a body part without affecting the function of the body part</a:t>
            </a:r>
          </a:p>
          <a:p>
            <a:r>
              <a:rPr lang="en-US"/>
              <a:t>Performed for cosmetic purposes only</a:t>
            </a:r>
          </a:p>
          <a:p>
            <a:r>
              <a:rPr lang="en-US"/>
              <a:t>Some procedures may have medical reasons for performance—not Alteration, instead code to the applicable root operation</a:t>
            </a:r>
          </a:p>
          <a:p>
            <a:r>
              <a:rPr lang="en-US"/>
              <a:t>For example, blepharoplasty, breast reduction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5143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Creation (4)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Putting in or on biological or synthetic material to form a new body part that to the extent possible replicates the anatomic structure or function of an absent body part</a:t>
            </a:r>
          </a:p>
          <a:p>
            <a:r>
              <a:rPr lang="en-US" dirty="0"/>
              <a:t>Cardiac procedures</a:t>
            </a:r>
          </a:p>
          <a:p>
            <a:r>
              <a:rPr lang="en-US" dirty="0"/>
              <a:t>Gender reassignment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Body part value—structure present at the beginning of the procedure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Qualifier </a:t>
            </a:r>
            <a:r>
              <a:rPr lang="en-US"/>
              <a:t>value—structure </a:t>
            </a:r>
            <a:r>
              <a:rPr lang="en-US" dirty="0"/>
              <a:t>created at the conclusion of the procedure</a:t>
            </a:r>
          </a:p>
        </p:txBody>
      </p:sp>
    </p:spTree>
    <p:extLst>
      <p:ext uri="{BB962C8B-B14F-4D97-AF65-F5344CB8AC3E}">
        <p14:creationId xmlns:p14="http://schemas.microsoft.com/office/powerpoint/2010/main" val="1208432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Inspection (J)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Visually and/or manually exploring a body part</a:t>
            </a:r>
          </a:p>
          <a:p>
            <a:r>
              <a:rPr lang="en-US" dirty="0"/>
              <a:t>Optical instruments may be used for visual Inspections</a:t>
            </a:r>
          </a:p>
          <a:p>
            <a:r>
              <a:rPr lang="en-US" dirty="0"/>
              <a:t>Objective is looking rather than doing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bronchoscopy, arthrotomy, colonoscopy</a:t>
            </a:r>
          </a:p>
          <a:p>
            <a:r>
              <a:rPr lang="en-US" dirty="0"/>
              <a:t>Manual exploration either directly or via intervening layers</a:t>
            </a:r>
          </a:p>
          <a:p>
            <a:r>
              <a:rPr lang="en-US" dirty="0"/>
              <a:t>If more than one layer, the deepest layer is coded </a:t>
            </a:r>
          </a:p>
          <a:p>
            <a:r>
              <a:rPr lang="en-US" dirty="0"/>
              <a:t>See Coding Guideline B3.5</a:t>
            </a:r>
          </a:p>
        </p:txBody>
      </p:sp>
    </p:spTree>
    <p:extLst>
      <p:ext uri="{BB962C8B-B14F-4D97-AF65-F5344CB8AC3E}">
        <p14:creationId xmlns:p14="http://schemas.microsoft.com/office/powerpoint/2010/main" val="3700920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Coding Guidelines applicable to Inspection: B3.3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If the intended procedure is discontinued, or otherwise not completed, code the procedure to the root operation performed. If a procedure is discontinued before any other root operation is performed, code the root operation Inspection of the body part or anatomical region inspected.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procedure to replace aortic valve is discontinued after initial thoracotomy, but before any incision is made into the heart muscle—open Inspection of the mediastinum</a:t>
            </a:r>
          </a:p>
        </p:txBody>
      </p:sp>
    </p:spTree>
    <p:extLst>
      <p:ext uri="{BB962C8B-B14F-4D97-AF65-F5344CB8AC3E}">
        <p14:creationId xmlns:p14="http://schemas.microsoft.com/office/powerpoint/2010/main" val="254043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Coding Guidelines applicable to Inspection: B3.11a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Inspection of a body part(s) performed in order to achieve the objective of a procedure is not coded separately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fiberoptic bronchoscopy performed for irrigation of bronchus. Only the Irrigation procedure is coded.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010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Coding Guidelines Applicable to Inspection: Multiple Coding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Coding Guideline B3.11c</a:t>
            </a:r>
          </a:p>
          <a:p>
            <a:r>
              <a:rPr lang="en-US" dirty="0"/>
              <a:t>If Inspection is completed using one approach and another root operation is performed using another approach—Inspection coded separately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endoscopic Inspection of duodenum and Excision of the duodenum = 2 codes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4760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Coding Guidelines Applicable to Inspection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Coding Guideline B3.11b—multiple body parts inspected</a:t>
            </a:r>
          </a:p>
          <a:p>
            <a:r>
              <a:rPr lang="en-US" dirty="0"/>
              <a:t>Tubular body parts—most distal part is coded as the body part (body part furthest from the starting point of the inspection)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Cystoureteroscopy with inspection of bladder and ureters is coded to the ureter body part value</a:t>
            </a:r>
          </a:p>
        </p:txBody>
      </p:sp>
    </p:spTree>
    <p:extLst>
      <p:ext uri="{BB962C8B-B14F-4D97-AF65-F5344CB8AC3E}">
        <p14:creationId xmlns:p14="http://schemas.microsoft.com/office/powerpoint/2010/main" val="2278339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Coding Guidelines Applicable to Inspection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Coding Guideline B3.11b—multiple body parts inspected (continued)</a:t>
            </a:r>
          </a:p>
          <a:p>
            <a:r>
              <a:rPr lang="en-US" dirty="0"/>
              <a:t>Nontubular—body part that specifies the entire area inspected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example, exploratory laparotomy with general inspection of abdominal contents is coded to the peritoneal cavity body part value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587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Map (K)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Locating the route of passage of electrical impulses and/or locating functional areas in a body part</a:t>
            </a:r>
          </a:p>
          <a:p>
            <a:r>
              <a:rPr lang="en-US" dirty="0"/>
              <a:t>Only used for central nervous system and cardiac conduction mechanism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Two code tables, 00K and 02K</a:t>
            </a:r>
          </a:p>
          <a:p>
            <a:r>
              <a:rPr lang="en-US" dirty="0"/>
              <a:t>For example, intraoperative brain mapping, cardiac mapping</a:t>
            </a:r>
          </a:p>
        </p:txBody>
      </p:sp>
    </p:spTree>
    <p:extLst>
      <p:ext uri="{BB962C8B-B14F-4D97-AF65-F5344CB8AC3E}">
        <p14:creationId xmlns:p14="http://schemas.microsoft.com/office/powerpoint/2010/main" val="3216789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HIMA_PPT_4" id="{FDAC70BC-4F17-A64A-8CEF-517AF3A2CB38}" vid="{907D5462-95BE-0045-987A-8A15176C92C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2019_AHIMA_PPT</Template>
  <TotalTime>9</TotalTime>
  <Words>966</Words>
  <Application>Microsoft Office PowerPoint</Application>
  <PresentationFormat>On-screen Show (4:3)</PresentationFormat>
  <Paragraphs>120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Century Gothic</vt:lpstr>
      <vt:lpstr>Courier New</vt:lpstr>
      <vt:lpstr>Gotham Medium</vt:lpstr>
      <vt:lpstr>Wingdings</vt:lpstr>
      <vt:lpstr>Office Theme</vt:lpstr>
      <vt:lpstr>ICD-10-PCS: An Applied Approach 2020</vt:lpstr>
      <vt:lpstr>Group 7—Root Operations that Involve Examination Only</vt:lpstr>
      <vt:lpstr>Inspection (J)</vt:lpstr>
      <vt:lpstr>Coding Guidelines applicable to Inspection: B3.3</vt:lpstr>
      <vt:lpstr>Coding Guidelines applicable to Inspection: B3.11a</vt:lpstr>
      <vt:lpstr>Coding Guidelines Applicable to Inspection: Multiple Coding</vt:lpstr>
      <vt:lpstr>Coding Guidelines Applicable to Inspection</vt:lpstr>
      <vt:lpstr>Coding Guidelines Applicable to Inspection</vt:lpstr>
      <vt:lpstr>Map (K)</vt:lpstr>
      <vt:lpstr>Group 8—Root Operations that Define Other Repairs</vt:lpstr>
      <vt:lpstr>Repair (Q)</vt:lpstr>
      <vt:lpstr>Figure 6.1. Reconstruction Decision Tree</vt:lpstr>
      <vt:lpstr>Control (3)</vt:lpstr>
      <vt:lpstr>093 Table</vt:lpstr>
      <vt:lpstr>Unsuccessful Control</vt:lpstr>
      <vt:lpstr>Group 9—Root Operations that Define Other Objectives</vt:lpstr>
      <vt:lpstr>Fusion (G)</vt:lpstr>
      <vt:lpstr>Spinal Fusion</vt:lpstr>
      <vt:lpstr>Body Part Value </vt:lpstr>
      <vt:lpstr>Device and Qualifier for Spinal Fusions</vt:lpstr>
      <vt:lpstr>Portion of 0SG Table for Fusion</vt:lpstr>
      <vt:lpstr>Combinations of Devices</vt:lpstr>
      <vt:lpstr>Autograft for Spinal Fusion</vt:lpstr>
      <vt:lpstr>Alteration (0)</vt:lpstr>
      <vt:lpstr>Creation (4)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 Title, Title, Title</dc:title>
  <dc:creator>JBlock</dc:creator>
  <cp:lastModifiedBy>Hilari Simmons</cp:lastModifiedBy>
  <cp:revision>6</cp:revision>
  <cp:lastPrinted>2018-12-07T14:38:18Z</cp:lastPrinted>
  <dcterms:created xsi:type="dcterms:W3CDTF">2019-10-23T19:16:10Z</dcterms:created>
  <dcterms:modified xsi:type="dcterms:W3CDTF">2020-05-01T15:20:33Z</dcterms:modified>
</cp:coreProperties>
</file>