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304" r:id="rId2"/>
    <p:sldId id="305" r:id="rId3"/>
    <p:sldId id="306" r:id="rId4"/>
    <p:sldId id="307" r:id="rId5"/>
    <p:sldId id="308" r:id="rId6"/>
    <p:sldId id="329" r:id="rId7"/>
    <p:sldId id="333" r:id="rId8"/>
    <p:sldId id="334" r:id="rId9"/>
    <p:sldId id="337" r:id="rId10"/>
    <p:sldId id="335" r:id="rId11"/>
    <p:sldId id="310" r:id="rId12"/>
    <p:sldId id="336" r:id="rId13"/>
    <p:sldId id="312" r:id="rId14"/>
    <p:sldId id="330" r:id="rId15"/>
    <p:sldId id="338" r:id="rId16"/>
    <p:sldId id="328" r:id="rId17"/>
    <p:sldId id="331" r:id="rId18"/>
    <p:sldId id="339" r:id="rId19"/>
    <p:sldId id="309" r:id="rId20"/>
    <p:sldId id="340" r:id="rId21"/>
    <p:sldId id="311" r:id="rId22"/>
    <p:sldId id="313" r:id="rId23"/>
    <p:sldId id="314" r:id="rId24"/>
    <p:sldId id="315" r:id="rId25"/>
    <p:sldId id="316" r:id="rId26"/>
    <p:sldId id="317" r:id="rId27"/>
    <p:sldId id="318" r:id="rId28"/>
    <p:sldId id="319" r:id="rId29"/>
    <p:sldId id="320" r:id="rId30"/>
    <p:sldId id="321" r:id="rId31"/>
    <p:sldId id="322" r:id="rId32"/>
    <p:sldId id="332" r:id="rId33"/>
    <p:sldId id="323" r:id="rId34"/>
    <p:sldId id="343" r:id="rId35"/>
    <p:sldId id="341" r:id="rId36"/>
    <p:sldId id="34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sica Block" initials="JB" lastIdx="3" clrIdx="0">
    <p:extLst>
      <p:ext uri="{19B8F6BF-5375-455C-9EA6-DF929625EA0E}">
        <p15:presenceInfo xmlns:p15="http://schemas.microsoft.com/office/powerpoint/2012/main" userId="S::Jessica.Block@ahima.org::589271a2-e129-4e02-bda6-0d0657a16bb3" providerId="AD"/>
      </p:ext>
    </p:extLst>
  </p:cmAuthor>
  <p:cmAuthor id="2" name="teri jorwic" initials="tj" lastIdx="4" clrIdx="1">
    <p:extLst>
      <p:ext uri="{19B8F6BF-5375-455C-9EA6-DF929625EA0E}">
        <p15:presenceInfo xmlns:p15="http://schemas.microsoft.com/office/powerpoint/2012/main" userId="02d5aa973a08678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44" d="100"/>
          <a:sy n="44" d="100"/>
        </p:scale>
        <p:origin x="1164"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5/15/2020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28FBA0-54E4-46F1-AAD1-FE64755310F0}" type="datetimeFigureOut">
              <a:rPr lang="en-US" smtClean="0"/>
              <a:t>5/15/2020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A737F6-F01D-4C96-8360-FF3A6532A0C0}" type="slidenum">
              <a:rPr lang="en-US" smtClean="0"/>
              <a:t>‹#›</a:t>
            </a:fld>
            <a:endParaRPr lang="en-US"/>
          </a:p>
        </p:txBody>
      </p:sp>
    </p:spTree>
    <p:extLst>
      <p:ext uri="{BB962C8B-B14F-4D97-AF65-F5344CB8AC3E}">
        <p14:creationId xmlns:p14="http://schemas.microsoft.com/office/powerpoint/2010/main" val="3164818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5</a:t>
            </a:fld>
            <a:endParaRPr lang="en-US"/>
          </a:p>
        </p:txBody>
      </p:sp>
    </p:spTree>
    <p:extLst>
      <p:ext uri="{BB962C8B-B14F-4D97-AF65-F5344CB8AC3E}">
        <p14:creationId xmlns:p14="http://schemas.microsoft.com/office/powerpoint/2010/main" val="2162023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ICD-10-PCS code: 0Y6J0Z2</a:t>
            </a:r>
          </a:p>
          <a:p>
            <a:r>
              <a:rPr lang="en-US" sz="1200" kern="1200" dirty="0">
                <a:solidFill>
                  <a:schemeClr val="tx1"/>
                </a:solidFill>
                <a:effectLst/>
                <a:latin typeface="+mn-lt"/>
                <a:ea typeface="+mn-ea"/>
                <a:cs typeface="+mn-cs"/>
              </a:rPr>
              <a:t>Rationale: The amputation of the left lower leg through the tibia and fibula is coded to the root operation Detachment in the Anatomical Regions, Lower Extremities body system. The body part value of J is assigned for the left leg. The qualifier value of 2, Mid is appropriate because the procedure involves revising the low amputation into a mid lower leg amputation.</a:t>
            </a:r>
          </a:p>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36</a:t>
            </a:fld>
            <a:endParaRPr lang="en-US"/>
          </a:p>
        </p:txBody>
      </p:sp>
    </p:spTree>
    <p:extLst>
      <p:ext uri="{BB962C8B-B14F-4D97-AF65-F5344CB8AC3E}">
        <p14:creationId xmlns:p14="http://schemas.microsoft.com/office/powerpoint/2010/main" val="11620973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5/15/2020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7: Anatomical Regions</a:t>
            </a:r>
            <a:endParaRPr lang="en-US" dirty="0"/>
          </a:p>
        </p:txBody>
      </p:sp>
    </p:spTree>
    <p:extLst>
      <p:ext uri="{BB962C8B-B14F-4D97-AF65-F5344CB8AC3E}">
        <p14:creationId xmlns:p14="http://schemas.microsoft.com/office/powerpoint/2010/main" val="4058348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514B-C664-427C-8D05-11ADC3078AF9}"/>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EAED4704-EFA7-44CC-ADD6-35F7AB6C6210}"/>
              </a:ext>
            </a:extLst>
          </p:cNvPr>
          <p:cNvSpPr>
            <a:spLocks noGrp="1"/>
          </p:cNvSpPr>
          <p:nvPr>
            <p:ph idx="1"/>
          </p:nvPr>
        </p:nvSpPr>
        <p:spPr/>
        <p:txBody>
          <a:bodyPr/>
          <a:lstStyle/>
          <a:p>
            <a:r>
              <a:rPr lang="en-US" dirty="0"/>
              <a:t>Root Operations that Involve Cutting or Separation Only</a:t>
            </a:r>
          </a:p>
          <a:p>
            <a:pPr lvl="1">
              <a:buFont typeface="Courier New" panose="02070309020205020404" pitchFamily="49" charset="0"/>
              <a:buChar char="o"/>
            </a:pPr>
            <a:r>
              <a:rPr lang="en-US" dirty="0"/>
              <a:t>Division: Cutting into a body part, without draining fluids and/or gases from the body part, in order to separate or transect a body part</a:t>
            </a:r>
          </a:p>
          <a:p>
            <a:pPr lvl="2">
              <a:buFont typeface="Wingdings" panose="05000000000000000000" pitchFamily="2" charset="2"/>
              <a:buChar char="§"/>
            </a:pPr>
            <a:r>
              <a:rPr lang="en-US" dirty="0"/>
              <a:t>Episiotomy 0W8NXZZ	</a:t>
            </a:r>
          </a:p>
          <a:p>
            <a:pPr lvl="1"/>
            <a:endParaRPr lang="en-US" dirty="0"/>
          </a:p>
        </p:txBody>
      </p:sp>
      <p:pic>
        <p:nvPicPr>
          <p:cNvPr id="5" name="Picture 4">
            <a:extLst>
              <a:ext uri="{FF2B5EF4-FFF2-40B4-BE49-F238E27FC236}">
                <a16:creationId xmlns:a16="http://schemas.microsoft.com/office/drawing/2014/main" id="{C08547AC-F254-41D4-9CDD-C767606EA9B2}"/>
              </a:ext>
            </a:extLst>
          </p:cNvPr>
          <p:cNvPicPr>
            <a:picLocks noChangeAspect="1"/>
          </p:cNvPicPr>
          <p:nvPr/>
        </p:nvPicPr>
        <p:blipFill>
          <a:blip r:embed="rId2"/>
          <a:stretch>
            <a:fillRect/>
          </a:stretch>
        </p:blipFill>
        <p:spPr>
          <a:xfrm>
            <a:off x="949902" y="4754737"/>
            <a:ext cx="6191250" cy="1000125"/>
          </a:xfrm>
          <a:prstGeom prst="rect">
            <a:avLst/>
          </a:prstGeom>
        </p:spPr>
      </p:pic>
    </p:spTree>
    <p:extLst>
      <p:ext uri="{BB962C8B-B14F-4D97-AF65-F5344CB8AC3E}">
        <p14:creationId xmlns:p14="http://schemas.microsoft.com/office/powerpoint/2010/main" val="2063253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 Division</a:t>
            </a:r>
            <a:endParaRPr lang="en-US" dirty="0"/>
          </a:p>
        </p:txBody>
      </p:sp>
      <p:sp>
        <p:nvSpPr>
          <p:cNvPr id="3" name="Content Placeholder 2"/>
          <p:cNvSpPr>
            <a:spLocks noGrp="1"/>
          </p:cNvSpPr>
          <p:nvPr>
            <p:ph idx="1"/>
          </p:nvPr>
        </p:nvSpPr>
        <p:spPr/>
        <p:txBody>
          <a:bodyPr/>
          <a:lstStyle/>
          <a:p>
            <a:r>
              <a:rPr lang="en-US" dirty="0"/>
              <a:t>Episiotomy: Separation of the female perineum, usually at delivery</a:t>
            </a:r>
          </a:p>
          <a:p>
            <a:r>
              <a:rPr lang="en-US" dirty="0"/>
              <a:t>Episiorrhaphy is not coded separately as it represents closing the operative site</a:t>
            </a:r>
          </a:p>
          <a:p>
            <a:r>
              <a:rPr lang="en-US" dirty="0"/>
              <a:t>Perineal lacerations resulting from delivery that are repaired are coded</a:t>
            </a:r>
          </a:p>
        </p:txBody>
      </p:sp>
    </p:spTree>
    <p:extLst>
      <p:ext uri="{BB962C8B-B14F-4D97-AF65-F5344CB8AC3E}">
        <p14:creationId xmlns:p14="http://schemas.microsoft.com/office/powerpoint/2010/main" val="3928988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514B-C664-427C-8D05-11ADC3078AF9}"/>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EAED4704-EFA7-44CC-ADD6-35F7AB6C6210}"/>
              </a:ext>
            </a:extLst>
          </p:cNvPr>
          <p:cNvSpPr>
            <a:spLocks noGrp="1"/>
          </p:cNvSpPr>
          <p:nvPr>
            <p:ph idx="1"/>
          </p:nvPr>
        </p:nvSpPr>
        <p:spPr/>
        <p:txBody>
          <a:bodyPr>
            <a:normAutofit fontScale="92500" lnSpcReduction="10000"/>
          </a:bodyPr>
          <a:lstStyle/>
          <a:p>
            <a:r>
              <a:rPr lang="en-US" dirty="0"/>
              <a:t>Root Operations that Put in, Put Back or Move Some or All of a Body Part</a:t>
            </a:r>
          </a:p>
          <a:p>
            <a:pPr lvl="1">
              <a:buFont typeface="Courier New" panose="02070309020205020404" pitchFamily="49" charset="0"/>
              <a:buChar char="o"/>
            </a:pPr>
            <a:r>
              <a:rPr lang="en-US" dirty="0"/>
              <a:t>Transplantation: Putting in or on all or a portion of a living body part taken from another individual or animal to physically take the place and/or function of all or a portion of a similar body part</a:t>
            </a:r>
          </a:p>
          <a:p>
            <a:pPr lvl="1">
              <a:buFont typeface="Courier New" panose="02070309020205020404" pitchFamily="49" charset="0"/>
              <a:buChar char="o"/>
            </a:pPr>
            <a:r>
              <a:rPr lang="en-US" dirty="0"/>
              <a:t>Transfer: Moving, without taking out, all or a portion of a body part to another location to takeover the function of all or a portion of a body part	</a:t>
            </a:r>
          </a:p>
          <a:p>
            <a:pPr lvl="2">
              <a:buFont typeface="Wingdings" panose="05000000000000000000" pitchFamily="2" charset="2"/>
              <a:buChar char="§"/>
            </a:pPr>
            <a:r>
              <a:rPr lang="en-US" dirty="0"/>
              <a:t>Anatomical Regions, Upper extremities—index finger to take over the function of a missing thumb</a:t>
            </a:r>
          </a:p>
          <a:p>
            <a:pPr lvl="2">
              <a:buFont typeface="Wingdings" panose="05000000000000000000" pitchFamily="2" charset="2"/>
              <a:buChar char="§"/>
            </a:pPr>
            <a:r>
              <a:rPr lang="en-US" dirty="0"/>
              <a:t>See 0XX table</a:t>
            </a:r>
          </a:p>
          <a:p>
            <a:pPr lvl="2"/>
            <a:endParaRPr lang="en-US" dirty="0"/>
          </a:p>
          <a:p>
            <a:pPr marL="457200" lvl="1" indent="0">
              <a:buNone/>
            </a:pPr>
            <a:r>
              <a:rPr lang="en-US" dirty="0"/>
              <a:t>		</a:t>
            </a:r>
          </a:p>
          <a:p>
            <a:pPr lvl="1"/>
            <a:endParaRPr lang="en-US" dirty="0"/>
          </a:p>
          <a:p>
            <a:endParaRPr lang="en-US" dirty="0"/>
          </a:p>
        </p:txBody>
      </p:sp>
    </p:spTree>
    <p:extLst>
      <p:ext uri="{BB962C8B-B14F-4D97-AF65-F5344CB8AC3E}">
        <p14:creationId xmlns:p14="http://schemas.microsoft.com/office/powerpoint/2010/main" val="259405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Transplantation in Anatomical Regions</a:t>
            </a:r>
            <a:endParaRPr lang="en-US" dirty="0"/>
          </a:p>
        </p:txBody>
      </p:sp>
      <p:sp>
        <p:nvSpPr>
          <p:cNvPr id="3" name="Content Placeholder 2"/>
          <p:cNvSpPr>
            <a:spLocks noGrp="1"/>
          </p:cNvSpPr>
          <p:nvPr>
            <p:ph idx="1"/>
          </p:nvPr>
        </p:nvSpPr>
        <p:spPr/>
        <p:txBody>
          <a:bodyPr/>
          <a:lstStyle/>
          <a:p>
            <a:r>
              <a:rPr lang="en-US"/>
              <a:t>Face transplant</a:t>
            </a:r>
          </a:p>
          <a:p>
            <a:r>
              <a:rPr lang="en-US"/>
              <a:t>Hand transplant</a:t>
            </a:r>
          </a:p>
          <a:p>
            <a:r>
              <a:rPr lang="en-US"/>
              <a:t>Qualifier identifies the source of the transplant</a:t>
            </a:r>
          </a:p>
          <a:p>
            <a:endParaRPr lang="en-US" dirty="0"/>
          </a:p>
        </p:txBody>
      </p:sp>
    </p:spTree>
    <p:extLst>
      <p:ext uri="{BB962C8B-B14F-4D97-AF65-F5344CB8AC3E}">
        <p14:creationId xmlns:p14="http://schemas.microsoft.com/office/powerpoint/2010/main" val="1215170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F7F9-E40E-403B-97B3-1139ADBEEA42}"/>
              </a:ext>
            </a:extLst>
          </p:cNvPr>
          <p:cNvSpPr>
            <a:spLocks noGrp="1"/>
          </p:cNvSpPr>
          <p:nvPr>
            <p:ph type="title"/>
          </p:nvPr>
        </p:nvSpPr>
        <p:spPr/>
        <p:txBody>
          <a:bodyPr>
            <a:normAutofit/>
          </a:bodyPr>
          <a:lstStyle/>
          <a:p>
            <a:r>
              <a:rPr lang="en-US" dirty="0"/>
              <a:t>0WY Table Face Transplantation</a:t>
            </a:r>
          </a:p>
        </p:txBody>
      </p:sp>
      <p:pic>
        <p:nvPicPr>
          <p:cNvPr id="5" name="Content Placeholder 4">
            <a:extLst>
              <a:ext uri="{FF2B5EF4-FFF2-40B4-BE49-F238E27FC236}">
                <a16:creationId xmlns:a16="http://schemas.microsoft.com/office/drawing/2014/main" id="{1D694D80-564A-4209-8B1B-C0E1C02F31F1}"/>
              </a:ext>
            </a:extLst>
          </p:cNvPr>
          <p:cNvPicPr>
            <a:picLocks noGrp="1" noChangeAspect="1"/>
          </p:cNvPicPr>
          <p:nvPr>
            <p:ph idx="1"/>
          </p:nvPr>
        </p:nvPicPr>
        <p:blipFill>
          <a:blip r:embed="rId2"/>
          <a:stretch>
            <a:fillRect/>
          </a:stretch>
        </p:blipFill>
        <p:spPr>
          <a:xfrm>
            <a:off x="385639" y="2413841"/>
            <a:ext cx="8229600" cy="1666827"/>
          </a:xfrm>
          <a:prstGeom prst="rect">
            <a:avLst/>
          </a:prstGeom>
        </p:spPr>
      </p:pic>
    </p:spTree>
    <p:extLst>
      <p:ext uri="{BB962C8B-B14F-4D97-AF65-F5344CB8AC3E}">
        <p14:creationId xmlns:p14="http://schemas.microsoft.com/office/powerpoint/2010/main" val="1312341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514B-C664-427C-8D05-11ADC3078AF9}"/>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EAED4704-EFA7-44CC-ADD6-35F7AB6C6210}"/>
              </a:ext>
            </a:extLst>
          </p:cNvPr>
          <p:cNvSpPr>
            <a:spLocks noGrp="1"/>
          </p:cNvSpPr>
          <p:nvPr>
            <p:ph idx="1"/>
          </p:nvPr>
        </p:nvSpPr>
        <p:spPr/>
        <p:txBody>
          <a:bodyPr>
            <a:normAutofit/>
          </a:bodyPr>
          <a:lstStyle/>
          <a:p>
            <a:r>
              <a:rPr lang="en-US" dirty="0"/>
              <a:t>Root Operations That Always Involve a Device</a:t>
            </a:r>
          </a:p>
          <a:p>
            <a:pPr lvl="1"/>
            <a:r>
              <a:rPr lang="en-US" dirty="0"/>
              <a:t>Supplement: Putting in or on biological or synthetic material that physically reinforces and/or augments the function of a portion of a body part</a:t>
            </a:r>
          </a:p>
          <a:p>
            <a:pPr lvl="1"/>
            <a:r>
              <a:rPr lang="en-US" dirty="0"/>
              <a:t>Replacement: Putting in or on biological or synthetic material that physically takes the place and/or function of all or a portion of a body part	</a:t>
            </a:r>
          </a:p>
          <a:p>
            <a:pPr lvl="2"/>
            <a:r>
              <a:rPr lang="en-US" dirty="0"/>
              <a:t>Example, toe to replace thumb—see 0XR table	</a:t>
            </a:r>
          </a:p>
          <a:p>
            <a:pPr lvl="1"/>
            <a:endParaRPr lang="en-US" dirty="0"/>
          </a:p>
        </p:txBody>
      </p:sp>
    </p:spTree>
    <p:extLst>
      <p:ext uri="{BB962C8B-B14F-4D97-AF65-F5344CB8AC3E}">
        <p14:creationId xmlns:p14="http://schemas.microsoft.com/office/powerpoint/2010/main" val="263778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90534-E7B8-4796-96F3-A17342274CF3}"/>
              </a:ext>
            </a:extLst>
          </p:cNvPr>
          <p:cNvSpPr>
            <a:spLocks noGrp="1"/>
          </p:cNvSpPr>
          <p:nvPr>
            <p:ph type="title"/>
          </p:nvPr>
        </p:nvSpPr>
        <p:spPr/>
        <p:txBody>
          <a:bodyPr>
            <a:normAutofit/>
          </a:bodyPr>
          <a:lstStyle/>
          <a:p>
            <a:r>
              <a:rPr lang="en-US" dirty="0"/>
              <a:t>Supplement in Anatomical Regions</a:t>
            </a:r>
          </a:p>
        </p:txBody>
      </p:sp>
      <p:sp>
        <p:nvSpPr>
          <p:cNvPr id="3" name="Content Placeholder 2">
            <a:extLst>
              <a:ext uri="{FF2B5EF4-FFF2-40B4-BE49-F238E27FC236}">
                <a16:creationId xmlns:a16="http://schemas.microsoft.com/office/drawing/2014/main" id="{13AF8B29-D4E8-4455-9310-8799DC9CC3EF}"/>
              </a:ext>
            </a:extLst>
          </p:cNvPr>
          <p:cNvSpPr>
            <a:spLocks noGrp="1"/>
          </p:cNvSpPr>
          <p:nvPr>
            <p:ph idx="1"/>
          </p:nvPr>
        </p:nvSpPr>
        <p:spPr/>
        <p:txBody>
          <a:bodyPr/>
          <a:lstStyle/>
          <a:p>
            <a:r>
              <a:rPr lang="en-US" dirty="0"/>
              <a:t>To treat pectus excavatum</a:t>
            </a:r>
          </a:p>
          <a:p>
            <a:r>
              <a:rPr lang="en-US" dirty="0"/>
              <a:t>Reinforce the chest wall</a:t>
            </a:r>
          </a:p>
          <a:p>
            <a:r>
              <a:rPr lang="en-US" dirty="0"/>
              <a:t>Metal support (</a:t>
            </a:r>
            <a:r>
              <a:rPr lang="en-US" dirty="0" err="1"/>
              <a:t>Nuss</a:t>
            </a:r>
            <a:r>
              <a:rPr lang="en-US" dirty="0"/>
              <a:t>) bar</a:t>
            </a:r>
          </a:p>
          <a:p>
            <a:r>
              <a:rPr lang="en-US" dirty="0"/>
              <a:t>Percutaneous endoscopic approach</a:t>
            </a:r>
          </a:p>
          <a:p>
            <a:r>
              <a:rPr lang="en-US" dirty="0"/>
              <a:t>0WU84JZ</a:t>
            </a:r>
          </a:p>
        </p:txBody>
      </p:sp>
    </p:spTree>
    <p:extLst>
      <p:ext uri="{BB962C8B-B14F-4D97-AF65-F5344CB8AC3E}">
        <p14:creationId xmlns:p14="http://schemas.microsoft.com/office/powerpoint/2010/main" val="678617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E8696-CC08-43C7-A9FF-16A4F599A012}"/>
              </a:ext>
            </a:extLst>
          </p:cNvPr>
          <p:cNvSpPr>
            <a:spLocks noGrp="1"/>
          </p:cNvSpPr>
          <p:nvPr>
            <p:ph type="title"/>
          </p:nvPr>
        </p:nvSpPr>
        <p:spPr/>
        <p:txBody>
          <a:bodyPr>
            <a:normAutofit/>
          </a:bodyPr>
          <a:lstStyle/>
          <a:p>
            <a:r>
              <a:rPr lang="en-US" dirty="0"/>
              <a:t>0WU Table for </a:t>
            </a:r>
            <a:r>
              <a:rPr lang="en-US" dirty="0" err="1"/>
              <a:t>Nuss</a:t>
            </a:r>
            <a:r>
              <a:rPr lang="en-US" dirty="0"/>
              <a:t> Procedure</a:t>
            </a:r>
          </a:p>
        </p:txBody>
      </p:sp>
      <p:pic>
        <p:nvPicPr>
          <p:cNvPr id="5" name="Content Placeholder 4">
            <a:extLst>
              <a:ext uri="{FF2B5EF4-FFF2-40B4-BE49-F238E27FC236}">
                <a16:creationId xmlns:a16="http://schemas.microsoft.com/office/drawing/2014/main" id="{0C050E16-939B-4A66-B43A-73E29B839243}"/>
              </a:ext>
            </a:extLst>
          </p:cNvPr>
          <p:cNvPicPr>
            <a:picLocks noGrp="1" noChangeAspect="1"/>
          </p:cNvPicPr>
          <p:nvPr>
            <p:ph idx="1"/>
          </p:nvPr>
        </p:nvPicPr>
        <p:blipFill>
          <a:blip r:embed="rId2"/>
          <a:stretch>
            <a:fillRect/>
          </a:stretch>
        </p:blipFill>
        <p:spPr>
          <a:xfrm>
            <a:off x="457200" y="2629225"/>
            <a:ext cx="8229600" cy="2902887"/>
          </a:xfrm>
          <a:prstGeom prst="rect">
            <a:avLst/>
          </a:prstGeom>
        </p:spPr>
      </p:pic>
    </p:spTree>
    <p:extLst>
      <p:ext uri="{BB962C8B-B14F-4D97-AF65-F5344CB8AC3E}">
        <p14:creationId xmlns:p14="http://schemas.microsoft.com/office/powerpoint/2010/main" val="431845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514B-C664-427C-8D05-11ADC3078AF9}"/>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EAED4704-EFA7-44CC-ADD6-35F7AB6C6210}"/>
              </a:ext>
            </a:extLst>
          </p:cNvPr>
          <p:cNvSpPr>
            <a:spLocks noGrp="1"/>
          </p:cNvSpPr>
          <p:nvPr>
            <p:ph idx="1"/>
          </p:nvPr>
        </p:nvSpPr>
        <p:spPr/>
        <p:txBody>
          <a:bodyPr/>
          <a:lstStyle/>
          <a:p>
            <a:r>
              <a:rPr lang="en-US" dirty="0"/>
              <a:t>Root Operations that Define Other Repairs</a:t>
            </a:r>
          </a:p>
          <a:p>
            <a:pPr lvl="1"/>
            <a:r>
              <a:rPr lang="en-US" dirty="0"/>
              <a:t>Control: Stopping, or attempting to stop, postprocedural or other acute bleeding</a:t>
            </a:r>
          </a:p>
          <a:p>
            <a:pPr marL="914400" lvl="2" indent="0">
              <a:buNone/>
            </a:pPr>
            <a:r>
              <a:rPr lang="en-US" dirty="0"/>
              <a:t>	</a:t>
            </a:r>
          </a:p>
          <a:p>
            <a:pPr lvl="1"/>
            <a:endParaRPr lang="en-US" dirty="0"/>
          </a:p>
        </p:txBody>
      </p:sp>
    </p:spTree>
    <p:extLst>
      <p:ext uri="{BB962C8B-B14F-4D97-AF65-F5344CB8AC3E}">
        <p14:creationId xmlns:p14="http://schemas.microsoft.com/office/powerpoint/2010/main" val="773118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Operation: Control</a:t>
            </a:r>
            <a:endParaRPr lang="en-US" dirty="0"/>
          </a:p>
        </p:txBody>
      </p:sp>
      <p:sp>
        <p:nvSpPr>
          <p:cNvPr id="3" name="Content Placeholder 2"/>
          <p:cNvSpPr>
            <a:spLocks noGrp="1"/>
          </p:cNvSpPr>
          <p:nvPr>
            <p:ph idx="1"/>
          </p:nvPr>
        </p:nvSpPr>
        <p:spPr/>
        <p:txBody>
          <a:bodyPr>
            <a:normAutofit/>
          </a:bodyPr>
          <a:lstStyle/>
          <a:p>
            <a:r>
              <a:rPr lang="en-US" dirty="0"/>
              <a:t>Only found in the Anatomical Regions and Ear, Nose and Sinus body systems</a:t>
            </a:r>
          </a:p>
          <a:p>
            <a:r>
              <a:rPr lang="en-US" dirty="0"/>
              <a:t>Coded to the appropriate anatomical region where the hemorrhage originates</a:t>
            </a:r>
          </a:p>
          <a:p>
            <a:r>
              <a:rPr lang="en-US" dirty="0"/>
              <a:t>If more definitive root operation such as Bypass, Detachment, Excision, Extraction, Reposition, Replacement, or Resection are performed instead, Control is not coded separately </a:t>
            </a:r>
          </a:p>
          <a:p>
            <a:r>
              <a:rPr lang="en-US" dirty="0"/>
              <a:t>Cautery for postoperative hemorrhage coded to Control, not Destruction</a:t>
            </a:r>
          </a:p>
        </p:txBody>
      </p:sp>
    </p:spTree>
    <p:extLst>
      <p:ext uri="{BB962C8B-B14F-4D97-AF65-F5344CB8AC3E}">
        <p14:creationId xmlns:p14="http://schemas.microsoft.com/office/powerpoint/2010/main" val="2516839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Anatomical Regions in ICD-10-PCS</a:t>
            </a:r>
          </a:p>
        </p:txBody>
      </p:sp>
      <p:sp>
        <p:nvSpPr>
          <p:cNvPr id="3" name="Content Placeholder 2"/>
          <p:cNvSpPr>
            <a:spLocks noGrp="1"/>
          </p:cNvSpPr>
          <p:nvPr>
            <p:ph idx="1"/>
          </p:nvPr>
        </p:nvSpPr>
        <p:spPr/>
        <p:txBody>
          <a:bodyPr>
            <a:normAutofit/>
          </a:bodyPr>
          <a:lstStyle/>
          <a:p>
            <a:r>
              <a:rPr lang="en-US" dirty="0"/>
              <a:t>W—Anatomical Regions, General</a:t>
            </a:r>
          </a:p>
          <a:p>
            <a:r>
              <a:rPr lang="en-US" dirty="0"/>
              <a:t>X—Anatomical Regions, Upper Extremities</a:t>
            </a:r>
          </a:p>
          <a:p>
            <a:r>
              <a:rPr lang="en-US" dirty="0"/>
              <a:t>Y—Anatomical Regions, Lower Extremities</a:t>
            </a:r>
          </a:p>
          <a:p>
            <a:pPr lvl="1">
              <a:buFont typeface="Courier New" panose="02070309020205020404" pitchFamily="49" charset="0"/>
              <a:buChar char="o"/>
            </a:pPr>
            <a:r>
              <a:rPr lang="en-US" dirty="0"/>
              <a:t>Used for procedures performed on multiple body parts and structures</a:t>
            </a:r>
          </a:p>
          <a:p>
            <a:pPr lvl="1">
              <a:buFont typeface="Courier New" panose="02070309020205020404" pitchFamily="49" charset="0"/>
              <a:buChar char="o"/>
            </a:pPr>
            <a:r>
              <a:rPr lang="en-US" dirty="0"/>
              <a:t>For example, amputation of the right arm at midshaft below the elbow 0X6D0Z2</a:t>
            </a:r>
          </a:p>
        </p:txBody>
      </p:sp>
    </p:spTree>
    <p:extLst>
      <p:ext uri="{BB962C8B-B14F-4D97-AF65-F5344CB8AC3E}">
        <p14:creationId xmlns:p14="http://schemas.microsoft.com/office/powerpoint/2010/main" val="2609310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514B-C664-427C-8D05-11ADC3078AF9}"/>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EAED4704-EFA7-44CC-ADD6-35F7AB6C6210}"/>
              </a:ext>
            </a:extLst>
          </p:cNvPr>
          <p:cNvSpPr>
            <a:spLocks noGrp="1"/>
          </p:cNvSpPr>
          <p:nvPr>
            <p:ph idx="1"/>
          </p:nvPr>
        </p:nvSpPr>
        <p:spPr/>
        <p:txBody>
          <a:bodyPr>
            <a:normAutofit/>
          </a:bodyPr>
          <a:lstStyle/>
          <a:p>
            <a:r>
              <a:rPr lang="en-US" dirty="0"/>
              <a:t>Root Operations that Define Other Objectives</a:t>
            </a:r>
          </a:p>
          <a:p>
            <a:pPr lvl="1"/>
            <a:r>
              <a:rPr lang="en-US" dirty="0"/>
              <a:t>Alteration: Modifying the anatomic structure of a body part without affecting the function of the body part</a:t>
            </a:r>
          </a:p>
          <a:p>
            <a:pPr lvl="1"/>
            <a:r>
              <a:rPr lang="en-US" dirty="0"/>
              <a:t>Creation: Putting in or on biological or synthetic material to form a new body part that to the extent possible replicates the anatomic structure or function of an absent body part	</a:t>
            </a:r>
          </a:p>
        </p:txBody>
      </p:sp>
    </p:spTree>
    <p:extLst>
      <p:ext uri="{BB962C8B-B14F-4D97-AF65-F5344CB8AC3E}">
        <p14:creationId xmlns:p14="http://schemas.microsoft.com/office/powerpoint/2010/main" val="14680263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Root Operation: Creation</a:t>
            </a:r>
          </a:p>
        </p:txBody>
      </p:sp>
      <p:sp>
        <p:nvSpPr>
          <p:cNvPr id="3" name="Content Placeholder 2"/>
          <p:cNvSpPr>
            <a:spLocks noGrp="1"/>
          </p:cNvSpPr>
          <p:nvPr>
            <p:ph idx="1"/>
          </p:nvPr>
        </p:nvSpPr>
        <p:spPr/>
        <p:txBody>
          <a:bodyPr/>
          <a:lstStyle/>
          <a:p>
            <a:r>
              <a:rPr lang="en-US" dirty="0"/>
              <a:t>Cardiac procedures (see chapter 11)</a:t>
            </a:r>
          </a:p>
          <a:p>
            <a:r>
              <a:rPr lang="en-US" dirty="0"/>
              <a:t>Gender reassignment operations</a:t>
            </a:r>
          </a:p>
          <a:p>
            <a:pPr lvl="1">
              <a:buFont typeface="Courier New" panose="02070309020205020404" pitchFamily="49" charset="0"/>
              <a:buChar char="o"/>
            </a:pPr>
            <a:r>
              <a:rPr lang="en-US" dirty="0"/>
              <a:t>General anatomical regions body system</a:t>
            </a:r>
          </a:p>
          <a:p>
            <a:pPr lvl="1">
              <a:buFont typeface="Courier New" panose="02070309020205020404" pitchFamily="49" charset="0"/>
              <a:buChar char="o"/>
            </a:pPr>
            <a:r>
              <a:rPr lang="en-US" dirty="0"/>
              <a:t>4th character body part at the beginning of the procedure</a:t>
            </a:r>
          </a:p>
          <a:p>
            <a:pPr lvl="1">
              <a:buFont typeface="Courier New" panose="02070309020205020404" pitchFamily="49" charset="0"/>
              <a:buChar char="o"/>
            </a:pPr>
            <a:r>
              <a:rPr lang="en-US" dirty="0"/>
              <a:t>7th character qualifier body part at the conclusion of the procedure</a:t>
            </a:r>
          </a:p>
        </p:txBody>
      </p:sp>
    </p:spTree>
    <p:extLst>
      <p:ext uri="{BB962C8B-B14F-4D97-AF65-F5344CB8AC3E}">
        <p14:creationId xmlns:p14="http://schemas.microsoft.com/office/powerpoint/2010/main" val="1853791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Parts</a:t>
            </a:r>
            <a:endParaRPr lang="en-US" dirty="0"/>
          </a:p>
        </p:txBody>
      </p:sp>
      <p:sp>
        <p:nvSpPr>
          <p:cNvPr id="3" name="Content Placeholder 2"/>
          <p:cNvSpPr>
            <a:spLocks noGrp="1"/>
          </p:cNvSpPr>
          <p:nvPr>
            <p:ph idx="1"/>
          </p:nvPr>
        </p:nvSpPr>
        <p:spPr/>
        <p:txBody>
          <a:bodyPr>
            <a:normAutofit/>
          </a:bodyPr>
          <a:lstStyle/>
          <a:p>
            <a:r>
              <a:rPr lang="en-US" dirty="0"/>
              <a:t>These body systems only used if more specific body part values are not available</a:t>
            </a:r>
          </a:p>
          <a:p>
            <a:r>
              <a:rPr lang="en-US" dirty="0"/>
              <a:t>Supernumerary digit does not have a unique body part value</a:t>
            </a:r>
          </a:p>
          <a:p>
            <a:pPr lvl="1">
              <a:buFont typeface="Courier New" panose="02070309020205020404" pitchFamily="49" charset="0"/>
              <a:buChar char="o"/>
            </a:pPr>
            <a:r>
              <a:rPr lang="en-US" dirty="0"/>
              <a:t>For removal</a:t>
            </a:r>
          </a:p>
          <a:p>
            <a:pPr lvl="2">
              <a:buFont typeface="Wingdings" panose="05000000000000000000" pitchFamily="2" charset="2"/>
              <a:buChar char="§"/>
            </a:pPr>
            <a:r>
              <a:rPr lang="en-US" dirty="0"/>
              <a:t>If contains bone and soft tissue—use Detachment</a:t>
            </a:r>
          </a:p>
          <a:p>
            <a:pPr lvl="2">
              <a:buFont typeface="Wingdings" panose="05000000000000000000" pitchFamily="2" charset="2"/>
              <a:buChar char="§"/>
            </a:pPr>
            <a:r>
              <a:rPr lang="en-US" dirty="0"/>
              <a:t>If only soft tissue and no bone—use Excision</a:t>
            </a:r>
          </a:p>
        </p:txBody>
      </p:sp>
    </p:spTree>
    <p:extLst>
      <p:ext uri="{BB962C8B-B14F-4D97-AF65-F5344CB8AC3E}">
        <p14:creationId xmlns:p14="http://schemas.microsoft.com/office/powerpoint/2010/main" val="1857925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Parts for Detachment</a:t>
            </a:r>
            <a:endParaRPr lang="en-US" dirty="0"/>
          </a:p>
        </p:txBody>
      </p:sp>
      <p:sp>
        <p:nvSpPr>
          <p:cNvPr id="3" name="Content Placeholder 2"/>
          <p:cNvSpPr>
            <a:spLocks noGrp="1"/>
          </p:cNvSpPr>
          <p:nvPr>
            <p:ph idx="1"/>
          </p:nvPr>
        </p:nvSpPr>
        <p:spPr/>
        <p:txBody>
          <a:bodyPr/>
          <a:lstStyle/>
          <a:p>
            <a:r>
              <a:rPr lang="en-US" dirty="0"/>
              <a:t>Femoral region—entire lower extremity disarticulated at the hip</a:t>
            </a:r>
          </a:p>
          <a:p>
            <a:r>
              <a:rPr lang="en-US" dirty="0"/>
              <a:t>Knee region—entire lower leg disarticulated at the knee</a:t>
            </a:r>
          </a:p>
          <a:p>
            <a:r>
              <a:rPr lang="en-US" dirty="0"/>
              <a:t>Upper leg—along the femur </a:t>
            </a:r>
          </a:p>
          <a:p>
            <a:r>
              <a:rPr lang="en-US" dirty="0"/>
              <a:t>Lower leg—tibia and fibula</a:t>
            </a:r>
          </a:p>
        </p:txBody>
      </p:sp>
    </p:spTree>
    <p:extLst>
      <p:ext uri="{BB962C8B-B14F-4D97-AF65-F5344CB8AC3E}">
        <p14:creationId xmlns:p14="http://schemas.microsoft.com/office/powerpoint/2010/main" val="2539794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Approaches in Anatomical Regions</a:t>
            </a:r>
          </a:p>
        </p:txBody>
      </p:sp>
      <p:sp>
        <p:nvSpPr>
          <p:cNvPr id="3" name="Content Placeholder 2"/>
          <p:cNvSpPr>
            <a:spLocks noGrp="1"/>
          </p:cNvSpPr>
          <p:nvPr>
            <p:ph idx="1"/>
          </p:nvPr>
        </p:nvSpPr>
        <p:spPr/>
        <p:txBody>
          <a:bodyPr>
            <a:normAutofit/>
          </a:bodyPr>
          <a:lstStyle/>
          <a:p>
            <a:r>
              <a:rPr lang="en-US" dirty="0"/>
              <a:t>General regions include the gastrointestinal, respiratory, and genitourinary tubular tracts</a:t>
            </a:r>
          </a:p>
          <a:p>
            <a:pPr lvl="1">
              <a:buFont typeface="Courier New" panose="02070309020205020404" pitchFamily="49" charset="0"/>
              <a:buChar char="o"/>
            </a:pPr>
            <a:r>
              <a:rPr lang="en-US" dirty="0"/>
              <a:t>Via natural or artificial opening</a:t>
            </a:r>
          </a:p>
          <a:p>
            <a:pPr lvl="1">
              <a:buFont typeface="Courier New" panose="02070309020205020404" pitchFamily="49" charset="0"/>
              <a:buChar char="o"/>
            </a:pPr>
            <a:r>
              <a:rPr lang="en-US" dirty="0"/>
              <a:t>Via natural or artificial opening endoscopic</a:t>
            </a:r>
          </a:p>
          <a:p>
            <a:r>
              <a:rPr lang="en-US" dirty="0"/>
              <a:t>Upper and lower extremities body system do not include these approaches</a:t>
            </a:r>
          </a:p>
          <a:p>
            <a:endParaRPr lang="en-US" dirty="0"/>
          </a:p>
        </p:txBody>
      </p:sp>
    </p:spTree>
    <p:extLst>
      <p:ext uri="{BB962C8B-B14F-4D97-AF65-F5344CB8AC3E}">
        <p14:creationId xmlns:p14="http://schemas.microsoft.com/office/powerpoint/2010/main" val="1419780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normAutofit/>
          </a:bodyPr>
          <a:lstStyle/>
          <a:p>
            <a:r>
              <a:rPr lang="en-US" dirty="0"/>
              <a:t>0—Drainage Device</a:t>
            </a:r>
          </a:p>
          <a:p>
            <a:r>
              <a:rPr lang="en-US" dirty="0"/>
              <a:t>1—Radioactive Element</a:t>
            </a:r>
          </a:p>
          <a:p>
            <a:r>
              <a:rPr lang="en-US" dirty="0"/>
              <a:t>3—Infusion Device</a:t>
            </a:r>
          </a:p>
          <a:p>
            <a:r>
              <a:rPr lang="en-US" dirty="0"/>
              <a:t>7—Autologous Tissue Substitute</a:t>
            </a:r>
          </a:p>
          <a:p>
            <a:r>
              <a:rPr lang="en-US" dirty="0"/>
              <a:t>J—Synthetic Substitute</a:t>
            </a:r>
          </a:p>
          <a:p>
            <a:r>
              <a:rPr lang="en-US" dirty="0"/>
              <a:t>K—Nonautologous Tissue Substitute</a:t>
            </a:r>
          </a:p>
          <a:p>
            <a:r>
              <a:rPr lang="en-US" dirty="0"/>
              <a:t>Y—Other Device</a:t>
            </a:r>
          </a:p>
          <a:p>
            <a:r>
              <a:rPr lang="en-US" dirty="0"/>
              <a:t>Z—No Device</a:t>
            </a:r>
          </a:p>
        </p:txBody>
      </p:sp>
    </p:spTree>
    <p:extLst>
      <p:ext uri="{BB962C8B-B14F-4D97-AF65-F5344CB8AC3E}">
        <p14:creationId xmlns:p14="http://schemas.microsoft.com/office/powerpoint/2010/main" val="1244455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Coding Guideline</a:t>
            </a:r>
            <a:endParaRPr lang="en-US" dirty="0"/>
          </a:p>
        </p:txBody>
      </p:sp>
      <p:sp>
        <p:nvSpPr>
          <p:cNvPr id="3" name="Content Placeholder 2"/>
          <p:cNvSpPr>
            <a:spLocks noGrp="1"/>
          </p:cNvSpPr>
          <p:nvPr>
            <p:ph idx="1"/>
          </p:nvPr>
        </p:nvSpPr>
        <p:spPr/>
        <p:txBody>
          <a:bodyPr/>
          <a:lstStyle/>
          <a:p>
            <a:r>
              <a:rPr lang="en-US" dirty="0"/>
              <a:t>B6.2a—a separate procedure to put in a drainage device is coded to the root operation Drainage with the device value Drainage Device</a:t>
            </a:r>
          </a:p>
        </p:txBody>
      </p:sp>
    </p:spTree>
    <p:extLst>
      <p:ext uri="{BB962C8B-B14F-4D97-AF65-F5344CB8AC3E}">
        <p14:creationId xmlns:p14="http://schemas.microsoft.com/office/powerpoint/2010/main" val="11314887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 for Bypass</a:t>
            </a:r>
            <a:endParaRPr lang="en-US" dirty="0"/>
          </a:p>
        </p:txBody>
      </p:sp>
      <p:sp>
        <p:nvSpPr>
          <p:cNvPr id="3" name="Content Placeholder 2"/>
          <p:cNvSpPr>
            <a:spLocks noGrp="1"/>
          </p:cNvSpPr>
          <p:nvPr>
            <p:ph idx="1"/>
          </p:nvPr>
        </p:nvSpPr>
        <p:spPr/>
        <p:txBody>
          <a:bodyPr/>
          <a:lstStyle/>
          <a:p>
            <a:r>
              <a:rPr lang="en-US" dirty="0"/>
              <a:t> General Anatomical Regions</a:t>
            </a:r>
          </a:p>
          <a:p>
            <a:pPr lvl="1">
              <a:buFont typeface="Courier New" panose="02070309020205020404" pitchFamily="49" charset="0"/>
              <a:buChar char="o"/>
            </a:pPr>
            <a:r>
              <a:rPr lang="en-US" dirty="0"/>
              <a:t>Qualifier identifies the area bypassed to</a:t>
            </a:r>
          </a:p>
          <a:p>
            <a:pPr marL="457200" lvl="1" indent="0">
              <a:buNone/>
            </a:pPr>
            <a:endParaRPr lang="en-US" dirty="0"/>
          </a:p>
          <a:p>
            <a:pPr lvl="1"/>
            <a:endParaRPr lang="en-US" dirty="0"/>
          </a:p>
        </p:txBody>
      </p:sp>
      <p:pic>
        <p:nvPicPr>
          <p:cNvPr id="4" name="Picture 3">
            <a:extLst>
              <a:ext uri="{FF2B5EF4-FFF2-40B4-BE49-F238E27FC236}">
                <a16:creationId xmlns:a16="http://schemas.microsoft.com/office/drawing/2014/main" id="{B78F4584-ACAD-4661-9D24-62921705B5AE}"/>
              </a:ext>
            </a:extLst>
          </p:cNvPr>
          <p:cNvPicPr>
            <a:picLocks noChangeAspect="1"/>
          </p:cNvPicPr>
          <p:nvPr/>
        </p:nvPicPr>
        <p:blipFill>
          <a:blip r:embed="rId2"/>
          <a:stretch>
            <a:fillRect/>
          </a:stretch>
        </p:blipFill>
        <p:spPr>
          <a:xfrm>
            <a:off x="0" y="3260288"/>
            <a:ext cx="9043688" cy="2993157"/>
          </a:xfrm>
          <a:prstGeom prst="rect">
            <a:avLst/>
          </a:prstGeom>
        </p:spPr>
      </p:pic>
    </p:spTree>
    <p:extLst>
      <p:ext uri="{BB962C8B-B14F-4D97-AF65-F5344CB8AC3E}">
        <p14:creationId xmlns:p14="http://schemas.microsoft.com/office/powerpoint/2010/main" val="493327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Amputation Qualifiers</a:t>
            </a:r>
            <a:endParaRPr lang="en-US" dirty="0"/>
          </a:p>
        </p:txBody>
      </p:sp>
      <p:sp>
        <p:nvSpPr>
          <p:cNvPr id="3" name="Content Placeholder 2"/>
          <p:cNvSpPr>
            <a:spLocks noGrp="1"/>
          </p:cNvSpPr>
          <p:nvPr>
            <p:ph idx="1"/>
          </p:nvPr>
        </p:nvSpPr>
        <p:spPr/>
        <p:txBody>
          <a:bodyPr/>
          <a:lstStyle/>
          <a:p>
            <a:r>
              <a:rPr lang="en-US"/>
              <a:t>High—proximal portion </a:t>
            </a:r>
          </a:p>
          <a:p>
            <a:r>
              <a:rPr lang="en-US"/>
              <a:t>Mid—middle portion</a:t>
            </a:r>
          </a:p>
          <a:p>
            <a:r>
              <a:rPr lang="en-US"/>
              <a:t>Low—distal portion</a:t>
            </a:r>
          </a:p>
          <a:p>
            <a:r>
              <a:rPr lang="en-US"/>
              <a:t>Referring to the shaft of the humerus, lower arm, femur, or lower leg or the phalanx of the thumb, finger, or toe </a:t>
            </a:r>
          </a:p>
          <a:p>
            <a:endParaRPr lang="en-US" dirty="0"/>
          </a:p>
        </p:txBody>
      </p:sp>
    </p:spTree>
    <p:extLst>
      <p:ext uri="{BB962C8B-B14F-4D97-AF65-F5344CB8AC3E}">
        <p14:creationId xmlns:p14="http://schemas.microsoft.com/office/powerpoint/2010/main" val="1344470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1674"/>
            <a:ext cx="8080743" cy="891129"/>
          </a:xfrm>
        </p:spPr>
        <p:txBody>
          <a:bodyPr>
            <a:normAutofit/>
          </a:bodyPr>
          <a:lstStyle/>
          <a:p>
            <a:pPr algn="ctr"/>
            <a:r>
              <a:rPr lang="en-US" dirty="0"/>
              <a:t>Complete and Partial Amputation—Rays</a:t>
            </a:r>
          </a:p>
        </p:txBody>
      </p:sp>
      <p:sp>
        <p:nvSpPr>
          <p:cNvPr id="3" name="Content Placeholder 2"/>
          <p:cNvSpPr>
            <a:spLocks noGrp="1"/>
          </p:cNvSpPr>
          <p:nvPr>
            <p:ph idx="1"/>
          </p:nvPr>
        </p:nvSpPr>
        <p:spPr/>
        <p:txBody>
          <a:bodyPr>
            <a:normAutofit/>
          </a:bodyPr>
          <a:lstStyle/>
          <a:p>
            <a:r>
              <a:rPr lang="en-US" dirty="0"/>
              <a:t>Complete—through the carpometacarpal joint of the hand or tarsal-metatarsal joint of foot</a:t>
            </a:r>
          </a:p>
          <a:p>
            <a:r>
              <a:rPr lang="en-US" dirty="0"/>
              <a:t>Partial—anywhere along the shaft or head of the metacarpal bone of the hand or metatarsal bone of the foot</a:t>
            </a:r>
          </a:p>
          <a:p>
            <a:r>
              <a:rPr lang="en-US" dirty="0"/>
              <a:t>No qualifiers for root operation Reattachment</a:t>
            </a:r>
          </a:p>
        </p:txBody>
      </p:sp>
    </p:spTree>
    <p:extLst>
      <p:ext uri="{BB962C8B-B14F-4D97-AF65-F5344CB8AC3E}">
        <p14:creationId xmlns:p14="http://schemas.microsoft.com/office/powerpoint/2010/main" val="3974204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General Regions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a:t>Body cavities </a:t>
            </a:r>
          </a:p>
          <a:p>
            <a:pPr lvl="1">
              <a:buFont typeface="Courier New" panose="02070309020205020404" pitchFamily="49" charset="0"/>
              <a:buChar char="o"/>
            </a:pPr>
            <a:r>
              <a:rPr lang="en-US" dirty="0"/>
              <a:t>Review figure 7.1 </a:t>
            </a:r>
          </a:p>
          <a:p>
            <a:pPr lvl="1">
              <a:buFont typeface="Courier New" panose="02070309020205020404" pitchFamily="49" charset="0"/>
              <a:buChar char="o"/>
            </a:pPr>
            <a:r>
              <a:rPr lang="en-US" dirty="0"/>
              <a:t>Cranial, oral and throat, mediastinum, peritoneal, retroperitoneum, pelvic</a:t>
            </a:r>
          </a:p>
          <a:p>
            <a:pPr lvl="1">
              <a:buFont typeface="Courier New" panose="02070309020205020404" pitchFamily="49" charset="0"/>
              <a:buChar char="o"/>
            </a:pPr>
            <a:r>
              <a:rPr lang="en-US" dirty="0"/>
              <a:t>Procedures performed on cavities coded to Anatomical Regions, General Body System</a:t>
            </a:r>
          </a:p>
          <a:p>
            <a:r>
              <a:rPr lang="en-US" dirty="0"/>
              <a:t>Larger surface areas</a:t>
            </a:r>
          </a:p>
          <a:p>
            <a:pPr lvl="1">
              <a:buFont typeface="Courier New" panose="02070309020205020404" pitchFamily="49" charset="0"/>
              <a:buChar char="o"/>
            </a:pPr>
            <a:r>
              <a:rPr lang="en-US" dirty="0"/>
              <a:t>Head, neck, chest wall, abdominal wall, and upper and lower back</a:t>
            </a:r>
          </a:p>
          <a:p>
            <a:r>
              <a:rPr lang="en-US" dirty="0"/>
              <a:t>Main tubular tracts</a:t>
            </a:r>
          </a:p>
          <a:p>
            <a:pPr lvl="1">
              <a:buFont typeface="Courier New" panose="02070309020205020404" pitchFamily="49" charset="0"/>
              <a:buChar char="o"/>
            </a:pPr>
            <a:r>
              <a:rPr lang="en-US" dirty="0"/>
              <a:t>Gastrointestinal, respiratory, genitourinary</a:t>
            </a:r>
          </a:p>
          <a:p>
            <a:r>
              <a:rPr lang="en-US" dirty="0"/>
              <a:t>See Coding Tip—when specific site cannot be located, check general anatomical regions			</a:t>
            </a:r>
          </a:p>
        </p:txBody>
      </p:sp>
    </p:spTree>
    <p:extLst>
      <p:ext uri="{BB962C8B-B14F-4D97-AF65-F5344CB8AC3E}">
        <p14:creationId xmlns:p14="http://schemas.microsoft.com/office/powerpoint/2010/main" val="1053712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Fingers and Toes</a:t>
            </a:r>
            <a:endParaRPr lang="en-US" dirty="0"/>
          </a:p>
        </p:txBody>
      </p:sp>
      <p:sp>
        <p:nvSpPr>
          <p:cNvPr id="3" name="Content Placeholder 2"/>
          <p:cNvSpPr>
            <a:spLocks noGrp="1"/>
          </p:cNvSpPr>
          <p:nvPr>
            <p:ph idx="1"/>
          </p:nvPr>
        </p:nvSpPr>
        <p:spPr/>
        <p:txBody>
          <a:bodyPr/>
          <a:lstStyle/>
          <a:p>
            <a:endParaRPr lang="en-US" dirty="0"/>
          </a:p>
          <a:p>
            <a:r>
              <a:rPr lang="en-US" dirty="0"/>
              <a:t>1st ray—thumb or great toe</a:t>
            </a:r>
          </a:p>
          <a:p>
            <a:r>
              <a:rPr lang="en-US" dirty="0"/>
              <a:t>2nd ray—index finger or second toe</a:t>
            </a:r>
          </a:p>
          <a:p>
            <a:r>
              <a:rPr lang="en-US" dirty="0"/>
              <a:t>3rd ray—middle finger or 3rd toe</a:t>
            </a:r>
          </a:p>
          <a:p>
            <a:r>
              <a:rPr lang="en-US" dirty="0"/>
              <a:t>4th ray—ring finger or 4th toe</a:t>
            </a:r>
          </a:p>
          <a:p>
            <a:r>
              <a:rPr lang="en-US" dirty="0"/>
              <a:t>5th ray—little finger or little toe</a:t>
            </a:r>
          </a:p>
          <a:p>
            <a:endParaRPr lang="en-US" dirty="0"/>
          </a:p>
        </p:txBody>
      </p:sp>
    </p:spTree>
    <p:extLst>
      <p:ext uri="{BB962C8B-B14F-4D97-AF65-F5344CB8AC3E}">
        <p14:creationId xmlns:p14="http://schemas.microsoft.com/office/powerpoint/2010/main" val="929689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Stoma Qualifier</a:t>
            </a:r>
            <a:endParaRPr lang="en-US" dirty="0"/>
          </a:p>
        </p:txBody>
      </p:sp>
      <p:sp>
        <p:nvSpPr>
          <p:cNvPr id="3" name="Content Placeholder 2"/>
          <p:cNvSpPr>
            <a:spLocks noGrp="1"/>
          </p:cNvSpPr>
          <p:nvPr>
            <p:ph idx="1"/>
          </p:nvPr>
        </p:nvSpPr>
        <p:spPr/>
        <p:txBody>
          <a:bodyPr/>
          <a:lstStyle/>
          <a:p>
            <a:r>
              <a:rPr lang="en-US" dirty="0"/>
              <a:t>2—Stoma as a qualifier</a:t>
            </a:r>
          </a:p>
          <a:p>
            <a:r>
              <a:rPr lang="en-US" dirty="0"/>
              <a:t>Appears in 0WB and 0WQ tables</a:t>
            </a:r>
          </a:p>
          <a:p>
            <a:r>
              <a:rPr lang="en-US" dirty="0"/>
              <a:t>Refers to an excision, including biopsy, or repair of the stoma or artificial opening </a:t>
            </a:r>
          </a:p>
          <a:p>
            <a:r>
              <a:rPr lang="en-US" dirty="0"/>
              <a:t>Closure of a stoma = repair, without the stoma qualifier</a:t>
            </a:r>
          </a:p>
        </p:txBody>
      </p:sp>
    </p:spTree>
    <p:extLst>
      <p:ext uri="{BB962C8B-B14F-4D97-AF65-F5344CB8AC3E}">
        <p14:creationId xmlns:p14="http://schemas.microsoft.com/office/powerpoint/2010/main" val="978004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3873-B8B6-4455-8682-C72CDC0C6607}"/>
              </a:ext>
            </a:extLst>
          </p:cNvPr>
          <p:cNvSpPr>
            <a:spLocks noGrp="1"/>
          </p:cNvSpPr>
          <p:nvPr>
            <p:ph type="title"/>
          </p:nvPr>
        </p:nvSpPr>
        <p:spPr/>
        <p:txBody>
          <a:bodyPr/>
          <a:lstStyle/>
          <a:p>
            <a:r>
              <a:rPr lang="en-US" dirty="0"/>
              <a:t>0WB—Stoma Qualifier</a:t>
            </a:r>
          </a:p>
        </p:txBody>
      </p:sp>
      <p:pic>
        <p:nvPicPr>
          <p:cNvPr id="5" name="Content Placeholder 4">
            <a:extLst>
              <a:ext uri="{FF2B5EF4-FFF2-40B4-BE49-F238E27FC236}">
                <a16:creationId xmlns:a16="http://schemas.microsoft.com/office/drawing/2014/main" id="{C713EADB-8B40-4D2D-8E61-C0FCC052EBB8}"/>
              </a:ext>
            </a:extLst>
          </p:cNvPr>
          <p:cNvPicPr>
            <a:picLocks noGrp="1" noChangeAspect="1"/>
          </p:cNvPicPr>
          <p:nvPr>
            <p:ph idx="1"/>
          </p:nvPr>
        </p:nvPicPr>
        <p:blipFill>
          <a:blip r:embed="rId2"/>
          <a:stretch>
            <a:fillRect/>
          </a:stretch>
        </p:blipFill>
        <p:spPr>
          <a:xfrm>
            <a:off x="457200" y="2088298"/>
            <a:ext cx="8229600" cy="3984742"/>
          </a:xfrm>
          <a:prstGeom prst="rect">
            <a:avLst/>
          </a:prstGeom>
        </p:spPr>
      </p:pic>
    </p:spTree>
    <p:extLst>
      <p:ext uri="{BB962C8B-B14F-4D97-AF65-F5344CB8AC3E}">
        <p14:creationId xmlns:p14="http://schemas.microsoft.com/office/powerpoint/2010/main" val="1357423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Coding Tip</a:t>
            </a:r>
            <a:endParaRPr lang="en-US" dirty="0"/>
          </a:p>
        </p:txBody>
      </p:sp>
      <p:sp>
        <p:nvSpPr>
          <p:cNvPr id="3" name="Content Placeholder 2"/>
          <p:cNvSpPr>
            <a:spLocks noGrp="1"/>
          </p:cNvSpPr>
          <p:nvPr>
            <p:ph idx="1"/>
          </p:nvPr>
        </p:nvSpPr>
        <p:spPr/>
        <p:txBody>
          <a:bodyPr/>
          <a:lstStyle/>
          <a:p>
            <a:r>
              <a:rPr lang="en-US"/>
              <a:t>When the surgeon uses the word “toe” to describe an amputation, but the operative report states that the amputation extends to the midshaft of the metatarsal of the foot, such as the 5th metatarsal, the qualifier is Partial 5th Ray of the foot</a:t>
            </a:r>
            <a:endParaRPr lang="en-US" dirty="0"/>
          </a:p>
        </p:txBody>
      </p:sp>
    </p:spTree>
    <p:extLst>
      <p:ext uri="{BB962C8B-B14F-4D97-AF65-F5344CB8AC3E}">
        <p14:creationId xmlns:p14="http://schemas.microsoft.com/office/powerpoint/2010/main" val="14753908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6E1F9-4D1C-435F-9C65-A320FA564D8E}"/>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40B7E497-C30D-4104-A707-06277A5E5EF5}"/>
              </a:ext>
            </a:extLst>
          </p:cNvPr>
          <p:cNvSpPr>
            <a:spLocks noGrp="1"/>
          </p:cNvSpPr>
          <p:nvPr>
            <p:ph idx="1"/>
          </p:nvPr>
        </p:nvSpPr>
        <p:spPr>
          <a:xfrm>
            <a:off x="625061" y="1765966"/>
            <a:ext cx="7341990" cy="4360197"/>
          </a:xfrm>
        </p:spPr>
        <p:txBody>
          <a:bodyPr>
            <a:normAutofit fontScale="55000" lnSpcReduction="20000"/>
          </a:bodyPr>
          <a:lstStyle/>
          <a:p>
            <a:pPr marL="0" indent="0">
              <a:buNone/>
            </a:pPr>
            <a:r>
              <a:rPr lang="en-US" dirty="0"/>
              <a:t>PREOPERATIVE DIAGNOSIS:  	Infected </a:t>
            </a:r>
            <a:r>
              <a:rPr lang="en-US" dirty="0">
                <a:highlight>
                  <a:srgbClr val="FFFF00"/>
                </a:highlight>
              </a:rPr>
              <a:t>left leg below the knee </a:t>
            </a:r>
            <a:r>
              <a:rPr lang="en-US" dirty="0"/>
              <a:t>amputation stump.</a:t>
            </a:r>
          </a:p>
          <a:p>
            <a:pPr marL="0" indent="0">
              <a:buNone/>
            </a:pPr>
            <a:r>
              <a:rPr lang="en-US" dirty="0"/>
              <a:t> </a:t>
            </a:r>
          </a:p>
          <a:p>
            <a:pPr marL="0" indent="0">
              <a:buNone/>
            </a:pPr>
            <a:r>
              <a:rPr lang="en-US" dirty="0"/>
              <a:t>POSTOPERATIVE DIAGNOSIS:  	Infected left leg below the knee amputation stump.</a:t>
            </a:r>
          </a:p>
          <a:p>
            <a:pPr marL="0" indent="0">
              <a:buNone/>
            </a:pPr>
            <a:r>
              <a:rPr lang="en-US" dirty="0"/>
              <a:t> </a:t>
            </a:r>
          </a:p>
          <a:p>
            <a:pPr marL="0" indent="0">
              <a:buNone/>
            </a:pPr>
            <a:r>
              <a:rPr lang="en-US" dirty="0"/>
              <a:t>PROCEDURE: 	 Left below the knee </a:t>
            </a:r>
            <a:r>
              <a:rPr lang="en-US" dirty="0">
                <a:highlight>
                  <a:srgbClr val="FFFF00"/>
                </a:highlight>
              </a:rPr>
              <a:t>amputation revision </a:t>
            </a:r>
          </a:p>
          <a:p>
            <a:pPr marL="0" indent="0">
              <a:buNone/>
            </a:pPr>
            <a:r>
              <a:rPr lang="en-US" dirty="0"/>
              <a:t> </a:t>
            </a:r>
          </a:p>
          <a:p>
            <a:pPr marL="0" indent="0">
              <a:buNone/>
            </a:pPr>
            <a:r>
              <a:rPr lang="en-US" dirty="0"/>
              <a:t>SPECIMENS:  </a:t>
            </a:r>
            <a:r>
              <a:rPr lang="en-US" dirty="0">
                <a:highlight>
                  <a:srgbClr val="FFFF00"/>
                </a:highlight>
              </a:rPr>
              <a:t>Bone and soft tissue of the left leg </a:t>
            </a:r>
            <a:r>
              <a:rPr lang="en-US" dirty="0"/>
              <a:t>to Pathology.</a:t>
            </a:r>
          </a:p>
          <a:p>
            <a:pPr marL="0" indent="0">
              <a:buNone/>
            </a:pPr>
            <a:r>
              <a:rPr lang="en-US" dirty="0"/>
              <a:t> </a:t>
            </a:r>
          </a:p>
          <a:p>
            <a:pPr marL="0" indent="0">
              <a:buNone/>
            </a:pPr>
            <a:r>
              <a:rPr lang="en-US" dirty="0"/>
              <a:t>INDICATIONS:  The patient is a 55-year-old male with longstanding left below-knee, low amputation. The distal end of the amputation was already hardened and scarred. There were multiple ulcerations around the lower leg, which were very difficult to heal, which were draining. He had failed conservative management. We recommended a </a:t>
            </a:r>
            <a:r>
              <a:rPr lang="en-US" dirty="0">
                <a:highlight>
                  <a:srgbClr val="FFFF00"/>
                </a:highlight>
              </a:rPr>
              <a:t>left below-knee amputation revision significantly away from the previous stump</a:t>
            </a:r>
            <a:r>
              <a:rPr lang="en-US" dirty="0"/>
              <a:t>. We explained risks and benefits. He gave informed consent.</a:t>
            </a:r>
          </a:p>
          <a:p>
            <a:pPr marL="0" indent="0">
              <a:buNone/>
            </a:pPr>
            <a:endParaRPr lang="en-US" dirty="0"/>
          </a:p>
        </p:txBody>
      </p:sp>
      <p:sp>
        <p:nvSpPr>
          <p:cNvPr id="5" name="Rectangle 4">
            <a:extLst>
              <a:ext uri="{FF2B5EF4-FFF2-40B4-BE49-F238E27FC236}">
                <a16:creationId xmlns:a16="http://schemas.microsoft.com/office/drawing/2014/main" id="{24488786-6D90-429D-9AAA-0A30B8609AEC}"/>
              </a:ext>
            </a:extLst>
          </p:cNvPr>
          <p:cNvSpPr/>
          <p:nvPr/>
        </p:nvSpPr>
        <p:spPr>
          <a:xfrm>
            <a:off x="7623011" y="1102043"/>
            <a:ext cx="1234661" cy="914400"/>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Body </a:t>
            </a:r>
          </a:p>
          <a:p>
            <a:pPr algn="ctr"/>
            <a:r>
              <a:rPr lang="en-US" dirty="0">
                <a:solidFill>
                  <a:schemeClr val="bg1"/>
                </a:solidFill>
              </a:rPr>
              <a:t>Part </a:t>
            </a:r>
          </a:p>
        </p:txBody>
      </p:sp>
      <p:sp>
        <p:nvSpPr>
          <p:cNvPr id="7" name="Rectangle 6">
            <a:extLst>
              <a:ext uri="{FF2B5EF4-FFF2-40B4-BE49-F238E27FC236}">
                <a16:creationId xmlns:a16="http://schemas.microsoft.com/office/drawing/2014/main" id="{44AE1454-BC43-4C38-A5CA-1B21669AC612}"/>
              </a:ext>
            </a:extLst>
          </p:cNvPr>
          <p:cNvSpPr/>
          <p:nvPr/>
        </p:nvSpPr>
        <p:spPr>
          <a:xfrm>
            <a:off x="7379352" y="2743626"/>
            <a:ext cx="1723697" cy="762832"/>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a:p>
            <a:pPr algn="ctr"/>
            <a:r>
              <a:rPr lang="en-US" dirty="0">
                <a:solidFill>
                  <a:schemeClr val="bg1"/>
                </a:solidFill>
              </a:rPr>
              <a:t>Root Operation</a:t>
            </a:r>
          </a:p>
          <a:p>
            <a:pPr algn="ctr"/>
            <a:endParaRPr lang="en-US" dirty="0"/>
          </a:p>
        </p:txBody>
      </p:sp>
      <p:sp>
        <p:nvSpPr>
          <p:cNvPr id="8" name="Arrow: Left-Up 7">
            <a:extLst>
              <a:ext uri="{FF2B5EF4-FFF2-40B4-BE49-F238E27FC236}">
                <a16:creationId xmlns:a16="http://schemas.microsoft.com/office/drawing/2014/main" id="{42C8C585-6481-402A-A8F2-BAB5205B53C5}"/>
              </a:ext>
            </a:extLst>
          </p:cNvPr>
          <p:cNvSpPr/>
          <p:nvPr/>
        </p:nvSpPr>
        <p:spPr>
          <a:xfrm>
            <a:off x="7664958" y="3544096"/>
            <a:ext cx="850392" cy="1348509"/>
          </a:xfrm>
          <a:prstGeom prst="leftUpArrow">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91315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6E1F9-4D1C-435F-9C65-A320FA564D8E}"/>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40B7E497-C30D-4104-A707-06277A5E5EF5}"/>
              </a:ext>
            </a:extLst>
          </p:cNvPr>
          <p:cNvSpPr>
            <a:spLocks noGrp="1"/>
          </p:cNvSpPr>
          <p:nvPr>
            <p:ph idx="1"/>
          </p:nvPr>
        </p:nvSpPr>
        <p:spPr>
          <a:xfrm>
            <a:off x="210821" y="1765966"/>
            <a:ext cx="6988766" cy="4360197"/>
          </a:xfrm>
        </p:spPr>
        <p:txBody>
          <a:bodyPr>
            <a:normAutofit fontScale="25000" lnSpcReduction="20000"/>
          </a:bodyPr>
          <a:lstStyle/>
          <a:p>
            <a:pPr marL="0" indent="0">
              <a:buNone/>
            </a:pPr>
            <a:r>
              <a:rPr lang="en-US" sz="7200" dirty="0"/>
              <a:t>DESCRIPTION OF PROCEDURE: The patient was taken to the holding area of the operating room and placed supine on the operating room table, and was then placed under general anesthesia. The left knee was then prepped and draped in sterile fashion. Time-out was called. We then made a fish mouth type incision, approximately 6 cm proximal to the end of the stump to avoid the scarred tissue and ulcerations, back to normal skin of the calf. We then dissected down to the fascia. We incised the fascia in line with the skin incision and incised the muscle using the electrocautery.  We then found the posterior vessels which we then ligated using a suture.  We then irrigated with normal saline. We then used periosteal elevator to elevate the periosteum from the tibia as well as the fibula. We cut </a:t>
            </a:r>
            <a:r>
              <a:rPr lang="en-US" sz="7200" dirty="0">
                <a:highlight>
                  <a:srgbClr val="FFFF00"/>
                </a:highlight>
              </a:rPr>
              <a:t>approximately 8 cm off the tibia as well as the fibula </a:t>
            </a:r>
            <a:r>
              <a:rPr lang="en-US" sz="7200" dirty="0"/>
              <a:t>using a power saw.  We beveled the edges to make them smooth. We then irrigated well with normal saline. We released the tourniquet and coagulated all bleeders with electrocautery. We then placed a </a:t>
            </a:r>
            <a:r>
              <a:rPr lang="en-US" sz="7200" dirty="0" err="1"/>
              <a:t>Hemovac</a:t>
            </a:r>
            <a:r>
              <a:rPr lang="en-US" sz="7200" dirty="0"/>
              <a:t> drain. We then closed the fascia using #1 </a:t>
            </a:r>
            <a:r>
              <a:rPr lang="en-US" sz="7200" dirty="0" err="1"/>
              <a:t>Vicryl</a:t>
            </a:r>
            <a:r>
              <a:rPr lang="en-US" sz="7200" dirty="0"/>
              <a:t>, the subcutaneous layer with 2-0 </a:t>
            </a:r>
            <a:r>
              <a:rPr lang="en-US" sz="7200" dirty="0" err="1"/>
              <a:t>Vicryl</a:t>
            </a:r>
            <a:r>
              <a:rPr lang="en-US" sz="7200" dirty="0"/>
              <a:t>, and the skin with staples. Wound was dressed using antibiotic ointment, Xeroform, 4x4s. The patient was placed in a long leg splint in full extension. The patient was awakened and discharge to PACU.</a:t>
            </a:r>
          </a:p>
          <a:p>
            <a:pPr marL="0" indent="0">
              <a:buNone/>
            </a:pPr>
            <a:endParaRPr lang="en-US" dirty="0"/>
          </a:p>
        </p:txBody>
      </p:sp>
      <p:sp>
        <p:nvSpPr>
          <p:cNvPr id="5" name="Rectangle 4">
            <a:extLst>
              <a:ext uri="{FF2B5EF4-FFF2-40B4-BE49-F238E27FC236}">
                <a16:creationId xmlns:a16="http://schemas.microsoft.com/office/drawing/2014/main" id="{95EF0F0D-B4F7-4F17-825B-56FCBEF9F522}"/>
              </a:ext>
            </a:extLst>
          </p:cNvPr>
          <p:cNvSpPr/>
          <p:nvPr/>
        </p:nvSpPr>
        <p:spPr>
          <a:xfrm flipH="1">
            <a:off x="7199588" y="2765075"/>
            <a:ext cx="1819564" cy="914400"/>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rPr>
              <a:t>Qualifier </a:t>
            </a:r>
          </a:p>
          <a:p>
            <a:pPr algn="ctr"/>
            <a:r>
              <a:rPr lang="en-US" dirty="0">
                <a:solidFill>
                  <a:schemeClr val="bg1"/>
                </a:solidFill>
              </a:rPr>
              <a:t>Mid Lower Leg</a:t>
            </a:r>
          </a:p>
        </p:txBody>
      </p:sp>
      <p:sp>
        <p:nvSpPr>
          <p:cNvPr id="6" name="Arrow: Left 5">
            <a:extLst>
              <a:ext uri="{FF2B5EF4-FFF2-40B4-BE49-F238E27FC236}">
                <a16:creationId xmlns:a16="http://schemas.microsoft.com/office/drawing/2014/main" id="{9C98BBE9-F42B-4DC6-880F-2B1A8886D9C7}"/>
              </a:ext>
            </a:extLst>
          </p:cNvPr>
          <p:cNvSpPr/>
          <p:nvPr/>
        </p:nvSpPr>
        <p:spPr>
          <a:xfrm rot="19816437">
            <a:off x="7114617" y="3650150"/>
            <a:ext cx="978408" cy="325582"/>
          </a:xfrm>
          <a:prstGeom prst="leftArrow">
            <a:avLst>
              <a:gd name="adj1" fmla="val 56456"/>
              <a:gd name="adj2" fmla="val 50000"/>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8793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6E1F9-4D1C-435F-9C65-A320FA564D8E}"/>
              </a:ext>
            </a:extLst>
          </p:cNvPr>
          <p:cNvSpPr>
            <a:spLocks noGrp="1"/>
          </p:cNvSpPr>
          <p:nvPr>
            <p:ph type="title"/>
          </p:nvPr>
        </p:nvSpPr>
        <p:spPr/>
        <p:txBody>
          <a:bodyPr/>
          <a:lstStyle/>
          <a:p>
            <a:r>
              <a:rPr lang="en-US" dirty="0"/>
              <a:t>Case Study 2</a:t>
            </a:r>
          </a:p>
        </p:txBody>
      </p:sp>
      <p:sp>
        <p:nvSpPr>
          <p:cNvPr id="3" name="Content Placeholder 2">
            <a:extLst>
              <a:ext uri="{FF2B5EF4-FFF2-40B4-BE49-F238E27FC236}">
                <a16:creationId xmlns:a16="http://schemas.microsoft.com/office/drawing/2014/main" id="{40B7E497-C30D-4104-A707-06277A5E5EF5}"/>
              </a:ext>
            </a:extLst>
          </p:cNvPr>
          <p:cNvSpPr>
            <a:spLocks noGrp="1"/>
          </p:cNvSpPr>
          <p:nvPr>
            <p:ph idx="1"/>
          </p:nvPr>
        </p:nvSpPr>
        <p:spPr/>
        <p:txBody>
          <a:bodyPr>
            <a:normAutofit/>
          </a:bodyPr>
          <a:lstStyle/>
          <a:p>
            <a:r>
              <a:rPr lang="en-US" dirty="0"/>
              <a:t>0Y6J0Z2</a:t>
            </a:r>
          </a:p>
          <a:p>
            <a:r>
              <a:rPr lang="en-US" dirty="0"/>
              <a:t>The amputation of the left lower leg through the tibia and fibula is coded to the root operation Detachment in the Anatomical Regions, Lower Extremities body system. </a:t>
            </a:r>
          </a:p>
          <a:p>
            <a:r>
              <a:rPr lang="en-US" dirty="0"/>
              <a:t>The body part value of J is assigned for the left leg. </a:t>
            </a:r>
          </a:p>
          <a:p>
            <a:r>
              <a:rPr lang="en-US" dirty="0"/>
              <a:t>The qualifier value of 2, Mid is appropriate because the procedure involves revising the low amputation into a mid lower leg amputation.</a:t>
            </a:r>
          </a:p>
          <a:p>
            <a:endParaRPr lang="en-US" dirty="0"/>
          </a:p>
        </p:txBody>
      </p:sp>
    </p:spTree>
    <p:extLst>
      <p:ext uri="{BB962C8B-B14F-4D97-AF65-F5344CB8AC3E}">
        <p14:creationId xmlns:p14="http://schemas.microsoft.com/office/powerpoint/2010/main" val="3409762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Upper Extremity Region</a:t>
            </a:r>
            <a:endParaRPr lang="en-US" dirty="0"/>
          </a:p>
        </p:txBody>
      </p:sp>
      <p:sp>
        <p:nvSpPr>
          <p:cNvPr id="3" name="Content Placeholder 2"/>
          <p:cNvSpPr>
            <a:spLocks noGrp="1"/>
          </p:cNvSpPr>
          <p:nvPr>
            <p:ph idx="1"/>
          </p:nvPr>
        </p:nvSpPr>
        <p:spPr/>
        <p:txBody>
          <a:bodyPr>
            <a:normAutofit/>
          </a:bodyPr>
          <a:lstStyle/>
          <a:p>
            <a:r>
              <a:rPr lang="en-US" dirty="0"/>
              <a:t>Body parts above the diaphragm</a:t>
            </a:r>
          </a:p>
          <a:p>
            <a:r>
              <a:rPr lang="en-US" dirty="0"/>
              <a:t>Body part values for Detachment and Reattachment</a:t>
            </a:r>
          </a:p>
          <a:p>
            <a:r>
              <a:rPr lang="en-US" dirty="0"/>
              <a:t>Forequarter: Entire upper limb, scapula, and clavicle</a:t>
            </a:r>
          </a:p>
          <a:p>
            <a:r>
              <a:rPr lang="en-US" dirty="0"/>
              <a:t>See figure 7.3 </a:t>
            </a:r>
          </a:p>
          <a:p>
            <a:pPr lvl="1">
              <a:buFont typeface="Courier New" panose="02070309020205020404" pitchFamily="49" charset="0"/>
              <a:buChar char="o"/>
            </a:pPr>
            <a:r>
              <a:rPr lang="en-US" dirty="0"/>
              <a:t>Rays of the hand</a:t>
            </a:r>
          </a:p>
          <a:p>
            <a:pPr lvl="2"/>
            <a:r>
              <a:rPr lang="en-US" dirty="0"/>
              <a:t>Continuous grouping of a metacarpal and phalanx associated with a finger</a:t>
            </a:r>
          </a:p>
          <a:p>
            <a:endParaRPr lang="en-US" dirty="0"/>
          </a:p>
        </p:txBody>
      </p:sp>
    </p:spTree>
    <p:extLst>
      <p:ext uri="{BB962C8B-B14F-4D97-AF65-F5344CB8AC3E}">
        <p14:creationId xmlns:p14="http://schemas.microsoft.com/office/powerpoint/2010/main" val="3656216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a:t>Lower Extremity Region</a:t>
            </a:r>
            <a:endParaRPr lang="en-US" dirty="0"/>
          </a:p>
        </p:txBody>
      </p:sp>
      <p:sp>
        <p:nvSpPr>
          <p:cNvPr id="3" name="Content Placeholder 2"/>
          <p:cNvSpPr>
            <a:spLocks noGrp="1"/>
          </p:cNvSpPr>
          <p:nvPr>
            <p:ph idx="1"/>
          </p:nvPr>
        </p:nvSpPr>
        <p:spPr>
          <a:xfrm>
            <a:off x="628650" y="1825625"/>
            <a:ext cx="2848355" cy="4351338"/>
          </a:xfrm>
        </p:spPr>
        <p:txBody>
          <a:bodyPr>
            <a:normAutofit/>
          </a:bodyPr>
          <a:lstStyle/>
          <a:p>
            <a:pPr>
              <a:lnSpc>
                <a:spcPct val="90000"/>
              </a:lnSpc>
            </a:pPr>
            <a:r>
              <a:rPr lang="en-US" sz="1700" dirty="0"/>
              <a:t>Body parts below the diaphragm</a:t>
            </a:r>
          </a:p>
          <a:p>
            <a:pPr>
              <a:lnSpc>
                <a:spcPct val="90000"/>
              </a:lnSpc>
            </a:pPr>
            <a:r>
              <a:rPr lang="en-US" sz="1700" dirty="0"/>
              <a:t>Body part values for Detachment and Reattachment</a:t>
            </a:r>
          </a:p>
          <a:p>
            <a:pPr>
              <a:lnSpc>
                <a:spcPct val="90000"/>
              </a:lnSpc>
            </a:pPr>
            <a:r>
              <a:rPr lang="en-US" sz="1700" dirty="0"/>
              <a:t>Hindquarter—Entire lower limb, pelvic girdle, buttock</a:t>
            </a:r>
          </a:p>
          <a:p>
            <a:pPr>
              <a:lnSpc>
                <a:spcPct val="90000"/>
              </a:lnSpc>
            </a:pPr>
            <a:r>
              <a:rPr lang="en-US" sz="1700" dirty="0"/>
              <a:t>See figure 3.1 in chapter 3</a:t>
            </a:r>
          </a:p>
          <a:p>
            <a:pPr lvl="1">
              <a:lnSpc>
                <a:spcPct val="90000"/>
              </a:lnSpc>
              <a:buFont typeface="Courier New" panose="02070309020205020404" pitchFamily="49" charset="0"/>
              <a:buChar char="o"/>
            </a:pPr>
            <a:r>
              <a:rPr lang="en-US" sz="1700" dirty="0"/>
              <a:t>Rays of the foot</a:t>
            </a:r>
          </a:p>
          <a:p>
            <a:pPr lvl="2">
              <a:lnSpc>
                <a:spcPct val="90000"/>
              </a:lnSpc>
              <a:buFont typeface="Wingdings" panose="05000000000000000000" pitchFamily="2" charset="2"/>
              <a:buChar char="§"/>
            </a:pPr>
            <a:r>
              <a:rPr lang="en-US" sz="1700" dirty="0"/>
              <a:t>Continuous grouping of a metatarsal and phalanx associated with a toe</a:t>
            </a:r>
          </a:p>
          <a:p>
            <a:pPr>
              <a:lnSpc>
                <a:spcPct val="90000"/>
              </a:lnSpc>
            </a:pPr>
            <a:endParaRPr lang="en-US" sz="1700" dirty="0"/>
          </a:p>
        </p:txBody>
      </p:sp>
      <p:sp>
        <p:nvSpPr>
          <p:cNvPr id="4" name="TextBox 3">
            <a:extLst>
              <a:ext uri="{FF2B5EF4-FFF2-40B4-BE49-F238E27FC236}">
                <a16:creationId xmlns:a16="http://schemas.microsoft.com/office/drawing/2014/main" id="{5C0652EE-EBDF-49F3-A9B8-8F82F8F43FCC}"/>
              </a:ext>
            </a:extLst>
          </p:cNvPr>
          <p:cNvSpPr txBox="1"/>
          <p:nvPr/>
        </p:nvSpPr>
        <p:spPr>
          <a:xfrm>
            <a:off x="4029740" y="5875991"/>
            <a:ext cx="4971372" cy="569387"/>
          </a:xfrm>
          <a:prstGeom prst="rect">
            <a:avLst/>
          </a:prstGeom>
          <a:noFill/>
        </p:spPr>
        <p:txBody>
          <a:bodyPr wrap="square" rtlCol="0">
            <a:spAutoFit/>
          </a:bodyPr>
          <a:lstStyle/>
          <a:p>
            <a:r>
              <a:rPr lang="en-US" sz="1000" dirty="0"/>
              <a:t>Source: MovGP0. 2011 (April). “</a:t>
            </a:r>
            <a:r>
              <a:rPr lang="en-US" sz="1000" dirty="0" err="1"/>
              <a:t>Ospied</a:t>
            </a:r>
            <a:r>
              <a:rPr lang="en-US" sz="1000" dirty="0"/>
              <a:t>-de.” Digital Image. Wikimedia Commons. https://en.wikipedia.org/wiki/File:Ospied-de.svg.</a:t>
            </a:r>
          </a:p>
          <a:p>
            <a:endParaRPr lang="en-US" sz="1100" dirty="0"/>
          </a:p>
        </p:txBody>
      </p:sp>
      <p:pic>
        <p:nvPicPr>
          <p:cNvPr id="7" name="Picture 6">
            <a:extLst>
              <a:ext uri="{FF2B5EF4-FFF2-40B4-BE49-F238E27FC236}">
                <a16:creationId xmlns:a16="http://schemas.microsoft.com/office/drawing/2014/main" id="{0084586E-5E17-4566-8448-3CE46C8B165E}"/>
              </a:ext>
            </a:extLst>
          </p:cNvPr>
          <p:cNvPicPr>
            <a:picLocks noChangeAspect="1"/>
          </p:cNvPicPr>
          <p:nvPr/>
        </p:nvPicPr>
        <p:blipFill>
          <a:blip r:embed="rId3"/>
          <a:stretch>
            <a:fillRect/>
          </a:stretch>
        </p:blipFill>
        <p:spPr>
          <a:xfrm>
            <a:off x="3883216" y="1523067"/>
            <a:ext cx="4971372" cy="4352924"/>
          </a:xfrm>
          <a:prstGeom prst="rect">
            <a:avLst/>
          </a:prstGeom>
        </p:spPr>
      </p:pic>
    </p:spTree>
    <p:extLst>
      <p:ext uri="{BB962C8B-B14F-4D97-AF65-F5344CB8AC3E}">
        <p14:creationId xmlns:p14="http://schemas.microsoft.com/office/powerpoint/2010/main" val="3715689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1D213-DC65-4B11-B848-79A2D80FF076}"/>
              </a:ext>
            </a:extLst>
          </p:cNvPr>
          <p:cNvSpPr>
            <a:spLocks noGrp="1"/>
          </p:cNvSpPr>
          <p:nvPr>
            <p:ph type="title"/>
          </p:nvPr>
        </p:nvSpPr>
        <p:spPr/>
        <p:txBody>
          <a:bodyPr/>
          <a:lstStyle/>
          <a:p>
            <a:r>
              <a:rPr lang="en-US" dirty="0"/>
              <a:t>0Y6 Table</a:t>
            </a:r>
          </a:p>
        </p:txBody>
      </p:sp>
      <p:pic>
        <p:nvPicPr>
          <p:cNvPr id="5" name="Content Placeholder 4">
            <a:extLst>
              <a:ext uri="{FF2B5EF4-FFF2-40B4-BE49-F238E27FC236}">
                <a16:creationId xmlns:a16="http://schemas.microsoft.com/office/drawing/2014/main" id="{3282A0FC-FAE7-4737-A8A2-C3BEA49EA1F1}"/>
              </a:ext>
            </a:extLst>
          </p:cNvPr>
          <p:cNvPicPr>
            <a:picLocks noGrp="1" noChangeAspect="1"/>
          </p:cNvPicPr>
          <p:nvPr>
            <p:ph idx="1"/>
          </p:nvPr>
        </p:nvPicPr>
        <p:blipFill>
          <a:blip r:embed="rId2"/>
          <a:stretch>
            <a:fillRect/>
          </a:stretch>
        </p:blipFill>
        <p:spPr>
          <a:xfrm>
            <a:off x="1666169" y="2035175"/>
            <a:ext cx="5811661" cy="4090988"/>
          </a:xfrm>
          <a:prstGeom prst="rect">
            <a:avLst/>
          </a:prstGeom>
        </p:spPr>
      </p:pic>
    </p:spTree>
    <p:extLst>
      <p:ext uri="{BB962C8B-B14F-4D97-AF65-F5344CB8AC3E}">
        <p14:creationId xmlns:p14="http://schemas.microsoft.com/office/powerpoint/2010/main" val="22107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DF079-CB97-491D-9087-743E2AE15FCE}"/>
              </a:ext>
            </a:extLst>
          </p:cNvPr>
          <p:cNvSpPr>
            <a:spLocks noGrp="1"/>
          </p:cNvSpPr>
          <p:nvPr>
            <p:ph type="title"/>
          </p:nvPr>
        </p:nvSpPr>
        <p:spPr/>
        <p:txBody>
          <a:bodyPr>
            <a:normAutofit fontScale="90000"/>
          </a:bodyPr>
          <a:lstStyle/>
          <a:p>
            <a:br>
              <a:rPr lang="en-US" dirty="0"/>
            </a:br>
            <a:r>
              <a:rPr lang="en-US" dirty="0"/>
              <a:t>Common Root Operations Used in Anatomical Regions</a:t>
            </a:r>
            <a:br>
              <a:rPr lang="en-US" dirty="0"/>
            </a:br>
            <a:endParaRPr lang="en-US" dirty="0"/>
          </a:p>
        </p:txBody>
      </p:sp>
      <p:sp>
        <p:nvSpPr>
          <p:cNvPr id="3" name="Content Placeholder 2">
            <a:extLst>
              <a:ext uri="{FF2B5EF4-FFF2-40B4-BE49-F238E27FC236}">
                <a16:creationId xmlns:a16="http://schemas.microsoft.com/office/drawing/2014/main" id="{B7759F24-2274-4764-8EEE-4E5D4734F9AF}"/>
              </a:ext>
            </a:extLst>
          </p:cNvPr>
          <p:cNvSpPr>
            <a:spLocks noGrp="1"/>
          </p:cNvSpPr>
          <p:nvPr>
            <p:ph idx="1"/>
          </p:nvPr>
        </p:nvSpPr>
        <p:spPr/>
        <p:txBody>
          <a:bodyPr/>
          <a:lstStyle/>
          <a:p>
            <a:r>
              <a:rPr lang="en-US" dirty="0"/>
              <a:t>Root Operations that Take Out Some or All of a Body Part</a:t>
            </a:r>
          </a:p>
          <a:p>
            <a:pPr lvl="1"/>
            <a:r>
              <a:rPr lang="en-US" dirty="0"/>
              <a:t>Detachment: Cutting off all or a portion of the upper or lower extremities	</a:t>
            </a:r>
          </a:p>
          <a:p>
            <a:pPr lvl="1"/>
            <a:endParaRPr lang="en-US" dirty="0"/>
          </a:p>
          <a:p>
            <a:endParaRPr lang="en-US" dirty="0"/>
          </a:p>
        </p:txBody>
      </p:sp>
    </p:spTree>
    <p:extLst>
      <p:ext uri="{BB962C8B-B14F-4D97-AF65-F5344CB8AC3E}">
        <p14:creationId xmlns:p14="http://schemas.microsoft.com/office/powerpoint/2010/main" val="312166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9454E-7027-4FB9-B151-AC327E1C1127}"/>
              </a:ext>
            </a:extLst>
          </p:cNvPr>
          <p:cNvSpPr>
            <a:spLocks noGrp="1"/>
          </p:cNvSpPr>
          <p:nvPr>
            <p:ph type="title"/>
          </p:nvPr>
        </p:nvSpPr>
        <p:spPr/>
        <p:txBody>
          <a:bodyPr>
            <a:normAutofit/>
          </a:bodyPr>
          <a:lstStyle/>
          <a:p>
            <a:r>
              <a:rPr lang="en-US" dirty="0"/>
              <a:t>Common Root Operations Used in Anatomical Regions</a:t>
            </a:r>
          </a:p>
        </p:txBody>
      </p:sp>
      <p:sp>
        <p:nvSpPr>
          <p:cNvPr id="3" name="Content Placeholder 2">
            <a:extLst>
              <a:ext uri="{FF2B5EF4-FFF2-40B4-BE49-F238E27FC236}">
                <a16:creationId xmlns:a16="http://schemas.microsoft.com/office/drawing/2014/main" id="{539A8432-4257-4E6F-B200-834FF6243DF4}"/>
              </a:ext>
            </a:extLst>
          </p:cNvPr>
          <p:cNvSpPr>
            <a:spLocks noGrp="1"/>
          </p:cNvSpPr>
          <p:nvPr>
            <p:ph idx="1"/>
          </p:nvPr>
        </p:nvSpPr>
        <p:spPr/>
        <p:txBody>
          <a:bodyPr>
            <a:normAutofit/>
          </a:bodyPr>
          <a:lstStyle/>
          <a:p>
            <a:r>
              <a:rPr lang="en-US" dirty="0"/>
              <a:t>Root Operations that Take Out Solids, Fluids or Gases from a Body Part</a:t>
            </a:r>
          </a:p>
          <a:p>
            <a:pPr lvl="1"/>
            <a:r>
              <a:rPr lang="en-US" dirty="0"/>
              <a:t>Drainage: Taking or letting out fluids and/or gases from a body part	</a:t>
            </a:r>
          </a:p>
          <a:p>
            <a:pPr lvl="2"/>
            <a:r>
              <a:rPr lang="en-US" dirty="0"/>
              <a:t>Thoracentesis to percutaneously drain the pleura cavity</a:t>
            </a:r>
          </a:p>
          <a:p>
            <a:pPr lvl="2"/>
            <a:r>
              <a:rPr lang="en-US" dirty="0"/>
              <a:t>Placement of a chest tube to drain the pleura cavity with a drainage device</a:t>
            </a:r>
          </a:p>
          <a:p>
            <a:pPr lvl="1"/>
            <a:r>
              <a:rPr lang="en-US" dirty="0"/>
              <a:t>Extirpation: Taking or cutting out solid matter from a body part	</a:t>
            </a:r>
          </a:p>
          <a:p>
            <a:pPr lvl="2"/>
            <a:r>
              <a:rPr lang="en-US" dirty="0"/>
              <a:t>Removal of a foreign body	</a:t>
            </a:r>
          </a:p>
        </p:txBody>
      </p:sp>
    </p:spTree>
    <p:extLst>
      <p:ext uri="{BB962C8B-B14F-4D97-AF65-F5344CB8AC3E}">
        <p14:creationId xmlns:p14="http://schemas.microsoft.com/office/powerpoint/2010/main" val="107132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6E35E-04D5-4C8A-84EF-4CE9957F01B0}"/>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AD78E9A5-DF02-41B9-908F-8B0695300EF5}"/>
              </a:ext>
            </a:extLst>
          </p:cNvPr>
          <p:cNvSpPr>
            <a:spLocks noGrp="1"/>
          </p:cNvSpPr>
          <p:nvPr>
            <p:ph idx="1"/>
          </p:nvPr>
        </p:nvSpPr>
        <p:spPr/>
        <p:txBody>
          <a:bodyPr/>
          <a:lstStyle/>
          <a:p>
            <a:pPr marL="0" indent="0">
              <a:buNone/>
            </a:pPr>
            <a:r>
              <a:rPr lang="en-US" dirty="0"/>
              <a:t>The root operation Drainage is coded for both diagnostic and therapeutic drainage procedures. </a:t>
            </a:r>
          </a:p>
          <a:p>
            <a:pPr marL="0" indent="0">
              <a:buNone/>
            </a:pPr>
            <a:r>
              <a:rPr lang="en-US" dirty="0"/>
              <a:t>When drainage is accomplished by putting in a catheter, the device value Drainage Device is coded in the 6th character.</a:t>
            </a:r>
          </a:p>
          <a:p>
            <a:endParaRPr lang="en-US" dirty="0"/>
          </a:p>
        </p:txBody>
      </p:sp>
    </p:spTree>
    <p:extLst>
      <p:ext uri="{BB962C8B-B14F-4D97-AF65-F5344CB8AC3E}">
        <p14:creationId xmlns:p14="http://schemas.microsoft.com/office/powerpoint/2010/main" val="35260437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38</TotalTime>
  <Words>1907</Words>
  <Application>Microsoft Office PowerPoint</Application>
  <PresentationFormat>On-screen Show (4:3)</PresentationFormat>
  <Paragraphs>180</Paragraphs>
  <Slides>36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Century Gothic</vt:lpstr>
      <vt:lpstr>Courier New</vt:lpstr>
      <vt:lpstr>Wingdings</vt:lpstr>
      <vt:lpstr>Office Theme</vt:lpstr>
      <vt:lpstr>ICD-10-PCS: An Applied Approach 2020</vt:lpstr>
      <vt:lpstr>Anatomical Regions in ICD-10-PCS</vt:lpstr>
      <vt:lpstr>General Regions</vt:lpstr>
      <vt:lpstr>Upper Extremity Region</vt:lpstr>
      <vt:lpstr>Lower Extremity Region</vt:lpstr>
      <vt:lpstr>0Y6 Table</vt:lpstr>
      <vt:lpstr> Common Root Operations Used in Anatomical Regions </vt:lpstr>
      <vt:lpstr>Common Root Operations Used in Anatomical Regions</vt:lpstr>
      <vt:lpstr>Coding Tip</vt:lpstr>
      <vt:lpstr>Common Root Operations Used in Anatomical Regions</vt:lpstr>
      <vt:lpstr>Root Operation: Division</vt:lpstr>
      <vt:lpstr>Common Root Operations Used in Anatomical Regions</vt:lpstr>
      <vt:lpstr>Transplantation in Anatomical Regions</vt:lpstr>
      <vt:lpstr>0WY Table Face Transplantation</vt:lpstr>
      <vt:lpstr>Common Root Operations Used in Anatomical Regions</vt:lpstr>
      <vt:lpstr>Supplement in Anatomical Regions</vt:lpstr>
      <vt:lpstr>0WU Table for Nuss Procedure</vt:lpstr>
      <vt:lpstr>Common Root Operations Used in Anatomical Regions</vt:lpstr>
      <vt:lpstr>Root Operation: Control</vt:lpstr>
      <vt:lpstr>Common Root Operations Used in Anatomical Regions</vt:lpstr>
      <vt:lpstr>Root Operation: Creation</vt:lpstr>
      <vt:lpstr>Body Parts</vt:lpstr>
      <vt:lpstr>Body Parts for Detachment</vt:lpstr>
      <vt:lpstr>Approaches in Anatomical Regions</vt:lpstr>
      <vt:lpstr>Devices</vt:lpstr>
      <vt:lpstr>Coding Guideline</vt:lpstr>
      <vt:lpstr>Qualifiers for Bypass</vt:lpstr>
      <vt:lpstr>Amputation Qualifiers</vt:lpstr>
      <vt:lpstr>Complete and Partial Amputation—Rays</vt:lpstr>
      <vt:lpstr>Fingers and Toes</vt:lpstr>
      <vt:lpstr>Stoma Qualifier</vt:lpstr>
      <vt:lpstr>0WB—Stoma Qualifier</vt:lpstr>
      <vt:lpstr>Coding Tip</vt:lpstr>
      <vt:lpstr>Case Study 2</vt:lpstr>
      <vt:lpstr>Case Study 2</vt:lpstr>
      <vt:lpstr>Case Study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8</cp:revision>
  <cp:lastPrinted>2018-12-07T14:38:18Z</cp:lastPrinted>
  <dcterms:created xsi:type="dcterms:W3CDTF">2019-10-23T16:31:11Z</dcterms:created>
  <dcterms:modified xsi:type="dcterms:W3CDTF">2020-05-15T23:53:19Z</dcterms:modified>
</cp:coreProperties>
</file>