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8"/>
  </p:notesMasterIdLst>
  <p:handoutMasterIdLst>
    <p:handoutMasterId r:id="rId49"/>
  </p:handoutMasterIdLst>
  <p:sldIdLst>
    <p:sldId id="304" r:id="rId2"/>
    <p:sldId id="305" r:id="rId3"/>
    <p:sldId id="306"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 id="341" r:id="rId18"/>
    <p:sldId id="346" r:id="rId19"/>
    <p:sldId id="320" r:id="rId20"/>
    <p:sldId id="321" r:id="rId21"/>
    <p:sldId id="322" r:id="rId22"/>
    <p:sldId id="323" r:id="rId23"/>
    <p:sldId id="324" r:id="rId24"/>
    <p:sldId id="325" r:id="rId25"/>
    <p:sldId id="347" r:id="rId26"/>
    <p:sldId id="326" r:id="rId27"/>
    <p:sldId id="342" r:id="rId28"/>
    <p:sldId id="343" r:id="rId29"/>
    <p:sldId id="327" r:id="rId30"/>
    <p:sldId id="328" r:id="rId31"/>
    <p:sldId id="348" r:id="rId32"/>
    <p:sldId id="329" r:id="rId33"/>
    <p:sldId id="330" r:id="rId34"/>
    <p:sldId id="331" r:id="rId35"/>
    <p:sldId id="332" r:id="rId36"/>
    <p:sldId id="333" r:id="rId37"/>
    <p:sldId id="334" r:id="rId38"/>
    <p:sldId id="335" r:id="rId39"/>
    <p:sldId id="336" r:id="rId40"/>
    <p:sldId id="337" r:id="rId41"/>
    <p:sldId id="344" r:id="rId42"/>
    <p:sldId id="345" r:id="rId43"/>
    <p:sldId id="349" r:id="rId44"/>
    <p:sldId id="338" r:id="rId45"/>
    <p:sldId id="339" r:id="rId46"/>
    <p:sldId id="340"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44" d="100"/>
          <a:sy n="44" d="100"/>
        </p:scale>
        <p:origin x="1164"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5/23/2020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87ADC3-C17D-410C-A232-66D0BBA5A271}" type="datetimeFigureOut">
              <a:rPr lang="en-US" smtClean="0"/>
              <a:t>5/23/2020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67191F-C6E5-453B-954B-A77E7B56EB32}" type="slidenum">
              <a:rPr lang="en-US" smtClean="0"/>
              <a:t>‹#›</a:t>
            </a:fld>
            <a:endParaRPr lang="en-US"/>
          </a:p>
        </p:txBody>
      </p:sp>
    </p:spTree>
    <p:extLst>
      <p:ext uri="{BB962C8B-B14F-4D97-AF65-F5344CB8AC3E}">
        <p14:creationId xmlns:p14="http://schemas.microsoft.com/office/powerpoint/2010/main" val="3264217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CA20BC0-8926-8846-B456-B57DD156E73F}" type="slidenum">
              <a:rPr lang="en-US" smtClean="0"/>
              <a:pPr/>
              <a:t>6</a:t>
            </a:fld>
            <a:endParaRPr lang="en-US" dirty="0"/>
          </a:p>
        </p:txBody>
      </p:sp>
    </p:spTree>
    <p:extLst>
      <p:ext uri="{BB962C8B-B14F-4D97-AF65-F5344CB8AC3E}">
        <p14:creationId xmlns:p14="http://schemas.microsoft.com/office/powerpoint/2010/main" val="3259659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Code: 04V03DZ</a:t>
            </a:r>
          </a:p>
          <a:p>
            <a:r>
              <a:rPr lang="en-US" sz="1200" kern="1200" dirty="0">
                <a:solidFill>
                  <a:schemeClr val="tx1"/>
                </a:solidFill>
                <a:effectLst/>
                <a:latin typeface="+mn-lt"/>
                <a:ea typeface="+mn-ea"/>
                <a:cs typeface="+mn-cs"/>
              </a:rPr>
              <a:t>Rationale: The root operation Restriction is used to code this procedure. The device is inserted percutaneously into the abdominal aorta to restrict the size of the aneurysm. The device value is D, Intraluminal Device</a:t>
            </a:r>
            <a:r>
              <a:rPr lang="en-US" sz="1200" strike="noStrike" kern="1200" dirty="0">
                <a:solidFill>
                  <a:schemeClr val="tx1"/>
                </a:solidFill>
                <a:effectLst/>
                <a:latin typeface="+mn-lt"/>
                <a:ea typeface="+mn-ea"/>
                <a:cs typeface="+mn-cs"/>
              </a:rPr>
              <a:t>, this is not a branched or fenestrated stent which would require placement of the stent in a side vessel</a:t>
            </a:r>
            <a:r>
              <a:rPr lang="en-US" sz="1200" strike="noStrike" kern="1200" baseline="0" dirty="0">
                <a:solidFill>
                  <a:schemeClr val="tx1"/>
                </a:solidFill>
                <a:effectLst/>
                <a:latin typeface="+mn-lt"/>
                <a:ea typeface="+mn-ea"/>
                <a:cs typeface="+mn-cs"/>
              </a:rPr>
              <a:t> such as the internal or external iliac artery.</a:t>
            </a:r>
            <a:r>
              <a:rPr lang="en-US" sz="1200" strike="noStrike" kern="1200" dirty="0">
                <a:solidFill>
                  <a:schemeClr val="tx1"/>
                </a:solidFill>
                <a:effectLst/>
                <a:latin typeface="+mn-lt"/>
                <a:ea typeface="+mn-ea"/>
                <a:cs typeface="+mn-cs"/>
              </a:rPr>
              <a:t> No qualifier value is appropriate for this code.</a:t>
            </a:r>
          </a:p>
          <a:p>
            <a:endParaRPr lang="en-US" dirty="0"/>
          </a:p>
        </p:txBody>
      </p:sp>
      <p:sp>
        <p:nvSpPr>
          <p:cNvPr id="4" name="Slide Number Placeholder 3"/>
          <p:cNvSpPr>
            <a:spLocks noGrp="1"/>
          </p:cNvSpPr>
          <p:nvPr>
            <p:ph type="sldNum" sz="quarter" idx="10"/>
          </p:nvPr>
        </p:nvSpPr>
        <p:spPr/>
        <p:txBody>
          <a:bodyPr/>
          <a:lstStyle/>
          <a:p>
            <a:fld id="{6120D84E-865B-41CB-99EF-7DA9F1C00D79}" type="slidenum">
              <a:rPr lang="en-US" smtClean="0"/>
              <a:pPr/>
              <a:t>46</a:t>
            </a:fld>
            <a:endParaRPr lang="en-US"/>
          </a:p>
        </p:txBody>
      </p:sp>
    </p:spTree>
    <p:extLst>
      <p:ext uri="{BB962C8B-B14F-4D97-AF65-F5344CB8AC3E}">
        <p14:creationId xmlns:p14="http://schemas.microsoft.com/office/powerpoint/2010/main" val="3360617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14</a:t>
            </a:fld>
            <a:endParaRPr lang="en-US"/>
          </a:p>
        </p:txBody>
      </p:sp>
    </p:spTree>
    <p:extLst>
      <p:ext uri="{BB962C8B-B14F-4D97-AF65-F5344CB8AC3E}">
        <p14:creationId xmlns:p14="http://schemas.microsoft.com/office/powerpoint/2010/main" val="2913920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15</a:t>
            </a:fld>
            <a:endParaRPr lang="en-US"/>
          </a:p>
        </p:txBody>
      </p:sp>
    </p:spTree>
    <p:extLst>
      <p:ext uri="{BB962C8B-B14F-4D97-AF65-F5344CB8AC3E}">
        <p14:creationId xmlns:p14="http://schemas.microsoft.com/office/powerpoint/2010/main" val="288412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513F9306-14AC-4452-9887-0DE5CBCC17C5}" type="slidenum">
              <a:rPr lang="en-US" smtClean="0"/>
              <a:t>21</a:t>
            </a:fld>
            <a:endParaRPr lang="en-US"/>
          </a:p>
        </p:txBody>
      </p:sp>
    </p:spTree>
    <p:extLst>
      <p:ext uri="{BB962C8B-B14F-4D97-AF65-F5344CB8AC3E}">
        <p14:creationId xmlns:p14="http://schemas.microsoft.com/office/powerpoint/2010/main" val="3438136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25</a:t>
            </a:fld>
            <a:endParaRPr lang="en-US"/>
          </a:p>
        </p:txBody>
      </p:sp>
    </p:spTree>
    <p:extLst>
      <p:ext uri="{BB962C8B-B14F-4D97-AF65-F5344CB8AC3E}">
        <p14:creationId xmlns:p14="http://schemas.microsoft.com/office/powerpoint/2010/main" val="118154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31</a:t>
            </a:fld>
            <a:endParaRPr lang="en-US"/>
          </a:p>
        </p:txBody>
      </p:sp>
    </p:spTree>
    <p:extLst>
      <p:ext uri="{BB962C8B-B14F-4D97-AF65-F5344CB8AC3E}">
        <p14:creationId xmlns:p14="http://schemas.microsoft.com/office/powerpoint/2010/main" val="2416394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38</a:t>
            </a:fld>
            <a:endParaRPr lang="en-US"/>
          </a:p>
        </p:txBody>
      </p:sp>
    </p:spTree>
    <p:extLst>
      <p:ext uri="{BB962C8B-B14F-4D97-AF65-F5344CB8AC3E}">
        <p14:creationId xmlns:p14="http://schemas.microsoft.com/office/powerpoint/2010/main" val="3569433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43</a:t>
            </a:fld>
            <a:endParaRPr lang="en-US"/>
          </a:p>
        </p:txBody>
      </p:sp>
    </p:spTree>
    <p:extLst>
      <p:ext uri="{BB962C8B-B14F-4D97-AF65-F5344CB8AC3E}">
        <p14:creationId xmlns:p14="http://schemas.microsoft.com/office/powerpoint/2010/main" val="3129633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Sample of dissecting</a:t>
            </a:r>
            <a:r>
              <a:rPr lang="en-US" baseline="0" dirty="0"/>
              <a:t> the operative report for Case Study #2</a:t>
            </a:r>
            <a:endParaRPr lang="en-US" dirty="0"/>
          </a:p>
          <a:p>
            <a:endParaRPr lang="en-US" dirty="0"/>
          </a:p>
        </p:txBody>
      </p:sp>
      <p:sp>
        <p:nvSpPr>
          <p:cNvPr id="4" name="Slide Number Placeholder 3"/>
          <p:cNvSpPr>
            <a:spLocks noGrp="1"/>
          </p:cNvSpPr>
          <p:nvPr>
            <p:ph type="sldNum" sz="quarter" idx="10"/>
          </p:nvPr>
        </p:nvSpPr>
        <p:spPr/>
        <p:txBody>
          <a:bodyPr/>
          <a:lstStyle/>
          <a:p>
            <a:fld id="{5AC9A9DD-6EFD-4EDC-A072-B00403D23C0A}" type="slidenum">
              <a:rPr lang="en-US" smtClean="0"/>
              <a:pPr/>
              <a:t>44</a:t>
            </a:fld>
            <a:endParaRPr lang="en-US"/>
          </a:p>
        </p:txBody>
      </p:sp>
    </p:spTree>
    <p:extLst>
      <p:ext uri="{BB962C8B-B14F-4D97-AF65-F5344CB8AC3E}">
        <p14:creationId xmlns:p14="http://schemas.microsoft.com/office/powerpoint/2010/main" val="15452208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5/23/2020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a:t>Chapter 11: Circulatory System</a:t>
            </a:r>
            <a:endParaRPr lang="en-US" dirty="0"/>
          </a:p>
        </p:txBody>
      </p:sp>
    </p:spTree>
    <p:extLst>
      <p:ext uri="{BB962C8B-B14F-4D97-AF65-F5344CB8AC3E}">
        <p14:creationId xmlns:p14="http://schemas.microsoft.com/office/powerpoint/2010/main" val="16693365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Upper and Lower Arteries</a:t>
            </a:r>
            <a:endParaRPr lang="en-US" dirty="0"/>
          </a:p>
        </p:txBody>
      </p:sp>
      <p:sp>
        <p:nvSpPr>
          <p:cNvPr id="3" name="Content Placeholder 2"/>
          <p:cNvSpPr>
            <a:spLocks noGrp="1"/>
          </p:cNvSpPr>
          <p:nvPr>
            <p:ph idx="1"/>
          </p:nvPr>
        </p:nvSpPr>
        <p:spPr/>
        <p:txBody>
          <a:bodyPr>
            <a:normAutofit/>
          </a:bodyPr>
          <a:lstStyle/>
          <a:p>
            <a:r>
              <a:rPr lang="en-US" dirty="0"/>
              <a:t>Carry blood away from the heart</a:t>
            </a:r>
          </a:p>
          <a:p>
            <a:r>
              <a:rPr lang="en-US" dirty="0"/>
              <a:t>Branch into smaller arteries, arterioles, capillaries—exchange blood with the cells</a:t>
            </a:r>
          </a:p>
          <a:p>
            <a:r>
              <a:rPr lang="en-US" dirty="0"/>
              <a:t>Often named for the areas or organs they supply with blood</a:t>
            </a:r>
          </a:p>
          <a:p>
            <a:pPr lvl="1">
              <a:buFont typeface="Courier New" panose="02070309020205020404" pitchFamily="49" charset="0"/>
              <a:buChar char="o"/>
            </a:pPr>
            <a:r>
              <a:rPr lang="en-US" dirty="0"/>
              <a:t>For example, internal mammary artery, temporal artery, thyroid artery	</a:t>
            </a:r>
          </a:p>
          <a:p>
            <a:r>
              <a:rPr lang="en-US" dirty="0"/>
              <a:t>See figure 11.3 </a:t>
            </a:r>
          </a:p>
        </p:txBody>
      </p:sp>
    </p:spTree>
    <p:extLst>
      <p:ext uri="{BB962C8B-B14F-4D97-AF65-F5344CB8AC3E}">
        <p14:creationId xmlns:p14="http://schemas.microsoft.com/office/powerpoint/2010/main" val="766017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Upper and Lower Veins</a:t>
            </a:r>
            <a:endParaRPr lang="en-US" dirty="0"/>
          </a:p>
        </p:txBody>
      </p:sp>
      <p:sp>
        <p:nvSpPr>
          <p:cNvPr id="3" name="Content Placeholder 2"/>
          <p:cNvSpPr>
            <a:spLocks noGrp="1"/>
          </p:cNvSpPr>
          <p:nvPr>
            <p:ph idx="1"/>
          </p:nvPr>
        </p:nvSpPr>
        <p:spPr/>
        <p:txBody>
          <a:bodyPr>
            <a:normAutofit/>
          </a:bodyPr>
          <a:lstStyle/>
          <a:p>
            <a:r>
              <a:rPr lang="en-US" dirty="0"/>
              <a:t>Carry blood to the heart after collection from the capillaries in venules</a:t>
            </a:r>
          </a:p>
          <a:p>
            <a:r>
              <a:rPr lang="en-US" dirty="0"/>
              <a:t>Venules lead to bigger veins </a:t>
            </a:r>
          </a:p>
          <a:p>
            <a:pPr lvl="1">
              <a:buFont typeface="Courier New" panose="02070309020205020404" pitchFamily="49" charset="0"/>
              <a:buChar char="o"/>
            </a:pPr>
            <a:r>
              <a:rPr lang="en-US" dirty="0"/>
              <a:t>Superior vena cava </a:t>
            </a:r>
          </a:p>
          <a:p>
            <a:pPr lvl="1">
              <a:buFont typeface="Courier New" panose="02070309020205020404" pitchFamily="49" charset="0"/>
              <a:buChar char="o"/>
            </a:pPr>
            <a:r>
              <a:rPr lang="en-US" dirty="0"/>
              <a:t>Inferior vena cava</a:t>
            </a:r>
          </a:p>
          <a:p>
            <a:r>
              <a:rPr lang="en-US" dirty="0"/>
              <a:t>Valves that keep the blood flowing against gravity to the heart</a:t>
            </a:r>
          </a:p>
          <a:p>
            <a:r>
              <a:rPr lang="en-US" dirty="0"/>
              <a:t>See figure 11.4</a:t>
            </a:r>
          </a:p>
          <a:p>
            <a:pPr lvl="1"/>
            <a:endParaRPr lang="en-US" dirty="0"/>
          </a:p>
        </p:txBody>
      </p:sp>
    </p:spTree>
    <p:extLst>
      <p:ext uri="{BB962C8B-B14F-4D97-AF65-F5344CB8AC3E}">
        <p14:creationId xmlns:p14="http://schemas.microsoft.com/office/powerpoint/2010/main" val="2898668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Coronary Artery Bypass</a:t>
            </a:r>
            <a:endParaRPr lang="en-US" dirty="0"/>
          </a:p>
        </p:txBody>
      </p:sp>
      <p:sp>
        <p:nvSpPr>
          <p:cNvPr id="3" name="Content Placeholder 2"/>
          <p:cNvSpPr>
            <a:spLocks noGrp="1"/>
          </p:cNvSpPr>
          <p:nvPr>
            <p:ph idx="1"/>
          </p:nvPr>
        </p:nvSpPr>
        <p:spPr/>
        <p:txBody>
          <a:bodyPr/>
          <a:lstStyle/>
          <a:p>
            <a:r>
              <a:rPr lang="en-US"/>
              <a:t>Body part value represents the number of coronary arteries treated</a:t>
            </a:r>
          </a:p>
          <a:p>
            <a:r>
              <a:rPr lang="en-US"/>
              <a:t>Qualifier indicates the vessel bypassed from, or source of blood flow</a:t>
            </a:r>
          </a:p>
          <a:p>
            <a:r>
              <a:rPr lang="en-US"/>
              <a:t>See figure 11.5</a:t>
            </a:r>
          </a:p>
          <a:p>
            <a:endParaRPr lang="en-US" dirty="0"/>
          </a:p>
        </p:txBody>
      </p:sp>
    </p:spTree>
    <p:extLst>
      <p:ext uri="{BB962C8B-B14F-4D97-AF65-F5344CB8AC3E}">
        <p14:creationId xmlns:p14="http://schemas.microsoft.com/office/powerpoint/2010/main" val="1489594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Autologous Tissue Grafts</a:t>
            </a:r>
            <a:endParaRPr lang="en-US" dirty="0"/>
          </a:p>
        </p:txBody>
      </p:sp>
      <p:sp>
        <p:nvSpPr>
          <p:cNvPr id="3" name="Content Placeholder 2"/>
          <p:cNvSpPr>
            <a:spLocks noGrp="1"/>
          </p:cNvSpPr>
          <p:nvPr>
            <p:ph idx="1"/>
          </p:nvPr>
        </p:nvSpPr>
        <p:spPr/>
        <p:txBody>
          <a:bodyPr>
            <a:normAutofit/>
          </a:bodyPr>
          <a:lstStyle/>
          <a:p>
            <a:r>
              <a:rPr lang="en-US" dirty="0"/>
              <a:t>Separate procedure for harvesting the graft</a:t>
            </a:r>
          </a:p>
          <a:p>
            <a:r>
              <a:rPr lang="en-US" dirty="0"/>
              <a:t>See Coding Guideline B3.9</a:t>
            </a:r>
          </a:p>
          <a:p>
            <a:pPr lvl="1">
              <a:buFont typeface="Courier New" panose="02070309020205020404" pitchFamily="49" charset="0"/>
              <a:buChar char="o"/>
            </a:pPr>
            <a:r>
              <a:rPr lang="en-US" dirty="0"/>
              <a:t>If an autograft is obtained from a different procedure site in order to complete the objective of the procedure, a separate procedure is coded</a:t>
            </a:r>
          </a:p>
          <a:p>
            <a:pPr lvl="2">
              <a:buFont typeface="Wingdings" panose="05000000000000000000" pitchFamily="2" charset="2"/>
              <a:buChar char="§"/>
            </a:pPr>
            <a:r>
              <a:rPr lang="en-US" dirty="0"/>
              <a:t>For example, Coronary bypass with excision of saphenous vein graft, excision of saphenous vein is coded separately</a:t>
            </a:r>
          </a:p>
        </p:txBody>
      </p:sp>
    </p:spTree>
    <p:extLst>
      <p:ext uri="{BB962C8B-B14F-4D97-AF65-F5344CB8AC3E}">
        <p14:creationId xmlns:p14="http://schemas.microsoft.com/office/powerpoint/2010/main" val="394433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Operations</a:t>
            </a:r>
            <a:endParaRPr lang="en-US" dirty="0"/>
          </a:p>
        </p:txBody>
      </p:sp>
      <p:sp>
        <p:nvSpPr>
          <p:cNvPr id="3" name="Content Placeholder 2"/>
          <p:cNvSpPr>
            <a:spLocks noGrp="1"/>
          </p:cNvSpPr>
          <p:nvPr>
            <p:ph idx="1"/>
          </p:nvPr>
        </p:nvSpPr>
        <p:spPr>
          <a:xfrm>
            <a:off x="625061" y="1765966"/>
            <a:ext cx="5084623" cy="4360197"/>
          </a:xfrm>
        </p:spPr>
        <p:txBody>
          <a:bodyPr>
            <a:normAutofit/>
          </a:bodyPr>
          <a:lstStyle/>
          <a:p>
            <a:r>
              <a:rPr lang="en-US" dirty="0"/>
              <a:t>Insertion of Devices</a:t>
            </a:r>
          </a:p>
          <a:p>
            <a:pPr lvl="1">
              <a:buFont typeface="Courier New" panose="02070309020205020404" pitchFamily="49" charset="0"/>
              <a:buChar char="o"/>
            </a:pPr>
            <a:r>
              <a:rPr lang="en-US" dirty="0"/>
              <a:t>Cardiac Rhythm-Related</a:t>
            </a:r>
          </a:p>
          <a:p>
            <a:pPr lvl="2">
              <a:buFont typeface="Wingdings" panose="05000000000000000000" pitchFamily="2" charset="2"/>
              <a:buChar char="§"/>
            </a:pPr>
            <a:r>
              <a:rPr lang="en-US" dirty="0"/>
              <a:t>Pacemaker</a:t>
            </a:r>
          </a:p>
          <a:p>
            <a:pPr lvl="2">
              <a:buFont typeface="Wingdings" panose="05000000000000000000" pitchFamily="2" charset="2"/>
              <a:buChar char="§"/>
            </a:pPr>
            <a:r>
              <a:rPr lang="en-US" dirty="0"/>
              <a:t>Cardiac Resynchronization </a:t>
            </a:r>
            <a:br>
              <a:rPr lang="en-US" dirty="0"/>
            </a:br>
            <a:r>
              <a:rPr lang="en-US" dirty="0"/>
              <a:t>Pacemaker</a:t>
            </a:r>
          </a:p>
          <a:p>
            <a:pPr lvl="2">
              <a:buFont typeface="Wingdings" panose="05000000000000000000" pitchFamily="2" charset="2"/>
              <a:buChar char="§"/>
            </a:pPr>
            <a:r>
              <a:rPr lang="en-US" dirty="0"/>
              <a:t>Intracardiac Pacemaker</a:t>
            </a:r>
          </a:p>
          <a:p>
            <a:pPr lvl="2">
              <a:buFont typeface="Wingdings" panose="05000000000000000000" pitchFamily="2" charset="2"/>
              <a:buChar char="§"/>
            </a:pPr>
            <a:r>
              <a:rPr lang="en-US" dirty="0"/>
              <a:t>Defibrillator Generator</a:t>
            </a:r>
          </a:p>
          <a:p>
            <a:pPr lvl="2">
              <a:buFont typeface="Wingdings" panose="05000000000000000000" pitchFamily="2" charset="2"/>
              <a:buChar char="§"/>
            </a:pPr>
            <a:r>
              <a:rPr lang="en-US" dirty="0"/>
              <a:t>Subcutaneous Implantable Cardioverter-Defibrillator</a:t>
            </a:r>
          </a:p>
          <a:p>
            <a:pPr lvl="2">
              <a:buFont typeface="Wingdings" panose="05000000000000000000" pitchFamily="2" charset="2"/>
              <a:buChar char="§"/>
            </a:pPr>
            <a:r>
              <a:rPr lang="en-US" dirty="0"/>
              <a:t>Cardiac Resynchronization Defibrillator Generator</a:t>
            </a:r>
          </a:p>
          <a:p>
            <a:pPr lvl="3"/>
            <a:r>
              <a:rPr lang="en-US" dirty="0"/>
              <a:t>Leads and Generator</a:t>
            </a:r>
          </a:p>
        </p:txBody>
      </p:sp>
      <p:sp>
        <p:nvSpPr>
          <p:cNvPr id="6" name="TextBox 5">
            <a:extLst>
              <a:ext uri="{FF2B5EF4-FFF2-40B4-BE49-F238E27FC236}">
                <a16:creationId xmlns:a16="http://schemas.microsoft.com/office/drawing/2014/main" id="{EC0A9C74-0C79-4770-94FD-4F0E5767871C}"/>
              </a:ext>
            </a:extLst>
          </p:cNvPr>
          <p:cNvSpPr txBox="1"/>
          <p:nvPr/>
        </p:nvSpPr>
        <p:spPr>
          <a:xfrm>
            <a:off x="5709684" y="4884493"/>
            <a:ext cx="3136605" cy="1015663"/>
          </a:xfrm>
          <a:prstGeom prst="rect">
            <a:avLst/>
          </a:prstGeom>
          <a:noFill/>
        </p:spPr>
        <p:txBody>
          <a:bodyPr wrap="square" rtlCol="0">
            <a:spAutoFit/>
          </a:bodyPr>
          <a:lstStyle/>
          <a:p>
            <a:r>
              <a:rPr lang="en-US" sz="1200" dirty="0"/>
              <a:t>Source: </a:t>
            </a:r>
            <a:r>
              <a:rPr lang="en-US" sz="1200" dirty="0" err="1"/>
              <a:t>Fruitsmaak</a:t>
            </a:r>
            <a:r>
              <a:rPr lang="en-US" sz="1200" dirty="0"/>
              <a:t>, S. 2007 (October). “St. Jude Medical pacemaker with ruler.” Digital Image. Wikimedia Commons. https://en.wikipedia.org/wiki/File:St_Jude_Me.dical_pacemaker_with_ruler.jpg</a:t>
            </a:r>
          </a:p>
        </p:txBody>
      </p:sp>
      <p:pic>
        <p:nvPicPr>
          <p:cNvPr id="7" name="Picture 6">
            <a:extLst>
              <a:ext uri="{FF2B5EF4-FFF2-40B4-BE49-F238E27FC236}">
                <a16:creationId xmlns:a16="http://schemas.microsoft.com/office/drawing/2014/main" id="{B6B9ECCB-1E49-4A6A-B65A-59184C5AEEB6}"/>
              </a:ext>
            </a:extLst>
          </p:cNvPr>
          <p:cNvPicPr>
            <a:picLocks noChangeAspect="1"/>
          </p:cNvPicPr>
          <p:nvPr/>
        </p:nvPicPr>
        <p:blipFill>
          <a:blip r:embed="rId3"/>
          <a:stretch>
            <a:fillRect/>
          </a:stretch>
        </p:blipFill>
        <p:spPr>
          <a:xfrm>
            <a:off x="5928770" y="1865766"/>
            <a:ext cx="2590169" cy="2745763"/>
          </a:xfrm>
          <a:prstGeom prst="rect">
            <a:avLst/>
          </a:prstGeom>
        </p:spPr>
      </p:pic>
    </p:spTree>
    <p:extLst>
      <p:ext uri="{BB962C8B-B14F-4D97-AF65-F5344CB8AC3E}">
        <p14:creationId xmlns:p14="http://schemas.microsoft.com/office/powerpoint/2010/main" val="4282999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Operations (Continued)</a:t>
            </a:r>
            <a:endParaRPr lang="en-US" dirty="0"/>
          </a:p>
        </p:txBody>
      </p:sp>
      <p:sp>
        <p:nvSpPr>
          <p:cNvPr id="3" name="Content Placeholder 2"/>
          <p:cNvSpPr>
            <a:spLocks noGrp="1"/>
          </p:cNvSpPr>
          <p:nvPr>
            <p:ph idx="1"/>
          </p:nvPr>
        </p:nvSpPr>
        <p:spPr/>
        <p:txBody>
          <a:bodyPr>
            <a:normAutofit/>
          </a:bodyPr>
          <a:lstStyle/>
          <a:p>
            <a:r>
              <a:rPr lang="en-US" dirty="0"/>
              <a:t>Heart Assist Devices</a:t>
            </a:r>
          </a:p>
          <a:p>
            <a:pPr lvl="1">
              <a:buFont typeface="Courier New" panose="02070309020205020404" pitchFamily="49" charset="0"/>
              <a:buChar char="o"/>
            </a:pPr>
            <a:r>
              <a:rPr lang="en-US" dirty="0"/>
              <a:t>Implantable </a:t>
            </a:r>
          </a:p>
          <a:p>
            <a:pPr lvl="1">
              <a:buFont typeface="Courier New" panose="02070309020205020404" pitchFamily="49" charset="0"/>
              <a:buChar char="o"/>
            </a:pPr>
            <a:r>
              <a:rPr lang="en-US" dirty="0"/>
              <a:t>External</a:t>
            </a:r>
          </a:p>
          <a:p>
            <a:pPr lvl="2">
              <a:buFont typeface="Wingdings" panose="05000000000000000000" pitchFamily="2" charset="2"/>
              <a:buChar char="§"/>
            </a:pPr>
            <a:r>
              <a:rPr lang="en-US" dirty="0"/>
              <a:t>Short term—often called Impeller Pump devices</a:t>
            </a:r>
          </a:p>
          <a:p>
            <a:pPr lvl="3"/>
            <a:r>
              <a:rPr lang="en-US" dirty="0"/>
              <a:t>Placed in the right or left ventricle</a:t>
            </a:r>
          </a:p>
          <a:p>
            <a:pPr lvl="3"/>
            <a:r>
              <a:rPr lang="en-US" dirty="0"/>
              <a:t>See qualifiers for intraoperative or biventricular placement</a:t>
            </a:r>
          </a:p>
          <a:p>
            <a:pPr lvl="3"/>
            <a:r>
              <a:rPr lang="en-US" dirty="0"/>
              <a:t>See Assistance codes in the 5A0 table</a:t>
            </a:r>
          </a:p>
          <a:p>
            <a:r>
              <a:rPr lang="en-US" dirty="0"/>
              <a:t>Interior Vena Cava Filter</a:t>
            </a:r>
          </a:p>
        </p:txBody>
      </p:sp>
    </p:spTree>
    <p:extLst>
      <p:ext uri="{BB962C8B-B14F-4D97-AF65-F5344CB8AC3E}">
        <p14:creationId xmlns:p14="http://schemas.microsoft.com/office/powerpoint/2010/main" val="120797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Operations (Continued)</a:t>
            </a:r>
            <a:endParaRPr lang="en-US" dirty="0"/>
          </a:p>
        </p:txBody>
      </p:sp>
      <p:sp>
        <p:nvSpPr>
          <p:cNvPr id="3" name="Content Placeholder 2"/>
          <p:cNvSpPr>
            <a:spLocks noGrp="1"/>
          </p:cNvSpPr>
          <p:nvPr>
            <p:ph idx="1"/>
          </p:nvPr>
        </p:nvSpPr>
        <p:spPr/>
        <p:txBody>
          <a:bodyPr>
            <a:normAutofit/>
          </a:bodyPr>
          <a:lstStyle/>
          <a:p>
            <a:r>
              <a:rPr lang="en-US" dirty="0"/>
              <a:t>Vascular Access Devices—Insertion, Removal, Revision</a:t>
            </a:r>
          </a:p>
          <a:p>
            <a:pPr lvl="1">
              <a:buFont typeface="Courier New" panose="02070309020205020404" pitchFamily="49" charset="0"/>
              <a:buChar char="o"/>
            </a:pPr>
            <a:r>
              <a:rPr lang="en-US" dirty="0"/>
              <a:t>Peripheral IVs—generally not coded</a:t>
            </a:r>
          </a:p>
          <a:p>
            <a:pPr lvl="1">
              <a:buFont typeface="Courier New" panose="02070309020205020404" pitchFamily="49" charset="0"/>
              <a:buChar char="o"/>
            </a:pPr>
            <a:r>
              <a:rPr lang="en-US" dirty="0"/>
              <a:t>Peripherally Inserted Central Catheter (PICC)</a:t>
            </a:r>
          </a:p>
          <a:p>
            <a:pPr lvl="2">
              <a:buFont typeface="Wingdings" panose="05000000000000000000" pitchFamily="2" charset="2"/>
              <a:buChar char="§"/>
            </a:pPr>
            <a:r>
              <a:rPr lang="en-US" dirty="0"/>
              <a:t>Coded to end placement site</a:t>
            </a:r>
          </a:p>
          <a:p>
            <a:pPr lvl="1">
              <a:buFont typeface="Courier New" panose="02070309020205020404" pitchFamily="49" charset="0"/>
              <a:buChar char="o"/>
            </a:pPr>
            <a:r>
              <a:rPr lang="en-US" dirty="0"/>
              <a:t>Central Venous Catheter (CVC)</a:t>
            </a:r>
          </a:p>
          <a:p>
            <a:pPr lvl="2">
              <a:buFont typeface="Wingdings" panose="05000000000000000000" pitchFamily="2" charset="2"/>
              <a:buChar char="§"/>
            </a:pPr>
            <a:r>
              <a:rPr lang="en-US" dirty="0"/>
              <a:t>Coded to end placement site</a:t>
            </a:r>
          </a:p>
          <a:p>
            <a:pPr lvl="1">
              <a:buFont typeface="Courier New" panose="02070309020205020404" pitchFamily="49" charset="0"/>
              <a:buChar char="o"/>
            </a:pPr>
            <a:r>
              <a:rPr lang="en-US" dirty="0"/>
              <a:t>Tunneled Catheters</a:t>
            </a:r>
          </a:p>
          <a:p>
            <a:pPr lvl="1">
              <a:buFont typeface="Courier New" panose="02070309020205020404" pitchFamily="49" charset="0"/>
              <a:buChar char="o"/>
            </a:pPr>
            <a:r>
              <a:rPr lang="en-US" dirty="0"/>
              <a:t>Totally implantable</a:t>
            </a:r>
          </a:p>
        </p:txBody>
      </p:sp>
    </p:spTree>
    <p:extLst>
      <p:ext uri="{BB962C8B-B14F-4D97-AF65-F5344CB8AC3E}">
        <p14:creationId xmlns:p14="http://schemas.microsoft.com/office/powerpoint/2010/main" val="2473757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07867-C04B-4B98-B79B-37870759C63F}"/>
              </a:ext>
            </a:extLst>
          </p:cNvPr>
          <p:cNvSpPr>
            <a:spLocks noGrp="1"/>
          </p:cNvSpPr>
          <p:nvPr>
            <p:ph type="title"/>
          </p:nvPr>
        </p:nvSpPr>
        <p:spPr/>
        <p:txBody>
          <a:bodyPr>
            <a:noAutofit/>
          </a:bodyPr>
          <a:lstStyle/>
          <a:p>
            <a:r>
              <a:rPr lang="en-US" sz="3200" dirty="0"/>
              <a:t>Port-a-Cath Insertion—2 parts, 2 procedure codes</a:t>
            </a:r>
          </a:p>
        </p:txBody>
      </p:sp>
      <p:sp>
        <p:nvSpPr>
          <p:cNvPr id="7" name="Content Placeholder 6">
            <a:extLst>
              <a:ext uri="{FF2B5EF4-FFF2-40B4-BE49-F238E27FC236}">
                <a16:creationId xmlns:a16="http://schemas.microsoft.com/office/drawing/2014/main" id="{9EE37ED7-B63D-4393-B46A-8B8ED308EDC3}"/>
              </a:ext>
            </a:extLst>
          </p:cNvPr>
          <p:cNvSpPr>
            <a:spLocks noGrp="1"/>
          </p:cNvSpPr>
          <p:nvPr>
            <p:ph idx="1"/>
          </p:nvPr>
        </p:nvSpPr>
        <p:spPr/>
        <p:txBody>
          <a:bodyPr/>
          <a:lstStyle/>
          <a:p>
            <a:r>
              <a:rPr lang="en-US" dirty="0"/>
              <a:t>Example: Infusion Device into the SVC</a:t>
            </a:r>
          </a:p>
          <a:p>
            <a:pPr marL="0" indent="0">
              <a:buNone/>
            </a:pPr>
            <a:r>
              <a:rPr lang="en-US" sz="2400" dirty="0"/>
              <a:t>    Portion of the 02H Table</a:t>
            </a:r>
          </a:p>
          <a:p>
            <a:endParaRPr lang="en-US" dirty="0"/>
          </a:p>
        </p:txBody>
      </p:sp>
      <p:pic>
        <p:nvPicPr>
          <p:cNvPr id="3" name="Picture 2">
            <a:extLst>
              <a:ext uri="{FF2B5EF4-FFF2-40B4-BE49-F238E27FC236}">
                <a16:creationId xmlns:a16="http://schemas.microsoft.com/office/drawing/2014/main" id="{3D79E041-B2E6-4B15-B1B7-CE9AC734972C}"/>
              </a:ext>
            </a:extLst>
          </p:cNvPr>
          <p:cNvPicPr>
            <a:picLocks noChangeAspect="1"/>
          </p:cNvPicPr>
          <p:nvPr/>
        </p:nvPicPr>
        <p:blipFill>
          <a:blip r:embed="rId2"/>
          <a:stretch>
            <a:fillRect/>
          </a:stretch>
        </p:blipFill>
        <p:spPr>
          <a:xfrm>
            <a:off x="449594" y="2824153"/>
            <a:ext cx="7128572" cy="921428"/>
          </a:xfrm>
          <a:prstGeom prst="rect">
            <a:avLst/>
          </a:prstGeom>
        </p:spPr>
      </p:pic>
      <p:pic>
        <p:nvPicPr>
          <p:cNvPr id="5" name="Picture 4">
            <a:extLst>
              <a:ext uri="{FF2B5EF4-FFF2-40B4-BE49-F238E27FC236}">
                <a16:creationId xmlns:a16="http://schemas.microsoft.com/office/drawing/2014/main" id="{8A18A313-BC57-4172-B068-883CCD894DC6}"/>
              </a:ext>
            </a:extLst>
          </p:cNvPr>
          <p:cNvPicPr>
            <a:picLocks noChangeAspect="1"/>
          </p:cNvPicPr>
          <p:nvPr/>
        </p:nvPicPr>
        <p:blipFill>
          <a:blip r:embed="rId3"/>
          <a:stretch>
            <a:fillRect/>
          </a:stretch>
        </p:blipFill>
        <p:spPr>
          <a:xfrm>
            <a:off x="463880" y="3729045"/>
            <a:ext cx="7114286" cy="1150000"/>
          </a:xfrm>
          <a:prstGeom prst="rect">
            <a:avLst/>
          </a:prstGeom>
        </p:spPr>
      </p:pic>
    </p:spTree>
    <p:extLst>
      <p:ext uri="{BB962C8B-B14F-4D97-AF65-F5344CB8AC3E}">
        <p14:creationId xmlns:p14="http://schemas.microsoft.com/office/powerpoint/2010/main" val="651930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F380B-34F0-41F2-A374-CD41CFB78E6D}"/>
              </a:ext>
            </a:extLst>
          </p:cNvPr>
          <p:cNvSpPr>
            <a:spLocks noGrp="1"/>
          </p:cNvSpPr>
          <p:nvPr>
            <p:ph type="title"/>
          </p:nvPr>
        </p:nvSpPr>
        <p:spPr/>
        <p:txBody>
          <a:bodyPr>
            <a:normAutofit/>
          </a:bodyPr>
          <a:lstStyle/>
          <a:p>
            <a:r>
              <a:rPr lang="en-US" dirty="0"/>
              <a:t>Port-a-Cath Insertion—2 parts, 2 procedure codes- Portion of 0JH table</a:t>
            </a:r>
          </a:p>
        </p:txBody>
      </p:sp>
      <p:pic>
        <p:nvPicPr>
          <p:cNvPr id="8" name="Picture 7">
            <a:extLst>
              <a:ext uri="{FF2B5EF4-FFF2-40B4-BE49-F238E27FC236}">
                <a16:creationId xmlns:a16="http://schemas.microsoft.com/office/drawing/2014/main" id="{26901714-D7EB-4B02-9276-80552319A731}"/>
              </a:ext>
            </a:extLst>
          </p:cNvPr>
          <p:cNvPicPr>
            <a:picLocks noChangeAspect="1"/>
          </p:cNvPicPr>
          <p:nvPr/>
        </p:nvPicPr>
        <p:blipFill>
          <a:blip r:embed="rId2"/>
          <a:stretch>
            <a:fillRect/>
          </a:stretch>
        </p:blipFill>
        <p:spPr>
          <a:xfrm>
            <a:off x="1045304" y="1903761"/>
            <a:ext cx="6048375" cy="762000"/>
          </a:xfrm>
          <a:prstGeom prst="rect">
            <a:avLst/>
          </a:prstGeom>
        </p:spPr>
      </p:pic>
      <p:pic>
        <p:nvPicPr>
          <p:cNvPr id="9" name="Picture 8">
            <a:extLst>
              <a:ext uri="{FF2B5EF4-FFF2-40B4-BE49-F238E27FC236}">
                <a16:creationId xmlns:a16="http://schemas.microsoft.com/office/drawing/2014/main" id="{00B36FFF-E935-465D-8B96-D8B8BB9EEEDE}"/>
              </a:ext>
            </a:extLst>
          </p:cNvPr>
          <p:cNvPicPr>
            <a:picLocks noChangeAspect="1"/>
          </p:cNvPicPr>
          <p:nvPr/>
        </p:nvPicPr>
        <p:blipFill>
          <a:blip r:embed="rId3"/>
          <a:stretch>
            <a:fillRect/>
          </a:stretch>
        </p:blipFill>
        <p:spPr>
          <a:xfrm>
            <a:off x="1121504" y="2665761"/>
            <a:ext cx="5972175" cy="3667125"/>
          </a:xfrm>
          <a:prstGeom prst="rect">
            <a:avLst/>
          </a:prstGeom>
        </p:spPr>
      </p:pic>
    </p:spTree>
    <p:extLst>
      <p:ext uri="{BB962C8B-B14F-4D97-AF65-F5344CB8AC3E}">
        <p14:creationId xmlns:p14="http://schemas.microsoft.com/office/powerpoint/2010/main" val="1788452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Operations (Continued)</a:t>
            </a:r>
            <a:endParaRPr lang="en-US" dirty="0"/>
          </a:p>
        </p:txBody>
      </p:sp>
      <p:sp>
        <p:nvSpPr>
          <p:cNvPr id="3" name="Content Placeholder 2"/>
          <p:cNvSpPr>
            <a:spLocks noGrp="1"/>
          </p:cNvSpPr>
          <p:nvPr>
            <p:ph idx="1"/>
          </p:nvPr>
        </p:nvSpPr>
        <p:spPr/>
        <p:txBody>
          <a:bodyPr/>
          <a:lstStyle/>
          <a:p>
            <a:r>
              <a:rPr lang="en-US" dirty="0"/>
              <a:t>Heart Valve Procedures</a:t>
            </a:r>
          </a:p>
          <a:p>
            <a:pPr lvl="1">
              <a:buFont typeface="Courier New" panose="02070309020205020404" pitchFamily="49" charset="0"/>
              <a:buChar char="o"/>
            </a:pPr>
            <a:r>
              <a:rPr lang="en-US" dirty="0"/>
              <a:t>Dilation procedures</a:t>
            </a:r>
          </a:p>
          <a:p>
            <a:pPr lvl="1">
              <a:buFont typeface="Courier New" panose="02070309020205020404" pitchFamily="49" charset="0"/>
              <a:buChar char="o"/>
            </a:pPr>
            <a:r>
              <a:rPr lang="en-US" dirty="0"/>
              <a:t>Repair or Supplement</a:t>
            </a:r>
          </a:p>
          <a:p>
            <a:pPr lvl="1">
              <a:buFont typeface="Courier New" panose="02070309020205020404" pitchFamily="49" charset="0"/>
              <a:buChar char="o"/>
            </a:pPr>
            <a:r>
              <a:rPr lang="en-US" dirty="0"/>
              <a:t>Replacement</a:t>
            </a:r>
          </a:p>
          <a:p>
            <a:pPr lvl="2">
              <a:buFont typeface="Wingdings" panose="05000000000000000000" pitchFamily="2" charset="2"/>
              <a:buChar char="§"/>
            </a:pPr>
            <a:r>
              <a:rPr lang="en-US" dirty="0"/>
              <a:t>Mechanical—synthetic</a:t>
            </a:r>
          </a:p>
          <a:p>
            <a:pPr lvl="2">
              <a:buFont typeface="Wingdings" panose="05000000000000000000" pitchFamily="2" charset="2"/>
              <a:buChar char="§"/>
            </a:pPr>
            <a:r>
              <a:rPr lang="en-US" dirty="0"/>
              <a:t>Tissue Leaflets—zooplastic if animal tissue</a:t>
            </a:r>
          </a:p>
          <a:p>
            <a:pPr lvl="2">
              <a:buFont typeface="Wingdings" panose="05000000000000000000" pitchFamily="2" charset="2"/>
              <a:buChar char="§"/>
            </a:pPr>
            <a:r>
              <a:rPr lang="en-US" dirty="0"/>
              <a:t>Transcatheter Valve Replacement (TAVR) </a:t>
            </a:r>
          </a:p>
          <a:p>
            <a:pPr lvl="3"/>
            <a:r>
              <a:rPr lang="en-US" dirty="0"/>
              <a:t>Percutaneous</a:t>
            </a:r>
          </a:p>
        </p:txBody>
      </p:sp>
    </p:spTree>
    <p:extLst>
      <p:ext uri="{BB962C8B-B14F-4D97-AF65-F5344CB8AC3E}">
        <p14:creationId xmlns:p14="http://schemas.microsoft.com/office/powerpoint/2010/main" val="3939601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Body System Characters for the Circulatory System</a:t>
            </a:r>
            <a:endParaRPr lang="en-US" dirty="0"/>
          </a:p>
        </p:txBody>
      </p:sp>
      <p:sp>
        <p:nvSpPr>
          <p:cNvPr id="3" name="Content Placeholder 2"/>
          <p:cNvSpPr>
            <a:spLocks noGrp="1"/>
          </p:cNvSpPr>
          <p:nvPr>
            <p:ph idx="1"/>
          </p:nvPr>
        </p:nvSpPr>
        <p:spPr/>
        <p:txBody>
          <a:bodyPr/>
          <a:lstStyle/>
          <a:p>
            <a:r>
              <a:rPr lang="en-US"/>
              <a:t>2—Heart and Great Vessels</a:t>
            </a:r>
          </a:p>
          <a:p>
            <a:r>
              <a:rPr lang="en-US"/>
              <a:t>3—Upper Arteries</a:t>
            </a:r>
          </a:p>
          <a:p>
            <a:r>
              <a:rPr lang="en-US"/>
              <a:t>4—Lower Arteries</a:t>
            </a:r>
          </a:p>
          <a:p>
            <a:r>
              <a:rPr lang="en-US"/>
              <a:t>5—Upper Veins</a:t>
            </a:r>
          </a:p>
          <a:p>
            <a:r>
              <a:rPr lang="en-US"/>
              <a:t>6—Lower Veins</a:t>
            </a:r>
            <a:endParaRPr lang="en-US" dirty="0"/>
          </a:p>
        </p:txBody>
      </p:sp>
    </p:spTree>
    <p:extLst>
      <p:ext uri="{BB962C8B-B14F-4D97-AF65-F5344CB8AC3E}">
        <p14:creationId xmlns:p14="http://schemas.microsoft.com/office/powerpoint/2010/main" val="18504311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Creation Root Operation in Circulatory</a:t>
            </a:r>
          </a:p>
        </p:txBody>
      </p:sp>
      <p:sp>
        <p:nvSpPr>
          <p:cNvPr id="3" name="Content Placeholder 2"/>
          <p:cNvSpPr>
            <a:spLocks noGrp="1"/>
          </p:cNvSpPr>
          <p:nvPr>
            <p:ph idx="1"/>
          </p:nvPr>
        </p:nvSpPr>
        <p:spPr/>
        <p:txBody>
          <a:bodyPr/>
          <a:lstStyle/>
          <a:p>
            <a:r>
              <a:rPr lang="en-US" dirty="0"/>
              <a:t>Forming a new body part to replicate an absent body part</a:t>
            </a:r>
          </a:p>
          <a:p>
            <a:r>
              <a:rPr lang="en-US" dirty="0" err="1"/>
              <a:t>Truncus</a:t>
            </a:r>
            <a:r>
              <a:rPr lang="en-US" dirty="0"/>
              <a:t> </a:t>
            </a:r>
            <a:r>
              <a:rPr lang="en-US" dirty="0" err="1"/>
              <a:t>arteriosis</a:t>
            </a:r>
            <a:r>
              <a:rPr lang="en-US" dirty="0"/>
              <a:t>, </a:t>
            </a:r>
            <a:r>
              <a:rPr lang="en-US" dirty="0" err="1"/>
              <a:t>atrioventricular</a:t>
            </a:r>
            <a:r>
              <a:rPr lang="en-US" dirty="0"/>
              <a:t> canal</a:t>
            </a:r>
          </a:p>
          <a:p>
            <a:r>
              <a:rPr lang="en-US" dirty="0"/>
              <a:t>024 table</a:t>
            </a:r>
          </a:p>
          <a:p>
            <a:r>
              <a:rPr lang="en-US" dirty="0"/>
              <a:t>Body part = Valve being created</a:t>
            </a:r>
          </a:p>
          <a:p>
            <a:r>
              <a:rPr lang="en-US" dirty="0"/>
              <a:t>Qualifier = Original deformed valve</a:t>
            </a:r>
          </a:p>
        </p:txBody>
      </p:sp>
    </p:spTree>
    <p:extLst>
      <p:ext uri="{BB962C8B-B14F-4D97-AF65-F5344CB8AC3E}">
        <p14:creationId xmlns:p14="http://schemas.microsoft.com/office/powerpoint/2010/main" val="23587642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Aneurysm Repair</a:t>
            </a:r>
            <a:endParaRPr lang="en-US" dirty="0"/>
          </a:p>
        </p:txBody>
      </p:sp>
      <p:sp>
        <p:nvSpPr>
          <p:cNvPr id="3" name="Content Placeholder 2"/>
          <p:cNvSpPr>
            <a:spLocks noGrp="1"/>
          </p:cNvSpPr>
          <p:nvPr>
            <p:ph idx="1"/>
          </p:nvPr>
        </p:nvSpPr>
        <p:spPr/>
        <p:txBody>
          <a:bodyPr>
            <a:normAutofit/>
          </a:bodyPr>
          <a:lstStyle/>
          <a:p>
            <a:r>
              <a:rPr lang="en-US" dirty="0" err="1"/>
              <a:t>Sacular</a:t>
            </a:r>
            <a:r>
              <a:rPr lang="en-US" dirty="0"/>
              <a:t>, berry, dome, button, or fusiform </a:t>
            </a:r>
          </a:p>
          <a:p>
            <a:pPr lvl="1">
              <a:buFont typeface="Courier New" panose="02070309020205020404" pitchFamily="49" charset="0"/>
              <a:buChar char="o"/>
            </a:pPr>
            <a:r>
              <a:rPr lang="en-US" dirty="0"/>
              <a:t>Restriction</a:t>
            </a:r>
          </a:p>
          <a:p>
            <a:pPr lvl="2">
              <a:buFont typeface="Wingdings" panose="05000000000000000000" pitchFamily="2" charset="2"/>
              <a:buChar char="§"/>
            </a:pPr>
            <a:r>
              <a:rPr lang="en-US" dirty="0"/>
              <a:t>Clipping using extraluminal </a:t>
            </a:r>
          </a:p>
          <a:p>
            <a:pPr lvl="2">
              <a:buFont typeface="Wingdings" panose="05000000000000000000" pitchFamily="2" charset="2"/>
              <a:buChar char="§"/>
            </a:pPr>
            <a:r>
              <a:rPr lang="en-US" dirty="0"/>
              <a:t>Coiling using intraluminal device</a:t>
            </a:r>
          </a:p>
          <a:p>
            <a:pPr lvl="2">
              <a:buFont typeface="Wingdings" panose="05000000000000000000" pitchFamily="2" charset="2"/>
              <a:buChar char="§"/>
            </a:pPr>
            <a:r>
              <a:rPr lang="en-US" dirty="0"/>
              <a:t>Flow diverter device or stent</a:t>
            </a:r>
          </a:p>
          <a:p>
            <a:r>
              <a:rPr lang="en-US" dirty="0"/>
              <a:t>Larger aneurysm of the abdominal aorta</a:t>
            </a:r>
          </a:p>
          <a:p>
            <a:pPr lvl="1">
              <a:buFont typeface="Courier New" panose="02070309020205020404" pitchFamily="49" charset="0"/>
              <a:buChar char="o"/>
            </a:pPr>
            <a:r>
              <a:rPr lang="en-US" dirty="0"/>
              <a:t>Replacement </a:t>
            </a:r>
          </a:p>
          <a:p>
            <a:pPr lvl="1"/>
            <a:endParaRPr lang="en-US" dirty="0"/>
          </a:p>
          <a:p>
            <a:endParaRPr lang="en-US" dirty="0"/>
          </a:p>
        </p:txBody>
      </p:sp>
    </p:spTree>
    <p:extLst>
      <p:ext uri="{BB962C8B-B14F-4D97-AF65-F5344CB8AC3E}">
        <p14:creationId xmlns:p14="http://schemas.microsoft.com/office/powerpoint/2010/main" val="1927308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Mapping and Heart Transplant</a:t>
            </a:r>
            <a:endParaRPr lang="en-US" dirty="0"/>
          </a:p>
        </p:txBody>
      </p:sp>
      <p:sp>
        <p:nvSpPr>
          <p:cNvPr id="3" name="Content Placeholder 2"/>
          <p:cNvSpPr>
            <a:spLocks noGrp="1"/>
          </p:cNvSpPr>
          <p:nvPr>
            <p:ph idx="1"/>
          </p:nvPr>
        </p:nvSpPr>
        <p:spPr/>
        <p:txBody>
          <a:bodyPr/>
          <a:lstStyle/>
          <a:p>
            <a:r>
              <a:rPr lang="en-US" dirty="0"/>
              <a:t>Map to identify exact location for destruction</a:t>
            </a:r>
          </a:p>
          <a:p>
            <a:pPr lvl="1">
              <a:buFont typeface="Courier New" panose="02070309020205020404" pitchFamily="49" charset="0"/>
              <a:buChar char="o"/>
            </a:pPr>
            <a:r>
              <a:rPr lang="en-US" dirty="0"/>
              <a:t>Coded separately </a:t>
            </a:r>
          </a:p>
          <a:p>
            <a:pPr lvl="1">
              <a:buFont typeface="Courier New" panose="02070309020205020404" pitchFamily="49" charset="0"/>
              <a:buChar char="o"/>
            </a:pPr>
            <a:r>
              <a:rPr lang="en-US" dirty="0"/>
              <a:t>Conduction mechanism as body part</a:t>
            </a:r>
          </a:p>
          <a:p>
            <a:r>
              <a:rPr lang="en-US" dirty="0"/>
              <a:t>Heart Transplant</a:t>
            </a:r>
          </a:p>
          <a:p>
            <a:pPr lvl="1">
              <a:buFont typeface="Courier New" panose="02070309020205020404" pitchFamily="49" charset="0"/>
              <a:buChar char="o"/>
            </a:pPr>
            <a:r>
              <a:rPr lang="en-US" dirty="0"/>
              <a:t>Removal of native heart not coded separately</a:t>
            </a:r>
          </a:p>
        </p:txBody>
      </p:sp>
    </p:spTree>
    <p:extLst>
      <p:ext uri="{BB962C8B-B14F-4D97-AF65-F5344CB8AC3E}">
        <p14:creationId xmlns:p14="http://schemas.microsoft.com/office/powerpoint/2010/main" val="1651881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Heart Catheterization</a:t>
            </a:r>
            <a:endParaRPr lang="en-US" dirty="0"/>
          </a:p>
        </p:txBody>
      </p:sp>
      <p:sp>
        <p:nvSpPr>
          <p:cNvPr id="3" name="Content Placeholder 2"/>
          <p:cNvSpPr>
            <a:spLocks noGrp="1"/>
          </p:cNvSpPr>
          <p:nvPr>
            <p:ph idx="1"/>
          </p:nvPr>
        </p:nvSpPr>
        <p:spPr/>
        <p:txBody>
          <a:bodyPr/>
          <a:lstStyle/>
          <a:p>
            <a:r>
              <a:rPr lang="en-US"/>
              <a:t>Percutaneous approach to the circulatory system</a:t>
            </a:r>
          </a:p>
          <a:p>
            <a:r>
              <a:rPr lang="en-US"/>
              <a:t>If PTCA = Dilation</a:t>
            </a:r>
          </a:p>
          <a:p>
            <a:r>
              <a:rPr lang="en-US"/>
              <a:t>If pressure measurements and sampling = Measurement and Monitoring section</a:t>
            </a:r>
          </a:p>
          <a:p>
            <a:r>
              <a:rPr lang="en-US"/>
              <a:t>Imaging that accompanies cardiac cath in the Imaging section</a:t>
            </a:r>
            <a:endParaRPr lang="en-US" dirty="0"/>
          </a:p>
        </p:txBody>
      </p:sp>
    </p:spTree>
    <p:extLst>
      <p:ext uri="{BB962C8B-B14F-4D97-AF65-F5344CB8AC3E}">
        <p14:creationId xmlns:p14="http://schemas.microsoft.com/office/powerpoint/2010/main" val="1065239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2" y="731837"/>
            <a:ext cx="7331260" cy="891129"/>
          </a:xfrm>
        </p:spPr>
        <p:txBody>
          <a:bodyPr>
            <a:normAutofit fontScale="90000"/>
          </a:bodyPr>
          <a:lstStyle/>
          <a:p>
            <a:r>
              <a:rPr lang="en-US" dirty="0"/>
              <a:t>Percutaneous Transluminal Angioplasty</a:t>
            </a:r>
          </a:p>
        </p:txBody>
      </p:sp>
      <p:sp>
        <p:nvSpPr>
          <p:cNvPr id="3" name="Content Placeholder 2"/>
          <p:cNvSpPr>
            <a:spLocks noGrp="1"/>
          </p:cNvSpPr>
          <p:nvPr>
            <p:ph idx="1"/>
          </p:nvPr>
        </p:nvSpPr>
        <p:spPr/>
        <p:txBody>
          <a:bodyPr>
            <a:normAutofit/>
          </a:bodyPr>
          <a:lstStyle/>
          <a:p>
            <a:r>
              <a:rPr lang="en-US" dirty="0"/>
              <a:t>Dilation to mechanically widen the artery</a:t>
            </a:r>
          </a:p>
          <a:p>
            <a:r>
              <a:rPr lang="en-US" dirty="0"/>
              <a:t>Balloon catheter passed to the narrowed location and inflated, crushes fatty deposits and withdrawn</a:t>
            </a:r>
          </a:p>
          <a:p>
            <a:r>
              <a:rPr lang="en-US" dirty="0"/>
              <a:t>For coronary arteries, body part is the number of arteries treated</a:t>
            </a:r>
          </a:p>
          <a:p>
            <a:r>
              <a:rPr lang="en-US" dirty="0"/>
              <a:t>If Device—sixth character reflects</a:t>
            </a:r>
          </a:p>
          <a:p>
            <a:r>
              <a:rPr lang="en-US" dirty="0"/>
              <a:t>PTCA, PTA</a:t>
            </a:r>
          </a:p>
          <a:p>
            <a:endParaRPr lang="en-US" dirty="0"/>
          </a:p>
          <a:p>
            <a:endParaRPr lang="en-US" dirty="0"/>
          </a:p>
        </p:txBody>
      </p:sp>
    </p:spTree>
    <p:extLst>
      <p:ext uri="{BB962C8B-B14F-4D97-AF65-F5344CB8AC3E}">
        <p14:creationId xmlns:p14="http://schemas.microsoft.com/office/powerpoint/2010/main" val="36713823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6B925-D9A8-49CA-9A12-DBB39C931734}"/>
              </a:ext>
            </a:extLst>
          </p:cNvPr>
          <p:cNvSpPr>
            <a:spLocks noGrp="1"/>
          </p:cNvSpPr>
          <p:nvPr>
            <p:ph type="title"/>
          </p:nvPr>
        </p:nvSpPr>
        <p:spPr/>
        <p:txBody>
          <a:bodyPr>
            <a:normAutofit fontScale="90000"/>
          </a:bodyPr>
          <a:lstStyle/>
          <a:p>
            <a:br>
              <a:rPr lang="en-US" dirty="0"/>
            </a:br>
            <a:r>
              <a:rPr lang="en-US" dirty="0"/>
              <a:t>Percutaneous Transluminal Angioplasty of Noncoronary Sites</a:t>
            </a:r>
            <a:br>
              <a:rPr lang="en-US" dirty="0"/>
            </a:br>
            <a:endParaRPr lang="en-US" dirty="0"/>
          </a:p>
        </p:txBody>
      </p:sp>
      <p:sp>
        <p:nvSpPr>
          <p:cNvPr id="3" name="Content Placeholder 2">
            <a:extLst>
              <a:ext uri="{FF2B5EF4-FFF2-40B4-BE49-F238E27FC236}">
                <a16:creationId xmlns:a16="http://schemas.microsoft.com/office/drawing/2014/main" id="{23B885C7-A337-4969-81C7-DD834AAAC792}"/>
              </a:ext>
            </a:extLst>
          </p:cNvPr>
          <p:cNvSpPr>
            <a:spLocks noGrp="1"/>
          </p:cNvSpPr>
          <p:nvPr>
            <p:ph idx="1"/>
          </p:nvPr>
        </p:nvSpPr>
        <p:spPr/>
        <p:txBody>
          <a:bodyPr/>
          <a:lstStyle/>
          <a:p>
            <a:r>
              <a:rPr lang="en-US" dirty="0"/>
              <a:t>Dilation as in coronary sites</a:t>
            </a:r>
          </a:p>
          <a:p>
            <a:r>
              <a:rPr lang="en-US" dirty="0"/>
              <a:t>Extirpation of plaque or clots</a:t>
            </a:r>
          </a:p>
          <a:p>
            <a:pPr lvl="1">
              <a:buFont typeface="Courier New" panose="02070309020205020404" pitchFamily="49" charset="0"/>
              <a:buChar char="o"/>
            </a:pPr>
            <a:r>
              <a:rPr lang="en-US" dirty="0"/>
              <a:t>May extend from one tubular body part to another</a:t>
            </a:r>
          </a:p>
          <a:p>
            <a:pPr lvl="2">
              <a:buFont typeface="Wingdings" panose="05000000000000000000" pitchFamily="2" charset="2"/>
              <a:buChar char="§"/>
            </a:pPr>
            <a:r>
              <a:rPr lang="en-US" dirty="0"/>
              <a:t>Code to the body part furthest from the point of entry</a:t>
            </a:r>
          </a:p>
          <a:p>
            <a:pPr lvl="2">
              <a:buFont typeface="Wingdings" panose="05000000000000000000" pitchFamily="2" charset="2"/>
              <a:buChar char="§"/>
            </a:pPr>
            <a:r>
              <a:rPr lang="en-US" dirty="0"/>
              <a:t>See Coding Guideline B4.1c</a:t>
            </a:r>
          </a:p>
        </p:txBody>
      </p:sp>
    </p:spTree>
    <p:extLst>
      <p:ext uri="{BB962C8B-B14F-4D97-AF65-F5344CB8AC3E}">
        <p14:creationId xmlns:p14="http://schemas.microsoft.com/office/powerpoint/2010/main" val="21763124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Coronary Artery Bypass Graft (CABG)</a:t>
            </a:r>
            <a:endParaRPr lang="en-US" dirty="0"/>
          </a:p>
        </p:txBody>
      </p:sp>
      <p:sp>
        <p:nvSpPr>
          <p:cNvPr id="3" name="Content Placeholder 2"/>
          <p:cNvSpPr>
            <a:spLocks noGrp="1"/>
          </p:cNvSpPr>
          <p:nvPr>
            <p:ph idx="1"/>
          </p:nvPr>
        </p:nvSpPr>
        <p:spPr/>
        <p:txBody>
          <a:bodyPr>
            <a:normAutofit/>
          </a:bodyPr>
          <a:lstStyle/>
          <a:p>
            <a:r>
              <a:rPr lang="en-US"/>
              <a:t>Body part number of arteries bypassed, qualifier the source of the blood flow</a:t>
            </a:r>
          </a:p>
          <a:p>
            <a:r>
              <a:rPr lang="en-US"/>
              <a:t>Aortocoronary uses a device</a:t>
            </a:r>
          </a:p>
          <a:p>
            <a:r>
              <a:rPr lang="en-US"/>
              <a:t>Separate code for harvest of autologous device from separate procedure site</a:t>
            </a:r>
          </a:p>
          <a:p>
            <a:r>
              <a:rPr lang="en-US"/>
              <a:t>Left and Right Internal Mammary (LIMA, RIMA)—pedicled graft = No device</a:t>
            </a:r>
            <a:endParaRPr lang="en-US" dirty="0"/>
          </a:p>
        </p:txBody>
      </p:sp>
    </p:spTree>
    <p:extLst>
      <p:ext uri="{BB962C8B-B14F-4D97-AF65-F5344CB8AC3E}">
        <p14:creationId xmlns:p14="http://schemas.microsoft.com/office/powerpoint/2010/main" val="11639494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4956D-31E2-4DF2-A477-B8733205C6F8}"/>
              </a:ext>
            </a:extLst>
          </p:cNvPr>
          <p:cNvSpPr>
            <a:spLocks noGrp="1"/>
          </p:cNvSpPr>
          <p:nvPr>
            <p:ph type="title"/>
          </p:nvPr>
        </p:nvSpPr>
        <p:spPr/>
        <p:txBody>
          <a:bodyPr>
            <a:normAutofit/>
          </a:bodyPr>
          <a:lstStyle/>
          <a:p>
            <a:r>
              <a:rPr lang="en-US" dirty="0"/>
              <a:t>Percutaneous Bypass –Lower Extremity</a:t>
            </a:r>
          </a:p>
        </p:txBody>
      </p:sp>
      <p:sp>
        <p:nvSpPr>
          <p:cNvPr id="3" name="Content Placeholder 2">
            <a:extLst>
              <a:ext uri="{FF2B5EF4-FFF2-40B4-BE49-F238E27FC236}">
                <a16:creationId xmlns:a16="http://schemas.microsoft.com/office/drawing/2014/main" id="{2E05CB63-203D-405C-AAC4-78B8E42CA56F}"/>
              </a:ext>
            </a:extLst>
          </p:cNvPr>
          <p:cNvSpPr>
            <a:spLocks noGrp="1"/>
          </p:cNvSpPr>
          <p:nvPr>
            <p:ph idx="1"/>
          </p:nvPr>
        </p:nvSpPr>
        <p:spPr/>
        <p:txBody>
          <a:bodyPr/>
          <a:lstStyle/>
          <a:p>
            <a:r>
              <a:rPr lang="en-US" dirty="0"/>
              <a:t>From lower arteries to lower extremity artery or vein</a:t>
            </a:r>
          </a:p>
          <a:p>
            <a:r>
              <a:rPr lang="en-US" dirty="0"/>
              <a:t>DETOUR bypass—uses neighboring vein as a tunnel to lower extremity artery</a:t>
            </a:r>
          </a:p>
          <a:p>
            <a:r>
              <a:rPr lang="en-US" dirty="0" err="1"/>
              <a:t>LimFlow</a:t>
            </a:r>
            <a:r>
              <a:rPr lang="en-US" dirty="0"/>
              <a:t>—uses lower vein to deliver blood to leg and foot—vein valves are destroyed </a:t>
            </a:r>
          </a:p>
        </p:txBody>
      </p:sp>
    </p:spTree>
    <p:extLst>
      <p:ext uri="{BB962C8B-B14F-4D97-AF65-F5344CB8AC3E}">
        <p14:creationId xmlns:p14="http://schemas.microsoft.com/office/powerpoint/2010/main" val="3799528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66679-513C-4860-B5B2-0E15DCFB81BE}"/>
              </a:ext>
            </a:extLst>
          </p:cNvPr>
          <p:cNvSpPr>
            <a:spLocks noGrp="1"/>
          </p:cNvSpPr>
          <p:nvPr>
            <p:ph type="title"/>
          </p:nvPr>
        </p:nvSpPr>
        <p:spPr/>
        <p:txBody>
          <a:bodyPr>
            <a:normAutofit/>
          </a:bodyPr>
          <a:lstStyle/>
          <a:p>
            <a:r>
              <a:rPr lang="en-US" dirty="0"/>
              <a:t>Portion of 041 Table for Percutaneous Bypass</a:t>
            </a:r>
          </a:p>
        </p:txBody>
      </p:sp>
      <p:pic>
        <p:nvPicPr>
          <p:cNvPr id="5" name="Content Placeholder 4">
            <a:extLst>
              <a:ext uri="{FF2B5EF4-FFF2-40B4-BE49-F238E27FC236}">
                <a16:creationId xmlns:a16="http://schemas.microsoft.com/office/drawing/2014/main" id="{CA657C8E-7805-4D43-B1D4-FFB5E2231B74}"/>
              </a:ext>
            </a:extLst>
          </p:cNvPr>
          <p:cNvPicPr>
            <a:picLocks noGrp="1" noChangeAspect="1"/>
          </p:cNvPicPr>
          <p:nvPr>
            <p:ph idx="1"/>
          </p:nvPr>
        </p:nvPicPr>
        <p:blipFill>
          <a:blip r:embed="rId2"/>
          <a:stretch>
            <a:fillRect/>
          </a:stretch>
        </p:blipFill>
        <p:spPr>
          <a:xfrm>
            <a:off x="539352" y="3038551"/>
            <a:ext cx="7739063" cy="2369344"/>
          </a:xfrm>
          <a:prstGeom prst="rect">
            <a:avLst/>
          </a:prstGeom>
        </p:spPr>
      </p:pic>
      <p:pic>
        <p:nvPicPr>
          <p:cNvPr id="6" name="Picture 5">
            <a:extLst>
              <a:ext uri="{FF2B5EF4-FFF2-40B4-BE49-F238E27FC236}">
                <a16:creationId xmlns:a16="http://schemas.microsoft.com/office/drawing/2014/main" id="{039ADD8B-962B-4383-B93C-A94B6B045797}"/>
              </a:ext>
            </a:extLst>
          </p:cNvPr>
          <p:cNvPicPr>
            <a:picLocks noChangeAspect="1"/>
          </p:cNvPicPr>
          <p:nvPr/>
        </p:nvPicPr>
        <p:blipFill>
          <a:blip r:embed="rId3"/>
          <a:stretch>
            <a:fillRect/>
          </a:stretch>
        </p:blipFill>
        <p:spPr>
          <a:xfrm>
            <a:off x="628650" y="2285846"/>
            <a:ext cx="7560469" cy="821531"/>
          </a:xfrm>
          <a:prstGeom prst="rect">
            <a:avLst/>
          </a:prstGeom>
        </p:spPr>
      </p:pic>
    </p:spTree>
    <p:extLst>
      <p:ext uri="{BB962C8B-B14F-4D97-AF65-F5344CB8AC3E}">
        <p14:creationId xmlns:p14="http://schemas.microsoft.com/office/powerpoint/2010/main" val="27837659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Other Bypass Procedures</a:t>
            </a:r>
            <a:endParaRPr lang="en-US" dirty="0"/>
          </a:p>
        </p:txBody>
      </p:sp>
      <p:sp>
        <p:nvSpPr>
          <p:cNvPr id="3" name="Content Placeholder 2"/>
          <p:cNvSpPr>
            <a:spLocks noGrp="1"/>
          </p:cNvSpPr>
          <p:nvPr>
            <p:ph idx="1"/>
          </p:nvPr>
        </p:nvSpPr>
        <p:spPr/>
        <p:txBody>
          <a:bodyPr/>
          <a:lstStyle/>
          <a:p>
            <a:r>
              <a:rPr lang="en-US"/>
              <a:t>Aorto-femoral bypass</a:t>
            </a:r>
          </a:p>
          <a:p>
            <a:r>
              <a:rPr lang="en-US"/>
              <a:t>Femoral popliteal bypass</a:t>
            </a:r>
          </a:p>
          <a:p>
            <a:r>
              <a:rPr lang="en-US"/>
              <a:t>Axillo-femoral bypass</a:t>
            </a:r>
            <a:endParaRPr lang="en-US" dirty="0"/>
          </a:p>
        </p:txBody>
      </p:sp>
    </p:spTree>
    <p:extLst>
      <p:ext uri="{BB962C8B-B14F-4D97-AF65-F5344CB8AC3E}">
        <p14:creationId xmlns:p14="http://schemas.microsoft.com/office/powerpoint/2010/main" val="4058942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Function of the Circulatory System</a:t>
            </a:r>
            <a:endParaRPr lang="en-US" dirty="0"/>
          </a:p>
        </p:txBody>
      </p:sp>
      <p:sp>
        <p:nvSpPr>
          <p:cNvPr id="3" name="Content Placeholder 2"/>
          <p:cNvSpPr>
            <a:spLocks noGrp="1"/>
          </p:cNvSpPr>
          <p:nvPr>
            <p:ph idx="1"/>
          </p:nvPr>
        </p:nvSpPr>
        <p:spPr/>
        <p:txBody>
          <a:bodyPr/>
          <a:lstStyle/>
          <a:p>
            <a:r>
              <a:rPr lang="en-US"/>
              <a:t>Circulate blood to the lungs for oxygenation</a:t>
            </a:r>
          </a:p>
          <a:p>
            <a:r>
              <a:rPr lang="en-US"/>
              <a:t>Circulate blood throughout the body</a:t>
            </a:r>
          </a:p>
          <a:p>
            <a:r>
              <a:rPr lang="en-US"/>
              <a:t>Eliminates waste products </a:t>
            </a:r>
            <a:endParaRPr lang="en-US" dirty="0"/>
          </a:p>
        </p:txBody>
      </p:sp>
    </p:spTree>
    <p:extLst>
      <p:ext uri="{BB962C8B-B14F-4D97-AF65-F5344CB8AC3E}">
        <p14:creationId xmlns:p14="http://schemas.microsoft.com/office/powerpoint/2010/main" val="4900842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p:spPr>
        <p:txBody>
          <a:bodyPr>
            <a:normAutofit/>
          </a:bodyPr>
          <a:lstStyle/>
          <a:p>
            <a:r>
              <a:rPr lang="en-US" dirty="0"/>
              <a:t>AV Fistula/AV Graft</a:t>
            </a:r>
          </a:p>
        </p:txBody>
      </p:sp>
      <p:sp>
        <p:nvSpPr>
          <p:cNvPr id="3" name="Content Placeholder 2"/>
          <p:cNvSpPr>
            <a:spLocks noGrp="1"/>
          </p:cNvSpPr>
          <p:nvPr>
            <p:ph idx="1"/>
          </p:nvPr>
        </p:nvSpPr>
        <p:spPr>
          <a:xfrm>
            <a:off x="628650" y="1825625"/>
            <a:ext cx="2848355" cy="4351338"/>
          </a:xfrm>
        </p:spPr>
        <p:txBody>
          <a:bodyPr>
            <a:normAutofit/>
          </a:bodyPr>
          <a:lstStyle/>
          <a:p>
            <a:r>
              <a:rPr lang="en-US" sz="1700" dirty="0"/>
              <a:t>Connection between artery and vein for hemodialysis</a:t>
            </a:r>
          </a:p>
          <a:p>
            <a:r>
              <a:rPr lang="en-US" sz="1700" dirty="0"/>
              <a:t>Coded as a bypass</a:t>
            </a:r>
          </a:p>
          <a:p>
            <a:pPr lvl="1">
              <a:buFont typeface="Courier New" panose="02070309020205020404" pitchFamily="49" charset="0"/>
              <a:buChar char="o"/>
            </a:pPr>
            <a:r>
              <a:rPr lang="en-US" sz="1700" dirty="0"/>
              <a:t>Artery as body part for from</a:t>
            </a:r>
          </a:p>
          <a:p>
            <a:pPr lvl="1">
              <a:buFont typeface="Courier New" panose="02070309020205020404" pitchFamily="49" charset="0"/>
              <a:buChar char="o"/>
            </a:pPr>
            <a:r>
              <a:rPr lang="en-US" sz="1700" dirty="0"/>
              <a:t>Vein as qualifier for end </a:t>
            </a:r>
          </a:p>
          <a:p>
            <a:r>
              <a:rPr lang="en-US" sz="1700" dirty="0"/>
              <a:t>Fistula—Z for no device</a:t>
            </a:r>
          </a:p>
          <a:p>
            <a:r>
              <a:rPr lang="en-US" sz="1700" dirty="0"/>
              <a:t>Graft—Device value for material used</a:t>
            </a:r>
          </a:p>
        </p:txBody>
      </p:sp>
      <p:pic>
        <p:nvPicPr>
          <p:cNvPr id="5" name="Picture 4" descr="A close up of a logo&#10;&#10;Description generated with very high confidence">
            <a:extLst>
              <a:ext uri="{FF2B5EF4-FFF2-40B4-BE49-F238E27FC236}">
                <a16:creationId xmlns:a16="http://schemas.microsoft.com/office/drawing/2014/main" id="{F2C75C43-1B43-45B7-BB5D-1FA2FC77455B}"/>
              </a:ext>
            </a:extLst>
          </p:cNvPr>
          <p:cNvPicPr>
            <a:picLocks noChangeAspect="1"/>
          </p:cNvPicPr>
          <p:nvPr/>
        </p:nvPicPr>
        <p:blipFill rotWithShape="1">
          <a:blip r:embed="rId2"/>
          <a:srcRect l="17940" r="2" b="2"/>
          <a:stretch/>
        </p:blipFill>
        <p:spPr>
          <a:xfrm>
            <a:off x="3840480" y="1292659"/>
            <a:ext cx="4674870" cy="4272681"/>
          </a:xfrm>
          <a:prstGeom prst="rect">
            <a:avLst/>
          </a:prstGeom>
        </p:spPr>
      </p:pic>
      <p:sp>
        <p:nvSpPr>
          <p:cNvPr id="6" name="TextBox 5">
            <a:extLst>
              <a:ext uri="{FF2B5EF4-FFF2-40B4-BE49-F238E27FC236}">
                <a16:creationId xmlns:a16="http://schemas.microsoft.com/office/drawing/2014/main" id="{978E0770-4D50-4415-A4FE-A592D6E95E68}"/>
              </a:ext>
            </a:extLst>
          </p:cNvPr>
          <p:cNvSpPr txBox="1"/>
          <p:nvPr/>
        </p:nvSpPr>
        <p:spPr>
          <a:xfrm>
            <a:off x="3840480" y="5565340"/>
            <a:ext cx="4949190" cy="600164"/>
          </a:xfrm>
          <a:prstGeom prst="rect">
            <a:avLst/>
          </a:prstGeom>
          <a:noFill/>
        </p:spPr>
        <p:txBody>
          <a:bodyPr wrap="square" rtlCol="0">
            <a:spAutoFit/>
          </a:bodyPr>
          <a:lstStyle/>
          <a:p>
            <a:r>
              <a:rPr lang="en-US" sz="1100" dirty="0"/>
              <a:t>Source: </a:t>
            </a:r>
            <a:r>
              <a:rPr lang="en-US" sz="1100" dirty="0" err="1"/>
              <a:t>BruceBlaus</a:t>
            </a:r>
            <a:r>
              <a:rPr lang="en-US" sz="1100" dirty="0"/>
              <a:t>. 2014 (February). “Medical gallery of </a:t>
            </a:r>
            <a:r>
              <a:rPr lang="en-US" sz="1100" dirty="0" err="1"/>
              <a:t>Blausen</a:t>
            </a:r>
            <a:r>
              <a:rPr lang="en-US" sz="1100" dirty="0"/>
              <a:t> Medical 2014.” Digital Image. Wikimedia Commons. https://en.wikipedia.org/wiki/File:Blausen_0049_ArteriovenousFistula.png.</a:t>
            </a:r>
          </a:p>
        </p:txBody>
      </p:sp>
    </p:spTree>
    <p:extLst>
      <p:ext uri="{BB962C8B-B14F-4D97-AF65-F5344CB8AC3E}">
        <p14:creationId xmlns:p14="http://schemas.microsoft.com/office/powerpoint/2010/main" val="501600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07F84-468C-428C-982E-6CD6CFCFD1DB}"/>
              </a:ext>
            </a:extLst>
          </p:cNvPr>
          <p:cNvSpPr>
            <a:spLocks noGrp="1"/>
          </p:cNvSpPr>
          <p:nvPr>
            <p:ph type="title"/>
          </p:nvPr>
        </p:nvSpPr>
        <p:spPr/>
        <p:txBody>
          <a:bodyPr/>
          <a:lstStyle/>
          <a:p>
            <a:r>
              <a:rPr lang="en-US" dirty="0"/>
              <a:t>AV Fistula/AV Graft</a:t>
            </a:r>
          </a:p>
        </p:txBody>
      </p:sp>
      <p:sp>
        <p:nvSpPr>
          <p:cNvPr id="3" name="Content Placeholder 2">
            <a:extLst>
              <a:ext uri="{FF2B5EF4-FFF2-40B4-BE49-F238E27FC236}">
                <a16:creationId xmlns:a16="http://schemas.microsoft.com/office/drawing/2014/main" id="{8F84BC50-E322-438C-AD44-276C0B5354B5}"/>
              </a:ext>
            </a:extLst>
          </p:cNvPr>
          <p:cNvSpPr>
            <a:spLocks noGrp="1"/>
          </p:cNvSpPr>
          <p:nvPr>
            <p:ph idx="1"/>
          </p:nvPr>
        </p:nvSpPr>
        <p:spPr/>
        <p:txBody>
          <a:bodyPr>
            <a:normAutofit fontScale="92500" lnSpcReduction="10000"/>
          </a:bodyPr>
          <a:lstStyle/>
          <a:p>
            <a:r>
              <a:rPr lang="en-US" dirty="0"/>
              <a:t>Percutaneous approach</a:t>
            </a:r>
          </a:p>
          <a:p>
            <a:r>
              <a:rPr lang="en-US" dirty="0">
                <a:solidFill>
                  <a:schemeClr val="tx1"/>
                </a:solidFill>
              </a:rPr>
              <a:t>Example: </a:t>
            </a:r>
            <a:r>
              <a:rPr lang="en-US" dirty="0" err="1">
                <a:solidFill>
                  <a:schemeClr val="tx1"/>
                </a:solidFill>
              </a:rPr>
              <a:t>WavelinQ</a:t>
            </a:r>
            <a:r>
              <a:rPr lang="en-US" dirty="0">
                <a:solidFill>
                  <a:schemeClr val="tx1"/>
                </a:solidFill>
              </a:rPr>
              <a:t> </a:t>
            </a:r>
            <a:r>
              <a:rPr lang="en-US" dirty="0" err="1">
                <a:solidFill>
                  <a:schemeClr val="tx1"/>
                </a:solidFill>
              </a:rPr>
              <a:t>endoAVF</a:t>
            </a:r>
            <a:r>
              <a:rPr lang="en-US" dirty="0">
                <a:solidFill>
                  <a:schemeClr val="tx1"/>
                </a:solidFill>
              </a:rPr>
              <a:t> </a:t>
            </a:r>
          </a:p>
          <a:p>
            <a:r>
              <a:rPr lang="en-US" dirty="0">
                <a:solidFill>
                  <a:schemeClr val="tx1"/>
                </a:solidFill>
              </a:rPr>
              <a:t>Two catheters each containing a magnet</a:t>
            </a:r>
          </a:p>
          <a:p>
            <a:pPr lvl="1">
              <a:buFont typeface="Courier New" panose="02070309020205020404" pitchFamily="49" charset="0"/>
              <a:buChar char="o"/>
            </a:pPr>
            <a:r>
              <a:rPr lang="en-US" dirty="0">
                <a:solidFill>
                  <a:schemeClr val="tx1"/>
                </a:solidFill>
              </a:rPr>
              <a:t>Radial or ulnar artery</a:t>
            </a:r>
          </a:p>
          <a:p>
            <a:pPr lvl="1">
              <a:buFont typeface="Courier New" panose="02070309020205020404" pitchFamily="49" charset="0"/>
              <a:buChar char="o"/>
            </a:pPr>
            <a:r>
              <a:rPr lang="en-US" dirty="0">
                <a:solidFill>
                  <a:schemeClr val="tx1"/>
                </a:solidFill>
              </a:rPr>
              <a:t>Radial or ulnar vein</a:t>
            </a:r>
          </a:p>
          <a:p>
            <a:r>
              <a:rPr lang="en-US" dirty="0">
                <a:solidFill>
                  <a:schemeClr val="tx1"/>
                </a:solidFill>
              </a:rPr>
              <a:t>Radiofrequency ablation to create a connection between the artery and vein</a:t>
            </a:r>
          </a:p>
          <a:p>
            <a:r>
              <a:rPr lang="en-US" dirty="0">
                <a:solidFill>
                  <a:schemeClr val="tx1"/>
                </a:solidFill>
              </a:rPr>
              <a:t>Brachial vein occluded with intraluminal device—this is coded separately</a:t>
            </a:r>
          </a:p>
          <a:p>
            <a:r>
              <a:rPr lang="en-US" dirty="0">
                <a:solidFill>
                  <a:schemeClr val="tx1"/>
                </a:solidFill>
              </a:rPr>
              <a:t>AV fistula mature in 4–6 weeks and used for hemodialysis</a:t>
            </a:r>
          </a:p>
          <a:p>
            <a:endParaRPr lang="en-US" dirty="0"/>
          </a:p>
        </p:txBody>
      </p:sp>
    </p:spTree>
    <p:extLst>
      <p:ext uri="{BB962C8B-B14F-4D97-AF65-F5344CB8AC3E}">
        <p14:creationId xmlns:p14="http://schemas.microsoft.com/office/powerpoint/2010/main" val="329457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Thrombectomy of AV Fistula/Graft</a:t>
            </a:r>
          </a:p>
        </p:txBody>
      </p:sp>
      <p:sp>
        <p:nvSpPr>
          <p:cNvPr id="3" name="Content Placeholder 2"/>
          <p:cNvSpPr>
            <a:spLocks noGrp="1"/>
          </p:cNvSpPr>
          <p:nvPr>
            <p:ph idx="1"/>
          </p:nvPr>
        </p:nvSpPr>
        <p:spPr/>
        <p:txBody>
          <a:bodyPr/>
          <a:lstStyle/>
          <a:p>
            <a:r>
              <a:rPr lang="en-US" dirty="0"/>
              <a:t>Thrombus of fistula</a:t>
            </a:r>
          </a:p>
          <a:p>
            <a:pPr lvl="1">
              <a:buFont typeface="Courier New" panose="02070309020205020404" pitchFamily="49" charset="0"/>
              <a:buChar char="o"/>
            </a:pPr>
            <a:r>
              <a:rPr lang="en-US" dirty="0"/>
              <a:t>Extirpation—removal from native tissue</a:t>
            </a:r>
          </a:p>
          <a:p>
            <a:r>
              <a:rPr lang="en-US" dirty="0"/>
              <a:t>Thrombus of graft</a:t>
            </a:r>
          </a:p>
          <a:p>
            <a:pPr lvl="1">
              <a:buFont typeface="Courier New" panose="02070309020205020404" pitchFamily="49" charset="0"/>
              <a:buChar char="o"/>
            </a:pPr>
            <a:r>
              <a:rPr lang="en-US" dirty="0"/>
              <a:t>Revision—malfunctioning device due to clot</a:t>
            </a:r>
          </a:p>
          <a:p>
            <a:pPr lvl="1">
              <a:buFont typeface="Courier New" panose="02070309020205020404" pitchFamily="49" charset="0"/>
              <a:buChar char="o"/>
            </a:pPr>
            <a:r>
              <a:rPr lang="en-US" dirty="0"/>
              <a:t>Device connected to artery—use upper or lower artery as the body system/body part</a:t>
            </a:r>
          </a:p>
        </p:txBody>
      </p:sp>
    </p:spTree>
    <p:extLst>
      <p:ext uri="{BB962C8B-B14F-4D97-AF65-F5344CB8AC3E}">
        <p14:creationId xmlns:p14="http://schemas.microsoft.com/office/powerpoint/2010/main" val="11292019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Common Root Operations</a:t>
            </a:r>
            <a:endParaRPr lang="en-US" dirty="0"/>
          </a:p>
        </p:txBody>
      </p:sp>
      <p:sp>
        <p:nvSpPr>
          <p:cNvPr id="3" name="Content Placeholder 2"/>
          <p:cNvSpPr>
            <a:spLocks noGrp="1"/>
          </p:cNvSpPr>
          <p:nvPr>
            <p:ph idx="1"/>
          </p:nvPr>
        </p:nvSpPr>
        <p:spPr/>
        <p:txBody>
          <a:bodyPr/>
          <a:lstStyle/>
          <a:p>
            <a:r>
              <a:rPr lang="en-US" dirty="0"/>
              <a:t>Extirpation—in </a:t>
            </a:r>
            <a:r>
              <a:rPr lang="en-US" dirty="0" err="1"/>
              <a:t>declotting</a:t>
            </a:r>
            <a:r>
              <a:rPr lang="en-US" dirty="0"/>
              <a:t> tubular body parts</a:t>
            </a:r>
          </a:p>
          <a:p>
            <a:r>
              <a:rPr lang="en-US" dirty="0"/>
              <a:t>Embolization</a:t>
            </a:r>
          </a:p>
          <a:p>
            <a:pPr lvl="1">
              <a:buFont typeface="Courier New" panose="02070309020205020404" pitchFamily="49" charset="0"/>
              <a:buChar char="o"/>
            </a:pPr>
            <a:r>
              <a:rPr lang="en-US" dirty="0"/>
              <a:t>Completely closed—Occlusion</a:t>
            </a:r>
          </a:p>
          <a:p>
            <a:pPr lvl="1">
              <a:buFont typeface="Courier New" panose="02070309020205020404" pitchFamily="49" charset="0"/>
              <a:buChar char="o"/>
            </a:pPr>
            <a:r>
              <a:rPr lang="en-US" dirty="0"/>
              <a:t>Narrow—Restriction</a:t>
            </a:r>
          </a:p>
          <a:p>
            <a:pPr lvl="1">
              <a:buFont typeface="Courier New" panose="02070309020205020404" pitchFamily="49" charset="0"/>
              <a:buChar char="o"/>
            </a:pPr>
            <a:r>
              <a:rPr lang="en-US" dirty="0"/>
              <a:t>See Coding Guideline B3.12</a:t>
            </a:r>
          </a:p>
          <a:p>
            <a:pPr lvl="2"/>
            <a:endParaRPr lang="en-US" dirty="0"/>
          </a:p>
        </p:txBody>
      </p:sp>
    </p:spTree>
    <p:extLst>
      <p:ext uri="{BB962C8B-B14F-4D97-AF65-F5344CB8AC3E}">
        <p14:creationId xmlns:p14="http://schemas.microsoft.com/office/powerpoint/2010/main" val="10911059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Common Root Operations (Continued)</a:t>
            </a:r>
            <a:endParaRPr lang="en-US" dirty="0"/>
          </a:p>
        </p:txBody>
      </p:sp>
      <p:sp>
        <p:nvSpPr>
          <p:cNvPr id="3" name="Content Placeholder 2"/>
          <p:cNvSpPr>
            <a:spLocks noGrp="1"/>
          </p:cNvSpPr>
          <p:nvPr>
            <p:ph idx="1"/>
          </p:nvPr>
        </p:nvSpPr>
        <p:spPr/>
        <p:txBody>
          <a:bodyPr>
            <a:normAutofit/>
          </a:bodyPr>
          <a:lstStyle/>
          <a:p>
            <a:r>
              <a:rPr lang="en-US" dirty="0"/>
              <a:t>Supplement</a:t>
            </a:r>
          </a:p>
          <a:p>
            <a:pPr lvl="1">
              <a:buFont typeface="Courier New" panose="02070309020205020404" pitchFamily="49" charset="0"/>
              <a:buChar char="o"/>
            </a:pPr>
            <a:r>
              <a:rPr lang="en-US" dirty="0"/>
              <a:t>Valvular annuloplasty—ring added to heart valve</a:t>
            </a:r>
          </a:p>
          <a:p>
            <a:r>
              <a:rPr lang="en-US" dirty="0"/>
              <a:t>Map—intraoperative cardiac mapping/heart catheterization</a:t>
            </a:r>
          </a:p>
          <a:p>
            <a:r>
              <a:rPr lang="en-US" dirty="0"/>
              <a:t>Drainage—venipuncture to remove blood directly from an artery or vein	</a:t>
            </a:r>
          </a:p>
          <a:p>
            <a:pPr lvl="1">
              <a:buFont typeface="Courier New" panose="02070309020205020404" pitchFamily="49" charset="0"/>
              <a:buChar char="o"/>
            </a:pPr>
            <a:r>
              <a:rPr lang="en-US" dirty="0"/>
              <a:t>If blood is removed from an indwelling device = Collection in Section 8, Other Procedures</a:t>
            </a:r>
          </a:p>
        </p:txBody>
      </p:sp>
    </p:spTree>
    <p:extLst>
      <p:ext uri="{BB962C8B-B14F-4D97-AF65-F5344CB8AC3E}">
        <p14:creationId xmlns:p14="http://schemas.microsoft.com/office/powerpoint/2010/main" val="11894332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Coronary Arteries Body Part Values</a:t>
            </a:r>
            <a:endParaRPr lang="en-US" dirty="0"/>
          </a:p>
        </p:txBody>
      </p:sp>
      <p:sp>
        <p:nvSpPr>
          <p:cNvPr id="3" name="Content Placeholder 2"/>
          <p:cNvSpPr>
            <a:spLocks noGrp="1"/>
          </p:cNvSpPr>
          <p:nvPr>
            <p:ph idx="1"/>
          </p:nvPr>
        </p:nvSpPr>
        <p:spPr/>
        <p:txBody>
          <a:bodyPr>
            <a:normAutofit/>
          </a:bodyPr>
          <a:lstStyle/>
          <a:p>
            <a:r>
              <a:rPr lang="en-US" dirty="0"/>
              <a:t>Coronary arteries—not individually identified with body part values</a:t>
            </a:r>
          </a:p>
          <a:p>
            <a:r>
              <a:rPr lang="en-US" dirty="0"/>
              <a:t>Rather, assigned based on the number of arteries treated</a:t>
            </a:r>
          </a:p>
          <a:p>
            <a:r>
              <a:rPr lang="en-US" dirty="0"/>
              <a:t>Separate body part values to specify the number of arteries treated when the same procedure is performed on multiple sites in the coronary arteries</a:t>
            </a:r>
          </a:p>
          <a:p>
            <a:pPr lvl="1">
              <a:buFont typeface="Courier New" panose="02070309020205020404" pitchFamily="49" charset="0"/>
              <a:buChar char="o"/>
            </a:pPr>
            <a:r>
              <a:rPr lang="en-US" dirty="0"/>
              <a:t>See Coding Guideline B4.4</a:t>
            </a:r>
          </a:p>
        </p:txBody>
      </p:sp>
    </p:spTree>
    <p:extLst>
      <p:ext uri="{BB962C8B-B14F-4D97-AF65-F5344CB8AC3E}">
        <p14:creationId xmlns:p14="http://schemas.microsoft.com/office/powerpoint/2010/main" val="2757113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a:t>
            </a:r>
            <a:endParaRPr lang="en-US" dirty="0"/>
          </a:p>
        </p:txBody>
      </p:sp>
      <p:sp>
        <p:nvSpPr>
          <p:cNvPr id="3" name="Content Placeholder 2"/>
          <p:cNvSpPr>
            <a:spLocks noGrp="1"/>
          </p:cNvSpPr>
          <p:nvPr>
            <p:ph idx="1"/>
          </p:nvPr>
        </p:nvSpPr>
        <p:spPr/>
        <p:txBody>
          <a:bodyPr>
            <a:normAutofit/>
          </a:bodyPr>
          <a:lstStyle/>
          <a:p>
            <a:r>
              <a:rPr lang="en-US" dirty="0"/>
              <a:t>Many body part values available for different arteries and veins </a:t>
            </a:r>
          </a:p>
          <a:p>
            <a:r>
              <a:rPr lang="en-US" dirty="0"/>
              <a:t>Generic body part value available </a:t>
            </a:r>
          </a:p>
          <a:p>
            <a:pPr lvl="1">
              <a:buFont typeface="Courier New" panose="02070309020205020404" pitchFamily="49" charset="0"/>
              <a:buChar char="o"/>
            </a:pPr>
            <a:r>
              <a:rPr lang="en-US" dirty="0"/>
              <a:t>Heart and Great Vessels</a:t>
            </a:r>
          </a:p>
          <a:p>
            <a:pPr lvl="1">
              <a:buFont typeface="Courier New" panose="02070309020205020404" pitchFamily="49" charset="0"/>
              <a:buChar char="o"/>
            </a:pPr>
            <a:r>
              <a:rPr lang="en-US" dirty="0"/>
              <a:t>Upper and Lower Arteries</a:t>
            </a:r>
          </a:p>
          <a:p>
            <a:pPr lvl="1">
              <a:buFont typeface="Courier New" panose="02070309020205020404" pitchFamily="49" charset="0"/>
              <a:buChar char="o"/>
            </a:pPr>
            <a:r>
              <a:rPr lang="en-US" dirty="0"/>
              <a:t>Upper and Lower Veins</a:t>
            </a:r>
          </a:p>
          <a:p>
            <a:r>
              <a:rPr lang="en-US" dirty="0"/>
              <a:t>If specific body part is not listed refer to the Index </a:t>
            </a:r>
          </a:p>
          <a:p>
            <a:endParaRPr lang="en-US" dirty="0"/>
          </a:p>
        </p:txBody>
      </p:sp>
    </p:spTree>
    <p:extLst>
      <p:ext uri="{BB962C8B-B14F-4D97-AF65-F5344CB8AC3E}">
        <p14:creationId xmlns:p14="http://schemas.microsoft.com/office/powerpoint/2010/main" val="15120062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Approaches</a:t>
            </a:r>
            <a:endParaRPr lang="en-US" dirty="0"/>
          </a:p>
        </p:txBody>
      </p:sp>
      <p:sp>
        <p:nvSpPr>
          <p:cNvPr id="3" name="Content Placeholder 2"/>
          <p:cNvSpPr>
            <a:spLocks noGrp="1"/>
          </p:cNvSpPr>
          <p:nvPr>
            <p:ph idx="1"/>
          </p:nvPr>
        </p:nvSpPr>
        <p:spPr/>
        <p:txBody>
          <a:bodyPr>
            <a:normAutofit/>
          </a:bodyPr>
          <a:lstStyle/>
          <a:p>
            <a:r>
              <a:rPr lang="en-US" dirty="0"/>
              <a:t>Commonly assigned</a:t>
            </a:r>
          </a:p>
          <a:p>
            <a:pPr lvl="1">
              <a:buFont typeface="Courier New" panose="02070309020205020404" pitchFamily="49" charset="0"/>
              <a:buChar char="o"/>
            </a:pPr>
            <a:r>
              <a:rPr lang="en-US" dirty="0"/>
              <a:t>0—Open</a:t>
            </a:r>
          </a:p>
          <a:p>
            <a:pPr lvl="1">
              <a:buFont typeface="Courier New" panose="02070309020205020404" pitchFamily="49" charset="0"/>
              <a:buChar char="o"/>
            </a:pPr>
            <a:r>
              <a:rPr lang="en-US" dirty="0"/>
              <a:t>3—Percutaneous</a:t>
            </a:r>
          </a:p>
          <a:p>
            <a:pPr lvl="1">
              <a:buFont typeface="Courier New" panose="02070309020205020404" pitchFamily="49" charset="0"/>
              <a:buChar char="o"/>
            </a:pPr>
            <a:r>
              <a:rPr lang="en-US" dirty="0"/>
              <a:t>4—Percutaneous Endoscopic</a:t>
            </a:r>
          </a:p>
          <a:p>
            <a:r>
              <a:rPr lang="en-US" dirty="0"/>
              <a:t>In 06L table for esophageal veins</a:t>
            </a:r>
          </a:p>
          <a:p>
            <a:pPr lvl="1">
              <a:buFont typeface="Courier New" panose="02070309020205020404" pitchFamily="49" charset="0"/>
              <a:buChar char="o"/>
            </a:pPr>
            <a:r>
              <a:rPr lang="en-US" dirty="0"/>
              <a:t>7—Via natural or artificial opening</a:t>
            </a:r>
          </a:p>
          <a:p>
            <a:pPr lvl="1">
              <a:buFont typeface="Courier New" panose="02070309020205020404" pitchFamily="49" charset="0"/>
              <a:buChar char="o"/>
            </a:pPr>
            <a:r>
              <a:rPr lang="en-US" dirty="0"/>
              <a:t>8—Via natural or artificial opening, endoscopic</a:t>
            </a:r>
          </a:p>
          <a:p>
            <a:r>
              <a:rPr lang="en-US" dirty="0"/>
              <a:t>X—External for selected root operations</a:t>
            </a:r>
          </a:p>
          <a:p>
            <a:pPr marL="457200" lvl="1" indent="0">
              <a:buNone/>
            </a:pPr>
            <a:endParaRPr lang="en-US" dirty="0"/>
          </a:p>
        </p:txBody>
      </p:sp>
    </p:spTree>
    <p:extLst>
      <p:ext uri="{BB962C8B-B14F-4D97-AF65-F5344CB8AC3E}">
        <p14:creationId xmlns:p14="http://schemas.microsoft.com/office/powerpoint/2010/main" val="767000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Devices</a:t>
            </a:r>
            <a:endParaRPr lang="en-US" dirty="0"/>
          </a:p>
        </p:txBody>
      </p:sp>
      <p:sp>
        <p:nvSpPr>
          <p:cNvPr id="3" name="Content Placeholder 2"/>
          <p:cNvSpPr>
            <a:spLocks noGrp="1"/>
          </p:cNvSpPr>
          <p:nvPr>
            <p:ph idx="1"/>
          </p:nvPr>
        </p:nvSpPr>
        <p:spPr/>
        <p:txBody>
          <a:bodyPr>
            <a:normAutofit/>
          </a:bodyPr>
          <a:lstStyle/>
          <a:p>
            <a:r>
              <a:rPr lang="en-US" dirty="0"/>
              <a:t>Pressure sensor monitoring device</a:t>
            </a:r>
          </a:p>
          <a:p>
            <a:r>
              <a:rPr lang="en-US" dirty="0"/>
              <a:t>External heart assist system</a:t>
            </a:r>
          </a:p>
          <a:p>
            <a:r>
              <a:rPr lang="en-US" dirty="0"/>
              <a:t>Internal heart assist system</a:t>
            </a:r>
          </a:p>
          <a:p>
            <a:r>
              <a:rPr lang="en-US" dirty="0"/>
              <a:t>Drug-eluting intraluminal device</a:t>
            </a:r>
          </a:p>
          <a:p>
            <a:r>
              <a:rPr lang="en-US" dirty="0"/>
              <a:t>Bioactive intraluminal device</a:t>
            </a:r>
          </a:p>
          <a:p>
            <a:r>
              <a:rPr lang="en-US" dirty="0">
                <a:solidFill>
                  <a:schemeClr val="tx1"/>
                </a:solidFill>
              </a:rPr>
              <a:t>Branched or fenestrated intraluminal devices </a:t>
            </a:r>
          </a:p>
          <a:p>
            <a:pPr lvl="1">
              <a:buFont typeface="Courier New" panose="02070309020205020404" pitchFamily="49" charset="0"/>
              <a:buChar char="o"/>
            </a:pPr>
            <a:r>
              <a:rPr lang="en-US" dirty="0">
                <a:solidFill>
                  <a:schemeClr val="tx1"/>
                </a:solidFill>
              </a:rPr>
              <a:t>Found only in the Lower Arteries body system—value for the number of side arteries supplied by device</a:t>
            </a:r>
            <a:endParaRPr lang="en-US" dirty="0"/>
          </a:p>
          <a:p>
            <a:pPr>
              <a:buFont typeface="Courier New" panose="02070309020205020404" pitchFamily="49" charset="0"/>
              <a:buChar char="o"/>
            </a:pPr>
            <a:endParaRPr lang="en-US" dirty="0"/>
          </a:p>
          <a:p>
            <a:pPr>
              <a:buFont typeface="Courier New" panose="02070309020205020404" pitchFamily="49" charset="0"/>
              <a:buChar char="o"/>
            </a:pPr>
            <a:endParaRPr lang="en-US" dirty="0"/>
          </a:p>
          <a:p>
            <a:endParaRPr lang="en-US" dirty="0"/>
          </a:p>
        </p:txBody>
      </p:sp>
    </p:spTree>
    <p:extLst>
      <p:ext uri="{BB962C8B-B14F-4D97-AF65-F5344CB8AC3E}">
        <p14:creationId xmlns:p14="http://schemas.microsoft.com/office/powerpoint/2010/main" val="26883228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normAutofit/>
          </a:bodyPr>
          <a:lstStyle/>
          <a:p>
            <a:r>
              <a:rPr lang="en-US" dirty="0"/>
              <a:t>Bypass</a:t>
            </a:r>
          </a:p>
          <a:p>
            <a:pPr lvl="1">
              <a:buFont typeface="Courier New" panose="02070309020205020404" pitchFamily="49" charset="0"/>
              <a:buChar char="o"/>
            </a:pPr>
            <a:r>
              <a:rPr lang="en-US" dirty="0"/>
              <a:t>Coronary—qualifier is the origin of the Bypass</a:t>
            </a:r>
          </a:p>
          <a:p>
            <a:pPr lvl="1">
              <a:buFont typeface="Courier New" panose="02070309020205020404" pitchFamily="49" charset="0"/>
              <a:buChar char="o"/>
            </a:pPr>
            <a:r>
              <a:rPr lang="en-US" dirty="0"/>
              <a:t>Noncoronary—qualifier is the body part bypassed to</a:t>
            </a:r>
          </a:p>
          <a:p>
            <a:r>
              <a:rPr lang="en-US" dirty="0"/>
              <a:t>Different Devices and/or Qualifiers</a:t>
            </a:r>
          </a:p>
          <a:p>
            <a:pPr lvl="1">
              <a:buFont typeface="Courier New" panose="02070309020205020404" pitchFamily="49" charset="0"/>
              <a:buChar char="o"/>
            </a:pPr>
            <a:r>
              <a:rPr lang="en-US" dirty="0"/>
              <a:t>Separate codes for each</a:t>
            </a:r>
          </a:p>
          <a:p>
            <a:pPr lvl="2">
              <a:buFont typeface="Wingdings" panose="05000000000000000000" pitchFamily="2" charset="2"/>
              <a:buChar char="§"/>
            </a:pPr>
            <a:r>
              <a:rPr lang="en-US" dirty="0"/>
              <a:t>See Coding Guideline B3.6c</a:t>
            </a:r>
          </a:p>
          <a:p>
            <a:pPr lvl="1">
              <a:buFont typeface="Courier New" panose="02070309020205020404" pitchFamily="49" charset="0"/>
              <a:buChar char="o"/>
            </a:pPr>
            <a:r>
              <a:rPr lang="en-US" dirty="0"/>
              <a:t>Left internal mammary artery </a:t>
            </a:r>
          </a:p>
          <a:p>
            <a:pPr lvl="2">
              <a:buFont typeface="Wingdings" panose="05000000000000000000" pitchFamily="2" charset="2"/>
              <a:buChar char="§"/>
            </a:pPr>
            <a:r>
              <a:rPr lang="en-US" dirty="0"/>
              <a:t>Not coded as a device as it is not a free graft</a:t>
            </a:r>
          </a:p>
          <a:p>
            <a:pPr lvl="2">
              <a:buFont typeface="Wingdings" panose="05000000000000000000" pitchFamily="2" charset="2"/>
              <a:buChar char="§"/>
            </a:pPr>
            <a:r>
              <a:rPr lang="en-US" dirty="0"/>
              <a:t>Represented in the 7th character Qualifier</a:t>
            </a:r>
          </a:p>
          <a:p>
            <a:pPr lvl="1"/>
            <a:endParaRPr lang="en-US" dirty="0"/>
          </a:p>
        </p:txBody>
      </p:sp>
    </p:spTree>
    <p:extLst>
      <p:ext uri="{BB962C8B-B14F-4D97-AF65-F5344CB8AC3E}">
        <p14:creationId xmlns:p14="http://schemas.microsoft.com/office/powerpoint/2010/main" val="978627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Organization of the Circulatory System</a:t>
            </a:r>
            <a:endParaRPr lang="en-US" dirty="0"/>
          </a:p>
        </p:txBody>
      </p:sp>
      <p:sp>
        <p:nvSpPr>
          <p:cNvPr id="3" name="Content Placeholder 2"/>
          <p:cNvSpPr>
            <a:spLocks noGrp="1"/>
          </p:cNvSpPr>
          <p:nvPr>
            <p:ph idx="1"/>
          </p:nvPr>
        </p:nvSpPr>
        <p:spPr/>
        <p:txBody>
          <a:bodyPr/>
          <a:lstStyle/>
          <a:p>
            <a:r>
              <a:rPr lang="en-US" dirty="0"/>
              <a:t>Heart</a:t>
            </a:r>
          </a:p>
          <a:p>
            <a:r>
              <a:rPr lang="en-US" dirty="0"/>
              <a:t>Great Vessels</a:t>
            </a:r>
          </a:p>
          <a:p>
            <a:r>
              <a:rPr lang="en-US" dirty="0"/>
              <a:t>Arteries—carry blood away from the heart</a:t>
            </a:r>
          </a:p>
          <a:p>
            <a:r>
              <a:rPr lang="en-US" dirty="0"/>
              <a:t>Veins—return blood to the heart</a:t>
            </a:r>
          </a:p>
          <a:p>
            <a:r>
              <a:rPr lang="en-US" dirty="0"/>
              <a:t>Capillaries—connect arteries to veins </a:t>
            </a:r>
          </a:p>
        </p:txBody>
      </p:sp>
    </p:spTree>
    <p:extLst>
      <p:ext uri="{BB962C8B-B14F-4D97-AF65-F5344CB8AC3E}">
        <p14:creationId xmlns:p14="http://schemas.microsoft.com/office/powerpoint/2010/main" val="31922203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Drug-Coated Balloon</a:t>
            </a:r>
            <a:endParaRPr lang="en-US" dirty="0"/>
          </a:p>
        </p:txBody>
      </p:sp>
      <p:sp>
        <p:nvSpPr>
          <p:cNvPr id="3" name="Content Placeholder 2"/>
          <p:cNvSpPr>
            <a:spLocks noGrp="1"/>
          </p:cNvSpPr>
          <p:nvPr>
            <p:ph idx="1"/>
          </p:nvPr>
        </p:nvSpPr>
        <p:spPr/>
        <p:txBody>
          <a:bodyPr/>
          <a:lstStyle/>
          <a:p>
            <a:r>
              <a:rPr lang="en-US" dirty="0"/>
              <a:t>Deliver time-released medication</a:t>
            </a:r>
          </a:p>
          <a:p>
            <a:r>
              <a:rPr lang="en-US" dirty="0"/>
              <a:t>Into the dilated vessel</a:t>
            </a:r>
          </a:p>
          <a:p>
            <a:r>
              <a:rPr lang="en-US" dirty="0"/>
              <a:t>Helps to prevent restenosis</a:t>
            </a:r>
          </a:p>
          <a:p>
            <a:r>
              <a:rPr lang="en-US" dirty="0"/>
              <a:t>Not a device—removed from the body</a:t>
            </a:r>
          </a:p>
          <a:p>
            <a:r>
              <a:rPr lang="en-US" dirty="0"/>
              <a:t>Qualifier in the 037, 047, and 057 tables</a:t>
            </a:r>
          </a:p>
        </p:txBody>
      </p:sp>
    </p:spTree>
    <p:extLst>
      <p:ext uri="{BB962C8B-B14F-4D97-AF65-F5344CB8AC3E}">
        <p14:creationId xmlns:p14="http://schemas.microsoft.com/office/powerpoint/2010/main" val="23006685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05572-5BEF-4425-AB4B-8BBDA8F9CFD9}"/>
              </a:ext>
            </a:extLst>
          </p:cNvPr>
          <p:cNvSpPr>
            <a:spLocks noGrp="1"/>
          </p:cNvSpPr>
          <p:nvPr>
            <p:ph type="title"/>
          </p:nvPr>
        </p:nvSpPr>
        <p:spPr/>
        <p:txBody>
          <a:bodyPr/>
          <a:lstStyle/>
          <a:p>
            <a:r>
              <a:rPr lang="en-US" dirty="0"/>
              <a:t>Stent Retriever</a:t>
            </a:r>
          </a:p>
        </p:txBody>
      </p:sp>
      <p:sp>
        <p:nvSpPr>
          <p:cNvPr id="3" name="Content Placeholder 2">
            <a:extLst>
              <a:ext uri="{FF2B5EF4-FFF2-40B4-BE49-F238E27FC236}">
                <a16:creationId xmlns:a16="http://schemas.microsoft.com/office/drawing/2014/main" id="{DC0BE91B-D9D8-4535-89D1-D143997A12F3}"/>
              </a:ext>
            </a:extLst>
          </p:cNvPr>
          <p:cNvSpPr>
            <a:spLocks noGrp="1"/>
          </p:cNvSpPr>
          <p:nvPr>
            <p:ph idx="1"/>
          </p:nvPr>
        </p:nvSpPr>
        <p:spPr/>
        <p:txBody>
          <a:bodyPr/>
          <a:lstStyle/>
          <a:p>
            <a:r>
              <a:rPr lang="en-US" dirty="0"/>
              <a:t>Qualifier</a:t>
            </a:r>
          </a:p>
          <a:p>
            <a:r>
              <a:rPr lang="en-US" dirty="0"/>
              <a:t>Used in Extirpation for intracranial and extracranial arteries</a:t>
            </a:r>
          </a:p>
          <a:p>
            <a:r>
              <a:rPr lang="en-US" dirty="0"/>
              <a:t>Capture and remove the clot</a:t>
            </a:r>
          </a:p>
          <a:p>
            <a:r>
              <a:rPr lang="en-US" dirty="0"/>
              <a:t>Stent is the wire framework, does not remain after the procedure</a:t>
            </a:r>
          </a:p>
        </p:txBody>
      </p:sp>
    </p:spTree>
    <p:extLst>
      <p:ext uri="{BB962C8B-B14F-4D97-AF65-F5344CB8AC3E}">
        <p14:creationId xmlns:p14="http://schemas.microsoft.com/office/powerpoint/2010/main" val="3166250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414CD-8501-4601-A715-382A93BBD79B}"/>
              </a:ext>
            </a:extLst>
          </p:cNvPr>
          <p:cNvSpPr>
            <a:spLocks noGrp="1"/>
          </p:cNvSpPr>
          <p:nvPr>
            <p:ph type="title"/>
          </p:nvPr>
        </p:nvSpPr>
        <p:spPr/>
        <p:txBody>
          <a:bodyPr>
            <a:normAutofit/>
          </a:bodyPr>
          <a:lstStyle/>
          <a:p>
            <a:r>
              <a:rPr lang="en-US" dirty="0"/>
              <a:t>Portion of </a:t>
            </a:r>
            <a:r>
              <a:rPr lang="en-US"/>
              <a:t>03C Table</a:t>
            </a:r>
            <a:r>
              <a:rPr lang="en-US" dirty="0"/>
              <a:t>, Stent Retriever</a:t>
            </a:r>
          </a:p>
        </p:txBody>
      </p:sp>
      <p:pic>
        <p:nvPicPr>
          <p:cNvPr id="5" name="Content Placeholder 4">
            <a:extLst>
              <a:ext uri="{FF2B5EF4-FFF2-40B4-BE49-F238E27FC236}">
                <a16:creationId xmlns:a16="http://schemas.microsoft.com/office/drawing/2014/main" id="{32EA99BA-E707-484D-B28B-5CFEA021FDB1}"/>
              </a:ext>
            </a:extLst>
          </p:cNvPr>
          <p:cNvPicPr>
            <a:picLocks noGrp="1" noChangeAspect="1"/>
          </p:cNvPicPr>
          <p:nvPr>
            <p:ph idx="1"/>
          </p:nvPr>
        </p:nvPicPr>
        <p:blipFill>
          <a:blip r:embed="rId2"/>
          <a:stretch>
            <a:fillRect/>
          </a:stretch>
        </p:blipFill>
        <p:spPr>
          <a:xfrm>
            <a:off x="270352" y="2859133"/>
            <a:ext cx="8475980" cy="2430622"/>
          </a:xfrm>
          <a:prstGeom prst="rect">
            <a:avLst/>
          </a:prstGeom>
        </p:spPr>
      </p:pic>
      <p:pic>
        <p:nvPicPr>
          <p:cNvPr id="6" name="Picture 5">
            <a:extLst>
              <a:ext uri="{FF2B5EF4-FFF2-40B4-BE49-F238E27FC236}">
                <a16:creationId xmlns:a16="http://schemas.microsoft.com/office/drawing/2014/main" id="{09D10BDA-45C5-4B33-9D81-DBE8F6F04EC8}"/>
              </a:ext>
            </a:extLst>
          </p:cNvPr>
          <p:cNvPicPr>
            <a:picLocks noChangeAspect="1"/>
          </p:cNvPicPr>
          <p:nvPr/>
        </p:nvPicPr>
        <p:blipFill>
          <a:blip r:embed="rId3"/>
          <a:stretch>
            <a:fillRect/>
          </a:stretch>
        </p:blipFill>
        <p:spPr>
          <a:xfrm>
            <a:off x="397668" y="2076810"/>
            <a:ext cx="8348664" cy="782323"/>
          </a:xfrm>
          <a:prstGeom prst="rect">
            <a:avLst/>
          </a:prstGeom>
        </p:spPr>
      </p:pic>
    </p:spTree>
    <p:extLst>
      <p:ext uri="{BB962C8B-B14F-4D97-AF65-F5344CB8AC3E}">
        <p14:creationId xmlns:p14="http://schemas.microsoft.com/office/powerpoint/2010/main" val="14004601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5D232-BBAB-41BF-B3CC-E93E55DC4C4F}"/>
              </a:ext>
            </a:extLst>
          </p:cNvPr>
          <p:cNvSpPr>
            <a:spLocks noGrp="1"/>
          </p:cNvSpPr>
          <p:nvPr>
            <p:ph type="title"/>
          </p:nvPr>
        </p:nvSpPr>
        <p:spPr/>
        <p:txBody>
          <a:bodyPr/>
          <a:lstStyle/>
          <a:p>
            <a:r>
              <a:rPr lang="en-US" dirty="0"/>
              <a:t>Bifurcation</a:t>
            </a:r>
          </a:p>
        </p:txBody>
      </p:sp>
      <p:sp>
        <p:nvSpPr>
          <p:cNvPr id="3" name="Content Placeholder 2">
            <a:extLst>
              <a:ext uri="{FF2B5EF4-FFF2-40B4-BE49-F238E27FC236}">
                <a16:creationId xmlns:a16="http://schemas.microsoft.com/office/drawing/2014/main" id="{2B0BE5C4-23DA-4051-8A30-85054E659214}"/>
              </a:ext>
            </a:extLst>
          </p:cNvPr>
          <p:cNvSpPr>
            <a:spLocks noGrp="1"/>
          </p:cNvSpPr>
          <p:nvPr>
            <p:ph idx="1"/>
          </p:nvPr>
        </p:nvSpPr>
        <p:spPr/>
        <p:txBody>
          <a:bodyPr/>
          <a:lstStyle/>
          <a:p>
            <a:r>
              <a:rPr lang="en-US" dirty="0"/>
              <a:t>Coronary artery lesion treated at the bifurcation of one vessel into two branches</a:t>
            </a:r>
          </a:p>
          <a:p>
            <a:r>
              <a:rPr lang="en-US" dirty="0"/>
              <a:t>For root operations Dilation and Extirpation</a:t>
            </a:r>
          </a:p>
        </p:txBody>
      </p:sp>
    </p:spTree>
    <p:extLst>
      <p:ext uri="{BB962C8B-B14F-4D97-AF65-F5344CB8AC3E}">
        <p14:creationId xmlns:p14="http://schemas.microsoft.com/office/powerpoint/2010/main" val="19339913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92803"/>
            <a:ext cx="8229600" cy="4091304"/>
          </a:xfrm>
        </p:spPr>
        <p:txBody>
          <a:bodyPr>
            <a:normAutofit/>
          </a:bodyPr>
          <a:lstStyle/>
          <a:p>
            <a:pPr marL="0" indent="0">
              <a:spcBef>
                <a:spcPct val="0"/>
              </a:spcBef>
              <a:buNone/>
            </a:pPr>
            <a:r>
              <a:rPr lang="en-US" sz="1600" dirty="0">
                <a:solidFill>
                  <a:srgbClr val="000000"/>
                </a:solidFill>
              </a:rPr>
              <a:t>PREOPERATIVE DIAGNOSIS:  A 9 cm infrarenal </a:t>
            </a:r>
            <a:r>
              <a:rPr lang="en-US" sz="1600" dirty="0">
                <a:solidFill>
                  <a:srgbClr val="EB2350"/>
                </a:solidFill>
              </a:rPr>
              <a:t>abdominal aortic </a:t>
            </a:r>
            <a:r>
              <a:rPr lang="en-US" sz="1600" dirty="0">
                <a:solidFill>
                  <a:srgbClr val="000000"/>
                </a:solidFill>
              </a:rPr>
              <a:t>aneurysm</a:t>
            </a:r>
          </a:p>
          <a:p>
            <a:pPr marL="0" indent="0">
              <a:spcBef>
                <a:spcPct val="0"/>
              </a:spcBef>
              <a:buNone/>
            </a:pPr>
            <a:r>
              <a:rPr lang="en-US" sz="1600" dirty="0">
                <a:solidFill>
                  <a:srgbClr val="000000"/>
                </a:solidFill>
              </a:rPr>
              <a:t> </a:t>
            </a:r>
          </a:p>
          <a:p>
            <a:pPr marL="0" indent="0">
              <a:spcBef>
                <a:spcPct val="0"/>
              </a:spcBef>
              <a:buNone/>
            </a:pPr>
            <a:r>
              <a:rPr lang="en-US" sz="1600" dirty="0">
                <a:solidFill>
                  <a:srgbClr val="000000"/>
                </a:solidFill>
              </a:rPr>
              <a:t>POSTOPERATIVE DIAGNOSIS: A 9 cm infrarenal abdominal aortic aneurysm</a:t>
            </a:r>
          </a:p>
          <a:p>
            <a:pPr marL="0" indent="0">
              <a:spcBef>
                <a:spcPct val="0"/>
              </a:spcBef>
              <a:buNone/>
            </a:pPr>
            <a:r>
              <a:rPr lang="en-US" sz="1600" dirty="0">
                <a:solidFill>
                  <a:srgbClr val="000000"/>
                </a:solidFill>
              </a:rPr>
              <a:t> </a:t>
            </a:r>
          </a:p>
          <a:p>
            <a:pPr marL="0" indent="0">
              <a:spcBef>
                <a:spcPct val="0"/>
              </a:spcBef>
              <a:buNone/>
            </a:pPr>
            <a:r>
              <a:rPr lang="en-US" sz="1600" dirty="0">
                <a:solidFill>
                  <a:srgbClr val="000000"/>
                </a:solidFill>
              </a:rPr>
              <a:t>PROCEDURE:  Endovascular repair of abdominal aortic aneurysm with Gore excluder graft</a:t>
            </a:r>
          </a:p>
          <a:p>
            <a:pPr marL="0" indent="0">
              <a:spcBef>
                <a:spcPct val="0"/>
              </a:spcBef>
              <a:buNone/>
            </a:pPr>
            <a:r>
              <a:rPr lang="en-US" sz="1600" dirty="0">
                <a:solidFill>
                  <a:srgbClr val="000000"/>
                </a:solidFill>
              </a:rPr>
              <a:t> </a:t>
            </a:r>
          </a:p>
          <a:p>
            <a:pPr marL="0" indent="0">
              <a:spcBef>
                <a:spcPct val="0"/>
              </a:spcBef>
              <a:buNone/>
            </a:pPr>
            <a:endParaRPr lang="en-US" sz="1600" dirty="0">
              <a:solidFill>
                <a:srgbClr val="000000"/>
              </a:solidFill>
            </a:endParaRPr>
          </a:p>
          <a:p>
            <a:pPr marL="0" indent="0">
              <a:spcBef>
                <a:spcPct val="0"/>
              </a:spcBef>
              <a:buNone/>
            </a:pPr>
            <a:r>
              <a:rPr lang="en-US" sz="1600" dirty="0">
                <a:solidFill>
                  <a:srgbClr val="000000"/>
                </a:solidFill>
              </a:rPr>
              <a:t>HISTORY: This is an 87-year-old male who presented to the ER for outside hospital with back pain. He was diagnosed with a </a:t>
            </a:r>
            <a:r>
              <a:rPr lang="en-US" sz="1600" dirty="0"/>
              <a:t>large AAA that was asymptomatic in incidental finding</a:t>
            </a:r>
            <a:r>
              <a:rPr lang="en-US" sz="1600" dirty="0">
                <a:solidFill>
                  <a:srgbClr val="000000"/>
                </a:solidFill>
              </a:rPr>
              <a:t>. He was transferred to ABC Hospital for treatment. CT scan revealed a neck that was less than 15 mm, but greater 1 cm with approximately a 50 degree angulation of the neck. Because of the patient's age, it was felt that endovascular repair would be the best situation for this patient. After informed consent was obtained from the patient's family, they agreed and wished to proceed.</a:t>
            </a:r>
            <a:endParaRPr lang="en-US" sz="1600" dirty="0"/>
          </a:p>
        </p:txBody>
      </p:sp>
      <p:cxnSp>
        <p:nvCxnSpPr>
          <p:cNvPr id="5" name="Straight Arrow Connector 4"/>
          <p:cNvCxnSpPr>
            <a:cxnSpLocks/>
          </p:cNvCxnSpPr>
          <p:nvPr/>
        </p:nvCxnSpPr>
        <p:spPr bwMode="auto">
          <a:xfrm flipH="1" flipV="1">
            <a:off x="5574890" y="1858297"/>
            <a:ext cx="2121310" cy="90847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Rectangle 5"/>
          <p:cNvSpPr/>
          <p:nvPr/>
        </p:nvSpPr>
        <p:spPr>
          <a:xfrm>
            <a:off x="7696200" y="2766774"/>
            <a:ext cx="14478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Case Study 2</a:t>
            </a:r>
          </a:p>
        </p:txBody>
      </p:sp>
      <p:sp>
        <p:nvSpPr>
          <p:cNvPr id="9" name="TextBox 8"/>
          <p:cNvSpPr txBox="1"/>
          <p:nvPr/>
        </p:nvSpPr>
        <p:spPr>
          <a:xfrm>
            <a:off x="7696200" y="2793087"/>
            <a:ext cx="1447800" cy="430887"/>
          </a:xfrm>
          <a:prstGeom prst="rect">
            <a:avLst/>
          </a:prstGeom>
          <a:solidFill>
            <a:srgbClr val="3399FF"/>
          </a:solidFill>
        </p:spPr>
        <p:txBody>
          <a:bodyPr wrap="square" rtlCol="0">
            <a:spAutoFit/>
          </a:bodyPr>
          <a:lstStyle/>
          <a:p>
            <a:r>
              <a:rPr lang="en-US" sz="1100" dirty="0"/>
              <a:t>Body System and Body Part</a:t>
            </a:r>
          </a:p>
        </p:txBody>
      </p:sp>
    </p:spTree>
    <p:extLst>
      <p:ext uri="{BB962C8B-B14F-4D97-AF65-F5344CB8AC3E}">
        <p14:creationId xmlns:p14="http://schemas.microsoft.com/office/powerpoint/2010/main" val="3062943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143000"/>
            <a:ext cx="7962900" cy="4648200"/>
          </a:xfrm>
        </p:spPr>
        <p:txBody>
          <a:bodyPr>
            <a:noAutofit/>
          </a:bodyPr>
          <a:lstStyle/>
          <a:p>
            <a:pPr marL="0" indent="0">
              <a:buNone/>
            </a:pPr>
            <a:r>
              <a:rPr lang="en-US" sz="1400" dirty="0">
                <a:solidFill>
                  <a:srgbClr val="000000"/>
                </a:solidFill>
              </a:rPr>
              <a:t>In the operating room, </a:t>
            </a:r>
            <a:r>
              <a:rPr lang="en-US" sz="1400" dirty="0">
                <a:solidFill>
                  <a:srgbClr val="FF0000"/>
                </a:solidFill>
              </a:rPr>
              <a:t>transverse groin incisions were made </a:t>
            </a:r>
            <a:r>
              <a:rPr lang="en-US" sz="1400" dirty="0">
                <a:solidFill>
                  <a:srgbClr val="000000"/>
                </a:solidFill>
              </a:rPr>
              <a:t>in the common femoral and </a:t>
            </a:r>
            <a:r>
              <a:rPr lang="en-US" sz="1400" dirty="0" err="1">
                <a:solidFill>
                  <a:srgbClr val="000000"/>
                </a:solidFill>
              </a:rPr>
              <a:t>profunda</a:t>
            </a:r>
            <a:r>
              <a:rPr lang="en-US" sz="1400" dirty="0">
                <a:solidFill>
                  <a:srgbClr val="000000"/>
                </a:solidFill>
              </a:rPr>
              <a:t> femoral. Superficial femoral arteries were dissected off. Control was obtained. Subsequently on the right</a:t>
            </a:r>
            <a:r>
              <a:rPr lang="en-US" sz="1400" dirty="0">
                <a:solidFill>
                  <a:srgbClr val="EB2350"/>
                </a:solidFill>
              </a:rPr>
              <a:t>, an entry needle </a:t>
            </a:r>
            <a:r>
              <a:rPr lang="en-US" sz="1400" dirty="0">
                <a:solidFill>
                  <a:srgbClr val="000000"/>
                </a:solidFill>
              </a:rPr>
              <a:t>was used to access the femoral artery. A </a:t>
            </a:r>
            <a:r>
              <a:rPr lang="en-US" sz="1400" dirty="0" err="1">
                <a:solidFill>
                  <a:srgbClr val="000000"/>
                </a:solidFill>
              </a:rPr>
              <a:t>guidewire</a:t>
            </a:r>
            <a:r>
              <a:rPr lang="en-US" sz="1400" dirty="0">
                <a:solidFill>
                  <a:srgbClr val="000000"/>
                </a:solidFill>
              </a:rPr>
              <a:t> was introduced and a 5-French sheath introduced. Subsequently, a </a:t>
            </a:r>
            <a:r>
              <a:rPr lang="en-US" sz="1400" dirty="0" err="1">
                <a:solidFill>
                  <a:srgbClr val="000000"/>
                </a:solidFill>
              </a:rPr>
              <a:t>Percor</a:t>
            </a:r>
            <a:r>
              <a:rPr lang="en-US" sz="1400" dirty="0">
                <a:solidFill>
                  <a:srgbClr val="000000"/>
                </a:solidFill>
              </a:rPr>
              <a:t> catheter was introduced into the aorta and an </a:t>
            </a:r>
            <a:r>
              <a:rPr lang="en-US" sz="1400" dirty="0" err="1">
                <a:solidFill>
                  <a:srgbClr val="000000"/>
                </a:solidFill>
              </a:rPr>
              <a:t>aortogram</a:t>
            </a:r>
            <a:r>
              <a:rPr lang="en-US" sz="1400" dirty="0">
                <a:solidFill>
                  <a:srgbClr val="000000"/>
                </a:solidFill>
              </a:rPr>
              <a:t> was performed. This revealed patent bilateral renal arteries. mesenteric artery was patent. The neck of the aneurysm was visible approximately a centimeter and half below the left renal artery. </a:t>
            </a:r>
            <a:r>
              <a:rPr lang="en-US" sz="1400" dirty="0"/>
              <a:t>The large aneurysmal sac was visible as well as bilateral iliac arteries which were patent. </a:t>
            </a:r>
            <a:r>
              <a:rPr lang="en-US" sz="1400" dirty="0">
                <a:solidFill>
                  <a:srgbClr val="000000"/>
                </a:solidFill>
              </a:rPr>
              <a:t>Subsequently, an </a:t>
            </a:r>
            <a:r>
              <a:rPr lang="en-US" sz="1400" dirty="0" err="1">
                <a:solidFill>
                  <a:srgbClr val="000000"/>
                </a:solidFill>
              </a:rPr>
              <a:t>Amplatz</a:t>
            </a:r>
            <a:r>
              <a:rPr lang="en-US" sz="1400" dirty="0">
                <a:solidFill>
                  <a:srgbClr val="000000"/>
                </a:solidFill>
              </a:rPr>
              <a:t> wire was inserted and the 5-French sheath was exchanged for an 18-French sheath. On the left side, the common femoral artery was accessed with an entry needle. A </a:t>
            </a:r>
            <a:r>
              <a:rPr lang="en-US" sz="1400" dirty="0" err="1">
                <a:solidFill>
                  <a:srgbClr val="000000"/>
                </a:solidFill>
              </a:rPr>
              <a:t>guidewire</a:t>
            </a:r>
            <a:r>
              <a:rPr lang="en-US" sz="1400" dirty="0">
                <a:solidFill>
                  <a:srgbClr val="000000"/>
                </a:solidFill>
              </a:rPr>
              <a:t> was introduced and a 5-French sheath introduced. An </a:t>
            </a:r>
            <a:r>
              <a:rPr lang="en-US" sz="1400" dirty="0" err="1">
                <a:solidFill>
                  <a:srgbClr val="000000"/>
                </a:solidFill>
              </a:rPr>
              <a:t>Amplatz</a:t>
            </a:r>
            <a:r>
              <a:rPr lang="en-US" sz="1400" dirty="0">
                <a:solidFill>
                  <a:srgbClr val="000000"/>
                </a:solidFill>
              </a:rPr>
              <a:t> wire was introduced and 5-French sheath was then exchanged for a 12-French sheath. Subsequently to the right, </a:t>
            </a:r>
            <a:r>
              <a:rPr lang="en-US" sz="1400" dirty="0">
                <a:solidFill>
                  <a:srgbClr val="FF0000"/>
                </a:solidFill>
              </a:rPr>
              <a:t>a 26 × 14 × 14 Gore excluder main body trunk was inserted</a:t>
            </a:r>
            <a:r>
              <a:rPr lang="en-US" sz="1400" dirty="0">
                <a:solidFill>
                  <a:srgbClr val="000000"/>
                </a:solidFill>
              </a:rPr>
              <a:t>. This was measured from previous CT scan. After angiographic localization of the left renal artery, the graft was deployed with excellent apposition to the wall even though there was some tortuosity. The graft was then fully deployed. In order </a:t>
            </a:r>
            <a:r>
              <a:rPr lang="en-US" sz="1400" dirty="0">
                <a:solidFill>
                  <a:schemeClr val="tx1"/>
                </a:solidFill>
              </a:rPr>
              <a:t>to anchor the graft on the right, the </a:t>
            </a:r>
            <a:r>
              <a:rPr lang="en-US" sz="1400" dirty="0" err="1">
                <a:solidFill>
                  <a:schemeClr val="tx1"/>
                </a:solidFill>
              </a:rPr>
              <a:t>ipsilateral</a:t>
            </a:r>
            <a:r>
              <a:rPr lang="en-US" sz="1400" dirty="0">
                <a:solidFill>
                  <a:schemeClr val="tx1"/>
                </a:solidFill>
              </a:rPr>
              <a:t> limb was inserted after localization of the </a:t>
            </a:r>
            <a:r>
              <a:rPr lang="en-US" sz="1400" dirty="0" err="1">
                <a:solidFill>
                  <a:schemeClr val="tx1"/>
                </a:solidFill>
              </a:rPr>
              <a:t>hypogastric</a:t>
            </a:r>
            <a:r>
              <a:rPr lang="en-US" sz="1400" dirty="0">
                <a:solidFill>
                  <a:schemeClr val="tx1"/>
                </a:solidFill>
              </a:rPr>
              <a:t> arteries. A 18 × 10 ipsilateral Gore excluder then was inserted and deployed with appropriate overlap. Subsequently, the left gate was </a:t>
            </a:r>
            <a:r>
              <a:rPr lang="en-US" sz="1400" dirty="0" err="1">
                <a:solidFill>
                  <a:schemeClr val="tx1"/>
                </a:solidFill>
              </a:rPr>
              <a:t>cannulated</a:t>
            </a:r>
            <a:r>
              <a:rPr lang="en-US" sz="1400" dirty="0">
                <a:solidFill>
                  <a:schemeClr val="tx1"/>
                </a:solidFill>
              </a:rPr>
              <a:t>. Confirmation of </a:t>
            </a:r>
            <a:r>
              <a:rPr lang="en-US" sz="1400" dirty="0" err="1">
                <a:solidFill>
                  <a:schemeClr val="tx1"/>
                </a:solidFill>
              </a:rPr>
              <a:t>cannulation</a:t>
            </a:r>
            <a:r>
              <a:rPr lang="en-US" sz="1400" dirty="0">
                <a:solidFill>
                  <a:schemeClr val="tx1"/>
                </a:solidFill>
              </a:rPr>
              <a:t> was obtained by spinning a pigtail catheter within the neck of the aneurysm. On the left after angiographic localization of the hypogastric arteries, an 18 × 14 contralateral </a:t>
            </a:r>
            <a:r>
              <a:rPr lang="en-US" sz="1400" dirty="0">
                <a:solidFill>
                  <a:srgbClr val="000000"/>
                </a:solidFill>
              </a:rPr>
              <a:t>limb was inserted and deployed with appropriate overlap. Subsequently, balloon was inserted and the proximal distal attachment sites were ballooned as well as the floor divided. A completion angiogram revealed excellent flow through the excluder graft with no type 1endo leak. There were multiple arteries visible, however</a:t>
            </a:r>
            <a:r>
              <a:rPr lang="en-US" sz="1400" dirty="0">
                <a:solidFill>
                  <a:schemeClr val="tx1"/>
                </a:solidFill>
              </a:rPr>
              <a:t>,</a:t>
            </a:r>
            <a:r>
              <a:rPr lang="en-US" sz="1400" dirty="0">
                <a:solidFill>
                  <a:srgbClr val="FF0000"/>
                </a:solidFill>
              </a:rPr>
              <a:t> the aneurysm sac did not fill</a:t>
            </a:r>
            <a:r>
              <a:rPr lang="en-US" sz="1400" dirty="0">
                <a:solidFill>
                  <a:srgbClr val="000000"/>
                </a:solidFill>
              </a:rPr>
              <a:t>. The sheath was then withdrawn. The bilateral common femoral arteries were repaired with 5-0 </a:t>
            </a:r>
            <a:r>
              <a:rPr lang="en-US" sz="1400" dirty="0" err="1">
                <a:solidFill>
                  <a:srgbClr val="000000"/>
                </a:solidFill>
              </a:rPr>
              <a:t>Prolene</a:t>
            </a:r>
            <a:r>
              <a:rPr lang="en-US" sz="1400" dirty="0">
                <a:solidFill>
                  <a:srgbClr val="000000"/>
                </a:solidFill>
              </a:rPr>
              <a:t> sutures. There were good Doppler signals distal to the repair was </a:t>
            </a:r>
            <a:r>
              <a:rPr lang="en-US" sz="1400" dirty="0" err="1">
                <a:solidFill>
                  <a:srgbClr val="000000"/>
                </a:solidFill>
              </a:rPr>
              <a:t>triphasic</a:t>
            </a:r>
            <a:r>
              <a:rPr lang="en-US" sz="1400" dirty="0">
                <a:solidFill>
                  <a:srgbClr val="000000"/>
                </a:solidFill>
              </a:rPr>
              <a:t> flow. The groin wounds were irrigated and closed in two layers with 3-0 </a:t>
            </a:r>
            <a:r>
              <a:rPr lang="en-US" sz="1400" dirty="0" err="1">
                <a:solidFill>
                  <a:srgbClr val="000000"/>
                </a:solidFill>
              </a:rPr>
              <a:t>Vicryl</a:t>
            </a:r>
            <a:r>
              <a:rPr lang="en-US" sz="1400" dirty="0">
                <a:solidFill>
                  <a:srgbClr val="000000"/>
                </a:solidFill>
              </a:rPr>
              <a:t> and 4-0 </a:t>
            </a:r>
            <a:r>
              <a:rPr lang="en-US" sz="1400" dirty="0" err="1">
                <a:solidFill>
                  <a:srgbClr val="000000"/>
                </a:solidFill>
              </a:rPr>
              <a:t>Monocryl</a:t>
            </a:r>
            <a:r>
              <a:rPr lang="en-US" sz="1400" dirty="0">
                <a:solidFill>
                  <a:srgbClr val="000000"/>
                </a:solidFill>
              </a:rPr>
              <a:t> </a:t>
            </a:r>
            <a:r>
              <a:rPr lang="en-US" sz="1400" dirty="0" err="1">
                <a:solidFill>
                  <a:srgbClr val="000000"/>
                </a:solidFill>
              </a:rPr>
              <a:t>subcuticular</a:t>
            </a:r>
            <a:r>
              <a:rPr lang="en-US" sz="1400" dirty="0">
                <a:solidFill>
                  <a:srgbClr val="000000"/>
                </a:solidFill>
              </a:rPr>
              <a:t> for the skin. All instrument counts and sponge counts were correct as per the nursing staff. The patient was </a:t>
            </a:r>
            <a:r>
              <a:rPr lang="en-US" sz="1400" dirty="0" err="1">
                <a:solidFill>
                  <a:srgbClr val="000000"/>
                </a:solidFill>
              </a:rPr>
              <a:t>extubated</a:t>
            </a:r>
            <a:r>
              <a:rPr lang="en-US" sz="1400" dirty="0">
                <a:solidFill>
                  <a:srgbClr val="000000"/>
                </a:solidFill>
              </a:rPr>
              <a:t> and transferred to recovery in stable condition</a:t>
            </a:r>
            <a:endParaRPr lang="en-US" sz="1400" dirty="0"/>
          </a:p>
        </p:txBody>
      </p:sp>
      <p:cxnSp>
        <p:nvCxnSpPr>
          <p:cNvPr id="8" name="Straight Arrow Connector 7"/>
          <p:cNvCxnSpPr>
            <a:cxnSpLocks/>
          </p:cNvCxnSpPr>
          <p:nvPr/>
        </p:nvCxnSpPr>
        <p:spPr bwMode="auto">
          <a:xfrm>
            <a:off x="6881658" y="3221756"/>
            <a:ext cx="1324283"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4" name="Rectangle 23"/>
          <p:cNvSpPr/>
          <p:nvPr/>
        </p:nvSpPr>
        <p:spPr>
          <a:xfrm>
            <a:off x="8077200" y="4477871"/>
            <a:ext cx="1066800" cy="4572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8266338" y="3030909"/>
            <a:ext cx="685800" cy="3048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543800" y="304800"/>
            <a:ext cx="1371600" cy="6096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 y="76200"/>
            <a:ext cx="7086600" cy="1143000"/>
          </a:xfrm>
        </p:spPr>
        <p:txBody>
          <a:bodyPr/>
          <a:lstStyle/>
          <a:p>
            <a:r>
              <a:rPr lang="en-US" dirty="0"/>
              <a:t>Case Study 2 (continued)</a:t>
            </a:r>
          </a:p>
        </p:txBody>
      </p:sp>
      <p:cxnSp>
        <p:nvCxnSpPr>
          <p:cNvPr id="5" name="Straight Arrow Connector 4"/>
          <p:cNvCxnSpPr/>
          <p:nvPr/>
        </p:nvCxnSpPr>
        <p:spPr bwMode="auto">
          <a:xfrm flipV="1">
            <a:off x="3581400" y="609600"/>
            <a:ext cx="3810000" cy="6096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TextBox 5"/>
          <p:cNvSpPr txBox="1"/>
          <p:nvPr/>
        </p:nvSpPr>
        <p:spPr>
          <a:xfrm>
            <a:off x="7543800" y="304800"/>
            <a:ext cx="1447800" cy="600164"/>
          </a:xfrm>
          <a:prstGeom prst="rect">
            <a:avLst/>
          </a:prstGeom>
          <a:noFill/>
        </p:spPr>
        <p:txBody>
          <a:bodyPr wrap="square" rtlCol="0">
            <a:spAutoFit/>
          </a:bodyPr>
          <a:lstStyle/>
          <a:p>
            <a:r>
              <a:rPr lang="en-US" sz="1100" dirty="0"/>
              <a:t>Percutaneous Approach (small incisions for needle)</a:t>
            </a:r>
          </a:p>
        </p:txBody>
      </p:sp>
      <p:cxnSp>
        <p:nvCxnSpPr>
          <p:cNvPr id="10" name="Straight Arrow Connector 9"/>
          <p:cNvCxnSpPr>
            <a:cxnSpLocks/>
          </p:cNvCxnSpPr>
          <p:nvPr/>
        </p:nvCxnSpPr>
        <p:spPr bwMode="auto">
          <a:xfrm flipV="1">
            <a:off x="7391400" y="914401"/>
            <a:ext cx="152400" cy="46955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1" name="TextBox 10"/>
          <p:cNvSpPr txBox="1"/>
          <p:nvPr/>
        </p:nvSpPr>
        <p:spPr>
          <a:xfrm>
            <a:off x="8331305" y="3030909"/>
            <a:ext cx="584095" cy="261610"/>
          </a:xfrm>
          <a:prstGeom prst="rect">
            <a:avLst/>
          </a:prstGeom>
          <a:noFill/>
        </p:spPr>
        <p:txBody>
          <a:bodyPr wrap="none" rtlCol="0">
            <a:spAutoFit/>
          </a:bodyPr>
          <a:lstStyle/>
          <a:p>
            <a:r>
              <a:rPr lang="en-US" sz="1100" dirty="0"/>
              <a:t>Device</a:t>
            </a:r>
          </a:p>
        </p:txBody>
      </p:sp>
      <p:cxnSp>
        <p:nvCxnSpPr>
          <p:cNvPr id="13" name="Straight Arrow Connector 12"/>
          <p:cNvCxnSpPr>
            <a:cxnSpLocks/>
            <a:endCxn id="14" idx="1"/>
          </p:cNvCxnSpPr>
          <p:nvPr/>
        </p:nvCxnSpPr>
        <p:spPr bwMode="auto">
          <a:xfrm flipV="1">
            <a:off x="5614219" y="4677698"/>
            <a:ext cx="2460257" cy="36625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4" name="TextBox 13"/>
          <p:cNvSpPr txBox="1"/>
          <p:nvPr/>
        </p:nvSpPr>
        <p:spPr>
          <a:xfrm>
            <a:off x="8074476" y="4462254"/>
            <a:ext cx="1069524" cy="430887"/>
          </a:xfrm>
          <a:prstGeom prst="rect">
            <a:avLst/>
          </a:prstGeom>
          <a:noFill/>
        </p:spPr>
        <p:txBody>
          <a:bodyPr wrap="none" rtlCol="0">
            <a:spAutoFit/>
          </a:bodyPr>
          <a:lstStyle/>
          <a:p>
            <a:r>
              <a:rPr lang="en-US" sz="1100" dirty="0"/>
              <a:t>Root Operation</a:t>
            </a:r>
          </a:p>
          <a:p>
            <a:r>
              <a:rPr lang="en-US" sz="1100" dirty="0"/>
              <a:t>Restriction</a:t>
            </a:r>
          </a:p>
        </p:txBody>
      </p:sp>
    </p:spTree>
    <p:extLst>
      <p:ext uri="{BB962C8B-B14F-4D97-AF65-F5344CB8AC3E}">
        <p14:creationId xmlns:p14="http://schemas.microsoft.com/office/powerpoint/2010/main" val="37445548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 2 Answers</a:t>
            </a:r>
          </a:p>
        </p:txBody>
      </p:sp>
      <p:sp>
        <p:nvSpPr>
          <p:cNvPr id="3" name="Content Placeholder 2"/>
          <p:cNvSpPr>
            <a:spLocks noGrp="1"/>
          </p:cNvSpPr>
          <p:nvPr>
            <p:ph idx="1"/>
          </p:nvPr>
        </p:nvSpPr>
        <p:spPr/>
        <p:txBody>
          <a:bodyPr>
            <a:normAutofit/>
          </a:bodyPr>
          <a:lstStyle/>
          <a:p>
            <a:r>
              <a:rPr lang="en-US" dirty="0"/>
              <a:t>The objective of the procedure is to partially close the tubular body part and thereby restrict the size of the aneurysm</a:t>
            </a:r>
          </a:p>
          <a:p>
            <a:r>
              <a:rPr lang="en-US" dirty="0"/>
              <a:t>Body system is lower arteries, body part is abdominal aorta</a:t>
            </a:r>
          </a:p>
          <a:p>
            <a:r>
              <a:rPr lang="en-US" dirty="0"/>
              <a:t>The device is intraluminal, this is not a branched or fenestrated stent, which would require placement of the stent in a side vessel</a:t>
            </a:r>
          </a:p>
          <a:p>
            <a:r>
              <a:rPr lang="en-US" dirty="0"/>
              <a:t>04V03DZ</a:t>
            </a:r>
          </a:p>
          <a:p>
            <a:endParaRPr lang="en-US" dirty="0"/>
          </a:p>
        </p:txBody>
      </p:sp>
    </p:spTree>
    <p:extLst>
      <p:ext uri="{BB962C8B-B14F-4D97-AF65-F5344CB8AC3E}">
        <p14:creationId xmlns:p14="http://schemas.microsoft.com/office/powerpoint/2010/main" val="2593662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Heart and Great Vessels</a:t>
            </a:r>
            <a:endParaRPr lang="en-US" dirty="0"/>
          </a:p>
        </p:txBody>
      </p:sp>
      <p:sp>
        <p:nvSpPr>
          <p:cNvPr id="3" name="Content Placeholder 2"/>
          <p:cNvSpPr>
            <a:spLocks noGrp="1"/>
          </p:cNvSpPr>
          <p:nvPr>
            <p:ph idx="1"/>
          </p:nvPr>
        </p:nvSpPr>
        <p:spPr/>
        <p:txBody>
          <a:bodyPr>
            <a:normAutofit/>
          </a:bodyPr>
          <a:lstStyle/>
          <a:p>
            <a:r>
              <a:rPr lang="en-US" dirty="0"/>
              <a:t>The heart has four chambers—two upper atrium, two lower ventricles</a:t>
            </a:r>
          </a:p>
          <a:p>
            <a:r>
              <a:rPr lang="en-US" dirty="0"/>
              <a:t>Right atrium and ventricle</a:t>
            </a:r>
          </a:p>
          <a:p>
            <a:pPr lvl="1">
              <a:buFont typeface="Courier New" panose="02070309020205020404" pitchFamily="49" charset="0"/>
              <a:buChar char="o"/>
            </a:pPr>
            <a:r>
              <a:rPr lang="en-US" dirty="0"/>
              <a:t>Receive deoxygenated blood from the superior and inferior vena cavae—to lungs through pulmonary arteries</a:t>
            </a:r>
          </a:p>
          <a:p>
            <a:r>
              <a:rPr lang="en-US" dirty="0"/>
              <a:t>Left atrium and ventricle</a:t>
            </a:r>
          </a:p>
          <a:p>
            <a:pPr lvl="1">
              <a:buFont typeface="Courier New" panose="02070309020205020404" pitchFamily="49" charset="0"/>
              <a:buChar char="o"/>
            </a:pPr>
            <a:r>
              <a:rPr lang="en-US" dirty="0"/>
              <a:t>Receive blood via pulmonary veins and throughout the body via aorta</a:t>
            </a:r>
          </a:p>
          <a:p>
            <a:r>
              <a:rPr lang="en-US" dirty="0"/>
              <a:t>See figure 11.1</a:t>
            </a:r>
          </a:p>
        </p:txBody>
      </p:sp>
    </p:spTree>
    <p:extLst>
      <p:ext uri="{BB962C8B-B14F-4D97-AF65-F5344CB8AC3E}">
        <p14:creationId xmlns:p14="http://schemas.microsoft.com/office/powerpoint/2010/main" val="17744185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Valves of the Heart</a:t>
            </a:r>
            <a:endParaRPr lang="en-US" dirty="0"/>
          </a:p>
        </p:txBody>
      </p:sp>
      <p:sp>
        <p:nvSpPr>
          <p:cNvPr id="3" name="Content Placeholder 2"/>
          <p:cNvSpPr>
            <a:spLocks noGrp="1"/>
          </p:cNvSpPr>
          <p:nvPr>
            <p:ph idx="1"/>
          </p:nvPr>
        </p:nvSpPr>
        <p:spPr/>
        <p:txBody>
          <a:bodyPr/>
          <a:lstStyle/>
          <a:p>
            <a:r>
              <a:rPr lang="en-US" dirty="0"/>
              <a:t>Atrioventricular</a:t>
            </a:r>
          </a:p>
          <a:p>
            <a:pPr lvl="1">
              <a:buFont typeface="Courier New" panose="02070309020205020404" pitchFamily="49" charset="0"/>
              <a:buChar char="o"/>
            </a:pPr>
            <a:r>
              <a:rPr lang="en-US" dirty="0"/>
              <a:t>Tricuspid</a:t>
            </a:r>
          </a:p>
          <a:p>
            <a:pPr lvl="1">
              <a:buFont typeface="Courier New" panose="02070309020205020404" pitchFamily="49" charset="0"/>
              <a:buChar char="o"/>
            </a:pPr>
            <a:r>
              <a:rPr lang="en-US" dirty="0"/>
              <a:t>Bicuspid</a:t>
            </a:r>
          </a:p>
          <a:p>
            <a:r>
              <a:rPr lang="en-US" dirty="0"/>
              <a:t>Semilunar</a:t>
            </a:r>
          </a:p>
          <a:p>
            <a:pPr lvl="1">
              <a:buFont typeface="Courier New" panose="02070309020205020404" pitchFamily="49" charset="0"/>
              <a:buChar char="o"/>
            </a:pPr>
            <a:r>
              <a:rPr lang="en-US" dirty="0"/>
              <a:t>Pulmonary</a:t>
            </a:r>
          </a:p>
          <a:p>
            <a:pPr lvl="1">
              <a:buFont typeface="Courier New" panose="02070309020205020404" pitchFamily="49" charset="0"/>
              <a:buChar char="o"/>
            </a:pPr>
            <a:r>
              <a:rPr lang="en-US" dirty="0"/>
              <a:t>Aortic</a:t>
            </a:r>
          </a:p>
        </p:txBody>
      </p:sp>
    </p:spTree>
    <p:extLst>
      <p:ext uri="{BB962C8B-B14F-4D97-AF65-F5344CB8AC3E}">
        <p14:creationId xmlns:p14="http://schemas.microsoft.com/office/powerpoint/2010/main" val="2727795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Great Vessels</a:t>
            </a:r>
            <a:endParaRPr lang="en-US" dirty="0"/>
          </a:p>
        </p:txBody>
      </p:sp>
      <p:sp>
        <p:nvSpPr>
          <p:cNvPr id="3" name="Content Placeholder 2"/>
          <p:cNvSpPr>
            <a:spLocks noGrp="1"/>
          </p:cNvSpPr>
          <p:nvPr>
            <p:ph idx="1"/>
          </p:nvPr>
        </p:nvSpPr>
        <p:spPr/>
        <p:txBody>
          <a:bodyPr/>
          <a:lstStyle/>
          <a:p>
            <a:r>
              <a:rPr lang="en-US" dirty="0"/>
              <a:t>Aorta—root, ascending, aortic, and thoracic arch</a:t>
            </a:r>
          </a:p>
          <a:p>
            <a:r>
              <a:rPr lang="en-US" dirty="0"/>
              <a:t>Vena cavae—superior and inferior</a:t>
            </a:r>
          </a:p>
          <a:p>
            <a:r>
              <a:rPr lang="en-US" dirty="0"/>
              <a:t>Pulmonary arteries—trunk, right, and left</a:t>
            </a:r>
          </a:p>
          <a:p>
            <a:r>
              <a:rPr lang="en-US" dirty="0"/>
              <a:t>Pulmonary veins—right and left, inferior and superior</a:t>
            </a:r>
          </a:p>
        </p:txBody>
      </p:sp>
    </p:spTree>
    <p:extLst>
      <p:ext uri="{BB962C8B-B14F-4D97-AF65-F5344CB8AC3E}">
        <p14:creationId xmlns:p14="http://schemas.microsoft.com/office/powerpoint/2010/main" val="2376426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Coronary Arteries and Veins</a:t>
            </a:r>
            <a:endParaRPr lang="en-US" dirty="0"/>
          </a:p>
        </p:txBody>
      </p:sp>
      <p:sp>
        <p:nvSpPr>
          <p:cNvPr id="3" name="Content Placeholder 2"/>
          <p:cNvSpPr>
            <a:spLocks noGrp="1"/>
          </p:cNvSpPr>
          <p:nvPr>
            <p:ph idx="1"/>
          </p:nvPr>
        </p:nvSpPr>
        <p:spPr/>
        <p:txBody>
          <a:bodyPr>
            <a:normAutofit/>
          </a:bodyPr>
          <a:lstStyle/>
          <a:p>
            <a:r>
              <a:rPr lang="en-US" dirty="0"/>
              <a:t>Supply blood to the heart muscle</a:t>
            </a:r>
          </a:p>
          <a:p>
            <a:pPr lvl="1">
              <a:buFont typeface="Courier New" panose="02070309020205020404" pitchFamily="49" charset="0"/>
              <a:buChar char="o"/>
            </a:pPr>
            <a:r>
              <a:rPr lang="en-US" dirty="0"/>
              <a:t>Right </a:t>
            </a:r>
          </a:p>
          <a:p>
            <a:pPr lvl="1">
              <a:buFont typeface="Courier New" panose="02070309020205020404" pitchFamily="49" charset="0"/>
              <a:buChar char="o"/>
            </a:pPr>
            <a:r>
              <a:rPr lang="en-US" dirty="0"/>
              <a:t>Left main</a:t>
            </a:r>
          </a:p>
          <a:p>
            <a:pPr lvl="1">
              <a:buFont typeface="Courier New" panose="02070309020205020404" pitchFamily="49" charset="0"/>
              <a:buChar char="o"/>
            </a:pPr>
            <a:r>
              <a:rPr lang="en-US" dirty="0"/>
              <a:t>Circumflex</a:t>
            </a:r>
          </a:p>
          <a:p>
            <a:pPr lvl="1">
              <a:buFont typeface="Courier New" panose="02070309020205020404" pitchFamily="49" charset="0"/>
              <a:buChar char="o"/>
            </a:pPr>
            <a:r>
              <a:rPr lang="en-US" dirty="0"/>
              <a:t>Left anterior descending </a:t>
            </a:r>
          </a:p>
          <a:p>
            <a:r>
              <a:rPr lang="en-US" dirty="0"/>
              <a:t>Veins of the heart—great, middle, and small veins</a:t>
            </a:r>
          </a:p>
          <a:p>
            <a:r>
              <a:rPr lang="en-US" dirty="0"/>
              <a:t>See figure 11.2</a:t>
            </a:r>
          </a:p>
        </p:txBody>
      </p:sp>
    </p:spTree>
    <p:extLst>
      <p:ext uri="{BB962C8B-B14F-4D97-AF65-F5344CB8AC3E}">
        <p14:creationId xmlns:p14="http://schemas.microsoft.com/office/powerpoint/2010/main" val="2065667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Other structures</a:t>
            </a:r>
            <a:endParaRPr lang="en-US" dirty="0"/>
          </a:p>
        </p:txBody>
      </p:sp>
      <p:sp>
        <p:nvSpPr>
          <p:cNvPr id="3" name="Content Placeholder 2"/>
          <p:cNvSpPr>
            <a:spLocks noGrp="1"/>
          </p:cNvSpPr>
          <p:nvPr>
            <p:ph idx="1"/>
          </p:nvPr>
        </p:nvSpPr>
        <p:spPr/>
        <p:txBody>
          <a:bodyPr/>
          <a:lstStyle/>
          <a:p>
            <a:r>
              <a:rPr lang="en-US"/>
              <a:t>Atrial septum</a:t>
            </a:r>
          </a:p>
          <a:p>
            <a:r>
              <a:rPr lang="en-US"/>
              <a:t>Chordae tendinea</a:t>
            </a:r>
          </a:p>
          <a:p>
            <a:r>
              <a:rPr lang="en-US"/>
              <a:t>Conduction mechanism</a:t>
            </a:r>
          </a:p>
          <a:p>
            <a:r>
              <a:rPr lang="en-US"/>
              <a:t>Papillary muscles</a:t>
            </a:r>
          </a:p>
          <a:p>
            <a:r>
              <a:rPr lang="en-US"/>
              <a:t>Pericardium</a:t>
            </a:r>
          </a:p>
          <a:p>
            <a:r>
              <a:rPr lang="en-US"/>
              <a:t>Ventricular septum</a:t>
            </a:r>
            <a:endParaRPr lang="en-US" dirty="0"/>
          </a:p>
        </p:txBody>
      </p:sp>
    </p:spTree>
    <p:extLst>
      <p:ext uri="{BB962C8B-B14F-4D97-AF65-F5344CB8AC3E}">
        <p14:creationId xmlns:p14="http://schemas.microsoft.com/office/powerpoint/2010/main" val="13424435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73</TotalTime>
  <Words>2331</Words>
  <Application>Microsoft Office PowerPoint</Application>
  <PresentationFormat>On-screen Show (4:3)</PresentationFormat>
  <Paragraphs>293</Paragraphs>
  <Slides>46</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Arial</vt:lpstr>
      <vt:lpstr>Calibri</vt:lpstr>
      <vt:lpstr>Century Gothic</vt:lpstr>
      <vt:lpstr>Courier New</vt:lpstr>
      <vt:lpstr>Wingdings</vt:lpstr>
      <vt:lpstr>Office Theme</vt:lpstr>
      <vt:lpstr>ICD-10-PCS: An Applied Approach 2020</vt:lpstr>
      <vt:lpstr>Body System Characters for the Circulatory System</vt:lpstr>
      <vt:lpstr>Function of the Circulatory System</vt:lpstr>
      <vt:lpstr>Organization of the Circulatory System</vt:lpstr>
      <vt:lpstr>Heart and Great Vessels</vt:lpstr>
      <vt:lpstr>Valves of the Heart</vt:lpstr>
      <vt:lpstr>Great Vessels</vt:lpstr>
      <vt:lpstr>Coronary Arteries and Veins</vt:lpstr>
      <vt:lpstr>Other structures</vt:lpstr>
      <vt:lpstr>Upper and Lower Arteries</vt:lpstr>
      <vt:lpstr>Upper and Lower Veins</vt:lpstr>
      <vt:lpstr>Coronary Artery Bypass</vt:lpstr>
      <vt:lpstr>Autologous Tissue Grafts</vt:lpstr>
      <vt:lpstr>Root Operations</vt:lpstr>
      <vt:lpstr>Root Operations (Continued)</vt:lpstr>
      <vt:lpstr>Root Operations (Continued)</vt:lpstr>
      <vt:lpstr>Port-a-Cath Insertion—2 parts, 2 procedure codes</vt:lpstr>
      <vt:lpstr>Port-a-Cath Insertion—2 parts, 2 procedure codes- Portion of 0JH table</vt:lpstr>
      <vt:lpstr>Root Operations (Continued)</vt:lpstr>
      <vt:lpstr>Creation Root Operation in Circulatory</vt:lpstr>
      <vt:lpstr>Aneurysm Repair</vt:lpstr>
      <vt:lpstr>Mapping and Heart Transplant</vt:lpstr>
      <vt:lpstr>Heart Catheterization</vt:lpstr>
      <vt:lpstr>Percutaneous Transluminal Angioplasty</vt:lpstr>
      <vt:lpstr> Percutaneous Transluminal Angioplasty of Noncoronary Sites </vt:lpstr>
      <vt:lpstr>Coronary Artery Bypass Graft (CABG)</vt:lpstr>
      <vt:lpstr>Percutaneous Bypass –Lower Extremity</vt:lpstr>
      <vt:lpstr>Portion of 041 Table for Percutaneous Bypass</vt:lpstr>
      <vt:lpstr>Other Bypass Procedures</vt:lpstr>
      <vt:lpstr>AV Fistula/AV Graft</vt:lpstr>
      <vt:lpstr>AV Fistula/AV Graft</vt:lpstr>
      <vt:lpstr>Thrombectomy of AV Fistula/Graft</vt:lpstr>
      <vt:lpstr>Common Root Operations</vt:lpstr>
      <vt:lpstr>Common Root Operations (Continued)</vt:lpstr>
      <vt:lpstr>Coronary Arteries Body Part Values</vt:lpstr>
      <vt:lpstr>Body Part Values</vt:lpstr>
      <vt:lpstr>Approaches</vt:lpstr>
      <vt:lpstr>Devices</vt:lpstr>
      <vt:lpstr>Qualifiers</vt:lpstr>
      <vt:lpstr>Drug-Coated Balloon</vt:lpstr>
      <vt:lpstr>Stent Retriever</vt:lpstr>
      <vt:lpstr>Portion of 03C Table, Stent Retriever</vt:lpstr>
      <vt:lpstr>Bifurcation</vt:lpstr>
      <vt:lpstr>Case Study 2</vt:lpstr>
      <vt:lpstr>Case Study 2 (continued)</vt:lpstr>
      <vt:lpstr>Case Study 2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14</cp:revision>
  <cp:lastPrinted>2018-12-07T14:38:18Z</cp:lastPrinted>
  <dcterms:created xsi:type="dcterms:W3CDTF">2019-10-23T19:51:48Z</dcterms:created>
  <dcterms:modified xsi:type="dcterms:W3CDTF">2020-05-24T02:04:56Z</dcterms:modified>
</cp:coreProperties>
</file>