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9"/>
  </p:notesMasterIdLst>
  <p:handoutMasterIdLst>
    <p:handoutMasterId r:id="rId30"/>
  </p:handoutMasterIdLst>
  <p:sldIdLst>
    <p:sldId id="304" r:id="rId2"/>
    <p:sldId id="305" r:id="rId3"/>
    <p:sldId id="306" r:id="rId4"/>
    <p:sldId id="307" r:id="rId5"/>
    <p:sldId id="308" r:id="rId6"/>
    <p:sldId id="309" r:id="rId7"/>
    <p:sldId id="310" r:id="rId8"/>
    <p:sldId id="325" r:id="rId9"/>
    <p:sldId id="311" r:id="rId10"/>
    <p:sldId id="326" r:id="rId11"/>
    <p:sldId id="312" r:id="rId12"/>
    <p:sldId id="313" r:id="rId13"/>
    <p:sldId id="314" r:id="rId14"/>
    <p:sldId id="327" r:id="rId15"/>
    <p:sldId id="315" r:id="rId16"/>
    <p:sldId id="316" r:id="rId17"/>
    <p:sldId id="317" r:id="rId18"/>
    <p:sldId id="328" r:id="rId19"/>
    <p:sldId id="318" r:id="rId20"/>
    <p:sldId id="319" r:id="rId21"/>
    <p:sldId id="329" r:id="rId22"/>
    <p:sldId id="320" r:id="rId23"/>
    <p:sldId id="330" r:id="rId24"/>
    <p:sldId id="321" r:id="rId25"/>
    <p:sldId id="322" r:id="rId26"/>
    <p:sldId id="323" r:id="rId27"/>
    <p:sldId id="32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60" d="100"/>
          <a:sy n="60" d="100"/>
        </p:scale>
        <p:origin x="114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B47B8B-5D1B-9942-91B4-6FC0220B3A5A}" type="datetimeFigureOut">
              <a:rPr lang="en-US" smtClean="0"/>
              <a:t>5/1/2020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77F312-BA41-4501-9D22-1A7418C9B84A}" type="datetimeFigureOut">
              <a:rPr lang="en-US" smtClean="0"/>
              <a:t>5/1/2020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D751A2-56BC-43B7-930B-24E99D57870B}" type="slidenum">
              <a:rPr lang="en-US" smtClean="0"/>
              <a:t>‹#›</a:t>
            </a:fld>
            <a:endParaRPr lang="en-US"/>
          </a:p>
        </p:txBody>
      </p:sp>
    </p:spTree>
    <p:extLst>
      <p:ext uri="{BB962C8B-B14F-4D97-AF65-F5344CB8AC3E}">
        <p14:creationId xmlns:p14="http://schemas.microsoft.com/office/powerpoint/2010/main" val="2684618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3F9306-14AC-4452-9887-0DE5CBCC17C5}" type="slidenum">
              <a:rPr lang="en-US" smtClean="0"/>
              <a:t>23</a:t>
            </a:fld>
            <a:endParaRPr lang="en-US" dirty="0"/>
          </a:p>
        </p:txBody>
      </p:sp>
    </p:spTree>
    <p:extLst>
      <p:ext uri="{BB962C8B-B14F-4D97-AF65-F5344CB8AC3E}">
        <p14:creationId xmlns:p14="http://schemas.microsoft.com/office/powerpoint/2010/main" val="322717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2DB0A5-807A-EC4E-85B8-BAF46C771273}" type="slidenum">
              <a:rPr lang="en-US" smtClean="0"/>
              <a:pPr/>
              <a:t>27</a:t>
            </a:fld>
            <a:endParaRPr lang="en-US" dirty="0"/>
          </a:p>
        </p:txBody>
      </p:sp>
    </p:spTree>
    <p:extLst>
      <p:ext uri="{BB962C8B-B14F-4D97-AF65-F5344CB8AC3E}">
        <p14:creationId xmlns:p14="http://schemas.microsoft.com/office/powerpoint/2010/main" val="2320980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5: Root Operations That Alter Diameter or Route of Body Parts or Involve a Device</a:t>
            </a:r>
          </a:p>
        </p:txBody>
      </p:sp>
    </p:spTree>
    <p:extLst>
      <p:ext uri="{BB962C8B-B14F-4D97-AF65-F5344CB8AC3E}">
        <p14:creationId xmlns:p14="http://schemas.microsoft.com/office/powerpoint/2010/main" val="1154654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4A83BC1-5403-423D-BB3B-6E3261714252}"/>
              </a:ext>
            </a:extLst>
          </p:cNvPr>
          <p:cNvSpPr>
            <a:spLocks noGrp="1"/>
          </p:cNvSpPr>
          <p:nvPr>
            <p:ph type="title"/>
          </p:nvPr>
        </p:nvSpPr>
        <p:spPr/>
        <p:txBody>
          <a:bodyPr/>
          <a:lstStyle/>
          <a:p>
            <a:r>
              <a:rPr lang="en-US" dirty="0"/>
              <a:t>Portion of 027 table for PTCA</a:t>
            </a:r>
          </a:p>
        </p:txBody>
      </p:sp>
      <p:pic>
        <p:nvPicPr>
          <p:cNvPr id="5" name="Content Placeholder 4">
            <a:extLst>
              <a:ext uri="{FF2B5EF4-FFF2-40B4-BE49-F238E27FC236}">
                <a16:creationId xmlns:a16="http://schemas.microsoft.com/office/drawing/2014/main" xmlns="" id="{B4A06BCD-AE14-4862-9510-2E8F2F9D27CC}"/>
              </a:ext>
            </a:extLst>
          </p:cNvPr>
          <p:cNvPicPr>
            <a:picLocks noGrp="1" noChangeAspect="1"/>
          </p:cNvPicPr>
          <p:nvPr>
            <p:ph idx="1"/>
          </p:nvPr>
        </p:nvPicPr>
        <p:blipFill>
          <a:blip r:embed="rId2"/>
          <a:stretch>
            <a:fillRect/>
          </a:stretch>
        </p:blipFill>
        <p:spPr>
          <a:xfrm>
            <a:off x="457200" y="2319686"/>
            <a:ext cx="8229600" cy="3521965"/>
          </a:xfrm>
          <a:prstGeom prst="rect">
            <a:avLst/>
          </a:prstGeom>
        </p:spPr>
      </p:pic>
    </p:spTree>
    <p:extLst>
      <p:ext uri="{BB962C8B-B14F-4D97-AF65-F5344CB8AC3E}">
        <p14:creationId xmlns:p14="http://schemas.microsoft.com/office/powerpoint/2010/main" val="259595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Guideline B4.4</a:t>
            </a:r>
          </a:p>
        </p:txBody>
      </p:sp>
      <p:sp>
        <p:nvSpPr>
          <p:cNvPr id="3" name="Content Placeholder 2"/>
          <p:cNvSpPr>
            <a:spLocks noGrp="1"/>
          </p:cNvSpPr>
          <p:nvPr>
            <p:ph idx="1"/>
          </p:nvPr>
        </p:nvSpPr>
        <p:spPr/>
        <p:txBody>
          <a:bodyPr>
            <a:normAutofit fontScale="92500" lnSpcReduction="10000"/>
          </a:bodyPr>
          <a:lstStyle/>
          <a:p>
            <a:r>
              <a:rPr lang="en-US" dirty="0"/>
              <a:t>The coronary arteries are classified as a single body part that is further specified by number of arteries treated. Separate body part values are used to specify the number of arteries treated when the same procedure is performed on multiple sites in the coronary arteries</a:t>
            </a:r>
          </a:p>
          <a:p>
            <a:pPr lvl="1">
              <a:buFont typeface="Courier New" panose="02070309020205020404" pitchFamily="49" charset="0"/>
              <a:buChar char="o"/>
            </a:pPr>
            <a:r>
              <a:rPr lang="en-US" dirty="0"/>
              <a:t>Example: Angioplasty of two distinct coronary arteries with placement of two stents is coded as Dilation of Coronary Artery, Two Arteries with Two Intraluminal Devices. Angioplasty of two distinct coronary arteries, one with stent placed and one without, is coded separately as Dilation of Coronary Artery, One Artery with Intraluminal Device, and Dilation of Coronary Artery, One Artery with no device. </a:t>
            </a:r>
          </a:p>
        </p:txBody>
      </p:sp>
    </p:spTree>
    <p:extLst>
      <p:ext uri="{BB962C8B-B14F-4D97-AF65-F5344CB8AC3E}">
        <p14:creationId xmlns:p14="http://schemas.microsoft.com/office/powerpoint/2010/main" val="1248865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Bypass (1)</a:t>
            </a:r>
          </a:p>
        </p:txBody>
      </p:sp>
      <p:sp>
        <p:nvSpPr>
          <p:cNvPr id="3" name="Content Placeholder 2"/>
          <p:cNvSpPr>
            <a:spLocks noGrp="1"/>
          </p:cNvSpPr>
          <p:nvPr>
            <p:ph idx="1"/>
          </p:nvPr>
        </p:nvSpPr>
        <p:spPr/>
        <p:txBody>
          <a:bodyPr/>
          <a:lstStyle/>
          <a:p>
            <a:r>
              <a:rPr lang="en-US" dirty="0"/>
              <a:t>Altering the route of passage of the contents of a tubular body part</a:t>
            </a:r>
          </a:p>
          <a:p>
            <a:r>
              <a:rPr lang="en-US" dirty="0"/>
              <a:t>Rerouting contents of a body part</a:t>
            </a:r>
          </a:p>
          <a:p>
            <a:pPr lvl="1">
              <a:buFont typeface="Courier New" panose="02070309020205020404" pitchFamily="49" charset="0"/>
              <a:buChar char="o"/>
            </a:pPr>
            <a:r>
              <a:rPr lang="en-US" dirty="0"/>
              <a:t>Downstream</a:t>
            </a:r>
          </a:p>
          <a:p>
            <a:pPr lvl="1">
              <a:buFont typeface="Courier New" panose="02070309020205020404" pitchFamily="49" charset="0"/>
              <a:buChar char="o"/>
            </a:pPr>
            <a:r>
              <a:rPr lang="en-US" dirty="0"/>
              <a:t>To a similar body part/route</a:t>
            </a:r>
          </a:p>
          <a:p>
            <a:r>
              <a:rPr lang="en-US" dirty="0"/>
              <a:t>For example, femoropopliteal bypass, VP shunt, CABG</a:t>
            </a:r>
          </a:p>
        </p:txBody>
      </p:sp>
    </p:spTree>
    <p:extLst>
      <p:ext uri="{BB962C8B-B14F-4D97-AF65-F5344CB8AC3E}">
        <p14:creationId xmlns:p14="http://schemas.microsoft.com/office/powerpoint/2010/main" val="1148666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Non-coronary Bypass</a:t>
            </a:r>
          </a:p>
        </p:txBody>
      </p:sp>
      <p:sp>
        <p:nvSpPr>
          <p:cNvPr id="3" name="Content Placeholder 2"/>
          <p:cNvSpPr>
            <a:spLocks noGrp="1"/>
          </p:cNvSpPr>
          <p:nvPr>
            <p:ph idx="1"/>
          </p:nvPr>
        </p:nvSpPr>
        <p:spPr/>
        <p:txBody>
          <a:bodyPr>
            <a:normAutofit/>
          </a:bodyPr>
          <a:lstStyle/>
          <a:p>
            <a:r>
              <a:rPr lang="en-US" dirty="0"/>
              <a:t>Coding Guideline B3.6a—bypass procedures are coded by identifying the body part bypassed “from” and the body part bypassed “to.” The 4th character body part specifies the body part bypassed from, and the qualifier specifies the body part bypassed to.</a:t>
            </a:r>
          </a:p>
          <a:p>
            <a:pPr lvl="1">
              <a:buFont typeface="Courier New" panose="02070309020205020404" pitchFamily="49" charset="0"/>
              <a:buChar char="o"/>
            </a:pPr>
            <a:r>
              <a:rPr lang="en-US" dirty="0"/>
              <a:t>Example: Bypass from stomach to jejunum, stomach is the body part and jejunum is the qualifier</a:t>
            </a:r>
          </a:p>
          <a:p>
            <a:endParaRPr lang="en-US" dirty="0"/>
          </a:p>
        </p:txBody>
      </p:sp>
    </p:spTree>
    <p:extLst>
      <p:ext uri="{BB962C8B-B14F-4D97-AF65-F5344CB8AC3E}">
        <p14:creationId xmlns:p14="http://schemas.microsoft.com/office/powerpoint/2010/main" val="2900373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61936A-E226-4CB9-A2D4-E5F4E10ACDEA}"/>
              </a:ext>
            </a:extLst>
          </p:cNvPr>
          <p:cNvSpPr>
            <a:spLocks noGrp="1"/>
          </p:cNvSpPr>
          <p:nvPr>
            <p:ph type="title"/>
          </p:nvPr>
        </p:nvSpPr>
        <p:spPr/>
        <p:txBody>
          <a:bodyPr/>
          <a:lstStyle/>
          <a:p>
            <a:r>
              <a:rPr lang="en-US" dirty="0"/>
              <a:t>Portion of 0D1 table for Bypass</a:t>
            </a:r>
          </a:p>
        </p:txBody>
      </p:sp>
      <p:pic>
        <p:nvPicPr>
          <p:cNvPr id="5" name="Content Placeholder 4">
            <a:extLst>
              <a:ext uri="{FF2B5EF4-FFF2-40B4-BE49-F238E27FC236}">
                <a16:creationId xmlns:a16="http://schemas.microsoft.com/office/drawing/2014/main" xmlns="" id="{4465584F-A6F3-43E6-81B5-617864110D9D}"/>
              </a:ext>
            </a:extLst>
          </p:cNvPr>
          <p:cNvPicPr>
            <a:picLocks noGrp="1" noChangeAspect="1"/>
          </p:cNvPicPr>
          <p:nvPr>
            <p:ph idx="1"/>
          </p:nvPr>
        </p:nvPicPr>
        <p:blipFill>
          <a:blip r:embed="rId2"/>
          <a:stretch>
            <a:fillRect/>
          </a:stretch>
        </p:blipFill>
        <p:spPr>
          <a:xfrm>
            <a:off x="457200" y="1917194"/>
            <a:ext cx="8229600" cy="3962611"/>
          </a:xfrm>
          <a:prstGeom prst="rect">
            <a:avLst/>
          </a:prstGeom>
        </p:spPr>
      </p:pic>
    </p:spTree>
    <p:extLst>
      <p:ext uri="{BB962C8B-B14F-4D97-AF65-F5344CB8AC3E}">
        <p14:creationId xmlns:p14="http://schemas.microsoft.com/office/powerpoint/2010/main" val="3278710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Coronary Artery Bypass (CABG)</a:t>
            </a:r>
          </a:p>
        </p:txBody>
      </p:sp>
      <p:sp>
        <p:nvSpPr>
          <p:cNvPr id="3" name="Content Placeholder 2"/>
          <p:cNvSpPr>
            <a:spLocks noGrp="1"/>
          </p:cNvSpPr>
          <p:nvPr>
            <p:ph idx="1"/>
          </p:nvPr>
        </p:nvSpPr>
        <p:spPr/>
        <p:txBody>
          <a:bodyPr/>
          <a:lstStyle/>
          <a:p>
            <a:r>
              <a:rPr lang="en-US" dirty="0"/>
              <a:t>Body Part Value—number of arteries bypassed to</a:t>
            </a:r>
          </a:p>
          <a:p>
            <a:r>
              <a:rPr lang="en-US" dirty="0"/>
              <a:t>Qualifier Value—vessel the bypassed from—source of blood flow</a:t>
            </a:r>
          </a:p>
          <a:p>
            <a:r>
              <a:rPr lang="en-US" dirty="0"/>
              <a:t>Device Value—graft material used to accomplish the bypass </a:t>
            </a:r>
          </a:p>
          <a:p>
            <a:r>
              <a:rPr lang="en-US" dirty="0"/>
              <a:t>See Coding Guideline B3.6b</a:t>
            </a:r>
          </a:p>
        </p:txBody>
      </p:sp>
    </p:spTree>
    <p:extLst>
      <p:ext uri="{BB962C8B-B14F-4D97-AF65-F5344CB8AC3E}">
        <p14:creationId xmlns:p14="http://schemas.microsoft.com/office/powerpoint/2010/main" val="4153283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Graft Material</a:t>
            </a:r>
          </a:p>
        </p:txBody>
      </p:sp>
      <p:sp>
        <p:nvSpPr>
          <p:cNvPr id="3" name="Content Placeholder 2"/>
          <p:cNvSpPr>
            <a:spLocks noGrp="1"/>
          </p:cNvSpPr>
          <p:nvPr>
            <p:ph idx="1"/>
          </p:nvPr>
        </p:nvSpPr>
        <p:spPr/>
        <p:txBody>
          <a:bodyPr>
            <a:normAutofit/>
          </a:bodyPr>
          <a:lstStyle/>
          <a:p>
            <a:r>
              <a:rPr lang="en-US" dirty="0"/>
              <a:t>Indicated in the Device character</a:t>
            </a:r>
          </a:p>
          <a:p>
            <a:r>
              <a:rPr lang="en-US" dirty="0"/>
              <a:t>To be considered a graft, must be separated from the body and brought into the Bypass procedure</a:t>
            </a:r>
          </a:p>
          <a:p>
            <a:r>
              <a:rPr lang="en-US" dirty="0"/>
              <a:t>Separate code for harvesting the graft—see Coding Guideline B3.9</a:t>
            </a:r>
          </a:p>
          <a:p>
            <a:r>
              <a:rPr lang="en-US" dirty="0"/>
              <a:t>Internal mammary artery is not considered a graft if it is lifted and moved, but not separated</a:t>
            </a:r>
          </a:p>
          <a:p>
            <a:pPr lvl="1"/>
            <a:endParaRPr lang="en-US" dirty="0"/>
          </a:p>
          <a:p>
            <a:pPr lvl="1"/>
            <a:endParaRPr lang="en-US" dirty="0"/>
          </a:p>
        </p:txBody>
      </p:sp>
    </p:spTree>
    <p:extLst>
      <p:ext uri="{BB962C8B-B14F-4D97-AF65-F5344CB8AC3E}">
        <p14:creationId xmlns:p14="http://schemas.microsoft.com/office/powerpoint/2010/main" val="689329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Guideline B3.6c</a:t>
            </a:r>
          </a:p>
        </p:txBody>
      </p:sp>
      <p:sp>
        <p:nvSpPr>
          <p:cNvPr id="3" name="Content Placeholder 2"/>
          <p:cNvSpPr>
            <a:spLocks noGrp="1"/>
          </p:cNvSpPr>
          <p:nvPr>
            <p:ph idx="1"/>
          </p:nvPr>
        </p:nvSpPr>
        <p:spPr/>
        <p:txBody>
          <a:bodyPr/>
          <a:lstStyle/>
          <a:p>
            <a:r>
              <a:rPr lang="en-US" dirty="0"/>
              <a:t>If multiple coronary artery sites are bypassed, a separate procedure is coded for each coronary artery that uses a different device and/or qualifier</a:t>
            </a:r>
          </a:p>
          <a:p>
            <a:pPr lvl="1">
              <a:buFont typeface="Courier New" panose="02070309020205020404" pitchFamily="49" charset="0"/>
              <a:buChar char="o"/>
            </a:pPr>
            <a:r>
              <a:rPr lang="en-US" dirty="0"/>
              <a:t>For example, Aortocoronary artery bypass and internal mammary coronary artery bypass are coded separately</a:t>
            </a:r>
          </a:p>
        </p:txBody>
      </p:sp>
    </p:spTree>
    <p:extLst>
      <p:ext uri="{BB962C8B-B14F-4D97-AF65-F5344CB8AC3E}">
        <p14:creationId xmlns:p14="http://schemas.microsoft.com/office/powerpoint/2010/main" val="2156123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226374-1E69-44BE-9BC0-74EE030891C2}"/>
              </a:ext>
            </a:extLst>
          </p:cNvPr>
          <p:cNvSpPr>
            <a:spLocks noGrp="1"/>
          </p:cNvSpPr>
          <p:nvPr>
            <p:ph type="title"/>
          </p:nvPr>
        </p:nvSpPr>
        <p:spPr/>
        <p:txBody>
          <a:bodyPr/>
          <a:lstStyle/>
          <a:p>
            <a:r>
              <a:rPr lang="en-US" dirty="0"/>
              <a:t>Portion of 021 Table for CABG</a:t>
            </a:r>
          </a:p>
        </p:txBody>
      </p:sp>
      <p:pic>
        <p:nvPicPr>
          <p:cNvPr id="5" name="Content Placeholder 4">
            <a:extLst>
              <a:ext uri="{FF2B5EF4-FFF2-40B4-BE49-F238E27FC236}">
                <a16:creationId xmlns:a16="http://schemas.microsoft.com/office/drawing/2014/main" xmlns="" id="{C4A036E0-BBFE-4481-8BED-AED22C310F50}"/>
              </a:ext>
            </a:extLst>
          </p:cNvPr>
          <p:cNvPicPr>
            <a:picLocks noGrp="1" noChangeAspect="1"/>
          </p:cNvPicPr>
          <p:nvPr>
            <p:ph idx="1"/>
          </p:nvPr>
        </p:nvPicPr>
        <p:blipFill>
          <a:blip r:embed="rId2"/>
          <a:stretch>
            <a:fillRect/>
          </a:stretch>
        </p:blipFill>
        <p:spPr>
          <a:xfrm>
            <a:off x="457200" y="2386672"/>
            <a:ext cx="8229600" cy="3387993"/>
          </a:xfrm>
          <a:prstGeom prst="rect">
            <a:avLst/>
          </a:prstGeom>
        </p:spPr>
      </p:pic>
    </p:spTree>
    <p:extLst>
      <p:ext uri="{BB962C8B-B14F-4D97-AF65-F5344CB8AC3E}">
        <p14:creationId xmlns:p14="http://schemas.microsoft.com/office/powerpoint/2010/main" val="2072879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Group 6—Root Operations that Always Involve a Device</a:t>
            </a:r>
          </a:p>
        </p:txBody>
      </p:sp>
      <p:sp>
        <p:nvSpPr>
          <p:cNvPr id="3" name="Content Placeholder 2"/>
          <p:cNvSpPr>
            <a:spLocks noGrp="1"/>
          </p:cNvSpPr>
          <p:nvPr>
            <p:ph idx="1"/>
          </p:nvPr>
        </p:nvSpPr>
        <p:spPr/>
        <p:txBody>
          <a:bodyPr/>
          <a:lstStyle/>
          <a:p>
            <a:r>
              <a:rPr lang="en-US" dirty="0"/>
              <a:t>Insertion</a:t>
            </a:r>
          </a:p>
          <a:p>
            <a:r>
              <a:rPr lang="en-US" dirty="0"/>
              <a:t>Removal</a:t>
            </a:r>
          </a:p>
          <a:p>
            <a:r>
              <a:rPr lang="en-US" dirty="0"/>
              <a:t>Revision</a:t>
            </a:r>
          </a:p>
          <a:p>
            <a:r>
              <a:rPr lang="en-US" dirty="0"/>
              <a:t>Replacement</a:t>
            </a:r>
          </a:p>
          <a:p>
            <a:r>
              <a:rPr lang="en-US" dirty="0"/>
              <a:t>Supplement</a:t>
            </a:r>
          </a:p>
          <a:p>
            <a:r>
              <a:rPr lang="en-US" dirty="0"/>
              <a:t>Change</a:t>
            </a:r>
          </a:p>
        </p:txBody>
      </p:sp>
    </p:spTree>
    <p:extLst>
      <p:ext uri="{BB962C8B-B14F-4D97-AF65-F5344CB8AC3E}">
        <p14:creationId xmlns:p14="http://schemas.microsoft.com/office/powerpoint/2010/main" val="2393326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Group 5—Root Operations that Alter the Diameter or Route of a Tubular Body Part</a:t>
            </a:r>
          </a:p>
        </p:txBody>
      </p:sp>
      <p:sp>
        <p:nvSpPr>
          <p:cNvPr id="3" name="Content Placeholder 2"/>
          <p:cNvSpPr>
            <a:spLocks noGrp="1"/>
          </p:cNvSpPr>
          <p:nvPr>
            <p:ph idx="1"/>
          </p:nvPr>
        </p:nvSpPr>
        <p:spPr/>
        <p:txBody>
          <a:bodyPr/>
          <a:lstStyle/>
          <a:p>
            <a:endParaRPr lang="en-US" dirty="0"/>
          </a:p>
          <a:p>
            <a:r>
              <a:rPr lang="en-US" dirty="0"/>
              <a:t>Restriction</a:t>
            </a:r>
          </a:p>
          <a:p>
            <a:r>
              <a:rPr lang="en-US" dirty="0"/>
              <a:t>Occlusion</a:t>
            </a:r>
          </a:p>
          <a:p>
            <a:r>
              <a:rPr lang="en-US" dirty="0"/>
              <a:t>Dilation</a:t>
            </a:r>
          </a:p>
          <a:p>
            <a:r>
              <a:rPr lang="en-US" dirty="0"/>
              <a:t>Bypass</a:t>
            </a:r>
          </a:p>
        </p:txBody>
      </p:sp>
    </p:spTree>
    <p:extLst>
      <p:ext uri="{BB962C8B-B14F-4D97-AF65-F5344CB8AC3E}">
        <p14:creationId xmlns:p14="http://schemas.microsoft.com/office/powerpoint/2010/main" val="3043087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Insertion (H)</a:t>
            </a:r>
          </a:p>
        </p:txBody>
      </p:sp>
      <p:sp>
        <p:nvSpPr>
          <p:cNvPr id="3" name="Content Placeholder 2"/>
          <p:cNvSpPr>
            <a:spLocks noGrp="1"/>
          </p:cNvSpPr>
          <p:nvPr>
            <p:ph idx="1"/>
          </p:nvPr>
        </p:nvSpPr>
        <p:spPr/>
        <p:txBody>
          <a:bodyPr/>
          <a:lstStyle/>
          <a:p>
            <a:r>
              <a:rPr lang="en-US" dirty="0"/>
              <a:t>Putting in a nonbiological device that monitors, assists, performs, or prevents a physiological function but does not physically take the place of a body part</a:t>
            </a:r>
          </a:p>
          <a:p>
            <a:r>
              <a:rPr lang="en-US" dirty="0"/>
              <a:t>Insertion and no other procedure</a:t>
            </a:r>
          </a:p>
          <a:p>
            <a:r>
              <a:rPr lang="en-US" dirty="0"/>
              <a:t>For example, Neurostimulator, bone growth stimulator, cardiac pacemaker</a:t>
            </a:r>
          </a:p>
        </p:txBody>
      </p:sp>
    </p:spTree>
    <p:extLst>
      <p:ext uri="{BB962C8B-B14F-4D97-AF65-F5344CB8AC3E}">
        <p14:creationId xmlns:p14="http://schemas.microsoft.com/office/powerpoint/2010/main" val="1809872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276B7B-B783-4B7D-A9D5-64152A88AED4}"/>
              </a:ext>
            </a:extLst>
          </p:cNvPr>
          <p:cNvSpPr>
            <a:spLocks noGrp="1"/>
          </p:cNvSpPr>
          <p:nvPr>
            <p:ph type="title"/>
          </p:nvPr>
        </p:nvSpPr>
        <p:spPr/>
        <p:txBody>
          <a:bodyPr/>
          <a:lstStyle/>
          <a:p>
            <a:r>
              <a:rPr lang="en-US" dirty="0"/>
              <a:t>Portion of 0JH table for Devices</a:t>
            </a:r>
          </a:p>
        </p:txBody>
      </p:sp>
      <p:pic>
        <p:nvPicPr>
          <p:cNvPr id="8" name="Picture 7">
            <a:extLst>
              <a:ext uri="{FF2B5EF4-FFF2-40B4-BE49-F238E27FC236}">
                <a16:creationId xmlns:a16="http://schemas.microsoft.com/office/drawing/2014/main" xmlns="" id="{F8E65B51-2F41-4C11-AA7D-C059BF234BA1}"/>
              </a:ext>
            </a:extLst>
          </p:cNvPr>
          <p:cNvPicPr>
            <a:picLocks noChangeAspect="1"/>
          </p:cNvPicPr>
          <p:nvPr/>
        </p:nvPicPr>
        <p:blipFill>
          <a:blip r:embed="rId2"/>
          <a:stretch>
            <a:fillRect/>
          </a:stretch>
        </p:blipFill>
        <p:spPr>
          <a:xfrm>
            <a:off x="1409700" y="1762125"/>
            <a:ext cx="6324600" cy="3333750"/>
          </a:xfrm>
          <a:prstGeom prst="rect">
            <a:avLst/>
          </a:prstGeom>
        </p:spPr>
      </p:pic>
    </p:spTree>
    <p:extLst>
      <p:ext uri="{BB962C8B-B14F-4D97-AF65-F5344CB8AC3E}">
        <p14:creationId xmlns:p14="http://schemas.microsoft.com/office/powerpoint/2010/main" val="3606959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Removal (P)</a:t>
            </a:r>
          </a:p>
        </p:txBody>
      </p:sp>
      <p:sp>
        <p:nvSpPr>
          <p:cNvPr id="3" name="Content Placeholder 2"/>
          <p:cNvSpPr>
            <a:spLocks noGrp="1"/>
          </p:cNvSpPr>
          <p:nvPr>
            <p:ph idx="1"/>
          </p:nvPr>
        </p:nvSpPr>
        <p:spPr/>
        <p:txBody>
          <a:bodyPr/>
          <a:lstStyle/>
          <a:p>
            <a:r>
              <a:rPr lang="en-US" dirty="0"/>
              <a:t>Taking out or off a device from a body part</a:t>
            </a:r>
          </a:p>
          <a:p>
            <a:r>
              <a:rPr lang="en-US" dirty="0"/>
              <a:t>Skin or mucous membranes can be cut or punctured</a:t>
            </a:r>
          </a:p>
          <a:p>
            <a:r>
              <a:rPr lang="en-US" dirty="0"/>
              <a:t>For example, removal of a drainage device, internal fixation device</a:t>
            </a:r>
          </a:p>
          <a:p>
            <a:r>
              <a:rPr lang="en-US" dirty="0"/>
              <a:t>Device values may be less specific than in the Insertion table</a:t>
            </a:r>
          </a:p>
        </p:txBody>
      </p:sp>
    </p:spTree>
    <p:extLst>
      <p:ext uri="{BB962C8B-B14F-4D97-AF65-F5344CB8AC3E}">
        <p14:creationId xmlns:p14="http://schemas.microsoft.com/office/powerpoint/2010/main" val="3127771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548116-0CE1-4AAA-8ABE-B0C6380B7E6B}"/>
              </a:ext>
            </a:extLst>
          </p:cNvPr>
          <p:cNvSpPr>
            <a:spLocks noGrp="1"/>
          </p:cNvSpPr>
          <p:nvPr>
            <p:ph type="title"/>
          </p:nvPr>
        </p:nvSpPr>
        <p:spPr/>
        <p:txBody>
          <a:bodyPr/>
          <a:lstStyle/>
          <a:p>
            <a:r>
              <a:rPr lang="en-US" dirty="0"/>
              <a:t>Portion of 0JP table for Devices</a:t>
            </a:r>
          </a:p>
        </p:txBody>
      </p:sp>
      <p:pic>
        <p:nvPicPr>
          <p:cNvPr id="8" name="Content Placeholder 7">
            <a:extLst>
              <a:ext uri="{FF2B5EF4-FFF2-40B4-BE49-F238E27FC236}">
                <a16:creationId xmlns:a16="http://schemas.microsoft.com/office/drawing/2014/main" xmlns="" id="{A2963F86-8D58-4059-A546-657B3642699F}"/>
              </a:ext>
            </a:extLst>
          </p:cNvPr>
          <p:cNvPicPr>
            <a:picLocks noGrp="1" noChangeAspect="1"/>
          </p:cNvPicPr>
          <p:nvPr>
            <p:ph idx="1"/>
          </p:nvPr>
        </p:nvPicPr>
        <p:blipFill>
          <a:blip r:embed="rId3"/>
          <a:stretch>
            <a:fillRect/>
          </a:stretch>
        </p:blipFill>
        <p:spPr>
          <a:xfrm>
            <a:off x="1964267" y="1765300"/>
            <a:ext cx="4664604" cy="4360863"/>
          </a:xfrm>
          <a:prstGeom prst="rect">
            <a:avLst/>
          </a:prstGeom>
        </p:spPr>
      </p:pic>
    </p:spTree>
    <p:extLst>
      <p:ext uri="{BB962C8B-B14F-4D97-AF65-F5344CB8AC3E}">
        <p14:creationId xmlns:p14="http://schemas.microsoft.com/office/powerpoint/2010/main" val="6521702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Revision (W)</a:t>
            </a:r>
          </a:p>
        </p:txBody>
      </p:sp>
      <p:sp>
        <p:nvSpPr>
          <p:cNvPr id="3" name="Content Placeholder 2"/>
          <p:cNvSpPr>
            <a:spLocks noGrp="1"/>
          </p:cNvSpPr>
          <p:nvPr>
            <p:ph idx="1"/>
          </p:nvPr>
        </p:nvSpPr>
        <p:spPr/>
        <p:txBody>
          <a:bodyPr>
            <a:normAutofit/>
          </a:bodyPr>
          <a:lstStyle/>
          <a:p>
            <a:r>
              <a:rPr lang="en-US" dirty="0"/>
              <a:t>Correcting, to the extent possible, a portion of a malfunctioning or the position of a displaced device</a:t>
            </a:r>
          </a:p>
          <a:p>
            <a:r>
              <a:rPr lang="en-US" dirty="0"/>
              <a:t>Fix a device that is not working or has moved out of place</a:t>
            </a:r>
          </a:p>
          <a:p>
            <a:r>
              <a:rPr lang="en-US" dirty="0"/>
              <a:t>If entire device is removed, Removal is the root operation</a:t>
            </a:r>
          </a:p>
          <a:p>
            <a:r>
              <a:rPr lang="en-US" dirty="0"/>
              <a:t>Portions of the device may be taken out</a:t>
            </a:r>
          </a:p>
          <a:p>
            <a:r>
              <a:rPr lang="en-US" dirty="0"/>
              <a:t>For example, adjustment of cardiac pacemaker leads, revision of joint spacer</a:t>
            </a:r>
          </a:p>
        </p:txBody>
      </p:sp>
    </p:spTree>
    <p:extLst>
      <p:ext uri="{BB962C8B-B14F-4D97-AF65-F5344CB8AC3E}">
        <p14:creationId xmlns:p14="http://schemas.microsoft.com/office/powerpoint/2010/main" val="3428484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(2)</a:t>
            </a:r>
          </a:p>
        </p:txBody>
      </p:sp>
      <p:sp>
        <p:nvSpPr>
          <p:cNvPr id="3" name="Content Placeholder 2"/>
          <p:cNvSpPr>
            <a:spLocks noGrp="1"/>
          </p:cNvSpPr>
          <p:nvPr>
            <p:ph idx="1"/>
          </p:nvPr>
        </p:nvSpPr>
        <p:spPr/>
        <p:txBody>
          <a:bodyPr/>
          <a:lstStyle/>
          <a:p>
            <a:r>
              <a:rPr lang="en-US" dirty="0"/>
              <a:t>Taking out or off a device from a body part and putting back an identical or similar device in or on the same body part without cutting or puncturing the skin or a mucous membrane</a:t>
            </a:r>
          </a:p>
          <a:p>
            <a:r>
              <a:rPr lang="en-US" dirty="0"/>
              <a:t>For example, chest tube, tracheostomy tube exchange</a:t>
            </a:r>
          </a:p>
        </p:txBody>
      </p:sp>
    </p:spTree>
    <p:extLst>
      <p:ext uri="{BB962C8B-B14F-4D97-AF65-F5344CB8AC3E}">
        <p14:creationId xmlns:p14="http://schemas.microsoft.com/office/powerpoint/2010/main" val="25254351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Replacement (R)</a:t>
            </a:r>
          </a:p>
        </p:txBody>
      </p:sp>
      <p:sp>
        <p:nvSpPr>
          <p:cNvPr id="3" name="Content Placeholder 2"/>
          <p:cNvSpPr>
            <a:spLocks noGrp="1"/>
          </p:cNvSpPr>
          <p:nvPr>
            <p:ph idx="1"/>
          </p:nvPr>
        </p:nvSpPr>
        <p:spPr/>
        <p:txBody>
          <a:bodyPr>
            <a:normAutofit/>
          </a:bodyPr>
          <a:lstStyle/>
          <a:p>
            <a:r>
              <a:rPr lang="en-US" dirty="0"/>
              <a:t>Putting in or on biological or synthetic material that physically takes the place and/or function of all or a portion of a body part</a:t>
            </a:r>
          </a:p>
          <a:p>
            <a:r>
              <a:rPr lang="en-US" dirty="0"/>
              <a:t>Original body part may be taken out before the Replacement is complete</a:t>
            </a:r>
          </a:p>
          <a:p>
            <a:r>
              <a:rPr lang="en-US" dirty="0"/>
              <a:t>For example, hip replacement, free skin graft, cataract removal, and IOL placement </a:t>
            </a:r>
          </a:p>
        </p:txBody>
      </p:sp>
    </p:spTree>
    <p:extLst>
      <p:ext uri="{BB962C8B-B14F-4D97-AF65-F5344CB8AC3E}">
        <p14:creationId xmlns:p14="http://schemas.microsoft.com/office/powerpoint/2010/main" val="3878864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Supplement (U)</a:t>
            </a:r>
          </a:p>
        </p:txBody>
      </p:sp>
      <p:sp>
        <p:nvSpPr>
          <p:cNvPr id="3" name="Content Placeholder 2"/>
          <p:cNvSpPr>
            <a:spLocks noGrp="1"/>
          </p:cNvSpPr>
          <p:nvPr>
            <p:ph idx="1"/>
          </p:nvPr>
        </p:nvSpPr>
        <p:spPr/>
        <p:txBody>
          <a:bodyPr>
            <a:normAutofit/>
          </a:bodyPr>
          <a:lstStyle/>
          <a:p>
            <a:r>
              <a:rPr lang="en-US" dirty="0"/>
              <a:t>Putting in or on biologic or synthetic material that physically reinforces and/or augments the function of a body part</a:t>
            </a:r>
          </a:p>
          <a:p>
            <a:r>
              <a:rPr lang="en-US" dirty="0"/>
              <a:t>Removal of the body part is not included, but removal could have happened before</a:t>
            </a:r>
          </a:p>
          <a:p>
            <a:r>
              <a:rPr lang="en-US" dirty="0"/>
              <a:t>For example, hernia repair or colporrhaphy using mesh</a:t>
            </a:r>
          </a:p>
          <a:p>
            <a:r>
              <a:rPr lang="en-US" dirty="0"/>
              <a:t>May be considered Repair with a Device</a:t>
            </a:r>
          </a:p>
        </p:txBody>
      </p:sp>
    </p:spTree>
    <p:extLst>
      <p:ext uri="{BB962C8B-B14F-4D97-AF65-F5344CB8AC3E}">
        <p14:creationId xmlns:p14="http://schemas.microsoft.com/office/powerpoint/2010/main" val="2012340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Restriction (V)</a:t>
            </a:r>
          </a:p>
        </p:txBody>
      </p:sp>
      <p:sp>
        <p:nvSpPr>
          <p:cNvPr id="3" name="Content Placeholder 2"/>
          <p:cNvSpPr>
            <a:spLocks noGrp="1"/>
          </p:cNvSpPr>
          <p:nvPr>
            <p:ph idx="1"/>
          </p:nvPr>
        </p:nvSpPr>
        <p:spPr/>
        <p:txBody>
          <a:bodyPr>
            <a:normAutofit/>
          </a:bodyPr>
          <a:lstStyle/>
          <a:p>
            <a:r>
              <a:rPr lang="en-US" dirty="0"/>
              <a:t>Partially closing an orifice or the lumen of a tubular body part</a:t>
            </a:r>
          </a:p>
          <a:p>
            <a:r>
              <a:rPr lang="en-US" dirty="0"/>
              <a:t>Objective is to partially narrow the diameter of the tubular body part or orifice without totally closing off</a:t>
            </a:r>
          </a:p>
          <a:p>
            <a:r>
              <a:rPr lang="en-US" dirty="0"/>
              <a:t>Can include intraluminal or extraluminal devices</a:t>
            </a:r>
          </a:p>
          <a:p>
            <a:r>
              <a:rPr lang="en-US" dirty="0"/>
              <a:t>For example, clipping of cerebral aneurysm, cerclage of the cervix</a:t>
            </a:r>
          </a:p>
          <a:p>
            <a:endParaRPr lang="en-US" dirty="0"/>
          </a:p>
        </p:txBody>
      </p:sp>
    </p:spTree>
    <p:extLst>
      <p:ext uri="{BB962C8B-B14F-4D97-AF65-F5344CB8AC3E}">
        <p14:creationId xmlns:p14="http://schemas.microsoft.com/office/powerpoint/2010/main" val="1839530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Occlusion (L)</a:t>
            </a:r>
          </a:p>
        </p:txBody>
      </p:sp>
      <p:sp>
        <p:nvSpPr>
          <p:cNvPr id="3" name="Content Placeholder 2"/>
          <p:cNvSpPr>
            <a:spLocks noGrp="1"/>
          </p:cNvSpPr>
          <p:nvPr>
            <p:ph idx="1"/>
          </p:nvPr>
        </p:nvSpPr>
        <p:spPr/>
        <p:txBody>
          <a:bodyPr>
            <a:normAutofit/>
          </a:bodyPr>
          <a:lstStyle/>
          <a:p>
            <a:r>
              <a:rPr lang="en-US" dirty="0"/>
              <a:t>Completely closing an orifice or the lumen of a tubular body part</a:t>
            </a:r>
          </a:p>
          <a:p>
            <a:r>
              <a:rPr lang="en-US" dirty="0"/>
              <a:t>Can include intraluminal or extraluminal devices</a:t>
            </a:r>
          </a:p>
          <a:p>
            <a:r>
              <a:rPr lang="en-US" dirty="0"/>
              <a:t>Any division of the body part prior to the procedure is included</a:t>
            </a:r>
          </a:p>
          <a:p>
            <a:r>
              <a:rPr lang="en-US" dirty="0"/>
              <a:t>For example, Ligation of fallopian tubes, tying off hemorrhoids</a:t>
            </a:r>
          </a:p>
          <a:p>
            <a:r>
              <a:rPr lang="en-US" dirty="0"/>
              <a:t>If intent is occlusion = Occlusion regardless of method</a:t>
            </a:r>
          </a:p>
        </p:txBody>
      </p:sp>
    </p:spTree>
    <p:extLst>
      <p:ext uri="{BB962C8B-B14F-4D97-AF65-F5344CB8AC3E}">
        <p14:creationId xmlns:p14="http://schemas.microsoft.com/office/powerpoint/2010/main" val="4164576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Embolization</a:t>
            </a:r>
          </a:p>
        </p:txBody>
      </p:sp>
      <p:sp>
        <p:nvSpPr>
          <p:cNvPr id="3" name="Content Placeholder 2"/>
          <p:cNvSpPr>
            <a:spLocks noGrp="1"/>
          </p:cNvSpPr>
          <p:nvPr>
            <p:ph idx="1"/>
          </p:nvPr>
        </p:nvSpPr>
        <p:spPr/>
        <p:txBody>
          <a:bodyPr>
            <a:normAutofit/>
          </a:bodyPr>
          <a:lstStyle/>
          <a:p>
            <a:r>
              <a:rPr lang="en-US" dirty="0"/>
              <a:t>B3.12—if the objective of an embolization procedure is to completely close a vessel, the root operation Occlusion is coded. If the objective of an embolization procedure is to narrow the lumen of a vessel, the root operation Restriction is coded.</a:t>
            </a:r>
          </a:p>
          <a:p>
            <a:pPr lvl="1">
              <a:buFont typeface="Courier New" panose="02070309020205020404" pitchFamily="49" charset="0"/>
              <a:buChar char="o"/>
            </a:pPr>
            <a:r>
              <a:rPr lang="en-US" dirty="0"/>
              <a:t>Tumor = Occlusion</a:t>
            </a:r>
          </a:p>
          <a:p>
            <a:pPr lvl="1">
              <a:buFont typeface="Courier New" panose="02070309020205020404" pitchFamily="49" charset="0"/>
              <a:buChar char="o"/>
            </a:pPr>
            <a:r>
              <a:rPr lang="en-US" dirty="0"/>
              <a:t>Aneurysm = Restriction      </a:t>
            </a:r>
          </a:p>
        </p:txBody>
      </p:sp>
    </p:spTree>
    <p:extLst>
      <p:ext uri="{BB962C8B-B14F-4D97-AF65-F5344CB8AC3E}">
        <p14:creationId xmlns:p14="http://schemas.microsoft.com/office/powerpoint/2010/main" val="1988091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Dilation (7)</a:t>
            </a:r>
          </a:p>
        </p:txBody>
      </p:sp>
      <p:sp>
        <p:nvSpPr>
          <p:cNvPr id="3" name="Content Placeholder 2"/>
          <p:cNvSpPr>
            <a:spLocks noGrp="1"/>
          </p:cNvSpPr>
          <p:nvPr>
            <p:ph idx="1"/>
          </p:nvPr>
        </p:nvSpPr>
        <p:spPr/>
        <p:txBody>
          <a:bodyPr>
            <a:normAutofit/>
          </a:bodyPr>
          <a:lstStyle/>
          <a:p>
            <a:r>
              <a:rPr lang="en-US" dirty="0"/>
              <a:t>Expanding an orifice or the lumen of a tubular body part</a:t>
            </a:r>
          </a:p>
          <a:p>
            <a:pPr lvl="1">
              <a:buFont typeface="Courier New" panose="02070309020205020404" pitchFamily="49" charset="0"/>
              <a:buChar char="o"/>
            </a:pPr>
            <a:r>
              <a:rPr lang="en-US" dirty="0"/>
              <a:t>Contrasting objective of Restriction or Occlusion</a:t>
            </a:r>
          </a:p>
          <a:p>
            <a:r>
              <a:rPr lang="en-US" dirty="0"/>
              <a:t>Includes both intraluminal and extraluminal methods to stretch the body part</a:t>
            </a:r>
          </a:p>
          <a:p>
            <a:r>
              <a:rPr lang="en-US" dirty="0"/>
              <a:t>Cutting of part of the opening or wall of the lumen is included</a:t>
            </a:r>
          </a:p>
        </p:txBody>
      </p:sp>
    </p:spTree>
    <p:extLst>
      <p:ext uri="{BB962C8B-B14F-4D97-AF65-F5344CB8AC3E}">
        <p14:creationId xmlns:p14="http://schemas.microsoft.com/office/powerpoint/2010/main" val="1914710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Dilation as an Approach</a:t>
            </a:r>
          </a:p>
        </p:txBody>
      </p:sp>
      <p:sp>
        <p:nvSpPr>
          <p:cNvPr id="3" name="Content Placeholder 2"/>
          <p:cNvSpPr>
            <a:spLocks noGrp="1"/>
          </p:cNvSpPr>
          <p:nvPr>
            <p:ph idx="1"/>
          </p:nvPr>
        </p:nvSpPr>
        <p:spPr/>
        <p:txBody>
          <a:bodyPr/>
          <a:lstStyle/>
          <a:p>
            <a:r>
              <a:rPr lang="en-US" dirty="0"/>
              <a:t>Dilation to be the objective of the procedure, not the approach</a:t>
            </a:r>
          </a:p>
          <a:p>
            <a:pPr lvl="1">
              <a:buFont typeface="Courier New" panose="02070309020205020404" pitchFamily="49" charset="0"/>
              <a:buChar char="o"/>
            </a:pPr>
            <a:r>
              <a:rPr lang="en-US" dirty="0"/>
              <a:t>For example, dilation and curettage (D&amp;C)</a:t>
            </a:r>
          </a:p>
          <a:p>
            <a:pPr lvl="2">
              <a:buFont typeface="Wingdings" panose="05000000000000000000" pitchFamily="2" charset="2"/>
              <a:buChar char="§"/>
            </a:pPr>
            <a:r>
              <a:rPr lang="en-US" dirty="0"/>
              <a:t>Dilation is the approach</a:t>
            </a:r>
          </a:p>
          <a:p>
            <a:pPr lvl="2">
              <a:buFont typeface="Wingdings" panose="05000000000000000000" pitchFamily="2" charset="2"/>
              <a:buChar char="§"/>
            </a:pPr>
            <a:r>
              <a:rPr lang="en-US" dirty="0"/>
              <a:t>Curettage is the procedure</a:t>
            </a:r>
          </a:p>
          <a:p>
            <a:pPr lvl="3"/>
            <a:r>
              <a:rPr lang="en-US" dirty="0"/>
              <a:t>Extraction of the endometrium</a:t>
            </a:r>
          </a:p>
          <a:p>
            <a:endParaRPr lang="en-US" dirty="0"/>
          </a:p>
        </p:txBody>
      </p:sp>
    </p:spTree>
    <p:extLst>
      <p:ext uri="{BB962C8B-B14F-4D97-AF65-F5344CB8AC3E}">
        <p14:creationId xmlns:p14="http://schemas.microsoft.com/office/powerpoint/2010/main" val="306294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9901D4-E19B-4E54-9058-90340BE1604B}"/>
              </a:ext>
            </a:extLst>
          </p:cNvPr>
          <p:cNvSpPr>
            <a:spLocks noGrp="1"/>
          </p:cNvSpPr>
          <p:nvPr>
            <p:ph type="title"/>
          </p:nvPr>
        </p:nvSpPr>
        <p:spPr/>
        <p:txBody>
          <a:bodyPr>
            <a:normAutofit/>
          </a:bodyPr>
          <a:lstStyle/>
          <a:p>
            <a:r>
              <a:rPr lang="en-US" dirty="0"/>
              <a:t>Percutaneous Transluminal Coronary Angioplasty (PTCA)</a:t>
            </a:r>
          </a:p>
        </p:txBody>
      </p:sp>
      <p:sp>
        <p:nvSpPr>
          <p:cNvPr id="3" name="Content Placeholder 2">
            <a:extLst>
              <a:ext uri="{FF2B5EF4-FFF2-40B4-BE49-F238E27FC236}">
                <a16:creationId xmlns:a16="http://schemas.microsoft.com/office/drawing/2014/main" xmlns="" id="{A87E4CAC-E50E-4592-B7C8-CA59CABAE480}"/>
              </a:ext>
            </a:extLst>
          </p:cNvPr>
          <p:cNvSpPr>
            <a:spLocks noGrp="1"/>
          </p:cNvSpPr>
          <p:nvPr>
            <p:ph idx="1"/>
          </p:nvPr>
        </p:nvSpPr>
        <p:spPr>
          <a:xfrm>
            <a:off x="228971" y="1588026"/>
            <a:ext cx="4226071" cy="4091304"/>
          </a:xfrm>
        </p:spPr>
        <p:txBody>
          <a:bodyPr/>
          <a:lstStyle/>
          <a:p>
            <a:endParaRPr lang="en-US" dirty="0"/>
          </a:p>
          <a:p>
            <a:r>
              <a:rPr lang="en-US" dirty="0"/>
              <a:t>Objective is to expand the lumen of the vessel</a:t>
            </a:r>
          </a:p>
        </p:txBody>
      </p:sp>
      <p:pic>
        <p:nvPicPr>
          <p:cNvPr id="6" name="Picture 5">
            <a:extLst>
              <a:ext uri="{FF2B5EF4-FFF2-40B4-BE49-F238E27FC236}">
                <a16:creationId xmlns:a16="http://schemas.microsoft.com/office/drawing/2014/main" xmlns="" id="{DB50FA9F-71B6-42C9-82F2-5007CE7F518B}"/>
              </a:ext>
            </a:extLst>
          </p:cNvPr>
          <p:cNvPicPr>
            <a:picLocks noChangeAspect="1"/>
          </p:cNvPicPr>
          <p:nvPr/>
        </p:nvPicPr>
        <p:blipFill>
          <a:blip r:embed="rId2"/>
          <a:stretch>
            <a:fillRect/>
          </a:stretch>
        </p:blipFill>
        <p:spPr>
          <a:xfrm>
            <a:off x="6185887" y="1747513"/>
            <a:ext cx="2446464" cy="3931817"/>
          </a:xfrm>
          <a:prstGeom prst="rect">
            <a:avLst/>
          </a:prstGeom>
        </p:spPr>
      </p:pic>
      <p:sp>
        <p:nvSpPr>
          <p:cNvPr id="8" name="TextBox 7">
            <a:extLst>
              <a:ext uri="{FF2B5EF4-FFF2-40B4-BE49-F238E27FC236}">
                <a16:creationId xmlns:a16="http://schemas.microsoft.com/office/drawing/2014/main" xmlns="" id="{DD3ABD40-3626-49FF-AA2E-59DDDAAC3D5B}"/>
              </a:ext>
            </a:extLst>
          </p:cNvPr>
          <p:cNvSpPr txBox="1"/>
          <p:nvPr/>
        </p:nvSpPr>
        <p:spPr>
          <a:xfrm>
            <a:off x="6118563" y="5679330"/>
            <a:ext cx="2796466" cy="707886"/>
          </a:xfrm>
          <a:prstGeom prst="rect">
            <a:avLst/>
          </a:prstGeom>
          <a:noFill/>
        </p:spPr>
        <p:txBody>
          <a:bodyPr wrap="square" rtlCol="0">
            <a:spAutoFit/>
          </a:bodyPr>
          <a:lstStyle/>
          <a:p>
            <a:r>
              <a:rPr lang="en-US" sz="1000" dirty="0"/>
              <a:t>Source: </a:t>
            </a:r>
            <a:r>
              <a:rPr lang="en-US" sz="1000" dirty="0" err="1"/>
              <a:t>Kopiersperre</a:t>
            </a:r>
            <a:r>
              <a:rPr lang="en-US" sz="1000" dirty="0"/>
              <a:t>. </a:t>
            </a:r>
            <a:r>
              <a:rPr lang="en-US" sz="1000"/>
              <a:t>2016 (July). </a:t>
            </a:r>
            <a:r>
              <a:rPr lang="en-US" sz="1000" dirty="0"/>
              <a:t>“Angioplasty.” Digital Image. Wikimedia Commons. https://en.wikipedia.org/wiki/File:Angioplasty-scheme.svg.</a:t>
            </a:r>
          </a:p>
        </p:txBody>
      </p:sp>
    </p:spTree>
    <p:extLst>
      <p:ext uri="{BB962C8B-B14F-4D97-AF65-F5344CB8AC3E}">
        <p14:creationId xmlns:p14="http://schemas.microsoft.com/office/powerpoint/2010/main" val="3384237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Percutaneous Transluminal Coronary Angioplasty (PTCA)</a:t>
            </a:r>
          </a:p>
        </p:txBody>
      </p:sp>
      <p:sp>
        <p:nvSpPr>
          <p:cNvPr id="3" name="Content Placeholder 2"/>
          <p:cNvSpPr>
            <a:spLocks noGrp="1"/>
          </p:cNvSpPr>
          <p:nvPr>
            <p:ph idx="1"/>
          </p:nvPr>
        </p:nvSpPr>
        <p:spPr/>
        <p:txBody>
          <a:bodyPr>
            <a:normAutofit/>
          </a:bodyPr>
          <a:lstStyle/>
          <a:p>
            <a:r>
              <a:rPr lang="en-US" dirty="0"/>
              <a:t>Body part value for coronary artery</a:t>
            </a:r>
          </a:p>
          <a:p>
            <a:pPr lvl="1">
              <a:buFont typeface="Courier New" panose="02070309020205020404" pitchFamily="49" charset="0"/>
              <a:buChar char="o"/>
            </a:pPr>
            <a:r>
              <a:rPr lang="en-US" dirty="0"/>
              <a:t>Number of arteries treated</a:t>
            </a:r>
          </a:p>
          <a:p>
            <a:r>
              <a:rPr lang="en-US" dirty="0"/>
              <a:t>Device character</a:t>
            </a:r>
          </a:p>
          <a:p>
            <a:pPr lvl="1">
              <a:buFont typeface="Courier New" panose="02070309020205020404" pitchFamily="49" charset="0"/>
              <a:buChar char="o"/>
            </a:pPr>
            <a:r>
              <a:rPr lang="en-US" dirty="0"/>
              <a:t>Drug-eluting, intraluminal, radioactive, none</a:t>
            </a:r>
          </a:p>
          <a:p>
            <a:r>
              <a:rPr lang="en-US" dirty="0"/>
              <a:t>Multiple sites with different devices</a:t>
            </a:r>
          </a:p>
          <a:p>
            <a:pPr lvl="1">
              <a:buFont typeface="Courier New" panose="02070309020205020404" pitchFamily="49" charset="0"/>
              <a:buChar char="o"/>
            </a:pPr>
            <a:r>
              <a:rPr lang="en-US" dirty="0"/>
              <a:t>Separate codes for each procedure that uses a different device or no device</a:t>
            </a:r>
          </a:p>
          <a:p>
            <a:pPr lvl="1">
              <a:buFont typeface="Courier New" panose="02070309020205020404" pitchFamily="49" charset="0"/>
              <a:buChar char="o"/>
            </a:pPr>
            <a:r>
              <a:rPr lang="en-US" dirty="0"/>
              <a:t>Body part value reflects the number of arteries treated using each device</a:t>
            </a:r>
          </a:p>
        </p:txBody>
      </p:sp>
    </p:spTree>
    <p:extLst>
      <p:ext uri="{BB962C8B-B14F-4D97-AF65-F5344CB8AC3E}">
        <p14:creationId xmlns:p14="http://schemas.microsoft.com/office/powerpoint/2010/main" val="23917561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3</TotalTime>
  <Words>1089</Words>
  <Application>Microsoft Office PowerPoint</Application>
  <PresentationFormat>On-screen Show (4:3)</PresentationFormat>
  <Paragraphs>112</Paragraphs>
  <Slides>27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Century Gothic</vt:lpstr>
      <vt:lpstr>Courier New</vt:lpstr>
      <vt:lpstr>Gotham Medium</vt:lpstr>
      <vt:lpstr>Wingdings</vt:lpstr>
      <vt:lpstr>Office Theme</vt:lpstr>
      <vt:lpstr>ICD-10-PCS: An Applied Approach 2020</vt:lpstr>
      <vt:lpstr>Group 5—Root Operations that Alter the Diameter or Route of a Tubular Body Part</vt:lpstr>
      <vt:lpstr>Restriction (V)</vt:lpstr>
      <vt:lpstr>Occlusion (L)</vt:lpstr>
      <vt:lpstr>Embolization</vt:lpstr>
      <vt:lpstr>Dilation (7)</vt:lpstr>
      <vt:lpstr>Dilation as an Approach</vt:lpstr>
      <vt:lpstr>Percutaneous Transluminal Coronary Angioplasty (PTCA)</vt:lpstr>
      <vt:lpstr>Percutaneous Transluminal Coronary Angioplasty (PTCA)</vt:lpstr>
      <vt:lpstr>Portion of 027 table for PTCA</vt:lpstr>
      <vt:lpstr>Coding Guideline B4.4</vt:lpstr>
      <vt:lpstr>Bypass (1)</vt:lpstr>
      <vt:lpstr>Non-coronary Bypass</vt:lpstr>
      <vt:lpstr>Portion of 0D1 table for Bypass</vt:lpstr>
      <vt:lpstr>Coronary Artery Bypass (CABG)</vt:lpstr>
      <vt:lpstr>Graft Material</vt:lpstr>
      <vt:lpstr>Coding Guideline B3.6c</vt:lpstr>
      <vt:lpstr>Portion of 021 Table for CABG</vt:lpstr>
      <vt:lpstr>Group 6—Root Operations that Always Involve a Device</vt:lpstr>
      <vt:lpstr>Insertion (H)</vt:lpstr>
      <vt:lpstr>Portion of 0JH table for Devices</vt:lpstr>
      <vt:lpstr>Removal (P)</vt:lpstr>
      <vt:lpstr>Portion of 0JP table for Devices</vt:lpstr>
      <vt:lpstr>Revision (W)</vt:lpstr>
      <vt:lpstr>Change (2)</vt:lpstr>
      <vt:lpstr>Replacement (R)</vt:lpstr>
      <vt:lpstr>Supplement (U)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4</cp:revision>
  <cp:lastPrinted>2018-12-07T14:38:18Z</cp:lastPrinted>
  <dcterms:created xsi:type="dcterms:W3CDTF">2019-10-23T19:13:34Z</dcterms:created>
  <dcterms:modified xsi:type="dcterms:W3CDTF">2020-05-01T15:20:05Z</dcterms:modified>
</cp:coreProperties>
</file>