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3"/>
  </p:notesMasterIdLst>
  <p:handoutMasterIdLst>
    <p:handoutMasterId r:id="rId64"/>
  </p:handoutMasterIdLst>
  <p:sldIdLst>
    <p:sldId id="304" r:id="rId2"/>
    <p:sldId id="305" r:id="rId3"/>
    <p:sldId id="306"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58" r:id="rId33"/>
    <p:sldId id="359" r:id="rId34"/>
    <p:sldId id="335" r:id="rId35"/>
    <p:sldId id="336" r:id="rId36"/>
    <p:sldId id="337" r:id="rId37"/>
    <p:sldId id="338" r:id="rId38"/>
    <p:sldId id="339" r:id="rId39"/>
    <p:sldId id="340" r:id="rId40"/>
    <p:sldId id="341" r:id="rId41"/>
    <p:sldId id="342" r:id="rId42"/>
    <p:sldId id="343" r:id="rId43"/>
    <p:sldId id="344" r:id="rId44"/>
    <p:sldId id="345" r:id="rId45"/>
    <p:sldId id="346" r:id="rId46"/>
    <p:sldId id="347" r:id="rId47"/>
    <p:sldId id="360" r:id="rId48"/>
    <p:sldId id="348" r:id="rId49"/>
    <p:sldId id="361" r:id="rId50"/>
    <p:sldId id="349" r:id="rId51"/>
    <p:sldId id="350" r:id="rId52"/>
    <p:sldId id="351" r:id="rId53"/>
    <p:sldId id="352" r:id="rId54"/>
    <p:sldId id="362" r:id="rId55"/>
    <p:sldId id="363" r:id="rId56"/>
    <p:sldId id="353" r:id="rId57"/>
    <p:sldId id="364" r:id="rId58"/>
    <p:sldId id="354" r:id="rId59"/>
    <p:sldId id="355" r:id="rId60"/>
    <p:sldId id="356" r:id="rId61"/>
    <p:sldId id="357" r:id="rId6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60" d="100"/>
          <a:sy n="60" d="100"/>
        </p:scale>
        <p:origin x="114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0B47B8B-5D1B-9942-91B4-6FC0220B3A5A}" type="datetimeFigureOut">
              <a:rPr lang="en-US" smtClean="0"/>
              <a:t>5/1/2020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B396837-9961-444C-A59C-4ED2CBC6FD6E}" type="datetimeFigureOut">
              <a:rPr lang="en-US" smtClean="0"/>
              <a:t>5/1/2020</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52C41902-FDFE-445F-877E-6BFFE2F2F3D6}" type="slidenum">
              <a:rPr lang="en-US" smtClean="0"/>
              <a:t>‹#›</a:t>
            </a:fld>
            <a:endParaRPr lang="en-US"/>
          </a:p>
        </p:txBody>
      </p:sp>
    </p:spTree>
    <p:extLst>
      <p:ext uri="{BB962C8B-B14F-4D97-AF65-F5344CB8AC3E}">
        <p14:creationId xmlns:p14="http://schemas.microsoft.com/office/powerpoint/2010/main" val="520444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a:t>
            </a:fld>
            <a:endParaRPr lang="en-US"/>
          </a:p>
        </p:txBody>
      </p:sp>
    </p:spTree>
    <p:extLst>
      <p:ext uri="{BB962C8B-B14F-4D97-AF65-F5344CB8AC3E}">
        <p14:creationId xmlns:p14="http://schemas.microsoft.com/office/powerpoint/2010/main" val="1568633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10</a:t>
            </a:fld>
            <a:endParaRPr lang="en-US"/>
          </a:p>
        </p:txBody>
      </p:sp>
    </p:spTree>
    <p:extLst>
      <p:ext uri="{BB962C8B-B14F-4D97-AF65-F5344CB8AC3E}">
        <p14:creationId xmlns:p14="http://schemas.microsoft.com/office/powerpoint/2010/main" val="1287349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11</a:t>
            </a:fld>
            <a:endParaRPr lang="en-US"/>
          </a:p>
        </p:txBody>
      </p:sp>
    </p:spTree>
    <p:extLst>
      <p:ext uri="{BB962C8B-B14F-4D97-AF65-F5344CB8AC3E}">
        <p14:creationId xmlns:p14="http://schemas.microsoft.com/office/powerpoint/2010/main" val="1514533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12</a:t>
            </a:fld>
            <a:endParaRPr lang="en-US"/>
          </a:p>
        </p:txBody>
      </p:sp>
    </p:spTree>
    <p:extLst>
      <p:ext uri="{BB962C8B-B14F-4D97-AF65-F5344CB8AC3E}">
        <p14:creationId xmlns:p14="http://schemas.microsoft.com/office/powerpoint/2010/main" val="3679061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13</a:t>
            </a:fld>
            <a:endParaRPr lang="en-US"/>
          </a:p>
        </p:txBody>
      </p:sp>
    </p:spTree>
    <p:extLst>
      <p:ext uri="{BB962C8B-B14F-4D97-AF65-F5344CB8AC3E}">
        <p14:creationId xmlns:p14="http://schemas.microsoft.com/office/powerpoint/2010/main" val="2218476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14</a:t>
            </a:fld>
            <a:endParaRPr lang="en-US"/>
          </a:p>
        </p:txBody>
      </p:sp>
    </p:spTree>
    <p:extLst>
      <p:ext uri="{BB962C8B-B14F-4D97-AF65-F5344CB8AC3E}">
        <p14:creationId xmlns:p14="http://schemas.microsoft.com/office/powerpoint/2010/main" val="813399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15</a:t>
            </a:fld>
            <a:endParaRPr lang="en-US"/>
          </a:p>
        </p:txBody>
      </p:sp>
    </p:spTree>
    <p:extLst>
      <p:ext uri="{BB962C8B-B14F-4D97-AF65-F5344CB8AC3E}">
        <p14:creationId xmlns:p14="http://schemas.microsoft.com/office/powerpoint/2010/main" val="2792847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16</a:t>
            </a:fld>
            <a:endParaRPr lang="en-US"/>
          </a:p>
        </p:txBody>
      </p:sp>
    </p:spTree>
    <p:extLst>
      <p:ext uri="{BB962C8B-B14F-4D97-AF65-F5344CB8AC3E}">
        <p14:creationId xmlns:p14="http://schemas.microsoft.com/office/powerpoint/2010/main" val="12137816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17</a:t>
            </a:fld>
            <a:endParaRPr lang="en-US"/>
          </a:p>
        </p:txBody>
      </p:sp>
    </p:spTree>
    <p:extLst>
      <p:ext uri="{BB962C8B-B14F-4D97-AF65-F5344CB8AC3E}">
        <p14:creationId xmlns:p14="http://schemas.microsoft.com/office/powerpoint/2010/main" val="39257536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18</a:t>
            </a:fld>
            <a:endParaRPr lang="en-US"/>
          </a:p>
        </p:txBody>
      </p:sp>
    </p:spTree>
    <p:extLst>
      <p:ext uri="{BB962C8B-B14F-4D97-AF65-F5344CB8AC3E}">
        <p14:creationId xmlns:p14="http://schemas.microsoft.com/office/powerpoint/2010/main" val="583695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19</a:t>
            </a:fld>
            <a:endParaRPr lang="en-US"/>
          </a:p>
        </p:txBody>
      </p:sp>
    </p:spTree>
    <p:extLst>
      <p:ext uri="{BB962C8B-B14F-4D97-AF65-F5344CB8AC3E}">
        <p14:creationId xmlns:p14="http://schemas.microsoft.com/office/powerpoint/2010/main" val="933256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a:t>
            </a:fld>
            <a:endParaRPr lang="en-US"/>
          </a:p>
        </p:txBody>
      </p:sp>
    </p:spTree>
    <p:extLst>
      <p:ext uri="{BB962C8B-B14F-4D97-AF65-F5344CB8AC3E}">
        <p14:creationId xmlns:p14="http://schemas.microsoft.com/office/powerpoint/2010/main" val="35356311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20</a:t>
            </a:fld>
            <a:endParaRPr lang="en-US"/>
          </a:p>
        </p:txBody>
      </p:sp>
    </p:spTree>
    <p:extLst>
      <p:ext uri="{BB962C8B-B14F-4D97-AF65-F5344CB8AC3E}">
        <p14:creationId xmlns:p14="http://schemas.microsoft.com/office/powerpoint/2010/main" val="4158634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21</a:t>
            </a:fld>
            <a:endParaRPr lang="en-US"/>
          </a:p>
        </p:txBody>
      </p:sp>
    </p:spTree>
    <p:extLst>
      <p:ext uri="{BB962C8B-B14F-4D97-AF65-F5344CB8AC3E}">
        <p14:creationId xmlns:p14="http://schemas.microsoft.com/office/powerpoint/2010/main" val="36495776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22</a:t>
            </a:fld>
            <a:endParaRPr lang="en-US"/>
          </a:p>
        </p:txBody>
      </p:sp>
    </p:spTree>
    <p:extLst>
      <p:ext uri="{BB962C8B-B14F-4D97-AF65-F5344CB8AC3E}">
        <p14:creationId xmlns:p14="http://schemas.microsoft.com/office/powerpoint/2010/main" val="21575393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23</a:t>
            </a:fld>
            <a:endParaRPr lang="en-US"/>
          </a:p>
        </p:txBody>
      </p:sp>
    </p:spTree>
    <p:extLst>
      <p:ext uri="{BB962C8B-B14F-4D97-AF65-F5344CB8AC3E}">
        <p14:creationId xmlns:p14="http://schemas.microsoft.com/office/powerpoint/2010/main" val="745907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24</a:t>
            </a:fld>
            <a:endParaRPr lang="en-US"/>
          </a:p>
        </p:txBody>
      </p:sp>
    </p:spTree>
    <p:extLst>
      <p:ext uri="{BB962C8B-B14F-4D97-AF65-F5344CB8AC3E}">
        <p14:creationId xmlns:p14="http://schemas.microsoft.com/office/powerpoint/2010/main" val="31176606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25</a:t>
            </a:fld>
            <a:endParaRPr lang="en-US"/>
          </a:p>
        </p:txBody>
      </p:sp>
    </p:spTree>
    <p:extLst>
      <p:ext uri="{BB962C8B-B14F-4D97-AF65-F5344CB8AC3E}">
        <p14:creationId xmlns:p14="http://schemas.microsoft.com/office/powerpoint/2010/main" val="31157660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26</a:t>
            </a:fld>
            <a:endParaRPr lang="en-US"/>
          </a:p>
        </p:txBody>
      </p:sp>
    </p:spTree>
    <p:extLst>
      <p:ext uri="{BB962C8B-B14F-4D97-AF65-F5344CB8AC3E}">
        <p14:creationId xmlns:p14="http://schemas.microsoft.com/office/powerpoint/2010/main" val="13240753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27</a:t>
            </a:fld>
            <a:endParaRPr lang="en-US"/>
          </a:p>
        </p:txBody>
      </p:sp>
    </p:spTree>
    <p:extLst>
      <p:ext uri="{BB962C8B-B14F-4D97-AF65-F5344CB8AC3E}">
        <p14:creationId xmlns:p14="http://schemas.microsoft.com/office/powerpoint/2010/main" val="28239543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28</a:t>
            </a:fld>
            <a:endParaRPr lang="en-US"/>
          </a:p>
        </p:txBody>
      </p:sp>
    </p:spTree>
    <p:extLst>
      <p:ext uri="{BB962C8B-B14F-4D97-AF65-F5344CB8AC3E}">
        <p14:creationId xmlns:p14="http://schemas.microsoft.com/office/powerpoint/2010/main" val="1356125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29</a:t>
            </a:fld>
            <a:endParaRPr lang="en-US"/>
          </a:p>
        </p:txBody>
      </p:sp>
    </p:spTree>
    <p:extLst>
      <p:ext uri="{BB962C8B-B14F-4D97-AF65-F5344CB8AC3E}">
        <p14:creationId xmlns:p14="http://schemas.microsoft.com/office/powerpoint/2010/main" val="3614378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a:t>
            </a:fld>
            <a:endParaRPr lang="en-US"/>
          </a:p>
        </p:txBody>
      </p:sp>
    </p:spTree>
    <p:extLst>
      <p:ext uri="{BB962C8B-B14F-4D97-AF65-F5344CB8AC3E}">
        <p14:creationId xmlns:p14="http://schemas.microsoft.com/office/powerpoint/2010/main" val="32216842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30</a:t>
            </a:fld>
            <a:endParaRPr lang="en-US"/>
          </a:p>
        </p:txBody>
      </p:sp>
    </p:spTree>
    <p:extLst>
      <p:ext uri="{BB962C8B-B14F-4D97-AF65-F5344CB8AC3E}">
        <p14:creationId xmlns:p14="http://schemas.microsoft.com/office/powerpoint/2010/main" val="3181850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31</a:t>
            </a:fld>
            <a:endParaRPr lang="en-US"/>
          </a:p>
        </p:txBody>
      </p:sp>
    </p:spTree>
    <p:extLst>
      <p:ext uri="{BB962C8B-B14F-4D97-AF65-F5344CB8AC3E}">
        <p14:creationId xmlns:p14="http://schemas.microsoft.com/office/powerpoint/2010/main" val="38610574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32</a:t>
            </a:fld>
            <a:endParaRPr lang="en-US"/>
          </a:p>
        </p:txBody>
      </p:sp>
    </p:spTree>
    <p:extLst>
      <p:ext uri="{BB962C8B-B14F-4D97-AF65-F5344CB8AC3E}">
        <p14:creationId xmlns:p14="http://schemas.microsoft.com/office/powerpoint/2010/main" val="39485058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33</a:t>
            </a:fld>
            <a:endParaRPr lang="en-US"/>
          </a:p>
        </p:txBody>
      </p:sp>
    </p:spTree>
    <p:extLst>
      <p:ext uri="{BB962C8B-B14F-4D97-AF65-F5344CB8AC3E}">
        <p14:creationId xmlns:p14="http://schemas.microsoft.com/office/powerpoint/2010/main" val="1091324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34</a:t>
            </a:fld>
            <a:endParaRPr lang="en-US"/>
          </a:p>
        </p:txBody>
      </p:sp>
    </p:spTree>
    <p:extLst>
      <p:ext uri="{BB962C8B-B14F-4D97-AF65-F5344CB8AC3E}">
        <p14:creationId xmlns:p14="http://schemas.microsoft.com/office/powerpoint/2010/main" val="4106272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35</a:t>
            </a:fld>
            <a:endParaRPr lang="en-US"/>
          </a:p>
        </p:txBody>
      </p:sp>
    </p:spTree>
    <p:extLst>
      <p:ext uri="{BB962C8B-B14F-4D97-AF65-F5344CB8AC3E}">
        <p14:creationId xmlns:p14="http://schemas.microsoft.com/office/powerpoint/2010/main" val="32784143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36</a:t>
            </a:fld>
            <a:endParaRPr lang="en-US"/>
          </a:p>
        </p:txBody>
      </p:sp>
    </p:spTree>
    <p:extLst>
      <p:ext uri="{BB962C8B-B14F-4D97-AF65-F5344CB8AC3E}">
        <p14:creationId xmlns:p14="http://schemas.microsoft.com/office/powerpoint/2010/main" val="20618318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37</a:t>
            </a:fld>
            <a:endParaRPr lang="en-US"/>
          </a:p>
        </p:txBody>
      </p:sp>
    </p:spTree>
    <p:extLst>
      <p:ext uri="{BB962C8B-B14F-4D97-AF65-F5344CB8AC3E}">
        <p14:creationId xmlns:p14="http://schemas.microsoft.com/office/powerpoint/2010/main" val="3187657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38</a:t>
            </a:fld>
            <a:endParaRPr lang="en-US"/>
          </a:p>
        </p:txBody>
      </p:sp>
    </p:spTree>
    <p:extLst>
      <p:ext uri="{BB962C8B-B14F-4D97-AF65-F5344CB8AC3E}">
        <p14:creationId xmlns:p14="http://schemas.microsoft.com/office/powerpoint/2010/main" val="31428233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39</a:t>
            </a:fld>
            <a:endParaRPr lang="en-US"/>
          </a:p>
        </p:txBody>
      </p:sp>
    </p:spTree>
    <p:extLst>
      <p:ext uri="{BB962C8B-B14F-4D97-AF65-F5344CB8AC3E}">
        <p14:creationId xmlns:p14="http://schemas.microsoft.com/office/powerpoint/2010/main" val="1869759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a:t>
            </a:fld>
            <a:endParaRPr lang="en-US"/>
          </a:p>
        </p:txBody>
      </p:sp>
    </p:spTree>
    <p:extLst>
      <p:ext uri="{BB962C8B-B14F-4D97-AF65-F5344CB8AC3E}">
        <p14:creationId xmlns:p14="http://schemas.microsoft.com/office/powerpoint/2010/main" val="21450937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40</a:t>
            </a:fld>
            <a:endParaRPr lang="en-US"/>
          </a:p>
        </p:txBody>
      </p:sp>
    </p:spTree>
    <p:extLst>
      <p:ext uri="{BB962C8B-B14F-4D97-AF65-F5344CB8AC3E}">
        <p14:creationId xmlns:p14="http://schemas.microsoft.com/office/powerpoint/2010/main" val="24392140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41</a:t>
            </a:fld>
            <a:endParaRPr lang="en-US"/>
          </a:p>
        </p:txBody>
      </p:sp>
    </p:spTree>
    <p:extLst>
      <p:ext uri="{BB962C8B-B14F-4D97-AF65-F5344CB8AC3E}">
        <p14:creationId xmlns:p14="http://schemas.microsoft.com/office/powerpoint/2010/main" val="35688975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42</a:t>
            </a:fld>
            <a:endParaRPr lang="en-US"/>
          </a:p>
        </p:txBody>
      </p:sp>
    </p:spTree>
    <p:extLst>
      <p:ext uri="{BB962C8B-B14F-4D97-AF65-F5344CB8AC3E}">
        <p14:creationId xmlns:p14="http://schemas.microsoft.com/office/powerpoint/2010/main" val="15633795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43</a:t>
            </a:fld>
            <a:endParaRPr lang="en-US"/>
          </a:p>
        </p:txBody>
      </p:sp>
    </p:spTree>
    <p:extLst>
      <p:ext uri="{BB962C8B-B14F-4D97-AF65-F5344CB8AC3E}">
        <p14:creationId xmlns:p14="http://schemas.microsoft.com/office/powerpoint/2010/main" val="5824252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44</a:t>
            </a:fld>
            <a:endParaRPr lang="en-US"/>
          </a:p>
        </p:txBody>
      </p:sp>
    </p:spTree>
    <p:extLst>
      <p:ext uri="{BB962C8B-B14F-4D97-AF65-F5344CB8AC3E}">
        <p14:creationId xmlns:p14="http://schemas.microsoft.com/office/powerpoint/2010/main" val="25604651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45</a:t>
            </a:fld>
            <a:endParaRPr lang="en-US"/>
          </a:p>
        </p:txBody>
      </p:sp>
    </p:spTree>
    <p:extLst>
      <p:ext uri="{BB962C8B-B14F-4D97-AF65-F5344CB8AC3E}">
        <p14:creationId xmlns:p14="http://schemas.microsoft.com/office/powerpoint/2010/main" val="5107207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46</a:t>
            </a:fld>
            <a:endParaRPr lang="en-US"/>
          </a:p>
        </p:txBody>
      </p:sp>
    </p:spTree>
    <p:extLst>
      <p:ext uri="{BB962C8B-B14F-4D97-AF65-F5344CB8AC3E}">
        <p14:creationId xmlns:p14="http://schemas.microsoft.com/office/powerpoint/2010/main" val="19408693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47</a:t>
            </a:fld>
            <a:endParaRPr lang="en-US"/>
          </a:p>
        </p:txBody>
      </p:sp>
    </p:spTree>
    <p:extLst>
      <p:ext uri="{BB962C8B-B14F-4D97-AF65-F5344CB8AC3E}">
        <p14:creationId xmlns:p14="http://schemas.microsoft.com/office/powerpoint/2010/main" val="18725024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48</a:t>
            </a:fld>
            <a:endParaRPr lang="en-US"/>
          </a:p>
        </p:txBody>
      </p:sp>
    </p:spTree>
    <p:extLst>
      <p:ext uri="{BB962C8B-B14F-4D97-AF65-F5344CB8AC3E}">
        <p14:creationId xmlns:p14="http://schemas.microsoft.com/office/powerpoint/2010/main" val="41160454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49</a:t>
            </a:fld>
            <a:endParaRPr lang="en-US"/>
          </a:p>
        </p:txBody>
      </p:sp>
    </p:spTree>
    <p:extLst>
      <p:ext uri="{BB962C8B-B14F-4D97-AF65-F5344CB8AC3E}">
        <p14:creationId xmlns:p14="http://schemas.microsoft.com/office/powerpoint/2010/main" val="4005621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a:t>
            </a:fld>
            <a:endParaRPr lang="en-US"/>
          </a:p>
        </p:txBody>
      </p:sp>
    </p:spTree>
    <p:extLst>
      <p:ext uri="{BB962C8B-B14F-4D97-AF65-F5344CB8AC3E}">
        <p14:creationId xmlns:p14="http://schemas.microsoft.com/office/powerpoint/2010/main" val="1425354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50</a:t>
            </a:fld>
            <a:endParaRPr lang="en-US"/>
          </a:p>
        </p:txBody>
      </p:sp>
    </p:spTree>
    <p:extLst>
      <p:ext uri="{BB962C8B-B14F-4D97-AF65-F5344CB8AC3E}">
        <p14:creationId xmlns:p14="http://schemas.microsoft.com/office/powerpoint/2010/main" val="14882727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51</a:t>
            </a:fld>
            <a:endParaRPr lang="en-US"/>
          </a:p>
        </p:txBody>
      </p:sp>
    </p:spTree>
    <p:extLst>
      <p:ext uri="{BB962C8B-B14F-4D97-AF65-F5344CB8AC3E}">
        <p14:creationId xmlns:p14="http://schemas.microsoft.com/office/powerpoint/2010/main" val="12968888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52</a:t>
            </a:fld>
            <a:endParaRPr lang="en-US"/>
          </a:p>
        </p:txBody>
      </p:sp>
    </p:spTree>
    <p:extLst>
      <p:ext uri="{BB962C8B-B14F-4D97-AF65-F5344CB8AC3E}">
        <p14:creationId xmlns:p14="http://schemas.microsoft.com/office/powerpoint/2010/main" val="27598488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53</a:t>
            </a:fld>
            <a:endParaRPr lang="en-US"/>
          </a:p>
        </p:txBody>
      </p:sp>
    </p:spTree>
    <p:extLst>
      <p:ext uri="{BB962C8B-B14F-4D97-AF65-F5344CB8AC3E}">
        <p14:creationId xmlns:p14="http://schemas.microsoft.com/office/powerpoint/2010/main" val="30010903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54</a:t>
            </a:fld>
            <a:endParaRPr lang="en-US"/>
          </a:p>
        </p:txBody>
      </p:sp>
    </p:spTree>
    <p:extLst>
      <p:ext uri="{BB962C8B-B14F-4D97-AF65-F5344CB8AC3E}">
        <p14:creationId xmlns:p14="http://schemas.microsoft.com/office/powerpoint/2010/main" val="155356228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55</a:t>
            </a:fld>
            <a:endParaRPr lang="en-US"/>
          </a:p>
        </p:txBody>
      </p:sp>
    </p:spTree>
    <p:extLst>
      <p:ext uri="{BB962C8B-B14F-4D97-AF65-F5344CB8AC3E}">
        <p14:creationId xmlns:p14="http://schemas.microsoft.com/office/powerpoint/2010/main" val="39783443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56</a:t>
            </a:fld>
            <a:endParaRPr lang="en-US"/>
          </a:p>
        </p:txBody>
      </p:sp>
    </p:spTree>
    <p:extLst>
      <p:ext uri="{BB962C8B-B14F-4D97-AF65-F5344CB8AC3E}">
        <p14:creationId xmlns:p14="http://schemas.microsoft.com/office/powerpoint/2010/main" val="15132507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57</a:t>
            </a:fld>
            <a:endParaRPr lang="en-US"/>
          </a:p>
        </p:txBody>
      </p:sp>
    </p:spTree>
    <p:extLst>
      <p:ext uri="{BB962C8B-B14F-4D97-AF65-F5344CB8AC3E}">
        <p14:creationId xmlns:p14="http://schemas.microsoft.com/office/powerpoint/2010/main" val="5148738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58</a:t>
            </a:fld>
            <a:endParaRPr lang="en-US"/>
          </a:p>
        </p:txBody>
      </p:sp>
    </p:spTree>
    <p:extLst>
      <p:ext uri="{BB962C8B-B14F-4D97-AF65-F5344CB8AC3E}">
        <p14:creationId xmlns:p14="http://schemas.microsoft.com/office/powerpoint/2010/main" val="13718743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59</a:t>
            </a:fld>
            <a:endParaRPr lang="en-US"/>
          </a:p>
        </p:txBody>
      </p:sp>
    </p:spTree>
    <p:extLst>
      <p:ext uri="{BB962C8B-B14F-4D97-AF65-F5344CB8AC3E}">
        <p14:creationId xmlns:p14="http://schemas.microsoft.com/office/powerpoint/2010/main" val="4018626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6</a:t>
            </a:fld>
            <a:endParaRPr lang="en-US"/>
          </a:p>
        </p:txBody>
      </p:sp>
    </p:spTree>
    <p:extLst>
      <p:ext uri="{BB962C8B-B14F-4D97-AF65-F5344CB8AC3E}">
        <p14:creationId xmlns:p14="http://schemas.microsoft.com/office/powerpoint/2010/main" val="44801474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60</a:t>
            </a:fld>
            <a:endParaRPr lang="en-US"/>
          </a:p>
        </p:txBody>
      </p:sp>
    </p:spTree>
    <p:extLst>
      <p:ext uri="{BB962C8B-B14F-4D97-AF65-F5344CB8AC3E}">
        <p14:creationId xmlns:p14="http://schemas.microsoft.com/office/powerpoint/2010/main" val="20068861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61</a:t>
            </a:fld>
            <a:endParaRPr lang="en-US"/>
          </a:p>
        </p:txBody>
      </p:sp>
    </p:spTree>
    <p:extLst>
      <p:ext uri="{BB962C8B-B14F-4D97-AF65-F5344CB8AC3E}">
        <p14:creationId xmlns:p14="http://schemas.microsoft.com/office/powerpoint/2010/main" val="2005848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7</a:t>
            </a:fld>
            <a:endParaRPr lang="en-US"/>
          </a:p>
        </p:txBody>
      </p:sp>
    </p:spTree>
    <p:extLst>
      <p:ext uri="{BB962C8B-B14F-4D97-AF65-F5344CB8AC3E}">
        <p14:creationId xmlns:p14="http://schemas.microsoft.com/office/powerpoint/2010/main" val="3803662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8</a:t>
            </a:fld>
            <a:endParaRPr lang="en-US"/>
          </a:p>
        </p:txBody>
      </p:sp>
    </p:spTree>
    <p:extLst>
      <p:ext uri="{BB962C8B-B14F-4D97-AF65-F5344CB8AC3E}">
        <p14:creationId xmlns:p14="http://schemas.microsoft.com/office/powerpoint/2010/main" val="3060971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C41902-FDFE-445F-877E-6BFFE2F2F3D6}" type="slidenum">
              <a:rPr lang="en-US" smtClean="0"/>
              <a:t>9</a:t>
            </a:fld>
            <a:endParaRPr lang="en-US"/>
          </a:p>
        </p:txBody>
      </p:sp>
    </p:spTree>
    <p:extLst>
      <p:ext uri="{BB962C8B-B14F-4D97-AF65-F5344CB8AC3E}">
        <p14:creationId xmlns:p14="http://schemas.microsoft.com/office/powerpoint/2010/main" val="2273438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dirty="0"/>
              <a:t>Chapter 2: ICD-10-PCS Coding Guidelines</a:t>
            </a:r>
          </a:p>
        </p:txBody>
      </p:sp>
    </p:spTree>
    <p:extLst>
      <p:ext uri="{BB962C8B-B14F-4D97-AF65-F5344CB8AC3E}">
        <p14:creationId xmlns:p14="http://schemas.microsoft.com/office/powerpoint/2010/main" val="313195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Body System Guidelines—B2.1</a:t>
            </a:r>
            <a:endParaRPr lang="en-US" dirty="0"/>
          </a:p>
        </p:txBody>
      </p:sp>
      <p:sp>
        <p:nvSpPr>
          <p:cNvPr id="3" name="Content Placeholder 2"/>
          <p:cNvSpPr>
            <a:spLocks noGrp="1"/>
          </p:cNvSpPr>
          <p:nvPr>
            <p:ph idx="1"/>
          </p:nvPr>
        </p:nvSpPr>
        <p:spPr/>
        <p:txBody>
          <a:bodyPr>
            <a:normAutofit/>
          </a:bodyPr>
          <a:lstStyle/>
          <a:p>
            <a:r>
              <a:rPr lang="en-US" dirty="0"/>
              <a:t>B2.1a—use the Anatomical Regions General, Anatomical Regions Upper Extremities and Anatomical Regions Lower Extremities  body systems when procedure performed on a region versus a body part or when not enough information to assign body part</a:t>
            </a:r>
          </a:p>
          <a:p>
            <a:r>
              <a:rPr lang="en-US" dirty="0"/>
              <a:t>B2.1b—the diaphragm divides the upper and lower body parts</a:t>
            </a:r>
          </a:p>
        </p:txBody>
      </p:sp>
    </p:spTree>
    <p:extLst>
      <p:ext uri="{BB962C8B-B14F-4D97-AF65-F5344CB8AC3E}">
        <p14:creationId xmlns:p14="http://schemas.microsoft.com/office/powerpoint/2010/main" val="1353708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 Guidelines—B3.1</a:t>
            </a:r>
            <a:endParaRPr lang="en-US" dirty="0"/>
          </a:p>
        </p:txBody>
      </p:sp>
      <p:sp>
        <p:nvSpPr>
          <p:cNvPr id="3" name="Content Placeholder 2"/>
          <p:cNvSpPr>
            <a:spLocks noGrp="1"/>
          </p:cNvSpPr>
          <p:nvPr>
            <p:ph idx="1"/>
          </p:nvPr>
        </p:nvSpPr>
        <p:spPr/>
        <p:txBody>
          <a:bodyPr>
            <a:normAutofit/>
          </a:bodyPr>
          <a:lstStyle/>
          <a:p>
            <a:r>
              <a:rPr lang="en-US" dirty="0"/>
              <a:t>B3.1a—must use the entire definition of the root operation</a:t>
            </a:r>
          </a:p>
          <a:p>
            <a:r>
              <a:rPr lang="en-US" dirty="0"/>
              <a:t>B3.1b </a:t>
            </a:r>
          </a:p>
          <a:p>
            <a:pPr lvl="1">
              <a:buFont typeface="Courier New" panose="02070309020205020404" pitchFamily="49" charset="0"/>
              <a:buChar char="o"/>
            </a:pPr>
            <a:r>
              <a:rPr lang="en-US" dirty="0"/>
              <a:t>Components of a procedure specified in the root operation are not coded separately</a:t>
            </a:r>
          </a:p>
          <a:p>
            <a:pPr lvl="1">
              <a:buFont typeface="Courier New" panose="02070309020205020404" pitchFamily="49" charset="0"/>
              <a:buChar char="o"/>
            </a:pPr>
            <a:r>
              <a:rPr lang="en-US" dirty="0"/>
              <a:t>Steps to reach and close the operative site are not coded separately</a:t>
            </a:r>
          </a:p>
          <a:p>
            <a:pPr lvl="1">
              <a:buFont typeface="Courier New" panose="02070309020205020404" pitchFamily="49" charset="0"/>
              <a:buChar char="o"/>
            </a:pPr>
            <a:r>
              <a:rPr lang="en-US" dirty="0"/>
              <a:t>See EXCEPTION for Mastectomy—both resection and replacement of the breast are coded</a:t>
            </a:r>
          </a:p>
        </p:txBody>
      </p:sp>
    </p:spTree>
    <p:extLst>
      <p:ext uri="{BB962C8B-B14F-4D97-AF65-F5344CB8AC3E}">
        <p14:creationId xmlns:p14="http://schemas.microsoft.com/office/powerpoint/2010/main" val="468063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Multiple Procedures—B3.2</a:t>
            </a:r>
            <a:endParaRPr lang="en-US" dirty="0"/>
          </a:p>
        </p:txBody>
      </p:sp>
      <p:sp>
        <p:nvSpPr>
          <p:cNvPr id="3" name="Content Placeholder 2"/>
          <p:cNvSpPr>
            <a:spLocks noGrp="1"/>
          </p:cNvSpPr>
          <p:nvPr>
            <p:ph idx="1"/>
          </p:nvPr>
        </p:nvSpPr>
        <p:spPr/>
        <p:txBody>
          <a:bodyPr/>
          <a:lstStyle/>
          <a:p>
            <a:r>
              <a:rPr lang="en-US" dirty="0"/>
              <a:t>B3.2—multiple procedures coded</a:t>
            </a:r>
          </a:p>
          <a:p>
            <a:pPr lvl="1">
              <a:buFont typeface="Courier New" panose="02070309020205020404" pitchFamily="49" charset="0"/>
              <a:buChar char="o"/>
            </a:pPr>
            <a:r>
              <a:rPr lang="en-US" dirty="0"/>
              <a:t>a. Same root operation on different body parts</a:t>
            </a:r>
          </a:p>
          <a:p>
            <a:pPr lvl="1">
              <a:buFont typeface="Courier New" panose="02070309020205020404" pitchFamily="49" charset="0"/>
              <a:buChar char="o"/>
            </a:pPr>
            <a:r>
              <a:rPr lang="en-US" dirty="0"/>
              <a:t>b. Same root operation repeated in multiple body parts</a:t>
            </a:r>
          </a:p>
          <a:p>
            <a:pPr lvl="2">
              <a:buFont typeface="Wingdings" panose="05000000000000000000" pitchFamily="2" charset="2"/>
              <a:buChar char="§"/>
            </a:pPr>
            <a:r>
              <a:rPr lang="en-US" dirty="0"/>
              <a:t>Body parts are separate and distinct</a:t>
            </a:r>
          </a:p>
          <a:p>
            <a:pPr lvl="2">
              <a:buFont typeface="Wingdings" panose="05000000000000000000" pitchFamily="2" charset="2"/>
              <a:buChar char="§"/>
            </a:pPr>
            <a:r>
              <a:rPr lang="en-US" dirty="0"/>
              <a:t>Classified to a single body part value</a:t>
            </a:r>
          </a:p>
          <a:p>
            <a:pPr lvl="3"/>
            <a:r>
              <a:rPr lang="en-US" dirty="0"/>
              <a:t>Example—sartorius and gracilis muscle both are classified to the upper leg muscle body part </a:t>
            </a:r>
          </a:p>
        </p:txBody>
      </p:sp>
    </p:spTree>
    <p:extLst>
      <p:ext uri="{BB962C8B-B14F-4D97-AF65-F5344CB8AC3E}">
        <p14:creationId xmlns:p14="http://schemas.microsoft.com/office/powerpoint/2010/main" val="2945768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Multiple Procedures—B3.2 (continued)</a:t>
            </a:r>
            <a:endParaRPr lang="en-US" dirty="0"/>
          </a:p>
        </p:txBody>
      </p:sp>
      <p:sp>
        <p:nvSpPr>
          <p:cNvPr id="3" name="Content Placeholder 2"/>
          <p:cNvSpPr>
            <a:spLocks noGrp="1"/>
          </p:cNvSpPr>
          <p:nvPr>
            <p:ph idx="1"/>
          </p:nvPr>
        </p:nvSpPr>
        <p:spPr/>
        <p:txBody>
          <a:bodyPr/>
          <a:lstStyle/>
          <a:p>
            <a:pPr lvl="1">
              <a:buFont typeface="Courier New" panose="02070309020205020404" pitchFamily="49" charset="0"/>
              <a:buChar char="o"/>
            </a:pPr>
            <a:r>
              <a:rPr lang="en-US" dirty="0"/>
              <a:t>c.  Multiple root operations with distinct objectives on the same body part</a:t>
            </a:r>
          </a:p>
          <a:p>
            <a:pPr lvl="1">
              <a:buFont typeface="Courier New" panose="02070309020205020404" pitchFamily="49" charset="0"/>
              <a:buChar char="o"/>
            </a:pPr>
            <a:r>
              <a:rPr lang="en-US" dirty="0"/>
              <a:t>d.  Intended root operation is attempted using one approach and converted to another approach</a:t>
            </a:r>
          </a:p>
          <a:p>
            <a:endParaRPr lang="en-US" dirty="0"/>
          </a:p>
        </p:txBody>
      </p:sp>
    </p:spTree>
    <p:extLst>
      <p:ext uri="{BB962C8B-B14F-4D97-AF65-F5344CB8AC3E}">
        <p14:creationId xmlns:p14="http://schemas.microsoft.com/office/powerpoint/2010/main" val="3375336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Discontinued Procedures</a:t>
            </a:r>
            <a:endParaRPr lang="en-US" dirty="0"/>
          </a:p>
        </p:txBody>
      </p:sp>
      <p:sp>
        <p:nvSpPr>
          <p:cNvPr id="3" name="Content Placeholder 2"/>
          <p:cNvSpPr>
            <a:spLocks noGrp="1"/>
          </p:cNvSpPr>
          <p:nvPr>
            <p:ph idx="1"/>
          </p:nvPr>
        </p:nvSpPr>
        <p:spPr/>
        <p:txBody>
          <a:bodyPr/>
          <a:lstStyle/>
          <a:p>
            <a:r>
              <a:rPr lang="en-US" dirty="0"/>
              <a:t>B3.3—if intended procedure is discontinued or otherwise not completed, code root operation performed</a:t>
            </a:r>
          </a:p>
          <a:p>
            <a:r>
              <a:rPr lang="en-US" dirty="0"/>
              <a:t>If discontinued before any other root operation is performed, code Inspection of the body part or region inspected</a:t>
            </a:r>
          </a:p>
        </p:txBody>
      </p:sp>
    </p:spTree>
    <p:extLst>
      <p:ext uri="{BB962C8B-B14F-4D97-AF65-F5344CB8AC3E}">
        <p14:creationId xmlns:p14="http://schemas.microsoft.com/office/powerpoint/2010/main" val="3091621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Biopsy</a:t>
            </a:r>
            <a:endParaRPr lang="en-US" dirty="0"/>
          </a:p>
        </p:txBody>
      </p:sp>
      <p:sp>
        <p:nvSpPr>
          <p:cNvPr id="3" name="Content Placeholder 2"/>
          <p:cNvSpPr>
            <a:spLocks noGrp="1"/>
          </p:cNvSpPr>
          <p:nvPr>
            <p:ph idx="1"/>
          </p:nvPr>
        </p:nvSpPr>
        <p:spPr/>
        <p:txBody>
          <a:bodyPr/>
          <a:lstStyle/>
          <a:p>
            <a:r>
              <a:rPr lang="en-US" dirty="0"/>
              <a:t>Biopsy Procedures—B3.4a</a:t>
            </a:r>
          </a:p>
          <a:p>
            <a:r>
              <a:rPr lang="en-US" dirty="0"/>
              <a:t>Root Operations</a:t>
            </a:r>
          </a:p>
          <a:p>
            <a:pPr lvl="1">
              <a:buFont typeface="Courier New" panose="02070309020205020404" pitchFamily="49" charset="0"/>
              <a:buChar char="o"/>
            </a:pPr>
            <a:r>
              <a:rPr lang="en-US" dirty="0"/>
              <a:t>Excision</a:t>
            </a:r>
          </a:p>
          <a:p>
            <a:pPr lvl="1">
              <a:buFont typeface="Courier New" panose="02070309020205020404" pitchFamily="49" charset="0"/>
              <a:buChar char="o"/>
            </a:pPr>
            <a:r>
              <a:rPr lang="en-US" dirty="0"/>
              <a:t>Extraction</a:t>
            </a:r>
          </a:p>
          <a:p>
            <a:pPr lvl="1">
              <a:buFont typeface="Courier New" panose="02070309020205020404" pitchFamily="49" charset="0"/>
              <a:buChar char="o"/>
            </a:pPr>
            <a:r>
              <a:rPr lang="en-US" dirty="0"/>
              <a:t>Drainage</a:t>
            </a:r>
          </a:p>
          <a:p>
            <a:r>
              <a:rPr lang="en-US" dirty="0"/>
              <a:t>Diagnostic qualifier (X)</a:t>
            </a:r>
          </a:p>
          <a:p>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768427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Biopsy Examples</a:t>
            </a:r>
            <a:endParaRPr lang="en-US" dirty="0"/>
          </a:p>
        </p:txBody>
      </p:sp>
      <p:sp>
        <p:nvSpPr>
          <p:cNvPr id="3" name="Content Placeholder 2"/>
          <p:cNvSpPr>
            <a:spLocks noGrp="1"/>
          </p:cNvSpPr>
          <p:nvPr>
            <p:ph idx="1"/>
          </p:nvPr>
        </p:nvSpPr>
        <p:spPr/>
        <p:txBody>
          <a:bodyPr/>
          <a:lstStyle/>
          <a:p>
            <a:r>
              <a:rPr lang="en-US" dirty="0"/>
              <a:t>Fine needle aspiration biopsy of fluid of the lung</a:t>
            </a:r>
          </a:p>
          <a:p>
            <a:pPr lvl="1">
              <a:buFont typeface="Courier New" panose="02070309020205020404" pitchFamily="49" charset="0"/>
              <a:buChar char="o"/>
            </a:pPr>
            <a:r>
              <a:rPr lang="en-US" dirty="0"/>
              <a:t>Drainage root operation, X for qualifier</a:t>
            </a:r>
          </a:p>
          <a:p>
            <a:r>
              <a:rPr lang="en-US" dirty="0"/>
              <a:t>Bone marrow biopsy</a:t>
            </a:r>
          </a:p>
          <a:p>
            <a:pPr lvl="1">
              <a:buFont typeface="Courier New" panose="02070309020205020404" pitchFamily="49" charset="0"/>
              <a:buChar char="o"/>
            </a:pPr>
            <a:r>
              <a:rPr lang="en-US" dirty="0"/>
              <a:t>Extraction root operation, X for qualifier</a:t>
            </a:r>
          </a:p>
          <a:p>
            <a:r>
              <a:rPr lang="en-US" dirty="0"/>
              <a:t>Lymph node sampling for biopsy</a:t>
            </a:r>
          </a:p>
          <a:p>
            <a:pPr lvl="1">
              <a:buFont typeface="Courier New" panose="02070309020205020404" pitchFamily="49" charset="0"/>
              <a:buChar char="o"/>
            </a:pPr>
            <a:r>
              <a:rPr lang="en-US" dirty="0"/>
              <a:t>Excision root operation, X for qualifier</a:t>
            </a:r>
          </a:p>
        </p:txBody>
      </p:sp>
    </p:spTree>
    <p:extLst>
      <p:ext uri="{BB962C8B-B14F-4D97-AF65-F5344CB8AC3E}">
        <p14:creationId xmlns:p14="http://schemas.microsoft.com/office/powerpoint/2010/main" val="392964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Biopsy followed by Definitive Procedure</a:t>
            </a:r>
            <a:endParaRPr lang="en-US" dirty="0"/>
          </a:p>
        </p:txBody>
      </p:sp>
      <p:sp>
        <p:nvSpPr>
          <p:cNvPr id="3" name="Content Placeholder 2"/>
          <p:cNvSpPr>
            <a:spLocks noGrp="1"/>
          </p:cNvSpPr>
          <p:nvPr>
            <p:ph idx="1"/>
          </p:nvPr>
        </p:nvSpPr>
        <p:spPr/>
        <p:txBody>
          <a:bodyPr/>
          <a:lstStyle/>
          <a:p>
            <a:r>
              <a:rPr lang="en-US" dirty="0"/>
              <a:t>B3.4b</a:t>
            </a:r>
          </a:p>
          <a:p>
            <a:pPr lvl="1">
              <a:buFont typeface="Courier New" panose="02070309020205020404" pitchFamily="49" charset="0"/>
              <a:buChar char="o"/>
            </a:pPr>
            <a:r>
              <a:rPr lang="en-US" dirty="0"/>
              <a:t>If a diagnostic Excision, Extraction, or Drainage biopsy is followed by a more definitive procedure at the same site, both are coded</a:t>
            </a:r>
          </a:p>
        </p:txBody>
      </p:sp>
    </p:spTree>
    <p:extLst>
      <p:ext uri="{BB962C8B-B14F-4D97-AF65-F5344CB8AC3E}">
        <p14:creationId xmlns:p14="http://schemas.microsoft.com/office/powerpoint/2010/main" val="167496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Overlapping Layers</a:t>
            </a:r>
          </a:p>
        </p:txBody>
      </p:sp>
      <p:sp>
        <p:nvSpPr>
          <p:cNvPr id="3" name="Content Placeholder 2"/>
          <p:cNvSpPr>
            <a:spLocks noGrp="1"/>
          </p:cNvSpPr>
          <p:nvPr>
            <p:ph idx="1"/>
          </p:nvPr>
        </p:nvSpPr>
        <p:spPr/>
        <p:txBody>
          <a:bodyPr/>
          <a:lstStyle/>
          <a:p>
            <a:r>
              <a:rPr lang="en-US" dirty="0"/>
              <a:t>B3.5</a:t>
            </a:r>
          </a:p>
          <a:p>
            <a:pPr lvl="1">
              <a:buFont typeface="Courier New" panose="02070309020205020404" pitchFamily="49" charset="0"/>
              <a:buChar char="o"/>
            </a:pPr>
            <a:r>
              <a:rPr lang="en-US" dirty="0"/>
              <a:t>Excision, Extraction, Resection, or Inspection performed on overlapping layers of MS system coded to the body part of the deepest layer</a:t>
            </a:r>
          </a:p>
          <a:p>
            <a:endParaRPr lang="en-US" dirty="0"/>
          </a:p>
        </p:txBody>
      </p:sp>
    </p:spTree>
    <p:extLst>
      <p:ext uri="{BB962C8B-B14F-4D97-AF65-F5344CB8AC3E}">
        <p14:creationId xmlns:p14="http://schemas.microsoft.com/office/powerpoint/2010/main" val="3774332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Bypass Procedures</a:t>
            </a:r>
            <a:endParaRPr lang="en-US" dirty="0"/>
          </a:p>
        </p:txBody>
      </p:sp>
      <p:sp>
        <p:nvSpPr>
          <p:cNvPr id="3" name="Content Placeholder 2"/>
          <p:cNvSpPr>
            <a:spLocks noGrp="1"/>
          </p:cNvSpPr>
          <p:nvPr>
            <p:ph idx="1"/>
          </p:nvPr>
        </p:nvSpPr>
        <p:spPr/>
        <p:txBody>
          <a:bodyPr/>
          <a:lstStyle/>
          <a:p>
            <a:r>
              <a:rPr lang="en-US" dirty="0"/>
              <a:t>B3.6a </a:t>
            </a:r>
          </a:p>
          <a:p>
            <a:pPr>
              <a:buFont typeface="Courier New" panose="02070309020205020404" pitchFamily="49" charset="0"/>
              <a:buChar char="o"/>
            </a:pPr>
            <a:r>
              <a:rPr lang="en-US" dirty="0"/>
              <a:t>Non-coronary Bypass procedures coded by identifying the body parts bypassed from and the body part bypassed to</a:t>
            </a:r>
          </a:p>
          <a:p>
            <a:pPr lvl="1">
              <a:buFont typeface="Wingdings" panose="05000000000000000000" pitchFamily="2" charset="2"/>
              <a:buChar char="§"/>
            </a:pPr>
            <a:r>
              <a:rPr lang="en-US" dirty="0"/>
              <a:t>4th character for body part bypassed from</a:t>
            </a:r>
          </a:p>
          <a:p>
            <a:pPr lvl="1">
              <a:buFont typeface="Wingdings" panose="05000000000000000000" pitchFamily="2" charset="2"/>
              <a:buChar char="§"/>
            </a:pPr>
            <a:r>
              <a:rPr lang="en-US" dirty="0"/>
              <a:t>7th character for body part bypassed to</a:t>
            </a:r>
          </a:p>
        </p:txBody>
      </p:sp>
    </p:spTree>
    <p:extLst>
      <p:ext uri="{BB962C8B-B14F-4D97-AF65-F5344CB8AC3E}">
        <p14:creationId xmlns:p14="http://schemas.microsoft.com/office/powerpoint/2010/main" val="862246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ICD-10-PCS Guidelines</a:t>
            </a:r>
            <a:endParaRPr lang="en-US" dirty="0"/>
          </a:p>
        </p:txBody>
      </p:sp>
      <p:sp>
        <p:nvSpPr>
          <p:cNvPr id="3" name="Content Placeholder 2"/>
          <p:cNvSpPr>
            <a:spLocks noGrp="1"/>
          </p:cNvSpPr>
          <p:nvPr>
            <p:ph idx="1"/>
          </p:nvPr>
        </p:nvSpPr>
        <p:spPr/>
        <p:txBody>
          <a:bodyPr>
            <a:normAutofit fontScale="92500"/>
          </a:bodyPr>
          <a:lstStyle/>
          <a:p>
            <a:r>
              <a:rPr lang="en-US" dirty="0"/>
              <a:t>Specific guidelines for procedure coding</a:t>
            </a:r>
          </a:p>
          <a:p>
            <a:pPr lvl="1"/>
            <a:r>
              <a:rPr lang="en-US" dirty="0"/>
              <a:t>Note the potential for exceptions in paragraph 3 of page 1</a:t>
            </a:r>
          </a:p>
          <a:p>
            <a:r>
              <a:rPr lang="en-US" dirty="0"/>
              <a:t>Subject to approval by the Cooperating Parties</a:t>
            </a:r>
          </a:p>
          <a:p>
            <a:pPr lvl="1">
              <a:buFont typeface="Courier New" panose="02070309020205020404" pitchFamily="49" charset="0"/>
              <a:buChar char="o"/>
            </a:pPr>
            <a:r>
              <a:rPr lang="en-US" dirty="0"/>
              <a:t>AHA, AHIMA, CMS, NCHS</a:t>
            </a:r>
          </a:p>
          <a:p>
            <a:r>
              <a:rPr lang="en-US" dirty="0"/>
              <a:t>Organized into sections</a:t>
            </a:r>
          </a:p>
          <a:p>
            <a:pPr lvl="1">
              <a:buFont typeface="Courier New" panose="02070309020205020404" pitchFamily="49" charset="0"/>
              <a:buChar char="o"/>
            </a:pPr>
            <a:r>
              <a:rPr lang="en-US" dirty="0"/>
              <a:t>Conventions</a:t>
            </a:r>
          </a:p>
          <a:p>
            <a:pPr lvl="1">
              <a:buFont typeface="Courier New" panose="02070309020205020404" pitchFamily="49" charset="0"/>
              <a:buChar char="o"/>
            </a:pPr>
            <a:r>
              <a:rPr lang="en-US" dirty="0"/>
              <a:t>Medical and Surgical section</a:t>
            </a:r>
          </a:p>
          <a:p>
            <a:pPr lvl="1">
              <a:buFont typeface="Courier New" panose="02070309020205020404" pitchFamily="49" charset="0"/>
              <a:buChar char="o"/>
            </a:pPr>
            <a:r>
              <a:rPr lang="en-US" dirty="0"/>
              <a:t>Obstetrics section</a:t>
            </a:r>
          </a:p>
          <a:p>
            <a:pPr lvl="1">
              <a:buFont typeface="Courier New" panose="02070309020205020404" pitchFamily="49" charset="0"/>
              <a:buChar char="o"/>
            </a:pPr>
            <a:r>
              <a:rPr lang="en-US" dirty="0"/>
              <a:t>Radiation Therapy</a:t>
            </a:r>
          </a:p>
          <a:p>
            <a:pPr lvl="1">
              <a:buFont typeface="Courier New" panose="02070309020205020404" pitchFamily="49" charset="0"/>
              <a:buChar char="o"/>
            </a:pPr>
            <a:r>
              <a:rPr lang="en-US" dirty="0"/>
              <a:t>New Technology</a:t>
            </a:r>
          </a:p>
          <a:p>
            <a:pPr lvl="1">
              <a:buFont typeface="Courier New" panose="02070309020205020404" pitchFamily="49" charset="0"/>
              <a:buChar char="o"/>
            </a:pPr>
            <a:r>
              <a:rPr lang="en-US" dirty="0"/>
              <a:t>Selection of the principal procedure</a:t>
            </a:r>
          </a:p>
          <a:p>
            <a:pPr lvl="1"/>
            <a:endParaRPr lang="en-US" dirty="0"/>
          </a:p>
        </p:txBody>
      </p:sp>
    </p:spTree>
    <p:extLst>
      <p:ext uri="{BB962C8B-B14F-4D97-AF65-F5344CB8AC3E}">
        <p14:creationId xmlns:p14="http://schemas.microsoft.com/office/powerpoint/2010/main" val="35168062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Coronary Artery Bypass Procedures</a:t>
            </a:r>
          </a:p>
        </p:txBody>
      </p:sp>
      <p:sp>
        <p:nvSpPr>
          <p:cNvPr id="3" name="Content Placeholder 2"/>
          <p:cNvSpPr>
            <a:spLocks noGrp="1"/>
          </p:cNvSpPr>
          <p:nvPr>
            <p:ph idx="1"/>
          </p:nvPr>
        </p:nvSpPr>
        <p:spPr>
          <a:xfrm>
            <a:off x="457200" y="1828800"/>
            <a:ext cx="8229600" cy="4550822"/>
          </a:xfrm>
        </p:spPr>
        <p:txBody>
          <a:bodyPr>
            <a:normAutofit/>
          </a:bodyPr>
          <a:lstStyle/>
          <a:p>
            <a:r>
              <a:rPr lang="en-US" dirty="0"/>
              <a:t>B3.6b</a:t>
            </a:r>
          </a:p>
          <a:p>
            <a:pPr lvl="1">
              <a:buFont typeface="Courier New" panose="02070309020205020404" pitchFamily="49" charset="0"/>
              <a:buChar char="o"/>
            </a:pPr>
            <a:r>
              <a:rPr lang="en-US" dirty="0"/>
              <a:t>Coronary arteries classified by the number of arteries treated</a:t>
            </a:r>
          </a:p>
          <a:p>
            <a:pPr lvl="1">
              <a:buFont typeface="Courier New" panose="02070309020205020404" pitchFamily="49" charset="0"/>
              <a:buChar char="o"/>
            </a:pPr>
            <a:r>
              <a:rPr lang="en-US" dirty="0"/>
              <a:t>Body part value represents the the number of arteries bypassed to</a:t>
            </a:r>
          </a:p>
          <a:p>
            <a:pPr lvl="1">
              <a:buFont typeface="Courier New" panose="02070309020205020404" pitchFamily="49" charset="0"/>
              <a:buChar char="o"/>
            </a:pPr>
            <a:r>
              <a:rPr lang="en-US" dirty="0"/>
              <a:t>Qualifier specifies the vessel bypassed from</a:t>
            </a:r>
          </a:p>
          <a:p>
            <a:r>
              <a:rPr lang="en-US" dirty="0"/>
              <a:t>B3.6c—if multiple coronary sites bypassed, separate procedure codes if different device and/or qualifier</a:t>
            </a:r>
          </a:p>
          <a:p>
            <a:pPr marL="857250" lvl="1" indent="-457200">
              <a:buFont typeface="Courier New" panose="02070309020205020404" pitchFamily="49" charset="0"/>
              <a:buChar char="o"/>
            </a:pPr>
            <a:r>
              <a:rPr lang="en-US" dirty="0"/>
              <a:t>(More in chapters 5 and 11)</a:t>
            </a:r>
          </a:p>
        </p:txBody>
      </p:sp>
    </p:spTree>
    <p:extLst>
      <p:ext uri="{BB962C8B-B14F-4D97-AF65-F5344CB8AC3E}">
        <p14:creationId xmlns:p14="http://schemas.microsoft.com/office/powerpoint/2010/main" val="2016961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Control vs. more Definitive Root Operation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a:t>B3.7—Control: Stopping, or attempting to stop, postprocedural, or other acute bleeding</a:t>
            </a:r>
          </a:p>
          <a:p>
            <a:r>
              <a:rPr lang="en-US" dirty="0"/>
              <a:t>If attempt is unsuccessful, and a more definitive root operations is performed, that more definitive root operation is coded rather than Control. Such as:</a:t>
            </a:r>
          </a:p>
          <a:p>
            <a:pPr lvl="1">
              <a:buFont typeface="Courier New" panose="02070309020205020404" pitchFamily="49" charset="0"/>
              <a:buChar char="o"/>
            </a:pPr>
            <a:r>
              <a:rPr lang="en-US" dirty="0"/>
              <a:t>Bypass	              </a:t>
            </a:r>
          </a:p>
          <a:p>
            <a:pPr lvl="1">
              <a:buFont typeface="Courier New" panose="02070309020205020404" pitchFamily="49" charset="0"/>
              <a:buChar char="o"/>
            </a:pPr>
            <a:r>
              <a:rPr lang="en-US" dirty="0"/>
              <a:t>Reposition</a:t>
            </a:r>
          </a:p>
          <a:p>
            <a:pPr lvl="1">
              <a:buFont typeface="Courier New" panose="02070309020205020404" pitchFamily="49" charset="0"/>
              <a:buChar char="o"/>
            </a:pPr>
            <a:r>
              <a:rPr lang="en-US" dirty="0"/>
              <a:t>Detachment		</a:t>
            </a:r>
          </a:p>
          <a:p>
            <a:pPr lvl="1">
              <a:buFont typeface="Courier New" panose="02070309020205020404" pitchFamily="49" charset="0"/>
              <a:buChar char="o"/>
            </a:pPr>
            <a:r>
              <a:rPr lang="en-US" dirty="0"/>
              <a:t>Replacement </a:t>
            </a:r>
          </a:p>
          <a:p>
            <a:pPr lvl="1">
              <a:buFont typeface="Courier New" panose="02070309020205020404" pitchFamily="49" charset="0"/>
              <a:buChar char="o"/>
            </a:pPr>
            <a:r>
              <a:rPr lang="en-US" dirty="0"/>
              <a:t>Excision	</a:t>
            </a:r>
          </a:p>
          <a:p>
            <a:pPr lvl="1">
              <a:buFont typeface="Courier New" panose="02070309020205020404" pitchFamily="49" charset="0"/>
              <a:buChar char="o"/>
            </a:pPr>
            <a:r>
              <a:rPr lang="en-US" dirty="0"/>
              <a:t>Extraction		</a:t>
            </a:r>
          </a:p>
          <a:p>
            <a:pPr lvl="1">
              <a:buFont typeface="Courier New" panose="02070309020205020404" pitchFamily="49" charset="0"/>
              <a:buChar char="o"/>
            </a:pPr>
            <a:r>
              <a:rPr lang="en-US" dirty="0"/>
              <a:t>Resection</a:t>
            </a:r>
          </a:p>
          <a:p>
            <a:r>
              <a:rPr lang="en-US" dirty="0"/>
              <a:t>More in chapter 6</a:t>
            </a:r>
          </a:p>
          <a:p>
            <a:pPr lvl="2"/>
            <a:endParaRPr lang="en-US" dirty="0"/>
          </a:p>
          <a:p>
            <a:pPr lvl="2"/>
            <a:endParaRPr lang="en-US" dirty="0"/>
          </a:p>
          <a:p>
            <a:pPr lvl="2"/>
            <a:endParaRPr lang="en-US" dirty="0"/>
          </a:p>
        </p:txBody>
      </p:sp>
    </p:spTree>
    <p:extLst>
      <p:ext uri="{BB962C8B-B14F-4D97-AF65-F5344CB8AC3E}">
        <p14:creationId xmlns:p14="http://schemas.microsoft.com/office/powerpoint/2010/main" val="39531047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B3.8 Excision vs. Resection</a:t>
            </a:r>
            <a:endParaRPr lang="en-US" dirty="0"/>
          </a:p>
        </p:txBody>
      </p:sp>
      <p:sp>
        <p:nvSpPr>
          <p:cNvPr id="3" name="Content Placeholder 2"/>
          <p:cNvSpPr>
            <a:spLocks noGrp="1"/>
          </p:cNvSpPr>
          <p:nvPr>
            <p:ph idx="1"/>
          </p:nvPr>
        </p:nvSpPr>
        <p:spPr/>
        <p:txBody>
          <a:bodyPr/>
          <a:lstStyle/>
          <a:p>
            <a:r>
              <a:rPr lang="en-US" dirty="0"/>
              <a:t>ICD-10-PCS contains specific body parts for some subdivisions of body parts</a:t>
            </a:r>
          </a:p>
          <a:p>
            <a:pPr lvl="1">
              <a:buFont typeface="Courier New" panose="02070309020205020404" pitchFamily="49" charset="0"/>
              <a:buChar char="o"/>
            </a:pPr>
            <a:r>
              <a:rPr lang="en-US" dirty="0"/>
              <a:t>For example, lobes of the lung or liver, parts of intestine</a:t>
            </a:r>
          </a:p>
          <a:p>
            <a:r>
              <a:rPr lang="en-US" dirty="0"/>
              <a:t>Resection rather than Excision if all the body part is removed</a:t>
            </a:r>
          </a:p>
          <a:p>
            <a:r>
              <a:rPr lang="en-US" dirty="0"/>
              <a:t>More in chapter 3</a:t>
            </a:r>
          </a:p>
        </p:txBody>
      </p:sp>
    </p:spTree>
    <p:extLst>
      <p:ext uri="{BB962C8B-B14F-4D97-AF65-F5344CB8AC3E}">
        <p14:creationId xmlns:p14="http://schemas.microsoft.com/office/powerpoint/2010/main" val="152388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Excision for Graft</a:t>
            </a:r>
            <a:endParaRPr lang="en-US" dirty="0"/>
          </a:p>
        </p:txBody>
      </p:sp>
      <p:sp>
        <p:nvSpPr>
          <p:cNvPr id="3" name="Content Placeholder 2"/>
          <p:cNvSpPr>
            <a:spLocks noGrp="1"/>
          </p:cNvSpPr>
          <p:nvPr>
            <p:ph idx="1"/>
          </p:nvPr>
        </p:nvSpPr>
        <p:spPr/>
        <p:txBody>
          <a:bodyPr>
            <a:normAutofit/>
          </a:bodyPr>
          <a:lstStyle/>
          <a:p>
            <a:r>
              <a:rPr lang="en-US" dirty="0"/>
              <a:t>B3.9—separate procedure for harvest of an autograft from different procedure  site to complete objective of  procedure—except when qualifier fully specifies where the autograft was obtained</a:t>
            </a:r>
          </a:p>
          <a:p>
            <a:pPr lvl="1">
              <a:buFont typeface="Courier New" panose="02070309020205020404" pitchFamily="49" charset="0"/>
              <a:buChar char="o"/>
            </a:pPr>
            <a:r>
              <a:rPr lang="en-US" dirty="0"/>
              <a:t>Examples, excision of the saphenous vein for use as a graft, the excision of the saphenous vein is coded separately</a:t>
            </a:r>
          </a:p>
          <a:p>
            <a:pPr lvl="1">
              <a:buFont typeface="Courier New" panose="02070309020205020404" pitchFamily="49" charset="0"/>
              <a:buChar char="o"/>
            </a:pPr>
            <a:r>
              <a:rPr lang="en-US" dirty="0"/>
              <a:t>Replacement of breast with DIEP flap graft is not coded separately as 7th character describes the site of the autograft</a:t>
            </a:r>
          </a:p>
          <a:p>
            <a:endParaRPr lang="en-US" dirty="0"/>
          </a:p>
        </p:txBody>
      </p:sp>
    </p:spTree>
    <p:extLst>
      <p:ext uri="{BB962C8B-B14F-4D97-AF65-F5344CB8AC3E}">
        <p14:creationId xmlns:p14="http://schemas.microsoft.com/office/powerpoint/2010/main" val="19530111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Fusion Procedures of the Spine</a:t>
            </a:r>
            <a:endParaRPr lang="en-US" dirty="0"/>
          </a:p>
        </p:txBody>
      </p:sp>
      <p:sp>
        <p:nvSpPr>
          <p:cNvPr id="3" name="Content Placeholder 2"/>
          <p:cNvSpPr>
            <a:spLocks noGrp="1"/>
          </p:cNvSpPr>
          <p:nvPr>
            <p:ph idx="1"/>
          </p:nvPr>
        </p:nvSpPr>
        <p:spPr/>
        <p:txBody>
          <a:bodyPr/>
          <a:lstStyle/>
          <a:p>
            <a:r>
              <a:rPr lang="en-US" dirty="0"/>
              <a:t>B3.10a—body part classified as level of the spine and as single or multiple vertebral joints at each level</a:t>
            </a:r>
          </a:p>
          <a:p>
            <a:r>
              <a:rPr lang="en-US" dirty="0"/>
              <a:t>B3.10b—if multiple joints fused, separate procedure for each that uses a different device and/or qualifier</a:t>
            </a:r>
          </a:p>
        </p:txBody>
      </p:sp>
    </p:spTree>
    <p:extLst>
      <p:ext uri="{BB962C8B-B14F-4D97-AF65-F5344CB8AC3E}">
        <p14:creationId xmlns:p14="http://schemas.microsoft.com/office/powerpoint/2010/main" val="25546461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Devices and Materials Used in Fusion</a:t>
            </a:r>
          </a:p>
        </p:txBody>
      </p:sp>
      <p:sp>
        <p:nvSpPr>
          <p:cNvPr id="3" name="Content Placeholder 2"/>
          <p:cNvSpPr>
            <a:spLocks noGrp="1"/>
          </p:cNvSpPr>
          <p:nvPr>
            <p:ph idx="1"/>
          </p:nvPr>
        </p:nvSpPr>
        <p:spPr/>
        <p:txBody>
          <a:bodyPr>
            <a:normAutofit/>
          </a:bodyPr>
          <a:lstStyle/>
          <a:p>
            <a:r>
              <a:rPr lang="en-US" dirty="0"/>
              <a:t>B3.10c—combinations of devices and materials on the same vertebral joint coded as follows:</a:t>
            </a:r>
          </a:p>
          <a:p>
            <a:pPr lvl="1">
              <a:buFont typeface="Courier New" panose="02070309020205020404" pitchFamily="49" charset="0"/>
              <a:buChar char="o"/>
            </a:pPr>
            <a:r>
              <a:rPr lang="en-US" dirty="0"/>
              <a:t>Interbody fusion device used alone or with other material, such as bone graft—Interbody Fusion Device</a:t>
            </a:r>
          </a:p>
          <a:p>
            <a:pPr lvl="1">
              <a:buFont typeface="Courier New" panose="02070309020205020404" pitchFamily="49" charset="0"/>
              <a:buChar char="o"/>
            </a:pPr>
            <a:r>
              <a:rPr lang="en-US" dirty="0"/>
              <a:t>Bone graft as the only device—Nonautologous Tissue Substitute or Autologous Tissue Substitute</a:t>
            </a:r>
          </a:p>
          <a:p>
            <a:pPr lvl="1">
              <a:buFont typeface="Courier New" panose="02070309020205020404" pitchFamily="49" charset="0"/>
              <a:buChar char="o"/>
            </a:pPr>
            <a:r>
              <a:rPr lang="en-US" dirty="0"/>
              <a:t>Combination of—nonautologous tissue substitute or autologous tissue substitute-Autologous Tissue Substitute</a:t>
            </a:r>
          </a:p>
        </p:txBody>
      </p:sp>
    </p:spTree>
    <p:extLst>
      <p:ext uri="{BB962C8B-B14F-4D97-AF65-F5344CB8AC3E}">
        <p14:creationId xmlns:p14="http://schemas.microsoft.com/office/powerpoint/2010/main" val="26061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Inspection Procedures</a:t>
            </a:r>
            <a:endParaRPr lang="en-US" dirty="0"/>
          </a:p>
        </p:txBody>
      </p:sp>
      <p:sp>
        <p:nvSpPr>
          <p:cNvPr id="3" name="Content Placeholder 2"/>
          <p:cNvSpPr>
            <a:spLocks noGrp="1"/>
          </p:cNvSpPr>
          <p:nvPr>
            <p:ph idx="1"/>
          </p:nvPr>
        </p:nvSpPr>
        <p:spPr/>
        <p:txBody>
          <a:bodyPr>
            <a:normAutofit/>
          </a:bodyPr>
          <a:lstStyle/>
          <a:p>
            <a:r>
              <a:rPr lang="en-US" dirty="0"/>
              <a:t>B3.11a—inspection performed to achieve objective of procedure is not coded separately</a:t>
            </a:r>
          </a:p>
          <a:p>
            <a:r>
              <a:rPr lang="en-US" dirty="0"/>
              <a:t>B3.11b</a:t>
            </a:r>
          </a:p>
          <a:p>
            <a:pPr lvl="1">
              <a:buFont typeface="Courier New" panose="02070309020205020404" pitchFamily="49" charset="0"/>
              <a:buChar char="o"/>
            </a:pPr>
            <a:r>
              <a:rPr lang="en-US" dirty="0"/>
              <a:t>Multiple tubular body parts inspected—most distal body part inspected is coded (the body part furthest from the starting point of the inspection)</a:t>
            </a:r>
          </a:p>
          <a:p>
            <a:pPr lvl="1">
              <a:buFont typeface="Courier New" panose="02070309020205020404" pitchFamily="49" charset="0"/>
              <a:buChar char="o"/>
            </a:pPr>
            <a:r>
              <a:rPr lang="en-US" dirty="0"/>
              <a:t>Multiple nontubular body parts in a region are inspected—body part for the entire region </a:t>
            </a:r>
          </a:p>
          <a:p>
            <a:pPr lvl="2">
              <a:buFont typeface="Wingdings" panose="05000000000000000000" pitchFamily="2" charset="2"/>
              <a:buChar char="§"/>
            </a:pPr>
            <a:r>
              <a:rPr lang="en-US" dirty="0"/>
              <a:t>Example: Exploratory laparotomy with general inspection of abdominal contents = peritoneal cavity</a:t>
            </a:r>
          </a:p>
        </p:txBody>
      </p:sp>
    </p:spTree>
    <p:extLst>
      <p:ext uri="{BB962C8B-B14F-4D97-AF65-F5344CB8AC3E}">
        <p14:creationId xmlns:p14="http://schemas.microsoft.com/office/powerpoint/2010/main" val="2159132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Inspection and Other Procedures</a:t>
            </a:r>
            <a:endParaRPr lang="en-US" dirty="0"/>
          </a:p>
        </p:txBody>
      </p:sp>
      <p:sp>
        <p:nvSpPr>
          <p:cNvPr id="3" name="Content Placeholder 2"/>
          <p:cNvSpPr>
            <a:spLocks noGrp="1"/>
          </p:cNvSpPr>
          <p:nvPr>
            <p:ph idx="1"/>
          </p:nvPr>
        </p:nvSpPr>
        <p:spPr/>
        <p:txBody>
          <a:bodyPr/>
          <a:lstStyle/>
          <a:p>
            <a:r>
              <a:rPr lang="en-US" dirty="0"/>
              <a:t>B3.11c—if Inspection along with another procedure and each uses a different approach. Inspection is coded separately.</a:t>
            </a:r>
          </a:p>
          <a:p>
            <a:pPr lvl="1">
              <a:buFont typeface="Courier New" panose="02070309020205020404" pitchFamily="49" charset="0"/>
              <a:buChar char="o"/>
            </a:pPr>
            <a:r>
              <a:rPr lang="en-US" dirty="0"/>
              <a:t>Example: Endoscopic Inspection of the duodenum and open Excision of the duodenum during the same procedural episode separate codes</a:t>
            </a:r>
          </a:p>
        </p:txBody>
      </p:sp>
    </p:spTree>
    <p:extLst>
      <p:ext uri="{BB962C8B-B14F-4D97-AF65-F5344CB8AC3E}">
        <p14:creationId xmlns:p14="http://schemas.microsoft.com/office/powerpoint/2010/main" val="2191442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Occlusion vs. Restriction for Vessel Embolization</a:t>
            </a:r>
            <a:endParaRPr lang="en-US" dirty="0"/>
          </a:p>
        </p:txBody>
      </p:sp>
      <p:sp>
        <p:nvSpPr>
          <p:cNvPr id="3" name="Content Placeholder 2"/>
          <p:cNvSpPr>
            <a:spLocks noGrp="1"/>
          </p:cNvSpPr>
          <p:nvPr>
            <p:ph idx="1"/>
          </p:nvPr>
        </p:nvSpPr>
        <p:spPr/>
        <p:txBody>
          <a:bodyPr/>
          <a:lstStyle/>
          <a:p>
            <a:r>
              <a:rPr lang="en-US" dirty="0"/>
              <a:t>B3.12</a:t>
            </a:r>
          </a:p>
          <a:p>
            <a:pPr lvl="1">
              <a:buFont typeface="Courier New" panose="02070309020205020404" pitchFamily="49" charset="0"/>
              <a:buChar char="o"/>
            </a:pPr>
            <a:r>
              <a:rPr lang="en-US" dirty="0"/>
              <a:t>If objective is to completely close a vessel—Occlusion</a:t>
            </a:r>
          </a:p>
          <a:p>
            <a:pPr lvl="2">
              <a:buFont typeface="Wingdings" panose="05000000000000000000" pitchFamily="2" charset="2"/>
              <a:buChar char="§"/>
            </a:pPr>
            <a:r>
              <a:rPr lang="en-US" dirty="0"/>
              <a:t>For example, tumor embolization</a:t>
            </a:r>
          </a:p>
          <a:p>
            <a:pPr lvl="1">
              <a:buFont typeface="Courier New" panose="02070309020205020404" pitchFamily="49" charset="0"/>
              <a:buChar char="o"/>
            </a:pPr>
            <a:r>
              <a:rPr lang="en-US" dirty="0"/>
              <a:t>If objective is to narrow the lumen of a vessel—Restriction</a:t>
            </a:r>
          </a:p>
          <a:p>
            <a:pPr lvl="2">
              <a:buFont typeface="Wingdings" panose="05000000000000000000" pitchFamily="2" charset="2"/>
              <a:buChar char="§"/>
            </a:pPr>
            <a:r>
              <a:rPr lang="en-US" dirty="0"/>
              <a:t>For example, cerebral aneurysm embolization</a:t>
            </a:r>
          </a:p>
          <a:p>
            <a:pPr lvl="1"/>
            <a:endParaRPr lang="en-US" dirty="0"/>
          </a:p>
        </p:txBody>
      </p:sp>
    </p:spTree>
    <p:extLst>
      <p:ext uri="{BB962C8B-B14F-4D97-AF65-F5344CB8AC3E}">
        <p14:creationId xmlns:p14="http://schemas.microsoft.com/office/powerpoint/2010/main" val="13697708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Release and Division</a:t>
            </a:r>
            <a:endParaRPr lang="en-US" dirty="0"/>
          </a:p>
        </p:txBody>
      </p:sp>
      <p:sp>
        <p:nvSpPr>
          <p:cNvPr id="3" name="Content Placeholder 2"/>
          <p:cNvSpPr>
            <a:spLocks noGrp="1"/>
          </p:cNvSpPr>
          <p:nvPr>
            <p:ph idx="1"/>
          </p:nvPr>
        </p:nvSpPr>
        <p:spPr/>
        <p:txBody>
          <a:bodyPr>
            <a:normAutofit/>
          </a:bodyPr>
          <a:lstStyle/>
          <a:p>
            <a:r>
              <a:rPr lang="en-US" dirty="0"/>
              <a:t>B3.13—for Release procedures, the body part being freed is the body part value coded, not the tissue being manipulated or cut</a:t>
            </a:r>
          </a:p>
          <a:p>
            <a:r>
              <a:rPr lang="en-US" dirty="0"/>
              <a:t>B3.14</a:t>
            </a:r>
          </a:p>
          <a:p>
            <a:pPr lvl="1">
              <a:buFont typeface="Courier New" panose="02070309020205020404" pitchFamily="49" charset="0"/>
              <a:buChar char="o"/>
            </a:pPr>
            <a:r>
              <a:rPr lang="en-US" dirty="0"/>
              <a:t>If sole objective is freeing a body part without cutting the body part—Release</a:t>
            </a:r>
          </a:p>
          <a:p>
            <a:pPr lvl="1">
              <a:buFont typeface="Courier New" panose="02070309020205020404" pitchFamily="49" charset="0"/>
              <a:buChar char="o"/>
            </a:pPr>
            <a:r>
              <a:rPr lang="en-US" dirty="0"/>
              <a:t>If sole objective is separating or transecting—Division</a:t>
            </a:r>
          </a:p>
        </p:txBody>
      </p:sp>
    </p:spTree>
    <p:extLst>
      <p:ext uri="{BB962C8B-B14F-4D97-AF65-F5344CB8AC3E}">
        <p14:creationId xmlns:p14="http://schemas.microsoft.com/office/powerpoint/2010/main" val="3378582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Conventions Guidelines—A1</a:t>
            </a:r>
            <a:endParaRPr lang="en-US" dirty="0"/>
          </a:p>
        </p:txBody>
      </p:sp>
      <p:sp>
        <p:nvSpPr>
          <p:cNvPr id="3" name="Content Placeholder 2"/>
          <p:cNvSpPr>
            <a:spLocks noGrp="1"/>
          </p:cNvSpPr>
          <p:nvPr>
            <p:ph idx="1"/>
          </p:nvPr>
        </p:nvSpPr>
        <p:spPr/>
        <p:txBody>
          <a:bodyPr/>
          <a:lstStyle/>
          <a:p>
            <a:r>
              <a:rPr lang="en-US" dirty="0"/>
              <a:t>A1—all codes are 7 characters</a:t>
            </a:r>
          </a:p>
          <a:p>
            <a:pPr lvl="1">
              <a:buFont typeface="Courier New" panose="02070309020205020404" pitchFamily="49" charset="0"/>
              <a:buChar char="o"/>
            </a:pPr>
            <a:r>
              <a:rPr lang="en-US" dirty="0"/>
              <a:t>Each character has an axis of classification that remains the same in a defined code range</a:t>
            </a:r>
          </a:p>
          <a:p>
            <a:pPr lvl="1">
              <a:buFont typeface="Courier New" panose="02070309020205020404" pitchFamily="49" charset="0"/>
              <a:buChar char="o"/>
            </a:pPr>
            <a:r>
              <a:rPr lang="en-US" dirty="0"/>
              <a:t>May vary from section to section</a:t>
            </a:r>
          </a:p>
          <a:p>
            <a:pPr lvl="2">
              <a:buFont typeface="Wingdings" panose="05000000000000000000" pitchFamily="2" charset="2"/>
              <a:buChar char="§"/>
            </a:pPr>
            <a:r>
              <a:rPr lang="en-US" dirty="0"/>
              <a:t>For example, 5th character is approach in Medical and Surgical section and Duration in Extracorporeal Therapies section </a:t>
            </a:r>
          </a:p>
        </p:txBody>
      </p:sp>
    </p:spTree>
    <p:extLst>
      <p:ext uri="{BB962C8B-B14F-4D97-AF65-F5344CB8AC3E}">
        <p14:creationId xmlns:p14="http://schemas.microsoft.com/office/powerpoint/2010/main" val="9088304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Reposition for Fracture Treatment</a:t>
            </a:r>
            <a:endParaRPr lang="en-US" dirty="0"/>
          </a:p>
        </p:txBody>
      </p:sp>
      <p:sp>
        <p:nvSpPr>
          <p:cNvPr id="3" name="Content Placeholder 2"/>
          <p:cNvSpPr>
            <a:spLocks noGrp="1"/>
          </p:cNvSpPr>
          <p:nvPr>
            <p:ph idx="1"/>
          </p:nvPr>
        </p:nvSpPr>
        <p:spPr/>
        <p:txBody>
          <a:bodyPr/>
          <a:lstStyle/>
          <a:p>
            <a:r>
              <a:rPr lang="en-US" dirty="0"/>
              <a:t>B3.15 </a:t>
            </a:r>
          </a:p>
          <a:p>
            <a:pPr lvl="1">
              <a:buFont typeface="Courier New" panose="02070309020205020404" pitchFamily="49" charset="0"/>
              <a:buChar char="o"/>
            </a:pPr>
            <a:r>
              <a:rPr lang="en-US" dirty="0"/>
              <a:t>Reduction of a displaced fracture—Reposition</a:t>
            </a:r>
          </a:p>
          <a:p>
            <a:pPr lvl="2">
              <a:buFont typeface="Wingdings" panose="05000000000000000000" pitchFamily="2" charset="2"/>
              <a:buChar char="§"/>
            </a:pPr>
            <a:r>
              <a:rPr lang="en-US" dirty="0"/>
              <a:t>Application of cast or splint is included and not coded separately</a:t>
            </a:r>
          </a:p>
          <a:p>
            <a:pPr lvl="1">
              <a:buFont typeface="Courier New" panose="02070309020205020404" pitchFamily="49" charset="0"/>
              <a:buChar char="o"/>
            </a:pPr>
            <a:r>
              <a:rPr lang="en-US" dirty="0"/>
              <a:t>Treatment of a non-displaced fracture coded to what is performed</a:t>
            </a:r>
          </a:p>
          <a:p>
            <a:pPr lvl="2">
              <a:buFont typeface="Wingdings" panose="05000000000000000000" pitchFamily="2" charset="2"/>
              <a:buChar char="§"/>
            </a:pPr>
            <a:r>
              <a:rPr lang="en-US" dirty="0"/>
              <a:t>For example, pin insertion, cast application</a:t>
            </a:r>
          </a:p>
        </p:txBody>
      </p:sp>
    </p:spTree>
    <p:extLst>
      <p:ext uri="{BB962C8B-B14F-4D97-AF65-F5344CB8AC3E}">
        <p14:creationId xmlns:p14="http://schemas.microsoft.com/office/powerpoint/2010/main" val="1226967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Transplantation vs. Administration</a:t>
            </a:r>
            <a:endParaRPr lang="en-US" dirty="0"/>
          </a:p>
        </p:txBody>
      </p:sp>
      <p:sp>
        <p:nvSpPr>
          <p:cNvPr id="3" name="Content Placeholder 2"/>
          <p:cNvSpPr>
            <a:spLocks noGrp="1"/>
          </p:cNvSpPr>
          <p:nvPr>
            <p:ph idx="1"/>
          </p:nvPr>
        </p:nvSpPr>
        <p:spPr/>
        <p:txBody>
          <a:bodyPr>
            <a:normAutofit/>
          </a:bodyPr>
          <a:lstStyle/>
          <a:p>
            <a:r>
              <a:rPr lang="en-US" dirty="0"/>
              <a:t>B3.16 </a:t>
            </a:r>
          </a:p>
          <a:p>
            <a:pPr lvl="1">
              <a:buFont typeface="Courier New" panose="02070309020205020404" pitchFamily="49" charset="0"/>
              <a:buChar char="o"/>
            </a:pPr>
            <a:r>
              <a:rPr lang="en-US" dirty="0"/>
              <a:t>Transplantation—putting in a mature and functioning living body part taken from another individual or animal</a:t>
            </a:r>
          </a:p>
          <a:p>
            <a:pPr lvl="2">
              <a:buFont typeface="Wingdings" panose="05000000000000000000" pitchFamily="2" charset="2"/>
              <a:buChar char="§"/>
            </a:pPr>
            <a:r>
              <a:rPr lang="en-US" dirty="0"/>
              <a:t>For example, lungs or heart </a:t>
            </a:r>
          </a:p>
          <a:p>
            <a:pPr lvl="1">
              <a:buFont typeface="Courier New" panose="02070309020205020404" pitchFamily="49" charset="0"/>
              <a:buChar char="o"/>
            </a:pPr>
            <a:r>
              <a:rPr lang="en-US" dirty="0"/>
              <a:t>Administration Section—putting in autologous or nonautologous cells</a:t>
            </a:r>
          </a:p>
          <a:p>
            <a:pPr lvl="2">
              <a:buFont typeface="Wingdings" panose="05000000000000000000" pitchFamily="2" charset="2"/>
              <a:buChar char="§"/>
            </a:pPr>
            <a:r>
              <a:rPr lang="en-US" dirty="0"/>
              <a:t>For example, pancreatic islet cells, stem cells, bone marrow</a:t>
            </a:r>
          </a:p>
        </p:txBody>
      </p:sp>
    </p:spTree>
    <p:extLst>
      <p:ext uri="{BB962C8B-B14F-4D97-AF65-F5344CB8AC3E}">
        <p14:creationId xmlns:p14="http://schemas.microsoft.com/office/powerpoint/2010/main" val="8807979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1C21601-676A-49FE-8270-08B040B9BA3F}"/>
              </a:ext>
            </a:extLst>
          </p:cNvPr>
          <p:cNvSpPr>
            <a:spLocks noGrp="1"/>
          </p:cNvSpPr>
          <p:nvPr>
            <p:ph type="title"/>
          </p:nvPr>
        </p:nvSpPr>
        <p:spPr/>
        <p:txBody>
          <a:bodyPr>
            <a:noAutofit/>
          </a:bodyPr>
          <a:lstStyle/>
          <a:p>
            <a:r>
              <a:rPr lang="en-US" sz="3600" dirty="0"/>
              <a:t>Transfer procedures using multiple tissue layers </a:t>
            </a:r>
          </a:p>
        </p:txBody>
      </p:sp>
      <p:sp>
        <p:nvSpPr>
          <p:cNvPr id="3" name="Content Placeholder 2">
            <a:extLst>
              <a:ext uri="{FF2B5EF4-FFF2-40B4-BE49-F238E27FC236}">
                <a16:creationId xmlns:a16="http://schemas.microsoft.com/office/drawing/2014/main" xmlns="" id="{B410CB30-971B-4865-92AF-23DCFAA6759D}"/>
              </a:ext>
            </a:extLst>
          </p:cNvPr>
          <p:cNvSpPr>
            <a:spLocks noGrp="1"/>
          </p:cNvSpPr>
          <p:nvPr>
            <p:ph idx="1"/>
          </p:nvPr>
        </p:nvSpPr>
        <p:spPr/>
        <p:txBody>
          <a:bodyPr>
            <a:normAutofit/>
          </a:bodyPr>
          <a:lstStyle/>
          <a:p>
            <a:r>
              <a:rPr lang="en-US" dirty="0"/>
              <a:t>B3.17</a:t>
            </a:r>
          </a:p>
          <a:p>
            <a:pPr lvl="1">
              <a:buFont typeface="Courier New" panose="02070309020205020404" pitchFamily="49" charset="0"/>
              <a:buChar char="o"/>
            </a:pPr>
            <a:r>
              <a:rPr lang="en-US" dirty="0"/>
              <a:t>Qualifiers to specify when a transfer flap is composed of more than one tissue layer, such as a musculocutaneous flap</a:t>
            </a:r>
          </a:p>
          <a:p>
            <a:pPr lvl="1">
              <a:buFont typeface="Courier New" panose="02070309020205020404" pitchFamily="49" charset="0"/>
              <a:buChar char="o"/>
            </a:pPr>
            <a:r>
              <a:rPr lang="en-US" dirty="0"/>
              <a:t>For procedures involving transfer of multiple tissue layers including skin, subcutaneous tissue, fascia or muscle </a:t>
            </a:r>
          </a:p>
          <a:p>
            <a:pPr lvl="2"/>
            <a:r>
              <a:rPr lang="en-US" dirty="0"/>
              <a:t>Body part value deepest tissue layer in the flap, and the </a:t>
            </a:r>
          </a:p>
          <a:p>
            <a:pPr lvl="2"/>
            <a:r>
              <a:rPr lang="en-US" dirty="0"/>
              <a:t>Qualifier to describe the other tissue layer(s) in the transfer flap. </a:t>
            </a:r>
          </a:p>
        </p:txBody>
      </p:sp>
    </p:spTree>
    <p:extLst>
      <p:ext uri="{BB962C8B-B14F-4D97-AF65-F5344CB8AC3E}">
        <p14:creationId xmlns:p14="http://schemas.microsoft.com/office/powerpoint/2010/main" val="13138226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04FC1D-0856-4298-9955-AF257B838CF7}"/>
              </a:ext>
            </a:extLst>
          </p:cNvPr>
          <p:cNvSpPr>
            <a:spLocks noGrp="1"/>
          </p:cNvSpPr>
          <p:nvPr>
            <p:ph type="title"/>
          </p:nvPr>
        </p:nvSpPr>
        <p:spPr/>
        <p:txBody>
          <a:bodyPr>
            <a:noAutofit/>
          </a:bodyPr>
          <a:lstStyle/>
          <a:p>
            <a:r>
              <a:rPr lang="en-US" sz="3600" dirty="0"/>
              <a:t>Transfer procedures using multiple tissue layers (continued)</a:t>
            </a:r>
          </a:p>
        </p:txBody>
      </p:sp>
      <p:sp>
        <p:nvSpPr>
          <p:cNvPr id="3" name="Content Placeholder 2">
            <a:extLst>
              <a:ext uri="{FF2B5EF4-FFF2-40B4-BE49-F238E27FC236}">
                <a16:creationId xmlns:a16="http://schemas.microsoft.com/office/drawing/2014/main" xmlns="" id="{2041CB05-3972-4159-9C7D-96273819AA3A}"/>
              </a:ext>
            </a:extLst>
          </p:cNvPr>
          <p:cNvSpPr>
            <a:spLocks noGrp="1"/>
          </p:cNvSpPr>
          <p:nvPr>
            <p:ph idx="1"/>
          </p:nvPr>
        </p:nvSpPr>
        <p:spPr/>
        <p:txBody>
          <a:bodyPr/>
          <a:lstStyle/>
          <a:p>
            <a:pPr marL="0" indent="0">
              <a:buNone/>
            </a:pPr>
            <a:r>
              <a:rPr lang="en-US" dirty="0"/>
              <a:t>B3.17 </a:t>
            </a:r>
          </a:p>
          <a:p>
            <a:r>
              <a:rPr lang="en-US" dirty="0"/>
              <a:t>Example: A musculocutaneous flap transfer is coded to the appropriate body part value in the body system Muscles, and the qualifier is used to describe the additional tissue layer(s) in the transfer flap. </a:t>
            </a:r>
          </a:p>
        </p:txBody>
      </p:sp>
    </p:spTree>
    <p:extLst>
      <p:ext uri="{BB962C8B-B14F-4D97-AF65-F5344CB8AC3E}">
        <p14:creationId xmlns:p14="http://schemas.microsoft.com/office/powerpoint/2010/main" val="8430427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Body Part—General Guidelines</a:t>
            </a:r>
            <a:endParaRPr lang="en-US" dirty="0"/>
          </a:p>
        </p:txBody>
      </p:sp>
      <p:sp>
        <p:nvSpPr>
          <p:cNvPr id="3" name="Content Placeholder 2"/>
          <p:cNvSpPr>
            <a:spLocks noGrp="1"/>
          </p:cNvSpPr>
          <p:nvPr>
            <p:ph idx="1"/>
          </p:nvPr>
        </p:nvSpPr>
        <p:spPr/>
        <p:txBody>
          <a:bodyPr/>
          <a:lstStyle/>
          <a:p>
            <a:r>
              <a:rPr lang="en-US" dirty="0"/>
              <a:t>B4.1a—Procedure performed on a portion of a body part without a specific body part—coded to the value for the whole body part</a:t>
            </a:r>
          </a:p>
          <a:p>
            <a:pPr lvl="1">
              <a:buFont typeface="Courier New" panose="02070309020205020404" pitchFamily="49" charset="0"/>
              <a:buChar char="o"/>
            </a:pPr>
            <a:r>
              <a:rPr lang="en-US" dirty="0"/>
              <a:t>Example: Alveolar process of the mandible coded to mandible</a:t>
            </a:r>
          </a:p>
          <a:p>
            <a:pPr lvl="2">
              <a:buFont typeface="Wingdings" panose="05000000000000000000" pitchFamily="2" charset="2"/>
              <a:buChar char="§"/>
            </a:pPr>
            <a:r>
              <a:rPr lang="en-US" dirty="0"/>
              <a:t>Body part key is a helpful resource</a:t>
            </a:r>
          </a:p>
          <a:p>
            <a:pPr lvl="2">
              <a:buFont typeface="Wingdings" panose="05000000000000000000" pitchFamily="2" charset="2"/>
              <a:buChar char="§"/>
            </a:pPr>
            <a:r>
              <a:rPr lang="en-US" dirty="0"/>
              <a:t>Integrated into the Index</a:t>
            </a:r>
          </a:p>
        </p:txBody>
      </p:sp>
    </p:spTree>
    <p:extLst>
      <p:ext uri="{BB962C8B-B14F-4D97-AF65-F5344CB8AC3E}">
        <p14:creationId xmlns:p14="http://schemas.microsoft.com/office/powerpoint/2010/main" val="38872799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Body Part—General Guidelines</a:t>
            </a:r>
            <a:endParaRPr lang="en-US" dirty="0"/>
          </a:p>
        </p:txBody>
      </p:sp>
      <p:sp>
        <p:nvSpPr>
          <p:cNvPr id="3" name="Content Placeholder 2"/>
          <p:cNvSpPr>
            <a:spLocks noGrp="1"/>
          </p:cNvSpPr>
          <p:nvPr>
            <p:ph idx="1"/>
          </p:nvPr>
        </p:nvSpPr>
        <p:spPr/>
        <p:txBody>
          <a:bodyPr/>
          <a:lstStyle/>
          <a:p>
            <a:r>
              <a:rPr lang="en-US"/>
              <a:t>B4.1b—Prefix “peri” is combined with a body part to identify the site of the procedure, and the site of the procedure is not further specified, then the procedure is coded to the body part named. This guideline applies only when a more specific body part value is not available.</a:t>
            </a:r>
          </a:p>
          <a:p>
            <a:endParaRPr lang="en-US" dirty="0"/>
          </a:p>
        </p:txBody>
      </p:sp>
    </p:spTree>
    <p:extLst>
      <p:ext uri="{BB962C8B-B14F-4D97-AF65-F5344CB8AC3E}">
        <p14:creationId xmlns:p14="http://schemas.microsoft.com/office/powerpoint/2010/main" val="12554034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B4.1b—Prefix “peri” Examples</a:t>
            </a:r>
            <a:endParaRPr lang="en-US" dirty="0"/>
          </a:p>
        </p:txBody>
      </p:sp>
      <p:sp>
        <p:nvSpPr>
          <p:cNvPr id="3" name="Content Placeholder 2"/>
          <p:cNvSpPr>
            <a:spLocks noGrp="1"/>
          </p:cNvSpPr>
          <p:nvPr>
            <p:ph idx="1"/>
          </p:nvPr>
        </p:nvSpPr>
        <p:spPr/>
        <p:txBody>
          <a:bodyPr/>
          <a:lstStyle/>
          <a:p>
            <a:r>
              <a:rPr lang="en-US" dirty="0"/>
              <a:t>Perirenal = kidney body part</a:t>
            </a:r>
          </a:p>
          <a:p>
            <a:r>
              <a:rPr lang="en-US" dirty="0"/>
              <a:t>Peri-urethral—with documentation of vulvar tissue vs. urethral = vulvar body part</a:t>
            </a:r>
          </a:p>
          <a:p>
            <a:r>
              <a:rPr lang="en-US" dirty="0"/>
              <a:t>Periosteum coded to the corresponding body part</a:t>
            </a:r>
          </a:p>
        </p:txBody>
      </p:sp>
    </p:spTree>
    <p:extLst>
      <p:ext uri="{BB962C8B-B14F-4D97-AF65-F5344CB8AC3E}">
        <p14:creationId xmlns:p14="http://schemas.microsoft.com/office/powerpoint/2010/main" val="29184431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207DD5-FB16-4738-8CF3-7F62307EBEFD}"/>
              </a:ext>
            </a:extLst>
          </p:cNvPr>
          <p:cNvSpPr>
            <a:spLocks noGrp="1"/>
          </p:cNvSpPr>
          <p:nvPr>
            <p:ph type="title"/>
          </p:nvPr>
        </p:nvSpPr>
        <p:spPr/>
        <p:txBody>
          <a:bodyPr>
            <a:normAutofit/>
          </a:bodyPr>
          <a:lstStyle/>
          <a:p>
            <a:r>
              <a:rPr lang="en-US" dirty="0"/>
              <a:t>Body Part—General Guidelines B4.1c</a:t>
            </a:r>
          </a:p>
        </p:txBody>
      </p:sp>
      <p:sp>
        <p:nvSpPr>
          <p:cNvPr id="3" name="Content Placeholder 2">
            <a:extLst>
              <a:ext uri="{FF2B5EF4-FFF2-40B4-BE49-F238E27FC236}">
                <a16:creationId xmlns:a16="http://schemas.microsoft.com/office/drawing/2014/main" xmlns="" id="{C383FB5A-CD66-48F9-BAC0-5469A7F66563}"/>
              </a:ext>
            </a:extLst>
          </p:cNvPr>
          <p:cNvSpPr>
            <a:spLocks noGrp="1"/>
          </p:cNvSpPr>
          <p:nvPr>
            <p:ph idx="1"/>
          </p:nvPr>
        </p:nvSpPr>
        <p:spPr/>
        <p:txBody>
          <a:bodyPr>
            <a:normAutofit/>
          </a:bodyPr>
          <a:lstStyle/>
          <a:p>
            <a:r>
              <a:rPr lang="en-US"/>
              <a:t>If a procedure is performed on a continuous section of a tubular body part, code the body part value corresponding to the furthest anatomical site from the point of entry.  </a:t>
            </a:r>
          </a:p>
          <a:p>
            <a:r>
              <a:rPr lang="en-US"/>
              <a:t>Example: A procedure performed on a continuous section of artery from the femoral artery to the external iliac artery with the point of entry at the femoral artery is coded to the external iliac body part.</a:t>
            </a:r>
            <a:endParaRPr lang="en-US" dirty="0"/>
          </a:p>
        </p:txBody>
      </p:sp>
    </p:spTree>
    <p:extLst>
      <p:ext uri="{BB962C8B-B14F-4D97-AF65-F5344CB8AC3E}">
        <p14:creationId xmlns:p14="http://schemas.microsoft.com/office/powerpoint/2010/main" val="27673778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Body Part —General Guidelines (continued)</a:t>
            </a:r>
          </a:p>
        </p:txBody>
      </p:sp>
      <p:sp>
        <p:nvSpPr>
          <p:cNvPr id="3" name="Content Placeholder 2"/>
          <p:cNvSpPr>
            <a:spLocks noGrp="1"/>
          </p:cNvSpPr>
          <p:nvPr>
            <p:ph idx="1"/>
          </p:nvPr>
        </p:nvSpPr>
        <p:spPr/>
        <p:txBody>
          <a:bodyPr>
            <a:normAutofit/>
          </a:bodyPr>
          <a:lstStyle/>
          <a:p>
            <a:r>
              <a:rPr lang="en-US" dirty="0"/>
              <a:t>B4.2—if a specific branch of a body part does not have its own value, it is coded to the closest proximal branch that has a specific body part</a:t>
            </a:r>
          </a:p>
          <a:p>
            <a:r>
              <a:rPr lang="en-US" dirty="0"/>
              <a:t>In cardiovascular body system, if a general body part is available in the correct root operation table and coding to a proximal branch would require a different body system, use the general body part value </a:t>
            </a:r>
          </a:p>
          <a:p>
            <a:endParaRPr lang="en-US" dirty="0"/>
          </a:p>
        </p:txBody>
      </p:sp>
    </p:spTree>
    <p:extLst>
      <p:ext uri="{BB962C8B-B14F-4D97-AF65-F5344CB8AC3E}">
        <p14:creationId xmlns:p14="http://schemas.microsoft.com/office/powerpoint/2010/main" val="6114267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Body Part Guidelines (continued)</a:t>
            </a:r>
            <a:endParaRPr lang="en-US" dirty="0"/>
          </a:p>
        </p:txBody>
      </p:sp>
      <p:sp>
        <p:nvSpPr>
          <p:cNvPr id="3" name="Content Placeholder 2"/>
          <p:cNvSpPr>
            <a:spLocks noGrp="1"/>
          </p:cNvSpPr>
          <p:nvPr>
            <p:ph idx="1"/>
          </p:nvPr>
        </p:nvSpPr>
        <p:spPr/>
        <p:txBody>
          <a:bodyPr/>
          <a:lstStyle/>
          <a:p>
            <a:r>
              <a:rPr lang="en-US" dirty="0"/>
              <a:t>B4.3—if identical procedures are performed on contralateral body parts</a:t>
            </a:r>
          </a:p>
          <a:p>
            <a:pPr lvl="1">
              <a:buFont typeface="Courier New" panose="02070309020205020404" pitchFamily="49" charset="0"/>
              <a:buChar char="o"/>
            </a:pPr>
            <a:r>
              <a:rPr lang="en-US" dirty="0"/>
              <a:t>If bilateral body part value exists—use this</a:t>
            </a:r>
          </a:p>
          <a:p>
            <a:pPr lvl="1">
              <a:buFont typeface="Courier New" panose="02070309020205020404" pitchFamily="49" charset="0"/>
              <a:buChar char="o"/>
            </a:pPr>
            <a:r>
              <a:rPr lang="en-US" dirty="0"/>
              <a:t>If no bilateral body part value—code each procedure separately using the appropriate body part value</a:t>
            </a:r>
          </a:p>
          <a:p>
            <a:endParaRPr lang="en-US" dirty="0"/>
          </a:p>
        </p:txBody>
      </p:sp>
    </p:spTree>
    <p:extLst>
      <p:ext uri="{BB962C8B-B14F-4D97-AF65-F5344CB8AC3E}">
        <p14:creationId xmlns:p14="http://schemas.microsoft.com/office/powerpoint/2010/main" val="262349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Conventions Guidelines—A2 and A3</a:t>
            </a:r>
          </a:p>
        </p:txBody>
      </p:sp>
      <p:sp>
        <p:nvSpPr>
          <p:cNvPr id="3" name="Content Placeholder 2"/>
          <p:cNvSpPr>
            <a:spLocks noGrp="1"/>
          </p:cNvSpPr>
          <p:nvPr>
            <p:ph idx="1"/>
          </p:nvPr>
        </p:nvSpPr>
        <p:spPr/>
        <p:txBody>
          <a:bodyPr>
            <a:normAutofit/>
          </a:bodyPr>
          <a:lstStyle/>
          <a:p>
            <a:r>
              <a:rPr lang="en-US" dirty="0"/>
              <a:t>A2—one of 34 potential values for each axis of classification</a:t>
            </a:r>
          </a:p>
          <a:p>
            <a:pPr lvl="1">
              <a:buFont typeface="Courier New" panose="02070309020205020404" pitchFamily="49" charset="0"/>
              <a:buChar char="o"/>
            </a:pPr>
            <a:r>
              <a:rPr lang="en-US" dirty="0"/>
              <a:t>Numbers 0–9</a:t>
            </a:r>
          </a:p>
          <a:p>
            <a:pPr lvl="1">
              <a:buFont typeface="Courier New" panose="02070309020205020404" pitchFamily="49" charset="0"/>
              <a:buChar char="o"/>
            </a:pPr>
            <a:r>
              <a:rPr lang="en-US" dirty="0"/>
              <a:t>All letters except I and O</a:t>
            </a:r>
          </a:p>
          <a:p>
            <a:pPr lvl="2">
              <a:buFont typeface="Wingdings" panose="05000000000000000000" pitchFamily="2" charset="2"/>
              <a:buChar char="§"/>
            </a:pPr>
            <a:r>
              <a:rPr lang="en-US" dirty="0"/>
              <a:t>Easily confused with 1 and 0</a:t>
            </a:r>
          </a:p>
          <a:p>
            <a:r>
              <a:rPr lang="en-US" dirty="0"/>
              <a:t>A3—values can be added as necessary</a:t>
            </a:r>
          </a:p>
          <a:p>
            <a:pPr lvl="1">
              <a:buFont typeface="Courier New" panose="02070309020205020404" pitchFamily="49" charset="0"/>
              <a:buChar char="o"/>
            </a:pPr>
            <a:r>
              <a:rPr lang="en-US" dirty="0"/>
              <a:t>ICD-10-PCS is easily expandable</a:t>
            </a:r>
          </a:p>
          <a:p>
            <a:pPr lvl="1">
              <a:buFont typeface="Courier New" panose="02070309020205020404" pitchFamily="49" charset="0"/>
              <a:buChar char="o"/>
            </a:pPr>
            <a:r>
              <a:rPr lang="en-US" dirty="0"/>
              <a:t>For example, as new devices are developed, new values can be added</a:t>
            </a:r>
          </a:p>
        </p:txBody>
      </p:sp>
    </p:spTree>
    <p:extLst>
      <p:ext uri="{BB962C8B-B14F-4D97-AF65-F5344CB8AC3E}">
        <p14:creationId xmlns:p14="http://schemas.microsoft.com/office/powerpoint/2010/main" val="6388914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Coronary Arteries</a:t>
            </a:r>
            <a:endParaRPr lang="en-US" dirty="0"/>
          </a:p>
        </p:txBody>
      </p:sp>
      <p:sp>
        <p:nvSpPr>
          <p:cNvPr id="3" name="Content Placeholder 2"/>
          <p:cNvSpPr>
            <a:spLocks noGrp="1"/>
          </p:cNvSpPr>
          <p:nvPr>
            <p:ph idx="1"/>
          </p:nvPr>
        </p:nvSpPr>
        <p:spPr/>
        <p:txBody>
          <a:bodyPr>
            <a:normAutofit/>
          </a:bodyPr>
          <a:lstStyle/>
          <a:p>
            <a:r>
              <a:rPr lang="en-US" dirty="0"/>
              <a:t>B4.4—coronary arteries are classified as a single body system and further specified by the number of arteries treated</a:t>
            </a:r>
          </a:p>
          <a:p>
            <a:r>
              <a:rPr lang="en-US" dirty="0"/>
              <a:t>One procedure code specifying multiple arteries is used when the same procedure is performed, including the same device and qualifier values.</a:t>
            </a:r>
          </a:p>
          <a:p>
            <a:pPr lvl="1"/>
            <a:endParaRPr lang="en-US" dirty="0"/>
          </a:p>
        </p:txBody>
      </p:sp>
    </p:spTree>
    <p:extLst>
      <p:ext uri="{BB962C8B-B14F-4D97-AF65-F5344CB8AC3E}">
        <p14:creationId xmlns:p14="http://schemas.microsoft.com/office/powerpoint/2010/main" val="18365970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Tendons and Other Structures Near a Joint</a:t>
            </a:r>
            <a:endParaRPr lang="en-US" dirty="0"/>
          </a:p>
        </p:txBody>
      </p:sp>
      <p:sp>
        <p:nvSpPr>
          <p:cNvPr id="3" name="Content Placeholder 2"/>
          <p:cNvSpPr>
            <a:spLocks noGrp="1"/>
          </p:cNvSpPr>
          <p:nvPr>
            <p:ph idx="1"/>
          </p:nvPr>
        </p:nvSpPr>
        <p:spPr/>
        <p:txBody>
          <a:bodyPr/>
          <a:lstStyle/>
          <a:p>
            <a:r>
              <a:rPr lang="en-US" dirty="0"/>
              <a:t>B4.5—procedures performed on tendons, ligaments, bursae, and fascia supporting a joint coded to the body system that is the focus of treatment</a:t>
            </a:r>
          </a:p>
          <a:p>
            <a:r>
              <a:rPr lang="en-US" dirty="0"/>
              <a:t>Procedures performed on the joint structures coded to the body part in the joint body systems</a:t>
            </a:r>
          </a:p>
        </p:txBody>
      </p:sp>
    </p:spTree>
    <p:extLst>
      <p:ext uri="{BB962C8B-B14F-4D97-AF65-F5344CB8AC3E}">
        <p14:creationId xmlns:p14="http://schemas.microsoft.com/office/powerpoint/2010/main" val="30411728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Skin, Subcutaneous Tissue and Fascia Overlying a Joint</a:t>
            </a:r>
            <a:endParaRPr lang="en-US" dirty="0"/>
          </a:p>
        </p:txBody>
      </p:sp>
      <p:sp>
        <p:nvSpPr>
          <p:cNvPr id="3" name="Content Placeholder 2"/>
          <p:cNvSpPr>
            <a:spLocks noGrp="1"/>
          </p:cNvSpPr>
          <p:nvPr>
            <p:ph idx="1"/>
          </p:nvPr>
        </p:nvSpPr>
        <p:spPr/>
        <p:txBody>
          <a:bodyPr>
            <a:normAutofit/>
          </a:bodyPr>
          <a:lstStyle/>
          <a:p>
            <a:r>
              <a:rPr lang="en-US" dirty="0"/>
              <a:t>B4.6—procedure coded to the following body parts:</a:t>
            </a:r>
          </a:p>
          <a:p>
            <a:pPr lvl="1">
              <a:buFont typeface="Courier New" panose="02070309020205020404" pitchFamily="49" charset="0"/>
              <a:buChar char="o"/>
            </a:pPr>
            <a:r>
              <a:rPr lang="en-US" dirty="0"/>
              <a:t>Shoulder—Upper Arm</a:t>
            </a:r>
          </a:p>
          <a:p>
            <a:pPr lvl="1">
              <a:buFont typeface="Courier New" panose="02070309020205020404" pitchFamily="49" charset="0"/>
              <a:buChar char="o"/>
            </a:pPr>
            <a:r>
              <a:rPr lang="en-US" dirty="0"/>
              <a:t>Elbow—Lower Arm</a:t>
            </a:r>
          </a:p>
          <a:p>
            <a:pPr lvl="1">
              <a:buFont typeface="Courier New" panose="02070309020205020404" pitchFamily="49" charset="0"/>
              <a:buChar char="o"/>
            </a:pPr>
            <a:r>
              <a:rPr lang="en-US" dirty="0"/>
              <a:t>Wrist—Lower Arm</a:t>
            </a:r>
          </a:p>
          <a:p>
            <a:pPr lvl="1">
              <a:buFont typeface="Courier New" panose="02070309020205020404" pitchFamily="49" charset="0"/>
              <a:buChar char="o"/>
            </a:pPr>
            <a:r>
              <a:rPr lang="en-US" dirty="0"/>
              <a:t>Hip—Upper Leg</a:t>
            </a:r>
          </a:p>
          <a:p>
            <a:pPr lvl="1">
              <a:buFont typeface="Courier New" panose="02070309020205020404" pitchFamily="49" charset="0"/>
              <a:buChar char="o"/>
            </a:pPr>
            <a:r>
              <a:rPr lang="en-US" dirty="0"/>
              <a:t>Knee—Lower Leg</a:t>
            </a:r>
          </a:p>
          <a:p>
            <a:pPr lvl="1">
              <a:buFont typeface="Courier New" panose="02070309020205020404" pitchFamily="49" charset="0"/>
              <a:buChar char="o"/>
            </a:pPr>
            <a:r>
              <a:rPr lang="en-US" dirty="0"/>
              <a:t>Ankle—Foot</a:t>
            </a:r>
          </a:p>
        </p:txBody>
      </p:sp>
    </p:spTree>
    <p:extLst>
      <p:ext uri="{BB962C8B-B14F-4D97-AF65-F5344CB8AC3E}">
        <p14:creationId xmlns:p14="http://schemas.microsoft.com/office/powerpoint/2010/main" val="13410402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Fingers and Toes</a:t>
            </a:r>
            <a:endParaRPr lang="en-US" dirty="0"/>
          </a:p>
        </p:txBody>
      </p:sp>
      <p:sp>
        <p:nvSpPr>
          <p:cNvPr id="3" name="Content Placeholder 2"/>
          <p:cNvSpPr>
            <a:spLocks noGrp="1"/>
          </p:cNvSpPr>
          <p:nvPr>
            <p:ph idx="1"/>
          </p:nvPr>
        </p:nvSpPr>
        <p:spPr/>
        <p:txBody>
          <a:bodyPr/>
          <a:lstStyle/>
          <a:p>
            <a:r>
              <a:rPr lang="en-US" dirty="0"/>
              <a:t>B4.7—if body system does not contain a separate body part value for fingers or toes:</a:t>
            </a:r>
          </a:p>
          <a:p>
            <a:pPr lvl="1">
              <a:buFont typeface="Courier New" panose="02070309020205020404" pitchFamily="49" charset="0"/>
              <a:buChar char="o"/>
            </a:pPr>
            <a:r>
              <a:rPr lang="en-US" dirty="0"/>
              <a:t>Fingers—Body part value for hand</a:t>
            </a:r>
          </a:p>
          <a:p>
            <a:pPr lvl="1">
              <a:buFont typeface="Courier New" panose="02070309020205020404" pitchFamily="49" charset="0"/>
              <a:buChar char="o"/>
            </a:pPr>
            <a:r>
              <a:rPr lang="en-US" dirty="0"/>
              <a:t>Toes—Body part value for foot</a:t>
            </a:r>
          </a:p>
        </p:txBody>
      </p:sp>
    </p:spTree>
    <p:extLst>
      <p:ext uri="{BB962C8B-B14F-4D97-AF65-F5344CB8AC3E}">
        <p14:creationId xmlns:p14="http://schemas.microsoft.com/office/powerpoint/2010/main" val="30917841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Upper and Lower Intestinal Tract</a:t>
            </a:r>
            <a:endParaRPr lang="en-US" dirty="0"/>
          </a:p>
        </p:txBody>
      </p:sp>
      <p:sp>
        <p:nvSpPr>
          <p:cNvPr id="3" name="Content Placeholder 2"/>
          <p:cNvSpPr>
            <a:spLocks noGrp="1"/>
          </p:cNvSpPr>
          <p:nvPr>
            <p:ph idx="1"/>
          </p:nvPr>
        </p:nvSpPr>
        <p:spPr/>
        <p:txBody>
          <a:bodyPr/>
          <a:lstStyle/>
          <a:p>
            <a:r>
              <a:rPr lang="en-US" dirty="0"/>
              <a:t>B4.8</a:t>
            </a:r>
          </a:p>
          <a:p>
            <a:pPr lvl="1">
              <a:buFont typeface="Courier New" panose="02070309020205020404" pitchFamily="49" charset="0"/>
              <a:buChar char="o"/>
            </a:pPr>
            <a:r>
              <a:rPr lang="en-US" dirty="0"/>
              <a:t>Root Operations Change, Inspection, Removal, and Revision</a:t>
            </a:r>
          </a:p>
          <a:p>
            <a:pPr lvl="2">
              <a:buFont typeface="Wingdings" panose="05000000000000000000" pitchFamily="2" charset="2"/>
              <a:buChar char="§"/>
            </a:pPr>
            <a:r>
              <a:rPr lang="en-US" dirty="0"/>
              <a:t>Upper Intestinal Tract</a:t>
            </a:r>
          </a:p>
          <a:p>
            <a:pPr lvl="3"/>
            <a:r>
              <a:rPr lang="en-US" dirty="0"/>
              <a:t>Esophagus through duodenum</a:t>
            </a:r>
          </a:p>
          <a:p>
            <a:pPr lvl="2">
              <a:buFont typeface="Wingdings" panose="05000000000000000000" pitchFamily="2" charset="2"/>
              <a:buChar char="§"/>
            </a:pPr>
            <a:r>
              <a:rPr lang="en-US" dirty="0"/>
              <a:t>Lower Intestinal Tract</a:t>
            </a:r>
          </a:p>
          <a:p>
            <a:pPr lvl="3"/>
            <a:r>
              <a:rPr lang="en-US" dirty="0"/>
              <a:t>Jejunum through rectum and anus</a:t>
            </a:r>
          </a:p>
        </p:txBody>
      </p:sp>
    </p:spTree>
    <p:extLst>
      <p:ext uri="{BB962C8B-B14F-4D97-AF65-F5344CB8AC3E}">
        <p14:creationId xmlns:p14="http://schemas.microsoft.com/office/powerpoint/2010/main" val="23577441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 Guidelines</a:t>
            </a:r>
            <a:endParaRPr lang="en-US" dirty="0"/>
          </a:p>
        </p:txBody>
      </p:sp>
      <p:sp>
        <p:nvSpPr>
          <p:cNvPr id="3" name="Content Placeholder 2"/>
          <p:cNvSpPr>
            <a:spLocks noGrp="1"/>
          </p:cNvSpPr>
          <p:nvPr>
            <p:ph idx="1"/>
          </p:nvPr>
        </p:nvSpPr>
        <p:spPr/>
        <p:txBody>
          <a:bodyPr>
            <a:normAutofit/>
          </a:bodyPr>
          <a:lstStyle/>
          <a:p>
            <a:r>
              <a:rPr lang="en-US" dirty="0"/>
              <a:t>B5.2—Open approach with percutaneous endoscopic assistance—Open approach</a:t>
            </a:r>
          </a:p>
          <a:p>
            <a:r>
              <a:rPr lang="en-US" dirty="0"/>
              <a:t>B5.3a—performed within an orifice on structures that are visible without instrumentation—External</a:t>
            </a:r>
          </a:p>
          <a:p>
            <a:r>
              <a:rPr lang="en-US" dirty="0"/>
              <a:t>B5.3b—performed indirectly by the application of force through intervening body layers—External</a:t>
            </a:r>
          </a:p>
        </p:txBody>
      </p:sp>
    </p:spTree>
    <p:extLst>
      <p:ext uri="{BB962C8B-B14F-4D97-AF65-F5344CB8AC3E}">
        <p14:creationId xmlns:p14="http://schemas.microsoft.com/office/powerpoint/2010/main" val="4284195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Percutaneous procedure via Device</a:t>
            </a:r>
            <a:endParaRPr lang="en-US" dirty="0"/>
          </a:p>
        </p:txBody>
      </p:sp>
      <p:sp>
        <p:nvSpPr>
          <p:cNvPr id="3" name="Content Placeholder 2"/>
          <p:cNvSpPr>
            <a:spLocks noGrp="1"/>
          </p:cNvSpPr>
          <p:nvPr>
            <p:ph idx="1"/>
          </p:nvPr>
        </p:nvSpPr>
        <p:spPr/>
        <p:txBody>
          <a:bodyPr/>
          <a:lstStyle/>
          <a:p>
            <a:r>
              <a:rPr lang="en-US" dirty="0"/>
              <a:t>B5.4—procedures performed percutaneously via a device placed for the procedure—Percutaneous approach</a:t>
            </a:r>
          </a:p>
        </p:txBody>
      </p:sp>
    </p:spTree>
    <p:extLst>
      <p:ext uri="{BB962C8B-B14F-4D97-AF65-F5344CB8AC3E}">
        <p14:creationId xmlns:p14="http://schemas.microsoft.com/office/powerpoint/2010/main" val="36054866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5ECDD0-9FEF-4105-B0F4-5646D76488E1}"/>
              </a:ext>
            </a:extLst>
          </p:cNvPr>
          <p:cNvSpPr>
            <a:spLocks noGrp="1"/>
          </p:cNvSpPr>
          <p:nvPr>
            <p:ph type="title"/>
          </p:nvPr>
        </p:nvSpPr>
        <p:spPr/>
        <p:txBody>
          <a:bodyPr/>
          <a:lstStyle/>
          <a:p>
            <a:r>
              <a:rPr lang="en-US" dirty="0"/>
              <a:t>Approach Decision Tree</a:t>
            </a:r>
          </a:p>
        </p:txBody>
      </p:sp>
      <p:sp>
        <p:nvSpPr>
          <p:cNvPr id="3" name="Content Placeholder 2">
            <a:extLst>
              <a:ext uri="{FF2B5EF4-FFF2-40B4-BE49-F238E27FC236}">
                <a16:creationId xmlns:a16="http://schemas.microsoft.com/office/drawing/2014/main" xmlns="" id="{432FBC9E-C0C1-40BE-8CC9-DADEBBE1A162}"/>
              </a:ext>
            </a:extLst>
          </p:cNvPr>
          <p:cNvSpPr>
            <a:spLocks noGrp="1"/>
          </p:cNvSpPr>
          <p:nvPr>
            <p:ph idx="1"/>
          </p:nvPr>
        </p:nvSpPr>
        <p:spPr/>
        <p:txBody>
          <a:bodyPr>
            <a:normAutofit/>
          </a:bodyPr>
          <a:lstStyle/>
          <a:p>
            <a:r>
              <a:rPr lang="en-US" dirty="0"/>
              <a:t>See figure 2.3 in text</a:t>
            </a:r>
          </a:p>
          <a:p>
            <a:r>
              <a:rPr lang="en-US" dirty="0"/>
              <a:t>Via incision?</a:t>
            </a:r>
          </a:p>
          <a:p>
            <a:r>
              <a:rPr lang="en-US" dirty="0"/>
              <a:t>Puncture or minor incision?</a:t>
            </a:r>
          </a:p>
          <a:p>
            <a:r>
              <a:rPr lang="en-US" dirty="0"/>
              <a:t>Scope used?</a:t>
            </a:r>
          </a:p>
          <a:p>
            <a:r>
              <a:rPr lang="en-US" dirty="0"/>
              <a:t>Through an opening?</a:t>
            </a:r>
          </a:p>
          <a:p>
            <a:r>
              <a:rPr lang="en-US" dirty="0"/>
              <a:t>Scope used?</a:t>
            </a:r>
          </a:p>
          <a:p>
            <a:r>
              <a:rPr lang="en-US" dirty="0"/>
              <a:t>Percutaneous endoscopic assistance?</a:t>
            </a:r>
          </a:p>
          <a:p>
            <a:endParaRPr lang="en-US" dirty="0"/>
          </a:p>
        </p:txBody>
      </p:sp>
    </p:spTree>
    <p:extLst>
      <p:ext uri="{BB962C8B-B14F-4D97-AF65-F5344CB8AC3E}">
        <p14:creationId xmlns:p14="http://schemas.microsoft.com/office/powerpoint/2010/main" val="38722472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Device Guidelines</a:t>
            </a:r>
          </a:p>
        </p:txBody>
      </p:sp>
      <p:sp>
        <p:nvSpPr>
          <p:cNvPr id="3" name="Content Placeholder 2"/>
          <p:cNvSpPr>
            <a:spLocks noGrp="1"/>
          </p:cNvSpPr>
          <p:nvPr>
            <p:ph idx="1"/>
          </p:nvPr>
        </p:nvSpPr>
        <p:spPr/>
        <p:txBody>
          <a:bodyPr>
            <a:normAutofit/>
          </a:bodyPr>
          <a:lstStyle/>
          <a:p>
            <a:r>
              <a:rPr lang="en-US" dirty="0"/>
              <a:t>B6.1a—device only coded if remains after the procedure is completed. If no device remains, the device value No Device is coded. In limited root operations, the classification provides the qualifier values Temporary and Intraoperative, for specific procedures involving clinically significant devices, where the purpose of the device is to be utilized for a brief duration during the procedure or current inpatient stay…</a:t>
            </a:r>
          </a:p>
          <a:p>
            <a:endParaRPr lang="en-US" dirty="0"/>
          </a:p>
        </p:txBody>
      </p:sp>
    </p:spTree>
    <p:extLst>
      <p:ext uri="{BB962C8B-B14F-4D97-AF65-F5344CB8AC3E}">
        <p14:creationId xmlns:p14="http://schemas.microsoft.com/office/powerpoint/2010/main" val="5185920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0B49AB-E715-4712-961E-C54AB2E2FAD2}"/>
              </a:ext>
            </a:extLst>
          </p:cNvPr>
          <p:cNvSpPr>
            <a:spLocks noGrp="1"/>
          </p:cNvSpPr>
          <p:nvPr>
            <p:ph type="title"/>
          </p:nvPr>
        </p:nvSpPr>
        <p:spPr/>
        <p:txBody>
          <a:bodyPr/>
          <a:lstStyle/>
          <a:p>
            <a:r>
              <a:rPr lang="en-US" dirty="0"/>
              <a:t>Device Guidelines (continued)</a:t>
            </a:r>
          </a:p>
        </p:txBody>
      </p:sp>
      <p:sp>
        <p:nvSpPr>
          <p:cNvPr id="3" name="Content Placeholder 2">
            <a:extLst>
              <a:ext uri="{FF2B5EF4-FFF2-40B4-BE49-F238E27FC236}">
                <a16:creationId xmlns:a16="http://schemas.microsoft.com/office/drawing/2014/main" xmlns="" id="{7C831923-F583-49CD-8FAB-BCD46199C61E}"/>
              </a:ext>
            </a:extLst>
          </p:cNvPr>
          <p:cNvSpPr>
            <a:spLocks noGrp="1"/>
          </p:cNvSpPr>
          <p:nvPr>
            <p:ph idx="1"/>
          </p:nvPr>
        </p:nvSpPr>
        <p:spPr/>
        <p:txBody>
          <a:bodyPr>
            <a:normAutofit/>
          </a:bodyPr>
          <a:lstStyle/>
          <a:p>
            <a:r>
              <a:rPr lang="en-US" dirty="0"/>
              <a:t>B6.1a (continued)</a:t>
            </a:r>
          </a:p>
          <a:p>
            <a:pPr marL="0" indent="0">
              <a:buNone/>
            </a:pPr>
            <a:r>
              <a:rPr lang="en-US" dirty="0"/>
              <a:t>If a device that is intended to remain after the procedure is completed requires removal before the end of the operative episode in which it was inserted (for example, the device size is inadequate or a complication occurs), both the insertion and removal of the device should be coded.</a:t>
            </a:r>
          </a:p>
        </p:txBody>
      </p:sp>
    </p:spTree>
    <p:extLst>
      <p:ext uri="{BB962C8B-B14F-4D97-AF65-F5344CB8AC3E}">
        <p14:creationId xmlns:p14="http://schemas.microsoft.com/office/powerpoint/2010/main" val="3541004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Conventions Guidelines—A4 and A5</a:t>
            </a:r>
          </a:p>
        </p:txBody>
      </p:sp>
      <p:sp>
        <p:nvSpPr>
          <p:cNvPr id="3" name="Content Placeholder 2"/>
          <p:cNvSpPr>
            <a:spLocks noGrp="1"/>
          </p:cNvSpPr>
          <p:nvPr>
            <p:ph idx="1"/>
          </p:nvPr>
        </p:nvSpPr>
        <p:spPr/>
        <p:txBody>
          <a:bodyPr>
            <a:normAutofit/>
          </a:bodyPr>
          <a:lstStyle/>
          <a:p>
            <a:r>
              <a:rPr lang="en-US" dirty="0"/>
              <a:t>A4—meaning of a single value is a combination of it and preceding values</a:t>
            </a:r>
          </a:p>
          <a:p>
            <a:pPr lvl="1"/>
            <a:r>
              <a:rPr lang="en-US" dirty="0"/>
              <a:t>For example, body part value (4th character) is in context with the body system (2nd character)</a:t>
            </a:r>
          </a:p>
          <a:p>
            <a:r>
              <a:rPr lang="en-US" dirty="0"/>
              <a:t>A5—as the system becomes more detailed, more values will depend on preceding values</a:t>
            </a:r>
          </a:p>
          <a:p>
            <a:pPr lvl="1"/>
            <a:r>
              <a:rPr lang="en-US" dirty="0"/>
              <a:t>For example, device value 4 </a:t>
            </a:r>
          </a:p>
          <a:p>
            <a:pPr lvl="2"/>
            <a:r>
              <a:rPr lang="en-US" dirty="0"/>
              <a:t>Heart and Great Vessels—Drug-eluting stent</a:t>
            </a:r>
          </a:p>
          <a:p>
            <a:pPr lvl="2"/>
            <a:r>
              <a:rPr lang="en-US" dirty="0"/>
              <a:t>Head and Facial Bones—Internal fixation device</a:t>
            </a:r>
          </a:p>
        </p:txBody>
      </p:sp>
    </p:spTree>
    <p:extLst>
      <p:ext uri="{BB962C8B-B14F-4D97-AF65-F5344CB8AC3E}">
        <p14:creationId xmlns:p14="http://schemas.microsoft.com/office/powerpoint/2010/main" val="34485752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70FA1A-9A89-4815-8CAE-C0A8BDEFC503}"/>
              </a:ext>
            </a:extLst>
          </p:cNvPr>
          <p:cNvSpPr>
            <a:spLocks noGrp="1"/>
          </p:cNvSpPr>
          <p:nvPr>
            <p:ph type="title"/>
          </p:nvPr>
        </p:nvSpPr>
        <p:spPr/>
        <p:txBody>
          <a:bodyPr>
            <a:normAutofit/>
          </a:bodyPr>
          <a:lstStyle/>
          <a:p>
            <a:r>
              <a:rPr lang="en-US"/>
              <a:t>Devices Guidelines (continued)</a:t>
            </a:r>
            <a:endParaRPr lang="en-US" dirty="0"/>
          </a:p>
        </p:txBody>
      </p:sp>
      <p:sp>
        <p:nvSpPr>
          <p:cNvPr id="3" name="Content Placeholder 2">
            <a:extLst>
              <a:ext uri="{FF2B5EF4-FFF2-40B4-BE49-F238E27FC236}">
                <a16:creationId xmlns:a16="http://schemas.microsoft.com/office/drawing/2014/main" xmlns="" id="{2D493A95-9B58-43A4-8673-D600D5A3DD52}"/>
              </a:ext>
            </a:extLst>
          </p:cNvPr>
          <p:cNvSpPr>
            <a:spLocks noGrp="1"/>
          </p:cNvSpPr>
          <p:nvPr>
            <p:ph idx="1"/>
          </p:nvPr>
        </p:nvSpPr>
        <p:spPr/>
        <p:txBody>
          <a:bodyPr/>
          <a:lstStyle/>
          <a:p>
            <a:r>
              <a:rPr lang="en-US" dirty="0"/>
              <a:t>B6.1b—materials such as sutures, ligatures and temporary post-operative drains are considered integral and not coded separately</a:t>
            </a:r>
          </a:p>
          <a:p>
            <a:endParaRPr lang="en-US" dirty="0"/>
          </a:p>
        </p:txBody>
      </p:sp>
    </p:spTree>
    <p:extLst>
      <p:ext uri="{BB962C8B-B14F-4D97-AF65-F5344CB8AC3E}">
        <p14:creationId xmlns:p14="http://schemas.microsoft.com/office/powerpoint/2010/main" val="11621685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Devices Guidelines (continued)</a:t>
            </a:r>
            <a:endParaRPr lang="en-US" dirty="0"/>
          </a:p>
        </p:txBody>
      </p:sp>
      <p:sp>
        <p:nvSpPr>
          <p:cNvPr id="3" name="Content Placeholder 2"/>
          <p:cNvSpPr>
            <a:spLocks noGrp="1"/>
          </p:cNvSpPr>
          <p:nvPr>
            <p:ph idx="1"/>
          </p:nvPr>
        </p:nvSpPr>
        <p:spPr/>
        <p:txBody>
          <a:bodyPr>
            <a:normAutofit/>
          </a:bodyPr>
          <a:lstStyle/>
          <a:p>
            <a:r>
              <a:rPr lang="en-US" dirty="0"/>
              <a:t>B6.1c—procedures performed on a device only coded to procedure performed:</a:t>
            </a:r>
          </a:p>
          <a:p>
            <a:pPr lvl="1"/>
            <a:r>
              <a:rPr lang="en-US" dirty="0"/>
              <a:t>Change</a:t>
            </a:r>
          </a:p>
          <a:p>
            <a:pPr lvl="1"/>
            <a:r>
              <a:rPr lang="en-US" dirty="0"/>
              <a:t>Irrigation</a:t>
            </a:r>
          </a:p>
          <a:p>
            <a:pPr lvl="1"/>
            <a:r>
              <a:rPr lang="en-US" dirty="0"/>
              <a:t>Removal </a:t>
            </a:r>
          </a:p>
          <a:p>
            <a:pPr lvl="1"/>
            <a:r>
              <a:rPr lang="en-US" dirty="0"/>
              <a:t>Revision </a:t>
            </a:r>
          </a:p>
          <a:p>
            <a:r>
              <a:rPr lang="en-US" dirty="0"/>
              <a:t>B6.2—separate procedure to put in a drainage device—Drainage with device value—Drainage Device</a:t>
            </a:r>
          </a:p>
        </p:txBody>
      </p:sp>
    </p:spTree>
    <p:extLst>
      <p:ext uri="{BB962C8B-B14F-4D97-AF65-F5344CB8AC3E}">
        <p14:creationId xmlns:p14="http://schemas.microsoft.com/office/powerpoint/2010/main" val="7111470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Obstetrics—Products of Conception</a:t>
            </a:r>
          </a:p>
        </p:txBody>
      </p:sp>
      <p:sp>
        <p:nvSpPr>
          <p:cNvPr id="3" name="Content Placeholder 2"/>
          <p:cNvSpPr>
            <a:spLocks noGrp="1"/>
          </p:cNvSpPr>
          <p:nvPr>
            <p:ph idx="1"/>
          </p:nvPr>
        </p:nvSpPr>
        <p:spPr/>
        <p:txBody>
          <a:bodyPr/>
          <a:lstStyle/>
          <a:p>
            <a:r>
              <a:rPr lang="en-US" dirty="0"/>
              <a:t>C1—procedures performed on the products of conception code in the Obstetrics section</a:t>
            </a:r>
          </a:p>
          <a:p>
            <a:r>
              <a:rPr lang="en-US" dirty="0"/>
              <a:t>Procedures performed on the pregnant female other than the products of conception coded in the Medical and Surgical section</a:t>
            </a:r>
          </a:p>
        </p:txBody>
      </p:sp>
    </p:spTree>
    <p:extLst>
      <p:ext uri="{BB962C8B-B14F-4D97-AF65-F5344CB8AC3E}">
        <p14:creationId xmlns:p14="http://schemas.microsoft.com/office/powerpoint/2010/main" val="19366888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Procedures Following Delivery or Abortion</a:t>
            </a:r>
            <a:endParaRPr lang="en-US" dirty="0"/>
          </a:p>
        </p:txBody>
      </p:sp>
      <p:sp>
        <p:nvSpPr>
          <p:cNvPr id="3" name="Content Placeholder 2"/>
          <p:cNvSpPr>
            <a:spLocks noGrp="1"/>
          </p:cNvSpPr>
          <p:nvPr>
            <p:ph idx="1"/>
          </p:nvPr>
        </p:nvSpPr>
        <p:spPr/>
        <p:txBody>
          <a:bodyPr>
            <a:normAutofit/>
          </a:bodyPr>
          <a:lstStyle/>
          <a:p>
            <a:r>
              <a:rPr lang="en-US" dirty="0"/>
              <a:t>C2—curettage of the endometrium or evacuation of retained products of conception</a:t>
            </a:r>
          </a:p>
          <a:p>
            <a:pPr lvl="1">
              <a:buFont typeface="Courier New" panose="02070309020205020404" pitchFamily="49" charset="0"/>
              <a:buChar char="o"/>
            </a:pPr>
            <a:r>
              <a:rPr lang="en-US" dirty="0"/>
              <a:t>Following delivery or abortion</a:t>
            </a:r>
          </a:p>
          <a:p>
            <a:pPr lvl="2">
              <a:buFont typeface="Wingdings" panose="05000000000000000000" pitchFamily="2" charset="2"/>
              <a:buChar char="§"/>
            </a:pPr>
            <a:r>
              <a:rPr lang="en-US" dirty="0"/>
              <a:t>Obstetrics section</a:t>
            </a:r>
          </a:p>
          <a:p>
            <a:pPr lvl="2">
              <a:buFont typeface="Wingdings" panose="05000000000000000000" pitchFamily="2" charset="2"/>
              <a:buChar char="§"/>
            </a:pPr>
            <a:r>
              <a:rPr lang="en-US" dirty="0"/>
              <a:t>Extraction root operation</a:t>
            </a:r>
          </a:p>
          <a:p>
            <a:pPr lvl="2">
              <a:buFont typeface="Wingdings" panose="05000000000000000000" pitchFamily="2" charset="2"/>
              <a:buChar char="§"/>
            </a:pPr>
            <a:r>
              <a:rPr lang="en-US" dirty="0"/>
              <a:t>Products of conception, retained body part</a:t>
            </a:r>
          </a:p>
          <a:p>
            <a:pPr lvl="1">
              <a:buFont typeface="Courier New" panose="02070309020205020404" pitchFamily="49" charset="0"/>
              <a:buChar char="o"/>
            </a:pPr>
            <a:r>
              <a:rPr lang="en-US" dirty="0"/>
              <a:t>Other times</a:t>
            </a:r>
          </a:p>
          <a:p>
            <a:pPr lvl="2">
              <a:buFont typeface="Wingdings" panose="05000000000000000000" pitchFamily="2" charset="2"/>
              <a:buChar char="§"/>
            </a:pPr>
            <a:r>
              <a:rPr lang="en-US" dirty="0"/>
              <a:t>Medical and Surgical section</a:t>
            </a:r>
          </a:p>
          <a:p>
            <a:pPr lvl="2">
              <a:buFont typeface="Wingdings" panose="05000000000000000000" pitchFamily="2" charset="2"/>
              <a:buChar char="§"/>
            </a:pPr>
            <a:r>
              <a:rPr lang="en-US" dirty="0"/>
              <a:t>Extraction root operation</a:t>
            </a:r>
          </a:p>
          <a:p>
            <a:pPr lvl="2">
              <a:buFont typeface="Wingdings" panose="05000000000000000000" pitchFamily="2" charset="2"/>
              <a:buChar char="§"/>
            </a:pPr>
            <a:r>
              <a:rPr lang="en-US" dirty="0"/>
              <a:t>Endometrium body part</a:t>
            </a:r>
          </a:p>
        </p:txBody>
      </p:sp>
    </p:spTree>
    <p:extLst>
      <p:ext uri="{BB962C8B-B14F-4D97-AF65-F5344CB8AC3E}">
        <p14:creationId xmlns:p14="http://schemas.microsoft.com/office/powerpoint/2010/main" val="29002877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FF3059-9910-40A2-B4C8-CFDABAB37A09}"/>
              </a:ext>
            </a:extLst>
          </p:cNvPr>
          <p:cNvSpPr>
            <a:spLocks noGrp="1"/>
          </p:cNvSpPr>
          <p:nvPr>
            <p:ph type="title"/>
          </p:nvPr>
        </p:nvSpPr>
        <p:spPr/>
        <p:txBody>
          <a:bodyPr/>
          <a:lstStyle/>
          <a:p>
            <a:r>
              <a:rPr lang="en-US" dirty="0"/>
              <a:t>Radiation Therapy</a:t>
            </a:r>
          </a:p>
        </p:txBody>
      </p:sp>
      <p:sp>
        <p:nvSpPr>
          <p:cNvPr id="3" name="Content Placeholder 2">
            <a:extLst>
              <a:ext uri="{FF2B5EF4-FFF2-40B4-BE49-F238E27FC236}">
                <a16:creationId xmlns:a16="http://schemas.microsoft.com/office/drawing/2014/main" xmlns="" id="{FA4B3E22-5CDC-435A-8B47-4DDD3DE751DC}"/>
              </a:ext>
            </a:extLst>
          </p:cNvPr>
          <p:cNvSpPr>
            <a:spLocks noGrp="1"/>
          </p:cNvSpPr>
          <p:nvPr>
            <p:ph idx="1"/>
          </p:nvPr>
        </p:nvSpPr>
        <p:spPr/>
        <p:txBody>
          <a:bodyPr>
            <a:normAutofit/>
          </a:bodyPr>
          <a:lstStyle/>
          <a:p>
            <a:pPr marL="0" indent="0">
              <a:buNone/>
            </a:pPr>
            <a:r>
              <a:rPr lang="en-US" dirty="0"/>
              <a:t>Brachytherapy</a:t>
            </a:r>
          </a:p>
          <a:p>
            <a:pPr marL="0" indent="0">
              <a:buNone/>
            </a:pPr>
            <a:r>
              <a:rPr lang="en-US" dirty="0"/>
              <a:t>D1.a—modality in Radiation Therapy. When radioactive brachytherapy source left in body after procedure, separate code for Insertion of Radioactive Element</a:t>
            </a:r>
          </a:p>
          <a:p>
            <a:r>
              <a:rPr lang="en-US" dirty="0"/>
              <a:t>See example and exception for Cesium-131 brachytherapy seeds in the guideline</a:t>
            </a:r>
          </a:p>
          <a:p>
            <a:pPr marL="0" indent="0">
              <a:buNone/>
            </a:pPr>
            <a:endParaRPr lang="en-US" dirty="0"/>
          </a:p>
        </p:txBody>
      </p:sp>
    </p:spTree>
    <p:extLst>
      <p:ext uri="{BB962C8B-B14F-4D97-AF65-F5344CB8AC3E}">
        <p14:creationId xmlns:p14="http://schemas.microsoft.com/office/powerpoint/2010/main" val="20433524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8D86AB-2A6C-4A35-9413-DAC6F219FFD4}"/>
              </a:ext>
            </a:extLst>
          </p:cNvPr>
          <p:cNvSpPr>
            <a:spLocks noGrp="1"/>
          </p:cNvSpPr>
          <p:nvPr>
            <p:ph type="title"/>
          </p:nvPr>
        </p:nvSpPr>
        <p:spPr/>
        <p:txBody>
          <a:bodyPr/>
          <a:lstStyle/>
          <a:p>
            <a:r>
              <a:rPr lang="en-US" dirty="0"/>
              <a:t>Radiation Therapy</a:t>
            </a:r>
          </a:p>
        </p:txBody>
      </p:sp>
      <p:sp>
        <p:nvSpPr>
          <p:cNvPr id="3" name="Content Placeholder 2">
            <a:extLst>
              <a:ext uri="{FF2B5EF4-FFF2-40B4-BE49-F238E27FC236}">
                <a16:creationId xmlns:a16="http://schemas.microsoft.com/office/drawing/2014/main" xmlns="" id="{67A702E7-BC37-4E52-AED2-B249F18626C7}"/>
              </a:ext>
            </a:extLst>
          </p:cNvPr>
          <p:cNvSpPr>
            <a:spLocks noGrp="1"/>
          </p:cNvSpPr>
          <p:nvPr>
            <p:ph idx="1"/>
          </p:nvPr>
        </p:nvSpPr>
        <p:spPr/>
        <p:txBody>
          <a:bodyPr>
            <a:normAutofit/>
          </a:bodyPr>
          <a:lstStyle/>
          <a:p>
            <a:r>
              <a:rPr lang="en-US" dirty="0"/>
              <a:t>D1.b</a:t>
            </a:r>
          </a:p>
          <a:p>
            <a:pPr lvl="1">
              <a:buFont typeface="Courier New" panose="02070309020205020404" pitchFamily="49" charset="0"/>
              <a:buChar char="o"/>
            </a:pPr>
            <a:r>
              <a:rPr lang="en-US" dirty="0"/>
              <a:t>A separate procedure to place a temporary applicator for delivering the brachytherapy is coded to the root operation Insertion and the device value Other Device.</a:t>
            </a:r>
          </a:p>
          <a:p>
            <a:pPr lvl="1">
              <a:buFont typeface="Courier New" panose="02070309020205020404" pitchFamily="49" charset="0"/>
              <a:buChar char="o"/>
            </a:pPr>
            <a:r>
              <a:rPr lang="en-US" dirty="0"/>
              <a:t>Examples: </a:t>
            </a:r>
          </a:p>
          <a:p>
            <a:pPr lvl="2">
              <a:buFont typeface="Wingdings" panose="05000000000000000000" pitchFamily="2" charset="2"/>
              <a:buChar char="§"/>
            </a:pPr>
            <a:r>
              <a:rPr lang="en-US" dirty="0"/>
              <a:t>Intrauterine brachytherapy applicator placed as a separate procedure from the brachytherapy procedure is coded to Insertion of Other Device—brachytherapy coded in Radiation Therapy</a:t>
            </a:r>
          </a:p>
          <a:p>
            <a:pPr lvl="2">
              <a:buFont typeface="Wingdings" panose="05000000000000000000" pitchFamily="2" charset="2"/>
              <a:buChar char="§"/>
            </a:pPr>
            <a:r>
              <a:rPr lang="en-US" dirty="0"/>
              <a:t>Intrauterine brachytherapy applicator placed concomitantly with delivery of brachytherapy dose single code in Radiation Therapy</a:t>
            </a:r>
          </a:p>
          <a:p>
            <a:pPr lvl="1"/>
            <a:endParaRPr lang="en-US" dirty="0"/>
          </a:p>
          <a:p>
            <a:endParaRPr lang="en-US" dirty="0"/>
          </a:p>
        </p:txBody>
      </p:sp>
    </p:spTree>
    <p:extLst>
      <p:ext uri="{BB962C8B-B14F-4D97-AF65-F5344CB8AC3E}">
        <p14:creationId xmlns:p14="http://schemas.microsoft.com/office/powerpoint/2010/main" val="26572823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Technology</a:t>
            </a:r>
          </a:p>
        </p:txBody>
      </p:sp>
      <p:sp>
        <p:nvSpPr>
          <p:cNvPr id="3" name="Content Placeholder 2"/>
          <p:cNvSpPr>
            <a:spLocks noGrp="1"/>
          </p:cNvSpPr>
          <p:nvPr>
            <p:ph idx="1"/>
          </p:nvPr>
        </p:nvSpPr>
        <p:spPr/>
        <p:txBody>
          <a:bodyPr>
            <a:normAutofit fontScale="77500" lnSpcReduction="20000"/>
          </a:bodyPr>
          <a:lstStyle/>
          <a:p>
            <a:pPr marL="0" indent="0">
              <a:buNone/>
            </a:pPr>
            <a:r>
              <a:rPr lang="en-US" dirty="0"/>
              <a:t>General Guidelines</a:t>
            </a:r>
          </a:p>
          <a:p>
            <a:r>
              <a:rPr lang="en-US" dirty="0"/>
              <a:t>E1a. Codes fully represent the specific procedure described in the code title, and do not require additional codes from other sections of ICD-10-PCS. When section X contains a code title which fully describes a specific new technology procedure, and it is the only procedure performed, only the section X code is reported for the procedure. There is no need to report an additional code in another section of ICD-10-PCS. </a:t>
            </a:r>
          </a:p>
          <a:p>
            <a:r>
              <a:rPr lang="en-US" i="1" dirty="0"/>
              <a:t>Example</a:t>
            </a:r>
            <a:r>
              <a:rPr lang="en-US" dirty="0"/>
              <a:t>: XW04321 Introduction of Ceftazidime-Avibactam Anti-infective into Central Vein, Percutaneous Approach, New Technology Group 1, can be coded to indicate that Ceftazidime-Avibactam Anti-infective was administered via a central vein. A separate code from table 3E0 in the Administration section of ICD-10-PCS is not coded in addition to this code. </a:t>
            </a:r>
          </a:p>
        </p:txBody>
      </p:sp>
    </p:spTree>
    <p:extLst>
      <p:ext uri="{BB962C8B-B14F-4D97-AF65-F5344CB8AC3E}">
        <p14:creationId xmlns:p14="http://schemas.microsoft.com/office/powerpoint/2010/main" val="34658924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A709D0-DBF6-4C57-AAC4-1CCFD6D8EADF}"/>
              </a:ext>
            </a:extLst>
          </p:cNvPr>
          <p:cNvSpPr>
            <a:spLocks noGrp="1"/>
          </p:cNvSpPr>
          <p:nvPr>
            <p:ph type="title"/>
          </p:nvPr>
        </p:nvSpPr>
        <p:spPr/>
        <p:txBody>
          <a:bodyPr/>
          <a:lstStyle/>
          <a:p>
            <a:r>
              <a:rPr lang="en-US" dirty="0"/>
              <a:t>New Technology</a:t>
            </a:r>
          </a:p>
        </p:txBody>
      </p:sp>
      <p:sp>
        <p:nvSpPr>
          <p:cNvPr id="3" name="Content Placeholder 2">
            <a:extLst>
              <a:ext uri="{FF2B5EF4-FFF2-40B4-BE49-F238E27FC236}">
                <a16:creationId xmlns:a16="http://schemas.microsoft.com/office/drawing/2014/main" xmlns="" id="{1810BE53-F0B5-4B31-934A-2539018BA034}"/>
              </a:ext>
            </a:extLst>
          </p:cNvPr>
          <p:cNvSpPr>
            <a:spLocks noGrp="1"/>
          </p:cNvSpPr>
          <p:nvPr>
            <p:ph idx="1"/>
          </p:nvPr>
        </p:nvSpPr>
        <p:spPr/>
        <p:txBody>
          <a:bodyPr>
            <a:normAutofit lnSpcReduction="10000"/>
          </a:bodyPr>
          <a:lstStyle/>
          <a:p>
            <a:r>
              <a:rPr lang="en-US" dirty="0"/>
              <a:t>E1.b </a:t>
            </a:r>
          </a:p>
          <a:p>
            <a:pPr lvl="1">
              <a:buFont typeface="Courier New" panose="02070309020205020404" pitchFamily="49" charset="0"/>
              <a:buChar char="o"/>
            </a:pPr>
            <a:r>
              <a:rPr lang="en-US" dirty="0"/>
              <a:t>When multiple procedures are performed, New Technology section X codes are coded following the multiple procedures guideline. </a:t>
            </a:r>
          </a:p>
          <a:p>
            <a:pPr lvl="2">
              <a:buFont typeface="Wingdings" panose="05000000000000000000" pitchFamily="2" charset="2"/>
              <a:buChar char="§"/>
            </a:pPr>
            <a:r>
              <a:rPr lang="en-US" i="1" dirty="0"/>
              <a:t>Examples</a:t>
            </a:r>
            <a:r>
              <a:rPr lang="en-US" dirty="0"/>
              <a:t>: Dual filter cerebral embolic filtration used during transcatheter aortic valve replacement (TAVR), X2A5312 Cerebral Embolic Filtration, Dual Filter in Innominate Artery and Left Common Carotid Artery, Percutaneous Approach, New Technology Group 2, is coded for the cerebral embolic filtration, along with an ICD-10-PCS code for the TAVR procedure. </a:t>
            </a:r>
          </a:p>
          <a:p>
            <a:pPr lvl="2">
              <a:buFont typeface="Wingdings" panose="05000000000000000000" pitchFamily="2" charset="2"/>
              <a:buChar char="§"/>
            </a:pPr>
            <a:r>
              <a:rPr lang="en-US" dirty="0"/>
              <a:t>Magnetically controlled growth rod (MCGR) placed during a spinal fusion procedure, a code from table XNS, Reposition of the Bones is coded for the MCGR, along with an ICD-10-PCS code for the spinal fusion procedure. </a:t>
            </a:r>
          </a:p>
        </p:txBody>
      </p:sp>
    </p:spTree>
    <p:extLst>
      <p:ext uri="{BB962C8B-B14F-4D97-AF65-F5344CB8AC3E}">
        <p14:creationId xmlns:p14="http://schemas.microsoft.com/office/powerpoint/2010/main" val="6949679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Selection of the Principal Procedure</a:t>
            </a:r>
            <a:endParaRPr lang="en-US" dirty="0"/>
          </a:p>
        </p:txBody>
      </p:sp>
      <p:sp>
        <p:nvSpPr>
          <p:cNvPr id="3" name="Content Placeholder 2"/>
          <p:cNvSpPr>
            <a:spLocks noGrp="1"/>
          </p:cNvSpPr>
          <p:nvPr>
            <p:ph idx="1"/>
          </p:nvPr>
        </p:nvSpPr>
        <p:spPr/>
        <p:txBody>
          <a:bodyPr/>
          <a:lstStyle/>
          <a:p>
            <a:pPr>
              <a:buNone/>
            </a:pPr>
            <a:r>
              <a:rPr lang="en-US" dirty="0"/>
              <a:t>1. Procedure performed for definitive treatment of both the principal diagnosis and secondary diagnosis</a:t>
            </a:r>
          </a:p>
          <a:p>
            <a:pPr lvl="1">
              <a:buFont typeface="Courier New" panose="02070309020205020404" pitchFamily="49" charset="0"/>
              <a:buChar char="o"/>
            </a:pPr>
            <a:r>
              <a:rPr lang="en-US" dirty="0"/>
              <a:t>Procedure for definitive treatment most related to principal diagnosis is principal procedure</a:t>
            </a:r>
          </a:p>
        </p:txBody>
      </p:sp>
    </p:spTree>
    <p:extLst>
      <p:ext uri="{BB962C8B-B14F-4D97-AF65-F5344CB8AC3E}">
        <p14:creationId xmlns:p14="http://schemas.microsoft.com/office/powerpoint/2010/main" val="39717325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Selection of the Principal Procedure (continued)</a:t>
            </a:r>
          </a:p>
        </p:txBody>
      </p:sp>
      <p:sp>
        <p:nvSpPr>
          <p:cNvPr id="3" name="Content Placeholder 2"/>
          <p:cNvSpPr>
            <a:spLocks noGrp="1"/>
          </p:cNvSpPr>
          <p:nvPr>
            <p:ph idx="1"/>
          </p:nvPr>
        </p:nvSpPr>
        <p:spPr/>
        <p:txBody>
          <a:bodyPr/>
          <a:lstStyle/>
          <a:p>
            <a:pPr>
              <a:buNone/>
            </a:pPr>
            <a:r>
              <a:rPr lang="en-US" dirty="0"/>
              <a:t>2. Procedure performed for definitive treatment and diagnostic procedures for both the principal diagnosis and secondary diagnosis</a:t>
            </a:r>
          </a:p>
          <a:p>
            <a:pPr lvl="1">
              <a:buFont typeface="Courier New" panose="02070309020205020404" pitchFamily="49" charset="0"/>
              <a:buChar char="o"/>
            </a:pPr>
            <a:r>
              <a:rPr lang="en-US" dirty="0"/>
              <a:t>Procedure performed for definitive treatment most related to the principal diagnosis is principal procedure</a:t>
            </a:r>
          </a:p>
          <a:p>
            <a:endParaRPr lang="en-US" dirty="0"/>
          </a:p>
        </p:txBody>
      </p:sp>
    </p:spTree>
    <p:extLst>
      <p:ext uri="{BB962C8B-B14F-4D97-AF65-F5344CB8AC3E}">
        <p14:creationId xmlns:p14="http://schemas.microsoft.com/office/powerpoint/2010/main" val="3862328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Conventions Guidelines—A6 and A7</a:t>
            </a:r>
          </a:p>
        </p:txBody>
      </p:sp>
      <p:sp>
        <p:nvSpPr>
          <p:cNvPr id="3" name="Content Placeholder 2"/>
          <p:cNvSpPr>
            <a:spLocks noGrp="1"/>
          </p:cNvSpPr>
          <p:nvPr>
            <p:ph idx="1"/>
          </p:nvPr>
        </p:nvSpPr>
        <p:spPr/>
        <p:txBody>
          <a:bodyPr/>
          <a:lstStyle/>
          <a:p>
            <a:pPr>
              <a:buNone/>
            </a:pPr>
            <a:r>
              <a:rPr lang="en-US" dirty="0"/>
              <a:t>The Index</a:t>
            </a:r>
          </a:p>
          <a:p>
            <a:r>
              <a:rPr lang="en-US" dirty="0"/>
              <a:t>A6—the purpose of the Index is to locate the appropriate table</a:t>
            </a:r>
          </a:p>
          <a:p>
            <a:pPr lvl="1">
              <a:buFont typeface="Courier New" panose="02070309020205020404" pitchFamily="49" charset="0"/>
              <a:buChar char="o"/>
            </a:pPr>
            <a:r>
              <a:rPr lang="en-US" dirty="0"/>
              <a:t>The ICD-10-PCS tables should always be consulted to find the most appropriate valid code</a:t>
            </a:r>
          </a:p>
          <a:p>
            <a:r>
              <a:rPr lang="en-US" dirty="0"/>
              <a:t>A7—it is not required to consult the index first to complete the code</a:t>
            </a:r>
          </a:p>
        </p:txBody>
      </p:sp>
    </p:spTree>
    <p:extLst>
      <p:ext uri="{BB962C8B-B14F-4D97-AF65-F5344CB8AC3E}">
        <p14:creationId xmlns:p14="http://schemas.microsoft.com/office/powerpoint/2010/main" val="33713146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Selection of the Principal Procedure (continued)</a:t>
            </a:r>
          </a:p>
        </p:txBody>
      </p:sp>
      <p:sp>
        <p:nvSpPr>
          <p:cNvPr id="3" name="Content Placeholder 2"/>
          <p:cNvSpPr>
            <a:spLocks noGrp="1"/>
          </p:cNvSpPr>
          <p:nvPr>
            <p:ph idx="1"/>
          </p:nvPr>
        </p:nvSpPr>
        <p:spPr/>
        <p:txBody>
          <a:bodyPr/>
          <a:lstStyle/>
          <a:p>
            <a:pPr>
              <a:buNone/>
            </a:pPr>
            <a:r>
              <a:rPr lang="en-US" dirty="0"/>
              <a:t>3. Diagnostic procedure for principal diagnosis and procedure for definitive treatment of secondary diagnosis</a:t>
            </a:r>
          </a:p>
          <a:p>
            <a:pPr lvl="1">
              <a:buFont typeface="Courier New" panose="02070309020205020404" pitchFamily="49" charset="0"/>
              <a:buChar char="o"/>
            </a:pPr>
            <a:r>
              <a:rPr lang="en-US" dirty="0"/>
              <a:t>Diagnostic procedure is principal as the procedure most related to the principal procedure takes precedence </a:t>
            </a:r>
          </a:p>
        </p:txBody>
      </p:sp>
    </p:spTree>
    <p:extLst>
      <p:ext uri="{BB962C8B-B14F-4D97-AF65-F5344CB8AC3E}">
        <p14:creationId xmlns:p14="http://schemas.microsoft.com/office/powerpoint/2010/main" val="16207681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Selection of the Principal </a:t>
            </a:r>
            <a:r>
              <a:rPr lang="en-US"/>
              <a:t>Procedure (continued</a:t>
            </a:r>
            <a:r>
              <a:rPr lang="en-US" dirty="0"/>
              <a:t>)</a:t>
            </a:r>
          </a:p>
        </p:txBody>
      </p:sp>
      <p:sp>
        <p:nvSpPr>
          <p:cNvPr id="3" name="Content Placeholder 2"/>
          <p:cNvSpPr>
            <a:spLocks noGrp="1"/>
          </p:cNvSpPr>
          <p:nvPr>
            <p:ph idx="1"/>
          </p:nvPr>
        </p:nvSpPr>
        <p:spPr/>
        <p:txBody>
          <a:bodyPr/>
          <a:lstStyle/>
          <a:p>
            <a:pPr>
              <a:buNone/>
            </a:pPr>
            <a:r>
              <a:rPr lang="en-US" dirty="0"/>
              <a:t>4. No procedures performed related to the principal diagnosis, procedures for definitive treatment, and diagnostic procedures for secondary diagnosis</a:t>
            </a:r>
          </a:p>
          <a:p>
            <a:pPr lvl="1">
              <a:buFont typeface="Courier New" panose="02070309020205020404" pitchFamily="49" charset="0"/>
              <a:buChar char="o"/>
            </a:pPr>
            <a:r>
              <a:rPr lang="en-US" dirty="0"/>
              <a:t>Procedure performed for definitive treatment of secondary diagnosis is principal procedure</a:t>
            </a:r>
          </a:p>
        </p:txBody>
      </p:sp>
    </p:spTree>
    <p:extLst>
      <p:ext uri="{BB962C8B-B14F-4D97-AF65-F5344CB8AC3E}">
        <p14:creationId xmlns:p14="http://schemas.microsoft.com/office/powerpoint/2010/main" val="3369536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Convention Guidelines—A8</a:t>
            </a:r>
            <a:endParaRPr lang="en-US" dirty="0"/>
          </a:p>
        </p:txBody>
      </p:sp>
      <p:sp>
        <p:nvSpPr>
          <p:cNvPr id="3" name="Content Placeholder 2"/>
          <p:cNvSpPr>
            <a:spLocks noGrp="1"/>
          </p:cNvSpPr>
          <p:nvPr>
            <p:ph idx="1"/>
          </p:nvPr>
        </p:nvSpPr>
        <p:spPr/>
        <p:txBody>
          <a:bodyPr/>
          <a:lstStyle/>
          <a:p>
            <a:r>
              <a:rPr lang="en-US" dirty="0"/>
              <a:t>A8—all 7 characters must contain valid values</a:t>
            </a:r>
          </a:p>
          <a:p>
            <a:pPr lvl="1">
              <a:buFont typeface="Courier New" panose="02070309020205020404" pitchFamily="49" charset="0"/>
              <a:buChar char="o"/>
            </a:pPr>
            <a:r>
              <a:rPr lang="en-US" dirty="0"/>
              <a:t>Review documentation thoroughly</a:t>
            </a:r>
          </a:p>
          <a:p>
            <a:pPr lvl="1">
              <a:buFont typeface="Courier New" panose="02070309020205020404" pitchFamily="49" charset="0"/>
              <a:buChar char="o"/>
            </a:pPr>
            <a:r>
              <a:rPr lang="en-US" dirty="0"/>
              <a:t>If necessary, query the physician for clarification</a:t>
            </a:r>
          </a:p>
          <a:p>
            <a:pPr lvl="1">
              <a:buFont typeface="Courier New" panose="02070309020205020404" pitchFamily="49" charset="0"/>
              <a:buChar char="o"/>
            </a:pPr>
            <a:r>
              <a:rPr lang="en-US" dirty="0"/>
              <a:t>Cannot leave blank characters</a:t>
            </a:r>
          </a:p>
          <a:p>
            <a:pPr lvl="1"/>
            <a:endParaRPr lang="en-US" dirty="0"/>
          </a:p>
          <a:p>
            <a:pPr lvl="1"/>
            <a:endParaRPr lang="en-US" dirty="0"/>
          </a:p>
        </p:txBody>
      </p:sp>
    </p:spTree>
    <p:extLst>
      <p:ext uri="{BB962C8B-B14F-4D97-AF65-F5344CB8AC3E}">
        <p14:creationId xmlns:p14="http://schemas.microsoft.com/office/powerpoint/2010/main" val="4253372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Convention Guidelines—A9</a:t>
            </a:r>
            <a:endParaRPr lang="en-US" dirty="0"/>
          </a:p>
        </p:txBody>
      </p:sp>
      <p:sp>
        <p:nvSpPr>
          <p:cNvPr id="3" name="Content Placeholder 2"/>
          <p:cNvSpPr>
            <a:spLocks noGrp="1"/>
          </p:cNvSpPr>
          <p:nvPr>
            <p:ph idx="1"/>
          </p:nvPr>
        </p:nvSpPr>
        <p:spPr/>
        <p:txBody>
          <a:bodyPr>
            <a:normAutofit/>
          </a:bodyPr>
          <a:lstStyle/>
          <a:p>
            <a:r>
              <a:rPr lang="en-US" dirty="0"/>
              <a:t>A9—within a given table, codes are built from the same row</a:t>
            </a:r>
          </a:p>
          <a:p>
            <a:r>
              <a:rPr lang="en-US" dirty="0"/>
              <a:t>See 08W table</a:t>
            </a:r>
          </a:p>
          <a:p>
            <a:pPr lvl="1">
              <a:buFont typeface="Courier New" panose="02070309020205020404" pitchFamily="49" charset="0"/>
              <a:buChar char="o"/>
            </a:pPr>
            <a:r>
              <a:rPr lang="en-US" dirty="0"/>
              <a:t>Third and fourth row for Body Part, Lens, Right or Lens, Left only includes:</a:t>
            </a:r>
          </a:p>
          <a:p>
            <a:pPr lvl="2">
              <a:buFont typeface="Wingdings" panose="05000000000000000000" pitchFamily="2" charset="2"/>
              <a:buChar char="§"/>
            </a:pPr>
            <a:r>
              <a:rPr lang="en-US" dirty="0"/>
              <a:t>3, Percutaneous and J, Synthetic Substitute or Y for Other Device</a:t>
            </a:r>
          </a:p>
          <a:p>
            <a:pPr lvl="2">
              <a:buFont typeface="Wingdings" panose="05000000000000000000" pitchFamily="2" charset="2"/>
              <a:buChar char="§"/>
            </a:pPr>
            <a:r>
              <a:rPr lang="en-US" dirty="0"/>
              <a:t>X, External and J, Synthetic Substitute </a:t>
            </a:r>
          </a:p>
          <a:p>
            <a:pPr lvl="2">
              <a:buFont typeface="Wingdings" panose="05000000000000000000" pitchFamily="2" charset="2"/>
              <a:buChar char="§"/>
            </a:pPr>
            <a:r>
              <a:rPr lang="en-US" dirty="0"/>
              <a:t>Cannot code approach values Open or Via Natural or Artificial Opening, Via Natural or Artificial Opening Endoscopic for these body parts</a:t>
            </a:r>
          </a:p>
        </p:txBody>
      </p:sp>
    </p:spTree>
    <p:extLst>
      <p:ext uri="{BB962C8B-B14F-4D97-AF65-F5344CB8AC3E}">
        <p14:creationId xmlns:p14="http://schemas.microsoft.com/office/powerpoint/2010/main" val="2121631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Conventions Guidelines—A10 and A11</a:t>
            </a:r>
          </a:p>
        </p:txBody>
      </p:sp>
      <p:sp>
        <p:nvSpPr>
          <p:cNvPr id="3" name="Content Placeholder 2"/>
          <p:cNvSpPr>
            <a:spLocks noGrp="1"/>
          </p:cNvSpPr>
          <p:nvPr>
            <p:ph idx="1"/>
          </p:nvPr>
        </p:nvSpPr>
        <p:spPr/>
        <p:txBody>
          <a:bodyPr>
            <a:normAutofit/>
          </a:bodyPr>
          <a:lstStyle/>
          <a:p>
            <a:r>
              <a:rPr lang="en-US" dirty="0"/>
              <a:t>A10—“and” means “and/or” except in combination of multiple body parts</a:t>
            </a:r>
          </a:p>
          <a:p>
            <a:r>
              <a:rPr lang="en-US" dirty="0"/>
              <a:t>A11—terms used to construct PCS codes are defined in the system</a:t>
            </a:r>
          </a:p>
          <a:p>
            <a:pPr lvl="1">
              <a:buFont typeface="Courier New" panose="02070309020205020404" pitchFamily="49" charset="0"/>
              <a:buChar char="o"/>
            </a:pPr>
            <a:r>
              <a:rPr lang="en-US" dirty="0"/>
              <a:t>The coder determines the documentation that equates to the PCS definition</a:t>
            </a:r>
          </a:p>
          <a:p>
            <a:pPr lvl="1">
              <a:buFont typeface="Courier New" panose="02070309020205020404" pitchFamily="49" charset="0"/>
              <a:buChar char="o"/>
            </a:pPr>
            <a:r>
              <a:rPr lang="en-US" dirty="0"/>
              <a:t>The physician does not have to use the PCS terms</a:t>
            </a:r>
          </a:p>
          <a:p>
            <a:pPr lvl="1">
              <a:buFont typeface="Courier New" panose="02070309020205020404" pitchFamily="49" charset="0"/>
              <a:buChar char="o"/>
            </a:pPr>
            <a:r>
              <a:rPr lang="en-US" dirty="0"/>
              <a:t>Only query the physician when the documentation in relation to the definition is unclear</a:t>
            </a:r>
          </a:p>
        </p:txBody>
      </p:sp>
    </p:spTree>
    <p:extLst>
      <p:ext uri="{BB962C8B-B14F-4D97-AF65-F5344CB8AC3E}">
        <p14:creationId xmlns:p14="http://schemas.microsoft.com/office/powerpoint/2010/main" val="317407804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26</TotalTime>
  <Words>2921</Words>
  <Application>Microsoft Office PowerPoint</Application>
  <PresentationFormat>On-screen Show (4:3)</PresentationFormat>
  <Paragraphs>362</Paragraphs>
  <Slides>61</Slides>
  <Notes>61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Arial</vt:lpstr>
      <vt:lpstr>Calibri</vt:lpstr>
      <vt:lpstr>Century Gothic</vt:lpstr>
      <vt:lpstr>Courier New</vt:lpstr>
      <vt:lpstr>Gotham Medium</vt:lpstr>
      <vt:lpstr>Wingdings</vt:lpstr>
      <vt:lpstr>Office Theme</vt:lpstr>
      <vt:lpstr>ICD-10-PCS: An Applied Approach 2020</vt:lpstr>
      <vt:lpstr>ICD-10-PCS Guidelines</vt:lpstr>
      <vt:lpstr>Conventions Guidelines—A1</vt:lpstr>
      <vt:lpstr>Conventions Guidelines—A2 and A3</vt:lpstr>
      <vt:lpstr>Conventions Guidelines—A4 and A5</vt:lpstr>
      <vt:lpstr>Conventions Guidelines—A6 and A7</vt:lpstr>
      <vt:lpstr>Convention Guidelines—A8</vt:lpstr>
      <vt:lpstr>Convention Guidelines—A9</vt:lpstr>
      <vt:lpstr>Conventions Guidelines—A10 and A11</vt:lpstr>
      <vt:lpstr>Body System Guidelines—B2.1</vt:lpstr>
      <vt:lpstr>Root Operation Guidelines—B3.1</vt:lpstr>
      <vt:lpstr>Multiple Procedures—B3.2</vt:lpstr>
      <vt:lpstr>Multiple Procedures—B3.2 (continued)</vt:lpstr>
      <vt:lpstr>Discontinued Procedures</vt:lpstr>
      <vt:lpstr>Biopsy</vt:lpstr>
      <vt:lpstr>Biopsy Examples</vt:lpstr>
      <vt:lpstr>Biopsy followed by Definitive Procedure</vt:lpstr>
      <vt:lpstr>Overlapping Layers</vt:lpstr>
      <vt:lpstr>Bypass Procedures</vt:lpstr>
      <vt:lpstr>Coronary Artery Bypass Procedures</vt:lpstr>
      <vt:lpstr>Control vs. more Definitive Root Operation</vt:lpstr>
      <vt:lpstr>B3.8 Excision vs. Resection</vt:lpstr>
      <vt:lpstr>Excision for Graft</vt:lpstr>
      <vt:lpstr>Fusion Procedures of the Spine</vt:lpstr>
      <vt:lpstr>Devices and Materials Used in Fusion</vt:lpstr>
      <vt:lpstr>Inspection Procedures</vt:lpstr>
      <vt:lpstr>Inspection and Other Procedures</vt:lpstr>
      <vt:lpstr>Occlusion vs. Restriction for Vessel Embolization</vt:lpstr>
      <vt:lpstr>Release and Division</vt:lpstr>
      <vt:lpstr>Reposition for Fracture Treatment</vt:lpstr>
      <vt:lpstr>Transplantation vs. Administration</vt:lpstr>
      <vt:lpstr>Transfer procedures using multiple tissue layers </vt:lpstr>
      <vt:lpstr>Transfer procedures using multiple tissue layers (continued)</vt:lpstr>
      <vt:lpstr>Body Part—General Guidelines</vt:lpstr>
      <vt:lpstr>Body Part—General Guidelines</vt:lpstr>
      <vt:lpstr>B4.1b—Prefix “peri” Examples</vt:lpstr>
      <vt:lpstr>Body Part—General Guidelines B4.1c</vt:lpstr>
      <vt:lpstr>Body Part —General Guidelines (continued)</vt:lpstr>
      <vt:lpstr>Body Part Guidelines (continued)</vt:lpstr>
      <vt:lpstr>Coronary Arteries</vt:lpstr>
      <vt:lpstr>Tendons and Other Structures Near a Joint</vt:lpstr>
      <vt:lpstr>Skin, Subcutaneous Tissue and Fascia Overlying a Joint</vt:lpstr>
      <vt:lpstr>Fingers and Toes</vt:lpstr>
      <vt:lpstr>Upper and Lower Intestinal Tract</vt:lpstr>
      <vt:lpstr>Approach Guidelines</vt:lpstr>
      <vt:lpstr>Percutaneous procedure via Device</vt:lpstr>
      <vt:lpstr>Approach Decision Tree</vt:lpstr>
      <vt:lpstr>Device Guidelines</vt:lpstr>
      <vt:lpstr>Device Guidelines (continued)</vt:lpstr>
      <vt:lpstr>Devices Guidelines (continued)</vt:lpstr>
      <vt:lpstr>Devices Guidelines (continued)</vt:lpstr>
      <vt:lpstr>Obstetrics—Products of Conception</vt:lpstr>
      <vt:lpstr>Procedures Following Delivery or Abortion</vt:lpstr>
      <vt:lpstr>Radiation Therapy</vt:lpstr>
      <vt:lpstr>Radiation Therapy</vt:lpstr>
      <vt:lpstr>New Technology</vt:lpstr>
      <vt:lpstr>New Technology</vt:lpstr>
      <vt:lpstr>Selection of the Principal Procedure</vt:lpstr>
      <vt:lpstr>Selection of the Principal Procedure (continued)</vt:lpstr>
      <vt:lpstr>Selection of the Principal Procedure (continued)</vt:lpstr>
      <vt:lpstr>Selection of the Principal Procedure (continued)</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11</cp:revision>
  <cp:lastPrinted>2018-12-07T14:38:18Z</cp:lastPrinted>
  <dcterms:created xsi:type="dcterms:W3CDTF">2019-10-23T18:41:22Z</dcterms:created>
  <dcterms:modified xsi:type="dcterms:W3CDTF">2020-05-01T15:12:12Z</dcterms:modified>
</cp:coreProperties>
</file>