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32" r:id="rId11"/>
    <p:sldId id="323" r:id="rId12"/>
    <p:sldId id="324" r:id="rId13"/>
    <p:sldId id="325" r:id="rId14"/>
    <p:sldId id="313" r:id="rId15"/>
    <p:sldId id="314" r:id="rId16"/>
    <p:sldId id="315" r:id="rId17"/>
    <p:sldId id="316" r:id="rId18"/>
    <p:sldId id="317" r:id="rId19"/>
    <p:sldId id="318" r:id="rId20"/>
    <p:sldId id="328" r:id="rId21"/>
    <p:sldId id="326" r:id="rId22"/>
    <p:sldId id="327" r:id="rId23"/>
    <p:sldId id="329" r:id="rId24"/>
    <p:sldId id="330" r:id="rId25"/>
    <p:sldId id="331" r:id="rId26"/>
    <p:sldId id="319" r:id="rId27"/>
    <p:sldId id="320" r:id="rId28"/>
    <p:sldId id="321" r:id="rId29"/>
    <p:sldId id="32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Block" initials="JB" lastIdx="1" clrIdx="0">
    <p:extLst>
      <p:ext uri="{19B8F6BF-5375-455C-9EA6-DF929625EA0E}">
        <p15:presenceInfo xmlns:p15="http://schemas.microsoft.com/office/powerpoint/2012/main" userId="JBloc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706"/>
  </p:normalViewPr>
  <p:slideViewPr>
    <p:cSldViewPr snapToGrid="0" snapToObjects="1">
      <p:cViewPr varScale="1">
        <p:scale>
          <a:sx n="72" d="100"/>
          <a:sy n="72" d="100"/>
        </p:scale>
        <p:origin x="118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484375-E7E0-451C-BF2B-40775D21E3B9}" type="doc">
      <dgm:prSet loTypeId="urn:microsoft.com/office/officeart/2005/8/layout/default" loCatId="list" qsTypeId="urn:microsoft.com/office/officeart/2005/8/quickstyle/simple3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2EC785AA-6DAA-4EC9-A958-BE6455782008}">
      <dgm:prSet/>
      <dgm:spPr/>
      <dgm:t>
        <a:bodyPr/>
        <a:lstStyle/>
        <a:p>
          <a:r>
            <a:rPr lang="en-US"/>
            <a:t>Cannulation of a central artery and central vein  via sternotomy</a:t>
          </a:r>
        </a:p>
      </dgm:t>
    </dgm:pt>
    <dgm:pt modelId="{27E8D3FC-964B-4B27-BDD9-5CD85DCF77D0}" type="parTrans" cxnId="{5C78ACB5-556D-4097-89E4-15A026ADBC49}">
      <dgm:prSet/>
      <dgm:spPr/>
      <dgm:t>
        <a:bodyPr/>
        <a:lstStyle/>
        <a:p>
          <a:endParaRPr lang="en-US"/>
        </a:p>
      </dgm:t>
    </dgm:pt>
    <dgm:pt modelId="{D27DD9B0-1070-43FA-9979-E0EC45CC808A}" type="sibTrans" cxnId="{5C78ACB5-556D-4097-89E4-15A026ADBC49}">
      <dgm:prSet/>
      <dgm:spPr/>
      <dgm:t>
        <a:bodyPr/>
        <a:lstStyle/>
        <a:p>
          <a:endParaRPr lang="en-US"/>
        </a:p>
      </dgm:t>
    </dgm:pt>
    <dgm:pt modelId="{6EDA05E4-3753-4405-9977-2B5FD11C91B3}">
      <dgm:prSet/>
      <dgm:spPr/>
      <dgm:t>
        <a:bodyPr/>
        <a:lstStyle/>
        <a:p>
          <a:r>
            <a:rPr lang="en-US"/>
            <a:t>Often is used at the time of open chest surgery</a:t>
          </a:r>
        </a:p>
      </dgm:t>
    </dgm:pt>
    <dgm:pt modelId="{8B282CDB-E486-42EA-AA94-F69AFC20A673}" type="parTrans" cxnId="{39F4DC61-5525-45AF-8EA0-A27BC58F9767}">
      <dgm:prSet/>
      <dgm:spPr/>
      <dgm:t>
        <a:bodyPr/>
        <a:lstStyle/>
        <a:p>
          <a:endParaRPr lang="en-US"/>
        </a:p>
      </dgm:t>
    </dgm:pt>
    <dgm:pt modelId="{9C620151-AE21-4B34-972B-C66189430378}" type="sibTrans" cxnId="{39F4DC61-5525-45AF-8EA0-A27BC58F9767}">
      <dgm:prSet/>
      <dgm:spPr/>
      <dgm:t>
        <a:bodyPr/>
        <a:lstStyle/>
        <a:p>
          <a:endParaRPr lang="en-US"/>
        </a:p>
      </dgm:t>
    </dgm:pt>
    <dgm:pt modelId="{0A3EDB32-4326-4919-BF68-6EE816E502A7}">
      <dgm:prSet/>
      <dgm:spPr/>
      <dgm:t>
        <a:bodyPr/>
        <a:lstStyle/>
        <a:p>
          <a:r>
            <a:rPr lang="en-US"/>
            <a:t>Often called “long term CP bypass</a:t>
          </a:r>
        </a:p>
      </dgm:t>
    </dgm:pt>
    <dgm:pt modelId="{A3EDC505-6B8F-4FEF-A2AD-1B9DC2635AE3}" type="parTrans" cxnId="{ACEC01A1-991F-468F-9CDC-9D854597B499}">
      <dgm:prSet/>
      <dgm:spPr/>
      <dgm:t>
        <a:bodyPr/>
        <a:lstStyle/>
        <a:p>
          <a:endParaRPr lang="en-US"/>
        </a:p>
      </dgm:t>
    </dgm:pt>
    <dgm:pt modelId="{4A4496A7-2F57-4938-9C5A-E184764A2964}" type="sibTrans" cxnId="{ACEC01A1-991F-468F-9CDC-9D854597B499}">
      <dgm:prSet/>
      <dgm:spPr/>
      <dgm:t>
        <a:bodyPr/>
        <a:lstStyle/>
        <a:p>
          <a:endParaRPr lang="en-US"/>
        </a:p>
      </dgm:t>
    </dgm:pt>
    <dgm:pt modelId="{D7FFE1F3-4345-4757-8056-51CC53621DC9}">
      <dgm:prSet/>
      <dgm:spPr/>
      <dgm:t>
        <a:bodyPr/>
        <a:lstStyle/>
        <a:p>
          <a:r>
            <a:rPr lang="en-US"/>
            <a:t>Blood flows to the ECMO machine through the inferior vena cava, oxygenated and returns to the body through the ascending aorta </a:t>
          </a:r>
        </a:p>
      </dgm:t>
    </dgm:pt>
    <dgm:pt modelId="{6599E0AB-DF87-4261-96B7-18A180340655}" type="parTrans" cxnId="{469367F2-E5DC-46ED-88BE-0D3028964712}">
      <dgm:prSet/>
      <dgm:spPr/>
      <dgm:t>
        <a:bodyPr/>
        <a:lstStyle/>
        <a:p>
          <a:endParaRPr lang="en-US"/>
        </a:p>
      </dgm:t>
    </dgm:pt>
    <dgm:pt modelId="{33D77053-88CA-4E06-B195-BB915623EC23}" type="sibTrans" cxnId="{469367F2-E5DC-46ED-88BE-0D3028964712}">
      <dgm:prSet/>
      <dgm:spPr/>
      <dgm:t>
        <a:bodyPr/>
        <a:lstStyle/>
        <a:p>
          <a:endParaRPr lang="en-US"/>
        </a:p>
      </dgm:t>
    </dgm:pt>
    <dgm:pt modelId="{9C1AA794-5AD8-443C-A7BF-FA35EDF9C14B}">
      <dgm:prSet/>
      <dgm:spPr/>
      <dgm:t>
        <a:bodyPr/>
        <a:lstStyle/>
        <a:p>
          <a:r>
            <a:rPr lang="en-US"/>
            <a:t>Typical cannulation locations are the inferior vena cava and the ascending aorta</a:t>
          </a:r>
        </a:p>
      </dgm:t>
    </dgm:pt>
    <dgm:pt modelId="{31C1E604-91E5-41AE-AADC-791EC1F29C5C}" type="parTrans" cxnId="{2248EF61-911E-47F6-B8DC-5D2E9AC12BBD}">
      <dgm:prSet/>
      <dgm:spPr/>
      <dgm:t>
        <a:bodyPr/>
        <a:lstStyle/>
        <a:p>
          <a:endParaRPr lang="en-US"/>
        </a:p>
      </dgm:t>
    </dgm:pt>
    <dgm:pt modelId="{AACCFCBF-197A-49D1-A22D-A96984D810F1}" type="sibTrans" cxnId="{2248EF61-911E-47F6-B8DC-5D2E9AC12BBD}">
      <dgm:prSet/>
      <dgm:spPr/>
      <dgm:t>
        <a:bodyPr/>
        <a:lstStyle/>
        <a:p>
          <a:endParaRPr lang="en-US"/>
        </a:p>
      </dgm:t>
    </dgm:pt>
    <dgm:pt modelId="{C3B981E0-C34A-4A46-9918-9DBB379E0F0B}">
      <dgm:prSet/>
      <dgm:spPr/>
      <dgm:t>
        <a:bodyPr/>
        <a:lstStyle/>
        <a:p>
          <a:r>
            <a:rPr lang="en-US"/>
            <a:t>Cannulation completely bypasses both the lungs and the heart, providing both cardiac and pulmonary support</a:t>
          </a:r>
        </a:p>
      </dgm:t>
    </dgm:pt>
    <dgm:pt modelId="{5DC3B69A-314F-46EB-82E6-1836DC49D96B}" type="parTrans" cxnId="{D336D16E-B1F5-4CE8-847C-854B9FF99114}">
      <dgm:prSet/>
      <dgm:spPr/>
      <dgm:t>
        <a:bodyPr/>
        <a:lstStyle/>
        <a:p>
          <a:endParaRPr lang="en-US"/>
        </a:p>
      </dgm:t>
    </dgm:pt>
    <dgm:pt modelId="{8DE55D00-29B1-4931-B445-93600267E289}" type="sibTrans" cxnId="{D336D16E-B1F5-4CE8-847C-854B9FF99114}">
      <dgm:prSet/>
      <dgm:spPr/>
      <dgm:t>
        <a:bodyPr/>
        <a:lstStyle/>
        <a:p>
          <a:endParaRPr lang="en-US"/>
        </a:p>
      </dgm:t>
    </dgm:pt>
    <dgm:pt modelId="{034FB6C7-7DEE-4C9E-93EE-4E030D3398D1}" type="pres">
      <dgm:prSet presAssocID="{6C484375-E7E0-451C-BF2B-40775D21E3B9}" presName="diagram" presStyleCnt="0">
        <dgm:presLayoutVars>
          <dgm:dir/>
          <dgm:resizeHandles val="exact"/>
        </dgm:presLayoutVars>
      </dgm:prSet>
      <dgm:spPr/>
    </dgm:pt>
    <dgm:pt modelId="{86E17592-7773-47BF-9A77-0018623FB320}" type="pres">
      <dgm:prSet presAssocID="{2EC785AA-6DAA-4EC9-A958-BE6455782008}" presName="node" presStyleLbl="node1" presStyleIdx="0" presStyleCnt="6">
        <dgm:presLayoutVars>
          <dgm:bulletEnabled val="1"/>
        </dgm:presLayoutVars>
      </dgm:prSet>
      <dgm:spPr/>
    </dgm:pt>
    <dgm:pt modelId="{6C9D326C-D8FE-463D-AABC-19C2771C944F}" type="pres">
      <dgm:prSet presAssocID="{D27DD9B0-1070-43FA-9979-E0EC45CC808A}" presName="sibTrans" presStyleCnt="0"/>
      <dgm:spPr/>
    </dgm:pt>
    <dgm:pt modelId="{FD759D95-BA8C-4E0E-9F45-7FBEDE76C5DE}" type="pres">
      <dgm:prSet presAssocID="{6EDA05E4-3753-4405-9977-2B5FD11C91B3}" presName="node" presStyleLbl="node1" presStyleIdx="1" presStyleCnt="6">
        <dgm:presLayoutVars>
          <dgm:bulletEnabled val="1"/>
        </dgm:presLayoutVars>
      </dgm:prSet>
      <dgm:spPr/>
    </dgm:pt>
    <dgm:pt modelId="{8B45CB8D-2FA0-4DC8-8459-E3CC0C215631}" type="pres">
      <dgm:prSet presAssocID="{9C620151-AE21-4B34-972B-C66189430378}" presName="sibTrans" presStyleCnt="0"/>
      <dgm:spPr/>
    </dgm:pt>
    <dgm:pt modelId="{F01DFCBC-B3C3-42AA-BFDB-EE47D91CBBA3}" type="pres">
      <dgm:prSet presAssocID="{0A3EDB32-4326-4919-BF68-6EE816E502A7}" presName="node" presStyleLbl="node1" presStyleIdx="2" presStyleCnt="6">
        <dgm:presLayoutVars>
          <dgm:bulletEnabled val="1"/>
        </dgm:presLayoutVars>
      </dgm:prSet>
      <dgm:spPr/>
    </dgm:pt>
    <dgm:pt modelId="{4E45AC6F-8A91-4C92-ACC3-D4AC46FDE950}" type="pres">
      <dgm:prSet presAssocID="{4A4496A7-2F57-4938-9C5A-E184764A2964}" presName="sibTrans" presStyleCnt="0"/>
      <dgm:spPr/>
    </dgm:pt>
    <dgm:pt modelId="{79839A61-4489-4EBD-8983-FAF9A9CE029A}" type="pres">
      <dgm:prSet presAssocID="{D7FFE1F3-4345-4757-8056-51CC53621DC9}" presName="node" presStyleLbl="node1" presStyleIdx="3" presStyleCnt="6">
        <dgm:presLayoutVars>
          <dgm:bulletEnabled val="1"/>
        </dgm:presLayoutVars>
      </dgm:prSet>
      <dgm:spPr/>
    </dgm:pt>
    <dgm:pt modelId="{687CC707-DEC7-4FF4-B0D2-7031051A0D47}" type="pres">
      <dgm:prSet presAssocID="{33D77053-88CA-4E06-B195-BB915623EC23}" presName="sibTrans" presStyleCnt="0"/>
      <dgm:spPr/>
    </dgm:pt>
    <dgm:pt modelId="{09296FAA-58D1-4E0E-B342-BE29F927BF3F}" type="pres">
      <dgm:prSet presAssocID="{9C1AA794-5AD8-443C-A7BF-FA35EDF9C14B}" presName="node" presStyleLbl="node1" presStyleIdx="4" presStyleCnt="6">
        <dgm:presLayoutVars>
          <dgm:bulletEnabled val="1"/>
        </dgm:presLayoutVars>
      </dgm:prSet>
      <dgm:spPr/>
    </dgm:pt>
    <dgm:pt modelId="{2C0221AC-2EC8-4458-9349-B9D848B3572E}" type="pres">
      <dgm:prSet presAssocID="{AACCFCBF-197A-49D1-A22D-A96984D810F1}" presName="sibTrans" presStyleCnt="0"/>
      <dgm:spPr/>
    </dgm:pt>
    <dgm:pt modelId="{E463796F-C7DA-4B25-B443-410337803BE3}" type="pres">
      <dgm:prSet presAssocID="{C3B981E0-C34A-4A46-9918-9DBB379E0F0B}" presName="node" presStyleLbl="node1" presStyleIdx="5" presStyleCnt="6">
        <dgm:presLayoutVars>
          <dgm:bulletEnabled val="1"/>
        </dgm:presLayoutVars>
      </dgm:prSet>
      <dgm:spPr/>
    </dgm:pt>
  </dgm:ptLst>
  <dgm:cxnLst>
    <dgm:cxn modelId="{4EDC3F06-9863-460D-A55E-82F501BAD40C}" type="presOf" srcId="{6EDA05E4-3753-4405-9977-2B5FD11C91B3}" destId="{FD759D95-BA8C-4E0E-9F45-7FBEDE76C5DE}" srcOrd="0" destOrd="0" presId="urn:microsoft.com/office/officeart/2005/8/layout/default"/>
    <dgm:cxn modelId="{7C18C80F-A88E-4532-9F28-C840A4EEC03B}" type="presOf" srcId="{D7FFE1F3-4345-4757-8056-51CC53621DC9}" destId="{79839A61-4489-4EBD-8983-FAF9A9CE029A}" srcOrd="0" destOrd="0" presId="urn:microsoft.com/office/officeart/2005/8/layout/default"/>
    <dgm:cxn modelId="{A70AEA27-73A9-41BE-BB64-58F5A18DEAF0}" type="presOf" srcId="{2EC785AA-6DAA-4EC9-A958-BE6455782008}" destId="{86E17592-7773-47BF-9A77-0018623FB320}" srcOrd="0" destOrd="0" presId="urn:microsoft.com/office/officeart/2005/8/layout/default"/>
    <dgm:cxn modelId="{39F4DC61-5525-45AF-8EA0-A27BC58F9767}" srcId="{6C484375-E7E0-451C-BF2B-40775D21E3B9}" destId="{6EDA05E4-3753-4405-9977-2B5FD11C91B3}" srcOrd="1" destOrd="0" parTransId="{8B282CDB-E486-42EA-AA94-F69AFC20A673}" sibTransId="{9C620151-AE21-4B34-972B-C66189430378}"/>
    <dgm:cxn modelId="{2248EF61-911E-47F6-B8DC-5D2E9AC12BBD}" srcId="{6C484375-E7E0-451C-BF2B-40775D21E3B9}" destId="{9C1AA794-5AD8-443C-A7BF-FA35EDF9C14B}" srcOrd="4" destOrd="0" parTransId="{31C1E604-91E5-41AE-AADC-791EC1F29C5C}" sibTransId="{AACCFCBF-197A-49D1-A22D-A96984D810F1}"/>
    <dgm:cxn modelId="{D336D16E-B1F5-4CE8-847C-854B9FF99114}" srcId="{6C484375-E7E0-451C-BF2B-40775D21E3B9}" destId="{C3B981E0-C34A-4A46-9918-9DBB379E0F0B}" srcOrd="5" destOrd="0" parTransId="{5DC3B69A-314F-46EB-82E6-1836DC49D96B}" sibTransId="{8DE55D00-29B1-4931-B445-93600267E289}"/>
    <dgm:cxn modelId="{94BD6F7A-B5B5-48EF-B517-23B5D7C492F0}" type="presOf" srcId="{0A3EDB32-4326-4919-BF68-6EE816E502A7}" destId="{F01DFCBC-B3C3-42AA-BFDB-EE47D91CBBA3}" srcOrd="0" destOrd="0" presId="urn:microsoft.com/office/officeart/2005/8/layout/default"/>
    <dgm:cxn modelId="{0826D586-D8D0-4569-B63C-2693839EF07B}" type="presOf" srcId="{C3B981E0-C34A-4A46-9918-9DBB379E0F0B}" destId="{E463796F-C7DA-4B25-B443-410337803BE3}" srcOrd="0" destOrd="0" presId="urn:microsoft.com/office/officeart/2005/8/layout/default"/>
    <dgm:cxn modelId="{8403AE9C-D331-4BCE-99D6-1FBB6E072D40}" type="presOf" srcId="{6C484375-E7E0-451C-BF2B-40775D21E3B9}" destId="{034FB6C7-7DEE-4C9E-93EE-4E030D3398D1}" srcOrd="0" destOrd="0" presId="urn:microsoft.com/office/officeart/2005/8/layout/default"/>
    <dgm:cxn modelId="{ACEC01A1-991F-468F-9CDC-9D854597B499}" srcId="{6C484375-E7E0-451C-BF2B-40775D21E3B9}" destId="{0A3EDB32-4326-4919-BF68-6EE816E502A7}" srcOrd="2" destOrd="0" parTransId="{A3EDC505-6B8F-4FEF-A2AD-1B9DC2635AE3}" sibTransId="{4A4496A7-2F57-4938-9C5A-E184764A2964}"/>
    <dgm:cxn modelId="{5C78ACB5-556D-4097-89E4-15A026ADBC49}" srcId="{6C484375-E7E0-451C-BF2B-40775D21E3B9}" destId="{2EC785AA-6DAA-4EC9-A958-BE6455782008}" srcOrd="0" destOrd="0" parTransId="{27E8D3FC-964B-4B27-BDD9-5CD85DCF77D0}" sibTransId="{D27DD9B0-1070-43FA-9979-E0EC45CC808A}"/>
    <dgm:cxn modelId="{4A0B33BE-F18B-4559-9AAF-8239BF35FBB2}" type="presOf" srcId="{9C1AA794-5AD8-443C-A7BF-FA35EDF9C14B}" destId="{09296FAA-58D1-4E0E-B342-BE29F927BF3F}" srcOrd="0" destOrd="0" presId="urn:microsoft.com/office/officeart/2005/8/layout/default"/>
    <dgm:cxn modelId="{469367F2-E5DC-46ED-88BE-0D3028964712}" srcId="{6C484375-E7E0-451C-BF2B-40775D21E3B9}" destId="{D7FFE1F3-4345-4757-8056-51CC53621DC9}" srcOrd="3" destOrd="0" parTransId="{6599E0AB-DF87-4261-96B7-18A180340655}" sibTransId="{33D77053-88CA-4E06-B195-BB915623EC23}"/>
    <dgm:cxn modelId="{452C4579-F176-42C9-BD18-9422382E7723}" type="presParOf" srcId="{034FB6C7-7DEE-4C9E-93EE-4E030D3398D1}" destId="{86E17592-7773-47BF-9A77-0018623FB320}" srcOrd="0" destOrd="0" presId="urn:microsoft.com/office/officeart/2005/8/layout/default"/>
    <dgm:cxn modelId="{9824D4DD-A08E-4D8E-8FC3-1DA713ADA2F3}" type="presParOf" srcId="{034FB6C7-7DEE-4C9E-93EE-4E030D3398D1}" destId="{6C9D326C-D8FE-463D-AABC-19C2771C944F}" srcOrd="1" destOrd="0" presId="urn:microsoft.com/office/officeart/2005/8/layout/default"/>
    <dgm:cxn modelId="{3C430D70-0FF0-447A-AA35-AF5274C3DF5B}" type="presParOf" srcId="{034FB6C7-7DEE-4C9E-93EE-4E030D3398D1}" destId="{FD759D95-BA8C-4E0E-9F45-7FBEDE76C5DE}" srcOrd="2" destOrd="0" presId="urn:microsoft.com/office/officeart/2005/8/layout/default"/>
    <dgm:cxn modelId="{4B1A9440-1073-4952-8F4D-BCE671E95468}" type="presParOf" srcId="{034FB6C7-7DEE-4C9E-93EE-4E030D3398D1}" destId="{8B45CB8D-2FA0-4DC8-8459-E3CC0C215631}" srcOrd="3" destOrd="0" presId="urn:microsoft.com/office/officeart/2005/8/layout/default"/>
    <dgm:cxn modelId="{E1E7BE1F-2CD1-4E96-9011-B7A421B96155}" type="presParOf" srcId="{034FB6C7-7DEE-4C9E-93EE-4E030D3398D1}" destId="{F01DFCBC-B3C3-42AA-BFDB-EE47D91CBBA3}" srcOrd="4" destOrd="0" presId="urn:microsoft.com/office/officeart/2005/8/layout/default"/>
    <dgm:cxn modelId="{B9B4316E-4943-4579-A393-0A6C749A045F}" type="presParOf" srcId="{034FB6C7-7DEE-4C9E-93EE-4E030D3398D1}" destId="{4E45AC6F-8A91-4C92-ACC3-D4AC46FDE950}" srcOrd="5" destOrd="0" presId="urn:microsoft.com/office/officeart/2005/8/layout/default"/>
    <dgm:cxn modelId="{82881681-940E-4F44-80DC-CE2AFB49AD5F}" type="presParOf" srcId="{034FB6C7-7DEE-4C9E-93EE-4E030D3398D1}" destId="{79839A61-4489-4EBD-8983-FAF9A9CE029A}" srcOrd="6" destOrd="0" presId="urn:microsoft.com/office/officeart/2005/8/layout/default"/>
    <dgm:cxn modelId="{9C8B9458-0803-42F7-9B97-D655C56969F3}" type="presParOf" srcId="{034FB6C7-7DEE-4C9E-93EE-4E030D3398D1}" destId="{687CC707-DEC7-4FF4-B0D2-7031051A0D47}" srcOrd="7" destOrd="0" presId="urn:microsoft.com/office/officeart/2005/8/layout/default"/>
    <dgm:cxn modelId="{141C68B3-87D1-44C2-9FF7-0E452ED7382B}" type="presParOf" srcId="{034FB6C7-7DEE-4C9E-93EE-4E030D3398D1}" destId="{09296FAA-58D1-4E0E-B342-BE29F927BF3F}" srcOrd="8" destOrd="0" presId="urn:microsoft.com/office/officeart/2005/8/layout/default"/>
    <dgm:cxn modelId="{240A3DE9-0AD6-4A60-9C8A-E030AC6C6688}" type="presParOf" srcId="{034FB6C7-7DEE-4C9E-93EE-4E030D3398D1}" destId="{2C0221AC-2EC8-4458-9349-B9D848B3572E}" srcOrd="9" destOrd="0" presId="urn:microsoft.com/office/officeart/2005/8/layout/default"/>
    <dgm:cxn modelId="{87EA12E8-5165-41AE-B78C-3F7931085E48}" type="presParOf" srcId="{034FB6C7-7DEE-4C9E-93EE-4E030D3398D1}" destId="{E463796F-C7DA-4B25-B443-410337803BE3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EED451-1C74-449D-8537-F85E3CDC883B}" type="doc">
      <dgm:prSet loTypeId="urn:microsoft.com/office/officeart/2005/8/layout/defaul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5B21CD0-51D6-49B4-88F9-1C0CB3687F81}">
      <dgm:prSet/>
      <dgm:spPr/>
      <dgm:t>
        <a:bodyPr/>
        <a:lstStyle/>
        <a:p>
          <a:r>
            <a:rPr lang="en-US"/>
            <a:t>Does not require the use of central vessels and a sternotomy</a:t>
          </a:r>
        </a:p>
      </dgm:t>
    </dgm:pt>
    <dgm:pt modelId="{64665FC3-46D2-4A72-AB17-6AF10BF4B54F}" type="parTrans" cxnId="{0E7C0DC0-7C3A-4321-BBED-8222AA926138}">
      <dgm:prSet/>
      <dgm:spPr/>
      <dgm:t>
        <a:bodyPr/>
        <a:lstStyle/>
        <a:p>
          <a:endParaRPr lang="en-US"/>
        </a:p>
      </dgm:t>
    </dgm:pt>
    <dgm:pt modelId="{20C5C541-8FF7-46E4-B5DB-0209B62722DD}" type="sibTrans" cxnId="{0E7C0DC0-7C3A-4321-BBED-8222AA926138}">
      <dgm:prSet/>
      <dgm:spPr/>
      <dgm:t>
        <a:bodyPr/>
        <a:lstStyle/>
        <a:p>
          <a:endParaRPr lang="en-US"/>
        </a:p>
      </dgm:t>
    </dgm:pt>
    <dgm:pt modelId="{76F25484-2E91-40BA-9C17-3FB37ED9E369}">
      <dgm:prSet/>
      <dgm:spPr/>
      <dgm:t>
        <a:bodyPr/>
        <a:lstStyle/>
        <a:p>
          <a:r>
            <a:rPr lang="en-US"/>
            <a:t>Blood flows to the ECMO machine through the right femoral vein</a:t>
          </a:r>
        </a:p>
      </dgm:t>
    </dgm:pt>
    <dgm:pt modelId="{A76C68D3-D106-4CD5-ABEA-B4ADCFFB5AB0}" type="parTrans" cxnId="{3892BDF6-C5EF-4FA4-A231-5634BE1AB13F}">
      <dgm:prSet/>
      <dgm:spPr/>
      <dgm:t>
        <a:bodyPr/>
        <a:lstStyle/>
        <a:p>
          <a:endParaRPr lang="en-US"/>
        </a:p>
      </dgm:t>
    </dgm:pt>
    <dgm:pt modelId="{AF1394EA-905D-4A9A-AD0A-ED41A60736B1}" type="sibTrans" cxnId="{3892BDF6-C5EF-4FA4-A231-5634BE1AB13F}">
      <dgm:prSet/>
      <dgm:spPr/>
      <dgm:t>
        <a:bodyPr/>
        <a:lstStyle/>
        <a:p>
          <a:endParaRPr lang="en-US"/>
        </a:p>
      </dgm:t>
    </dgm:pt>
    <dgm:pt modelId="{5B8E9ADD-2CD1-4930-B8CF-E25E4C6DF465}">
      <dgm:prSet/>
      <dgm:spPr/>
      <dgm:t>
        <a:bodyPr/>
        <a:lstStyle/>
        <a:p>
          <a:r>
            <a:rPr lang="en-US" dirty="0"/>
            <a:t>Oxygenated and blood returns to the body through the right femoral artery completely bypassing the heart and the lungs </a:t>
          </a:r>
        </a:p>
      </dgm:t>
    </dgm:pt>
    <dgm:pt modelId="{01041DA3-4B19-407B-847E-0BBC7151D415}" type="parTrans" cxnId="{17D32C5D-0A32-4820-8548-29BC5FFBF734}">
      <dgm:prSet/>
      <dgm:spPr/>
      <dgm:t>
        <a:bodyPr/>
        <a:lstStyle/>
        <a:p>
          <a:endParaRPr lang="en-US"/>
        </a:p>
      </dgm:t>
    </dgm:pt>
    <dgm:pt modelId="{FC6BFB00-02DD-4913-A191-AF1A0BDB9C35}" type="sibTrans" cxnId="{17D32C5D-0A32-4820-8548-29BC5FFBF734}">
      <dgm:prSet/>
      <dgm:spPr/>
      <dgm:t>
        <a:bodyPr/>
        <a:lstStyle/>
        <a:p>
          <a:endParaRPr lang="en-US"/>
        </a:p>
      </dgm:t>
    </dgm:pt>
    <dgm:pt modelId="{32BC5CDF-5A5B-4C8E-8875-95DE837DD6CB}">
      <dgm:prSet/>
      <dgm:spPr/>
      <dgm:t>
        <a:bodyPr/>
        <a:lstStyle/>
        <a:p>
          <a:r>
            <a:rPr lang="en-US"/>
            <a:t>Typical cannulation locations </a:t>
          </a:r>
        </a:p>
      </dgm:t>
    </dgm:pt>
    <dgm:pt modelId="{4045CAC9-4E32-42B3-8B46-02607A54CDDE}" type="parTrans" cxnId="{28773DE9-ECA2-4859-90A3-3C74D8864596}">
      <dgm:prSet/>
      <dgm:spPr/>
      <dgm:t>
        <a:bodyPr/>
        <a:lstStyle/>
        <a:p>
          <a:endParaRPr lang="en-US"/>
        </a:p>
      </dgm:t>
    </dgm:pt>
    <dgm:pt modelId="{588A4F60-E751-4096-B140-1E660D565F37}" type="sibTrans" cxnId="{28773DE9-ECA2-4859-90A3-3C74D8864596}">
      <dgm:prSet/>
      <dgm:spPr/>
      <dgm:t>
        <a:bodyPr/>
        <a:lstStyle/>
        <a:p>
          <a:endParaRPr lang="en-US"/>
        </a:p>
      </dgm:t>
    </dgm:pt>
    <dgm:pt modelId="{ECBE1A79-3191-4537-A346-D0C1CD538568}">
      <dgm:prSet/>
      <dgm:spPr/>
      <dgm:t>
        <a:bodyPr/>
        <a:lstStyle/>
        <a:p>
          <a:r>
            <a:rPr lang="en-US"/>
            <a:t>Right femoral vein and right femoral artery in patients over age 2</a:t>
          </a:r>
        </a:p>
      </dgm:t>
    </dgm:pt>
    <dgm:pt modelId="{5CB91419-EB02-486B-AF42-A010FC130F74}" type="parTrans" cxnId="{AEB7183E-93C7-4F26-AB36-B22B8BF94A9A}">
      <dgm:prSet/>
      <dgm:spPr/>
      <dgm:t>
        <a:bodyPr/>
        <a:lstStyle/>
        <a:p>
          <a:endParaRPr lang="en-US"/>
        </a:p>
      </dgm:t>
    </dgm:pt>
    <dgm:pt modelId="{12CFE09A-6BDA-44D5-84EB-611F002A98C2}" type="sibTrans" cxnId="{AEB7183E-93C7-4F26-AB36-B22B8BF94A9A}">
      <dgm:prSet/>
      <dgm:spPr/>
      <dgm:t>
        <a:bodyPr/>
        <a:lstStyle/>
        <a:p>
          <a:endParaRPr lang="en-US"/>
        </a:p>
      </dgm:t>
    </dgm:pt>
    <dgm:pt modelId="{812CABE1-6A6A-4FFA-BBC7-79CF08E8CA23}">
      <dgm:prSet/>
      <dgm:spPr/>
      <dgm:t>
        <a:bodyPr/>
        <a:lstStyle/>
        <a:p>
          <a:r>
            <a:rPr lang="en-US"/>
            <a:t>Right internal jugular vein and the right common carotid artery for neonates and infants up to age 2</a:t>
          </a:r>
        </a:p>
      </dgm:t>
    </dgm:pt>
    <dgm:pt modelId="{74389798-305C-484A-8F9B-23B4D9A587F0}" type="parTrans" cxnId="{DA504530-9850-462B-9063-F6CE0944B871}">
      <dgm:prSet/>
      <dgm:spPr/>
      <dgm:t>
        <a:bodyPr/>
        <a:lstStyle/>
        <a:p>
          <a:endParaRPr lang="en-US"/>
        </a:p>
      </dgm:t>
    </dgm:pt>
    <dgm:pt modelId="{760B20D0-003F-4973-8A75-2965F8753CB9}" type="sibTrans" cxnId="{DA504530-9850-462B-9063-F6CE0944B871}">
      <dgm:prSet/>
      <dgm:spPr/>
      <dgm:t>
        <a:bodyPr/>
        <a:lstStyle/>
        <a:p>
          <a:endParaRPr lang="en-US"/>
        </a:p>
      </dgm:t>
    </dgm:pt>
    <dgm:pt modelId="{01BD8815-8F72-47A0-96C7-DBC215EDAE12}" type="pres">
      <dgm:prSet presAssocID="{79EED451-1C74-449D-8537-F85E3CDC883B}" presName="diagram" presStyleCnt="0">
        <dgm:presLayoutVars>
          <dgm:dir/>
          <dgm:resizeHandles val="exact"/>
        </dgm:presLayoutVars>
      </dgm:prSet>
      <dgm:spPr/>
    </dgm:pt>
    <dgm:pt modelId="{D3A6E7F5-12E2-42D1-8704-A74921355622}" type="pres">
      <dgm:prSet presAssocID="{F5B21CD0-51D6-49B4-88F9-1C0CB3687F81}" presName="node" presStyleLbl="node1" presStyleIdx="0" presStyleCnt="4">
        <dgm:presLayoutVars>
          <dgm:bulletEnabled val="1"/>
        </dgm:presLayoutVars>
      </dgm:prSet>
      <dgm:spPr/>
    </dgm:pt>
    <dgm:pt modelId="{5CE7EF56-E7C4-427A-A206-5432035480FA}" type="pres">
      <dgm:prSet presAssocID="{20C5C541-8FF7-46E4-B5DB-0209B62722DD}" presName="sibTrans" presStyleCnt="0"/>
      <dgm:spPr/>
    </dgm:pt>
    <dgm:pt modelId="{1E203951-9BAC-439C-BE4B-99CEE0ECBC98}" type="pres">
      <dgm:prSet presAssocID="{76F25484-2E91-40BA-9C17-3FB37ED9E369}" presName="node" presStyleLbl="node1" presStyleIdx="1" presStyleCnt="4">
        <dgm:presLayoutVars>
          <dgm:bulletEnabled val="1"/>
        </dgm:presLayoutVars>
      </dgm:prSet>
      <dgm:spPr/>
    </dgm:pt>
    <dgm:pt modelId="{E1C970F2-9067-4657-9D54-0E4F52F1718C}" type="pres">
      <dgm:prSet presAssocID="{AF1394EA-905D-4A9A-AD0A-ED41A60736B1}" presName="sibTrans" presStyleCnt="0"/>
      <dgm:spPr/>
    </dgm:pt>
    <dgm:pt modelId="{1E18D302-B31C-4DD2-ACE8-45EA59E7147E}" type="pres">
      <dgm:prSet presAssocID="{5B8E9ADD-2CD1-4930-B8CF-E25E4C6DF465}" presName="node" presStyleLbl="node1" presStyleIdx="2" presStyleCnt="4">
        <dgm:presLayoutVars>
          <dgm:bulletEnabled val="1"/>
        </dgm:presLayoutVars>
      </dgm:prSet>
      <dgm:spPr/>
    </dgm:pt>
    <dgm:pt modelId="{3DFB5D87-B6DA-4A94-B8FA-1DBE69780667}" type="pres">
      <dgm:prSet presAssocID="{FC6BFB00-02DD-4913-A191-AF1A0BDB9C35}" presName="sibTrans" presStyleCnt="0"/>
      <dgm:spPr/>
    </dgm:pt>
    <dgm:pt modelId="{DDA32951-1ED7-4F1E-9622-E422CF45E5A2}" type="pres">
      <dgm:prSet presAssocID="{32BC5CDF-5A5B-4C8E-8875-95DE837DD6CB}" presName="node" presStyleLbl="node1" presStyleIdx="3" presStyleCnt="4">
        <dgm:presLayoutVars>
          <dgm:bulletEnabled val="1"/>
        </dgm:presLayoutVars>
      </dgm:prSet>
      <dgm:spPr/>
    </dgm:pt>
  </dgm:ptLst>
  <dgm:cxnLst>
    <dgm:cxn modelId="{DA504530-9850-462B-9063-F6CE0944B871}" srcId="{32BC5CDF-5A5B-4C8E-8875-95DE837DD6CB}" destId="{812CABE1-6A6A-4FFA-BBC7-79CF08E8CA23}" srcOrd="1" destOrd="0" parTransId="{74389798-305C-484A-8F9B-23B4D9A587F0}" sibTransId="{760B20D0-003F-4973-8A75-2965F8753CB9}"/>
    <dgm:cxn modelId="{AEB7183E-93C7-4F26-AB36-B22B8BF94A9A}" srcId="{32BC5CDF-5A5B-4C8E-8875-95DE837DD6CB}" destId="{ECBE1A79-3191-4537-A346-D0C1CD538568}" srcOrd="0" destOrd="0" parTransId="{5CB91419-EB02-486B-AF42-A010FC130F74}" sibTransId="{12CFE09A-6BDA-44D5-84EB-611F002A98C2}"/>
    <dgm:cxn modelId="{17D32C5D-0A32-4820-8548-29BC5FFBF734}" srcId="{79EED451-1C74-449D-8537-F85E3CDC883B}" destId="{5B8E9ADD-2CD1-4930-B8CF-E25E4C6DF465}" srcOrd="2" destOrd="0" parTransId="{01041DA3-4B19-407B-847E-0BBC7151D415}" sibTransId="{FC6BFB00-02DD-4913-A191-AF1A0BDB9C35}"/>
    <dgm:cxn modelId="{E0423C4A-0D1A-40ED-9196-535FF00BF882}" type="presOf" srcId="{76F25484-2E91-40BA-9C17-3FB37ED9E369}" destId="{1E203951-9BAC-439C-BE4B-99CEE0ECBC98}" srcOrd="0" destOrd="0" presId="urn:microsoft.com/office/officeart/2005/8/layout/default"/>
    <dgm:cxn modelId="{6E23974A-0505-48FA-9B95-71E86E39D454}" type="presOf" srcId="{ECBE1A79-3191-4537-A346-D0C1CD538568}" destId="{DDA32951-1ED7-4F1E-9622-E422CF45E5A2}" srcOrd="0" destOrd="1" presId="urn:microsoft.com/office/officeart/2005/8/layout/default"/>
    <dgm:cxn modelId="{9AD79E4B-504A-4524-A9FF-631014201738}" type="presOf" srcId="{32BC5CDF-5A5B-4C8E-8875-95DE837DD6CB}" destId="{DDA32951-1ED7-4F1E-9622-E422CF45E5A2}" srcOrd="0" destOrd="0" presId="urn:microsoft.com/office/officeart/2005/8/layout/default"/>
    <dgm:cxn modelId="{85962C54-2805-470F-9E45-B9B2B18793DB}" type="presOf" srcId="{F5B21CD0-51D6-49B4-88F9-1C0CB3687F81}" destId="{D3A6E7F5-12E2-42D1-8704-A74921355622}" srcOrd="0" destOrd="0" presId="urn:microsoft.com/office/officeart/2005/8/layout/default"/>
    <dgm:cxn modelId="{FA209F8A-BEB0-4F7D-BA1A-6531DC9F91AC}" type="presOf" srcId="{5B8E9ADD-2CD1-4930-B8CF-E25E4C6DF465}" destId="{1E18D302-B31C-4DD2-ACE8-45EA59E7147E}" srcOrd="0" destOrd="0" presId="urn:microsoft.com/office/officeart/2005/8/layout/default"/>
    <dgm:cxn modelId="{9B5731A0-7451-4C13-8F11-EE114FC239AE}" type="presOf" srcId="{79EED451-1C74-449D-8537-F85E3CDC883B}" destId="{01BD8815-8F72-47A0-96C7-DBC215EDAE12}" srcOrd="0" destOrd="0" presId="urn:microsoft.com/office/officeart/2005/8/layout/default"/>
    <dgm:cxn modelId="{0E7C0DC0-7C3A-4321-BBED-8222AA926138}" srcId="{79EED451-1C74-449D-8537-F85E3CDC883B}" destId="{F5B21CD0-51D6-49B4-88F9-1C0CB3687F81}" srcOrd="0" destOrd="0" parTransId="{64665FC3-46D2-4A72-AB17-6AF10BF4B54F}" sibTransId="{20C5C541-8FF7-46E4-B5DB-0209B62722DD}"/>
    <dgm:cxn modelId="{C1674AC5-4A67-4061-9AD8-2D7A6327A28E}" type="presOf" srcId="{812CABE1-6A6A-4FFA-BBC7-79CF08E8CA23}" destId="{DDA32951-1ED7-4F1E-9622-E422CF45E5A2}" srcOrd="0" destOrd="2" presId="urn:microsoft.com/office/officeart/2005/8/layout/default"/>
    <dgm:cxn modelId="{28773DE9-ECA2-4859-90A3-3C74D8864596}" srcId="{79EED451-1C74-449D-8537-F85E3CDC883B}" destId="{32BC5CDF-5A5B-4C8E-8875-95DE837DD6CB}" srcOrd="3" destOrd="0" parTransId="{4045CAC9-4E32-42B3-8B46-02607A54CDDE}" sibTransId="{588A4F60-E751-4096-B140-1E660D565F37}"/>
    <dgm:cxn modelId="{3892BDF6-C5EF-4FA4-A231-5634BE1AB13F}" srcId="{79EED451-1C74-449D-8537-F85E3CDC883B}" destId="{76F25484-2E91-40BA-9C17-3FB37ED9E369}" srcOrd="1" destOrd="0" parTransId="{A76C68D3-D106-4CD5-ABEA-B4ADCFFB5AB0}" sibTransId="{AF1394EA-905D-4A9A-AD0A-ED41A60736B1}"/>
    <dgm:cxn modelId="{90CC4AB9-E299-4621-90E9-BCE9D5F46602}" type="presParOf" srcId="{01BD8815-8F72-47A0-96C7-DBC215EDAE12}" destId="{D3A6E7F5-12E2-42D1-8704-A74921355622}" srcOrd="0" destOrd="0" presId="urn:microsoft.com/office/officeart/2005/8/layout/default"/>
    <dgm:cxn modelId="{7484AFEB-C657-425C-BAC7-3529DF381DB0}" type="presParOf" srcId="{01BD8815-8F72-47A0-96C7-DBC215EDAE12}" destId="{5CE7EF56-E7C4-427A-A206-5432035480FA}" srcOrd="1" destOrd="0" presId="urn:microsoft.com/office/officeart/2005/8/layout/default"/>
    <dgm:cxn modelId="{1A14ADAD-8061-455E-91CD-08F7D2096855}" type="presParOf" srcId="{01BD8815-8F72-47A0-96C7-DBC215EDAE12}" destId="{1E203951-9BAC-439C-BE4B-99CEE0ECBC98}" srcOrd="2" destOrd="0" presId="urn:microsoft.com/office/officeart/2005/8/layout/default"/>
    <dgm:cxn modelId="{61305A82-8256-46F7-BE68-308F7E79A467}" type="presParOf" srcId="{01BD8815-8F72-47A0-96C7-DBC215EDAE12}" destId="{E1C970F2-9067-4657-9D54-0E4F52F1718C}" srcOrd="3" destOrd="0" presId="urn:microsoft.com/office/officeart/2005/8/layout/default"/>
    <dgm:cxn modelId="{C0646424-0E82-41EB-907C-3658367183F8}" type="presParOf" srcId="{01BD8815-8F72-47A0-96C7-DBC215EDAE12}" destId="{1E18D302-B31C-4DD2-ACE8-45EA59E7147E}" srcOrd="4" destOrd="0" presId="urn:microsoft.com/office/officeart/2005/8/layout/default"/>
    <dgm:cxn modelId="{1F34E294-AFD0-4C84-9A23-661BFAA86FE4}" type="presParOf" srcId="{01BD8815-8F72-47A0-96C7-DBC215EDAE12}" destId="{3DFB5D87-B6DA-4A94-B8FA-1DBE69780667}" srcOrd="5" destOrd="0" presId="urn:microsoft.com/office/officeart/2005/8/layout/default"/>
    <dgm:cxn modelId="{47BA3DA1-9FD2-46F5-BA92-CF352E5B2B9C}" type="presParOf" srcId="{01BD8815-8F72-47A0-96C7-DBC215EDAE12}" destId="{DDA32951-1ED7-4F1E-9622-E422CF45E5A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07F716-1AEA-4052-B3D9-4D6702C11A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8879A78-1BF0-4D1F-AB5D-BD8100098E48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Provides pulmonary support in acute respiratory distress or respiratory failure cases</a:t>
          </a:r>
        </a:p>
      </dgm:t>
    </dgm:pt>
    <dgm:pt modelId="{4183B2CB-A95E-46B8-B6C1-C7038574FE8B}" type="parTrans" cxnId="{06F19A3A-5A03-4EE2-A6C0-6FD11FA23335}">
      <dgm:prSet/>
      <dgm:spPr/>
      <dgm:t>
        <a:bodyPr/>
        <a:lstStyle/>
        <a:p>
          <a:endParaRPr lang="en-US"/>
        </a:p>
      </dgm:t>
    </dgm:pt>
    <dgm:pt modelId="{BB9A0504-BD74-4EEB-AE68-D5A581188247}" type="sibTrans" cxnId="{06F19A3A-5A03-4EE2-A6C0-6FD11FA23335}">
      <dgm:prSet/>
      <dgm:spPr/>
      <dgm:t>
        <a:bodyPr/>
        <a:lstStyle/>
        <a:p>
          <a:endParaRPr lang="en-US"/>
        </a:p>
      </dgm:t>
    </dgm:pt>
    <dgm:pt modelId="{A54B35F0-B532-4C59-9BB8-0F06FE438AC6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Blood flows to the ECMO machine through the right femoral vein, Oxygenated and returns via right internal jugular vein</a:t>
          </a:r>
        </a:p>
      </dgm:t>
    </dgm:pt>
    <dgm:pt modelId="{F27354D8-91D1-43CD-B7FF-A882BCC54C48}" type="parTrans" cxnId="{32C36133-2564-4A28-AE42-E051F30572E8}">
      <dgm:prSet/>
      <dgm:spPr/>
      <dgm:t>
        <a:bodyPr/>
        <a:lstStyle/>
        <a:p>
          <a:endParaRPr lang="en-US"/>
        </a:p>
      </dgm:t>
    </dgm:pt>
    <dgm:pt modelId="{CDE4140A-338B-48D9-BC39-F2120079A389}" type="sibTrans" cxnId="{32C36133-2564-4A28-AE42-E051F30572E8}">
      <dgm:prSet/>
      <dgm:spPr/>
      <dgm:t>
        <a:bodyPr/>
        <a:lstStyle/>
        <a:p>
          <a:endParaRPr lang="en-US"/>
        </a:p>
      </dgm:t>
    </dgm:pt>
    <dgm:pt modelId="{DF259DC3-3C4F-40C7-8A31-B3C58DB74E3A}">
      <dgm:prSet/>
      <dgm:spPr/>
      <dgm:t>
        <a:bodyPr/>
        <a:lstStyle/>
        <a:p>
          <a:r>
            <a:rPr lang="en-US" b="1" dirty="0"/>
            <a:t>Typical cannulation locations are the right femoral vein and right internal jugular vein </a:t>
          </a:r>
        </a:p>
      </dgm:t>
    </dgm:pt>
    <dgm:pt modelId="{8230BD5E-E400-42BC-950E-6CC7FD5E182D}" type="parTrans" cxnId="{F16CBCE6-2F5B-4506-B5E9-EDB94FA0BDA9}">
      <dgm:prSet/>
      <dgm:spPr/>
      <dgm:t>
        <a:bodyPr/>
        <a:lstStyle/>
        <a:p>
          <a:endParaRPr lang="en-US"/>
        </a:p>
      </dgm:t>
    </dgm:pt>
    <dgm:pt modelId="{048390F3-4149-4D89-A352-FEC6D9AA21F7}" type="sibTrans" cxnId="{F16CBCE6-2F5B-4506-B5E9-EDB94FA0BDA9}">
      <dgm:prSet/>
      <dgm:spPr/>
      <dgm:t>
        <a:bodyPr/>
        <a:lstStyle/>
        <a:p>
          <a:endParaRPr lang="en-US"/>
        </a:p>
      </dgm:t>
    </dgm:pt>
    <dgm:pt modelId="{6D4EF5DE-8C47-48B4-9A16-195BA401B70E}" type="pres">
      <dgm:prSet presAssocID="{1307F716-1AEA-4052-B3D9-4D6702C11AB6}" presName="linear" presStyleCnt="0">
        <dgm:presLayoutVars>
          <dgm:animLvl val="lvl"/>
          <dgm:resizeHandles val="exact"/>
        </dgm:presLayoutVars>
      </dgm:prSet>
      <dgm:spPr/>
    </dgm:pt>
    <dgm:pt modelId="{4BAA8CF1-435C-40E0-A53E-BED5B5CC352E}" type="pres">
      <dgm:prSet presAssocID="{28879A78-1BF0-4D1F-AB5D-BD8100098E4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FD2F102-E0EA-4C57-B3DB-5DDC1ACE1F0B}" type="pres">
      <dgm:prSet presAssocID="{BB9A0504-BD74-4EEB-AE68-D5A581188247}" presName="spacer" presStyleCnt="0"/>
      <dgm:spPr/>
    </dgm:pt>
    <dgm:pt modelId="{589DF097-8970-4BF1-8E6B-ED0C87E29BF8}" type="pres">
      <dgm:prSet presAssocID="{A54B35F0-B532-4C59-9BB8-0F06FE438AC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FB6E8F3-37EB-497B-9EE6-6F0636DCD505}" type="pres">
      <dgm:prSet presAssocID="{CDE4140A-338B-48D9-BC39-F2120079A389}" presName="spacer" presStyleCnt="0"/>
      <dgm:spPr/>
    </dgm:pt>
    <dgm:pt modelId="{F6CBE524-2A2E-412D-AF05-070AB490E94E}" type="pres">
      <dgm:prSet presAssocID="{DF259DC3-3C4F-40C7-8A31-B3C58DB74E3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4BE94E17-3E00-44FB-843B-AA870AFF301E}" type="presOf" srcId="{A54B35F0-B532-4C59-9BB8-0F06FE438AC6}" destId="{589DF097-8970-4BF1-8E6B-ED0C87E29BF8}" srcOrd="0" destOrd="0" presId="urn:microsoft.com/office/officeart/2005/8/layout/vList2"/>
    <dgm:cxn modelId="{32C36133-2564-4A28-AE42-E051F30572E8}" srcId="{1307F716-1AEA-4052-B3D9-4D6702C11AB6}" destId="{A54B35F0-B532-4C59-9BB8-0F06FE438AC6}" srcOrd="1" destOrd="0" parTransId="{F27354D8-91D1-43CD-B7FF-A882BCC54C48}" sibTransId="{CDE4140A-338B-48D9-BC39-F2120079A389}"/>
    <dgm:cxn modelId="{06F19A3A-5A03-4EE2-A6C0-6FD11FA23335}" srcId="{1307F716-1AEA-4052-B3D9-4D6702C11AB6}" destId="{28879A78-1BF0-4D1F-AB5D-BD8100098E48}" srcOrd="0" destOrd="0" parTransId="{4183B2CB-A95E-46B8-B6C1-C7038574FE8B}" sibTransId="{BB9A0504-BD74-4EEB-AE68-D5A581188247}"/>
    <dgm:cxn modelId="{F35A6543-85B0-4734-8258-E2183BF30A89}" type="presOf" srcId="{DF259DC3-3C4F-40C7-8A31-B3C58DB74E3A}" destId="{F6CBE524-2A2E-412D-AF05-070AB490E94E}" srcOrd="0" destOrd="0" presId="urn:microsoft.com/office/officeart/2005/8/layout/vList2"/>
    <dgm:cxn modelId="{72E994E2-9633-4E3D-8912-BDF10927BF58}" type="presOf" srcId="{1307F716-1AEA-4052-B3D9-4D6702C11AB6}" destId="{6D4EF5DE-8C47-48B4-9A16-195BA401B70E}" srcOrd="0" destOrd="0" presId="urn:microsoft.com/office/officeart/2005/8/layout/vList2"/>
    <dgm:cxn modelId="{F16CBCE6-2F5B-4506-B5E9-EDB94FA0BDA9}" srcId="{1307F716-1AEA-4052-B3D9-4D6702C11AB6}" destId="{DF259DC3-3C4F-40C7-8A31-B3C58DB74E3A}" srcOrd="2" destOrd="0" parTransId="{8230BD5E-E400-42BC-950E-6CC7FD5E182D}" sibTransId="{048390F3-4149-4D89-A352-FEC6D9AA21F7}"/>
    <dgm:cxn modelId="{D43BD7E9-C41D-40C3-886A-573FAE81237A}" type="presOf" srcId="{28879A78-1BF0-4D1F-AB5D-BD8100098E48}" destId="{4BAA8CF1-435C-40E0-A53E-BED5B5CC352E}" srcOrd="0" destOrd="0" presId="urn:microsoft.com/office/officeart/2005/8/layout/vList2"/>
    <dgm:cxn modelId="{507E1A28-85D4-4A4B-928A-7AB6E5DDD217}" type="presParOf" srcId="{6D4EF5DE-8C47-48B4-9A16-195BA401B70E}" destId="{4BAA8CF1-435C-40E0-A53E-BED5B5CC352E}" srcOrd="0" destOrd="0" presId="urn:microsoft.com/office/officeart/2005/8/layout/vList2"/>
    <dgm:cxn modelId="{69DF1AEE-43A3-44DA-908C-286F17104380}" type="presParOf" srcId="{6D4EF5DE-8C47-48B4-9A16-195BA401B70E}" destId="{2FD2F102-E0EA-4C57-B3DB-5DDC1ACE1F0B}" srcOrd="1" destOrd="0" presId="urn:microsoft.com/office/officeart/2005/8/layout/vList2"/>
    <dgm:cxn modelId="{0D94F147-06AC-45F7-8E34-6159046BFCA8}" type="presParOf" srcId="{6D4EF5DE-8C47-48B4-9A16-195BA401B70E}" destId="{589DF097-8970-4BF1-8E6B-ED0C87E29BF8}" srcOrd="2" destOrd="0" presId="urn:microsoft.com/office/officeart/2005/8/layout/vList2"/>
    <dgm:cxn modelId="{F57D9625-BFD0-45AB-A936-A9E869AB2611}" type="presParOf" srcId="{6D4EF5DE-8C47-48B4-9A16-195BA401B70E}" destId="{8FB6E8F3-37EB-497B-9EE6-6F0636DCD505}" srcOrd="3" destOrd="0" presId="urn:microsoft.com/office/officeart/2005/8/layout/vList2"/>
    <dgm:cxn modelId="{B0E3EF31-881E-4006-822C-4AFD195A4E85}" type="presParOf" srcId="{6D4EF5DE-8C47-48B4-9A16-195BA401B70E}" destId="{F6CBE524-2A2E-412D-AF05-070AB490E94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E17592-7773-47BF-9A77-0018623FB320}">
      <dsp:nvSpPr>
        <dsp:cNvPr id="0" name=""/>
        <dsp:cNvSpPr/>
      </dsp:nvSpPr>
      <dsp:spPr>
        <a:xfrm>
          <a:off x="0" y="573683"/>
          <a:ext cx="2464593" cy="14787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Cannulation of a central artery and central vein  via sternotomy</a:t>
          </a:r>
        </a:p>
      </dsp:txBody>
      <dsp:txXfrm>
        <a:off x="0" y="573683"/>
        <a:ext cx="2464593" cy="1478756"/>
      </dsp:txXfrm>
    </dsp:sp>
    <dsp:sp modelId="{FD759D95-BA8C-4E0E-9F45-7FBEDE76C5DE}">
      <dsp:nvSpPr>
        <dsp:cNvPr id="0" name=""/>
        <dsp:cNvSpPr/>
      </dsp:nvSpPr>
      <dsp:spPr>
        <a:xfrm>
          <a:off x="2711053" y="573683"/>
          <a:ext cx="2464593" cy="14787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Often is used at the time of open chest surgery</a:t>
          </a:r>
        </a:p>
      </dsp:txBody>
      <dsp:txXfrm>
        <a:off x="2711053" y="573683"/>
        <a:ext cx="2464593" cy="1478756"/>
      </dsp:txXfrm>
    </dsp:sp>
    <dsp:sp modelId="{F01DFCBC-B3C3-42AA-BFDB-EE47D91CBBA3}">
      <dsp:nvSpPr>
        <dsp:cNvPr id="0" name=""/>
        <dsp:cNvSpPr/>
      </dsp:nvSpPr>
      <dsp:spPr>
        <a:xfrm>
          <a:off x="5422106" y="573683"/>
          <a:ext cx="2464593" cy="14787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Often called “long term CP bypass</a:t>
          </a:r>
        </a:p>
      </dsp:txBody>
      <dsp:txXfrm>
        <a:off x="5422106" y="573683"/>
        <a:ext cx="2464593" cy="1478756"/>
      </dsp:txXfrm>
    </dsp:sp>
    <dsp:sp modelId="{79839A61-4489-4EBD-8983-FAF9A9CE029A}">
      <dsp:nvSpPr>
        <dsp:cNvPr id="0" name=""/>
        <dsp:cNvSpPr/>
      </dsp:nvSpPr>
      <dsp:spPr>
        <a:xfrm>
          <a:off x="0" y="2298898"/>
          <a:ext cx="2464593" cy="14787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Blood flows to the ECMO machine through the inferior vena cava, oxygenated and returns to the body through the ascending aorta </a:t>
          </a:r>
        </a:p>
      </dsp:txBody>
      <dsp:txXfrm>
        <a:off x="0" y="2298898"/>
        <a:ext cx="2464593" cy="1478756"/>
      </dsp:txXfrm>
    </dsp:sp>
    <dsp:sp modelId="{09296FAA-58D1-4E0E-B342-BE29F927BF3F}">
      <dsp:nvSpPr>
        <dsp:cNvPr id="0" name=""/>
        <dsp:cNvSpPr/>
      </dsp:nvSpPr>
      <dsp:spPr>
        <a:xfrm>
          <a:off x="2711053" y="2298898"/>
          <a:ext cx="2464593" cy="14787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Typical cannulation locations are the inferior vena cava and the ascending aorta</a:t>
          </a:r>
        </a:p>
      </dsp:txBody>
      <dsp:txXfrm>
        <a:off x="2711053" y="2298898"/>
        <a:ext cx="2464593" cy="1478756"/>
      </dsp:txXfrm>
    </dsp:sp>
    <dsp:sp modelId="{E463796F-C7DA-4B25-B443-410337803BE3}">
      <dsp:nvSpPr>
        <dsp:cNvPr id="0" name=""/>
        <dsp:cNvSpPr/>
      </dsp:nvSpPr>
      <dsp:spPr>
        <a:xfrm>
          <a:off x="5422106" y="2298898"/>
          <a:ext cx="2464593" cy="14787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Cannulation completely bypasses both the lungs and the heart, providing both cardiac and pulmonary support</a:t>
          </a:r>
        </a:p>
      </dsp:txBody>
      <dsp:txXfrm>
        <a:off x="5422106" y="2298898"/>
        <a:ext cx="2464593" cy="14787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6E7F5-12E2-42D1-8704-A74921355622}">
      <dsp:nvSpPr>
        <dsp:cNvPr id="0" name=""/>
        <dsp:cNvSpPr/>
      </dsp:nvSpPr>
      <dsp:spPr>
        <a:xfrm>
          <a:off x="429570" y="472"/>
          <a:ext cx="3346456" cy="200787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Does not require the use of central vessels and a sternotomy</a:t>
          </a:r>
        </a:p>
      </dsp:txBody>
      <dsp:txXfrm>
        <a:off x="429570" y="472"/>
        <a:ext cx="3346456" cy="2007873"/>
      </dsp:txXfrm>
    </dsp:sp>
    <dsp:sp modelId="{1E203951-9BAC-439C-BE4B-99CEE0ECBC98}">
      <dsp:nvSpPr>
        <dsp:cNvPr id="0" name=""/>
        <dsp:cNvSpPr/>
      </dsp:nvSpPr>
      <dsp:spPr>
        <a:xfrm>
          <a:off x="4110672" y="472"/>
          <a:ext cx="3346456" cy="2007873"/>
        </a:xfrm>
        <a:prstGeom prst="rect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Blood flows to the ECMO machine through the right femoral vein</a:t>
          </a:r>
        </a:p>
      </dsp:txBody>
      <dsp:txXfrm>
        <a:off x="4110672" y="472"/>
        <a:ext cx="3346456" cy="2007873"/>
      </dsp:txXfrm>
    </dsp:sp>
    <dsp:sp modelId="{1E18D302-B31C-4DD2-ACE8-45EA59E7147E}">
      <dsp:nvSpPr>
        <dsp:cNvPr id="0" name=""/>
        <dsp:cNvSpPr/>
      </dsp:nvSpPr>
      <dsp:spPr>
        <a:xfrm>
          <a:off x="429570" y="2342991"/>
          <a:ext cx="3346456" cy="2007873"/>
        </a:xfrm>
        <a:prstGeom prst="rect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Oxygenated and blood returns to the body through the right femoral artery completely bypassing the heart and the lungs </a:t>
          </a:r>
        </a:p>
      </dsp:txBody>
      <dsp:txXfrm>
        <a:off x="429570" y="2342991"/>
        <a:ext cx="3346456" cy="2007873"/>
      </dsp:txXfrm>
    </dsp:sp>
    <dsp:sp modelId="{DDA32951-1ED7-4F1E-9622-E422CF45E5A2}">
      <dsp:nvSpPr>
        <dsp:cNvPr id="0" name=""/>
        <dsp:cNvSpPr/>
      </dsp:nvSpPr>
      <dsp:spPr>
        <a:xfrm>
          <a:off x="4110672" y="2342991"/>
          <a:ext cx="3346456" cy="2007873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Typical cannulation locations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Right femoral vein and right femoral artery in patients over age 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Right internal jugular vein and the right common carotid artery for neonates and infants up to age 2</a:t>
          </a:r>
        </a:p>
      </dsp:txBody>
      <dsp:txXfrm>
        <a:off x="4110672" y="2342991"/>
        <a:ext cx="3346456" cy="20078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AA8CF1-435C-40E0-A53E-BED5B5CC352E}">
      <dsp:nvSpPr>
        <dsp:cNvPr id="0" name=""/>
        <dsp:cNvSpPr/>
      </dsp:nvSpPr>
      <dsp:spPr>
        <a:xfrm>
          <a:off x="0" y="5895"/>
          <a:ext cx="7886700" cy="13985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chemeClr val="tx1"/>
              </a:solidFill>
            </a:rPr>
            <a:t>Provides pulmonary support in acute respiratory distress or respiratory failure cases</a:t>
          </a:r>
        </a:p>
      </dsp:txBody>
      <dsp:txXfrm>
        <a:off x="68270" y="74165"/>
        <a:ext cx="7750160" cy="1261975"/>
      </dsp:txXfrm>
    </dsp:sp>
    <dsp:sp modelId="{589DF097-8970-4BF1-8E6B-ED0C87E29BF8}">
      <dsp:nvSpPr>
        <dsp:cNvPr id="0" name=""/>
        <dsp:cNvSpPr/>
      </dsp:nvSpPr>
      <dsp:spPr>
        <a:xfrm>
          <a:off x="0" y="1476411"/>
          <a:ext cx="7886700" cy="13985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chemeClr val="tx1"/>
              </a:solidFill>
            </a:rPr>
            <a:t>Blood flows to the ECMO machine through the right femoral vein, Oxygenated and returns via right internal jugular vein</a:t>
          </a:r>
        </a:p>
      </dsp:txBody>
      <dsp:txXfrm>
        <a:off x="68270" y="1544681"/>
        <a:ext cx="7750160" cy="1261975"/>
      </dsp:txXfrm>
    </dsp:sp>
    <dsp:sp modelId="{F6CBE524-2A2E-412D-AF05-070AB490E94E}">
      <dsp:nvSpPr>
        <dsp:cNvPr id="0" name=""/>
        <dsp:cNvSpPr/>
      </dsp:nvSpPr>
      <dsp:spPr>
        <a:xfrm>
          <a:off x="0" y="2946926"/>
          <a:ext cx="7886700" cy="13985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Typical cannulation locations are the right femoral vein and right internal jugular vein </a:t>
          </a:r>
        </a:p>
      </dsp:txBody>
      <dsp:txXfrm>
        <a:off x="68270" y="3015196"/>
        <a:ext cx="7750160" cy="12619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78DD2-C8AC-42C8-984E-AC4D436906B3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34DC8-E050-44F9-9A06-94E17650C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68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3F9306-14AC-4452-9887-0DE5CBCC17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77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2020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ICD-10-PCS: An Applied Approach 2020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22: Extracorporeal or Systemic Assistance, Performance, and Therapies</a:t>
            </a:r>
          </a:p>
        </p:txBody>
      </p:sp>
    </p:spTree>
    <p:extLst>
      <p:ext uri="{BB962C8B-B14F-4D97-AF65-F5344CB8AC3E}">
        <p14:creationId xmlns:p14="http://schemas.microsoft.com/office/powerpoint/2010/main" val="1284320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A4760-C0E2-443B-947E-190AEFA03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Hemodialysis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9D05F1-BF37-4F52-A177-E7D3BD2D7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Coded based on the type of dialysis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</a:rPr>
              <a:t>Intermittent hemodialysis (IHD)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3 to 5 hours a day, 3 to 7 days a week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Traditional dialysis to treat CKD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</a:rPr>
              <a:t>Prolonged intermittent renal replacement therapy (PIRRT)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8 to 12 hours per day, several or all days a week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Slower form, used to treat acute renal failure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Same equipment as IHD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</a:rPr>
              <a:t>Continuous renal replacement therapy (CRRT), provided 24 hours per day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24 hours per day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Slowest form, easiest on patient’s body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Used to treat patients in acute renal failure who are severely ill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Specialized equipment</a:t>
            </a:r>
          </a:p>
          <a:p>
            <a:endParaRPr lang="en-US" dirty="0"/>
          </a:p>
          <a:p>
            <a:pPr lvl="0"/>
            <a:endParaRPr lang="en-US" sz="1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62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C9888-53D3-49F1-BC9E-1A368439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sz="3800"/>
              <a:t>Mechanical Ventilation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1C783-9248-4F46-B134-CE5D5D53EC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28483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Gases are moved into and out of the lungs by mechanical means </a:t>
            </a:r>
          </a:p>
          <a:p>
            <a:r>
              <a:rPr lang="en-US" sz="2000" dirty="0"/>
              <a:t>Through endotracheal intubation or tracheostomy</a:t>
            </a:r>
          </a:p>
          <a:p>
            <a:r>
              <a:rPr lang="en-US" sz="2000" dirty="0"/>
              <a:t>Duration value—number of consecutive uninterrupted hours </a:t>
            </a:r>
          </a:p>
          <a:p>
            <a:endParaRPr lang="en-US" sz="1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352C0E-3B44-496D-AA1C-D3C6A1E14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5" y="1825625"/>
            <a:ext cx="5315232" cy="225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776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916BD-DC04-47D5-A0F4-F462F82B6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Ventilation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81051-648F-4C66-85DD-FACDFE6A13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 time for calculating the duration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Endotracheal intubation and subsequent initiation of mechanical ventilation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Initiation of mechanical ventilation through a tracheostomy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Admission of a previously intubated patient or a patient with a tracheostomy who is on mechanical ventilation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CPAP (Continuous positive airway pressure) is delivered through a tracheostomy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034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806D3-3271-41E1-848F-3B335C061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Ventilation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911CA-6B3A-44A8-A8A0-2D88E660B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Continuous hours calculation</a:t>
            </a:r>
          </a:p>
          <a:p>
            <a:r>
              <a:rPr lang="en-US" sz="3000" dirty="0"/>
              <a:t>End time</a:t>
            </a:r>
          </a:p>
          <a:p>
            <a:r>
              <a:rPr lang="en-US" sz="3000" dirty="0"/>
              <a:t>If more than one period of ventilation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/>
              <a:t>Assign separate codes for each period of ventilation, based on the number of consecutive hours in each period 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/>
              <a:t>Do not add the number of hours together</a:t>
            </a:r>
          </a:p>
        </p:txBody>
      </p:sp>
    </p:spTree>
    <p:extLst>
      <p:ext uri="{BB962C8B-B14F-4D97-AF65-F5344CB8AC3E}">
        <p14:creationId xmlns:p14="http://schemas.microsoft.com/office/powerpoint/2010/main" val="1503307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Function Values—6th Character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0—Filtration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Only in Biliary and Urinary body systems</a:t>
            </a:r>
          </a:p>
          <a:p>
            <a:r>
              <a:rPr lang="en-US" dirty="0"/>
              <a:t>1—Output</a:t>
            </a:r>
          </a:p>
          <a:p>
            <a:r>
              <a:rPr lang="en-US" dirty="0"/>
              <a:t>2—Oxygenation</a:t>
            </a:r>
          </a:p>
          <a:p>
            <a:r>
              <a:rPr lang="en-US" dirty="0"/>
              <a:t>3—Pacing</a:t>
            </a:r>
          </a:p>
          <a:p>
            <a:r>
              <a:rPr lang="en-US" dirty="0"/>
              <a:t>4—Rhythm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Only with Restoration (cardioversion)</a:t>
            </a:r>
          </a:p>
          <a:p>
            <a:r>
              <a:rPr lang="en-US" dirty="0"/>
              <a:t>5—Ventilation</a:t>
            </a:r>
          </a:p>
        </p:txBody>
      </p:sp>
    </p:spTree>
    <p:extLst>
      <p:ext uri="{BB962C8B-B14F-4D97-AF65-F5344CB8AC3E}">
        <p14:creationId xmlns:p14="http://schemas.microsoft.com/office/powerpoint/2010/main" val="804819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Endotracheal Intubation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Insertion of the endotracheal tube as part of a mechanical ventilation procedure is  coded in addition to mechanical ventilation other than when used solely as part of a surgical procedure</a:t>
            </a:r>
          </a:p>
          <a:p>
            <a:r>
              <a:rPr lang="en-US"/>
              <a:t>0BH17EZ—Insertion of ET tube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910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Qualifiers Used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Balloon pump—Intra-aortic (IABP)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Polyethylene balloon filled with helium via catheter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End of the catheter attaches to a computer console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Mechanism for inflating and deflating the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Inflates when the heart relaxes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Deflates when the heart contracts,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Allows the heart to pump more blood out to the body using less energy.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Continues to inflate and deflate until removed</a:t>
            </a:r>
          </a:p>
        </p:txBody>
      </p:sp>
    </p:spTree>
    <p:extLst>
      <p:ext uri="{BB962C8B-B14F-4D97-AF65-F5344CB8AC3E}">
        <p14:creationId xmlns:p14="http://schemas.microsoft.com/office/powerpoint/2010/main" val="2707042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Qualifiers Used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Hyperbaric Oxygen Therapy (HBOT)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Breathing 100 percent oxygen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Promotes wound healing</a:t>
            </a:r>
          </a:p>
          <a:p>
            <a:r>
              <a:rPr lang="en-US" dirty="0"/>
              <a:t>Pulsatile compression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Pneumatic devices on the limbs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Return blood from extremities back to heart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Used for surgical or immobile patients</a:t>
            </a:r>
          </a:p>
        </p:txBody>
      </p:sp>
    </p:spTree>
    <p:extLst>
      <p:ext uri="{BB962C8B-B14F-4D97-AF65-F5344CB8AC3E}">
        <p14:creationId xmlns:p14="http://schemas.microsoft.com/office/powerpoint/2010/main" val="3302824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Qualifiers Used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Continuous Positive Airway Pressure (CPAP)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Mild air pressure to keep airways open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Sleep apnea patients</a:t>
            </a:r>
          </a:p>
          <a:p>
            <a:r>
              <a:rPr lang="en-US" dirty="0"/>
              <a:t>Negative airway pressure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Cuirass device attached to a power unit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Controls both inspiration and expiration</a:t>
            </a:r>
          </a:p>
          <a:p>
            <a:r>
              <a:rPr lang="en-US" dirty="0"/>
              <a:t>Supersaturated or </a:t>
            </a:r>
            <a:r>
              <a:rPr lang="en-US" dirty="0" err="1"/>
              <a:t>superoxygenation</a:t>
            </a:r>
            <a:endParaRPr lang="en-US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Minimize myocardial necrosis after PTCA</a:t>
            </a:r>
          </a:p>
        </p:txBody>
      </p:sp>
    </p:spTree>
    <p:extLst>
      <p:ext uri="{BB962C8B-B14F-4D97-AF65-F5344CB8AC3E}">
        <p14:creationId xmlns:p14="http://schemas.microsoft.com/office/powerpoint/2010/main" val="186637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Qualifiers Used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Impeller pump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Increase pressure and flow of fluid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Connected via a slender catheter</a:t>
            </a:r>
          </a:p>
          <a:p>
            <a:r>
              <a:rPr lang="en-US" dirty="0"/>
              <a:t>Mechanical ventilation: Equipment</a:t>
            </a:r>
          </a:p>
          <a:p>
            <a:r>
              <a:rPr lang="en-US" dirty="0"/>
              <a:t>Non-mechanical ventilation: Mouth-to-mouth resuscitation</a:t>
            </a:r>
          </a:p>
        </p:txBody>
      </p:sp>
    </p:spTree>
    <p:extLst>
      <p:ext uri="{BB962C8B-B14F-4D97-AF65-F5344CB8AC3E}">
        <p14:creationId xmlns:p14="http://schemas.microsoft.com/office/powerpoint/2010/main" val="3569782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Extracorporeal or Systemic Assistance, Performance, and Therapies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5—Extracorporeal or Systemic Assistance and Performance</a:t>
            </a:r>
          </a:p>
          <a:p>
            <a:r>
              <a:rPr lang="en-US" dirty="0"/>
              <a:t>6—Extracorporeal or Systemic Therapies</a:t>
            </a:r>
          </a:p>
          <a:p>
            <a:r>
              <a:rPr lang="en-US" dirty="0"/>
              <a:t>Types of procedures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ECMO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Cardiopulmonary Bypass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Mechanical Ventilation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Shock wave therapy to plantar fascia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Hyperbaric wound therapy</a:t>
            </a:r>
          </a:p>
        </p:txBody>
      </p:sp>
    </p:spTree>
    <p:extLst>
      <p:ext uri="{BB962C8B-B14F-4D97-AF65-F5344CB8AC3E}">
        <p14:creationId xmlns:p14="http://schemas.microsoft.com/office/powerpoint/2010/main" val="874537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DA84B-8EF8-45C3-940A-8FDB62696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Extracorporeal Membrane Oxygenation (ECMO)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3A6B0-57C4-4ABD-A764-97E4CDA7AE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061" y="1765966"/>
            <a:ext cx="4449448" cy="436019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Process where blood is oxygenated through a membrane in a machine outside </a:t>
            </a:r>
          </a:p>
          <a:p>
            <a:r>
              <a:rPr lang="en-US" dirty="0"/>
              <a:t>Duration </a:t>
            </a:r>
          </a:p>
          <a:p>
            <a:pPr lvl="1"/>
            <a:r>
              <a:rPr lang="en-US" dirty="0"/>
              <a:t>Continuous </a:t>
            </a:r>
          </a:p>
          <a:p>
            <a:pPr lvl="1"/>
            <a:r>
              <a:rPr lang="en-US" dirty="0"/>
              <a:t>Intraoperative</a:t>
            </a:r>
          </a:p>
          <a:p>
            <a:r>
              <a:rPr lang="en-US" dirty="0"/>
              <a:t>Three different qualifier options to describe the specific type of ECMO: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F—Membrane, Central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G—Membrane, Peripheral Veno-Arterial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H—Membrane, Peripheral Veno-Venous</a:t>
            </a:r>
          </a:p>
          <a:p>
            <a:endParaRPr lang="en-US" dirty="0"/>
          </a:p>
        </p:txBody>
      </p:sp>
      <p:pic>
        <p:nvPicPr>
          <p:cNvPr id="6" name="Picture 5" descr="A close up of a device&#10;&#10;Description generated with high confidence">
            <a:extLst>
              <a:ext uri="{FF2B5EF4-FFF2-40B4-BE49-F238E27FC236}">
                <a16:creationId xmlns:a16="http://schemas.microsoft.com/office/drawing/2014/main" id="{F96E3B67-DFEC-4F96-9DE4-57CDAB2AE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242" y="1929681"/>
            <a:ext cx="3973764" cy="2910782"/>
          </a:xfrm>
          <a:prstGeom prst="rect">
            <a:avLst/>
          </a:prstGeom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BF2E2B-B268-46C5-87F9-7FDB9E13D2BC}"/>
              </a:ext>
            </a:extLst>
          </p:cNvPr>
          <p:cNvSpPr txBox="1"/>
          <p:nvPr/>
        </p:nvSpPr>
        <p:spPr>
          <a:xfrm>
            <a:off x="5074509" y="5206314"/>
            <a:ext cx="3706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Source: Schaub, J. 2007 (March). “</a:t>
            </a:r>
            <a:r>
              <a:rPr lang="en-US" sz="1000" dirty="0" err="1"/>
              <a:t>Ecmo</a:t>
            </a:r>
            <a:r>
              <a:rPr lang="en-US" sz="1000" dirty="0"/>
              <a:t> schema, to provide extracorporeal oxygenation.” Digital Image. Wikimedia Commons. https://commons.wikimedia.org/w/index.php?curid=8756034.</a:t>
            </a:r>
          </a:p>
        </p:txBody>
      </p:sp>
    </p:spTree>
    <p:extLst>
      <p:ext uri="{BB962C8B-B14F-4D97-AF65-F5344CB8AC3E}">
        <p14:creationId xmlns:p14="http://schemas.microsoft.com/office/powerpoint/2010/main" val="857414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4A133-EDDE-4BB7-9B09-9425A34DB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sz="3800" dirty="0"/>
              <a:t>Central Veno-Arterial (VA) ECMO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CF05A584-E84E-471A-B831-3C97B66FFDF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65824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894AD-8C61-4C0F-A046-928FDC6E7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5"/>
            <a:ext cx="8377127" cy="1325563"/>
          </a:xfrm>
        </p:spPr>
        <p:txBody>
          <a:bodyPr>
            <a:normAutofit/>
          </a:bodyPr>
          <a:lstStyle/>
          <a:p>
            <a:r>
              <a:rPr lang="en-US" sz="3800" dirty="0"/>
              <a:t>Peripheral Veno-Arterial (VA) ECMO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1A4D15BF-17F6-4059-9BFD-0765ABD08F4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888037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C38EA-26C9-4AEE-AE3A-6A567EE3E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sz="3800"/>
              <a:t>Peripheral </a:t>
            </a:r>
            <a:r>
              <a:rPr lang="en-US" sz="3800" err="1"/>
              <a:t>Veno</a:t>
            </a:r>
            <a:r>
              <a:rPr lang="en-US" sz="3800"/>
              <a:t>-Venous (VV) ECMO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2148D55D-2CAE-433F-B27E-91847219AD9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8364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4F75A-66B7-4E89-AE37-A32E63A4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ECMO Coding</a:t>
            </a:r>
          </a:p>
        </p:txBody>
      </p:sp>
      <p:pic>
        <p:nvPicPr>
          <p:cNvPr id="6" name="Content Placeholder 5" descr="A close up of a map&#10;&#10;Description generated with high confidence">
            <a:extLst>
              <a:ext uri="{FF2B5EF4-FFF2-40B4-BE49-F238E27FC236}">
                <a16:creationId xmlns:a16="http://schemas.microsoft.com/office/drawing/2014/main" id="{46DA8AA7-E245-45A1-8E5F-0C9B3484FF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112" y="2409031"/>
            <a:ext cx="8105775" cy="3343275"/>
          </a:xfrm>
        </p:spPr>
      </p:pic>
    </p:spTree>
    <p:extLst>
      <p:ext uri="{BB962C8B-B14F-4D97-AF65-F5344CB8AC3E}">
        <p14:creationId xmlns:p14="http://schemas.microsoft.com/office/powerpoint/2010/main" val="3384768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87AEF-8C8D-43ED-ACFC-4FFE0831D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5A1—Extracorporeal or Systemic Performance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8DB6288-BFB4-4F06-A2C6-B08A18E8C3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909" y="1993105"/>
            <a:ext cx="7416799" cy="433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2059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01674"/>
            <a:ext cx="7783032" cy="891129"/>
          </a:xfrm>
        </p:spPr>
        <p:txBody>
          <a:bodyPr>
            <a:normAutofit fontScale="90000"/>
          </a:bodyPr>
          <a:lstStyle/>
          <a:p>
            <a:r>
              <a:rPr lang="en-US"/>
              <a:t>Character Definition—Extracorporeal or SystemicTherapies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1—Section (always 6)</a:t>
            </a:r>
          </a:p>
          <a:p>
            <a:r>
              <a:rPr lang="en-US" dirty="0"/>
              <a:t>2—Body System (general type)(always A)</a:t>
            </a:r>
          </a:p>
          <a:p>
            <a:r>
              <a:rPr lang="en-US" dirty="0"/>
              <a:t>3—Root Operation </a:t>
            </a:r>
          </a:p>
          <a:p>
            <a:r>
              <a:rPr lang="en-US" dirty="0"/>
              <a:t>4—Body System (specific system)</a:t>
            </a:r>
          </a:p>
          <a:p>
            <a:r>
              <a:rPr lang="en-US" dirty="0"/>
              <a:t>5—Duration</a:t>
            </a:r>
          </a:p>
          <a:p>
            <a:r>
              <a:rPr lang="en-US" dirty="0"/>
              <a:t>6—Qualifier</a:t>
            </a:r>
          </a:p>
          <a:p>
            <a:r>
              <a:rPr lang="en-US" dirty="0"/>
              <a:t>7—Qualifier</a:t>
            </a:r>
          </a:p>
        </p:txBody>
      </p:sp>
    </p:spTree>
    <p:extLst>
      <p:ext uri="{BB962C8B-B14F-4D97-AF65-F5344CB8AC3E}">
        <p14:creationId xmlns:p14="http://schemas.microsoft.com/office/powerpoint/2010/main" val="2997950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Root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Atmospheric Control</a:t>
            </a:r>
          </a:p>
          <a:p>
            <a:r>
              <a:rPr lang="en-US" dirty="0"/>
              <a:t>Decompression</a:t>
            </a:r>
          </a:p>
          <a:p>
            <a:r>
              <a:rPr lang="en-US" dirty="0"/>
              <a:t>Electromagnetic therapy</a:t>
            </a:r>
          </a:p>
          <a:p>
            <a:r>
              <a:rPr lang="en-US" dirty="0"/>
              <a:t>Hyperthermia</a:t>
            </a:r>
          </a:p>
          <a:p>
            <a:r>
              <a:rPr lang="en-US" dirty="0"/>
              <a:t>Hypothermia</a:t>
            </a:r>
          </a:p>
          <a:p>
            <a:r>
              <a:rPr lang="en-US" dirty="0"/>
              <a:t>Pheresis</a:t>
            </a:r>
          </a:p>
          <a:p>
            <a:r>
              <a:rPr lang="en-US" dirty="0"/>
              <a:t>Phototherapy</a:t>
            </a:r>
          </a:p>
          <a:p>
            <a:r>
              <a:rPr lang="en-US" dirty="0"/>
              <a:t>Ultrasound therapy</a:t>
            </a:r>
          </a:p>
          <a:p>
            <a:r>
              <a:rPr lang="en-US" dirty="0"/>
              <a:t>Ultrasound light therapy</a:t>
            </a:r>
          </a:p>
          <a:p>
            <a:r>
              <a:rPr lang="en-US" dirty="0"/>
              <a:t>Shockwave therapy</a:t>
            </a:r>
          </a:p>
          <a:p>
            <a:r>
              <a:rPr lang="en-US" dirty="0"/>
              <a:t>Perfusion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7862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Body System and Duration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system—Therapies treat very specific areas of the body</a:t>
            </a:r>
          </a:p>
          <a:p>
            <a:r>
              <a:rPr lang="en-US" dirty="0"/>
              <a:t>Duration value—Single or multiple</a:t>
            </a:r>
          </a:p>
        </p:txBody>
      </p:sp>
    </p:spTree>
    <p:extLst>
      <p:ext uri="{BB962C8B-B14F-4D97-AF65-F5344CB8AC3E}">
        <p14:creationId xmlns:p14="http://schemas.microsoft.com/office/powerpoint/2010/main" val="34566475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6th character qualifier </a:t>
            </a:r>
          </a:p>
          <a:p>
            <a:pPr lvl="1"/>
            <a:r>
              <a:rPr lang="en-US"/>
              <a:t>B—Donor </a:t>
            </a:r>
            <a:r>
              <a:rPr lang="en-US" dirty="0"/>
              <a:t>Organ for Perfusion root operation</a:t>
            </a:r>
          </a:p>
          <a:p>
            <a:pPr lvl="1"/>
            <a:r>
              <a:rPr lang="en-US" dirty="0"/>
              <a:t>Z—None</a:t>
            </a:r>
          </a:p>
          <a:p>
            <a:r>
              <a:rPr lang="en-US" dirty="0"/>
              <a:t>7th character qualifier </a:t>
            </a:r>
          </a:p>
          <a:p>
            <a:pPr lvl="1"/>
            <a:r>
              <a:rPr lang="en-US" dirty="0"/>
              <a:t>Blood cell type for pheresis</a:t>
            </a:r>
          </a:p>
          <a:p>
            <a:pPr lvl="1"/>
            <a:r>
              <a:rPr lang="en-US" dirty="0"/>
              <a:t>Location of ultrasound therapy</a:t>
            </a:r>
          </a:p>
          <a:p>
            <a:pPr lvl="1"/>
            <a:r>
              <a:rPr lang="en-US" dirty="0"/>
              <a:t>Hyperbaric not found here but rather in Extracorporeal or Systemic Assistance (section 5) </a:t>
            </a:r>
          </a:p>
        </p:txBody>
      </p:sp>
    </p:spTree>
    <p:extLst>
      <p:ext uri="{BB962C8B-B14F-4D97-AF65-F5344CB8AC3E}">
        <p14:creationId xmlns:p14="http://schemas.microsoft.com/office/powerpoint/2010/main" val="2659835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Character Definition—Extracorporeal or Systemic Assistance and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1—Section (always 5)</a:t>
            </a:r>
          </a:p>
          <a:p>
            <a:r>
              <a:rPr lang="en-US"/>
              <a:t>2—Body System (general type)(always A)</a:t>
            </a:r>
          </a:p>
          <a:p>
            <a:r>
              <a:rPr lang="en-US"/>
              <a:t>3—Root Operation </a:t>
            </a:r>
          </a:p>
          <a:p>
            <a:r>
              <a:rPr lang="en-US"/>
              <a:t>4—Body System (specific system)</a:t>
            </a:r>
          </a:p>
          <a:p>
            <a:r>
              <a:rPr lang="en-US"/>
              <a:t>5—Duration</a:t>
            </a:r>
          </a:p>
          <a:p>
            <a:r>
              <a:rPr lang="en-US"/>
              <a:t>6—Function</a:t>
            </a:r>
          </a:p>
          <a:p>
            <a:r>
              <a:rPr lang="en-US"/>
              <a:t>7—Qualifier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393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Second and Third Character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Second character is always A—Physiological Systems</a:t>
            </a:r>
          </a:p>
          <a:p>
            <a:r>
              <a:rPr lang="en-US" dirty="0"/>
              <a:t>Third character—root operation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Assistance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Performance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Restoration</a:t>
            </a:r>
          </a:p>
        </p:txBody>
      </p:sp>
    </p:spTree>
    <p:extLst>
      <p:ext uri="{BB962C8B-B14F-4D97-AF65-F5344CB8AC3E}">
        <p14:creationId xmlns:p14="http://schemas.microsoft.com/office/powerpoint/2010/main" val="923754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Taking over a portion of a physiological function by extracorporeal means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Support a function but do not take complete control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intra-aortic balloon pump to support cardiac output or hyperbaric oxygen treatment</a:t>
            </a:r>
          </a:p>
        </p:txBody>
      </p:sp>
    </p:spTree>
    <p:extLst>
      <p:ext uri="{BB962C8B-B14F-4D97-AF65-F5344CB8AC3E}">
        <p14:creationId xmlns:p14="http://schemas.microsoft.com/office/powerpoint/2010/main" val="901765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Completely taking over a physiological function by extracorporeal means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Complete control is exercised over a physiological function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total mechanical ventilation, cardiac pacing, cardiopulmonary bypass</a:t>
            </a:r>
          </a:p>
        </p:txBody>
      </p:sp>
    </p:spTree>
    <p:extLst>
      <p:ext uri="{BB962C8B-B14F-4D97-AF65-F5344CB8AC3E}">
        <p14:creationId xmlns:p14="http://schemas.microsoft.com/office/powerpoint/2010/main" val="3622761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Returning, or attempting to return, a physiological function to its original state by extracorporeal means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External cardioversion and defibrillation procedures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Failed cardioversion coded same as successful attempts</a:t>
            </a:r>
          </a:p>
        </p:txBody>
      </p:sp>
    </p:spTree>
    <p:extLst>
      <p:ext uri="{BB962C8B-B14F-4D97-AF65-F5344CB8AC3E}">
        <p14:creationId xmlns:p14="http://schemas.microsoft.com/office/powerpoint/2010/main" val="970455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Body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2—Cardiac</a:t>
            </a:r>
          </a:p>
          <a:p>
            <a:r>
              <a:rPr lang="en-US"/>
              <a:t>5—Circulatory</a:t>
            </a:r>
          </a:p>
          <a:p>
            <a:r>
              <a:rPr lang="en-US"/>
              <a:t>9—Respiratory</a:t>
            </a:r>
          </a:p>
          <a:p>
            <a:r>
              <a:rPr lang="en-US"/>
              <a:t>C—Biliary</a:t>
            </a:r>
          </a:p>
          <a:p>
            <a:r>
              <a:rPr lang="en-US"/>
              <a:t>D—Urinary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962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Single occasion</a:t>
            </a:r>
          </a:p>
          <a:p>
            <a:r>
              <a:rPr lang="en-US" dirty="0"/>
              <a:t>Multiple occasions</a:t>
            </a:r>
          </a:p>
          <a:p>
            <a:r>
              <a:rPr lang="en-US" dirty="0"/>
              <a:t>Intermittent </a:t>
            </a:r>
          </a:p>
          <a:p>
            <a:r>
              <a:rPr lang="en-US" dirty="0"/>
              <a:t>Continuous</a:t>
            </a:r>
          </a:p>
          <a:p>
            <a:r>
              <a:rPr lang="en-US" dirty="0"/>
              <a:t>Specific Number of Hours</a:t>
            </a:r>
          </a:p>
          <a:p>
            <a:r>
              <a:rPr lang="en-US" dirty="0"/>
              <a:t>ECMO—continuous or intraoperative</a:t>
            </a:r>
          </a:p>
          <a:p>
            <a:r>
              <a:rPr lang="en-US" dirty="0"/>
              <a:t>Respiratory assistance and mechanical ventilation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Less than 24 hours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24–96 consecutive hours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Greater than 96 hours</a:t>
            </a:r>
          </a:p>
          <a:p>
            <a:r>
              <a:rPr lang="en-US" dirty="0"/>
              <a:t>Urinary Performance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Intermittent, less than 6 hours a day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Prolonged intermittent, 6–18 hours a day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Continuous, greater than 18 hours a day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1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HIMA_PPT_4" id="{FDAC70BC-4F17-A64A-8CEF-517AF3A2CB38}" vid="{907D5462-95BE-0045-987A-8A15176C92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2019_AHIMA_PPT</Template>
  <TotalTime>52</TotalTime>
  <Words>1211</Words>
  <Application>Microsoft Office PowerPoint</Application>
  <PresentationFormat>On-screen Show (4:3)</PresentationFormat>
  <Paragraphs>195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Century Gothic</vt:lpstr>
      <vt:lpstr>Courier New</vt:lpstr>
      <vt:lpstr>Wingdings</vt:lpstr>
      <vt:lpstr>Office Theme</vt:lpstr>
      <vt:lpstr>ICD-10-PCS: An Applied Approach 2020</vt:lpstr>
      <vt:lpstr>Extracorporeal or Systemic Assistance, Performance, and Therapies </vt:lpstr>
      <vt:lpstr>Character Definition—Extracorporeal or Systemic Assistance and Performance</vt:lpstr>
      <vt:lpstr>Second and Third Character</vt:lpstr>
      <vt:lpstr>Assistance</vt:lpstr>
      <vt:lpstr>Performance</vt:lpstr>
      <vt:lpstr>Restoration</vt:lpstr>
      <vt:lpstr>Body Systems</vt:lpstr>
      <vt:lpstr>Duration</vt:lpstr>
      <vt:lpstr>Hemodialysis</vt:lpstr>
      <vt:lpstr>Mechanical Ventilation</vt:lpstr>
      <vt:lpstr>Mechanical Ventilation</vt:lpstr>
      <vt:lpstr>Mechanical Ventilation (continued)</vt:lpstr>
      <vt:lpstr>Function Values—6th Character</vt:lpstr>
      <vt:lpstr>Endotracheal Intubation</vt:lpstr>
      <vt:lpstr>Qualifiers Used </vt:lpstr>
      <vt:lpstr>Qualifiers Used (continued)</vt:lpstr>
      <vt:lpstr>Qualifiers Used (continued)</vt:lpstr>
      <vt:lpstr>Qualifiers Used (continued)</vt:lpstr>
      <vt:lpstr>Extracorporeal Membrane Oxygenation (ECMO)</vt:lpstr>
      <vt:lpstr>Central Veno-Arterial (VA) ECMO</vt:lpstr>
      <vt:lpstr>Peripheral Veno-Arterial (VA) ECMO</vt:lpstr>
      <vt:lpstr>Peripheral Veno-Venous (VV) ECMO</vt:lpstr>
      <vt:lpstr>ECMO Coding</vt:lpstr>
      <vt:lpstr>5A1—Extracorporeal or Systemic Performance</vt:lpstr>
      <vt:lpstr>Character Definition—Extracorporeal or SystemicTherapies</vt:lpstr>
      <vt:lpstr>Root Operations</vt:lpstr>
      <vt:lpstr>Body System and Duration</vt:lpstr>
      <vt:lpstr>Qualifiers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Title, Title, Title</dc:title>
  <dc:creator>JBlock</dc:creator>
  <cp:lastModifiedBy>Hilari Simmons</cp:lastModifiedBy>
  <cp:revision>10</cp:revision>
  <cp:lastPrinted>2018-12-07T14:38:18Z</cp:lastPrinted>
  <dcterms:created xsi:type="dcterms:W3CDTF">2019-10-24T17:34:53Z</dcterms:created>
  <dcterms:modified xsi:type="dcterms:W3CDTF">2020-05-30T21:16:54Z</dcterms:modified>
</cp:coreProperties>
</file>