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8"/>
  </p:notesMasterIdLst>
  <p:handoutMasterIdLst>
    <p:handoutMasterId r:id="rId29"/>
  </p:handoutMasterIdLst>
  <p:sldIdLst>
    <p:sldId id="304" r:id="rId2"/>
    <p:sldId id="305" r:id="rId3"/>
    <p:sldId id="306" r:id="rId4"/>
    <p:sldId id="307" r:id="rId5"/>
    <p:sldId id="308" r:id="rId6"/>
    <p:sldId id="309" r:id="rId7"/>
    <p:sldId id="310" r:id="rId8"/>
    <p:sldId id="311" r:id="rId9"/>
    <p:sldId id="312" r:id="rId10"/>
    <p:sldId id="313" r:id="rId11"/>
    <p:sldId id="314" r:id="rId12"/>
    <p:sldId id="325" r:id="rId13"/>
    <p:sldId id="329" r:id="rId14"/>
    <p:sldId id="326" r:id="rId15"/>
    <p:sldId id="327" r:id="rId16"/>
    <p:sldId id="328" r:id="rId17"/>
    <p:sldId id="316" r:id="rId18"/>
    <p:sldId id="317" r:id="rId19"/>
    <p:sldId id="318" r:id="rId20"/>
    <p:sldId id="319" r:id="rId21"/>
    <p:sldId id="320" r:id="rId22"/>
    <p:sldId id="330" r:id="rId23"/>
    <p:sldId id="321" r:id="rId24"/>
    <p:sldId id="322" r:id="rId25"/>
    <p:sldId id="323" r:id="rId26"/>
    <p:sldId id="324"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Block" initials="JB" lastIdx="2" clrIdx="0">
    <p:extLst>
      <p:ext uri="{19B8F6BF-5375-455C-9EA6-DF929625EA0E}">
        <p15:presenceInfo xmlns:p15="http://schemas.microsoft.com/office/powerpoint/2012/main" userId="JBlock"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E4FF"/>
    <a:srgbClr val="3D4543"/>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2" autoAdjust="0"/>
    <p:restoredTop sz="94706"/>
  </p:normalViewPr>
  <p:slideViewPr>
    <p:cSldViewPr snapToGrid="0" snapToObjects="1">
      <p:cViewPr varScale="1">
        <p:scale>
          <a:sx n="72" d="100"/>
          <a:sy n="72" d="100"/>
        </p:scale>
        <p:origin x="1188"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92D5C1E-4213-FB44-A792-CF991CDAC9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BA5AF19-8F85-824D-8C47-8CC712C5012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B47B8B-5D1B-9942-91B4-6FC0220B3A5A}" type="datetimeFigureOut">
              <a:rPr lang="en-US" smtClean="0"/>
              <a:t>5/15/2020</a:t>
            </a:fld>
            <a:endParaRPr lang="en-US"/>
          </a:p>
        </p:txBody>
      </p:sp>
      <p:sp>
        <p:nvSpPr>
          <p:cNvPr id="4" name="Footer Placeholder 3">
            <a:extLst>
              <a:ext uri="{FF2B5EF4-FFF2-40B4-BE49-F238E27FC236}">
                <a16:creationId xmlns:a16="http://schemas.microsoft.com/office/drawing/2014/main" id="{EB69BEA0-3F47-8E44-8BC9-DA59B99981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E027B3B-5CCE-E843-B139-0CFC58FE38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A832B9E-3B9C-394E-AE61-0542ED1415A1}" type="slidenum">
              <a:rPr lang="en-US" smtClean="0"/>
              <a:t>‹#›</a:t>
            </a:fld>
            <a:endParaRPr lang="en-US"/>
          </a:p>
        </p:txBody>
      </p:sp>
    </p:spTree>
    <p:extLst>
      <p:ext uri="{BB962C8B-B14F-4D97-AF65-F5344CB8AC3E}">
        <p14:creationId xmlns:p14="http://schemas.microsoft.com/office/powerpoint/2010/main" val="171616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F2CD1B-FE6A-448E-B774-DE6526CE182D}" type="datetimeFigureOut">
              <a:rPr lang="en-US" smtClean="0"/>
              <a:t>5/15/2020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4B7EDD-2BEB-4443-A330-C76C45016E75}" type="slidenum">
              <a:rPr lang="en-US" smtClean="0"/>
              <a:t>‹#›</a:t>
            </a:fld>
            <a:endParaRPr lang="en-US"/>
          </a:p>
        </p:txBody>
      </p:sp>
    </p:spTree>
    <p:extLst>
      <p:ext uri="{BB962C8B-B14F-4D97-AF65-F5344CB8AC3E}">
        <p14:creationId xmlns:p14="http://schemas.microsoft.com/office/powerpoint/2010/main" val="445030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3F9306-14AC-4452-9887-0DE5CBCC17C5}" type="slidenum">
              <a:rPr lang="en-US" smtClean="0"/>
              <a:pPr/>
              <a:t>21</a:t>
            </a:fld>
            <a:endParaRPr lang="en-US"/>
          </a:p>
        </p:txBody>
      </p:sp>
    </p:spTree>
    <p:extLst>
      <p:ext uri="{BB962C8B-B14F-4D97-AF65-F5344CB8AC3E}">
        <p14:creationId xmlns:p14="http://schemas.microsoft.com/office/powerpoint/2010/main" val="27790855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Sample of dissecting</a:t>
            </a:r>
            <a:r>
              <a:rPr lang="en-US" baseline="0" dirty="0"/>
              <a:t> the operative report for Case Study #2</a:t>
            </a:r>
            <a:endParaRPr lang="en-US" dirty="0"/>
          </a:p>
          <a:p>
            <a:endParaRPr lang="en-US" dirty="0"/>
          </a:p>
        </p:txBody>
      </p:sp>
      <p:sp>
        <p:nvSpPr>
          <p:cNvPr id="4" name="Slide Number Placeholder 3"/>
          <p:cNvSpPr>
            <a:spLocks noGrp="1"/>
          </p:cNvSpPr>
          <p:nvPr>
            <p:ph type="sldNum" sz="quarter" idx="10"/>
          </p:nvPr>
        </p:nvSpPr>
        <p:spPr/>
        <p:txBody>
          <a:bodyPr/>
          <a:lstStyle/>
          <a:p>
            <a:fld id="{5AC9A9DD-6EFD-4EDC-A072-B00403D23C0A}" type="slidenum">
              <a:rPr lang="en-US" smtClean="0"/>
              <a:pPr/>
              <a:t>24</a:t>
            </a:fld>
            <a:endParaRPr lang="en-US" dirty="0"/>
          </a:p>
        </p:txBody>
      </p:sp>
    </p:spTree>
    <p:extLst>
      <p:ext uri="{BB962C8B-B14F-4D97-AF65-F5344CB8AC3E}">
        <p14:creationId xmlns:p14="http://schemas.microsoft.com/office/powerpoint/2010/main" val="16773075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ICD-10-PCS code: 0B21XFZ, 0H54XZZ, 0BJ08ZZ</a:t>
            </a:r>
          </a:p>
          <a:p>
            <a:r>
              <a:rPr lang="en-US" sz="1200" kern="1200" dirty="0">
                <a:solidFill>
                  <a:schemeClr val="tx1"/>
                </a:solidFill>
                <a:effectLst/>
                <a:latin typeface="+mn-lt"/>
                <a:ea typeface="+mn-ea"/>
                <a:cs typeface="+mn-cs"/>
              </a:rPr>
              <a:t>Rationale: The bronchoscopy procedure is coded separately because it is performed through a different approach. The other procedure is the destruction of the stoma skin using silver nitrate. This is coded with the root operation Destruction and the body part value is skin of the neck. The approach is X, External. In addition, the tracheostomy tube was changed. This is coded with the root operation Change because the skin was not cut and the same type of device was inserted. The approach is X, External and the device value is F, Tracheostomy Device. No qualifier is appropriate for either code.</a:t>
            </a:r>
          </a:p>
          <a:p>
            <a:endParaRPr lang="en-US" dirty="0"/>
          </a:p>
        </p:txBody>
      </p:sp>
      <p:sp>
        <p:nvSpPr>
          <p:cNvPr id="4" name="Slide Number Placeholder 3"/>
          <p:cNvSpPr>
            <a:spLocks noGrp="1"/>
          </p:cNvSpPr>
          <p:nvPr>
            <p:ph type="sldNum" sz="quarter" idx="10"/>
          </p:nvPr>
        </p:nvSpPr>
        <p:spPr/>
        <p:txBody>
          <a:bodyPr/>
          <a:lstStyle/>
          <a:p>
            <a:fld id="{72287798-62CA-478D-9D0B-9646EC1DE825}" type="slidenum">
              <a:rPr lang="en-US" smtClean="0"/>
              <a:pPr/>
              <a:t>26</a:t>
            </a:fld>
            <a:endParaRPr lang="en-US" dirty="0"/>
          </a:p>
        </p:txBody>
      </p:sp>
    </p:spTree>
    <p:extLst>
      <p:ext uri="{BB962C8B-B14F-4D97-AF65-F5344CB8AC3E}">
        <p14:creationId xmlns:p14="http://schemas.microsoft.com/office/powerpoint/2010/main" val="41868194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B7025D9-8A0B-404B-80CE-024E9FA7C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20860" y="2035015"/>
            <a:ext cx="6341671" cy="2390224"/>
          </a:xfrm>
        </p:spPr>
        <p:txBody>
          <a:bodyPr anchor="ctr" anchorCtr="0">
            <a:normAutofit/>
          </a:bodyPr>
          <a:lstStyle>
            <a:lvl1pPr algn="l">
              <a:defRPr sz="4000">
                <a:solidFill>
                  <a:schemeClr val="bg1"/>
                </a:solidFill>
                <a:latin typeface="Century Gothic" panose="020B0502020202020204" pitchFamily="34" charset="0"/>
                <a:cs typeface="Gotham Medium"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520861" y="4623553"/>
            <a:ext cx="6341670" cy="1204729"/>
          </a:xfrm>
        </p:spPr>
        <p:txBody>
          <a:bodyPr/>
          <a:lstStyle>
            <a:lvl1pPr marL="0" indent="0" algn="l">
              <a:buNone/>
              <a:defRPr sz="2400">
                <a:solidFill>
                  <a:srgbClr val="59E4FF"/>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57C7854-A3A0-534E-B387-E02E4960D983}"/>
              </a:ext>
            </a:extLst>
          </p:cNvPr>
          <p:cNvSpPr txBox="1"/>
          <p:nvPr userDrawn="1"/>
        </p:nvSpPr>
        <p:spPr>
          <a:xfrm>
            <a:off x="520861" y="6204031"/>
            <a:ext cx="1944548" cy="369332"/>
          </a:xfrm>
          <a:prstGeom prst="rect">
            <a:avLst/>
          </a:prstGeom>
          <a:noFill/>
        </p:spPr>
        <p:txBody>
          <a:bodyPr wrap="square" rtlCol="0">
            <a:spAutoFit/>
          </a:bodyPr>
          <a:lstStyle/>
          <a:p>
            <a:pPr algn="l"/>
            <a:r>
              <a:rPr lang="en-US" b="0" dirty="0" err="1">
                <a:solidFill>
                  <a:schemeClr val="bg1"/>
                </a:solidFill>
                <a:latin typeface="Century Gothic" panose="020B0502020202020204" pitchFamily="34" charset="0"/>
              </a:rPr>
              <a:t>ahima.org</a:t>
            </a:r>
            <a:endParaRPr lang="en-US" b="0" dirty="0">
              <a:solidFill>
                <a:schemeClr val="bg1"/>
              </a:solidFill>
              <a:latin typeface="Century Gothic" panose="020B0502020202020204" pitchFamily="34" charset="0"/>
            </a:endParaRPr>
          </a:p>
        </p:txBody>
      </p:sp>
      <p:pic>
        <p:nvPicPr>
          <p:cNvPr id="4" name="Picture 3" descr="AHIMA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62531" y="5698016"/>
            <a:ext cx="1806908" cy="875347"/>
          </a:xfrm>
          <a:prstGeom prst="rect">
            <a:avLst/>
          </a:prstGeom>
        </p:spPr>
      </p:pic>
    </p:spTree>
    <p:extLst>
      <p:ext uri="{BB962C8B-B14F-4D97-AF65-F5344CB8AC3E}">
        <p14:creationId xmlns:p14="http://schemas.microsoft.com/office/powerpoint/2010/main" val="3572072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255938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3445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195783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3835231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458839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677687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55543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80827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26110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732855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68459F-06C0-FA4C-8304-13B287B1280B}"/>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11">
            <a:extLst>
              <a:ext uri="{FF2B5EF4-FFF2-40B4-BE49-F238E27FC236}">
                <a16:creationId xmlns:a16="http://schemas.microsoft.com/office/drawing/2014/main" id="{2A9967ED-E504-9C4D-8276-0C1E8DA2FC2A}"/>
              </a:ext>
            </a:extLst>
          </p:cNvPr>
          <p:cNvPicPr>
            <a:picLocks noChangeAspect="1"/>
          </p:cNvPicPr>
          <p:nvPr userDrawn="1"/>
        </p:nvPicPr>
        <p:blipFill>
          <a:blip r:embed="rId14"/>
          <a:stretch>
            <a:fillRect/>
          </a:stretch>
        </p:blipFill>
        <p:spPr>
          <a:xfrm>
            <a:off x="7037408" y="6310740"/>
            <a:ext cx="1562582" cy="413483"/>
          </a:xfrm>
          <a:prstGeom prst="rect">
            <a:avLst/>
          </a:prstGeom>
        </p:spPr>
      </p:pic>
      <p:sp>
        <p:nvSpPr>
          <p:cNvPr id="6" name="Text Box 15">
            <a:extLst>
              <a:ext uri="{FF2B5EF4-FFF2-40B4-BE49-F238E27FC236}">
                <a16:creationId xmlns:a16="http://schemas.microsoft.com/office/drawing/2014/main" id="{5CB0502B-B4F9-BA4D-81C5-6AC48579C559}"/>
              </a:ext>
            </a:extLst>
          </p:cNvPr>
          <p:cNvSpPr txBox="1">
            <a:spLocks noChangeArrowheads="1"/>
          </p:cNvSpPr>
          <p:nvPr userDrawn="1"/>
        </p:nvSpPr>
        <p:spPr bwMode="auto">
          <a:xfrm>
            <a:off x="557626" y="6524168"/>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mn-lt"/>
                <a:ea typeface="+mn-ea"/>
                <a:cs typeface="+mn-cs"/>
              </a:rPr>
              <a:t>© 2020 AHIMA</a:t>
            </a:r>
            <a:endParaRPr lang="en-US" sz="700" dirty="0">
              <a:solidFill>
                <a:schemeClr val="tx1">
                  <a:lumMod val="75000"/>
                  <a:lumOff val="25000"/>
                </a:schemeClr>
              </a:solidFill>
              <a:latin typeface="Arial" pitchFamily="-111" charset="0"/>
            </a:endParaRPr>
          </a:p>
        </p:txBody>
      </p:sp>
      <p:sp>
        <p:nvSpPr>
          <p:cNvPr id="7" name="TextBox 6">
            <a:extLst>
              <a:ext uri="{FF2B5EF4-FFF2-40B4-BE49-F238E27FC236}">
                <a16:creationId xmlns:a16="http://schemas.microsoft.com/office/drawing/2014/main" id="{61AF329E-8D4E-5742-A952-EAA1E0AEEBFA}"/>
              </a:ext>
            </a:extLst>
          </p:cNvPr>
          <p:cNvSpPr txBox="1"/>
          <p:nvPr userDrawn="1"/>
        </p:nvSpPr>
        <p:spPr>
          <a:xfrm>
            <a:off x="548748" y="6232359"/>
            <a:ext cx="1694046" cy="323165"/>
          </a:xfrm>
          <a:prstGeom prst="rect">
            <a:avLst/>
          </a:prstGeom>
          <a:noFill/>
        </p:spPr>
        <p:txBody>
          <a:bodyPr wrap="square" rtlCol="0">
            <a:spAutoFit/>
          </a:bodyPr>
          <a:lstStyle/>
          <a:p>
            <a:r>
              <a:rPr lang="en-US" sz="1500" b="1" dirty="0" err="1">
                <a:solidFill>
                  <a:srgbClr val="00548B"/>
                </a:solidFill>
                <a:latin typeface="Century Gothic" panose="020B0502020202020204" pitchFamily="34" charset="0"/>
              </a:rPr>
              <a:t>ahima.org</a:t>
            </a:r>
            <a:endParaRPr lang="en-US" sz="1500" b="1" dirty="0">
              <a:solidFill>
                <a:srgbClr val="00548B"/>
              </a:solidFill>
              <a:latin typeface="Century Gothic" panose="020B0502020202020204" pitchFamily="34" charset="0"/>
            </a:endParaRPr>
          </a:p>
        </p:txBody>
      </p:sp>
    </p:spTree>
    <p:extLst>
      <p:ext uri="{BB962C8B-B14F-4D97-AF65-F5344CB8AC3E}">
        <p14:creationId xmlns:p14="http://schemas.microsoft.com/office/powerpoint/2010/main" val="669229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000" b="1" kern="1200">
          <a:solidFill>
            <a:srgbClr val="00548B"/>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ICD-10-PCS: An Applied Approach 2020</a:t>
            </a:r>
          </a:p>
        </p:txBody>
      </p:sp>
      <p:sp>
        <p:nvSpPr>
          <p:cNvPr id="3" name="Subtitle 2"/>
          <p:cNvSpPr>
            <a:spLocks noGrp="1"/>
          </p:cNvSpPr>
          <p:nvPr>
            <p:ph type="subTitle" idx="1"/>
          </p:nvPr>
        </p:nvSpPr>
        <p:spPr/>
        <p:txBody>
          <a:bodyPr/>
          <a:lstStyle/>
          <a:p>
            <a:r>
              <a:rPr lang="en-US" dirty="0"/>
              <a:t>Chapter 10: Respiratory System</a:t>
            </a:r>
          </a:p>
        </p:txBody>
      </p:sp>
    </p:spTree>
    <p:extLst>
      <p:ext uri="{BB962C8B-B14F-4D97-AF65-F5344CB8AC3E}">
        <p14:creationId xmlns:p14="http://schemas.microsoft.com/office/powerpoint/2010/main" val="41518974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Anatomy Review—Lung</a:t>
            </a:r>
            <a:endParaRPr lang="en-US" dirty="0"/>
          </a:p>
        </p:txBody>
      </p:sp>
      <p:sp>
        <p:nvSpPr>
          <p:cNvPr id="3" name="Content Placeholder 2"/>
          <p:cNvSpPr>
            <a:spLocks noGrp="1"/>
          </p:cNvSpPr>
          <p:nvPr>
            <p:ph idx="1"/>
          </p:nvPr>
        </p:nvSpPr>
        <p:spPr/>
        <p:txBody>
          <a:bodyPr>
            <a:normAutofit/>
          </a:bodyPr>
          <a:lstStyle/>
          <a:p>
            <a:r>
              <a:rPr lang="en-US" dirty="0"/>
              <a:t>Right Lung</a:t>
            </a:r>
          </a:p>
          <a:p>
            <a:pPr lvl="1">
              <a:buFont typeface="Courier New" panose="02070309020205020404" pitchFamily="49" charset="0"/>
              <a:buChar char="o"/>
            </a:pPr>
            <a:r>
              <a:rPr lang="en-US" dirty="0"/>
              <a:t>Upper (superior) lobe</a:t>
            </a:r>
          </a:p>
          <a:p>
            <a:pPr lvl="1">
              <a:buFont typeface="Courier New" panose="02070309020205020404" pitchFamily="49" charset="0"/>
              <a:buChar char="o"/>
            </a:pPr>
            <a:r>
              <a:rPr lang="en-US" dirty="0"/>
              <a:t>Middle (intermediate) lobe</a:t>
            </a:r>
          </a:p>
          <a:p>
            <a:pPr lvl="1">
              <a:buFont typeface="Courier New" panose="02070309020205020404" pitchFamily="49" charset="0"/>
              <a:buChar char="o"/>
            </a:pPr>
            <a:r>
              <a:rPr lang="en-US" dirty="0"/>
              <a:t>Lower (inferior) lobe</a:t>
            </a:r>
          </a:p>
          <a:p>
            <a:r>
              <a:rPr lang="en-US" dirty="0"/>
              <a:t>Left Lung</a:t>
            </a:r>
          </a:p>
          <a:p>
            <a:pPr lvl="1">
              <a:buFont typeface="Courier New" panose="02070309020205020404" pitchFamily="49" charset="0"/>
              <a:buChar char="o"/>
            </a:pPr>
            <a:r>
              <a:rPr lang="en-US" dirty="0"/>
              <a:t>Upper lobe (superior)</a:t>
            </a:r>
          </a:p>
          <a:p>
            <a:pPr lvl="1">
              <a:buFont typeface="Courier New" panose="02070309020205020404" pitchFamily="49" charset="0"/>
              <a:buChar char="o"/>
            </a:pPr>
            <a:r>
              <a:rPr lang="en-US" dirty="0"/>
              <a:t>Lower lobe (inferior)</a:t>
            </a:r>
          </a:p>
          <a:p>
            <a:pPr lvl="1">
              <a:buFont typeface="Courier New" panose="02070309020205020404" pitchFamily="49" charset="0"/>
              <a:buChar char="o"/>
            </a:pPr>
            <a:r>
              <a:rPr lang="en-US" dirty="0"/>
              <a:t>Lingula in the middle</a:t>
            </a:r>
          </a:p>
        </p:txBody>
      </p:sp>
    </p:spTree>
    <p:extLst>
      <p:ext uri="{BB962C8B-B14F-4D97-AF65-F5344CB8AC3E}">
        <p14:creationId xmlns:p14="http://schemas.microsoft.com/office/powerpoint/2010/main" val="37112271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Pleura</a:t>
            </a:r>
            <a:endParaRPr lang="en-US" dirty="0"/>
          </a:p>
        </p:txBody>
      </p:sp>
      <p:sp>
        <p:nvSpPr>
          <p:cNvPr id="3" name="Content Placeholder 2"/>
          <p:cNvSpPr>
            <a:spLocks noGrp="1"/>
          </p:cNvSpPr>
          <p:nvPr>
            <p:ph idx="1"/>
          </p:nvPr>
        </p:nvSpPr>
        <p:spPr/>
        <p:txBody>
          <a:bodyPr>
            <a:normAutofit/>
          </a:bodyPr>
          <a:lstStyle/>
          <a:p>
            <a:r>
              <a:rPr lang="en-US" dirty="0"/>
              <a:t>See figure 10.6</a:t>
            </a:r>
          </a:p>
          <a:p>
            <a:r>
              <a:rPr lang="en-US" dirty="0"/>
              <a:t>Parts of the pleura</a:t>
            </a:r>
          </a:p>
          <a:p>
            <a:pPr lvl="1">
              <a:buFont typeface="Courier New" panose="02070309020205020404" pitchFamily="49" charset="0"/>
              <a:buChar char="o"/>
            </a:pPr>
            <a:r>
              <a:rPr lang="en-US" dirty="0"/>
              <a:t>Visceral</a:t>
            </a:r>
          </a:p>
          <a:p>
            <a:pPr lvl="1">
              <a:buFont typeface="Courier New" panose="02070309020205020404" pitchFamily="49" charset="0"/>
              <a:buChar char="o"/>
            </a:pPr>
            <a:r>
              <a:rPr lang="en-US" dirty="0"/>
              <a:t>Parietal</a:t>
            </a:r>
          </a:p>
          <a:p>
            <a:pPr lvl="1">
              <a:buFont typeface="Courier New" panose="02070309020205020404" pitchFamily="49" charset="0"/>
              <a:buChar char="o"/>
            </a:pPr>
            <a:r>
              <a:rPr lang="en-US" dirty="0"/>
              <a:t>Diaphragmatic</a:t>
            </a:r>
          </a:p>
          <a:p>
            <a:r>
              <a:rPr lang="en-US" dirty="0"/>
              <a:t>Pleura vs. pleural cavity</a:t>
            </a:r>
          </a:p>
          <a:p>
            <a:pPr lvl="1">
              <a:buFont typeface="Courier New" panose="02070309020205020404" pitchFamily="49" charset="0"/>
              <a:buChar char="o"/>
            </a:pPr>
            <a:r>
              <a:rPr lang="en-US" dirty="0"/>
              <a:t>If procedure is on the pleural cavity—Anatomical Regions body system</a:t>
            </a:r>
          </a:p>
          <a:p>
            <a:pPr lvl="1"/>
            <a:endParaRPr lang="en-US" dirty="0"/>
          </a:p>
        </p:txBody>
      </p:sp>
    </p:spTree>
    <p:extLst>
      <p:ext uri="{BB962C8B-B14F-4D97-AF65-F5344CB8AC3E}">
        <p14:creationId xmlns:p14="http://schemas.microsoft.com/office/powerpoint/2010/main" val="8789308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D8265-D8BF-4A80-B68E-409FDAE1A506}"/>
              </a:ext>
            </a:extLst>
          </p:cNvPr>
          <p:cNvSpPr>
            <a:spLocks noGrp="1"/>
          </p:cNvSpPr>
          <p:nvPr>
            <p:ph type="title"/>
          </p:nvPr>
        </p:nvSpPr>
        <p:spPr/>
        <p:txBody>
          <a:bodyPr>
            <a:normAutofit/>
          </a:bodyPr>
          <a:lstStyle/>
          <a:p>
            <a:r>
              <a:rPr lang="en-US" dirty="0"/>
              <a:t>Bronchoscopy-Based Procedures</a:t>
            </a:r>
          </a:p>
        </p:txBody>
      </p:sp>
      <p:sp>
        <p:nvSpPr>
          <p:cNvPr id="3" name="Content Placeholder 2">
            <a:extLst>
              <a:ext uri="{FF2B5EF4-FFF2-40B4-BE49-F238E27FC236}">
                <a16:creationId xmlns:a16="http://schemas.microsoft.com/office/drawing/2014/main" id="{00AECC89-DB79-4114-9D13-78BDC2762687}"/>
              </a:ext>
            </a:extLst>
          </p:cNvPr>
          <p:cNvSpPr>
            <a:spLocks noGrp="1"/>
          </p:cNvSpPr>
          <p:nvPr>
            <p:ph idx="1"/>
          </p:nvPr>
        </p:nvSpPr>
        <p:spPr/>
        <p:txBody>
          <a:bodyPr/>
          <a:lstStyle/>
          <a:p>
            <a:r>
              <a:rPr lang="en-US" dirty="0"/>
              <a:t>Bronchial tissue—lumen of bronchus</a:t>
            </a:r>
          </a:p>
          <a:p>
            <a:pPr lvl="1">
              <a:buFont typeface="Courier New" panose="02070309020205020404" pitchFamily="49" charset="0"/>
              <a:buChar char="o"/>
            </a:pPr>
            <a:r>
              <a:rPr lang="en-US" dirty="0"/>
              <a:t>Endobronchial Biopsy</a:t>
            </a:r>
          </a:p>
          <a:p>
            <a:pPr lvl="1">
              <a:buFont typeface="Courier New" panose="02070309020205020404" pitchFamily="49" charset="0"/>
              <a:buChar char="o"/>
            </a:pPr>
            <a:r>
              <a:rPr lang="en-US" dirty="0"/>
              <a:t>Brush biopsy</a:t>
            </a:r>
          </a:p>
          <a:p>
            <a:pPr lvl="1">
              <a:buFont typeface="Courier New" panose="02070309020205020404" pitchFamily="49" charset="0"/>
              <a:buChar char="o"/>
            </a:pPr>
            <a:r>
              <a:rPr lang="en-US" dirty="0"/>
              <a:t>Drainage</a:t>
            </a:r>
          </a:p>
          <a:p>
            <a:pPr lvl="1">
              <a:buFont typeface="Courier New" panose="02070309020205020404" pitchFamily="49" charset="0"/>
              <a:buChar char="o"/>
            </a:pPr>
            <a:r>
              <a:rPr lang="en-US" dirty="0"/>
              <a:t>Extirpation of formed or inhaled foreign bodies</a:t>
            </a:r>
          </a:p>
          <a:p>
            <a:pPr lvl="2"/>
            <a:r>
              <a:rPr lang="en-US" dirty="0"/>
              <a:t>Mucous plug</a:t>
            </a:r>
          </a:p>
        </p:txBody>
      </p:sp>
    </p:spTree>
    <p:extLst>
      <p:ext uri="{BB962C8B-B14F-4D97-AF65-F5344CB8AC3E}">
        <p14:creationId xmlns:p14="http://schemas.microsoft.com/office/powerpoint/2010/main" val="17765471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E25AA8-D058-48F4-9B25-2378E502A4B6}"/>
              </a:ext>
            </a:extLst>
          </p:cNvPr>
          <p:cNvSpPr>
            <a:spLocks noGrp="1"/>
          </p:cNvSpPr>
          <p:nvPr>
            <p:ph type="title"/>
          </p:nvPr>
        </p:nvSpPr>
        <p:spPr/>
        <p:txBody>
          <a:bodyPr/>
          <a:lstStyle/>
          <a:p>
            <a:r>
              <a:rPr lang="en-US" dirty="0"/>
              <a:t>0BC Table for Extirpation</a:t>
            </a:r>
          </a:p>
        </p:txBody>
      </p:sp>
      <p:pic>
        <p:nvPicPr>
          <p:cNvPr id="5" name="Content Placeholder 4">
            <a:extLst>
              <a:ext uri="{FF2B5EF4-FFF2-40B4-BE49-F238E27FC236}">
                <a16:creationId xmlns:a16="http://schemas.microsoft.com/office/drawing/2014/main" id="{E6ABB1BB-A04A-425E-B902-4839773B3BAC}"/>
              </a:ext>
            </a:extLst>
          </p:cNvPr>
          <p:cNvPicPr>
            <a:picLocks noGrp="1" noChangeAspect="1"/>
          </p:cNvPicPr>
          <p:nvPr>
            <p:ph idx="1"/>
          </p:nvPr>
        </p:nvPicPr>
        <p:blipFill>
          <a:blip r:embed="rId2"/>
          <a:stretch>
            <a:fillRect/>
          </a:stretch>
        </p:blipFill>
        <p:spPr>
          <a:xfrm>
            <a:off x="525283" y="1690577"/>
            <a:ext cx="7094717" cy="4190317"/>
          </a:xfrm>
          <a:prstGeom prst="rect">
            <a:avLst/>
          </a:prstGeom>
        </p:spPr>
      </p:pic>
    </p:spTree>
    <p:extLst>
      <p:ext uri="{BB962C8B-B14F-4D97-AF65-F5344CB8AC3E}">
        <p14:creationId xmlns:p14="http://schemas.microsoft.com/office/powerpoint/2010/main" val="13917113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DBCBF-2FC2-432C-8ACC-7933C15E50E8}"/>
              </a:ext>
            </a:extLst>
          </p:cNvPr>
          <p:cNvSpPr>
            <a:spLocks noGrp="1"/>
          </p:cNvSpPr>
          <p:nvPr>
            <p:ph type="title"/>
          </p:nvPr>
        </p:nvSpPr>
        <p:spPr/>
        <p:txBody>
          <a:bodyPr>
            <a:normAutofit/>
          </a:bodyPr>
          <a:lstStyle/>
          <a:p>
            <a:r>
              <a:rPr lang="en-US" dirty="0"/>
              <a:t>Bronchoscopy-Based Procedures (continued)</a:t>
            </a:r>
          </a:p>
        </p:txBody>
      </p:sp>
      <p:sp>
        <p:nvSpPr>
          <p:cNvPr id="3" name="Content Placeholder 2">
            <a:extLst>
              <a:ext uri="{FF2B5EF4-FFF2-40B4-BE49-F238E27FC236}">
                <a16:creationId xmlns:a16="http://schemas.microsoft.com/office/drawing/2014/main" id="{F92FD929-84D1-4660-A496-9CD82335622D}"/>
              </a:ext>
            </a:extLst>
          </p:cNvPr>
          <p:cNvSpPr>
            <a:spLocks noGrp="1"/>
          </p:cNvSpPr>
          <p:nvPr>
            <p:ph idx="1"/>
          </p:nvPr>
        </p:nvSpPr>
        <p:spPr/>
        <p:txBody>
          <a:bodyPr>
            <a:normAutofit/>
          </a:bodyPr>
          <a:lstStyle/>
          <a:p>
            <a:r>
              <a:rPr lang="en-US" dirty="0"/>
              <a:t>Bronchial tissue—lumen of bronchus</a:t>
            </a:r>
          </a:p>
          <a:p>
            <a:pPr lvl="1"/>
            <a:r>
              <a:rPr lang="en-US" dirty="0"/>
              <a:t>Bronchial </a:t>
            </a:r>
            <a:r>
              <a:rPr lang="en-US" dirty="0" err="1"/>
              <a:t>thermoplasty</a:t>
            </a:r>
            <a:endParaRPr lang="en-US" dirty="0"/>
          </a:p>
          <a:p>
            <a:pPr lvl="1"/>
            <a:r>
              <a:rPr lang="en-US" dirty="0"/>
              <a:t>Endobronchial valve insertion</a:t>
            </a:r>
          </a:p>
          <a:p>
            <a:pPr lvl="1"/>
            <a:endParaRPr lang="en-US" dirty="0"/>
          </a:p>
          <a:p>
            <a:pPr lvl="1"/>
            <a:endParaRPr lang="en-US" dirty="0"/>
          </a:p>
          <a:p>
            <a:pPr lvl="1"/>
            <a:endParaRPr lang="en-US" dirty="0"/>
          </a:p>
          <a:p>
            <a:pPr lvl="1"/>
            <a:endParaRPr lang="en-US" dirty="0"/>
          </a:p>
          <a:p>
            <a:pPr marL="457200" lvl="1" indent="0">
              <a:buNone/>
            </a:pPr>
            <a:br>
              <a:rPr lang="en-US" sz="1300" dirty="0"/>
            </a:br>
            <a:r>
              <a:rPr lang="en-US" sz="1300" dirty="0"/>
              <a:t>Source: </a:t>
            </a:r>
            <a:r>
              <a:rPr lang="en-US" sz="1300" dirty="0" err="1"/>
              <a:t>Pulmonx</a:t>
            </a:r>
            <a:r>
              <a:rPr lang="en-US" sz="1300" dirty="0"/>
              <a:t>, Inc. 2010 (August). “Endobronchial valves placed in airways.” Digital Image. Wikimedia Commons. https://en.wikipedia.org/wiki/File:Endobronchial_valves_placed_in_airways.png.</a:t>
            </a:r>
          </a:p>
          <a:p>
            <a:pPr lvl="1"/>
            <a:r>
              <a:rPr lang="en-US" dirty="0"/>
              <a:t>Tracheal or bronchial dilation</a:t>
            </a:r>
          </a:p>
        </p:txBody>
      </p:sp>
      <p:pic>
        <p:nvPicPr>
          <p:cNvPr id="6" name="Picture 5" descr="A picture containing table, indoor, scissors, sitting&#10;&#10;Description generated with very high confidence">
            <a:extLst>
              <a:ext uri="{FF2B5EF4-FFF2-40B4-BE49-F238E27FC236}">
                <a16:creationId xmlns:a16="http://schemas.microsoft.com/office/drawing/2014/main" id="{6A684D4A-4DA4-42C3-AF4B-CB54D0F108A3}"/>
              </a:ext>
            </a:extLst>
          </p:cNvPr>
          <p:cNvPicPr>
            <a:picLocks noChangeAspect="1"/>
          </p:cNvPicPr>
          <p:nvPr/>
        </p:nvPicPr>
        <p:blipFill>
          <a:blip r:embed="rId2"/>
          <a:stretch>
            <a:fillRect/>
          </a:stretch>
        </p:blipFill>
        <p:spPr>
          <a:xfrm>
            <a:off x="1153906" y="3152700"/>
            <a:ext cx="2109499" cy="1697188"/>
          </a:xfrm>
          <a:prstGeom prst="rect">
            <a:avLst/>
          </a:prstGeom>
        </p:spPr>
      </p:pic>
    </p:spTree>
    <p:extLst>
      <p:ext uri="{BB962C8B-B14F-4D97-AF65-F5344CB8AC3E}">
        <p14:creationId xmlns:p14="http://schemas.microsoft.com/office/powerpoint/2010/main" val="8392842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8D83D-26A2-4483-A004-5D85A9C671BD}"/>
              </a:ext>
            </a:extLst>
          </p:cNvPr>
          <p:cNvSpPr>
            <a:spLocks noGrp="1"/>
          </p:cNvSpPr>
          <p:nvPr>
            <p:ph type="title"/>
          </p:nvPr>
        </p:nvSpPr>
        <p:spPr/>
        <p:txBody>
          <a:bodyPr>
            <a:normAutofit/>
          </a:bodyPr>
          <a:lstStyle/>
          <a:p>
            <a:r>
              <a:rPr lang="en-US" dirty="0"/>
              <a:t>Bronchoscopy-Based Procedures (continued)</a:t>
            </a:r>
          </a:p>
        </p:txBody>
      </p:sp>
      <p:sp>
        <p:nvSpPr>
          <p:cNvPr id="3" name="Content Placeholder 2">
            <a:extLst>
              <a:ext uri="{FF2B5EF4-FFF2-40B4-BE49-F238E27FC236}">
                <a16:creationId xmlns:a16="http://schemas.microsoft.com/office/drawing/2014/main" id="{4DE41475-B69C-4F79-9C19-700A79312784}"/>
              </a:ext>
            </a:extLst>
          </p:cNvPr>
          <p:cNvSpPr>
            <a:spLocks noGrp="1"/>
          </p:cNvSpPr>
          <p:nvPr>
            <p:ph idx="1"/>
          </p:nvPr>
        </p:nvSpPr>
        <p:spPr/>
        <p:txBody>
          <a:bodyPr/>
          <a:lstStyle/>
          <a:p>
            <a:r>
              <a:rPr lang="en-US" dirty="0"/>
              <a:t>Lung tissue—Outside bronchial wall and in alveoli </a:t>
            </a:r>
          </a:p>
          <a:p>
            <a:pPr lvl="1">
              <a:buFont typeface="Courier New" panose="02070309020205020404" pitchFamily="49" charset="0"/>
              <a:buChar char="o"/>
            </a:pPr>
            <a:r>
              <a:rPr lang="en-US" dirty="0"/>
              <a:t>Transbronchial biopsy—Excision, diagnostic</a:t>
            </a:r>
          </a:p>
          <a:p>
            <a:pPr lvl="1">
              <a:buFont typeface="Courier New" panose="02070309020205020404" pitchFamily="49" charset="0"/>
              <a:buChar char="o"/>
            </a:pPr>
            <a:r>
              <a:rPr lang="en-US" dirty="0"/>
              <a:t>Bronchoalveolar Lavage (BAL)</a:t>
            </a:r>
          </a:p>
          <a:p>
            <a:pPr lvl="2">
              <a:buFont typeface="Wingdings" panose="05000000000000000000" pitchFamily="2" charset="2"/>
              <a:buChar char="§"/>
            </a:pPr>
            <a:r>
              <a:rPr lang="en-US" dirty="0"/>
              <a:t>Drainage, diagnostic</a:t>
            </a:r>
          </a:p>
          <a:p>
            <a:pPr lvl="1">
              <a:buFont typeface="Courier New" panose="02070309020205020404" pitchFamily="49" charset="0"/>
              <a:buChar char="o"/>
            </a:pPr>
            <a:r>
              <a:rPr lang="en-US" dirty="0"/>
              <a:t>Whole lung lavage</a:t>
            </a:r>
          </a:p>
          <a:p>
            <a:pPr lvl="2">
              <a:buFont typeface="Wingdings" panose="05000000000000000000" pitchFamily="2" charset="2"/>
              <a:buChar char="§"/>
            </a:pPr>
            <a:r>
              <a:rPr lang="en-US" dirty="0"/>
              <a:t>Therapeutic </a:t>
            </a:r>
          </a:p>
          <a:p>
            <a:pPr lvl="2">
              <a:buFont typeface="Wingdings" panose="05000000000000000000" pitchFamily="2" charset="2"/>
              <a:buChar char="§"/>
            </a:pPr>
            <a:r>
              <a:rPr lang="en-US" dirty="0"/>
              <a:t>Irrigation in Administration section</a:t>
            </a:r>
          </a:p>
          <a:p>
            <a:endParaRPr lang="en-US" dirty="0"/>
          </a:p>
        </p:txBody>
      </p:sp>
    </p:spTree>
    <p:extLst>
      <p:ext uri="{BB962C8B-B14F-4D97-AF65-F5344CB8AC3E}">
        <p14:creationId xmlns:p14="http://schemas.microsoft.com/office/powerpoint/2010/main" val="37853461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3283B-95CC-4F68-A552-C06A99ECD444}"/>
              </a:ext>
            </a:extLst>
          </p:cNvPr>
          <p:cNvSpPr>
            <a:spLocks noGrp="1"/>
          </p:cNvSpPr>
          <p:nvPr>
            <p:ph type="title"/>
          </p:nvPr>
        </p:nvSpPr>
        <p:spPr/>
        <p:txBody>
          <a:bodyPr>
            <a:normAutofit/>
          </a:bodyPr>
          <a:lstStyle/>
          <a:p>
            <a:r>
              <a:rPr lang="en-US" dirty="0"/>
              <a:t>Thoracoscopy or Thoracotomy Based Procedures</a:t>
            </a:r>
          </a:p>
        </p:txBody>
      </p:sp>
      <p:sp>
        <p:nvSpPr>
          <p:cNvPr id="3" name="Content Placeholder 2">
            <a:extLst>
              <a:ext uri="{FF2B5EF4-FFF2-40B4-BE49-F238E27FC236}">
                <a16:creationId xmlns:a16="http://schemas.microsoft.com/office/drawing/2014/main" id="{9A5870B0-B587-4BBD-83CD-DEF3E55D77B8}"/>
              </a:ext>
            </a:extLst>
          </p:cNvPr>
          <p:cNvSpPr>
            <a:spLocks noGrp="1"/>
          </p:cNvSpPr>
          <p:nvPr>
            <p:ph idx="1"/>
          </p:nvPr>
        </p:nvSpPr>
        <p:spPr/>
        <p:txBody>
          <a:bodyPr/>
          <a:lstStyle/>
          <a:p>
            <a:r>
              <a:rPr lang="en-US" dirty="0"/>
              <a:t>Pleura or Pleural Cavity</a:t>
            </a:r>
          </a:p>
          <a:p>
            <a:r>
              <a:rPr lang="en-US" dirty="0"/>
              <a:t>Through the chest wall</a:t>
            </a:r>
          </a:p>
          <a:p>
            <a:pPr lvl="1">
              <a:buFont typeface="Courier New" panose="02070309020205020404" pitchFamily="49" charset="0"/>
              <a:buChar char="o"/>
            </a:pPr>
            <a:r>
              <a:rPr lang="en-US" dirty="0"/>
              <a:t>Wedge resection—Excision</a:t>
            </a:r>
          </a:p>
          <a:p>
            <a:pPr lvl="1">
              <a:buFont typeface="Courier New" panose="02070309020205020404" pitchFamily="49" charset="0"/>
              <a:buChar char="o"/>
            </a:pPr>
            <a:r>
              <a:rPr lang="en-US" dirty="0"/>
              <a:t>Resection—Entire lobe or lung</a:t>
            </a:r>
          </a:p>
          <a:p>
            <a:pPr lvl="1">
              <a:buFont typeface="Courier New" panose="02070309020205020404" pitchFamily="49" charset="0"/>
              <a:buChar char="o"/>
            </a:pPr>
            <a:r>
              <a:rPr lang="en-US" dirty="0"/>
              <a:t>Destruction—Heat or cold cautery</a:t>
            </a:r>
          </a:p>
          <a:p>
            <a:pPr lvl="1">
              <a:buFont typeface="Courier New" panose="02070309020205020404" pitchFamily="49" charset="0"/>
              <a:buChar char="o"/>
            </a:pPr>
            <a:r>
              <a:rPr lang="en-US" dirty="0"/>
              <a:t>Release—Decortication</a:t>
            </a:r>
          </a:p>
        </p:txBody>
      </p:sp>
    </p:spTree>
    <p:extLst>
      <p:ext uri="{BB962C8B-B14F-4D97-AF65-F5344CB8AC3E}">
        <p14:creationId xmlns:p14="http://schemas.microsoft.com/office/powerpoint/2010/main" val="4258109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Common Root Operations (continued)</a:t>
            </a:r>
            <a:endParaRPr lang="en-US" dirty="0"/>
          </a:p>
        </p:txBody>
      </p:sp>
      <p:sp>
        <p:nvSpPr>
          <p:cNvPr id="3" name="Content Placeholder 2"/>
          <p:cNvSpPr>
            <a:spLocks noGrp="1"/>
          </p:cNvSpPr>
          <p:nvPr>
            <p:ph idx="1"/>
          </p:nvPr>
        </p:nvSpPr>
        <p:spPr/>
        <p:txBody>
          <a:bodyPr/>
          <a:lstStyle/>
          <a:p>
            <a:pPr lvl="1">
              <a:buFont typeface="Courier New" panose="02070309020205020404" pitchFamily="49" charset="0"/>
              <a:buChar char="o"/>
            </a:pPr>
            <a:r>
              <a:rPr lang="en-US" dirty="0"/>
              <a:t>Tonsillectomy and adenoidectomy</a:t>
            </a:r>
          </a:p>
          <a:p>
            <a:pPr lvl="2">
              <a:buFont typeface="Wingdings" panose="05000000000000000000" pitchFamily="2" charset="2"/>
              <a:buChar char="§"/>
            </a:pPr>
            <a:r>
              <a:rPr lang="en-US" dirty="0"/>
              <a:t>Destruction—Cautery or coblation</a:t>
            </a:r>
          </a:p>
          <a:p>
            <a:pPr lvl="2">
              <a:buFont typeface="Wingdings" panose="05000000000000000000" pitchFamily="2" charset="2"/>
              <a:buChar char="§"/>
            </a:pPr>
            <a:r>
              <a:rPr lang="en-US" dirty="0"/>
              <a:t>Excision—Partial removal for reduction</a:t>
            </a:r>
          </a:p>
          <a:p>
            <a:pPr lvl="2">
              <a:buFont typeface="Wingdings" panose="05000000000000000000" pitchFamily="2" charset="2"/>
              <a:buChar char="§"/>
            </a:pPr>
            <a:r>
              <a:rPr lang="en-US" dirty="0"/>
              <a:t>Resection—Scalpel or snare to remove all of the tonsils</a:t>
            </a:r>
          </a:p>
        </p:txBody>
      </p:sp>
    </p:spTree>
    <p:extLst>
      <p:ext uri="{BB962C8B-B14F-4D97-AF65-F5344CB8AC3E}">
        <p14:creationId xmlns:p14="http://schemas.microsoft.com/office/powerpoint/2010/main" val="21094755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Body Part Values</a:t>
            </a:r>
            <a:endParaRPr lang="en-US" dirty="0"/>
          </a:p>
        </p:txBody>
      </p:sp>
      <p:sp>
        <p:nvSpPr>
          <p:cNvPr id="3" name="Content Placeholder 2"/>
          <p:cNvSpPr>
            <a:spLocks noGrp="1"/>
          </p:cNvSpPr>
          <p:nvPr>
            <p:ph idx="1"/>
          </p:nvPr>
        </p:nvSpPr>
        <p:spPr/>
        <p:txBody>
          <a:bodyPr>
            <a:normAutofit/>
          </a:bodyPr>
          <a:lstStyle/>
          <a:p>
            <a:r>
              <a:rPr lang="en-US" dirty="0"/>
              <a:t>Unique body part values </a:t>
            </a:r>
          </a:p>
          <a:p>
            <a:r>
              <a:rPr lang="en-US" dirty="0"/>
              <a:t>See Coding Guideline B3.8</a:t>
            </a:r>
          </a:p>
          <a:p>
            <a:pPr lvl="1">
              <a:buFont typeface="Courier New" panose="02070309020205020404" pitchFamily="49" charset="0"/>
              <a:buChar char="o"/>
            </a:pPr>
            <a:r>
              <a:rPr lang="en-US" dirty="0"/>
              <a:t>ICD-10-PCS contains specific body parts for anatomical subdivisions of a body part, such as lobes of the lungs or liver and regions of the intestine. Resection of the specific body part is coded whenever all of the body part is cut out or off, rather than coding Excision of a less specific body part</a:t>
            </a:r>
          </a:p>
          <a:p>
            <a:endParaRPr lang="en-US" dirty="0"/>
          </a:p>
        </p:txBody>
      </p:sp>
    </p:spTree>
    <p:extLst>
      <p:ext uri="{BB962C8B-B14F-4D97-AF65-F5344CB8AC3E}">
        <p14:creationId xmlns:p14="http://schemas.microsoft.com/office/powerpoint/2010/main" val="23673851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Approaches used in the Mouth and Throat and Respiratory System</a:t>
            </a:r>
            <a:endParaRPr lang="en-US" dirty="0"/>
          </a:p>
        </p:txBody>
      </p:sp>
      <p:sp>
        <p:nvSpPr>
          <p:cNvPr id="3" name="Content Placeholder 2"/>
          <p:cNvSpPr>
            <a:spLocks noGrp="1"/>
          </p:cNvSpPr>
          <p:nvPr>
            <p:ph idx="1"/>
          </p:nvPr>
        </p:nvSpPr>
        <p:spPr/>
        <p:txBody>
          <a:bodyPr/>
          <a:lstStyle/>
          <a:p>
            <a:r>
              <a:rPr lang="en-US"/>
              <a:t>0—Open</a:t>
            </a:r>
          </a:p>
          <a:p>
            <a:r>
              <a:rPr lang="en-US"/>
              <a:t>3—Percutaneous</a:t>
            </a:r>
          </a:p>
          <a:p>
            <a:r>
              <a:rPr lang="en-US"/>
              <a:t>4—Percutaneous endoscopic</a:t>
            </a:r>
          </a:p>
          <a:p>
            <a:r>
              <a:rPr lang="en-US"/>
              <a:t>7—Via natural or artificial opening</a:t>
            </a:r>
          </a:p>
          <a:p>
            <a:r>
              <a:rPr lang="en-US"/>
              <a:t>8—Via natural or artificial opening endoscopic</a:t>
            </a:r>
          </a:p>
          <a:p>
            <a:r>
              <a:rPr lang="en-US"/>
              <a:t>X—External</a:t>
            </a:r>
          </a:p>
          <a:p>
            <a:pPr lvl="1"/>
            <a:endParaRPr lang="en-US" dirty="0"/>
          </a:p>
        </p:txBody>
      </p:sp>
    </p:spTree>
    <p:extLst>
      <p:ext uri="{BB962C8B-B14F-4D97-AF65-F5344CB8AC3E}">
        <p14:creationId xmlns:p14="http://schemas.microsoft.com/office/powerpoint/2010/main" val="15845885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Respiratory System</a:t>
            </a:r>
            <a:endParaRPr lang="en-US" dirty="0"/>
          </a:p>
        </p:txBody>
      </p:sp>
      <p:sp>
        <p:nvSpPr>
          <p:cNvPr id="3" name="Content Placeholder 2"/>
          <p:cNvSpPr>
            <a:spLocks noGrp="1"/>
          </p:cNvSpPr>
          <p:nvPr>
            <p:ph idx="1"/>
          </p:nvPr>
        </p:nvSpPr>
        <p:spPr/>
        <p:txBody>
          <a:bodyPr/>
          <a:lstStyle/>
          <a:p>
            <a:r>
              <a:rPr lang="en-US" dirty="0"/>
              <a:t>Oxygen supply for body</a:t>
            </a:r>
          </a:p>
          <a:p>
            <a:r>
              <a:rPr lang="en-US" dirty="0"/>
              <a:t>External respiration</a:t>
            </a:r>
          </a:p>
          <a:p>
            <a:r>
              <a:rPr lang="en-US" dirty="0"/>
              <a:t>Internal respiration</a:t>
            </a:r>
          </a:p>
          <a:p>
            <a:r>
              <a:rPr lang="en-US" dirty="0"/>
              <a:t>Two body systems in ICD-10-PCS</a:t>
            </a:r>
          </a:p>
          <a:p>
            <a:pPr lvl="1">
              <a:buFont typeface="Courier New" panose="02070309020205020404" pitchFamily="49" charset="0"/>
              <a:buChar char="o"/>
            </a:pPr>
            <a:r>
              <a:rPr lang="en-US" dirty="0"/>
              <a:t>B—Respiratory System</a:t>
            </a:r>
          </a:p>
          <a:p>
            <a:pPr lvl="1">
              <a:buFont typeface="Courier New" panose="02070309020205020404" pitchFamily="49" charset="0"/>
              <a:buChar char="o"/>
            </a:pPr>
            <a:r>
              <a:rPr lang="en-US" dirty="0"/>
              <a:t>C—Mouth and Throat</a:t>
            </a:r>
          </a:p>
        </p:txBody>
      </p:sp>
    </p:spTree>
    <p:extLst>
      <p:ext uri="{BB962C8B-B14F-4D97-AF65-F5344CB8AC3E}">
        <p14:creationId xmlns:p14="http://schemas.microsoft.com/office/powerpoint/2010/main" val="258792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External Approach for procedures in the Mouth and Throat</a:t>
            </a:r>
            <a:endParaRPr lang="en-US" dirty="0"/>
          </a:p>
        </p:txBody>
      </p:sp>
      <p:sp>
        <p:nvSpPr>
          <p:cNvPr id="3" name="Content Placeholder 2"/>
          <p:cNvSpPr>
            <a:spLocks noGrp="1"/>
          </p:cNvSpPr>
          <p:nvPr>
            <p:ph idx="1"/>
          </p:nvPr>
        </p:nvSpPr>
        <p:spPr/>
        <p:txBody>
          <a:bodyPr/>
          <a:lstStyle/>
          <a:p>
            <a:r>
              <a:rPr lang="en-US" dirty="0"/>
              <a:t>External approach (X) </a:t>
            </a:r>
          </a:p>
          <a:p>
            <a:r>
              <a:rPr lang="en-US" dirty="0"/>
              <a:t>See Coding Guideline B5.3a</a:t>
            </a:r>
          </a:p>
          <a:p>
            <a:pPr lvl="1">
              <a:buFont typeface="Courier New" panose="02070309020205020404" pitchFamily="49" charset="0"/>
              <a:buChar char="o"/>
            </a:pPr>
            <a:r>
              <a:rPr lang="en-US" dirty="0"/>
              <a:t>Procedures performed within an orifice on structures that are visible without the aid of any instrumentation are coded to the approach External</a:t>
            </a:r>
          </a:p>
        </p:txBody>
      </p:sp>
    </p:spTree>
    <p:extLst>
      <p:ext uri="{BB962C8B-B14F-4D97-AF65-F5344CB8AC3E}">
        <p14:creationId xmlns:p14="http://schemas.microsoft.com/office/powerpoint/2010/main" val="35396009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p:spPr>
        <p:txBody>
          <a:bodyPr>
            <a:normAutofit/>
          </a:bodyPr>
          <a:lstStyle/>
          <a:p>
            <a:r>
              <a:rPr lang="en-US"/>
              <a:t>Devices</a:t>
            </a:r>
            <a:endParaRPr lang="en-US" dirty="0"/>
          </a:p>
        </p:txBody>
      </p:sp>
      <p:sp>
        <p:nvSpPr>
          <p:cNvPr id="3" name="Content Placeholder 2"/>
          <p:cNvSpPr>
            <a:spLocks noGrp="1"/>
          </p:cNvSpPr>
          <p:nvPr>
            <p:ph idx="1"/>
          </p:nvPr>
        </p:nvSpPr>
        <p:spPr>
          <a:xfrm>
            <a:off x="628650" y="1825625"/>
            <a:ext cx="2848355" cy="4351338"/>
          </a:xfrm>
        </p:spPr>
        <p:txBody>
          <a:bodyPr>
            <a:normAutofit/>
          </a:bodyPr>
          <a:lstStyle/>
          <a:p>
            <a:r>
              <a:rPr lang="en-US" sz="1700" dirty="0"/>
              <a:t>Endotracheal tube</a:t>
            </a:r>
          </a:p>
          <a:p>
            <a:pPr lvl="1">
              <a:buFont typeface="Courier New" panose="02070309020205020404" pitchFamily="49" charset="0"/>
              <a:buChar char="o"/>
            </a:pPr>
            <a:r>
              <a:rPr lang="en-US" sz="1700" dirty="0"/>
              <a:t>Additional code if ET tube is inserted for mechanical ventilation procedures</a:t>
            </a:r>
          </a:p>
          <a:p>
            <a:pPr lvl="1">
              <a:buFont typeface="Courier New" panose="02070309020205020404" pitchFamily="49" charset="0"/>
              <a:buChar char="o"/>
            </a:pPr>
            <a:r>
              <a:rPr lang="en-US" sz="1700" dirty="0"/>
              <a:t>0BH17EZ as inserted with laryngoscope, not via the laryngoscope</a:t>
            </a:r>
          </a:p>
          <a:p>
            <a:r>
              <a:rPr lang="en-US" sz="1700" dirty="0"/>
              <a:t>Diaphragmatic pacemaker leads</a:t>
            </a:r>
          </a:p>
          <a:p>
            <a:pPr lvl="1">
              <a:buFont typeface="Courier New" panose="02070309020205020404" pitchFamily="49" charset="0"/>
              <a:buChar char="o"/>
            </a:pPr>
            <a:r>
              <a:rPr lang="en-US" sz="1700" dirty="0"/>
              <a:t>Implanted laparoscopically </a:t>
            </a:r>
          </a:p>
          <a:p>
            <a:pPr lvl="6"/>
            <a:endParaRPr lang="en-US" sz="900" dirty="0"/>
          </a:p>
          <a:p>
            <a:endParaRPr lang="en-US" sz="1700" dirty="0"/>
          </a:p>
        </p:txBody>
      </p:sp>
      <p:pic>
        <p:nvPicPr>
          <p:cNvPr id="4" name="Picture 3">
            <a:extLst>
              <a:ext uri="{FF2B5EF4-FFF2-40B4-BE49-F238E27FC236}">
                <a16:creationId xmlns:a16="http://schemas.microsoft.com/office/drawing/2014/main" id="{88E6BCF2-6652-4CBC-92BB-02AD14929F67}"/>
              </a:ext>
            </a:extLst>
          </p:cNvPr>
          <p:cNvPicPr>
            <a:picLocks noChangeAspect="1"/>
          </p:cNvPicPr>
          <p:nvPr/>
        </p:nvPicPr>
        <p:blipFill>
          <a:blip r:embed="rId3"/>
          <a:stretch>
            <a:fillRect/>
          </a:stretch>
        </p:blipFill>
        <p:spPr>
          <a:xfrm>
            <a:off x="4369778" y="1825625"/>
            <a:ext cx="4513384" cy="3385038"/>
          </a:xfrm>
          <a:prstGeom prst="rect">
            <a:avLst/>
          </a:prstGeom>
        </p:spPr>
      </p:pic>
      <p:sp>
        <p:nvSpPr>
          <p:cNvPr id="6" name="TextBox 5">
            <a:extLst>
              <a:ext uri="{FF2B5EF4-FFF2-40B4-BE49-F238E27FC236}">
                <a16:creationId xmlns:a16="http://schemas.microsoft.com/office/drawing/2014/main" id="{CC5FD91C-074C-4A58-9D77-80C256A53FBE}"/>
              </a:ext>
            </a:extLst>
          </p:cNvPr>
          <p:cNvSpPr txBox="1"/>
          <p:nvPr/>
        </p:nvSpPr>
        <p:spPr>
          <a:xfrm>
            <a:off x="4369778" y="5354515"/>
            <a:ext cx="4513384" cy="400110"/>
          </a:xfrm>
          <a:prstGeom prst="rect">
            <a:avLst/>
          </a:prstGeom>
          <a:noFill/>
        </p:spPr>
        <p:txBody>
          <a:bodyPr wrap="square" rtlCol="0">
            <a:spAutoFit/>
          </a:bodyPr>
          <a:lstStyle/>
          <a:p>
            <a:r>
              <a:rPr lang="en-US" sz="1000" dirty="0"/>
              <a:t>Source: Bigomar2. 2007 (May). “</a:t>
            </a:r>
            <a:r>
              <a:rPr lang="en-US" sz="1000" dirty="0" err="1"/>
              <a:t>Sonde</a:t>
            </a:r>
            <a:r>
              <a:rPr lang="en-US" sz="1000" dirty="0"/>
              <a:t> </a:t>
            </a:r>
            <a:r>
              <a:rPr lang="en-US" sz="1000" dirty="0" err="1"/>
              <a:t>d’intubation</a:t>
            </a:r>
            <a:r>
              <a:rPr lang="en-US" sz="1000" dirty="0"/>
              <a:t> </a:t>
            </a:r>
            <a:r>
              <a:rPr lang="en-US" sz="1000" dirty="0" err="1"/>
              <a:t>tracheale</a:t>
            </a:r>
            <a:r>
              <a:rPr lang="en-US" sz="1000" dirty="0"/>
              <a:t>.” Digital Image. Wikimedia Commons. </a:t>
            </a:r>
            <a:r>
              <a:rPr lang="en-US" sz="1000"/>
              <a:t>https://en.wikipedia.org/wiki/File:Sondeintubation.jpg.</a:t>
            </a:r>
            <a:endParaRPr lang="en-US" sz="1000" dirty="0"/>
          </a:p>
        </p:txBody>
      </p:sp>
    </p:spTree>
    <p:extLst>
      <p:ext uri="{BB962C8B-B14F-4D97-AF65-F5344CB8AC3E}">
        <p14:creationId xmlns:p14="http://schemas.microsoft.com/office/powerpoint/2010/main" val="20758008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1F3E2-35E4-48DC-B7BF-8BD90607C5F1}"/>
              </a:ext>
            </a:extLst>
          </p:cNvPr>
          <p:cNvSpPr>
            <a:spLocks noGrp="1"/>
          </p:cNvSpPr>
          <p:nvPr>
            <p:ph type="title"/>
          </p:nvPr>
        </p:nvSpPr>
        <p:spPr/>
        <p:txBody>
          <a:bodyPr/>
          <a:lstStyle/>
          <a:p>
            <a:r>
              <a:rPr lang="en-US" dirty="0"/>
              <a:t>Portion of 0BH Table </a:t>
            </a:r>
          </a:p>
        </p:txBody>
      </p:sp>
      <p:pic>
        <p:nvPicPr>
          <p:cNvPr id="5" name="Content Placeholder 4">
            <a:extLst>
              <a:ext uri="{FF2B5EF4-FFF2-40B4-BE49-F238E27FC236}">
                <a16:creationId xmlns:a16="http://schemas.microsoft.com/office/drawing/2014/main" id="{922BBC0F-1B86-47CD-8FE0-9D51C4A71F48}"/>
              </a:ext>
            </a:extLst>
          </p:cNvPr>
          <p:cNvPicPr>
            <a:picLocks noGrp="1" noChangeAspect="1"/>
          </p:cNvPicPr>
          <p:nvPr>
            <p:ph idx="1"/>
          </p:nvPr>
        </p:nvPicPr>
        <p:blipFill>
          <a:blip r:embed="rId2"/>
          <a:stretch>
            <a:fillRect/>
          </a:stretch>
        </p:blipFill>
        <p:spPr>
          <a:xfrm>
            <a:off x="1443037" y="2466181"/>
            <a:ext cx="6257925" cy="3228975"/>
          </a:xfrm>
          <a:prstGeom prst="rect">
            <a:avLst/>
          </a:prstGeom>
        </p:spPr>
      </p:pic>
    </p:spTree>
    <p:extLst>
      <p:ext uri="{BB962C8B-B14F-4D97-AF65-F5344CB8AC3E}">
        <p14:creationId xmlns:p14="http://schemas.microsoft.com/office/powerpoint/2010/main" val="3024226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Qualifiers</a:t>
            </a:r>
            <a:endParaRPr lang="en-US" dirty="0"/>
          </a:p>
        </p:txBody>
      </p:sp>
      <p:sp>
        <p:nvSpPr>
          <p:cNvPr id="3" name="Content Placeholder 2"/>
          <p:cNvSpPr>
            <a:spLocks noGrp="1"/>
          </p:cNvSpPr>
          <p:nvPr>
            <p:ph idx="1"/>
          </p:nvPr>
        </p:nvSpPr>
        <p:spPr/>
        <p:txBody>
          <a:bodyPr/>
          <a:lstStyle/>
          <a:p>
            <a:r>
              <a:rPr lang="en-US" dirty="0"/>
              <a:t>Number of teeth </a:t>
            </a:r>
          </a:p>
          <a:p>
            <a:r>
              <a:rPr lang="en-US" dirty="0"/>
              <a:t>Tissue used for Transplantation Procedures</a:t>
            </a:r>
          </a:p>
          <a:p>
            <a:pPr lvl="1">
              <a:buFont typeface="Courier New" panose="02070309020205020404" pitchFamily="49" charset="0"/>
              <a:buChar char="o"/>
            </a:pPr>
            <a:r>
              <a:rPr lang="en-US" dirty="0"/>
              <a:t>Allogeneic</a:t>
            </a:r>
          </a:p>
          <a:p>
            <a:pPr lvl="1">
              <a:buFont typeface="Courier New" panose="02070309020205020404" pitchFamily="49" charset="0"/>
              <a:buChar char="o"/>
            </a:pPr>
            <a:r>
              <a:rPr lang="en-US" dirty="0"/>
              <a:t>Syngeneic</a:t>
            </a:r>
          </a:p>
          <a:p>
            <a:pPr lvl="1">
              <a:buFont typeface="Courier New" panose="02070309020205020404" pitchFamily="49" charset="0"/>
              <a:buChar char="o"/>
            </a:pPr>
            <a:r>
              <a:rPr lang="en-US" dirty="0"/>
              <a:t>Zooplastic</a:t>
            </a:r>
          </a:p>
          <a:p>
            <a:r>
              <a:rPr lang="en-US" dirty="0"/>
              <a:t>Bypass end point</a:t>
            </a:r>
          </a:p>
          <a:p>
            <a:endParaRPr lang="en-US" dirty="0"/>
          </a:p>
        </p:txBody>
      </p:sp>
    </p:spTree>
    <p:extLst>
      <p:ext uri="{BB962C8B-B14F-4D97-AF65-F5344CB8AC3E}">
        <p14:creationId xmlns:p14="http://schemas.microsoft.com/office/powerpoint/2010/main" val="14253790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Case Study 2</a:t>
            </a:r>
            <a:endParaRPr lang="en-US" dirty="0"/>
          </a:p>
        </p:txBody>
      </p:sp>
      <p:sp>
        <p:nvSpPr>
          <p:cNvPr id="3" name="Content Placeholder 2"/>
          <p:cNvSpPr>
            <a:spLocks noGrp="1"/>
          </p:cNvSpPr>
          <p:nvPr>
            <p:ph idx="1"/>
          </p:nvPr>
        </p:nvSpPr>
        <p:spPr>
          <a:xfrm>
            <a:off x="257409" y="2034859"/>
            <a:ext cx="8229600" cy="4091304"/>
          </a:xfrm>
        </p:spPr>
        <p:txBody>
          <a:bodyPr>
            <a:normAutofit/>
          </a:bodyPr>
          <a:lstStyle/>
          <a:p>
            <a:pPr>
              <a:buNone/>
            </a:pPr>
            <a:r>
              <a:rPr lang="en-US" sz="1600" b="1" cap="all" dirty="0" err="1"/>
              <a:t>pREOPERATIVE</a:t>
            </a:r>
            <a:r>
              <a:rPr lang="en-US" sz="1600" b="1" cap="all" dirty="0"/>
              <a:t> Diagnoses:</a:t>
            </a:r>
            <a:r>
              <a:rPr lang="en-US" sz="1600" dirty="0"/>
              <a:t>	 Cervicofacial lymphatic malformation, tracheostomy 							 dependence</a:t>
            </a:r>
          </a:p>
          <a:p>
            <a:pPr>
              <a:buNone/>
            </a:pPr>
            <a:r>
              <a:rPr lang="en-US" sz="1600" b="1" cap="all" dirty="0" err="1"/>
              <a:t>PostOperative</a:t>
            </a:r>
            <a:r>
              <a:rPr lang="en-US" sz="1600" b="1" cap="all" dirty="0"/>
              <a:t> Diagnoses:</a:t>
            </a:r>
            <a:r>
              <a:rPr lang="en-US" sz="1600" dirty="0"/>
              <a:t> Same</a:t>
            </a:r>
          </a:p>
          <a:p>
            <a:pPr>
              <a:buNone/>
            </a:pPr>
            <a:r>
              <a:rPr lang="en-US" sz="1600" b="1" cap="all" dirty="0"/>
              <a:t>Procedure:</a:t>
            </a:r>
            <a:r>
              <a:rPr lang="en-US" sz="1600" dirty="0"/>
              <a:t>	1. Bronchoscopy</a:t>
            </a:r>
          </a:p>
          <a:p>
            <a:pPr>
              <a:buNone/>
            </a:pPr>
            <a:r>
              <a:rPr lang="en-US" sz="1600" dirty="0"/>
              <a:t>			2. Cauterization of </a:t>
            </a:r>
            <a:r>
              <a:rPr lang="en-US" sz="1600" dirty="0" err="1"/>
              <a:t>trach</a:t>
            </a:r>
            <a:r>
              <a:rPr lang="en-US" sz="1600" dirty="0"/>
              <a:t> site granulation tissue</a:t>
            </a:r>
          </a:p>
          <a:p>
            <a:pPr>
              <a:buNone/>
            </a:pPr>
            <a:r>
              <a:rPr lang="en-US" sz="1600" b="1" cap="all" dirty="0"/>
              <a:t>Findings: </a:t>
            </a:r>
            <a:r>
              <a:rPr lang="en-US" sz="1600" cap="all" dirty="0"/>
              <a:t>(</a:t>
            </a:r>
            <a:r>
              <a:rPr lang="en-US" sz="1600" dirty="0"/>
              <a:t>1) On bronchoscopy, the glottis is normal. The subglottis has a small left sessile cyst of lymphatic malformation on the L lateral wall, non-obstructive. The trachea was without collapse or granulation at stoma site. Thick secretions in bronchi on left, greater than right. Tracheotomy: circumferential skin granulation, which was cauterized with silver nitrate. New 4.5 </a:t>
            </a:r>
            <a:r>
              <a:rPr lang="en-US" sz="1600" dirty="0" err="1"/>
              <a:t>Tracoe</a:t>
            </a:r>
            <a:r>
              <a:rPr lang="en-US" sz="1600" dirty="0"/>
              <a:t> </a:t>
            </a:r>
            <a:r>
              <a:rPr lang="en-US" sz="1600" dirty="0" err="1"/>
              <a:t>trach</a:t>
            </a:r>
            <a:r>
              <a:rPr lang="en-US" sz="1600" dirty="0"/>
              <a:t> tube was placed.</a:t>
            </a:r>
          </a:p>
          <a:p>
            <a:pPr>
              <a:buNone/>
            </a:pPr>
            <a:r>
              <a:rPr lang="en-US" sz="1600" b="1" cap="all" dirty="0"/>
              <a:t>Indications: </a:t>
            </a:r>
            <a:r>
              <a:rPr lang="en-US" sz="1600" dirty="0"/>
              <a:t>That patient is now a 5-year-old male with a history of large facial, supraglottic, and oropharyngeal cystic hygroma, causing airway obstruction. Patient had </a:t>
            </a:r>
            <a:r>
              <a:rPr lang="en-US" sz="1600" dirty="0" err="1"/>
              <a:t>trach</a:t>
            </a:r>
            <a:r>
              <a:rPr lang="en-US" sz="1600" dirty="0"/>
              <a:t> placed in last year and no follow up endoscopy since that time. Trach tube is 4.5 </a:t>
            </a:r>
            <a:r>
              <a:rPr lang="en-US" sz="1600" dirty="0" err="1"/>
              <a:t>Tracoe</a:t>
            </a:r>
            <a:r>
              <a:rPr lang="en-US" sz="1600" dirty="0"/>
              <a:t> that is changed every two months and suction 103/day by parents. The family complains of bleeding with </a:t>
            </a:r>
            <a:r>
              <a:rPr lang="en-US" sz="1600" dirty="0" err="1"/>
              <a:t>trach</a:t>
            </a:r>
            <a:r>
              <a:rPr lang="en-US" sz="1600" dirty="0"/>
              <a:t> tube changes. No exertional </a:t>
            </a:r>
            <a:r>
              <a:rPr lang="en-US" sz="1600" dirty="0" err="1"/>
              <a:t>dypnea</a:t>
            </a:r>
            <a:r>
              <a:rPr lang="en-US" sz="1600" dirty="0"/>
              <a:t>. No choking.</a:t>
            </a:r>
          </a:p>
          <a:p>
            <a:pPr marL="0" indent="0">
              <a:buNone/>
            </a:pPr>
            <a:endParaRPr lang="en-US" sz="1600" dirty="0"/>
          </a:p>
        </p:txBody>
      </p:sp>
    </p:spTree>
    <p:extLst>
      <p:ext uri="{BB962C8B-B14F-4D97-AF65-F5344CB8AC3E}">
        <p14:creationId xmlns:p14="http://schemas.microsoft.com/office/powerpoint/2010/main" val="291205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7772400" y="3581400"/>
            <a:ext cx="1066800" cy="533400"/>
          </a:xfrm>
          <a:prstGeom prst="rect">
            <a:avLst/>
          </a:prstGeom>
          <a:solidFill>
            <a:srgbClr val="33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p:cNvSpPr/>
          <p:nvPr/>
        </p:nvSpPr>
        <p:spPr>
          <a:xfrm>
            <a:off x="7772400" y="2209800"/>
            <a:ext cx="9906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1804204" y="1153180"/>
            <a:ext cx="1420791" cy="523220"/>
          </a:xfrm>
          <a:prstGeom prst="rect">
            <a:avLst/>
          </a:prstGeom>
          <a:solidFill>
            <a:srgbClr val="33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304800" y="1132820"/>
            <a:ext cx="1066800" cy="609600"/>
          </a:xfrm>
          <a:prstGeom prst="rect">
            <a:avLst/>
          </a:prstGeom>
          <a:solidFill>
            <a:srgbClr val="33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0" y="328071"/>
            <a:ext cx="8229600" cy="891129"/>
          </a:xfrm>
        </p:spPr>
        <p:txBody>
          <a:bodyPr/>
          <a:lstStyle/>
          <a:p>
            <a:r>
              <a:rPr lang="en-US" dirty="0"/>
              <a:t>Case Study 2 (continued)</a:t>
            </a:r>
          </a:p>
        </p:txBody>
      </p:sp>
      <p:sp>
        <p:nvSpPr>
          <p:cNvPr id="3" name="Content Placeholder 2"/>
          <p:cNvSpPr>
            <a:spLocks noGrp="1"/>
          </p:cNvSpPr>
          <p:nvPr>
            <p:ph idx="1"/>
          </p:nvPr>
        </p:nvSpPr>
        <p:spPr>
          <a:xfrm>
            <a:off x="228599" y="1828800"/>
            <a:ext cx="7230035" cy="4525963"/>
          </a:xfrm>
        </p:spPr>
        <p:txBody>
          <a:bodyPr>
            <a:normAutofit/>
          </a:bodyPr>
          <a:lstStyle/>
          <a:p>
            <a:pPr>
              <a:buNone/>
            </a:pPr>
            <a:r>
              <a:rPr lang="en-US" sz="1800" b="1" cap="all" dirty="0"/>
              <a:t>Description: </a:t>
            </a:r>
            <a:r>
              <a:rPr lang="en-US" sz="1800" dirty="0"/>
              <a:t>After verification of informed consent, the patient was brought to the operating room and placed in the supine position. General anesthesia was induced. With laryngotracheal anesthesia, </a:t>
            </a:r>
            <a:r>
              <a:rPr lang="en-US" sz="1800" dirty="0">
                <a:solidFill>
                  <a:srgbClr val="EB2350"/>
                </a:solidFill>
              </a:rPr>
              <a:t>bronchoscopy</a:t>
            </a:r>
            <a:r>
              <a:rPr lang="en-US" sz="1800" dirty="0"/>
              <a:t> was performed by advancing the telescope through the true vocal folds and evaluating the glottis, subglottis, and trachea, with findings as described. The tracheotomy site was inspected and flexible fiberoptic scope passed through trach. Trach was removed momentarily and </a:t>
            </a:r>
            <a:r>
              <a:rPr lang="en-US" sz="1800" dirty="0">
                <a:solidFill>
                  <a:srgbClr val="EB2350"/>
                </a:solidFill>
              </a:rPr>
              <a:t>stoma skin </a:t>
            </a:r>
            <a:r>
              <a:rPr lang="en-US" sz="1800" dirty="0"/>
              <a:t>granulation was </a:t>
            </a:r>
            <a:r>
              <a:rPr lang="en-US" sz="1800" dirty="0">
                <a:solidFill>
                  <a:srgbClr val="EB2350"/>
                </a:solidFill>
              </a:rPr>
              <a:t>cauterized with silver nitrate </a:t>
            </a:r>
            <a:r>
              <a:rPr lang="en-US" sz="1800" dirty="0"/>
              <a:t>and area neutralized with saline. Trachea irrigated with saline and suctioned. </a:t>
            </a:r>
            <a:r>
              <a:rPr lang="en-US" sz="1800" dirty="0">
                <a:solidFill>
                  <a:srgbClr val="EB2350"/>
                </a:solidFill>
              </a:rPr>
              <a:t>Old trach removed and replaced with new </a:t>
            </a:r>
            <a:r>
              <a:rPr lang="en-US" sz="1800" dirty="0"/>
              <a:t>4.5 Tracoe. Then flexible bronchoscopy performed through trach to ensure removal of irrigation and debris. The patient was then turned back to the care of Anesthesia to recover. The patient tolerated the procedure well and was transferred to the recovery room in stable condition.</a:t>
            </a:r>
          </a:p>
          <a:p>
            <a:pPr>
              <a:buNone/>
            </a:pPr>
            <a:endParaRPr lang="en-US" sz="1800" b="1" cap="all" dirty="0"/>
          </a:p>
          <a:p>
            <a:pPr>
              <a:buNone/>
            </a:pPr>
            <a:r>
              <a:rPr lang="en-US" sz="1800" b="1" cap="all" dirty="0"/>
              <a:t>Estimated Blood Loss:</a:t>
            </a:r>
            <a:r>
              <a:rPr lang="en-US" sz="1800" dirty="0"/>
              <a:t> Minimal</a:t>
            </a:r>
            <a:r>
              <a:rPr lang="en-US" sz="1800" b="1" cap="all" dirty="0"/>
              <a:t> 	Complications:</a:t>
            </a:r>
            <a:r>
              <a:rPr lang="en-US" sz="1800" dirty="0"/>
              <a:t> None</a:t>
            </a:r>
          </a:p>
          <a:p>
            <a:pPr marL="0" indent="0">
              <a:buNone/>
            </a:pPr>
            <a:endParaRPr lang="en-US" sz="1800" dirty="0"/>
          </a:p>
        </p:txBody>
      </p:sp>
      <p:cxnSp>
        <p:nvCxnSpPr>
          <p:cNvPr id="5" name="Straight Arrow Connector 4"/>
          <p:cNvCxnSpPr>
            <a:cxnSpLocks/>
          </p:cNvCxnSpPr>
          <p:nvPr/>
        </p:nvCxnSpPr>
        <p:spPr bwMode="auto">
          <a:xfrm flipV="1">
            <a:off x="6154615" y="2743200"/>
            <a:ext cx="1617785" cy="9144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6" name="TextBox 5"/>
          <p:cNvSpPr txBox="1"/>
          <p:nvPr/>
        </p:nvSpPr>
        <p:spPr>
          <a:xfrm>
            <a:off x="7772400" y="2209800"/>
            <a:ext cx="990600" cy="523220"/>
          </a:xfrm>
          <a:prstGeom prst="rect">
            <a:avLst/>
          </a:prstGeom>
          <a:solidFill>
            <a:srgbClr val="3399FF"/>
          </a:solidFill>
        </p:spPr>
        <p:txBody>
          <a:bodyPr wrap="square" rtlCol="0">
            <a:spAutoFit/>
          </a:bodyPr>
          <a:lstStyle/>
          <a:p>
            <a:r>
              <a:rPr lang="en-US" sz="1400" dirty="0"/>
              <a:t>Root Operation</a:t>
            </a:r>
          </a:p>
        </p:txBody>
      </p:sp>
      <p:cxnSp>
        <p:nvCxnSpPr>
          <p:cNvPr id="8" name="Straight Arrow Connector 7"/>
          <p:cNvCxnSpPr>
            <a:cxnSpLocks/>
          </p:cNvCxnSpPr>
          <p:nvPr/>
        </p:nvCxnSpPr>
        <p:spPr bwMode="auto">
          <a:xfrm flipH="1" flipV="1">
            <a:off x="762000" y="1676400"/>
            <a:ext cx="381000" cy="10287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0" name="TextBox 9"/>
          <p:cNvSpPr txBox="1"/>
          <p:nvPr/>
        </p:nvSpPr>
        <p:spPr>
          <a:xfrm>
            <a:off x="304800" y="1219200"/>
            <a:ext cx="1066800" cy="523220"/>
          </a:xfrm>
          <a:prstGeom prst="rect">
            <a:avLst/>
          </a:prstGeom>
          <a:noFill/>
        </p:spPr>
        <p:txBody>
          <a:bodyPr wrap="square" rtlCol="0">
            <a:spAutoFit/>
          </a:bodyPr>
          <a:lstStyle/>
          <a:p>
            <a:r>
              <a:rPr lang="en-US" sz="1400" dirty="0"/>
              <a:t>Root </a:t>
            </a:r>
          </a:p>
          <a:p>
            <a:r>
              <a:rPr lang="en-US" sz="1400" dirty="0"/>
              <a:t>Operation</a:t>
            </a:r>
          </a:p>
        </p:txBody>
      </p:sp>
      <p:cxnSp>
        <p:nvCxnSpPr>
          <p:cNvPr id="12" name="Straight Arrow Connector 11"/>
          <p:cNvCxnSpPr>
            <a:cxnSpLocks/>
          </p:cNvCxnSpPr>
          <p:nvPr/>
        </p:nvCxnSpPr>
        <p:spPr bwMode="auto">
          <a:xfrm flipV="1">
            <a:off x="4079631" y="3886200"/>
            <a:ext cx="3540369" cy="2286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3" name="TextBox 12"/>
          <p:cNvSpPr txBox="1"/>
          <p:nvPr/>
        </p:nvSpPr>
        <p:spPr>
          <a:xfrm>
            <a:off x="7772400" y="3581400"/>
            <a:ext cx="1219200" cy="523220"/>
          </a:xfrm>
          <a:prstGeom prst="rect">
            <a:avLst/>
          </a:prstGeom>
          <a:noFill/>
        </p:spPr>
        <p:txBody>
          <a:bodyPr wrap="square" rtlCol="0">
            <a:spAutoFit/>
          </a:bodyPr>
          <a:lstStyle/>
          <a:p>
            <a:r>
              <a:rPr lang="en-US" sz="1400" dirty="0"/>
              <a:t>Root </a:t>
            </a:r>
          </a:p>
          <a:p>
            <a:r>
              <a:rPr lang="en-US" sz="1400" dirty="0"/>
              <a:t>Operation</a:t>
            </a:r>
          </a:p>
        </p:txBody>
      </p:sp>
      <p:cxnSp>
        <p:nvCxnSpPr>
          <p:cNvPr id="15" name="Straight Arrow Connector 14"/>
          <p:cNvCxnSpPr>
            <a:cxnSpLocks/>
          </p:cNvCxnSpPr>
          <p:nvPr/>
        </p:nvCxnSpPr>
        <p:spPr bwMode="auto">
          <a:xfrm flipV="1">
            <a:off x="1685366" y="1752600"/>
            <a:ext cx="714934" cy="19050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8" name="TextBox 17"/>
          <p:cNvSpPr txBox="1"/>
          <p:nvPr/>
        </p:nvSpPr>
        <p:spPr>
          <a:xfrm>
            <a:off x="1804204" y="1143000"/>
            <a:ext cx="1420791" cy="523220"/>
          </a:xfrm>
          <a:prstGeom prst="rect">
            <a:avLst/>
          </a:prstGeom>
          <a:noFill/>
        </p:spPr>
        <p:txBody>
          <a:bodyPr wrap="square" rtlCol="0">
            <a:spAutoFit/>
          </a:bodyPr>
          <a:lstStyle/>
          <a:p>
            <a:r>
              <a:rPr lang="en-US" sz="1400" dirty="0"/>
              <a:t>Body System</a:t>
            </a:r>
          </a:p>
          <a:p>
            <a:r>
              <a:rPr lang="en-US" sz="1400" dirty="0"/>
              <a:t>Body Part</a:t>
            </a:r>
          </a:p>
        </p:txBody>
      </p:sp>
    </p:spTree>
    <p:extLst>
      <p:ext uri="{BB962C8B-B14F-4D97-AF65-F5344CB8AC3E}">
        <p14:creationId xmlns:p14="http://schemas.microsoft.com/office/powerpoint/2010/main" val="10596866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Case Study 2 Answers</a:t>
            </a:r>
            <a:endParaRPr lang="en-US" dirty="0"/>
          </a:p>
        </p:txBody>
      </p:sp>
      <p:sp>
        <p:nvSpPr>
          <p:cNvPr id="3" name="Content Placeholder 2"/>
          <p:cNvSpPr>
            <a:spLocks noGrp="1"/>
          </p:cNvSpPr>
          <p:nvPr>
            <p:ph idx="1"/>
          </p:nvPr>
        </p:nvSpPr>
        <p:spPr/>
        <p:txBody>
          <a:bodyPr/>
          <a:lstStyle/>
          <a:p>
            <a:r>
              <a:rPr lang="en-US" dirty="0"/>
              <a:t>Three procedures performed</a:t>
            </a:r>
          </a:p>
          <a:p>
            <a:r>
              <a:rPr lang="en-US" dirty="0"/>
              <a:t>Bronchoscopy—0BJ08ZZ</a:t>
            </a:r>
          </a:p>
          <a:p>
            <a:pPr lvl="1">
              <a:buFont typeface="Courier New" panose="02070309020205020404" pitchFamily="49" charset="0"/>
              <a:buChar char="o"/>
            </a:pPr>
            <a:r>
              <a:rPr lang="en-US" dirty="0"/>
              <a:t>Coded separately as uses a different approach</a:t>
            </a:r>
          </a:p>
          <a:p>
            <a:r>
              <a:rPr lang="en-US" dirty="0"/>
              <a:t>Destruction of stoma skin—0H54XZZ</a:t>
            </a:r>
          </a:p>
          <a:p>
            <a:r>
              <a:rPr lang="en-US" dirty="0"/>
              <a:t>Trach tube Change—0B21XFZ</a:t>
            </a:r>
          </a:p>
        </p:txBody>
      </p:sp>
    </p:spTree>
    <p:extLst>
      <p:ext uri="{BB962C8B-B14F-4D97-AF65-F5344CB8AC3E}">
        <p14:creationId xmlns:p14="http://schemas.microsoft.com/office/powerpoint/2010/main" val="35533619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Organization of Systems in </a:t>
            </a:r>
            <a:br>
              <a:rPr lang="en-US"/>
            </a:br>
            <a:r>
              <a:rPr lang="en-US"/>
              <a:t>ICD-10-PCS</a:t>
            </a:r>
            <a:endParaRPr lang="en-US" dirty="0"/>
          </a:p>
        </p:txBody>
      </p:sp>
      <p:sp>
        <p:nvSpPr>
          <p:cNvPr id="3" name="Content Placeholder 2"/>
          <p:cNvSpPr>
            <a:spLocks noGrp="1"/>
          </p:cNvSpPr>
          <p:nvPr>
            <p:ph idx="1"/>
          </p:nvPr>
        </p:nvSpPr>
        <p:spPr/>
        <p:txBody>
          <a:bodyPr>
            <a:normAutofit/>
          </a:bodyPr>
          <a:lstStyle/>
          <a:p>
            <a:r>
              <a:rPr lang="en-US" dirty="0"/>
              <a:t>Respiratory System</a:t>
            </a:r>
          </a:p>
          <a:p>
            <a:pPr lvl="1">
              <a:buFont typeface="Courier New" panose="02070309020205020404" pitchFamily="49" charset="0"/>
              <a:buChar char="o"/>
            </a:pPr>
            <a:r>
              <a:rPr lang="en-US" dirty="0"/>
              <a:t>Some portions in other body systems</a:t>
            </a:r>
          </a:p>
          <a:p>
            <a:pPr lvl="2">
              <a:buFont typeface="Wingdings" panose="05000000000000000000" pitchFamily="2" charset="2"/>
              <a:buChar char="§"/>
            </a:pPr>
            <a:r>
              <a:rPr lang="en-US" dirty="0"/>
              <a:t>For example, Nose and sinuses as part of Sense Organs and also as part of the upper respiratory system</a:t>
            </a:r>
          </a:p>
          <a:p>
            <a:r>
              <a:rPr lang="en-US" dirty="0"/>
              <a:t>Mouth and Throat</a:t>
            </a:r>
          </a:p>
          <a:p>
            <a:pPr lvl="1">
              <a:buFont typeface="Courier New" panose="02070309020205020404" pitchFamily="49" charset="0"/>
              <a:buChar char="o"/>
            </a:pPr>
            <a:r>
              <a:rPr lang="en-US" dirty="0"/>
              <a:t>Respiratory system</a:t>
            </a:r>
          </a:p>
          <a:p>
            <a:pPr lvl="1">
              <a:buFont typeface="Courier New" panose="02070309020205020404" pitchFamily="49" charset="0"/>
              <a:buChar char="o"/>
            </a:pPr>
            <a:r>
              <a:rPr lang="en-US" dirty="0"/>
              <a:t>Digestive system</a:t>
            </a:r>
          </a:p>
          <a:p>
            <a:pPr lvl="1"/>
            <a:endParaRPr lang="en-US" dirty="0"/>
          </a:p>
        </p:txBody>
      </p:sp>
    </p:spTree>
    <p:extLst>
      <p:ext uri="{BB962C8B-B14F-4D97-AF65-F5344CB8AC3E}">
        <p14:creationId xmlns:p14="http://schemas.microsoft.com/office/powerpoint/2010/main" val="13525548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Anatomy Review—Oral Cavity</a:t>
            </a:r>
            <a:endParaRPr lang="en-US" dirty="0"/>
          </a:p>
        </p:txBody>
      </p:sp>
      <p:sp>
        <p:nvSpPr>
          <p:cNvPr id="3" name="Content Placeholder 2"/>
          <p:cNvSpPr>
            <a:spLocks noGrp="1"/>
          </p:cNvSpPr>
          <p:nvPr>
            <p:ph idx="1"/>
          </p:nvPr>
        </p:nvSpPr>
        <p:spPr/>
        <p:txBody>
          <a:bodyPr/>
          <a:lstStyle/>
          <a:p>
            <a:r>
              <a:rPr lang="en-US" dirty="0"/>
              <a:t>See figure 10.1—Oral Cavity</a:t>
            </a:r>
          </a:p>
          <a:p>
            <a:pPr lvl="1">
              <a:buFont typeface="Courier New" panose="02070309020205020404" pitchFamily="49" charset="0"/>
              <a:buChar char="o"/>
            </a:pPr>
            <a:r>
              <a:rPr lang="en-US" dirty="0"/>
              <a:t>Upper and lower lips and gingiva</a:t>
            </a:r>
          </a:p>
          <a:p>
            <a:pPr lvl="1">
              <a:buFont typeface="Courier New" panose="02070309020205020404" pitchFamily="49" charset="0"/>
              <a:buChar char="o"/>
            </a:pPr>
            <a:r>
              <a:rPr lang="en-US" dirty="0"/>
              <a:t>Hard and soft palate</a:t>
            </a:r>
          </a:p>
          <a:p>
            <a:pPr lvl="1">
              <a:buFont typeface="Courier New" panose="02070309020205020404" pitchFamily="49" charset="0"/>
              <a:buChar char="o"/>
            </a:pPr>
            <a:r>
              <a:rPr lang="en-US" dirty="0"/>
              <a:t>Teeth</a:t>
            </a:r>
          </a:p>
          <a:p>
            <a:pPr lvl="2">
              <a:buFont typeface="Wingdings" panose="05000000000000000000" pitchFamily="2" charset="2"/>
              <a:buChar char="§"/>
            </a:pPr>
            <a:r>
              <a:rPr lang="en-US" dirty="0"/>
              <a:t>Primary upper A–J</a:t>
            </a:r>
          </a:p>
          <a:p>
            <a:pPr lvl="2">
              <a:buFont typeface="Wingdings" panose="05000000000000000000" pitchFamily="2" charset="2"/>
              <a:buChar char="§"/>
            </a:pPr>
            <a:r>
              <a:rPr lang="en-US" dirty="0"/>
              <a:t>Permanent upper 1–16</a:t>
            </a:r>
          </a:p>
          <a:p>
            <a:pPr lvl="2">
              <a:buFont typeface="Wingdings" panose="05000000000000000000" pitchFamily="2" charset="2"/>
              <a:buChar char="§"/>
            </a:pPr>
            <a:r>
              <a:rPr lang="en-US" dirty="0"/>
              <a:t>Primary lower K–T</a:t>
            </a:r>
          </a:p>
          <a:p>
            <a:pPr lvl="2">
              <a:buFont typeface="Wingdings" panose="05000000000000000000" pitchFamily="2" charset="2"/>
              <a:buChar char="§"/>
            </a:pPr>
            <a:r>
              <a:rPr lang="en-US" dirty="0"/>
              <a:t>Permanent lower 17–32</a:t>
            </a:r>
          </a:p>
        </p:txBody>
      </p:sp>
    </p:spTree>
    <p:extLst>
      <p:ext uri="{BB962C8B-B14F-4D97-AF65-F5344CB8AC3E}">
        <p14:creationId xmlns:p14="http://schemas.microsoft.com/office/powerpoint/2010/main" val="7169272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Anatomy Review (Continued)</a:t>
            </a:r>
            <a:endParaRPr lang="en-US" dirty="0"/>
          </a:p>
        </p:txBody>
      </p:sp>
      <p:sp>
        <p:nvSpPr>
          <p:cNvPr id="3" name="Content Placeholder 2"/>
          <p:cNvSpPr>
            <a:spLocks noGrp="1"/>
          </p:cNvSpPr>
          <p:nvPr>
            <p:ph idx="1"/>
          </p:nvPr>
        </p:nvSpPr>
        <p:spPr/>
        <p:txBody>
          <a:bodyPr/>
          <a:lstStyle/>
          <a:p>
            <a:r>
              <a:rPr lang="en-US" dirty="0"/>
              <a:t>Palate</a:t>
            </a:r>
          </a:p>
          <a:p>
            <a:pPr lvl="1">
              <a:buFont typeface="Courier New" panose="02070309020205020404" pitchFamily="49" charset="0"/>
              <a:buChar char="o"/>
            </a:pPr>
            <a:r>
              <a:rPr lang="en-US" dirty="0"/>
              <a:t>Hard palate</a:t>
            </a:r>
          </a:p>
          <a:p>
            <a:pPr lvl="1">
              <a:buFont typeface="Courier New" panose="02070309020205020404" pitchFamily="49" charset="0"/>
              <a:buChar char="o"/>
            </a:pPr>
            <a:r>
              <a:rPr lang="en-US" dirty="0"/>
              <a:t>Soft palate</a:t>
            </a:r>
          </a:p>
          <a:p>
            <a:r>
              <a:rPr lang="en-US" dirty="0"/>
              <a:t>Salivary glands—Aid digestion</a:t>
            </a:r>
          </a:p>
          <a:p>
            <a:pPr lvl="1">
              <a:buFont typeface="Courier New" panose="02070309020205020404" pitchFamily="49" charset="0"/>
              <a:buChar char="o"/>
            </a:pPr>
            <a:r>
              <a:rPr lang="en-US" dirty="0"/>
              <a:t>Parotid</a:t>
            </a:r>
          </a:p>
          <a:p>
            <a:pPr lvl="1">
              <a:buFont typeface="Courier New" panose="02070309020205020404" pitchFamily="49" charset="0"/>
              <a:buChar char="o"/>
            </a:pPr>
            <a:r>
              <a:rPr lang="en-US" dirty="0"/>
              <a:t>Submandibular</a:t>
            </a:r>
          </a:p>
          <a:p>
            <a:pPr lvl="1">
              <a:buFont typeface="Courier New" panose="02070309020205020404" pitchFamily="49" charset="0"/>
              <a:buChar char="o"/>
            </a:pPr>
            <a:r>
              <a:rPr lang="en-US" dirty="0"/>
              <a:t>Sublingual</a:t>
            </a:r>
          </a:p>
        </p:txBody>
      </p:sp>
    </p:spTree>
    <p:extLst>
      <p:ext uri="{BB962C8B-B14F-4D97-AF65-F5344CB8AC3E}">
        <p14:creationId xmlns:p14="http://schemas.microsoft.com/office/powerpoint/2010/main" val="25271895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Mouth and Throat</a:t>
            </a:r>
            <a:endParaRPr lang="en-US" dirty="0"/>
          </a:p>
        </p:txBody>
      </p:sp>
      <p:sp>
        <p:nvSpPr>
          <p:cNvPr id="3" name="Content Placeholder 2"/>
          <p:cNvSpPr>
            <a:spLocks noGrp="1"/>
          </p:cNvSpPr>
          <p:nvPr>
            <p:ph idx="1"/>
          </p:nvPr>
        </p:nvSpPr>
        <p:spPr/>
        <p:txBody>
          <a:bodyPr>
            <a:normAutofit/>
          </a:bodyPr>
          <a:lstStyle/>
          <a:p>
            <a:r>
              <a:rPr lang="en-US" dirty="0"/>
              <a:t>See figure 10.3</a:t>
            </a:r>
          </a:p>
          <a:p>
            <a:r>
              <a:rPr lang="en-US" dirty="0"/>
              <a:t>Tonsils</a:t>
            </a:r>
          </a:p>
          <a:p>
            <a:pPr lvl="1">
              <a:buFont typeface="Courier New" panose="02070309020205020404" pitchFamily="49" charset="0"/>
              <a:buChar char="o"/>
            </a:pPr>
            <a:r>
              <a:rPr lang="en-US" dirty="0"/>
              <a:t>Palatine</a:t>
            </a:r>
          </a:p>
          <a:p>
            <a:pPr lvl="1">
              <a:buFont typeface="Courier New" panose="02070309020205020404" pitchFamily="49" charset="0"/>
              <a:buChar char="o"/>
            </a:pPr>
            <a:r>
              <a:rPr lang="en-US" dirty="0"/>
              <a:t>Pharyngeal (adenoids)</a:t>
            </a:r>
          </a:p>
          <a:p>
            <a:pPr lvl="1">
              <a:buFont typeface="Courier New" panose="02070309020205020404" pitchFamily="49" charset="0"/>
              <a:buChar char="o"/>
            </a:pPr>
            <a:r>
              <a:rPr lang="en-US" dirty="0"/>
              <a:t>Lingual—Coded to the tongue body part</a:t>
            </a:r>
          </a:p>
          <a:p>
            <a:r>
              <a:rPr lang="en-US" dirty="0"/>
              <a:t>Throat</a:t>
            </a:r>
          </a:p>
          <a:p>
            <a:pPr lvl="1">
              <a:buFont typeface="Courier New" panose="02070309020205020404" pitchFamily="49" charset="0"/>
              <a:buChar char="o"/>
            </a:pPr>
            <a:r>
              <a:rPr lang="en-US" dirty="0"/>
              <a:t>Nasopharynx</a:t>
            </a:r>
          </a:p>
          <a:p>
            <a:pPr lvl="1">
              <a:buFont typeface="Courier New" panose="02070309020205020404" pitchFamily="49" charset="0"/>
              <a:buChar char="o"/>
            </a:pPr>
            <a:r>
              <a:rPr lang="en-US" dirty="0"/>
              <a:t>Oropharynx</a:t>
            </a:r>
          </a:p>
          <a:p>
            <a:pPr lvl="1">
              <a:buFont typeface="Courier New" panose="02070309020205020404" pitchFamily="49" charset="0"/>
              <a:buChar char="o"/>
            </a:pPr>
            <a:r>
              <a:rPr lang="en-US" dirty="0"/>
              <a:t>Laryngopharynx								</a:t>
            </a:r>
          </a:p>
          <a:p>
            <a:pPr lvl="1"/>
            <a:endParaRPr lang="en-US" dirty="0"/>
          </a:p>
          <a:p>
            <a:pPr lvl="1"/>
            <a:endParaRPr lang="en-US" dirty="0"/>
          </a:p>
          <a:p>
            <a:pPr lvl="1"/>
            <a:endParaRPr lang="en-US" dirty="0"/>
          </a:p>
          <a:p>
            <a:pPr lvl="2"/>
            <a:endParaRPr lang="en-US" dirty="0"/>
          </a:p>
          <a:p>
            <a:pPr lvl="1"/>
            <a:endParaRPr lang="en-US" dirty="0"/>
          </a:p>
        </p:txBody>
      </p:sp>
    </p:spTree>
    <p:extLst>
      <p:ext uri="{BB962C8B-B14F-4D97-AF65-F5344CB8AC3E}">
        <p14:creationId xmlns:p14="http://schemas.microsoft.com/office/powerpoint/2010/main" val="16547302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Larynx</a:t>
            </a:r>
            <a:endParaRPr lang="en-US" dirty="0"/>
          </a:p>
        </p:txBody>
      </p:sp>
      <p:sp>
        <p:nvSpPr>
          <p:cNvPr id="3" name="Content Placeholder 2"/>
          <p:cNvSpPr>
            <a:spLocks noGrp="1"/>
          </p:cNvSpPr>
          <p:nvPr>
            <p:ph idx="1"/>
          </p:nvPr>
        </p:nvSpPr>
        <p:spPr/>
        <p:txBody>
          <a:bodyPr>
            <a:normAutofit/>
          </a:bodyPr>
          <a:lstStyle/>
          <a:p>
            <a:r>
              <a:rPr lang="en-US" dirty="0"/>
              <a:t>See figure 10.4</a:t>
            </a:r>
          </a:p>
          <a:p>
            <a:r>
              <a:rPr lang="en-US" dirty="0"/>
              <a:t>Nine cartilages connected by muscles and ligaments. The three largest are:</a:t>
            </a:r>
          </a:p>
          <a:p>
            <a:pPr lvl="1">
              <a:buFont typeface="Courier New" panose="02070309020205020404" pitchFamily="49" charset="0"/>
              <a:buChar char="o"/>
            </a:pPr>
            <a:r>
              <a:rPr lang="en-US" dirty="0"/>
              <a:t>Thyroid</a:t>
            </a:r>
          </a:p>
          <a:p>
            <a:pPr lvl="1">
              <a:buFont typeface="Courier New" panose="02070309020205020404" pitchFamily="49" charset="0"/>
              <a:buChar char="o"/>
            </a:pPr>
            <a:r>
              <a:rPr lang="en-US" dirty="0" err="1"/>
              <a:t>Cricoids</a:t>
            </a:r>
            <a:endParaRPr lang="en-US" dirty="0"/>
          </a:p>
          <a:p>
            <a:pPr lvl="1">
              <a:buFont typeface="Courier New" panose="02070309020205020404" pitchFamily="49" charset="0"/>
              <a:buChar char="o"/>
            </a:pPr>
            <a:r>
              <a:rPr lang="en-US" dirty="0"/>
              <a:t>Epiglottis</a:t>
            </a:r>
          </a:p>
          <a:p>
            <a:r>
              <a:rPr lang="en-US" dirty="0"/>
              <a:t>Folds</a:t>
            </a:r>
          </a:p>
          <a:p>
            <a:pPr lvl="1">
              <a:buFont typeface="Courier New" panose="02070309020205020404" pitchFamily="49" charset="0"/>
              <a:buChar char="o"/>
            </a:pPr>
            <a:r>
              <a:rPr lang="en-US" dirty="0"/>
              <a:t>Upper (vestibular)</a:t>
            </a:r>
          </a:p>
          <a:p>
            <a:pPr lvl="1">
              <a:buFont typeface="Courier New" panose="02070309020205020404" pitchFamily="49" charset="0"/>
              <a:buChar char="o"/>
            </a:pPr>
            <a:r>
              <a:rPr lang="en-US" dirty="0"/>
              <a:t>Lower (true vocal cords)</a:t>
            </a:r>
          </a:p>
        </p:txBody>
      </p:sp>
    </p:spTree>
    <p:extLst>
      <p:ext uri="{BB962C8B-B14F-4D97-AF65-F5344CB8AC3E}">
        <p14:creationId xmlns:p14="http://schemas.microsoft.com/office/powerpoint/2010/main" val="1861440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Anatomy Review—Respiratory System</a:t>
            </a:r>
            <a:endParaRPr lang="en-US" dirty="0"/>
          </a:p>
        </p:txBody>
      </p:sp>
      <p:sp>
        <p:nvSpPr>
          <p:cNvPr id="3" name="Content Placeholder 2"/>
          <p:cNvSpPr>
            <a:spLocks noGrp="1"/>
          </p:cNvSpPr>
          <p:nvPr>
            <p:ph idx="1"/>
          </p:nvPr>
        </p:nvSpPr>
        <p:spPr/>
        <p:txBody>
          <a:bodyPr>
            <a:normAutofit/>
          </a:bodyPr>
          <a:lstStyle/>
          <a:p>
            <a:r>
              <a:rPr lang="en-US"/>
              <a:t>See figure 10.5</a:t>
            </a:r>
          </a:p>
          <a:p>
            <a:r>
              <a:rPr lang="en-US"/>
              <a:t>Tracheobronchial tree</a:t>
            </a:r>
          </a:p>
          <a:p>
            <a:r>
              <a:rPr lang="en-US"/>
              <a:t>Trachea</a:t>
            </a:r>
          </a:p>
          <a:p>
            <a:r>
              <a:rPr lang="en-US"/>
              <a:t>Carina</a:t>
            </a:r>
          </a:p>
          <a:p>
            <a:r>
              <a:rPr lang="en-US"/>
              <a:t>Bronchus</a:t>
            </a:r>
          </a:p>
          <a:p>
            <a:r>
              <a:rPr lang="en-US"/>
              <a:t>Lung </a:t>
            </a:r>
          </a:p>
          <a:p>
            <a:r>
              <a:rPr lang="en-US"/>
              <a:t>Pleura </a:t>
            </a:r>
          </a:p>
          <a:p>
            <a:r>
              <a:rPr lang="en-US"/>
              <a:t>Diaphragm</a:t>
            </a:r>
            <a:endParaRPr lang="en-US" dirty="0"/>
          </a:p>
        </p:txBody>
      </p:sp>
    </p:spTree>
    <p:extLst>
      <p:ext uri="{BB962C8B-B14F-4D97-AF65-F5344CB8AC3E}">
        <p14:creationId xmlns:p14="http://schemas.microsoft.com/office/powerpoint/2010/main" val="3712983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8931" y="701674"/>
            <a:ext cx="7424757" cy="891129"/>
          </a:xfrm>
        </p:spPr>
        <p:txBody>
          <a:bodyPr/>
          <a:lstStyle/>
          <a:p>
            <a:r>
              <a:rPr lang="en-US"/>
              <a:t>Anatomy Review—Trachea</a:t>
            </a:r>
            <a:endParaRPr lang="en-US" dirty="0"/>
          </a:p>
        </p:txBody>
      </p:sp>
      <p:sp>
        <p:nvSpPr>
          <p:cNvPr id="3" name="Content Placeholder 2"/>
          <p:cNvSpPr>
            <a:spLocks noGrp="1"/>
          </p:cNvSpPr>
          <p:nvPr>
            <p:ph idx="1"/>
          </p:nvPr>
        </p:nvSpPr>
        <p:spPr>
          <a:xfrm>
            <a:off x="457200" y="2034859"/>
            <a:ext cx="8229600" cy="4091304"/>
          </a:xfrm>
        </p:spPr>
        <p:txBody>
          <a:bodyPr/>
          <a:lstStyle/>
          <a:p>
            <a:r>
              <a:rPr lang="en-US" dirty="0"/>
              <a:t>Trachea</a:t>
            </a:r>
          </a:p>
          <a:p>
            <a:pPr lvl="1">
              <a:buFont typeface="Courier New" panose="02070309020205020404" pitchFamily="49" charset="0"/>
              <a:buChar char="o"/>
            </a:pPr>
            <a:r>
              <a:rPr lang="en-US" dirty="0"/>
              <a:t>Trachea</a:t>
            </a:r>
          </a:p>
          <a:p>
            <a:pPr lvl="1">
              <a:buFont typeface="Courier New" panose="02070309020205020404" pitchFamily="49" charset="0"/>
              <a:buChar char="o"/>
            </a:pPr>
            <a:r>
              <a:rPr lang="en-US" dirty="0"/>
              <a:t>Bronchi</a:t>
            </a:r>
          </a:p>
          <a:p>
            <a:pPr lvl="1">
              <a:buFont typeface="Courier New" panose="02070309020205020404" pitchFamily="49" charset="0"/>
              <a:buChar char="o"/>
            </a:pPr>
            <a:r>
              <a:rPr lang="en-US" dirty="0"/>
              <a:t>Bronchioles</a:t>
            </a:r>
          </a:p>
          <a:p>
            <a:pPr lvl="1">
              <a:buFont typeface="Courier New" panose="02070309020205020404" pitchFamily="49" charset="0"/>
              <a:buChar char="o"/>
            </a:pPr>
            <a:r>
              <a:rPr lang="en-US" dirty="0"/>
              <a:t>Carina of trachea—</a:t>
            </a:r>
          </a:p>
          <a:p>
            <a:pPr lvl="2"/>
            <a:r>
              <a:rPr lang="en-US" dirty="0"/>
              <a:t>Separates into the right </a:t>
            </a:r>
            <a:br>
              <a:rPr lang="en-US" dirty="0"/>
            </a:br>
            <a:r>
              <a:rPr lang="en-US" dirty="0"/>
              <a:t>and left bronchi</a:t>
            </a:r>
          </a:p>
        </p:txBody>
      </p:sp>
      <p:pic>
        <p:nvPicPr>
          <p:cNvPr id="5" name="Picture 4" descr="A close up of a logo&#10;&#10;Description generated with very high confidence">
            <a:extLst>
              <a:ext uri="{FF2B5EF4-FFF2-40B4-BE49-F238E27FC236}">
                <a16:creationId xmlns:a16="http://schemas.microsoft.com/office/drawing/2014/main" id="{457AFDF8-3A7E-4B58-AD14-8AAFA3160650}"/>
              </a:ext>
            </a:extLst>
          </p:cNvPr>
          <p:cNvPicPr>
            <a:picLocks noChangeAspect="1"/>
          </p:cNvPicPr>
          <p:nvPr/>
        </p:nvPicPr>
        <p:blipFill>
          <a:blip r:embed="rId2"/>
          <a:stretch>
            <a:fillRect/>
          </a:stretch>
        </p:blipFill>
        <p:spPr>
          <a:xfrm>
            <a:off x="5615692" y="1489958"/>
            <a:ext cx="2381250" cy="3067050"/>
          </a:xfrm>
          <a:prstGeom prst="rect">
            <a:avLst/>
          </a:prstGeom>
        </p:spPr>
      </p:pic>
      <p:sp>
        <p:nvSpPr>
          <p:cNvPr id="8" name="TextBox 7">
            <a:extLst>
              <a:ext uri="{FF2B5EF4-FFF2-40B4-BE49-F238E27FC236}">
                <a16:creationId xmlns:a16="http://schemas.microsoft.com/office/drawing/2014/main" id="{41DF2064-AA72-40BF-A4D9-3BA62A102329}"/>
              </a:ext>
            </a:extLst>
          </p:cNvPr>
          <p:cNvSpPr txBox="1"/>
          <p:nvPr/>
        </p:nvSpPr>
        <p:spPr>
          <a:xfrm>
            <a:off x="5447734" y="4696070"/>
            <a:ext cx="3314603" cy="1015663"/>
          </a:xfrm>
          <a:prstGeom prst="rect">
            <a:avLst/>
          </a:prstGeom>
          <a:noFill/>
        </p:spPr>
        <p:txBody>
          <a:bodyPr wrap="square" rtlCol="0">
            <a:spAutoFit/>
          </a:bodyPr>
          <a:lstStyle/>
          <a:p>
            <a:r>
              <a:rPr lang="en-US" sz="1200" dirty="0"/>
              <a:t>Source: Lord </a:t>
            </a:r>
            <a:r>
              <a:rPr lang="en-US" sz="1200" dirty="0" err="1"/>
              <a:t>Akryl</a:t>
            </a:r>
            <a:r>
              <a:rPr lang="en-US" sz="1200" dirty="0"/>
              <a:t>. 2010 (May). “Conducting passages of the human respiratory system.” Digital Image. Wikimedia Commons. https://en.wikipedia.org/wiki/File:Illu_conducting_passages.svg.</a:t>
            </a:r>
          </a:p>
        </p:txBody>
      </p:sp>
    </p:spTree>
    <p:extLst>
      <p:ext uri="{BB962C8B-B14F-4D97-AF65-F5344CB8AC3E}">
        <p14:creationId xmlns:p14="http://schemas.microsoft.com/office/powerpoint/2010/main" val="280603968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HIMA_PPT_4" id="{FDAC70BC-4F17-A64A-8CEF-517AF3A2CB38}" vid="{907D5462-95BE-0045-987A-8A15176C92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2019_AHIMA_PPT</Template>
  <TotalTime>50</TotalTime>
  <Words>1300</Words>
  <Application>Microsoft Office PowerPoint</Application>
  <PresentationFormat>On-screen Show (4:3)</PresentationFormat>
  <Paragraphs>187</Paragraphs>
  <Slides>26</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Arial</vt:lpstr>
      <vt:lpstr>Calibri</vt:lpstr>
      <vt:lpstr>Century Gothic</vt:lpstr>
      <vt:lpstr>Courier New</vt:lpstr>
      <vt:lpstr>Wingdings</vt:lpstr>
      <vt:lpstr>Office Theme</vt:lpstr>
      <vt:lpstr>ICD-10-PCS: An Applied Approach 2020</vt:lpstr>
      <vt:lpstr>Respiratory System</vt:lpstr>
      <vt:lpstr>Organization of Systems in  ICD-10-PCS</vt:lpstr>
      <vt:lpstr>Anatomy Review—Oral Cavity</vt:lpstr>
      <vt:lpstr>Anatomy Review (Continued)</vt:lpstr>
      <vt:lpstr>Mouth and Throat</vt:lpstr>
      <vt:lpstr>Larynx</vt:lpstr>
      <vt:lpstr>Anatomy Review—Respiratory System</vt:lpstr>
      <vt:lpstr>Anatomy Review—Trachea</vt:lpstr>
      <vt:lpstr>Anatomy Review—Lung</vt:lpstr>
      <vt:lpstr>Pleura</vt:lpstr>
      <vt:lpstr>Bronchoscopy-Based Procedures</vt:lpstr>
      <vt:lpstr>0BC Table for Extirpation</vt:lpstr>
      <vt:lpstr>Bronchoscopy-Based Procedures (continued)</vt:lpstr>
      <vt:lpstr>Bronchoscopy-Based Procedures (continued)</vt:lpstr>
      <vt:lpstr>Thoracoscopy or Thoracotomy Based Procedures</vt:lpstr>
      <vt:lpstr>Common Root Operations (continued)</vt:lpstr>
      <vt:lpstr>Body Part Values</vt:lpstr>
      <vt:lpstr>Approaches used in the Mouth and Throat and Respiratory System</vt:lpstr>
      <vt:lpstr>External Approach for procedures in the Mouth and Throat</vt:lpstr>
      <vt:lpstr>Devices</vt:lpstr>
      <vt:lpstr>Portion of 0BH Table </vt:lpstr>
      <vt:lpstr>Qualifiers</vt:lpstr>
      <vt:lpstr>Case Study 2</vt:lpstr>
      <vt:lpstr>Case Study 2 (continued)</vt:lpstr>
      <vt:lpstr>Case Study 2 Answers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Title, Title, Title</dc:title>
  <dc:creator>JBlock</dc:creator>
  <cp:lastModifiedBy>Hilari Simmons</cp:lastModifiedBy>
  <cp:revision>9</cp:revision>
  <cp:lastPrinted>2018-12-07T14:38:18Z</cp:lastPrinted>
  <dcterms:created xsi:type="dcterms:W3CDTF">2019-10-23T19:40:51Z</dcterms:created>
  <dcterms:modified xsi:type="dcterms:W3CDTF">2020-05-15T23:55:02Z</dcterms:modified>
</cp:coreProperties>
</file>