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9"/>
  </p:notesMasterIdLst>
  <p:handoutMasterIdLst>
    <p:handoutMasterId r:id="rId30"/>
  </p:handoutMasterIdLst>
  <p:sldIdLst>
    <p:sldId id="304" r:id="rId2"/>
    <p:sldId id="305"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30" r:id="rId23"/>
    <p:sldId id="325" r:id="rId24"/>
    <p:sldId id="326" r:id="rId25"/>
    <p:sldId id="327" r:id="rId26"/>
    <p:sldId id="328" r:id="rId27"/>
    <p:sldId id="32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44" d="100"/>
          <a:sy n="44" d="100"/>
        </p:scale>
        <p:origin x="2040"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6/12/2020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D91E8E-FD1B-4A64-94F2-8D473BFEFD36}" type="datetimeFigureOut">
              <a:rPr lang="en-US" smtClean="0"/>
              <a:t>6/12/2020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C3F357-106F-4F50-AC60-56033038A933}" type="slidenum">
              <a:rPr lang="en-US" smtClean="0"/>
              <a:t>‹#›</a:t>
            </a:fld>
            <a:endParaRPr lang="en-US"/>
          </a:p>
        </p:txBody>
      </p:sp>
    </p:spTree>
    <p:extLst>
      <p:ext uri="{BB962C8B-B14F-4D97-AF65-F5344CB8AC3E}">
        <p14:creationId xmlns:p14="http://schemas.microsoft.com/office/powerpoint/2010/main" val="2634460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0WJG0ZZ, 0WJJ0ZZ</a:t>
            </a:r>
          </a:p>
          <a:p>
            <a:r>
              <a:rPr lang="en-US" sz="1200" kern="1200" dirty="0">
                <a:solidFill>
                  <a:schemeClr val="tx1"/>
                </a:solidFill>
                <a:effectLst/>
                <a:latin typeface="+mn-lt"/>
                <a:ea typeface="+mn-ea"/>
                <a:cs typeface="+mn-cs"/>
              </a:rPr>
              <a:t>Rationale: The planned surgery was abandoned. The only procedures performed were Inspections of the peritoneal cavity and the pelvic cavity. The root operation is Inspection. The body part values are G, Peritoneal Cavity and J, Pelvic Cavity. The approach is open and there is no device and no qualifier.</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115DD2D-4BB5-4CD9-A33A-4C872FF56212}" type="slidenum">
              <a:rPr lang="en-US" smtClean="0"/>
              <a:pPr/>
              <a:t>27</a:t>
            </a:fld>
            <a:endParaRPr lang="en-US" dirty="0"/>
          </a:p>
        </p:txBody>
      </p:sp>
    </p:spTree>
    <p:extLst>
      <p:ext uri="{BB962C8B-B14F-4D97-AF65-F5344CB8AC3E}">
        <p14:creationId xmlns:p14="http://schemas.microsoft.com/office/powerpoint/2010/main" val="8254117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6/12/2020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dirty="0"/>
              <a:t>Chapter 19: Female Reproductive System</a:t>
            </a:r>
          </a:p>
        </p:txBody>
      </p:sp>
    </p:spTree>
    <p:extLst>
      <p:ext uri="{BB962C8B-B14F-4D97-AF65-F5344CB8AC3E}">
        <p14:creationId xmlns:p14="http://schemas.microsoft.com/office/powerpoint/2010/main" val="3210488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Sterilization Procedures</a:t>
            </a:r>
            <a:endParaRPr lang="en-US" dirty="0"/>
          </a:p>
        </p:txBody>
      </p:sp>
      <p:sp>
        <p:nvSpPr>
          <p:cNvPr id="3" name="Content Placeholder 2"/>
          <p:cNvSpPr>
            <a:spLocks noGrp="1"/>
          </p:cNvSpPr>
          <p:nvPr>
            <p:ph idx="1"/>
          </p:nvPr>
        </p:nvSpPr>
        <p:spPr/>
        <p:txBody>
          <a:bodyPr/>
          <a:lstStyle/>
          <a:p>
            <a:r>
              <a:rPr lang="en-US" dirty="0"/>
              <a:t>Occlusion to eliminate passage of eggs to the uterus</a:t>
            </a:r>
          </a:p>
          <a:p>
            <a:r>
              <a:rPr lang="en-US" dirty="0"/>
              <a:t>Root operation is Occlusion regardless of the method used to accomplish </a:t>
            </a:r>
          </a:p>
        </p:txBody>
      </p:sp>
    </p:spTree>
    <p:extLst>
      <p:ext uri="{BB962C8B-B14F-4D97-AF65-F5344CB8AC3E}">
        <p14:creationId xmlns:p14="http://schemas.microsoft.com/office/powerpoint/2010/main" val="1404169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Colporrhaphy</a:t>
            </a:r>
            <a:endParaRPr lang="en-US" dirty="0"/>
          </a:p>
        </p:txBody>
      </p:sp>
      <p:sp>
        <p:nvSpPr>
          <p:cNvPr id="3" name="Content Placeholder 2"/>
          <p:cNvSpPr>
            <a:spLocks noGrp="1"/>
          </p:cNvSpPr>
          <p:nvPr>
            <p:ph idx="1"/>
          </p:nvPr>
        </p:nvSpPr>
        <p:spPr/>
        <p:txBody>
          <a:bodyPr>
            <a:normAutofit/>
          </a:bodyPr>
          <a:lstStyle/>
          <a:p>
            <a:r>
              <a:rPr lang="en-US" dirty="0"/>
              <a:t>Colporrhaphy: Repair of pelvic fascia surrounding vagina</a:t>
            </a:r>
          </a:p>
          <a:p>
            <a:pPr lvl="1">
              <a:buFont typeface="Courier New" panose="02070309020205020404" pitchFamily="49" charset="0"/>
              <a:buChar char="o"/>
            </a:pPr>
            <a:r>
              <a:rPr lang="en-US" dirty="0"/>
              <a:t>Anterior: Front of the vagina, involvement with bladder-cystocele</a:t>
            </a:r>
          </a:p>
          <a:p>
            <a:pPr lvl="1">
              <a:buFont typeface="Courier New" panose="02070309020205020404" pitchFamily="49" charset="0"/>
              <a:buChar char="o"/>
            </a:pPr>
            <a:r>
              <a:rPr lang="en-US" dirty="0"/>
              <a:t>Posterior: Back of the vagina, involvement with rectum</a:t>
            </a:r>
          </a:p>
          <a:p>
            <a:pPr lvl="1">
              <a:buFont typeface="Courier New" panose="02070309020205020404" pitchFamily="49" charset="0"/>
              <a:buChar char="o"/>
            </a:pPr>
            <a:r>
              <a:rPr lang="en-US" dirty="0"/>
              <a:t>Either may include fistulas between organs</a:t>
            </a:r>
          </a:p>
          <a:p>
            <a:pPr lvl="1">
              <a:buFont typeface="Courier New" panose="02070309020205020404" pitchFamily="49" charset="0"/>
              <a:buChar char="o"/>
            </a:pPr>
            <a:r>
              <a:rPr lang="en-US" dirty="0"/>
              <a:t>Repair is the root operation for fascia</a:t>
            </a:r>
          </a:p>
          <a:p>
            <a:pPr lvl="1">
              <a:buFont typeface="Courier New" panose="02070309020205020404" pitchFamily="49" charset="0"/>
              <a:buChar char="o"/>
            </a:pPr>
            <a:r>
              <a:rPr lang="en-US" dirty="0"/>
              <a:t>Supplement if mesh is used</a:t>
            </a:r>
          </a:p>
        </p:txBody>
      </p:sp>
    </p:spTree>
    <p:extLst>
      <p:ext uri="{BB962C8B-B14F-4D97-AF65-F5344CB8AC3E}">
        <p14:creationId xmlns:p14="http://schemas.microsoft.com/office/powerpoint/2010/main" val="3809116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Vaginal Procedures</a:t>
            </a:r>
            <a:endParaRPr lang="en-US" dirty="0"/>
          </a:p>
        </p:txBody>
      </p:sp>
      <p:sp>
        <p:nvSpPr>
          <p:cNvPr id="3" name="Content Placeholder 2"/>
          <p:cNvSpPr>
            <a:spLocks noGrp="1"/>
          </p:cNvSpPr>
          <p:nvPr>
            <p:ph idx="1"/>
          </p:nvPr>
        </p:nvSpPr>
        <p:spPr/>
        <p:txBody>
          <a:bodyPr/>
          <a:lstStyle/>
          <a:p>
            <a:r>
              <a:rPr lang="en-US" dirty="0"/>
              <a:t>Colpocleisis—Secure vaginal walls together internally with obliteration of the vaginal opening</a:t>
            </a:r>
          </a:p>
          <a:p>
            <a:pPr lvl="1">
              <a:buFont typeface="Courier New" panose="02070309020205020404" pitchFamily="49" charset="0"/>
              <a:buChar char="o"/>
            </a:pPr>
            <a:r>
              <a:rPr lang="en-US" dirty="0"/>
              <a:t>Occlusion is the root operation if totally closed</a:t>
            </a:r>
          </a:p>
          <a:p>
            <a:r>
              <a:rPr lang="en-US" dirty="0"/>
              <a:t>Colpopexy and/or </a:t>
            </a:r>
            <a:r>
              <a:rPr lang="en-US" dirty="0" err="1"/>
              <a:t>ureteropexy</a:t>
            </a:r>
            <a:r>
              <a:rPr lang="en-US" dirty="0"/>
              <a:t>-fixation and maintain vaginal introitus </a:t>
            </a:r>
          </a:p>
          <a:p>
            <a:pPr lvl="1">
              <a:buFont typeface="Courier New" panose="02070309020205020404" pitchFamily="49" charset="0"/>
              <a:buChar char="o"/>
            </a:pPr>
            <a:r>
              <a:rPr lang="en-US" dirty="0"/>
              <a:t>Reposition</a:t>
            </a:r>
          </a:p>
          <a:p>
            <a:pPr lvl="1"/>
            <a:endParaRPr lang="en-US" dirty="0"/>
          </a:p>
        </p:txBody>
      </p:sp>
    </p:spTree>
    <p:extLst>
      <p:ext uri="{BB962C8B-B14F-4D97-AF65-F5344CB8AC3E}">
        <p14:creationId xmlns:p14="http://schemas.microsoft.com/office/powerpoint/2010/main" val="628324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Cervical Conization</a:t>
            </a:r>
            <a:endParaRPr lang="en-US" dirty="0"/>
          </a:p>
        </p:txBody>
      </p:sp>
      <p:sp>
        <p:nvSpPr>
          <p:cNvPr id="3" name="Content Placeholder 2"/>
          <p:cNvSpPr>
            <a:spLocks noGrp="1"/>
          </p:cNvSpPr>
          <p:nvPr>
            <p:ph idx="1"/>
          </p:nvPr>
        </p:nvSpPr>
        <p:spPr/>
        <p:txBody>
          <a:bodyPr>
            <a:normAutofit/>
          </a:bodyPr>
          <a:lstStyle/>
          <a:p>
            <a:r>
              <a:rPr lang="en-US" dirty="0"/>
              <a:t>Cervical conization—Cold knife or cone biopsy used to treat early stages of cervical cancer</a:t>
            </a:r>
          </a:p>
          <a:p>
            <a:pPr lvl="1">
              <a:buFont typeface="Courier New" panose="02070309020205020404" pitchFamily="49" charset="0"/>
              <a:buChar char="o"/>
            </a:pPr>
            <a:r>
              <a:rPr lang="en-US" dirty="0"/>
              <a:t>Small cone-shaped sample is removed from the cervix and examined under a microscope</a:t>
            </a:r>
          </a:p>
          <a:p>
            <a:pPr lvl="1">
              <a:buFont typeface="Courier New" panose="02070309020205020404" pitchFamily="49" charset="0"/>
              <a:buChar char="o"/>
            </a:pPr>
            <a:r>
              <a:rPr lang="en-US" dirty="0"/>
              <a:t>Biopsy can be the treatment if all is removed</a:t>
            </a:r>
          </a:p>
          <a:p>
            <a:pPr lvl="1">
              <a:buFont typeface="Courier New" panose="02070309020205020404" pitchFamily="49" charset="0"/>
              <a:buChar char="o"/>
            </a:pPr>
            <a:r>
              <a:rPr lang="en-US" dirty="0"/>
              <a:t>Can also be performed using loop electrode (LEEP)</a:t>
            </a:r>
          </a:p>
          <a:p>
            <a:pPr lvl="1">
              <a:buFont typeface="Courier New" panose="02070309020205020404" pitchFamily="49" charset="0"/>
              <a:buChar char="o"/>
            </a:pPr>
            <a:r>
              <a:rPr lang="en-US" dirty="0"/>
              <a:t>Excision is the root operation </a:t>
            </a:r>
          </a:p>
          <a:p>
            <a:pPr lvl="2">
              <a:buFont typeface="Wingdings" panose="05000000000000000000" pitchFamily="2" charset="2"/>
              <a:buChar char="§"/>
            </a:pPr>
            <a:r>
              <a:rPr lang="en-US" dirty="0"/>
              <a:t>X for diagnostic as the qualifier if this is a biopsy</a:t>
            </a:r>
          </a:p>
        </p:txBody>
      </p:sp>
    </p:spTree>
    <p:extLst>
      <p:ext uri="{BB962C8B-B14F-4D97-AF65-F5344CB8AC3E}">
        <p14:creationId xmlns:p14="http://schemas.microsoft.com/office/powerpoint/2010/main" val="937758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Common Procedures	</a:t>
            </a:r>
            <a:endParaRPr lang="en-US" dirty="0"/>
          </a:p>
        </p:txBody>
      </p:sp>
      <p:sp>
        <p:nvSpPr>
          <p:cNvPr id="3" name="Content Placeholder 2"/>
          <p:cNvSpPr>
            <a:spLocks noGrp="1"/>
          </p:cNvSpPr>
          <p:nvPr>
            <p:ph idx="1"/>
          </p:nvPr>
        </p:nvSpPr>
        <p:spPr/>
        <p:txBody>
          <a:bodyPr>
            <a:normAutofit/>
          </a:bodyPr>
          <a:lstStyle/>
          <a:p>
            <a:r>
              <a:rPr lang="en-US" dirty="0"/>
              <a:t>Cervical cerclage—Strong suture or wire around the cervix making the opening smaller and stronger</a:t>
            </a:r>
          </a:p>
          <a:p>
            <a:pPr lvl="1">
              <a:buFont typeface="Courier New" panose="02070309020205020404" pitchFamily="49" charset="0"/>
              <a:buChar char="o"/>
            </a:pPr>
            <a:r>
              <a:rPr lang="en-US" dirty="0"/>
              <a:t>Restriction is the root operation</a:t>
            </a:r>
          </a:p>
          <a:p>
            <a:pPr lvl="1">
              <a:buFont typeface="Courier New" panose="02070309020205020404" pitchFamily="49" charset="0"/>
              <a:buChar char="o"/>
            </a:pPr>
            <a:r>
              <a:rPr lang="en-US" dirty="0"/>
              <a:t>Coded in Female Reproductive as performed on the pregnant female</a:t>
            </a:r>
          </a:p>
          <a:p>
            <a:r>
              <a:rPr lang="en-US" dirty="0"/>
              <a:t>Endometrial ablation via thermal or cryoablation</a:t>
            </a:r>
          </a:p>
          <a:p>
            <a:pPr lvl="1">
              <a:buFont typeface="Courier New" panose="02070309020205020404" pitchFamily="49" charset="0"/>
              <a:buChar char="o"/>
            </a:pPr>
            <a:r>
              <a:rPr lang="en-US" dirty="0"/>
              <a:t>Destruction is the root operation</a:t>
            </a:r>
          </a:p>
          <a:p>
            <a:r>
              <a:rPr lang="en-US" dirty="0"/>
              <a:t>Endometrial biopsy—Extraction with X for the qualifier</a:t>
            </a:r>
          </a:p>
          <a:p>
            <a:pPr lvl="1"/>
            <a:endParaRPr lang="en-US" dirty="0"/>
          </a:p>
        </p:txBody>
      </p:sp>
    </p:spTree>
    <p:extLst>
      <p:ext uri="{BB962C8B-B14F-4D97-AF65-F5344CB8AC3E}">
        <p14:creationId xmlns:p14="http://schemas.microsoft.com/office/powerpoint/2010/main" val="31953570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Other Procedures</a:t>
            </a:r>
            <a:endParaRPr lang="en-US" dirty="0"/>
          </a:p>
        </p:txBody>
      </p:sp>
      <p:sp>
        <p:nvSpPr>
          <p:cNvPr id="3" name="Content Placeholder 2"/>
          <p:cNvSpPr>
            <a:spLocks noGrp="1"/>
          </p:cNvSpPr>
          <p:nvPr>
            <p:ph idx="1"/>
          </p:nvPr>
        </p:nvSpPr>
        <p:spPr/>
        <p:txBody>
          <a:bodyPr/>
          <a:lstStyle/>
          <a:p>
            <a:r>
              <a:rPr lang="en-US" dirty="0"/>
              <a:t>Marsupialization of the Bartholin’s gland cyst</a:t>
            </a:r>
          </a:p>
          <a:p>
            <a:pPr lvl="1">
              <a:buFont typeface="Courier New" panose="02070309020205020404" pitchFamily="49" charset="0"/>
              <a:buChar char="o"/>
            </a:pPr>
            <a:r>
              <a:rPr lang="en-US" dirty="0"/>
              <a:t>Drainage of cyst</a:t>
            </a:r>
          </a:p>
          <a:p>
            <a:pPr lvl="1">
              <a:buFont typeface="Courier New" panose="02070309020205020404" pitchFamily="49" charset="0"/>
              <a:buChar char="o"/>
            </a:pPr>
            <a:r>
              <a:rPr lang="en-US" dirty="0"/>
              <a:t>Excision of sac</a:t>
            </a:r>
          </a:p>
          <a:p>
            <a:pPr lvl="1">
              <a:buFont typeface="Courier New" panose="02070309020205020404" pitchFamily="49" charset="0"/>
              <a:buChar char="o"/>
            </a:pPr>
            <a:r>
              <a:rPr lang="en-US" dirty="0"/>
              <a:t>Both procedures can be coded if performed</a:t>
            </a:r>
          </a:p>
          <a:p>
            <a:r>
              <a:rPr lang="en-US" dirty="0"/>
              <a:t>Transplantation of the ovary and uterus</a:t>
            </a:r>
          </a:p>
        </p:txBody>
      </p:sp>
    </p:spTree>
    <p:extLst>
      <p:ext uri="{BB962C8B-B14F-4D97-AF65-F5344CB8AC3E}">
        <p14:creationId xmlns:p14="http://schemas.microsoft.com/office/powerpoint/2010/main" val="993286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p:spPr>
        <p:txBody>
          <a:bodyPr>
            <a:normAutofit/>
          </a:bodyPr>
          <a:lstStyle/>
          <a:p>
            <a:pPr>
              <a:lnSpc>
                <a:spcPct val="90000"/>
              </a:lnSpc>
            </a:pPr>
            <a:r>
              <a:rPr lang="en-US"/>
              <a:t>Body Part Values—Hysterectomy</a:t>
            </a:r>
          </a:p>
        </p:txBody>
      </p:sp>
      <p:sp>
        <p:nvSpPr>
          <p:cNvPr id="3" name="Content Placeholder 2"/>
          <p:cNvSpPr>
            <a:spLocks noGrp="1"/>
          </p:cNvSpPr>
          <p:nvPr>
            <p:ph idx="1"/>
          </p:nvPr>
        </p:nvSpPr>
        <p:spPr>
          <a:xfrm>
            <a:off x="628650" y="1544582"/>
            <a:ext cx="4347304" cy="4664832"/>
          </a:xfrm>
        </p:spPr>
        <p:txBody>
          <a:bodyPr>
            <a:normAutofit/>
          </a:bodyPr>
          <a:lstStyle/>
          <a:p>
            <a:pPr>
              <a:lnSpc>
                <a:spcPct val="90000"/>
              </a:lnSpc>
            </a:pPr>
            <a:r>
              <a:rPr lang="en-US" sz="2100" dirty="0"/>
              <a:t>Total hysterectomy = Removal of the uterus and cervix</a:t>
            </a:r>
          </a:p>
          <a:p>
            <a:pPr>
              <a:lnSpc>
                <a:spcPct val="90000"/>
              </a:lnSpc>
            </a:pPr>
            <a:r>
              <a:rPr lang="en-US" sz="2100" dirty="0"/>
              <a:t>Subtotal hysterectomy = Only the uterus is removed, cervix left intact—L qualifier for supracervical</a:t>
            </a:r>
          </a:p>
          <a:p>
            <a:pPr>
              <a:lnSpc>
                <a:spcPct val="90000"/>
              </a:lnSpc>
            </a:pPr>
            <a:r>
              <a:rPr lang="en-US" sz="2100" dirty="0"/>
              <a:t>Resection is the root operation as all of the body part is removed</a:t>
            </a:r>
          </a:p>
          <a:p>
            <a:pPr>
              <a:lnSpc>
                <a:spcPct val="90000"/>
              </a:lnSpc>
            </a:pPr>
            <a:r>
              <a:rPr lang="en-US" sz="2100" dirty="0"/>
              <a:t>TAH-BSO requires three codes</a:t>
            </a:r>
          </a:p>
          <a:p>
            <a:pPr lvl="1">
              <a:lnSpc>
                <a:spcPct val="90000"/>
              </a:lnSpc>
              <a:buFont typeface="Courier New" panose="02070309020205020404" pitchFamily="49" charset="0"/>
              <a:buChar char="o"/>
            </a:pPr>
            <a:r>
              <a:rPr lang="en-US" sz="2100" dirty="0"/>
              <a:t>Bilateral Fallopian tubes</a:t>
            </a:r>
          </a:p>
          <a:p>
            <a:pPr lvl="1">
              <a:lnSpc>
                <a:spcPct val="90000"/>
              </a:lnSpc>
              <a:buFont typeface="Courier New" panose="02070309020205020404" pitchFamily="49" charset="0"/>
              <a:buChar char="o"/>
            </a:pPr>
            <a:r>
              <a:rPr lang="en-US" sz="2100" dirty="0"/>
              <a:t>Uterus  (with the Z qualifier)  </a:t>
            </a:r>
          </a:p>
          <a:p>
            <a:pPr lvl="1">
              <a:lnSpc>
                <a:spcPct val="90000"/>
              </a:lnSpc>
              <a:buFont typeface="Courier New" panose="02070309020205020404" pitchFamily="49" charset="0"/>
              <a:buChar char="o"/>
            </a:pPr>
            <a:r>
              <a:rPr lang="en-US" sz="2100" dirty="0"/>
              <a:t>Bilateral Ovaries</a:t>
            </a:r>
          </a:p>
        </p:txBody>
      </p:sp>
      <p:sp>
        <p:nvSpPr>
          <p:cNvPr id="6" name="TextBox 5">
            <a:extLst>
              <a:ext uri="{FF2B5EF4-FFF2-40B4-BE49-F238E27FC236}">
                <a16:creationId xmlns:a16="http://schemas.microsoft.com/office/drawing/2014/main" id="{3A5C46A3-C8CF-4374-B0EE-41FA358755F3}"/>
              </a:ext>
            </a:extLst>
          </p:cNvPr>
          <p:cNvSpPr txBox="1"/>
          <p:nvPr/>
        </p:nvSpPr>
        <p:spPr>
          <a:xfrm>
            <a:off x="5251786" y="5565015"/>
            <a:ext cx="3539397" cy="1015663"/>
          </a:xfrm>
          <a:prstGeom prst="rect">
            <a:avLst/>
          </a:prstGeom>
          <a:noFill/>
        </p:spPr>
        <p:txBody>
          <a:bodyPr wrap="square" rtlCol="0">
            <a:spAutoFit/>
          </a:bodyPr>
          <a:lstStyle/>
          <a:p>
            <a:r>
              <a:rPr lang="en-US" sz="1000" dirty="0"/>
              <a:t>Source: Cancer Research UK. 2014 (July). “Diagram showing parts of the body removed with a radical hysterectomy.” Digital Image. Wikimedia Commons.  https://en.wikipedia.org/wiki/File:Diagram_showing_parts_of_the_body_removed_with_a_radical_hysterectomy_CRUK_180.svg.</a:t>
            </a:r>
          </a:p>
        </p:txBody>
      </p:sp>
      <p:pic>
        <p:nvPicPr>
          <p:cNvPr id="7" name="Picture 6">
            <a:extLst>
              <a:ext uri="{FF2B5EF4-FFF2-40B4-BE49-F238E27FC236}">
                <a16:creationId xmlns:a16="http://schemas.microsoft.com/office/drawing/2014/main" id="{E7E94F09-E530-4917-874B-4DC9BAD9E93A}"/>
              </a:ext>
            </a:extLst>
          </p:cNvPr>
          <p:cNvPicPr>
            <a:picLocks noChangeAspect="1"/>
          </p:cNvPicPr>
          <p:nvPr/>
        </p:nvPicPr>
        <p:blipFill>
          <a:blip r:embed="rId2"/>
          <a:stretch>
            <a:fillRect/>
          </a:stretch>
        </p:blipFill>
        <p:spPr>
          <a:xfrm>
            <a:off x="5251786" y="1544582"/>
            <a:ext cx="3263564" cy="4133075"/>
          </a:xfrm>
          <a:prstGeom prst="rect">
            <a:avLst/>
          </a:prstGeom>
        </p:spPr>
      </p:pic>
    </p:spTree>
    <p:extLst>
      <p:ext uri="{BB962C8B-B14F-4D97-AF65-F5344CB8AC3E}">
        <p14:creationId xmlns:p14="http://schemas.microsoft.com/office/powerpoint/2010/main" val="23920788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Bilateral Body Parts </a:t>
            </a:r>
            <a:endParaRPr lang="en-US" dirty="0"/>
          </a:p>
        </p:txBody>
      </p:sp>
      <p:sp>
        <p:nvSpPr>
          <p:cNvPr id="3" name="Content Placeholder 2"/>
          <p:cNvSpPr>
            <a:spLocks noGrp="1"/>
          </p:cNvSpPr>
          <p:nvPr>
            <p:ph idx="1"/>
          </p:nvPr>
        </p:nvSpPr>
        <p:spPr/>
        <p:txBody>
          <a:bodyPr>
            <a:normAutofit/>
          </a:bodyPr>
          <a:lstStyle/>
          <a:p>
            <a:r>
              <a:rPr lang="en-US" dirty="0"/>
              <a:t>Body part values for individual ovaries and fallopian tubes as well as bilateral</a:t>
            </a:r>
          </a:p>
          <a:p>
            <a:r>
              <a:rPr lang="en-US" dirty="0"/>
              <a:t>See Coding Guideline B4.3</a:t>
            </a:r>
          </a:p>
          <a:p>
            <a:r>
              <a:rPr lang="en-US" dirty="0"/>
              <a:t>Combined body part values in some root operations that involve devices or inspection</a:t>
            </a:r>
          </a:p>
          <a:p>
            <a:pPr lvl="1">
              <a:buFont typeface="Courier New" panose="02070309020205020404" pitchFamily="49" charset="0"/>
              <a:buChar char="o"/>
            </a:pPr>
            <a:r>
              <a:rPr lang="en-US" dirty="0"/>
              <a:t>Uterus and cervix</a:t>
            </a:r>
          </a:p>
          <a:p>
            <a:pPr lvl="1">
              <a:buFont typeface="Courier New" panose="02070309020205020404" pitchFamily="49" charset="0"/>
              <a:buChar char="o"/>
            </a:pPr>
            <a:r>
              <a:rPr lang="en-US" dirty="0"/>
              <a:t>Vagina and cul-de-sac</a:t>
            </a:r>
          </a:p>
          <a:p>
            <a:pPr lvl="1"/>
            <a:endParaRPr lang="en-US" dirty="0"/>
          </a:p>
          <a:p>
            <a:pPr lvl="1"/>
            <a:endParaRPr lang="en-US" dirty="0"/>
          </a:p>
        </p:txBody>
      </p:sp>
    </p:spTree>
    <p:extLst>
      <p:ext uri="{BB962C8B-B14F-4D97-AF65-F5344CB8AC3E}">
        <p14:creationId xmlns:p14="http://schemas.microsoft.com/office/powerpoint/2010/main" val="1134646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Approaches</a:t>
            </a:r>
            <a:endParaRPr lang="en-US" dirty="0"/>
          </a:p>
        </p:txBody>
      </p:sp>
      <p:sp>
        <p:nvSpPr>
          <p:cNvPr id="3" name="Content Placeholder 2"/>
          <p:cNvSpPr>
            <a:spLocks noGrp="1"/>
          </p:cNvSpPr>
          <p:nvPr>
            <p:ph idx="1"/>
          </p:nvPr>
        </p:nvSpPr>
        <p:spPr/>
        <p:txBody>
          <a:bodyPr>
            <a:normAutofit/>
          </a:bodyPr>
          <a:lstStyle/>
          <a:p>
            <a:r>
              <a:rPr lang="en-US" dirty="0"/>
              <a:t>F—Via natural of artificial opening with percutaneous endoscopic assistance</a:t>
            </a:r>
          </a:p>
          <a:p>
            <a:pPr lvl="1">
              <a:buFont typeface="Courier New" panose="02070309020205020404" pitchFamily="49" charset="0"/>
              <a:buChar char="o"/>
            </a:pPr>
            <a:r>
              <a:rPr lang="en-US" dirty="0"/>
              <a:t>Laparoscopic ports and visualizing instruments through the skin to assist with resection, vaginally</a:t>
            </a:r>
          </a:p>
          <a:p>
            <a:pPr lvl="1">
              <a:buFont typeface="Courier New" panose="02070309020205020404" pitchFamily="49" charset="0"/>
              <a:buChar char="o"/>
            </a:pPr>
            <a:r>
              <a:rPr lang="en-US" dirty="0"/>
              <a:t>Only used with the Resection root operation</a:t>
            </a:r>
          </a:p>
          <a:p>
            <a:pPr lvl="1">
              <a:buFont typeface="Courier New" panose="02070309020205020404" pitchFamily="49" charset="0"/>
              <a:buChar char="o"/>
            </a:pPr>
            <a:r>
              <a:rPr lang="en-US" dirty="0"/>
              <a:t>Only for body parts ovaries, fallopian tubes, and uterus</a:t>
            </a:r>
          </a:p>
          <a:p>
            <a:r>
              <a:rPr lang="en-US" dirty="0"/>
              <a:t>All 7 approaches are used</a:t>
            </a:r>
          </a:p>
        </p:txBody>
      </p:sp>
    </p:spTree>
    <p:extLst>
      <p:ext uri="{BB962C8B-B14F-4D97-AF65-F5344CB8AC3E}">
        <p14:creationId xmlns:p14="http://schemas.microsoft.com/office/powerpoint/2010/main" val="27234907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Approaches For Hysterectomy</a:t>
            </a:r>
            <a:endParaRPr lang="en-US" dirty="0"/>
          </a:p>
        </p:txBody>
      </p:sp>
      <p:sp>
        <p:nvSpPr>
          <p:cNvPr id="3" name="Content Placeholder 2"/>
          <p:cNvSpPr>
            <a:spLocks noGrp="1"/>
          </p:cNvSpPr>
          <p:nvPr>
            <p:ph idx="1"/>
          </p:nvPr>
        </p:nvSpPr>
        <p:spPr/>
        <p:txBody>
          <a:bodyPr/>
          <a:lstStyle/>
          <a:p>
            <a:r>
              <a:rPr lang="en-US" dirty="0"/>
              <a:t>Open</a:t>
            </a:r>
          </a:p>
          <a:p>
            <a:pPr lvl="1">
              <a:buFont typeface="Courier New" panose="02070309020205020404" pitchFamily="49" charset="0"/>
              <a:buChar char="o"/>
            </a:pPr>
            <a:r>
              <a:rPr lang="en-US" dirty="0"/>
              <a:t>All organs disconnected and removed through abdominal incision</a:t>
            </a:r>
          </a:p>
          <a:p>
            <a:pPr lvl="1">
              <a:buFont typeface="Courier New" panose="02070309020205020404" pitchFamily="49" charset="0"/>
              <a:buChar char="o"/>
            </a:pPr>
            <a:r>
              <a:rPr lang="en-US" dirty="0"/>
              <a:t>0 for Open</a:t>
            </a:r>
          </a:p>
          <a:p>
            <a:r>
              <a:rPr lang="en-US" dirty="0"/>
              <a:t>Vaginal</a:t>
            </a:r>
          </a:p>
          <a:p>
            <a:pPr lvl="1">
              <a:buFont typeface="Courier New" panose="02070309020205020404" pitchFamily="49" charset="0"/>
              <a:buChar char="o"/>
            </a:pPr>
            <a:r>
              <a:rPr lang="en-US" dirty="0"/>
              <a:t>All organs disconnected and removed via vagina</a:t>
            </a:r>
          </a:p>
          <a:p>
            <a:pPr lvl="1">
              <a:buFont typeface="Courier New" panose="02070309020205020404" pitchFamily="49" charset="0"/>
              <a:buChar char="o"/>
            </a:pPr>
            <a:r>
              <a:rPr lang="en-US" dirty="0"/>
              <a:t>7 for Via Natural/Artificial Opening</a:t>
            </a:r>
          </a:p>
        </p:txBody>
      </p:sp>
    </p:spTree>
    <p:extLst>
      <p:ext uri="{BB962C8B-B14F-4D97-AF65-F5344CB8AC3E}">
        <p14:creationId xmlns:p14="http://schemas.microsoft.com/office/powerpoint/2010/main" val="583951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Functions of the Reproductive Systems</a:t>
            </a:r>
            <a:endParaRPr lang="en-US" dirty="0"/>
          </a:p>
        </p:txBody>
      </p:sp>
      <p:sp>
        <p:nvSpPr>
          <p:cNvPr id="3" name="Content Placeholder 2"/>
          <p:cNvSpPr>
            <a:spLocks noGrp="1"/>
          </p:cNvSpPr>
          <p:nvPr>
            <p:ph idx="1"/>
          </p:nvPr>
        </p:nvSpPr>
        <p:spPr/>
        <p:txBody>
          <a:bodyPr/>
          <a:lstStyle/>
          <a:p>
            <a:r>
              <a:rPr lang="en-US" dirty="0"/>
              <a:t>Both male and female</a:t>
            </a:r>
          </a:p>
          <a:p>
            <a:r>
              <a:rPr lang="en-US" dirty="0"/>
              <a:t>Produce offspring to maintain the species</a:t>
            </a:r>
          </a:p>
          <a:p>
            <a:r>
              <a:rPr lang="en-US" dirty="0"/>
              <a:t>Female reproductive system—body system U</a:t>
            </a:r>
          </a:p>
        </p:txBody>
      </p:sp>
    </p:spTree>
    <p:extLst>
      <p:ext uri="{BB962C8B-B14F-4D97-AF65-F5344CB8AC3E}">
        <p14:creationId xmlns:p14="http://schemas.microsoft.com/office/powerpoint/2010/main" val="712534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Approaches for Hysterectomy (Continued)</a:t>
            </a:r>
            <a:endParaRPr lang="en-US" dirty="0"/>
          </a:p>
        </p:txBody>
      </p:sp>
      <p:sp>
        <p:nvSpPr>
          <p:cNvPr id="3" name="Content Placeholder 2"/>
          <p:cNvSpPr>
            <a:spLocks noGrp="1"/>
          </p:cNvSpPr>
          <p:nvPr>
            <p:ph idx="1"/>
          </p:nvPr>
        </p:nvSpPr>
        <p:spPr/>
        <p:txBody>
          <a:bodyPr/>
          <a:lstStyle/>
          <a:p>
            <a:r>
              <a:rPr lang="en-US" dirty="0"/>
              <a:t>Laparoscopic—All organs disconnected using lap tools, including cervix</a:t>
            </a:r>
          </a:p>
          <a:p>
            <a:pPr lvl="1">
              <a:buFont typeface="Courier New" panose="02070309020205020404" pitchFamily="49" charset="0"/>
              <a:buChar char="o"/>
            </a:pPr>
            <a:r>
              <a:rPr lang="en-US" dirty="0"/>
              <a:t>Cervix removed from the abdominal side</a:t>
            </a:r>
          </a:p>
          <a:p>
            <a:pPr lvl="1">
              <a:buFont typeface="Courier New" panose="02070309020205020404" pitchFamily="49" charset="0"/>
              <a:buChar char="o"/>
            </a:pPr>
            <a:r>
              <a:rPr lang="en-US" dirty="0"/>
              <a:t>Organs removed either via lap ports or vaginal opening made during cervical dissection</a:t>
            </a:r>
          </a:p>
          <a:p>
            <a:pPr lvl="1">
              <a:buFont typeface="Courier New" panose="02070309020205020404" pitchFamily="49" charset="0"/>
              <a:buChar char="o"/>
            </a:pPr>
            <a:r>
              <a:rPr lang="en-US" dirty="0"/>
              <a:t>4 for Percutaneous Endoscopic</a:t>
            </a:r>
          </a:p>
          <a:p>
            <a:endParaRPr lang="en-US" dirty="0"/>
          </a:p>
        </p:txBody>
      </p:sp>
    </p:spTree>
    <p:extLst>
      <p:ext uri="{BB962C8B-B14F-4D97-AF65-F5344CB8AC3E}">
        <p14:creationId xmlns:p14="http://schemas.microsoft.com/office/powerpoint/2010/main" val="3686425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Approaches for Hysterectomy (Continued)</a:t>
            </a:r>
            <a:endParaRPr lang="en-US" dirty="0"/>
          </a:p>
        </p:txBody>
      </p:sp>
      <p:sp>
        <p:nvSpPr>
          <p:cNvPr id="3" name="Content Placeholder 2"/>
          <p:cNvSpPr>
            <a:spLocks noGrp="1"/>
          </p:cNvSpPr>
          <p:nvPr>
            <p:ph idx="1"/>
          </p:nvPr>
        </p:nvSpPr>
        <p:spPr/>
        <p:txBody>
          <a:bodyPr>
            <a:normAutofit/>
          </a:bodyPr>
          <a:lstStyle/>
          <a:p>
            <a:r>
              <a:rPr lang="en-US" dirty="0"/>
              <a:t>Laparoscopic-assisted vaginal</a:t>
            </a:r>
          </a:p>
          <a:p>
            <a:pPr lvl="1">
              <a:buFont typeface="Courier New" panose="02070309020205020404" pitchFamily="49" charset="0"/>
              <a:buChar char="o"/>
            </a:pPr>
            <a:r>
              <a:rPr lang="en-US" dirty="0"/>
              <a:t>Uterus, tubes and ovaries (if applicable) disconnected using laparoscopic tools</a:t>
            </a:r>
          </a:p>
          <a:p>
            <a:pPr lvl="1">
              <a:buFont typeface="Courier New" panose="02070309020205020404" pitchFamily="49" charset="0"/>
              <a:buChar char="o"/>
            </a:pPr>
            <a:r>
              <a:rPr lang="en-US" dirty="0"/>
              <a:t>Cervix directly disconnected from the vaginal vault via vagina</a:t>
            </a:r>
          </a:p>
          <a:p>
            <a:pPr lvl="1">
              <a:buFont typeface="Courier New" panose="02070309020205020404" pitchFamily="49" charset="0"/>
              <a:buChar char="o"/>
            </a:pPr>
            <a:r>
              <a:rPr lang="en-US" dirty="0"/>
              <a:t>All organs removed via vagina</a:t>
            </a:r>
          </a:p>
          <a:p>
            <a:pPr lvl="1">
              <a:buFont typeface="Courier New" panose="02070309020205020404" pitchFamily="49" charset="0"/>
              <a:buChar char="o"/>
            </a:pPr>
            <a:r>
              <a:rPr lang="en-US" dirty="0"/>
              <a:t>F for Via Natural or Artificial Opening with Percutaneous Endoscopic Assistance for uterus, tubes, and ovaries</a:t>
            </a:r>
          </a:p>
          <a:p>
            <a:pPr lvl="1">
              <a:buFont typeface="Courier New" panose="02070309020205020404" pitchFamily="49" charset="0"/>
              <a:buChar char="o"/>
            </a:pPr>
            <a:r>
              <a:rPr lang="en-US" dirty="0"/>
              <a:t>7 for Via Natural or Artificial Opening for cervix</a:t>
            </a:r>
          </a:p>
          <a:p>
            <a:endParaRPr lang="en-US" dirty="0"/>
          </a:p>
        </p:txBody>
      </p:sp>
    </p:spTree>
    <p:extLst>
      <p:ext uri="{BB962C8B-B14F-4D97-AF65-F5344CB8AC3E}">
        <p14:creationId xmlns:p14="http://schemas.microsoft.com/office/powerpoint/2010/main" val="3073226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CDF82-F49B-42D7-AA1C-001AAAA1C0F9}"/>
              </a:ext>
            </a:extLst>
          </p:cNvPr>
          <p:cNvSpPr>
            <a:spLocks noGrp="1"/>
          </p:cNvSpPr>
          <p:nvPr>
            <p:ph type="title"/>
          </p:nvPr>
        </p:nvSpPr>
        <p:spPr/>
        <p:txBody>
          <a:bodyPr/>
          <a:lstStyle/>
          <a:p>
            <a:r>
              <a:rPr lang="en-US" dirty="0"/>
              <a:t>0UT Table for Resection</a:t>
            </a:r>
          </a:p>
        </p:txBody>
      </p:sp>
      <p:pic>
        <p:nvPicPr>
          <p:cNvPr id="5" name="Content Placeholder 4">
            <a:extLst>
              <a:ext uri="{FF2B5EF4-FFF2-40B4-BE49-F238E27FC236}">
                <a16:creationId xmlns:a16="http://schemas.microsoft.com/office/drawing/2014/main" id="{AA53BE58-F355-409F-9B68-1B1FEC894C55}"/>
              </a:ext>
            </a:extLst>
          </p:cNvPr>
          <p:cNvPicPr>
            <a:picLocks noGrp="1" noChangeAspect="1"/>
          </p:cNvPicPr>
          <p:nvPr>
            <p:ph idx="1"/>
          </p:nvPr>
        </p:nvPicPr>
        <p:blipFill>
          <a:blip r:embed="rId2"/>
          <a:stretch>
            <a:fillRect/>
          </a:stretch>
        </p:blipFill>
        <p:spPr>
          <a:xfrm>
            <a:off x="1140191" y="1488558"/>
            <a:ext cx="6419558" cy="4848816"/>
          </a:xfrm>
          <a:prstGeom prst="rect">
            <a:avLst/>
          </a:prstGeom>
        </p:spPr>
      </p:pic>
    </p:spTree>
    <p:extLst>
      <p:ext uri="{BB962C8B-B14F-4D97-AF65-F5344CB8AC3E}">
        <p14:creationId xmlns:p14="http://schemas.microsoft.com/office/powerpoint/2010/main" val="24388428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a:t>
            </a:r>
            <a:endParaRPr lang="en-US" dirty="0"/>
          </a:p>
        </p:txBody>
      </p:sp>
      <p:sp>
        <p:nvSpPr>
          <p:cNvPr id="3" name="Content Placeholder 2"/>
          <p:cNvSpPr>
            <a:spLocks noGrp="1"/>
          </p:cNvSpPr>
          <p:nvPr>
            <p:ph idx="1"/>
          </p:nvPr>
        </p:nvSpPr>
        <p:spPr/>
        <p:txBody>
          <a:bodyPr/>
          <a:lstStyle/>
          <a:p>
            <a:r>
              <a:rPr lang="en-US" dirty="0"/>
              <a:t>G—Intraluminal Device—Pessary </a:t>
            </a:r>
          </a:p>
          <a:p>
            <a:pPr lvl="1">
              <a:buFont typeface="Courier New" panose="02070309020205020404" pitchFamily="49" charset="0"/>
              <a:buChar char="o"/>
            </a:pPr>
            <a:r>
              <a:rPr lang="en-US" dirty="0"/>
              <a:t>See figure 1.7</a:t>
            </a:r>
          </a:p>
          <a:p>
            <a:pPr lvl="1">
              <a:buFont typeface="Courier New" panose="02070309020205020404" pitchFamily="49" charset="0"/>
              <a:buChar char="o"/>
            </a:pPr>
            <a:r>
              <a:rPr lang="en-US" dirty="0"/>
              <a:t>Appliance of varied form, introduced into the vagina to support the uterus or correct displacement or prolapse</a:t>
            </a:r>
          </a:p>
          <a:p>
            <a:pPr lvl="1">
              <a:buFont typeface="Courier New" panose="02070309020205020404" pitchFamily="49" charset="0"/>
              <a:buChar char="o"/>
            </a:pPr>
            <a:r>
              <a:rPr lang="en-US" dirty="0"/>
              <a:t>Fitted by provider</a:t>
            </a:r>
          </a:p>
          <a:p>
            <a:r>
              <a:rPr lang="en-US" dirty="0"/>
              <a:t>H—Contraceptive Device</a:t>
            </a:r>
          </a:p>
          <a:p>
            <a:pPr lvl="1">
              <a:buFont typeface="Courier New" panose="02070309020205020404" pitchFamily="49" charset="0"/>
              <a:buChar char="o"/>
            </a:pPr>
            <a:r>
              <a:rPr lang="en-US" dirty="0"/>
              <a:t>Usually means IUD</a:t>
            </a:r>
          </a:p>
        </p:txBody>
      </p:sp>
    </p:spTree>
    <p:extLst>
      <p:ext uri="{BB962C8B-B14F-4D97-AF65-F5344CB8AC3E}">
        <p14:creationId xmlns:p14="http://schemas.microsoft.com/office/powerpoint/2010/main" val="30765516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normAutofit/>
          </a:bodyPr>
          <a:lstStyle/>
          <a:p>
            <a:r>
              <a:rPr lang="en-US" dirty="0"/>
              <a:t>Transplantation of ovary and uterus—Qualifiers for the source of the transplant</a:t>
            </a:r>
          </a:p>
          <a:p>
            <a:pPr lvl="1">
              <a:buFont typeface="Courier New" panose="02070309020205020404" pitchFamily="49" charset="0"/>
              <a:buChar char="o"/>
            </a:pPr>
            <a:r>
              <a:rPr lang="en-US" dirty="0"/>
              <a:t>Allogeneic</a:t>
            </a:r>
          </a:p>
          <a:p>
            <a:pPr lvl="1">
              <a:buFont typeface="Courier New" panose="02070309020205020404" pitchFamily="49" charset="0"/>
              <a:buChar char="o"/>
            </a:pPr>
            <a:r>
              <a:rPr lang="en-US" dirty="0"/>
              <a:t>Syngeneic</a:t>
            </a:r>
          </a:p>
          <a:p>
            <a:pPr lvl="1">
              <a:buFont typeface="Courier New" panose="02070309020205020404" pitchFamily="49" charset="0"/>
              <a:buChar char="o"/>
            </a:pPr>
            <a:r>
              <a:rPr lang="en-US" dirty="0" err="1"/>
              <a:t>Zooplastic</a:t>
            </a:r>
            <a:endParaRPr lang="en-US" dirty="0"/>
          </a:p>
          <a:p>
            <a:r>
              <a:rPr lang="en-US" dirty="0"/>
              <a:t>L—Supracervical</a:t>
            </a:r>
          </a:p>
          <a:p>
            <a:r>
              <a:rPr lang="en-US" dirty="0"/>
              <a:t>X—Diagnostic</a:t>
            </a:r>
          </a:p>
          <a:p>
            <a:r>
              <a:rPr lang="en-US" dirty="0"/>
              <a:t>Z—No Qualifier</a:t>
            </a:r>
          </a:p>
        </p:txBody>
      </p:sp>
    </p:spTree>
    <p:extLst>
      <p:ext uri="{BB962C8B-B14F-4D97-AF65-F5344CB8AC3E}">
        <p14:creationId xmlns:p14="http://schemas.microsoft.com/office/powerpoint/2010/main" val="28326895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9900"/>
            <a:ext cx="8229600" cy="891129"/>
          </a:xfrm>
        </p:spPr>
        <p:txBody>
          <a:bodyPr/>
          <a:lstStyle/>
          <a:p>
            <a:r>
              <a:rPr lang="en-US" dirty="0"/>
              <a:t>Case Study 2</a:t>
            </a:r>
          </a:p>
        </p:txBody>
      </p:sp>
      <p:sp>
        <p:nvSpPr>
          <p:cNvPr id="3" name="Content Placeholder 2"/>
          <p:cNvSpPr>
            <a:spLocks noGrp="1"/>
          </p:cNvSpPr>
          <p:nvPr>
            <p:ph idx="1"/>
          </p:nvPr>
        </p:nvSpPr>
        <p:spPr>
          <a:xfrm>
            <a:off x="457200" y="1592803"/>
            <a:ext cx="8229600" cy="4091304"/>
          </a:xfrm>
        </p:spPr>
        <p:txBody>
          <a:bodyPr>
            <a:noAutofit/>
          </a:bodyPr>
          <a:lstStyle/>
          <a:p>
            <a:pPr marL="0" indent="0">
              <a:buNone/>
            </a:pPr>
            <a:r>
              <a:rPr lang="en-US" sz="1600" b="1" dirty="0"/>
              <a:t>Preoperative Diagnosis: </a:t>
            </a:r>
            <a:r>
              <a:rPr lang="en-US" sz="1600" dirty="0"/>
              <a:t>Recurrent ovarian cancer</a:t>
            </a:r>
          </a:p>
          <a:p>
            <a:pPr marL="0" indent="0">
              <a:buNone/>
            </a:pPr>
            <a:r>
              <a:rPr lang="en-US" sz="1600" b="1" dirty="0"/>
              <a:t>Postoperative Diagnosis: </a:t>
            </a:r>
            <a:r>
              <a:rPr lang="en-US" sz="1600" dirty="0"/>
              <a:t>Recurrent ovarian cancer</a:t>
            </a:r>
          </a:p>
          <a:p>
            <a:pPr marL="0" indent="0">
              <a:buNone/>
            </a:pPr>
            <a:r>
              <a:rPr lang="en-US" sz="1600" b="1" dirty="0"/>
              <a:t>Procedure: </a:t>
            </a:r>
            <a:r>
              <a:rPr lang="en-US" sz="1600" dirty="0"/>
              <a:t>Examination under anesthesia, </a:t>
            </a:r>
            <a:r>
              <a:rPr lang="en-US" sz="1600" dirty="0">
                <a:solidFill>
                  <a:srgbClr val="FF0000"/>
                </a:solidFill>
              </a:rPr>
              <a:t>exploratory</a:t>
            </a:r>
            <a:r>
              <a:rPr lang="en-US" sz="1600" dirty="0"/>
              <a:t> </a:t>
            </a:r>
            <a:r>
              <a:rPr lang="en-US" sz="1600" dirty="0">
                <a:solidFill>
                  <a:srgbClr val="FF0000"/>
                </a:solidFill>
              </a:rPr>
              <a:t>laparotomy</a:t>
            </a:r>
            <a:r>
              <a:rPr lang="en-US" sz="1600" dirty="0"/>
              <a:t> with </a:t>
            </a:r>
            <a:r>
              <a:rPr lang="en-US" sz="1600" dirty="0">
                <a:solidFill>
                  <a:srgbClr val="FF0000"/>
                </a:solidFill>
              </a:rPr>
              <a:t>planned cytoreductive surgery</a:t>
            </a:r>
          </a:p>
          <a:p>
            <a:pPr marL="0" indent="0">
              <a:buNone/>
            </a:pPr>
            <a:r>
              <a:rPr lang="en-US" sz="1600" b="1" dirty="0"/>
              <a:t>Anesthesia: </a:t>
            </a:r>
            <a:r>
              <a:rPr lang="en-US" sz="1600" dirty="0"/>
              <a:t>General</a:t>
            </a:r>
          </a:p>
          <a:p>
            <a:pPr marL="0" indent="0">
              <a:buNone/>
            </a:pPr>
            <a:r>
              <a:rPr lang="en-US" sz="1600" b="1" dirty="0"/>
              <a:t>Estimated Blood Loss: </a:t>
            </a:r>
            <a:r>
              <a:rPr lang="en-US" sz="1600" dirty="0"/>
              <a:t>200 ml</a:t>
            </a:r>
          </a:p>
          <a:p>
            <a:pPr marL="0" indent="0">
              <a:buNone/>
            </a:pPr>
            <a:r>
              <a:rPr lang="en-US" sz="1600" b="1" dirty="0"/>
              <a:t>Description of Procedure: </a:t>
            </a:r>
            <a:r>
              <a:rPr lang="en-US" sz="1600" dirty="0"/>
              <a:t>The patient was taken to the operative suite and placed under general anesthesia. Once the anesthesia was obtained, she was converted to a frogleg position. Exam under anesthesia was then performed. There was a large mass in the left upper quadrant measuring 20 x 20 cm. There were multiple nodules of tumor in the subcutaneous tissues of the mid portion of the abdomen underneath her midline vertical incision. </a:t>
            </a:r>
            <a:r>
              <a:rPr lang="en-US" sz="1600" dirty="0">
                <a:solidFill>
                  <a:srgbClr val="FF0000"/>
                </a:solidFill>
              </a:rPr>
              <a:t>This exam was consistent with her having recurrent widespread ovarian cancer. The old scar was excised and the abdomen was entered through a midline vertical incision.</a:t>
            </a:r>
          </a:p>
        </p:txBody>
      </p:sp>
      <p:sp>
        <p:nvSpPr>
          <p:cNvPr id="4" name="Rectangle 3"/>
          <p:cNvSpPr/>
          <p:nvPr/>
        </p:nvSpPr>
        <p:spPr>
          <a:xfrm>
            <a:off x="5856110" y="903829"/>
            <a:ext cx="1453445" cy="914400"/>
          </a:xfrm>
          <a:prstGeom prst="rect">
            <a:avLst/>
          </a:prstGeom>
          <a:solidFill>
            <a:srgbClr val="3399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Approach</a:t>
            </a:r>
          </a:p>
        </p:txBody>
      </p:sp>
      <p:cxnSp>
        <p:nvCxnSpPr>
          <p:cNvPr id="8" name="Straight Arrow Connector 7"/>
          <p:cNvCxnSpPr/>
          <p:nvPr/>
        </p:nvCxnSpPr>
        <p:spPr>
          <a:xfrm flipH="1">
            <a:off x="5856110" y="1818229"/>
            <a:ext cx="296212" cy="477710"/>
          </a:xfrm>
          <a:prstGeom prst="straightConnector1">
            <a:avLst/>
          </a:prstGeom>
          <a:ln>
            <a:solidFill>
              <a:srgbClr val="3399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79208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76400"/>
            <a:ext cx="7086600" cy="4525963"/>
          </a:xfrm>
        </p:spPr>
        <p:txBody>
          <a:bodyPr>
            <a:normAutofit fontScale="47500" lnSpcReduction="20000"/>
          </a:bodyPr>
          <a:lstStyle/>
          <a:p>
            <a:pPr marL="0" indent="0">
              <a:buNone/>
            </a:pPr>
            <a:r>
              <a:rPr lang="en-US" sz="3400" dirty="0">
                <a:solidFill>
                  <a:srgbClr val="FF0000"/>
                </a:solidFill>
              </a:rPr>
              <a:t>Examination</a:t>
            </a:r>
            <a:r>
              <a:rPr lang="en-US" sz="3400" dirty="0"/>
              <a:t> </a:t>
            </a:r>
            <a:r>
              <a:rPr lang="en-US" sz="3400" dirty="0">
                <a:solidFill>
                  <a:srgbClr val="FF0000"/>
                </a:solidFill>
              </a:rPr>
              <a:t>of the left paracolic gutter was normal</a:t>
            </a:r>
            <a:r>
              <a:rPr lang="en-US" sz="3400" dirty="0"/>
              <a:t>. There was a 15 x 15 cm tumor mass at the splenic flexure involving the spleen and the splenic flexure of the colon. There was a 20 x 20 cm mass involving the lesser sac, the transverse colon, and the inferior portion of the stomach, this mass felt to be into the porta hepatis. There was 12 x 12 cm mass on the mesenteric surface of the medial portion of the ascending colon. </a:t>
            </a:r>
          </a:p>
          <a:p>
            <a:pPr marL="0" indent="0">
              <a:buNone/>
            </a:pPr>
            <a:r>
              <a:rPr lang="en-US" sz="3400" dirty="0">
                <a:solidFill>
                  <a:srgbClr val="FF0000"/>
                </a:solidFill>
              </a:rPr>
              <a:t>Examination of the pelvis revealed a large tumor mass incorporating the rectosigmoid, the undersurface of the bladder, the vagina, and appeared to be growing into the right and left retroperitoneal spaces</a:t>
            </a:r>
            <a:r>
              <a:rPr lang="en-US" sz="3400" dirty="0"/>
              <a:t>. It was apparent that this tumor was adherent to the bladder, rectosigmoid, retroperitoneum, and in </a:t>
            </a:r>
            <a:r>
              <a:rPr lang="en-US" sz="3400" dirty="0">
                <a:solidFill>
                  <a:srgbClr val="FF0000"/>
                </a:solidFill>
              </a:rPr>
              <a:t>my opinion was unresectable</a:t>
            </a:r>
            <a:r>
              <a:rPr lang="en-US" sz="3400" dirty="0"/>
              <a:t>. Based on this, it was my impression that </a:t>
            </a:r>
            <a:r>
              <a:rPr lang="en-US" sz="3400" dirty="0">
                <a:solidFill>
                  <a:srgbClr val="FF0000"/>
                </a:solidFill>
              </a:rPr>
              <a:t>cyotreductive surgery was impossible</a:t>
            </a:r>
            <a:r>
              <a:rPr lang="en-US" sz="3400" dirty="0"/>
              <a:t>. It was also my opinion that we were unable to provide any sort of palliative procedure, which would allow the patient to urinate. Finally, it was my impression that </a:t>
            </a:r>
            <a:r>
              <a:rPr lang="en-US" sz="3400" dirty="0">
                <a:solidFill>
                  <a:srgbClr val="FF0000"/>
                </a:solidFill>
              </a:rPr>
              <a:t>pursuing further surgery was likely to result in significant blood loss, would require multiple bowel anastomoses and a significant operative injury</a:t>
            </a:r>
            <a:r>
              <a:rPr lang="en-US" sz="3400" dirty="0"/>
              <a:t>.</a:t>
            </a:r>
            <a:r>
              <a:rPr lang="en-US" sz="3400" dirty="0">
                <a:solidFill>
                  <a:srgbClr val="FF0000"/>
                </a:solidFill>
              </a:rPr>
              <a:t> Based on all of this, I elected to abandon the procedure</a:t>
            </a:r>
            <a:r>
              <a:rPr lang="en-US" sz="3400" dirty="0"/>
              <a:t>.</a:t>
            </a:r>
            <a:r>
              <a:rPr lang="en-US" sz="3400" dirty="0">
                <a:solidFill>
                  <a:srgbClr val="FF0000"/>
                </a:solidFill>
              </a:rPr>
              <a:t> </a:t>
            </a:r>
            <a:r>
              <a:rPr lang="en-US" sz="3400" dirty="0"/>
              <a:t>The fascia was then closed with a running, nonlocking suture of #1 PDS. Subcutaneous tissues were reapproximated with 2-0 Vicryl. The skin was closed using staples. The patient tolerated the procedure well and left the suite in good condition.</a:t>
            </a:r>
          </a:p>
          <a:p>
            <a:pPr marL="0" indent="0">
              <a:buNone/>
            </a:pPr>
            <a:endParaRPr lang="en-US" dirty="0"/>
          </a:p>
        </p:txBody>
      </p:sp>
      <p:cxnSp>
        <p:nvCxnSpPr>
          <p:cNvPr id="6" name="Straight Arrow Connector 5"/>
          <p:cNvCxnSpPr/>
          <p:nvPr/>
        </p:nvCxnSpPr>
        <p:spPr>
          <a:xfrm>
            <a:off x="4455746" y="4597667"/>
            <a:ext cx="973667" cy="776110"/>
          </a:xfrm>
          <a:prstGeom prst="straightConnector1">
            <a:avLst/>
          </a:prstGeom>
          <a:ln>
            <a:solidFill>
              <a:srgbClr val="3399FF"/>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dirty="0"/>
              <a:t>Case Study 2 (continued)</a:t>
            </a:r>
          </a:p>
        </p:txBody>
      </p:sp>
      <p:sp>
        <p:nvSpPr>
          <p:cNvPr id="4" name="Rectangle 3"/>
          <p:cNvSpPr/>
          <p:nvPr/>
        </p:nvSpPr>
        <p:spPr>
          <a:xfrm>
            <a:off x="5080000" y="5400015"/>
            <a:ext cx="1562987" cy="1216641"/>
          </a:xfrm>
          <a:prstGeom prst="rect">
            <a:avLst/>
          </a:prstGeom>
          <a:solidFill>
            <a:srgbClr val="3399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Planned </a:t>
            </a:r>
          </a:p>
          <a:p>
            <a:pPr algn="ctr"/>
            <a:r>
              <a:rPr lang="en-US" dirty="0"/>
              <a:t>Surgery</a:t>
            </a:r>
          </a:p>
          <a:p>
            <a:pPr algn="ctr"/>
            <a:r>
              <a:rPr lang="en-US" dirty="0"/>
              <a:t>Not </a:t>
            </a:r>
          </a:p>
          <a:p>
            <a:pPr algn="ctr"/>
            <a:r>
              <a:rPr lang="en-US" dirty="0"/>
              <a:t>Completed</a:t>
            </a:r>
          </a:p>
        </p:txBody>
      </p:sp>
    </p:spTree>
    <p:extLst>
      <p:ext uri="{BB962C8B-B14F-4D97-AF65-F5344CB8AC3E}">
        <p14:creationId xmlns:p14="http://schemas.microsoft.com/office/powerpoint/2010/main" val="1293028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 2 Answers</a:t>
            </a:r>
          </a:p>
        </p:txBody>
      </p:sp>
      <p:sp>
        <p:nvSpPr>
          <p:cNvPr id="3" name="Content Placeholder 2"/>
          <p:cNvSpPr>
            <a:spLocks noGrp="1"/>
          </p:cNvSpPr>
          <p:nvPr>
            <p:ph idx="1"/>
          </p:nvPr>
        </p:nvSpPr>
        <p:spPr/>
        <p:txBody>
          <a:bodyPr/>
          <a:lstStyle/>
          <a:p>
            <a:r>
              <a:rPr lang="en-US" dirty="0"/>
              <a:t>0WJG0ZZ</a:t>
            </a:r>
          </a:p>
          <a:p>
            <a:r>
              <a:rPr lang="en-US" dirty="0"/>
              <a:t>0WJJ0ZZ</a:t>
            </a:r>
          </a:p>
          <a:p>
            <a:pPr lvl="1">
              <a:buFont typeface="Courier New" panose="02070309020205020404" pitchFamily="49" charset="0"/>
              <a:buChar char="o"/>
            </a:pPr>
            <a:r>
              <a:rPr lang="en-US" dirty="0"/>
              <a:t>Pelvic surgery planned was abandoned</a:t>
            </a:r>
          </a:p>
          <a:p>
            <a:pPr lvl="1">
              <a:buFont typeface="Courier New" panose="02070309020205020404" pitchFamily="49" charset="0"/>
              <a:buChar char="o"/>
            </a:pPr>
            <a:r>
              <a:rPr lang="en-US" dirty="0"/>
              <a:t>Code Inspection of peritoneal and pelvic cavity</a:t>
            </a:r>
          </a:p>
          <a:p>
            <a:pPr lvl="1">
              <a:buFont typeface="Courier New" panose="02070309020205020404" pitchFamily="49" charset="0"/>
              <a:buChar char="o"/>
            </a:pPr>
            <a:r>
              <a:rPr lang="en-US" dirty="0"/>
              <a:t>Open approach</a:t>
            </a:r>
          </a:p>
        </p:txBody>
      </p:sp>
    </p:spTree>
    <p:extLst>
      <p:ext uri="{BB962C8B-B14F-4D97-AF65-F5344CB8AC3E}">
        <p14:creationId xmlns:p14="http://schemas.microsoft.com/office/powerpoint/2010/main" val="2114145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Functions of the Female Reproductive System</a:t>
            </a:r>
            <a:endParaRPr lang="en-US" dirty="0"/>
          </a:p>
        </p:txBody>
      </p:sp>
      <p:sp>
        <p:nvSpPr>
          <p:cNvPr id="3" name="Content Placeholder 2"/>
          <p:cNvSpPr>
            <a:spLocks noGrp="1"/>
          </p:cNvSpPr>
          <p:nvPr>
            <p:ph idx="1"/>
          </p:nvPr>
        </p:nvSpPr>
        <p:spPr/>
        <p:txBody>
          <a:bodyPr/>
          <a:lstStyle/>
          <a:p>
            <a:r>
              <a:rPr lang="en-US" dirty="0"/>
              <a:t>Produce gametes cell</a:t>
            </a:r>
          </a:p>
          <a:p>
            <a:pPr lvl="1">
              <a:buFont typeface="Courier New" panose="02070309020205020404" pitchFamily="49" charset="0"/>
              <a:buChar char="o"/>
            </a:pPr>
            <a:r>
              <a:rPr lang="en-US" dirty="0"/>
              <a:t>Eggs or ova</a:t>
            </a:r>
          </a:p>
          <a:p>
            <a:r>
              <a:rPr lang="en-US" dirty="0"/>
              <a:t>Transport and sustain these cells</a:t>
            </a:r>
          </a:p>
          <a:p>
            <a:r>
              <a:rPr lang="en-US" dirty="0"/>
              <a:t>Nurture developing offspring</a:t>
            </a:r>
          </a:p>
          <a:p>
            <a:r>
              <a:rPr lang="en-US" dirty="0"/>
              <a:t>Produce hormones</a:t>
            </a:r>
          </a:p>
          <a:p>
            <a:r>
              <a:rPr lang="en-US" dirty="0"/>
              <a:t>Ovary is the primary reproductive organ</a:t>
            </a:r>
          </a:p>
        </p:txBody>
      </p:sp>
    </p:spTree>
    <p:extLst>
      <p:ext uri="{BB962C8B-B14F-4D97-AF65-F5344CB8AC3E}">
        <p14:creationId xmlns:p14="http://schemas.microsoft.com/office/powerpoint/2010/main" val="1457528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Organization of the Female Reproductive System</a:t>
            </a:r>
            <a:endParaRPr lang="en-US" dirty="0"/>
          </a:p>
        </p:txBody>
      </p:sp>
      <p:sp>
        <p:nvSpPr>
          <p:cNvPr id="3" name="Content Placeholder 2"/>
          <p:cNvSpPr>
            <a:spLocks noGrp="1"/>
          </p:cNvSpPr>
          <p:nvPr>
            <p:ph idx="1"/>
          </p:nvPr>
        </p:nvSpPr>
        <p:spPr/>
        <p:txBody>
          <a:bodyPr numCol="2">
            <a:normAutofit/>
          </a:bodyPr>
          <a:lstStyle/>
          <a:p>
            <a:r>
              <a:rPr lang="en-US" dirty="0"/>
              <a:t>Ovaries</a:t>
            </a:r>
          </a:p>
          <a:p>
            <a:r>
              <a:rPr lang="en-US" dirty="0"/>
              <a:t>Uterine supporting structures</a:t>
            </a:r>
          </a:p>
          <a:p>
            <a:r>
              <a:rPr lang="en-US" dirty="0"/>
              <a:t>Fallopian tubes</a:t>
            </a:r>
          </a:p>
          <a:p>
            <a:r>
              <a:rPr lang="en-US" dirty="0"/>
              <a:t>Uterus</a:t>
            </a:r>
          </a:p>
          <a:p>
            <a:r>
              <a:rPr lang="en-US" dirty="0"/>
              <a:t>Endometrium</a:t>
            </a:r>
          </a:p>
          <a:p>
            <a:r>
              <a:rPr lang="en-US" dirty="0"/>
              <a:t>Cervix</a:t>
            </a:r>
          </a:p>
          <a:p>
            <a:r>
              <a:rPr lang="en-US" dirty="0"/>
              <a:t>Cul-de-sac</a:t>
            </a:r>
          </a:p>
          <a:p>
            <a:r>
              <a:rPr lang="en-US" dirty="0"/>
              <a:t>Vagina</a:t>
            </a:r>
          </a:p>
          <a:p>
            <a:r>
              <a:rPr lang="en-US" dirty="0"/>
              <a:t>Clitoris</a:t>
            </a:r>
          </a:p>
          <a:p>
            <a:r>
              <a:rPr lang="en-US" dirty="0"/>
              <a:t>Hymen</a:t>
            </a:r>
          </a:p>
          <a:p>
            <a:r>
              <a:rPr lang="en-US" dirty="0"/>
              <a:t>Vestibular glands</a:t>
            </a:r>
          </a:p>
          <a:p>
            <a:r>
              <a:rPr lang="en-US" dirty="0"/>
              <a:t>Vulva</a:t>
            </a:r>
          </a:p>
          <a:p>
            <a:r>
              <a:rPr lang="en-US" dirty="0"/>
              <a:t>Ova</a:t>
            </a:r>
          </a:p>
        </p:txBody>
      </p:sp>
    </p:spTree>
    <p:extLst>
      <p:ext uri="{BB962C8B-B14F-4D97-AF65-F5344CB8AC3E}">
        <p14:creationId xmlns:p14="http://schemas.microsoft.com/office/powerpoint/2010/main" val="253689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Ovaries </a:t>
            </a:r>
            <a:endParaRPr lang="en-US" dirty="0"/>
          </a:p>
        </p:txBody>
      </p:sp>
      <p:sp>
        <p:nvSpPr>
          <p:cNvPr id="3" name="Content Placeholder 2"/>
          <p:cNvSpPr>
            <a:spLocks noGrp="1"/>
          </p:cNvSpPr>
          <p:nvPr>
            <p:ph idx="1"/>
          </p:nvPr>
        </p:nvSpPr>
        <p:spPr/>
        <p:txBody>
          <a:bodyPr>
            <a:normAutofit/>
          </a:bodyPr>
          <a:lstStyle/>
          <a:p>
            <a:r>
              <a:rPr lang="en-US" dirty="0"/>
              <a:t>Small solid structure on either side of the uterus</a:t>
            </a:r>
          </a:p>
          <a:p>
            <a:r>
              <a:rPr lang="en-US" dirty="0"/>
              <a:t>Held in place by peritoneal ligaments</a:t>
            </a:r>
          </a:p>
          <a:p>
            <a:r>
              <a:rPr lang="en-US" dirty="0"/>
              <a:t>Produce ova in an ovarian follicle</a:t>
            </a:r>
          </a:p>
          <a:p>
            <a:r>
              <a:rPr lang="en-US" dirty="0"/>
              <a:t>Egg is released and follicle enlarges and becomes a corpus luteum</a:t>
            </a:r>
          </a:p>
          <a:p>
            <a:pPr lvl="1">
              <a:buFont typeface="Courier New" panose="02070309020205020404" pitchFamily="49" charset="0"/>
              <a:buChar char="o"/>
            </a:pPr>
            <a:r>
              <a:rPr lang="en-US" dirty="0"/>
              <a:t>If egg is fertilized corpus luteum continues to create hormones</a:t>
            </a:r>
          </a:p>
        </p:txBody>
      </p:sp>
    </p:spTree>
    <p:extLst>
      <p:ext uri="{BB962C8B-B14F-4D97-AF65-F5344CB8AC3E}">
        <p14:creationId xmlns:p14="http://schemas.microsoft.com/office/powerpoint/2010/main" val="490255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Fertilization</a:t>
            </a:r>
            <a:endParaRPr lang="en-US" dirty="0"/>
          </a:p>
        </p:txBody>
      </p:sp>
      <p:sp>
        <p:nvSpPr>
          <p:cNvPr id="3" name="Content Placeholder 2"/>
          <p:cNvSpPr>
            <a:spLocks noGrp="1"/>
          </p:cNvSpPr>
          <p:nvPr>
            <p:ph idx="1"/>
          </p:nvPr>
        </p:nvSpPr>
        <p:spPr/>
        <p:txBody>
          <a:bodyPr>
            <a:normAutofit/>
          </a:bodyPr>
          <a:lstStyle/>
          <a:p>
            <a:r>
              <a:rPr lang="en-US" dirty="0"/>
              <a:t>Released egg caught by fimbriae at the end of fallopian tube</a:t>
            </a:r>
          </a:p>
          <a:p>
            <a:r>
              <a:rPr lang="en-US" dirty="0"/>
              <a:t>Transported towards the uterus</a:t>
            </a:r>
          </a:p>
          <a:p>
            <a:r>
              <a:rPr lang="en-US" dirty="0"/>
              <a:t>If fertilized—classified as Products of Conception by ICD-10-PCS</a:t>
            </a:r>
          </a:p>
          <a:p>
            <a:r>
              <a:rPr lang="en-US" dirty="0"/>
              <a:t>Fertilized egg implants in the endometrium of the uterus and develops into a fetus</a:t>
            </a:r>
          </a:p>
          <a:p>
            <a:pPr lvl="1">
              <a:buFont typeface="Courier New" panose="02070309020205020404" pitchFamily="49" charset="0"/>
              <a:buChar char="o"/>
            </a:pPr>
            <a:r>
              <a:rPr lang="en-US" dirty="0"/>
              <a:t>See chapter 20</a:t>
            </a:r>
          </a:p>
          <a:p>
            <a:pPr lvl="1"/>
            <a:endParaRPr lang="en-US" dirty="0"/>
          </a:p>
        </p:txBody>
      </p:sp>
    </p:spTree>
    <p:extLst>
      <p:ext uri="{BB962C8B-B14F-4D97-AF65-F5344CB8AC3E}">
        <p14:creationId xmlns:p14="http://schemas.microsoft.com/office/powerpoint/2010/main" val="1038960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Uterus</a:t>
            </a:r>
            <a:endParaRPr lang="en-US" dirty="0"/>
          </a:p>
        </p:txBody>
      </p:sp>
      <p:sp>
        <p:nvSpPr>
          <p:cNvPr id="3" name="Content Placeholder 2"/>
          <p:cNvSpPr>
            <a:spLocks noGrp="1"/>
          </p:cNvSpPr>
          <p:nvPr>
            <p:ph idx="1"/>
          </p:nvPr>
        </p:nvSpPr>
        <p:spPr/>
        <p:txBody>
          <a:bodyPr/>
          <a:lstStyle/>
          <a:p>
            <a:r>
              <a:rPr lang="en-US" dirty="0"/>
              <a:t>Muscular structure in pelvic cavity</a:t>
            </a:r>
          </a:p>
          <a:p>
            <a:r>
              <a:rPr lang="en-US" dirty="0"/>
              <a:t>Held in place by the uterine supporting structures</a:t>
            </a:r>
          </a:p>
          <a:p>
            <a:pPr lvl="1">
              <a:buFont typeface="Courier New" panose="02070309020205020404" pitchFamily="49" charset="0"/>
              <a:buChar char="o"/>
            </a:pPr>
            <a:r>
              <a:rPr lang="en-US" dirty="0"/>
              <a:t>Broad ligaments </a:t>
            </a:r>
          </a:p>
          <a:p>
            <a:pPr lvl="1">
              <a:buFont typeface="Courier New" panose="02070309020205020404" pitchFamily="49" charset="0"/>
              <a:buChar char="o"/>
            </a:pPr>
            <a:r>
              <a:rPr lang="en-US" dirty="0"/>
              <a:t>Infundibulopelvic ligaments</a:t>
            </a:r>
          </a:p>
          <a:p>
            <a:pPr lvl="1">
              <a:buFont typeface="Courier New" panose="02070309020205020404" pitchFamily="49" charset="0"/>
              <a:buChar char="o"/>
            </a:pPr>
            <a:r>
              <a:rPr lang="en-US" dirty="0"/>
              <a:t>Ovarian ligaments</a:t>
            </a:r>
          </a:p>
          <a:p>
            <a:pPr lvl="1">
              <a:buFont typeface="Courier New" panose="02070309020205020404" pitchFamily="49" charset="0"/>
              <a:buChar char="o"/>
            </a:pPr>
            <a:r>
              <a:rPr lang="en-US" dirty="0"/>
              <a:t>Round ligament </a:t>
            </a:r>
          </a:p>
          <a:p>
            <a:endParaRPr lang="en-US" dirty="0"/>
          </a:p>
          <a:p>
            <a:pPr lvl="5"/>
            <a:endParaRPr lang="en-US" dirty="0"/>
          </a:p>
        </p:txBody>
      </p:sp>
    </p:spTree>
    <p:extLst>
      <p:ext uri="{BB962C8B-B14F-4D97-AF65-F5344CB8AC3E}">
        <p14:creationId xmlns:p14="http://schemas.microsoft.com/office/powerpoint/2010/main" val="2352101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Uterus (Continued)</a:t>
            </a:r>
            <a:endParaRPr lang="en-US" dirty="0"/>
          </a:p>
        </p:txBody>
      </p:sp>
      <p:sp>
        <p:nvSpPr>
          <p:cNvPr id="3" name="Content Placeholder 2"/>
          <p:cNvSpPr>
            <a:spLocks noGrp="1"/>
          </p:cNvSpPr>
          <p:nvPr>
            <p:ph idx="1"/>
          </p:nvPr>
        </p:nvSpPr>
        <p:spPr/>
        <p:txBody>
          <a:bodyPr/>
          <a:lstStyle/>
          <a:p>
            <a:r>
              <a:rPr lang="en-US" dirty="0"/>
              <a:t>Cul-de-sac: Blind pouch also known as rectouterine pouch</a:t>
            </a:r>
          </a:p>
          <a:p>
            <a:r>
              <a:rPr lang="en-US" dirty="0"/>
              <a:t>Vestibular glands</a:t>
            </a:r>
          </a:p>
          <a:p>
            <a:pPr lvl="1">
              <a:buFont typeface="Courier New" panose="02070309020205020404" pitchFamily="49" charset="0"/>
              <a:buChar char="o"/>
            </a:pPr>
            <a:r>
              <a:rPr lang="en-US" dirty="0"/>
              <a:t>Skene’s glands</a:t>
            </a:r>
          </a:p>
          <a:p>
            <a:pPr lvl="1">
              <a:buFont typeface="Courier New" panose="02070309020205020404" pitchFamily="49" charset="0"/>
              <a:buChar char="o"/>
            </a:pPr>
            <a:r>
              <a:rPr lang="en-US" dirty="0"/>
              <a:t>Bartholin glands</a:t>
            </a:r>
          </a:p>
          <a:p>
            <a:r>
              <a:rPr lang="en-US" dirty="0"/>
              <a:t>Endometrium: Inner lining of the uterus</a:t>
            </a:r>
          </a:p>
          <a:p>
            <a:r>
              <a:rPr lang="en-US" dirty="0"/>
              <a:t>See figure 19.1</a:t>
            </a:r>
          </a:p>
        </p:txBody>
      </p:sp>
    </p:spTree>
    <p:extLst>
      <p:ext uri="{BB962C8B-B14F-4D97-AF65-F5344CB8AC3E}">
        <p14:creationId xmlns:p14="http://schemas.microsoft.com/office/powerpoint/2010/main" val="2222378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Vulva</a:t>
            </a:r>
            <a:endParaRPr lang="en-US" dirty="0"/>
          </a:p>
        </p:txBody>
      </p:sp>
      <p:sp>
        <p:nvSpPr>
          <p:cNvPr id="3" name="Content Placeholder 2"/>
          <p:cNvSpPr>
            <a:spLocks noGrp="1"/>
          </p:cNvSpPr>
          <p:nvPr>
            <p:ph idx="1"/>
          </p:nvPr>
        </p:nvSpPr>
        <p:spPr/>
        <p:txBody>
          <a:bodyPr>
            <a:normAutofit/>
          </a:bodyPr>
          <a:lstStyle/>
          <a:p>
            <a:r>
              <a:rPr lang="en-US" dirty="0"/>
              <a:t>External genitalia</a:t>
            </a:r>
          </a:p>
          <a:p>
            <a:pPr lvl="1">
              <a:buFont typeface="Courier New" panose="02070309020205020404" pitchFamily="49" charset="0"/>
              <a:buChar char="o"/>
            </a:pPr>
            <a:r>
              <a:rPr lang="en-US" dirty="0"/>
              <a:t>Mons pubis</a:t>
            </a:r>
          </a:p>
          <a:p>
            <a:pPr lvl="1">
              <a:buFont typeface="Courier New" panose="02070309020205020404" pitchFamily="49" charset="0"/>
              <a:buChar char="o"/>
            </a:pPr>
            <a:r>
              <a:rPr lang="en-US" dirty="0"/>
              <a:t>Labia majora</a:t>
            </a:r>
          </a:p>
          <a:p>
            <a:pPr lvl="1">
              <a:buFont typeface="Courier New" panose="02070309020205020404" pitchFamily="49" charset="0"/>
              <a:buChar char="o"/>
            </a:pPr>
            <a:r>
              <a:rPr lang="en-US" dirty="0"/>
              <a:t>Labia minora</a:t>
            </a:r>
          </a:p>
          <a:p>
            <a:pPr lvl="1">
              <a:buFont typeface="Courier New" panose="02070309020205020404" pitchFamily="49" charset="0"/>
              <a:buChar char="o"/>
            </a:pPr>
            <a:r>
              <a:rPr lang="en-US" dirty="0"/>
              <a:t>Clitoris</a:t>
            </a:r>
          </a:p>
          <a:p>
            <a:pPr lvl="1">
              <a:buFont typeface="Courier New" panose="02070309020205020404" pitchFamily="49" charset="0"/>
              <a:buChar char="o"/>
            </a:pPr>
            <a:r>
              <a:rPr lang="en-US" dirty="0"/>
              <a:t>Urethral and vaginal openings</a:t>
            </a:r>
          </a:p>
          <a:p>
            <a:pPr lvl="1">
              <a:buFont typeface="Courier New" panose="02070309020205020404" pitchFamily="49" charset="0"/>
              <a:buChar char="o"/>
            </a:pPr>
            <a:r>
              <a:rPr lang="en-US" dirty="0"/>
              <a:t>Vestibular glands</a:t>
            </a:r>
          </a:p>
          <a:p>
            <a:pPr lvl="1">
              <a:buFont typeface="Courier New" panose="02070309020205020404" pitchFamily="49" charset="0"/>
              <a:buChar char="o"/>
            </a:pPr>
            <a:r>
              <a:rPr lang="en-US" dirty="0"/>
              <a:t>Hymen </a:t>
            </a:r>
          </a:p>
          <a:p>
            <a:pPr lvl="1">
              <a:buFont typeface="Courier New" panose="02070309020205020404" pitchFamily="49" charset="0"/>
              <a:buChar char="o"/>
            </a:pPr>
            <a:r>
              <a:rPr lang="en-US" dirty="0"/>
              <a:t>See figure 19.2</a:t>
            </a:r>
          </a:p>
        </p:txBody>
      </p:sp>
    </p:spTree>
    <p:extLst>
      <p:ext uri="{BB962C8B-B14F-4D97-AF65-F5344CB8AC3E}">
        <p14:creationId xmlns:p14="http://schemas.microsoft.com/office/powerpoint/2010/main" val="14616299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34</TotalTime>
  <Words>1417</Words>
  <Application>Microsoft Office PowerPoint</Application>
  <PresentationFormat>On-screen Show (4:3)</PresentationFormat>
  <Paragraphs>179</Paragraphs>
  <Slides>27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Century Gothic</vt:lpstr>
      <vt:lpstr>Courier New</vt:lpstr>
      <vt:lpstr>Wingdings</vt:lpstr>
      <vt:lpstr>Office Theme</vt:lpstr>
      <vt:lpstr>ICD-10-PCS: An Applied Approach 2020</vt:lpstr>
      <vt:lpstr>Functions of the Reproductive Systems</vt:lpstr>
      <vt:lpstr>Functions of the Female Reproductive System</vt:lpstr>
      <vt:lpstr>Organization of the Female Reproductive System</vt:lpstr>
      <vt:lpstr>Ovaries </vt:lpstr>
      <vt:lpstr>Fertilization</vt:lpstr>
      <vt:lpstr>Uterus</vt:lpstr>
      <vt:lpstr>Uterus (Continued)</vt:lpstr>
      <vt:lpstr>Vulva</vt:lpstr>
      <vt:lpstr>Sterilization Procedures</vt:lpstr>
      <vt:lpstr>Colporrhaphy</vt:lpstr>
      <vt:lpstr>Vaginal Procedures</vt:lpstr>
      <vt:lpstr>Cervical Conization</vt:lpstr>
      <vt:lpstr>Common Procedures </vt:lpstr>
      <vt:lpstr>Other Procedures</vt:lpstr>
      <vt:lpstr>Body Part Values—Hysterectomy</vt:lpstr>
      <vt:lpstr>Bilateral Body Parts </vt:lpstr>
      <vt:lpstr>Approaches</vt:lpstr>
      <vt:lpstr>Approaches For Hysterectomy</vt:lpstr>
      <vt:lpstr>Approaches for Hysterectomy (Continued)</vt:lpstr>
      <vt:lpstr>Approaches for Hysterectomy (Continued)</vt:lpstr>
      <vt:lpstr>0UT Table for Resection</vt:lpstr>
      <vt:lpstr>Devices</vt:lpstr>
      <vt:lpstr>Qualifiers</vt:lpstr>
      <vt:lpstr>Case Study 2</vt:lpstr>
      <vt:lpstr>Case Study 2 (continued)</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5</cp:revision>
  <cp:lastPrinted>2018-12-07T14:38:18Z</cp:lastPrinted>
  <dcterms:created xsi:type="dcterms:W3CDTF">2019-10-24T16:47:39Z</dcterms:created>
  <dcterms:modified xsi:type="dcterms:W3CDTF">2020-06-12T22:55:17Z</dcterms:modified>
</cp:coreProperties>
</file>