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304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32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34" r:id="rId26"/>
    <p:sldId id="335" r:id="rId27"/>
    <p:sldId id="333" r:id="rId28"/>
    <p:sldId id="336" r:id="rId29"/>
    <p:sldId id="33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E4FF"/>
    <a:srgbClr val="3D4543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2" autoAdjust="0"/>
    <p:restoredTop sz="94706"/>
  </p:normalViewPr>
  <p:slideViewPr>
    <p:cSldViewPr snapToGrid="0" snapToObjects="1">
      <p:cViewPr varScale="1">
        <p:scale>
          <a:sx n="44" d="100"/>
          <a:sy n="44" d="100"/>
        </p:scale>
        <p:origin x="116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92D5C1E-4213-FB44-A792-CF991CDAC9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A5AF19-8F85-824D-8C47-8CC712C501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47B8B-5D1B-9942-91B4-6FC0220B3A5A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69BEA0-3F47-8E44-8BC9-DA59B99981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027B3B-5CCE-E843-B139-0CFC58FE38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32B9E-3B9C-394E-AE61-0542ED141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7C1FF-F2A6-41E2-A6A7-BF62B338B28B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539FC-377F-4643-A6F1-F99403E5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532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3F9306-14AC-4452-9887-0DE5CBCC17C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948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3F9306-14AC-4452-9887-0DE5CBCC17C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57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3F9306-14AC-4452-9887-0DE5CBCC17C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2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3F9306-14AC-4452-9887-0DE5CBCC17C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856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7025D9-8A0B-404B-80CE-024E9FA7C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860" y="2035015"/>
            <a:ext cx="6341671" cy="2390224"/>
          </a:xfrm>
        </p:spPr>
        <p:txBody>
          <a:bodyPr anchor="ctr" anchorCtr="0">
            <a:normAutofit/>
          </a:bodyPr>
          <a:lstStyle>
            <a:lvl1pPr algn="l">
              <a:defRPr sz="4000">
                <a:solidFill>
                  <a:schemeClr val="bg1"/>
                </a:solidFill>
                <a:latin typeface="Century Gothic" panose="020B0502020202020204" pitchFamily="34" charset="0"/>
                <a:cs typeface="Gotham Medium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861" y="4623553"/>
            <a:ext cx="6341670" cy="1204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7C7854-A3A0-534E-B387-E02E4960D983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ahima.org</a:t>
            </a:r>
            <a:endParaRPr lang="en-US" b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 descr="AHIMA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531" y="5698016"/>
            <a:ext cx="1806908" cy="87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7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3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45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8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3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39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87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3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271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1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5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168459F-06C0-FA4C-8304-13B287B1280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A9967ED-E504-9C4D-8276-0C1E8DA2FC2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037408" y="6310740"/>
            <a:ext cx="1562582" cy="413483"/>
          </a:xfrm>
          <a:prstGeom prst="rect">
            <a:avLst/>
          </a:prstGeom>
        </p:spPr>
      </p:pic>
      <p:sp>
        <p:nvSpPr>
          <p:cNvPr id="6" name="Text Box 15">
            <a:extLst>
              <a:ext uri="{FF2B5EF4-FFF2-40B4-BE49-F238E27FC236}">
                <a16:creationId xmlns:a16="http://schemas.microsoft.com/office/drawing/2014/main" id="{5CB0502B-B4F9-BA4D-81C5-6AC48579C5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7626" y="6524168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© 2020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-111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AF329E-8D4E-5742-A952-EAA1E0AEEBFA}"/>
              </a:ext>
            </a:extLst>
          </p:cNvPr>
          <p:cNvSpPr txBox="1"/>
          <p:nvPr userDrawn="1"/>
        </p:nvSpPr>
        <p:spPr>
          <a:xfrm>
            <a:off x="548748" y="6232359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solidFill>
                  <a:srgbClr val="00548B"/>
                </a:solidFill>
                <a:latin typeface="Century Gothic" panose="020B0502020202020204" pitchFamily="34" charset="0"/>
              </a:rPr>
              <a:t>ahima.org</a:t>
            </a:r>
            <a:endParaRPr lang="en-US" sz="1500" b="1" dirty="0">
              <a:solidFill>
                <a:srgbClr val="00548B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22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00548B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ICD-10-PCS: An Applied Approach 2020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Chapter 14: Integumentary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197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Breast Procedures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Lumpectomy—diagnostic or therapeutic purposes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Lymph node sampling, if applicable, coded separately</a:t>
            </a:r>
          </a:p>
          <a:p>
            <a:r>
              <a:rPr lang="en-US" dirty="0"/>
              <a:t>Partial mastectomy—more than lumpectomy, but not total breast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69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Mastectomy and Reconstruction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Simple or Total—entire breast, no nodes/muscles</a:t>
            </a:r>
          </a:p>
          <a:p>
            <a:r>
              <a:rPr lang="en-US" dirty="0"/>
              <a:t>Modified Radical—entire breast and axillary lymph nodes, no muscles</a:t>
            </a:r>
          </a:p>
          <a:p>
            <a:r>
              <a:rPr lang="en-US" dirty="0"/>
              <a:t>Radical—entire breast, axillary, infraclavicular and supraclavicular lymph node chains, and muscle from below the breast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806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/>
              <a:t>Mastectomy and Replacement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3539313" cy="4351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If mastectomy and replacement at the same operation, mastectomy is coded separately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Exception in Coding Guideline B3.1b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Tissue expander insertion—not replacement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400" dirty="0"/>
              <a:t>Injection port to allow addition of fluid 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400" dirty="0"/>
              <a:t>Tissue expander removed before replacement procedure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9A0819-14E0-4E08-A371-9973B9564AC5}"/>
              </a:ext>
            </a:extLst>
          </p:cNvPr>
          <p:cNvSpPr txBox="1"/>
          <p:nvPr/>
        </p:nvSpPr>
        <p:spPr>
          <a:xfrm>
            <a:off x="4464452" y="5803256"/>
            <a:ext cx="46795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Source: </a:t>
            </a:r>
            <a:r>
              <a:rPr lang="en-US" sz="1000" dirty="0" err="1"/>
              <a:t>BruceBlaus</a:t>
            </a:r>
            <a:r>
              <a:rPr lang="en-US" sz="1000" dirty="0"/>
              <a:t>. 2014 (January). “Breast Reconstruction–Expander.” Digital Image. Wikimedia Commons. https://en.wikipedia.org/wiki/File:Blausen_0138_BreastReconstruction_Expander.png.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F96848-8D42-4FA7-8B6D-3E3A2CF2E4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453" y="1690688"/>
            <a:ext cx="4050897" cy="4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172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Transfer vs. Replacement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Transfer: Tissue rearrangement via flaps, blood and nerve supply remains attached</a:t>
            </a:r>
          </a:p>
          <a:p>
            <a:r>
              <a:rPr lang="en-US" dirty="0"/>
              <a:t>Replacement: Free skin graft, disconnected from the vascular and nervous supply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Mastectomy with Free TRAM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Taking out body part is included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DIEP flap-free graft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977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B26D6-6AD5-4D5F-9E8E-E16DEFC48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0KX Table For Reconstructive Transfer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E1E8A5D-0116-4490-A6F7-C92394B142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7535" y="1591790"/>
            <a:ext cx="5266062" cy="474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2630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Breast Replacement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Free flap or graft—Replacement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Multiple layers of tissue—reconnected to vascular supply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Deep Inferior Epigastric Perforator (DIEP)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Muscle Transfer—Flaps or pedicle flaps—Transfer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Body part—Abdominal Muscle R/L (what is moving)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Qualifier—Flap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Transverse Rectus Abdominis Muscle (TRAM)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 err="1"/>
              <a:t>Latissius</a:t>
            </a:r>
            <a:r>
              <a:rPr lang="en-US" dirty="0"/>
              <a:t> Dorsi myocutaneous Flap</a:t>
            </a:r>
          </a:p>
          <a:p>
            <a:r>
              <a:rPr lang="en-US" dirty="0"/>
              <a:t>Implants—Replacement with synthetic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Can also be used in Alteration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4269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8931" y="701674"/>
            <a:ext cx="7424757" cy="891129"/>
          </a:xfrm>
        </p:spPr>
        <p:txBody>
          <a:bodyPr/>
          <a:lstStyle/>
          <a:p>
            <a:r>
              <a:rPr lang="en-US"/>
              <a:t>Subcutaneous Tissue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4859"/>
            <a:ext cx="8229600" cy="4091304"/>
          </a:xfrm>
        </p:spPr>
        <p:txBody>
          <a:bodyPr/>
          <a:lstStyle/>
          <a:p>
            <a:r>
              <a:rPr lang="en-US" dirty="0"/>
              <a:t>Common place for devices to reside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Neurostimulators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Pacemaker generators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Defibrillator generators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Totally subcutaneous implantable cardioverter-defibrillator—leads and unit</a:t>
            </a:r>
          </a:p>
        </p:txBody>
      </p:sp>
    </p:spTree>
    <p:extLst>
      <p:ext uri="{BB962C8B-B14F-4D97-AF65-F5344CB8AC3E}">
        <p14:creationId xmlns:p14="http://schemas.microsoft.com/office/powerpoint/2010/main" val="42777544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Biopsy with Further Procedures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See Coding Guideline B3.4</a:t>
            </a:r>
          </a:p>
          <a:p>
            <a:r>
              <a:rPr lang="en-US" dirty="0"/>
              <a:t>If a diagnostic Excision, Extraction, or Drainage is followed by a more definitive procedure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Code both the biopsy and the definitive procedure</a:t>
            </a:r>
          </a:p>
        </p:txBody>
      </p:sp>
    </p:spTree>
    <p:extLst>
      <p:ext uri="{BB962C8B-B14F-4D97-AF65-F5344CB8AC3E}">
        <p14:creationId xmlns:p14="http://schemas.microsoft.com/office/powerpoint/2010/main" val="2832974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Body Part Values for Integumentary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See Coding Guideline B4.6—if a procedure is performed on the skin, subcutaneous tissue, or fascia overlying a joint, the procedure is coded to the following body part: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Shoulder is coded to Upper Arm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Elbow is coded to Lower Arm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Wrist is coded to Lower Arm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Hip is coded to Upper Leg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Knee is coded to Lower Leg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Ankle is coded to Foot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6901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Body Part Values for Integumentary System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See Coding Guideline B3.5—if the root operations Excision, Extraction, Repair, or Inspection are performed on overlapping layers of the musculoskeletal system, the body part specifying the deepest layer is coded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excisional debridement that includes skin and subcutaneous tissue and muscle is coded to the muscle body part </a:t>
            </a:r>
          </a:p>
        </p:txBody>
      </p:sp>
    </p:spTree>
    <p:extLst>
      <p:ext uri="{BB962C8B-B14F-4D97-AF65-F5344CB8AC3E}">
        <p14:creationId xmlns:p14="http://schemas.microsoft.com/office/powerpoint/2010/main" val="2309843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Integumentary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Two Body Systems in ICD-10-PCS</a:t>
            </a:r>
          </a:p>
          <a:p>
            <a:r>
              <a:rPr lang="en-US"/>
              <a:t>H—Skin and Breast (including nails)</a:t>
            </a:r>
          </a:p>
          <a:p>
            <a:r>
              <a:rPr lang="en-US"/>
              <a:t>J—Subcutaneous Tissue and Fascia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1985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all procedures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Open, Percutaneous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Skin—External</a:t>
            </a:r>
          </a:p>
          <a:p>
            <a:r>
              <a:rPr lang="en-US" dirty="0"/>
              <a:t>For procedures on the breast and nipple, mammary ducts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Via natural or artificial opening, via natural or artificial opening endoscopic</a:t>
            </a:r>
          </a:p>
          <a:p>
            <a:r>
              <a:rPr lang="en-US" dirty="0"/>
              <a:t>Procedures on the subcutaneous tissue and fascia and breast—do not use External approach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4500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Autologous tissue substitute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Tissue cultured epidermal autograft—from patient and grown in a laboratory to larger sized and used within approximately 14 days</a:t>
            </a:r>
          </a:p>
          <a:p>
            <a:r>
              <a:rPr lang="en-US" dirty="0"/>
              <a:t>Implantable devices in subcutaneous tissue and fascia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contraceptive devices, stimulator generators, pacemakers, infusion pumps, tunneled VADs, totally implantable VADs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5941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Totally Implantable Vascular Access Device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3761613" cy="435133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100" dirty="0"/>
              <a:t>To access central veins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100" dirty="0"/>
              <a:t>Device value W—Vascular Access Device, Totally Implantable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100" dirty="0"/>
              <a:t>Inserted in subcutaneous pocket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100" dirty="0"/>
              <a:t>If associated infusion device, coded separately to where the tip rests in 02H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9E83ED-2A68-493D-9939-AACDB616AB2E}"/>
              </a:ext>
            </a:extLst>
          </p:cNvPr>
          <p:cNvSpPr txBox="1"/>
          <p:nvPr/>
        </p:nvSpPr>
        <p:spPr>
          <a:xfrm>
            <a:off x="4571999" y="5421312"/>
            <a:ext cx="42764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Source: </a:t>
            </a:r>
            <a:r>
              <a:rPr lang="en-US" sz="1000" dirty="0" err="1"/>
              <a:t>PanoramicTiger</a:t>
            </a:r>
            <a:r>
              <a:rPr lang="en-US" sz="1000" dirty="0"/>
              <a:t>. 2009 (May). “</a:t>
            </a:r>
            <a:r>
              <a:rPr lang="en-US" sz="1000" dirty="0" err="1"/>
              <a:t>Gripperneedle</a:t>
            </a:r>
            <a:r>
              <a:rPr lang="en-US" sz="1000" dirty="0"/>
              <a:t> in a Port-A-Cath.” Digital Image. Wikimedia Commons. CC BY-SA 3.0. https://en.wikipedia.org/wiki/File:PAC_met_Gripper_erin.JPG.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0800C0-641B-4F46-8B5D-85A0990BA2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9" y="1893455"/>
            <a:ext cx="4433453" cy="332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864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Neurostimulators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Deep brain stimulation</a:t>
            </a:r>
          </a:p>
          <a:p>
            <a:r>
              <a:rPr lang="en-US"/>
              <a:t>Generator placed in subcutaneous pocket using open approach</a:t>
            </a:r>
          </a:p>
          <a:p>
            <a:r>
              <a:rPr lang="en-US"/>
              <a:t>Lead(s) placed in body part needing stimulation</a:t>
            </a:r>
          </a:p>
          <a:p>
            <a:r>
              <a:rPr lang="en-US"/>
              <a:t>Single array one port, one lead</a:t>
            </a:r>
          </a:p>
          <a:p>
            <a:r>
              <a:rPr lang="en-US"/>
              <a:t>Multiple array two or more ports and leads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686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Qualifiers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Types of flaps in Replacement procedures</a:t>
            </a:r>
          </a:p>
          <a:p>
            <a:r>
              <a:rPr lang="en-US" dirty="0"/>
              <a:t>Full thickness vs. partial thickness skin grafts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3 full thickness if both epidermal and dermal layers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Partial thickness for tissue cultured epidermal autograft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Only dermis = partial thickness</a:t>
            </a:r>
          </a:p>
          <a:p>
            <a:r>
              <a:rPr lang="en-US" dirty="0"/>
              <a:t>Number of lesions destroyed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0276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2F796-5265-4F77-86D4-869605EF9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Qualifiers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46AF6-BFED-44E1-B4AA-A4AAAAA4DE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Transfer procedures in Subcutaneous Tissue and Fascia—more than one layer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May be described as pedicled perforator artery flap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Perforator artery and vein still attached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05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7B9B6-F679-4DCE-8BF3-9C40E69DE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Coding Tip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9DF4D-3D21-4189-A543-5D3815073C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When tissue flaps are coded with the root operation of Transfer, the body system value describes the deepest tissue layer in the flap.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The qualifier is used to describe when more than one tissue layer is transferred.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975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4782E-D5DA-4714-B331-29872A941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Qualifier 2—Cell Suspension Technique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2628E2-19E3-45AF-89EB-9A24275096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Skin replacement prepared in OR</a:t>
            </a:r>
          </a:p>
          <a:p>
            <a:r>
              <a:rPr lang="en-US" dirty="0"/>
              <a:t>Uses the patient’s split-thickness skin harvested from healthy skin</a:t>
            </a:r>
          </a:p>
          <a:p>
            <a:r>
              <a:rPr lang="en-US" dirty="0"/>
              <a:t>Skin incubated in biochemical agent to separate the epidermis from other tissue </a:t>
            </a:r>
          </a:p>
          <a:p>
            <a:r>
              <a:rPr lang="en-US" dirty="0"/>
              <a:t>Epidermal cells sprayed or dripped on wound for tissue cover</a:t>
            </a:r>
          </a:p>
          <a:p>
            <a:r>
              <a:rPr lang="en-US" dirty="0"/>
              <a:t>Device value = autologous tissue substitute</a:t>
            </a:r>
          </a:p>
        </p:txBody>
      </p:sp>
    </p:spTree>
    <p:extLst>
      <p:ext uri="{BB962C8B-B14F-4D97-AF65-F5344CB8AC3E}">
        <p14:creationId xmlns:p14="http://schemas.microsoft.com/office/powerpoint/2010/main" val="40357681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A01F6-165E-4111-8A94-C3A7838E2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E3123C-EF79-4A8B-9ED8-0B27BC369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810" y="1866050"/>
            <a:ext cx="7886700" cy="435133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7200" dirty="0"/>
              <a:t>PREOPERATIVE DIAGNOSIS: 	Carcinoma of the left breast.</a:t>
            </a:r>
          </a:p>
          <a:p>
            <a:pPr marL="0" indent="0">
              <a:buNone/>
            </a:pPr>
            <a:r>
              <a:rPr lang="en-US" sz="7200" dirty="0"/>
              <a:t>POSTOPERATIVE DIAGNOSIS: 	Carcinoma of the left breast.</a:t>
            </a:r>
          </a:p>
          <a:p>
            <a:pPr marL="0" indent="0">
              <a:buNone/>
            </a:pPr>
            <a:r>
              <a:rPr lang="en-US" sz="7200" dirty="0"/>
              <a:t>PROCEDURE: 		</a:t>
            </a:r>
            <a:r>
              <a:rPr lang="en-US" sz="7200" dirty="0">
                <a:solidFill>
                  <a:srgbClr val="C41B00"/>
                </a:solidFill>
              </a:rPr>
              <a:t>Left simple mastectomy with sentinel 					lymph node biopsy.</a:t>
            </a:r>
          </a:p>
          <a:p>
            <a:pPr marL="0" indent="0">
              <a:buNone/>
            </a:pPr>
            <a:r>
              <a:rPr lang="en-US" sz="7200" dirty="0"/>
              <a:t> </a:t>
            </a:r>
          </a:p>
          <a:p>
            <a:pPr marL="0" indent="0">
              <a:buNone/>
            </a:pPr>
            <a:r>
              <a:rPr lang="en-US" sz="7200" dirty="0"/>
              <a:t>Patient brought to the operating room and placed in supine position. After adequate general anesthesia, the abdomen and right chest wall was prepped and draped. </a:t>
            </a:r>
            <a:r>
              <a:rPr lang="en-US" sz="7200" b="1" dirty="0">
                <a:solidFill>
                  <a:srgbClr val="92D050"/>
                </a:solidFill>
              </a:rPr>
              <a:t>Elliptical incision encompassing the nipple-areolar complex was made. Flaps were elevated superior to the clavicle, medial to midportion of the sternum, laterally to latissimus, inferiorly to the serratus pectoralis major minor muscles </a:t>
            </a:r>
            <a:r>
              <a:rPr lang="en-US" sz="7200" dirty="0"/>
              <a:t>were defined. With needle probe, </a:t>
            </a:r>
            <a:r>
              <a:rPr lang="en-US" sz="7200" dirty="0">
                <a:solidFill>
                  <a:srgbClr val="C41B00"/>
                </a:solidFill>
              </a:rPr>
              <a:t>sentinel axillary node </a:t>
            </a:r>
            <a:r>
              <a:rPr lang="en-US" sz="7200" dirty="0"/>
              <a:t>measuring 860 was </a:t>
            </a:r>
            <a:r>
              <a:rPr lang="en-US" sz="7200" dirty="0">
                <a:solidFill>
                  <a:srgbClr val="C41B00"/>
                </a:solidFill>
              </a:rPr>
              <a:t>removed</a:t>
            </a:r>
            <a:r>
              <a:rPr lang="en-US" sz="7200" dirty="0"/>
              <a:t>. Touch prep was negative. </a:t>
            </a:r>
            <a:r>
              <a:rPr lang="en-US" sz="7200" dirty="0">
                <a:solidFill>
                  <a:srgbClr val="C41B00"/>
                </a:solidFill>
              </a:rPr>
              <a:t>Breast was completely amputated. </a:t>
            </a:r>
            <a:r>
              <a:rPr lang="en-US" sz="7200" dirty="0"/>
              <a:t>At this point with hemostasis excellent, a drain was brought out through a lower stab wound, placed across  wall, and the wound was closed with clips. Betadine </a:t>
            </a:r>
            <a:r>
              <a:rPr lang="en-US" sz="7200" dirty="0" err="1"/>
              <a:t>ointmentthe</a:t>
            </a:r>
            <a:r>
              <a:rPr lang="en-US" sz="7200" dirty="0"/>
              <a:t> chest, sterile dressings, Vaseline gauze were applied. The patient tolerated the procedure well. She was transferred to recovery room in satisfactory condition. Blood loss approximately 50 </a:t>
            </a:r>
            <a:r>
              <a:rPr lang="en-US" sz="7200" dirty="0" err="1"/>
              <a:t>mL.</a:t>
            </a:r>
            <a:endParaRPr lang="en-US" sz="72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AC03CD-5945-4348-94EB-2BCB203A1319}"/>
              </a:ext>
            </a:extLst>
          </p:cNvPr>
          <p:cNvSpPr/>
          <p:nvPr/>
        </p:nvSpPr>
        <p:spPr>
          <a:xfrm>
            <a:off x="5850771" y="854464"/>
            <a:ext cx="1690254" cy="69396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41B00"/>
                </a:solidFill>
              </a:rPr>
              <a:t>Root </a:t>
            </a:r>
          </a:p>
          <a:p>
            <a:pPr algn="ctr"/>
            <a:r>
              <a:rPr lang="en-US" dirty="0">
                <a:solidFill>
                  <a:srgbClr val="C41B00"/>
                </a:solidFill>
              </a:rPr>
              <a:t>Operations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511F47E-ABB2-4E74-8CB2-E3F4D98E2C39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6146333" y="1548431"/>
            <a:ext cx="549565" cy="996403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157B9BF-0F10-4B6F-BA42-57E1D524B857}"/>
              </a:ext>
            </a:extLst>
          </p:cNvPr>
          <p:cNvSpPr/>
          <p:nvPr/>
        </p:nvSpPr>
        <p:spPr>
          <a:xfrm>
            <a:off x="8054112" y="3859879"/>
            <a:ext cx="1073852" cy="914400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41B00"/>
                </a:solidFill>
              </a:rPr>
              <a:t>Body </a:t>
            </a:r>
          </a:p>
          <a:p>
            <a:pPr algn="ctr"/>
            <a:r>
              <a:rPr lang="en-US" dirty="0">
                <a:solidFill>
                  <a:srgbClr val="C41B00"/>
                </a:solidFill>
              </a:rPr>
              <a:t>Parts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AFFA5E8-3949-4914-8986-DBF449101444}"/>
              </a:ext>
            </a:extLst>
          </p:cNvPr>
          <p:cNvCxnSpPr>
            <a:cxnSpLocks/>
          </p:cNvCxnSpPr>
          <p:nvPr/>
        </p:nvCxnSpPr>
        <p:spPr>
          <a:xfrm flipH="1">
            <a:off x="4781426" y="4443958"/>
            <a:ext cx="3272686" cy="43402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3B955C5-CDD2-480C-93CC-26DBC62D4680}"/>
              </a:ext>
            </a:extLst>
          </p:cNvPr>
          <p:cNvCxnSpPr>
            <a:cxnSpLocks/>
          </p:cNvCxnSpPr>
          <p:nvPr/>
        </p:nvCxnSpPr>
        <p:spPr>
          <a:xfrm flipH="1">
            <a:off x="5855278" y="4403001"/>
            <a:ext cx="2660072" cy="280481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7C35CCB-CE2A-40C5-A7D7-4AB878257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33470">
            <a:off x="5467438" y="3235419"/>
            <a:ext cx="2903705" cy="38716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34FF14D-C8CC-4947-BEBA-32AF323715E6}"/>
              </a:ext>
            </a:extLst>
          </p:cNvPr>
          <p:cNvSpPr/>
          <p:nvPr/>
        </p:nvSpPr>
        <p:spPr>
          <a:xfrm>
            <a:off x="6579709" y="2735354"/>
            <a:ext cx="2244481" cy="537060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</a:rPr>
              <a:t>Approach</a:t>
            </a:r>
          </a:p>
        </p:txBody>
      </p:sp>
    </p:spTree>
    <p:extLst>
      <p:ext uri="{BB962C8B-B14F-4D97-AF65-F5344CB8AC3E}">
        <p14:creationId xmlns:p14="http://schemas.microsoft.com/office/powerpoint/2010/main" val="37014451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A01F6-165E-4111-8A94-C3A7838E2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 2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E3123C-EF79-4A8B-9ED8-0B27BC369F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0HTU0ZZ, 07B60ZX</a:t>
            </a:r>
          </a:p>
          <a:p>
            <a:r>
              <a:rPr lang="en-US" dirty="0"/>
              <a:t>Resection is used to code the complete removal of the left breast</a:t>
            </a:r>
          </a:p>
          <a:p>
            <a:r>
              <a:rPr lang="en-US" dirty="0"/>
              <a:t>Body part value U, Breast, Left </a:t>
            </a:r>
          </a:p>
          <a:p>
            <a:r>
              <a:rPr lang="en-US" dirty="0"/>
              <a:t>Approach </a:t>
            </a:r>
            <a:r>
              <a:rPr lang="en-US"/>
              <a:t>is Open—chest </a:t>
            </a:r>
            <a:r>
              <a:rPr lang="en-US" dirty="0"/>
              <a:t>wall was exposed</a:t>
            </a:r>
          </a:p>
          <a:p>
            <a:r>
              <a:rPr lang="en-US" dirty="0"/>
              <a:t>No device value or qualifier value is appropriate for this code </a:t>
            </a:r>
          </a:p>
          <a:p>
            <a:r>
              <a:rPr lang="en-US" dirty="0"/>
              <a:t>Removal of the sentinel axillary node—Excision </a:t>
            </a:r>
          </a:p>
          <a:p>
            <a:r>
              <a:rPr lang="en-US" dirty="0"/>
              <a:t>Body part value 6, Lymphatic, Left Axillary</a:t>
            </a:r>
          </a:p>
          <a:p>
            <a:r>
              <a:rPr lang="en-US" dirty="0"/>
              <a:t>Qualifier value is X, Diagnostic for biopsy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10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Functions of the Integumentary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Covers the body</a:t>
            </a:r>
          </a:p>
          <a:p>
            <a:r>
              <a:rPr lang="en-US"/>
              <a:t>Regulates temperature</a:t>
            </a:r>
          </a:p>
          <a:p>
            <a:r>
              <a:rPr lang="en-US"/>
              <a:t>Protects from ultraviolet rays and external radiation</a:t>
            </a:r>
          </a:p>
          <a:p>
            <a:r>
              <a:rPr lang="en-US"/>
              <a:t>Detects environmental changes in temperature and pressure</a:t>
            </a:r>
          </a:p>
          <a:p>
            <a:r>
              <a:rPr lang="en-US"/>
              <a:t>Repair itself from minor damage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864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Organization of the Skin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Skin (see figure 14.1)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Epidermis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No blood vessels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Receives nutrients from the basement membranes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Partial thickness—epidermis only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Dermis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Contains collagenous and elastic fibers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Small blood vessels, nerves, and hair follicles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Full thickness—epidermis and dermis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248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Subcutaneous Tissue and Fascia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Subcutaneous tissue—below the dermis, composed of adipose and connective tissue</a:t>
            </a:r>
          </a:p>
          <a:p>
            <a:r>
              <a:rPr lang="en-US" dirty="0"/>
              <a:t>Fascia—below subcutaneous tissue, connective tissue covering connects subcutaneous tissue to muscle </a:t>
            </a:r>
          </a:p>
          <a:p>
            <a:r>
              <a:rPr lang="en-US" dirty="0"/>
              <a:t>See figure 14.1</a:t>
            </a:r>
          </a:p>
          <a:p>
            <a:r>
              <a:rPr lang="en-US" dirty="0"/>
              <a:t>Clarify the layers with the documentation in the reports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040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Also called mammary gland</a:t>
            </a:r>
          </a:p>
          <a:p>
            <a:r>
              <a:rPr lang="en-US" dirty="0"/>
              <a:t>Present in male and female, but developed in female</a:t>
            </a:r>
          </a:p>
          <a:p>
            <a:r>
              <a:rPr lang="en-US" dirty="0"/>
              <a:t>Organ of milk production in the female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Ducts that collect milk </a:t>
            </a:r>
          </a:p>
          <a:p>
            <a:r>
              <a:rPr lang="en-US" dirty="0"/>
              <a:t>See figure 14.2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698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Thin plates of hard tissue at the end of each toe and finger</a:t>
            </a:r>
          </a:p>
          <a:p>
            <a:r>
              <a:rPr lang="en-US" dirty="0"/>
              <a:t>Nail body: Visible portion of the nail</a:t>
            </a:r>
          </a:p>
          <a:p>
            <a:r>
              <a:rPr lang="en-US" dirty="0"/>
              <a:t>Nail root: Proximal end of the nail</a:t>
            </a:r>
          </a:p>
          <a:p>
            <a:r>
              <a:rPr lang="en-US" dirty="0"/>
              <a:t>Nail matrix: Location of nail growth</a:t>
            </a:r>
          </a:p>
          <a:p>
            <a:r>
              <a:rPr lang="en-US" dirty="0"/>
              <a:t>Parts not differentiated in ICD-10-PCS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Nail bed and nail plate—body part for fingernail/toenail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Cuticle and proximal nail fold—body part for skin of the hand/foot</a:t>
            </a:r>
          </a:p>
          <a:p>
            <a:r>
              <a:rPr lang="en-US" dirty="0"/>
              <a:t>See figure 14.3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370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Common Root Operations in the Integumentary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Liposuction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Medical reasons—Extraction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Cosmetic purposes—Alteration</a:t>
            </a:r>
          </a:p>
          <a:p>
            <a:r>
              <a:rPr lang="en-US" dirty="0"/>
              <a:t>Non-excisional Debridement</a:t>
            </a:r>
          </a:p>
          <a:p>
            <a:pPr lvl="1"/>
            <a:r>
              <a:rPr lang="en-US" dirty="0"/>
              <a:t>Extraction</a:t>
            </a:r>
          </a:p>
          <a:p>
            <a:r>
              <a:rPr lang="en-US" dirty="0"/>
              <a:t>Reattachment and Reposition vs. Repair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Reattachment and Reposition—skin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Repair—similar procedures on the subcutaneous tissue and fascia</a:t>
            </a:r>
          </a:p>
        </p:txBody>
      </p:sp>
    </p:spTree>
    <p:extLst>
      <p:ext uri="{BB962C8B-B14F-4D97-AF65-F5344CB8AC3E}">
        <p14:creationId xmlns:p14="http://schemas.microsoft.com/office/powerpoint/2010/main" val="1962045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Transfer vs. Replacement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Tissue rearrangement via flaps—still connected to the body’s nerve and vascular supply = Transfer</a:t>
            </a:r>
          </a:p>
          <a:p>
            <a:r>
              <a:rPr lang="en-US" dirty="0"/>
              <a:t>Free skin graft—totally detached = Replacement with autologous tissue substitute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Harvest of the skin graft coded separately—see guideline B3.9</a:t>
            </a:r>
          </a:p>
        </p:txBody>
      </p:sp>
    </p:spTree>
    <p:extLst>
      <p:ext uri="{BB962C8B-B14F-4D97-AF65-F5344CB8AC3E}">
        <p14:creationId xmlns:p14="http://schemas.microsoft.com/office/powerpoint/2010/main" val="2095136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HIMA_PPT_4" id="{FDAC70BC-4F17-A64A-8CEF-517AF3A2CB38}" vid="{907D5462-95BE-0045-987A-8A15176C92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2019_AHIMA_PPT</Template>
  <TotalTime>24</TotalTime>
  <Words>1457</Words>
  <Application>Microsoft Office PowerPoint</Application>
  <PresentationFormat>On-screen Show (4:3)</PresentationFormat>
  <Paragraphs>178</Paragraphs>
  <Slides>29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Century Gothic</vt:lpstr>
      <vt:lpstr>Courier New</vt:lpstr>
      <vt:lpstr>Wingdings</vt:lpstr>
      <vt:lpstr>Office Theme</vt:lpstr>
      <vt:lpstr>ICD-10-PCS: An Applied Approach 2020</vt:lpstr>
      <vt:lpstr>Integumentary System</vt:lpstr>
      <vt:lpstr>Functions of the Integumentary System</vt:lpstr>
      <vt:lpstr>Organization of the Skin</vt:lpstr>
      <vt:lpstr>Subcutaneous Tissue and Fascia</vt:lpstr>
      <vt:lpstr>Breast</vt:lpstr>
      <vt:lpstr>Nails</vt:lpstr>
      <vt:lpstr>Common Root Operations in the Integumentary System</vt:lpstr>
      <vt:lpstr>Transfer vs. Replacement</vt:lpstr>
      <vt:lpstr>Breast Procedures</vt:lpstr>
      <vt:lpstr>Mastectomy and Reconstruction</vt:lpstr>
      <vt:lpstr>Mastectomy and Replacement</vt:lpstr>
      <vt:lpstr>Transfer vs. Replacement</vt:lpstr>
      <vt:lpstr>0KX Table For Reconstructive Transfer</vt:lpstr>
      <vt:lpstr>Breast Replacement</vt:lpstr>
      <vt:lpstr>Subcutaneous Tissue</vt:lpstr>
      <vt:lpstr>Biopsy with Further Procedures</vt:lpstr>
      <vt:lpstr>Body Part Values for Integumentary System</vt:lpstr>
      <vt:lpstr>Body Part Values for Integumentary System (Continued)</vt:lpstr>
      <vt:lpstr>Approaches</vt:lpstr>
      <vt:lpstr>Devices</vt:lpstr>
      <vt:lpstr>Totally Implantable Vascular Access Device</vt:lpstr>
      <vt:lpstr>Neurostimulators</vt:lpstr>
      <vt:lpstr>Qualifiers</vt:lpstr>
      <vt:lpstr>Qualifiers</vt:lpstr>
      <vt:lpstr>Coding Tip</vt:lpstr>
      <vt:lpstr>Qualifier 2—Cell Suspension Technique </vt:lpstr>
      <vt:lpstr>Case Study 2</vt:lpstr>
      <vt:lpstr>Case Study 2 Answers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Title, Title, Title</dc:title>
  <dc:creator>JBlock</dc:creator>
  <cp:lastModifiedBy>Hilari Simmons</cp:lastModifiedBy>
  <cp:revision>8</cp:revision>
  <cp:lastPrinted>2018-12-07T14:38:18Z</cp:lastPrinted>
  <dcterms:created xsi:type="dcterms:W3CDTF">2019-10-23T20:14:41Z</dcterms:created>
  <dcterms:modified xsi:type="dcterms:W3CDTF">2020-05-24T02:02:55Z</dcterms:modified>
</cp:coreProperties>
</file>