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4"/>
  </p:notesMasterIdLst>
  <p:handoutMasterIdLst>
    <p:handoutMasterId r:id="rId45"/>
  </p:handoutMasterIdLst>
  <p:sldIdLst>
    <p:sldId id="304" r:id="rId2"/>
    <p:sldId id="305" r:id="rId3"/>
    <p:sldId id="306" r:id="rId4"/>
    <p:sldId id="307" r:id="rId5"/>
    <p:sldId id="308" r:id="rId6"/>
    <p:sldId id="337" r:id="rId7"/>
    <p:sldId id="347" r:id="rId8"/>
    <p:sldId id="310" r:id="rId9"/>
    <p:sldId id="348" r:id="rId10"/>
    <p:sldId id="349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34" r:id="rId33"/>
    <p:sldId id="339" r:id="rId34"/>
    <p:sldId id="340" r:id="rId35"/>
    <p:sldId id="342" r:id="rId36"/>
    <p:sldId id="341" r:id="rId37"/>
    <p:sldId id="343" r:id="rId38"/>
    <p:sldId id="344" r:id="rId39"/>
    <p:sldId id="345" r:id="rId40"/>
    <p:sldId id="346" r:id="rId41"/>
    <p:sldId id="335" r:id="rId42"/>
    <p:sldId id="336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E4FF"/>
    <a:srgbClr val="3D4543"/>
    <a:srgbClr val="0054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2" autoAdjust="0"/>
    <p:restoredTop sz="94706"/>
  </p:normalViewPr>
  <p:slideViewPr>
    <p:cSldViewPr snapToGrid="0" snapToObjects="1">
      <p:cViewPr varScale="1">
        <p:scale>
          <a:sx n="60" d="100"/>
          <a:sy n="60" d="100"/>
        </p:scale>
        <p:origin x="54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D92D5C1E-4213-FB44-A792-CF991CDAC9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BA5AF19-8F85-824D-8C47-8CC712C501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47B8B-5D1B-9942-91B4-6FC0220B3A5A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EB69BEA0-3F47-8E44-8BC9-DA59B99981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E027B3B-5CCE-E843-B139-0CFC58FE38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832B9E-3B9C-394E-AE61-0542ED141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7C5649-5178-427C-B014-E181A6576277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9746E-551B-47BA-AC87-EE81C6965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79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F9306-14AC-4452-9887-0DE5CBCC17C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30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B7025D9-8A0B-404B-80CE-024E9FA7C8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0860" y="2035015"/>
            <a:ext cx="6341671" cy="2390224"/>
          </a:xfrm>
        </p:spPr>
        <p:txBody>
          <a:bodyPr anchor="ctr" anchorCtr="0">
            <a:normAutofit/>
          </a:bodyPr>
          <a:lstStyle>
            <a:lvl1pPr algn="l">
              <a:defRPr sz="4000">
                <a:solidFill>
                  <a:schemeClr val="bg1"/>
                </a:solidFill>
                <a:latin typeface="Century Gothic" panose="020B0502020202020204" pitchFamily="34" charset="0"/>
                <a:cs typeface="Gotham Medium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0861" y="4623553"/>
            <a:ext cx="6341670" cy="1204729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59E4FF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57C7854-A3A0-534E-B387-E02E4960D983}"/>
              </a:ext>
            </a:extLst>
          </p:cNvPr>
          <p:cNvSpPr txBox="1"/>
          <p:nvPr userDrawn="1"/>
        </p:nvSpPr>
        <p:spPr>
          <a:xfrm>
            <a:off x="520861" y="6204031"/>
            <a:ext cx="1944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ahima.org</a:t>
            </a:r>
            <a:endParaRPr lang="en-US" b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 descr="AHIMA_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531" y="5698016"/>
            <a:ext cx="1806908" cy="87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072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938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45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783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231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839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687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43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271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110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855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168459F-06C0-FA4C-8304-13B287B1280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2A9967ED-E504-9C4D-8276-0C1E8DA2FC2A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037408" y="6310740"/>
            <a:ext cx="1562582" cy="413483"/>
          </a:xfrm>
          <a:prstGeom prst="rect">
            <a:avLst/>
          </a:prstGeom>
        </p:spPr>
      </p:pic>
      <p:sp>
        <p:nvSpPr>
          <p:cNvPr id="6" name="Text Box 15">
            <a:extLst>
              <a:ext uri="{FF2B5EF4-FFF2-40B4-BE49-F238E27FC236}">
                <a16:creationId xmlns:a16="http://schemas.microsoft.com/office/drawing/2014/main" xmlns="" id="{5CB0502B-B4F9-BA4D-81C5-6AC48579C5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57626" y="6524168"/>
            <a:ext cx="468384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7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© 2020 AHIMA</a:t>
            </a:r>
            <a:endParaRPr lang="en-US" sz="7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-111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1AF329E-8D4E-5742-A952-EAA1E0AEEBFA}"/>
              </a:ext>
            </a:extLst>
          </p:cNvPr>
          <p:cNvSpPr txBox="1"/>
          <p:nvPr userDrawn="1"/>
        </p:nvSpPr>
        <p:spPr>
          <a:xfrm>
            <a:off x="548748" y="6232359"/>
            <a:ext cx="16940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solidFill>
                  <a:srgbClr val="00548B"/>
                </a:solidFill>
                <a:latin typeface="Century Gothic" panose="020B0502020202020204" pitchFamily="34" charset="0"/>
              </a:rPr>
              <a:t>ahima.org</a:t>
            </a:r>
            <a:endParaRPr lang="en-US" sz="1500" b="1" dirty="0">
              <a:solidFill>
                <a:srgbClr val="00548B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229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rgbClr val="00548B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ICD-10-PCS: An </a:t>
            </a:r>
            <a:r>
              <a:rPr lang="en-US"/>
              <a:t>Applied Approach, </a:t>
            </a:r>
            <a:r>
              <a:rPr lang="en-US" dirty="0"/>
              <a:t>2020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Chapter 1: System Structure and Design</a:t>
            </a:r>
          </a:p>
        </p:txBody>
      </p:sp>
    </p:spTree>
    <p:extLst>
      <p:ext uri="{BB962C8B-B14F-4D97-AF65-F5344CB8AC3E}">
        <p14:creationId xmlns:p14="http://schemas.microsoft.com/office/powerpoint/2010/main" val="41844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6355F84-C020-4FC4-9C36-A0E6223FB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Ancillary Sections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5E9BA1B7-91A0-4B82-95CF-647C3042B9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6337" y="2577306"/>
            <a:ext cx="6791325" cy="2847975"/>
          </a:xfrm>
        </p:spPr>
      </p:pic>
    </p:spTree>
    <p:extLst>
      <p:ext uri="{BB962C8B-B14F-4D97-AF65-F5344CB8AC3E}">
        <p14:creationId xmlns:p14="http://schemas.microsoft.com/office/powerpoint/2010/main" val="391966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Character 2—Body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General anatomic region or physiological system</a:t>
            </a:r>
          </a:p>
          <a:p>
            <a:r>
              <a:rPr lang="en-US" dirty="0"/>
              <a:t>31 body systems in the Medical and Surgical section</a:t>
            </a:r>
          </a:p>
          <a:p>
            <a:r>
              <a:rPr lang="en-US" dirty="0"/>
              <a:t>Selected body systems are subdivided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For example, Circulatory system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Heart and Great Vessels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Upper arteries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Lower arteries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Upper veins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Lower veins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4212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 3—Root Operation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Objective of the procedure</a:t>
            </a:r>
          </a:p>
          <a:p>
            <a:r>
              <a:rPr lang="en-US"/>
              <a:t>31 root operations in the Medical and Surgical section</a:t>
            </a:r>
          </a:p>
          <a:p>
            <a:r>
              <a:rPr lang="en-US"/>
              <a:t>9 groups of root operations based on common characteristics</a:t>
            </a:r>
          </a:p>
          <a:p>
            <a:r>
              <a:rPr lang="en-US"/>
              <a:t>Review the groups now, each root operation thoroughly reviewed in chapters 3–6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207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1—Root Operations that Take Out Some or All of a Body Part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Excision: Cutting out or off, without replacement, a portion of a body part</a:t>
            </a:r>
          </a:p>
          <a:p>
            <a:r>
              <a:rPr lang="en-US" dirty="0"/>
              <a:t>Resection: Cutting out or off, without replacement, all of a body part</a:t>
            </a:r>
          </a:p>
          <a:p>
            <a:r>
              <a:rPr lang="en-US" dirty="0"/>
              <a:t>Detachment: Cutting off all or part of the upper or lower extremities</a:t>
            </a:r>
          </a:p>
          <a:p>
            <a:r>
              <a:rPr lang="en-US" dirty="0"/>
              <a:t>Destruction: Physical eradication of all or a portion of a body part by the direct use of energy, force, or a destructive agent</a:t>
            </a:r>
          </a:p>
          <a:p>
            <a:r>
              <a:rPr lang="en-US" dirty="0"/>
              <a:t>Extraction: Pulling or stripping out or off all or a portion of a body part by the use of force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1504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2—Root Operations that Take Out Solids/Fluids/Gases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Drainage: Taking or letting out fluids and/or gases from a body part</a:t>
            </a:r>
          </a:p>
          <a:p>
            <a:r>
              <a:rPr lang="en-US" dirty="0"/>
              <a:t>Extirpation: Taking or cutting out solid matter from a body part</a:t>
            </a:r>
          </a:p>
          <a:p>
            <a:r>
              <a:rPr lang="en-US" dirty="0"/>
              <a:t>Fragmentation: Breaking solid matter in a body part into pieces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3018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3—Root Operations Involving Cutting or Separation Only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Division: Cutting into a body part, without draining fluids and/or gases from the body part, in order to separate or transect a body part	</a:t>
            </a:r>
          </a:p>
          <a:p>
            <a:r>
              <a:rPr lang="en-US" dirty="0"/>
              <a:t>Release: Freeing a body part from an abnormal physical constraint by cutting or by the use of force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5011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4—Root Operations that Put in/Put Back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Transplantation: Putting in or on all or a portion of a living body part taken from another individual or animal to physically take the place and/or function of all or a portion of a similar body part</a:t>
            </a:r>
          </a:p>
          <a:p>
            <a:r>
              <a:rPr lang="en-US" dirty="0"/>
              <a:t>Reattachment: Putting back in or on all or a portion of a separated body part to its normal location or other suitable location</a:t>
            </a:r>
          </a:p>
          <a:p>
            <a:r>
              <a:rPr lang="en-US" dirty="0"/>
              <a:t>Transfer: Moving, without taking out, all or a portion of a body part to another location to take over the function of all or a portion of a body part</a:t>
            </a:r>
          </a:p>
          <a:p>
            <a:r>
              <a:rPr lang="en-US" dirty="0"/>
              <a:t>Reposition: Moving to its normal location or another suitable location all or a portion of a body part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0639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5—Root Operations that Alter the Diameter/Route of a Tubular Body Part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Restriction: Partially closing an orifice or the lumen of a tubular body part</a:t>
            </a:r>
          </a:p>
          <a:p>
            <a:r>
              <a:rPr lang="en-US" dirty="0"/>
              <a:t>Occlusion: Completely closing an orifice or the lumen of a body part</a:t>
            </a:r>
          </a:p>
          <a:p>
            <a:r>
              <a:rPr lang="en-US" dirty="0"/>
              <a:t>Dilation: Expanding an orifice or the lumen of a body part</a:t>
            </a:r>
          </a:p>
          <a:p>
            <a:r>
              <a:rPr lang="en-US" dirty="0"/>
              <a:t>Bypass: Altering the route of passage of the contents of a tubular body part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1565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6—Root Operations that Always Involve a Device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Insertion: Putting in a non-biological device that monitors, assists, performs, or prevents a physiological function but does not physically take the place of a body part</a:t>
            </a:r>
          </a:p>
          <a:p>
            <a:r>
              <a:rPr lang="en-US" dirty="0"/>
              <a:t>Removal: Taking out or off a device from a body part</a:t>
            </a:r>
          </a:p>
          <a:p>
            <a:r>
              <a:rPr lang="en-US" dirty="0"/>
              <a:t>Revision: Correcting, to the extent possible, a portion of a malfunctioning or the position of a displaced device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7357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6—Root Operations that Always Involve a Device 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Change: Taking out or off a device from a body part and putting back an identical or similar device in or on the same body part without cutting or puncturing the skin or a mucous membrane</a:t>
            </a:r>
          </a:p>
          <a:p>
            <a:r>
              <a:rPr lang="en-US" dirty="0"/>
              <a:t>Replacement: Putting in or on biological or synthetic material that physically takes the place of all or a portion of a body part</a:t>
            </a:r>
          </a:p>
          <a:p>
            <a:r>
              <a:rPr lang="en-US" dirty="0"/>
              <a:t>Supplement: Putting in or on a biological or synthetic material that physically reinforces and/or augments the function of a portion of a body part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014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ＭＳ Ｐゴシック" pitchFamily="-111" charset="-128"/>
              <a:cs typeface="+mj-cs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Introduction to ICD-10-PCS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Implemented October 1, 2015</a:t>
            </a:r>
          </a:p>
          <a:p>
            <a:r>
              <a:rPr lang="en-US" dirty="0"/>
              <a:t>ICD-10-CM for diagnoses in all settings</a:t>
            </a:r>
          </a:p>
          <a:p>
            <a:r>
              <a:rPr lang="en-US" dirty="0"/>
              <a:t>ICD-10-PCS for inpatient hospital procedures</a:t>
            </a:r>
          </a:p>
          <a:p>
            <a:r>
              <a:rPr lang="en-US" dirty="0"/>
              <a:t>HIPAA-mandated code sets</a:t>
            </a:r>
          </a:p>
          <a:p>
            <a:r>
              <a:rPr lang="en-US" dirty="0"/>
              <a:t>ICD-10-PCS is developed for use in the United States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9796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7—Root Operations Involving Examination Only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Inspection: Visually and/or manually exploring a body part</a:t>
            </a:r>
          </a:p>
          <a:p>
            <a:r>
              <a:rPr lang="en-US" dirty="0"/>
              <a:t>Map: Locating the route of passage of electrical impulses and/or locating functional areas in a body part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4039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8—Root Operations that Define Other Repairs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Control: Stopping, or attempting to stop, postprocedural or other acute bleeding</a:t>
            </a:r>
          </a:p>
          <a:p>
            <a:r>
              <a:rPr lang="en-US" dirty="0"/>
              <a:t>Repair: Restoring, to the extent possible, a body part to its normal anatomic structure and function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4607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9—Root Operations that Define Other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Fusion: Joining together portions of an articular body part rendering the articular body part immobile</a:t>
            </a:r>
          </a:p>
          <a:p>
            <a:r>
              <a:rPr lang="en-US" dirty="0"/>
              <a:t>Alteration: Modifying the anatomic structure of a body part without affecting the function of the body part</a:t>
            </a:r>
          </a:p>
          <a:p>
            <a:r>
              <a:rPr lang="en-US" dirty="0"/>
              <a:t>Creation: Putting in or on biological or synthetic material to form a new body part that to the extent possible replicates the anatomic structure or function of an absent body part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91006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 4—Body Part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context to Character 2—body system</a:t>
            </a:r>
          </a:p>
          <a:p>
            <a:r>
              <a:rPr lang="en-US" dirty="0"/>
              <a:t>A maximum of 34 potential body parts </a:t>
            </a:r>
          </a:p>
          <a:p>
            <a:pPr lvl="1"/>
            <a:r>
              <a:rPr lang="en-US" dirty="0"/>
              <a:t>A through Z except I and O</a:t>
            </a:r>
          </a:p>
          <a:p>
            <a:pPr lvl="1"/>
            <a:r>
              <a:rPr lang="en-US" dirty="0"/>
              <a:t>Numbers 0 through 9</a:t>
            </a:r>
          </a:p>
          <a:p>
            <a:r>
              <a:rPr lang="en-US" dirty="0"/>
              <a:t>Specific body parts may be classified to most proximal branch of the body part</a:t>
            </a:r>
          </a:p>
          <a:p>
            <a:r>
              <a:rPr lang="en-US" dirty="0"/>
              <a:t>For example, piriformis muscle classified to muscles of the hip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2273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 5—Approach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Method or technique to reach the operative site</a:t>
            </a:r>
          </a:p>
          <a:p>
            <a:r>
              <a:rPr lang="en-US" dirty="0"/>
              <a:t>Seven different approaches—See figures 1.2–1.7</a:t>
            </a:r>
          </a:p>
          <a:p>
            <a:pPr lvl="1"/>
            <a:r>
              <a:rPr lang="en-US" dirty="0"/>
              <a:t>Through the skin or mucous membranes</a:t>
            </a:r>
          </a:p>
          <a:p>
            <a:pPr lvl="1"/>
            <a:r>
              <a:rPr lang="en-US" dirty="0"/>
              <a:t>Via an orifice</a:t>
            </a:r>
          </a:p>
          <a:p>
            <a:pPr lvl="1"/>
            <a:r>
              <a:rPr lang="en-US" dirty="0"/>
              <a:t>External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4967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Approaches through the Skin or Mucous Membranes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Open: Cutting through the skin or mucous membranes to expose the site of the procedure</a:t>
            </a:r>
          </a:p>
          <a:p>
            <a:r>
              <a:rPr lang="en-US" dirty="0"/>
              <a:t>Percutaneous: Entry by puncture or minor incision of instrumentation to reach the site of the procedure</a:t>
            </a:r>
          </a:p>
          <a:p>
            <a:r>
              <a:rPr lang="en-US" dirty="0"/>
              <a:t>Percutaneous Endoscopic: Entry by puncture or minor incision of instrumentation to reach and visualize the site of the procedure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2574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Approaches Via an Orifice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Via Natural or Artificial </a:t>
            </a:r>
            <a:r>
              <a:rPr lang="en-US" dirty="0" err="1"/>
              <a:t>Openin</a:t>
            </a:r>
            <a:r>
              <a:rPr lang="en-US" dirty="0"/>
              <a:t>: Entry of instrumentation via a natural or artificial external opening to reach the site of the procedure</a:t>
            </a:r>
          </a:p>
          <a:p>
            <a:r>
              <a:rPr lang="en-US" dirty="0"/>
              <a:t>Via Natural or Artificial Opening Endoscopic: Entry of instrumentation via a natural or artificial external opening to reach and visualize the site of the procedure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6590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Approaches Via an Orifice 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Via Natural or Artificial Opening With Percutaneous Endoscopic Assistance: Entry of instrumentation through a natural or artificial opening and entry by puncture or minor incision of instrumentation to aid in the performance of the procedure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Laparoscopic assisted vaginal hysterectomy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Excision and Resection in gastrointestinal system for pull-through procedures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8329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External Approach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Procedures performed directly on the skin or mucous membranes and indirectly by the application of external force through the skin or mucous membrane</a:t>
            </a:r>
          </a:p>
          <a:p>
            <a:r>
              <a:rPr lang="en-US" dirty="0"/>
              <a:t>Included here are procedures performed within an orifice that are visible without the aid of instrumentation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Such as tonsillectomy (figure 1.7)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6048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 6—Device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Only devices that remain at the conclusion of the procedure</a:t>
            </a:r>
          </a:p>
          <a:p>
            <a:r>
              <a:rPr lang="en-US" dirty="0"/>
              <a:t>Not incidental drains, sutures, and such</a:t>
            </a:r>
          </a:p>
          <a:p>
            <a:r>
              <a:rPr lang="en-US" dirty="0"/>
              <a:t>If No Device, the Z is used as the value</a:t>
            </a:r>
          </a:p>
          <a:p>
            <a:r>
              <a:rPr lang="en-US" dirty="0"/>
              <a:t>See figures 1.8–1.18</a:t>
            </a:r>
          </a:p>
          <a:p>
            <a:r>
              <a:rPr lang="en-US" dirty="0"/>
              <a:t>Four Groups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Grafts and prostheses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Implants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Simple or Mechanical Appliances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Electronic Appliances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186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ICD-10-PCS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9491818-7352-498F-A057-DFF13171AF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Developed by 3M Health Information Systems under contract with CMS</a:t>
            </a:r>
          </a:p>
          <a:p>
            <a:r>
              <a:rPr lang="en-US" dirty="0"/>
              <a:t>Objectives were to build a system that was: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 Complete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 Expandable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 Multiaxial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4569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Key, Aggregation Table, Substance Table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dirty="0"/>
              <a:t>Device key—two columns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Device term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PCS description</a:t>
            </a:r>
          </a:p>
          <a:p>
            <a:r>
              <a:rPr lang="en-US" dirty="0"/>
              <a:t>Device aggregation table—four columns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Specific device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Operation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In body system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General device</a:t>
            </a:r>
          </a:p>
          <a:p>
            <a:r>
              <a:rPr lang="en-US" dirty="0"/>
              <a:t>Substance key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09614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 7—Qualifier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Provides additional information </a:t>
            </a:r>
          </a:p>
          <a:p>
            <a:r>
              <a:rPr lang="en-US" dirty="0"/>
              <a:t>For example X, Diagnostic is used for biopsies</a:t>
            </a:r>
          </a:p>
          <a:p>
            <a:r>
              <a:rPr lang="en-US" dirty="0"/>
              <a:t>Most codes do not have a qualifier</a:t>
            </a:r>
          </a:p>
          <a:p>
            <a:r>
              <a:rPr lang="en-US" dirty="0"/>
              <a:t>Z is used as the value when no qualifier is applicable</a:t>
            </a:r>
          </a:p>
        </p:txBody>
      </p:sp>
    </p:spTree>
    <p:extLst>
      <p:ext uri="{BB962C8B-B14F-4D97-AF65-F5344CB8AC3E}">
        <p14:creationId xmlns:p14="http://schemas.microsoft.com/office/powerpoint/2010/main" val="36552038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Code Building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Review the documentation</a:t>
            </a:r>
          </a:p>
          <a:p>
            <a:r>
              <a:rPr lang="en-US" dirty="0"/>
              <a:t>The CMS file method</a:t>
            </a:r>
          </a:p>
          <a:p>
            <a:r>
              <a:rPr lang="en-US" dirty="0"/>
              <a:t>The code book method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To reference the first three characters		</a:t>
            </a:r>
          </a:p>
          <a:p>
            <a:r>
              <a:rPr lang="en-US" dirty="0"/>
              <a:t>The code tables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To build the complete code</a:t>
            </a:r>
          </a:p>
          <a:p>
            <a:r>
              <a:rPr lang="en-US" dirty="0"/>
              <a:t>Other Index references</a:t>
            </a:r>
          </a:p>
          <a:p>
            <a:r>
              <a:rPr lang="en-US" dirty="0"/>
              <a:t>Directly referencing the code table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5596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335E210-5EC8-4076-AD10-630DE3AED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CMS File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D037FC3-8714-432E-8F0B-521631C77C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https://www.cms.gov/Medicare/Coding/ICD10/2020-ICD-10-PCS.html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xmlns="" id="{30B4A91F-E4C9-4E7A-9233-A6C93FEDF74A}"/>
              </a:ext>
            </a:extLst>
          </p:cNvPr>
          <p:cNvSpPr/>
          <p:nvPr/>
        </p:nvSpPr>
        <p:spPr>
          <a:xfrm>
            <a:off x="106863" y="3810187"/>
            <a:ext cx="978408" cy="3322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82C4D90-4053-45F9-A9BE-B38C6F686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163" y="3064661"/>
            <a:ext cx="77343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7059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5A277F-5B17-4E0C-B204-AFB7E8C78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Front Page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xmlns="" id="{F9CE63A1-EB59-4756-8B90-ADD3BC1112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60387" y="1825625"/>
            <a:ext cx="3623225" cy="4351338"/>
          </a:xfr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xmlns="" id="{696AD24C-93C5-4C72-B938-06331A59F05F}"/>
              </a:ext>
            </a:extLst>
          </p:cNvPr>
          <p:cNvSpPr/>
          <p:nvPr/>
        </p:nvSpPr>
        <p:spPr>
          <a:xfrm>
            <a:off x="1556414" y="2966235"/>
            <a:ext cx="978408" cy="39471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0390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6B763FE-B87F-447A-A267-A9B3ACF9C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Table of Contents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0BA8994-E0E4-4F0F-B32C-F7FCB15D8922}"/>
              </a:ext>
            </a:extLst>
          </p:cNvPr>
          <p:cNvSpPr txBox="1"/>
          <p:nvPr/>
        </p:nvSpPr>
        <p:spPr>
          <a:xfrm>
            <a:off x="1379674" y="5553492"/>
            <a:ext cx="6087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Example:  Resection of Upper Lobe of Right Lung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xmlns="" id="{694A6182-B5F9-415D-8327-7905B8CACD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4581" y="1386820"/>
            <a:ext cx="6589745" cy="421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1446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39A74FA-695B-4832-9DC5-A24F7DA19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Body Systems</a:t>
            </a: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xmlns="" id="{A2F8BBD2-6D06-4437-8B31-D59EEBFDF8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99479" y="1582615"/>
            <a:ext cx="4501831" cy="4459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11903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98D7B5-18FE-4330-A8D8-09B1007F0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Root Operations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xmlns="" id="{1810BBB5-CD53-4927-B894-D4B6F16A4A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96686" y="1825625"/>
            <a:ext cx="535062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6312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62DC98-40D1-4C59-B548-DB5AE693D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Table</a:t>
            </a:r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xmlns="" id="{6E4B46C0-A323-433F-BAAE-18BDDD271120}"/>
              </a:ext>
            </a:extLst>
          </p:cNvPr>
          <p:cNvSpPr/>
          <p:nvPr/>
        </p:nvSpPr>
        <p:spPr>
          <a:xfrm>
            <a:off x="7282753" y="779749"/>
            <a:ext cx="484632" cy="97840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xmlns="" id="{74127E1B-B26B-419E-9311-E7F346AA93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0340" y="1825625"/>
            <a:ext cx="692331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9482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80C860F-2FC3-4739-A1FF-FB966519F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Return to Introduction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xmlns="" id="{86C44E06-4D82-4FE0-B4DB-1A7E1D6B07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2913" y="1664921"/>
            <a:ext cx="681817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93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Characteristics of ICD-10-PCS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Increased Specificity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Limited NEC options</a:t>
            </a:r>
          </a:p>
          <a:p>
            <a:r>
              <a:rPr lang="en-US" dirty="0"/>
              <a:t>No diagnostic information in the procedure code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Code the specific procedure performed</a:t>
            </a:r>
          </a:p>
          <a:p>
            <a:r>
              <a:rPr lang="en-US" dirty="0"/>
              <a:t>Eponyms not included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Code the actual procedure or procedures represented by the eponym, such as </a:t>
            </a:r>
            <a:r>
              <a:rPr lang="en-US" dirty="0" err="1"/>
              <a:t>Billroth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1563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D8307A-F55F-4703-BF13-9CF08992D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Resources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xmlns="" id="{76CFD0CB-A32A-4D10-9C72-2BD0E490C1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82715" y="1603383"/>
            <a:ext cx="4175663" cy="457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6286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Steps in Code Building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Thoroughly review the medical record documentation including the operative report and other clinical information</a:t>
            </a:r>
          </a:p>
          <a:p>
            <a:r>
              <a:rPr lang="en-US" dirty="0"/>
              <a:t>Determine the objective of the procedure based the documentation review</a:t>
            </a:r>
          </a:p>
          <a:p>
            <a:r>
              <a:rPr lang="en-US" dirty="0"/>
              <a:t>Review the root operations within their nine groups to definitions to determine the objective of the procedure. Review the specific definitions within the groups to determine the root operation</a:t>
            </a:r>
          </a:p>
          <a:p>
            <a:r>
              <a:rPr lang="en-US" dirty="0"/>
              <a:t>Consult the code table, either by direct reference in the CMS file or code book via the Index</a:t>
            </a:r>
          </a:p>
          <a:p>
            <a:r>
              <a:rPr lang="en-US" dirty="0"/>
              <a:t>Select the appropriate value for the body part, approach, device, and qualifier from the same row in the code table</a:t>
            </a:r>
          </a:p>
          <a:p>
            <a:r>
              <a:rPr lang="en-US" dirty="0"/>
              <a:t>Continue coding until all aspects of a given operation have been coded.</a:t>
            </a:r>
          </a:p>
        </p:txBody>
      </p:sp>
    </p:spTree>
    <p:extLst>
      <p:ext uri="{BB962C8B-B14F-4D97-AF65-F5344CB8AC3E}">
        <p14:creationId xmlns:p14="http://schemas.microsoft.com/office/powerpoint/2010/main" val="173850342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Using Clinical Documentation and Terminology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ICD-10-PCS includes standardized terminology</a:t>
            </a:r>
          </a:p>
          <a:p>
            <a:r>
              <a:rPr lang="en-US" dirty="0"/>
              <a:t>All portions of a root operation definition must be applicable</a:t>
            </a:r>
          </a:p>
          <a:p>
            <a:r>
              <a:rPr lang="en-US" dirty="0"/>
              <a:t>Clinical documentation may not exactly match ICD-10-PCS terminology</a:t>
            </a:r>
          </a:p>
          <a:p>
            <a:r>
              <a:rPr lang="en-US" dirty="0"/>
              <a:t>If necessary, the coder uses the definitions to translate the clinical documentation into ICD-10-PCS terminology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96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Code Format and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Always 7 characters</a:t>
            </a:r>
          </a:p>
          <a:p>
            <a:r>
              <a:rPr lang="en-US" dirty="0"/>
              <a:t>Values for characters as letters or numbers</a:t>
            </a:r>
          </a:p>
          <a:p>
            <a:r>
              <a:rPr lang="en-US" dirty="0"/>
              <a:t>Letters O and I are not used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Can be confused with numbers 0 and 1</a:t>
            </a:r>
          </a:p>
          <a:p>
            <a:r>
              <a:rPr lang="en-US" dirty="0"/>
              <a:t>Z is used if there is no value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Cannot leave a character blank</a:t>
            </a:r>
          </a:p>
          <a:p>
            <a:r>
              <a:rPr lang="en-US" dirty="0"/>
              <a:t>No decimals or other punctuation</a:t>
            </a:r>
          </a:p>
          <a:p>
            <a:r>
              <a:rPr lang="en-US" dirty="0"/>
              <a:t>Titles for the characters may vary from section to section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054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8F5E34-B971-4629-A4E4-721723036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Accessing the Code Set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8ED0E22-FF18-4DCD-B929-9B8322AC97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CMS file:  https://www.cms.gov/Medicare/Coding/ICD10/2020-ICD-10-PCS.html</a:t>
            </a:r>
          </a:p>
          <a:p>
            <a:r>
              <a:rPr lang="en-US" dirty="0"/>
              <a:t>Code book</a:t>
            </a:r>
          </a:p>
        </p:txBody>
      </p:sp>
    </p:spTree>
    <p:extLst>
      <p:ext uri="{BB962C8B-B14F-4D97-AF65-F5344CB8AC3E}">
        <p14:creationId xmlns:p14="http://schemas.microsoft.com/office/powerpoint/2010/main" val="1165886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36BC6A-88F7-4145-A078-D33757E47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Characters in the Medical and Surgical Section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3CBC4DCE-4437-4285-8D4E-7C8FE3F86A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75" y="1962944"/>
            <a:ext cx="7715250" cy="4076700"/>
          </a:xfrm>
        </p:spPr>
      </p:pic>
    </p:spTree>
    <p:extLst>
      <p:ext uri="{BB962C8B-B14F-4D97-AF65-F5344CB8AC3E}">
        <p14:creationId xmlns:p14="http://schemas.microsoft.com/office/powerpoint/2010/main" val="27093298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Character 1—Section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First character representing the general type of procedure performed</a:t>
            </a:r>
          </a:p>
          <a:p>
            <a:r>
              <a:rPr lang="en-US"/>
              <a:t>17 sections</a:t>
            </a:r>
          </a:p>
          <a:p>
            <a:r>
              <a:rPr lang="en-US"/>
              <a:t>Medical and Surgical is the largest </a:t>
            </a:r>
          </a:p>
          <a:p>
            <a:r>
              <a:rPr lang="en-US"/>
              <a:t>Codes in the Medical and Surgical section begin with the character 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063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C1ED264-C36E-409E-8A59-1B54F129E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Medical and Surgical-related Sections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7652D606-F170-4D6C-A228-9472982B50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2150045"/>
            <a:ext cx="7886700" cy="3702498"/>
          </a:xfrm>
        </p:spPr>
      </p:pic>
    </p:spTree>
    <p:extLst>
      <p:ext uri="{BB962C8B-B14F-4D97-AF65-F5344CB8AC3E}">
        <p14:creationId xmlns:p14="http://schemas.microsoft.com/office/powerpoint/2010/main" val="7321338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HIMA_PPT_4" id="{FDAC70BC-4F17-A64A-8CEF-517AF3A2CB38}" vid="{907D5462-95BE-0045-987A-8A15176C92C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2019_AHIMA_PPT</Template>
  <TotalTime>60</TotalTime>
  <Words>1594</Words>
  <Application>Microsoft Office PowerPoint</Application>
  <PresentationFormat>On-screen Show (4:3)</PresentationFormat>
  <Paragraphs>184</Paragraphs>
  <Slides>42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1" baseType="lpstr">
      <vt:lpstr>ＭＳ Ｐゴシック</vt:lpstr>
      <vt:lpstr>Arial</vt:lpstr>
      <vt:lpstr>Calibri</vt:lpstr>
      <vt:lpstr>Calibri Light</vt:lpstr>
      <vt:lpstr>Century Gothic</vt:lpstr>
      <vt:lpstr>Courier New</vt:lpstr>
      <vt:lpstr>Gotham Medium</vt:lpstr>
      <vt:lpstr>Wingdings</vt:lpstr>
      <vt:lpstr>Office Theme</vt:lpstr>
      <vt:lpstr>ICD-10-PCS: An Applied Approach, 2020</vt:lpstr>
      <vt:lpstr> Introduction to ICD-10-PCS</vt:lpstr>
      <vt:lpstr>ICD-10-PCS</vt:lpstr>
      <vt:lpstr>Characteristics of ICD-10-PCS </vt:lpstr>
      <vt:lpstr>Code Format and Structure</vt:lpstr>
      <vt:lpstr>Accessing the Code Set</vt:lpstr>
      <vt:lpstr>Characters in the Medical and Surgical Section</vt:lpstr>
      <vt:lpstr>Character 1—Section</vt:lpstr>
      <vt:lpstr>Medical and Surgical-related Sections</vt:lpstr>
      <vt:lpstr>Ancillary Sections</vt:lpstr>
      <vt:lpstr>Character 2—Body System</vt:lpstr>
      <vt:lpstr>Character 3—Root Operation</vt:lpstr>
      <vt:lpstr>Group 1—Root Operations that Take Out Some or All of a Body Part</vt:lpstr>
      <vt:lpstr>Group 2—Root Operations that Take Out Solids/Fluids/Gases</vt:lpstr>
      <vt:lpstr>Group 3—Root Operations Involving Cutting or Separation Only</vt:lpstr>
      <vt:lpstr>Group 4—Root Operations that Put in/Put Back</vt:lpstr>
      <vt:lpstr>Group 5—Root Operations that Alter the Diameter/Route of a Tubular Body Part</vt:lpstr>
      <vt:lpstr>Group 6—Root Operations that Always Involve a Device</vt:lpstr>
      <vt:lpstr>Group 6—Root Operations that Always Involve a Device (continued)</vt:lpstr>
      <vt:lpstr>Group 7—Root Operations Involving Examination Only</vt:lpstr>
      <vt:lpstr>Group 8—Root Operations that Define Other Repairs</vt:lpstr>
      <vt:lpstr>Group 9—Root Operations that Define Other Objectives</vt:lpstr>
      <vt:lpstr>Character 4—Body Part</vt:lpstr>
      <vt:lpstr>Character 5—Approach</vt:lpstr>
      <vt:lpstr>Approaches through the Skin or Mucous Membranes</vt:lpstr>
      <vt:lpstr>Approaches Via an Orifice </vt:lpstr>
      <vt:lpstr>Approaches Via an Orifice (continued)</vt:lpstr>
      <vt:lpstr>External Approach</vt:lpstr>
      <vt:lpstr>Character 6—Device</vt:lpstr>
      <vt:lpstr>Device Key, Aggregation Table, Substance Table</vt:lpstr>
      <vt:lpstr>Character 7—Qualifier</vt:lpstr>
      <vt:lpstr>The Code Building Process</vt:lpstr>
      <vt:lpstr>CMS File Method</vt:lpstr>
      <vt:lpstr>Front Page</vt:lpstr>
      <vt:lpstr>Section Table of Contents</vt:lpstr>
      <vt:lpstr>Body Systems</vt:lpstr>
      <vt:lpstr>Root Operations</vt:lpstr>
      <vt:lpstr>Code Table</vt:lpstr>
      <vt:lpstr>Return to Introduction</vt:lpstr>
      <vt:lpstr>Other Resources</vt:lpstr>
      <vt:lpstr>Steps in Code Building</vt:lpstr>
      <vt:lpstr>Using Clinical Documentation and Terminology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 Title, Title, Title</dc:title>
  <dc:creator>JBlock</dc:creator>
  <cp:lastModifiedBy>Hilari Simmons</cp:lastModifiedBy>
  <cp:revision>10</cp:revision>
  <cp:lastPrinted>2018-12-07T14:38:18Z</cp:lastPrinted>
  <dcterms:created xsi:type="dcterms:W3CDTF">2019-10-23T17:48:48Z</dcterms:created>
  <dcterms:modified xsi:type="dcterms:W3CDTF">2020-05-01T15:09:56Z</dcterms:modified>
</cp:coreProperties>
</file>