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1"/>
  </p:notesMasterIdLst>
  <p:sldIdLst>
    <p:sldId id="259" r:id="rId12"/>
    <p:sldId id="260" r:id="rId13"/>
    <p:sldId id="261" r:id="rId14"/>
    <p:sldId id="262" r:id="rId15"/>
    <p:sldId id="264" r:id="rId16"/>
    <p:sldId id="265" r:id="rId17"/>
    <p:sldId id="297" r:id="rId18"/>
    <p:sldId id="267" r:id="rId19"/>
    <p:sldId id="269" r:id="rId20"/>
    <p:sldId id="305" r:id="rId21"/>
    <p:sldId id="272" r:id="rId22"/>
    <p:sldId id="274" r:id="rId23"/>
    <p:sldId id="276" r:id="rId24"/>
    <p:sldId id="278" r:id="rId25"/>
    <p:sldId id="279" r:id="rId26"/>
    <p:sldId id="280" r:id="rId27"/>
    <p:sldId id="281" r:id="rId28"/>
    <p:sldId id="296" r:id="rId29"/>
    <p:sldId id="298" r:id="rId30"/>
    <p:sldId id="283" r:id="rId31"/>
    <p:sldId id="307" r:id="rId32"/>
    <p:sldId id="308" r:id="rId33"/>
    <p:sldId id="287" r:id="rId34"/>
    <p:sldId id="289" r:id="rId35"/>
    <p:sldId id="304" r:id="rId36"/>
    <p:sldId id="292" r:id="rId37"/>
    <p:sldId id="300" r:id="rId38"/>
    <p:sldId id="301" r:id="rId39"/>
    <p:sldId id="302"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13" clrIdx="0">
    <p:extLst>
      <p:ext uri="{19B8F6BF-5375-455C-9EA6-DF929625EA0E}">
        <p15:presenceInfo xmlns:p15="http://schemas.microsoft.com/office/powerpoint/2012/main" userId="S-1-5-21-3361151005-2080053223-3394076701-18500" providerId="AD"/>
      </p:ext>
    </p:extLst>
  </p:cmAuthor>
  <p:cmAuthor id="2" name="Grace Miriam D Monte" initials="GMDM" lastIdx="11" clrIdx="1">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072" autoAdjust="0"/>
  </p:normalViewPr>
  <p:slideViewPr>
    <p:cSldViewPr>
      <p:cViewPr varScale="1">
        <p:scale>
          <a:sx n="68" d="100"/>
          <a:sy n="68" d="100"/>
        </p:scale>
        <p:origin x="1548"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38563C-C4C9-4388-9249-469ED33FD90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74CA5A8B-1DD7-48F0-B2C8-AA7C5D1E2064}">
      <dgm:prSet phldrT="[Text]" custT="1"/>
      <dgm:spPr>
        <a:solidFill>
          <a:srgbClr val="C30C20"/>
        </a:solidFill>
        <a:ln>
          <a:solidFill>
            <a:srgbClr val="C30C20"/>
          </a:solidFill>
        </a:ln>
      </dgm:spPr>
      <dgm:t>
        <a:bodyPr/>
        <a:lstStyle/>
        <a:p>
          <a:r>
            <a:rPr lang="en-US" sz="1800" dirty="0"/>
            <a:t>Decreased absenteeism</a:t>
          </a:r>
        </a:p>
      </dgm:t>
    </dgm:pt>
    <dgm:pt modelId="{90E5A096-EC5C-40F0-BAA6-B3806AC6B7A8}" type="parTrans" cxnId="{CEAD5D39-9F91-4930-810E-EF49A646AE90}">
      <dgm:prSet/>
      <dgm:spPr/>
      <dgm:t>
        <a:bodyPr/>
        <a:lstStyle/>
        <a:p>
          <a:endParaRPr lang="en-US"/>
        </a:p>
      </dgm:t>
    </dgm:pt>
    <dgm:pt modelId="{287EF90F-F93E-4575-AB2D-CED013E50D13}" type="sibTrans" cxnId="{CEAD5D39-9F91-4930-810E-EF49A646AE90}">
      <dgm:prSet/>
      <dgm:spPr/>
      <dgm:t>
        <a:bodyPr/>
        <a:lstStyle/>
        <a:p>
          <a:endParaRPr lang="en-US"/>
        </a:p>
      </dgm:t>
    </dgm:pt>
    <dgm:pt modelId="{1AE3BAB4-D567-4711-9ACB-5623B866F1CE}">
      <dgm:prSet phldrT="[Text]" custT="1"/>
      <dgm:spPr>
        <a:solidFill>
          <a:srgbClr val="C30C20"/>
        </a:solidFill>
        <a:ln>
          <a:solidFill>
            <a:srgbClr val="C30C20"/>
          </a:solidFill>
        </a:ln>
      </dgm:spPr>
      <dgm:t>
        <a:bodyPr/>
        <a:lstStyle/>
        <a:p>
          <a:r>
            <a:rPr lang="en-US" sz="1800" dirty="0"/>
            <a:t>Reduced accidents and fewer workers’ compensation claims</a:t>
          </a:r>
        </a:p>
      </dgm:t>
    </dgm:pt>
    <dgm:pt modelId="{D1F4A88A-1252-4483-BC2D-B9C1D7B662C4}" type="parTrans" cxnId="{91EFD0D1-71F2-4383-8A13-CC683E0A3F8A}">
      <dgm:prSet/>
      <dgm:spPr/>
      <dgm:t>
        <a:bodyPr/>
        <a:lstStyle/>
        <a:p>
          <a:endParaRPr lang="en-US"/>
        </a:p>
      </dgm:t>
    </dgm:pt>
    <dgm:pt modelId="{AA11FF91-FADF-42E0-80C2-9C5322BEB425}" type="sibTrans" cxnId="{91EFD0D1-71F2-4383-8A13-CC683E0A3F8A}">
      <dgm:prSet/>
      <dgm:spPr/>
      <dgm:t>
        <a:bodyPr/>
        <a:lstStyle/>
        <a:p>
          <a:endParaRPr lang="en-US"/>
        </a:p>
      </dgm:t>
    </dgm:pt>
    <dgm:pt modelId="{6DE84D01-B485-46CA-82D5-A229FB5B94BD}">
      <dgm:prSet phldrT="[Text]" custT="1"/>
      <dgm:spPr>
        <a:solidFill>
          <a:srgbClr val="C30C20"/>
        </a:solidFill>
        <a:ln>
          <a:solidFill>
            <a:srgbClr val="C30C20"/>
          </a:solidFill>
        </a:ln>
      </dgm:spPr>
      <dgm:t>
        <a:bodyPr/>
        <a:lstStyle/>
        <a:p>
          <a:r>
            <a:rPr lang="en-US" sz="1800" dirty="0"/>
            <a:t>Greater employee retention</a:t>
          </a:r>
        </a:p>
      </dgm:t>
    </dgm:pt>
    <dgm:pt modelId="{3FA09482-0B05-43F2-A23F-C036BFC068E5}" type="parTrans" cxnId="{65591180-BBEA-4E78-9E4E-D3FB54D6B489}">
      <dgm:prSet/>
      <dgm:spPr/>
      <dgm:t>
        <a:bodyPr/>
        <a:lstStyle/>
        <a:p>
          <a:endParaRPr lang="en-US"/>
        </a:p>
      </dgm:t>
    </dgm:pt>
    <dgm:pt modelId="{74EA9604-C3A9-4E85-8F7D-F5831AA82A54}" type="sibTrans" cxnId="{65591180-BBEA-4E78-9E4E-D3FB54D6B489}">
      <dgm:prSet/>
      <dgm:spPr/>
      <dgm:t>
        <a:bodyPr/>
        <a:lstStyle/>
        <a:p>
          <a:endParaRPr lang="en-US"/>
        </a:p>
      </dgm:t>
    </dgm:pt>
    <dgm:pt modelId="{10340FA8-EBC3-48F0-8F8A-B776018BBB43}">
      <dgm:prSet phldrT="[Text]" custT="1"/>
      <dgm:spPr>
        <a:solidFill>
          <a:srgbClr val="C30C20"/>
        </a:solidFill>
        <a:ln>
          <a:solidFill>
            <a:srgbClr val="C30C20"/>
          </a:solidFill>
        </a:ln>
      </dgm:spPr>
      <dgm:t>
        <a:bodyPr/>
        <a:lstStyle/>
        <a:p>
          <a:r>
            <a:rPr lang="en-US" sz="1800" dirty="0"/>
            <a:t>Fewer labor disputes</a:t>
          </a:r>
        </a:p>
      </dgm:t>
    </dgm:pt>
    <dgm:pt modelId="{974923A2-5848-49DA-84FE-E29EBFB1CF74}" type="parTrans" cxnId="{35C30522-A6A4-47AC-9894-8D73345566F8}">
      <dgm:prSet/>
      <dgm:spPr/>
      <dgm:t>
        <a:bodyPr/>
        <a:lstStyle/>
        <a:p>
          <a:endParaRPr lang="en-US"/>
        </a:p>
      </dgm:t>
    </dgm:pt>
    <dgm:pt modelId="{0A74DC15-05B6-4639-8520-BD9B7AA2935E}" type="sibTrans" cxnId="{35C30522-A6A4-47AC-9894-8D73345566F8}">
      <dgm:prSet/>
      <dgm:spPr/>
      <dgm:t>
        <a:bodyPr/>
        <a:lstStyle/>
        <a:p>
          <a:endParaRPr lang="en-US"/>
        </a:p>
      </dgm:t>
    </dgm:pt>
    <dgm:pt modelId="{DDA5D261-2595-4753-B2E5-EEC307AC7D2F}">
      <dgm:prSet phldrT="[Text]" custT="1"/>
      <dgm:spPr>
        <a:solidFill>
          <a:srgbClr val="C30C20"/>
        </a:solidFill>
        <a:ln>
          <a:solidFill>
            <a:srgbClr val="C30C20"/>
          </a:solidFill>
        </a:ln>
      </dgm:spPr>
      <dgm:t>
        <a:bodyPr/>
        <a:lstStyle/>
        <a:p>
          <a:r>
            <a:rPr lang="en-US" sz="1800" dirty="0"/>
            <a:t>Reduced medical costs because problems are caught and treated earlier</a:t>
          </a:r>
        </a:p>
      </dgm:t>
    </dgm:pt>
    <dgm:pt modelId="{77456AA3-E54C-4772-B231-ED70D60908B5}" type="parTrans" cxnId="{A4BBC80F-4F2A-47EC-A2DF-74A3E082B2B8}">
      <dgm:prSet/>
      <dgm:spPr/>
      <dgm:t>
        <a:bodyPr/>
        <a:lstStyle/>
        <a:p>
          <a:endParaRPr lang="en-US"/>
        </a:p>
      </dgm:t>
    </dgm:pt>
    <dgm:pt modelId="{007281DB-34D7-4555-A531-5954D78B4B97}" type="sibTrans" cxnId="{A4BBC80F-4F2A-47EC-A2DF-74A3E082B2B8}">
      <dgm:prSet/>
      <dgm:spPr/>
      <dgm:t>
        <a:bodyPr/>
        <a:lstStyle/>
        <a:p>
          <a:endParaRPr lang="en-US"/>
        </a:p>
      </dgm:t>
    </dgm:pt>
    <dgm:pt modelId="{8AF5094B-5A5C-4DD7-B259-3D9E51CE771E}" type="pres">
      <dgm:prSet presAssocID="{3338563C-C4C9-4388-9249-469ED33FD909}" presName="linear" presStyleCnt="0">
        <dgm:presLayoutVars>
          <dgm:dir/>
          <dgm:animLvl val="lvl"/>
          <dgm:resizeHandles val="exact"/>
        </dgm:presLayoutVars>
      </dgm:prSet>
      <dgm:spPr/>
    </dgm:pt>
    <dgm:pt modelId="{7FDE362C-AE07-4127-AFEE-66EDA5521BDA}" type="pres">
      <dgm:prSet presAssocID="{74CA5A8B-1DD7-48F0-B2C8-AA7C5D1E2064}" presName="parentLin" presStyleCnt="0"/>
      <dgm:spPr/>
    </dgm:pt>
    <dgm:pt modelId="{4FD62724-4055-48C0-97BA-05547F48E225}" type="pres">
      <dgm:prSet presAssocID="{74CA5A8B-1DD7-48F0-B2C8-AA7C5D1E2064}" presName="parentLeftMargin" presStyleLbl="node1" presStyleIdx="0" presStyleCnt="5"/>
      <dgm:spPr/>
    </dgm:pt>
    <dgm:pt modelId="{3CD02C8E-28FF-47F9-B8F2-56A7B7BAE5E1}" type="pres">
      <dgm:prSet presAssocID="{74CA5A8B-1DD7-48F0-B2C8-AA7C5D1E2064}" presName="parentText" presStyleLbl="node1" presStyleIdx="0" presStyleCnt="5">
        <dgm:presLayoutVars>
          <dgm:chMax val="0"/>
          <dgm:bulletEnabled val="1"/>
        </dgm:presLayoutVars>
      </dgm:prSet>
      <dgm:spPr/>
    </dgm:pt>
    <dgm:pt modelId="{FE6322A4-8B43-4D2C-9A2F-8671E8C4E75E}" type="pres">
      <dgm:prSet presAssocID="{74CA5A8B-1DD7-48F0-B2C8-AA7C5D1E2064}" presName="negativeSpace" presStyleCnt="0"/>
      <dgm:spPr/>
    </dgm:pt>
    <dgm:pt modelId="{81EA5F7B-3873-46ED-94D8-3A9ED79ECB77}" type="pres">
      <dgm:prSet presAssocID="{74CA5A8B-1DD7-48F0-B2C8-AA7C5D1E2064}" presName="childText" presStyleLbl="conFgAcc1" presStyleIdx="0" presStyleCnt="5">
        <dgm:presLayoutVars>
          <dgm:bulletEnabled val="1"/>
        </dgm:presLayoutVars>
      </dgm:prSet>
      <dgm:spPr>
        <a:ln>
          <a:solidFill>
            <a:srgbClr val="C30C20"/>
          </a:solidFill>
        </a:ln>
      </dgm:spPr>
    </dgm:pt>
    <dgm:pt modelId="{7F6DCEE0-31AA-49DD-8B1E-D67900DC009E}" type="pres">
      <dgm:prSet presAssocID="{287EF90F-F93E-4575-AB2D-CED013E50D13}" presName="spaceBetweenRectangles" presStyleCnt="0"/>
      <dgm:spPr/>
    </dgm:pt>
    <dgm:pt modelId="{6E59910F-D383-4777-B9BA-1C60E889EFE1}" type="pres">
      <dgm:prSet presAssocID="{1AE3BAB4-D567-4711-9ACB-5623B866F1CE}" presName="parentLin" presStyleCnt="0"/>
      <dgm:spPr/>
    </dgm:pt>
    <dgm:pt modelId="{945DD45A-2AE3-4C63-9FD9-B77A8219521E}" type="pres">
      <dgm:prSet presAssocID="{1AE3BAB4-D567-4711-9ACB-5623B866F1CE}" presName="parentLeftMargin" presStyleLbl="node1" presStyleIdx="0" presStyleCnt="5"/>
      <dgm:spPr/>
    </dgm:pt>
    <dgm:pt modelId="{61EA1B58-0561-4E43-AA74-B4B610413F5F}" type="pres">
      <dgm:prSet presAssocID="{1AE3BAB4-D567-4711-9ACB-5623B866F1CE}" presName="parentText" presStyleLbl="node1" presStyleIdx="1" presStyleCnt="5">
        <dgm:presLayoutVars>
          <dgm:chMax val="0"/>
          <dgm:bulletEnabled val="1"/>
        </dgm:presLayoutVars>
      </dgm:prSet>
      <dgm:spPr/>
    </dgm:pt>
    <dgm:pt modelId="{098C1CAE-E22B-434A-96AE-C9D27E3D355B}" type="pres">
      <dgm:prSet presAssocID="{1AE3BAB4-D567-4711-9ACB-5623B866F1CE}" presName="negativeSpace" presStyleCnt="0"/>
      <dgm:spPr/>
    </dgm:pt>
    <dgm:pt modelId="{7CD7BC07-3CE6-478B-96E4-B57F152E20C4}" type="pres">
      <dgm:prSet presAssocID="{1AE3BAB4-D567-4711-9ACB-5623B866F1CE}" presName="childText" presStyleLbl="conFgAcc1" presStyleIdx="1" presStyleCnt="5">
        <dgm:presLayoutVars>
          <dgm:bulletEnabled val="1"/>
        </dgm:presLayoutVars>
      </dgm:prSet>
      <dgm:spPr>
        <a:ln>
          <a:solidFill>
            <a:srgbClr val="C30C20"/>
          </a:solidFill>
        </a:ln>
      </dgm:spPr>
    </dgm:pt>
    <dgm:pt modelId="{52D351BF-A490-4B29-B254-2D54B45FF95B}" type="pres">
      <dgm:prSet presAssocID="{AA11FF91-FADF-42E0-80C2-9C5322BEB425}" presName="spaceBetweenRectangles" presStyleCnt="0"/>
      <dgm:spPr/>
    </dgm:pt>
    <dgm:pt modelId="{D41477E8-CCD2-44DB-B84F-6333DCA6F01D}" type="pres">
      <dgm:prSet presAssocID="{6DE84D01-B485-46CA-82D5-A229FB5B94BD}" presName="parentLin" presStyleCnt="0"/>
      <dgm:spPr/>
    </dgm:pt>
    <dgm:pt modelId="{5646ABAC-D2D2-45FA-B93C-9A65F43E821C}" type="pres">
      <dgm:prSet presAssocID="{6DE84D01-B485-46CA-82D5-A229FB5B94BD}" presName="parentLeftMargin" presStyleLbl="node1" presStyleIdx="1" presStyleCnt="5"/>
      <dgm:spPr/>
    </dgm:pt>
    <dgm:pt modelId="{556C3CF4-BDFD-41E2-9776-888C1F2F4A46}" type="pres">
      <dgm:prSet presAssocID="{6DE84D01-B485-46CA-82D5-A229FB5B94BD}" presName="parentText" presStyleLbl="node1" presStyleIdx="2" presStyleCnt="5">
        <dgm:presLayoutVars>
          <dgm:chMax val="0"/>
          <dgm:bulletEnabled val="1"/>
        </dgm:presLayoutVars>
      </dgm:prSet>
      <dgm:spPr/>
    </dgm:pt>
    <dgm:pt modelId="{943784CB-3EA1-4DE6-9DCD-2FDCE50F5D37}" type="pres">
      <dgm:prSet presAssocID="{6DE84D01-B485-46CA-82D5-A229FB5B94BD}" presName="negativeSpace" presStyleCnt="0"/>
      <dgm:spPr/>
    </dgm:pt>
    <dgm:pt modelId="{54F7A28C-209C-4E6A-AA07-D9E18AFFDF06}" type="pres">
      <dgm:prSet presAssocID="{6DE84D01-B485-46CA-82D5-A229FB5B94BD}" presName="childText" presStyleLbl="conFgAcc1" presStyleIdx="2" presStyleCnt="5">
        <dgm:presLayoutVars>
          <dgm:bulletEnabled val="1"/>
        </dgm:presLayoutVars>
      </dgm:prSet>
      <dgm:spPr>
        <a:ln>
          <a:solidFill>
            <a:srgbClr val="C30C20"/>
          </a:solidFill>
        </a:ln>
      </dgm:spPr>
    </dgm:pt>
    <dgm:pt modelId="{DE2F99DF-F070-4731-B886-E8148FB9162D}" type="pres">
      <dgm:prSet presAssocID="{74EA9604-C3A9-4E85-8F7D-F5831AA82A54}" presName="spaceBetweenRectangles" presStyleCnt="0"/>
      <dgm:spPr/>
    </dgm:pt>
    <dgm:pt modelId="{E36B6BDB-68A2-4354-94A0-06E864F5BAF5}" type="pres">
      <dgm:prSet presAssocID="{10340FA8-EBC3-48F0-8F8A-B776018BBB43}" presName="parentLin" presStyleCnt="0"/>
      <dgm:spPr/>
    </dgm:pt>
    <dgm:pt modelId="{138AC7ED-29F0-4072-85D2-FB0B1228E38A}" type="pres">
      <dgm:prSet presAssocID="{10340FA8-EBC3-48F0-8F8A-B776018BBB43}" presName="parentLeftMargin" presStyleLbl="node1" presStyleIdx="2" presStyleCnt="5"/>
      <dgm:spPr/>
    </dgm:pt>
    <dgm:pt modelId="{CD133008-E70A-4A30-8990-CC3A785BEA00}" type="pres">
      <dgm:prSet presAssocID="{10340FA8-EBC3-48F0-8F8A-B776018BBB43}" presName="parentText" presStyleLbl="node1" presStyleIdx="3" presStyleCnt="5">
        <dgm:presLayoutVars>
          <dgm:chMax val="0"/>
          <dgm:bulletEnabled val="1"/>
        </dgm:presLayoutVars>
      </dgm:prSet>
      <dgm:spPr/>
    </dgm:pt>
    <dgm:pt modelId="{89362BB8-29FB-46FA-8AD2-01D0EA341AFC}" type="pres">
      <dgm:prSet presAssocID="{10340FA8-EBC3-48F0-8F8A-B776018BBB43}" presName="negativeSpace" presStyleCnt="0"/>
      <dgm:spPr/>
    </dgm:pt>
    <dgm:pt modelId="{90626EEA-A39A-4ABA-B018-61DCDC5F4942}" type="pres">
      <dgm:prSet presAssocID="{10340FA8-EBC3-48F0-8F8A-B776018BBB43}" presName="childText" presStyleLbl="conFgAcc1" presStyleIdx="3" presStyleCnt="5">
        <dgm:presLayoutVars>
          <dgm:bulletEnabled val="1"/>
        </dgm:presLayoutVars>
      </dgm:prSet>
      <dgm:spPr>
        <a:ln>
          <a:solidFill>
            <a:srgbClr val="C30C20"/>
          </a:solidFill>
        </a:ln>
      </dgm:spPr>
    </dgm:pt>
    <dgm:pt modelId="{199AFFF3-5F69-4370-8881-2F622E89B8FE}" type="pres">
      <dgm:prSet presAssocID="{0A74DC15-05B6-4639-8520-BD9B7AA2935E}" presName="spaceBetweenRectangles" presStyleCnt="0"/>
      <dgm:spPr/>
    </dgm:pt>
    <dgm:pt modelId="{639F80F6-5D0A-4D3C-A085-EB370A1D057D}" type="pres">
      <dgm:prSet presAssocID="{DDA5D261-2595-4753-B2E5-EEC307AC7D2F}" presName="parentLin" presStyleCnt="0"/>
      <dgm:spPr/>
    </dgm:pt>
    <dgm:pt modelId="{4BB5F6AA-8697-4CC9-A664-04C808BF225C}" type="pres">
      <dgm:prSet presAssocID="{DDA5D261-2595-4753-B2E5-EEC307AC7D2F}" presName="parentLeftMargin" presStyleLbl="node1" presStyleIdx="3" presStyleCnt="5"/>
      <dgm:spPr/>
    </dgm:pt>
    <dgm:pt modelId="{BFBAA4F8-CA97-430F-9B55-365F585785DB}" type="pres">
      <dgm:prSet presAssocID="{DDA5D261-2595-4753-B2E5-EEC307AC7D2F}" presName="parentText" presStyleLbl="node1" presStyleIdx="4" presStyleCnt="5">
        <dgm:presLayoutVars>
          <dgm:chMax val="0"/>
          <dgm:bulletEnabled val="1"/>
        </dgm:presLayoutVars>
      </dgm:prSet>
      <dgm:spPr/>
    </dgm:pt>
    <dgm:pt modelId="{46DBB79D-DFCA-412A-A3CC-8F7B66D1A919}" type="pres">
      <dgm:prSet presAssocID="{DDA5D261-2595-4753-B2E5-EEC307AC7D2F}" presName="negativeSpace" presStyleCnt="0"/>
      <dgm:spPr/>
    </dgm:pt>
    <dgm:pt modelId="{EFC95A52-B165-4F22-84CF-5FEB37AAA830}" type="pres">
      <dgm:prSet presAssocID="{DDA5D261-2595-4753-B2E5-EEC307AC7D2F}" presName="childText" presStyleLbl="conFgAcc1" presStyleIdx="4" presStyleCnt="5">
        <dgm:presLayoutVars>
          <dgm:bulletEnabled val="1"/>
        </dgm:presLayoutVars>
      </dgm:prSet>
      <dgm:spPr>
        <a:ln>
          <a:solidFill>
            <a:srgbClr val="C30C20"/>
          </a:solidFill>
        </a:ln>
      </dgm:spPr>
    </dgm:pt>
  </dgm:ptLst>
  <dgm:cxnLst>
    <dgm:cxn modelId="{26D7B805-8A93-4EDC-B08B-46C4A2C3D4B7}" type="presOf" srcId="{6DE84D01-B485-46CA-82D5-A229FB5B94BD}" destId="{5646ABAC-D2D2-45FA-B93C-9A65F43E821C}" srcOrd="0" destOrd="0" presId="urn:microsoft.com/office/officeart/2005/8/layout/list1"/>
    <dgm:cxn modelId="{A4BBC80F-4F2A-47EC-A2DF-74A3E082B2B8}" srcId="{3338563C-C4C9-4388-9249-469ED33FD909}" destId="{DDA5D261-2595-4753-B2E5-EEC307AC7D2F}" srcOrd="4" destOrd="0" parTransId="{77456AA3-E54C-4772-B231-ED70D60908B5}" sibTransId="{007281DB-34D7-4555-A531-5954D78B4B97}"/>
    <dgm:cxn modelId="{35C30522-A6A4-47AC-9894-8D73345566F8}" srcId="{3338563C-C4C9-4388-9249-469ED33FD909}" destId="{10340FA8-EBC3-48F0-8F8A-B776018BBB43}" srcOrd="3" destOrd="0" parTransId="{974923A2-5848-49DA-84FE-E29EBFB1CF74}" sibTransId="{0A74DC15-05B6-4639-8520-BD9B7AA2935E}"/>
    <dgm:cxn modelId="{AC954D2C-8C24-4369-ADAE-173107CFCC14}" type="presOf" srcId="{DDA5D261-2595-4753-B2E5-EEC307AC7D2F}" destId="{4BB5F6AA-8697-4CC9-A664-04C808BF225C}" srcOrd="0" destOrd="0" presId="urn:microsoft.com/office/officeart/2005/8/layout/list1"/>
    <dgm:cxn modelId="{CEAD5D39-9F91-4930-810E-EF49A646AE90}" srcId="{3338563C-C4C9-4388-9249-469ED33FD909}" destId="{74CA5A8B-1DD7-48F0-B2C8-AA7C5D1E2064}" srcOrd="0" destOrd="0" parTransId="{90E5A096-EC5C-40F0-BAA6-B3806AC6B7A8}" sibTransId="{287EF90F-F93E-4575-AB2D-CED013E50D13}"/>
    <dgm:cxn modelId="{F80C6647-7397-475D-B271-2B9F3AFC2F23}" type="presOf" srcId="{74CA5A8B-1DD7-48F0-B2C8-AA7C5D1E2064}" destId="{3CD02C8E-28FF-47F9-B8F2-56A7B7BAE5E1}" srcOrd="1" destOrd="0" presId="urn:microsoft.com/office/officeart/2005/8/layout/list1"/>
    <dgm:cxn modelId="{74A0CB69-E3F6-426E-ABB0-66887D1DE58D}" type="presOf" srcId="{DDA5D261-2595-4753-B2E5-EEC307AC7D2F}" destId="{BFBAA4F8-CA97-430F-9B55-365F585785DB}" srcOrd="1" destOrd="0" presId="urn:microsoft.com/office/officeart/2005/8/layout/list1"/>
    <dgm:cxn modelId="{65591180-BBEA-4E78-9E4E-D3FB54D6B489}" srcId="{3338563C-C4C9-4388-9249-469ED33FD909}" destId="{6DE84D01-B485-46CA-82D5-A229FB5B94BD}" srcOrd="2" destOrd="0" parTransId="{3FA09482-0B05-43F2-A23F-C036BFC068E5}" sibTransId="{74EA9604-C3A9-4E85-8F7D-F5831AA82A54}"/>
    <dgm:cxn modelId="{DF907B96-6846-4321-8140-10E5F4FEDF63}" type="presOf" srcId="{10340FA8-EBC3-48F0-8F8A-B776018BBB43}" destId="{138AC7ED-29F0-4072-85D2-FB0B1228E38A}" srcOrd="0" destOrd="0" presId="urn:microsoft.com/office/officeart/2005/8/layout/list1"/>
    <dgm:cxn modelId="{8120039A-3CE7-4663-806A-8776B221ED12}" type="presOf" srcId="{74CA5A8B-1DD7-48F0-B2C8-AA7C5D1E2064}" destId="{4FD62724-4055-48C0-97BA-05547F48E225}" srcOrd="0" destOrd="0" presId="urn:microsoft.com/office/officeart/2005/8/layout/list1"/>
    <dgm:cxn modelId="{0767B89C-DE48-44E3-AC1A-0F1A49B9CAD0}" type="presOf" srcId="{3338563C-C4C9-4388-9249-469ED33FD909}" destId="{8AF5094B-5A5C-4DD7-B259-3D9E51CE771E}" srcOrd="0" destOrd="0" presId="urn:microsoft.com/office/officeart/2005/8/layout/list1"/>
    <dgm:cxn modelId="{F2BB36A8-17BB-4099-B31F-D52685273FEE}" type="presOf" srcId="{1AE3BAB4-D567-4711-9ACB-5623B866F1CE}" destId="{61EA1B58-0561-4E43-AA74-B4B610413F5F}" srcOrd="1" destOrd="0" presId="urn:microsoft.com/office/officeart/2005/8/layout/list1"/>
    <dgm:cxn modelId="{314B5DA8-6E1C-40CE-BB57-403438F5DB0F}" type="presOf" srcId="{6DE84D01-B485-46CA-82D5-A229FB5B94BD}" destId="{556C3CF4-BDFD-41E2-9776-888C1F2F4A46}" srcOrd="1" destOrd="0" presId="urn:microsoft.com/office/officeart/2005/8/layout/list1"/>
    <dgm:cxn modelId="{2C7E8AB5-109A-4371-871C-E5990FE02E97}" type="presOf" srcId="{1AE3BAB4-D567-4711-9ACB-5623B866F1CE}" destId="{945DD45A-2AE3-4C63-9FD9-B77A8219521E}" srcOrd="0" destOrd="0" presId="urn:microsoft.com/office/officeart/2005/8/layout/list1"/>
    <dgm:cxn modelId="{91EFD0D1-71F2-4383-8A13-CC683E0A3F8A}" srcId="{3338563C-C4C9-4388-9249-469ED33FD909}" destId="{1AE3BAB4-D567-4711-9ACB-5623B866F1CE}" srcOrd="1" destOrd="0" parTransId="{D1F4A88A-1252-4483-BC2D-B9C1D7B662C4}" sibTransId="{AA11FF91-FADF-42E0-80C2-9C5322BEB425}"/>
    <dgm:cxn modelId="{1CEC3AD4-F2FE-4602-A589-3EB389F72E41}" type="presOf" srcId="{10340FA8-EBC3-48F0-8F8A-B776018BBB43}" destId="{CD133008-E70A-4A30-8990-CC3A785BEA00}" srcOrd="1" destOrd="0" presId="urn:microsoft.com/office/officeart/2005/8/layout/list1"/>
    <dgm:cxn modelId="{E23FFB36-726D-4BA9-8423-7F06B5FA8282}" type="presParOf" srcId="{8AF5094B-5A5C-4DD7-B259-3D9E51CE771E}" destId="{7FDE362C-AE07-4127-AFEE-66EDA5521BDA}" srcOrd="0" destOrd="0" presId="urn:microsoft.com/office/officeart/2005/8/layout/list1"/>
    <dgm:cxn modelId="{B50073A5-3685-4BB2-8D45-DB1585EF4F08}" type="presParOf" srcId="{7FDE362C-AE07-4127-AFEE-66EDA5521BDA}" destId="{4FD62724-4055-48C0-97BA-05547F48E225}" srcOrd="0" destOrd="0" presId="urn:microsoft.com/office/officeart/2005/8/layout/list1"/>
    <dgm:cxn modelId="{208AD1B1-72ED-449D-BEDB-11D13C577D9F}" type="presParOf" srcId="{7FDE362C-AE07-4127-AFEE-66EDA5521BDA}" destId="{3CD02C8E-28FF-47F9-B8F2-56A7B7BAE5E1}" srcOrd="1" destOrd="0" presId="urn:microsoft.com/office/officeart/2005/8/layout/list1"/>
    <dgm:cxn modelId="{CF437B1E-EE2F-4196-A4EC-8A3EB6E32729}" type="presParOf" srcId="{8AF5094B-5A5C-4DD7-B259-3D9E51CE771E}" destId="{FE6322A4-8B43-4D2C-9A2F-8671E8C4E75E}" srcOrd="1" destOrd="0" presId="urn:microsoft.com/office/officeart/2005/8/layout/list1"/>
    <dgm:cxn modelId="{FDB199A6-AB76-47F6-A451-5B8A66575C35}" type="presParOf" srcId="{8AF5094B-5A5C-4DD7-B259-3D9E51CE771E}" destId="{81EA5F7B-3873-46ED-94D8-3A9ED79ECB77}" srcOrd="2" destOrd="0" presId="urn:microsoft.com/office/officeart/2005/8/layout/list1"/>
    <dgm:cxn modelId="{BA5218F0-964C-44E7-9365-D90E060952CD}" type="presParOf" srcId="{8AF5094B-5A5C-4DD7-B259-3D9E51CE771E}" destId="{7F6DCEE0-31AA-49DD-8B1E-D67900DC009E}" srcOrd="3" destOrd="0" presId="urn:microsoft.com/office/officeart/2005/8/layout/list1"/>
    <dgm:cxn modelId="{819D6478-0E07-412A-9EB6-4303EC5E4C9E}" type="presParOf" srcId="{8AF5094B-5A5C-4DD7-B259-3D9E51CE771E}" destId="{6E59910F-D383-4777-B9BA-1C60E889EFE1}" srcOrd="4" destOrd="0" presId="urn:microsoft.com/office/officeart/2005/8/layout/list1"/>
    <dgm:cxn modelId="{F4557F0E-90DA-440E-A6E7-E3C5A2A58A7C}" type="presParOf" srcId="{6E59910F-D383-4777-B9BA-1C60E889EFE1}" destId="{945DD45A-2AE3-4C63-9FD9-B77A8219521E}" srcOrd="0" destOrd="0" presId="urn:microsoft.com/office/officeart/2005/8/layout/list1"/>
    <dgm:cxn modelId="{74256023-057E-484D-AD1B-C48BFFD9DEA1}" type="presParOf" srcId="{6E59910F-D383-4777-B9BA-1C60E889EFE1}" destId="{61EA1B58-0561-4E43-AA74-B4B610413F5F}" srcOrd="1" destOrd="0" presId="urn:microsoft.com/office/officeart/2005/8/layout/list1"/>
    <dgm:cxn modelId="{415699F2-5989-4F09-B526-F9D034141EC0}" type="presParOf" srcId="{8AF5094B-5A5C-4DD7-B259-3D9E51CE771E}" destId="{098C1CAE-E22B-434A-96AE-C9D27E3D355B}" srcOrd="5" destOrd="0" presId="urn:microsoft.com/office/officeart/2005/8/layout/list1"/>
    <dgm:cxn modelId="{2FE5293A-0CC3-4986-8E86-37B558B0AABA}" type="presParOf" srcId="{8AF5094B-5A5C-4DD7-B259-3D9E51CE771E}" destId="{7CD7BC07-3CE6-478B-96E4-B57F152E20C4}" srcOrd="6" destOrd="0" presId="urn:microsoft.com/office/officeart/2005/8/layout/list1"/>
    <dgm:cxn modelId="{DA419D7B-4E28-46B5-889D-B52921EF85ED}" type="presParOf" srcId="{8AF5094B-5A5C-4DD7-B259-3D9E51CE771E}" destId="{52D351BF-A490-4B29-B254-2D54B45FF95B}" srcOrd="7" destOrd="0" presId="urn:microsoft.com/office/officeart/2005/8/layout/list1"/>
    <dgm:cxn modelId="{7B61A748-2647-4798-8B76-E521C0719F3E}" type="presParOf" srcId="{8AF5094B-5A5C-4DD7-B259-3D9E51CE771E}" destId="{D41477E8-CCD2-44DB-B84F-6333DCA6F01D}" srcOrd="8" destOrd="0" presId="urn:microsoft.com/office/officeart/2005/8/layout/list1"/>
    <dgm:cxn modelId="{A301E48F-F67D-40F9-9139-370B815E68FB}" type="presParOf" srcId="{D41477E8-CCD2-44DB-B84F-6333DCA6F01D}" destId="{5646ABAC-D2D2-45FA-B93C-9A65F43E821C}" srcOrd="0" destOrd="0" presId="urn:microsoft.com/office/officeart/2005/8/layout/list1"/>
    <dgm:cxn modelId="{09EFC0DB-FD14-4744-A34C-9D8B2867143F}" type="presParOf" srcId="{D41477E8-CCD2-44DB-B84F-6333DCA6F01D}" destId="{556C3CF4-BDFD-41E2-9776-888C1F2F4A46}" srcOrd="1" destOrd="0" presId="urn:microsoft.com/office/officeart/2005/8/layout/list1"/>
    <dgm:cxn modelId="{0CF098BB-C6A2-47E1-B8E5-47DDBE685061}" type="presParOf" srcId="{8AF5094B-5A5C-4DD7-B259-3D9E51CE771E}" destId="{943784CB-3EA1-4DE6-9DCD-2FDCE50F5D37}" srcOrd="9" destOrd="0" presId="urn:microsoft.com/office/officeart/2005/8/layout/list1"/>
    <dgm:cxn modelId="{D2E7BE05-F684-4339-9419-88CFAE5FCE81}" type="presParOf" srcId="{8AF5094B-5A5C-4DD7-B259-3D9E51CE771E}" destId="{54F7A28C-209C-4E6A-AA07-D9E18AFFDF06}" srcOrd="10" destOrd="0" presId="urn:microsoft.com/office/officeart/2005/8/layout/list1"/>
    <dgm:cxn modelId="{EF07A2AA-A6AA-415D-BA76-D451BCF71E07}" type="presParOf" srcId="{8AF5094B-5A5C-4DD7-B259-3D9E51CE771E}" destId="{DE2F99DF-F070-4731-B886-E8148FB9162D}" srcOrd="11" destOrd="0" presId="urn:microsoft.com/office/officeart/2005/8/layout/list1"/>
    <dgm:cxn modelId="{65227D3B-E245-4631-94F1-0BDFC037E19C}" type="presParOf" srcId="{8AF5094B-5A5C-4DD7-B259-3D9E51CE771E}" destId="{E36B6BDB-68A2-4354-94A0-06E864F5BAF5}" srcOrd="12" destOrd="0" presId="urn:microsoft.com/office/officeart/2005/8/layout/list1"/>
    <dgm:cxn modelId="{0048FD42-007C-4D96-8845-9C3C9F9AD776}" type="presParOf" srcId="{E36B6BDB-68A2-4354-94A0-06E864F5BAF5}" destId="{138AC7ED-29F0-4072-85D2-FB0B1228E38A}" srcOrd="0" destOrd="0" presId="urn:microsoft.com/office/officeart/2005/8/layout/list1"/>
    <dgm:cxn modelId="{3BB4195E-52ED-48A5-B806-89599C8257E7}" type="presParOf" srcId="{E36B6BDB-68A2-4354-94A0-06E864F5BAF5}" destId="{CD133008-E70A-4A30-8990-CC3A785BEA00}" srcOrd="1" destOrd="0" presId="urn:microsoft.com/office/officeart/2005/8/layout/list1"/>
    <dgm:cxn modelId="{CBCEB882-1B43-4005-8B86-55ABB79C854E}" type="presParOf" srcId="{8AF5094B-5A5C-4DD7-B259-3D9E51CE771E}" destId="{89362BB8-29FB-46FA-8AD2-01D0EA341AFC}" srcOrd="13" destOrd="0" presId="urn:microsoft.com/office/officeart/2005/8/layout/list1"/>
    <dgm:cxn modelId="{41341381-E4A8-4F81-9C75-F1E763502887}" type="presParOf" srcId="{8AF5094B-5A5C-4DD7-B259-3D9E51CE771E}" destId="{90626EEA-A39A-4ABA-B018-61DCDC5F4942}" srcOrd="14" destOrd="0" presId="urn:microsoft.com/office/officeart/2005/8/layout/list1"/>
    <dgm:cxn modelId="{F91A6809-B515-4BCB-A7FF-35D81A89D4BA}" type="presParOf" srcId="{8AF5094B-5A5C-4DD7-B259-3D9E51CE771E}" destId="{199AFFF3-5F69-4370-8881-2F622E89B8FE}" srcOrd="15" destOrd="0" presId="urn:microsoft.com/office/officeart/2005/8/layout/list1"/>
    <dgm:cxn modelId="{1E92C052-F930-4517-B034-A7F803F455AC}" type="presParOf" srcId="{8AF5094B-5A5C-4DD7-B259-3D9E51CE771E}" destId="{639F80F6-5D0A-4D3C-A085-EB370A1D057D}" srcOrd="16" destOrd="0" presId="urn:microsoft.com/office/officeart/2005/8/layout/list1"/>
    <dgm:cxn modelId="{C2D98E15-043B-4640-ADA4-27039BB3E9A0}" type="presParOf" srcId="{639F80F6-5D0A-4D3C-A085-EB370A1D057D}" destId="{4BB5F6AA-8697-4CC9-A664-04C808BF225C}" srcOrd="0" destOrd="0" presId="urn:microsoft.com/office/officeart/2005/8/layout/list1"/>
    <dgm:cxn modelId="{AB066638-3410-4FF6-958D-3AA9D99DDD41}" type="presParOf" srcId="{639F80F6-5D0A-4D3C-A085-EB370A1D057D}" destId="{BFBAA4F8-CA97-430F-9B55-365F585785DB}" srcOrd="1" destOrd="0" presId="urn:microsoft.com/office/officeart/2005/8/layout/list1"/>
    <dgm:cxn modelId="{83985BE8-B747-4ACE-9683-84CEAB6E84EE}" type="presParOf" srcId="{8AF5094B-5A5C-4DD7-B259-3D9E51CE771E}" destId="{46DBB79D-DFCA-412A-A3CC-8F7B66D1A919}" srcOrd="17" destOrd="0" presId="urn:microsoft.com/office/officeart/2005/8/layout/list1"/>
    <dgm:cxn modelId="{EBA1C54D-FDAC-4F63-9A33-C1D68A0DDFA0}" type="presParOf" srcId="{8AF5094B-5A5C-4DD7-B259-3D9E51CE771E}" destId="{EFC95A52-B165-4F22-84CF-5FEB37AAA830}"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EA5F7B-3873-46ED-94D8-3A9ED79ECB77}">
      <dsp:nvSpPr>
        <dsp:cNvPr id="0" name=""/>
        <dsp:cNvSpPr/>
      </dsp:nvSpPr>
      <dsp:spPr>
        <a:xfrm>
          <a:off x="0" y="305079"/>
          <a:ext cx="6400800" cy="453600"/>
        </a:xfrm>
        <a:prstGeom prst="rect">
          <a:avLst/>
        </a:prstGeom>
        <a:solidFill>
          <a:schemeClr val="lt1">
            <a:alpha val="90000"/>
            <a:hueOff val="0"/>
            <a:satOff val="0"/>
            <a:lumOff val="0"/>
            <a:alphaOff val="0"/>
          </a:schemeClr>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3CD02C8E-28FF-47F9-B8F2-56A7B7BAE5E1}">
      <dsp:nvSpPr>
        <dsp:cNvPr id="0" name=""/>
        <dsp:cNvSpPr/>
      </dsp:nvSpPr>
      <dsp:spPr>
        <a:xfrm>
          <a:off x="320040" y="39399"/>
          <a:ext cx="4480560" cy="5313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355" tIns="0" rIns="169355" bIns="0" numCol="1" spcCol="1270" anchor="ctr" anchorCtr="0">
          <a:noAutofit/>
        </a:bodyPr>
        <a:lstStyle/>
        <a:p>
          <a:pPr marL="0" lvl="0" indent="0" algn="l" defTabSz="800100">
            <a:lnSpc>
              <a:spcPct val="90000"/>
            </a:lnSpc>
            <a:spcBef>
              <a:spcPct val="0"/>
            </a:spcBef>
            <a:spcAft>
              <a:spcPct val="35000"/>
            </a:spcAft>
            <a:buNone/>
          </a:pPr>
          <a:r>
            <a:rPr lang="en-US" sz="1800" kern="1200" dirty="0"/>
            <a:t>Decreased absenteeism</a:t>
          </a:r>
        </a:p>
      </dsp:txBody>
      <dsp:txXfrm>
        <a:off x="345979" y="65338"/>
        <a:ext cx="4428682" cy="479482"/>
      </dsp:txXfrm>
    </dsp:sp>
    <dsp:sp modelId="{7CD7BC07-3CE6-478B-96E4-B57F152E20C4}">
      <dsp:nvSpPr>
        <dsp:cNvPr id="0" name=""/>
        <dsp:cNvSpPr/>
      </dsp:nvSpPr>
      <dsp:spPr>
        <a:xfrm>
          <a:off x="0" y="1121559"/>
          <a:ext cx="6400800" cy="453600"/>
        </a:xfrm>
        <a:prstGeom prst="rect">
          <a:avLst/>
        </a:prstGeom>
        <a:solidFill>
          <a:schemeClr val="lt1">
            <a:alpha val="90000"/>
            <a:hueOff val="0"/>
            <a:satOff val="0"/>
            <a:lumOff val="0"/>
            <a:alphaOff val="0"/>
          </a:schemeClr>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61EA1B58-0561-4E43-AA74-B4B610413F5F}">
      <dsp:nvSpPr>
        <dsp:cNvPr id="0" name=""/>
        <dsp:cNvSpPr/>
      </dsp:nvSpPr>
      <dsp:spPr>
        <a:xfrm>
          <a:off x="320040" y="855879"/>
          <a:ext cx="4480560" cy="5313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355" tIns="0" rIns="169355" bIns="0" numCol="1" spcCol="1270" anchor="ctr" anchorCtr="0">
          <a:noAutofit/>
        </a:bodyPr>
        <a:lstStyle/>
        <a:p>
          <a:pPr marL="0" lvl="0" indent="0" algn="l" defTabSz="800100">
            <a:lnSpc>
              <a:spcPct val="90000"/>
            </a:lnSpc>
            <a:spcBef>
              <a:spcPct val="0"/>
            </a:spcBef>
            <a:spcAft>
              <a:spcPct val="35000"/>
            </a:spcAft>
            <a:buNone/>
          </a:pPr>
          <a:r>
            <a:rPr lang="en-US" sz="1800" kern="1200" dirty="0"/>
            <a:t>Reduced accidents and fewer workers’ compensation claims</a:t>
          </a:r>
        </a:p>
      </dsp:txBody>
      <dsp:txXfrm>
        <a:off x="345979" y="881818"/>
        <a:ext cx="4428682" cy="479482"/>
      </dsp:txXfrm>
    </dsp:sp>
    <dsp:sp modelId="{54F7A28C-209C-4E6A-AA07-D9E18AFFDF06}">
      <dsp:nvSpPr>
        <dsp:cNvPr id="0" name=""/>
        <dsp:cNvSpPr/>
      </dsp:nvSpPr>
      <dsp:spPr>
        <a:xfrm>
          <a:off x="0" y="1938039"/>
          <a:ext cx="6400800" cy="453600"/>
        </a:xfrm>
        <a:prstGeom prst="rect">
          <a:avLst/>
        </a:prstGeom>
        <a:solidFill>
          <a:schemeClr val="lt1">
            <a:alpha val="90000"/>
            <a:hueOff val="0"/>
            <a:satOff val="0"/>
            <a:lumOff val="0"/>
            <a:alphaOff val="0"/>
          </a:schemeClr>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556C3CF4-BDFD-41E2-9776-888C1F2F4A46}">
      <dsp:nvSpPr>
        <dsp:cNvPr id="0" name=""/>
        <dsp:cNvSpPr/>
      </dsp:nvSpPr>
      <dsp:spPr>
        <a:xfrm>
          <a:off x="320040" y="1672359"/>
          <a:ext cx="4480560" cy="5313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355" tIns="0" rIns="169355" bIns="0" numCol="1" spcCol="1270" anchor="ctr" anchorCtr="0">
          <a:noAutofit/>
        </a:bodyPr>
        <a:lstStyle/>
        <a:p>
          <a:pPr marL="0" lvl="0" indent="0" algn="l" defTabSz="800100">
            <a:lnSpc>
              <a:spcPct val="90000"/>
            </a:lnSpc>
            <a:spcBef>
              <a:spcPct val="0"/>
            </a:spcBef>
            <a:spcAft>
              <a:spcPct val="35000"/>
            </a:spcAft>
            <a:buNone/>
          </a:pPr>
          <a:r>
            <a:rPr lang="en-US" sz="1800" kern="1200" dirty="0"/>
            <a:t>Greater employee retention</a:t>
          </a:r>
        </a:p>
      </dsp:txBody>
      <dsp:txXfrm>
        <a:off x="345979" y="1698298"/>
        <a:ext cx="4428682" cy="479482"/>
      </dsp:txXfrm>
    </dsp:sp>
    <dsp:sp modelId="{90626EEA-A39A-4ABA-B018-61DCDC5F4942}">
      <dsp:nvSpPr>
        <dsp:cNvPr id="0" name=""/>
        <dsp:cNvSpPr/>
      </dsp:nvSpPr>
      <dsp:spPr>
        <a:xfrm>
          <a:off x="0" y="2754520"/>
          <a:ext cx="6400800" cy="453600"/>
        </a:xfrm>
        <a:prstGeom prst="rect">
          <a:avLst/>
        </a:prstGeom>
        <a:solidFill>
          <a:schemeClr val="lt1">
            <a:alpha val="90000"/>
            <a:hueOff val="0"/>
            <a:satOff val="0"/>
            <a:lumOff val="0"/>
            <a:alphaOff val="0"/>
          </a:schemeClr>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CD133008-E70A-4A30-8990-CC3A785BEA00}">
      <dsp:nvSpPr>
        <dsp:cNvPr id="0" name=""/>
        <dsp:cNvSpPr/>
      </dsp:nvSpPr>
      <dsp:spPr>
        <a:xfrm>
          <a:off x="320040" y="2488840"/>
          <a:ext cx="4480560" cy="5313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355" tIns="0" rIns="169355" bIns="0" numCol="1" spcCol="1270" anchor="ctr" anchorCtr="0">
          <a:noAutofit/>
        </a:bodyPr>
        <a:lstStyle/>
        <a:p>
          <a:pPr marL="0" lvl="0" indent="0" algn="l" defTabSz="800100">
            <a:lnSpc>
              <a:spcPct val="90000"/>
            </a:lnSpc>
            <a:spcBef>
              <a:spcPct val="0"/>
            </a:spcBef>
            <a:spcAft>
              <a:spcPct val="35000"/>
            </a:spcAft>
            <a:buNone/>
          </a:pPr>
          <a:r>
            <a:rPr lang="en-US" sz="1800" kern="1200" dirty="0"/>
            <a:t>Fewer labor disputes</a:t>
          </a:r>
        </a:p>
      </dsp:txBody>
      <dsp:txXfrm>
        <a:off x="345979" y="2514779"/>
        <a:ext cx="4428682" cy="479482"/>
      </dsp:txXfrm>
    </dsp:sp>
    <dsp:sp modelId="{EFC95A52-B165-4F22-84CF-5FEB37AAA830}">
      <dsp:nvSpPr>
        <dsp:cNvPr id="0" name=""/>
        <dsp:cNvSpPr/>
      </dsp:nvSpPr>
      <dsp:spPr>
        <a:xfrm>
          <a:off x="0" y="3571000"/>
          <a:ext cx="6400800" cy="453600"/>
        </a:xfrm>
        <a:prstGeom prst="rect">
          <a:avLst/>
        </a:prstGeom>
        <a:solidFill>
          <a:schemeClr val="lt1">
            <a:alpha val="90000"/>
            <a:hueOff val="0"/>
            <a:satOff val="0"/>
            <a:lumOff val="0"/>
            <a:alphaOff val="0"/>
          </a:schemeClr>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BFBAA4F8-CA97-430F-9B55-365F585785DB}">
      <dsp:nvSpPr>
        <dsp:cNvPr id="0" name=""/>
        <dsp:cNvSpPr/>
      </dsp:nvSpPr>
      <dsp:spPr>
        <a:xfrm>
          <a:off x="320040" y="3305320"/>
          <a:ext cx="4480560" cy="5313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355" tIns="0" rIns="169355" bIns="0" numCol="1" spcCol="1270" anchor="ctr" anchorCtr="0">
          <a:noAutofit/>
        </a:bodyPr>
        <a:lstStyle/>
        <a:p>
          <a:pPr marL="0" lvl="0" indent="0" algn="l" defTabSz="800100">
            <a:lnSpc>
              <a:spcPct val="90000"/>
            </a:lnSpc>
            <a:spcBef>
              <a:spcPct val="0"/>
            </a:spcBef>
            <a:spcAft>
              <a:spcPct val="35000"/>
            </a:spcAft>
            <a:buNone/>
          </a:pPr>
          <a:r>
            <a:rPr lang="en-US" sz="1800" kern="1200" dirty="0"/>
            <a:t>Reduced medical costs because problems are caught and treated earlier</a:t>
          </a:r>
        </a:p>
      </dsp:txBody>
      <dsp:txXfrm>
        <a:off x="345979" y="3331259"/>
        <a:ext cx="4428682"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2/6/2018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61AC068-8CDD-4F3D-99B1-68ED28016192}" type="slidenum">
              <a:rPr lang="en-US"/>
              <a:pPr>
                <a:defRPr/>
              </a:pPr>
              <a:t>1</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592900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4: </a:t>
            </a:r>
            <a:r>
              <a:rPr lang="en-US" altLang="en-US" sz="1200" dirty="0"/>
              <a:t>Discuss effective ways of administering discipline.</a:t>
            </a:r>
          </a:p>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15</a:t>
            </a:fld>
            <a:endParaRPr lang="en-US" dirty="0"/>
          </a:p>
        </p:txBody>
      </p:sp>
    </p:spTree>
    <p:extLst>
      <p:ext uri="{BB962C8B-B14F-4D97-AF65-F5344CB8AC3E}">
        <p14:creationId xmlns:p14="http://schemas.microsoft.com/office/powerpoint/2010/main" val="2757246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F5AAF43-29A1-4F36-A911-72B4C6DA8785}" type="slidenum">
              <a:rPr lang="en-US"/>
              <a:pPr>
                <a:defRPr/>
              </a:pPr>
              <a:t>16</a:t>
            </a:fld>
            <a:endParaRPr lang="en-US"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4: </a:t>
            </a:r>
            <a:r>
              <a:rPr lang="en-US" altLang="en-US" sz="1200" dirty="0"/>
              <a:t>Discuss effective ways of administering discipline.</a:t>
            </a:r>
          </a:p>
          <a:p>
            <a:endParaRPr lang="en-US" altLang="en-US" dirty="0"/>
          </a:p>
          <a:p>
            <a:endParaRPr lang="en-US" altLang="en-US" dirty="0"/>
          </a:p>
        </p:txBody>
      </p:sp>
    </p:spTree>
    <p:extLst>
      <p:ext uri="{BB962C8B-B14F-4D97-AF65-F5344CB8AC3E}">
        <p14:creationId xmlns:p14="http://schemas.microsoft.com/office/powerpoint/2010/main" val="3276729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13AC101-4077-45B2-8E52-A04781870057}" type="slidenum">
              <a:rPr lang="en-US"/>
              <a:pPr>
                <a:defRPr/>
              </a:pPr>
              <a:t>17</a:t>
            </a:fld>
            <a:endParaRPr lang="en-US" dirty="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a:t>
            </a:r>
            <a:r>
              <a:rPr lang="en-US" altLang="en-US" sz="1300" dirty="0"/>
              <a:t>Discuss effective ways of administering discipline.</a:t>
            </a:r>
          </a:p>
          <a:p>
            <a:endParaRPr lang="en-US" altLang="en-US" dirty="0"/>
          </a:p>
          <a:p>
            <a:endParaRPr lang="en-US" altLang="en-US" dirty="0"/>
          </a:p>
        </p:txBody>
      </p:sp>
    </p:spTree>
    <p:extLst>
      <p:ext uri="{BB962C8B-B14F-4D97-AF65-F5344CB8AC3E}">
        <p14:creationId xmlns:p14="http://schemas.microsoft.com/office/powerpoint/2010/main" val="218384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5EA0584-07D2-49C6-91CA-21BFD610153F}" type="slidenum">
              <a:rPr lang="en-US"/>
              <a:pPr>
                <a:defRPr/>
              </a:pPr>
              <a:t>20</a:t>
            </a:fld>
            <a:endParaRPr lang="en-US" dirty="0"/>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a:t>
            </a:r>
            <a:r>
              <a:rPr lang="en-US" altLang="en-US" sz="1300" dirty="0"/>
              <a:t>Discuss effective ways of administering discipline.</a:t>
            </a:r>
          </a:p>
          <a:p>
            <a:endParaRPr lang="en-US" altLang="en-US" dirty="0"/>
          </a:p>
          <a:p>
            <a:endParaRPr lang="en-US" altLang="en-US" dirty="0"/>
          </a:p>
        </p:txBody>
      </p:sp>
    </p:spTree>
    <p:extLst>
      <p:ext uri="{BB962C8B-B14F-4D97-AF65-F5344CB8AC3E}">
        <p14:creationId xmlns:p14="http://schemas.microsoft.com/office/powerpoint/2010/main" val="450844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22A0588-8178-487D-B439-8476F44DF5C7}" type="slidenum">
              <a:rPr lang="en-US"/>
              <a:pPr>
                <a:defRPr/>
              </a:pPr>
              <a:t>21</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defTabSz="809625"/>
            <a:r>
              <a:rPr lang="en-US" altLang="en-US" dirty="0"/>
              <a:t>Effective discipline should end problem behavior as well as prevent problems from occurring.</a:t>
            </a:r>
          </a:p>
          <a:p>
            <a:pPr marL="228600" indent="-228600" defTabSz="809625"/>
            <a:r>
              <a:rPr lang="en-US" altLang="en-US" dirty="0"/>
              <a:t>Supervisors should make sure employees know and understand the rules they must follow.</a:t>
            </a:r>
          </a:p>
          <a:p>
            <a:pPr marL="228600" indent="-228600" defTabSz="809625"/>
            <a:r>
              <a:rPr lang="en-US" altLang="en-US" dirty="0"/>
              <a:t>Supervisors should make sure employees understand the consequences of violating the rules.</a:t>
            </a:r>
          </a:p>
          <a:p>
            <a:pPr marL="228600" indent="-228600" defTabSz="809625"/>
            <a:r>
              <a:rPr lang="en-US" altLang="en-US" dirty="0"/>
              <a:t>Supervisors should create conditions under which employees are least likely to cause problems.</a:t>
            </a:r>
          </a:p>
          <a:p>
            <a:pPr marL="228600" indent="-228600" defTabSz="809625"/>
            <a:r>
              <a:rPr lang="en-US" altLang="en-US" dirty="0"/>
              <a:t>Supervisors should be aware of and responsive to employees’ needs and ideas.</a:t>
            </a:r>
          </a:p>
          <a:p>
            <a:pPr marL="228600" indent="-228600" defTabSz="809625"/>
            <a:r>
              <a:rPr lang="en-US" sz="1200" b="0" i="0" u="none" strike="noStrike" kern="1200" baseline="0" dirty="0">
                <a:solidFill>
                  <a:schemeClr val="tx1"/>
                </a:solidFill>
                <a:latin typeface="+mn-lt"/>
                <a:ea typeface="+mn-ea"/>
                <a:cs typeface="+mn-cs"/>
              </a:rPr>
              <a:t>Supervisors should encourage upward communication, promote teamwork, and encourage employees to participate in decision making and problem solving.</a:t>
            </a:r>
          </a:p>
          <a:p>
            <a:pPr marL="228600" indent="-228600" defTabSz="809625"/>
            <a:r>
              <a:rPr lang="en-US" altLang="en-US" sz="1200" b="0" i="0" u="none" strike="noStrike" kern="1200" baseline="0" dirty="0">
                <a:solidFill>
                  <a:schemeClr val="tx1"/>
                </a:solidFill>
                <a:latin typeface="+mn-lt"/>
                <a:ea typeface="+mn-ea"/>
                <a:cs typeface="+mn-cs"/>
              </a:rPr>
              <a:t>Some companies include decision-making leave.</a:t>
            </a:r>
            <a:endParaRPr lang="en-US" altLang="en-US" dirty="0"/>
          </a:p>
          <a:p>
            <a:pPr marL="228600" indent="-228600" defTabSz="809625"/>
            <a:r>
              <a:rPr lang="en-US" altLang="en-US" dirty="0"/>
              <a:t>Supervisors should not only punish problem behavior but also reward desirable kinds of behavior.</a:t>
            </a:r>
          </a:p>
          <a:p>
            <a:pPr marL="228600" indent="-228600" defTabSz="809625"/>
            <a:r>
              <a:rPr lang="en-US" altLang="en-US" dirty="0"/>
              <a:t>See Learning Objective 5: </a:t>
            </a:r>
            <a:r>
              <a:rPr lang="en-US" altLang="en-US" sz="1300" dirty="0"/>
              <a:t>Describe the principles of positive discipline and self-discipline.</a:t>
            </a:r>
          </a:p>
          <a:p>
            <a:pPr marL="228600" indent="-228600" defTabSz="809625"/>
            <a:endParaRPr lang="en-US" altLang="en-US" dirty="0"/>
          </a:p>
          <a:p>
            <a:pPr marL="228600" indent="-228600" defTabSz="809625"/>
            <a:r>
              <a:rPr lang="en-US" altLang="en-US" dirty="0"/>
              <a:t>See text pages: 330–331</a:t>
            </a:r>
          </a:p>
          <a:p>
            <a:pPr marL="228600" indent="-228600" defTabSz="809625"/>
            <a:endParaRPr lang="en-US" altLang="en-US" dirty="0"/>
          </a:p>
        </p:txBody>
      </p:sp>
    </p:spTree>
    <p:extLst>
      <p:ext uri="{BB962C8B-B14F-4D97-AF65-F5344CB8AC3E}">
        <p14:creationId xmlns:p14="http://schemas.microsoft.com/office/powerpoint/2010/main" val="989204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D19C9D5-27A7-49DD-990F-C53A1DF3F44E}" type="slidenum">
              <a:rPr lang="en-US"/>
              <a:pPr>
                <a:defRPr/>
              </a:pPr>
              <a:t>22</a:t>
            </a:fld>
            <a:endParaRPr lang="en-US" dirty="0"/>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a:t>
            </a:r>
            <a:r>
              <a:rPr lang="en-US" altLang="en-US" sz="1300" dirty="0"/>
              <a:t>Explain how supervisors can detect and confront troubled employees.</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2713549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7FF459C-77DA-4FAD-AF70-583B20B60D55}" type="slidenum">
              <a:rPr lang="en-US"/>
              <a:pPr>
                <a:defRPr/>
              </a:pPr>
              <a:t>26</a:t>
            </a:fld>
            <a:endParaRPr lang="en-US" dirty="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a:t>
            </a:r>
            <a:r>
              <a:rPr lang="en-US" altLang="en-US" sz="1300" dirty="0"/>
              <a:t>Discuss the role of the supervisor’s manager and the human resources department in helping the supervisor with problem employees.</a:t>
            </a:r>
          </a:p>
          <a:p>
            <a:endParaRPr lang="en-US" altLang="en-US" dirty="0"/>
          </a:p>
          <a:p>
            <a:endParaRPr lang="en-US" altLang="en-US" dirty="0"/>
          </a:p>
        </p:txBody>
      </p:sp>
    </p:spTree>
    <p:extLst>
      <p:ext uri="{BB962C8B-B14F-4D97-AF65-F5344CB8AC3E}">
        <p14:creationId xmlns:p14="http://schemas.microsoft.com/office/powerpoint/2010/main" val="2759999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EAD0E99-551F-4025-B2C8-268AC5AE8BA1}" type="slidenum">
              <a:rPr lang="en-US"/>
              <a:pPr>
                <a:defRPr/>
              </a:pPr>
              <a:t>2</a:t>
            </a:fld>
            <a:endParaRPr lang="en-US"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315149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C80D29D-09B2-423F-9F7B-38C0058636C7}" type="slidenum">
              <a:rPr lang="en-US"/>
              <a:pPr>
                <a:defRPr/>
              </a:pPr>
              <a:t>3</a:t>
            </a:fld>
            <a:endParaRPr lang="en-US"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080904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0023777-8C3C-4A85-AC8C-E6D2FB50665E}" type="slidenum">
              <a:rPr lang="en-US"/>
              <a:pPr>
                <a:defRPr/>
              </a:pPr>
              <a:t>4</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1: </a:t>
            </a:r>
            <a:r>
              <a:rPr lang="en-US" altLang="en-US" sz="1300" dirty="0"/>
              <a:t>Identify common types of problem behavior among employees.</a:t>
            </a:r>
          </a:p>
          <a:p>
            <a:pPr marL="228600" indent="-228600"/>
            <a:endParaRPr lang="en-US" altLang="en-US" dirty="0"/>
          </a:p>
          <a:p>
            <a:pPr marL="228600" indent="-228600"/>
            <a:r>
              <a:rPr lang="en-US" altLang="en-US" dirty="0"/>
              <a:t>See text page: 316</a:t>
            </a:r>
          </a:p>
          <a:p>
            <a:pPr marL="228600" indent="-228600"/>
            <a:endParaRPr lang="en-US" altLang="en-US" dirty="0"/>
          </a:p>
        </p:txBody>
      </p:sp>
    </p:spTree>
    <p:extLst>
      <p:ext uri="{BB962C8B-B14F-4D97-AF65-F5344CB8AC3E}">
        <p14:creationId xmlns:p14="http://schemas.microsoft.com/office/powerpoint/2010/main" val="2187841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EB062F0-295B-4D94-85FA-61E2B1A1A8F4}" type="slidenum">
              <a:rPr lang="en-US"/>
              <a:pPr>
                <a:defRPr/>
              </a:pPr>
              <a:t>6</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1: </a:t>
            </a:r>
            <a:r>
              <a:rPr lang="en-US" altLang="en-US" sz="1300" dirty="0"/>
              <a:t>Identify common types of problem behavior among employees.</a:t>
            </a:r>
          </a:p>
          <a:p>
            <a:endParaRPr lang="en-US" altLang="en-US" dirty="0"/>
          </a:p>
          <a:p>
            <a:endParaRPr lang="en-US" altLang="en-US" dirty="0"/>
          </a:p>
        </p:txBody>
      </p:sp>
    </p:spTree>
    <p:extLst>
      <p:ext uri="{BB962C8B-B14F-4D97-AF65-F5344CB8AC3E}">
        <p14:creationId xmlns:p14="http://schemas.microsoft.com/office/powerpoint/2010/main" val="1555068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C871DC5-0B10-43A3-B51B-F5635B1C13AF}" type="slidenum">
              <a:rPr lang="en-US"/>
              <a:pPr>
                <a:defRPr/>
              </a:pPr>
              <a:t>9</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1: </a:t>
            </a:r>
            <a:r>
              <a:rPr lang="en-US" altLang="en-US" sz="1300" dirty="0"/>
              <a:t>Identify common types of problem behavior among employees.</a:t>
            </a:r>
          </a:p>
          <a:p>
            <a:endParaRPr lang="en-US" altLang="en-US" dirty="0"/>
          </a:p>
          <a:p>
            <a:endParaRPr lang="en-US" altLang="en-US" dirty="0"/>
          </a:p>
        </p:txBody>
      </p:sp>
    </p:spTree>
    <p:extLst>
      <p:ext uri="{BB962C8B-B14F-4D97-AF65-F5344CB8AC3E}">
        <p14:creationId xmlns:p14="http://schemas.microsoft.com/office/powerpoint/2010/main" val="3042821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CB06A0E-1230-442A-AF95-AD09656FF723}" type="slidenum">
              <a:rPr lang="en-US"/>
              <a:pPr>
                <a:defRPr/>
              </a:pPr>
              <a:t>11</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1: </a:t>
            </a:r>
            <a:r>
              <a:rPr lang="en-US" altLang="en-US" sz="1300" dirty="0"/>
              <a:t>Identify common types of problem behavior among employees.</a:t>
            </a:r>
          </a:p>
          <a:p>
            <a:endParaRPr lang="en-US" altLang="en-US" dirty="0"/>
          </a:p>
          <a:p>
            <a:endParaRPr lang="en-US" altLang="en-US" dirty="0"/>
          </a:p>
        </p:txBody>
      </p:sp>
    </p:spTree>
    <p:extLst>
      <p:ext uri="{BB962C8B-B14F-4D97-AF65-F5344CB8AC3E}">
        <p14:creationId xmlns:p14="http://schemas.microsoft.com/office/powerpoint/2010/main" val="2069730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2: </a:t>
            </a:r>
            <a:r>
              <a:rPr lang="en-US" altLang="en-US" sz="1200" dirty="0"/>
              <a:t>Explain why and when supervisors should counsel employees.</a:t>
            </a:r>
          </a:p>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12</a:t>
            </a:fld>
            <a:endParaRPr lang="en-US" dirty="0"/>
          </a:p>
        </p:txBody>
      </p:sp>
    </p:spTree>
    <p:extLst>
      <p:ext uri="{BB962C8B-B14F-4D97-AF65-F5344CB8AC3E}">
        <p14:creationId xmlns:p14="http://schemas.microsoft.com/office/powerpoint/2010/main" val="241781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2DE51AC-E5A5-47CE-A21E-BAA4F6A6AE19}" type="slidenum">
              <a:rPr lang="en-US"/>
              <a:pPr>
                <a:defRPr/>
              </a:pPr>
              <a:t>13</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lvl="0" indent="-22860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3: </a:t>
            </a:r>
            <a:r>
              <a:rPr lang="en-US" altLang="en-US" sz="1200" dirty="0"/>
              <a:t>Describe counseling techniques.</a:t>
            </a:r>
          </a:p>
          <a:p>
            <a:pPr marL="228600" indent="-228600"/>
            <a:endParaRPr lang="en-US" altLang="en-US" b="1" dirty="0"/>
          </a:p>
          <a:p>
            <a:pPr marL="228600" indent="-228600"/>
            <a:endParaRPr lang="en-US" altLang="en-US" dirty="0"/>
          </a:p>
        </p:txBody>
      </p:sp>
    </p:spTree>
    <p:extLst>
      <p:ext uri="{BB962C8B-B14F-4D97-AF65-F5344CB8AC3E}">
        <p14:creationId xmlns:p14="http://schemas.microsoft.com/office/powerpoint/2010/main" val="3865352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
        <p:nvSpPr>
          <p:cNvPr id="9" name="Content Placeholder 8">
            <a:extLst>
              <a:ext uri="{FF2B5EF4-FFF2-40B4-BE49-F238E27FC236}">
                <a16:creationId xmlns:a16="http://schemas.microsoft.com/office/drawing/2014/main" id="{F97612D9-B70D-48D7-8389-83A7E913039E}"/>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1440450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9882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2818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61972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44290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50922862"/>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41222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171271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158106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85801"/>
            <a:ext cx="3962400" cy="2914650"/>
          </a:xfrm>
        </p:spPr>
        <p:txBody>
          <a:bodyPr/>
          <a:lstStyle>
            <a:lvl1pPr>
              <a:defRPr>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2749830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425216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684144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119125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7613511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72673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77294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735811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53712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782971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564690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732226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71117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742837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951986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7902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1114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415207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643278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789603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075216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42734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25569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71447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70107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781062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662142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409019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560537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487263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773385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7529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960728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168602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92252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2263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929505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642378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85751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36137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15880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032806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857947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585813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419013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34164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7194180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127916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542363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4077962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08970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41784337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370503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3422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3623559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D0B7C78B-355D-4EAF-891B-0485A44108BD}"/>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4348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10234068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8569313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402268002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47054123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29452808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87325433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75767683"/>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51392674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slide" Target="slide29.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6B64CB-7C71-4C8B-B7BE-E712724C1EDD}"/>
              </a:ext>
            </a:extLst>
          </p:cNvPr>
          <p:cNvSpPr>
            <a:spLocks noGrp="1"/>
          </p:cNvSpPr>
          <p:nvPr>
            <p:ph type="ctrTitle"/>
          </p:nvPr>
        </p:nvSpPr>
        <p:spPr>
          <a:xfrm>
            <a:off x="-152400" y="2435860"/>
            <a:ext cx="5105400" cy="609600"/>
          </a:xfrm>
        </p:spPr>
        <p:txBody>
          <a:bodyPr/>
          <a:lstStyle/>
          <a:p>
            <a:r>
              <a:rPr lang="en-US" altLang="en-US" dirty="0">
                <a:solidFill>
                  <a:schemeClr val="tx1"/>
                </a:solidFill>
              </a:rPr>
              <a:t>Chapter 12</a:t>
            </a:r>
            <a:endParaRPr lang="en-US" dirty="0">
              <a:solidFill>
                <a:schemeClr val="tx1"/>
              </a:solidFill>
            </a:endParaRPr>
          </a:p>
        </p:txBody>
      </p:sp>
      <p:sp>
        <p:nvSpPr>
          <p:cNvPr id="3" name="Text Placeholder 2">
            <a:extLst>
              <a:ext uri="{FF2B5EF4-FFF2-40B4-BE49-F238E27FC236}">
                <a16:creationId xmlns:a16="http://schemas.microsoft.com/office/drawing/2014/main" id="{5A4839CB-F0D4-4D55-A753-68F6CAE3BBAA}"/>
              </a:ext>
            </a:extLst>
          </p:cNvPr>
          <p:cNvSpPr>
            <a:spLocks noGrp="1"/>
          </p:cNvSpPr>
          <p:nvPr>
            <p:ph type="body" sz="quarter" idx="10"/>
          </p:nvPr>
        </p:nvSpPr>
        <p:spPr>
          <a:xfrm>
            <a:off x="146951" y="3581400"/>
            <a:ext cx="5105400" cy="685800"/>
          </a:xfrm>
        </p:spPr>
        <p:txBody>
          <a:bodyPr/>
          <a:lstStyle/>
          <a:p>
            <a:pPr algn="ctr"/>
            <a:r>
              <a:rPr lang="en-US" altLang="en-US" sz="3600" dirty="0">
                <a:latin typeface="+mj-lt"/>
              </a:rPr>
              <a:t>Problem Employees: Counseling and Discipline</a:t>
            </a:r>
          </a:p>
          <a:p>
            <a:pPr algn="ctr"/>
            <a:endParaRPr lang="en-US" sz="3600" dirty="0"/>
          </a:p>
        </p:txBody>
      </p:sp>
      <p:pic>
        <p:nvPicPr>
          <p:cNvPr id="9" name="Picture 8">
            <a:extLst>
              <a:ext uri="{FF2B5EF4-FFF2-40B4-BE49-F238E27FC236}">
                <a16:creationId xmlns:a16="http://schemas.microsoft.com/office/drawing/2014/main" id="{105C569F-C35D-4BAA-8196-4F55CDE0A9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9733" y="838200"/>
            <a:ext cx="3968067" cy="5004842"/>
          </a:xfrm>
          <a:prstGeom prst="rect">
            <a:avLst/>
          </a:prstGeom>
        </p:spPr>
      </p:pic>
      <p:sp>
        <p:nvSpPr>
          <p:cNvPr id="7" name="Content placeholder 1">
            <a:extLst>
              <a:ext uri="{FF2B5EF4-FFF2-40B4-BE49-F238E27FC236}">
                <a16:creationId xmlns:a16="http://schemas.microsoft.com/office/drawing/2014/main" id="{9DDD3F67-C401-4DDB-9BA9-47B09DF87EA1}"/>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770885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Workplace Violence</a:t>
            </a:r>
          </a:p>
        </p:txBody>
      </p:sp>
      <p:sp>
        <p:nvSpPr>
          <p:cNvPr id="24579" name="Content Placeholder 2"/>
          <p:cNvSpPr>
            <a:spLocks noGrp="1"/>
          </p:cNvSpPr>
          <p:nvPr>
            <p:ph idx="1"/>
          </p:nvPr>
        </p:nvSpPr>
        <p:spPr/>
        <p:txBody>
          <a:bodyPr/>
          <a:lstStyle/>
          <a:p>
            <a:pPr marL="0" indent="0">
              <a:buNone/>
            </a:pPr>
            <a:r>
              <a:rPr lang="en-US" altLang="en-US" dirty="0"/>
              <a:t>Ranked the number two security threat by security managers</a:t>
            </a:r>
          </a:p>
          <a:p>
            <a:pPr marL="0" indent="0">
              <a:buNone/>
            </a:pPr>
            <a:endParaRPr lang="en-US" altLang="en-US" sz="1800" dirty="0"/>
          </a:p>
          <a:p>
            <a:pPr marL="0" indent="0">
              <a:buNone/>
            </a:pPr>
            <a:r>
              <a:rPr lang="en-US" altLang="en-US" dirty="0"/>
              <a:t>Factors that contribute to workplace violence include alcohol or drug abuse, psychological problems, and domestic violence</a:t>
            </a:r>
          </a:p>
          <a:p>
            <a:pPr marL="0" indent="0">
              <a:buNone/>
            </a:pPr>
            <a:endParaRPr lang="en-US" altLang="en-US" sz="1800" dirty="0"/>
          </a:p>
          <a:p>
            <a:pPr marL="0" indent="0">
              <a:buNone/>
            </a:pPr>
            <a:r>
              <a:rPr lang="en-US" dirty="0"/>
              <a:t>Supervisors should:</a:t>
            </a:r>
          </a:p>
          <a:p>
            <a:pPr marL="0" indent="0">
              <a:buNone/>
            </a:pPr>
            <a:endParaRPr lang="en-US" sz="1600" dirty="0"/>
          </a:p>
          <a:p>
            <a:r>
              <a:rPr lang="en-US" sz="2200" dirty="0"/>
              <a:t>Turn to the human resource department for assistance</a:t>
            </a:r>
          </a:p>
          <a:p>
            <a:r>
              <a:rPr lang="en-US" sz="2200" dirty="0"/>
              <a:t>Help the affected group by providing opportunities to talk over disturbing experiences after a violent incident</a:t>
            </a:r>
          </a:p>
          <a:p>
            <a:r>
              <a:rPr lang="en-US" sz="2200" dirty="0"/>
              <a:t>Project a calm image and allow breaks at times when employees seem overwhelmed </a:t>
            </a:r>
            <a:endParaRPr lang="en-US" altLang="en-US" sz="2200" dirty="0"/>
          </a:p>
          <a:p>
            <a:endParaRPr lang="en-US" altLang="en-US" dirty="0"/>
          </a:p>
          <a:p>
            <a:endParaRPr lang="en-US" altLang="en-US" dirty="0"/>
          </a:p>
          <a:p>
            <a:endParaRPr lang="en-US" altLang="en-US" dirty="0"/>
          </a:p>
        </p:txBody>
      </p:sp>
    </p:spTree>
    <p:extLst>
      <p:ext uri="{BB962C8B-B14F-4D97-AF65-F5344CB8AC3E}">
        <p14:creationId xmlns:p14="http://schemas.microsoft.com/office/powerpoint/2010/main" val="3303861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7A254-C1E2-4281-A901-5A0F8354CD9E}"/>
              </a:ext>
            </a:extLst>
          </p:cNvPr>
          <p:cNvSpPr>
            <a:spLocks noGrp="1"/>
          </p:cNvSpPr>
          <p:nvPr>
            <p:ph type="title"/>
          </p:nvPr>
        </p:nvSpPr>
        <p:spPr/>
        <p:txBody>
          <a:bodyPr/>
          <a:lstStyle/>
          <a:p>
            <a:r>
              <a:rPr lang="en-US" altLang="en-US" dirty="0">
                <a:latin typeface="Calibri" panose="020F0502020204030204" pitchFamily="34" charset="0"/>
                <a:cs typeface="Arial" charset="0"/>
              </a:rPr>
              <a:t>Theft</a:t>
            </a:r>
            <a:endParaRPr lang="en-US" dirty="0"/>
          </a:p>
        </p:txBody>
      </p:sp>
      <p:sp>
        <p:nvSpPr>
          <p:cNvPr id="3" name="Content Placeholder 2">
            <a:extLst>
              <a:ext uri="{FF2B5EF4-FFF2-40B4-BE49-F238E27FC236}">
                <a16:creationId xmlns:a16="http://schemas.microsoft.com/office/drawing/2014/main" id="{C07EEB37-419C-4590-B6A5-1BCA61856F87}"/>
              </a:ext>
            </a:extLst>
          </p:cNvPr>
          <p:cNvSpPr>
            <a:spLocks noGrp="1"/>
          </p:cNvSpPr>
          <p:nvPr>
            <p:ph idx="1"/>
          </p:nvPr>
        </p:nvSpPr>
        <p:spPr>
          <a:xfrm>
            <a:off x="457200" y="956094"/>
            <a:ext cx="8229600" cy="5562600"/>
          </a:xfrm>
        </p:spPr>
        <p:txBody>
          <a:bodyPr/>
          <a:lstStyle/>
          <a:p>
            <a:pPr marL="0" indent="0">
              <a:buNone/>
            </a:pPr>
            <a:r>
              <a:rPr lang="en-US" dirty="0"/>
              <a:t>Largest share of merchandise losses at retailers results from employee theft</a:t>
            </a:r>
          </a:p>
          <a:p>
            <a:pPr marL="0" indent="0">
              <a:buNone/>
            </a:pPr>
            <a:endParaRPr lang="en-US" sz="1200" dirty="0"/>
          </a:p>
          <a:p>
            <a:pPr marL="0" indent="0">
              <a:buNone/>
            </a:pPr>
            <a:r>
              <a:rPr lang="en-US" dirty="0"/>
              <a:t>Lost or stolen time takes the form of employees taking extra sick leave, providing less work than required, or altering time cards</a:t>
            </a:r>
          </a:p>
          <a:p>
            <a:pPr marL="0" indent="0">
              <a:buNone/>
            </a:pPr>
            <a:endParaRPr lang="en-US" altLang="en-US" sz="1200" dirty="0">
              <a:cs typeface="Arial" charset="0"/>
            </a:endParaRPr>
          </a:p>
          <a:p>
            <a:pPr marL="0" indent="0">
              <a:buNone/>
            </a:pPr>
            <a:r>
              <a:rPr lang="en-US" altLang="en-US" dirty="0">
                <a:cs typeface="Arial" charset="0"/>
              </a:rPr>
              <a:t>Information theft is a serious and growing problem</a:t>
            </a:r>
          </a:p>
          <a:p>
            <a:r>
              <a:rPr lang="en-US" altLang="en-US" sz="2200" dirty="0">
                <a:cs typeface="Arial" charset="0"/>
              </a:rPr>
              <a:t>Prevention strategy: Monitoring of employees may need to focus on access to and retrieval of data</a:t>
            </a:r>
          </a:p>
          <a:p>
            <a:pPr marL="0" indent="0">
              <a:buNone/>
            </a:pPr>
            <a:endParaRPr lang="en-US" altLang="en-US" sz="1200" dirty="0">
              <a:cs typeface="Arial" charset="0"/>
            </a:endParaRPr>
          </a:p>
          <a:p>
            <a:pPr marL="0" indent="0">
              <a:buNone/>
            </a:pPr>
            <a:r>
              <a:rPr lang="en-US" altLang="en-US" dirty="0">
                <a:cs typeface="Arial" charset="0"/>
              </a:rPr>
              <a:t>Supervisors should make sure that employees follow all procedures for record keeping and understand the costs and consequences of theft</a:t>
            </a:r>
          </a:p>
          <a:p>
            <a:pPr marL="0" indent="0">
              <a:buNone/>
            </a:pPr>
            <a:endParaRPr lang="en-US" dirty="0"/>
          </a:p>
        </p:txBody>
      </p:sp>
    </p:spTree>
    <p:extLst>
      <p:ext uri="{BB962C8B-B14F-4D97-AF65-F5344CB8AC3E}">
        <p14:creationId xmlns:p14="http://schemas.microsoft.com/office/powerpoint/2010/main" val="3649088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p:cNvSpPr>
            <a:spLocks noGrp="1"/>
          </p:cNvSpPr>
          <p:nvPr>
            <p:ph type="title"/>
          </p:nvPr>
        </p:nvSpPr>
        <p:spPr/>
        <p:txBody>
          <a:bodyPr/>
          <a:lstStyle/>
          <a:p>
            <a:r>
              <a:rPr lang="en-US" altLang="en-US" dirty="0">
                <a:latin typeface="Calibri" panose="020F0502020204030204" pitchFamily="34" charset="0"/>
                <a:cs typeface="Arial" charset="0"/>
              </a:rPr>
              <a:t>Counseling</a:t>
            </a:r>
          </a:p>
        </p:txBody>
      </p:sp>
      <p:sp>
        <p:nvSpPr>
          <p:cNvPr id="28675" name="Content Placeholder 4"/>
          <p:cNvSpPr>
            <a:spLocks noGrp="1"/>
          </p:cNvSpPr>
          <p:nvPr>
            <p:ph idx="1"/>
          </p:nvPr>
        </p:nvSpPr>
        <p:spPr/>
        <p:txBody>
          <a:bodyPr/>
          <a:lstStyle/>
          <a:p>
            <a:pPr marL="0" indent="0">
              <a:buNone/>
            </a:pPr>
            <a:r>
              <a:rPr lang="en-US" altLang="en-US" dirty="0">
                <a:latin typeface="Calibri" panose="020F0502020204030204" pitchFamily="34" charset="0"/>
                <a:cs typeface="Arial" charset="0"/>
              </a:rPr>
              <a:t>Process of learning about an individual’s personal problem and helping him or her resolve it</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Benefits for employees</a:t>
            </a:r>
          </a:p>
          <a:p>
            <a:r>
              <a:rPr lang="en-US" altLang="en-US" sz="2200" dirty="0">
                <a:latin typeface="Calibri" panose="020F0502020204030204" pitchFamily="34" charset="0"/>
                <a:cs typeface="Arial" charset="0"/>
              </a:rPr>
              <a:t>Eases their worries or helps them solve their problems</a:t>
            </a:r>
          </a:p>
          <a:p>
            <a:r>
              <a:rPr lang="en-US" altLang="en-US" sz="2200" dirty="0">
                <a:latin typeface="Calibri" panose="020F0502020204030204" pitchFamily="34" charset="0"/>
                <a:cs typeface="Arial" charset="0"/>
              </a:rPr>
              <a:t>Improves job satisfaction and motivation</a:t>
            </a:r>
          </a:p>
          <a:p>
            <a:pPr marL="0" indent="0">
              <a:buNone/>
            </a:pPr>
            <a:endParaRPr lang="en-US" altLang="en-US" sz="18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Benefit for the employer includes high performance standards of employees</a:t>
            </a:r>
          </a:p>
          <a:p>
            <a:pPr marL="457200" lvl="1"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Should be provided when employees need help in determining how to resolve a problem that is affecting their work</a:t>
            </a:r>
          </a:p>
          <a:p>
            <a:pPr marL="457200" lvl="1" indent="0">
              <a:buNone/>
            </a:pPr>
            <a:endParaRPr lang="en-US" altLang="en-US" sz="2400" dirty="0">
              <a:latin typeface="Calibri" panose="020F0502020204030204" pitchFamily="34" charset="0"/>
              <a:cs typeface="Arial" charset="0"/>
            </a:endParaRPr>
          </a:p>
        </p:txBody>
      </p:sp>
    </p:spTree>
    <p:extLst>
      <p:ext uri="{BB962C8B-B14F-4D97-AF65-F5344CB8AC3E}">
        <p14:creationId xmlns:p14="http://schemas.microsoft.com/office/powerpoint/2010/main" val="3226093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618DF-43DC-4432-B4E1-ABF3A15ADC54}"/>
              </a:ext>
            </a:extLst>
          </p:cNvPr>
          <p:cNvSpPr>
            <a:spLocks noGrp="1"/>
          </p:cNvSpPr>
          <p:nvPr>
            <p:ph type="title"/>
          </p:nvPr>
        </p:nvSpPr>
        <p:spPr/>
        <p:txBody>
          <a:bodyPr/>
          <a:lstStyle/>
          <a:p>
            <a:r>
              <a:rPr lang="en-US" altLang="en-US" dirty="0">
                <a:latin typeface="Calibri" panose="020F0502020204030204" pitchFamily="34" charset="0"/>
                <a:cs typeface="Arial" charset="0"/>
              </a:rPr>
              <a:t>Counseling Techniques</a:t>
            </a:r>
            <a:endParaRPr lang="en-US" dirty="0"/>
          </a:p>
        </p:txBody>
      </p:sp>
      <p:sp>
        <p:nvSpPr>
          <p:cNvPr id="3" name="Content Placeholder 2">
            <a:extLst>
              <a:ext uri="{FF2B5EF4-FFF2-40B4-BE49-F238E27FC236}">
                <a16:creationId xmlns:a16="http://schemas.microsoft.com/office/drawing/2014/main" id="{CD7D4B67-DAEE-40BF-A2B7-B88E30F0C9D5}"/>
              </a:ext>
            </a:extLst>
          </p:cNvPr>
          <p:cNvSpPr>
            <a:spLocks noGrp="1"/>
          </p:cNvSpPr>
          <p:nvPr>
            <p:ph idx="1"/>
          </p:nvPr>
        </p:nvSpPr>
        <p:spPr/>
        <p:txBody>
          <a:bodyPr/>
          <a:lstStyle/>
          <a:p>
            <a:r>
              <a:rPr lang="en-US" altLang="en-US" b="1" dirty="0">
                <a:latin typeface="Calibri" panose="020F0502020204030204" pitchFamily="34" charset="0"/>
                <a:cs typeface="Arial" charset="0"/>
              </a:rPr>
              <a:t>Directive counseling</a:t>
            </a:r>
            <a:r>
              <a:rPr lang="en-US" altLang="en-US" dirty="0">
                <a:latin typeface="Calibri" panose="020F0502020204030204" pitchFamily="34" charset="0"/>
                <a:cs typeface="Arial" charset="0"/>
              </a:rPr>
              <a:t>: Approach to counseling in which the supervisor asks the employee questions about the specific problem, understands the problem, and suggests ways to handle it</a:t>
            </a:r>
          </a:p>
          <a:p>
            <a:r>
              <a:rPr lang="en-US" altLang="en-US" b="1" dirty="0">
                <a:latin typeface="Calibri" panose="020F0502020204030204" pitchFamily="34" charset="0"/>
                <a:cs typeface="Arial" charset="0"/>
              </a:rPr>
              <a:t>Nondirective counseling</a:t>
            </a:r>
            <a:r>
              <a:rPr lang="en-US" altLang="en-US" dirty="0">
                <a:latin typeface="Calibri" panose="020F0502020204030204" pitchFamily="34" charset="0"/>
                <a:cs typeface="Arial" charset="0"/>
              </a:rPr>
              <a:t>: Approach to counseling in which the supervisor primarily listens, encouraging the employee to look for the source of the problem and propose possible solutions</a:t>
            </a:r>
          </a:p>
          <a:p>
            <a:pPr marL="0" indent="0">
              <a:buNone/>
            </a:pPr>
            <a:endParaRPr lang="en-US" dirty="0"/>
          </a:p>
        </p:txBody>
      </p:sp>
    </p:spTree>
    <p:extLst>
      <p:ext uri="{BB962C8B-B14F-4D97-AF65-F5344CB8AC3E}">
        <p14:creationId xmlns:p14="http://schemas.microsoft.com/office/powerpoint/2010/main" val="658911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latin typeface="Calibri" panose="020F0502020204030204" pitchFamily="34" charset="0"/>
                <a:cs typeface="Arial" charset="0"/>
              </a:rPr>
              <a:t>The Counseling Interview</a:t>
            </a:r>
          </a:p>
        </p:txBody>
      </p:sp>
      <p:sp>
        <p:nvSpPr>
          <p:cNvPr id="32771"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Involves the following steps:</a:t>
            </a:r>
          </a:p>
          <a:p>
            <a:pPr marL="0" indent="0">
              <a:buNone/>
            </a:pPr>
            <a:endParaRPr lang="en-US" altLang="en-US" dirty="0">
              <a:latin typeface="Calibri" panose="020F0502020204030204" pitchFamily="34" charset="0"/>
              <a:cs typeface="Arial" charset="0"/>
            </a:endParaRPr>
          </a:p>
          <a:p>
            <a:r>
              <a:rPr lang="en-US" altLang="en-US" sz="2200" dirty="0">
                <a:latin typeface="Calibri" panose="020F0502020204030204" pitchFamily="34" charset="0"/>
                <a:cs typeface="Arial" charset="0"/>
              </a:rPr>
              <a:t>Discussing the problem</a:t>
            </a:r>
          </a:p>
          <a:p>
            <a:r>
              <a:rPr lang="en-US" altLang="en-US" sz="2200" dirty="0">
                <a:latin typeface="Calibri" panose="020F0502020204030204" pitchFamily="34" charset="0"/>
                <a:cs typeface="Arial" charset="0"/>
              </a:rPr>
              <a:t>Considering possible solutions</a:t>
            </a:r>
          </a:p>
          <a:p>
            <a:r>
              <a:rPr lang="en-US" altLang="en-US" sz="2200" dirty="0">
                <a:latin typeface="Calibri" panose="020F0502020204030204" pitchFamily="34" charset="0"/>
                <a:cs typeface="Arial" charset="0"/>
              </a:rPr>
              <a:t>Selecting a solution</a:t>
            </a:r>
          </a:p>
          <a:p>
            <a:r>
              <a:rPr lang="en-US" altLang="en-US" sz="2200" dirty="0">
                <a:latin typeface="Calibri" panose="020F0502020204030204" pitchFamily="34" charset="0"/>
                <a:cs typeface="Arial" charset="0"/>
              </a:rPr>
              <a:t>Scheduling a follow-up meeting</a:t>
            </a:r>
          </a:p>
          <a:p>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969896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latin typeface="Calibri" panose="020F0502020204030204" pitchFamily="34" charset="0"/>
                <a:cs typeface="Arial" charset="0"/>
              </a:rPr>
              <a:t>Discipline</a:t>
            </a:r>
          </a:p>
        </p:txBody>
      </p:sp>
      <p:sp>
        <p:nvSpPr>
          <p:cNvPr id="33795"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Action taken by the supervisor to prevent employees from breaking rules</a:t>
            </a:r>
          </a:p>
          <a:p>
            <a:r>
              <a:rPr lang="en-US" altLang="en-US" dirty="0">
                <a:latin typeface="Calibri" panose="020F0502020204030204" pitchFamily="34" charset="0"/>
                <a:cs typeface="Arial" charset="0"/>
              </a:rPr>
              <a:t>Supervisor explains the significance and consequences of the employee’s behavior and lets the employee experience those consequences, if necessary</a:t>
            </a:r>
          </a:p>
          <a:p>
            <a:pPr marL="0" indent="0">
              <a:buNone/>
            </a:pPr>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Should be distinguished from punishment</a:t>
            </a:r>
          </a:p>
          <a:p>
            <a:r>
              <a:rPr lang="en-US" altLang="en-US" sz="2200" dirty="0">
                <a:latin typeface="Calibri" panose="020F0502020204030204" pitchFamily="34" charset="0"/>
                <a:cs typeface="Arial" charset="0"/>
              </a:rPr>
              <a:t>Punishment: Unpleasant consequence given in response to undesirable behavior</a:t>
            </a:r>
          </a:p>
          <a:p>
            <a:endParaRPr lang="en-US" altLang="en-US" sz="2200" dirty="0">
              <a:latin typeface="Calibri" panose="020F0502020204030204" pitchFamily="34" charset="0"/>
              <a:cs typeface="Arial" charset="0"/>
            </a:endParaRPr>
          </a:p>
          <a:p>
            <a:pPr marL="457200" lvl="1" indent="0">
              <a:buNone/>
            </a:pP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381616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A380E-6F17-46C2-9C71-6529BC3E2BC7}"/>
              </a:ext>
            </a:extLst>
          </p:cNvPr>
          <p:cNvSpPr>
            <a:spLocks noGrp="1"/>
          </p:cNvSpPr>
          <p:nvPr>
            <p:ph type="title"/>
          </p:nvPr>
        </p:nvSpPr>
        <p:spPr/>
        <p:txBody>
          <a:bodyPr/>
          <a:lstStyle/>
          <a:p>
            <a:r>
              <a:rPr lang="en-US" altLang="en-US" sz="2800" dirty="0">
                <a:latin typeface="Calibri" panose="020F0502020204030204" pitchFamily="34" charset="0"/>
                <a:cs typeface="Arial" charset="0"/>
              </a:rPr>
              <a:t>Employees’ Rights During the Discipline Process</a:t>
            </a:r>
            <a:endParaRPr lang="en-US" sz="2800" dirty="0"/>
          </a:p>
        </p:txBody>
      </p:sp>
      <p:sp>
        <p:nvSpPr>
          <p:cNvPr id="3" name="Content Placeholder 2">
            <a:extLst>
              <a:ext uri="{FF2B5EF4-FFF2-40B4-BE49-F238E27FC236}">
                <a16:creationId xmlns:a16="http://schemas.microsoft.com/office/drawing/2014/main" id="{EE12AB8C-2685-4A49-95D6-C6922598727A}"/>
              </a:ext>
            </a:extLst>
          </p:cNvPr>
          <p:cNvSpPr>
            <a:spLocks noGrp="1"/>
          </p:cNvSpPr>
          <p:nvPr>
            <p:ph idx="1"/>
          </p:nvPr>
        </p:nvSpPr>
        <p:spPr/>
        <p:txBody>
          <a:bodyPr/>
          <a:lstStyle/>
          <a:p>
            <a:r>
              <a:rPr lang="en-US" altLang="en-US" dirty="0">
                <a:latin typeface="Calibri" panose="020F0502020204030204" pitchFamily="34" charset="0"/>
                <a:cs typeface="Arial" charset="0"/>
              </a:rPr>
              <a:t>To know job expectations and the consequences of not fulfilling those expectations</a:t>
            </a:r>
          </a:p>
          <a:p>
            <a:r>
              <a:rPr lang="en-US" altLang="en-US" dirty="0">
                <a:latin typeface="Calibri" panose="020F0502020204030204" pitchFamily="34" charset="0"/>
                <a:cs typeface="Arial" charset="0"/>
              </a:rPr>
              <a:t>To receive consistent and predictable management action in response to violations of the rules</a:t>
            </a:r>
          </a:p>
          <a:p>
            <a:r>
              <a:rPr lang="en-US" altLang="en-US" dirty="0">
                <a:latin typeface="Calibri" panose="020F0502020204030204" pitchFamily="34" charset="0"/>
                <a:cs typeface="Arial" charset="0"/>
              </a:rPr>
              <a:t>To receive fair discipline based on facts</a:t>
            </a:r>
          </a:p>
          <a:p>
            <a:r>
              <a:rPr lang="en-US" altLang="en-US" dirty="0">
                <a:latin typeface="Calibri" panose="020F0502020204030204" pitchFamily="34" charset="0"/>
                <a:cs typeface="Arial" charset="0"/>
              </a:rPr>
              <a:t>To question management’s statement of the facts and to present a defense</a:t>
            </a:r>
          </a:p>
          <a:p>
            <a:r>
              <a:rPr lang="en-US" altLang="en-US" dirty="0">
                <a:latin typeface="Calibri" panose="020F0502020204030204" pitchFamily="34" charset="0"/>
                <a:cs typeface="Arial" charset="0"/>
              </a:rPr>
              <a:t>To receive progressive discipline</a:t>
            </a:r>
          </a:p>
          <a:p>
            <a:r>
              <a:rPr lang="en-US" altLang="en-US" dirty="0">
                <a:latin typeface="Calibri" panose="020F0502020204030204" pitchFamily="34" charset="0"/>
                <a:cs typeface="Arial" charset="0"/>
              </a:rPr>
              <a:t>To appeal a disciplinary action</a:t>
            </a:r>
          </a:p>
          <a:p>
            <a:pPr marL="0" indent="0">
              <a:buNone/>
            </a:pPr>
            <a:endParaRPr lang="en-US" dirty="0"/>
          </a:p>
        </p:txBody>
      </p:sp>
    </p:spTree>
    <p:extLst>
      <p:ext uri="{BB962C8B-B14F-4D97-AF65-F5344CB8AC3E}">
        <p14:creationId xmlns:p14="http://schemas.microsoft.com/office/powerpoint/2010/main" val="39559062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2C4A9-4035-4850-A5C7-60DA88DF7845}"/>
              </a:ext>
            </a:extLst>
          </p:cNvPr>
          <p:cNvSpPr>
            <a:spLocks noGrp="1"/>
          </p:cNvSpPr>
          <p:nvPr>
            <p:ph type="title"/>
          </p:nvPr>
        </p:nvSpPr>
        <p:spPr/>
        <p:txBody>
          <a:bodyPr/>
          <a:lstStyle/>
          <a:p>
            <a:r>
              <a:rPr lang="en-US" altLang="en-US" dirty="0">
                <a:latin typeface="Calibri" panose="020F0502020204030204" pitchFamily="34" charset="0"/>
                <a:cs typeface="Arial" charset="0"/>
              </a:rPr>
              <a:t>The Discipline Process</a:t>
            </a:r>
            <a:endParaRPr lang="en-US" dirty="0"/>
          </a:p>
        </p:txBody>
      </p:sp>
      <p:sp>
        <p:nvSpPr>
          <p:cNvPr id="3" name="Content Placeholder 2">
            <a:extLst>
              <a:ext uri="{FF2B5EF4-FFF2-40B4-BE49-F238E27FC236}">
                <a16:creationId xmlns:a16="http://schemas.microsoft.com/office/drawing/2014/main" id="{3DA1840D-699D-4219-AFA9-9DFB0ACAA602}"/>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Supervisors should:</a:t>
            </a:r>
          </a:p>
          <a:p>
            <a:pPr marL="0" indent="0">
              <a:buNone/>
            </a:pPr>
            <a:endParaRPr lang="en-US" altLang="en-US" dirty="0">
              <a:latin typeface="Calibri" panose="020F0502020204030204" pitchFamily="34" charset="0"/>
              <a:cs typeface="Arial" charset="0"/>
            </a:endParaRPr>
          </a:p>
          <a:p>
            <a:r>
              <a:rPr lang="en-US" altLang="en-US" sz="2200" dirty="0">
                <a:latin typeface="Calibri" panose="020F0502020204030204" pitchFamily="34" charset="0"/>
                <a:cs typeface="Arial" charset="0"/>
              </a:rPr>
              <a:t>Observe, collect, and understand the facts behind problem behavior</a:t>
            </a:r>
          </a:p>
          <a:p>
            <a:r>
              <a:rPr lang="en-US" altLang="en-US" sz="2200" dirty="0">
                <a:latin typeface="Calibri" panose="020F0502020204030204" pitchFamily="34" charset="0"/>
                <a:cs typeface="Arial" charset="0"/>
              </a:rPr>
              <a:t>Meet with the employees involved</a:t>
            </a:r>
          </a:p>
          <a:p>
            <a:pPr marL="0" indent="0">
              <a:buNone/>
            </a:pPr>
            <a:endParaRPr lang="en-US" altLang="en-US" sz="1200" dirty="0">
              <a:latin typeface="Calibri" panose="020F0502020204030204" pitchFamily="34" charset="0"/>
              <a:cs typeface="Arial" charset="0"/>
            </a:endParaRPr>
          </a:p>
          <a:p>
            <a:pPr marL="0" indent="0">
              <a:buNone/>
            </a:pPr>
            <a:r>
              <a:rPr lang="en-US" dirty="0"/>
              <a:t>Discipline occurs in four possible steps: warnings, suspension, demotion, and dismissal</a:t>
            </a:r>
          </a:p>
          <a:p>
            <a:pPr>
              <a:buFont typeface="Arial" panose="020B0604020202020204" pitchFamily="34" charset="0"/>
              <a:buChar char="•"/>
            </a:pPr>
            <a:r>
              <a:rPr lang="en-US" sz="2200" dirty="0"/>
              <a:t>This pattern of discipline is progressive</a:t>
            </a:r>
          </a:p>
        </p:txBody>
      </p:sp>
    </p:spTree>
    <p:extLst>
      <p:ext uri="{BB962C8B-B14F-4D97-AF65-F5344CB8AC3E}">
        <p14:creationId xmlns:p14="http://schemas.microsoft.com/office/powerpoint/2010/main" val="4148352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Possible Steps in the Discipline Process, 1</a:t>
            </a:r>
          </a:p>
        </p:txBody>
      </p:sp>
      <p:sp>
        <p:nvSpPr>
          <p:cNvPr id="3" name="Content Placeholder 2"/>
          <p:cNvSpPr>
            <a:spLocks noGrp="1"/>
          </p:cNvSpPr>
          <p:nvPr>
            <p:ph idx="1"/>
          </p:nvPr>
        </p:nvSpPr>
        <p:spPr>
          <a:xfrm>
            <a:off x="457200" y="990600"/>
            <a:ext cx="8229600" cy="5562600"/>
          </a:xfrm>
        </p:spPr>
        <p:txBody>
          <a:bodyPr>
            <a:normAutofit/>
          </a:bodyPr>
          <a:lstStyle/>
          <a:p>
            <a:pPr marL="0" indent="0">
              <a:buNone/>
            </a:pPr>
            <a:r>
              <a:rPr lang="en-US" dirty="0"/>
              <a:t>Warnings: Written or oral communication designed to make sure that an employee understands the problem </a:t>
            </a:r>
          </a:p>
          <a:p>
            <a:r>
              <a:rPr lang="en-US" dirty="0"/>
              <a:t>Contain:</a:t>
            </a:r>
          </a:p>
          <a:p>
            <a:pPr marL="0" indent="0">
              <a:buNone/>
            </a:pPr>
            <a:endParaRPr lang="en-US" sz="800" dirty="0"/>
          </a:p>
          <a:p>
            <a:pPr lvl="1">
              <a:buFont typeface="Arial" panose="020B0604020202020204" pitchFamily="34" charset="0"/>
              <a:buChar char="•"/>
            </a:pPr>
            <a:r>
              <a:rPr lang="en-US" dirty="0"/>
              <a:t>What the problem behavior is and how it affects the organization </a:t>
            </a:r>
          </a:p>
          <a:p>
            <a:pPr lvl="1">
              <a:buFont typeface="Arial" panose="020B0604020202020204" pitchFamily="34" charset="0"/>
              <a:buChar char="•"/>
            </a:pPr>
            <a:r>
              <a:rPr lang="en-US" dirty="0"/>
              <a:t>How and when the employee’s behavior is expected to change</a:t>
            </a:r>
          </a:p>
          <a:p>
            <a:pPr lvl="1">
              <a:buFont typeface="Arial" panose="020B0604020202020204" pitchFamily="34" charset="0"/>
              <a:buChar char="•"/>
            </a:pPr>
            <a:r>
              <a:rPr lang="en-US" dirty="0"/>
              <a:t>What actions will be taken if the behavior does not change</a:t>
            </a:r>
          </a:p>
          <a:p>
            <a:pPr marL="0" indent="0">
              <a:buNone/>
            </a:pPr>
            <a:endParaRPr lang="en-US" sz="1200" dirty="0"/>
          </a:p>
          <a:p>
            <a:pPr marL="0" indent="0">
              <a:buNone/>
            </a:pPr>
            <a:endParaRPr lang="en-US" dirty="0"/>
          </a:p>
        </p:txBody>
      </p:sp>
    </p:spTree>
    <p:extLst>
      <p:ext uri="{BB962C8B-B14F-4D97-AF65-F5344CB8AC3E}">
        <p14:creationId xmlns:p14="http://schemas.microsoft.com/office/powerpoint/2010/main" val="2376390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Possible Steps in the Discipline Process, 2</a:t>
            </a:r>
          </a:p>
        </p:txBody>
      </p:sp>
      <p:sp>
        <p:nvSpPr>
          <p:cNvPr id="3" name="Content Placeholder 2"/>
          <p:cNvSpPr>
            <a:spLocks noGrp="1"/>
          </p:cNvSpPr>
          <p:nvPr>
            <p:ph idx="1"/>
          </p:nvPr>
        </p:nvSpPr>
        <p:spPr/>
        <p:txBody>
          <a:bodyPr>
            <a:normAutofit/>
          </a:bodyPr>
          <a:lstStyle/>
          <a:p>
            <a:r>
              <a:rPr lang="en-US" b="1" dirty="0"/>
              <a:t>Suspension: </a:t>
            </a:r>
            <a:r>
              <a:rPr lang="en-US" dirty="0"/>
              <a:t>Requirement that an employee not come to work for a set period of time; the employee is not paid for the time off</a:t>
            </a:r>
          </a:p>
          <a:p>
            <a:r>
              <a:rPr lang="en-US" b="1" dirty="0"/>
              <a:t>Demotion: </a:t>
            </a:r>
            <a:r>
              <a:rPr lang="en-US" dirty="0"/>
              <a:t>Transfer of an employee to a job involving less responsibility and usually lower pay</a:t>
            </a:r>
          </a:p>
          <a:p>
            <a:r>
              <a:rPr lang="en-US" b="1" dirty="0"/>
              <a:t>Dismissal</a:t>
            </a:r>
            <a:r>
              <a:rPr lang="en-US" dirty="0"/>
              <a:t>: Relieving an employee of his or her job</a:t>
            </a:r>
          </a:p>
          <a:p>
            <a:pPr marL="0" indent="0">
              <a:buNone/>
            </a:pPr>
            <a:endParaRPr lang="en-US" dirty="0"/>
          </a:p>
        </p:txBody>
      </p:sp>
    </p:spTree>
    <p:extLst>
      <p:ext uri="{BB962C8B-B14F-4D97-AF65-F5344CB8AC3E}">
        <p14:creationId xmlns:p14="http://schemas.microsoft.com/office/powerpoint/2010/main" val="1515061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97B755-B76A-42C6-B242-93FA04234D2C}"/>
              </a:ext>
            </a:extLst>
          </p:cNvPr>
          <p:cNvSpPr>
            <a:spLocks noGrp="1"/>
          </p:cNvSpPr>
          <p:nvPr>
            <p:ph type="title"/>
          </p:nvPr>
        </p:nvSpPr>
        <p:spPr/>
        <p:txBody>
          <a:bodyPr/>
          <a:lstStyle/>
          <a:p>
            <a:r>
              <a:rPr lang="en-US" altLang="en-US" dirty="0"/>
              <a:t>Learning Objectives, 1</a:t>
            </a:r>
            <a:endParaRPr lang="en-US" dirty="0"/>
          </a:p>
        </p:txBody>
      </p:sp>
      <p:sp>
        <p:nvSpPr>
          <p:cNvPr id="5" name="Content Placeholder 4">
            <a:extLst>
              <a:ext uri="{FF2B5EF4-FFF2-40B4-BE49-F238E27FC236}">
                <a16:creationId xmlns:a16="http://schemas.microsoft.com/office/drawing/2014/main" id="{4AC218A8-E925-43D4-8080-92DE0017366A}"/>
              </a:ext>
            </a:extLst>
          </p:cNvPr>
          <p:cNvSpPr>
            <a:spLocks noGrp="1"/>
          </p:cNvSpPr>
          <p:nvPr>
            <p:ph idx="1"/>
          </p:nvPr>
        </p:nvSpPr>
        <p:spPr/>
        <p:txBody>
          <a:bodyPr/>
          <a:lstStyle/>
          <a:p>
            <a:r>
              <a:rPr lang="en-US" altLang="en-US" dirty="0"/>
              <a:t>Identify common types of problem behavior among employees</a:t>
            </a:r>
          </a:p>
          <a:p>
            <a:r>
              <a:rPr lang="en-US" altLang="en-US" dirty="0"/>
              <a:t>Explain why and when supervisors should counsel employees</a:t>
            </a:r>
          </a:p>
          <a:p>
            <a:r>
              <a:rPr lang="en-US" altLang="en-US" dirty="0"/>
              <a:t>Describe counseling techniques</a:t>
            </a:r>
          </a:p>
          <a:p>
            <a:r>
              <a:rPr lang="en-US" altLang="en-US" dirty="0"/>
              <a:t>Discuss effective ways of administering discipline</a:t>
            </a:r>
          </a:p>
          <a:p>
            <a:r>
              <a:rPr lang="en-US" altLang="en-US" dirty="0"/>
              <a:t>Describe the principles of positive discipline and self-discipline</a:t>
            </a:r>
          </a:p>
          <a:p>
            <a:pPr marL="0" indent="0">
              <a:buNone/>
            </a:pPr>
            <a:endParaRPr lang="en-US" dirty="0"/>
          </a:p>
        </p:txBody>
      </p:sp>
    </p:spTree>
    <p:extLst>
      <p:ext uri="{BB962C8B-B14F-4D97-AF65-F5344CB8AC3E}">
        <p14:creationId xmlns:p14="http://schemas.microsoft.com/office/powerpoint/2010/main" val="2191988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E3437C-5299-4117-828A-592E26C7F424}"/>
              </a:ext>
            </a:extLst>
          </p:cNvPr>
          <p:cNvSpPr>
            <a:spLocks noGrp="1"/>
          </p:cNvSpPr>
          <p:nvPr>
            <p:ph type="title"/>
          </p:nvPr>
        </p:nvSpPr>
        <p:spPr/>
        <p:txBody>
          <a:bodyPr/>
          <a:lstStyle/>
          <a:p>
            <a:r>
              <a:rPr lang="en-US" altLang="en-US" dirty="0"/>
              <a:t>Guidelines for Effective Discipline</a:t>
            </a:r>
            <a:endParaRPr lang="en-US" dirty="0"/>
          </a:p>
        </p:txBody>
      </p:sp>
      <p:sp>
        <p:nvSpPr>
          <p:cNvPr id="3" name="Content Placeholder 2">
            <a:extLst>
              <a:ext uri="{FF2B5EF4-FFF2-40B4-BE49-F238E27FC236}">
                <a16:creationId xmlns:a16="http://schemas.microsoft.com/office/drawing/2014/main" id="{304230ED-43BA-4E8E-9DA9-76D15D1AAB2D}"/>
              </a:ext>
            </a:extLst>
          </p:cNvPr>
          <p:cNvSpPr>
            <a:spLocks noGrp="1"/>
          </p:cNvSpPr>
          <p:nvPr>
            <p:ph idx="1"/>
          </p:nvPr>
        </p:nvSpPr>
        <p:spPr/>
        <p:txBody>
          <a:bodyPr/>
          <a:lstStyle/>
          <a:p>
            <a:r>
              <a:rPr lang="en-US" altLang="en-US" dirty="0">
                <a:latin typeface="Calibri" panose="020F0502020204030204" pitchFamily="34" charset="0"/>
                <a:cs typeface="Arial" charset="0"/>
              </a:rPr>
              <a:t>Act immediately</a:t>
            </a:r>
          </a:p>
          <a:p>
            <a:r>
              <a:rPr lang="en-US" altLang="en-US" dirty="0">
                <a:latin typeface="Calibri" panose="020F0502020204030204" pitchFamily="34" charset="0"/>
                <a:cs typeface="Arial" charset="0"/>
              </a:rPr>
              <a:t>Focus on learning about and resolving the issue at hand</a:t>
            </a:r>
          </a:p>
          <a:p>
            <a:r>
              <a:rPr lang="en-US" altLang="en-US" dirty="0">
                <a:latin typeface="Calibri" panose="020F0502020204030204" pitchFamily="34" charset="0"/>
                <a:cs typeface="Arial" charset="0"/>
              </a:rPr>
              <a:t>Keep emotions in check</a:t>
            </a:r>
          </a:p>
          <a:p>
            <a:r>
              <a:rPr lang="en-US" altLang="en-US" dirty="0">
                <a:latin typeface="Calibri" panose="020F0502020204030204" pitchFamily="34" charset="0"/>
                <a:cs typeface="Arial" charset="0"/>
              </a:rPr>
              <a:t>Administer discipline in private</a:t>
            </a:r>
          </a:p>
          <a:p>
            <a:r>
              <a:rPr lang="en-US" altLang="en-US" dirty="0">
                <a:latin typeface="Calibri" panose="020F0502020204030204" pitchFamily="34" charset="0"/>
                <a:cs typeface="Arial" charset="0"/>
              </a:rPr>
              <a:t>Be consistent in administering discipline</a:t>
            </a:r>
          </a:p>
          <a:p>
            <a:r>
              <a:rPr lang="en-US" altLang="en-US" dirty="0">
                <a:latin typeface="Calibri" panose="020F0502020204030204" pitchFamily="34" charset="0"/>
                <a:cs typeface="Arial" charset="0"/>
              </a:rPr>
              <a:t>Keep a record of disciplinary actions taken and the basis for the discipline</a:t>
            </a:r>
          </a:p>
          <a:p>
            <a:pPr marL="0" indent="0">
              <a:buNone/>
            </a:pPr>
            <a:endParaRPr lang="en-US" dirty="0"/>
          </a:p>
        </p:txBody>
      </p:sp>
    </p:spTree>
    <p:extLst>
      <p:ext uri="{BB962C8B-B14F-4D97-AF65-F5344CB8AC3E}">
        <p14:creationId xmlns:p14="http://schemas.microsoft.com/office/powerpoint/2010/main" val="4063159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1B4139-5B6B-429A-995F-3CAD4E275E2D}"/>
              </a:ext>
            </a:extLst>
          </p:cNvPr>
          <p:cNvSpPr>
            <a:spLocks noGrp="1"/>
          </p:cNvSpPr>
          <p:nvPr>
            <p:ph type="title"/>
          </p:nvPr>
        </p:nvSpPr>
        <p:spPr/>
        <p:txBody>
          <a:bodyPr/>
          <a:lstStyle/>
          <a:p>
            <a:r>
              <a:rPr lang="en-US" altLang="en-US"/>
              <a:t>Positive Discipline</a:t>
            </a:r>
            <a:endParaRPr lang="en-US" dirty="0"/>
          </a:p>
        </p:txBody>
      </p:sp>
      <p:sp>
        <p:nvSpPr>
          <p:cNvPr id="2" name="Content Placeholder 1">
            <a:extLst>
              <a:ext uri="{FF2B5EF4-FFF2-40B4-BE49-F238E27FC236}">
                <a16:creationId xmlns:a16="http://schemas.microsoft.com/office/drawing/2014/main" id="{DEF18EC7-8444-4B3D-BFAE-80CA2BB6268A}"/>
              </a:ext>
            </a:extLst>
          </p:cNvPr>
          <p:cNvSpPr>
            <a:spLocks noGrp="1"/>
          </p:cNvSpPr>
          <p:nvPr>
            <p:ph idx="1"/>
          </p:nvPr>
        </p:nvSpPr>
        <p:spPr/>
        <p:txBody>
          <a:bodyPr/>
          <a:lstStyle/>
          <a:p>
            <a:pPr>
              <a:spcAft>
                <a:spcPts val="600"/>
              </a:spcAft>
            </a:pPr>
            <a:r>
              <a:rPr lang="en-US" altLang="en-US" dirty="0"/>
              <a:t>Designed to prevent problem behavior from beginning</a:t>
            </a:r>
          </a:p>
          <a:p>
            <a:pPr>
              <a:spcAft>
                <a:spcPts val="600"/>
              </a:spcAft>
            </a:pPr>
            <a:r>
              <a:rPr lang="en-US" altLang="en-US" dirty="0"/>
              <a:t>Can be administered by supervisors by working to create the conditions under which employees are least likely to cause problems</a:t>
            </a:r>
          </a:p>
          <a:p>
            <a:pPr>
              <a:spcAft>
                <a:spcPts val="600"/>
              </a:spcAft>
            </a:pPr>
            <a:r>
              <a:rPr lang="en-US" altLang="en-US" b="1" dirty="0"/>
              <a:t>Decision-making leave</a:t>
            </a:r>
            <a:r>
              <a:rPr lang="en-US" altLang="en-US" dirty="0"/>
              <a:t>: A day off during which a problem employee is supposed to decide whether to return to work and meet standards or to stay away for good</a:t>
            </a:r>
          </a:p>
          <a:p>
            <a:pPr>
              <a:spcAft>
                <a:spcPts val="600"/>
              </a:spcAft>
            </a:pPr>
            <a:r>
              <a:rPr lang="en-US" dirty="0"/>
              <a:t>Self-discipline: Result of an effective program of positive discipline in which employees voluntarily follow the rules and try to meet performance standards</a:t>
            </a:r>
          </a:p>
          <a:p>
            <a:pPr marL="0" indent="0">
              <a:spcAft>
                <a:spcPts val="600"/>
              </a:spcAft>
              <a:buNone/>
            </a:pPr>
            <a:endParaRPr lang="en-US" dirty="0"/>
          </a:p>
        </p:txBody>
      </p:sp>
    </p:spTree>
    <p:extLst>
      <p:ext uri="{BB962C8B-B14F-4D97-AF65-F5344CB8AC3E}">
        <p14:creationId xmlns:p14="http://schemas.microsoft.com/office/powerpoint/2010/main" val="2594238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941D1-FE86-4332-B43B-A3F1E8F4F8E6}"/>
              </a:ext>
            </a:extLst>
          </p:cNvPr>
          <p:cNvSpPr>
            <a:spLocks noGrp="1"/>
          </p:cNvSpPr>
          <p:nvPr>
            <p:ph type="title"/>
          </p:nvPr>
        </p:nvSpPr>
        <p:spPr/>
        <p:txBody>
          <a:bodyPr/>
          <a:lstStyle/>
          <a:p>
            <a:r>
              <a:rPr lang="en-US" altLang="en-US" sz="2800" dirty="0">
                <a:latin typeface="Calibri" panose="020F0502020204030204" pitchFamily="34" charset="0"/>
                <a:cs typeface="Arial" charset="0"/>
              </a:rPr>
              <a:t>	Detection and Confrontation of the Troubled Employee</a:t>
            </a:r>
            <a:endParaRPr lang="en-US" sz="2800" dirty="0"/>
          </a:p>
        </p:txBody>
      </p:sp>
      <p:sp>
        <p:nvSpPr>
          <p:cNvPr id="3" name="Content Placeholder 2">
            <a:extLst>
              <a:ext uri="{FF2B5EF4-FFF2-40B4-BE49-F238E27FC236}">
                <a16:creationId xmlns:a16="http://schemas.microsoft.com/office/drawing/2014/main" id="{EF91D8B3-1ABE-4D79-94D3-FC42DD367EF5}"/>
              </a:ext>
            </a:extLst>
          </p:cNvPr>
          <p:cNvSpPr>
            <a:spLocks noGrp="1"/>
          </p:cNvSpPr>
          <p:nvPr>
            <p:ph idx="1"/>
          </p:nvPr>
        </p:nvSpPr>
        <p:spPr/>
        <p:txBody>
          <a:bodyPr/>
          <a:lstStyle/>
          <a:p>
            <a:pPr marL="0" indent="0">
              <a:spcAft>
                <a:spcPts val="600"/>
              </a:spcAft>
              <a:buNone/>
            </a:pPr>
            <a:r>
              <a:rPr lang="en-US" altLang="en-US" dirty="0">
                <a:latin typeface="Calibri" panose="020F0502020204030204" pitchFamily="34" charset="0"/>
                <a:cs typeface="Arial" charset="0"/>
              </a:rPr>
              <a:t>Detection</a:t>
            </a:r>
          </a:p>
          <a:p>
            <a:pPr>
              <a:spcAft>
                <a:spcPts val="600"/>
              </a:spcAft>
            </a:pPr>
            <a:r>
              <a:rPr lang="en-US" altLang="en-US" sz="2200" dirty="0">
                <a:latin typeface="Calibri" panose="020F0502020204030204" pitchFamily="34" charset="0"/>
                <a:cs typeface="Arial" charset="0"/>
              </a:rPr>
              <a:t>If disciplinary action or counseling seems ineffective in resolving a problem, a supervisor may have a troubled employee</a:t>
            </a:r>
          </a:p>
          <a:p>
            <a:pPr>
              <a:spcAft>
                <a:spcPts val="600"/>
              </a:spcAft>
            </a:pPr>
            <a:r>
              <a:rPr lang="en-US" altLang="en-US" sz="2200" dirty="0">
                <a:latin typeface="Calibri" panose="020F0502020204030204" pitchFamily="34" charset="0"/>
                <a:cs typeface="Arial" charset="0"/>
              </a:rPr>
              <a:t>Look for any behavioral signs of substance abuse </a:t>
            </a:r>
          </a:p>
          <a:p>
            <a:pPr lvl="1">
              <a:spcAft>
                <a:spcPts val="600"/>
              </a:spcAft>
              <a:buFont typeface="Arial" panose="020B0604020202020204" pitchFamily="34" charset="0"/>
              <a:buChar char="•"/>
            </a:pPr>
            <a:r>
              <a:rPr lang="en-US" altLang="en-US" dirty="0">
                <a:latin typeface="Calibri" panose="020F0502020204030204" pitchFamily="34" charset="0"/>
                <a:cs typeface="Arial" charset="0"/>
              </a:rPr>
              <a:t>Avoid accusations, and focus on job performance</a:t>
            </a:r>
          </a:p>
          <a:p>
            <a:pPr marL="0" indent="0">
              <a:spcAft>
                <a:spcPts val="600"/>
              </a:spcAft>
              <a:buNone/>
            </a:pPr>
            <a:endParaRPr lang="en-US" sz="1200" dirty="0">
              <a:latin typeface="Calibri" panose="020F0502020204030204" pitchFamily="34" charset="0"/>
              <a:cs typeface="Arial" charset="0"/>
            </a:endParaRPr>
          </a:p>
          <a:p>
            <a:pPr marL="0" indent="0">
              <a:spcAft>
                <a:spcPts val="600"/>
              </a:spcAft>
              <a:buNone/>
            </a:pPr>
            <a:r>
              <a:rPr lang="en-US" altLang="en-US" dirty="0">
                <a:latin typeface="Calibri" panose="020F0502020204030204" pitchFamily="34" charset="0"/>
                <a:cs typeface="Arial" charset="0"/>
              </a:rPr>
              <a:t>Confrontation</a:t>
            </a:r>
          </a:p>
          <a:p>
            <a:pPr>
              <a:spcAft>
                <a:spcPts val="600"/>
              </a:spcAft>
              <a:buFont typeface="Arial" panose="020B0604020202020204" pitchFamily="34" charset="0"/>
              <a:buChar char="•"/>
            </a:pPr>
            <a:r>
              <a:rPr lang="en-US" altLang="en-US" sz="2200" dirty="0">
                <a:latin typeface="Calibri" panose="020F0502020204030204" pitchFamily="34" charset="0"/>
                <a:cs typeface="Arial" charset="0"/>
              </a:rPr>
              <a:t>Document the problem</a:t>
            </a:r>
          </a:p>
          <a:p>
            <a:pPr>
              <a:spcAft>
                <a:spcPts val="600"/>
              </a:spcAft>
              <a:buFont typeface="Arial" panose="020B0604020202020204" pitchFamily="34" charset="0"/>
              <a:buChar char="•"/>
            </a:pPr>
            <a:r>
              <a:rPr lang="en-US" altLang="en-US" sz="2200" dirty="0">
                <a:latin typeface="Calibri" panose="020F0502020204030204" pitchFamily="34" charset="0"/>
                <a:cs typeface="Arial" charset="0"/>
              </a:rPr>
              <a:t>Confront the employee after gathering supporting evidence</a:t>
            </a:r>
          </a:p>
          <a:p>
            <a:pPr lvl="1">
              <a:spcAft>
                <a:spcPts val="600"/>
              </a:spcAft>
              <a:buFont typeface="Arial" panose="020B0604020202020204" pitchFamily="34" charset="0"/>
              <a:buChar char="•"/>
            </a:pPr>
            <a:r>
              <a:rPr lang="en-US" altLang="en-US" dirty="0">
                <a:latin typeface="Calibri" panose="020F0502020204030204" pitchFamily="34" charset="0"/>
                <a:cs typeface="Arial" charset="0"/>
              </a:rPr>
              <a:t>Review the employee’s performance, describe the evidence of the problem, and refer the employee for counseling</a:t>
            </a:r>
            <a:endParaRPr lang="en-US" altLang="en-US" sz="1200" dirty="0">
              <a:latin typeface="Calibri" panose="020F0502020204030204" pitchFamily="34" charset="0"/>
              <a:cs typeface="Arial" charset="0"/>
            </a:endParaRPr>
          </a:p>
          <a:p>
            <a:pPr>
              <a:spcAft>
                <a:spcPts val="600"/>
              </a:spcAft>
              <a:buFont typeface="Arial" panose="020B0604020202020204" pitchFamily="34" charset="0"/>
              <a:buChar char="•"/>
            </a:pPr>
            <a:r>
              <a:rPr lang="en-US" altLang="en-US" sz="2200" dirty="0">
                <a:latin typeface="Calibri" panose="020F0502020204030204" pitchFamily="34" charset="0"/>
                <a:cs typeface="Arial" charset="0"/>
              </a:rPr>
              <a:t>Explain the consequences of not changing</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077359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fontScale="90000"/>
          </a:bodyPr>
          <a:lstStyle/>
          <a:p>
            <a:r>
              <a:rPr lang="en-US" altLang="en-US" dirty="0">
                <a:latin typeface="Calibri" panose="020F0502020204030204" pitchFamily="34" charset="0"/>
                <a:cs typeface="Arial" charset="0"/>
              </a:rPr>
              <a:t>Possible Signs of Alcohol or Drug Use</a:t>
            </a:r>
          </a:p>
        </p:txBody>
      </p:sp>
      <p:sp>
        <p:nvSpPr>
          <p:cNvPr id="4" name="Content Placeholder 3">
            <a:extLst>
              <a:ext uri="{FF2B5EF4-FFF2-40B4-BE49-F238E27FC236}">
                <a16:creationId xmlns:a16="http://schemas.microsoft.com/office/drawing/2014/main" id="{E9F1FB81-BEDD-4E30-ACBC-265B977B3849}"/>
              </a:ext>
            </a:extLst>
          </p:cNvPr>
          <p:cNvSpPr>
            <a:spLocks noGrp="1"/>
          </p:cNvSpPr>
          <p:nvPr>
            <p:ph idx="1"/>
          </p:nvPr>
        </p:nvSpPr>
        <p:spPr/>
        <p:txBody>
          <a:bodyPr/>
          <a:lstStyle/>
          <a:p>
            <a:r>
              <a:rPr lang="en-US" dirty="0"/>
              <a:t>Slurred speech, clumsy movements, and increased accidents</a:t>
            </a:r>
          </a:p>
          <a:p>
            <a:r>
              <a:rPr lang="en-US" dirty="0"/>
              <a:t>Personality changes	</a:t>
            </a:r>
          </a:p>
          <a:p>
            <a:r>
              <a:rPr lang="en-US" dirty="0"/>
              <a:t>Decreased ability to work as part of a team	</a:t>
            </a:r>
          </a:p>
          <a:p>
            <a:r>
              <a:rPr lang="en-US" dirty="0"/>
              <a:t>Smell of alcohol on the employee’s breath 	</a:t>
            </a:r>
          </a:p>
          <a:p>
            <a:r>
              <a:rPr lang="en-US" dirty="0"/>
              <a:t>Growing carelessness about personal appearance and the details of the job	</a:t>
            </a:r>
          </a:p>
          <a:p>
            <a:r>
              <a:rPr lang="en-US" dirty="0"/>
              <a:t>Increase in absenteeism or tardiness, along with unbelievable excuses</a:t>
            </a:r>
          </a:p>
          <a:p>
            <a:r>
              <a:rPr lang="en-US" dirty="0"/>
              <a:t>Daydreaming, leaving the work area, and making frequent visits to the restroom</a:t>
            </a:r>
          </a:p>
          <a:p>
            <a:r>
              <a:rPr lang="en-US" dirty="0"/>
              <a:t>Violence in the workplace	</a:t>
            </a:r>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2228750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normAutofit fontScale="90000"/>
          </a:bodyPr>
          <a:lstStyle/>
          <a:p>
            <a:r>
              <a:rPr lang="en-US" altLang="en-US" dirty="0">
                <a:latin typeface="Calibri" panose="020F0502020204030204" pitchFamily="34" charset="0"/>
                <a:cs typeface="Arial" charset="0"/>
              </a:rPr>
              <a:t>Employee Assistance Program, or E A P</a:t>
            </a:r>
          </a:p>
        </p:txBody>
      </p:sp>
      <p:sp>
        <p:nvSpPr>
          <p:cNvPr id="44035"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Company-based program for providing counseling and related help to employees whose personal problems affect their performance</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Types</a:t>
            </a: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Recovery from substance abuse</a:t>
            </a:r>
          </a:p>
          <a:p>
            <a:r>
              <a:rPr lang="en-US" altLang="en-US" sz="2200" dirty="0">
                <a:latin typeface="Calibri" panose="020F0502020204030204" pitchFamily="34" charset="0"/>
                <a:cs typeface="Arial" charset="0"/>
              </a:rPr>
              <a:t>Financial and career counseling</a:t>
            </a:r>
          </a:p>
          <a:p>
            <a:r>
              <a:rPr lang="en-US" altLang="en-US" sz="2200" dirty="0">
                <a:latin typeface="Calibri" panose="020F0502020204030204" pitchFamily="34" charset="0"/>
                <a:cs typeface="Arial" charset="0"/>
              </a:rPr>
              <a:t>Referrals for child care and elder care</a:t>
            </a:r>
          </a:p>
          <a:p>
            <a:r>
              <a:rPr lang="en-US" altLang="en-US" sz="2200" dirty="0">
                <a:latin typeface="Calibri" panose="020F0502020204030204" pitchFamily="34" charset="0"/>
                <a:cs typeface="Arial" charset="0"/>
              </a:rPr>
              <a:t>AIDS education and counseling</a:t>
            </a:r>
          </a:p>
          <a:p>
            <a:r>
              <a:rPr lang="en-US" altLang="en-US" sz="2200" dirty="0">
                <a:latin typeface="Calibri" panose="020F0502020204030204" pitchFamily="34" charset="0"/>
                <a:cs typeface="Arial" charset="0"/>
              </a:rPr>
              <a:t>Cultural adjustment counseling</a:t>
            </a:r>
          </a:p>
          <a:p>
            <a:pPr marL="0" indent="0">
              <a:buNone/>
            </a:pP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341915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sz="3200" dirty="0"/>
              <a:t>Benefits of an Employee Assistance Program</a:t>
            </a:r>
          </a:p>
        </p:txBody>
      </p:sp>
      <p:graphicFrame>
        <p:nvGraphicFramePr>
          <p:cNvPr id="2" name="Diagram 1" descr="This SmartArt illustrates the benefits of an employee assistance program."/>
          <p:cNvGraphicFramePr/>
          <p:nvPr>
            <p:extLst>
              <p:ext uri="{D42A27DB-BD31-4B8C-83A1-F6EECF244321}">
                <p14:modId xmlns:p14="http://schemas.microsoft.com/office/powerpoint/2010/main" val="3715605257"/>
              </p:ext>
            </p:extLst>
          </p:nvPr>
        </p:nvGraphicFramePr>
        <p:xfrm>
          <a:off x="1371600" y="1385794"/>
          <a:ext cx="64008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ontent Placeholder 2"/>
          <p:cNvSpPr txBox="1">
            <a:spLocks/>
          </p:cNvSpPr>
          <p:nvPr/>
        </p:nvSpPr>
        <p:spPr>
          <a:xfrm>
            <a:off x="1143000" y="5525994"/>
            <a:ext cx="6781800" cy="341406"/>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000" dirty="0"/>
              <a:t>Source: Office of Disability Employment Policy, U.S Department of Labor, "Employee Assistance Programs for a New Generation of Employees," January 2009, http://www.dol.gov/odep/documents/employeeassistance.pdf, accessed May 5, 2014. </a:t>
            </a:r>
          </a:p>
        </p:txBody>
      </p:sp>
      <p:sp>
        <p:nvSpPr>
          <p:cNvPr id="6" name="Content Placeholder 5">
            <a:extLst>
              <a:ext uri="{FF2B5EF4-FFF2-40B4-BE49-F238E27FC236}">
                <a16:creationId xmlns:a16="http://schemas.microsoft.com/office/drawing/2014/main" id="{306C7EA4-8E18-474E-827E-A4AEF7DF8ACB}"/>
              </a:ext>
            </a:extLst>
          </p:cNvPr>
          <p:cNvSpPr>
            <a:spLocks noGrp="1"/>
          </p:cNvSpPr>
          <p:nvPr>
            <p:ph idx="1"/>
          </p:nvPr>
        </p:nvSpPr>
        <p:spPr>
          <a:xfrm>
            <a:off x="4724400" y="5943600"/>
            <a:ext cx="4267200" cy="341406"/>
          </a:xfrm>
        </p:spPr>
        <p:txBody>
          <a:bodyPr/>
          <a:lstStyle/>
          <a:p>
            <a:pPr marL="0" indent="0" algn="r">
              <a:buNone/>
            </a:pPr>
            <a:r>
              <a:rPr lang="en-US" sz="1200" dirty="0">
                <a:hlinkClick r:id="rId7" action="ppaction://hlinksldjump"/>
              </a:rPr>
              <a:t>Jump to </a:t>
            </a:r>
            <a:r>
              <a:rPr lang="en-US" altLang="en-US" sz="1200" dirty="0">
                <a:hlinkClick r:id="rId7" action="ppaction://hlinksldjump"/>
              </a:rPr>
              <a:t>Benefits of an Employee Assistance Program, Appendix</a:t>
            </a:r>
            <a:endParaRPr lang="en-US" sz="1200" dirty="0"/>
          </a:p>
        </p:txBody>
      </p:sp>
    </p:spTree>
    <p:extLst>
      <p:ext uri="{BB962C8B-B14F-4D97-AF65-F5344CB8AC3E}">
        <p14:creationId xmlns:p14="http://schemas.microsoft.com/office/powerpoint/2010/main" val="1879792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E20B2-5973-4B0D-98B0-5CADC2290A0E}"/>
              </a:ext>
            </a:extLst>
          </p:cNvPr>
          <p:cNvSpPr>
            <a:spLocks noGrp="1"/>
          </p:cNvSpPr>
          <p:nvPr>
            <p:ph type="title"/>
          </p:nvPr>
        </p:nvSpPr>
        <p:spPr/>
        <p:txBody>
          <a:bodyPr/>
          <a:lstStyle/>
          <a:p>
            <a:r>
              <a:rPr lang="en-US" altLang="en-US" dirty="0">
                <a:latin typeface="Calibri" panose="020F0502020204030204" pitchFamily="34" charset="0"/>
                <a:cs typeface="Arial" charset="0"/>
              </a:rPr>
              <a:t>Sources of Support </a:t>
            </a:r>
            <a:r>
              <a:rPr lang="en-US" altLang="en-US">
                <a:latin typeface="Calibri" panose="020F0502020204030204" pitchFamily="34" charset="0"/>
                <a:cs typeface="Arial" charset="0"/>
              </a:rPr>
              <a:t>for Supervisors</a:t>
            </a:r>
            <a:endParaRPr lang="en-US" dirty="0"/>
          </a:p>
        </p:txBody>
      </p:sp>
      <p:sp>
        <p:nvSpPr>
          <p:cNvPr id="3" name="Content Placeholder 2">
            <a:extLst>
              <a:ext uri="{FF2B5EF4-FFF2-40B4-BE49-F238E27FC236}">
                <a16:creationId xmlns:a16="http://schemas.microsoft.com/office/drawing/2014/main" id="{A2710CF0-1D3A-4906-BED2-222477729891}"/>
              </a:ext>
            </a:extLst>
          </p:cNvPr>
          <p:cNvSpPr>
            <a:spLocks noGrp="1"/>
          </p:cNvSpPr>
          <p:nvPr>
            <p:ph idx="1"/>
          </p:nvPr>
        </p:nvSpPr>
        <p:spPr/>
        <p:txBody>
          <a:bodyPr/>
          <a:lstStyle/>
          <a:p>
            <a:r>
              <a:rPr lang="en-US" altLang="en-US" dirty="0">
                <a:cs typeface="Arial" charset="0"/>
              </a:rPr>
              <a:t>One’s manager</a:t>
            </a:r>
          </a:p>
          <a:p>
            <a:r>
              <a:rPr lang="en-US" altLang="en-US" dirty="0">
                <a:cs typeface="Arial" charset="0"/>
              </a:rPr>
              <a:t>Human resources department</a:t>
            </a:r>
          </a:p>
          <a:p>
            <a:r>
              <a:rPr lang="en-US" dirty="0"/>
              <a:t>Personnel specialists </a:t>
            </a:r>
            <a:endParaRPr lang="en-US" altLang="en-US" dirty="0">
              <a:cs typeface="Arial" charset="0"/>
            </a:endParaRPr>
          </a:p>
          <a:p>
            <a:r>
              <a:rPr lang="en-US" altLang="en-US" dirty="0">
                <a:cs typeface="Arial" charset="0"/>
              </a:rPr>
              <a:t>Outside experts, including consultants, labor attorneys, and human relations specialists</a:t>
            </a:r>
          </a:p>
          <a:p>
            <a:r>
              <a:rPr lang="en-US" altLang="en-US" dirty="0">
                <a:cs typeface="Arial" charset="0"/>
              </a:rPr>
              <a:t>Local office of the Small Business Administration</a:t>
            </a:r>
          </a:p>
          <a:p>
            <a:pPr marL="0" indent="0">
              <a:buNone/>
            </a:pPr>
            <a:endParaRPr lang="en-US" dirty="0"/>
          </a:p>
        </p:txBody>
      </p:sp>
    </p:spTree>
    <p:extLst>
      <p:ext uri="{BB962C8B-B14F-4D97-AF65-F5344CB8AC3E}">
        <p14:creationId xmlns:p14="http://schemas.microsoft.com/office/powerpoint/2010/main" val="1382945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59F3C6-40AD-4715-B677-1605CE1AB9E7}"/>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41639097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6117B-BB1B-4D6E-A45A-852A9FA12CCD}"/>
              </a:ext>
            </a:extLst>
          </p:cNvPr>
          <p:cNvSpPr>
            <a:spLocks noGrp="1"/>
          </p:cNvSpPr>
          <p:nvPr>
            <p:ph type="title"/>
          </p:nvPr>
        </p:nvSpPr>
        <p:spPr/>
        <p:txBody>
          <a:bodyPr/>
          <a:lstStyle/>
          <a:p>
            <a:r>
              <a:rPr lang="en-US" sz="2800" dirty="0"/>
              <a:t>		Figure 12.2: Why Employees Had Unscheduled Absences, Appendix </a:t>
            </a:r>
          </a:p>
        </p:txBody>
      </p:sp>
      <p:sp>
        <p:nvSpPr>
          <p:cNvPr id="3" name="Content Placeholder 2">
            <a:extLst>
              <a:ext uri="{FF2B5EF4-FFF2-40B4-BE49-F238E27FC236}">
                <a16:creationId xmlns:a16="http://schemas.microsoft.com/office/drawing/2014/main" id="{E5F28F6A-47DF-4E1B-A07C-1429839EDE4D}"/>
              </a:ext>
            </a:extLst>
          </p:cNvPr>
          <p:cNvSpPr>
            <a:spLocks noGrp="1"/>
          </p:cNvSpPr>
          <p:nvPr>
            <p:ph idx="1"/>
          </p:nvPr>
        </p:nvSpPr>
        <p:spPr/>
        <p:txBody>
          <a:bodyPr/>
          <a:lstStyle/>
          <a:p>
            <a:pPr marL="0" indent="0">
              <a:buNone/>
            </a:pPr>
            <a:r>
              <a:rPr lang="en-US" dirty="0"/>
              <a:t>It is divided into five segments, which are labeled personal illness, family issues, personal needs, entitlement mentality, and stress. The chart shows that personal illness contributed to 34 percent of absences, family issues contributed to 22 percent, personal needs contributed to 18 percent, entitlement mentality contributed to 13 percent, and stress contributed to 13 percent.</a:t>
            </a:r>
          </a:p>
        </p:txBody>
      </p:sp>
      <p:sp>
        <p:nvSpPr>
          <p:cNvPr id="4" name="Content Placeholder 2">
            <a:extLst>
              <a:ext uri="{FF2B5EF4-FFF2-40B4-BE49-F238E27FC236}">
                <a16:creationId xmlns:a16="http://schemas.microsoft.com/office/drawing/2014/main" id="{6397A085-D8B7-48F2-9015-1E7D380D8D4C}"/>
              </a:ext>
            </a:extLst>
          </p:cNvPr>
          <p:cNvSpPr txBox="1">
            <a:spLocks/>
          </p:cNvSpPr>
          <p:nvPr/>
        </p:nvSpPr>
        <p:spPr>
          <a:xfrm>
            <a:off x="609600" y="5960705"/>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12.2: Why Employees Had Unscheduled Absences </a:t>
            </a:r>
            <a:endParaRPr lang="en-US" sz="1200" dirty="0"/>
          </a:p>
        </p:txBody>
      </p:sp>
    </p:spTree>
    <p:extLst>
      <p:ext uri="{BB962C8B-B14F-4D97-AF65-F5344CB8AC3E}">
        <p14:creationId xmlns:p14="http://schemas.microsoft.com/office/powerpoint/2010/main" val="2321720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76C8A-F7B5-4B3F-B93E-FA42806FBA6A}"/>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12.9: Benefits of an Employee Assistance Program, Appendix</a:t>
            </a:r>
            <a:endParaRPr lang="en-US" sz="2800" dirty="0"/>
          </a:p>
        </p:txBody>
      </p:sp>
      <p:sp>
        <p:nvSpPr>
          <p:cNvPr id="3" name="Content Placeholder 2">
            <a:extLst>
              <a:ext uri="{FF2B5EF4-FFF2-40B4-BE49-F238E27FC236}">
                <a16:creationId xmlns:a16="http://schemas.microsoft.com/office/drawing/2014/main" id="{B9C1D2EC-5F18-47C6-9748-E56A140FF3B3}"/>
              </a:ext>
            </a:extLst>
          </p:cNvPr>
          <p:cNvSpPr>
            <a:spLocks noGrp="1"/>
          </p:cNvSpPr>
          <p:nvPr>
            <p:ph idx="1"/>
          </p:nvPr>
        </p:nvSpPr>
        <p:spPr/>
        <p:txBody>
          <a:bodyPr/>
          <a:lstStyle/>
          <a:p>
            <a:pPr marL="0" indent="0">
              <a:buNone/>
            </a:pPr>
            <a:r>
              <a:rPr lang="en-US" dirty="0"/>
              <a:t>It has five small rectangular boxes overlapping five large rectangular boxes. Each pair of boxes is placed one below the other. There is no content in the larger boxes. The first small box reads decreased absenteeism. The second small box reads reduced accidents and fewer workers’ compensation claims. The third small box reads greater employee retention. The fourth small box reads fewer labor disputes. The fifth small box reads reduced medical costs because problems are caught and treated earlier.</a:t>
            </a:r>
          </a:p>
        </p:txBody>
      </p:sp>
      <p:sp>
        <p:nvSpPr>
          <p:cNvPr id="4" name="Content Placeholder 2">
            <a:extLst>
              <a:ext uri="{FF2B5EF4-FFF2-40B4-BE49-F238E27FC236}">
                <a16:creationId xmlns:a16="http://schemas.microsoft.com/office/drawing/2014/main" id="{962FD689-224E-403F-B2BC-B3083C40DE43}"/>
              </a:ext>
            </a:extLst>
          </p:cNvPr>
          <p:cNvSpPr txBox="1">
            <a:spLocks/>
          </p:cNvSpPr>
          <p:nvPr/>
        </p:nvSpPr>
        <p:spPr>
          <a:xfrm>
            <a:off x="609600" y="5943600"/>
            <a:ext cx="8229600" cy="685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12.9: </a:t>
            </a:r>
            <a:r>
              <a:rPr lang="en-US" altLang="en-US" sz="1200" dirty="0">
                <a:latin typeface="Calibri" panose="020F0502020204030204" pitchFamily="34" charset="0"/>
                <a:cs typeface="Arial" charset="0"/>
                <a:hlinkClick r:id="rId2" action="ppaction://hlinksldjump"/>
              </a:rPr>
              <a:t>Benefits of an Employee Assistance Program</a:t>
            </a:r>
            <a:endParaRPr lang="en-US" sz="1200" dirty="0"/>
          </a:p>
        </p:txBody>
      </p:sp>
    </p:spTree>
    <p:extLst>
      <p:ext uri="{BB962C8B-B14F-4D97-AF65-F5344CB8AC3E}">
        <p14:creationId xmlns:p14="http://schemas.microsoft.com/office/powerpoint/2010/main" val="1044356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C7BA2F-E9E2-4908-82C5-B3C0E025CD9F}"/>
              </a:ext>
            </a:extLst>
          </p:cNvPr>
          <p:cNvSpPr>
            <a:spLocks noGrp="1"/>
          </p:cNvSpPr>
          <p:nvPr>
            <p:ph type="title"/>
          </p:nvPr>
        </p:nvSpPr>
        <p:spPr/>
        <p:txBody>
          <a:bodyPr/>
          <a:lstStyle/>
          <a:p>
            <a:r>
              <a:rPr lang="en-US" altLang="en-US" dirty="0"/>
              <a:t>Learning Objectives, 2</a:t>
            </a:r>
            <a:endParaRPr lang="en-US" dirty="0"/>
          </a:p>
        </p:txBody>
      </p:sp>
      <p:sp>
        <p:nvSpPr>
          <p:cNvPr id="5" name="Content Placeholder 4">
            <a:extLst>
              <a:ext uri="{FF2B5EF4-FFF2-40B4-BE49-F238E27FC236}">
                <a16:creationId xmlns:a16="http://schemas.microsoft.com/office/drawing/2014/main" id="{44F45C49-E3F1-4116-A21A-7A8309FA5B5E}"/>
              </a:ext>
            </a:extLst>
          </p:cNvPr>
          <p:cNvSpPr>
            <a:spLocks noGrp="1"/>
          </p:cNvSpPr>
          <p:nvPr>
            <p:ph idx="1"/>
          </p:nvPr>
        </p:nvSpPr>
        <p:spPr/>
        <p:txBody>
          <a:bodyPr/>
          <a:lstStyle/>
          <a:p>
            <a:r>
              <a:rPr lang="en-US" altLang="en-US" dirty="0"/>
              <a:t>Explain how supervisors can detect and confront troubled employees</a:t>
            </a:r>
          </a:p>
          <a:p>
            <a:r>
              <a:rPr lang="en-US" altLang="en-US" dirty="0"/>
              <a:t>Specify how supervisors can direct troubled employees in getting help and then follow up on the recovery efforts</a:t>
            </a:r>
          </a:p>
          <a:p>
            <a:r>
              <a:rPr lang="en-US" altLang="en-US" dirty="0"/>
              <a:t>Discuss the role of the supervisor’s manager and the human resources department in helping the supervisor with problem employees</a:t>
            </a:r>
          </a:p>
          <a:p>
            <a:pPr marL="0" indent="0">
              <a:buNone/>
            </a:pPr>
            <a:endParaRPr lang="en-US" dirty="0"/>
          </a:p>
        </p:txBody>
      </p:sp>
    </p:spTree>
    <p:extLst>
      <p:ext uri="{BB962C8B-B14F-4D97-AF65-F5344CB8AC3E}">
        <p14:creationId xmlns:p14="http://schemas.microsoft.com/office/powerpoint/2010/main" val="23095294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9B0032-A410-4C77-9D80-310873504799}"/>
              </a:ext>
            </a:extLst>
          </p:cNvPr>
          <p:cNvSpPr>
            <a:spLocks noGrp="1"/>
          </p:cNvSpPr>
          <p:nvPr>
            <p:ph type="title"/>
          </p:nvPr>
        </p:nvSpPr>
        <p:spPr/>
        <p:txBody>
          <a:bodyPr/>
          <a:lstStyle/>
          <a:p>
            <a:r>
              <a:rPr lang="en-US" altLang="en-US"/>
              <a:t>Problems Requiring Special Attention</a:t>
            </a:r>
            <a:endParaRPr lang="en-US" dirty="0"/>
          </a:p>
        </p:txBody>
      </p:sp>
      <p:sp>
        <p:nvSpPr>
          <p:cNvPr id="5" name="Content Placeholder 4">
            <a:extLst>
              <a:ext uri="{FF2B5EF4-FFF2-40B4-BE49-F238E27FC236}">
                <a16:creationId xmlns:a16="http://schemas.microsoft.com/office/drawing/2014/main" id="{2931E58D-DAE3-4A39-A240-7D956AC9662E}"/>
              </a:ext>
            </a:extLst>
          </p:cNvPr>
          <p:cNvSpPr>
            <a:spLocks noGrp="1"/>
          </p:cNvSpPr>
          <p:nvPr>
            <p:ph idx="1"/>
          </p:nvPr>
        </p:nvSpPr>
        <p:spPr/>
        <p:txBody>
          <a:bodyPr/>
          <a:lstStyle/>
          <a:p>
            <a:pPr marL="0" indent="0">
              <a:buNone/>
            </a:pPr>
            <a:r>
              <a:rPr lang="en-US" altLang="en-US" dirty="0"/>
              <a:t>Questions that help uncover the source of a performance problem</a:t>
            </a:r>
          </a:p>
          <a:p>
            <a:endParaRPr lang="en-US" altLang="en-US" sz="800" dirty="0"/>
          </a:p>
          <a:p>
            <a:r>
              <a:rPr lang="en-US" altLang="en-US" sz="2200" dirty="0"/>
              <a:t>Has the employee performed better in the past?</a:t>
            </a:r>
          </a:p>
          <a:p>
            <a:r>
              <a:rPr lang="en-US" altLang="en-US" sz="2200" dirty="0"/>
              <a:t>Has the employee received proper training?</a:t>
            </a:r>
          </a:p>
          <a:p>
            <a:r>
              <a:rPr lang="en-US" altLang="en-US" sz="2200" dirty="0"/>
              <a:t>Does the employee know and understand the objectives he or she is to accomplish?</a:t>
            </a:r>
          </a:p>
          <a:p>
            <a:r>
              <a:rPr lang="en-US" altLang="en-US" sz="2200" dirty="0"/>
              <a:t>Is the supervisor providing enough feedback and support?</a:t>
            </a:r>
          </a:p>
          <a:p>
            <a:r>
              <a:rPr lang="en-US" altLang="en-US" sz="2200" dirty="0"/>
              <a:t>Has the supervisor encouraged and rewarded high performance?</a:t>
            </a:r>
          </a:p>
          <a:p>
            <a:r>
              <a:rPr lang="en-US" altLang="en-US" sz="2200" dirty="0"/>
              <a:t>Are other employees with similar abilities performing well or experiencing similar difficulties?</a:t>
            </a:r>
          </a:p>
          <a:p>
            <a:pPr marL="0" indent="0">
              <a:buNone/>
            </a:pPr>
            <a:endParaRPr lang="en-US" altLang="en-US" sz="2200" dirty="0"/>
          </a:p>
          <a:p>
            <a:endParaRPr lang="en-US" dirty="0"/>
          </a:p>
        </p:txBody>
      </p:sp>
    </p:spTree>
    <p:extLst>
      <p:ext uri="{BB962C8B-B14F-4D97-AF65-F5344CB8AC3E}">
        <p14:creationId xmlns:p14="http://schemas.microsoft.com/office/powerpoint/2010/main" val="737204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rmAutofit/>
          </a:bodyPr>
          <a:lstStyle/>
          <a:p>
            <a:r>
              <a:rPr lang="en-US" altLang="en-US" sz="2800" dirty="0">
                <a:latin typeface="Calibri" panose="020F0502020204030204" pitchFamily="34" charset="0"/>
                <a:cs typeface="Arial" charset="0"/>
              </a:rPr>
              <a:t>Problems Commonly Encountered by Supervisors</a:t>
            </a:r>
          </a:p>
        </p:txBody>
      </p:sp>
      <p:sp>
        <p:nvSpPr>
          <p:cNvPr id="18435" name="Content Placeholder 2"/>
          <p:cNvSpPr>
            <a:spLocks noGrp="1"/>
          </p:cNvSpPr>
          <p:nvPr>
            <p:ph idx="1"/>
          </p:nvPr>
        </p:nvSpPr>
        <p:spPr/>
        <p:txBody>
          <a:bodyPr/>
          <a:lstStyle/>
          <a:p>
            <a:r>
              <a:rPr lang="en-US" altLang="en-US" dirty="0">
                <a:latin typeface="Calibri" panose="020F0502020204030204" pitchFamily="34" charset="0"/>
                <a:cs typeface="Arial" charset="0"/>
              </a:rPr>
              <a:t>Absenteeism and tardiness</a:t>
            </a:r>
          </a:p>
          <a:p>
            <a:r>
              <a:rPr lang="en-US" altLang="en-US" dirty="0">
                <a:latin typeface="Calibri" panose="020F0502020204030204" pitchFamily="34" charset="0"/>
                <a:cs typeface="Arial" charset="0"/>
              </a:rPr>
              <a:t>Insubordination and uncooperativeness</a:t>
            </a:r>
          </a:p>
          <a:p>
            <a:r>
              <a:rPr lang="en-US" altLang="en-US" dirty="0">
                <a:latin typeface="Calibri" panose="020F0502020204030204" pitchFamily="34" charset="0"/>
                <a:cs typeface="Arial" charset="0"/>
              </a:rPr>
              <a:t>Alcohol and drug abuse</a:t>
            </a:r>
          </a:p>
          <a:p>
            <a:r>
              <a:rPr lang="en-US" altLang="en-US" dirty="0">
                <a:latin typeface="Calibri" panose="020F0502020204030204" pitchFamily="34" charset="0"/>
                <a:cs typeface="Arial" charset="0"/>
              </a:rPr>
              <a:t>Workplace violence</a:t>
            </a:r>
          </a:p>
          <a:p>
            <a:r>
              <a:rPr lang="en-US" altLang="en-US" dirty="0">
                <a:latin typeface="Calibri" panose="020F0502020204030204" pitchFamily="34" charset="0"/>
                <a:cs typeface="Arial" charset="0"/>
              </a:rPr>
              <a:t>Theft</a:t>
            </a:r>
          </a:p>
          <a:p>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523610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7CCF89-BC3F-4DEA-9D3B-D18F1147899B}"/>
              </a:ext>
            </a:extLst>
          </p:cNvPr>
          <p:cNvSpPr>
            <a:spLocks noGrp="1"/>
          </p:cNvSpPr>
          <p:nvPr>
            <p:ph type="title"/>
          </p:nvPr>
        </p:nvSpPr>
        <p:spPr/>
        <p:txBody>
          <a:bodyPr/>
          <a:lstStyle/>
          <a:p>
            <a:r>
              <a:rPr lang="en-US" altLang="en-US" dirty="0">
                <a:latin typeface="Calibri" panose="020F0502020204030204" pitchFamily="34" charset="0"/>
                <a:cs typeface="Arial" charset="0"/>
              </a:rPr>
              <a:t>Absenteeism</a:t>
            </a:r>
            <a:endParaRPr lang="en-US" dirty="0"/>
          </a:p>
        </p:txBody>
      </p:sp>
      <p:sp>
        <p:nvSpPr>
          <p:cNvPr id="4" name="Content Placeholder 3">
            <a:extLst>
              <a:ext uri="{FF2B5EF4-FFF2-40B4-BE49-F238E27FC236}">
                <a16:creationId xmlns:a16="http://schemas.microsoft.com/office/drawing/2014/main" id="{C5249369-5D47-456E-AD00-087BC3F6676A}"/>
              </a:ext>
            </a:extLst>
          </p:cNvPr>
          <p:cNvSpPr>
            <a:spLocks noGrp="1"/>
          </p:cNvSpPr>
          <p:nvPr>
            <p:ph idx="1"/>
          </p:nvPr>
        </p:nvSpPr>
        <p:spPr/>
        <p:txBody>
          <a:bodyPr/>
          <a:lstStyle/>
          <a:p>
            <a:pPr marL="0" indent="0">
              <a:buNone/>
            </a:pPr>
            <a:r>
              <a:rPr lang="en-US" altLang="en-US" dirty="0"/>
              <a:t>Highly expensive for employers</a:t>
            </a:r>
          </a:p>
          <a:p>
            <a:pPr marL="0" indent="0">
              <a:buNone/>
            </a:pPr>
            <a:endParaRPr lang="en-US" sz="1400" dirty="0"/>
          </a:p>
          <a:p>
            <a:pPr marL="0" indent="0">
              <a:buNone/>
            </a:pPr>
            <a:r>
              <a:rPr lang="en-US" dirty="0"/>
              <a:t>Sign of a deeper problem, such as a family crisis, anger about something at work, or plans to leave the organization</a:t>
            </a:r>
          </a:p>
          <a:p>
            <a:pPr marL="0" indent="0">
              <a:buNone/>
            </a:pPr>
            <a:endParaRPr lang="en-US" altLang="en-US" sz="1400" dirty="0">
              <a:cs typeface="Arial" charset="0"/>
            </a:endParaRPr>
          </a:p>
          <a:p>
            <a:pPr marL="0" indent="0">
              <a:buNone/>
            </a:pPr>
            <a:r>
              <a:rPr lang="en-US" altLang="en-US" dirty="0">
                <a:cs typeface="Arial" charset="0"/>
              </a:rPr>
              <a:t>Effective action against tardiness and absenteeism targets the cause of this problem behavior</a:t>
            </a:r>
          </a:p>
          <a:p>
            <a:pPr marL="0" indent="0">
              <a:buNone/>
            </a:pPr>
            <a:endParaRPr lang="en-US" altLang="en-US" sz="1400" dirty="0">
              <a:cs typeface="Arial" charset="0"/>
            </a:endParaRPr>
          </a:p>
          <a:p>
            <a:pPr marL="0" indent="0">
              <a:buNone/>
            </a:pPr>
            <a:r>
              <a:rPr lang="en-US" altLang="en-US" dirty="0">
                <a:cs typeface="Arial" charset="0"/>
              </a:rPr>
              <a:t>Can be reduced by:</a:t>
            </a:r>
          </a:p>
          <a:p>
            <a:pPr marL="0" indent="0">
              <a:buNone/>
            </a:pPr>
            <a:endParaRPr lang="en-US" altLang="en-US" sz="1400" dirty="0">
              <a:cs typeface="Arial" charset="0"/>
            </a:endParaRPr>
          </a:p>
          <a:p>
            <a:r>
              <a:rPr lang="en-US" altLang="en-US" sz="2200" dirty="0">
                <a:cs typeface="Arial" charset="0"/>
              </a:rPr>
              <a:t>Initiating paid time-off banks</a:t>
            </a:r>
          </a:p>
          <a:p>
            <a:r>
              <a:rPr lang="en-US" altLang="en-US" sz="2200" dirty="0">
                <a:cs typeface="Arial" charset="0"/>
              </a:rPr>
              <a:t>Creating a positive work environment in which morale is high</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3497334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F93BB-EF16-4DED-8439-8A2C89BE8AE0}"/>
              </a:ext>
            </a:extLst>
          </p:cNvPr>
          <p:cNvSpPr>
            <a:spLocks noGrp="1"/>
          </p:cNvSpPr>
          <p:nvPr>
            <p:ph type="title"/>
          </p:nvPr>
        </p:nvSpPr>
        <p:spPr/>
        <p:txBody>
          <a:bodyPr/>
          <a:lstStyle/>
          <a:p>
            <a:r>
              <a:rPr lang="en-US" sz="2800" dirty="0"/>
              <a:t>		Figure 12.2: Why Employees Had Unscheduled Absences </a:t>
            </a:r>
          </a:p>
        </p:txBody>
      </p:sp>
      <p:pic>
        <p:nvPicPr>
          <p:cNvPr id="5" name="Picture 4" descr="This pie chart illustrates the reasons why employees had unscheduled absences.">
            <a:extLst>
              <a:ext uri="{FF2B5EF4-FFF2-40B4-BE49-F238E27FC236}">
                <a16:creationId xmlns:a16="http://schemas.microsoft.com/office/drawing/2014/main" id="{C9B7C80C-A48A-4C32-8EA6-A66D02712C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0284" y="1417562"/>
            <a:ext cx="5763430" cy="4022874"/>
          </a:xfrm>
          <a:prstGeom prst="rect">
            <a:avLst/>
          </a:prstGeom>
        </p:spPr>
      </p:pic>
      <p:sp>
        <p:nvSpPr>
          <p:cNvPr id="7" name="Content Placeholder 2"/>
          <p:cNvSpPr txBox="1">
            <a:spLocks/>
          </p:cNvSpPr>
          <p:nvPr/>
        </p:nvSpPr>
        <p:spPr>
          <a:xfrm>
            <a:off x="1690284" y="5577718"/>
            <a:ext cx="50292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000" dirty="0"/>
              <a:t>Source: “2007 CCH Unscheduled Absence Survey,” https://www.cch.com/Absenteeism2007/.</a:t>
            </a:r>
          </a:p>
        </p:txBody>
      </p:sp>
      <p:sp>
        <p:nvSpPr>
          <p:cNvPr id="6" name="Content Placeholder 5">
            <a:extLst>
              <a:ext uri="{FF2B5EF4-FFF2-40B4-BE49-F238E27FC236}">
                <a16:creationId xmlns:a16="http://schemas.microsoft.com/office/drawing/2014/main" id="{277E1898-7C10-42BF-802F-C0B433B6092F}"/>
              </a:ext>
            </a:extLst>
          </p:cNvPr>
          <p:cNvSpPr>
            <a:spLocks noGrp="1"/>
          </p:cNvSpPr>
          <p:nvPr>
            <p:ph idx="1"/>
          </p:nvPr>
        </p:nvSpPr>
        <p:spPr>
          <a:xfrm>
            <a:off x="457200" y="5943600"/>
            <a:ext cx="8229600" cy="609600"/>
          </a:xfrm>
        </p:spPr>
        <p:txBody>
          <a:bodyPr/>
          <a:lstStyle/>
          <a:p>
            <a:pPr marL="0" indent="0" algn="r">
              <a:buNone/>
            </a:pPr>
            <a:r>
              <a:rPr lang="en-US" sz="1200" dirty="0">
                <a:hlinkClick r:id="rId3" action="ppaction://hlinksldjump"/>
              </a:rPr>
              <a:t>Jump to Figure 12.2: Why Employees Had Unscheduled Absences, Appendix</a:t>
            </a:r>
            <a:endParaRPr lang="en-US" sz="1200" dirty="0"/>
          </a:p>
        </p:txBody>
      </p:sp>
    </p:spTree>
    <p:extLst>
      <p:ext uri="{BB962C8B-B14F-4D97-AF65-F5344CB8AC3E}">
        <p14:creationId xmlns:p14="http://schemas.microsoft.com/office/powerpoint/2010/main" val="4155315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Insubordination</a:t>
            </a:r>
          </a:p>
        </p:txBody>
      </p:sp>
      <p:sp>
        <p:nvSpPr>
          <p:cNvPr id="21507" name="Content Placeholder 2"/>
          <p:cNvSpPr>
            <a:spLocks noGrp="1"/>
          </p:cNvSpPr>
          <p:nvPr>
            <p:ph idx="1"/>
          </p:nvPr>
        </p:nvSpPr>
        <p:spPr/>
        <p:txBody>
          <a:bodyPr/>
          <a:lstStyle/>
          <a:p>
            <a:pPr marL="0" indent="0">
              <a:buNone/>
            </a:pPr>
            <a:r>
              <a:rPr lang="en-US" altLang="en-US" dirty="0"/>
              <a:t>Deliberate refusal to do what a supervisor or other superior asks</a:t>
            </a:r>
          </a:p>
          <a:p>
            <a:pPr marL="0" indent="0">
              <a:buNone/>
            </a:pPr>
            <a:endParaRPr lang="en-US" altLang="en-US" sz="1200" dirty="0"/>
          </a:p>
          <a:p>
            <a:pPr marL="0" indent="0">
              <a:buNone/>
            </a:pPr>
            <a:r>
              <a:rPr lang="en-US" altLang="en-US" b="1" dirty="0">
                <a:latin typeface="Calibri" panose="020F0502020204030204" pitchFamily="34" charset="0"/>
                <a:cs typeface="Arial" charset="0"/>
              </a:rPr>
              <a:t>Negative behaviors</a:t>
            </a:r>
          </a:p>
          <a:p>
            <a:r>
              <a:rPr lang="en-US" altLang="en-US" sz="2200" dirty="0">
                <a:latin typeface="Calibri" panose="020F0502020204030204" pitchFamily="34" charset="0"/>
                <a:cs typeface="Arial" charset="0"/>
              </a:rPr>
              <a:t>Criticizing</a:t>
            </a:r>
          </a:p>
          <a:p>
            <a:r>
              <a:rPr lang="en-US" altLang="en-US" sz="2200" dirty="0">
                <a:latin typeface="Calibri" panose="020F0502020204030204" pitchFamily="34" charset="0"/>
                <a:cs typeface="Arial" charset="0"/>
              </a:rPr>
              <a:t>Complaining</a:t>
            </a:r>
          </a:p>
          <a:p>
            <a:r>
              <a:rPr lang="en-US" altLang="en-US" sz="2200" dirty="0">
                <a:latin typeface="Calibri" panose="020F0502020204030204" pitchFamily="34" charset="0"/>
                <a:cs typeface="Arial" charset="0"/>
              </a:rPr>
              <a:t>Showing a dislike for a supervisor and the organization</a:t>
            </a:r>
          </a:p>
        </p:txBody>
      </p:sp>
    </p:spTree>
    <p:extLst>
      <p:ext uri="{BB962C8B-B14F-4D97-AF65-F5344CB8AC3E}">
        <p14:creationId xmlns:p14="http://schemas.microsoft.com/office/powerpoint/2010/main" val="1128637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293A0-EC6D-4347-AAB2-3546A212BE2F}"/>
              </a:ext>
            </a:extLst>
          </p:cNvPr>
          <p:cNvSpPr>
            <a:spLocks noGrp="1"/>
          </p:cNvSpPr>
          <p:nvPr>
            <p:ph type="title"/>
          </p:nvPr>
        </p:nvSpPr>
        <p:spPr/>
        <p:txBody>
          <a:bodyPr/>
          <a:lstStyle/>
          <a:p>
            <a:r>
              <a:rPr lang="en-US" altLang="en-US" dirty="0">
                <a:latin typeface="Calibri" panose="020F0502020204030204" pitchFamily="34" charset="0"/>
                <a:cs typeface="Arial" charset="0"/>
              </a:rPr>
              <a:t>Alcohol and Drug Abuse</a:t>
            </a:r>
            <a:endParaRPr lang="en-US" dirty="0"/>
          </a:p>
        </p:txBody>
      </p:sp>
      <p:sp>
        <p:nvSpPr>
          <p:cNvPr id="3" name="Content Placeholder 2">
            <a:extLst>
              <a:ext uri="{FF2B5EF4-FFF2-40B4-BE49-F238E27FC236}">
                <a16:creationId xmlns:a16="http://schemas.microsoft.com/office/drawing/2014/main" id="{9EE75D9A-FE2A-4882-9E02-6862FA4E84B4}"/>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Employees who use drugs are:</a:t>
            </a:r>
          </a:p>
          <a:p>
            <a:r>
              <a:rPr lang="en-US" altLang="en-US" sz="2200" dirty="0">
                <a:latin typeface="Calibri" panose="020F0502020204030204" pitchFamily="34" charset="0"/>
                <a:cs typeface="Arial" charset="0"/>
              </a:rPr>
              <a:t>Three times as likely to be tardy and more than three times as likely to be involved in an accident at work</a:t>
            </a:r>
          </a:p>
          <a:p>
            <a:r>
              <a:rPr lang="en-US" altLang="en-US" sz="2200" dirty="0">
                <a:latin typeface="Calibri" panose="020F0502020204030204" pitchFamily="34" charset="0"/>
                <a:cs typeface="Arial" charset="0"/>
              </a:rPr>
              <a:t>Far less productive than their co-workers who stay clean</a:t>
            </a:r>
          </a:p>
          <a:p>
            <a:pPr marL="0" indent="0">
              <a:buNone/>
            </a:pPr>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The A D A treats substance abuse arising from an addiction as a disability</a:t>
            </a:r>
          </a:p>
          <a:p>
            <a:pPr marL="0" indent="0">
              <a:buNone/>
            </a:pPr>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Actions taken with regard to the employee should focus on work performance and safety, not the substance abuse itself</a:t>
            </a:r>
          </a:p>
          <a:p>
            <a:pPr marL="0" indent="0">
              <a:buNone/>
            </a:pPr>
            <a:endParaRPr lang="en-US" dirty="0"/>
          </a:p>
        </p:txBody>
      </p:sp>
    </p:spTree>
    <p:extLst>
      <p:ext uri="{BB962C8B-B14F-4D97-AF65-F5344CB8AC3E}">
        <p14:creationId xmlns:p14="http://schemas.microsoft.com/office/powerpoint/2010/main" val="2282432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104">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94F05E-633C-446C-AFD6-1FB58525AE16}">
  <ds:schemaRefs>
    <ds:schemaRef ds:uri="http://schemas.microsoft.com/sharepoint/v3/contenttype/forms"/>
  </ds:schemaRefs>
</ds:datastoreItem>
</file>

<file path=customXml/itemProps2.xml><?xml version="1.0" encoding="utf-8"?>
<ds:datastoreItem xmlns:ds="http://schemas.openxmlformats.org/officeDocument/2006/customXml" ds:itemID="{167E6250-F350-4FC0-B87A-3FDFF1424362}"/>
</file>

<file path=customXml/itemProps3.xml><?xml version="1.0" encoding="utf-8"?>
<ds:datastoreItem xmlns:ds="http://schemas.openxmlformats.org/officeDocument/2006/customXml" ds:itemID="{57245901-E0B5-4D72-BD42-90363913D055}">
  <ds:schemaRefs>
    <ds:schemaRef ds:uri="aa4f5ada-9d1d-46d6-b705-f2cf90d05a91"/>
    <ds:schemaRef ds:uri="http://purl.org/dc/elements/1.1/"/>
    <ds:schemaRef ds:uri="3b891efd-a537-4e57-a9a6-7bde74ae8a20"/>
    <ds:schemaRef ds:uri="http://schemas.microsoft.com/office/infopath/2007/PartnerControls"/>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1453</TotalTime>
  <Words>1854</Words>
  <Application>Microsoft Office PowerPoint</Application>
  <PresentationFormat>On-screen Show (4:3)</PresentationFormat>
  <Paragraphs>233</Paragraphs>
  <Slides>29</Slides>
  <Notes>16</Notes>
  <HiddenSlides>3</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29</vt:i4>
      </vt:variant>
    </vt:vector>
  </HeadingPairs>
  <TitlesOfParts>
    <vt:vector size="44"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12</vt:lpstr>
      <vt:lpstr>Learning Objectives, 1</vt:lpstr>
      <vt:lpstr>Learning Objectives, 2</vt:lpstr>
      <vt:lpstr>Problems Requiring Special Attention</vt:lpstr>
      <vt:lpstr>Problems Commonly Encountered by Supervisors</vt:lpstr>
      <vt:lpstr>Absenteeism</vt:lpstr>
      <vt:lpstr>  Figure 12.2: Why Employees Had Unscheduled Absences </vt:lpstr>
      <vt:lpstr>Insubordination</vt:lpstr>
      <vt:lpstr>Alcohol and Drug Abuse</vt:lpstr>
      <vt:lpstr>Workplace Violence</vt:lpstr>
      <vt:lpstr>Theft</vt:lpstr>
      <vt:lpstr>Counseling</vt:lpstr>
      <vt:lpstr>Counseling Techniques</vt:lpstr>
      <vt:lpstr>The Counseling Interview</vt:lpstr>
      <vt:lpstr>Discipline</vt:lpstr>
      <vt:lpstr>Employees’ Rights During the Discipline Process</vt:lpstr>
      <vt:lpstr>The Discipline Process</vt:lpstr>
      <vt:lpstr>Possible Steps in the Discipline Process, 1</vt:lpstr>
      <vt:lpstr>Possible Steps in the Discipline Process, 2</vt:lpstr>
      <vt:lpstr>Guidelines for Effective Discipline</vt:lpstr>
      <vt:lpstr>Positive Discipline</vt:lpstr>
      <vt:lpstr> Detection and Confrontation of the Troubled Employee</vt:lpstr>
      <vt:lpstr>Possible Signs of Alcohol or Drug Use</vt:lpstr>
      <vt:lpstr>Employee Assistance Program, or E A P</vt:lpstr>
      <vt:lpstr>Benefits of an Employee Assistance Program</vt:lpstr>
      <vt:lpstr>Sources of Support for Supervisors</vt:lpstr>
      <vt:lpstr>APPENDICES</vt:lpstr>
      <vt:lpstr>  Figure 12.2: Why Employees Had Unscheduled Absences, Appendix </vt:lpstr>
      <vt:lpstr>  Figure 12.9: Benefits of an Employee Assistance Program, Appendix</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Kavitha Melarcode Seetharaman</cp:lastModifiedBy>
  <cp:revision>249</cp:revision>
  <dcterms:created xsi:type="dcterms:W3CDTF">2015-01-23T21:54:27Z</dcterms:created>
  <dcterms:modified xsi:type="dcterms:W3CDTF">2018-02-06T11:45:48Z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