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43"/>
  </p:notesMasterIdLst>
  <p:sldIdLst>
    <p:sldId id="259" r:id="rId12"/>
    <p:sldId id="260" r:id="rId13"/>
    <p:sldId id="261" r:id="rId14"/>
    <p:sldId id="263" r:id="rId15"/>
    <p:sldId id="264" r:id="rId16"/>
    <p:sldId id="265" r:id="rId17"/>
    <p:sldId id="266" r:id="rId18"/>
    <p:sldId id="268" r:id="rId19"/>
    <p:sldId id="269" r:id="rId20"/>
    <p:sldId id="272" r:id="rId21"/>
    <p:sldId id="274" r:id="rId22"/>
    <p:sldId id="276" r:id="rId23"/>
    <p:sldId id="279" r:id="rId24"/>
    <p:sldId id="280" r:id="rId25"/>
    <p:sldId id="282" r:id="rId26"/>
    <p:sldId id="283" r:id="rId27"/>
    <p:sldId id="285" r:id="rId28"/>
    <p:sldId id="287" r:id="rId29"/>
    <p:sldId id="288" r:id="rId30"/>
    <p:sldId id="289" r:id="rId31"/>
    <p:sldId id="291" r:id="rId32"/>
    <p:sldId id="292" r:id="rId33"/>
    <p:sldId id="293" r:id="rId34"/>
    <p:sldId id="295" r:id="rId35"/>
    <p:sldId id="294" r:id="rId36"/>
    <p:sldId id="296" r:id="rId37"/>
    <p:sldId id="297" r:id="rId38"/>
    <p:sldId id="300" r:id="rId39"/>
    <p:sldId id="301" r:id="rId40"/>
    <p:sldId id="298" r:id="rId41"/>
    <p:sldId id="299"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2" clrIdx="0">
    <p:extLst>
      <p:ext uri="{19B8F6BF-5375-455C-9EA6-DF929625EA0E}">
        <p15:presenceInfo xmlns:p15="http://schemas.microsoft.com/office/powerpoint/2012/main" userId="S-1-5-21-3361151005-2080053223-3394076701-48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941" autoAdjust="0"/>
  </p:normalViewPr>
  <p:slideViewPr>
    <p:cSldViewPr>
      <p:cViewPr varScale="1">
        <p:scale>
          <a:sx n="62" d="100"/>
          <a:sy n="62" d="100"/>
        </p:scale>
        <p:origin x="834" y="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microsoft.com/office/2015/10/relationships/revisionInfo" Target="revisionInfo.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Master" Target="slideMasters/slideMaster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2/5/2018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E117F66-4E0C-4593-A3AC-70E173FE493A}" type="slidenum">
              <a:rPr lang="en-US"/>
              <a:pPr>
                <a:defRPr/>
              </a:pPr>
              <a:t>1</a:t>
            </a:fld>
            <a:endParaRPr lang="en-US" dirty="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6316695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0A69CCC-16A5-4571-A44E-CB429F137273}" type="slidenum">
              <a:rPr lang="en-US"/>
              <a:pPr>
                <a:defRPr/>
              </a:pPr>
              <a:t>13</a:t>
            </a:fld>
            <a:endParaRPr lang="en-US" dirty="0"/>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a:t>
            </a:r>
            <a:r>
              <a:rPr lang="en-US" sz="1200" b="0" i="0" u="none" strike="noStrike" kern="1200" baseline="0" dirty="0">
                <a:solidFill>
                  <a:schemeClr val="tx1"/>
                </a:solidFill>
                <a:latin typeface="+mn-lt"/>
                <a:ea typeface="+mn-ea"/>
                <a:cs typeface="+mn-cs"/>
              </a:rPr>
              <a:t>Discuss how supervisors can overcome resistance and implement change. </a:t>
            </a:r>
            <a:endParaRPr lang="en-US" altLang="en-US" dirty="0"/>
          </a:p>
          <a:p>
            <a:endParaRPr lang="en-US" altLang="en-US" dirty="0"/>
          </a:p>
        </p:txBody>
      </p:sp>
    </p:spTree>
    <p:extLst>
      <p:ext uri="{BB962C8B-B14F-4D97-AF65-F5344CB8AC3E}">
        <p14:creationId xmlns:p14="http://schemas.microsoft.com/office/powerpoint/2010/main" val="1304422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F4430D2-EDEE-4A2B-A57F-F8F6EBFE2750}" type="slidenum">
              <a:rPr lang="en-US"/>
              <a:pPr>
                <a:defRPr/>
              </a:pPr>
              <a:t>14</a:t>
            </a:fld>
            <a:endParaRPr lang="en-US" dirty="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6: </a:t>
            </a:r>
            <a:r>
              <a:rPr lang="en-US" altLang="en-US" sz="1000" dirty="0"/>
              <a:t>Discuss how supervisors can overcome resistance and implement change.</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2070844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0DB54FB-54A9-42ED-A0F0-AF0747F85AC7}" type="slidenum">
              <a:rPr lang="en-US"/>
              <a:pPr>
                <a:defRPr/>
              </a:pPr>
              <a:t>15</a:t>
            </a:fld>
            <a:endParaRPr lang="en-US" dirty="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a:t>
            </a:r>
            <a:r>
              <a:rPr lang="en-US" altLang="en-US" sz="1000" dirty="0"/>
              <a:t>Discuss how supervisors can overcome resistance and implement change.</a:t>
            </a:r>
          </a:p>
          <a:p>
            <a:endParaRPr lang="en-US" altLang="en-US" dirty="0"/>
          </a:p>
          <a:p>
            <a:endParaRPr lang="en-US" altLang="en-US" dirty="0"/>
          </a:p>
        </p:txBody>
      </p:sp>
    </p:spTree>
    <p:extLst>
      <p:ext uri="{BB962C8B-B14F-4D97-AF65-F5344CB8AC3E}">
        <p14:creationId xmlns:p14="http://schemas.microsoft.com/office/powerpoint/2010/main" val="25378603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BA5DD3E-4900-47BC-B52C-D92BB45FA088}" type="slidenum">
              <a:rPr lang="en-US"/>
              <a:pPr>
                <a:defRPr/>
              </a:pPr>
              <a:t>16</a:t>
            </a:fld>
            <a:endParaRPr lang="en-US" dirty="0"/>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a:t>
            </a:r>
            <a:r>
              <a:rPr lang="en-US" altLang="en-US" sz="1000" dirty="0"/>
              <a:t>Discuss how supervisors can overcome resistance and implement change.</a:t>
            </a:r>
          </a:p>
        </p:txBody>
      </p:sp>
    </p:spTree>
    <p:extLst>
      <p:ext uri="{BB962C8B-B14F-4D97-AF65-F5344CB8AC3E}">
        <p14:creationId xmlns:p14="http://schemas.microsoft.com/office/powerpoint/2010/main" val="2952318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9BAD96E-4BC1-4979-9A9A-2F7D03540732}" type="slidenum">
              <a:rPr lang="en-US"/>
              <a:pPr>
                <a:defRPr/>
              </a:pPr>
              <a:t>17</a:t>
            </a:fld>
            <a:endParaRPr lang="en-US" dirty="0"/>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a:t>
            </a:r>
            <a:r>
              <a:rPr lang="en-US" altLang="en-US" sz="1000" dirty="0"/>
              <a:t>Discuss how supervisors can overcome resistance and implement change.</a:t>
            </a:r>
          </a:p>
          <a:p>
            <a:endParaRPr lang="en-US" altLang="en-US" dirty="0"/>
          </a:p>
          <a:p>
            <a:endParaRPr lang="en-US" altLang="en-US" dirty="0"/>
          </a:p>
        </p:txBody>
      </p:sp>
    </p:spTree>
    <p:extLst>
      <p:ext uri="{BB962C8B-B14F-4D97-AF65-F5344CB8AC3E}">
        <p14:creationId xmlns:p14="http://schemas.microsoft.com/office/powerpoint/2010/main" val="2748629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5BC1051-A6DF-4E8C-8B86-3D2CBDAFE299}" type="slidenum">
              <a:rPr lang="en-US"/>
              <a:pPr>
                <a:defRPr/>
              </a:pPr>
              <a:t>18</a:t>
            </a:fld>
            <a:endParaRPr lang="en-US" dirty="0"/>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a:t>
            </a:r>
            <a:r>
              <a:rPr lang="en-US" altLang="en-US" sz="1000" dirty="0"/>
              <a:t>Discuss how supervisors can overcome resistance and implement change.</a:t>
            </a:r>
          </a:p>
          <a:p>
            <a:endParaRPr lang="en-US" altLang="en-US" dirty="0"/>
          </a:p>
          <a:p>
            <a:endParaRPr lang="en-US" altLang="en-US" dirty="0"/>
          </a:p>
        </p:txBody>
      </p:sp>
    </p:spTree>
    <p:extLst>
      <p:ext uri="{BB962C8B-B14F-4D97-AF65-F5344CB8AC3E}">
        <p14:creationId xmlns:p14="http://schemas.microsoft.com/office/powerpoint/2010/main" val="30431284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7F0F5F5-ACAE-420B-9567-BD32F3F2E8F0}" type="slidenum">
              <a:rPr lang="en-US"/>
              <a:pPr>
                <a:defRPr/>
              </a:pPr>
              <a:t>19</a:t>
            </a:fld>
            <a:endParaRPr lang="en-US" dirty="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6: </a:t>
            </a:r>
            <a:r>
              <a:rPr lang="en-US" altLang="en-US" sz="1000" dirty="0"/>
              <a:t>Discuss how supervisors can overcome resistance and implement change.</a:t>
            </a:r>
          </a:p>
          <a:p>
            <a:endParaRPr lang="en-US" altLang="en-US" dirty="0"/>
          </a:p>
          <a:p>
            <a:endParaRPr lang="en-US" altLang="en-US" dirty="0"/>
          </a:p>
        </p:txBody>
      </p:sp>
    </p:spTree>
    <p:extLst>
      <p:ext uri="{BB962C8B-B14F-4D97-AF65-F5344CB8AC3E}">
        <p14:creationId xmlns:p14="http://schemas.microsoft.com/office/powerpoint/2010/main" val="596333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F1DF3BC-F192-47C5-B5F5-E82CFA1E2290}" type="slidenum">
              <a:rPr lang="en-US"/>
              <a:pPr>
                <a:defRPr/>
              </a:pPr>
              <a:t>21</a:t>
            </a:fld>
            <a:endParaRPr lang="en-US" dirty="0"/>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a:t>
            </a:r>
            <a:r>
              <a:rPr lang="en-US" altLang="en-US" sz="1000" dirty="0"/>
              <a:t>Describe the types of power supervisors can have.</a:t>
            </a:r>
          </a:p>
          <a:p>
            <a:pPr marL="228600" indent="-228600"/>
            <a:endParaRPr lang="en-US" altLang="en-US" dirty="0"/>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3539376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419C8BF-2F1E-47B5-AA7F-9F5B36D0B945}" type="slidenum">
              <a:rPr lang="en-US"/>
              <a:pPr>
                <a:defRPr/>
              </a:pPr>
              <a:t>22</a:t>
            </a:fld>
            <a:endParaRPr lang="en-US" dirty="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26055935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63AB25F-513C-4ACC-A977-ED324B14C911}" type="slidenum">
              <a:rPr lang="en-US"/>
              <a:pPr>
                <a:defRPr/>
              </a:pPr>
              <a:t>23</a:t>
            </a:fld>
            <a:endParaRPr lang="en-US" dirty="0"/>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a:t>
            </a:r>
            <a:r>
              <a:rPr lang="en-US" altLang="en-US" sz="1000" dirty="0"/>
              <a:t>Identify common strategies for organizational politics.</a:t>
            </a:r>
          </a:p>
          <a:p>
            <a:endParaRPr lang="en-US" altLang="en-US" dirty="0"/>
          </a:p>
          <a:p>
            <a:endParaRPr lang="en-US" altLang="en-US" dirty="0"/>
          </a:p>
          <a:p>
            <a:endParaRPr lang="en-US" altLang="en-US" dirty="0"/>
          </a:p>
        </p:txBody>
      </p:sp>
    </p:spTree>
    <p:extLst>
      <p:ext uri="{BB962C8B-B14F-4D97-AF65-F5344CB8AC3E}">
        <p14:creationId xmlns:p14="http://schemas.microsoft.com/office/powerpoint/2010/main" val="772698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8A8567C-2913-4F26-9FF2-C388480EED54}" type="slidenum">
              <a:rPr lang="en-US"/>
              <a:pPr>
                <a:defRPr/>
              </a:pPr>
              <a:t>2</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text page: 380</a:t>
            </a:r>
          </a:p>
        </p:txBody>
      </p:sp>
    </p:spTree>
    <p:extLst>
      <p:ext uri="{BB962C8B-B14F-4D97-AF65-F5344CB8AC3E}">
        <p14:creationId xmlns:p14="http://schemas.microsoft.com/office/powerpoint/2010/main" val="466892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24DAA04-F938-474A-A876-6D5ABCFEA098}" type="slidenum">
              <a:rPr lang="en-US"/>
              <a:pPr>
                <a:defRPr/>
              </a:pPr>
              <a:t>25</a:t>
            </a:fld>
            <a:endParaRPr lang="en-US" dirty="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a:t>
            </a:r>
            <a:r>
              <a:rPr lang="en-US" altLang="en-US" sz="1000" dirty="0"/>
              <a:t>Identify common strategies for organizational politics.</a:t>
            </a:r>
          </a:p>
          <a:p>
            <a:endParaRPr lang="en-US" altLang="en-US" dirty="0"/>
          </a:p>
          <a:p>
            <a:endParaRPr lang="en-US" altLang="en-US" dirty="0"/>
          </a:p>
        </p:txBody>
      </p:sp>
    </p:spTree>
    <p:extLst>
      <p:ext uri="{BB962C8B-B14F-4D97-AF65-F5344CB8AC3E}">
        <p14:creationId xmlns:p14="http://schemas.microsoft.com/office/powerpoint/2010/main" val="4220646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F332CA9-2E5F-4756-A01A-9A023DC3149C}" type="slidenum">
              <a:rPr lang="en-US"/>
              <a:pPr>
                <a:defRPr/>
              </a:pPr>
              <a:t>4</a:t>
            </a:fld>
            <a:endParaRPr lang="en-US"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2: </a:t>
            </a:r>
            <a:r>
              <a:rPr lang="en-US" altLang="en-US" sz="1000" dirty="0"/>
              <a:t>Define types of conflict.</a:t>
            </a:r>
          </a:p>
          <a:p>
            <a:pPr marL="228600" indent="-228600"/>
            <a:endParaRPr lang="en-US" altLang="en-US" dirty="0"/>
          </a:p>
        </p:txBody>
      </p:sp>
    </p:spTree>
    <p:extLst>
      <p:ext uri="{BB962C8B-B14F-4D97-AF65-F5344CB8AC3E}">
        <p14:creationId xmlns:p14="http://schemas.microsoft.com/office/powerpoint/2010/main" val="2994298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422DEDC-1A99-400A-A7B6-F16D0DFFB8CD}" type="slidenum">
              <a:rPr lang="en-US"/>
              <a:pPr>
                <a:defRPr/>
              </a:pPr>
              <a:t>6</a:t>
            </a:fld>
            <a:endParaRPr lang="en-US"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3: </a:t>
            </a:r>
            <a:r>
              <a:rPr lang="en-US" altLang="en-US" sz="1000" dirty="0"/>
              <a:t>Describe strategies for managing conflict.</a:t>
            </a:r>
          </a:p>
          <a:p>
            <a:pPr marL="228600" indent="-228600"/>
            <a:endParaRPr lang="en-US" altLang="en-US" dirty="0"/>
          </a:p>
          <a:p>
            <a:pPr marL="228600" indent="-228600"/>
            <a:endParaRPr lang="en-US" altLang="en-US" dirty="0"/>
          </a:p>
        </p:txBody>
      </p:sp>
    </p:spTree>
    <p:extLst>
      <p:ext uri="{BB962C8B-B14F-4D97-AF65-F5344CB8AC3E}">
        <p14:creationId xmlns:p14="http://schemas.microsoft.com/office/powerpoint/2010/main" val="1420423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1AC2006-A575-4945-95D0-9489951963A4}" type="slidenum">
              <a:rPr lang="en-US"/>
              <a:pPr>
                <a:defRPr/>
              </a:pPr>
              <a:t>8</a:t>
            </a:fld>
            <a:endParaRPr lang="en-US"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Arial" panose="020B0604020202020204" pitchFamily="34" charset="0"/>
              <a:buNone/>
            </a:pPr>
            <a:r>
              <a:rPr lang="en-US" altLang="en-US" dirty="0"/>
              <a:t>See Learning Objective 4: </a:t>
            </a:r>
            <a:r>
              <a:rPr lang="en-US" altLang="en-US" sz="1000" dirty="0"/>
              <a:t>Explain how supervisors can initiate conflict resolution, respond to a conflict, and mediate </a:t>
            </a:r>
            <a:r>
              <a:rPr lang="en-US" altLang="en-US" sz="1000" dirty="0" smtClean="0"/>
              <a:t>conflict</a:t>
            </a:r>
            <a:r>
              <a:rPr lang="en-US" altLang="en-US" sz="1000" baseline="0" dirty="0" smtClean="0"/>
              <a:t> </a:t>
            </a:r>
            <a:r>
              <a:rPr lang="en-US" altLang="en-US" sz="1000" dirty="0" smtClean="0"/>
              <a:t>resolution</a:t>
            </a:r>
            <a:r>
              <a:rPr lang="en-US" altLang="en-US" sz="1000" dirty="0"/>
              <a:t>.</a:t>
            </a:r>
          </a:p>
          <a:p>
            <a:pPr marL="228600" indent="-228600"/>
            <a:endParaRPr lang="en-US" altLang="en-US" dirty="0"/>
          </a:p>
        </p:txBody>
      </p:sp>
    </p:spTree>
    <p:extLst>
      <p:ext uri="{BB962C8B-B14F-4D97-AF65-F5344CB8AC3E}">
        <p14:creationId xmlns:p14="http://schemas.microsoft.com/office/powerpoint/2010/main" val="268920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A66D5E1-C8F5-4165-A15A-F8F4EB2D5DAB}" type="slidenum">
              <a:rPr lang="en-US"/>
              <a:pPr>
                <a:defRPr/>
              </a:pPr>
              <a:t>9</a:t>
            </a:fld>
            <a:endParaRPr 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a:t>
            </a:r>
            <a:r>
              <a:rPr lang="en-US" altLang="en-US" sz="1000" dirty="0"/>
              <a:t>Explain how supervisors can initiate conflict resolution, respond to a conflict, and mediate conflict resolution.</a:t>
            </a:r>
          </a:p>
          <a:p>
            <a:endParaRPr lang="en-US" altLang="en-US" dirty="0"/>
          </a:p>
          <a:p>
            <a:endParaRPr lang="en-US" altLang="en-US" dirty="0"/>
          </a:p>
        </p:txBody>
      </p:sp>
    </p:spTree>
    <p:extLst>
      <p:ext uri="{BB962C8B-B14F-4D97-AF65-F5344CB8AC3E}">
        <p14:creationId xmlns:p14="http://schemas.microsoft.com/office/powerpoint/2010/main" val="714727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A1E217B-4171-4DF4-B982-1B9D01E171C9}" type="slidenum">
              <a:rPr lang="en-US"/>
              <a:pPr>
                <a:defRPr/>
              </a:pPr>
              <a:t>10</a:t>
            </a:fld>
            <a:endParaRPr lang="en-US" dirty="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a:t>
            </a:r>
            <a:r>
              <a:rPr lang="en-US" altLang="en-US" sz="1000" dirty="0"/>
              <a:t>Explain how supervisors can initiate conflict resolution, respond to a conflict, and mediate conflict resolution.</a:t>
            </a:r>
          </a:p>
          <a:p>
            <a:endParaRPr lang="en-US" altLang="en-US" dirty="0"/>
          </a:p>
          <a:p>
            <a:endParaRPr lang="en-US" altLang="en-US" dirty="0"/>
          </a:p>
        </p:txBody>
      </p:sp>
    </p:spTree>
    <p:extLst>
      <p:ext uri="{BB962C8B-B14F-4D97-AF65-F5344CB8AC3E}">
        <p14:creationId xmlns:p14="http://schemas.microsoft.com/office/powerpoint/2010/main" val="78859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2451B2E-F7DB-41E0-9732-A50D8F9CB43C}" type="slidenum">
              <a:rPr lang="en-US"/>
              <a:pPr>
                <a:defRPr/>
              </a:pPr>
              <a:t>11</a:t>
            </a:fld>
            <a:endParaRPr lang="en-US"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5: </a:t>
            </a:r>
            <a:r>
              <a:rPr lang="en-US" altLang="en-US" sz="1000" dirty="0"/>
              <a:t>Identify sources of </a:t>
            </a:r>
            <a:r>
              <a:rPr lang="en-US" altLang="en-US" sz="1000" dirty="0" smtClean="0"/>
              <a:t>change, </a:t>
            </a:r>
            <a:r>
              <a:rPr lang="en-US" altLang="en-US" sz="1000" dirty="0"/>
              <a:t>and explain why employees and supervisors resist it.</a:t>
            </a:r>
          </a:p>
          <a:p>
            <a:endParaRPr lang="en-US" altLang="en-US" dirty="0"/>
          </a:p>
          <a:p>
            <a:endParaRPr lang="en-US" altLang="en-US" dirty="0"/>
          </a:p>
          <a:p>
            <a:endParaRPr lang="en-US" altLang="en-US" dirty="0"/>
          </a:p>
        </p:txBody>
      </p:sp>
    </p:spTree>
    <p:extLst>
      <p:ext uri="{BB962C8B-B14F-4D97-AF65-F5344CB8AC3E}">
        <p14:creationId xmlns:p14="http://schemas.microsoft.com/office/powerpoint/2010/main" val="1330700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See Learning Objective 5: </a:t>
            </a:r>
            <a:r>
              <a:rPr lang="en-US" altLang="en-US" sz="1200" dirty="0" smtClean="0"/>
              <a:t>Identify sources of </a:t>
            </a:r>
            <a:r>
              <a:rPr lang="en-US" altLang="en-US" sz="1200" dirty="0" smtClean="0"/>
              <a:t>change, </a:t>
            </a:r>
            <a:r>
              <a:rPr lang="en-US" altLang="en-US" sz="1200" dirty="0" smtClean="0"/>
              <a:t>and explain why employees and supervisors resist it.</a:t>
            </a:r>
          </a:p>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12</a:t>
            </a:fld>
            <a:endParaRPr lang="en-US" dirty="0"/>
          </a:p>
        </p:txBody>
      </p:sp>
    </p:spTree>
    <p:extLst>
      <p:ext uri="{BB962C8B-B14F-4D97-AF65-F5344CB8AC3E}">
        <p14:creationId xmlns:p14="http://schemas.microsoft.com/office/powerpoint/2010/main" val="3144720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 xmlns:a16="http://schemas.microsoft.com/office/drawing/2014/main" id="{5C6E3420-A3DE-4BC9-8EC1-1BB854FDAAA6}"/>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3788396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1608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2426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04607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24325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27793761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07343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67337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60810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sp>
        <p:nvSpPr>
          <p:cNvPr id="10" name="Rectangle 9"/>
          <p:cNvSpPr/>
          <p:nvPr userDrawn="1"/>
        </p:nvSpPr>
        <p:spPr>
          <a:xfrm>
            <a:off x="0" y="0"/>
            <a:ext cx="609600" cy="281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2514600"/>
            <a:ext cx="609600" cy="4343400"/>
          </a:xfrm>
          <a:prstGeom prst="rect">
            <a:avLst/>
          </a:prstGeom>
          <a:solidFill>
            <a:srgbClr val="9A1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30123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3198907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72420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5227721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4504071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991752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498022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029221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544034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353770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428775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80397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0960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3032764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090404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428577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944259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884583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735845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792857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395823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45325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4579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22958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498165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052908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068810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895874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43571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657612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517059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87575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320132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025947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59479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8830880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522536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397299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31695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794946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1441334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3477455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498147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836880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3446465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243816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664580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9536792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703563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5053754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003683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2381957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558808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31424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3671606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 xmlns:a16="http://schemas.microsoft.com/office/drawing/2014/main" id="{317EA41A-E8E3-4039-AB7A-6BED50D3E037}"/>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8786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3.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25057630"/>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4972918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94531125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40852051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510669346"/>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7955825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434756153"/>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79906716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slide" Target="slide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2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9F1604E-BB11-4C81-9FD5-0FAF9CF21283}"/>
              </a:ext>
            </a:extLst>
          </p:cNvPr>
          <p:cNvSpPr>
            <a:spLocks noGrp="1"/>
          </p:cNvSpPr>
          <p:nvPr>
            <p:ph type="ctrTitle"/>
          </p:nvPr>
        </p:nvSpPr>
        <p:spPr>
          <a:xfrm>
            <a:off x="-128337" y="2488532"/>
            <a:ext cx="5105400" cy="609600"/>
          </a:xfrm>
        </p:spPr>
        <p:txBody>
          <a:bodyPr/>
          <a:lstStyle/>
          <a:p>
            <a:r>
              <a:rPr lang="en-US" altLang="en-US" dirty="0">
                <a:solidFill>
                  <a:schemeClr val="tx1"/>
                </a:solidFill>
              </a:rPr>
              <a:t>Chapter 14</a:t>
            </a:r>
            <a:br>
              <a:rPr lang="en-US" altLang="en-US" dirty="0">
                <a:solidFill>
                  <a:schemeClr val="tx1"/>
                </a:solidFill>
              </a:rPr>
            </a:br>
            <a:endParaRPr lang="en-US" dirty="0">
              <a:solidFill>
                <a:schemeClr val="tx1"/>
              </a:solidFill>
            </a:endParaRPr>
          </a:p>
        </p:txBody>
      </p:sp>
      <p:sp>
        <p:nvSpPr>
          <p:cNvPr id="7" name="Text Placeholder 6">
            <a:extLst>
              <a:ext uri="{FF2B5EF4-FFF2-40B4-BE49-F238E27FC236}">
                <a16:creationId xmlns="" xmlns:a16="http://schemas.microsoft.com/office/drawing/2014/main" id="{835C25B5-03F0-4FE0-9F23-3BA90D640F98}"/>
              </a:ext>
            </a:extLst>
          </p:cNvPr>
          <p:cNvSpPr>
            <a:spLocks noGrp="1"/>
          </p:cNvSpPr>
          <p:nvPr>
            <p:ph type="body" sz="quarter" idx="10"/>
          </p:nvPr>
        </p:nvSpPr>
        <p:spPr>
          <a:xfrm>
            <a:off x="-20053" y="3581400"/>
            <a:ext cx="5105400" cy="685800"/>
          </a:xfrm>
        </p:spPr>
        <p:txBody>
          <a:bodyPr/>
          <a:lstStyle/>
          <a:p>
            <a:pPr algn="ctr"/>
            <a:r>
              <a:rPr lang="en-US" altLang="en-US" sz="3600" dirty="0">
                <a:latin typeface="+mj-lt"/>
              </a:rPr>
              <a:t>Managing Conflict and Change</a:t>
            </a:r>
            <a:endParaRPr lang="en-US" sz="3600" dirty="0">
              <a:latin typeface="+mj-lt"/>
            </a:endParaRPr>
          </a:p>
        </p:txBody>
      </p:sp>
      <p:pic>
        <p:nvPicPr>
          <p:cNvPr id="5" name="Picture 4">
            <a:extLst>
              <a:ext uri="{FF2B5EF4-FFF2-40B4-BE49-F238E27FC236}">
                <a16:creationId xmlns="" xmlns:a16="http://schemas.microsoft.com/office/drawing/2014/main" id="{F3511E27-DFF8-4110-B399-D4D5F9B7EA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0285" y="533400"/>
            <a:ext cx="4047793" cy="5105400"/>
          </a:xfrm>
          <a:prstGeom prst="rect">
            <a:avLst/>
          </a:prstGeom>
        </p:spPr>
      </p:pic>
      <p:sp>
        <p:nvSpPr>
          <p:cNvPr id="11" name="Content placeholder 1">
            <a:extLst>
              <a:ext uri="{FF2B5EF4-FFF2-40B4-BE49-F238E27FC236}">
                <a16:creationId xmlns="" xmlns:a16="http://schemas.microsoft.com/office/drawing/2014/main" id="{7D49FC8E-3FB6-45D3-9E0F-959C495F3171}"/>
              </a:ext>
            </a:extLst>
          </p:cNvPr>
          <p:cNvSpPr/>
          <p:nvPr/>
        </p:nvSpPr>
        <p:spPr>
          <a:xfrm>
            <a:off x="192374" y="6688595"/>
            <a:ext cx="9220200" cy="215444"/>
          </a:xfrm>
          <a:prstGeom prst="rect">
            <a:avLst/>
          </a:prstGeom>
        </p:spPr>
        <p:txBody>
          <a:bodyPr wrap="square">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96712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1C5A4FC-FAF9-486F-99E6-80560D0BE0CF}"/>
              </a:ext>
            </a:extLst>
          </p:cNvPr>
          <p:cNvSpPr>
            <a:spLocks noGrp="1"/>
          </p:cNvSpPr>
          <p:nvPr>
            <p:ph type="title"/>
          </p:nvPr>
        </p:nvSpPr>
        <p:spPr/>
        <p:txBody>
          <a:bodyPr/>
          <a:lstStyle/>
          <a:p>
            <a:r>
              <a:rPr lang="en-US" altLang="en-US" dirty="0">
                <a:latin typeface="Calibri" panose="020F0502020204030204" pitchFamily="34" charset="0"/>
                <a:cs typeface="Arial" charset="0"/>
              </a:rPr>
              <a:t>Mediating Conflict Resolution</a:t>
            </a:r>
            <a:endParaRPr lang="en-US" dirty="0"/>
          </a:p>
        </p:txBody>
      </p:sp>
      <p:sp>
        <p:nvSpPr>
          <p:cNvPr id="3" name="Content Placeholder 2">
            <a:extLst>
              <a:ext uri="{FF2B5EF4-FFF2-40B4-BE49-F238E27FC236}">
                <a16:creationId xmlns="" xmlns:a16="http://schemas.microsoft.com/office/drawing/2014/main" id="{ABE476E2-90AC-4225-90AF-006AB3CF5A8A}"/>
              </a:ext>
            </a:extLst>
          </p:cNvPr>
          <p:cNvSpPr>
            <a:spLocks noGrp="1"/>
          </p:cNvSpPr>
          <p:nvPr>
            <p:ph idx="1"/>
          </p:nvPr>
        </p:nvSpPr>
        <p:spPr/>
        <p:txBody>
          <a:bodyPr/>
          <a:lstStyle/>
          <a:p>
            <a:r>
              <a:rPr lang="en-US" altLang="en-US" dirty="0" smtClean="0">
                <a:latin typeface="+mj-lt"/>
                <a:cs typeface="Arial" charset="0"/>
              </a:rPr>
              <a:t>Establish </a:t>
            </a:r>
            <a:r>
              <a:rPr lang="en-US" altLang="en-US" dirty="0">
                <a:latin typeface="+mj-lt"/>
                <a:cs typeface="Arial" charset="0"/>
              </a:rPr>
              <a:t>a constructive environment</a:t>
            </a:r>
          </a:p>
          <a:p>
            <a:r>
              <a:rPr lang="en-US" altLang="en-US" dirty="0">
                <a:latin typeface="+mj-lt"/>
                <a:cs typeface="Arial" charset="0"/>
              </a:rPr>
              <a:t>Ask each person to explain </a:t>
            </a:r>
            <a:r>
              <a:rPr lang="en-US" altLang="en-US" dirty="0" smtClean="0">
                <a:latin typeface="+mj-lt"/>
                <a:cs typeface="Arial" charset="0"/>
              </a:rPr>
              <a:t>the problem</a:t>
            </a:r>
            <a:endParaRPr lang="en-US" altLang="en-US" dirty="0">
              <a:latin typeface="+mj-lt"/>
              <a:cs typeface="Arial" charset="0"/>
            </a:endParaRPr>
          </a:p>
          <a:p>
            <a:r>
              <a:rPr lang="en-US" altLang="en-US" dirty="0">
                <a:latin typeface="+mj-lt"/>
                <a:cs typeface="Arial" charset="0"/>
              </a:rPr>
              <a:t>Have </a:t>
            </a:r>
            <a:r>
              <a:rPr lang="en-US" altLang="en-US" dirty="0" smtClean="0">
                <a:latin typeface="+mj-lt"/>
                <a:cs typeface="Arial" charset="0"/>
              </a:rPr>
              <a:t>the individuals </a:t>
            </a:r>
            <a:r>
              <a:rPr lang="en-US" altLang="en-US" dirty="0">
                <a:latin typeface="+mj-lt"/>
                <a:cs typeface="Arial" charset="0"/>
              </a:rPr>
              <a:t>state what they want to accomplish or what will satisfy them</a:t>
            </a:r>
          </a:p>
          <a:p>
            <a:r>
              <a:rPr lang="en-US" altLang="en-US" dirty="0">
                <a:latin typeface="+mj-lt"/>
                <a:cs typeface="Arial" charset="0"/>
              </a:rPr>
              <a:t>Restate </a:t>
            </a:r>
            <a:r>
              <a:rPr lang="en-US" altLang="en-US" dirty="0" smtClean="0">
                <a:latin typeface="+mj-lt"/>
                <a:cs typeface="Arial" charset="0"/>
              </a:rPr>
              <a:t>each </a:t>
            </a:r>
            <a:r>
              <a:rPr lang="en-US" altLang="en-US" dirty="0">
                <a:latin typeface="+mj-lt"/>
                <a:cs typeface="Arial" charset="0"/>
              </a:rPr>
              <a:t>person’s </a:t>
            </a:r>
            <a:r>
              <a:rPr lang="en-US" altLang="en-US" dirty="0" smtClean="0">
                <a:latin typeface="+mj-lt"/>
                <a:cs typeface="Arial" charset="0"/>
              </a:rPr>
              <a:t>position</a:t>
            </a:r>
            <a:endParaRPr lang="en-US" altLang="en-US" dirty="0">
              <a:latin typeface="+mj-lt"/>
              <a:cs typeface="Arial" charset="0"/>
            </a:endParaRPr>
          </a:p>
          <a:p>
            <a:pPr defTabSz="809625">
              <a:defRPr/>
            </a:pPr>
            <a:r>
              <a:rPr lang="en-US" dirty="0" smtClean="0">
                <a:latin typeface="+mj-lt"/>
              </a:rPr>
              <a:t>Ask the </a:t>
            </a:r>
            <a:r>
              <a:rPr lang="en-US" dirty="0">
                <a:latin typeface="+mj-lt"/>
              </a:rPr>
              <a:t>participants </a:t>
            </a:r>
            <a:r>
              <a:rPr lang="en-US" dirty="0" smtClean="0">
                <a:latin typeface="+mj-lt"/>
              </a:rPr>
              <a:t>to suggest solutions</a:t>
            </a:r>
            <a:endParaRPr lang="en-US" dirty="0">
              <a:latin typeface="+mj-lt"/>
            </a:endParaRPr>
          </a:p>
          <a:p>
            <a:pPr defTabSz="809625">
              <a:defRPr/>
            </a:pPr>
            <a:r>
              <a:rPr lang="en-US" dirty="0">
                <a:latin typeface="+mj-lt"/>
              </a:rPr>
              <a:t>Encourage the employees to select a solution that benefits all of them</a:t>
            </a:r>
          </a:p>
          <a:p>
            <a:pPr defTabSz="809625">
              <a:defRPr/>
            </a:pPr>
            <a:r>
              <a:rPr lang="en-US" dirty="0">
                <a:latin typeface="+mj-lt"/>
              </a:rPr>
              <a:t>Summarize what has been discussed and agreed on</a:t>
            </a:r>
          </a:p>
          <a:p>
            <a:pPr defTabSz="809625">
              <a:defRPr/>
            </a:pPr>
            <a:r>
              <a:rPr lang="en-US" dirty="0">
                <a:latin typeface="+mj-lt"/>
              </a:rPr>
              <a:t>Maintain a constructive environment </a:t>
            </a:r>
            <a:r>
              <a:rPr lang="en-US" dirty="0" smtClean="0">
                <a:latin typeface="+mj-lt"/>
              </a:rPr>
              <a:t>throughout the process</a:t>
            </a:r>
            <a:endParaRPr lang="en-US" dirty="0"/>
          </a:p>
        </p:txBody>
      </p:sp>
    </p:spTree>
    <p:extLst>
      <p:ext uri="{BB962C8B-B14F-4D97-AF65-F5344CB8AC3E}">
        <p14:creationId xmlns:p14="http://schemas.microsoft.com/office/powerpoint/2010/main" val="35600048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3003A21-E00C-45EC-B30E-63C08B8A3E5A}"/>
              </a:ext>
            </a:extLst>
          </p:cNvPr>
          <p:cNvSpPr>
            <a:spLocks noGrp="1"/>
          </p:cNvSpPr>
          <p:nvPr>
            <p:ph type="title"/>
          </p:nvPr>
        </p:nvSpPr>
        <p:spPr/>
        <p:txBody>
          <a:bodyPr/>
          <a:lstStyle/>
          <a:p>
            <a:r>
              <a:rPr lang="en-US" altLang="en-US" dirty="0">
                <a:latin typeface="Calibri" panose="020F0502020204030204" pitchFamily="34" charset="0"/>
                <a:cs typeface="Arial" charset="0"/>
              </a:rPr>
              <a:t>Change in the Workplace</a:t>
            </a:r>
            <a:endParaRPr lang="en-US" dirty="0"/>
          </a:p>
        </p:txBody>
      </p:sp>
      <p:sp>
        <p:nvSpPr>
          <p:cNvPr id="3" name="Content Placeholder 2">
            <a:extLst>
              <a:ext uri="{FF2B5EF4-FFF2-40B4-BE49-F238E27FC236}">
                <a16:creationId xmlns="" xmlns:a16="http://schemas.microsoft.com/office/drawing/2014/main" id="{3948DF23-EE7D-4E9B-9B0B-B2261FF8EF88}"/>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Supervisors do not decide whether organizations should </a:t>
            </a:r>
            <a:r>
              <a:rPr lang="en-US" altLang="en-US" dirty="0" smtClean="0">
                <a:latin typeface="Calibri" panose="020F0502020204030204" pitchFamily="34" charset="0"/>
                <a:cs typeface="Arial" charset="0"/>
              </a:rPr>
              <a:t>change </a:t>
            </a:r>
            <a:r>
              <a:rPr lang="en-US" altLang="en-US" dirty="0">
                <a:latin typeface="Calibri" panose="020F0502020204030204" pitchFamily="34" charset="0"/>
                <a:cs typeface="Arial" charset="0"/>
              </a:rPr>
              <a:t>but how to make the changes work</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Factors that can affect the success of </a:t>
            </a:r>
            <a:r>
              <a:rPr lang="en-US" altLang="en-US" dirty="0" smtClean="0">
                <a:latin typeface="Calibri" panose="020F0502020204030204" pitchFamily="34" charset="0"/>
                <a:cs typeface="Arial" charset="0"/>
              </a:rPr>
              <a:t>change</a:t>
            </a:r>
            <a:endParaRPr lang="en-US" altLang="en-US" sz="800" dirty="0">
              <a:latin typeface="Calibri" panose="020F0502020204030204" pitchFamily="34" charset="0"/>
              <a:cs typeface="Arial" charset="0"/>
            </a:endParaRPr>
          </a:p>
          <a:p>
            <a:r>
              <a:rPr lang="en-US" altLang="en-US" sz="2200" dirty="0">
                <a:latin typeface="Calibri" panose="020F0502020204030204" pitchFamily="34" charset="0"/>
                <a:cs typeface="Arial" charset="0"/>
              </a:rPr>
              <a:t>The change agent</a:t>
            </a:r>
          </a:p>
          <a:p>
            <a:r>
              <a:rPr lang="en-US" altLang="en-US" sz="2200" dirty="0">
                <a:latin typeface="Calibri" panose="020F0502020204030204" pitchFamily="34" charset="0"/>
                <a:cs typeface="Arial" charset="0"/>
              </a:rPr>
              <a:t>Determination of what to change</a:t>
            </a:r>
          </a:p>
          <a:p>
            <a:r>
              <a:rPr lang="en-US" altLang="en-US" sz="2200" dirty="0" smtClean="0">
                <a:latin typeface="Calibri" panose="020F0502020204030204" pitchFamily="34" charset="0"/>
                <a:cs typeface="Arial" charset="0"/>
              </a:rPr>
              <a:t>The kind of change </a:t>
            </a:r>
            <a:r>
              <a:rPr lang="en-US" altLang="en-US" sz="2200" dirty="0">
                <a:latin typeface="Calibri" panose="020F0502020204030204" pitchFamily="34" charset="0"/>
                <a:cs typeface="Arial" charset="0"/>
              </a:rPr>
              <a:t>to be made</a:t>
            </a:r>
          </a:p>
          <a:p>
            <a:r>
              <a:rPr lang="en-US" altLang="en-US" sz="2200" dirty="0">
                <a:latin typeface="Calibri" panose="020F0502020204030204" pitchFamily="34" charset="0"/>
                <a:cs typeface="Arial" charset="0"/>
              </a:rPr>
              <a:t>Individuals affected</a:t>
            </a:r>
          </a:p>
          <a:p>
            <a:r>
              <a:rPr lang="en-US" altLang="en-US" sz="2200" dirty="0">
                <a:latin typeface="Calibri" panose="020F0502020204030204" pitchFamily="34" charset="0"/>
                <a:cs typeface="Arial" charset="0"/>
              </a:rPr>
              <a:t>Evaluation of </a:t>
            </a:r>
            <a:r>
              <a:rPr lang="en-US" altLang="en-US" sz="2200" dirty="0" smtClean="0">
                <a:latin typeface="Calibri" panose="020F0502020204030204" pitchFamily="34" charset="0"/>
                <a:cs typeface="Arial" charset="0"/>
              </a:rPr>
              <a:t>change</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42090085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latin typeface="Calibri" panose="020F0502020204030204" pitchFamily="34" charset="0"/>
                <a:cs typeface="Arial" charset="0"/>
              </a:rPr>
              <a:t>Figure 14.5: Sources of Change</a:t>
            </a:r>
          </a:p>
        </p:txBody>
      </p:sp>
      <p:pic>
        <p:nvPicPr>
          <p:cNvPr id="3" name="Picture 2" descr="The image depicts the sources of change. ">
            <a:extLst>
              <a:ext uri="{FF2B5EF4-FFF2-40B4-BE49-F238E27FC236}">
                <a16:creationId xmlns="" xmlns:a16="http://schemas.microsoft.com/office/drawing/2014/main" id="{C73512A5-EFD2-4AB9-B38B-4987A41A82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2627" y="1652339"/>
            <a:ext cx="6058746" cy="3553321"/>
          </a:xfrm>
          <a:prstGeom prst="rect">
            <a:avLst/>
          </a:prstGeom>
        </p:spPr>
      </p:pic>
      <p:sp>
        <p:nvSpPr>
          <p:cNvPr id="4" name="Content Placeholder 3">
            <a:extLst>
              <a:ext uri="{FF2B5EF4-FFF2-40B4-BE49-F238E27FC236}">
                <a16:creationId xmlns="" xmlns:a16="http://schemas.microsoft.com/office/drawing/2014/main" id="{93C6A1C4-48BD-4C97-B815-5D74EE548EAC}"/>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4" action="ppaction://hlinksldjump"/>
              </a:rPr>
              <a:t>Jump to </a:t>
            </a:r>
            <a:r>
              <a:rPr lang="en-US" altLang="en-US" sz="1200" dirty="0">
                <a:latin typeface="Calibri" panose="020F0502020204030204" pitchFamily="34" charset="0"/>
                <a:cs typeface="Arial" charset="0"/>
                <a:hlinkClick r:id="rId4" action="ppaction://hlinksldjump"/>
              </a:rPr>
              <a:t>Figure 14.5: Sources of Change, Appendix</a:t>
            </a:r>
            <a:endParaRPr lang="en-US" sz="1200" dirty="0"/>
          </a:p>
        </p:txBody>
      </p:sp>
    </p:spTree>
    <p:extLst>
      <p:ext uri="{BB962C8B-B14F-4D97-AF65-F5344CB8AC3E}">
        <p14:creationId xmlns:p14="http://schemas.microsoft.com/office/powerpoint/2010/main" val="1644836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0B60796-337D-42C0-934B-BDF4FCCF0588}"/>
              </a:ext>
            </a:extLst>
          </p:cNvPr>
          <p:cNvSpPr>
            <a:spLocks noGrp="1"/>
          </p:cNvSpPr>
          <p:nvPr>
            <p:ph type="title"/>
          </p:nvPr>
        </p:nvSpPr>
        <p:spPr/>
        <p:txBody>
          <a:bodyPr/>
          <a:lstStyle/>
          <a:p>
            <a:r>
              <a:rPr lang="en-US" altLang="en-US" dirty="0">
                <a:latin typeface="Calibri" panose="020F0502020204030204" pitchFamily="34" charset="0"/>
                <a:cs typeface="Arial" charset="0"/>
              </a:rPr>
              <a:t>Resistance to Change</a:t>
            </a:r>
            <a:endParaRPr lang="en-US" dirty="0"/>
          </a:p>
        </p:txBody>
      </p:sp>
      <p:sp>
        <p:nvSpPr>
          <p:cNvPr id="3" name="Content Placeholder 2">
            <a:extLst>
              <a:ext uri="{FF2B5EF4-FFF2-40B4-BE49-F238E27FC236}">
                <a16:creationId xmlns="" xmlns:a16="http://schemas.microsoft.com/office/drawing/2014/main" id="{7CF06988-A700-4311-9CE5-403CFAC423D1}"/>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People are fearful because change carries the risk of making them worse off</a:t>
            </a:r>
          </a:p>
          <a:p>
            <a:r>
              <a:rPr lang="en-US" sz="2200" dirty="0"/>
              <a:t>Resistance to change is greatest when they are not sure what to expect or why the change is necessary </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3201215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CA5CFC4-B5A6-47FE-8861-8E76F7E19756}"/>
              </a:ext>
            </a:extLst>
          </p:cNvPr>
          <p:cNvSpPr>
            <a:spLocks noGrp="1"/>
          </p:cNvSpPr>
          <p:nvPr>
            <p:ph type="title"/>
          </p:nvPr>
        </p:nvSpPr>
        <p:spPr/>
        <p:txBody>
          <a:bodyPr/>
          <a:lstStyle/>
          <a:p>
            <a:r>
              <a:rPr lang="en-US" altLang="en-US" dirty="0">
                <a:latin typeface="Calibri" panose="020F0502020204030204" pitchFamily="34" charset="0"/>
                <a:cs typeface="Arial" charset="0"/>
              </a:rPr>
              <a:t>Implementing Change</a:t>
            </a:r>
            <a:endParaRPr lang="en-US" dirty="0"/>
          </a:p>
        </p:txBody>
      </p:sp>
      <p:sp>
        <p:nvSpPr>
          <p:cNvPr id="2" name="Content Placeholder 1">
            <a:extLst>
              <a:ext uri="{FF2B5EF4-FFF2-40B4-BE49-F238E27FC236}">
                <a16:creationId xmlns="" xmlns:a16="http://schemas.microsoft.com/office/drawing/2014/main" id="{5ED97A39-28CD-4262-A649-5485E17255B3}"/>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To implement a change, a supervisor must:</a:t>
            </a:r>
          </a:p>
          <a:p>
            <a:pPr marL="0" indent="0">
              <a:buNone/>
            </a:pPr>
            <a:endParaRPr lang="en-US" altLang="en-US" sz="800" dirty="0">
              <a:latin typeface="Calibri" panose="020F0502020204030204" pitchFamily="34" charset="0"/>
              <a:cs typeface="Arial" charset="0"/>
            </a:endParaRPr>
          </a:p>
          <a:p>
            <a:r>
              <a:rPr lang="en-US" altLang="en-US" sz="2200" dirty="0">
                <a:latin typeface="Calibri" panose="020F0502020204030204" pitchFamily="34" charset="0"/>
                <a:cs typeface="Arial" charset="0"/>
              </a:rPr>
              <a:t>Overcome resistance to it</a:t>
            </a:r>
          </a:p>
          <a:p>
            <a:r>
              <a:rPr lang="en-US" altLang="en-US" sz="2200" dirty="0">
                <a:latin typeface="Calibri" panose="020F0502020204030204" pitchFamily="34" charset="0"/>
                <a:cs typeface="Arial" charset="0"/>
              </a:rPr>
              <a:t>Ensure that the change is made</a:t>
            </a:r>
          </a:p>
          <a:p>
            <a:r>
              <a:rPr lang="en-US" altLang="en-US" sz="2200" dirty="0">
                <a:latin typeface="Calibri" panose="020F0502020204030204" pitchFamily="34" charset="0"/>
                <a:cs typeface="Arial" charset="0"/>
              </a:rPr>
              <a:t>Create the conditions in which the change is likely to last</a:t>
            </a:r>
          </a:p>
          <a:p>
            <a:pPr marL="457200" lvl="1"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Phases in Lewin’s model for change</a:t>
            </a:r>
            <a:endParaRPr lang="en-US" altLang="en-US" sz="800" b="1" dirty="0">
              <a:latin typeface="Calibri" panose="020F0502020204030204" pitchFamily="34" charset="0"/>
              <a:cs typeface="Arial" charset="0"/>
            </a:endParaRPr>
          </a:p>
          <a:p>
            <a:r>
              <a:rPr lang="en-US" altLang="en-US" sz="2200" dirty="0">
                <a:latin typeface="Calibri" panose="020F0502020204030204" pitchFamily="34" charset="0"/>
                <a:cs typeface="Arial" charset="0"/>
              </a:rPr>
              <a:t>Unfreezing: </a:t>
            </a:r>
            <a:r>
              <a:rPr lang="en-US" sz="2200" dirty="0"/>
              <a:t>People recognize a need for change </a:t>
            </a:r>
            <a:endParaRPr lang="en-US" altLang="en-US" sz="2200" dirty="0">
              <a:latin typeface="Calibri" panose="020F0502020204030204" pitchFamily="34" charset="0"/>
              <a:cs typeface="Arial" charset="0"/>
            </a:endParaRPr>
          </a:p>
          <a:p>
            <a:r>
              <a:rPr lang="en-US" altLang="en-US" sz="2200" dirty="0">
                <a:latin typeface="Calibri" panose="020F0502020204030204" pitchFamily="34" charset="0"/>
                <a:cs typeface="Arial" charset="0"/>
              </a:rPr>
              <a:t>Changing: </a:t>
            </a:r>
            <a:r>
              <a:rPr lang="en-US" sz="2200" dirty="0"/>
              <a:t>People begin trying to behave differently </a:t>
            </a:r>
            <a:endParaRPr lang="en-US" altLang="en-US" sz="2200" dirty="0">
              <a:latin typeface="Calibri" panose="020F0502020204030204" pitchFamily="34" charset="0"/>
              <a:cs typeface="Arial" charset="0"/>
            </a:endParaRPr>
          </a:p>
          <a:p>
            <a:r>
              <a:rPr lang="en-US" altLang="en-US" sz="2200" dirty="0">
                <a:latin typeface="Calibri" panose="020F0502020204030204" pitchFamily="34" charset="0"/>
                <a:cs typeface="Arial" charset="0"/>
              </a:rPr>
              <a:t>Refreezing: </a:t>
            </a:r>
            <a:r>
              <a:rPr lang="en-US" sz="2200" dirty="0" smtClean="0"/>
              <a:t>New </a:t>
            </a:r>
            <a:r>
              <a:rPr lang="en-US" sz="2200" dirty="0"/>
              <a:t>behavior becomes part of employees’ regular processes </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3373456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8C372B-02DE-4DBD-8BB7-1A0D4E2BF41E}"/>
              </a:ext>
            </a:extLst>
          </p:cNvPr>
          <p:cNvSpPr>
            <a:spLocks noGrp="1"/>
          </p:cNvSpPr>
          <p:nvPr>
            <p:ph type="title"/>
          </p:nvPr>
        </p:nvSpPr>
        <p:spPr/>
        <p:txBody>
          <a:bodyPr/>
          <a:lstStyle/>
          <a:p>
            <a:r>
              <a:rPr lang="en-US" altLang="en-US" dirty="0">
                <a:latin typeface="Calibri" panose="020F0502020204030204" pitchFamily="34" charset="0"/>
                <a:cs typeface="Arial" charset="0"/>
              </a:rPr>
              <a:t>Unfreezing</a:t>
            </a:r>
            <a:endParaRPr lang="en-US" dirty="0"/>
          </a:p>
        </p:txBody>
      </p:sp>
      <p:sp>
        <p:nvSpPr>
          <p:cNvPr id="3" name="Content Placeholder 2">
            <a:extLst>
              <a:ext uri="{FF2B5EF4-FFF2-40B4-BE49-F238E27FC236}">
                <a16:creationId xmlns="" xmlns:a16="http://schemas.microsoft.com/office/drawing/2014/main" id="{C1BBE6DC-AD15-4432-BFBC-FE4A544E767B}"/>
              </a:ext>
            </a:extLst>
          </p:cNvPr>
          <p:cNvSpPr>
            <a:spLocks noGrp="1"/>
          </p:cNvSpPr>
          <p:nvPr>
            <p:ph idx="1"/>
          </p:nvPr>
        </p:nvSpPr>
        <p:spPr/>
        <p:txBody>
          <a:bodyPr/>
          <a:lstStyle/>
          <a:p>
            <a:pPr marL="0" indent="0">
              <a:buNone/>
            </a:pPr>
            <a:r>
              <a:rPr lang="en-US" dirty="0" smtClean="0"/>
              <a:t>Overcoming </a:t>
            </a:r>
            <a:r>
              <a:rPr lang="en-US" dirty="0"/>
              <a:t>resistance to change</a:t>
            </a:r>
          </a:p>
          <a:p>
            <a:r>
              <a:rPr lang="en-US" sz="2200" dirty="0" smtClean="0"/>
              <a:t>In this phase, people responsible </a:t>
            </a:r>
            <a:r>
              <a:rPr lang="en-US" sz="2200" dirty="0"/>
              <a:t>for implementing the change must spell out clearly why a change is needed </a:t>
            </a:r>
            <a:endParaRPr lang="en-US" sz="2200" dirty="0" smtClean="0"/>
          </a:p>
          <a:p>
            <a:pPr marL="0" indent="0">
              <a:buNone/>
            </a:pPr>
            <a:endParaRPr lang="en-US" altLang="en-US" sz="2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Guidelines</a:t>
            </a:r>
          </a:p>
          <a:p>
            <a:r>
              <a:rPr lang="en-US" altLang="en-US" sz="2200" dirty="0" smtClean="0">
                <a:latin typeface="Calibri" panose="020F0502020204030204" pitchFamily="34" charset="0"/>
                <a:cs typeface="Arial" charset="0"/>
              </a:rPr>
              <a:t>Find </a:t>
            </a:r>
            <a:r>
              <a:rPr lang="en-US" altLang="en-US" sz="2200" dirty="0">
                <a:latin typeface="Calibri" panose="020F0502020204030204" pitchFamily="34" charset="0"/>
                <a:cs typeface="Arial" charset="0"/>
              </a:rPr>
              <a:t>out the reasons for the change, and explain those reasons to employees</a:t>
            </a:r>
          </a:p>
          <a:p>
            <a:r>
              <a:rPr lang="en-US" altLang="en-US" sz="2200" dirty="0" smtClean="0">
                <a:latin typeface="Calibri" panose="020F0502020204030204" pitchFamily="34" charset="0"/>
                <a:cs typeface="Arial" charset="0"/>
              </a:rPr>
              <a:t>Roll </a:t>
            </a:r>
            <a:r>
              <a:rPr lang="en-US" altLang="en-US" sz="2200" dirty="0">
                <a:latin typeface="Calibri" panose="020F0502020204030204" pitchFamily="34" charset="0"/>
                <a:cs typeface="Arial" charset="0"/>
              </a:rPr>
              <a:t>out the change </a:t>
            </a:r>
            <a:r>
              <a:rPr lang="en-US" altLang="en-US" sz="2200" dirty="0" smtClean="0">
                <a:latin typeface="Calibri" panose="020F0502020204030204" pitchFamily="34" charset="0"/>
                <a:cs typeface="Arial" charset="0"/>
              </a:rPr>
              <a:t>gradually, if possible</a:t>
            </a:r>
            <a:endParaRPr lang="en-US" altLang="en-US" sz="2200" dirty="0">
              <a:latin typeface="Calibri" panose="020F0502020204030204" pitchFamily="34" charset="0"/>
              <a:cs typeface="Arial" charset="0"/>
            </a:endParaRPr>
          </a:p>
          <a:p>
            <a:r>
              <a:rPr lang="en-US" altLang="en-US" sz="2200" dirty="0">
                <a:latin typeface="Calibri" panose="020F0502020204030204" pitchFamily="34" charset="0"/>
                <a:cs typeface="Arial" charset="0"/>
              </a:rPr>
              <a:t>Be honest with employees</a:t>
            </a:r>
          </a:p>
          <a:p>
            <a:r>
              <a:rPr lang="en-US" altLang="en-US" sz="2200" dirty="0" smtClean="0">
                <a:latin typeface="Calibri" panose="020F0502020204030204" pitchFamily="34" charset="0"/>
                <a:cs typeface="Arial" charset="0"/>
              </a:rPr>
              <a:t>Do not try to hide any bad news related to the change</a:t>
            </a:r>
            <a:endParaRPr lang="en-US" altLang="en-US" sz="2200" dirty="0">
              <a:latin typeface="Calibri" panose="020F0502020204030204" pitchFamily="34" charset="0"/>
              <a:cs typeface="Arial" charset="0"/>
            </a:endParaRPr>
          </a:p>
          <a:p>
            <a:r>
              <a:rPr lang="en-US" altLang="en-US" sz="2200" dirty="0">
                <a:latin typeface="Calibri" panose="020F0502020204030204" pitchFamily="34" charset="0"/>
                <a:cs typeface="Arial" charset="0"/>
              </a:rPr>
              <a:t>Listen to employees’ questions and ideas about the </a:t>
            </a:r>
            <a:r>
              <a:rPr lang="en-US" altLang="en-US" sz="2200" dirty="0" smtClean="0">
                <a:latin typeface="Calibri" panose="020F0502020204030204" pitchFamily="34" charset="0"/>
                <a:cs typeface="Arial" charset="0"/>
              </a:rPr>
              <a:t>change</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5652506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4B119953-BE52-4FD8-A74E-382EBE7497DB}"/>
              </a:ext>
            </a:extLst>
          </p:cNvPr>
          <p:cNvSpPr>
            <a:spLocks noGrp="1"/>
          </p:cNvSpPr>
          <p:nvPr>
            <p:ph type="title"/>
          </p:nvPr>
        </p:nvSpPr>
        <p:spPr/>
        <p:txBody>
          <a:bodyPr/>
          <a:lstStyle/>
          <a:p>
            <a:r>
              <a:rPr lang="en-US" altLang="en-US" dirty="0">
                <a:latin typeface="Calibri" panose="020F0502020204030204" pitchFamily="34" charset="0"/>
                <a:cs typeface="Arial" charset="0"/>
              </a:rPr>
              <a:t>Changing</a:t>
            </a:r>
            <a:endParaRPr lang="en-US" dirty="0"/>
          </a:p>
        </p:txBody>
      </p:sp>
      <p:sp>
        <p:nvSpPr>
          <p:cNvPr id="4" name="Content Placeholder 3">
            <a:extLst>
              <a:ext uri="{FF2B5EF4-FFF2-40B4-BE49-F238E27FC236}">
                <a16:creationId xmlns="" xmlns:a16="http://schemas.microsoft.com/office/drawing/2014/main" id="{8C5A2DDB-3EFD-4135-829C-2C62C393F265}"/>
              </a:ext>
            </a:extLst>
          </p:cNvPr>
          <p:cNvSpPr>
            <a:spLocks noGrp="1"/>
          </p:cNvSpPr>
          <p:nvPr>
            <p:ph idx="1"/>
          </p:nvPr>
        </p:nvSpPr>
        <p:spPr/>
        <p:txBody>
          <a:bodyPr/>
          <a:lstStyle/>
          <a:p>
            <a:pPr marL="0" indent="0">
              <a:buNone/>
            </a:pPr>
            <a:r>
              <a:rPr lang="en-US" altLang="en-US" dirty="0" smtClean="0"/>
              <a:t>Key </a:t>
            </a:r>
            <a:r>
              <a:rPr lang="en-US" altLang="en-US" dirty="0"/>
              <a:t>to implementing change is building on successes</a:t>
            </a:r>
          </a:p>
          <a:p>
            <a:pPr marL="0" indent="0">
              <a:buNone/>
            </a:pPr>
            <a:endParaRPr lang="en-US" altLang="en-US" dirty="0" smtClean="0"/>
          </a:p>
          <a:p>
            <a:pPr marL="0" indent="0">
              <a:buNone/>
            </a:pPr>
            <a:r>
              <a:rPr lang="en-US" altLang="en-US" dirty="0" smtClean="0"/>
              <a:t>Employees </a:t>
            </a:r>
            <a:r>
              <a:rPr lang="en-US" altLang="en-US" dirty="0"/>
              <a:t>will go along with the change if they see desirable results</a:t>
            </a:r>
          </a:p>
          <a:p>
            <a:r>
              <a:rPr lang="en-US" altLang="en-US" sz="2200" dirty="0" smtClean="0"/>
              <a:t>Should be given tangible </a:t>
            </a:r>
            <a:r>
              <a:rPr lang="en-US" altLang="en-US" sz="2200" dirty="0"/>
              <a:t>or intangible rewards for the desired behavior</a:t>
            </a:r>
          </a:p>
          <a:p>
            <a:pPr marL="0" indent="0">
              <a:buNone/>
            </a:pPr>
            <a:endParaRPr lang="en-US" altLang="en-US" dirty="0" smtClean="0"/>
          </a:p>
          <a:p>
            <a:pPr marL="0" indent="0">
              <a:buNone/>
            </a:pPr>
            <a:r>
              <a:rPr lang="en-US" altLang="en-US" dirty="0" smtClean="0"/>
              <a:t>Supervisors should establish reasonable </a:t>
            </a:r>
            <a:r>
              <a:rPr lang="en-US" altLang="en-US" dirty="0"/>
              <a:t>deadlines </a:t>
            </a:r>
            <a:r>
              <a:rPr lang="en-US" altLang="en-US" dirty="0" smtClean="0"/>
              <a:t>for </a:t>
            </a:r>
            <a:r>
              <a:rPr lang="en-US" altLang="en-US" dirty="0"/>
              <a:t>the change</a:t>
            </a:r>
          </a:p>
          <a:p>
            <a:r>
              <a:rPr lang="en-US" altLang="en-US" sz="2200" dirty="0" smtClean="0"/>
              <a:t>Should identify </a:t>
            </a:r>
            <a:r>
              <a:rPr lang="en-US" altLang="en-US" sz="2200" dirty="0"/>
              <a:t>individuals </a:t>
            </a:r>
            <a:r>
              <a:rPr lang="en-US" altLang="en-US" sz="2200" dirty="0" smtClean="0"/>
              <a:t>who are open to </a:t>
            </a:r>
            <a:r>
              <a:rPr lang="en-US" altLang="en-US" sz="2200" dirty="0" smtClean="0"/>
              <a:t>change </a:t>
            </a:r>
            <a:r>
              <a:rPr lang="en-US" altLang="en-US" sz="2200" dirty="0" smtClean="0"/>
              <a:t>and train them to spread enthusiasm</a:t>
            </a:r>
            <a:endParaRPr lang="en-US" sz="2200" dirty="0"/>
          </a:p>
        </p:txBody>
      </p:sp>
    </p:spTree>
    <p:extLst>
      <p:ext uri="{BB962C8B-B14F-4D97-AF65-F5344CB8AC3E}">
        <p14:creationId xmlns:p14="http://schemas.microsoft.com/office/powerpoint/2010/main" val="1129713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B3E7AA2-FA98-413D-8D79-FAC850A73B69}"/>
              </a:ext>
            </a:extLst>
          </p:cNvPr>
          <p:cNvSpPr>
            <a:spLocks noGrp="1"/>
          </p:cNvSpPr>
          <p:nvPr>
            <p:ph type="title"/>
          </p:nvPr>
        </p:nvSpPr>
        <p:spPr/>
        <p:txBody>
          <a:bodyPr/>
          <a:lstStyle/>
          <a:p>
            <a:r>
              <a:rPr lang="en-US" altLang="en-US" dirty="0">
                <a:latin typeface="Calibri" panose="020F0502020204030204" pitchFamily="34" charset="0"/>
                <a:cs typeface="Arial" charset="0"/>
              </a:rPr>
              <a:t>Refreezing</a:t>
            </a:r>
            <a:endParaRPr lang="en-US" dirty="0"/>
          </a:p>
        </p:txBody>
      </p:sp>
      <p:sp>
        <p:nvSpPr>
          <p:cNvPr id="3" name="Content Placeholder 2">
            <a:extLst>
              <a:ext uri="{FF2B5EF4-FFF2-40B4-BE49-F238E27FC236}">
                <a16:creationId xmlns="" xmlns:a16="http://schemas.microsoft.com/office/drawing/2014/main" id="{683E6E78-C6AD-441B-92BE-12D8676F9D58}"/>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Change </a:t>
            </a:r>
            <a:r>
              <a:rPr lang="en-US" altLang="en-US" dirty="0">
                <a:latin typeface="Calibri" panose="020F0502020204030204" pitchFamily="34" charset="0"/>
                <a:cs typeface="Arial" charset="0"/>
              </a:rPr>
              <a:t>process is complete only when employees make the new behavior part of their </a:t>
            </a:r>
            <a:r>
              <a:rPr lang="en-US" altLang="en-US" dirty="0" smtClean="0">
                <a:latin typeface="Calibri" panose="020F0502020204030204" pitchFamily="34" charset="0"/>
                <a:cs typeface="Arial" charset="0"/>
              </a:rPr>
              <a:t>routine</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Backsliding </a:t>
            </a:r>
            <a:r>
              <a:rPr lang="en-US" altLang="en-US" dirty="0" smtClean="0">
                <a:latin typeface="Calibri" panose="020F0502020204030204" pitchFamily="34" charset="0"/>
                <a:cs typeface="Arial" charset="0"/>
              </a:rPr>
              <a:t>can occur if:</a:t>
            </a:r>
          </a:p>
          <a:p>
            <a:pPr marL="0" indent="0">
              <a:buNone/>
            </a:pPr>
            <a:endParaRPr lang="en-US" sz="1200" dirty="0"/>
          </a:p>
          <a:p>
            <a:r>
              <a:rPr lang="en-US" sz="2200" dirty="0" smtClean="0"/>
              <a:t>Employees only fulfill </a:t>
            </a:r>
            <a:r>
              <a:rPr lang="en-US" sz="2200" dirty="0"/>
              <a:t>the basic requirements of a change without adjusting their </a:t>
            </a:r>
            <a:r>
              <a:rPr lang="en-US" sz="2200" dirty="0" smtClean="0"/>
              <a:t>attitudes</a:t>
            </a:r>
          </a:p>
          <a:p>
            <a:r>
              <a:rPr lang="en-US" sz="2200" dirty="0" smtClean="0"/>
              <a:t>Organizations do not reinforce </a:t>
            </a:r>
            <a:r>
              <a:rPr lang="en-US" sz="2200" dirty="0"/>
              <a:t>and reward the </a:t>
            </a:r>
            <a:r>
              <a:rPr lang="en-US" sz="2200" dirty="0" smtClean="0"/>
              <a:t>change</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797154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64AB799-DE1A-4A3B-A09F-5D2866FE12B7}"/>
              </a:ext>
            </a:extLst>
          </p:cNvPr>
          <p:cNvSpPr>
            <a:spLocks noGrp="1"/>
          </p:cNvSpPr>
          <p:nvPr>
            <p:ph type="title"/>
          </p:nvPr>
        </p:nvSpPr>
        <p:spPr/>
        <p:txBody>
          <a:bodyPr/>
          <a:lstStyle/>
          <a:p>
            <a:r>
              <a:rPr lang="en-US" altLang="en-US" dirty="0">
                <a:latin typeface="Calibri" panose="020F0502020204030204" pitchFamily="34" charset="0"/>
                <a:cs typeface="Arial" charset="0"/>
              </a:rPr>
              <a:t>Proposing Change, 1</a:t>
            </a:r>
            <a:endParaRPr lang="en-US" dirty="0"/>
          </a:p>
        </p:txBody>
      </p:sp>
      <p:sp>
        <p:nvSpPr>
          <p:cNvPr id="3" name="Content Placeholder 2">
            <a:extLst>
              <a:ext uri="{FF2B5EF4-FFF2-40B4-BE49-F238E27FC236}">
                <a16:creationId xmlns="" xmlns:a16="http://schemas.microsoft.com/office/drawing/2014/main" id="{7D7AE73F-5E91-4B43-A271-CC3E7E227434}"/>
              </a:ext>
            </a:extLst>
          </p:cNvPr>
          <p:cNvSpPr>
            <a:spLocks noGrp="1"/>
          </p:cNvSpPr>
          <p:nvPr>
            <p:ph idx="1"/>
          </p:nvPr>
        </p:nvSpPr>
        <p:spPr/>
        <p:txBody>
          <a:bodyPr/>
          <a:lstStyle/>
          <a:p>
            <a:pPr marL="0" indent="0">
              <a:buFont typeface="Arial" charset="0"/>
              <a:buNone/>
            </a:pPr>
            <a:r>
              <a:rPr lang="en-US" altLang="en-US" dirty="0">
                <a:latin typeface="Calibri" panose="020F0502020204030204" pitchFamily="34" charset="0"/>
                <a:cs typeface="Arial" charset="0"/>
              </a:rPr>
              <a:t>To propose a change effectively, the supervisor should begin by </a:t>
            </a:r>
            <a:r>
              <a:rPr lang="en-US" altLang="en-US" dirty="0" smtClean="0">
                <a:latin typeface="Calibri" panose="020F0502020204030204" pitchFamily="34" charset="0"/>
                <a:cs typeface="Arial" charset="0"/>
              </a:rPr>
              <a:t>analyzing:</a:t>
            </a:r>
          </a:p>
          <a:p>
            <a:pPr>
              <a:buFont typeface="Arial" charset="0"/>
              <a:buNone/>
            </a:pPr>
            <a:endParaRPr lang="en-US" altLang="en-US" sz="800" dirty="0" smtClean="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How </a:t>
            </a:r>
            <a:r>
              <a:rPr lang="en-US" altLang="en-US" sz="2200" dirty="0">
                <a:latin typeface="Calibri" panose="020F0502020204030204" pitchFamily="34" charset="0"/>
                <a:cs typeface="Arial" charset="0"/>
              </a:rPr>
              <a:t>it will help the organization better achieve its goals</a:t>
            </a:r>
          </a:p>
          <a:p>
            <a:r>
              <a:rPr lang="en-US" altLang="en-US" sz="2200" dirty="0">
                <a:latin typeface="Calibri" panose="020F0502020204030204" pitchFamily="34" charset="0"/>
                <a:cs typeface="Arial" charset="0"/>
              </a:rPr>
              <a:t>If it will improve quality or productivity </a:t>
            </a:r>
          </a:p>
          <a:p>
            <a:r>
              <a:rPr lang="en-US" altLang="en-US" sz="2200" dirty="0">
                <a:latin typeface="Calibri" panose="020F0502020204030204" pitchFamily="34" charset="0"/>
                <a:cs typeface="Arial" charset="0"/>
              </a:rPr>
              <a:t>What steps are required to carry it out</a:t>
            </a:r>
          </a:p>
          <a:p>
            <a:r>
              <a:rPr lang="en-US" altLang="en-US" sz="2200" dirty="0">
                <a:latin typeface="Calibri" panose="020F0502020204030204" pitchFamily="34" charset="0"/>
                <a:cs typeface="Arial" charset="0"/>
              </a:rPr>
              <a:t>How much </a:t>
            </a:r>
            <a:r>
              <a:rPr lang="en-US" altLang="en-US" sz="2200" dirty="0" smtClean="0">
                <a:latin typeface="Calibri" panose="020F0502020204030204" pitchFamily="34" charset="0"/>
                <a:cs typeface="Arial" charset="0"/>
              </a:rPr>
              <a:t>it will cost</a:t>
            </a:r>
            <a:endParaRPr lang="en-US" altLang="en-US" sz="2200" dirty="0">
              <a:latin typeface="Calibri" panose="020F0502020204030204" pitchFamily="34" charset="0"/>
              <a:cs typeface="Arial" charset="0"/>
            </a:endParaRPr>
          </a:p>
          <a:p>
            <a:r>
              <a:rPr lang="en-US" altLang="en-US" sz="2200" dirty="0">
                <a:latin typeface="Calibri" panose="020F0502020204030204" pitchFamily="34" charset="0"/>
                <a:cs typeface="Arial" charset="0"/>
              </a:rPr>
              <a:t>Who will carry it out</a:t>
            </a:r>
          </a:p>
          <a:p>
            <a:r>
              <a:rPr lang="en-US" altLang="en-US" sz="2200" dirty="0" smtClean="0">
                <a:latin typeface="Calibri" panose="020F0502020204030204" pitchFamily="34" charset="0"/>
                <a:cs typeface="Arial" charset="0"/>
              </a:rPr>
              <a:t>If </a:t>
            </a:r>
            <a:r>
              <a:rPr lang="en-US" altLang="en-US" sz="2200" dirty="0">
                <a:latin typeface="Calibri" panose="020F0502020204030204" pitchFamily="34" charset="0"/>
                <a:cs typeface="Arial" charset="0"/>
              </a:rPr>
              <a:t>training will be </a:t>
            </a:r>
            <a:r>
              <a:rPr lang="en-US" altLang="en-US" sz="2200" dirty="0" smtClean="0">
                <a:latin typeface="Calibri" panose="020F0502020204030204" pitchFamily="34" charset="0"/>
                <a:cs typeface="Arial" charset="0"/>
              </a:rPr>
              <a:t>required</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530936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3F638BF-6AD0-48B5-8B25-B831F43733C7}"/>
              </a:ext>
            </a:extLst>
          </p:cNvPr>
          <p:cNvSpPr>
            <a:spLocks noGrp="1"/>
          </p:cNvSpPr>
          <p:nvPr>
            <p:ph type="title"/>
          </p:nvPr>
        </p:nvSpPr>
        <p:spPr/>
        <p:txBody>
          <a:bodyPr/>
          <a:lstStyle/>
          <a:p>
            <a:r>
              <a:rPr lang="en-US" altLang="en-US" dirty="0">
                <a:latin typeface="Calibri" panose="020F0502020204030204" pitchFamily="34" charset="0"/>
                <a:cs typeface="Arial" charset="0"/>
              </a:rPr>
              <a:t>Proposing Change, 2</a:t>
            </a:r>
            <a:endParaRPr lang="en-US" dirty="0"/>
          </a:p>
        </p:txBody>
      </p:sp>
      <p:sp>
        <p:nvSpPr>
          <p:cNvPr id="3" name="Content Placeholder 2">
            <a:extLst>
              <a:ext uri="{FF2B5EF4-FFF2-40B4-BE49-F238E27FC236}">
                <a16:creationId xmlns="" xmlns:a16="http://schemas.microsoft.com/office/drawing/2014/main" id="{510A3435-F2CF-4737-BBBE-465C57A7B85F}"/>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Except for simple changes, a supervisor should make proposals in writing</a:t>
            </a:r>
          </a:p>
          <a:p>
            <a:r>
              <a:rPr lang="en-US" altLang="en-US" sz="2200" dirty="0" smtClean="0">
                <a:latin typeface="Calibri" panose="020F0502020204030204" pitchFamily="34" charset="0"/>
                <a:cs typeface="Arial" charset="0"/>
              </a:rPr>
              <a:t>Proposal should begin </a:t>
            </a:r>
            <a:r>
              <a:rPr lang="en-US" altLang="en-US" sz="2200" dirty="0">
                <a:latin typeface="Calibri" panose="020F0502020204030204" pitchFamily="34" charset="0"/>
                <a:cs typeface="Arial" charset="0"/>
              </a:rPr>
              <a:t>with a brief summary of </a:t>
            </a:r>
            <a:r>
              <a:rPr lang="en-US" altLang="en-US" sz="2200" dirty="0" smtClean="0">
                <a:latin typeface="Calibri" panose="020F0502020204030204" pitchFamily="34" charset="0"/>
                <a:cs typeface="Arial" charset="0"/>
              </a:rPr>
              <a:t>the change and </a:t>
            </a:r>
            <a:r>
              <a:rPr lang="en-US" altLang="en-US" sz="2200" dirty="0">
                <a:latin typeface="Calibri" panose="020F0502020204030204" pitchFamily="34" charset="0"/>
                <a:cs typeface="Arial" charset="0"/>
              </a:rPr>
              <a:t>why it is desirable</a:t>
            </a:r>
          </a:p>
          <a:p>
            <a:pPr lvl="1"/>
            <a:r>
              <a:rPr lang="en-US" altLang="en-US" dirty="0">
                <a:latin typeface="Calibri" panose="020F0502020204030204" pitchFamily="34" charset="0"/>
                <a:cs typeface="Arial" charset="0"/>
              </a:rPr>
              <a:t>Provide details about the procedure for change and the costs and benefits </a:t>
            </a:r>
            <a:r>
              <a:rPr lang="en-US" altLang="en-US" dirty="0" smtClean="0">
                <a:latin typeface="Calibri" panose="020F0502020204030204" pitchFamily="34" charset="0"/>
                <a:cs typeface="Arial" charset="0"/>
              </a:rPr>
              <a:t>involved</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1119676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7A2A8A40-D655-46B3-BABE-9BB0DCC8FF88}"/>
              </a:ext>
            </a:extLst>
          </p:cNvPr>
          <p:cNvSpPr>
            <a:spLocks noGrp="1"/>
          </p:cNvSpPr>
          <p:nvPr>
            <p:ph type="title"/>
          </p:nvPr>
        </p:nvSpPr>
        <p:spPr/>
        <p:txBody>
          <a:bodyPr/>
          <a:lstStyle/>
          <a:p>
            <a:r>
              <a:rPr lang="en-US" altLang="en-US" dirty="0">
                <a:latin typeface="Calibri" panose="020F0502020204030204" pitchFamily="34" charset="0"/>
                <a:cs typeface="Arial" charset="0"/>
              </a:rPr>
              <a:t>Learning Objectives</a:t>
            </a:r>
            <a:endParaRPr lang="en-US" dirty="0"/>
          </a:p>
        </p:txBody>
      </p:sp>
      <p:sp>
        <p:nvSpPr>
          <p:cNvPr id="2" name="Content Placeholder 1">
            <a:extLst>
              <a:ext uri="{FF2B5EF4-FFF2-40B4-BE49-F238E27FC236}">
                <a16:creationId xmlns="" xmlns:a16="http://schemas.microsoft.com/office/drawing/2014/main" id="{B12E35C4-749A-403C-8368-4864E86318A5}"/>
              </a:ext>
            </a:extLst>
          </p:cNvPr>
          <p:cNvSpPr>
            <a:spLocks noGrp="1"/>
          </p:cNvSpPr>
          <p:nvPr>
            <p:ph idx="1"/>
          </p:nvPr>
        </p:nvSpPr>
        <p:spPr/>
        <p:txBody>
          <a:bodyPr/>
          <a:lstStyle/>
          <a:p>
            <a:pPr>
              <a:spcAft>
                <a:spcPts val="600"/>
              </a:spcAft>
            </a:pPr>
            <a:r>
              <a:rPr lang="en-US" altLang="en-US" dirty="0">
                <a:latin typeface="Calibri" panose="020F0502020204030204" pitchFamily="34" charset="0"/>
                <a:cs typeface="Arial" charset="0"/>
              </a:rPr>
              <a:t>List positive and negative aspects of conflict</a:t>
            </a:r>
          </a:p>
          <a:p>
            <a:pPr>
              <a:spcAft>
                <a:spcPts val="600"/>
              </a:spcAft>
            </a:pPr>
            <a:r>
              <a:rPr lang="en-US" altLang="en-US" dirty="0">
                <a:latin typeface="Calibri" panose="020F0502020204030204" pitchFamily="34" charset="0"/>
                <a:cs typeface="Arial" charset="0"/>
              </a:rPr>
              <a:t>Define types of conflict</a:t>
            </a:r>
          </a:p>
          <a:p>
            <a:pPr>
              <a:spcAft>
                <a:spcPts val="600"/>
              </a:spcAft>
            </a:pPr>
            <a:r>
              <a:rPr lang="en-US" altLang="en-US" dirty="0">
                <a:latin typeface="Calibri" panose="020F0502020204030204" pitchFamily="34" charset="0"/>
                <a:cs typeface="Arial" charset="0"/>
              </a:rPr>
              <a:t>Describe strategies for managing conflict</a:t>
            </a:r>
          </a:p>
          <a:p>
            <a:pPr>
              <a:spcAft>
                <a:spcPts val="600"/>
              </a:spcAft>
            </a:pPr>
            <a:r>
              <a:rPr lang="en-US" altLang="en-US" dirty="0">
                <a:latin typeface="Calibri" panose="020F0502020204030204" pitchFamily="34" charset="0"/>
                <a:cs typeface="Arial" charset="0"/>
              </a:rPr>
              <a:t>Explain how supervisors can initiate conflict resolution, respond to a conflict, and mediate conflict resolution</a:t>
            </a:r>
          </a:p>
          <a:p>
            <a:pPr>
              <a:spcAft>
                <a:spcPts val="600"/>
              </a:spcAft>
            </a:pPr>
            <a:r>
              <a:rPr lang="en-US" altLang="en-US" dirty="0">
                <a:latin typeface="Calibri" panose="020F0502020204030204" pitchFamily="34" charset="0"/>
                <a:cs typeface="Arial" charset="0"/>
              </a:rPr>
              <a:t>Identify sources of change, and explain why employees and supervisors resist it</a:t>
            </a:r>
          </a:p>
          <a:p>
            <a:pPr>
              <a:spcAft>
                <a:spcPts val="600"/>
              </a:spcAft>
            </a:pPr>
            <a:r>
              <a:rPr lang="en-US" altLang="en-US" dirty="0">
                <a:latin typeface="Calibri" panose="020F0502020204030204" pitchFamily="34" charset="0"/>
                <a:cs typeface="Arial" charset="0"/>
              </a:rPr>
              <a:t>Discuss how supervisors can overcome resistance and implement change</a:t>
            </a:r>
          </a:p>
          <a:p>
            <a:pPr>
              <a:spcAft>
                <a:spcPts val="600"/>
              </a:spcAft>
            </a:pPr>
            <a:r>
              <a:rPr lang="en-US" altLang="en-US" dirty="0">
                <a:latin typeface="Calibri" panose="020F0502020204030204" pitchFamily="34" charset="0"/>
                <a:cs typeface="Arial" charset="0"/>
              </a:rPr>
              <a:t>Describe the types of power supervisors can have</a:t>
            </a:r>
          </a:p>
          <a:p>
            <a:pPr>
              <a:spcAft>
                <a:spcPts val="600"/>
              </a:spcAft>
            </a:pPr>
            <a:r>
              <a:rPr lang="en-US" altLang="en-US" dirty="0">
                <a:latin typeface="Calibri" panose="020F0502020204030204" pitchFamily="34" charset="0"/>
                <a:cs typeface="Arial" charset="0"/>
              </a:rPr>
              <a:t>Identify common strategies for organizational </a:t>
            </a:r>
            <a:r>
              <a:rPr lang="en-US" altLang="en-US" dirty="0" smtClean="0">
                <a:latin typeface="Calibri" panose="020F0502020204030204" pitchFamily="34" charset="0"/>
                <a:cs typeface="Arial" charset="0"/>
              </a:rPr>
              <a:t>politics</a:t>
            </a:r>
            <a:endParaRPr lang="en-US" dirty="0"/>
          </a:p>
        </p:txBody>
      </p:sp>
    </p:spTree>
    <p:extLst>
      <p:ext uri="{BB962C8B-B14F-4D97-AF65-F5344CB8AC3E}">
        <p14:creationId xmlns:p14="http://schemas.microsoft.com/office/powerpoint/2010/main" val="2057114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85982C1C-64C4-4001-959D-894E0F21F070}"/>
              </a:ext>
            </a:extLst>
          </p:cNvPr>
          <p:cNvSpPr>
            <a:spLocks noGrp="1"/>
          </p:cNvSpPr>
          <p:nvPr>
            <p:ph type="title"/>
          </p:nvPr>
        </p:nvSpPr>
        <p:spPr/>
        <p:txBody>
          <a:bodyPr/>
          <a:lstStyle/>
          <a:p>
            <a:r>
              <a:rPr lang="en-US" altLang="en-US" dirty="0" smtClean="0">
                <a:latin typeface="Calibri" panose="020F0502020204030204" pitchFamily="34" charset="0"/>
                <a:cs typeface="Arial" charset="0"/>
              </a:rPr>
              <a:t>Organizational Politics </a:t>
            </a:r>
            <a:r>
              <a:rPr lang="en-US" altLang="en-US" dirty="0">
                <a:latin typeface="Calibri" panose="020F0502020204030204" pitchFamily="34" charset="0"/>
                <a:cs typeface="Arial" charset="0"/>
              </a:rPr>
              <a:t>and Power</a:t>
            </a:r>
            <a:endParaRPr lang="en-US" dirty="0"/>
          </a:p>
        </p:txBody>
      </p:sp>
      <p:sp>
        <p:nvSpPr>
          <p:cNvPr id="4" name="Content Placeholder 3">
            <a:extLst>
              <a:ext uri="{FF2B5EF4-FFF2-40B4-BE49-F238E27FC236}">
                <a16:creationId xmlns="" xmlns:a16="http://schemas.microsoft.com/office/drawing/2014/main" id="{6FA15F0B-520F-42BB-B6F2-9D209D9A10A0}"/>
              </a:ext>
            </a:extLst>
          </p:cNvPr>
          <p:cNvSpPr>
            <a:spLocks noGrp="1"/>
          </p:cNvSpPr>
          <p:nvPr>
            <p:ph idx="1"/>
          </p:nvPr>
        </p:nvSpPr>
        <p:spPr/>
        <p:txBody>
          <a:bodyPr/>
          <a:lstStyle/>
          <a:p>
            <a:pPr marL="0" indent="0">
              <a:buNone/>
            </a:pPr>
            <a:r>
              <a:rPr lang="en-US" altLang="en-US" b="1" dirty="0"/>
              <a:t>Organizational</a:t>
            </a:r>
            <a:r>
              <a:rPr lang="en-US" altLang="en-US" dirty="0"/>
              <a:t> </a:t>
            </a:r>
            <a:r>
              <a:rPr lang="en-US" altLang="en-US" b="1" dirty="0"/>
              <a:t>politics</a:t>
            </a:r>
            <a:r>
              <a:rPr lang="en-US" altLang="en-US" dirty="0"/>
              <a:t>: Intentional acts of influence to enhance or protect the self-interest of individuals or </a:t>
            </a:r>
            <a:r>
              <a:rPr lang="en-US" altLang="en-US" dirty="0" smtClean="0"/>
              <a:t>groups</a:t>
            </a:r>
          </a:p>
          <a:p>
            <a:pPr marL="0" indent="0">
              <a:buNone/>
            </a:pPr>
            <a:endParaRPr lang="en-US" dirty="0"/>
          </a:p>
          <a:p>
            <a:pPr marL="0" indent="0">
              <a:buNone/>
            </a:pPr>
            <a:r>
              <a:rPr lang="en-US" dirty="0" smtClean="0"/>
              <a:t>People usually use </a:t>
            </a:r>
            <a:r>
              <a:rPr lang="en-US" dirty="0"/>
              <a:t>politics to </a:t>
            </a:r>
            <a:r>
              <a:rPr lang="en-US" dirty="0" smtClean="0"/>
              <a:t>gain power </a:t>
            </a:r>
            <a:endParaRPr lang="en-US" altLang="en-US" dirty="0"/>
          </a:p>
          <a:p>
            <a:r>
              <a:rPr lang="en-US" altLang="en-US" sz="2200" b="1" dirty="0" smtClean="0"/>
              <a:t>Power</a:t>
            </a:r>
            <a:r>
              <a:rPr lang="en-US" altLang="en-US" sz="2200" dirty="0"/>
              <a:t>: </a:t>
            </a:r>
            <a:r>
              <a:rPr lang="en-US" altLang="en-US" sz="2200" dirty="0" smtClean="0"/>
              <a:t>Ability </a:t>
            </a:r>
            <a:r>
              <a:rPr lang="en-US" altLang="en-US" sz="2200" dirty="0"/>
              <a:t>to influence people to behave in a certain way</a:t>
            </a:r>
          </a:p>
          <a:p>
            <a:r>
              <a:rPr lang="en-US" altLang="en-US" sz="2200" dirty="0" smtClean="0"/>
              <a:t>Sources </a:t>
            </a:r>
            <a:r>
              <a:rPr lang="en-US" altLang="en-US" sz="2200" dirty="0"/>
              <a:t>of </a:t>
            </a:r>
            <a:r>
              <a:rPr lang="en-US" altLang="en-US" sz="2200" dirty="0" smtClean="0"/>
              <a:t>power</a:t>
            </a:r>
            <a:endParaRPr lang="en-US" altLang="en-US" sz="2200" dirty="0"/>
          </a:p>
          <a:p>
            <a:pPr lvl="1"/>
            <a:r>
              <a:rPr lang="en-US" altLang="en-US" b="1" dirty="0">
                <a:latin typeface="Calibri" panose="020F0502020204030204" pitchFamily="34" charset="0"/>
                <a:cs typeface="Arial" charset="0"/>
              </a:rPr>
              <a:t>Position power</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Comes </a:t>
            </a:r>
            <a:r>
              <a:rPr lang="en-US" altLang="en-US" dirty="0">
                <a:latin typeface="Calibri" panose="020F0502020204030204" pitchFamily="34" charset="0"/>
                <a:cs typeface="Arial" charset="0"/>
              </a:rPr>
              <a:t>from a person’s formal role in an organization</a:t>
            </a:r>
          </a:p>
          <a:p>
            <a:pPr lvl="1"/>
            <a:r>
              <a:rPr lang="en-US" altLang="en-US" b="1" dirty="0">
                <a:latin typeface="Calibri" panose="020F0502020204030204" pitchFamily="34" charset="0"/>
                <a:cs typeface="Arial" charset="0"/>
              </a:rPr>
              <a:t>Personal power</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Arises </a:t>
            </a:r>
            <a:r>
              <a:rPr lang="en-US" altLang="en-US" dirty="0">
                <a:latin typeface="Calibri" panose="020F0502020204030204" pitchFamily="34" charset="0"/>
                <a:cs typeface="Arial" charset="0"/>
              </a:rPr>
              <a:t>from an individual’s personal </a:t>
            </a:r>
            <a:r>
              <a:rPr lang="en-US" altLang="en-US" dirty="0" smtClean="0">
                <a:latin typeface="Calibri" panose="020F0502020204030204" pitchFamily="34" charset="0"/>
                <a:cs typeface="Arial" charset="0"/>
              </a:rPr>
              <a:t>characteristics</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298239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EA584849-3D10-4F65-8236-279D771AF79D}"/>
              </a:ext>
            </a:extLst>
          </p:cNvPr>
          <p:cNvSpPr>
            <a:spLocks noGrp="1"/>
          </p:cNvSpPr>
          <p:nvPr>
            <p:ph type="title"/>
          </p:nvPr>
        </p:nvSpPr>
        <p:spPr/>
        <p:txBody>
          <a:bodyPr/>
          <a:lstStyle/>
          <a:p>
            <a:r>
              <a:rPr lang="en-US" altLang="en-US" dirty="0" smtClean="0">
                <a:latin typeface="Calibri" panose="020F0502020204030204" pitchFamily="34" charset="0"/>
                <a:cs typeface="Arial" charset="0"/>
              </a:rPr>
              <a:t>Table 14.2: Types </a:t>
            </a:r>
            <a:r>
              <a:rPr lang="en-US" altLang="en-US" dirty="0">
                <a:latin typeface="Calibri" panose="020F0502020204030204" pitchFamily="34" charset="0"/>
                <a:cs typeface="Arial" charset="0"/>
              </a:rPr>
              <a:t>of Power</a:t>
            </a:r>
            <a:endParaRPr lang="en-US" dirty="0"/>
          </a:p>
        </p:txBody>
      </p:sp>
      <p:graphicFrame>
        <p:nvGraphicFramePr>
          <p:cNvPr id="2" name="Table 1">
            <a:extLst>
              <a:ext uri="{FF2B5EF4-FFF2-40B4-BE49-F238E27FC236}">
                <a16:creationId xmlns="" xmlns:a16="http://schemas.microsoft.com/office/drawing/2014/main" id="{05CE33A2-91DE-4E21-813E-CEE3BE01AA6F}"/>
              </a:ext>
            </a:extLst>
          </p:cNvPr>
          <p:cNvGraphicFramePr>
            <a:graphicFrameLocks noGrp="1"/>
          </p:cNvGraphicFramePr>
          <p:nvPr>
            <p:extLst>
              <p:ext uri="{D42A27DB-BD31-4B8C-83A1-F6EECF244321}">
                <p14:modId xmlns:p14="http://schemas.microsoft.com/office/powerpoint/2010/main" val="3483787592"/>
              </p:ext>
            </p:extLst>
          </p:nvPr>
        </p:nvGraphicFramePr>
        <p:xfrm>
          <a:off x="1136984" y="1945640"/>
          <a:ext cx="6934200" cy="2966720"/>
        </p:xfrm>
        <a:graphic>
          <a:graphicData uri="http://schemas.openxmlformats.org/drawingml/2006/table">
            <a:tbl>
              <a:tblPr firstRow="1" bandRow="1">
                <a:tableStyleId>{8799B23B-EC83-4686-B30A-512413B5E67A}</a:tableStyleId>
              </a:tblPr>
              <a:tblGrid>
                <a:gridCol w="2360580">
                  <a:extLst>
                    <a:ext uri="{9D8B030D-6E8A-4147-A177-3AD203B41FA5}">
                      <a16:colId xmlns="" xmlns:a16="http://schemas.microsoft.com/office/drawing/2014/main" val="2414733643"/>
                    </a:ext>
                  </a:extLst>
                </a:gridCol>
                <a:gridCol w="4573620">
                  <a:extLst>
                    <a:ext uri="{9D8B030D-6E8A-4147-A177-3AD203B41FA5}">
                      <a16:colId xmlns="" xmlns:a16="http://schemas.microsoft.com/office/drawing/2014/main" val="2755510509"/>
                    </a:ext>
                  </a:extLst>
                </a:gridCol>
              </a:tblGrid>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Power Type </a:t>
                      </a:r>
                      <a:r>
                        <a:rPr lang="en-US" sz="1800" b="0" i="0" u="none" strike="noStrike" kern="1200" baseline="0" dirty="0">
                          <a:solidFill>
                            <a:schemeClr val="bg1"/>
                          </a:solidFill>
                          <a:latin typeface="+mn-lt"/>
                          <a:ea typeface="+mn-ea"/>
                          <a:cs typeface="+mn-cs"/>
                        </a:rPr>
                        <a:t>	</a:t>
                      </a: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Arises from </a:t>
                      </a:r>
                      <a:endParaRPr lang="en-US" sz="1800" b="0" i="0" u="none" strike="noStrike" kern="1200" baseline="0" dirty="0">
                        <a:solidFill>
                          <a:schemeClr val="bg1"/>
                        </a:solidFill>
                        <a:latin typeface="+mn-lt"/>
                        <a:ea typeface="+mn-ea"/>
                        <a:cs typeface="+mn-cs"/>
                      </a:endParaRPr>
                    </a:p>
                  </a:txBody>
                  <a:tcPr>
                    <a:solidFill>
                      <a:srgbClr val="C30C20"/>
                    </a:solidFill>
                  </a:tcPr>
                </a:tc>
                <a:extLst>
                  <a:ext uri="{0D108BD9-81ED-4DB2-BD59-A6C34878D82A}">
                    <a16:rowId xmlns="" xmlns:a16="http://schemas.microsoft.com/office/drawing/2014/main" val="48266214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Legitimate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Position </a:t>
                      </a:r>
                      <a:r>
                        <a:rPr lang="en-US" sz="1800" b="0" i="0" u="none" strike="noStrike" kern="1200" baseline="0" dirty="0">
                          <a:solidFill>
                            <a:schemeClr val="tx1"/>
                          </a:solidFill>
                          <a:latin typeface="+mn-lt"/>
                          <a:ea typeface="+mn-ea"/>
                          <a:cs typeface="+mn-cs"/>
                        </a:rPr>
                        <a:t>a person holds 	</a:t>
                      </a:r>
                    </a:p>
                  </a:txBody>
                  <a:tcPr>
                    <a:noFill/>
                  </a:tcPr>
                </a:tc>
                <a:extLst>
                  <a:ext uri="{0D108BD9-81ED-4DB2-BD59-A6C34878D82A}">
                    <a16:rowId xmlns="" xmlns:a16="http://schemas.microsoft.com/office/drawing/2014/main" val="334555613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Referent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Emotions </a:t>
                      </a:r>
                      <a:r>
                        <a:rPr lang="en-US" sz="1800" b="0" i="0" u="none" strike="noStrike" kern="1200" baseline="0" dirty="0">
                          <a:solidFill>
                            <a:schemeClr val="tx1"/>
                          </a:solidFill>
                          <a:latin typeface="+mn-lt"/>
                          <a:ea typeface="+mn-ea"/>
                          <a:cs typeface="+mn-cs"/>
                        </a:rPr>
                        <a:t>a person inspires 	</a:t>
                      </a:r>
                    </a:p>
                  </a:txBody>
                  <a:tcPr>
                    <a:noFill/>
                  </a:tcPr>
                </a:tc>
                <a:extLst>
                  <a:ext uri="{0D108BD9-81ED-4DB2-BD59-A6C34878D82A}">
                    <a16:rowId xmlns="" xmlns:a16="http://schemas.microsoft.com/office/drawing/2014/main" val="338492758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Expert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Person’s </a:t>
                      </a:r>
                      <a:r>
                        <a:rPr lang="en-US" sz="1800" b="0" i="0" u="none" strike="noStrike" kern="1200" baseline="0" dirty="0">
                          <a:solidFill>
                            <a:schemeClr val="tx1"/>
                          </a:solidFill>
                          <a:latin typeface="+mn-lt"/>
                          <a:ea typeface="+mn-ea"/>
                          <a:cs typeface="+mn-cs"/>
                        </a:rPr>
                        <a:t>knowledge or skills 	</a:t>
                      </a:r>
                    </a:p>
                  </a:txBody>
                  <a:tcPr>
                    <a:noFill/>
                  </a:tcPr>
                </a:tc>
                <a:extLst>
                  <a:ext uri="{0D108BD9-81ED-4DB2-BD59-A6C34878D82A}">
                    <a16:rowId xmlns="" xmlns:a16="http://schemas.microsoft.com/office/drawing/2014/main" val="369525519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Coercive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Fear related to the use of force 	</a:t>
                      </a:r>
                    </a:p>
                  </a:txBody>
                  <a:tcPr>
                    <a:noFill/>
                  </a:tcPr>
                </a:tc>
                <a:extLst>
                  <a:ext uri="{0D108BD9-81ED-4DB2-BD59-A6C34878D82A}">
                    <a16:rowId xmlns="" xmlns:a16="http://schemas.microsoft.com/office/drawing/2014/main" val="375949351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Reward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Giving people something they want 	</a:t>
                      </a:r>
                    </a:p>
                  </a:txBody>
                  <a:tcPr>
                    <a:noFill/>
                  </a:tcPr>
                </a:tc>
                <a:extLst>
                  <a:ext uri="{0D108BD9-81ED-4DB2-BD59-A6C34878D82A}">
                    <a16:rowId xmlns="" xmlns:a16="http://schemas.microsoft.com/office/drawing/2014/main" val="427346546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Connection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Person’s </a:t>
                      </a:r>
                      <a:r>
                        <a:rPr lang="en-US" sz="1800" b="0" i="0" u="none" strike="noStrike" kern="1200" baseline="0" dirty="0">
                          <a:solidFill>
                            <a:schemeClr val="tx1"/>
                          </a:solidFill>
                          <a:latin typeface="+mn-lt"/>
                          <a:ea typeface="+mn-ea"/>
                          <a:cs typeface="+mn-cs"/>
                        </a:rPr>
                        <a:t>relationship to someone powerful </a:t>
                      </a:r>
                    </a:p>
                  </a:txBody>
                  <a:tcPr>
                    <a:noFill/>
                  </a:tcPr>
                </a:tc>
                <a:extLst>
                  <a:ext uri="{0D108BD9-81ED-4DB2-BD59-A6C34878D82A}">
                    <a16:rowId xmlns="" xmlns:a16="http://schemas.microsoft.com/office/drawing/2014/main" val="1478643285"/>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Information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Possession of valuable information 	</a:t>
                      </a:r>
                    </a:p>
                  </a:txBody>
                  <a:tcPr>
                    <a:noFill/>
                  </a:tcPr>
                </a:tc>
                <a:extLst>
                  <a:ext uri="{0D108BD9-81ED-4DB2-BD59-A6C34878D82A}">
                    <a16:rowId xmlns="" xmlns:a16="http://schemas.microsoft.com/office/drawing/2014/main" val="2885533970"/>
                  </a:ext>
                </a:extLst>
              </a:tr>
            </a:tbl>
          </a:graphicData>
        </a:graphic>
      </p:graphicFrame>
    </p:spTree>
    <p:extLst>
      <p:ext uri="{BB962C8B-B14F-4D97-AF65-F5344CB8AC3E}">
        <p14:creationId xmlns:p14="http://schemas.microsoft.com/office/powerpoint/2010/main" val="7998926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C937075-71E7-4377-B1DC-D02BAC5FA731}"/>
              </a:ext>
            </a:extLst>
          </p:cNvPr>
          <p:cNvSpPr>
            <a:spLocks noGrp="1"/>
          </p:cNvSpPr>
          <p:nvPr>
            <p:ph type="title"/>
          </p:nvPr>
        </p:nvSpPr>
        <p:spPr/>
        <p:txBody>
          <a:bodyPr/>
          <a:lstStyle/>
          <a:p>
            <a:r>
              <a:rPr lang="en-US" altLang="en-US" dirty="0">
                <a:latin typeface="Calibri" panose="020F0502020204030204" pitchFamily="34" charset="0"/>
                <a:cs typeface="Arial" charset="0"/>
              </a:rPr>
              <a:t>Political Strategies</a:t>
            </a:r>
            <a:endParaRPr lang="en-US" dirty="0"/>
          </a:p>
        </p:txBody>
      </p:sp>
      <p:sp>
        <p:nvSpPr>
          <p:cNvPr id="7" name="Content Placeholder 6">
            <a:extLst>
              <a:ext uri="{FF2B5EF4-FFF2-40B4-BE49-F238E27FC236}">
                <a16:creationId xmlns="" xmlns:a16="http://schemas.microsoft.com/office/drawing/2014/main" id="{5CE17B90-206F-4A79-8EB5-AF2EB80C436A}"/>
              </a:ext>
            </a:extLst>
          </p:cNvPr>
          <p:cNvSpPr>
            <a:spLocks noGrp="1"/>
          </p:cNvSpPr>
          <p:nvPr>
            <p:ph idx="1"/>
          </p:nvPr>
        </p:nvSpPr>
        <p:spPr/>
        <p:txBody>
          <a:bodyPr/>
          <a:lstStyle/>
          <a:p>
            <a:pPr marL="0" indent="0">
              <a:buNone/>
            </a:pPr>
            <a:r>
              <a:rPr lang="en-US" dirty="0"/>
              <a:t>Methods </a:t>
            </a:r>
            <a:r>
              <a:rPr lang="en-US" dirty="0" smtClean="0"/>
              <a:t>a person </a:t>
            </a:r>
            <a:r>
              <a:rPr lang="en-US" dirty="0"/>
              <a:t>uses to acquire and keep power within the organization</a:t>
            </a:r>
          </a:p>
          <a:p>
            <a:pPr marL="0" indent="0">
              <a:buNone/>
            </a:pPr>
            <a:endParaRPr lang="en-US" sz="1200" dirty="0"/>
          </a:p>
          <a:p>
            <a:pPr marL="0" indent="0">
              <a:buNone/>
            </a:pPr>
            <a:r>
              <a:rPr lang="en-US" dirty="0"/>
              <a:t>Commonly used </a:t>
            </a:r>
            <a:r>
              <a:rPr lang="en-US" dirty="0" smtClean="0"/>
              <a:t>strategies</a:t>
            </a:r>
            <a:endParaRPr lang="en-US" dirty="0"/>
          </a:p>
          <a:p>
            <a:pPr marL="0" indent="0">
              <a:buNone/>
            </a:pPr>
            <a:endParaRPr lang="en-US" sz="800" dirty="0"/>
          </a:p>
          <a:p>
            <a:r>
              <a:rPr lang="en-US" sz="2200" dirty="0"/>
              <a:t>Building relationships </a:t>
            </a:r>
          </a:p>
          <a:p>
            <a:r>
              <a:rPr lang="en-US" sz="2200" dirty="0"/>
              <a:t>Making a good impression</a:t>
            </a:r>
          </a:p>
          <a:p>
            <a:r>
              <a:rPr lang="en-US" sz="2200" dirty="0"/>
              <a:t>Helping others</a:t>
            </a:r>
          </a:p>
          <a:p>
            <a:r>
              <a:rPr lang="en-US" sz="2200" dirty="0"/>
              <a:t>Signaling </a:t>
            </a:r>
            <a:r>
              <a:rPr lang="en-US" sz="2200" dirty="0" smtClean="0"/>
              <a:t>confidence</a:t>
            </a:r>
            <a:endParaRPr lang="en-US" sz="2200" dirty="0"/>
          </a:p>
        </p:txBody>
      </p:sp>
    </p:spTree>
    <p:extLst>
      <p:ext uri="{BB962C8B-B14F-4D97-AF65-F5344CB8AC3E}">
        <p14:creationId xmlns:p14="http://schemas.microsoft.com/office/powerpoint/2010/main" val="1969717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AC924A4-3DD1-44A1-84D1-FE0E58B27247}"/>
              </a:ext>
            </a:extLst>
          </p:cNvPr>
          <p:cNvSpPr>
            <a:spLocks noGrp="1"/>
          </p:cNvSpPr>
          <p:nvPr>
            <p:ph type="title"/>
          </p:nvPr>
        </p:nvSpPr>
        <p:spPr/>
        <p:txBody>
          <a:bodyPr/>
          <a:lstStyle/>
          <a:p>
            <a:r>
              <a:rPr lang="en-US" altLang="en-US" dirty="0">
                <a:latin typeface="Calibri" panose="020F0502020204030204" pitchFamily="34" charset="0"/>
                <a:cs typeface="Arial" charset="0"/>
              </a:rPr>
              <a:t>Figure 14.8: Building a Power Base</a:t>
            </a:r>
            <a:endParaRPr lang="en-US" dirty="0"/>
          </a:p>
        </p:txBody>
      </p:sp>
      <p:pic>
        <p:nvPicPr>
          <p:cNvPr id="5" name="Picture 4" descr="The figure lists the approaches to building a power base using an illustration of a brick wall.">
            <a:extLst>
              <a:ext uri="{FF2B5EF4-FFF2-40B4-BE49-F238E27FC236}">
                <a16:creationId xmlns="" xmlns:a16="http://schemas.microsoft.com/office/drawing/2014/main" id="{D609D8EA-555C-41FF-AD32-0847899BA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637" y="1891929"/>
            <a:ext cx="8312727" cy="3074141"/>
          </a:xfrm>
          <a:prstGeom prst="rect">
            <a:avLst/>
          </a:prstGeom>
        </p:spPr>
      </p:pic>
      <p:sp>
        <p:nvSpPr>
          <p:cNvPr id="8" name="Content Placeholder 7">
            <a:extLst>
              <a:ext uri="{FF2B5EF4-FFF2-40B4-BE49-F238E27FC236}">
                <a16:creationId xmlns="" xmlns:a16="http://schemas.microsoft.com/office/drawing/2014/main" id="{E85D06F2-3DCF-430D-BBF7-D2AE7B907ADC}"/>
              </a:ext>
            </a:extLst>
          </p:cNvPr>
          <p:cNvSpPr>
            <a:spLocks noGrp="1"/>
          </p:cNvSpPr>
          <p:nvPr>
            <p:ph idx="1"/>
          </p:nvPr>
        </p:nvSpPr>
        <p:spPr>
          <a:xfrm>
            <a:off x="457200" y="5867400"/>
            <a:ext cx="8229600" cy="685800"/>
          </a:xfrm>
        </p:spPr>
        <p:txBody>
          <a:bodyPr/>
          <a:lstStyle/>
          <a:p>
            <a:pPr marL="0" indent="0" algn="r">
              <a:buNone/>
            </a:pPr>
            <a:r>
              <a:rPr lang="en-US" sz="1200" dirty="0" smtClean="0">
                <a:hlinkClick r:id="rId4" action="ppaction://hlinksldjump"/>
              </a:rPr>
              <a:t>Jump to </a:t>
            </a:r>
            <a:r>
              <a:rPr lang="en-US" sz="1200" dirty="0">
                <a:hlinkClick r:id="rId4" action="ppaction://hlinksldjump"/>
              </a:rPr>
              <a:t>Figure 14.8: </a:t>
            </a:r>
            <a:r>
              <a:rPr lang="en-US" altLang="en-US" sz="1200" dirty="0">
                <a:latin typeface="Calibri" panose="020F0502020204030204" pitchFamily="34" charset="0"/>
                <a:cs typeface="Arial" charset="0"/>
                <a:hlinkClick r:id="rId4" action="ppaction://hlinksldjump"/>
              </a:rPr>
              <a:t>Building a Power Base, Appendix</a:t>
            </a:r>
            <a:endParaRPr lang="en-US" sz="1200" dirty="0"/>
          </a:p>
        </p:txBody>
      </p:sp>
    </p:spTree>
    <p:extLst>
      <p:ext uri="{BB962C8B-B14F-4D97-AF65-F5344CB8AC3E}">
        <p14:creationId xmlns:p14="http://schemas.microsoft.com/office/powerpoint/2010/main" val="835238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9E72FD9-B2DC-4FC1-BE98-FEEEE170ABF1}"/>
              </a:ext>
            </a:extLst>
          </p:cNvPr>
          <p:cNvSpPr>
            <a:spLocks noGrp="1"/>
          </p:cNvSpPr>
          <p:nvPr>
            <p:ph type="title"/>
          </p:nvPr>
        </p:nvSpPr>
        <p:spPr/>
        <p:txBody>
          <a:bodyPr/>
          <a:lstStyle/>
          <a:p>
            <a:r>
              <a:rPr lang="en-US" dirty="0"/>
              <a:t>Establishing a Competitive Edge </a:t>
            </a:r>
          </a:p>
        </p:txBody>
      </p:sp>
      <p:sp>
        <p:nvSpPr>
          <p:cNvPr id="3" name="Content Placeholder 2">
            <a:extLst>
              <a:ext uri="{FF2B5EF4-FFF2-40B4-BE49-F238E27FC236}">
                <a16:creationId xmlns="" xmlns:a16="http://schemas.microsoft.com/office/drawing/2014/main" id="{53855B5F-D031-4009-AA41-4AD7B40981F9}"/>
              </a:ext>
            </a:extLst>
          </p:cNvPr>
          <p:cNvSpPr>
            <a:spLocks noGrp="1"/>
          </p:cNvSpPr>
          <p:nvPr>
            <p:ph idx="1"/>
          </p:nvPr>
        </p:nvSpPr>
        <p:spPr/>
        <p:txBody>
          <a:bodyPr/>
          <a:lstStyle/>
          <a:p>
            <a:pPr marL="0" indent="0">
              <a:buNone/>
            </a:pPr>
            <a:r>
              <a:rPr lang="en-US" dirty="0"/>
              <a:t>Organizational members seek to gain a competitive edge to qualify for things such as promotions, raises, and choice assignments</a:t>
            </a:r>
          </a:p>
          <a:p>
            <a:r>
              <a:rPr lang="en-US" sz="2200" dirty="0"/>
              <a:t>Ethical efforts to establish a competitive edge </a:t>
            </a:r>
            <a:r>
              <a:rPr lang="en-US" sz="2200" dirty="0" smtClean="0"/>
              <a:t>are based </a:t>
            </a:r>
            <a:r>
              <a:rPr lang="en-US" sz="2200" dirty="0"/>
              <a:t>on trying to do an exceptional job</a:t>
            </a:r>
          </a:p>
          <a:p>
            <a:r>
              <a:rPr lang="en-US" sz="2200" dirty="0" smtClean="0"/>
              <a:t>Unethical efforts include spreading </a:t>
            </a:r>
            <a:r>
              <a:rPr lang="en-US" sz="2200" dirty="0"/>
              <a:t>lies and rumors </a:t>
            </a:r>
            <a:r>
              <a:rPr lang="en-US" sz="2200" dirty="0" smtClean="0"/>
              <a:t>and taking </a:t>
            </a:r>
            <a:r>
              <a:rPr lang="en-US" sz="2200" dirty="0"/>
              <a:t>undue credit for work or ideas or trying to look good at someone else’s </a:t>
            </a:r>
            <a:r>
              <a:rPr lang="en-US" sz="2200" dirty="0" smtClean="0"/>
              <a:t>expense</a:t>
            </a:r>
            <a:endParaRPr lang="en-US" sz="2200" dirty="0"/>
          </a:p>
        </p:txBody>
      </p:sp>
    </p:spTree>
    <p:extLst>
      <p:ext uri="{BB962C8B-B14F-4D97-AF65-F5344CB8AC3E}">
        <p14:creationId xmlns:p14="http://schemas.microsoft.com/office/powerpoint/2010/main" val="4096852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3410716-3372-4C35-A9BE-2BFB17E49866}"/>
              </a:ext>
            </a:extLst>
          </p:cNvPr>
          <p:cNvSpPr>
            <a:spLocks noGrp="1"/>
          </p:cNvSpPr>
          <p:nvPr>
            <p:ph type="title"/>
          </p:nvPr>
        </p:nvSpPr>
        <p:spPr/>
        <p:txBody>
          <a:bodyPr/>
          <a:lstStyle/>
          <a:p>
            <a:r>
              <a:rPr lang="en-US" altLang="en-US" dirty="0">
                <a:latin typeface="Calibri" panose="020F0502020204030204" pitchFamily="34" charset="0"/>
                <a:cs typeface="Arial" charset="0"/>
              </a:rPr>
              <a:t>Socializing</a:t>
            </a:r>
            <a:endParaRPr lang="en-US" dirty="0"/>
          </a:p>
        </p:txBody>
      </p:sp>
      <p:sp>
        <p:nvSpPr>
          <p:cNvPr id="3" name="Content Placeholder 2">
            <a:extLst>
              <a:ext uri="{FF2B5EF4-FFF2-40B4-BE49-F238E27FC236}">
                <a16:creationId xmlns="" xmlns:a16="http://schemas.microsoft.com/office/drawing/2014/main" id="{741F6E14-F6B5-4DC2-8215-6C636EDFF5C5}"/>
              </a:ext>
            </a:extLst>
          </p:cNvPr>
          <p:cNvSpPr>
            <a:spLocks noGrp="1"/>
          </p:cNvSpPr>
          <p:nvPr>
            <p:ph idx="1"/>
          </p:nvPr>
        </p:nvSpPr>
        <p:spPr/>
        <p:txBody>
          <a:bodyPr/>
          <a:lstStyle/>
          <a:p>
            <a:pPr>
              <a:buNone/>
            </a:pPr>
            <a:r>
              <a:rPr lang="en-US" altLang="en-US" dirty="0">
                <a:latin typeface="Calibri" panose="020F0502020204030204" pitchFamily="34" charset="0"/>
                <a:cs typeface="Arial" charset="0"/>
              </a:rPr>
              <a:t>At many organizations, socializing is one way of getting ahead</a:t>
            </a:r>
          </a:p>
          <a:p>
            <a:pPr marL="0" indent="0">
              <a:buNone/>
            </a:pPr>
            <a:endParaRPr lang="en-US" altLang="en-US" sz="2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One can handle socializing appropriately using common sense</a:t>
            </a:r>
            <a:endParaRPr lang="en-US" altLang="en-US" dirty="0">
              <a:latin typeface="Calibri" panose="020F0502020204030204" pitchFamily="34" charset="0"/>
              <a:cs typeface="Arial" charset="0"/>
            </a:endParaRPr>
          </a:p>
          <a:p>
            <a:r>
              <a:rPr lang="en-US" altLang="en-US" sz="2200" dirty="0" smtClean="0">
                <a:latin typeface="Calibri" panose="020F0502020204030204" pitchFamily="34" charset="0"/>
                <a:cs typeface="Arial" charset="0"/>
              </a:rPr>
              <a:t>Avoid </a:t>
            </a:r>
            <a:r>
              <a:rPr lang="en-US" altLang="en-US" sz="2200" dirty="0">
                <a:latin typeface="Calibri" panose="020F0502020204030204" pitchFamily="34" charset="0"/>
                <a:cs typeface="Arial" charset="0"/>
              </a:rPr>
              <a:t>behaviors such as getting drunk at parties or dating subordinates</a:t>
            </a:r>
          </a:p>
          <a:p>
            <a:r>
              <a:rPr lang="en-US" altLang="en-US" sz="2200" dirty="0" smtClean="0">
                <a:latin typeface="Calibri" panose="020F0502020204030204" pitchFamily="34" charset="0"/>
                <a:cs typeface="Arial" charset="0"/>
              </a:rPr>
              <a:t>Be </a:t>
            </a:r>
            <a:r>
              <a:rPr lang="en-US" altLang="en-US" sz="2200" dirty="0">
                <a:latin typeface="Calibri" panose="020F0502020204030204" pitchFamily="34" charset="0"/>
                <a:cs typeface="Arial" charset="0"/>
              </a:rPr>
              <a:t>sensible, but </a:t>
            </a:r>
            <a:r>
              <a:rPr lang="en-US" altLang="en-US" sz="2200" dirty="0" smtClean="0">
                <a:latin typeface="Calibri" panose="020F0502020204030204" pitchFamily="34" charset="0"/>
                <a:cs typeface="Arial" charset="0"/>
              </a:rPr>
              <a:t>natural</a:t>
            </a:r>
            <a:endParaRPr lang="en-US" dirty="0"/>
          </a:p>
        </p:txBody>
      </p:sp>
    </p:spTree>
    <p:extLst>
      <p:ext uri="{BB962C8B-B14F-4D97-AF65-F5344CB8AC3E}">
        <p14:creationId xmlns:p14="http://schemas.microsoft.com/office/powerpoint/2010/main" val="27363695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A3A4BD71-ECAE-4DC8-92A1-16ED4142BE79}"/>
              </a:ext>
            </a:extLst>
          </p:cNvPr>
          <p:cNvSpPr>
            <a:spLocks noGrp="1"/>
          </p:cNvSpPr>
          <p:nvPr>
            <p:ph type="ctrTitle"/>
          </p:nvPr>
        </p:nvSpPr>
        <p:spPr/>
        <p:txBody>
          <a:bodyPr/>
          <a:lstStyle/>
          <a:p>
            <a:r>
              <a:rPr lang="en-US" dirty="0"/>
              <a:t>APPENDICES</a:t>
            </a:r>
          </a:p>
        </p:txBody>
      </p:sp>
    </p:spTree>
    <p:extLst>
      <p:ext uri="{BB962C8B-B14F-4D97-AF65-F5344CB8AC3E}">
        <p14:creationId xmlns:p14="http://schemas.microsoft.com/office/powerpoint/2010/main" val="1249230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DBBE4A9-A278-43D5-89F2-5B479BE15E8D}"/>
              </a:ext>
            </a:extLst>
          </p:cNvPr>
          <p:cNvSpPr>
            <a:spLocks noGrp="1"/>
          </p:cNvSpPr>
          <p:nvPr>
            <p:ph type="title"/>
          </p:nvPr>
        </p:nvSpPr>
        <p:spPr/>
        <p:txBody>
          <a:bodyPr/>
          <a:lstStyle/>
          <a:p>
            <a:r>
              <a:rPr lang="en-US" altLang="en-US" sz="2800" dirty="0" smtClean="0">
                <a:latin typeface="Calibri" panose="020F0502020204030204" pitchFamily="34" charset="0"/>
                <a:cs typeface="Arial" charset="0"/>
              </a:rPr>
              <a:t>Figure </a:t>
            </a:r>
            <a:r>
              <a:rPr lang="en-US" altLang="en-US" sz="2800" dirty="0">
                <a:latin typeface="Calibri" panose="020F0502020204030204" pitchFamily="34" charset="0"/>
                <a:cs typeface="Arial" charset="0"/>
              </a:rPr>
              <a:t>14.2: Strategies for Managing Interpersonal </a:t>
            </a:r>
            <a:r>
              <a:rPr lang="en-US" altLang="en-US" sz="2800" dirty="0" smtClean="0">
                <a:latin typeface="Calibri" panose="020F0502020204030204" pitchFamily="34" charset="0"/>
                <a:cs typeface="Arial" charset="0"/>
              </a:rPr>
              <a:t/>
            </a:r>
            <a:br>
              <a:rPr lang="en-US" altLang="en-US" sz="2800" dirty="0" smtClean="0">
                <a:latin typeface="Calibri" panose="020F0502020204030204" pitchFamily="34" charset="0"/>
                <a:cs typeface="Arial" charset="0"/>
              </a:rPr>
            </a:br>
            <a:r>
              <a:rPr lang="en-US" altLang="en-US" sz="2800" dirty="0" smtClean="0">
                <a:latin typeface="Calibri" panose="020F0502020204030204" pitchFamily="34" charset="0"/>
                <a:cs typeface="Arial" charset="0"/>
              </a:rPr>
              <a:t>Conflict</a:t>
            </a:r>
            <a:r>
              <a:rPr lang="en-US" altLang="en-US" sz="2800" dirty="0">
                <a:latin typeface="Calibri" panose="020F0502020204030204" pitchFamily="34" charset="0"/>
                <a:cs typeface="Arial" charset="0"/>
              </a:rPr>
              <a:t>, Appendix</a:t>
            </a:r>
            <a:endParaRPr lang="en-US" sz="2800" dirty="0"/>
          </a:p>
        </p:txBody>
      </p:sp>
      <p:sp>
        <p:nvSpPr>
          <p:cNvPr id="3" name="Content Placeholder 2">
            <a:extLst>
              <a:ext uri="{FF2B5EF4-FFF2-40B4-BE49-F238E27FC236}">
                <a16:creationId xmlns="" xmlns:a16="http://schemas.microsoft.com/office/drawing/2014/main" id="{E1080E74-0100-4D7B-B08F-BA9DFC199CED}"/>
              </a:ext>
            </a:extLst>
          </p:cNvPr>
          <p:cNvSpPr>
            <a:spLocks noGrp="1"/>
          </p:cNvSpPr>
          <p:nvPr>
            <p:ph idx="1"/>
          </p:nvPr>
        </p:nvSpPr>
        <p:spPr>
          <a:xfrm>
            <a:off x="457200" y="1143000"/>
            <a:ext cx="8229600" cy="5410200"/>
          </a:xfrm>
        </p:spPr>
        <p:txBody>
          <a:bodyPr/>
          <a:lstStyle/>
          <a:p>
            <a:pPr marL="0" indent="0">
              <a:buNone/>
            </a:pPr>
            <a:r>
              <a:rPr lang="en-US" dirty="0"/>
              <a:t>The circle is divided into four equal parts, which are labeled resolving, compromising, avoiding, and forcing.</a:t>
            </a:r>
          </a:p>
        </p:txBody>
      </p:sp>
      <p:sp>
        <p:nvSpPr>
          <p:cNvPr id="4" name="Content Placeholder 2">
            <a:extLst>
              <a:ext uri="{FF2B5EF4-FFF2-40B4-BE49-F238E27FC236}">
                <a16:creationId xmlns="" xmlns:a16="http://schemas.microsoft.com/office/drawing/2014/main" id="{0B5CB52B-CC15-4ABB-811A-C32B33DE07C5}"/>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14.2: Strategies for Managing Interpersonal Conflict</a:t>
            </a:r>
            <a:r>
              <a:rPr lang="en-US" sz="1200" dirty="0">
                <a:hlinkClick r:id="rId2" action="ppaction://hlinksldjump"/>
              </a:rPr>
              <a:t> </a:t>
            </a:r>
            <a:endParaRPr lang="en-US" sz="1200" dirty="0"/>
          </a:p>
        </p:txBody>
      </p:sp>
    </p:spTree>
    <p:extLst>
      <p:ext uri="{BB962C8B-B14F-4D97-AF65-F5344CB8AC3E}">
        <p14:creationId xmlns:p14="http://schemas.microsoft.com/office/powerpoint/2010/main" val="2059218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800" dirty="0">
                <a:latin typeface="Calibri" panose="020F0502020204030204" pitchFamily="34" charset="0"/>
                <a:cs typeface="Arial" charset="0"/>
              </a:rPr>
              <a:t>Figure 14.3: Initiating Conflict </a:t>
            </a:r>
            <a:r>
              <a:rPr lang="en-US" altLang="en-US" sz="2800" dirty="0" smtClean="0">
                <a:latin typeface="Calibri" panose="020F0502020204030204" pitchFamily="34" charset="0"/>
                <a:cs typeface="Arial" charset="0"/>
              </a:rPr>
              <a:t>Resolution, Appendix</a:t>
            </a:r>
            <a:endParaRPr lang="en-US" sz="2800" dirty="0"/>
          </a:p>
        </p:txBody>
      </p:sp>
      <p:sp>
        <p:nvSpPr>
          <p:cNvPr id="3" name="Content Placeholder 2"/>
          <p:cNvSpPr>
            <a:spLocks noGrp="1"/>
          </p:cNvSpPr>
          <p:nvPr>
            <p:ph idx="1"/>
          </p:nvPr>
        </p:nvSpPr>
        <p:spPr/>
        <p:txBody>
          <a:bodyPr/>
          <a:lstStyle/>
          <a:p>
            <a:pPr marL="0" indent="0">
              <a:buNone/>
            </a:pPr>
            <a:r>
              <a:rPr lang="en-US" dirty="0"/>
              <a:t>The flowchart shows that first, one must understand the conflict, second, one must state the problem in terms of actions and effects, and third, one must listen to the response. If the problem is acknowledged, the parties involved can move toward finding a solution together, restating the solution, and then implementing it. If the problem is not acknowledged, one must restate the problem and listen to the response and make sure the problem is acknowledged.</a:t>
            </a:r>
          </a:p>
        </p:txBody>
      </p:sp>
      <p:sp>
        <p:nvSpPr>
          <p:cNvPr id="4" name="Content Placeholder 2">
            <a:extLst>
              <a:ext uri="{FF2B5EF4-FFF2-40B4-BE49-F238E27FC236}">
                <a16:creationId xmlns="" xmlns:a16="http://schemas.microsoft.com/office/drawing/2014/main" id="{0B5CB52B-CC15-4ABB-811A-C32B33DE07C5}"/>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a:t>
            </a:r>
            <a:r>
              <a:rPr lang="en-US" altLang="en-US" sz="1200" dirty="0" smtClean="0">
                <a:latin typeface="Calibri" panose="020F0502020204030204" pitchFamily="34" charset="0"/>
                <a:cs typeface="Arial" charset="0"/>
                <a:hlinkClick r:id="rId2" action="ppaction://hlinksldjump"/>
              </a:rPr>
              <a:t>14.3: Initiating Conflict Resolution</a:t>
            </a:r>
            <a:endParaRPr lang="en-US" sz="1200" dirty="0"/>
          </a:p>
        </p:txBody>
      </p:sp>
    </p:spTree>
    <p:extLst>
      <p:ext uri="{BB962C8B-B14F-4D97-AF65-F5344CB8AC3E}">
        <p14:creationId xmlns:p14="http://schemas.microsoft.com/office/powerpoint/2010/main" val="294766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800" dirty="0">
                <a:latin typeface="Calibri" panose="020F0502020204030204" pitchFamily="34" charset="0"/>
                <a:cs typeface="Arial" charset="0"/>
              </a:rPr>
              <a:t>Figure 14.4: Responding to a </a:t>
            </a:r>
            <a:r>
              <a:rPr lang="en-US" altLang="en-US" sz="2800" dirty="0" smtClean="0">
                <a:latin typeface="Calibri" panose="020F0502020204030204" pitchFamily="34" charset="0"/>
                <a:cs typeface="Arial" charset="0"/>
              </a:rPr>
              <a:t>Conflict, Appendix</a:t>
            </a:r>
            <a:endParaRPr lang="en-US" sz="2800" dirty="0"/>
          </a:p>
        </p:txBody>
      </p:sp>
      <p:sp>
        <p:nvSpPr>
          <p:cNvPr id="3" name="Content Placeholder 2"/>
          <p:cNvSpPr>
            <a:spLocks noGrp="1"/>
          </p:cNvSpPr>
          <p:nvPr>
            <p:ph idx="1"/>
          </p:nvPr>
        </p:nvSpPr>
        <p:spPr/>
        <p:txBody>
          <a:bodyPr/>
          <a:lstStyle/>
          <a:p>
            <a:pPr marL="0" indent="0">
              <a:buNone/>
            </a:pPr>
            <a:r>
              <a:rPr lang="en-US" dirty="0"/>
              <a:t>The flowchart shows that to respond to a </a:t>
            </a:r>
            <a:r>
              <a:rPr lang="en-US" dirty="0" smtClean="0"/>
              <a:t>conflict, </a:t>
            </a:r>
            <a:r>
              <a:rPr lang="en-US" dirty="0"/>
              <a:t>one must listen to the complaint, interpret the problem in terms of actions and effects, agree with something the other person said, find a solution together, agree on how to carry out the solution, and, finally, implement the solution</a:t>
            </a:r>
            <a:r>
              <a:rPr lang="en-US" dirty="0" smtClean="0"/>
              <a:t>.</a:t>
            </a:r>
            <a:endParaRPr lang="en-US" dirty="0"/>
          </a:p>
        </p:txBody>
      </p:sp>
      <p:sp>
        <p:nvSpPr>
          <p:cNvPr id="4" name="Content Placeholder 2">
            <a:extLst>
              <a:ext uri="{FF2B5EF4-FFF2-40B4-BE49-F238E27FC236}">
                <a16:creationId xmlns="" xmlns:a16="http://schemas.microsoft.com/office/drawing/2014/main" id="{0B5CB52B-CC15-4ABB-811A-C32B33DE07C5}"/>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a:t>
            </a:r>
            <a:r>
              <a:rPr lang="en-US" altLang="en-US" sz="1200" dirty="0" smtClean="0">
                <a:latin typeface="Calibri" panose="020F0502020204030204" pitchFamily="34" charset="0"/>
                <a:cs typeface="Arial" charset="0"/>
                <a:hlinkClick r:id="rId2" action="ppaction://hlinksldjump"/>
              </a:rPr>
              <a:t>14.4: Responding to a Conflict</a:t>
            </a:r>
            <a:endParaRPr lang="en-US" sz="1200" dirty="0"/>
          </a:p>
        </p:txBody>
      </p:sp>
    </p:spTree>
    <p:extLst>
      <p:ext uri="{BB962C8B-B14F-4D97-AF65-F5344CB8AC3E}">
        <p14:creationId xmlns:p14="http://schemas.microsoft.com/office/powerpoint/2010/main" val="3157702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latin typeface="Calibri" panose="020F0502020204030204" pitchFamily="34" charset="0"/>
                <a:cs typeface="Arial" charset="0"/>
              </a:rPr>
              <a:t>Conflict</a:t>
            </a:r>
          </a:p>
        </p:txBody>
      </p:sp>
      <p:sp>
        <p:nvSpPr>
          <p:cNvPr id="15363" name="Content Placeholder 2"/>
          <p:cNvSpPr>
            <a:spLocks noGrp="1"/>
          </p:cNvSpPr>
          <p:nvPr>
            <p:ph idx="1"/>
          </p:nvPr>
        </p:nvSpPr>
        <p:spPr/>
        <p:txBody>
          <a:bodyPr/>
          <a:lstStyle/>
          <a:p>
            <a:pPr marL="0" indent="0">
              <a:spcBef>
                <a:spcPts val="400"/>
              </a:spcBef>
              <a:spcAft>
                <a:spcPts val="300"/>
              </a:spcAft>
              <a:buNone/>
            </a:pPr>
            <a:r>
              <a:rPr lang="en-US" altLang="en-US" dirty="0" smtClean="0">
                <a:latin typeface="Calibri" panose="020F0502020204030204" pitchFamily="34" charset="0"/>
                <a:cs typeface="Arial" charset="0"/>
              </a:rPr>
              <a:t>Struggle </a:t>
            </a:r>
            <a:r>
              <a:rPr lang="en-US" altLang="en-US" dirty="0">
                <a:latin typeface="Calibri" panose="020F0502020204030204" pitchFamily="34" charset="0"/>
                <a:cs typeface="Arial" charset="0"/>
              </a:rPr>
              <a:t>resulting from incompatible or opposing needs, feelings, thoughts, or demands within a person or between two or more people</a:t>
            </a:r>
          </a:p>
          <a:p>
            <a:pPr marL="0" indent="0">
              <a:spcBef>
                <a:spcPts val="400"/>
              </a:spcBef>
              <a:spcAft>
                <a:spcPts val="300"/>
              </a:spcAft>
              <a:buNone/>
            </a:pPr>
            <a:endParaRPr lang="en-US" altLang="en-US" sz="1200" dirty="0">
              <a:latin typeface="Calibri" panose="020F0502020204030204" pitchFamily="34" charset="0"/>
              <a:cs typeface="Arial" charset="0"/>
            </a:endParaRPr>
          </a:p>
          <a:p>
            <a:pPr marL="0" indent="0">
              <a:spcBef>
                <a:spcPts val="400"/>
              </a:spcBef>
              <a:spcAft>
                <a:spcPts val="300"/>
              </a:spcAft>
              <a:buNone/>
            </a:pPr>
            <a:r>
              <a:rPr lang="en-US" altLang="en-US" dirty="0" smtClean="0">
                <a:latin typeface="Calibri" panose="020F0502020204030204" pitchFamily="34" charset="0"/>
                <a:cs typeface="Arial" charset="0"/>
              </a:rPr>
              <a:t>Can be a positive force that can </a:t>
            </a:r>
            <a:r>
              <a:rPr lang="en-US" altLang="en-US" dirty="0">
                <a:latin typeface="Calibri" panose="020F0502020204030204" pitchFamily="34" charset="0"/>
                <a:cs typeface="Arial" charset="0"/>
              </a:rPr>
              <a:t>bring about necessary </a:t>
            </a:r>
            <a:r>
              <a:rPr lang="en-US" altLang="en-US" dirty="0" smtClean="0">
                <a:latin typeface="Calibri" panose="020F0502020204030204" pitchFamily="34" charset="0"/>
                <a:cs typeface="Arial" charset="0"/>
              </a:rPr>
              <a:t>changes</a:t>
            </a:r>
            <a:endParaRPr lang="en-US" altLang="en-US" dirty="0">
              <a:latin typeface="Calibri" panose="020F0502020204030204" pitchFamily="34" charset="0"/>
              <a:cs typeface="Arial" charset="0"/>
            </a:endParaRPr>
          </a:p>
          <a:p>
            <a:pPr marL="0" indent="0">
              <a:spcBef>
                <a:spcPts val="400"/>
              </a:spcBef>
              <a:spcAft>
                <a:spcPts val="300"/>
              </a:spcAft>
              <a:buNone/>
            </a:pPr>
            <a:endParaRPr lang="en-US" altLang="en-US" sz="1200" dirty="0">
              <a:latin typeface="Calibri" panose="020F0502020204030204" pitchFamily="34" charset="0"/>
              <a:cs typeface="Arial" charset="0"/>
            </a:endParaRPr>
          </a:p>
          <a:p>
            <a:pPr marL="0" indent="0">
              <a:spcBef>
                <a:spcPts val="400"/>
              </a:spcBef>
              <a:spcAft>
                <a:spcPts val="300"/>
              </a:spcAft>
              <a:buNone/>
            </a:pPr>
            <a:r>
              <a:rPr lang="en-US" altLang="en-US" dirty="0" smtClean="0">
                <a:latin typeface="Calibri" panose="020F0502020204030204" pitchFamily="34" charset="0"/>
                <a:cs typeface="Arial" charset="0"/>
              </a:rPr>
              <a:t>Can have negative consequences, such as:</a:t>
            </a:r>
          </a:p>
          <a:p>
            <a:pPr marL="0" indent="0">
              <a:spcBef>
                <a:spcPts val="400"/>
              </a:spcBef>
              <a:spcAft>
                <a:spcPts val="300"/>
              </a:spcAft>
              <a:buNone/>
            </a:pPr>
            <a:endParaRPr lang="en-US" altLang="en-US" sz="1200" dirty="0">
              <a:latin typeface="Calibri" panose="020F0502020204030204" pitchFamily="34" charset="0"/>
              <a:cs typeface="Arial" charset="0"/>
            </a:endParaRPr>
          </a:p>
          <a:p>
            <a:pPr>
              <a:spcBef>
                <a:spcPts val="400"/>
              </a:spcBef>
              <a:spcAft>
                <a:spcPts val="300"/>
              </a:spcAft>
            </a:pPr>
            <a:r>
              <a:rPr lang="en-US" altLang="en-US" sz="2200" dirty="0" smtClean="0">
                <a:latin typeface="Calibri" panose="020F0502020204030204" pitchFamily="34" charset="0"/>
                <a:cs typeface="Arial" charset="0"/>
              </a:rPr>
              <a:t>Stress </a:t>
            </a:r>
            <a:r>
              <a:rPr lang="en-US" altLang="en-US" sz="2200" dirty="0">
                <a:latin typeface="Calibri" panose="020F0502020204030204" pitchFamily="34" charset="0"/>
                <a:cs typeface="Arial" charset="0"/>
              </a:rPr>
              <a:t>and </a:t>
            </a:r>
            <a:r>
              <a:rPr lang="en-US" altLang="en-US" sz="2200" b="1" dirty="0">
                <a:latin typeface="Calibri" panose="020F0502020204030204" pitchFamily="34" charset="0"/>
                <a:cs typeface="Arial" charset="0"/>
              </a:rPr>
              <a:t>frustration </a:t>
            </a:r>
          </a:p>
          <a:p>
            <a:pPr>
              <a:spcBef>
                <a:spcPts val="400"/>
              </a:spcBef>
              <a:spcAft>
                <a:spcPts val="300"/>
              </a:spcAft>
            </a:pPr>
            <a:r>
              <a:rPr lang="en-US" altLang="en-US" sz="2200" dirty="0" smtClean="0">
                <a:latin typeface="Calibri" panose="020F0502020204030204" pitchFamily="34" charset="0"/>
                <a:cs typeface="Arial" charset="0"/>
              </a:rPr>
              <a:t>Reduced </a:t>
            </a:r>
            <a:r>
              <a:rPr lang="en-US" altLang="en-US" sz="2200" dirty="0">
                <a:latin typeface="Calibri" panose="020F0502020204030204" pitchFamily="34" charset="0"/>
                <a:cs typeface="Arial" charset="0"/>
              </a:rPr>
              <a:t>productivity</a:t>
            </a:r>
          </a:p>
          <a:p>
            <a:pPr>
              <a:spcBef>
                <a:spcPts val="400"/>
              </a:spcBef>
              <a:spcAft>
                <a:spcPts val="300"/>
              </a:spcAft>
            </a:pPr>
            <a:r>
              <a:rPr lang="en-US" altLang="en-US" sz="2200" dirty="0" smtClean="0">
                <a:latin typeface="Calibri" panose="020F0502020204030204" pitchFamily="34" charset="0"/>
                <a:cs typeface="Arial" charset="0"/>
              </a:rPr>
              <a:t>Destructive behavior</a:t>
            </a:r>
          </a:p>
          <a:p>
            <a:pPr marL="0" indent="0">
              <a:spcBef>
                <a:spcPts val="400"/>
              </a:spcBef>
              <a:spcAft>
                <a:spcPts val="300"/>
              </a:spcAft>
              <a:buNone/>
            </a:pPr>
            <a:endParaRPr lang="en-US" sz="1200" dirty="0"/>
          </a:p>
          <a:p>
            <a:pPr marL="0" indent="0">
              <a:spcBef>
                <a:spcPts val="400"/>
              </a:spcBef>
              <a:spcAft>
                <a:spcPts val="300"/>
              </a:spcAft>
              <a:buNone/>
            </a:pPr>
            <a:r>
              <a:rPr lang="en-US" dirty="0" smtClean="0">
                <a:latin typeface="+mj-lt"/>
              </a:rPr>
              <a:t>Consequences may </a:t>
            </a:r>
            <a:r>
              <a:rPr lang="en-US" dirty="0">
                <a:latin typeface="+mj-lt"/>
              </a:rPr>
              <a:t>depend partly on the way that </a:t>
            </a:r>
            <a:r>
              <a:rPr lang="en-US" dirty="0" smtClean="0">
                <a:latin typeface="+mj-lt"/>
              </a:rPr>
              <a:t>conflicts are resolved</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2439396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E3C472-A688-4680-97C2-B04FBACDA47E}"/>
              </a:ext>
            </a:extLst>
          </p:cNvPr>
          <p:cNvSpPr>
            <a:spLocks noGrp="1"/>
          </p:cNvSpPr>
          <p:nvPr>
            <p:ph type="title"/>
          </p:nvPr>
        </p:nvSpPr>
        <p:spPr/>
        <p:txBody>
          <a:bodyPr/>
          <a:lstStyle/>
          <a:p>
            <a:r>
              <a:rPr lang="en-US" altLang="en-US" sz="3200" dirty="0">
                <a:latin typeface="Calibri" panose="020F0502020204030204" pitchFamily="34" charset="0"/>
                <a:cs typeface="Arial" charset="0"/>
              </a:rPr>
              <a:t>Figure 14.5: Sources of Change, Appendix</a:t>
            </a:r>
            <a:endParaRPr lang="en-US" sz="3200" dirty="0"/>
          </a:p>
        </p:txBody>
      </p:sp>
      <p:sp>
        <p:nvSpPr>
          <p:cNvPr id="3" name="Content Placeholder 2">
            <a:extLst>
              <a:ext uri="{FF2B5EF4-FFF2-40B4-BE49-F238E27FC236}">
                <a16:creationId xmlns="" xmlns:a16="http://schemas.microsoft.com/office/drawing/2014/main" id="{69B9EE7B-B7D6-481F-A815-C9D25B34AA28}"/>
              </a:ext>
            </a:extLst>
          </p:cNvPr>
          <p:cNvSpPr>
            <a:spLocks noGrp="1"/>
          </p:cNvSpPr>
          <p:nvPr>
            <p:ph idx="1"/>
          </p:nvPr>
        </p:nvSpPr>
        <p:spPr/>
        <p:txBody>
          <a:bodyPr/>
          <a:lstStyle/>
          <a:p>
            <a:pPr marL="0" indent="0">
              <a:buNone/>
            </a:pPr>
            <a:r>
              <a:rPr lang="en-US" dirty="0"/>
              <a:t>It shows three arrows merging into one that points to the word change. The three arrows are labeled management, employees, and external forces.</a:t>
            </a:r>
          </a:p>
        </p:txBody>
      </p:sp>
      <p:sp>
        <p:nvSpPr>
          <p:cNvPr id="4" name="Content Placeholder 2">
            <a:extLst>
              <a:ext uri="{FF2B5EF4-FFF2-40B4-BE49-F238E27FC236}">
                <a16:creationId xmlns="" xmlns:a16="http://schemas.microsoft.com/office/drawing/2014/main" id="{536A2CBC-4B28-4FD3-9C57-4453EB455FC9}"/>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14.5: Sources of Change</a:t>
            </a:r>
            <a:endParaRPr lang="en-US" sz="1200" dirty="0"/>
          </a:p>
        </p:txBody>
      </p:sp>
    </p:spTree>
    <p:extLst>
      <p:ext uri="{BB962C8B-B14F-4D97-AF65-F5344CB8AC3E}">
        <p14:creationId xmlns:p14="http://schemas.microsoft.com/office/powerpoint/2010/main" val="24200158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5506D50-44D0-4BBE-939A-AA25C7D2F5BA}"/>
              </a:ext>
            </a:extLst>
          </p:cNvPr>
          <p:cNvSpPr>
            <a:spLocks noGrp="1"/>
          </p:cNvSpPr>
          <p:nvPr>
            <p:ph type="title"/>
          </p:nvPr>
        </p:nvSpPr>
        <p:spPr/>
        <p:txBody>
          <a:bodyPr/>
          <a:lstStyle/>
          <a:p>
            <a:r>
              <a:rPr lang="en-US" altLang="en-US" sz="3200" dirty="0">
                <a:latin typeface="Calibri" panose="020F0502020204030204" pitchFamily="34" charset="0"/>
                <a:cs typeface="Arial" charset="0"/>
              </a:rPr>
              <a:t>Figure 14.8: Building a Power Base, Appendix</a:t>
            </a:r>
            <a:endParaRPr lang="en-US" sz="3200" dirty="0"/>
          </a:p>
        </p:txBody>
      </p:sp>
      <p:sp>
        <p:nvSpPr>
          <p:cNvPr id="3" name="Content Placeholder 2">
            <a:extLst>
              <a:ext uri="{FF2B5EF4-FFF2-40B4-BE49-F238E27FC236}">
                <a16:creationId xmlns="" xmlns:a16="http://schemas.microsoft.com/office/drawing/2014/main" id="{14064CF7-65CC-415B-ABB5-57A50EE43BF2}"/>
              </a:ext>
            </a:extLst>
          </p:cNvPr>
          <p:cNvSpPr>
            <a:spLocks noGrp="1"/>
          </p:cNvSpPr>
          <p:nvPr>
            <p:ph idx="1"/>
          </p:nvPr>
        </p:nvSpPr>
        <p:spPr/>
        <p:txBody>
          <a:bodyPr/>
          <a:lstStyle/>
          <a:p>
            <a:pPr marL="0" indent="0">
              <a:buNone/>
            </a:pPr>
            <a:r>
              <a:rPr lang="en-US" dirty="0"/>
              <a:t>Five bricks on </a:t>
            </a:r>
            <a:r>
              <a:rPr lang="en-US" dirty="0" smtClean="0"/>
              <a:t>the </a:t>
            </a:r>
            <a:r>
              <a:rPr lang="en-US" dirty="0"/>
              <a:t>wall are labeled. The labels read assume greater responsibility, seek control over resources, please the boss, do favors for others, and develop alliances with others.</a:t>
            </a:r>
          </a:p>
        </p:txBody>
      </p:sp>
      <p:sp>
        <p:nvSpPr>
          <p:cNvPr id="4" name="Content Placeholder 2">
            <a:extLst>
              <a:ext uri="{FF2B5EF4-FFF2-40B4-BE49-F238E27FC236}">
                <a16:creationId xmlns="" xmlns:a16="http://schemas.microsoft.com/office/drawing/2014/main" id="{39BFF0F0-350B-4AC1-9248-87775AF60D1C}"/>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sz="1200" dirty="0">
                <a:hlinkClick r:id="rId2" action="ppaction://hlinksldjump"/>
              </a:rPr>
              <a:t>Figure 14.8: </a:t>
            </a:r>
            <a:r>
              <a:rPr lang="en-US" altLang="en-US" sz="1200" dirty="0">
                <a:latin typeface="Calibri" panose="020F0502020204030204" pitchFamily="34" charset="0"/>
                <a:cs typeface="Arial" charset="0"/>
                <a:hlinkClick r:id="rId2" action="ppaction://hlinksldjump"/>
              </a:rPr>
              <a:t>Building a Power Base</a:t>
            </a:r>
            <a:r>
              <a:rPr lang="en-US" sz="1200" dirty="0">
                <a:hlinkClick r:id="rId2" action="ppaction://hlinksldjump"/>
              </a:rPr>
              <a:t> </a:t>
            </a:r>
            <a:endParaRPr lang="en-US" sz="1200" dirty="0"/>
          </a:p>
        </p:txBody>
      </p:sp>
    </p:spTree>
    <p:extLst>
      <p:ext uri="{BB962C8B-B14F-4D97-AF65-F5344CB8AC3E}">
        <p14:creationId xmlns:p14="http://schemas.microsoft.com/office/powerpoint/2010/main" val="3332432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8E1DBBA-D0D1-44DF-9DC8-75F6973D119D}"/>
              </a:ext>
            </a:extLst>
          </p:cNvPr>
          <p:cNvSpPr>
            <a:spLocks noGrp="1"/>
          </p:cNvSpPr>
          <p:nvPr>
            <p:ph type="title"/>
          </p:nvPr>
        </p:nvSpPr>
        <p:spPr/>
        <p:txBody>
          <a:bodyPr/>
          <a:lstStyle/>
          <a:p>
            <a:r>
              <a:rPr lang="en-US" altLang="en-US" dirty="0">
                <a:latin typeface="Calibri" panose="020F0502020204030204" pitchFamily="34" charset="0"/>
                <a:cs typeface="Arial" charset="0"/>
              </a:rPr>
              <a:t>Types of Conflict</a:t>
            </a:r>
            <a:endParaRPr lang="en-US" dirty="0"/>
          </a:p>
        </p:txBody>
      </p:sp>
      <p:sp>
        <p:nvSpPr>
          <p:cNvPr id="4" name="Content Placeholder 3">
            <a:extLst>
              <a:ext uri="{FF2B5EF4-FFF2-40B4-BE49-F238E27FC236}">
                <a16:creationId xmlns="" xmlns:a16="http://schemas.microsoft.com/office/drawing/2014/main" id="{D69DD5C7-CF8D-4D0F-9E88-107915D12499}"/>
              </a:ext>
            </a:extLst>
          </p:cNvPr>
          <p:cNvSpPr>
            <a:spLocks noGrp="1"/>
          </p:cNvSpPr>
          <p:nvPr>
            <p:ph idx="1"/>
          </p:nvPr>
        </p:nvSpPr>
        <p:spPr/>
        <p:txBody>
          <a:bodyPr/>
          <a:lstStyle/>
          <a:p>
            <a:r>
              <a:rPr lang="en-US" dirty="0"/>
              <a:t>Intrapersonal conflict: </a:t>
            </a:r>
            <a:r>
              <a:rPr lang="en-US" dirty="0" smtClean="0"/>
              <a:t>Arises </a:t>
            </a:r>
            <a:r>
              <a:rPr lang="en-US" dirty="0"/>
              <a:t>when a person has trouble selecting </a:t>
            </a:r>
            <a:r>
              <a:rPr lang="en-US" dirty="0" smtClean="0"/>
              <a:t>among </a:t>
            </a:r>
            <a:r>
              <a:rPr lang="en-US" dirty="0"/>
              <a:t>goals</a:t>
            </a:r>
          </a:p>
          <a:p>
            <a:r>
              <a:rPr lang="en-US" dirty="0"/>
              <a:t>Interpersonal conflict: </a:t>
            </a:r>
            <a:r>
              <a:rPr lang="en-US" dirty="0" smtClean="0"/>
              <a:t>Occurs </a:t>
            </a:r>
            <a:r>
              <a:rPr lang="en-US" dirty="0"/>
              <a:t>between individuals</a:t>
            </a:r>
          </a:p>
          <a:p>
            <a:r>
              <a:rPr lang="en-US" dirty="0"/>
              <a:t>Structural conflict: </a:t>
            </a:r>
            <a:r>
              <a:rPr lang="en-US" dirty="0" smtClean="0"/>
              <a:t>Results </a:t>
            </a:r>
            <a:r>
              <a:rPr lang="en-US" dirty="0"/>
              <a:t>from the way the organization is structured </a:t>
            </a:r>
          </a:p>
          <a:p>
            <a:r>
              <a:rPr lang="en-US" dirty="0"/>
              <a:t>Strategic conflict: </a:t>
            </a:r>
            <a:r>
              <a:rPr lang="en-US" dirty="0" smtClean="0"/>
              <a:t>Brought </a:t>
            </a:r>
            <a:r>
              <a:rPr lang="en-US" dirty="0"/>
              <a:t>about intentionally to achieve an objective</a:t>
            </a:r>
          </a:p>
        </p:txBody>
      </p:sp>
    </p:spTree>
    <p:extLst>
      <p:ext uri="{BB962C8B-B14F-4D97-AF65-F5344CB8AC3E}">
        <p14:creationId xmlns:p14="http://schemas.microsoft.com/office/powerpoint/2010/main" val="29823107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ormAutofit fontScale="90000"/>
          </a:bodyPr>
          <a:lstStyle/>
          <a:p>
            <a:r>
              <a:rPr lang="en-US" altLang="en-US" dirty="0" smtClean="0">
                <a:latin typeface="Calibri" panose="020F0502020204030204" pitchFamily="34" charset="0"/>
                <a:cs typeface="Arial" charset="0"/>
              </a:rPr>
              <a:t>Categories of Intrapersonal </a:t>
            </a:r>
            <a:r>
              <a:rPr lang="en-US" altLang="en-US" dirty="0">
                <a:latin typeface="Calibri" panose="020F0502020204030204" pitchFamily="34" charset="0"/>
                <a:cs typeface="Arial" charset="0"/>
              </a:rPr>
              <a:t>Conflict</a:t>
            </a:r>
          </a:p>
        </p:txBody>
      </p:sp>
      <p:sp>
        <p:nvSpPr>
          <p:cNvPr id="18435" name="Content Placeholder 2"/>
          <p:cNvSpPr>
            <a:spLocks noGrp="1"/>
          </p:cNvSpPr>
          <p:nvPr>
            <p:ph idx="1"/>
          </p:nvPr>
        </p:nvSpPr>
        <p:spPr/>
        <p:txBody>
          <a:bodyPr/>
          <a:lstStyle/>
          <a:p>
            <a:r>
              <a:rPr lang="en-US" altLang="en-US" dirty="0" smtClean="0">
                <a:latin typeface="Calibri" panose="020F0502020204030204" pitchFamily="34" charset="0"/>
                <a:cs typeface="Arial" charset="0"/>
              </a:rPr>
              <a:t>Choice </a:t>
            </a:r>
            <a:r>
              <a:rPr lang="en-US" altLang="en-US" dirty="0">
                <a:latin typeface="Calibri" panose="020F0502020204030204" pitchFamily="34" charset="0"/>
                <a:cs typeface="Arial" charset="0"/>
              </a:rPr>
              <a:t>between two good possibilities</a:t>
            </a:r>
          </a:p>
          <a:p>
            <a:r>
              <a:rPr lang="en-US" altLang="en-US" dirty="0" smtClean="0">
                <a:latin typeface="Calibri" panose="020F0502020204030204" pitchFamily="34" charset="0"/>
                <a:cs typeface="Arial" charset="0"/>
              </a:rPr>
              <a:t>Choice </a:t>
            </a:r>
            <a:r>
              <a:rPr lang="en-US" altLang="en-US" dirty="0">
                <a:latin typeface="Calibri" panose="020F0502020204030204" pitchFamily="34" charset="0"/>
                <a:cs typeface="Arial" charset="0"/>
              </a:rPr>
              <a:t>between two mixed possibilities</a:t>
            </a:r>
          </a:p>
          <a:p>
            <a:r>
              <a:rPr lang="en-US" altLang="en-US" dirty="0" smtClean="0">
                <a:latin typeface="Calibri" panose="020F0502020204030204" pitchFamily="34" charset="0"/>
                <a:cs typeface="Arial" charset="0"/>
              </a:rPr>
              <a:t>Choice </a:t>
            </a:r>
            <a:r>
              <a:rPr lang="en-US" altLang="en-US" dirty="0">
                <a:latin typeface="Calibri" panose="020F0502020204030204" pitchFamily="34" charset="0"/>
                <a:cs typeface="Arial" charset="0"/>
              </a:rPr>
              <a:t>between two bad </a:t>
            </a:r>
            <a:r>
              <a:rPr lang="en-US" altLang="en-US" dirty="0" smtClean="0">
                <a:latin typeface="Calibri" panose="020F0502020204030204" pitchFamily="34" charset="0"/>
                <a:cs typeface="Arial" charset="0"/>
              </a:rPr>
              <a:t>possibilities</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1591286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FAA072F3-E407-4360-ADE0-FB4DB1E03F1D}"/>
              </a:ext>
            </a:extLst>
          </p:cNvPr>
          <p:cNvSpPr>
            <a:spLocks noGrp="1"/>
          </p:cNvSpPr>
          <p:nvPr>
            <p:ph type="title"/>
          </p:nvPr>
        </p:nvSpPr>
        <p:spPr/>
        <p:txBody>
          <a:bodyPr/>
          <a:lstStyle/>
          <a:p>
            <a:r>
              <a:rPr lang="en-US" altLang="en-US" sz="3000" dirty="0" smtClean="0">
                <a:latin typeface="Calibri" panose="020F0502020204030204" pitchFamily="34" charset="0"/>
                <a:cs typeface="Arial" charset="0"/>
              </a:rPr>
              <a:t>Figure </a:t>
            </a:r>
            <a:r>
              <a:rPr lang="en-US" altLang="en-US" sz="3000" dirty="0">
                <a:latin typeface="Calibri" panose="020F0502020204030204" pitchFamily="34" charset="0"/>
                <a:cs typeface="Arial" charset="0"/>
              </a:rPr>
              <a:t>14.2: Strategies for Managing </a:t>
            </a:r>
            <a:r>
              <a:rPr lang="en-US" altLang="en-US" sz="3000" dirty="0" smtClean="0">
                <a:latin typeface="Calibri" panose="020F0502020204030204" pitchFamily="34" charset="0"/>
                <a:cs typeface="Arial" charset="0"/>
              </a:rPr>
              <a:t/>
            </a:r>
            <a:br>
              <a:rPr lang="en-US" altLang="en-US" sz="3000" dirty="0" smtClean="0">
                <a:latin typeface="Calibri" panose="020F0502020204030204" pitchFamily="34" charset="0"/>
                <a:cs typeface="Arial" charset="0"/>
              </a:rPr>
            </a:br>
            <a:r>
              <a:rPr lang="en-US" altLang="en-US" sz="3000" dirty="0" smtClean="0">
                <a:latin typeface="Calibri" panose="020F0502020204030204" pitchFamily="34" charset="0"/>
                <a:cs typeface="Arial" charset="0"/>
              </a:rPr>
              <a:t>Interpersonal </a:t>
            </a:r>
            <a:r>
              <a:rPr lang="en-US" altLang="en-US" sz="3000" dirty="0">
                <a:latin typeface="Calibri" panose="020F0502020204030204" pitchFamily="34" charset="0"/>
                <a:cs typeface="Arial" charset="0"/>
              </a:rPr>
              <a:t>Conflict</a:t>
            </a:r>
            <a:endParaRPr lang="en-US" sz="3000" dirty="0"/>
          </a:p>
        </p:txBody>
      </p:sp>
      <p:pic>
        <p:nvPicPr>
          <p:cNvPr id="9" name="Picture 8" descr="The strategies for managing interpersonal conflict are depicted using a circle. ">
            <a:extLst>
              <a:ext uri="{FF2B5EF4-FFF2-40B4-BE49-F238E27FC236}">
                <a16:creationId xmlns="" xmlns:a16="http://schemas.microsoft.com/office/drawing/2014/main" id="{245C9293-6A80-48B8-8E7D-0945FA54BC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1676400"/>
            <a:ext cx="3962953" cy="3867690"/>
          </a:xfrm>
          <a:prstGeom prst="rect">
            <a:avLst/>
          </a:prstGeom>
        </p:spPr>
      </p:pic>
      <p:sp>
        <p:nvSpPr>
          <p:cNvPr id="7" name="Content Placeholder 6" descr="The image depicts four strategies for managing interpersonal conflict. ">
            <a:extLst>
              <a:ext uri="{FF2B5EF4-FFF2-40B4-BE49-F238E27FC236}">
                <a16:creationId xmlns="" xmlns:a16="http://schemas.microsoft.com/office/drawing/2014/main" id="{CDB6B82C-4338-43BA-A410-98CB09D2F90E}"/>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4" action="ppaction://hlinksldjump"/>
              </a:rPr>
              <a:t>Jump to </a:t>
            </a:r>
            <a:r>
              <a:rPr lang="en-US" altLang="en-US" sz="1200" dirty="0">
                <a:latin typeface="Calibri" panose="020F0502020204030204" pitchFamily="34" charset="0"/>
                <a:cs typeface="Arial" charset="0"/>
                <a:hlinkClick r:id="rId4" action="ppaction://hlinksldjump"/>
              </a:rPr>
              <a:t>Figure 14.2: Strategies for Managing Interpersonal Conflict, Appendix</a:t>
            </a:r>
            <a:endParaRPr lang="en-US" sz="1200" dirty="0"/>
          </a:p>
        </p:txBody>
      </p:sp>
    </p:spTree>
    <p:extLst>
      <p:ext uri="{BB962C8B-B14F-4D97-AF65-F5344CB8AC3E}">
        <p14:creationId xmlns:p14="http://schemas.microsoft.com/office/powerpoint/2010/main" val="4253508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fontScale="90000"/>
          </a:bodyPr>
          <a:lstStyle/>
          <a:p>
            <a:r>
              <a:rPr lang="en-US" altLang="en-US" dirty="0" smtClean="0">
                <a:latin typeface="Calibri" panose="020F0502020204030204" pitchFamily="34" charset="0"/>
                <a:cs typeface="Arial" charset="0"/>
              </a:rPr>
              <a:t>Conflict Management</a:t>
            </a:r>
            <a:endParaRPr lang="en-US" altLang="en-US" dirty="0">
              <a:latin typeface="Calibri" panose="020F0502020204030204" pitchFamily="34" charset="0"/>
              <a:cs typeface="Arial" charset="0"/>
            </a:endParaRPr>
          </a:p>
        </p:txBody>
      </p:sp>
      <p:sp>
        <p:nvSpPr>
          <p:cNvPr id="20483" name="Content Placeholder 2"/>
          <p:cNvSpPr>
            <a:spLocks noGrp="1"/>
          </p:cNvSpPr>
          <p:nvPr>
            <p:ph idx="1"/>
          </p:nvPr>
        </p:nvSpPr>
        <p:spPr/>
        <p:txBody>
          <a:bodyPr/>
          <a:lstStyle/>
          <a:p>
            <a:pPr marL="0" indent="0">
              <a:spcAft>
                <a:spcPts val="400"/>
              </a:spcAft>
              <a:buNone/>
            </a:pPr>
            <a:r>
              <a:rPr lang="en-US" altLang="en-US" dirty="0" smtClean="0">
                <a:latin typeface="Calibri" panose="020F0502020204030204" pitchFamily="34" charset="0"/>
                <a:cs typeface="Arial" charset="0"/>
              </a:rPr>
              <a:t>Responding </a:t>
            </a:r>
            <a:r>
              <a:rPr lang="en-US" altLang="en-US" dirty="0">
                <a:latin typeface="Calibri" panose="020F0502020204030204" pitchFamily="34" charset="0"/>
                <a:cs typeface="Arial" charset="0"/>
              </a:rPr>
              <a:t>to problems stemming from </a:t>
            </a:r>
            <a:r>
              <a:rPr lang="en-US" altLang="en-US" dirty="0" smtClean="0">
                <a:latin typeface="Calibri" panose="020F0502020204030204" pitchFamily="34" charset="0"/>
                <a:cs typeface="Arial" charset="0"/>
              </a:rPr>
              <a:t>conflict</a:t>
            </a:r>
          </a:p>
          <a:p>
            <a:pPr marL="0" indent="0">
              <a:spcAft>
                <a:spcPts val="400"/>
              </a:spcAft>
              <a:buNone/>
            </a:pPr>
            <a:endParaRPr lang="en-US" altLang="en-US" sz="1200" dirty="0">
              <a:latin typeface="Calibri" panose="020F0502020204030204" pitchFamily="34" charset="0"/>
              <a:cs typeface="Arial" charset="0"/>
            </a:endParaRPr>
          </a:p>
          <a:p>
            <a:pPr marL="0" indent="0">
              <a:spcAft>
                <a:spcPts val="400"/>
              </a:spcAft>
              <a:buNone/>
            </a:pPr>
            <a:r>
              <a:rPr lang="en-US" altLang="en-US" dirty="0" smtClean="0">
                <a:latin typeface="Calibri" panose="020F0502020204030204" pitchFamily="34" charset="0"/>
                <a:cs typeface="Arial" charset="0"/>
              </a:rPr>
              <a:t>Strategies</a:t>
            </a:r>
            <a:endParaRPr lang="en-US" altLang="en-US" dirty="0">
              <a:latin typeface="Calibri" panose="020F0502020204030204" pitchFamily="34" charset="0"/>
              <a:cs typeface="Arial" charset="0"/>
            </a:endParaRPr>
          </a:p>
          <a:p>
            <a:pPr>
              <a:spcAft>
                <a:spcPts val="400"/>
              </a:spcAft>
            </a:pPr>
            <a:r>
              <a:rPr lang="en-US" altLang="en-US" sz="2200" b="1" dirty="0" smtClean="0">
                <a:latin typeface="Calibri" panose="020F0502020204030204" pitchFamily="34" charset="0"/>
                <a:cs typeface="Arial" charset="0"/>
              </a:rPr>
              <a:t>Compromise </a:t>
            </a:r>
          </a:p>
          <a:p>
            <a:pPr lvl="1">
              <a:spcAft>
                <a:spcPts val="400"/>
              </a:spcAft>
            </a:pPr>
            <a:r>
              <a:rPr lang="en-US" dirty="0" smtClean="0"/>
              <a:t>Works best when the problem is relatively minor and time is limited </a:t>
            </a:r>
            <a:endParaRPr lang="en-US" altLang="en-US" dirty="0" smtClean="0">
              <a:latin typeface="Calibri" panose="020F0502020204030204" pitchFamily="34" charset="0"/>
              <a:cs typeface="Arial" charset="0"/>
            </a:endParaRPr>
          </a:p>
          <a:p>
            <a:pPr marL="342900" lvl="1" indent="-342900">
              <a:spcAft>
                <a:spcPts val="400"/>
              </a:spcAft>
            </a:pPr>
            <a:r>
              <a:rPr lang="en-US" altLang="en-US" sz="2200" b="1" dirty="0" smtClean="0">
                <a:latin typeface="Calibri" panose="020F0502020204030204" pitchFamily="34" charset="0"/>
                <a:cs typeface="Arial" charset="0"/>
              </a:rPr>
              <a:t>Avoiding</a:t>
            </a:r>
            <a:endParaRPr lang="en-US" altLang="en-US" sz="2200" b="1" dirty="0">
              <a:latin typeface="Calibri" panose="020F0502020204030204" pitchFamily="34" charset="0"/>
              <a:cs typeface="Arial" charset="0"/>
            </a:endParaRPr>
          </a:p>
          <a:p>
            <a:pPr marL="742950" lvl="2" indent="-342900">
              <a:spcAft>
                <a:spcPts val="400"/>
              </a:spcAft>
            </a:pPr>
            <a:r>
              <a:rPr lang="en-US" altLang="en-US" sz="2000" dirty="0">
                <a:latin typeface="Calibri" panose="020F0502020204030204" pitchFamily="34" charset="0"/>
                <a:cs typeface="Arial" charset="0"/>
              </a:rPr>
              <a:t>U</a:t>
            </a:r>
            <a:r>
              <a:rPr lang="en-US" altLang="en-US" sz="2000" dirty="0" smtClean="0">
                <a:latin typeface="Calibri" panose="020F0502020204030204" pitchFamily="34" charset="0"/>
                <a:cs typeface="Arial" charset="0"/>
              </a:rPr>
              <a:t>seful </a:t>
            </a:r>
            <a:r>
              <a:rPr lang="en-US" altLang="en-US" sz="2000" dirty="0">
                <a:latin typeface="Calibri" panose="020F0502020204030204" pitchFamily="34" charset="0"/>
                <a:cs typeface="Arial" charset="0"/>
              </a:rPr>
              <a:t>for conflicts that are not serious and for which a </a:t>
            </a:r>
            <a:r>
              <a:rPr lang="en-US" altLang="en-US" sz="2000" dirty="0" smtClean="0">
                <a:latin typeface="Calibri" panose="020F0502020204030204" pitchFamily="34" charset="0"/>
                <a:cs typeface="Arial" charset="0"/>
              </a:rPr>
              <a:t>solution would </a:t>
            </a:r>
            <a:r>
              <a:rPr lang="en-US" altLang="en-US" sz="2000" dirty="0">
                <a:latin typeface="Calibri" panose="020F0502020204030204" pitchFamily="34" charset="0"/>
                <a:cs typeface="Arial" charset="0"/>
              </a:rPr>
              <a:t>be more difficult than the problem </a:t>
            </a:r>
            <a:r>
              <a:rPr lang="en-US" altLang="en-US" sz="2000" dirty="0" smtClean="0">
                <a:latin typeface="Calibri" panose="020F0502020204030204" pitchFamily="34" charset="0"/>
                <a:cs typeface="Arial" charset="0"/>
              </a:rPr>
              <a:t>justifies</a:t>
            </a:r>
          </a:p>
          <a:p>
            <a:pPr marL="342900" lvl="1" indent="-342900">
              <a:spcAft>
                <a:spcPts val="400"/>
              </a:spcAft>
            </a:pPr>
            <a:r>
              <a:rPr lang="en-US" altLang="en-US" sz="2200" b="1" dirty="0" smtClean="0">
                <a:latin typeface="Calibri" panose="020F0502020204030204" pitchFamily="34" charset="0"/>
                <a:cs typeface="Arial" charset="0"/>
              </a:rPr>
              <a:t>Forcing</a:t>
            </a:r>
          </a:p>
          <a:p>
            <a:pPr marL="742950" lvl="2" indent="-342900">
              <a:spcAft>
                <a:spcPts val="400"/>
              </a:spcAft>
            </a:pPr>
            <a:r>
              <a:rPr lang="en-US" altLang="en-US" sz="2000" dirty="0" smtClean="0">
                <a:latin typeface="Calibri" panose="020F0502020204030204" pitchFamily="34" charset="0"/>
                <a:cs typeface="Arial" charset="0"/>
              </a:rPr>
              <a:t>May </a:t>
            </a:r>
            <a:r>
              <a:rPr lang="en-US" altLang="en-US" sz="2000" dirty="0">
                <a:latin typeface="Calibri" panose="020F0502020204030204" pitchFamily="34" charset="0"/>
                <a:cs typeface="Arial" charset="0"/>
              </a:rPr>
              <a:t>be </a:t>
            </a:r>
            <a:r>
              <a:rPr lang="en-US" altLang="en-US" sz="2000" dirty="0" smtClean="0">
                <a:latin typeface="Calibri" panose="020F0502020204030204" pitchFamily="34" charset="0"/>
                <a:cs typeface="Arial" charset="0"/>
              </a:rPr>
              <a:t>the best </a:t>
            </a:r>
            <a:r>
              <a:rPr lang="en-US" altLang="en-US" sz="2000" dirty="0">
                <a:latin typeface="Calibri" panose="020F0502020204030204" pitchFamily="34" charset="0"/>
                <a:cs typeface="Arial" charset="0"/>
              </a:rPr>
              <a:t>approach in an </a:t>
            </a:r>
            <a:r>
              <a:rPr lang="en-US" altLang="en-US" sz="2000" dirty="0" smtClean="0">
                <a:latin typeface="Calibri" panose="020F0502020204030204" pitchFamily="34" charset="0"/>
                <a:cs typeface="Arial" charset="0"/>
              </a:rPr>
              <a:t>emergency</a:t>
            </a:r>
          </a:p>
          <a:p>
            <a:pPr marL="342900" lvl="1" indent="-342900">
              <a:spcAft>
                <a:spcPts val="400"/>
              </a:spcAft>
            </a:pPr>
            <a:r>
              <a:rPr lang="en-US" altLang="en-US" sz="2200" b="1" dirty="0" smtClean="0">
                <a:latin typeface="Calibri" panose="020F0502020204030204" pitchFamily="34" charset="0"/>
                <a:cs typeface="Arial" charset="0"/>
              </a:rPr>
              <a:t>Conflict resolution</a:t>
            </a:r>
          </a:p>
          <a:p>
            <a:pPr marL="742950" lvl="2" indent="-342900">
              <a:spcAft>
                <a:spcPts val="400"/>
              </a:spcAft>
            </a:pPr>
            <a:r>
              <a:rPr lang="en-US" altLang="en-US" sz="2000" dirty="0" smtClean="0">
                <a:latin typeface="Calibri" panose="020F0502020204030204" pitchFamily="34" charset="0"/>
                <a:cs typeface="Arial" charset="0"/>
              </a:rPr>
              <a:t>Involves confronting the </a:t>
            </a:r>
            <a:r>
              <a:rPr lang="en-US" altLang="en-US" sz="2000" dirty="0">
                <a:latin typeface="Calibri" panose="020F0502020204030204" pitchFamily="34" charset="0"/>
                <a:cs typeface="Arial" charset="0"/>
              </a:rPr>
              <a:t>problem </a:t>
            </a:r>
            <a:r>
              <a:rPr lang="en-US" altLang="en-US" sz="2000" dirty="0" smtClean="0">
                <a:latin typeface="Calibri" panose="020F0502020204030204" pitchFamily="34" charset="0"/>
                <a:cs typeface="Arial" charset="0"/>
              </a:rPr>
              <a:t>and solving it</a:t>
            </a:r>
            <a:endParaRPr lang="en-US" altLang="en-US" sz="2000" dirty="0">
              <a:latin typeface="Calibri" panose="020F0502020204030204" pitchFamily="34" charset="0"/>
              <a:cs typeface="Arial" charset="0"/>
            </a:endParaRPr>
          </a:p>
        </p:txBody>
      </p:sp>
    </p:spTree>
    <p:extLst>
      <p:ext uri="{BB962C8B-B14F-4D97-AF65-F5344CB8AC3E}">
        <p14:creationId xmlns:p14="http://schemas.microsoft.com/office/powerpoint/2010/main" val="87485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944A888-E9B0-4D24-BA52-258B39DF71F0}"/>
              </a:ext>
            </a:extLst>
          </p:cNvPr>
          <p:cNvSpPr>
            <a:spLocks noGrp="1"/>
          </p:cNvSpPr>
          <p:nvPr>
            <p:ph type="title"/>
          </p:nvPr>
        </p:nvSpPr>
        <p:spPr/>
        <p:txBody>
          <a:bodyPr/>
          <a:lstStyle/>
          <a:p>
            <a:r>
              <a:rPr lang="en-US" altLang="en-US" dirty="0" smtClean="0">
                <a:latin typeface="Calibri" panose="020F0502020204030204" pitchFamily="34" charset="0"/>
                <a:cs typeface="Arial" charset="0"/>
              </a:rPr>
              <a:t>Figure 14.3: Initiating </a:t>
            </a:r>
            <a:r>
              <a:rPr lang="en-US" altLang="en-US" dirty="0">
                <a:latin typeface="Calibri" panose="020F0502020204030204" pitchFamily="34" charset="0"/>
                <a:cs typeface="Arial" charset="0"/>
              </a:rPr>
              <a:t>Conflict Resolution</a:t>
            </a:r>
            <a:endParaRPr lang="en-US" dirty="0"/>
          </a:p>
        </p:txBody>
      </p:sp>
      <p:pic>
        <p:nvPicPr>
          <p:cNvPr id="5" name="Picture 4" descr="This flowchart depicts the process of initiating conflict resolutio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910443"/>
            <a:ext cx="8229600" cy="3722914"/>
          </a:xfrm>
        </p:spPr>
      </p:pic>
      <p:sp>
        <p:nvSpPr>
          <p:cNvPr id="6" name="Content Placeholder 6" descr="The image depicts four strategies for managing interpersonal conflict. ">
            <a:extLst>
              <a:ext uri="{FF2B5EF4-FFF2-40B4-BE49-F238E27FC236}">
                <a16:creationId xmlns="" xmlns:a16="http://schemas.microsoft.com/office/drawing/2014/main" id="{CDB6B82C-4338-43BA-A410-98CB09D2F90E}"/>
              </a:ext>
            </a:extLst>
          </p:cNvPr>
          <p:cNvSpPr txBox="1">
            <a:spLocks/>
          </p:cNvSpPr>
          <p:nvPr/>
        </p:nvSpPr>
        <p:spPr>
          <a:xfrm>
            <a:off x="457200" y="5943600"/>
            <a:ext cx="82296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4" action="ppaction://hlinksldjump"/>
              </a:rPr>
              <a:t>Jump to </a:t>
            </a:r>
            <a:r>
              <a:rPr lang="en-US" altLang="en-US" sz="1200" dirty="0" smtClean="0">
                <a:latin typeface="Calibri" panose="020F0502020204030204" pitchFamily="34" charset="0"/>
                <a:cs typeface="Arial" charset="0"/>
                <a:hlinkClick r:id="rId4" action="ppaction://hlinksldjump"/>
              </a:rPr>
              <a:t>Figure </a:t>
            </a:r>
            <a:r>
              <a:rPr lang="en-US" altLang="en-US" sz="1200" dirty="0">
                <a:latin typeface="Calibri" panose="020F0502020204030204" pitchFamily="34" charset="0"/>
                <a:cs typeface="Arial" charset="0"/>
                <a:hlinkClick r:id="rId4" action="ppaction://hlinksldjump"/>
              </a:rPr>
              <a:t>14.3: Initiating Conflict </a:t>
            </a:r>
            <a:r>
              <a:rPr lang="en-US" altLang="en-US" sz="1200" dirty="0" smtClean="0">
                <a:latin typeface="Calibri" panose="020F0502020204030204" pitchFamily="34" charset="0"/>
                <a:cs typeface="Arial" charset="0"/>
                <a:hlinkClick r:id="rId4" action="ppaction://hlinksldjump"/>
              </a:rPr>
              <a:t>Resolution, Appendix</a:t>
            </a:r>
            <a:endParaRPr lang="en-US" sz="1200" dirty="0"/>
          </a:p>
        </p:txBody>
      </p:sp>
    </p:spTree>
    <p:extLst>
      <p:ext uri="{BB962C8B-B14F-4D97-AF65-F5344CB8AC3E}">
        <p14:creationId xmlns:p14="http://schemas.microsoft.com/office/powerpoint/2010/main" val="31799227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8D55182-4E19-4D7A-B52D-8D203E889B8B}"/>
              </a:ext>
            </a:extLst>
          </p:cNvPr>
          <p:cNvSpPr>
            <a:spLocks noGrp="1"/>
          </p:cNvSpPr>
          <p:nvPr>
            <p:ph type="title"/>
          </p:nvPr>
        </p:nvSpPr>
        <p:spPr/>
        <p:txBody>
          <a:bodyPr/>
          <a:lstStyle/>
          <a:p>
            <a:r>
              <a:rPr lang="en-US" altLang="en-US" dirty="0" smtClean="0">
                <a:latin typeface="Calibri" panose="020F0502020204030204" pitchFamily="34" charset="0"/>
                <a:cs typeface="Arial" charset="0"/>
              </a:rPr>
              <a:t>Figure 14.4: Responding </a:t>
            </a:r>
            <a:r>
              <a:rPr lang="en-US" altLang="en-US" dirty="0">
                <a:latin typeface="Calibri" panose="020F0502020204030204" pitchFamily="34" charset="0"/>
                <a:cs typeface="Arial" charset="0"/>
              </a:rPr>
              <a:t>to a Conflict</a:t>
            </a:r>
            <a:endParaRPr lang="en-US" dirty="0"/>
          </a:p>
        </p:txBody>
      </p:sp>
      <p:pic>
        <p:nvPicPr>
          <p:cNvPr id="4" name="Picture 3" descr="This flowchart shows how to respond to a conflic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87" y="2675237"/>
            <a:ext cx="8963827" cy="1507524"/>
          </a:xfrm>
          <a:prstGeom prst="rect">
            <a:avLst/>
          </a:prstGeom>
        </p:spPr>
      </p:pic>
      <p:sp>
        <p:nvSpPr>
          <p:cNvPr id="5" name="Content Placeholder 6" descr="The image depicts four strategies for managing interpersonal conflict. ">
            <a:extLst>
              <a:ext uri="{FF2B5EF4-FFF2-40B4-BE49-F238E27FC236}">
                <a16:creationId xmlns="" xmlns:a16="http://schemas.microsoft.com/office/drawing/2014/main" id="{CDB6B82C-4338-43BA-A410-98CB09D2F90E}"/>
              </a:ext>
            </a:extLst>
          </p:cNvPr>
          <p:cNvSpPr txBox="1">
            <a:spLocks/>
          </p:cNvSpPr>
          <p:nvPr/>
        </p:nvSpPr>
        <p:spPr>
          <a:xfrm>
            <a:off x="457200" y="5943600"/>
            <a:ext cx="8229600" cy="609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4" action="ppaction://hlinksldjump"/>
              </a:rPr>
              <a:t>Jump to </a:t>
            </a:r>
            <a:r>
              <a:rPr lang="en-US" altLang="en-US" sz="1200" dirty="0" smtClean="0">
                <a:latin typeface="Calibri" panose="020F0502020204030204" pitchFamily="34" charset="0"/>
                <a:cs typeface="Arial" charset="0"/>
                <a:hlinkClick r:id="rId4" action="ppaction://hlinksldjump"/>
              </a:rPr>
              <a:t>Figure 14.4: Responding to a Conflict, Appendix</a:t>
            </a:r>
            <a:endParaRPr lang="en-US" sz="1200" dirty="0"/>
          </a:p>
        </p:txBody>
      </p:sp>
    </p:spTree>
    <p:extLst>
      <p:ext uri="{BB962C8B-B14F-4D97-AF65-F5344CB8AC3E}">
        <p14:creationId xmlns:p14="http://schemas.microsoft.com/office/powerpoint/2010/main" val="1745040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2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94F2E9-6CDD-4ABC-AAF9-0EF6CADBC3AD}">
  <ds:schemaRefs>
    <ds:schemaRef ds:uri="http://schemas.microsoft.com/sharepoint/v3/contenttype/forms"/>
  </ds:schemaRefs>
</ds:datastoreItem>
</file>

<file path=customXml/itemProps2.xml><?xml version="1.0" encoding="utf-8"?>
<ds:datastoreItem xmlns:ds="http://schemas.openxmlformats.org/officeDocument/2006/customXml" ds:itemID="{3D0B0542-561C-4F39-86B2-D15EB8F40A72}">
  <ds:schemaRefs>
    <ds:schemaRef ds:uri="http://purl.org/dc/dcmitype/"/>
    <ds:schemaRef ds:uri="http://schemas.microsoft.com/office/infopath/2007/PartnerControls"/>
    <ds:schemaRef ds:uri="http://schemas.microsoft.com/office/2006/documentManagement/types"/>
    <ds:schemaRef ds:uri="3b891efd-a537-4e57-a9a6-7bde74ae8a20"/>
    <ds:schemaRef ds:uri="http://purl.org/dc/elements/1.1/"/>
    <ds:schemaRef ds:uri="http://schemas.microsoft.com/office/2006/metadata/properties"/>
    <ds:schemaRef ds:uri="http://purl.org/dc/terms/"/>
    <ds:schemaRef ds:uri="http://schemas.openxmlformats.org/package/2006/metadata/core-properties"/>
    <ds:schemaRef ds:uri="aa4f5ada-9d1d-46d6-b705-f2cf90d05a91"/>
    <ds:schemaRef ds:uri="http://www.w3.org/XML/1998/namespace"/>
  </ds:schemaRefs>
</ds:datastoreItem>
</file>

<file path=customXml/itemProps3.xml><?xml version="1.0" encoding="utf-8"?>
<ds:datastoreItem xmlns:ds="http://schemas.openxmlformats.org/officeDocument/2006/customXml" ds:itemID="{B0EC751C-9570-455E-89C0-F12240E87062}"/>
</file>

<file path=docProps/app.xml><?xml version="1.0" encoding="utf-8"?>
<Properties xmlns="http://schemas.openxmlformats.org/officeDocument/2006/extended-properties" xmlns:vt="http://schemas.openxmlformats.org/officeDocument/2006/docPropsVTypes">
  <TotalTime>1367</TotalTime>
  <Words>1716</Words>
  <Application>Microsoft Office PowerPoint</Application>
  <PresentationFormat>On-screen Show (4:3)</PresentationFormat>
  <Paragraphs>226</Paragraphs>
  <Slides>31</Slides>
  <Notes>20</Notes>
  <HiddenSlides>6</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31</vt:i4>
      </vt:variant>
    </vt:vector>
  </HeadingPairs>
  <TitlesOfParts>
    <vt:vector size="46"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14 </vt:lpstr>
      <vt:lpstr>Learning Objectives</vt:lpstr>
      <vt:lpstr>Conflict</vt:lpstr>
      <vt:lpstr>Types of Conflict</vt:lpstr>
      <vt:lpstr>Categories of Intrapersonal Conflict</vt:lpstr>
      <vt:lpstr>Figure 14.2: Strategies for Managing  Interpersonal Conflict</vt:lpstr>
      <vt:lpstr>Conflict Management</vt:lpstr>
      <vt:lpstr>Figure 14.3: Initiating Conflict Resolution</vt:lpstr>
      <vt:lpstr>Figure 14.4: Responding to a Conflict</vt:lpstr>
      <vt:lpstr>Mediating Conflict Resolution</vt:lpstr>
      <vt:lpstr>Change in the Workplace</vt:lpstr>
      <vt:lpstr>Figure 14.5: Sources of Change</vt:lpstr>
      <vt:lpstr>Resistance to Change</vt:lpstr>
      <vt:lpstr>Implementing Change</vt:lpstr>
      <vt:lpstr>Unfreezing</vt:lpstr>
      <vt:lpstr>Changing</vt:lpstr>
      <vt:lpstr>Refreezing</vt:lpstr>
      <vt:lpstr>Proposing Change, 1</vt:lpstr>
      <vt:lpstr>Proposing Change, 2</vt:lpstr>
      <vt:lpstr>Organizational Politics and Power</vt:lpstr>
      <vt:lpstr>Table 14.2: Types of Power</vt:lpstr>
      <vt:lpstr>Political Strategies</vt:lpstr>
      <vt:lpstr>Figure 14.8: Building a Power Base</vt:lpstr>
      <vt:lpstr>Establishing a Competitive Edge </vt:lpstr>
      <vt:lpstr>Socializing</vt:lpstr>
      <vt:lpstr>APPENDICES</vt:lpstr>
      <vt:lpstr>Figure 14.2: Strategies for Managing Interpersonal  Conflict, Appendix</vt:lpstr>
      <vt:lpstr>Figure 14.3: Initiating Conflict Resolution, Appendix</vt:lpstr>
      <vt:lpstr>Figure 14.4: Responding to a Conflict, Appendix</vt:lpstr>
      <vt:lpstr>Figure 14.5: Sources of Change, Appendix</vt:lpstr>
      <vt:lpstr>Figure 14.8: Building a Power Base,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84</cp:revision>
  <dcterms:created xsi:type="dcterms:W3CDTF">2015-01-23T21:54:27Z</dcterms:created>
  <dcterms:modified xsi:type="dcterms:W3CDTF">2018-02-05T10:16:37Z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