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5.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6.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7.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5" r:id="rId4"/>
    <p:sldMasterId id="2147483673" r:id="rId5"/>
    <p:sldMasterId id="2147483681" r:id="rId6"/>
    <p:sldMasterId id="2147483691" r:id="rId7"/>
    <p:sldMasterId id="2147483701" r:id="rId8"/>
    <p:sldMasterId id="2147483709" r:id="rId9"/>
    <p:sldMasterId id="2147483717" r:id="rId10"/>
    <p:sldMasterId id="2147483720" r:id="rId11"/>
  </p:sldMasterIdLst>
  <p:notesMasterIdLst>
    <p:notesMasterId r:id="rId45"/>
  </p:notesMasterIdLst>
  <p:sldIdLst>
    <p:sldId id="259" r:id="rId12"/>
    <p:sldId id="260" r:id="rId13"/>
    <p:sldId id="261" r:id="rId14"/>
    <p:sldId id="262" r:id="rId15"/>
    <p:sldId id="263" r:id="rId16"/>
    <p:sldId id="264" r:id="rId17"/>
    <p:sldId id="266" r:id="rId18"/>
    <p:sldId id="302" r:id="rId19"/>
    <p:sldId id="267" r:id="rId20"/>
    <p:sldId id="268" r:id="rId21"/>
    <p:sldId id="270" r:id="rId22"/>
    <p:sldId id="272" r:id="rId23"/>
    <p:sldId id="274" r:id="rId24"/>
    <p:sldId id="275" r:id="rId25"/>
    <p:sldId id="276" r:id="rId26"/>
    <p:sldId id="278" r:id="rId27"/>
    <p:sldId id="280" r:id="rId28"/>
    <p:sldId id="281" r:id="rId29"/>
    <p:sldId id="283" r:id="rId30"/>
    <p:sldId id="284" r:id="rId31"/>
    <p:sldId id="285" r:id="rId32"/>
    <p:sldId id="286" r:id="rId33"/>
    <p:sldId id="297" r:id="rId34"/>
    <p:sldId id="289" r:id="rId35"/>
    <p:sldId id="298" r:id="rId36"/>
    <p:sldId id="292" r:id="rId37"/>
    <p:sldId id="293" r:id="rId38"/>
    <p:sldId id="294" r:id="rId39"/>
    <p:sldId id="299" r:id="rId40"/>
    <p:sldId id="300" r:id="rId41"/>
    <p:sldId id="303" r:id="rId42"/>
    <p:sldId id="301" r:id="rId43"/>
    <p:sldId id="304" r:id="rId4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race Miriam D Monte" initials="GMDM" lastIdx="23" clrIdx="0">
    <p:extLst>
      <p:ext uri="{19B8F6BF-5375-455C-9EA6-DF929625EA0E}">
        <p15:presenceInfo xmlns:p15="http://schemas.microsoft.com/office/powerpoint/2012/main" userId="S-1-5-21-3361151005-2080053223-3394076701-19122" providerId="AD"/>
      </p:ext>
    </p:extLst>
  </p:cmAuthor>
  <p:cmAuthor id="2" name="Ishani Debroy" initials="ID" lastIdx="25" clrIdx="1">
    <p:extLst>
      <p:ext uri="{19B8F6BF-5375-455C-9EA6-DF929625EA0E}">
        <p15:presenceInfo xmlns:p15="http://schemas.microsoft.com/office/powerpoint/2012/main" userId="S-1-5-21-3361151005-2080053223-3394076701-1850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30C20"/>
    <a:srgbClr val="9A1A3F"/>
    <a:srgbClr val="DFD495"/>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6786" autoAdjust="0"/>
  </p:normalViewPr>
  <p:slideViewPr>
    <p:cSldViewPr>
      <p:cViewPr varScale="1">
        <p:scale>
          <a:sx n="46" d="100"/>
          <a:sy n="46" d="100"/>
        </p:scale>
        <p:origin x="558" y="3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3" Type="http://schemas.openxmlformats.org/officeDocument/2006/relationships/customXml" Target="../customXml/item3.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slide" Target="slides/slide30.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theme" Target="theme/theme1.xml"/><Relationship Id="rId10" Type="http://schemas.openxmlformats.org/officeDocument/2006/relationships/slideMaster" Target="slideMasters/slideMaster7.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slide" Target="slides/slide33.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viewProps" Target="viewProps.xml"/><Relationship Id="rId8" Type="http://schemas.openxmlformats.org/officeDocument/2006/relationships/slideMaster" Target="slideMasters/slideMaster5.xml"/><Relationship Id="rId51" Type="http://schemas.microsoft.com/office/2015/10/relationships/revisionInfo" Target="revisionInfo.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E5BF639-4273-4D7D-9D85-015ACE234CCC}" type="doc">
      <dgm:prSet loTypeId="urn:microsoft.com/office/officeart/2005/8/layout/default" loCatId="list" qsTypeId="urn:microsoft.com/office/officeart/2005/8/quickstyle/simple1" qsCatId="simple" csTypeId="urn:microsoft.com/office/officeart/2005/8/colors/accent0_1" csCatId="mainScheme"/>
      <dgm:spPr/>
      <dgm:t>
        <a:bodyPr/>
        <a:lstStyle/>
        <a:p>
          <a:endParaRPr lang="en-US"/>
        </a:p>
      </dgm:t>
    </dgm:pt>
    <dgm:pt modelId="{45147261-09AF-4A84-BDAD-AB6BD9DF5712}">
      <dgm:prSet custT="1"/>
      <dgm:spPr/>
      <dgm:t>
        <a:bodyPr/>
        <a:lstStyle/>
        <a:p>
          <a:pPr rtl="0"/>
          <a:r>
            <a:rPr lang="en-US" sz="3000" b="0" dirty="0" smtClean="0"/>
            <a:t>Timeliness</a:t>
          </a:r>
          <a:endParaRPr lang="en-US" sz="3000" b="0" dirty="0"/>
        </a:p>
      </dgm:t>
    </dgm:pt>
    <dgm:pt modelId="{E1D6CE15-3B28-4EF3-BB1B-DF10D47DC4E2}" type="parTrans" cxnId="{FE8563C5-11F0-435E-BC9D-04999E4F539A}">
      <dgm:prSet/>
      <dgm:spPr/>
      <dgm:t>
        <a:bodyPr/>
        <a:lstStyle/>
        <a:p>
          <a:endParaRPr lang="en-US" sz="3000" b="0"/>
        </a:p>
      </dgm:t>
    </dgm:pt>
    <dgm:pt modelId="{03DD9655-688B-4347-A010-DD285F577362}" type="sibTrans" cxnId="{FE8563C5-11F0-435E-BC9D-04999E4F539A}">
      <dgm:prSet/>
      <dgm:spPr/>
      <dgm:t>
        <a:bodyPr/>
        <a:lstStyle/>
        <a:p>
          <a:endParaRPr lang="en-US" sz="3000" b="0"/>
        </a:p>
      </dgm:t>
    </dgm:pt>
    <dgm:pt modelId="{9669B00F-C874-4B83-BEAA-CD8EC78095F5}">
      <dgm:prSet custT="1"/>
      <dgm:spPr/>
      <dgm:t>
        <a:bodyPr/>
        <a:lstStyle/>
        <a:p>
          <a:pPr rtl="0"/>
          <a:r>
            <a:rPr lang="en-US" sz="3000" b="0" smtClean="0"/>
            <a:t>Cost-effectiveness</a:t>
          </a:r>
          <a:endParaRPr lang="en-US" sz="3000" b="0"/>
        </a:p>
      </dgm:t>
    </dgm:pt>
    <dgm:pt modelId="{45FD972A-2E67-4BE0-A85F-80D1E6CD610A}" type="parTrans" cxnId="{9D68A53E-D856-4353-A7F3-8DE1C43C96B1}">
      <dgm:prSet/>
      <dgm:spPr/>
      <dgm:t>
        <a:bodyPr/>
        <a:lstStyle/>
        <a:p>
          <a:endParaRPr lang="en-US" sz="3000" b="0"/>
        </a:p>
      </dgm:t>
    </dgm:pt>
    <dgm:pt modelId="{A15000A0-11D7-4E1A-B369-F194EA26F1BD}" type="sibTrans" cxnId="{9D68A53E-D856-4353-A7F3-8DE1C43C96B1}">
      <dgm:prSet/>
      <dgm:spPr/>
      <dgm:t>
        <a:bodyPr/>
        <a:lstStyle/>
        <a:p>
          <a:endParaRPr lang="en-US" sz="3000" b="0"/>
        </a:p>
      </dgm:t>
    </dgm:pt>
    <dgm:pt modelId="{8EF0D82D-B356-49B4-B204-58E5D7DA8284}">
      <dgm:prSet custT="1"/>
      <dgm:spPr/>
      <dgm:t>
        <a:bodyPr/>
        <a:lstStyle/>
        <a:p>
          <a:pPr rtl="0"/>
          <a:r>
            <a:rPr lang="en-US" sz="3000" b="0" smtClean="0"/>
            <a:t>Acceptability</a:t>
          </a:r>
          <a:endParaRPr lang="en-US" sz="3000" b="0"/>
        </a:p>
      </dgm:t>
    </dgm:pt>
    <dgm:pt modelId="{E32D6CA8-82C9-43B9-A724-EE8C92FB27B7}" type="parTrans" cxnId="{BB58655E-0B32-405A-B2F5-B94FD711876B}">
      <dgm:prSet/>
      <dgm:spPr/>
      <dgm:t>
        <a:bodyPr/>
        <a:lstStyle/>
        <a:p>
          <a:endParaRPr lang="en-US" sz="3000" b="0"/>
        </a:p>
      </dgm:t>
    </dgm:pt>
    <dgm:pt modelId="{7644FB31-FCA0-4DD3-B1C8-469B731B36E5}" type="sibTrans" cxnId="{BB58655E-0B32-405A-B2F5-B94FD711876B}">
      <dgm:prSet/>
      <dgm:spPr/>
      <dgm:t>
        <a:bodyPr/>
        <a:lstStyle/>
        <a:p>
          <a:endParaRPr lang="en-US" sz="3000" b="0"/>
        </a:p>
      </dgm:t>
    </dgm:pt>
    <dgm:pt modelId="{E3D25B9C-EDDF-49DA-B319-67EA85CE95A9}">
      <dgm:prSet custT="1"/>
      <dgm:spPr/>
      <dgm:t>
        <a:bodyPr/>
        <a:lstStyle/>
        <a:p>
          <a:pPr rtl="0"/>
          <a:r>
            <a:rPr lang="en-US" sz="3000" b="0" smtClean="0"/>
            <a:t>Flexibility</a:t>
          </a:r>
          <a:endParaRPr lang="en-US" sz="3000" b="0"/>
        </a:p>
      </dgm:t>
    </dgm:pt>
    <dgm:pt modelId="{139FC6E8-BA99-4A29-86BC-1EBA80B11D31}" type="parTrans" cxnId="{A09B4B5C-E465-4696-8E48-C21FEC270F07}">
      <dgm:prSet/>
      <dgm:spPr/>
      <dgm:t>
        <a:bodyPr/>
        <a:lstStyle/>
        <a:p>
          <a:endParaRPr lang="en-US" sz="3000" b="0"/>
        </a:p>
      </dgm:t>
    </dgm:pt>
    <dgm:pt modelId="{0330D2DB-C705-41B1-B482-706CC782E8AD}" type="sibTrans" cxnId="{A09B4B5C-E465-4696-8E48-C21FEC270F07}">
      <dgm:prSet/>
      <dgm:spPr/>
      <dgm:t>
        <a:bodyPr/>
        <a:lstStyle/>
        <a:p>
          <a:endParaRPr lang="en-US" sz="3000" b="0"/>
        </a:p>
      </dgm:t>
    </dgm:pt>
    <dgm:pt modelId="{5F0E7FAF-113B-46A5-88EE-79DB40C0976B}" type="pres">
      <dgm:prSet presAssocID="{DE5BF639-4273-4D7D-9D85-015ACE234CCC}" presName="diagram" presStyleCnt="0">
        <dgm:presLayoutVars>
          <dgm:dir/>
          <dgm:resizeHandles val="exact"/>
        </dgm:presLayoutVars>
      </dgm:prSet>
      <dgm:spPr/>
      <dgm:t>
        <a:bodyPr/>
        <a:lstStyle/>
        <a:p>
          <a:endParaRPr lang="en-US"/>
        </a:p>
      </dgm:t>
    </dgm:pt>
    <dgm:pt modelId="{23021E2E-4031-440E-8D54-B31844F94172}" type="pres">
      <dgm:prSet presAssocID="{45147261-09AF-4A84-BDAD-AB6BD9DF5712}" presName="node" presStyleLbl="node1" presStyleIdx="0" presStyleCnt="4">
        <dgm:presLayoutVars>
          <dgm:bulletEnabled val="1"/>
        </dgm:presLayoutVars>
      </dgm:prSet>
      <dgm:spPr/>
      <dgm:t>
        <a:bodyPr/>
        <a:lstStyle/>
        <a:p>
          <a:endParaRPr lang="en-US"/>
        </a:p>
      </dgm:t>
    </dgm:pt>
    <dgm:pt modelId="{27D32513-5BA1-4F70-A485-F6F77DB517EE}" type="pres">
      <dgm:prSet presAssocID="{03DD9655-688B-4347-A010-DD285F577362}" presName="sibTrans" presStyleCnt="0"/>
      <dgm:spPr/>
    </dgm:pt>
    <dgm:pt modelId="{D9178EB0-E5D6-40F6-9C5B-600502ACD6DF}" type="pres">
      <dgm:prSet presAssocID="{9669B00F-C874-4B83-BEAA-CD8EC78095F5}" presName="node" presStyleLbl="node1" presStyleIdx="1" presStyleCnt="4">
        <dgm:presLayoutVars>
          <dgm:bulletEnabled val="1"/>
        </dgm:presLayoutVars>
      </dgm:prSet>
      <dgm:spPr/>
      <dgm:t>
        <a:bodyPr/>
        <a:lstStyle/>
        <a:p>
          <a:endParaRPr lang="en-US"/>
        </a:p>
      </dgm:t>
    </dgm:pt>
    <dgm:pt modelId="{FD8394A7-5328-4364-8384-B271AF19B64C}" type="pres">
      <dgm:prSet presAssocID="{A15000A0-11D7-4E1A-B369-F194EA26F1BD}" presName="sibTrans" presStyleCnt="0"/>
      <dgm:spPr/>
    </dgm:pt>
    <dgm:pt modelId="{4C01EAFF-34C2-4819-8C8D-35C0F4673522}" type="pres">
      <dgm:prSet presAssocID="{8EF0D82D-B356-49B4-B204-58E5D7DA8284}" presName="node" presStyleLbl="node1" presStyleIdx="2" presStyleCnt="4">
        <dgm:presLayoutVars>
          <dgm:bulletEnabled val="1"/>
        </dgm:presLayoutVars>
      </dgm:prSet>
      <dgm:spPr/>
      <dgm:t>
        <a:bodyPr/>
        <a:lstStyle/>
        <a:p>
          <a:endParaRPr lang="en-US"/>
        </a:p>
      </dgm:t>
    </dgm:pt>
    <dgm:pt modelId="{A5CD4357-B29D-4275-96D0-A48D2AF62EB4}" type="pres">
      <dgm:prSet presAssocID="{7644FB31-FCA0-4DD3-B1C8-469B731B36E5}" presName="sibTrans" presStyleCnt="0"/>
      <dgm:spPr/>
    </dgm:pt>
    <dgm:pt modelId="{EC22615F-FE52-4991-AAE7-E836C26AD3C1}" type="pres">
      <dgm:prSet presAssocID="{E3D25B9C-EDDF-49DA-B319-67EA85CE95A9}" presName="node" presStyleLbl="node1" presStyleIdx="3" presStyleCnt="4">
        <dgm:presLayoutVars>
          <dgm:bulletEnabled val="1"/>
        </dgm:presLayoutVars>
      </dgm:prSet>
      <dgm:spPr/>
      <dgm:t>
        <a:bodyPr/>
        <a:lstStyle/>
        <a:p>
          <a:endParaRPr lang="en-US"/>
        </a:p>
      </dgm:t>
    </dgm:pt>
  </dgm:ptLst>
  <dgm:cxnLst>
    <dgm:cxn modelId="{14DA500B-EFDC-46D6-8EF0-5267B6785F12}" type="presOf" srcId="{8EF0D82D-B356-49B4-B204-58E5D7DA8284}" destId="{4C01EAFF-34C2-4819-8C8D-35C0F4673522}" srcOrd="0" destOrd="0" presId="urn:microsoft.com/office/officeart/2005/8/layout/default"/>
    <dgm:cxn modelId="{FE8563C5-11F0-435E-BC9D-04999E4F539A}" srcId="{DE5BF639-4273-4D7D-9D85-015ACE234CCC}" destId="{45147261-09AF-4A84-BDAD-AB6BD9DF5712}" srcOrd="0" destOrd="0" parTransId="{E1D6CE15-3B28-4EF3-BB1B-DF10D47DC4E2}" sibTransId="{03DD9655-688B-4347-A010-DD285F577362}"/>
    <dgm:cxn modelId="{9D68A53E-D856-4353-A7F3-8DE1C43C96B1}" srcId="{DE5BF639-4273-4D7D-9D85-015ACE234CCC}" destId="{9669B00F-C874-4B83-BEAA-CD8EC78095F5}" srcOrd="1" destOrd="0" parTransId="{45FD972A-2E67-4BE0-A85F-80D1E6CD610A}" sibTransId="{A15000A0-11D7-4E1A-B369-F194EA26F1BD}"/>
    <dgm:cxn modelId="{A09B4B5C-E465-4696-8E48-C21FEC270F07}" srcId="{DE5BF639-4273-4D7D-9D85-015ACE234CCC}" destId="{E3D25B9C-EDDF-49DA-B319-67EA85CE95A9}" srcOrd="3" destOrd="0" parTransId="{139FC6E8-BA99-4A29-86BC-1EBA80B11D31}" sibTransId="{0330D2DB-C705-41B1-B482-706CC782E8AD}"/>
    <dgm:cxn modelId="{586A4C40-536D-49A6-8326-9CEC60B2CAEA}" type="presOf" srcId="{45147261-09AF-4A84-BDAD-AB6BD9DF5712}" destId="{23021E2E-4031-440E-8D54-B31844F94172}" srcOrd="0" destOrd="0" presId="urn:microsoft.com/office/officeart/2005/8/layout/default"/>
    <dgm:cxn modelId="{A36D0023-40E6-4B57-82B9-17D21C3BBE44}" type="presOf" srcId="{DE5BF639-4273-4D7D-9D85-015ACE234CCC}" destId="{5F0E7FAF-113B-46A5-88EE-79DB40C0976B}" srcOrd="0" destOrd="0" presId="urn:microsoft.com/office/officeart/2005/8/layout/default"/>
    <dgm:cxn modelId="{BFC41BE8-F847-4F37-BB37-84FCA0658DAA}" type="presOf" srcId="{E3D25B9C-EDDF-49DA-B319-67EA85CE95A9}" destId="{EC22615F-FE52-4991-AAE7-E836C26AD3C1}" srcOrd="0" destOrd="0" presId="urn:microsoft.com/office/officeart/2005/8/layout/default"/>
    <dgm:cxn modelId="{BB58655E-0B32-405A-B2F5-B94FD711876B}" srcId="{DE5BF639-4273-4D7D-9D85-015ACE234CCC}" destId="{8EF0D82D-B356-49B4-B204-58E5D7DA8284}" srcOrd="2" destOrd="0" parTransId="{E32D6CA8-82C9-43B9-A724-EE8C92FB27B7}" sibTransId="{7644FB31-FCA0-4DD3-B1C8-469B731B36E5}"/>
    <dgm:cxn modelId="{AB4B8FBF-BD36-4F8F-9197-06ABB53D9A8B}" type="presOf" srcId="{9669B00F-C874-4B83-BEAA-CD8EC78095F5}" destId="{D9178EB0-E5D6-40F6-9C5B-600502ACD6DF}" srcOrd="0" destOrd="0" presId="urn:microsoft.com/office/officeart/2005/8/layout/default"/>
    <dgm:cxn modelId="{57A1FD17-8803-4D6A-AC53-798D914424D2}" type="presParOf" srcId="{5F0E7FAF-113B-46A5-88EE-79DB40C0976B}" destId="{23021E2E-4031-440E-8D54-B31844F94172}" srcOrd="0" destOrd="0" presId="urn:microsoft.com/office/officeart/2005/8/layout/default"/>
    <dgm:cxn modelId="{BA7714B0-8F5A-4245-905B-CE0419135E06}" type="presParOf" srcId="{5F0E7FAF-113B-46A5-88EE-79DB40C0976B}" destId="{27D32513-5BA1-4F70-A485-F6F77DB517EE}" srcOrd="1" destOrd="0" presId="urn:microsoft.com/office/officeart/2005/8/layout/default"/>
    <dgm:cxn modelId="{558AEBBF-63D1-4230-9B3C-B73D41BABB07}" type="presParOf" srcId="{5F0E7FAF-113B-46A5-88EE-79DB40C0976B}" destId="{D9178EB0-E5D6-40F6-9C5B-600502ACD6DF}" srcOrd="2" destOrd="0" presId="urn:microsoft.com/office/officeart/2005/8/layout/default"/>
    <dgm:cxn modelId="{5031C614-AE56-4A28-A6AD-6CD900E56002}" type="presParOf" srcId="{5F0E7FAF-113B-46A5-88EE-79DB40C0976B}" destId="{FD8394A7-5328-4364-8384-B271AF19B64C}" srcOrd="3" destOrd="0" presId="urn:microsoft.com/office/officeart/2005/8/layout/default"/>
    <dgm:cxn modelId="{2BD5B735-10AF-4C51-9E9F-66F818DBC121}" type="presParOf" srcId="{5F0E7FAF-113B-46A5-88EE-79DB40C0976B}" destId="{4C01EAFF-34C2-4819-8C8D-35C0F4673522}" srcOrd="4" destOrd="0" presId="urn:microsoft.com/office/officeart/2005/8/layout/default"/>
    <dgm:cxn modelId="{5985E830-0F4B-4217-BB33-47834736D1EF}" type="presParOf" srcId="{5F0E7FAF-113B-46A5-88EE-79DB40C0976B}" destId="{A5CD4357-B29D-4275-96D0-A48D2AF62EB4}" srcOrd="5" destOrd="0" presId="urn:microsoft.com/office/officeart/2005/8/layout/default"/>
    <dgm:cxn modelId="{24782E4C-43A8-4B8D-BBCB-79E59F6D29E2}" type="presParOf" srcId="{5F0E7FAF-113B-46A5-88EE-79DB40C0976B}" destId="{EC22615F-FE52-4991-AAE7-E836C26AD3C1}" srcOrd="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021E2E-4031-440E-8D54-B31844F94172}">
      <dsp:nvSpPr>
        <dsp:cNvPr id="0" name=""/>
        <dsp:cNvSpPr/>
      </dsp:nvSpPr>
      <dsp:spPr>
        <a:xfrm>
          <a:off x="809" y="210298"/>
          <a:ext cx="3156086" cy="1893651"/>
        </a:xfrm>
        <a:prstGeom prst="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rtl="0">
            <a:lnSpc>
              <a:spcPct val="90000"/>
            </a:lnSpc>
            <a:spcBef>
              <a:spcPct val="0"/>
            </a:spcBef>
            <a:spcAft>
              <a:spcPct val="35000"/>
            </a:spcAft>
          </a:pPr>
          <a:r>
            <a:rPr lang="en-US" sz="3000" b="0" kern="1200" dirty="0" smtClean="0"/>
            <a:t>Timeliness</a:t>
          </a:r>
          <a:endParaRPr lang="en-US" sz="3000" b="0" kern="1200" dirty="0"/>
        </a:p>
      </dsp:txBody>
      <dsp:txXfrm>
        <a:off x="809" y="210298"/>
        <a:ext cx="3156086" cy="1893651"/>
      </dsp:txXfrm>
    </dsp:sp>
    <dsp:sp modelId="{D9178EB0-E5D6-40F6-9C5B-600502ACD6DF}">
      <dsp:nvSpPr>
        <dsp:cNvPr id="0" name=""/>
        <dsp:cNvSpPr/>
      </dsp:nvSpPr>
      <dsp:spPr>
        <a:xfrm>
          <a:off x="3472504" y="210298"/>
          <a:ext cx="3156086" cy="1893651"/>
        </a:xfrm>
        <a:prstGeom prst="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rtl="0">
            <a:lnSpc>
              <a:spcPct val="90000"/>
            </a:lnSpc>
            <a:spcBef>
              <a:spcPct val="0"/>
            </a:spcBef>
            <a:spcAft>
              <a:spcPct val="35000"/>
            </a:spcAft>
          </a:pPr>
          <a:r>
            <a:rPr lang="en-US" sz="3000" b="0" kern="1200" smtClean="0"/>
            <a:t>Cost-effectiveness</a:t>
          </a:r>
          <a:endParaRPr lang="en-US" sz="3000" b="0" kern="1200"/>
        </a:p>
      </dsp:txBody>
      <dsp:txXfrm>
        <a:off x="3472504" y="210298"/>
        <a:ext cx="3156086" cy="1893651"/>
      </dsp:txXfrm>
    </dsp:sp>
    <dsp:sp modelId="{4C01EAFF-34C2-4819-8C8D-35C0F4673522}">
      <dsp:nvSpPr>
        <dsp:cNvPr id="0" name=""/>
        <dsp:cNvSpPr/>
      </dsp:nvSpPr>
      <dsp:spPr>
        <a:xfrm>
          <a:off x="809" y="2419558"/>
          <a:ext cx="3156086" cy="1893651"/>
        </a:xfrm>
        <a:prstGeom prst="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rtl="0">
            <a:lnSpc>
              <a:spcPct val="90000"/>
            </a:lnSpc>
            <a:spcBef>
              <a:spcPct val="0"/>
            </a:spcBef>
            <a:spcAft>
              <a:spcPct val="35000"/>
            </a:spcAft>
          </a:pPr>
          <a:r>
            <a:rPr lang="en-US" sz="3000" b="0" kern="1200" smtClean="0"/>
            <a:t>Acceptability</a:t>
          </a:r>
          <a:endParaRPr lang="en-US" sz="3000" b="0" kern="1200"/>
        </a:p>
      </dsp:txBody>
      <dsp:txXfrm>
        <a:off x="809" y="2419558"/>
        <a:ext cx="3156086" cy="1893651"/>
      </dsp:txXfrm>
    </dsp:sp>
    <dsp:sp modelId="{EC22615F-FE52-4991-AAE7-E836C26AD3C1}">
      <dsp:nvSpPr>
        <dsp:cNvPr id="0" name=""/>
        <dsp:cNvSpPr/>
      </dsp:nvSpPr>
      <dsp:spPr>
        <a:xfrm>
          <a:off x="3472504" y="2419558"/>
          <a:ext cx="3156086" cy="1893651"/>
        </a:xfrm>
        <a:prstGeom prst="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rtl="0">
            <a:lnSpc>
              <a:spcPct val="90000"/>
            </a:lnSpc>
            <a:spcBef>
              <a:spcPct val="0"/>
            </a:spcBef>
            <a:spcAft>
              <a:spcPct val="35000"/>
            </a:spcAft>
          </a:pPr>
          <a:r>
            <a:rPr lang="en-US" sz="3000" b="0" kern="1200" smtClean="0"/>
            <a:t>Flexibility</a:t>
          </a:r>
          <a:endParaRPr lang="en-US" sz="3000" b="0" kern="1200"/>
        </a:p>
      </dsp:txBody>
      <dsp:txXfrm>
        <a:off x="3472504" y="2419558"/>
        <a:ext cx="3156086" cy="1893651"/>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791FB8-5A13-4897-99C7-B7E7D09EF61C}" type="datetimeFigureOut">
              <a:rPr lang="en-US" smtClean="0"/>
              <a:pPr/>
              <a:t>1/31/2018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81A6493-D61B-4305-9832-E06BE481A99C}" type="slidenum">
              <a:rPr lang="en-US" smtClean="0"/>
              <a:pPr/>
              <a:t>‹#›</a:t>
            </a:fld>
            <a:endParaRPr lang="en-US" dirty="0"/>
          </a:p>
        </p:txBody>
      </p:sp>
    </p:spTree>
    <p:extLst>
      <p:ext uri="{BB962C8B-B14F-4D97-AF65-F5344CB8AC3E}">
        <p14:creationId xmlns:p14="http://schemas.microsoft.com/office/powerpoint/2010/main" val="10433535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3540D702-C1D9-48C0-B443-C5174B54D7FB}" type="slidenum">
              <a:rPr lang="en-US"/>
              <a:pPr>
                <a:defRPr/>
              </a:pPr>
              <a:t>1</a:t>
            </a:fld>
            <a:endParaRPr lang="en-US" dirty="0"/>
          </a:p>
        </p:txBody>
      </p:sp>
      <p:sp>
        <p:nvSpPr>
          <p:cNvPr id="5222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38935137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9762064A-5510-41DC-9326-43745E8CA175}" type="slidenum">
              <a:rPr lang="en-US"/>
              <a:pPr>
                <a:defRPr/>
              </a:pPr>
              <a:t>16</a:t>
            </a:fld>
            <a:endParaRPr lang="en-US" dirty="0"/>
          </a:p>
        </p:txBody>
      </p:sp>
      <p:sp>
        <p:nvSpPr>
          <p:cNvPr id="6246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400" b="1" i="0" u="none" strike="noStrike" kern="1200" baseline="0" dirty="0">
                <a:solidFill>
                  <a:schemeClr val="tx1"/>
                </a:solidFill>
                <a:latin typeface="+mn-lt"/>
                <a:ea typeface="+mn-ea"/>
                <a:cs typeface="+mn-cs"/>
              </a:rPr>
              <a:t>Budget: </a:t>
            </a:r>
            <a:r>
              <a:rPr lang="en-US" sz="1200" b="0" i="0" u="none" strike="noStrike" kern="1200" baseline="0" dirty="0">
                <a:solidFill>
                  <a:schemeClr val="tx1"/>
                </a:solidFill>
                <a:latin typeface="+mn-lt"/>
                <a:ea typeface="+mn-ea"/>
                <a:cs typeface="+mn-cs"/>
              </a:rPr>
              <a:t>A plan for spending </a:t>
            </a:r>
            <a:r>
              <a:rPr lang="en-US" sz="1200" b="0" i="0" u="none" strike="noStrike" kern="1200" baseline="0" dirty="0" smtClean="0">
                <a:solidFill>
                  <a:schemeClr val="tx1"/>
                </a:solidFill>
                <a:latin typeface="+mn-lt"/>
                <a:ea typeface="+mn-ea"/>
                <a:cs typeface="+mn-cs"/>
              </a:rPr>
              <a:t>money</a:t>
            </a:r>
            <a:endParaRPr lang="en-US" altLang="en-US" dirty="0"/>
          </a:p>
          <a:p>
            <a:endParaRPr lang="en-US" altLang="en-US" dirty="0"/>
          </a:p>
          <a:p>
            <a:r>
              <a:rPr lang="en-US" altLang="en-US" dirty="0"/>
              <a:t>See Learning Objective 4: Discuss the supervisor’s role in the planning process.</a:t>
            </a:r>
          </a:p>
          <a:p>
            <a:endParaRPr lang="en-US" altLang="en-US" dirty="0"/>
          </a:p>
          <a:p>
            <a:r>
              <a:rPr lang="en-US" altLang="en-US" dirty="0"/>
              <a:t>See text pages: </a:t>
            </a:r>
            <a:r>
              <a:rPr lang="en-US" altLang="en-US" dirty="0" smtClean="0"/>
              <a:t>135 </a:t>
            </a:r>
            <a:r>
              <a:rPr lang="en-US" altLang="en-US" dirty="0"/>
              <a:t>to </a:t>
            </a:r>
            <a:r>
              <a:rPr lang="en-US" altLang="en-US" dirty="0" smtClean="0"/>
              <a:t>137</a:t>
            </a:r>
            <a:endParaRPr lang="en-US" altLang="en-US" dirty="0"/>
          </a:p>
          <a:p>
            <a:endParaRPr lang="en-US" altLang="en-US" dirty="0"/>
          </a:p>
        </p:txBody>
      </p:sp>
    </p:spTree>
    <p:extLst>
      <p:ext uri="{BB962C8B-B14F-4D97-AF65-F5344CB8AC3E}">
        <p14:creationId xmlns:p14="http://schemas.microsoft.com/office/powerpoint/2010/main" val="806674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2D7CC066-AAF7-4696-8F83-78B5D52057F3}" type="slidenum">
              <a:rPr lang="en-US"/>
              <a:pPr>
                <a:defRPr/>
              </a:pPr>
              <a:t>18</a:t>
            </a:fld>
            <a:endParaRPr lang="en-US" dirty="0"/>
          </a:p>
        </p:txBody>
      </p:sp>
      <p:sp>
        <p:nvSpPr>
          <p:cNvPr id="6451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4: Discuss the supervisor’s role in the planning process.</a:t>
            </a:r>
          </a:p>
          <a:p>
            <a:endParaRPr lang="en-US" altLang="en-US" dirty="0"/>
          </a:p>
          <a:p>
            <a:r>
              <a:rPr lang="en-US" altLang="en-US" dirty="0"/>
              <a:t>See text </a:t>
            </a:r>
            <a:r>
              <a:rPr lang="en-US" altLang="en-US" dirty="0" smtClean="0"/>
              <a:t>page: </a:t>
            </a:r>
            <a:r>
              <a:rPr lang="en-US" altLang="en-US" dirty="0"/>
              <a:t>138</a:t>
            </a:r>
          </a:p>
          <a:p>
            <a:endParaRPr lang="en-US" altLang="en-US" dirty="0"/>
          </a:p>
        </p:txBody>
      </p:sp>
    </p:spTree>
    <p:extLst>
      <p:ext uri="{BB962C8B-B14F-4D97-AF65-F5344CB8AC3E}">
        <p14:creationId xmlns:p14="http://schemas.microsoft.com/office/powerpoint/2010/main" val="38466633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703C7A6B-E650-4010-AFFE-6067CBFFD371}" type="slidenum">
              <a:rPr lang="en-US"/>
              <a:pPr>
                <a:defRPr/>
              </a:pPr>
              <a:t>19</a:t>
            </a:fld>
            <a:endParaRPr lang="en-US" dirty="0"/>
          </a:p>
        </p:txBody>
      </p:sp>
      <p:sp>
        <p:nvSpPr>
          <p:cNvPr id="6656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4: Discuss the supervisor’s role in the planning process.</a:t>
            </a:r>
          </a:p>
          <a:p>
            <a:endParaRPr lang="en-US" altLang="en-US" dirty="0"/>
          </a:p>
          <a:p>
            <a:r>
              <a:rPr lang="en-US" altLang="en-US" dirty="0"/>
              <a:t>See text page: 138</a:t>
            </a:r>
          </a:p>
        </p:txBody>
      </p:sp>
    </p:spTree>
    <p:extLst>
      <p:ext uri="{BB962C8B-B14F-4D97-AF65-F5344CB8AC3E}">
        <p14:creationId xmlns:p14="http://schemas.microsoft.com/office/powerpoint/2010/main" val="36113076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D55E0171-3C5E-4CE1-BE30-8135949AB12F}" type="slidenum">
              <a:rPr lang="en-US"/>
              <a:pPr>
                <a:defRPr/>
              </a:pPr>
              <a:t>20</a:t>
            </a:fld>
            <a:endParaRPr lang="en-US" dirty="0"/>
          </a:p>
        </p:txBody>
      </p:sp>
      <p:sp>
        <p:nvSpPr>
          <p:cNvPr id="6758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5: Explain the purpose of using controls.</a:t>
            </a:r>
          </a:p>
          <a:p>
            <a:pPr marL="228600" indent="-228600"/>
            <a:endParaRPr lang="en-US" altLang="en-US" dirty="0"/>
          </a:p>
          <a:p>
            <a:pPr marL="228600" indent="-228600"/>
            <a:r>
              <a:rPr lang="en-US" altLang="en-US" dirty="0"/>
              <a:t>See text page: 139</a:t>
            </a:r>
          </a:p>
          <a:p>
            <a:pPr marL="228600" indent="-228600"/>
            <a:endParaRPr lang="en-US" altLang="en-US" dirty="0"/>
          </a:p>
        </p:txBody>
      </p:sp>
    </p:spTree>
    <p:extLst>
      <p:ext uri="{BB962C8B-B14F-4D97-AF65-F5344CB8AC3E}">
        <p14:creationId xmlns:p14="http://schemas.microsoft.com/office/powerpoint/2010/main" val="20449494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CCEDA9EB-5FCA-4115-94A4-2AAB798597F4}" type="slidenum">
              <a:rPr lang="en-US"/>
              <a:pPr>
                <a:defRPr/>
              </a:pPr>
              <a:t>22</a:t>
            </a:fld>
            <a:endParaRPr lang="en-US" dirty="0"/>
          </a:p>
        </p:txBody>
      </p:sp>
      <p:sp>
        <p:nvSpPr>
          <p:cNvPr id="6861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Rectangle 3"/>
          <p:cNvSpPr>
            <a:spLocks noGrp="1" noChangeArrowheads="1"/>
          </p:cNvSpPr>
          <p:nvPr>
            <p:ph type="body" idx="1"/>
          </p:nvPr>
        </p:nvSpPr>
        <p:spPr/>
        <p:txBody>
          <a:bodyPr/>
          <a:lstStyle/>
          <a:p>
            <a:pPr marL="228600" indent="-228600">
              <a:defRPr/>
            </a:pPr>
            <a:r>
              <a:rPr lang="en-US" dirty="0"/>
              <a:t>See Learning Objective 6: Identify the steps in the control process.</a:t>
            </a:r>
          </a:p>
          <a:p>
            <a:pPr marL="228600" indent="-228600">
              <a:defRPr/>
            </a:pPr>
            <a:endParaRPr lang="en-US" dirty="0"/>
          </a:p>
          <a:p>
            <a:pPr>
              <a:defRPr/>
            </a:pPr>
            <a:r>
              <a:rPr lang="en-US" b="1" dirty="0" smtClean="0"/>
              <a:t>Variance </a:t>
            </a:r>
            <a:r>
              <a:rPr lang="en-US" b="0" dirty="0"/>
              <a:t>refers to the size of the difference between </a:t>
            </a:r>
            <a:r>
              <a:rPr lang="en-US" b="0" dirty="0" smtClean="0"/>
              <a:t>actual </a:t>
            </a:r>
            <a:r>
              <a:rPr lang="en-US" dirty="0" smtClean="0"/>
              <a:t>performance </a:t>
            </a:r>
            <a:r>
              <a:rPr lang="en-US" dirty="0"/>
              <a:t>and the standard to be met. When setting standards, the supervisor should decide how much variance is meaningful for control </a:t>
            </a:r>
            <a:r>
              <a:rPr lang="en-US" dirty="0" smtClean="0"/>
              <a:t>purposes. </a:t>
            </a:r>
            <a:endParaRPr lang="en-US" dirty="0"/>
          </a:p>
          <a:p>
            <a:pPr>
              <a:defRPr/>
            </a:pPr>
            <a:endParaRPr lang="en-US" b="1" dirty="0" smtClean="0"/>
          </a:p>
          <a:p>
            <a:pPr>
              <a:defRPr/>
            </a:pPr>
            <a:r>
              <a:rPr lang="en-US" b="1" dirty="0" smtClean="0"/>
              <a:t>Exception principle </a:t>
            </a:r>
            <a:r>
              <a:rPr lang="en-US" b="0" dirty="0" smtClean="0"/>
              <a:t>is </a:t>
            </a:r>
            <a:r>
              <a:rPr lang="en-US" dirty="0" smtClean="0"/>
              <a:t>the </a:t>
            </a:r>
            <a:r>
              <a:rPr lang="en-US" dirty="0"/>
              <a:t>control principle stating that a supervisor should take action only when variance is </a:t>
            </a:r>
            <a:r>
              <a:rPr lang="en-US" dirty="0" smtClean="0"/>
              <a:t>meaningful.</a:t>
            </a:r>
            <a:endParaRPr lang="en-US" dirty="0"/>
          </a:p>
        </p:txBody>
      </p:sp>
    </p:spTree>
    <p:extLst>
      <p:ext uri="{BB962C8B-B14F-4D97-AF65-F5344CB8AC3E}">
        <p14:creationId xmlns:p14="http://schemas.microsoft.com/office/powerpoint/2010/main" val="8144477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1A6493-D61B-4305-9832-E06BE481A99C}" type="slidenum">
              <a:rPr lang="en-US" smtClean="0"/>
              <a:pPr/>
              <a:t>23</a:t>
            </a:fld>
            <a:endParaRPr lang="en-US" dirty="0"/>
          </a:p>
        </p:txBody>
      </p:sp>
    </p:spTree>
    <p:extLst>
      <p:ext uri="{BB962C8B-B14F-4D97-AF65-F5344CB8AC3E}">
        <p14:creationId xmlns:p14="http://schemas.microsoft.com/office/powerpoint/2010/main" val="20752596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E7A1D825-6BC1-4636-9BBB-2BD3DFB1C6B0}" type="slidenum">
              <a:rPr lang="en-US"/>
              <a:pPr>
                <a:defRPr/>
              </a:pPr>
              <a:t>26</a:t>
            </a:fld>
            <a:endParaRPr lang="en-US" dirty="0"/>
          </a:p>
        </p:txBody>
      </p:sp>
      <p:sp>
        <p:nvSpPr>
          <p:cNvPr id="7065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6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7: Describe types of control and tools for controlling.</a:t>
            </a:r>
          </a:p>
          <a:p>
            <a:pPr marL="228600" indent="-228600"/>
            <a:endParaRPr lang="en-US" altLang="en-US" dirty="0"/>
          </a:p>
          <a:p>
            <a:pPr marL="228600" indent="-228600"/>
            <a:r>
              <a:rPr lang="en-US" altLang="en-US" dirty="0"/>
              <a:t>See text page: 145</a:t>
            </a:r>
          </a:p>
        </p:txBody>
      </p:sp>
    </p:spTree>
    <p:extLst>
      <p:ext uri="{BB962C8B-B14F-4D97-AF65-F5344CB8AC3E}">
        <p14:creationId xmlns:p14="http://schemas.microsoft.com/office/powerpoint/2010/main" val="41279769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C4A12023-F6F1-4A38-86B0-5D3571B50E9A}" type="slidenum">
              <a:rPr lang="en-US"/>
              <a:pPr>
                <a:defRPr/>
              </a:pPr>
              <a:t>27</a:t>
            </a:fld>
            <a:endParaRPr lang="en-US" dirty="0"/>
          </a:p>
        </p:txBody>
      </p:sp>
      <p:sp>
        <p:nvSpPr>
          <p:cNvPr id="7168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7: Describe types of control and tools for controlling.</a:t>
            </a:r>
          </a:p>
          <a:p>
            <a:endParaRPr lang="en-US" altLang="en-US" dirty="0"/>
          </a:p>
          <a:p>
            <a:r>
              <a:rPr lang="en-US" altLang="en-US" dirty="0"/>
              <a:t>See text pages: </a:t>
            </a:r>
            <a:r>
              <a:rPr lang="en-US" altLang="en-US" dirty="0" smtClean="0"/>
              <a:t>145 to 148</a:t>
            </a:r>
            <a:endParaRPr lang="en-US" altLang="en-US" dirty="0"/>
          </a:p>
          <a:p>
            <a:endParaRPr lang="en-US" altLang="en-US" dirty="0"/>
          </a:p>
        </p:txBody>
      </p:sp>
    </p:spTree>
    <p:extLst>
      <p:ext uri="{BB962C8B-B14F-4D97-AF65-F5344CB8AC3E}">
        <p14:creationId xmlns:p14="http://schemas.microsoft.com/office/powerpoint/2010/main" val="8819871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B6EAF144-623E-4025-91B2-9E116F4B3BC3}" type="slidenum">
              <a:rPr lang="en-US"/>
              <a:pPr>
                <a:defRPr/>
              </a:pPr>
              <a:t>28</a:t>
            </a:fld>
            <a:endParaRPr lang="en-US" dirty="0"/>
          </a:p>
        </p:txBody>
      </p:sp>
      <p:sp>
        <p:nvSpPr>
          <p:cNvPr id="7270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8: List characteristics of effective controls.</a:t>
            </a:r>
          </a:p>
          <a:p>
            <a:pPr marL="228600" indent="-228600"/>
            <a:endParaRPr lang="en-US" altLang="en-US" dirty="0"/>
          </a:p>
          <a:p>
            <a:pPr marL="228600" indent="-228600"/>
            <a:r>
              <a:rPr lang="en-US" altLang="en-US" dirty="0"/>
              <a:t>See text </a:t>
            </a:r>
            <a:r>
              <a:rPr lang="en-US" altLang="en-US" dirty="0" smtClean="0"/>
              <a:t>page: </a:t>
            </a:r>
            <a:r>
              <a:rPr lang="en-US" altLang="en-US" dirty="0"/>
              <a:t>148</a:t>
            </a:r>
          </a:p>
        </p:txBody>
      </p:sp>
    </p:spTree>
    <p:extLst>
      <p:ext uri="{BB962C8B-B14F-4D97-AF65-F5344CB8AC3E}">
        <p14:creationId xmlns:p14="http://schemas.microsoft.com/office/powerpoint/2010/main" val="33824588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70385CC5-AEC1-4C82-AB78-43A1ADFE2E33}" type="slidenum">
              <a:rPr lang="en-US"/>
              <a:pPr>
                <a:defRPr/>
              </a:pPr>
              <a:t>2</a:t>
            </a:fld>
            <a:endParaRPr lang="en-US" dirty="0"/>
          </a:p>
        </p:txBody>
      </p:sp>
      <p:sp>
        <p:nvSpPr>
          <p:cNvPr id="5325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text page: 124</a:t>
            </a:r>
          </a:p>
        </p:txBody>
      </p:sp>
    </p:spTree>
    <p:extLst>
      <p:ext uri="{BB962C8B-B14F-4D97-AF65-F5344CB8AC3E}">
        <p14:creationId xmlns:p14="http://schemas.microsoft.com/office/powerpoint/2010/main" val="20293900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6B11D05C-8860-4704-88DA-E4DC7DFB2F91}" type="slidenum">
              <a:rPr lang="en-US"/>
              <a:pPr>
                <a:defRPr/>
              </a:pPr>
              <a:t>4</a:t>
            </a:fld>
            <a:endParaRPr lang="en-US" dirty="0"/>
          </a:p>
        </p:txBody>
      </p:sp>
      <p:sp>
        <p:nvSpPr>
          <p:cNvPr id="5427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1: Describe types of planning that take place in organizations.</a:t>
            </a:r>
          </a:p>
          <a:p>
            <a:pPr marL="228600" indent="-228600"/>
            <a:endParaRPr lang="en-US" altLang="en-US" dirty="0"/>
          </a:p>
          <a:p>
            <a:pPr marL="228600" indent="-228600"/>
            <a:r>
              <a:rPr lang="en-US" altLang="en-US" dirty="0"/>
              <a:t>See text </a:t>
            </a:r>
            <a:r>
              <a:rPr lang="en-US" altLang="en-US" dirty="0" smtClean="0"/>
              <a:t>page: </a:t>
            </a:r>
            <a:r>
              <a:rPr lang="en-US" altLang="en-US" dirty="0"/>
              <a:t>126</a:t>
            </a:r>
          </a:p>
          <a:p>
            <a:pPr marL="228600" indent="-228600"/>
            <a:endParaRPr lang="en-US" altLang="en-US" dirty="0"/>
          </a:p>
        </p:txBody>
      </p:sp>
    </p:spTree>
    <p:extLst>
      <p:ext uri="{BB962C8B-B14F-4D97-AF65-F5344CB8AC3E}">
        <p14:creationId xmlns:p14="http://schemas.microsoft.com/office/powerpoint/2010/main" val="23944565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796C9CBC-C764-4942-84BC-CDBBC2C9B75F}" type="slidenum">
              <a:rPr lang="en-US"/>
              <a:pPr>
                <a:defRPr/>
              </a:pPr>
              <a:t>5</a:t>
            </a:fld>
            <a:endParaRPr lang="en-US" dirty="0"/>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30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2: Identify characteristics of effective objectives.</a:t>
            </a:r>
          </a:p>
          <a:p>
            <a:pPr marL="228600" indent="-228600"/>
            <a:endParaRPr lang="en-US" altLang="en-US" dirty="0"/>
          </a:p>
          <a:p>
            <a:pPr marL="228600" indent="-228600"/>
            <a:r>
              <a:rPr lang="en-US" altLang="en-US" dirty="0"/>
              <a:t>See text page: 126</a:t>
            </a:r>
          </a:p>
          <a:p>
            <a:pPr marL="228600" indent="-228600"/>
            <a:endParaRPr lang="en-US" altLang="en-US" dirty="0"/>
          </a:p>
        </p:txBody>
      </p:sp>
    </p:spTree>
    <p:extLst>
      <p:ext uri="{BB962C8B-B14F-4D97-AF65-F5344CB8AC3E}">
        <p14:creationId xmlns:p14="http://schemas.microsoft.com/office/powerpoint/2010/main" val="15420046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031F67DC-8F0A-437A-801D-D01693A02BB5}" type="slidenum">
              <a:rPr lang="en-US"/>
              <a:pPr>
                <a:defRPr/>
              </a:pPr>
              <a:t>10</a:t>
            </a:fld>
            <a:endParaRPr lang="en-US" dirty="0"/>
          </a:p>
        </p:txBody>
      </p:sp>
      <p:sp>
        <p:nvSpPr>
          <p:cNvPr id="5632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2: Identify characteristics of effective objectives.</a:t>
            </a:r>
          </a:p>
          <a:p>
            <a:endParaRPr lang="en-US" altLang="en-US" dirty="0"/>
          </a:p>
          <a:p>
            <a:r>
              <a:rPr lang="en-US" altLang="en-US" dirty="0"/>
              <a:t>See text </a:t>
            </a:r>
            <a:r>
              <a:rPr lang="en-US" altLang="en-US" dirty="0" smtClean="0"/>
              <a:t>page: </a:t>
            </a:r>
            <a:r>
              <a:rPr lang="en-US" altLang="en-US" dirty="0" smtClean="0"/>
              <a:t>129</a:t>
            </a:r>
            <a:endParaRPr lang="en-US" altLang="en-US" dirty="0"/>
          </a:p>
          <a:p>
            <a:endParaRPr lang="en-US" altLang="en-US" dirty="0"/>
          </a:p>
        </p:txBody>
      </p:sp>
    </p:spTree>
    <p:extLst>
      <p:ext uri="{BB962C8B-B14F-4D97-AF65-F5344CB8AC3E}">
        <p14:creationId xmlns:p14="http://schemas.microsoft.com/office/powerpoint/2010/main" val="40482909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58790DB8-B1D0-4B3A-B8FD-2B30943211DC}" type="slidenum">
              <a:rPr lang="en-US"/>
              <a:pPr>
                <a:defRPr/>
              </a:pPr>
              <a:t>11</a:t>
            </a:fld>
            <a:endParaRPr lang="en-US" dirty="0"/>
          </a:p>
        </p:txBody>
      </p:sp>
      <p:sp>
        <p:nvSpPr>
          <p:cNvPr id="5734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2: Identify characteristics of effective objectives.</a:t>
            </a:r>
          </a:p>
          <a:p>
            <a:endParaRPr lang="en-US" altLang="en-US" dirty="0"/>
          </a:p>
          <a:p>
            <a:r>
              <a:rPr lang="en-US" altLang="en-US" dirty="0"/>
              <a:t>See text pages: 130 to 131</a:t>
            </a:r>
          </a:p>
          <a:p>
            <a:endParaRPr lang="en-US" altLang="en-US" dirty="0"/>
          </a:p>
        </p:txBody>
      </p:sp>
    </p:spTree>
    <p:extLst>
      <p:ext uri="{BB962C8B-B14F-4D97-AF65-F5344CB8AC3E}">
        <p14:creationId xmlns:p14="http://schemas.microsoft.com/office/powerpoint/2010/main" val="34409624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29FF253-FA39-4228-850C-EDB8000BDD59}" type="slidenum">
              <a:rPr lang="en-US"/>
              <a:pPr>
                <a:defRPr/>
              </a:pPr>
              <a:t>12</a:t>
            </a:fld>
            <a:endParaRPr lang="en-US" dirty="0"/>
          </a:p>
        </p:txBody>
      </p:sp>
      <p:sp>
        <p:nvSpPr>
          <p:cNvPr id="5837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2: Identify characteristics of effective objectives.</a:t>
            </a:r>
          </a:p>
          <a:p>
            <a:endParaRPr lang="en-US" altLang="en-US" dirty="0"/>
          </a:p>
          <a:p>
            <a:r>
              <a:rPr lang="en-US" altLang="en-US" dirty="0"/>
              <a:t>See text page: 131</a:t>
            </a:r>
          </a:p>
          <a:p>
            <a:endParaRPr lang="en-US" altLang="en-US" dirty="0"/>
          </a:p>
        </p:txBody>
      </p:sp>
    </p:spTree>
    <p:extLst>
      <p:ext uri="{BB962C8B-B14F-4D97-AF65-F5344CB8AC3E}">
        <p14:creationId xmlns:p14="http://schemas.microsoft.com/office/powerpoint/2010/main" val="10938031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A9B28AC8-804F-42B1-A065-D8EDE5B54B90}" type="slidenum">
              <a:rPr lang="en-US"/>
              <a:pPr>
                <a:defRPr/>
              </a:pPr>
              <a:t>14</a:t>
            </a:fld>
            <a:endParaRPr lang="en-US" dirty="0"/>
          </a:p>
        </p:txBody>
      </p:sp>
      <p:sp>
        <p:nvSpPr>
          <p:cNvPr id="6041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2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3: Define management by </a:t>
            </a:r>
            <a:r>
              <a:rPr lang="en-US" altLang="en-US" dirty="0" smtClean="0"/>
              <a:t>objectives,</a:t>
            </a:r>
            <a:r>
              <a:rPr lang="en-US" altLang="en-US" baseline="0" dirty="0" smtClean="0"/>
              <a:t> or </a:t>
            </a:r>
            <a:r>
              <a:rPr lang="en-US" altLang="en-US" dirty="0" smtClean="0"/>
              <a:t>M B O, </a:t>
            </a:r>
            <a:r>
              <a:rPr lang="en-US" altLang="en-US" dirty="0"/>
              <a:t>and discuss its use.</a:t>
            </a:r>
          </a:p>
          <a:p>
            <a:pPr marL="228600" indent="-228600"/>
            <a:endParaRPr lang="en-US" altLang="en-US" dirty="0"/>
          </a:p>
          <a:p>
            <a:pPr marL="228600" indent="-228600"/>
            <a:r>
              <a:rPr lang="en-US" altLang="en-US" dirty="0"/>
              <a:t>See text page: </a:t>
            </a:r>
            <a:r>
              <a:rPr lang="en-US" altLang="en-US" dirty="0" smtClean="0"/>
              <a:t>131</a:t>
            </a:r>
            <a:endParaRPr lang="en-US" altLang="en-US" dirty="0"/>
          </a:p>
        </p:txBody>
      </p:sp>
    </p:spTree>
    <p:extLst>
      <p:ext uri="{BB962C8B-B14F-4D97-AF65-F5344CB8AC3E}">
        <p14:creationId xmlns:p14="http://schemas.microsoft.com/office/powerpoint/2010/main" val="20881935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B46852EA-33B7-4C32-8706-91C50D7C2F3D}" type="slidenum">
              <a:rPr lang="en-US"/>
              <a:pPr>
                <a:defRPr/>
              </a:pPr>
              <a:t>15</a:t>
            </a:fld>
            <a:endParaRPr lang="en-US" dirty="0"/>
          </a:p>
        </p:txBody>
      </p:sp>
      <p:sp>
        <p:nvSpPr>
          <p:cNvPr id="6144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4: Discuss the supervisor’s role in the planning process.</a:t>
            </a:r>
          </a:p>
          <a:p>
            <a:pPr marL="228600" indent="-228600"/>
            <a:endParaRPr lang="en-US" altLang="en-US" dirty="0"/>
          </a:p>
          <a:p>
            <a:pPr marL="228600" indent="-228600"/>
            <a:r>
              <a:rPr lang="en-US" altLang="en-US" dirty="0"/>
              <a:t>See text page: 134</a:t>
            </a:r>
          </a:p>
        </p:txBody>
      </p:sp>
    </p:spTree>
    <p:extLst>
      <p:ext uri="{BB962C8B-B14F-4D97-AF65-F5344CB8AC3E}">
        <p14:creationId xmlns:p14="http://schemas.microsoft.com/office/powerpoint/2010/main" val="29568634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a:extLst>
              <a:ext uri="{FF2B5EF4-FFF2-40B4-BE49-F238E27FC236}">
                <a16:creationId xmlns:a16="http://schemas.microsoft.com/office/drawing/2014/main" xmlns="" id="{E4B65724-EA23-41BF-8F98-C012D2F49D59}"/>
              </a:ext>
            </a:extLst>
          </p:cNvPr>
          <p:cNvSpPr txBox="1">
            <a:spLocks/>
          </p:cNvSpPr>
          <p:nvPr userDrawn="1"/>
        </p:nvSpPr>
        <p:spPr>
          <a:xfrm>
            <a:off x="8229600" y="114300"/>
            <a:ext cx="609600" cy="3810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1600" dirty="0"/>
              <a:t>10 e</a:t>
            </a:r>
          </a:p>
        </p:txBody>
      </p:sp>
    </p:spTree>
    <p:extLst>
      <p:ext uri="{BB962C8B-B14F-4D97-AF65-F5344CB8AC3E}">
        <p14:creationId xmlns:p14="http://schemas.microsoft.com/office/powerpoint/2010/main" val="301885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316645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948264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233498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3332410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lor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20711" y="228600"/>
            <a:ext cx="9185423"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89862529"/>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6732917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2565704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8780602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pattFill prst="pct50">
            <a:fgClr>
              <a:schemeClr val="accent3">
                <a:lumMod val="75000"/>
              </a:schemeClr>
            </a:fgClr>
            <a:bgClr>
              <a:schemeClr val="accent3">
                <a:lumMod val="60000"/>
                <a:lumOff val="4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762000" y="685801"/>
            <a:ext cx="3962400" cy="2914650"/>
          </a:xfrm>
        </p:spPr>
        <p:txBody>
          <a:bodyPr/>
          <a:lstStyle>
            <a:lvl1pPr>
              <a:defRPr>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762000" y="3886200"/>
            <a:ext cx="39624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Footer Placeholder 4"/>
          <p:cNvSpPr>
            <a:spLocks noGrp="1"/>
          </p:cNvSpPr>
          <p:nvPr>
            <p:ph type="ftr" sz="quarter" idx="11"/>
          </p:nvPr>
        </p:nvSpPr>
        <p:spPr>
          <a:xfrm>
            <a:off x="609600" y="6486957"/>
            <a:ext cx="7543800" cy="365125"/>
          </a:xfrm>
          <a:prstGeom prst="rect">
            <a:avLst/>
          </a:prstGeom>
        </p:spPr>
        <p:txBody>
          <a:bodyPr/>
          <a:lstStyle>
            <a:lvl1pPr>
              <a:defRPr sz="1000"/>
            </a:lvl1pPr>
          </a:lstStyle>
          <a:p>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0" y="533400"/>
            <a:ext cx="4074764" cy="5105400"/>
          </a:xfrm>
          <a:prstGeom prst="rect">
            <a:avLst/>
          </a:prstGeom>
        </p:spPr>
      </p:pic>
      <p:sp>
        <p:nvSpPr>
          <p:cNvPr id="10" name="Rectangle 9"/>
          <p:cNvSpPr/>
          <p:nvPr userDrawn="1"/>
        </p:nvSpPr>
        <p:spPr>
          <a:xfrm>
            <a:off x="0" y="0"/>
            <a:ext cx="609600" cy="2819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userDrawn="1"/>
        </p:nvSpPr>
        <p:spPr>
          <a:xfrm>
            <a:off x="0" y="2514600"/>
            <a:ext cx="609600" cy="4343400"/>
          </a:xfrm>
          <a:prstGeom prst="rect">
            <a:avLst/>
          </a:prstGeom>
          <a:solidFill>
            <a:srgbClr val="9A1A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935536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762000" y="1752600"/>
            <a:ext cx="8153400" cy="4648200"/>
          </a:xfrm>
        </p:spPr>
        <p:txBody>
          <a:bodyPr/>
          <a:lstStyle>
            <a:lvl1pPr>
              <a:defRPr>
                <a:latin typeface="Calibri" panose="020F0502020204030204" pitchFamily="34" charset="0"/>
                <a:cs typeface="Arial" pitchFamily="34" charset="0"/>
              </a:defRPr>
            </a:lvl1pPr>
            <a:lvl2pPr>
              <a:buFont typeface="Arial" pitchFamily="34" charset="0"/>
              <a:buChar char="•"/>
              <a:defRPr>
                <a:latin typeface="Calibri" panose="020F0502020204030204" pitchFamily="34" charset="0"/>
                <a:cs typeface="Arial" pitchFamily="34" charset="0"/>
              </a:defRPr>
            </a:lvl2pPr>
            <a:lvl3pPr>
              <a:defRPr>
                <a:latin typeface="Calibri" panose="020F0502020204030204" pitchFamily="34" charset="0"/>
                <a:cs typeface="Arial" pitchFamily="34" charset="0"/>
              </a:defRPr>
            </a:lvl3pPr>
            <a:lvl4pPr>
              <a:defRPr>
                <a:latin typeface="Calibri" panose="020F0502020204030204" pitchFamily="34" charset="0"/>
                <a:cs typeface="Arial" pitchFamily="34" charset="0"/>
              </a:defRPr>
            </a:lvl4pPr>
            <a:lvl5pPr>
              <a:defRPr>
                <a:latin typeface="Calibri" panose="020F0502020204030204"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C991611B-C075-4B89-8C08-0A9B6889F5BC}" type="slidenum">
              <a:rPr lang="en-US" smtClean="0"/>
              <a:pPr/>
              <a:t>‹#›</a:t>
            </a:fld>
            <a:endParaRPr lang="en-US" dirty="0"/>
          </a:p>
        </p:txBody>
      </p:sp>
    </p:spTree>
    <p:extLst>
      <p:ext uri="{BB962C8B-B14F-4D97-AF65-F5344CB8AC3E}">
        <p14:creationId xmlns:p14="http://schemas.microsoft.com/office/powerpoint/2010/main" val="20524191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Box 8"/>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3618241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8001000" cy="1143000"/>
          </a:xfrm>
        </p:spPr>
        <p:txBody>
          <a:bodyPr/>
          <a:lstStyle>
            <a:lvl1pPr>
              <a:defRPr>
                <a:solidFill>
                  <a:schemeClr val="tx2">
                    <a:lumMod val="75000"/>
                  </a:schemeClr>
                </a:solidFill>
              </a:defRPr>
            </a:lvl1pPr>
          </a:lstStyle>
          <a:p>
            <a:r>
              <a:rPr lang="en-US" dirty="0"/>
              <a:t>Click to edit Master title style</a:t>
            </a:r>
          </a:p>
        </p:txBody>
      </p:sp>
      <p:sp>
        <p:nvSpPr>
          <p:cNvPr id="5" name="Slide Number Placeholder 4"/>
          <p:cNvSpPr>
            <a:spLocks noGrp="1"/>
          </p:cNvSpPr>
          <p:nvPr>
            <p:ph type="sldNum" sz="quarter" idx="12"/>
          </p:nvPr>
        </p:nvSpPr>
        <p:spPr/>
        <p:txBody>
          <a:bodyPr/>
          <a:lstStyle/>
          <a:p>
            <a:fld id="{C991611B-C075-4B89-8C08-0A9B6889F5BC}" type="slidenum">
              <a:rPr lang="en-US" smtClean="0"/>
              <a:pPr/>
              <a:t>‹#›</a:t>
            </a:fld>
            <a:endParaRPr lang="en-US" dirty="0"/>
          </a:p>
        </p:txBody>
      </p:sp>
    </p:spTree>
    <p:extLst>
      <p:ext uri="{BB962C8B-B14F-4D97-AF65-F5344CB8AC3E}">
        <p14:creationId xmlns:p14="http://schemas.microsoft.com/office/powerpoint/2010/main" val="36164894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341438"/>
          </a:xfrm>
        </p:spPr>
        <p:txBody>
          <a:bodyPr/>
          <a:lstStyle/>
          <a:p>
            <a:r>
              <a:rPr lang="en-US"/>
              <a:t>Click to edit Master title style</a:t>
            </a:r>
          </a:p>
        </p:txBody>
      </p:sp>
      <p:sp>
        <p:nvSpPr>
          <p:cNvPr id="3" name="Content Placeholder 2"/>
          <p:cNvSpPr>
            <a:spLocks noGrp="1"/>
          </p:cNvSpPr>
          <p:nvPr>
            <p:ph sz="half" idx="1"/>
          </p:nvPr>
        </p:nvSpPr>
        <p:spPr>
          <a:xfrm>
            <a:off x="762000" y="1676400"/>
            <a:ext cx="4038600" cy="4724400"/>
          </a:xfrm>
        </p:spPr>
        <p:txBody>
          <a:bodyPr/>
          <a:lstStyle>
            <a:lvl1pPr marL="342900" indent="-342900">
              <a:defRPr sz="3000"/>
            </a:lvl1pPr>
            <a:lvl2pPr>
              <a:buFont typeface="Arial" pitchFamily="34" charset="0"/>
              <a:buChar char="•"/>
              <a:defRPr sz="27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953000" y="1676400"/>
            <a:ext cx="4038600" cy="4724400"/>
          </a:xfrm>
        </p:spPr>
        <p:txBody>
          <a:bodyPr/>
          <a:lstStyle>
            <a:lvl1pPr marL="342900" indent="-342900">
              <a:defRPr sz="3000"/>
            </a:lvl1pPr>
            <a:lvl2pPr>
              <a:buFont typeface="Arial" pitchFamily="34" charset="0"/>
              <a:buChar char="•"/>
              <a:defRPr sz="27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p>
            <a:fld id="{C991611B-C075-4B89-8C08-0A9B6889F5BC}" type="slidenum">
              <a:rPr lang="en-US" smtClean="0"/>
              <a:pPr/>
              <a:t>‹#›</a:t>
            </a:fld>
            <a:endParaRPr lang="en-US" dirty="0"/>
          </a:p>
        </p:txBody>
      </p:sp>
    </p:spTree>
    <p:extLst>
      <p:ext uri="{BB962C8B-B14F-4D97-AF65-F5344CB8AC3E}">
        <p14:creationId xmlns:p14="http://schemas.microsoft.com/office/powerpoint/2010/main" val="556014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50583144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1689411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96126613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70590526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8379612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95398014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51780754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641420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402691671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13846456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33187598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660581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7967643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14680722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41858197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8029256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602722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910194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1441057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018669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27509288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99796432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37109849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28389192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09833322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21839264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442306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88729594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29362507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8352554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32476482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08331745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41798775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67163130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31925680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9998928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42021012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65608933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57811602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79244914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9451024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26615956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64622445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390968032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a:t>Click to edit Master title style</a:t>
            </a:r>
          </a:p>
        </p:txBody>
      </p:sp>
      <p:sp>
        <p:nvSpPr>
          <p:cNvPr id="3" name="Text Placeholder 2"/>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74019144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Appendix_Title and Tex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1120256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Appendix_2-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0"/>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Text Placeholder 3"/>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15" name="Text Placeholder 14"/>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ext uri="{BB962C8B-B14F-4D97-AF65-F5344CB8AC3E}">
        <p14:creationId xmlns:p14="http://schemas.microsoft.com/office/powerpoint/2010/main" val="263512876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Appendix_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7" name="Text Placeholder 6"/>
          <p:cNvSpPr>
            <a:spLocks noGrp="1"/>
          </p:cNvSpPr>
          <p:nvPr>
            <p:ph type="body" sz="quarter" idx="12"/>
          </p:nvPr>
        </p:nvSpPr>
        <p:spPr>
          <a:xfrm>
            <a:off x="457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8"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20" name="Text Placeholder 19"/>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23" name="Text Placeholder 2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5" name="Text Placeholder 24"/>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7" name="Text Placeholder 26"/>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Tree>
    <p:extLst>
      <p:ext uri="{BB962C8B-B14F-4D97-AF65-F5344CB8AC3E}">
        <p14:creationId xmlns:p14="http://schemas.microsoft.com/office/powerpoint/2010/main" val="21123296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15779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Tree>
    <p:extLst>
      <p:ext uri="{BB962C8B-B14F-4D97-AF65-F5344CB8AC3E}">
        <p14:creationId xmlns:p14="http://schemas.microsoft.com/office/powerpoint/2010/main" val="2711431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marL="0" indent="0">
              <a:buFont typeface="Arial" panose="020B0604020202020204" pitchFamily="34" charset="0"/>
              <a:buNone/>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marL="342900" indent="-342900">
              <a:spcAft>
                <a:spcPts val="800"/>
              </a:spcAft>
              <a:buFont typeface="Arial" panose="020B0604020202020204" pitchFamily="34" charset="0"/>
              <a:buChar char="•"/>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a:extLst>
              <a:ext uri="{FF2B5EF4-FFF2-40B4-BE49-F238E27FC236}">
                <a16:creationId xmlns:a16="http://schemas.microsoft.com/office/drawing/2014/main" xmlns="" id="{6CEFDB04-AB3C-47D5-A8DA-DB4C0C56074A}"/>
              </a:ext>
            </a:extLst>
          </p:cNvPr>
          <p:cNvSpPr/>
          <p:nvPr userDrawn="1"/>
        </p:nvSpPr>
        <p:spPr>
          <a:xfrm>
            <a:off x="2286000" y="6699708"/>
            <a:ext cx="4572000" cy="215444"/>
          </a:xfrm>
          <a:prstGeom prst="rect">
            <a:avLst/>
          </a:prstGeom>
        </p:spPr>
        <p:txBody>
          <a:bodyPr>
            <a:spAutoFit/>
          </a:bodyPr>
          <a:lstStyle/>
          <a:p>
            <a:pPr marL="0" lvl="2" indent="0" algn="ctr">
              <a:spcAft>
                <a:spcPts val="0"/>
              </a:spcAft>
              <a:buFont typeface="Arial" panose="020B0604020202020204" pitchFamily="34" charset="0"/>
              <a:buNone/>
            </a:pPr>
            <a:r>
              <a:rPr lang="en-US" sz="800" dirty="0">
                <a:effectLst/>
                <a:latin typeface="Calibri" panose="020F0502020204030204" pitchFamily="34" charset="0"/>
                <a:ea typeface="Times New Roman" panose="02020603050405020304" pitchFamily="18" charset="0"/>
                <a:cs typeface="Calibri" panose="020F0502020204030204" pitchFamily="34" charset="0"/>
              </a:rPr>
              <a:t>© McGraw-Hill Education</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6258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10" Type="http://schemas.openxmlformats.org/officeDocument/2006/relationships/image" Target="../media/image4.gif"/><Relationship Id="rId4" Type="http://schemas.openxmlformats.org/officeDocument/2006/relationships/slideLayout" Target="../slideLayouts/slideLayout25.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10" Type="http://schemas.openxmlformats.org/officeDocument/2006/relationships/theme" Target="../theme/theme3.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5" Type="http://schemas.openxmlformats.org/officeDocument/2006/relationships/slideLayout" Target="../slideLayouts/slideLayout42.xml"/><Relationship Id="rId10" Type="http://schemas.openxmlformats.org/officeDocument/2006/relationships/theme" Target="../theme/theme4.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9.xml"/><Relationship Id="rId7" Type="http://schemas.openxmlformats.org/officeDocument/2006/relationships/slideLayout" Target="../slideLayouts/slideLayout53.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5" Type="http://schemas.openxmlformats.org/officeDocument/2006/relationships/slideLayout" Target="../slideLayouts/slideLayout51.xml"/><Relationship Id="rId4" Type="http://schemas.openxmlformats.org/officeDocument/2006/relationships/slideLayout" Target="../slideLayouts/slideLayout50.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56.xml"/><Relationship Id="rId7" Type="http://schemas.openxmlformats.org/officeDocument/2006/relationships/slideLayout" Target="../slideLayouts/slideLayout60.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5" Type="http://schemas.openxmlformats.org/officeDocument/2006/relationships/slideLayout" Target="../slideLayouts/slideLayout58.xml"/><Relationship Id="rId4" Type="http://schemas.openxmlformats.org/officeDocument/2006/relationships/slideLayout" Target="../slideLayouts/slideLayout57.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62.xml"/><Relationship Id="rId1" Type="http://schemas.openxmlformats.org/officeDocument/2006/relationships/slideLayout" Target="../slideLayouts/slideLayout61.xml"/><Relationship Id="rId4" Type="http://schemas.openxmlformats.org/officeDocument/2006/relationships/image" Target="../media/image5.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slideLayout" Target="../slideLayouts/slideLayout64.xml"/><Relationship Id="rId1" Type="http://schemas.openxmlformats.org/officeDocument/2006/relationships/slideLayout" Target="../slideLayouts/slideLayout63.xml"/><Relationship Id="rId4" Type="http://schemas.openxmlformats.org/officeDocument/2006/relationships/theme" Target="../theme/theme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ctangle 12"/>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Picture 11" descr="Tagline: Because learning changes everything.™"/>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2658460721"/>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67" r:id="rId12"/>
    <p:sldLayoutId id="2147483668" r:id="rId13"/>
    <p:sldLayoutId id="2147483669" r:id="rId14"/>
    <p:sldLayoutId id="2147483670" r:id="rId15"/>
    <p:sldLayoutId id="2147483671" r:id="rId16"/>
    <p:sldLayoutId id="2147483672" r:id="rId17"/>
    <p:sldLayoutId id="2147483724" r:id="rId18"/>
    <p:sldLayoutId id="2147483725" r:id="rId19"/>
    <p:sldLayoutId id="2147483726" r:id="rId20"/>
    <p:sldLayoutId id="2147483727" r:id="rId21"/>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Picture 1" descr="Tag line: Because learning changes everythi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
        <p:nvSpPr>
          <p:cNvPr id="14" name="Text Placeholder 2" descr="©McGraw-Hill Education. All rights reserved. Authorized only for instructor use in the classroom.  No reproduction or further distribution permitted without the prior written consent of McGraw-Hill Education.&#10;"/>
          <p:cNvSpPr txBox="1">
            <a:spLocks/>
          </p:cNvSpPr>
          <p:nvPr/>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028707335"/>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3105675606"/>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ctangle 10"/>
          <p:cNvSpPr/>
          <p:nvPr/>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Text Placeholder 2" descr="©McGraw-Hill Education&#10;"/>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2711362180"/>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TextBox 4" descr="©McGraw-Hill Education&#10;"/>
          <p:cNvSpPr txBox="1"/>
          <p:nvPr/>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3001478957"/>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p:cNvSpPr/>
          <p:nvPr/>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TextBox 4"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3946237149"/>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TextBox 7"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4034336775"/>
      </p:ext>
    </p:extLst>
  </p:cSld>
  <p:clrMap bg1="lt1" tx1="dk1" bg2="lt2" tx2="dk2" accent1="accent1" accent2="accent2" accent3="accent3" accent4="accent4" accent5="accent5" accent6="accent6" hlink="hlink" folHlink="folHlink"/>
  <p:sldLayoutIdLst>
    <p:sldLayoutId id="2147483718" r:id="rId1"/>
    <p:sldLayoutId id="2147483719" r:id="rId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2500721895"/>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8" Type="http://schemas.openxmlformats.org/officeDocument/2006/relationships/slide" Target="slide33.xm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8.xml"/><Relationship Id="rId1" Type="http://schemas.openxmlformats.org/officeDocument/2006/relationships/slideLayout" Target="../slideLayouts/slideLayout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image" Target="../media/image7.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body" sz="quarter" idx="10"/>
          </p:nvPr>
        </p:nvSpPr>
        <p:spPr>
          <a:xfrm>
            <a:off x="0" y="2531941"/>
            <a:ext cx="5105400" cy="685800"/>
          </a:xfrm>
        </p:spPr>
        <p:txBody>
          <a:bodyPr/>
          <a:lstStyle/>
          <a:p>
            <a:pPr algn="ctr"/>
            <a:r>
              <a:rPr lang="en-US" sz="3200" dirty="0">
                <a:solidFill>
                  <a:schemeClr val="tx1"/>
                </a:solidFill>
                <a:latin typeface="+mj-lt"/>
              </a:rPr>
              <a:t>Chapter 6</a:t>
            </a:r>
          </a:p>
        </p:txBody>
      </p:sp>
      <p:sp>
        <p:nvSpPr>
          <p:cNvPr id="13314" name="Content Placeholder 2"/>
          <p:cNvSpPr>
            <a:spLocks noGrp="1" noChangeArrowheads="1"/>
          </p:cNvSpPr>
          <p:nvPr>
            <p:ph type="ctrTitle"/>
          </p:nvPr>
        </p:nvSpPr>
        <p:spPr>
          <a:xfrm>
            <a:off x="0" y="3505201"/>
            <a:ext cx="5105400" cy="609600"/>
          </a:xfrm>
        </p:spPr>
        <p:txBody>
          <a:bodyPr/>
          <a:lstStyle/>
          <a:p>
            <a:pPr defTabSz="809625"/>
            <a:r>
              <a:rPr lang="en-US" altLang="en-US" dirty="0">
                <a:latin typeface="Calibri" panose="020F0502020204030204" pitchFamily="34" charset="0"/>
                <a:cs typeface="Arial" charset="0"/>
              </a:rPr>
              <a:t>Reaching Goals: Plans and Controls</a:t>
            </a:r>
          </a:p>
        </p:txBody>
      </p:sp>
      <p:pic>
        <p:nvPicPr>
          <p:cNvPr id="4" name="Picture 3">
            <a:extLst>
              <a:ext uri="{FF2B5EF4-FFF2-40B4-BE49-F238E27FC236}">
                <a16:creationId xmlns:a16="http://schemas.microsoft.com/office/drawing/2014/main" xmlns="" id="{023BD5C2-73DE-4656-B2C9-B6EA852B9C9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52854" y="686247"/>
            <a:ext cx="3745010" cy="4723506"/>
          </a:xfrm>
          <a:prstGeom prst="rect">
            <a:avLst/>
          </a:prstGeom>
        </p:spPr>
      </p:pic>
      <p:sp>
        <p:nvSpPr>
          <p:cNvPr id="5" name="Content placeholder 1">
            <a:extLst>
              <a:ext uri="{FF2B5EF4-FFF2-40B4-BE49-F238E27FC236}">
                <a16:creationId xmlns:a16="http://schemas.microsoft.com/office/drawing/2014/main" xmlns="" id="{7DDE245B-D8A1-4376-86E4-7524862F7D34}"/>
              </a:ext>
            </a:extLst>
          </p:cNvPr>
          <p:cNvSpPr/>
          <p:nvPr/>
        </p:nvSpPr>
        <p:spPr>
          <a:xfrm>
            <a:off x="53481" y="6686240"/>
            <a:ext cx="9220200" cy="215444"/>
          </a:xfrm>
          <a:prstGeom prst="rect">
            <a:avLst/>
          </a:prstGeom>
        </p:spPr>
        <p:txBody>
          <a:bodyPr wrap="square">
            <a:spAutoFit/>
          </a:bodyPr>
          <a:lstStyle/>
          <a:p>
            <a:pPr marL="0" lvl="2" indent="0" algn="l">
              <a:spcAft>
                <a:spcPts val="0"/>
              </a:spcAft>
              <a:buFont typeface="Wingdings" panose="05000000000000000000" pitchFamily="2" charset="2"/>
              <a:buNone/>
            </a:pPr>
            <a:r>
              <a:rPr lang="en-US" sz="800" dirty="0">
                <a:effectLst/>
                <a:latin typeface="Calibri" panose="020F0502020204030204" pitchFamily="34" charset="0"/>
                <a:ea typeface="Times New Roman" panose="02020603050405020304" pitchFamily="18" charset="0"/>
                <a:cs typeface="Calibri" panose="020F0502020204030204" pitchFamily="34" charset="0"/>
              </a:rPr>
              <a:t>© McGraw-Hill Education. All rights reserved. Authorized only for instructor use in the classroom. No reproduction or further distribution permitted without the prior written consent of McGraw-Hill Education.  </a:t>
            </a:r>
            <a:endParaRPr lang="en-IN" sz="8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120603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1900663-BD78-484E-B81D-B9F39240E154}"/>
              </a:ext>
            </a:extLst>
          </p:cNvPr>
          <p:cNvSpPr>
            <a:spLocks noGrp="1"/>
          </p:cNvSpPr>
          <p:nvPr>
            <p:ph type="title"/>
          </p:nvPr>
        </p:nvSpPr>
        <p:spPr/>
        <p:txBody>
          <a:bodyPr/>
          <a:lstStyle/>
          <a:p>
            <a:r>
              <a:rPr lang="en-US" altLang="en-US" dirty="0">
                <a:latin typeface="Calibri" panose="020F0502020204030204" pitchFamily="34" charset="0"/>
                <a:cs typeface="Arial" charset="0"/>
              </a:rPr>
              <a:t>Policies, Procedures, and Rules</a:t>
            </a:r>
            <a:endParaRPr lang="en-US" dirty="0"/>
          </a:p>
        </p:txBody>
      </p:sp>
      <p:sp>
        <p:nvSpPr>
          <p:cNvPr id="5" name="Content Placeholder 4">
            <a:extLst>
              <a:ext uri="{FF2B5EF4-FFF2-40B4-BE49-F238E27FC236}">
                <a16:creationId xmlns:a16="http://schemas.microsoft.com/office/drawing/2014/main" xmlns="" id="{8A0750CB-0615-4470-9421-1977D8C4353D}"/>
              </a:ext>
            </a:extLst>
          </p:cNvPr>
          <p:cNvSpPr>
            <a:spLocks noGrp="1"/>
          </p:cNvSpPr>
          <p:nvPr>
            <p:ph idx="1"/>
          </p:nvPr>
        </p:nvSpPr>
        <p:spPr/>
        <p:txBody>
          <a:bodyPr/>
          <a:lstStyle/>
          <a:p>
            <a:pPr marL="0" indent="0">
              <a:buNone/>
            </a:pPr>
            <a:r>
              <a:rPr lang="en-US" altLang="en-US" b="1" dirty="0">
                <a:latin typeface="Calibri" panose="020F0502020204030204" pitchFamily="34" charset="0"/>
                <a:cs typeface="Arial" charset="0"/>
              </a:rPr>
              <a:t>Policies</a:t>
            </a:r>
            <a:r>
              <a:rPr lang="en-US" altLang="en-US" dirty="0">
                <a:latin typeface="Calibri" panose="020F0502020204030204" pitchFamily="34" charset="0"/>
                <a:cs typeface="Arial" charset="0"/>
              </a:rPr>
              <a:t>:</a:t>
            </a:r>
            <a:r>
              <a:rPr lang="en-US" altLang="en-US" b="1" dirty="0">
                <a:latin typeface="Calibri" panose="020F0502020204030204" pitchFamily="34" charset="0"/>
                <a:cs typeface="Arial" charset="0"/>
              </a:rPr>
              <a:t> </a:t>
            </a:r>
            <a:r>
              <a:rPr lang="en-US" altLang="en-US" dirty="0">
                <a:latin typeface="Calibri" panose="020F0502020204030204" pitchFamily="34" charset="0"/>
                <a:cs typeface="Arial" charset="0"/>
              </a:rPr>
              <a:t>Broad guidelines for how to act</a:t>
            </a:r>
          </a:p>
          <a:p>
            <a:pPr marL="0" indent="0">
              <a:buNone/>
            </a:pPr>
            <a:r>
              <a:rPr lang="en-US" altLang="en-US" b="1" dirty="0">
                <a:latin typeface="Calibri" panose="020F0502020204030204" pitchFamily="34" charset="0"/>
                <a:cs typeface="Arial" charset="0"/>
              </a:rPr>
              <a:t>Procedures</a:t>
            </a:r>
            <a:r>
              <a:rPr lang="en-US" altLang="en-US" dirty="0">
                <a:latin typeface="Calibri" panose="020F0502020204030204" pitchFamily="34" charset="0"/>
                <a:cs typeface="Arial" charset="0"/>
              </a:rPr>
              <a:t>:</a:t>
            </a:r>
            <a:r>
              <a:rPr lang="en-US" altLang="en-US" b="1" dirty="0">
                <a:latin typeface="Calibri" panose="020F0502020204030204" pitchFamily="34" charset="0"/>
                <a:cs typeface="Arial" charset="0"/>
              </a:rPr>
              <a:t> </a:t>
            </a:r>
            <a:r>
              <a:rPr lang="en-US" altLang="en-US" dirty="0">
                <a:latin typeface="Calibri" panose="020F0502020204030204" pitchFamily="34" charset="0"/>
                <a:cs typeface="Arial" charset="0"/>
              </a:rPr>
              <a:t>Steps that must be completed to achieve a specific purpose</a:t>
            </a:r>
          </a:p>
          <a:p>
            <a:pPr marL="0" indent="0">
              <a:buNone/>
            </a:pPr>
            <a:r>
              <a:rPr lang="en-US" altLang="en-US" b="1" dirty="0">
                <a:latin typeface="Calibri" panose="020F0502020204030204" pitchFamily="34" charset="0"/>
                <a:cs typeface="Arial" charset="0"/>
              </a:rPr>
              <a:t>Rules</a:t>
            </a:r>
            <a:r>
              <a:rPr lang="en-US" altLang="en-US" dirty="0">
                <a:latin typeface="Calibri" panose="020F0502020204030204" pitchFamily="34" charset="0"/>
                <a:cs typeface="Arial" charset="0"/>
              </a:rPr>
              <a:t>:</a:t>
            </a:r>
            <a:r>
              <a:rPr lang="en-US" altLang="en-US" b="1" dirty="0">
                <a:latin typeface="Calibri" panose="020F0502020204030204" pitchFamily="34" charset="0"/>
                <a:cs typeface="Arial" charset="0"/>
              </a:rPr>
              <a:t> </a:t>
            </a:r>
            <a:r>
              <a:rPr lang="en-US" altLang="en-US" dirty="0">
                <a:latin typeface="Calibri" panose="020F0502020204030204" pitchFamily="34" charset="0"/>
                <a:cs typeface="Arial" charset="0"/>
              </a:rPr>
              <a:t>Specific statements of what to do or not </a:t>
            </a:r>
            <a:r>
              <a:rPr lang="en-US" altLang="en-US" dirty="0" smtClean="0">
                <a:latin typeface="Calibri" panose="020F0502020204030204" pitchFamily="34" charset="0"/>
                <a:cs typeface="Arial" charset="0"/>
              </a:rPr>
              <a:t>to do </a:t>
            </a:r>
            <a:r>
              <a:rPr lang="en-US" altLang="en-US" dirty="0">
                <a:latin typeface="Calibri" panose="020F0502020204030204" pitchFamily="34" charset="0"/>
                <a:cs typeface="Arial" charset="0"/>
              </a:rPr>
              <a:t>in a given </a:t>
            </a:r>
            <a:r>
              <a:rPr lang="en-US" altLang="en-US" dirty="0" smtClean="0">
                <a:latin typeface="Calibri" panose="020F0502020204030204" pitchFamily="34" charset="0"/>
                <a:cs typeface="Arial" charset="0"/>
              </a:rPr>
              <a:t>situation</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28592422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F7821C74-D428-4FE1-988A-3816DC47A4A3}"/>
              </a:ext>
            </a:extLst>
          </p:cNvPr>
          <p:cNvSpPr>
            <a:spLocks noGrp="1"/>
          </p:cNvSpPr>
          <p:nvPr>
            <p:ph type="title"/>
          </p:nvPr>
        </p:nvSpPr>
        <p:spPr/>
        <p:txBody>
          <a:bodyPr/>
          <a:lstStyle/>
          <a:p>
            <a:r>
              <a:rPr lang="en-US" altLang="en-US" dirty="0">
                <a:latin typeface="Calibri" panose="020F0502020204030204" pitchFamily="34" charset="0"/>
                <a:cs typeface="Arial" charset="0"/>
              </a:rPr>
              <a:t>Action </a:t>
            </a:r>
            <a:r>
              <a:rPr lang="en-US" altLang="en-US" dirty="0" smtClean="0">
                <a:latin typeface="Calibri" panose="020F0502020204030204" pitchFamily="34" charset="0"/>
                <a:cs typeface="Arial" charset="0"/>
              </a:rPr>
              <a:t>Plan</a:t>
            </a:r>
            <a:endParaRPr lang="en-US" dirty="0"/>
          </a:p>
        </p:txBody>
      </p:sp>
      <p:sp>
        <p:nvSpPr>
          <p:cNvPr id="8" name="Content Placeholder 7">
            <a:extLst>
              <a:ext uri="{FF2B5EF4-FFF2-40B4-BE49-F238E27FC236}">
                <a16:creationId xmlns:a16="http://schemas.microsoft.com/office/drawing/2014/main" xmlns="" id="{C0ECD838-751A-46D2-977D-7C7C9E9FC6AD}"/>
              </a:ext>
            </a:extLst>
          </p:cNvPr>
          <p:cNvSpPr>
            <a:spLocks noGrp="1"/>
          </p:cNvSpPr>
          <p:nvPr>
            <p:ph idx="1"/>
          </p:nvPr>
        </p:nvSpPr>
        <p:spPr/>
        <p:txBody>
          <a:bodyPr/>
          <a:lstStyle/>
          <a:p>
            <a:pPr>
              <a:buFont typeface="Arial" charset="0"/>
              <a:buNone/>
            </a:pPr>
            <a:r>
              <a:rPr lang="en-US" altLang="en-US" dirty="0" smtClean="0">
                <a:latin typeface="Calibri" panose="020F0502020204030204" pitchFamily="34" charset="0"/>
                <a:cs typeface="Arial" charset="0"/>
              </a:rPr>
              <a:t>Plan </a:t>
            </a:r>
            <a:r>
              <a:rPr lang="en-US" altLang="en-US" dirty="0">
                <a:latin typeface="Calibri" panose="020F0502020204030204" pitchFamily="34" charset="0"/>
                <a:cs typeface="Arial" charset="0"/>
              </a:rPr>
              <a:t>for how to achieve </a:t>
            </a:r>
            <a:r>
              <a:rPr lang="en-US" altLang="en-US" dirty="0" smtClean="0">
                <a:latin typeface="Calibri" panose="020F0502020204030204" pitchFamily="34" charset="0"/>
                <a:cs typeface="Arial" charset="0"/>
              </a:rPr>
              <a:t>an objective</a:t>
            </a:r>
          </a:p>
          <a:p>
            <a:pPr>
              <a:buFont typeface="Arial" charset="0"/>
              <a:buNone/>
            </a:pPr>
            <a:endParaRPr lang="en-US" altLang="en-US" sz="1200" dirty="0" smtClean="0">
              <a:latin typeface="Calibri" panose="020F0502020204030204" pitchFamily="34" charset="0"/>
              <a:cs typeface="Arial" charset="0"/>
            </a:endParaRPr>
          </a:p>
          <a:p>
            <a:pPr marL="0" indent="0">
              <a:buNone/>
            </a:pPr>
            <a:r>
              <a:rPr lang="en-US" altLang="en-US" dirty="0" smtClean="0">
                <a:latin typeface="Calibri" panose="020F0502020204030204" pitchFamily="34" charset="0"/>
                <a:cs typeface="Arial" charset="0"/>
              </a:rPr>
              <a:t>Questions supervisors should consider </a:t>
            </a:r>
            <a:r>
              <a:rPr lang="en-US" altLang="en-US" dirty="0">
                <a:latin typeface="Calibri" panose="020F0502020204030204" pitchFamily="34" charset="0"/>
                <a:cs typeface="Arial" charset="0"/>
              </a:rPr>
              <a:t>when making an action </a:t>
            </a:r>
            <a:r>
              <a:rPr lang="en-US" altLang="en-US" dirty="0" smtClean="0">
                <a:latin typeface="Calibri" panose="020F0502020204030204" pitchFamily="34" charset="0"/>
                <a:cs typeface="Arial" charset="0"/>
              </a:rPr>
              <a:t>plan</a:t>
            </a:r>
            <a:endParaRPr lang="en-US" altLang="en-US" dirty="0">
              <a:latin typeface="Calibri" panose="020F0502020204030204" pitchFamily="34" charset="0"/>
              <a:cs typeface="Arial" charset="0"/>
            </a:endParaRPr>
          </a:p>
          <a:p>
            <a:pPr>
              <a:buFont typeface="Arial" panose="020B0604020202020204" pitchFamily="34" charset="0"/>
              <a:buChar char="•"/>
            </a:pPr>
            <a:r>
              <a:rPr lang="en-US" altLang="en-US" sz="2200" dirty="0">
                <a:latin typeface="Calibri" panose="020F0502020204030204" pitchFamily="34" charset="0"/>
                <a:cs typeface="Arial" charset="0"/>
              </a:rPr>
              <a:t>What actions need to be taken?</a:t>
            </a:r>
          </a:p>
          <a:p>
            <a:pPr>
              <a:buFont typeface="Arial" panose="020B0604020202020204" pitchFamily="34" charset="0"/>
              <a:buChar char="•"/>
            </a:pPr>
            <a:r>
              <a:rPr lang="en-US" altLang="en-US" sz="2200" dirty="0">
                <a:latin typeface="Calibri" panose="020F0502020204030204" pitchFamily="34" charset="0"/>
                <a:cs typeface="Arial" charset="0"/>
              </a:rPr>
              <a:t>Who will take the necessary steps?</a:t>
            </a:r>
          </a:p>
          <a:p>
            <a:pPr>
              <a:buFont typeface="Arial" panose="020B0604020202020204" pitchFamily="34" charset="0"/>
              <a:buChar char="•"/>
            </a:pPr>
            <a:r>
              <a:rPr lang="en-US" altLang="en-US" sz="2200" dirty="0">
                <a:latin typeface="Calibri" panose="020F0502020204030204" pitchFamily="34" charset="0"/>
                <a:cs typeface="Arial" charset="0"/>
              </a:rPr>
              <a:t>When must each step be completed?</a:t>
            </a:r>
          </a:p>
          <a:p>
            <a:pPr>
              <a:buFont typeface="Arial" panose="020B0604020202020204" pitchFamily="34" charset="0"/>
              <a:buChar char="•"/>
            </a:pPr>
            <a:r>
              <a:rPr lang="en-US" altLang="en-US" sz="2200" dirty="0">
                <a:latin typeface="Calibri" panose="020F0502020204030204" pitchFamily="34" charset="0"/>
                <a:cs typeface="Arial" charset="0"/>
              </a:rPr>
              <a:t>Where will the work take place?</a:t>
            </a:r>
          </a:p>
          <a:p>
            <a:pPr>
              <a:buFont typeface="Arial" panose="020B0604020202020204" pitchFamily="34" charset="0"/>
              <a:buChar char="•"/>
            </a:pPr>
            <a:r>
              <a:rPr lang="en-US" altLang="en-US" sz="2200" dirty="0">
                <a:latin typeface="Calibri" panose="020F0502020204030204" pitchFamily="34" charset="0"/>
                <a:cs typeface="Arial" charset="0"/>
              </a:rPr>
              <a:t>How will the work be done</a:t>
            </a:r>
            <a:r>
              <a:rPr lang="en-US" altLang="en-US" sz="2200" dirty="0" smtClean="0">
                <a:latin typeface="Calibri" panose="020F0502020204030204" pitchFamily="34" charset="0"/>
                <a:cs typeface="Arial" charset="0"/>
              </a:rPr>
              <a:t>?</a:t>
            </a:r>
            <a:endParaRPr lang="en-US" altLang="en-US" sz="2200" dirty="0">
              <a:latin typeface="Calibri" panose="020F0502020204030204" pitchFamily="34" charset="0"/>
              <a:cs typeface="Arial" charset="0"/>
            </a:endParaRPr>
          </a:p>
        </p:txBody>
      </p:sp>
    </p:spTree>
    <p:extLst>
      <p:ext uri="{BB962C8B-B14F-4D97-AF65-F5344CB8AC3E}">
        <p14:creationId xmlns:p14="http://schemas.microsoft.com/office/powerpoint/2010/main" val="32688974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98076C3-6A1F-41AB-8EDA-0724E09214AC}"/>
              </a:ext>
            </a:extLst>
          </p:cNvPr>
          <p:cNvSpPr>
            <a:spLocks noGrp="1"/>
          </p:cNvSpPr>
          <p:nvPr>
            <p:ph type="title"/>
          </p:nvPr>
        </p:nvSpPr>
        <p:spPr/>
        <p:txBody>
          <a:bodyPr/>
          <a:lstStyle/>
          <a:p>
            <a:r>
              <a:rPr lang="en-US" altLang="en-US" dirty="0"/>
              <a:t>Contingency Planning</a:t>
            </a:r>
            <a:endParaRPr lang="en-US" dirty="0"/>
          </a:p>
        </p:txBody>
      </p:sp>
      <p:sp>
        <p:nvSpPr>
          <p:cNvPr id="26627" name="Content Placeholder 5"/>
          <p:cNvSpPr>
            <a:spLocks noGrp="1"/>
          </p:cNvSpPr>
          <p:nvPr>
            <p:ph idx="1"/>
          </p:nvPr>
        </p:nvSpPr>
        <p:spPr/>
        <p:txBody>
          <a:bodyPr/>
          <a:lstStyle/>
          <a:p>
            <a:pPr>
              <a:spcAft>
                <a:spcPts val="0"/>
              </a:spcAft>
              <a:buNone/>
            </a:pPr>
            <a:r>
              <a:rPr lang="en-US" altLang="en-US" dirty="0" smtClean="0"/>
              <a:t>Planning </a:t>
            </a:r>
            <a:r>
              <a:rPr lang="en-US" altLang="en-US" dirty="0"/>
              <a:t>what to do if </a:t>
            </a:r>
            <a:r>
              <a:rPr lang="en-US" altLang="en-US" dirty="0" smtClean="0"/>
              <a:t>the original </a:t>
            </a:r>
            <a:r>
              <a:rPr lang="en-US" altLang="en-US" dirty="0"/>
              <a:t>plans </a:t>
            </a:r>
            <a:r>
              <a:rPr lang="en-US" altLang="en-US" dirty="0" smtClean="0"/>
              <a:t>do not </a:t>
            </a:r>
            <a:r>
              <a:rPr lang="en-US" altLang="en-US" dirty="0"/>
              <a:t>work out</a:t>
            </a:r>
          </a:p>
          <a:p>
            <a:pPr marL="0" indent="0">
              <a:buNone/>
            </a:pPr>
            <a:endParaRPr lang="en-US" sz="1200" dirty="0"/>
          </a:p>
          <a:p>
            <a:pPr marL="0" indent="0">
              <a:buNone/>
            </a:pPr>
            <a:r>
              <a:rPr lang="en-US" dirty="0"/>
              <a:t>Supervisor must be prepared if some details of the operation do not go as planned by:</a:t>
            </a:r>
          </a:p>
          <a:p>
            <a:pPr marL="0" indent="0">
              <a:buNone/>
            </a:pPr>
            <a:endParaRPr lang="en-US" sz="1200" dirty="0"/>
          </a:p>
          <a:p>
            <a:pPr>
              <a:buFont typeface="Arial" panose="020B0604020202020204" pitchFamily="34" charset="0"/>
              <a:buChar char="•"/>
            </a:pPr>
            <a:r>
              <a:rPr lang="en-US" altLang="en-US" sz="2200" dirty="0">
                <a:latin typeface="Calibri" panose="020F0502020204030204" pitchFamily="34" charset="0"/>
                <a:cs typeface="Arial" charset="0"/>
              </a:rPr>
              <a:t>Reviewing all objectives</a:t>
            </a:r>
          </a:p>
          <a:p>
            <a:pPr>
              <a:buFont typeface="Arial" panose="020B0604020202020204" pitchFamily="34" charset="0"/>
              <a:buChar char="•"/>
            </a:pPr>
            <a:r>
              <a:rPr lang="en-US" altLang="en-US" sz="2200" dirty="0">
                <a:latin typeface="Calibri" panose="020F0502020204030204" pitchFamily="34" charset="0"/>
                <a:cs typeface="Arial" charset="0"/>
              </a:rPr>
              <a:t>Looking for areas where something might go wrong</a:t>
            </a:r>
          </a:p>
          <a:p>
            <a:pPr>
              <a:buFont typeface="Arial" panose="020B0604020202020204" pitchFamily="34" charset="0"/>
              <a:buChar char="•"/>
            </a:pPr>
            <a:r>
              <a:rPr lang="en-US" altLang="en-US" sz="2200" dirty="0">
                <a:latin typeface="Calibri" panose="020F0502020204030204" pitchFamily="34" charset="0"/>
                <a:cs typeface="Arial" charset="0"/>
              </a:rPr>
              <a:t>Determining how to respond if those problems do </a:t>
            </a:r>
            <a:r>
              <a:rPr lang="en-US" altLang="en-US" sz="2200" dirty="0" smtClean="0">
                <a:latin typeface="Calibri" panose="020F0502020204030204" pitchFamily="34" charset="0"/>
                <a:cs typeface="Arial" charset="0"/>
              </a:rPr>
              <a:t>arise</a:t>
            </a:r>
          </a:p>
        </p:txBody>
      </p:sp>
    </p:spTree>
    <p:extLst>
      <p:ext uri="{BB962C8B-B14F-4D97-AF65-F5344CB8AC3E}">
        <p14:creationId xmlns:p14="http://schemas.microsoft.com/office/powerpoint/2010/main" val="40687473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altLang="en-US" dirty="0">
                <a:latin typeface="Calibri" panose="020F0502020204030204" pitchFamily="34" charset="0"/>
                <a:cs typeface="Arial" charset="0"/>
              </a:rPr>
              <a:t>Management by Objectives, 1</a:t>
            </a:r>
          </a:p>
        </p:txBody>
      </p:sp>
      <p:sp>
        <p:nvSpPr>
          <p:cNvPr id="28675" name="Content Placeholder 2"/>
          <p:cNvSpPr>
            <a:spLocks noGrp="1"/>
          </p:cNvSpPr>
          <p:nvPr>
            <p:ph idx="1"/>
          </p:nvPr>
        </p:nvSpPr>
        <p:spPr/>
        <p:txBody>
          <a:bodyPr/>
          <a:lstStyle/>
          <a:p>
            <a:pPr>
              <a:buNone/>
            </a:pPr>
            <a:r>
              <a:rPr lang="en-US" altLang="en-US" dirty="0" smtClean="0">
                <a:latin typeface="Calibri" panose="020F0502020204030204" pitchFamily="34" charset="0"/>
                <a:cs typeface="Arial" charset="0"/>
              </a:rPr>
              <a:t>Also </a:t>
            </a:r>
            <a:r>
              <a:rPr lang="en-US" altLang="en-US" dirty="0">
                <a:latin typeface="Calibri" panose="020F0502020204030204" pitchFamily="34" charset="0"/>
                <a:cs typeface="Arial" charset="0"/>
              </a:rPr>
              <a:t>known as </a:t>
            </a:r>
            <a:r>
              <a:rPr lang="en-US" altLang="en-US" dirty="0" smtClean="0">
                <a:latin typeface="Calibri" panose="020F0502020204030204" pitchFamily="34" charset="0"/>
                <a:cs typeface="Arial" charset="0"/>
              </a:rPr>
              <a:t>M B O</a:t>
            </a:r>
            <a:endParaRPr lang="en-US" altLang="en-US" dirty="0">
              <a:latin typeface="Calibri" panose="020F0502020204030204" pitchFamily="34" charset="0"/>
              <a:cs typeface="Arial" charset="0"/>
            </a:endParaRPr>
          </a:p>
          <a:p>
            <a:pPr marL="0" indent="0">
              <a:buNone/>
            </a:pPr>
            <a:endParaRPr lang="en-US" altLang="en-US" sz="1200" dirty="0" smtClean="0">
              <a:latin typeface="Calibri" panose="020F0502020204030204" pitchFamily="34" charset="0"/>
              <a:cs typeface="Arial" charset="0"/>
            </a:endParaRPr>
          </a:p>
          <a:p>
            <a:pPr marL="0" indent="0">
              <a:buNone/>
            </a:pPr>
            <a:r>
              <a:rPr lang="en-US" altLang="en-US" dirty="0" smtClean="0">
                <a:latin typeface="Calibri" panose="020F0502020204030204" pitchFamily="34" charset="0"/>
                <a:cs typeface="Arial" charset="0"/>
              </a:rPr>
              <a:t>Formal </a:t>
            </a:r>
            <a:r>
              <a:rPr lang="en-US" altLang="en-US" dirty="0">
                <a:latin typeface="Calibri" panose="020F0502020204030204" pitchFamily="34" charset="0"/>
                <a:cs typeface="Arial" charset="0"/>
              </a:rPr>
              <a:t>system for planning in which managers and employees at all levels set objectives for what they are to accomplish</a:t>
            </a:r>
          </a:p>
          <a:p>
            <a:pPr>
              <a:buFont typeface="Arial" panose="020B0604020202020204" pitchFamily="34" charset="0"/>
              <a:buChar char="•"/>
            </a:pPr>
            <a:r>
              <a:rPr lang="en-US" altLang="en-US" sz="2200" dirty="0">
                <a:latin typeface="Calibri" panose="020F0502020204030204" pitchFamily="34" charset="0"/>
                <a:cs typeface="Arial" charset="0"/>
              </a:rPr>
              <a:t>Performance is then measured against those </a:t>
            </a:r>
            <a:r>
              <a:rPr lang="en-US" altLang="en-US" sz="2200" dirty="0" smtClean="0">
                <a:latin typeface="Calibri" panose="020F0502020204030204" pitchFamily="34" charset="0"/>
                <a:cs typeface="Arial" charset="0"/>
              </a:rPr>
              <a:t>objectives</a:t>
            </a:r>
          </a:p>
          <a:p>
            <a:pPr marL="0" indent="0">
              <a:buNone/>
            </a:pPr>
            <a:endParaRPr lang="en-US" altLang="en-US" sz="1200" dirty="0">
              <a:latin typeface="Calibri" panose="020F0502020204030204" pitchFamily="34" charset="0"/>
              <a:cs typeface="Arial" charset="0"/>
            </a:endParaRPr>
          </a:p>
          <a:p>
            <a:pPr marL="0" indent="0">
              <a:buNone/>
            </a:pPr>
            <a:r>
              <a:rPr lang="en-US" altLang="en-US" dirty="0" smtClean="0">
                <a:latin typeface="Calibri" panose="020F0502020204030204" pitchFamily="34" charset="0"/>
                <a:cs typeface="Arial" charset="0"/>
              </a:rPr>
              <a:t>Steps</a:t>
            </a:r>
          </a:p>
          <a:p>
            <a:r>
              <a:rPr lang="en-US" sz="2200" dirty="0"/>
              <a:t>All individuals in the organization work with their managers to set objectives, specifying what they are to do in the next operating </a:t>
            </a:r>
            <a:r>
              <a:rPr lang="en-US" sz="2200" dirty="0" smtClean="0"/>
              <a:t>period</a:t>
            </a:r>
            <a:endParaRPr lang="en-US" sz="2200" dirty="0"/>
          </a:p>
        </p:txBody>
      </p:sp>
    </p:spTree>
    <p:extLst>
      <p:ext uri="{BB962C8B-B14F-4D97-AF65-F5344CB8AC3E}">
        <p14:creationId xmlns:p14="http://schemas.microsoft.com/office/powerpoint/2010/main" val="28959879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6F8DA41E-E9A1-4F66-8075-2728AA641CA2}"/>
              </a:ext>
            </a:extLst>
          </p:cNvPr>
          <p:cNvSpPr>
            <a:spLocks noGrp="1"/>
          </p:cNvSpPr>
          <p:nvPr>
            <p:ph type="title"/>
          </p:nvPr>
        </p:nvSpPr>
        <p:spPr/>
        <p:txBody>
          <a:bodyPr/>
          <a:lstStyle/>
          <a:p>
            <a:r>
              <a:rPr lang="en-US" altLang="en-US" dirty="0"/>
              <a:t>Management by Objectives, 2</a:t>
            </a:r>
            <a:endParaRPr lang="en-US" dirty="0"/>
          </a:p>
        </p:txBody>
      </p:sp>
      <p:sp>
        <p:nvSpPr>
          <p:cNvPr id="10" name="Content Placeholder 9">
            <a:extLst>
              <a:ext uri="{FF2B5EF4-FFF2-40B4-BE49-F238E27FC236}">
                <a16:creationId xmlns:a16="http://schemas.microsoft.com/office/drawing/2014/main" xmlns="" id="{5DD5D1C0-CB79-4606-ADAF-5B69847F2A09}"/>
              </a:ext>
            </a:extLst>
          </p:cNvPr>
          <p:cNvSpPr>
            <a:spLocks noGrp="1"/>
          </p:cNvSpPr>
          <p:nvPr>
            <p:ph idx="1"/>
          </p:nvPr>
        </p:nvSpPr>
        <p:spPr/>
        <p:txBody>
          <a:bodyPr/>
          <a:lstStyle/>
          <a:p>
            <a:r>
              <a:rPr lang="en-US" sz="2200" dirty="0" smtClean="0"/>
              <a:t>Each </a:t>
            </a:r>
            <a:r>
              <a:rPr lang="en-US" sz="2200" dirty="0"/>
              <a:t>individual’s manager periodically reviews the individual’s performance to see whether he or she is meeting the objectives</a:t>
            </a:r>
          </a:p>
          <a:p>
            <a:r>
              <a:rPr lang="en-US" sz="2200" dirty="0" smtClean="0"/>
              <a:t>Organization </a:t>
            </a:r>
            <a:r>
              <a:rPr lang="en-US" sz="2200" dirty="0"/>
              <a:t>rewards individuals based on how close they come to fulfilling the </a:t>
            </a:r>
            <a:r>
              <a:rPr lang="en-US" sz="2200" dirty="0" smtClean="0"/>
              <a:t>objectives</a:t>
            </a:r>
          </a:p>
          <a:p>
            <a:pPr marL="0" indent="0">
              <a:buNone/>
            </a:pPr>
            <a:endParaRPr lang="en-US" sz="1200" dirty="0"/>
          </a:p>
          <a:p>
            <a:pPr marL="0" indent="0">
              <a:buNone/>
            </a:pPr>
            <a:r>
              <a:rPr lang="en-US" dirty="0" smtClean="0"/>
              <a:t>For effective use of M B O:</a:t>
            </a:r>
          </a:p>
          <a:p>
            <a:pPr marL="0" indent="0">
              <a:buNone/>
            </a:pPr>
            <a:endParaRPr lang="en-US" sz="1200" dirty="0" smtClean="0"/>
          </a:p>
          <a:p>
            <a:r>
              <a:rPr lang="en-US" sz="2200" dirty="0" smtClean="0"/>
              <a:t>Managers </a:t>
            </a:r>
            <a:r>
              <a:rPr lang="en-US" sz="2200" dirty="0"/>
              <a:t>at all levels </a:t>
            </a:r>
            <a:r>
              <a:rPr lang="en-US" sz="2200" dirty="0" smtClean="0"/>
              <a:t>must be </a:t>
            </a:r>
            <a:r>
              <a:rPr lang="en-US" sz="2200" dirty="0"/>
              <a:t>committed to the </a:t>
            </a:r>
            <a:r>
              <a:rPr lang="en-US" sz="2200" dirty="0" smtClean="0"/>
              <a:t>system</a:t>
            </a:r>
          </a:p>
          <a:p>
            <a:r>
              <a:rPr lang="en-US" sz="2200" dirty="0" smtClean="0"/>
              <a:t>Objectives set by the managers must </a:t>
            </a:r>
            <a:r>
              <a:rPr lang="en-US" sz="2200" dirty="0"/>
              <a:t>meet the criteria </a:t>
            </a:r>
            <a:r>
              <a:rPr lang="en-US" sz="2200" dirty="0" smtClean="0"/>
              <a:t>for effective objectives</a:t>
            </a:r>
          </a:p>
          <a:p>
            <a:r>
              <a:rPr lang="en-US" sz="2200" dirty="0" smtClean="0"/>
              <a:t>Managers </a:t>
            </a:r>
            <a:r>
              <a:rPr lang="en-US" sz="2200" dirty="0"/>
              <a:t>and employees must </a:t>
            </a:r>
            <a:r>
              <a:rPr lang="en-US" sz="2200" dirty="0" smtClean="0"/>
              <a:t>be able </a:t>
            </a:r>
            <a:r>
              <a:rPr lang="en-US" sz="2200" dirty="0"/>
              <a:t>to cooperate in the </a:t>
            </a:r>
            <a:r>
              <a:rPr lang="en-US" sz="2200" dirty="0" smtClean="0"/>
              <a:t>objective-setting process</a:t>
            </a:r>
            <a:endParaRPr lang="en-US" sz="2200" dirty="0"/>
          </a:p>
        </p:txBody>
      </p:sp>
    </p:spTree>
    <p:extLst>
      <p:ext uri="{BB962C8B-B14F-4D97-AF65-F5344CB8AC3E}">
        <p14:creationId xmlns:p14="http://schemas.microsoft.com/office/powerpoint/2010/main" val="11189900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075CC62B-01F9-4028-AEF4-4A6A05A80A1B}"/>
              </a:ext>
            </a:extLst>
          </p:cNvPr>
          <p:cNvSpPr>
            <a:spLocks noGrp="1"/>
          </p:cNvSpPr>
          <p:nvPr>
            <p:ph type="title"/>
          </p:nvPr>
        </p:nvSpPr>
        <p:spPr/>
        <p:txBody>
          <a:bodyPr/>
          <a:lstStyle/>
          <a:p>
            <a:r>
              <a:rPr lang="en-US" altLang="en-US" dirty="0" smtClean="0">
                <a:latin typeface="Calibri" panose="020F0502020204030204" pitchFamily="34" charset="0"/>
                <a:cs typeface="Arial" charset="0"/>
              </a:rPr>
              <a:t>Supervisor’s Role in the Planning Process</a:t>
            </a:r>
            <a:endParaRPr lang="en-US" dirty="0"/>
          </a:p>
        </p:txBody>
      </p:sp>
      <p:sp>
        <p:nvSpPr>
          <p:cNvPr id="8" name="Content Placeholder 7">
            <a:extLst>
              <a:ext uri="{FF2B5EF4-FFF2-40B4-BE49-F238E27FC236}">
                <a16:creationId xmlns:a16="http://schemas.microsoft.com/office/drawing/2014/main" xmlns="" id="{B5A3B189-1D0D-4DCB-990B-2C9C9E5A2156}"/>
              </a:ext>
            </a:extLst>
          </p:cNvPr>
          <p:cNvSpPr>
            <a:spLocks noGrp="1"/>
          </p:cNvSpPr>
          <p:nvPr>
            <p:ph idx="1"/>
          </p:nvPr>
        </p:nvSpPr>
        <p:spPr/>
        <p:txBody>
          <a:bodyPr/>
          <a:lstStyle/>
          <a:p>
            <a:pPr>
              <a:spcBef>
                <a:spcPts val="500"/>
              </a:spcBef>
            </a:pPr>
            <a:r>
              <a:rPr lang="en-US" altLang="en-US" dirty="0" smtClean="0">
                <a:latin typeface="Calibri" panose="020F0502020204030204" pitchFamily="34" charset="0"/>
                <a:cs typeface="Arial" charset="0"/>
              </a:rPr>
              <a:t>Responsible </a:t>
            </a:r>
            <a:r>
              <a:rPr lang="en-US" altLang="en-US" dirty="0">
                <a:latin typeface="Calibri" panose="020F0502020204030204" pitchFamily="34" charset="0"/>
                <a:cs typeface="Arial" charset="0"/>
              </a:rPr>
              <a:t>for the creation of </a:t>
            </a:r>
            <a:r>
              <a:rPr lang="en-US" altLang="en-US" dirty="0" smtClean="0">
                <a:latin typeface="Calibri" panose="020F0502020204030204" pitchFamily="34" charset="0"/>
                <a:cs typeface="Arial" charset="0"/>
              </a:rPr>
              <a:t>plans for his or her department that specify goals, tasks, resources, and responsibilities </a:t>
            </a:r>
            <a:endParaRPr lang="en-US" altLang="en-US" sz="2400" dirty="0">
              <a:latin typeface="Calibri" panose="020F0502020204030204" pitchFamily="34" charset="0"/>
              <a:cs typeface="Arial" charset="0"/>
            </a:endParaRPr>
          </a:p>
          <a:p>
            <a:pPr>
              <a:spcBef>
                <a:spcPts val="500"/>
              </a:spcBef>
            </a:pPr>
            <a:r>
              <a:rPr lang="en-US" altLang="en-US" dirty="0" smtClean="0">
                <a:latin typeface="Calibri" panose="020F0502020204030204" pitchFamily="34" charset="0"/>
                <a:cs typeface="Arial" charset="0"/>
              </a:rPr>
              <a:t>Providing </a:t>
            </a:r>
            <a:r>
              <a:rPr lang="en-US" altLang="en-US" dirty="0">
                <a:latin typeface="Calibri" panose="020F0502020204030204" pitchFamily="34" charset="0"/>
                <a:cs typeface="Arial" charset="0"/>
              </a:rPr>
              <a:t>information and </a:t>
            </a:r>
            <a:r>
              <a:rPr lang="en-US" altLang="en-US" dirty="0" smtClean="0">
                <a:latin typeface="Calibri" panose="020F0502020204030204" pitchFamily="34" charset="0"/>
                <a:cs typeface="Arial" charset="0"/>
              </a:rPr>
              <a:t>estimates to the higher </a:t>
            </a:r>
            <a:r>
              <a:rPr lang="en-US" altLang="en-US" dirty="0">
                <a:latin typeface="Calibri" panose="020F0502020204030204" pitchFamily="34" charset="0"/>
                <a:cs typeface="Arial" charset="0"/>
              </a:rPr>
              <a:t>management </a:t>
            </a:r>
            <a:r>
              <a:rPr lang="en-US" altLang="en-US" dirty="0" smtClean="0">
                <a:latin typeface="Calibri" panose="020F0502020204030204" pitchFamily="34" charset="0"/>
                <a:cs typeface="Arial" charset="0"/>
              </a:rPr>
              <a:t>of </a:t>
            </a:r>
            <a:r>
              <a:rPr lang="en-US" altLang="en-US" dirty="0">
                <a:latin typeface="Calibri" panose="020F0502020204030204" pitchFamily="34" charset="0"/>
                <a:cs typeface="Arial" charset="0"/>
              </a:rPr>
              <a:t>the personnel and other resources needed to accomplish their work</a:t>
            </a:r>
          </a:p>
          <a:p>
            <a:pPr>
              <a:spcBef>
                <a:spcPts val="500"/>
              </a:spcBef>
            </a:pPr>
            <a:r>
              <a:rPr lang="en-US" dirty="0" smtClean="0"/>
              <a:t>Allocating resources</a:t>
            </a:r>
            <a:endParaRPr lang="en-US" dirty="0"/>
          </a:p>
          <a:p>
            <a:pPr>
              <a:spcBef>
                <a:spcPts val="500"/>
              </a:spcBef>
            </a:pPr>
            <a:r>
              <a:rPr lang="en-US" dirty="0" smtClean="0"/>
              <a:t>Involving employees in the goal-setting process</a:t>
            </a:r>
            <a:endParaRPr lang="en-US" dirty="0"/>
          </a:p>
          <a:p>
            <a:pPr>
              <a:spcBef>
                <a:spcPts val="500"/>
              </a:spcBef>
            </a:pPr>
            <a:r>
              <a:rPr lang="en-US" dirty="0" smtClean="0"/>
              <a:t>Planning with a team</a:t>
            </a:r>
            <a:endParaRPr lang="en-US" dirty="0"/>
          </a:p>
          <a:p>
            <a:pPr>
              <a:spcBef>
                <a:spcPts val="500"/>
              </a:spcBef>
            </a:pPr>
            <a:r>
              <a:rPr lang="en-US" dirty="0" smtClean="0"/>
              <a:t>Updating objectives</a:t>
            </a:r>
          </a:p>
        </p:txBody>
      </p:sp>
    </p:spTree>
    <p:extLst>
      <p:ext uri="{BB962C8B-B14F-4D97-AF65-F5344CB8AC3E}">
        <p14:creationId xmlns:p14="http://schemas.microsoft.com/office/powerpoint/2010/main" val="39864860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23F3FC30-D610-42D6-8ED0-82F0C617F998}"/>
              </a:ext>
            </a:extLst>
          </p:cNvPr>
          <p:cNvSpPr>
            <a:spLocks noGrp="1"/>
          </p:cNvSpPr>
          <p:nvPr>
            <p:ph type="title"/>
          </p:nvPr>
        </p:nvSpPr>
        <p:spPr/>
        <p:txBody>
          <a:bodyPr/>
          <a:lstStyle/>
          <a:p>
            <a:r>
              <a:rPr lang="en-US" altLang="en-US" dirty="0">
                <a:latin typeface="Calibri" panose="020F0502020204030204" pitchFamily="34" charset="0"/>
                <a:cs typeface="Arial" charset="0"/>
              </a:rPr>
              <a:t>Allocating Resources</a:t>
            </a:r>
            <a:endParaRPr lang="en-US" dirty="0"/>
          </a:p>
        </p:txBody>
      </p:sp>
      <p:sp>
        <p:nvSpPr>
          <p:cNvPr id="8" name="Content Placeholder 7">
            <a:extLst>
              <a:ext uri="{FF2B5EF4-FFF2-40B4-BE49-F238E27FC236}">
                <a16:creationId xmlns:a16="http://schemas.microsoft.com/office/drawing/2014/main" xmlns="" id="{08023220-4DBC-4660-B48D-C3428E52B1B3}"/>
              </a:ext>
            </a:extLst>
          </p:cNvPr>
          <p:cNvSpPr>
            <a:spLocks noGrp="1"/>
          </p:cNvSpPr>
          <p:nvPr>
            <p:ph idx="1"/>
          </p:nvPr>
        </p:nvSpPr>
        <p:spPr/>
        <p:txBody>
          <a:bodyPr/>
          <a:lstStyle/>
          <a:p>
            <a:pPr marL="0" indent="0">
              <a:spcBef>
                <a:spcPts val="200"/>
              </a:spcBef>
              <a:spcAft>
                <a:spcPts val="100"/>
              </a:spcAft>
              <a:buClr>
                <a:schemeClr val="accent4">
                  <a:lumMod val="75000"/>
                </a:schemeClr>
              </a:buClr>
              <a:buNone/>
              <a:defRPr/>
            </a:pPr>
            <a:r>
              <a:rPr lang="en-US" dirty="0"/>
              <a:t>Allocating human resources</a:t>
            </a:r>
          </a:p>
          <a:p>
            <a:pPr>
              <a:spcBef>
                <a:spcPts val="200"/>
              </a:spcBef>
              <a:spcAft>
                <a:spcPts val="100"/>
              </a:spcAft>
              <a:buFont typeface="Arial" panose="020B0604020202020204" pitchFamily="34" charset="0"/>
              <a:buChar char="•"/>
              <a:defRPr/>
            </a:pPr>
            <a:r>
              <a:rPr lang="en-US" sz="2200" dirty="0"/>
              <a:t>Determining how many and what kind of employees the department will </a:t>
            </a:r>
            <a:r>
              <a:rPr lang="en-US" sz="2200" dirty="0" smtClean="0"/>
              <a:t>need to meet its objectives</a:t>
            </a:r>
            <a:endParaRPr lang="en-US" sz="2200" dirty="0"/>
          </a:p>
          <a:p>
            <a:pPr marL="0" indent="0">
              <a:spcBef>
                <a:spcPts val="200"/>
              </a:spcBef>
              <a:spcAft>
                <a:spcPts val="100"/>
              </a:spcAft>
              <a:buNone/>
              <a:defRPr/>
            </a:pPr>
            <a:endParaRPr lang="en-US" sz="1200" dirty="0"/>
          </a:p>
          <a:p>
            <a:pPr marL="0" indent="0">
              <a:spcBef>
                <a:spcPts val="200"/>
              </a:spcBef>
              <a:spcAft>
                <a:spcPts val="100"/>
              </a:spcAft>
              <a:buClr>
                <a:schemeClr val="accent4">
                  <a:lumMod val="75000"/>
                </a:schemeClr>
              </a:buClr>
              <a:buNone/>
              <a:defRPr/>
            </a:pPr>
            <a:r>
              <a:rPr lang="en-US" dirty="0"/>
              <a:t>Allocating equipment resources</a:t>
            </a:r>
          </a:p>
          <a:p>
            <a:pPr>
              <a:spcBef>
                <a:spcPts val="200"/>
              </a:spcBef>
              <a:spcAft>
                <a:spcPts val="100"/>
              </a:spcAft>
              <a:buFont typeface="Arial" panose="020B0604020202020204" pitchFamily="34" charset="0"/>
              <a:buChar char="•"/>
              <a:defRPr/>
            </a:pPr>
            <a:r>
              <a:rPr lang="en-US" sz="2200" dirty="0"/>
              <a:t>Determining how much equipment is needed to get the job done</a:t>
            </a:r>
          </a:p>
          <a:p>
            <a:pPr marL="0" indent="0">
              <a:spcBef>
                <a:spcPts val="200"/>
              </a:spcBef>
              <a:spcAft>
                <a:spcPts val="100"/>
              </a:spcAft>
              <a:buNone/>
              <a:defRPr/>
            </a:pPr>
            <a:endParaRPr lang="en-US" sz="1200" dirty="0"/>
          </a:p>
          <a:p>
            <a:pPr marL="0" indent="0">
              <a:spcBef>
                <a:spcPts val="200"/>
              </a:spcBef>
              <a:spcAft>
                <a:spcPts val="100"/>
              </a:spcAft>
              <a:buClr>
                <a:schemeClr val="tx1"/>
              </a:buClr>
              <a:buNone/>
              <a:defRPr/>
            </a:pPr>
            <a:r>
              <a:rPr lang="en-US" dirty="0"/>
              <a:t>Allocating money resources</a:t>
            </a:r>
          </a:p>
          <a:p>
            <a:pPr>
              <a:spcBef>
                <a:spcPts val="200"/>
              </a:spcBef>
              <a:spcAft>
                <a:spcPts val="100"/>
              </a:spcAft>
              <a:buClr>
                <a:schemeClr val="tx1"/>
              </a:buClr>
              <a:buFont typeface="Arial" panose="020B0604020202020204" pitchFamily="34" charset="0"/>
              <a:buChar char="•"/>
              <a:defRPr/>
            </a:pPr>
            <a:r>
              <a:rPr lang="en-US" sz="2200" dirty="0"/>
              <a:t>Developing a </a:t>
            </a:r>
            <a:r>
              <a:rPr lang="en-US" sz="2200" b="1" dirty="0" smtClean="0"/>
              <a:t>budget</a:t>
            </a:r>
          </a:p>
          <a:p>
            <a:pPr lvl="1">
              <a:spcBef>
                <a:spcPts val="200"/>
              </a:spcBef>
              <a:spcAft>
                <a:spcPts val="100"/>
              </a:spcAft>
              <a:buClr>
                <a:schemeClr val="tx1"/>
              </a:buClr>
              <a:buFont typeface="Arial" panose="020B0604020202020204" pitchFamily="34" charset="0"/>
              <a:buChar char="•"/>
              <a:defRPr/>
            </a:pPr>
            <a:r>
              <a:rPr lang="en-US" dirty="0" smtClean="0"/>
              <a:t>Operating budget: Includes wages </a:t>
            </a:r>
            <a:r>
              <a:rPr lang="en-US" dirty="0"/>
              <a:t>and salaries, rent, supplies, </a:t>
            </a:r>
            <a:r>
              <a:rPr lang="en-US" dirty="0" smtClean="0"/>
              <a:t>and insurance </a:t>
            </a:r>
          </a:p>
          <a:p>
            <a:pPr lvl="1">
              <a:spcBef>
                <a:spcPts val="200"/>
              </a:spcBef>
              <a:spcAft>
                <a:spcPts val="100"/>
              </a:spcAft>
              <a:buClr>
                <a:schemeClr val="tx1"/>
              </a:buClr>
              <a:buFont typeface="Arial" panose="020B0604020202020204" pitchFamily="34" charset="0"/>
              <a:buChar char="•"/>
              <a:defRPr/>
            </a:pPr>
            <a:r>
              <a:rPr lang="en-US" dirty="0" smtClean="0"/>
              <a:t>Capital budget: Includes accounting for big-ticket items</a:t>
            </a:r>
            <a:endParaRPr lang="en-US" dirty="0"/>
          </a:p>
          <a:p>
            <a:pPr marL="0" indent="0">
              <a:spcBef>
                <a:spcPts val="200"/>
              </a:spcBef>
              <a:spcAft>
                <a:spcPts val="100"/>
              </a:spcAft>
              <a:buClr>
                <a:schemeClr val="tx1"/>
              </a:buClr>
              <a:buNone/>
              <a:defRPr/>
            </a:pPr>
            <a:endParaRPr lang="en-US" sz="1200" dirty="0"/>
          </a:p>
          <a:p>
            <a:pPr marL="0" indent="0">
              <a:spcBef>
                <a:spcPts val="200"/>
              </a:spcBef>
              <a:spcAft>
                <a:spcPts val="100"/>
              </a:spcAft>
              <a:buClr>
                <a:schemeClr val="tx1"/>
              </a:buClr>
              <a:buNone/>
              <a:defRPr/>
            </a:pPr>
            <a:r>
              <a:rPr lang="en-US" b="1" dirty="0" smtClean="0"/>
              <a:t>Scheduling</a:t>
            </a:r>
            <a:r>
              <a:rPr lang="en-US" dirty="0" smtClean="0"/>
              <a:t>: Setting </a:t>
            </a:r>
            <a:r>
              <a:rPr lang="en-US" dirty="0"/>
              <a:t>a precise timetable for the work to be </a:t>
            </a:r>
            <a:r>
              <a:rPr lang="en-US" dirty="0" smtClean="0"/>
              <a:t>completed</a:t>
            </a:r>
            <a:endParaRPr lang="en-US" b="1" dirty="0"/>
          </a:p>
        </p:txBody>
      </p:sp>
    </p:spTree>
    <p:extLst>
      <p:ext uri="{BB962C8B-B14F-4D97-AF65-F5344CB8AC3E}">
        <p14:creationId xmlns:p14="http://schemas.microsoft.com/office/powerpoint/2010/main" val="10306990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altLang="en-US" dirty="0">
                <a:latin typeface="Calibri" panose="020F0502020204030204" pitchFamily="34" charset="0"/>
                <a:cs typeface="Arial" charset="0"/>
              </a:rPr>
              <a:t>Scheduling Tools</a:t>
            </a:r>
          </a:p>
        </p:txBody>
      </p:sp>
      <p:sp>
        <p:nvSpPr>
          <p:cNvPr id="34819" name="Content Placeholder 2"/>
          <p:cNvSpPr>
            <a:spLocks noGrp="1"/>
          </p:cNvSpPr>
          <p:nvPr>
            <p:ph idx="1"/>
          </p:nvPr>
        </p:nvSpPr>
        <p:spPr/>
        <p:txBody>
          <a:bodyPr/>
          <a:lstStyle/>
          <a:p>
            <a:pPr>
              <a:buNone/>
            </a:pPr>
            <a:r>
              <a:rPr lang="en-US" altLang="en-US" b="1" dirty="0">
                <a:latin typeface="Calibri" panose="020F0502020204030204" pitchFamily="34" charset="0"/>
                <a:cs typeface="Arial" charset="0"/>
              </a:rPr>
              <a:t>Gantt chart</a:t>
            </a:r>
          </a:p>
          <a:p>
            <a:pPr>
              <a:buFont typeface="Arial" panose="020B0604020202020204" pitchFamily="34" charset="0"/>
              <a:buChar char="•"/>
            </a:pPr>
            <a:r>
              <a:rPr lang="en-US" altLang="en-US" sz="2200" dirty="0">
                <a:latin typeface="Calibri" panose="020F0502020204030204" pitchFamily="34" charset="0"/>
                <a:cs typeface="Arial" charset="0"/>
              </a:rPr>
              <a:t>Lists activities to be </a:t>
            </a:r>
            <a:r>
              <a:rPr lang="en-US" altLang="en-US" sz="2200" dirty="0" smtClean="0">
                <a:latin typeface="Calibri" panose="020F0502020204030204" pitchFamily="34" charset="0"/>
                <a:cs typeface="Arial" charset="0"/>
              </a:rPr>
              <a:t>completed</a:t>
            </a:r>
          </a:p>
          <a:p>
            <a:pPr>
              <a:buFont typeface="Arial" panose="020B0604020202020204" pitchFamily="34" charset="0"/>
              <a:buChar char="•"/>
            </a:pPr>
            <a:r>
              <a:rPr lang="en-US" altLang="en-US" sz="2200" dirty="0" smtClean="0">
                <a:latin typeface="Calibri" panose="020F0502020204030204" pitchFamily="34" charset="0"/>
                <a:cs typeface="Arial" charset="0"/>
              </a:rPr>
              <a:t>Uses </a:t>
            </a:r>
            <a:r>
              <a:rPr lang="en-US" altLang="en-US" sz="2200" dirty="0">
                <a:latin typeface="Calibri" panose="020F0502020204030204" pitchFamily="34" charset="0"/>
                <a:cs typeface="Arial" charset="0"/>
              </a:rPr>
              <a:t>horizontal bars to graph the time each activity takes, including its start and end dates</a:t>
            </a:r>
          </a:p>
          <a:p>
            <a:pPr marL="457200" lvl="1" indent="0">
              <a:buNone/>
            </a:pPr>
            <a:endParaRPr lang="en-US" altLang="en-US" sz="1200" dirty="0">
              <a:latin typeface="Calibri" panose="020F0502020204030204" pitchFamily="34" charset="0"/>
              <a:cs typeface="Arial" charset="0"/>
            </a:endParaRPr>
          </a:p>
          <a:p>
            <a:pPr>
              <a:buNone/>
            </a:pPr>
            <a:r>
              <a:rPr lang="en-US" altLang="en-US" b="1" dirty="0">
                <a:latin typeface="Calibri" panose="020F0502020204030204" pitchFamily="34" charset="0"/>
                <a:cs typeface="Arial" charset="0"/>
              </a:rPr>
              <a:t>Program evaluation and review </a:t>
            </a:r>
            <a:r>
              <a:rPr lang="en-US" altLang="en-US" b="1" dirty="0" smtClean="0">
                <a:latin typeface="Calibri" panose="020F0502020204030204" pitchFamily="34" charset="0"/>
                <a:cs typeface="Arial" charset="0"/>
              </a:rPr>
              <a:t>technique</a:t>
            </a:r>
            <a:r>
              <a:rPr lang="en-US" altLang="en-US" dirty="0" smtClean="0">
                <a:latin typeface="Calibri" panose="020F0502020204030204" pitchFamily="34" charset="0"/>
                <a:cs typeface="Arial" charset="0"/>
              </a:rPr>
              <a:t>, </a:t>
            </a:r>
            <a:r>
              <a:rPr lang="en-US" altLang="en-US" dirty="0">
                <a:latin typeface="Calibri" panose="020F0502020204030204" pitchFamily="34" charset="0"/>
                <a:cs typeface="Arial" charset="0"/>
              </a:rPr>
              <a:t>or</a:t>
            </a:r>
            <a:r>
              <a:rPr lang="en-US" altLang="en-US" b="1" dirty="0">
                <a:latin typeface="Calibri" panose="020F0502020204030204" pitchFamily="34" charset="0"/>
                <a:cs typeface="Arial" charset="0"/>
              </a:rPr>
              <a:t> P E R T</a:t>
            </a:r>
          </a:p>
          <a:p>
            <a:pPr>
              <a:buFont typeface="Arial" panose="020B0604020202020204" pitchFamily="34" charset="0"/>
              <a:buChar char="•"/>
            </a:pPr>
            <a:r>
              <a:rPr lang="en-US" altLang="en-US" sz="2200" dirty="0">
                <a:latin typeface="Calibri" panose="020F0502020204030204" pitchFamily="34" charset="0"/>
                <a:cs typeface="Arial" charset="0"/>
              </a:rPr>
              <a:t>Identifies relationships among tasks as well as the amount of time each task </a:t>
            </a:r>
            <a:r>
              <a:rPr lang="en-US" altLang="en-US" sz="2200" dirty="0" smtClean="0">
                <a:latin typeface="Calibri" panose="020F0502020204030204" pitchFamily="34" charset="0"/>
                <a:cs typeface="Arial" charset="0"/>
              </a:rPr>
              <a:t>will take</a:t>
            </a:r>
          </a:p>
          <a:p>
            <a:pPr>
              <a:buFont typeface="Arial" panose="020B0604020202020204" pitchFamily="34" charset="0"/>
              <a:buChar char="•"/>
            </a:pPr>
            <a:r>
              <a:rPr lang="en-US" altLang="en-US" sz="2200" dirty="0">
                <a:latin typeface="Calibri" panose="020F0502020204030204" pitchFamily="34" charset="0"/>
                <a:cs typeface="Arial" charset="0"/>
              </a:rPr>
              <a:t>Shows the critical path, which </a:t>
            </a:r>
            <a:r>
              <a:rPr lang="en-US" altLang="en-US" sz="2200" dirty="0" smtClean="0">
                <a:latin typeface="Calibri" panose="020F0502020204030204" pitchFamily="34" charset="0"/>
                <a:cs typeface="Arial" charset="0"/>
              </a:rPr>
              <a:t>is the </a:t>
            </a:r>
            <a:r>
              <a:rPr lang="en-US" altLang="en-US" sz="2200" dirty="0">
                <a:latin typeface="Calibri" panose="020F0502020204030204" pitchFamily="34" charset="0"/>
                <a:cs typeface="Arial" charset="0"/>
              </a:rPr>
              <a:t>sequence of tasks that will require </a:t>
            </a:r>
            <a:r>
              <a:rPr lang="en-US" altLang="en-US" sz="2200" dirty="0" smtClean="0">
                <a:latin typeface="Calibri" panose="020F0502020204030204" pitchFamily="34" charset="0"/>
                <a:cs typeface="Arial" charset="0"/>
              </a:rPr>
              <a:t>the greatest </a:t>
            </a:r>
            <a:r>
              <a:rPr lang="en-US" altLang="en-US" sz="2200" dirty="0">
                <a:latin typeface="Calibri" panose="020F0502020204030204" pitchFamily="34" charset="0"/>
                <a:cs typeface="Arial" charset="0"/>
              </a:rPr>
              <a:t>amount of </a:t>
            </a:r>
            <a:r>
              <a:rPr lang="en-US" altLang="en-US" sz="2200" dirty="0" smtClean="0">
                <a:latin typeface="Calibri" panose="020F0502020204030204" pitchFamily="34" charset="0"/>
                <a:cs typeface="Arial" charset="0"/>
              </a:rPr>
              <a:t>time</a:t>
            </a:r>
          </a:p>
          <a:p>
            <a:pPr lvl="1">
              <a:buFont typeface="Arial" panose="020B0604020202020204" pitchFamily="34" charset="0"/>
              <a:buChar char="•"/>
            </a:pPr>
            <a:r>
              <a:rPr lang="en-US" altLang="en-US" dirty="0" smtClean="0">
                <a:latin typeface="Calibri" panose="020F0502020204030204" pitchFamily="34" charset="0"/>
                <a:cs typeface="Arial" charset="0"/>
              </a:rPr>
              <a:t>Delay </a:t>
            </a:r>
            <a:r>
              <a:rPr lang="en-US" altLang="en-US" dirty="0">
                <a:latin typeface="Calibri" panose="020F0502020204030204" pitchFamily="34" charset="0"/>
                <a:cs typeface="Arial" charset="0"/>
              </a:rPr>
              <a:t>in the critical path will cause the entire project </a:t>
            </a:r>
            <a:r>
              <a:rPr lang="en-US" altLang="en-US" dirty="0" smtClean="0">
                <a:latin typeface="Calibri" panose="020F0502020204030204" pitchFamily="34" charset="0"/>
                <a:cs typeface="Arial" charset="0"/>
              </a:rPr>
              <a:t>to fall behind</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24529673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FE4FFF29-08B7-49F5-BBC9-A44728A34555}"/>
              </a:ext>
            </a:extLst>
          </p:cNvPr>
          <p:cNvSpPr>
            <a:spLocks noGrp="1"/>
          </p:cNvSpPr>
          <p:nvPr>
            <p:ph type="title"/>
          </p:nvPr>
        </p:nvSpPr>
        <p:spPr/>
        <p:txBody>
          <a:bodyPr/>
          <a:lstStyle/>
          <a:p>
            <a:r>
              <a:rPr lang="en-US" altLang="en-US" sz="3200" dirty="0" smtClean="0">
                <a:latin typeface="Calibri" panose="020F0502020204030204" pitchFamily="34" charset="0"/>
                <a:cs typeface="Arial" charset="0"/>
              </a:rPr>
              <a:t>	Involving Employees and Planning with a Team</a:t>
            </a:r>
            <a:endParaRPr lang="en-US" sz="3200" dirty="0"/>
          </a:p>
        </p:txBody>
      </p:sp>
      <p:sp>
        <p:nvSpPr>
          <p:cNvPr id="8" name="Content Placeholder 7">
            <a:extLst>
              <a:ext uri="{FF2B5EF4-FFF2-40B4-BE49-F238E27FC236}">
                <a16:creationId xmlns:a16="http://schemas.microsoft.com/office/drawing/2014/main" xmlns="" id="{77D97F2E-BCF3-423B-A05D-8A7DB2C9C593}"/>
              </a:ext>
            </a:extLst>
          </p:cNvPr>
          <p:cNvSpPr>
            <a:spLocks noGrp="1"/>
          </p:cNvSpPr>
          <p:nvPr>
            <p:ph idx="1"/>
          </p:nvPr>
        </p:nvSpPr>
        <p:spPr/>
        <p:txBody>
          <a:bodyPr/>
          <a:lstStyle/>
          <a:p>
            <a:pPr marL="0" indent="0">
              <a:buClr>
                <a:schemeClr val="tx1"/>
              </a:buClr>
              <a:buNone/>
              <a:defRPr/>
            </a:pPr>
            <a:r>
              <a:rPr lang="en-US" dirty="0" smtClean="0"/>
              <a:t>Supervisors can involve employees by</a:t>
            </a:r>
            <a:r>
              <a:rPr lang="en-US" dirty="0"/>
              <a:t>:</a:t>
            </a:r>
          </a:p>
          <a:p>
            <a:pPr marL="0" indent="0">
              <a:buClr>
                <a:schemeClr val="tx1"/>
              </a:buClr>
              <a:buNone/>
              <a:defRPr/>
            </a:pPr>
            <a:endParaRPr lang="en-US" sz="1200" dirty="0"/>
          </a:p>
          <a:p>
            <a:pPr>
              <a:buClr>
                <a:schemeClr val="tx1"/>
              </a:buClr>
              <a:buFont typeface="Arial" panose="020B0604020202020204" pitchFamily="34" charset="0"/>
              <a:buChar char="•"/>
              <a:defRPr/>
            </a:pPr>
            <a:r>
              <a:rPr lang="en-US" sz="2200" dirty="0"/>
              <a:t>Asking them to write down what they think they can accomplish in the coming year</a:t>
            </a:r>
          </a:p>
          <a:p>
            <a:pPr>
              <a:buClr>
                <a:schemeClr val="tx1"/>
              </a:buClr>
              <a:buFont typeface="Arial" panose="020B0604020202020204" pitchFamily="34" charset="0"/>
              <a:buChar char="•"/>
              <a:defRPr/>
            </a:pPr>
            <a:r>
              <a:rPr lang="en-US" sz="2200" dirty="0"/>
              <a:t>Developing objectives as a </a:t>
            </a:r>
            <a:r>
              <a:rPr lang="en-US" sz="2200" dirty="0" smtClean="0"/>
              <a:t>group</a:t>
            </a:r>
          </a:p>
          <a:p>
            <a:pPr marL="0" indent="0">
              <a:buNone/>
            </a:pPr>
            <a:endParaRPr lang="en-US" sz="1200" dirty="0"/>
          </a:p>
          <a:p>
            <a:pPr marL="0" indent="0">
              <a:buNone/>
            </a:pPr>
            <a:r>
              <a:rPr lang="en-US" dirty="0" smtClean="0"/>
              <a:t>Supervisors </a:t>
            </a:r>
            <a:r>
              <a:rPr lang="en-US" dirty="0"/>
              <a:t>are expected </a:t>
            </a:r>
            <a:r>
              <a:rPr lang="en-US" dirty="0" smtClean="0"/>
              <a:t>to coach </a:t>
            </a:r>
            <a:r>
              <a:rPr lang="en-US" dirty="0"/>
              <a:t>their team in carrying out the planning function </a:t>
            </a:r>
            <a:endParaRPr lang="en-US" dirty="0" smtClean="0"/>
          </a:p>
          <a:p>
            <a:r>
              <a:rPr lang="en-US" sz="2200" dirty="0" smtClean="0"/>
              <a:t>When </a:t>
            </a:r>
            <a:r>
              <a:rPr lang="en-US" sz="2200" dirty="0"/>
              <a:t>teams draw on the many viewpoints and diverse experience of team members, they can come up with creative plans that dramatically exceed past performance </a:t>
            </a:r>
          </a:p>
        </p:txBody>
      </p:sp>
    </p:spTree>
    <p:extLst>
      <p:ext uri="{BB962C8B-B14F-4D97-AF65-F5344CB8AC3E}">
        <p14:creationId xmlns:p14="http://schemas.microsoft.com/office/powerpoint/2010/main" val="37591912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466CAD48-C530-4F67-A167-4FD96497761D}"/>
              </a:ext>
            </a:extLst>
          </p:cNvPr>
          <p:cNvSpPr>
            <a:spLocks noGrp="1"/>
          </p:cNvSpPr>
          <p:nvPr>
            <p:ph type="title"/>
          </p:nvPr>
        </p:nvSpPr>
        <p:spPr/>
        <p:txBody>
          <a:bodyPr/>
          <a:lstStyle/>
          <a:p>
            <a:r>
              <a:rPr lang="en-US" altLang="en-US" dirty="0">
                <a:latin typeface="Calibri" panose="020F0502020204030204" pitchFamily="34" charset="0"/>
                <a:cs typeface="Arial" charset="0"/>
              </a:rPr>
              <a:t>Updating Objectives</a:t>
            </a:r>
            <a:endParaRPr lang="en-US" dirty="0"/>
          </a:p>
        </p:txBody>
      </p:sp>
      <p:sp>
        <p:nvSpPr>
          <p:cNvPr id="8" name="Content Placeholder 7">
            <a:extLst>
              <a:ext uri="{FF2B5EF4-FFF2-40B4-BE49-F238E27FC236}">
                <a16:creationId xmlns:a16="http://schemas.microsoft.com/office/drawing/2014/main" xmlns="" id="{C3A19FE7-3780-46E4-858E-3CF8F6284F01}"/>
              </a:ext>
            </a:extLst>
          </p:cNvPr>
          <p:cNvSpPr>
            <a:spLocks noGrp="1"/>
          </p:cNvSpPr>
          <p:nvPr>
            <p:ph idx="1"/>
          </p:nvPr>
        </p:nvSpPr>
        <p:spPr/>
        <p:txBody>
          <a:bodyPr/>
          <a:lstStyle/>
          <a:p>
            <a:pPr marL="0" indent="0">
              <a:buNone/>
            </a:pPr>
            <a:r>
              <a:rPr lang="en-US" altLang="en-US" dirty="0">
                <a:latin typeface="Calibri" panose="020F0502020204030204" pitchFamily="34" charset="0"/>
                <a:cs typeface="Arial" charset="0"/>
              </a:rPr>
              <a:t>After objectives have been set, the supervisor </a:t>
            </a:r>
            <a:r>
              <a:rPr lang="en-US" altLang="en-US" dirty="0" smtClean="0">
                <a:latin typeface="Calibri" panose="020F0502020204030204" pitchFamily="34" charset="0"/>
                <a:cs typeface="Arial" charset="0"/>
              </a:rPr>
              <a:t>should:</a:t>
            </a:r>
          </a:p>
          <a:p>
            <a:pPr marL="0" indent="0">
              <a:buNone/>
            </a:pPr>
            <a:r>
              <a:rPr lang="en-US" altLang="en-US" sz="1200" dirty="0" smtClean="0">
                <a:latin typeface="Calibri" panose="020F0502020204030204" pitchFamily="34" charset="0"/>
                <a:cs typeface="Arial" charset="0"/>
              </a:rPr>
              <a:t> </a:t>
            </a:r>
            <a:endParaRPr lang="en-US" altLang="en-US" sz="1200" dirty="0">
              <a:latin typeface="Calibri" panose="020F0502020204030204" pitchFamily="34" charset="0"/>
              <a:cs typeface="Arial" charset="0"/>
            </a:endParaRPr>
          </a:p>
          <a:p>
            <a:r>
              <a:rPr lang="en-US" altLang="en-US" sz="2200" dirty="0">
                <a:latin typeface="Calibri" panose="020F0502020204030204" pitchFamily="34" charset="0"/>
                <a:cs typeface="Arial" charset="0"/>
              </a:rPr>
              <a:t>Monitor performance and compare it with the objectives </a:t>
            </a:r>
          </a:p>
          <a:p>
            <a:r>
              <a:rPr lang="en-US" altLang="en-US" sz="2200" dirty="0" smtClean="0">
                <a:latin typeface="Calibri" panose="020F0502020204030204" pitchFamily="34" charset="0"/>
                <a:cs typeface="Arial" charset="0"/>
              </a:rPr>
              <a:t>Update </a:t>
            </a:r>
            <a:r>
              <a:rPr lang="en-US" altLang="en-US" sz="2200" dirty="0">
                <a:latin typeface="Calibri" panose="020F0502020204030204" pitchFamily="34" charset="0"/>
                <a:cs typeface="Arial" charset="0"/>
              </a:rPr>
              <a:t>objectives as necessary</a:t>
            </a:r>
          </a:p>
          <a:p>
            <a:pPr marL="0" indent="0">
              <a:buNone/>
            </a:pPr>
            <a:endParaRPr lang="en-US" altLang="en-US" sz="1200" dirty="0">
              <a:latin typeface="Calibri" panose="020F0502020204030204" pitchFamily="34" charset="0"/>
              <a:cs typeface="Arial" charset="0"/>
            </a:endParaRPr>
          </a:p>
          <a:p>
            <a:pPr marL="0" indent="0">
              <a:buNone/>
            </a:pPr>
            <a:r>
              <a:rPr lang="en-US" altLang="en-US" dirty="0">
                <a:latin typeface="Calibri" panose="020F0502020204030204" pitchFamily="34" charset="0"/>
                <a:cs typeface="Arial" charset="0"/>
              </a:rPr>
              <a:t>Organizations with a regular procedure for planning will specify when supervisors must review and update their </a:t>
            </a:r>
            <a:r>
              <a:rPr lang="en-US" altLang="en-US" dirty="0" smtClean="0">
                <a:latin typeface="Calibri" panose="020F0502020204030204" pitchFamily="34" charset="0"/>
                <a:cs typeface="Arial" charset="0"/>
              </a:rPr>
              <a:t>objectives</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24383051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67A535C6-24E7-4B25-BBA5-F2EC0EBF22D5}"/>
              </a:ext>
            </a:extLst>
          </p:cNvPr>
          <p:cNvSpPr>
            <a:spLocks noGrp="1"/>
          </p:cNvSpPr>
          <p:nvPr>
            <p:ph type="title"/>
          </p:nvPr>
        </p:nvSpPr>
        <p:spPr/>
        <p:txBody>
          <a:bodyPr/>
          <a:lstStyle/>
          <a:p>
            <a:r>
              <a:rPr lang="en-US" altLang="en-US" dirty="0">
                <a:latin typeface="Calibri" panose="020F0502020204030204" pitchFamily="34" charset="0"/>
                <a:cs typeface="Arial" charset="0"/>
              </a:rPr>
              <a:t>Learning Objectives</a:t>
            </a:r>
            <a:endParaRPr lang="en-US" dirty="0"/>
          </a:p>
        </p:txBody>
      </p:sp>
      <p:sp>
        <p:nvSpPr>
          <p:cNvPr id="8" name="Content Placeholder 7">
            <a:extLst>
              <a:ext uri="{FF2B5EF4-FFF2-40B4-BE49-F238E27FC236}">
                <a16:creationId xmlns:a16="http://schemas.microsoft.com/office/drawing/2014/main" xmlns="" id="{7ED65D2C-6EA5-4933-AC71-C40926737A7F}"/>
              </a:ext>
            </a:extLst>
          </p:cNvPr>
          <p:cNvSpPr>
            <a:spLocks noGrp="1"/>
          </p:cNvSpPr>
          <p:nvPr>
            <p:ph idx="1"/>
          </p:nvPr>
        </p:nvSpPr>
        <p:spPr/>
        <p:txBody>
          <a:bodyPr/>
          <a:lstStyle/>
          <a:p>
            <a:pPr>
              <a:spcBef>
                <a:spcPts val="0"/>
              </a:spcBef>
              <a:spcAft>
                <a:spcPts val="600"/>
              </a:spcAft>
              <a:buFont typeface="Arial" panose="020B0604020202020204" pitchFamily="34" charset="0"/>
              <a:buChar char="•"/>
            </a:pPr>
            <a:r>
              <a:rPr lang="en-US" altLang="en-US" dirty="0">
                <a:latin typeface="Calibri" panose="020F0502020204030204" pitchFamily="34" charset="0"/>
                <a:cs typeface="Arial" charset="0"/>
              </a:rPr>
              <a:t>Describe types of planning that take place in organizations</a:t>
            </a:r>
          </a:p>
          <a:p>
            <a:pPr>
              <a:spcBef>
                <a:spcPts val="0"/>
              </a:spcBef>
              <a:spcAft>
                <a:spcPts val="600"/>
              </a:spcAft>
              <a:buFont typeface="Arial" panose="020B0604020202020204" pitchFamily="34" charset="0"/>
              <a:buChar char="•"/>
            </a:pPr>
            <a:r>
              <a:rPr lang="en-US" altLang="en-US" dirty="0">
                <a:latin typeface="Calibri" panose="020F0502020204030204" pitchFamily="34" charset="0"/>
                <a:cs typeface="Arial" charset="0"/>
              </a:rPr>
              <a:t>Identify characteristics of effective objectives</a:t>
            </a:r>
          </a:p>
          <a:p>
            <a:pPr>
              <a:spcBef>
                <a:spcPts val="0"/>
              </a:spcBef>
              <a:spcAft>
                <a:spcPts val="600"/>
              </a:spcAft>
              <a:buFont typeface="Arial" panose="020B0604020202020204" pitchFamily="34" charset="0"/>
              <a:buChar char="•"/>
            </a:pPr>
            <a:r>
              <a:rPr lang="en-US" altLang="en-US" dirty="0">
                <a:latin typeface="Calibri" panose="020F0502020204030204" pitchFamily="34" charset="0"/>
                <a:cs typeface="Arial" charset="0"/>
              </a:rPr>
              <a:t>Define management by objectives, or </a:t>
            </a:r>
            <a:r>
              <a:rPr lang="en-US" altLang="en-US" dirty="0" smtClean="0">
                <a:latin typeface="Calibri" panose="020F0502020204030204" pitchFamily="34" charset="0"/>
                <a:cs typeface="Arial" charset="0"/>
              </a:rPr>
              <a:t>M B O</a:t>
            </a:r>
            <a:r>
              <a:rPr lang="en-US" altLang="en-US" dirty="0">
                <a:latin typeface="Calibri" panose="020F0502020204030204" pitchFamily="34" charset="0"/>
                <a:cs typeface="Arial" charset="0"/>
              </a:rPr>
              <a:t>, and discuss its use</a:t>
            </a:r>
          </a:p>
          <a:p>
            <a:pPr>
              <a:spcBef>
                <a:spcPts val="0"/>
              </a:spcBef>
              <a:spcAft>
                <a:spcPts val="600"/>
              </a:spcAft>
              <a:buFont typeface="Arial" panose="020B0604020202020204" pitchFamily="34" charset="0"/>
              <a:buChar char="•"/>
            </a:pPr>
            <a:r>
              <a:rPr lang="en-US" altLang="en-US" dirty="0">
                <a:latin typeface="Calibri" panose="020F0502020204030204" pitchFamily="34" charset="0"/>
                <a:cs typeface="Arial" charset="0"/>
              </a:rPr>
              <a:t>Discuss the supervisor’s role in the planning process</a:t>
            </a:r>
          </a:p>
          <a:p>
            <a:pPr>
              <a:spcBef>
                <a:spcPts val="0"/>
              </a:spcBef>
              <a:spcAft>
                <a:spcPts val="600"/>
              </a:spcAft>
              <a:buFont typeface="Arial" panose="020B0604020202020204" pitchFamily="34" charset="0"/>
              <a:buChar char="•"/>
            </a:pPr>
            <a:r>
              <a:rPr lang="en-US" altLang="en-US" dirty="0">
                <a:latin typeface="Calibri" panose="020F0502020204030204" pitchFamily="34" charset="0"/>
                <a:cs typeface="Arial" charset="0"/>
              </a:rPr>
              <a:t>Explain the purpose of using controls</a:t>
            </a:r>
          </a:p>
          <a:p>
            <a:pPr>
              <a:spcBef>
                <a:spcPts val="0"/>
              </a:spcBef>
              <a:spcAft>
                <a:spcPts val="600"/>
              </a:spcAft>
              <a:buFont typeface="Arial" panose="020B0604020202020204" pitchFamily="34" charset="0"/>
              <a:buChar char="•"/>
            </a:pPr>
            <a:r>
              <a:rPr lang="en-US" altLang="en-US" dirty="0">
                <a:latin typeface="Calibri" panose="020F0502020204030204" pitchFamily="34" charset="0"/>
                <a:cs typeface="Arial" charset="0"/>
              </a:rPr>
              <a:t>Identify the steps in the control process</a:t>
            </a:r>
          </a:p>
          <a:p>
            <a:pPr>
              <a:spcBef>
                <a:spcPts val="0"/>
              </a:spcBef>
              <a:spcAft>
                <a:spcPts val="600"/>
              </a:spcAft>
              <a:buFont typeface="Arial" panose="020B0604020202020204" pitchFamily="34" charset="0"/>
              <a:buChar char="•"/>
            </a:pPr>
            <a:r>
              <a:rPr lang="en-US" altLang="en-US" dirty="0">
                <a:latin typeface="Calibri" panose="020F0502020204030204" pitchFamily="34" charset="0"/>
                <a:cs typeface="Arial" charset="0"/>
              </a:rPr>
              <a:t>Describe types of control and tools for controlling</a:t>
            </a:r>
          </a:p>
          <a:p>
            <a:pPr>
              <a:spcBef>
                <a:spcPts val="0"/>
              </a:spcBef>
              <a:spcAft>
                <a:spcPts val="600"/>
              </a:spcAft>
              <a:buFont typeface="Arial" panose="020B0604020202020204" pitchFamily="34" charset="0"/>
              <a:buChar char="•"/>
            </a:pPr>
            <a:r>
              <a:rPr lang="en-US" altLang="en-US" dirty="0">
                <a:latin typeface="Calibri" panose="020F0502020204030204" pitchFamily="34" charset="0"/>
                <a:cs typeface="Arial" charset="0"/>
              </a:rPr>
              <a:t>List characteristics of effective </a:t>
            </a:r>
            <a:r>
              <a:rPr lang="en-US" altLang="en-US" dirty="0" smtClean="0">
                <a:latin typeface="Calibri" panose="020F0502020204030204" pitchFamily="34" charset="0"/>
                <a:cs typeface="Arial" charset="0"/>
              </a:rPr>
              <a:t>controls</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21883834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1F063828-43D7-4891-967E-6D7D63665DEA}"/>
              </a:ext>
            </a:extLst>
          </p:cNvPr>
          <p:cNvSpPr>
            <a:spLocks noGrp="1"/>
          </p:cNvSpPr>
          <p:nvPr>
            <p:ph type="title"/>
          </p:nvPr>
        </p:nvSpPr>
        <p:spPr/>
        <p:txBody>
          <a:bodyPr/>
          <a:lstStyle/>
          <a:p>
            <a:pPr marL="0" indent="0">
              <a:buNone/>
            </a:pPr>
            <a:r>
              <a:rPr lang="en-US" altLang="en-US" dirty="0" smtClean="0">
                <a:latin typeface="Calibri" panose="020F0502020204030204" pitchFamily="34" charset="0"/>
                <a:cs typeface="Arial" charset="0"/>
              </a:rPr>
              <a:t>Supervisor </a:t>
            </a:r>
            <a:r>
              <a:rPr lang="en-US" altLang="en-US" dirty="0">
                <a:latin typeface="Calibri" panose="020F0502020204030204" pitchFamily="34" charset="0"/>
                <a:cs typeface="Arial" charset="0"/>
              </a:rPr>
              <a:t>as a Controller</a:t>
            </a:r>
            <a:endParaRPr lang="en-US" dirty="0"/>
          </a:p>
        </p:txBody>
      </p:sp>
      <p:sp>
        <p:nvSpPr>
          <p:cNvPr id="8" name="Content Placeholder 7">
            <a:extLst>
              <a:ext uri="{FF2B5EF4-FFF2-40B4-BE49-F238E27FC236}">
                <a16:creationId xmlns:a16="http://schemas.microsoft.com/office/drawing/2014/main" xmlns="" id="{A1E84EF5-4ED7-4BA4-9687-BC40A16224C2}"/>
              </a:ext>
            </a:extLst>
          </p:cNvPr>
          <p:cNvSpPr>
            <a:spLocks noGrp="1"/>
          </p:cNvSpPr>
          <p:nvPr>
            <p:ph idx="1"/>
          </p:nvPr>
        </p:nvSpPr>
        <p:spPr/>
        <p:txBody>
          <a:bodyPr/>
          <a:lstStyle/>
          <a:p>
            <a:pPr marL="0" indent="0">
              <a:buNone/>
            </a:pPr>
            <a:r>
              <a:rPr lang="en-US" b="1" dirty="0"/>
              <a:t>Controlling</a:t>
            </a:r>
            <a:r>
              <a:rPr lang="en-US" dirty="0"/>
              <a:t>:</a:t>
            </a:r>
            <a:r>
              <a:rPr lang="en-US" b="1" dirty="0"/>
              <a:t> </a:t>
            </a:r>
            <a:r>
              <a:rPr lang="en-US" dirty="0"/>
              <a:t>Management function that ensures work goes according to </a:t>
            </a:r>
            <a:r>
              <a:rPr lang="en-US" dirty="0" smtClean="0"/>
              <a:t>plan</a:t>
            </a:r>
          </a:p>
          <a:p>
            <a:r>
              <a:rPr lang="en-US" sz="2200" dirty="0" smtClean="0"/>
              <a:t>Helps ensure </a:t>
            </a:r>
            <a:r>
              <a:rPr lang="en-US" sz="2200" dirty="0"/>
              <a:t>quality and manage costs</a:t>
            </a:r>
          </a:p>
          <a:p>
            <a:pPr marL="0" indent="0">
              <a:buNone/>
            </a:pPr>
            <a:endParaRPr lang="en-US" altLang="en-US" sz="1200" b="1" dirty="0">
              <a:latin typeface="Calibri" panose="020F0502020204030204" pitchFamily="34" charset="0"/>
              <a:cs typeface="Arial" charset="0"/>
            </a:endParaRPr>
          </a:p>
          <a:p>
            <a:pPr marL="0" indent="0">
              <a:spcBef>
                <a:spcPts val="0"/>
              </a:spcBef>
              <a:spcAft>
                <a:spcPts val="600"/>
              </a:spcAft>
              <a:buNone/>
            </a:pPr>
            <a:r>
              <a:rPr lang="en-US" altLang="en-US" dirty="0">
                <a:latin typeface="Calibri" panose="020F0502020204030204" pitchFamily="34" charset="0"/>
                <a:cs typeface="Arial" charset="0"/>
              </a:rPr>
              <a:t>Supervisors need to know what is going on in the area they supervise</a:t>
            </a:r>
          </a:p>
          <a:p>
            <a:pPr>
              <a:spcBef>
                <a:spcPts val="0"/>
              </a:spcBef>
              <a:spcAft>
                <a:spcPts val="600"/>
              </a:spcAft>
            </a:pPr>
            <a:r>
              <a:rPr lang="en-US" altLang="en-US" sz="2200" dirty="0" smtClean="0">
                <a:latin typeface="Calibri" panose="020F0502020204030204" pitchFamily="34" charset="0"/>
                <a:cs typeface="Arial" charset="0"/>
              </a:rPr>
              <a:t>Have the responsibility to </a:t>
            </a:r>
            <a:r>
              <a:rPr lang="en-US" altLang="en-US" sz="2200" dirty="0">
                <a:latin typeface="Calibri" panose="020F0502020204030204" pitchFamily="34" charset="0"/>
                <a:cs typeface="Arial" charset="0"/>
              </a:rPr>
              <a:t>correct problems as soon as </a:t>
            </a:r>
            <a:r>
              <a:rPr lang="en-US" altLang="en-US" sz="2200" dirty="0" smtClean="0">
                <a:latin typeface="Calibri" panose="020F0502020204030204" pitchFamily="34" charset="0"/>
                <a:cs typeface="Arial" charset="0"/>
              </a:rPr>
              <a:t>possible</a:t>
            </a:r>
          </a:p>
          <a:p>
            <a:pPr lvl="1">
              <a:spcBef>
                <a:spcPts val="0"/>
              </a:spcBef>
              <a:spcAft>
                <a:spcPts val="600"/>
              </a:spcAft>
            </a:pPr>
            <a:r>
              <a:rPr lang="en-US" altLang="en-US" dirty="0" smtClean="0">
                <a:latin typeface="Calibri" panose="020F0502020204030204" pitchFamily="34" charset="0"/>
                <a:cs typeface="Arial" charset="0"/>
              </a:rPr>
              <a:t>Detection </a:t>
            </a:r>
            <a:r>
              <a:rPr lang="en-US" altLang="en-US" dirty="0">
                <a:latin typeface="Calibri" panose="020F0502020204030204" pitchFamily="34" charset="0"/>
                <a:cs typeface="Arial" charset="0"/>
              </a:rPr>
              <a:t>of problems is at the heart of the control </a:t>
            </a:r>
            <a:r>
              <a:rPr lang="en-US" altLang="en-US" dirty="0" smtClean="0">
                <a:latin typeface="Calibri" panose="020F0502020204030204" pitchFamily="34" charset="0"/>
                <a:cs typeface="Arial" charset="0"/>
              </a:rPr>
              <a:t>function</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41481492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Figure 6.7: Control Process</a:t>
            </a:r>
            <a:endParaRPr lang="en-US" dirty="0"/>
          </a:p>
        </p:txBody>
      </p:sp>
      <p:pic>
        <p:nvPicPr>
          <p:cNvPr id="4" name="Picture 3" descr="This flowchart shows the control process.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43328" y="1034577"/>
            <a:ext cx="3857344" cy="4987853"/>
          </a:xfrm>
          <a:prstGeom prst="rect">
            <a:avLst/>
          </a:prstGeom>
        </p:spPr>
      </p:pic>
      <p:sp>
        <p:nvSpPr>
          <p:cNvPr id="6" name="Content Placeholder 2">
            <a:extLst>
              <a:ext uri="{FF2B5EF4-FFF2-40B4-BE49-F238E27FC236}">
                <a16:creationId xmlns:a16="http://schemas.microsoft.com/office/drawing/2014/main" xmlns="" id="{8C9D1CEA-AE02-4063-8DA9-E7096749BC7C}"/>
              </a:ext>
            </a:extLst>
          </p:cNvPr>
          <p:cNvSpPr txBox="1">
            <a:spLocks/>
          </p:cNvSpPr>
          <p:nvPr/>
        </p:nvSpPr>
        <p:spPr>
          <a:xfrm>
            <a:off x="609600" y="5921829"/>
            <a:ext cx="8229600" cy="2286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smtClean="0">
                <a:hlinkClick r:id="rId3" action="ppaction://hlinksldjump"/>
              </a:rPr>
              <a:t>Jump to </a:t>
            </a:r>
            <a:r>
              <a:rPr lang="en-US" altLang="en-US" sz="1200" dirty="0">
                <a:hlinkClick r:id="rId3" action="ppaction://hlinksldjump"/>
              </a:rPr>
              <a:t>Figure </a:t>
            </a:r>
            <a:r>
              <a:rPr lang="en-US" altLang="en-US" sz="1200" dirty="0" smtClean="0">
                <a:hlinkClick r:id="rId3" action="ppaction://hlinksldjump"/>
              </a:rPr>
              <a:t>6.7: Control Process, Appendix</a:t>
            </a:r>
            <a:endParaRPr lang="en-US" sz="1200" dirty="0"/>
          </a:p>
        </p:txBody>
      </p:sp>
    </p:spTree>
    <p:extLst>
      <p:ext uri="{BB962C8B-B14F-4D97-AF65-F5344CB8AC3E}">
        <p14:creationId xmlns:p14="http://schemas.microsoft.com/office/powerpoint/2010/main" val="34903335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4E5A9675-8A57-417D-A3F9-B092439ADEB6}"/>
              </a:ext>
            </a:extLst>
          </p:cNvPr>
          <p:cNvSpPr>
            <a:spLocks noGrp="1"/>
          </p:cNvSpPr>
          <p:nvPr>
            <p:ph type="title"/>
          </p:nvPr>
        </p:nvSpPr>
        <p:spPr/>
        <p:txBody>
          <a:bodyPr/>
          <a:lstStyle/>
          <a:p>
            <a:r>
              <a:rPr lang="en-US" altLang="en-US" dirty="0" smtClean="0">
                <a:latin typeface="Calibri" panose="020F0502020204030204" pitchFamily="34" charset="0"/>
                <a:cs typeface="Arial" charset="0"/>
              </a:rPr>
              <a:t>Process </a:t>
            </a:r>
            <a:r>
              <a:rPr lang="en-US" altLang="en-US" dirty="0">
                <a:latin typeface="Calibri" panose="020F0502020204030204" pitchFamily="34" charset="0"/>
                <a:cs typeface="Arial" charset="0"/>
              </a:rPr>
              <a:t>of Controlling, 1</a:t>
            </a:r>
            <a:endParaRPr lang="en-US" dirty="0"/>
          </a:p>
        </p:txBody>
      </p:sp>
      <p:sp>
        <p:nvSpPr>
          <p:cNvPr id="8" name="Content Placeholder 7">
            <a:extLst>
              <a:ext uri="{FF2B5EF4-FFF2-40B4-BE49-F238E27FC236}">
                <a16:creationId xmlns:a16="http://schemas.microsoft.com/office/drawing/2014/main" xmlns="" id="{CC23D781-B59E-465D-9EA4-89E3BA8F521F}"/>
              </a:ext>
            </a:extLst>
          </p:cNvPr>
          <p:cNvSpPr>
            <a:spLocks noGrp="1"/>
          </p:cNvSpPr>
          <p:nvPr>
            <p:ph idx="1"/>
          </p:nvPr>
        </p:nvSpPr>
        <p:spPr/>
        <p:txBody>
          <a:bodyPr/>
          <a:lstStyle/>
          <a:p>
            <a:pPr marL="0" indent="0">
              <a:spcBef>
                <a:spcPts val="800"/>
              </a:spcBef>
              <a:spcAft>
                <a:spcPts val="600"/>
              </a:spcAft>
              <a:buClr>
                <a:schemeClr val="tx1"/>
              </a:buClr>
              <a:buNone/>
              <a:defRPr/>
            </a:pPr>
            <a:r>
              <a:rPr lang="en-US" dirty="0"/>
              <a:t>Establish performance standards</a:t>
            </a:r>
          </a:p>
          <a:p>
            <a:pPr>
              <a:spcBef>
                <a:spcPts val="800"/>
              </a:spcBef>
              <a:spcAft>
                <a:spcPts val="600"/>
              </a:spcAft>
              <a:buClr>
                <a:schemeClr val="tx1"/>
              </a:buClr>
              <a:defRPr/>
            </a:pPr>
            <a:r>
              <a:rPr lang="en-US" sz="2200" dirty="0"/>
              <a:t>The way supervisors set standards depends on their experience</a:t>
            </a:r>
            <a:r>
              <a:rPr lang="en-US" sz="2200" dirty="0" smtClean="0"/>
              <a:t>, their </a:t>
            </a:r>
            <a:r>
              <a:rPr lang="en-US" sz="2200" dirty="0"/>
              <a:t>employer’s expectations, and the nature </a:t>
            </a:r>
            <a:r>
              <a:rPr lang="en-US" sz="2200" dirty="0" smtClean="0"/>
              <a:t>of the </a:t>
            </a:r>
            <a:r>
              <a:rPr lang="en-US" sz="2200" dirty="0"/>
              <a:t>work being </a:t>
            </a:r>
            <a:r>
              <a:rPr lang="en-US" sz="2200" dirty="0" smtClean="0"/>
              <a:t>monitored</a:t>
            </a:r>
          </a:p>
          <a:p>
            <a:pPr>
              <a:spcBef>
                <a:spcPts val="800"/>
              </a:spcBef>
              <a:spcAft>
                <a:spcPts val="600"/>
              </a:spcAft>
              <a:buClr>
                <a:schemeClr val="tx1"/>
              </a:buClr>
              <a:defRPr/>
            </a:pPr>
            <a:r>
              <a:rPr lang="en-US" sz="2200" dirty="0" smtClean="0"/>
              <a:t>Effective </a:t>
            </a:r>
            <a:r>
              <a:rPr lang="en-US" sz="2200" dirty="0"/>
              <a:t>performance standards should be written, measurable, clear, specific, and challenging but achievable</a:t>
            </a:r>
          </a:p>
          <a:p>
            <a:pPr marL="457200" lvl="1" indent="0">
              <a:spcBef>
                <a:spcPts val="800"/>
              </a:spcBef>
              <a:spcAft>
                <a:spcPts val="600"/>
              </a:spcAft>
              <a:buClr>
                <a:schemeClr val="tx1"/>
              </a:buClr>
              <a:buNone/>
              <a:defRPr/>
            </a:pPr>
            <a:endParaRPr lang="en-US" sz="1100" dirty="0"/>
          </a:p>
          <a:p>
            <a:pPr marL="0" indent="0">
              <a:spcBef>
                <a:spcPts val="800"/>
              </a:spcBef>
              <a:spcAft>
                <a:spcPts val="600"/>
              </a:spcAft>
              <a:buClr>
                <a:schemeClr val="tx1"/>
              </a:buClr>
              <a:buNone/>
              <a:defRPr/>
            </a:pPr>
            <a:r>
              <a:rPr lang="en-US" dirty="0"/>
              <a:t>Monitor performance and compare with standards</a:t>
            </a:r>
          </a:p>
          <a:p>
            <a:pPr>
              <a:spcBef>
                <a:spcPts val="800"/>
              </a:spcBef>
              <a:spcAft>
                <a:spcPts val="600"/>
              </a:spcAft>
              <a:buClr>
                <a:schemeClr val="tx1"/>
              </a:buClr>
              <a:buFont typeface="Arial" panose="020B0604020202020204" pitchFamily="34" charset="0"/>
              <a:buChar char="•"/>
              <a:defRPr/>
            </a:pPr>
            <a:r>
              <a:rPr lang="en-US" sz="2200" dirty="0" smtClean="0"/>
              <a:t>In order to maintain focus on comparing performance with standards, supervisors rely on </a:t>
            </a:r>
            <a:r>
              <a:rPr lang="en-US" sz="2200" b="1" dirty="0" smtClean="0"/>
              <a:t>variance </a:t>
            </a:r>
            <a:r>
              <a:rPr lang="en-US" sz="2200" dirty="0"/>
              <a:t>and </a:t>
            </a:r>
            <a:r>
              <a:rPr lang="en-US" sz="2200" dirty="0" smtClean="0"/>
              <a:t>the </a:t>
            </a:r>
            <a:r>
              <a:rPr lang="en-US" sz="2200" b="1" dirty="0" smtClean="0"/>
              <a:t>exception </a:t>
            </a:r>
            <a:r>
              <a:rPr lang="en-US" sz="2200" dirty="0" smtClean="0"/>
              <a:t>principle</a:t>
            </a:r>
            <a:endParaRPr lang="en-US" sz="2200" dirty="0"/>
          </a:p>
        </p:txBody>
      </p:sp>
    </p:spTree>
    <p:extLst>
      <p:ext uri="{BB962C8B-B14F-4D97-AF65-F5344CB8AC3E}">
        <p14:creationId xmlns:p14="http://schemas.microsoft.com/office/powerpoint/2010/main" val="27361622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smtClean="0">
                <a:latin typeface="Calibri" panose="020F0502020204030204" pitchFamily="34" charset="0"/>
                <a:cs typeface="Arial" charset="0"/>
              </a:rPr>
              <a:t>Process </a:t>
            </a:r>
            <a:r>
              <a:rPr lang="en-US" altLang="en-US" dirty="0">
                <a:latin typeface="Calibri" panose="020F0502020204030204" pitchFamily="34" charset="0"/>
                <a:cs typeface="Arial" charset="0"/>
              </a:rPr>
              <a:t>of Controlling, 2</a:t>
            </a:r>
            <a:endParaRPr lang="en-US" dirty="0"/>
          </a:p>
        </p:txBody>
      </p:sp>
      <p:sp>
        <p:nvSpPr>
          <p:cNvPr id="3" name="Content Placeholder 2"/>
          <p:cNvSpPr>
            <a:spLocks noGrp="1"/>
          </p:cNvSpPr>
          <p:nvPr>
            <p:ph idx="1"/>
          </p:nvPr>
        </p:nvSpPr>
        <p:spPr/>
        <p:txBody>
          <a:bodyPr/>
          <a:lstStyle/>
          <a:p>
            <a:pPr marL="0" indent="0">
              <a:spcBef>
                <a:spcPts val="0"/>
              </a:spcBef>
              <a:spcAft>
                <a:spcPts val="600"/>
              </a:spcAft>
              <a:buNone/>
            </a:pPr>
            <a:r>
              <a:rPr lang="en-US" altLang="en-US" dirty="0" smtClean="0">
                <a:latin typeface="Calibri" panose="020F0502020204030204" pitchFamily="34" charset="0"/>
                <a:cs typeface="Arial" charset="0"/>
              </a:rPr>
              <a:t>Reinforce </a:t>
            </a:r>
            <a:r>
              <a:rPr lang="en-US" altLang="en-US" dirty="0">
                <a:latin typeface="Calibri" panose="020F0502020204030204" pitchFamily="34" charset="0"/>
                <a:cs typeface="Arial" charset="0"/>
              </a:rPr>
              <a:t>successes and fix problems</a:t>
            </a:r>
          </a:p>
          <a:p>
            <a:pPr>
              <a:spcBef>
                <a:spcPts val="0"/>
              </a:spcBef>
              <a:spcAft>
                <a:spcPts val="600"/>
              </a:spcAft>
              <a:buFont typeface="Arial" panose="020B0604020202020204" pitchFamily="34" charset="0"/>
              <a:buChar char="•"/>
            </a:pPr>
            <a:r>
              <a:rPr lang="en-US" altLang="en-US" sz="2200" dirty="0">
                <a:latin typeface="Calibri" panose="020F0502020204030204" pitchFamily="34" charset="0"/>
                <a:cs typeface="Arial" charset="0"/>
              </a:rPr>
              <a:t>If performance is satisfactory or better, the supervisor needs to encourage it</a:t>
            </a:r>
          </a:p>
          <a:p>
            <a:pPr>
              <a:spcBef>
                <a:spcPts val="0"/>
              </a:spcBef>
              <a:spcAft>
                <a:spcPts val="600"/>
              </a:spcAft>
              <a:buFont typeface="Arial" panose="020B0604020202020204" pitchFamily="34" charset="0"/>
              <a:buChar char="•"/>
            </a:pPr>
            <a:r>
              <a:rPr lang="en-US" altLang="en-US" sz="2200" dirty="0">
                <a:latin typeface="Calibri" panose="020F0502020204030204" pitchFamily="34" charset="0"/>
                <a:cs typeface="Arial" charset="0"/>
              </a:rPr>
              <a:t>If performance is unacceptable, the supervisor needs to make changes that either improve performance or adjust the </a:t>
            </a:r>
            <a:r>
              <a:rPr lang="en-US" altLang="en-US" sz="2200" dirty="0" smtClean="0">
                <a:latin typeface="Calibri" panose="020F0502020204030204" pitchFamily="34" charset="0"/>
                <a:cs typeface="Arial" charset="0"/>
              </a:rPr>
              <a:t>standard</a:t>
            </a:r>
          </a:p>
          <a:p>
            <a:pPr>
              <a:spcBef>
                <a:spcPts val="0"/>
              </a:spcBef>
              <a:spcAft>
                <a:spcPts val="600"/>
              </a:spcAft>
            </a:pPr>
            <a:r>
              <a:rPr lang="en-US" altLang="en-US" sz="2200" b="1" dirty="0">
                <a:latin typeface="Calibri" panose="020F0502020204030204" pitchFamily="34" charset="0"/>
                <a:cs typeface="Arial" charset="0"/>
              </a:rPr>
              <a:t>Reinforcement</a:t>
            </a:r>
            <a:r>
              <a:rPr lang="en-US" altLang="en-US" sz="2200" dirty="0">
                <a:latin typeface="Calibri" panose="020F0502020204030204" pitchFamily="34" charset="0"/>
                <a:cs typeface="Arial" charset="0"/>
              </a:rPr>
              <a:t>: Encouraging the behavior by associating it with a </a:t>
            </a:r>
            <a:r>
              <a:rPr lang="en-US" altLang="en-US" sz="2200" dirty="0" smtClean="0">
                <a:latin typeface="Calibri" panose="020F0502020204030204" pitchFamily="34" charset="0"/>
                <a:cs typeface="Arial" charset="0"/>
              </a:rPr>
              <a:t>reward</a:t>
            </a:r>
          </a:p>
          <a:p>
            <a:pPr lvl="1">
              <a:spcBef>
                <a:spcPts val="0"/>
              </a:spcBef>
              <a:spcAft>
                <a:spcPts val="600"/>
              </a:spcAft>
            </a:pPr>
            <a:r>
              <a:rPr lang="en-US" altLang="en-US" b="1" dirty="0" smtClean="0">
                <a:latin typeface="Calibri" panose="020F0502020204030204" pitchFamily="34" charset="0"/>
                <a:cs typeface="Arial" charset="0"/>
              </a:rPr>
              <a:t>Positive </a:t>
            </a:r>
            <a:r>
              <a:rPr lang="en-US" altLang="en-US" b="1" dirty="0">
                <a:latin typeface="Calibri" panose="020F0502020204030204" pitchFamily="34" charset="0"/>
                <a:cs typeface="Arial" charset="0"/>
              </a:rPr>
              <a:t>reinforcement</a:t>
            </a:r>
            <a:r>
              <a:rPr lang="en-US" altLang="en-US" dirty="0">
                <a:latin typeface="Calibri" panose="020F0502020204030204" pitchFamily="34" charset="0"/>
                <a:cs typeface="Arial" charset="0"/>
              </a:rPr>
              <a:t>: Presentation of something pleasant after a desired behavior has </a:t>
            </a:r>
            <a:r>
              <a:rPr lang="en-US" altLang="en-US" dirty="0" smtClean="0">
                <a:latin typeface="Calibri" panose="020F0502020204030204" pitchFamily="34" charset="0"/>
                <a:cs typeface="Arial" charset="0"/>
              </a:rPr>
              <a:t>occurred</a:t>
            </a:r>
          </a:p>
          <a:p>
            <a:pPr lvl="1">
              <a:spcBef>
                <a:spcPts val="0"/>
              </a:spcBef>
              <a:spcAft>
                <a:spcPts val="600"/>
              </a:spcAft>
            </a:pPr>
            <a:r>
              <a:rPr lang="en-US" altLang="en-US" b="1" dirty="0">
                <a:latin typeface="Calibri" panose="020F0502020204030204" pitchFamily="34" charset="0"/>
                <a:cs typeface="Arial" charset="0"/>
              </a:rPr>
              <a:t>Negative reinforcement</a:t>
            </a:r>
            <a:r>
              <a:rPr lang="en-US" altLang="en-US" dirty="0">
                <a:latin typeface="Calibri" panose="020F0502020204030204" pitchFamily="34" charset="0"/>
                <a:cs typeface="Arial" charset="0"/>
              </a:rPr>
              <a:t>: Removal of something unpleasant after a desired behavior has </a:t>
            </a:r>
            <a:r>
              <a:rPr lang="en-US" altLang="en-US" dirty="0" smtClean="0">
                <a:latin typeface="Calibri" panose="020F0502020204030204" pitchFamily="34" charset="0"/>
                <a:cs typeface="Arial" charset="0"/>
              </a:rPr>
              <a:t>occurred</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15189155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r>
              <a:rPr lang="en-US" altLang="en-US" dirty="0" smtClean="0">
                <a:latin typeface="Calibri" panose="020F0502020204030204" pitchFamily="34" charset="0"/>
                <a:cs typeface="Arial" charset="0"/>
              </a:rPr>
              <a:t>Process </a:t>
            </a:r>
            <a:r>
              <a:rPr lang="en-US" altLang="en-US" dirty="0">
                <a:latin typeface="Calibri" panose="020F0502020204030204" pitchFamily="34" charset="0"/>
                <a:cs typeface="Arial" charset="0"/>
              </a:rPr>
              <a:t>of Controlling, 3</a:t>
            </a:r>
          </a:p>
        </p:txBody>
      </p:sp>
      <p:sp>
        <p:nvSpPr>
          <p:cNvPr id="44035" name="Content Placeholder 2"/>
          <p:cNvSpPr>
            <a:spLocks noGrp="1"/>
          </p:cNvSpPr>
          <p:nvPr>
            <p:ph idx="1"/>
          </p:nvPr>
        </p:nvSpPr>
        <p:spPr/>
        <p:txBody>
          <a:bodyPr/>
          <a:lstStyle/>
          <a:p>
            <a:r>
              <a:rPr lang="en-US" sz="2200" dirty="0" smtClean="0"/>
              <a:t>Supervisor should investigate when </a:t>
            </a:r>
            <a:r>
              <a:rPr lang="en-US" sz="2200" dirty="0"/>
              <a:t>performance significantly falls short of </a:t>
            </a:r>
            <a:r>
              <a:rPr lang="en-US" sz="2200" dirty="0" smtClean="0"/>
              <a:t>standards</a:t>
            </a:r>
            <a:endParaRPr lang="en-US" altLang="en-US" sz="2200" b="1" dirty="0" smtClean="0">
              <a:latin typeface="Calibri" panose="020F0502020204030204" pitchFamily="34" charset="0"/>
              <a:cs typeface="Arial" charset="0"/>
            </a:endParaRPr>
          </a:p>
          <a:p>
            <a:pPr lvl="1"/>
            <a:r>
              <a:rPr lang="en-US" altLang="en-US" dirty="0">
                <a:latin typeface="Calibri" panose="020F0502020204030204" pitchFamily="34" charset="0"/>
                <a:cs typeface="Arial" charset="0"/>
              </a:rPr>
              <a:t>Below-standard performance is the sign of a </a:t>
            </a:r>
            <a:r>
              <a:rPr lang="en-US" altLang="en-US" b="1" dirty="0" smtClean="0">
                <a:latin typeface="Calibri" panose="020F0502020204030204" pitchFamily="34" charset="0"/>
                <a:cs typeface="Arial" charset="0"/>
              </a:rPr>
              <a:t>problem</a:t>
            </a:r>
          </a:p>
          <a:p>
            <a:pPr lvl="1"/>
            <a:r>
              <a:rPr lang="en-US" altLang="en-US" dirty="0" smtClean="0">
                <a:latin typeface="Calibri" panose="020F0502020204030204" pitchFamily="34" charset="0"/>
                <a:cs typeface="Arial" charset="0"/>
              </a:rPr>
              <a:t>Poor performance is a </a:t>
            </a:r>
            <a:r>
              <a:rPr lang="en-US" altLang="en-US" b="1" dirty="0" smtClean="0">
                <a:latin typeface="Calibri" panose="020F0502020204030204" pitchFamily="34" charset="0"/>
                <a:cs typeface="Arial" charset="0"/>
              </a:rPr>
              <a:t>symptom</a:t>
            </a:r>
            <a:r>
              <a:rPr lang="en-US" altLang="en-US" dirty="0" smtClean="0">
                <a:latin typeface="Calibri" panose="020F0502020204030204" pitchFamily="34" charset="0"/>
                <a:cs typeface="Arial" charset="0"/>
              </a:rPr>
              <a:t>, or an indication </a:t>
            </a:r>
            <a:r>
              <a:rPr lang="en-US" altLang="en-US" dirty="0">
                <a:latin typeface="Calibri" panose="020F0502020204030204" pitchFamily="34" charset="0"/>
                <a:cs typeface="Arial" charset="0"/>
              </a:rPr>
              <a:t>of an underlying </a:t>
            </a:r>
            <a:r>
              <a:rPr lang="en-US" altLang="en-US" dirty="0" smtClean="0">
                <a:latin typeface="Calibri" panose="020F0502020204030204" pitchFamily="34" charset="0"/>
                <a:cs typeface="Arial" charset="0"/>
              </a:rPr>
              <a:t>problem</a:t>
            </a:r>
          </a:p>
          <a:p>
            <a:r>
              <a:rPr lang="en-US" altLang="en-US" sz="2200" dirty="0" smtClean="0">
                <a:latin typeface="Calibri" panose="020F0502020204030204" pitchFamily="34" charset="0"/>
                <a:cs typeface="Arial" charset="0"/>
              </a:rPr>
              <a:t>Supervisor should be able to distinguish problems from symptoms</a:t>
            </a:r>
          </a:p>
          <a:p>
            <a:pPr lvl="1"/>
            <a:r>
              <a:rPr lang="en-US" altLang="en-US" dirty="0" smtClean="0">
                <a:latin typeface="Calibri" panose="020F0502020204030204" pitchFamily="34" charset="0"/>
                <a:cs typeface="Arial" charset="0"/>
              </a:rPr>
              <a:t>Best </a:t>
            </a:r>
            <a:r>
              <a:rPr lang="en-US" altLang="en-US" dirty="0">
                <a:latin typeface="Calibri" panose="020F0502020204030204" pitchFamily="34" charset="0"/>
                <a:cs typeface="Arial" charset="0"/>
              </a:rPr>
              <a:t>response to problems related to standards is to make the </a:t>
            </a:r>
            <a:r>
              <a:rPr lang="en-US" altLang="en-US" dirty="0" smtClean="0">
                <a:latin typeface="Calibri" panose="020F0502020204030204" pitchFamily="34" charset="0"/>
                <a:cs typeface="Arial" charset="0"/>
              </a:rPr>
              <a:t>performance standard </a:t>
            </a:r>
            <a:r>
              <a:rPr lang="en-US" altLang="en-US" dirty="0">
                <a:latin typeface="Calibri" panose="020F0502020204030204" pitchFamily="34" charset="0"/>
                <a:cs typeface="Arial" charset="0"/>
              </a:rPr>
              <a:t>more </a:t>
            </a:r>
            <a:r>
              <a:rPr lang="en-US" altLang="en-US" dirty="0" smtClean="0">
                <a:latin typeface="Calibri" panose="020F0502020204030204" pitchFamily="34" charset="0"/>
                <a:cs typeface="Arial" charset="0"/>
              </a:rPr>
              <a:t>appropriate</a:t>
            </a:r>
            <a:endParaRPr lang="en-US" altLang="en-US" dirty="0">
              <a:latin typeface="Calibri" panose="020F0502020204030204" pitchFamily="34" charset="0"/>
              <a:cs typeface="Arial" charset="0"/>
            </a:endParaRPr>
          </a:p>
        </p:txBody>
      </p:sp>
    </p:spTree>
    <p:extLst>
      <p:ext uri="{BB962C8B-B14F-4D97-AF65-F5344CB8AC3E}">
        <p14:creationId xmlns:p14="http://schemas.microsoft.com/office/powerpoint/2010/main" val="30286465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normAutofit fontScale="90000"/>
          </a:bodyPr>
          <a:lstStyle/>
          <a:p>
            <a:r>
              <a:rPr lang="en-US" altLang="en-US" dirty="0" smtClean="0">
                <a:latin typeface="Calibri" panose="020F0502020204030204" pitchFamily="34" charset="0"/>
                <a:cs typeface="Arial" charset="0"/>
              </a:rPr>
              <a:t>	Figure </a:t>
            </a:r>
            <a:r>
              <a:rPr lang="en-US" altLang="en-US" dirty="0">
                <a:latin typeface="Calibri" panose="020F0502020204030204" pitchFamily="34" charset="0"/>
                <a:cs typeface="Arial" charset="0"/>
              </a:rPr>
              <a:t>6.8: Tools for Fixing Performance </a:t>
            </a:r>
            <a:r>
              <a:rPr lang="en-US" altLang="en-US" dirty="0" smtClean="0">
                <a:latin typeface="Calibri" panose="020F0502020204030204" pitchFamily="34" charset="0"/>
                <a:cs typeface="Arial" charset="0"/>
              </a:rPr>
              <a:t/>
            </a:r>
            <a:br>
              <a:rPr lang="en-US" altLang="en-US" dirty="0" smtClean="0">
                <a:latin typeface="Calibri" panose="020F0502020204030204" pitchFamily="34" charset="0"/>
                <a:cs typeface="Arial" charset="0"/>
              </a:rPr>
            </a:br>
            <a:r>
              <a:rPr lang="en-US" altLang="en-US" dirty="0" smtClean="0">
                <a:latin typeface="Calibri" panose="020F0502020204030204" pitchFamily="34" charset="0"/>
                <a:cs typeface="Arial" charset="0"/>
              </a:rPr>
              <a:t>Problems</a:t>
            </a:r>
            <a:endParaRPr lang="en-US" altLang="en-US" dirty="0">
              <a:latin typeface="Calibri" panose="020F0502020204030204" pitchFamily="34" charset="0"/>
              <a:cs typeface="Arial" charset="0"/>
            </a:endParaRPr>
          </a:p>
        </p:txBody>
      </p:sp>
      <p:pic>
        <p:nvPicPr>
          <p:cNvPr id="4" name="Picture 3" descr="This figure illustrates the tools for fixing performance using three rectangles. ">
            <a:extLst>
              <a:ext uri="{FF2B5EF4-FFF2-40B4-BE49-F238E27FC236}">
                <a16:creationId xmlns:a16="http://schemas.microsoft.com/office/drawing/2014/main" xmlns="" id="{63777B9B-CE4B-44DB-AA61-9BD0AE56B4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5637" y="1258721"/>
            <a:ext cx="8312727" cy="4340557"/>
          </a:xfrm>
          <a:prstGeom prst="rect">
            <a:avLst/>
          </a:prstGeom>
        </p:spPr>
      </p:pic>
      <p:sp>
        <p:nvSpPr>
          <p:cNvPr id="2" name="Content Placeholder 1">
            <a:extLst>
              <a:ext uri="{FF2B5EF4-FFF2-40B4-BE49-F238E27FC236}">
                <a16:creationId xmlns:a16="http://schemas.microsoft.com/office/drawing/2014/main" xmlns="" id="{F2CC3127-9324-4014-AF89-5CEAF172E495}"/>
              </a:ext>
            </a:extLst>
          </p:cNvPr>
          <p:cNvSpPr>
            <a:spLocks noGrp="1"/>
          </p:cNvSpPr>
          <p:nvPr>
            <p:ph idx="1"/>
          </p:nvPr>
        </p:nvSpPr>
        <p:spPr>
          <a:xfrm>
            <a:off x="685800" y="6019798"/>
            <a:ext cx="8229600" cy="533401"/>
          </a:xfrm>
        </p:spPr>
        <p:txBody>
          <a:bodyPr/>
          <a:lstStyle/>
          <a:p>
            <a:pPr marL="0" indent="0" algn="r">
              <a:buNone/>
            </a:pPr>
            <a:r>
              <a:rPr lang="en-US" sz="1200" dirty="0">
                <a:hlinkClick r:id="rId3" action="ppaction://hlinksldjump"/>
              </a:rPr>
              <a:t>Jump to </a:t>
            </a:r>
            <a:r>
              <a:rPr lang="en-US" altLang="en-US" sz="1200" dirty="0">
                <a:latin typeface="Calibri" panose="020F0502020204030204" pitchFamily="34" charset="0"/>
                <a:cs typeface="Arial" charset="0"/>
                <a:hlinkClick r:id="rId3" action="ppaction://hlinksldjump"/>
              </a:rPr>
              <a:t>Figure 6.8: Tools for Fixing Performance Problems, Appendix</a:t>
            </a:r>
            <a:endParaRPr lang="en-US" sz="1200" dirty="0"/>
          </a:p>
        </p:txBody>
      </p:sp>
    </p:spTree>
    <p:extLst>
      <p:ext uri="{BB962C8B-B14F-4D97-AF65-F5344CB8AC3E}">
        <p14:creationId xmlns:p14="http://schemas.microsoft.com/office/powerpoint/2010/main" val="39032673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CF9C34DF-6600-43B9-B521-20FE98EBDC0C}"/>
              </a:ext>
            </a:extLst>
          </p:cNvPr>
          <p:cNvSpPr>
            <a:spLocks noGrp="1"/>
          </p:cNvSpPr>
          <p:nvPr>
            <p:ph type="title"/>
          </p:nvPr>
        </p:nvSpPr>
        <p:spPr/>
        <p:txBody>
          <a:bodyPr/>
          <a:lstStyle/>
          <a:p>
            <a:r>
              <a:rPr lang="en-US" altLang="en-US" dirty="0">
                <a:latin typeface="Calibri" panose="020F0502020204030204" pitchFamily="34" charset="0"/>
                <a:cs typeface="Arial" charset="0"/>
              </a:rPr>
              <a:t>Types of Control</a:t>
            </a:r>
            <a:endParaRPr lang="en-US" dirty="0"/>
          </a:p>
        </p:txBody>
      </p:sp>
      <p:sp>
        <p:nvSpPr>
          <p:cNvPr id="8" name="Content Placeholder 7">
            <a:extLst>
              <a:ext uri="{FF2B5EF4-FFF2-40B4-BE49-F238E27FC236}">
                <a16:creationId xmlns:a16="http://schemas.microsoft.com/office/drawing/2014/main" xmlns="" id="{B3E6367A-3AB6-4354-A219-55D6932E16B1}"/>
              </a:ext>
            </a:extLst>
          </p:cNvPr>
          <p:cNvSpPr>
            <a:spLocks noGrp="1"/>
          </p:cNvSpPr>
          <p:nvPr>
            <p:ph idx="1"/>
          </p:nvPr>
        </p:nvSpPr>
        <p:spPr/>
        <p:txBody>
          <a:bodyPr/>
          <a:lstStyle/>
          <a:p>
            <a:pPr marL="0" indent="0">
              <a:buNone/>
            </a:pPr>
            <a:r>
              <a:rPr lang="en-US" altLang="en-US" b="1" dirty="0">
                <a:latin typeface="Calibri" panose="020F0502020204030204" pitchFamily="34" charset="0"/>
                <a:cs typeface="Arial" charset="0"/>
              </a:rPr>
              <a:t>Feedback control</a:t>
            </a:r>
          </a:p>
          <a:p>
            <a:pPr>
              <a:buFont typeface="Arial" panose="020B0604020202020204" pitchFamily="34" charset="0"/>
              <a:buChar char="•"/>
            </a:pPr>
            <a:r>
              <a:rPr lang="en-US" altLang="en-US" sz="2200" dirty="0">
                <a:latin typeface="Calibri" panose="020F0502020204030204" pitchFamily="34" charset="0"/>
                <a:cs typeface="Arial" charset="0"/>
              </a:rPr>
              <a:t>Control that focuses on past performance</a:t>
            </a:r>
          </a:p>
          <a:p>
            <a:pPr marL="457200" lvl="1" indent="0">
              <a:buNone/>
            </a:pPr>
            <a:endParaRPr lang="en-US" altLang="en-US" sz="1200" dirty="0">
              <a:latin typeface="Calibri" panose="020F0502020204030204" pitchFamily="34" charset="0"/>
              <a:cs typeface="Arial" charset="0"/>
            </a:endParaRPr>
          </a:p>
          <a:p>
            <a:pPr marL="0" indent="0">
              <a:buNone/>
            </a:pPr>
            <a:r>
              <a:rPr lang="en-US" altLang="en-US" b="1" dirty="0">
                <a:latin typeface="Calibri" panose="020F0502020204030204" pitchFamily="34" charset="0"/>
                <a:cs typeface="Arial" charset="0"/>
              </a:rPr>
              <a:t>Concurrent control</a:t>
            </a:r>
          </a:p>
          <a:p>
            <a:pPr>
              <a:buFont typeface="Arial" panose="020B0604020202020204" pitchFamily="34" charset="0"/>
              <a:buChar char="•"/>
            </a:pPr>
            <a:r>
              <a:rPr lang="en-US" altLang="en-US" sz="2200" dirty="0">
                <a:latin typeface="Calibri" panose="020F0502020204030204" pitchFamily="34" charset="0"/>
                <a:cs typeface="Arial" charset="0"/>
              </a:rPr>
              <a:t>Control that occurs while the work takes place</a:t>
            </a:r>
          </a:p>
          <a:p>
            <a:pPr marL="457200" lvl="1" indent="0">
              <a:buNone/>
            </a:pPr>
            <a:endParaRPr lang="en-US" altLang="en-US" sz="1200" dirty="0">
              <a:latin typeface="Calibri" panose="020F0502020204030204" pitchFamily="34" charset="0"/>
              <a:cs typeface="Arial" charset="0"/>
            </a:endParaRPr>
          </a:p>
          <a:p>
            <a:pPr marL="0" indent="0">
              <a:buNone/>
            </a:pPr>
            <a:r>
              <a:rPr lang="en-US" altLang="en-US" b="1" dirty="0">
                <a:latin typeface="Calibri" panose="020F0502020204030204" pitchFamily="34" charset="0"/>
                <a:cs typeface="Arial" charset="0"/>
              </a:rPr>
              <a:t>Precontrol</a:t>
            </a:r>
          </a:p>
          <a:p>
            <a:pPr>
              <a:buFont typeface="Arial" panose="020B0604020202020204" pitchFamily="34" charset="0"/>
              <a:buChar char="•"/>
            </a:pPr>
            <a:r>
              <a:rPr lang="en-US" altLang="en-US" sz="2200" dirty="0">
                <a:latin typeface="Calibri" panose="020F0502020204030204" pitchFamily="34" charset="0"/>
                <a:cs typeface="Arial" charset="0"/>
              </a:rPr>
              <a:t>Efforts aimed at preventing behavior that may lead to undesirable </a:t>
            </a:r>
            <a:r>
              <a:rPr lang="en-US" altLang="en-US" sz="2200" dirty="0" smtClean="0">
                <a:latin typeface="Calibri" panose="020F0502020204030204" pitchFamily="34" charset="0"/>
                <a:cs typeface="Arial" charset="0"/>
              </a:rPr>
              <a:t>results</a:t>
            </a:r>
            <a:endParaRPr lang="en-US" altLang="en-US" sz="2200" dirty="0">
              <a:latin typeface="Calibri" panose="020F0502020204030204" pitchFamily="34" charset="0"/>
              <a:cs typeface="Arial" charset="0"/>
            </a:endParaRPr>
          </a:p>
        </p:txBody>
      </p:sp>
    </p:spTree>
    <p:extLst>
      <p:ext uri="{BB962C8B-B14F-4D97-AF65-F5344CB8AC3E}">
        <p14:creationId xmlns:p14="http://schemas.microsoft.com/office/powerpoint/2010/main" val="30920362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8D646CD4-52EC-4480-AA7C-9F6AE303227D}"/>
              </a:ext>
            </a:extLst>
          </p:cNvPr>
          <p:cNvSpPr>
            <a:spLocks noGrp="1"/>
          </p:cNvSpPr>
          <p:nvPr>
            <p:ph type="title"/>
          </p:nvPr>
        </p:nvSpPr>
        <p:spPr/>
        <p:txBody>
          <a:bodyPr/>
          <a:lstStyle/>
          <a:p>
            <a:r>
              <a:rPr lang="en-US" altLang="en-US" dirty="0">
                <a:latin typeface="Calibri" panose="020F0502020204030204" pitchFamily="34" charset="0"/>
                <a:cs typeface="Arial" charset="0"/>
              </a:rPr>
              <a:t>Tools for Control</a:t>
            </a:r>
            <a:endParaRPr lang="en-US" dirty="0"/>
          </a:p>
        </p:txBody>
      </p:sp>
      <p:sp>
        <p:nvSpPr>
          <p:cNvPr id="8" name="Content Placeholder 7">
            <a:extLst>
              <a:ext uri="{FF2B5EF4-FFF2-40B4-BE49-F238E27FC236}">
                <a16:creationId xmlns:a16="http://schemas.microsoft.com/office/drawing/2014/main" xmlns="" id="{3FC9B455-6A99-443C-9E80-8922E01D4BA8}"/>
              </a:ext>
            </a:extLst>
          </p:cNvPr>
          <p:cNvSpPr>
            <a:spLocks noGrp="1"/>
          </p:cNvSpPr>
          <p:nvPr>
            <p:ph idx="1"/>
          </p:nvPr>
        </p:nvSpPr>
        <p:spPr/>
        <p:txBody>
          <a:bodyPr/>
          <a:lstStyle/>
          <a:p>
            <a:pPr marL="0" indent="0">
              <a:buNone/>
            </a:pPr>
            <a:r>
              <a:rPr lang="en-US" altLang="en-US" dirty="0" smtClean="0">
                <a:latin typeface="Calibri" panose="020F0502020204030204" pitchFamily="34" charset="0"/>
                <a:cs typeface="Arial" charset="0"/>
              </a:rPr>
              <a:t>Budget: Plan </a:t>
            </a:r>
            <a:r>
              <a:rPr lang="en-US" altLang="en-US" dirty="0">
                <a:latin typeface="Calibri" panose="020F0502020204030204" pitchFamily="34" charset="0"/>
                <a:cs typeface="Arial" charset="0"/>
              </a:rPr>
              <a:t>for spending money</a:t>
            </a:r>
          </a:p>
          <a:p>
            <a:r>
              <a:rPr lang="en-US" altLang="en-US" sz="2200" dirty="0">
                <a:latin typeface="Calibri" panose="020F0502020204030204" pitchFamily="34" charset="0"/>
                <a:cs typeface="Arial" charset="0"/>
              </a:rPr>
              <a:t>Supervisor compares actual expenses with those in the budget</a:t>
            </a:r>
          </a:p>
          <a:p>
            <a:pPr marL="457200" lvl="1" indent="0">
              <a:buNone/>
            </a:pPr>
            <a:endParaRPr lang="en-US" altLang="en-US" sz="1200" dirty="0">
              <a:latin typeface="Calibri" panose="020F0502020204030204" pitchFamily="34" charset="0"/>
              <a:cs typeface="Arial" charset="0"/>
            </a:endParaRPr>
          </a:p>
          <a:p>
            <a:pPr marL="0" indent="0">
              <a:buNone/>
            </a:pPr>
            <a:r>
              <a:rPr lang="en-US" altLang="en-US" b="1" dirty="0">
                <a:latin typeface="Calibri" panose="020F0502020204030204" pitchFamily="34" charset="0"/>
                <a:cs typeface="Arial" charset="0"/>
              </a:rPr>
              <a:t>Performance report</a:t>
            </a:r>
            <a:r>
              <a:rPr lang="en-US" altLang="en-US" dirty="0">
                <a:latin typeface="Calibri" panose="020F0502020204030204" pitchFamily="34" charset="0"/>
                <a:cs typeface="Arial" charset="0"/>
              </a:rPr>
              <a:t>:</a:t>
            </a:r>
            <a:r>
              <a:rPr lang="en-US" altLang="en-US" b="1" dirty="0">
                <a:latin typeface="Calibri" panose="020F0502020204030204" pitchFamily="34" charset="0"/>
                <a:cs typeface="Arial" charset="0"/>
              </a:rPr>
              <a:t> </a:t>
            </a:r>
            <a:r>
              <a:rPr lang="en-US" altLang="en-US" dirty="0" smtClean="0">
                <a:latin typeface="Calibri" panose="020F0502020204030204" pitchFamily="34" charset="0"/>
                <a:cs typeface="Arial" charset="0"/>
              </a:rPr>
              <a:t>Summary </a:t>
            </a:r>
            <a:r>
              <a:rPr lang="en-US" altLang="en-US" dirty="0">
                <a:latin typeface="Calibri" panose="020F0502020204030204" pitchFamily="34" charset="0"/>
                <a:cs typeface="Arial" charset="0"/>
              </a:rPr>
              <a:t>of performance compared with performance standards</a:t>
            </a:r>
          </a:p>
          <a:p>
            <a:r>
              <a:rPr lang="en-US" altLang="en-US" sz="2200" dirty="0" smtClean="0">
                <a:latin typeface="Calibri" panose="020F0502020204030204" pitchFamily="34" charset="0"/>
                <a:cs typeface="Arial" charset="0"/>
              </a:rPr>
              <a:t>Helps highlight </a:t>
            </a:r>
            <a:r>
              <a:rPr lang="en-US" altLang="en-US" sz="2200" dirty="0">
                <a:latin typeface="Calibri" panose="020F0502020204030204" pitchFamily="34" charset="0"/>
                <a:cs typeface="Arial" charset="0"/>
              </a:rPr>
              <a:t>and explain any variances from </a:t>
            </a:r>
            <a:r>
              <a:rPr lang="en-US" altLang="en-US" sz="2200" dirty="0" smtClean="0">
                <a:latin typeface="Calibri" panose="020F0502020204030204" pitchFamily="34" charset="0"/>
                <a:cs typeface="Arial" charset="0"/>
              </a:rPr>
              <a:t>standards, which in turn help in planning and </a:t>
            </a:r>
            <a:r>
              <a:rPr lang="en-US" altLang="en-US" sz="2200" dirty="0">
                <a:latin typeface="Calibri" panose="020F0502020204030204" pitchFamily="34" charset="0"/>
                <a:cs typeface="Arial" charset="0"/>
              </a:rPr>
              <a:t>problem </a:t>
            </a:r>
            <a:r>
              <a:rPr lang="en-US" altLang="en-US" sz="2200" dirty="0" smtClean="0">
                <a:latin typeface="Calibri" panose="020F0502020204030204" pitchFamily="34" charset="0"/>
                <a:cs typeface="Arial" charset="0"/>
              </a:rPr>
              <a:t>solving</a:t>
            </a:r>
          </a:p>
          <a:p>
            <a:pPr marL="0" indent="0">
              <a:buNone/>
            </a:pPr>
            <a:endParaRPr lang="en-US" altLang="en-US" dirty="0" smtClean="0">
              <a:latin typeface="Calibri" panose="020F0502020204030204" pitchFamily="34" charset="0"/>
              <a:cs typeface="Arial" charset="0"/>
            </a:endParaRPr>
          </a:p>
          <a:p>
            <a:pPr marL="0" indent="0">
              <a:buNone/>
            </a:pPr>
            <a:r>
              <a:rPr lang="en-US" altLang="en-US" dirty="0" smtClean="0">
                <a:latin typeface="Calibri" panose="020F0502020204030204" pitchFamily="34" charset="0"/>
                <a:cs typeface="Arial" charset="0"/>
              </a:rPr>
              <a:t>Personal observation</a:t>
            </a:r>
            <a:endParaRPr lang="en-US" altLang="en-US" sz="2000" dirty="0" smtClean="0">
              <a:latin typeface="Calibri" panose="020F0502020204030204" pitchFamily="34" charset="0"/>
              <a:cs typeface="Arial" charset="0"/>
            </a:endParaRPr>
          </a:p>
          <a:p>
            <a:r>
              <a:rPr lang="en-US" dirty="0" smtClean="0"/>
              <a:t>Helps supervisors </a:t>
            </a:r>
            <a:r>
              <a:rPr lang="en-US" dirty="0"/>
              <a:t>understand the activities behind </a:t>
            </a:r>
            <a:r>
              <a:rPr lang="en-US" dirty="0" smtClean="0"/>
              <a:t>the numbers </a:t>
            </a:r>
            <a:r>
              <a:rPr lang="en-US" dirty="0"/>
              <a:t>in reports</a:t>
            </a:r>
          </a:p>
        </p:txBody>
      </p:sp>
    </p:spTree>
    <p:extLst>
      <p:ext uri="{BB962C8B-B14F-4D97-AF65-F5344CB8AC3E}">
        <p14:creationId xmlns:p14="http://schemas.microsoft.com/office/powerpoint/2010/main" val="846031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D26DC21-7C2D-4A08-B02B-95485BBE2B85}"/>
              </a:ext>
            </a:extLst>
          </p:cNvPr>
          <p:cNvSpPr>
            <a:spLocks noGrp="1"/>
          </p:cNvSpPr>
          <p:nvPr>
            <p:ph type="title"/>
          </p:nvPr>
        </p:nvSpPr>
        <p:spPr/>
        <p:txBody>
          <a:bodyPr/>
          <a:lstStyle/>
          <a:p>
            <a:r>
              <a:rPr lang="en-US" altLang="en-US" dirty="0">
                <a:latin typeface="Calibri" panose="020F0502020204030204" pitchFamily="34" charset="0"/>
                <a:cs typeface="Arial" charset="0"/>
              </a:rPr>
              <a:t>Characteristics of Effective Controls</a:t>
            </a:r>
            <a:endParaRPr lang="en-US" dirty="0"/>
          </a:p>
        </p:txBody>
      </p:sp>
      <p:graphicFrame>
        <p:nvGraphicFramePr>
          <p:cNvPr id="3" name="Content Placeholder 2" descr="This SmartArt shows the characteristics of effective controls using four rectangular boxes placed in two rows."/>
          <p:cNvGraphicFramePr>
            <a:graphicFrameLocks noGrp="1"/>
          </p:cNvGraphicFramePr>
          <p:nvPr>
            <p:ph idx="1"/>
            <p:extLst>
              <p:ext uri="{D42A27DB-BD31-4B8C-83A1-F6EECF244321}">
                <p14:modId xmlns:p14="http://schemas.microsoft.com/office/powerpoint/2010/main" val="1588972422"/>
              </p:ext>
            </p:extLst>
          </p:nvPr>
        </p:nvGraphicFramePr>
        <p:xfrm>
          <a:off x="1066800" y="1142999"/>
          <a:ext cx="6629400" cy="45235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Content Placeholder 2">
            <a:extLst>
              <a:ext uri="{FF2B5EF4-FFF2-40B4-BE49-F238E27FC236}">
                <a16:creationId xmlns:a16="http://schemas.microsoft.com/office/drawing/2014/main" xmlns="" id="{8C9D1CEA-AE02-4063-8DA9-E7096749BC7C}"/>
              </a:ext>
            </a:extLst>
          </p:cNvPr>
          <p:cNvSpPr txBox="1">
            <a:spLocks/>
          </p:cNvSpPr>
          <p:nvPr/>
        </p:nvSpPr>
        <p:spPr>
          <a:xfrm>
            <a:off x="609600" y="5921829"/>
            <a:ext cx="8229600" cy="2286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smtClean="0">
                <a:hlinkClick r:id="rId8" action="ppaction://hlinksldjump"/>
              </a:rPr>
              <a:t>Jump to </a:t>
            </a:r>
            <a:r>
              <a:rPr lang="en-US" altLang="en-US" sz="1200" dirty="0" smtClean="0">
                <a:hlinkClick r:id="rId8" action="ppaction://hlinksldjump"/>
              </a:rPr>
              <a:t>Characteristics of Effective Controls, Appendix</a:t>
            </a:r>
            <a:endParaRPr lang="en-US" sz="1200" dirty="0"/>
          </a:p>
        </p:txBody>
      </p:sp>
    </p:spTree>
    <p:extLst>
      <p:ext uri="{BB962C8B-B14F-4D97-AF65-F5344CB8AC3E}">
        <p14:creationId xmlns:p14="http://schemas.microsoft.com/office/powerpoint/2010/main" val="16222012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411BA553-50D3-4027-83A1-C98FB1386CF1}"/>
              </a:ext>
            </a:extLst>
          </p:cNvPr>
          <p:cNvSpPr>
            <a:spLocks noGrp="1"/>
          </p:cNvSpPr>
          <p:nvPr>
            <p:ph type="ctrTitle"/>
          </p:nvPr>
        </p:nvSpPr>
        <p:spPr/>
        <p:txBody>
          <a:bodyPr/>
          <a:lstStyle/>
          <a:p>
            <a:pPr algn="r"/>
            <a:r>
              <a:rPr lang="en-US" dirty="0"/>
              <a:t>APPENDICES</a:t>
            </a:r>
          </a:p>
        </p:txBody>
      </p:sp>
    </p:spTree>
    <p:extLst>
      <p:ext uri="{BB962C8B-B14F-4D97-AF65-F5344CB8AC3E}">
        <p14:creationId xmlns:p14="http://schemas.microsoft.com/office/powerpoint/2010/main" val="33141540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dirty="0">
                <a:latin typeface="Calibri" panose="020F0502020204030204" pitchFamily="34" charset="0"/>
                <a:cs typeface="Arial" charset="0"/>
              </a:rPr>
              <a:t>Planning in Organizations</a:t>
            </a:r>
          </a:p>
        </p:txBody>
      </p:sp>
      <p:sp>
        <p:nvSpPr>
          <p:cNvPr id="15363" name="Content Placeholder 2"/>
          <p:cNvSpPr>
            <a:spLocks noGrp="1"/>
          </p:cNvSpPr>
          <p:nvPr>
            <p:ph idx="1"/>
          </p:nvPr>
        </p:nvSpPr>
        <p:spPr/>
        <p:txBody>
          <a:bodyPr/>
          <a:lstStyle/>
          <a:p>
            <a:pPr marL="0" indent="0">
              <a:buNone/>
            </a:pPr>
            <a:r>
              <a:rPr lang="en-US" altLang="en-US" b="1" dirty="0">
                <a:latin typeface="Calibri" panose="020F0502020204030204" pitchFamily="34" charset="0"/>
                <a:cs typeface="Arial" charset="0"/>
              </a:rPr>
              <a:t>Planning</a:t>
            </a:r>
            <a:r>
              <a:rPr lang="en-US" altLang="en-US" dirty="0">
                <a:latin typeface="Calibri" panose="020F0502020204030204" pitchFamily="34" charset="0"/>
                <a:cs typeface="Arial" charset="0"/>
              </a:rPr>
              <a:t>: Setting goals and determining how to meet them</a:t>
            </a:r>
          </a:p>
          <a:p>
            <a:pPr marL="0" indent="0">
              <a:buNone/>
            </a:pPr>
            <a:endParaRPr lang="en-US" altLang="en-US" sz="1200" dirty="0">
              <a:latin typeface="Calibri" panose="020F0502020204030204" pitchFamily="34" charset="0"/>
              <a:cs typeface="Arial" charset="0"/>
            </a:endParaRPr>
          </a:p>
          <a:p>
            <a:pPr marL="0" indent="0">
              <a:buNone/>
            </a:pPr>
            <a:r>
              <a:rPr lang="en-US" altLang="en-US" dirty="0" smtClean="0">
                <a:latin typeface="Calibri" panose="020F0502020204030204" pitchFamily="34" charset="0"/>
                <a:cs typeface="Arial" charset="0"/>
              </a:rPr>
              <a:t>Supervisors need to:</a:t>
            </a:r>
          </a:p>
          <a:p>
            <a:pPr marL="0" indent="0">
              <a:buNone/>
            </a:pPr>
            <a:endParaRPr lang="en-US" altLang="en-US" sz="1200" dirty="0">
              <a:latin typeface="Calibri" panose="020F0502020204030204" pitchFamily="34" charset="0"/>
              <a:cs typeface="Arial" charset="0"/>
            </a:endParaRPr>
          </a:p>
          <a:p>
            <a:pPr>
              <a:buFont typeface="Arial" panose="020B0604020202020204" pitchFamily="34" charset="0"/>
              <a:buChar char="•"/>
            </a:pPr>
            <a:r>
              <a:rPr lang="en-US" altLang="en-US" sz="2200" dirty="0" smtClean="0">
                <a:latin typeface="Calibri" panose="020F0502020204030204" pitchFamily="34" charset="0"/>
                <a:cs typeface="Arial" charset="0"/>
              </a:rPr>
              <a:t>Assess the </a:t>
            </a:r>
            <a:r>
              <a:rPr lang="en-US" altLang="en-US" sz="2200" dirty="0">
                <a:latin typeface="Calibri" panose="020F0502020204030204" pitchFamily="34" charset="0"/>
                <a:cs typeface="Arial" charset="0"/>
              </a:rPr>
              <a:t>tasks </a:t>
            </a:r>
            <a:r>
              <a:rPr lang="en-US" altLang="en-US" sz="2200" dirty="0" smtClean="0">
                <a:latin typeface="Calibri" panose="020F0502020204030204" pitchFamily="34" charset="0"/>
                <a:cs typeface="Arial" charset="0"/>
              </a:rPr>
              <a:t>to be completed by the </a:t>
            </a:r>
            <a:r>
              <a:rPr lang="en-US" altLang="en-US" sz="2200" dirty="0">
                <a:latin typeface="Calibri" panose="020F0502020204030204" pitchFamily="34" charset="0"/>
                <a:cs typeface="Arial" charset="0"/>
              </a:rPr>
              <a:t>department </a:t>
            </a:r>
            <a:r>
              <a:rPr lang="en-US" altLang="en-US" sz="2200" dirty="0" smtClean="0">
                <a:latin typeface="Calibri" panose="020F0502020204030204" pitchFamily="34" charset="0"/>
                <a:cs typeface="Arial" charset="0"/>
              </a:rPr>
              <a:t>to </a:t>
            </a:r>
            <a:r>
              <a:rPr lang="en-US" altLang="en-US" sz="2200" dirty="0">
                <a:latin typeface="Calibri" panose="020F0502020204030204" pitchFamily="34" charset="0"/>
                <a:cs typeface="Arial" charset="0"/>
              </a:rPr>
              <a:t>achieve its goals</a:t>
            </a:r>
          </a:p>
          <a:p>
            <a:pPr>
              <a:buFont typeface="Arial" panose="020B0604020202020204" pitchFamily="34" charset="0"/>
              <a:buChar char="•"/>
            </a:pPr>
            <a:r>
              <a:rPr lang="en-US" altLang="en-US" sz="2200" dirty="0" smtClean="0">
                <a:latin typeface="Calibri" panose="020F0502020204030204" pitchFamily="34" charset="0"/>
                <a:cs typeface="Arial" charset="0"/>
              </a:rPr>
              <a:t>Decide how </a:t>
            </a:r>
            <a:r>
              <a:rPr lang="en-US" altLang="en-US" sz="2200" dirty="0">
                <a:latin typeface="Calibri" panose="020F0502020204030204" pitchFamily="34" charset="0"/>
                <a:cs typeface="Arial" charset="0"/>
              </a:rPr>
              <a:t>and when to perform those </a:t>
            </a:r>
            <a:r>
              <a:rPr lang="en-US" altLang="en-US" sz="2200" dirty="0" smtClean="0">
                <a:latin typeface="Calibri" panose="020F0502020204030204" pitchFamily="34" charset="0"/>
                <a:cs typeface="Arial" charset="0"/>
              </a:rPr>
              <a:t>tasks</a:t>
            </a:r>
          </a:p>
          <a:p>
            <a:pPr>
              <a:buFont typeface="Arial" panose="020B0604020202020204" pitchFamily="34" charset="0"/>
              <a:buChar char="•"/>
            </a:pPr>
            <a:r>
              <a:rPr lang="en-US" altLang="en-US" sz="2200" dirty="0" smtClean="0">
                <a:latin typeface="Calibri" panose="020F0502020204030204" pitchFamily="34" charset="0"/>
                <a:cs typeface="Arial" charset="0"/>
              </a:rPr>
              <a:t>Understand the planning process in order to participate in it constructively</a:t>
            </a:r>
            <a:endParaRPr lang="en-US" altLang="en-US" sz="2200" dirty="0">
              <a:latin typeface="Calibri" panose="020F0502020204030204" pitchFamily="34" charset="0"/>
              <a:cs typeface="Arial" charset="0"/>
            </a:endParaRPr>
          </a:p>
        </p:txBody>
      </p:sp>
    </p:spTree>
    <p:extLst>
      <p:ext uri="{BB962C8B-B14F-4D97-AF65-F5344CB8AC3E}">
        <p14:creationId xmlns:p14="http://schemas.microsoft.com/office/powerpoint/2010/main" val="11020397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1C47BD6-11D8-4E0B-A162-88908197C881}"/>
              </a:ext>
            </a:extLst>
          </p:cNvPr>
          <p:cNvSpPr>
            <a:spLocks noGrp="1"/>
          </p:cNvSpPr>
          <p:nvPr>
            <p:ph type="title"/>
          </p:nvPr>
        </p:nvSpPr>
        <p:spPr/>
        <p:txBody>
          <a:bodyPr/>
          <a:lstStyle/>
          <a:p>
            <a:r>
              <a:rPr lang="en-US" altLang="en-US" sz="2800" dirty="0"/>
              <a:t>	Figure 6.1: Characteristics of Effective Objectives, Appendix</a:t>
            </a:r>
            <a:endParaRPr lang="en-US" sz="2800" dirty="0"/>
          </a:p>
        </p:txBody>
      </p:sp>
      <p:sp>
        <p:nvSpPr>
          <p:cNvPr id="3" name="Content Placeholder 2">
            <a:extLst>
              <a:ext uri="{FF2B5EF4-FFF2-40B4-BE49-F238E27FC236}">
                <a16:creationId xmlns:a16="http://schemas.microsoft.com/office/drawing/2014/main" xmlns="" id="{59F705C8-C8DE-4F64-931C-66431C92BBCD}"/>
              </a:ext>
            </a:extLst>
          </p:cNvPr>
          <p:cNvSpPr>
            <a:spLocks noGrp="1"/>
          </p:cNvSpPr>
          <p:nvPr>
            <p:ph idx="1"/>
          </p:nvPr>
        </p:nvSpPr>
        <p:spPr>
          <a:xfrm>
            <a:off x="457200" y="1143000"/>
            <a:ext cx="8229600" cy="5410200"/>
          </a:xfrm>
        </p:spPr>
        <p:txBody>
          <a:bodyPr/>
          <a:lstStyle/>
          <a:p>
            <a:pPr marL="0" indent="0">
              <a:buNone/>
            </a:pPr>
            <a:r>
              <a:rPr lang="en-US" dirty="0"/>
              <a:t>The banner in the center of the figure reads objectives. Five arrows are placed in a circular manner to denote a cycle. Each arrow contains a characteristic of effective objectives. Moving in a clockwise direction, the arrows are labeled written, measurable or observable, clear, specific, and challenging but achievable. </a:t>
            </a:r>
          </a:p>
        </p:txBody>
      </p:sp>
      <p:sp>
        <p:nvSpPr>
          <p:cNvPr id="8" name="Content Placeholder 2">
            <a:extLst>
              <a:ext uri="{FF2B5EF4-FFF2-40B4-BE49-F238E27FC236}">
                <a16:creationId xmlns:a16="http://schemas.microsoft.com/office/drawing/2014/main" xmlns="" id="{8C9D1CEA-AE02-4063-8DA9-E7096749BC7C}"/>
              </a:ext>
            </a:extLst>
          </p:cNvPr>
          <p:cNvSpPr txBox="1">
            <a:spLocks/>
          </p:cNvSpPr>
          <p:nvPr/>
        </p:nvSpPr>
        <p:spPr>
          <a:xfrm>
            <a:off x="609600" y="5921829"/>
            <a:ext cx="8229600" cy="2286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smtClean="0">
                <a:hlinkClick r:id="rId2" action="ppaction://hlinksldjump"/>
              </a:rPr>
              <a:t>Jump back to </a:t>
            </a:r>
            <a:r>
              <a:rPr lang="en-US" altLang="en-US" sz="1200" dirty="0">
                <a:hlinkClick r:id="rId2" action="ppaction://hlinksldjump"/>
              </a:rPr>
              <a:t>Figure 6.1: Characteristics of Effective Objectives</a:t>
            </a:r>
            <a:endParaRPr lang="en-US" sz="1200" dirty="0"/>
          </a:p>
        </p:txBody>
      </p:sp>
    </p:spTree>
    <p:extLst>
      <p:ext uri="{BB962C8B-B14F-4D97-AF65-F5344CB8AC3E}">
        <p14:creationId xmlns:p14="http://schemas.microsoft.com/office/powerpoint/2010/main" val="19992971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Figure 6.7: Control Process, Appendix</a:t>
            </a:r>
            <a:endParaRPr lang="en-US" dirty="0"/>
          </a:p>
        </p:txBody>
      </p:sp>
      <p:sp>
        <p:nvSpPr>
          <p:cNvPr id="3" name="Content Placeholder 2"/>
          <p:cNvSpPr>
            <a:spLocks noGrp="1"/>
          </p:cNvSpPr>
          <p:nvPr>
            <p:ph idx="1"/>
          </p:nvPr>
        </p:nvSpPr>
        <p:spPr/>
        <p:txBody>
          <a:bodyPr/>
          <a:lstStyle/>
          <a:p>
            <a:pPr marL="0" indent="0">
              <a:buNone/>
            </a:pPr>
            <a:r>
              <a:rPr lang="en-US" dirty="0"/>
              <a:t>The flowchart shows that supervisors should first establish performance standards and monitor performance. If the performance meets standards, the supervisors should reinforce successes. If the performance does not meet standards, the supervisors should fix problems with processes, behavior, and standards. If the supervisors choose to fix the standards, they should begin the control process once again, or they could go back to monitor the performance and evaluate it. </a:t>
            </a:r>
          </a:p>
        </p:txBody>
      </p:sp>
      <p:sp>
        <p:nvSpPr>
          <p:cNvPr id="4" name="Content Placeholder 2">
            <a:extLst>
              <a:ext uri="{FF2B5EF4-FFF2-40B4-BE49-F238E27FC236}">
                <a16:creationId xmlns:a16="http://schemas.microsoft.com/office/drawing/2014/main" xmlns="" id="{8C9D1CEA-AE02-4063-8DA9-E7096749BC7C}"/>
              </a:ext>
            </a:extLst>
          </p:cNvPr>
          <p:cNvSpPr txBox="1">
            <a:spLocks/>
          </p:cNvSpPr>
          <p:nvPr/>
        </p:nvSpPr>
        <p:spPr>
          <a:xfrm>
            <a:off x="609600" y="5921829"/>
            <a:ext cx="8229600" cy="2286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smtClean="0">
                <a:hlinkClick r:id="rId2" action="ppaction://hlinksldjump"/>
              </a:rPr>
              <a:t>Jump back to </a:t>
            </a:r>
            <a:r>
              <a:rPr lang="en-US" altLang="en-US" sz="1200" dirty="0">
                <a:hlinkClick r:id="rId2" action="ppaction://hlinksldjump"/>
              </a:rPr>
              <a:t>Figure </a:t>
            </a:r>
            <a:r>
              <a:rPr lang="en-US" altLang="en-US" sz="1200" dirty="0" smtClean="0">
                <a:hlinkClick r:id="rId2" action="ppaction://hlinksldjump"/>
              </a:rPr>
              <a:t>6.7: Control Process</a:t>
            </a:r>
            <a:endParaRPr lang="en-US" sz="1200" dirty="0"/>
          </a:p>
        </p:txBody>
      </p:sp>
    </p:spTree>
    <p:extLst>
      <p:ext uri="{BB962C8B-B14F-4D97-AF65-F5344CB8AC3E}">
        <p14:creationId xmlns:p14="http://schemas.microsoft.com/office/powerpoint/2010/main" val="15612787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10A2258-38BB-4E04-B820-D49037462B87}"/>
              </a:ext>
            </a:extLst>
          </p:cNvPr>
          <p:cNvSpPr>
            <a:spLocks noGrp="1"/>
          </p:cNvSpPr>
          <p:nvPr>
            <p:ph type="title"/>
          </p:nvPr>
        </p:nvSpPr>
        <p:spPr/>
        <p:txBody>
          <a:bodyPr/>
          <a:lstStyle/>
          <a:p>
            <a:r>
              <a:rPr lang="en-US" altLang="en-US" sz="2800" dirty="0">
                <a:latin typeface="Calibri" panose="020F0502020204030204" pitchFamily="34" charset="0"/>
                <a:cs typeface="Arial" charset="0"/>
              </a:rPr>
              <a:t>	Figure 6.8: Tools for Fixing Performance Problems, Appendix</a:t>
            </a:r>
            <a:endParaRPr lang="en-US" sz="2800" dirty="0"/>
          </a:p>
        </p:txBody>
      </p:sp>
      <p:sp>
        <p:nvSpPr>
          <p:cNvPr id="3" name="Content Placeholder 2">
            <a:extLst>
              <a:ext uri="{FF2B5EF4-FFF2-40B4-BE49-F238E27FC236}">
                <a16:creationId xmlns:a16="http://schemas.microsoft.com/office/drawing/2014/main" xmlns="" id="{EC9B8A50-044F-44EB-A096-C689EE8ABBC0}"/>
              </a:ext>
            </a:extLst>
          </p:cNvPr>
          <p:cNvSpPr>
            <a:spLocks noGrp="1"/>
          </p:cNvSpPr>
          <p:nvPr>
            <p:ph idx="1"/>
          </p:nvPr>
        </p:nvSpPr>
        <p:spPr>
          <a:xfrm>
            <a:off x="457200" y="1143000"/>
            <a:ext cx="8229600" cy="5410200"/>
          </a:xfrm>
        </p:spPr>
        <p:txBody>
          <a:bodyPr/>
          <a:lstStyle/>
          <a:p>
            <a:pPr marL="0" indent="0">
              <a:buNone/>
            </a:pPr>
            <a:r>
              <a:rPr lang="en-US" sz="2200" dirty="0"/>
              <a:t>Images of tools are superimposed on each rectangle. Starting from the left, an image of a wrench is superimposed on the first rectangle, which is labeled adjust processes. The content in this rectangle reads make processes simpler, more efficient, or more flexible. </a:t>
            </a:r>
          </a:p>
          <a:p>
            <a:pPr marL="0" indent="0">
              <a:buNone/>
            </a:pPr>
            <a:r>
              <a:rPr lang="en-US" sz="2200" dirty="0"/>
              <a:t>An image of a screwdriver is superimposed on the second rectangle, which is labeled improve behavior. The content in this rectangle reads offer new rewards, better training, or clearer directions. </a:t>
            </a:r>
          </a:p>
          <a:p>
            <a:pPr marL="0" indent="0">
              <a:buNone/>
            </a:pPr>
            <a:r>
              <a:rPr lang="en-US" sz="2200" dirty="0"/>
              <a:t>An image of a pair of pliers is superimposed on the third rectangle, which labeled adapt standards. The content in this rectangle reads align standards with actual abilities, resources, and objectives.</a:t>
            </a:r>
          </a:p>
        </p:txBody>
      </p:sp>
      <p:sp>
        <p:nvSpPr>
          <p:cNvPr id="6" name="Content Placeholder 2">
            <a:extLst>
              <a:ext uri="{FF2B5EF4-FFF2-40B4-BE49-F238E27FC236}">
                <a16:creationId xmlns:a16="http://schemas.microsoft.com/office/drawing/2014/main" xmlns="" id="{6DF5702C-32A5-45D9-B106-D3D68947138F}"/>
              </a:ext>
            </a:extLst>
          </p:cNvPr>
          <p:cNvSpPr txBox="1">
            <a:spLocks/>
          </p:cNvSpPr>
          <p:nvPr/>
        </p:nvSpPr>
        <p:spPr>
          <a:xfrm>
            <a:off x="1295400" y="6019800"/>
            <a:ext cx="7696200" cy="2286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smtClean="0">
                <a:hlinkClick r:id="rId2" action="ppaction://hlinksldjump"/>
              </a:rPr>
              <a:t>Jump back to </a:t>
            </a:r>
            <a:r>
              <a:rPr lang="en-US" altLang="en-US" sz="1200" dirty="0">
                <a:latin typeface="Calibri" panose="020F0502020204030204" pitchFamily="34" charset="0"/>
                <a:cs typeface="Arial" charset="0"/>
                <a:hlinkClick r:id="rId2" action="ppaction://hlinksldjump"/>
              </a:rPr>
              <a:t>Figure 6.8: Tools for Fixing Performance Problems</a:t>
            </a:r>
            <a:r>
              <a:rPr lang="en-US" sz="1200" dirty="0">
                <a:hlinkClick r:id="rId2" action="ppaction://hlinksldjump"/>
              </a:rPr>
              <a:t> </a:t>
            </a:r>
            <a:endParaRPr lang="en-US" sz="1200" dirty="0"/>
          </a:p>
        </p:txBody>
      </p:sp>
    </p:spTree>
    <p:extLst>
      <p:ext uri="{BB962C8B-B14F-4D97-AF65-F5344CB8AC3E}">
        <p14:creationId xmlns:p14="http://schemas.microsoft.com/office/powerpoint/2010/main" val="17246526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3200" dirty="0">
                <a:latin typeface="Calibri" panose="020F0502020204030204" pitchFamily="34" charset="0"/>
                <a:cs typeface="Arial" charset="0"/>
              </a:rPr>
              <a:t>Characteristics of Effective </a:t>
            </a:r>
            <a:r>
              <a:rPr lang="en-US" altLang="en-US" sz="3200" dirty="0" smtClean="0">
                <a:latin typeface="Calibri" panose="020F0502020204030204" pitchFamily="34" charset="0"/>
                <a:cs typeface="Arial" charset="0"/>
              </a:rPr>
              <a:t>Controls, Appendix</a:t>
            </a:r>
            <a:endParaRPr lang="en-US" sz="3200" dirty="0"/>
          </a:p>
        </p:txBody>
      </p:sp>
      <p:sp>
        <p:nvSpPr>
          <p:cNvPr id="3" name="Content Placeholder 2"/>
          <p:cNvSpPr>
            <a:spLocks noGrp="1"/>
          </p:cNvSpPr>
          <p:nvPr>
            <p:ph idx="1"/>
          </p:nvPr>
        </p:nvSpPr>
        <p:spPr/>
        <p:txBody>
          <a:bodyPr/>
          <a:lstStyle/>
          <a:p>
            <a:pPr marL="0" indent="0">
              <a:buNone/>
            </a:pPr>
            <a:r>
              <a:rPr lang="en-US" dirty="0"/>
              <a:t>In row one, the boxes are labeled timeliness and cost-effectiveness. In row two, the boxes are labeled acceptability and flexibility.</a:t>
            </a:r>
          </a:p>
        </p:txBody>
      </p:sp>
      <p:sp>
        <p:nvSpPr>
          <p:cNvPr id="4" name="Content Placeholder 2">
            <a:extLst>
              <a:ext uri="{FF2B5EF4-FFF2-40B4-BE49-F238E27FC236}">
                <a16:creationId xmlns:a16="http://schemas.microsoft.com/office/drawing/2014/main" xmlns="" id="{8C9D1CEA-AE02-4063-8DA9-E7096749BC7C}"/>
              </a:ext>
            </a:extLst>
          </p:cNvPr>
          <p:cNvSpPr txBox="1">
            <a:spLocks/>
          </p:cNvSpPr>
          <p:nvPr/>
        </p:nvSpPr>
        <p:spPr>
          <a:xfrm>
            <a:off x="609600" y="5921829"/>
            <a:ext cx="8229600" cy="2286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smtClean="0">
                <a:hlinkClick r:id="rId2" action="ppaction://hlinksldjump"/>
              </a:rPr>
              <a:t>Jump back to </a:t>
            </a:r>
            <a:r>
              <a:rPr lang="en-US" altLang="en-US" sz="1200" dirty="0" smtClean="0">
                <a:hlinkClick r:id="rId2" action="ppaction://hlinksldjump"/>
              </a:rPr>
              <a:t>Characteristics of Effective Controls</a:t>
            </a:r>
            <a:endParaRPr lang="en-US" sz="1200" dirty="0"/>
          </a:p>
        </p:txBody>
      </p:sp>
    </p:spTree>
    <p:extLst>
      <p:ext uri="{BB962C8B-B14F-4D97-AF65-F5344CB8AC3E}">
        <p14:creationId xmlns:p14="http://schemas.microsoft.com/office/powerpoint/2010/main" val="24734184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xmlns="" id="{93DE78F1-09BB-4D29-82C0-00133889D90D}"/>
              </a:ext>
            </a:extLst>
          </p:cNvPr>
          <p:cNvSpPr>
            <a:spLocks noGrp="1"/>
          </p:cNvSpPr>
          <p:nvPr>
            <p:ph type="title"/>
          </p:nvPr>
        </p:nvSpPr>
        <p:spPr/>
        <p:txBody>
          <a:bodyPr/>
          <a:lstStyle/>
          <a:p>
            <a:r>
              <a:rPr lang="en-US" dirty="0"/>
              <a:t>Why Supervisors and Managers Plan</a:t>
            </a:r>
          </a:p>
        </p:txBody>
      </p:sp>
      <p:sp>
        <p:nvSpPr>
          <p:cNvPr id="12" name="Content Placeholder 11">
            <a:extLst>
              <a:ext uri="{FF2B5EF4-FFF2-40B4-BE49-F238E27FC236}">
                <a16:creationId xmlns:a16="http://schemas.microsoft.com/office/drawing/2014/main" xmlns="" id="{E49803D5-E9CD-4EF9-9232-307FCEC02A99}"/>
              </a:ext>
            </a:extLst>
          </p:cNvPr>
          <p:cNvSpPr>
            <a:spLocks noGrp="1"/>
          </p:cNvSpPr>
          <p:nvPr>
            <p:ph idx="1"/>
          </p:nvPr>
        </p:nvSpPr>
        <p:spPr/>
        <p:txBody>
          <a:bodyPr/>
          <a:lstStyle/>
          <a:p>
            <a:pPr marL="0" indent="0">
              <a:buClr>
                <a:schemeClr val="accent4">
                  <a:lumMod val="75000"/>
                </a:schemeClr>
              </a:buClr>
              <a:buNone/>
              <a:defRPr/>
            </a:pPr>
            <a:r>
              <a:rPr lang="en-US" dirty="0"/>
              <a:t>Planning helps with:</a:t>
            </a:r>
          </a:p>
          <a:p>
            <a:pPr marL="0" indent="0">
              <a:buClr>
                <a:schemeClr val="accent4">
                  <a:lumMod val="75000"/>
                </a:schemeClr>
              </a:buClr>
              <a:buNone/>
              <a:defRPr/>
            </a:pPr>
            <a:endParaRPr lang="en-US" sz="800" dirty="0"/>
          </a:p>
          <a:p>
            <a:pPr>
              <a:buFont typeface="Arial" panose="020B0604020202020204" pitchFamily="34" charset="0"/>
              <a:buChar char="•"/>
              <a:defRPr/>
            </a:pPr>
            <a:r>
              <a:rPr lang="en-US" sz="2200" dirty="0"/>
              <a:t>Setting priorities and making decisions aimed at accomplishing </a:t>
            </a:r>
            <a:r>
              <a:rPr lang="en-US" sz="2200" dirty="0" smtClean="0"/>
              <a:t>goals</a:t>
            </a:r>
            <a:endParaRPr lang="en-US" sz="2200" dirty="0"/>
          </a:p>
          <a:p>
            <a:pPr>
              <a:buFont typeface="Arial" panose="020B0604020202020204" pitchFamily="34" charset="0"/>
              <a:buChar char="•"/>
              <a:defRPr/>
            </a:pPr>
            <a:r>
              <a:rPr lang="en-US" sz="2200" dirty="0" smtClean="0"/>
              <a:t>Focusing on the future and establishing </a:t>
            </a:r>
            <a:r>
              <a:rPr lang="en-US" sz="2200" dirty="0"/>
              <a:t>a fair way to evaluate performance</a:t>
            </a:r>
          </a:p>
          <a:p>
            <a:pPr>
              <a:buFont typeface="Arial" panose="020B0604020202020204" pitchFamily="34" charset="0"/>
              <a:buChar char="•"/>
              <a:defRPr/>
            </a:pPr>
            <a:r>
              <a:rPr lang="en-US" sz="2200" dirty="0"/>
              <a:t>Using resources efficiently</a:t>
            </a:r>
          </a:p>
          <a:p>
            <a:pPr>
              <a:buFont typeface="Arial" panose="020B0604020202020204" pitchFamily="34" charset="0"/>
              <a:buChar char="•"/>
              <a:defRPr/>
            </a:pPr>
            <a:r>
              <a:rPr lang="en-US" sz="2200" dirty="0"/>
              <a:t>Saving time and money</a:t>
            </a:r>
          </a:p>
          <a:p>
            <a:pPr marL="0" indent="0">
              <a:buNone/>
              <a:defRPr/>
            </a:pPr>
            <a:endParaRPr lang="en-US" sz="1200" dirty="0"/>
          </a:p>
          <a:p>
            <a:pPr marL="0" indent="0">
              <a:buNone/>
              <a:defRPr/>
            </a:pPr>
            <a:r>
              <a:rPr lang="en-US" dirty="0" smtClean="0"/>
              <a:t>Other managerial functions, such as organizing, staffing, leading, and controlling, depend </a:t>
            </a:r>
            <a:r>
              <a:rPr lang="en-US" dirty="0"/>
              <a:t>on good </a:t>
            </a:r>
            <a:r>
              <a:rPr lang="en-US" dirty="0" smtClean="0"/>
              <a:t>planning</a:t>
            </a:r>
            <a:endParaRPr lang="en-US" dirty="0"/>
          </a:p>
        </p:txBody>
      </p:sp>
    </p:spTree>
    <p:extLst>
      <p:ext uri="{BB962C8B-B14F-4D97-AF65-F5344CB8AC3E}">
        <p14:creationId xmlns:p14="http://schemas.microsoft.com/office/powerpoint/2010/main" val="22857725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2"/>
          <p:cNvSpPr>
            <a:spLocks noGrp="1" noChangeArrowheads="1"/>
          </p:cNvSpPr>
          <p:nvPr>
            <p:ph type="title"/>
          </p:nvPr>
        </p:nvSpPr>
        <p:spPr/>
        <p:txBody>
          <a:bodyPr/>
          <a:lstStyle/>
          <a:p>
            <a:r>
              <a:rPr lang="en-US" altLang="en-US" dirty="0" smtClean="0">
                <a:latin typeface="Calibri" panose="020F0502020204030204" pitchFamily="34" charset="0"/>
                <a:cs typeface="Arial" charset="0"/>
              </a:rPr>
              <a:t>Objectives and Goals</a:t>
            </a:r>
            <a:endParaRPr lang="en-US" altLang="en-US" dirty="0">
              <a:latin typeface="Calibri" panose="020F0502020204030204" pitchFamily="34" charset="0"/>
              <a:cs typeface="Arial" charset="0"/>
            </a:endParaRPr>
          </a:p>
        </p:txBody>
      </p:sp>
      <p:sp>
        <p:nvSpPr>
          <p:cNvPr id="17411" name="Content Placeholder 3"/>
          <p:cNvSpPr>
            <a:spLocks noGrp="1" noChangeArrowheads="1"/>
          </p:cNvSpPr>
          <p:nvPr>
            <p:ph idx="1"/>
          </p:nvPr>
        </p:nvSpPr>
        <p:spPr/>
        <p:txBody>
          <a:bodyPr/>
          <a:lstStyle/>
          <a:p>
            <a:pPr marL="0" indent="0">
              <a:buNone/>
            </a:pPr>
            <a:r>
              <a:rPr lang="en-US" dirty="0" smtClean="0"/>
              <a:t>Planning </a:t>
            </a:r>
            <a:r>
              <a:rPr lang="en-US" dirty="0"/>
              <a:t>centers on the setting of goals and objectives </a:t>
            </a:r>
            <a:endParaRPr lang="en-US" dirty="0" smtClean="0"/>
          </a:p>
          <a:p>
            <a:pPr marL="0" indent="0">
              <a:buNone/>
            </a:pPr>
            <a:endParaRPr lang="en-US" altLang="en-US" sz="1200" b="1" dirty="0" smtClean="0">
              <a:latin typeface="Calibri" panose="020F0502020204030204" pitchFamily="34" charset="0"/>
              <a:cs typeface="Arial" charset="0"/>
            </a:endParaRPr>
          </a:p>
          <a:p>
            <a:pPr marL="0" indent="0">
              <a:buNone/>
            </a:pPr>
            <a:r>
              <a:rPr lang="en-US" altLang="en-US" b="1" dirty="0" smtClean="0">
                <a:latin typeface="Calibri" panose="020F0502020204030204" pitchFamily="34" charset="0"/>
                <a:cs typeface="Arial" charset="0"/>
              </a:rPr>
              <a:t>Objectives</a:t>
            </a:r>
            <a:r>
              <a:rPr lang="en-US" altLang="en-US" sz="2000" b="1" dirty="0" smtClean="0">
                <a:latin typeface="Calibri" panose="020F0502020204030204" pitchFamily="34" charset="0"/>
                <a:cs typeface="Arial" charset="0"/>
              </a:rPr>
              <a:t> </a:t>
            </a:r>
            <a:endParaRPr lang="en-US" altLang="en-US" sz="2000" b="1" dirty="0">
              <a:latin typeface="Calibri" panose="020F0502020204030204" pitchFamily="34" charset="0"/>
              <a:cs typeface="Arial" charset="0"/>
            </a:endParaRPr>
          </a:p>
          <a:p>
            <a:pPr>
              <a:buFont typeface="Arial" panose="020B0604020202020204" pitchFamily="34" charset="0"/>
              <a:buChar char="•"/>
            </a:pPr>
            <a:r>
              <a:rPr lang="en-US" altLang="en-US" sz="2200" dirty="0">
                <a:latin typeface="Calibri" panose="020F0502020204030204" pitchFamily="34" charset="0"/>
                <a:cs typeface="Arial" charset="0"/>
              </a:rPr>
              <a:t>Specify the desired accomplishments of the organization as a whole or of a part of it</a:t>
            </a:r>
          </a:p>
          <a:p>
            <a:pPr marL="0" indent="0">
              <a:buNone/>
            </a:pPr>
            <a:endParaRPr lang="en-US" altLang="en-US" sz="1200" dirty="0">
              <a:latin typeface="Calibri" panose="020F0502020204030204" pitchFamily="34" charset="0"/>
              <a:cs typeface="Arial" charset="0"/>
            </a:endParaRPr>
          </a:p>
          <a:p>
            <a:pPr marL="0" lvl="1" indent="0">
              <a:buNone/>
            </a:pPr>
            <a:r>
              <a:rPr lang="en-US" altLang="en-US" sz="2400" b="1" dirty="0">
                <a:latin typeface="Calibri" panose="020F0502020204030204" pitchFamily="34" charset="0"/>
                <a:cs typeface="Arial" charset="0"/>
              </a:rPr>
              <a:t>Goals</a:t>
            </a:r>
            <a:endParaRPr lang="en-US" altLang="en-US" sz="1800" dirty="0">
              <a:latin typeface="Calibri" panose="020F0502020204030204" pitchFamily="34" charset="0"/>
              <a:cs typeface="Arial" charset="0"/>
            </a:endParaRPr>
          </a:p>
          <a:p>
            <a:pPr>
              <a:buFont typeface="Arial" panose="020B0604020202020204" pitchFamily="34" charset="0"/>
              <a:buChar char="•"/>
            </a:pPr>
            <a:r>
              <a:rPr lang="en-US" altLang="en-US" sz="2200" dirty="0">
                <a:latin typeface="Calibri" panose="020F0502020204030204" pitchFamily="34" charset="0"/>
                <a:cs typeface="Arial" charset="0"/>
              </a:rPr>
              <a:t>Objectives with a broad focus</a:t>
            </a:r>
          </a:p>
          <a:p>
            <a:pPr>
              <a:buFont typeface="Arial" panose="020B0604020202020204" pitchFamily="34" charset="0"/>
              <a:buChar char="•"/>
            </a:pPr>
            <a:r>
              <a:rPr lang="en-US" altLang="en-US" sz="2200" dirty="0">
                <a:latin typeface="Calibri" panose="020F0502020204030204" pitchFamily="34" charset="0"/>
                <a:cs typeface="Arial" charset="0"/>
              </a:rPr>
              <a:t>Identify what people should strive toward</a:t>
            </a:r>
          </a:p>
        </p:txBody>
      </p:sp>
    </p:spTree>
    <p:extLst>
      <p:ext uri="{BB962C8B-B14F-4D97-AF65-F5344CB8AC3E}">
        <p14:creationId xmlns:p14="http://schemas.microsoft.com/office/powerpoint/2010/main" val="23321179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ltLang="en-US" dirty="0">
                <a:latin typeface="Calibri" panose="020F0502020204030204" pitchFamily="34" charset="0"/>
                <a:cs typeface="Arial" charset="0"/>
              </a:rPr>
              <a:t>Strategic and Operational </a:t>
            </a:r>
            <a:r>
              <a:rPr lang="en-US" altLang="en-US" dirty="0" smtClean="0">
                <a:latin typeface="Calibri" panose="020F0502020204030204" pitchFamily="34" charset="0"/>
                <a:cs typeface="Arial" charset="0"/>
              </a:rPr>
              <a:t>Planning</a:t>
            </a:r>
            <a:endParaRPr lang="en-US" altLang="en-US" dirty="0">
              <a:latin typeface="Calibri" panose="020F0502020204030204" pitchFamily="34" charset="0"/>
              <a:cs typeface="Arial" charset="0"/>
            </a:endParaRPr>
          </a:p>
        </p:txBody>
      </p:sp>
      <p:sp>
        <p:nvSpPr>
          <p:cNvPr id="18435" name="Content Placeholder 2"/>
          <p:cNvSpPr>
            <a:spLocks noGrp="1"/>
          </p:cNvSpPr>
          <p:nvPr>
            <p:ph idx="1"/>
          </p:nvPr>
        </p:nvSpPr>
        <p:spPr/>
        <p:txBody>
          <a:bodyPr/>
          <a:lstStyle/>
          <a:p>
            <a:pPr marL="0" indent="0">
              <a:spcAft>
                <a:spcPts val="400"/>
              </a:spcAft>
              <a:buNone/>
            </a:pPr>
            <a:r>
              <a:rPr lang="en-US" altLang="en-US" b="1" dirty="0">
                <a:latin typeface="Calibri" panose="020F0502020204030204" pitchFamily="34" charset="0"/>
                <a:cs typeface="Arial" charset="0"/>
              </a:rPr>
              <a:t>Strategic </a:t>
            </a:r>
            <a:r>
              <a:rPr lang="en-US" altLang="en-US" b="1" dirty="0" smtClean="0">
                <a:latin typeface="Calibri" panose="020F0502020204030204" pitchFamily="34" charset="0"/>
                <a:cs typeface="Arial" charset="0"/>
              </a:rPr>
              <a:t>planning</a:t>
            </a:r>
            <a:r>
              <a:rPr lang="en-US" altLang="en-US" dirty="0" smtClean="0">
                <a:latin typeface="Calibri" panose="020F0502020204030204" pitchFamily="34" charset="0"/>
                <a:cs typeface="Arial" charset="0"/>
              </a:rPr>
              <a:t>: Creation </a:t>
            </a:r>
            <a:r>
              <a:rPr lang="en-US" altLang="en-US" dirty="0">
                <a:latin typeface="Calibri" panose="020F0502020204030204" pitchFamily="34" charset="0"/>
                <a:cs typeface="Arial" charset="0"/>
              </a:rPr>
              <a:t>of long-term goals for the </a:t>
            </a:r>
            <a:r>
              <a:rPr lang="en-US" altLang="en-US" dirty="0" smtClean="0">
                <a:latin typeface="Calibri" panose="020F0502020204030204" pitchFamily="34" charset="0"/>
                <a:cs typeface="Arial" charset="0"/>
              </a:rPr>
              <a:t>organization </a:t>
            </a:r>
          </a:p>
          <a:p>
            <a:pPr>
              <a:spcAft>
                <a:spcPts val="400"/>
              </a:spcAft>
              <a:buFont typeface="Arial" panose="020B0604020202020204" pitchFamily="34" charset="0"/>
              <a:buChar char="•"/>
            </a:pPr>
            <a:r>
              <a:rPr lang="en-US" altLang="en-US" sz="2200" dirty="0" smtClean="0">
                <a:latin typeface="Calibri" panose="020F0502020204030204" pitchFamily="34" charset="0"/>
                <a:cs typeface="Arial" charset="0"/>
              </a:rPr>
              <a:t>Goals include </a:t>
            </a:r>
            <a:r>
              <a:rPr lang="en-US" altLang="en-US" sz="2200" dirty="0">
                <a:latin typeface="Calibri" panose="020F0502020204030204" pitchFamily="34" charset="0"/>
                <a:cs typeface="Arial" charset="0"/>
              </a:rPr>
              <a:t>the type and quality of goods or services the organization is to </a:t>
            </a:r>
            <a:r>
              <a:rPr lang="en-US" altLang="en-US" sz="2200" dirty="0" smtClean="0">
                <a:latin typeface="Calibri" panose="020F0502020204030204" pitchFamily="34" charset="0"/>
                <a:cs typeface="Arial" charset="0"/>
              </a:rPr>
              <a:t>provide and the </a:t>
            </a:r>
            <a:r>
              <a:rPr lang="en-US" altLang="en-US" sz="2200" dirty="0">
                <a:latin typeface="Calibri" panose="020F0502020204030204" pitchFamily="34" charset="0"/>
                <a:cs typeface="Arial" charset="0"/>
              </a:rPr>
              <a:t>level of profits it is to </a:t>
            </a:r>
            <a:r>
              <a:rPr lang="en-US" altLang="en-US" sz="2200" dirty="0" smtClean="0">
                <a:latin typeface="Calibri" panose="020F0502020204030204" pitchFamily="34" charset="0"/>
                <a:cs typeface="Arial" charset="0"/>
              </a:rPr>
              <a:t>earn</a:t>
            </a:r>
            <a:endParaRPr lang="en-US" sz="2200" dirty="0"/>
          </a:p>
          <a:p>
            <a:pPr>
              <a:spcAft>
                <a:spcPts val="400"/>
              </a:spcAft>
            </a:pPr>
            <a:r>
              <a:rPr lang="en-US" sz="2200" dirty="0"/>
              <a:t>Strategic objectives include defining areas where investments in research have the greatest potential to deliver value in line with the corporate </a:t>
            </a:r>
            <a:r>
              <a:rPr lang="en-US" sz="2200" dirty="0" smtClean="0"/>
              <a:t>vision </a:t>
            </a:r>
            <a:endParaRPr lang="en-US" altLang="en-US" sz="2200" dirty="0">
              <a:latin typeface="Calibri" panose="020F0502020204030204" pitchFamily="34" charset="0"/>
              <a:cs typeface="Arial" charset="0"/>
            </a:endParaRPr>
          </a:p>
          <a:p>
            <a:pPr marL="0" indent="0">
              <a:spcAft>
                <a:spcPts val="400"/>
              </a:spcAft>
              <a:buNone/>
            </a:pPr>
            <a:endParaRPr lang="en-US" altLang="en-US" sz="1200" dirty="0">
              <a:latin typeface="Calibri" panose="020F0502020204030204" pitchFamily="34" charset="0"/>
              <a:cs typeface="Arial" charset="0"/>
            </a:endParaRPr>
          </a:p>
          <a:p>
            <a:pPr marL="0" indent="0">
              <a:spcAft>
                <a:spcPts val="400"/>
              </a:spcAft>
              <a:buNone/>
            </a:pPr>
            <a:r>
              <a:rPr lang="en-US" altLang="en-US" b="1" dirty="0">
                <a:latin typeface="Calibri" panose="020F0502020204030204" pitchFamily="34" charset="0"/>
                <a:cs typeface="Arial" charset="0"/>
              </a:rPr>
              <a:t>Operational </a:t>
            </a:r>
            <a:r>
              <a:rPr lang="en-US" altLang="en-US" b="1" dirty="0" smtClean="0">
                <a:latin typeface="Calibri" panose="020F0502020204030204" pitchFamily="34" charset="0"/>
                <a:cs typeface="Arial" charset="0"/>
              </a:rPr>
              <a:t>planning</a:t>
            </a:r>
            <a:r>
              <a:rPr lang="en-US" altLang="en-US" dirty="0" smtClean="0">
                <a:latin typeface="Calibri" panose="020F0502020204030204" pitchFamily="34" charset="0"/>
                <a:cs typeface="Arial" charset="0"/>
              </a:rPr>
              <a:t>: Development </a:t>
            </a:r>
            <a:r>
              <a:rPr lang="en-US" altLang="en-US" dirty="0">
                <a:latin typeface="Calibri" panose="020F0502020204030204" pitchFamily="34" charset="0"/>
                <a:cs typeface="Arial" charset="0"/>
              </a:rPr>
              <a:t>of objectives that specify how divisions, departments, and work groups will support organizational </a:t>
            </a:r>
            <a:r>
              <a:rPr lang="en-US" altLang="en-US" dirty="0" smtClean="0">
                <a:latin typeface="Calibri" panose="020F0502020204030204" pitchFamily="34" charset="0"/>
                <a:cs typeface="Arial" charset="0"/>
              </a:rPr>
              <a:t>goals</a:t>
            </a:r>
          </a:p>
        </p:txBody>
      </p:sp>
    </p:spTree>
    <p:extLst>
      <p:ext uri="{BB962C8B-B14F-4D97-AF65-F5344CB8AC3E}">
        <p14:creationId xmlns:p14="http://schemas.microsoft.com/office/powerpoint/2010/main" val="1005259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defRPr/>
            </a:pPr>
            <a:r>
              <a:rPr lang="en-US" dirty="0"/>
              <a:t>	Table 6.1: Characteristics of Strategic and</a:t>
            </a:r>
            <a:br>
              <a:rPr lang="en-US" dirty="0"/>
            </a:br>
            <a:r>
              <a:rPr lang="en-US" dirty="0"/>
              <a:t>Operational Planning</a:t>
            </a:r>
          </a:p>
        </p:txBody>
      </p:sp>
      <p:graphicFrame>
        <p:nvGraphicFramePr>
          <p:cNvPr id="4" name="Table 3">
            <a:extLst>
              <a:ext uri="{FF2B5EF4-FFF2-40B4-BE49-F238E27FC236}">
                <a16:creationId xmlns:a16="http://schemas.microsoft.com/office/drawing/2014/main" xmlns="" id="{C7A518D6-7366-4071-BEB3-1199B91EB027}"/>
              </a:ext>
            </a:extLst>
          </p:cNvPr>
          <p:cNvGraphicFramePr>
            <a:graphicFrameLocks noGrp="1"/>
          </p:cNvGraphicFramePr>
          <p:nvPr>
            <p:extLst>
              <p:ext uri="{D42A27DB-BD31-4B8C-83A1-F6EECF244321}">
                <p14:modId xmlns:p14="http://schemas.microsoft.com/office/powerpoint/2010/main" val="1542781759"/>
              </p:ext>
            </p:extLst>
          </p:nvPr>
        </p:nvGraphicFramePr>
        <p:xfrm>
          <a:off x="380999" y="1600201"/>
          <a:ext cx="8382001" cy="1957396"/>
        </p:xfrm>
        <a:graphic>
          <a:graphicData uri="http://schemas.openxmlformats.org/drawingml/2006/table">
            <a:tbl>
              <a:tblPr firstRow="1" bandRow="1">
                <a:tableStyleId>{8799B23B-EC83-4686-B30A-512413B5E67A}</a:tableStyleId>
              </a:tblPr>
              <a:tblGrid>
                <a:gridCol w="2514601">
                  <a:extLst>
                    <a:ext uri="{9D8B030D-6E8A-4147-A177-3AD203B41FA5}">
                      <a16:colId xmlns:a16="http://schemas.microsoft.com/office/drawing/2014/main" xmlns="" val="450595048"/>
                    </a:ext>
                  </a:extLst>
                </a:gridCol>
                <a:gridCol w="2489578">
                  <a:extLst>
                    <a:ext uri="{9D8B030D-6E8A-4147-A177-3AD203B41FA5}">
                      <a16:colId xmlns:a16="http://schemas.microsoft.com/office/drawing/2014/main" xmlns="" val="600003060"/>
                    </a:ext>
                  </a:extLst>
                </a:gridCol>
                <a:gridCol w="3377822">
                  <a:extLst>
                    <a:ext uri="{9D8B030D-6E8A-4147-A177-3AD203B41FA5}">
                      <a16:colId xmlns:a16="http://schemas.microsoft.com/office/drawing/2014/main" xmlns="" val="905508414"/>
                    </a:ext>
                  </a:extLst>
                </a:gridCol>
              </a:tblGrid>
              <a:tr h="761999">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800" u="none" strike="noStrike" kern="1200" baseline="0" dirty="0">
                          <a:solidFill>
                            <a:schemeClr val="bg1"/>
                          </a:solidFill>
                        </a:rPr>
                        <a:t>Planners 	</a:t>
                      </a:r>
                      <a:r>
                        <a:rPr lang="en-US" sz="1800" u="none" strike="noStrike" kern="1200" baseline="0" dirty="0" smtClean="0">
                          <a:solidFill>
                            <a:schemeClr val="bg1"/>
                          </a:solidFill>
                        </a:rPr>
                        <a:t>in </a:t>
                      </a:r>
                      <a:r>
                        <a:rPr lang="en-US" sz="1800" u="none" strike="noStrike" kern="1200" baseline="0" dirty="0">
                          <a:solidFill>
                            <a:schemeClr val="bg1"/>
                          </a:solidFill>
                        </a:rPr>
                        <a:t>Strategic Planning 	</a:t>
                      </a:r>
                      <a:endParaRPr lang="en-US" sz="1800" b="0" i="0" u="none" strike="noStrike" kern="1200" baseline="0" dirty="0">
                        <a:solidFill>
                          <a:schemeClr val="bg1"/>
                        </a:solidFill>
                        <a:latin typeface="+mn-lt"/>
                        <a:ea typeface="+mn-ea"/>
                        <a:cs typeface="+mn-cs"/>
                      </a:endParaRPr>
                    </a:p>
                  </a:txBody>
                  <a:tcPr>
                    <a:solidFill>
                      <a:srgbClr val="C30C20"/>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800" u="none" strike="noStrike" kern="1200" baseline="0" dirty="0">
                          <a:solidFill>
                            <a:schemeClr val="bg1"/>
                          </a:solidFill>
                        </a:rPr>
                        <a:t>Scope 	</a:t>
                      </a:r>
                    </a:p>
                    <a:p>
                      <a:pPr algn="ctr"/>
                      <a:r>
                        <a:rPr lang="en-US" sz="1800" u="none" strike="noStrike" kern="1200" baseline="0" dirty="0">
                          <a:solidFill>
                            <a:schemeClr val="bg1"/>
                          </a:solidFill>
                        </a:rPr>
                        <a:t>of Strategic Planning </a:t>
                      </a:r>
                      <a:endParaRPr lang="en-US" dirty="0">
                        <a:solidFill>
                          <a:schemeClr val="bg1"/>
                        </a:solidFill>
                      </a:endParaRPr>
                    </a:p>
                  </a:txBody>
                  <a:tcPr>
                    <a:solidFill>
                      <a:srgbClr val="C30C20"/>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800" u="none" strike="noStrike" kern="1200" baseline="0" dirty="0">
                          <a:solidFill>
                            <a:schemeClr val="bg1"/>
                          </a:solidFill>
                        </a:rPr>
                        <a:t>Time Frame of Strategic Planning </a:t>
                      </a:r>
                      <a:endParaRPr lang="en-US" dirty="0">
                        <a:solidFill>
                          <a:schemeClr val="bg1"/>
                        </a:solidFill>
                      </a:endParaRPr>
                    </a:p>
                    <a:p>
                      <a:pPr algn="ctr"/>
                      <a:endParaRPr lang="en-US" dirty="0">
                        <a:solidFill>
                          <a:schemeClr val="bg1"/>
                        </a:solidFill>
                      </a:endParaRPr>
                    </a:p>
                  </a:txBody>
                  <a:tcPr>
                    <a:solidFill>
                      <a:srgbClr val="C30C20"/>
                    </a:solidFill>
                  </a:tcPr>
                </a:tc>
                <a:extLst>
                  <a:ext uri="{0D108BD9-81ED-4DB2-BD59-A6C34878D82A}">
                    <a16:rowId xmlns:a16="http://schemas.microsoft.com/office/drawing/2014/main" xmlns="" val="2060513984"/>
                  </a:ext>
                </a:extLst>
              </a:tr>
              <a:tr h="1195397">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800" u="none" strike="noStrike" kern="1200" baseline="0" dirty="0"/>
                        <a:t>Top managers, possibly with a planning department</a:t>
                      </a:r>
                      <a:endParaRPr lang="en-US" dirty="0"/>
                    </a:p>
                  </a:txBody>
                  <a:tcP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800" u="none" strike="noStrike" kern="1200" baseline="0" dirty="0"/>
                        <a:t>Objectives for the organization as a whole 	</a:t>
                      </a:r>
                      <a:endParaRPr lang="en-US" sz="1800" b="0" i="0" u="none" strike="noStrike" kern="1200" baseline="0" dirty="0">
                        <a:solidFill>
                          <a:schemeClr val="dk1"/>
                        </a:solidFill>
                        <a:latin typeface="+mn-lt"/>
                        <a:ea typeface="+mn-ea"/>
                        <a:cs typeface="+mn-cs"/>
                      </a:endParaRPr>
                    </a:p>
                  </a:txBody>
                  <a:tcP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800" u="none" strike="noStrike" kern="1200" baseline="0" dirty="0"/>
                        <a:t>Long </a:t>
                      </a:r>
                      <a:r>
                        <a:rPr lang="en-US" sz="1800" u="none" strike="noStrike" kern="1200" baseline="0" dirty="0" smtClean="0"/>
                        <a:t>range; </a:t>
                      </a:r>
                      <a:r>
                        <a:rPr lang="en-US" sz="1800" u="none" strike="noStrike" kern="1200" baseline="0" dirty="0"/>
                        <a:t>more than one year	</a:t>
                      </a:r>
                      <a:endParaRPr lang="en-US" sz="1800" b="0" i="0" u="none" strike="noStrike" kern="1200" baseline="0" dirty="0">
                        <a:solidFill>
                          <a:schemeClr val="dk1"/>
                        </a:solidFill>
                        <a:latin typeface="+mn-lt"/>
                        <a:ea typeface="+mn-ea"/>
                        <a:cs typeface="+mn-cs"/>
                      </a:endParaRPr>
                    </a:p>
                  </a:txBody>
                  <a:tcPr>
                    <a:noFill/>
                  </a:tcPr>
                </a:tc>
                <a:extLst>
                  <a:ext uri="{0D108BD9-81ED-4DB2-BD59-A6C34878D82A}">
                    <a16:rowId xmlns:a16="http://schemas.microsoft.com/office/drawing/2014/main" xmlns="" val="925258238"/>
                  </a:ext>
                </a:extLst>
              </a:tr>
            </a:tbl>
          </a:graphicData>
        </a:graphic>
      </p:graphicFrame>
      <p:graphicFrame>
        <p:nvGraphicFramePr>
          <p:cNvPr id="6" name="Table 5">
            <a:extLst>
              <a:ext uri="{FF2B5EF4-FFF2-40B4-BE49-F238E27FC236}">
                <a16:creationId xmlns:a16="http://schemas.microsoft.com/office/drawing/2014/main" xmlns="" id="{298977B6-F5E8-4407-9693-8A11285CE4F0}"/>
              </a:ext>
            </a:extLst>
          </p:cNvPr>
          <p:cNvGraphicFramePr>
            <a:graphicFrameLocks noGrp="1"/>
          </p:cNvGraphicFramePr>
          <p:nvPr>
            <p:extLst>
              <p:ext uri="{D42A27DB-BD31-4B8C-83A1-F6EECF244321}">
                <p14:modId xmlns:p14="http://schemas.microsoft.com/office/powerpoint/2010/main" val="1814188786"/>
              </p:ext>
            </p:extLst>
          </p:nvPr>
        </p:nvGraphicFramePr>
        <p:xfrm>
          <a:off x="380998" y="3886200"/>
          <a:ext cx="8382001" cy="1957396"/>
        </p:xfrm>
        <a:graphic>
          <a:graphicData uri="http://schemas.openxmlformats.org/drawingml/2006/table">
            <a:tbl>
              <a:tblPr firstRow="1" bandRow="1">
                <a:tableStyleId>{8799B23B-EC83-4686-B30A-512413B5E67A}</a:tableStyleId>
              </a:tblPr>
              <a:tblGrid>
                <a:gridCol w="2514601">
                  <a:extLst>
                    <a:ext uri="{9D8B030D-6E8A-4147-A177-3AD203B41FA5}">
                      <a16:colId xmlns:a16="http://schemas.microsoft.com/office/drawing/2014/main" xmlns="" val="450595048"/>
                    </a:ext>
                  </a:extLst>
                </a:gridCol>
                <a:gridCol w="2489578">
                  <a:extLst>
                    <a:ext uri="{9D8B030D-6E8A-4147-A177-3AD203B41FA5}">
                      <a16:colId xmlns:a16="http://schemas.microsoft.com/office/drawing/2014/main" xmlns="" val="600003060"/>
                    </a:ext>
                  </a:extLst>
                </a:gridCol>
                <a:gridCol w="3377822">
                  <a:extLst>
                    <a:ext uri="{9D8B030D-6E8A-4147-A177-3AD203B41FA5}">
                      <a16:colId xmlns:a16="http://schemas.microsoft.com/office/drawing/2014/main" xmlns="" val="905508414"/>
                    </a:ext>
                  </a:extLst>
                </a:gridCol>
              </a:tblGrid>
              <a:tr h="761999">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800" u="none" strike="noStrike" kern="1200" baseline="0" dirty="0">
                          <a:solidFill>
                            <a:schemeClr val="bg1"/>
                          </a:solidFill>
                        </a:rPr>
                        <a:t>Planners 	</a:t>
                      </a:r>
                      <a:r>
                        <a:rPr lang="en-US" sz="1800" u="none" strike="noStrike" kern="1200" baseline="0" dirty="0" smtClean="0">
                          <a:solidFill>
                            <a:schemeClr val="bg1"/>
                          </a:solidFill>
                        </a:rPr>
                        <a:t>in </a:t>
                      </a:r>
                      <a:r>
                        <a:rPr lang="en-US" sz="1800" b="1" i="0" u="none" strike="noStrike" kern="1200" baseline="0" dirty="0">
                          <a:solidFill>
                            <a:schemeClr val="bg1"/>
                          </a:solidFill>
                          <a:latin typeface="+mn-lt"/>
                          <a:ea typeface="+mn-ea"/>
                          <a:cs typeface="+mn-cs"/>
                        </a:rPr>
                        <a:t>Operational Planning </a:t>
                      </a:r>
                      <a:r>
                        <a:rPr lang="en-US" sz="1800" b="0" i="0" u="none" strike="noStrike" kern="1200" baseline="0" dirty="0">
                          <a:solidFill>
                            <a:schemeClr val="bg1"/>
                          </a:solidFill>
                          <a:latin typeface="+mn-lt"/>
                          <a:ea typeface="+mn-ea"/>
                          <a:cs typeface="+mn-cs"/>
                        </a:rPr>
                        <a:t>	</a:t>
                      </a:r>
                    </a:p>
                  </a:txBody>
                  <a:tcPr>
                    <a:solidFill>
                      <a:srgbClr val="C30C20"/>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800" u="none" strike="noStrike" kern="1200" baseline="0" dirty="0">
                          <a:solidFill>
                            <a:schemeClr val="bg1"/>
                          </a:solidFill>
                        </a:rPr>
                        <a:t>Scope 	</a:t>
                      </a:r>
                    </a:p>
                    <a:p>
                      <a:pPr marL="0" marR="0" lvl="0" indent="0" algn="ctr" defTabSz="457200" rtl="0" eaLnBrk="1" fontAlgn="auto" latinLnBrk="0" hangingPunct="1">
                        <a:lnSpc>
                          <a:spcPct val="100000"/>
                        </a:lnSpc>
                        <a:spcBef>
                          <a:spcPts val="0"/>
                        </a:spcBef>
                        <a:spcAft>
                          <a:spcPts val="0"/>
                        </a:spcAft>
                        <a:buClrTx/>
                        <a:buSzTx/>
                        <a:buFontTx/>
                        <a:buNone/>
                        <a:tabLst/>
                        <a:defRPr/>
                      </a:pPr>
                      <a:r>
                        <a:rPr lang="en-US" sz="1800" u="none" strike="noStrike" kern="1200" baseline="0" dirty="0">
                          <a:solidFill>
                            <a:schemeClr val="bg1"/>
                          </a:solidFill>
                        </a:rPr>
                        <a:t>of </a:t>
                      </a:r>
                      <a:r>
                        <a:rPr lang="en-US" sz="1800" b="1" i="0" u="none" strike="noStrike" kern="1200" baseline="0" dirty="0">
                          <a:solidFill>
                            <a:schemeClr val="bg1"/>
                          </a:solidFill>
                          <a:latin typeface="+mn-lt"/>
                          <a:ea typeface="+mn-ea"/>
                          <a:cs typeface="+mn-cs"/>
                        </a:rPr>
                        <a:t>Operational Planning </a:t>
                      </a:r>
                      <a:endParaRPr lang="en-US" sz="1800" b="0" i="0" u="none" strike="noStrike" kern="1200" baseline="0" dirty="0">
                        <a:solidFill>
                          <a:schemeClr val="bg1"/>
                        </a:solidFill>
                        <a:latin typeface="+mn-lt"/>
                        <a:ea typeface="+mn-ea"/>
                        <a:cs typeface="+mn-cs"/>
                      </a:endParaRPr>
                    </a:p>
                  </a:txBody>
                  <a:tcPr>
                    <a:solidFill>
                      <a:srgbClr val="C30C20"/>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800" u="none" strike="noStrike" kern="1200" baseline="0" dirty="0">
                          <a:solidFill>
                            <a:schemeClr val="bg1"/>
                          </a:solidFill>
                        </a:rPr>
                        <a:t>Time Frame of </a:t>
                      </a:r>
                      <a:r>
                        <a:rPr lang="en-US" sz="1800" b="1" i="0" u="none" strike="noStrike" kern="1200" baseline="0" dirty="0">
                          <a:solidFill>
                            <a:schemeClr val="bg1"/>
                          </a:solidFill>
                          <a:latin typeface="+mn-lt"/>
                          <a:ea typeface="+mn-ea"/>
                          <a:cs typeface="+mn-cs"/>
                        </a:rPr>
                        <a:t>Operational Planning </a:t>
                      </a:r>
                      <a:r>
                        <a:rPr lang="en-US" sz="1800" b="0" i="0" u="none" strike="noStrike" kern="1200" baseline="0" dirty="0">
                          <a:solidFill>
                            <a:schemeClr val="bg1"/>
                          </a:solidFill>
                          <a:latin typeface="+mn-lt"/>
                          <a:ea typeface="+mn-ea"/>
                          <a:cs typeface="+mn-cs"/>
                        </a:rPr>
                        <a:t>	</a:t>
                      </a:r>
                    </a:p>
                  </a:txBody>
                  <a:tcPr>
                    <a:solidFill>
                      <a:srgbClr val="C30C20"/>
                    </a:solidFill>
                  </a:tcPr>
                </a:tc>
                <a:extLst>
                  <a:ext uri="{0D108BD9-81ED-4DB2-BD59-A6C34878D82A}">
                    <a16:rowId xmlns:a16="http://schemas.microsoft.com/office/drawing/2014/main" xmlns="" val="2060513984"/>
                  </a:ext>
                </a:extLst>
              </a:tr>
              <a:tr h="1195397">
                <a:tc>
                  <a:txBody>
                    <a:bodyPr/>
                    <a:lstStyle/>
                    <a:p>
                      <a:pPr algn="ctr"/>
                      <a:r>
                        <a:rPr lang="en-US" sz="1800" b="0" i="0" u="none" strike="noStrike" kern="1200" baseline="0" dirty="0">
                          <a:solidFill>
                            <a:schemeClr val="tx1"/>
                          </a:solidFill>
                          <a:latin typeface="+mn-lt"/>
                          <a:ea typeface="+mn-ea"/>
                          <a:cs typeface="+mn-cs"/>
                        </a:rPr>
                        <a:t>Middle managers and supervisors 	</a:t>
                      </a:r>
                    </a:p>
                  </a:txBody>
                  <a:tcPr>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Objectives for a division, department, or work group 	</a:t>
                      </a:r>
                    </a:p>
                    <a:p>
                      <a:pPr marL="0" marR="0" lvl="0" indent="0" algn="ctr" defTabSz="457200" rtl="0" eaLnBrk="1" fontAlgn="auto" latinLnBrk="0" hangingPunct="1">
                        <a:lnSpc>
                          <a:spcPct val="100000"/>
                        </a:lnSpc>
                        <a:spcBef>
                          <a:spcPts val="0"/>
                        </a:spcBef>
                        <a:spcAft>
                          <a:spcPts val="0"/>
                        </a:spcAft>
                        <a:buClrTx/>
                        <a:buSzTx/>
                        <a:buFontTx/>
                        <a:buNone/>
                        <a:tabLst/>
                        <a:defRPr/>
                      </a:pPr>
                      <a:r>
                        <a:rPr lang="en-US" sz="1800" u="none" strike="noStrike" kern="1200" baseline="0" dirty="0"/>
                        <a:t>	</a:t>
                      </a:r>
                      <a:endParaRPr lang="en-US" sz="1800" b="0" i="0" u="none" strike="noStrike" kern="1200" baseline="0" dirty="0">
                        <a:solidFill>
                          <a:schemeClr val="dk1"/>
                        </a:solidFill>
                        <a:latin typeface="+mn-lt"/>
                        <a:ea typeface="+mn-ea"/>
                        <a:cs typeface="+mn-cs"/>
                      </a:endParaRPr>
                    </a:p>
                  </a:txBody>
                  <a:tcPr>
                    <a:noFill/>
                  </a:tcPr>
                </a:tc>
                <a:tc>
                  <a:txBody>
                    <a:bodyPr/>
                    <a:lstStyle/>
                    <a:p>
                      <a:pPr algn="ctr"/>
                      <a:r>
                        <a:rPr lang="en-US" sz="1800" b="0" i="0" u="none" strike="noStrike" kern="1200" baseline="0" dirty="0">
                          <a:solidFill>
                            <a:schemeClr val="tx1"/>
                          </a:solidFill>
                          <a:latin typeface="+mn-lt"/>
                          <a:ea typeface="+mn-ea"/>
                          <a:cs typeface="+mn-cs"/>
                        </a:rPr>
                        <a:t>Short range; one year or less 	</a:t>
                      </a:r>
                    </a:p>
                  </a:txBody>
                  <a:tcPr>
                    <a:noFill/>
                  </a:tcPr>
                </a:tc>
                <a:extLst>
                  <a:ext uri="{0D108BD9-81ED-4DB2-BD59-A6C34878D82A}">
                    <a16:rowId xmlns:a16="http://schemas.microsoft.com/office/drawing/2014/main" xmlns="" val="925258238"/>
                  </a:ext>
                </a:extLst>
              </a:tr>
            </a:tbl>
          </a:graphicData>
        </a:graphic>
      </p:graphicFrame>
    </p:spTree>
    <p:extLst>
      <p:ext uri="{BB962C8B-B14F-4D97-AF65-F5344CB8AC3E}">
        <p14:creationId xmlns:p14="http://schemas.microsoft.com/office/powerpoint/2010/main" val="16902278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Personal Objectives</a:t>
            </a:r>
            <a:endParaRPr lang="en-US" dirty="0"/>
          </a:p>
        </p:txBody>
      </p:sp>
      <p:sp>
        <p:nvSpPr>
          <p:cNvPr id="3" name="Content Placeholder 2"/>
          <p:cNvSpPr>
            <a:spLocks noGrp="1"/>
          </p:cNvSpPr>
          <p:nvPr>
            <p:ph idx="1"/>
          </p:nvPr>
        </p:nvSpPr>
        <p:spPr/>
        <p:txBody>
          <a:bodyPr/>
          <a:lstStyle/>
          <a:p>
            <a:pPr marL="0" indent="0">
              <a:buNone/>
            </a:pPr>
            <a:r>
              <a:rPr lang="en-US" dirty="0" smtClean="0"/>
              <a:t>Each </a:t>
            </a:r>
            <a:r>
              <a:rPr lang="en-US" dirty="0"/>
              <a:t>supervisor should apply good planning practices to his or her individual </a:t>
            </a:r>
            <a:r>
              <a:rPr lang="en-US" dirty="0" smtClean="0"/>
              <a:t>efforts apart from planning for the department </a:t>
            </a:r>
            <a:r>
              <a:rPr lang="en-US" dirty="0" smtClean="0"/>
              <a:t>as a whole</a:t>
            </a:r>
            <a:endParaRPr lang="en-US" dirty="0" smtClean="0"/>
          </a:p>
          <a:p>
            <a:pPr marL="0" indent="0">
              <a:buNone/>
            </a:pPr>
            <a:endParaRPr lang="en-US" sz="1200" dirty="0"/>
          </a:p>
          <a:p>
            <a:pPr marL="0" indent="0">
              <a:buNone/>
            </a:pPr>
            <a:r>
              <a:rPr lang="en-US" dirty="0" smtClean="0"/>
              <a:t>Include:</a:t>
            </a:r>
          </a:p>
          <a:p>
            <a:pPr marL="0" indent="0">
              <a:buNone/>
            </a:pPr>
            <a:endParaRPr lang="en-US" sz="1200" dirty="0"/>
          </a:p>
          <a:p>
            <a:r>
              <a:rPr lang="en-US" sz="2200" dirty="0" smtClean="0"/>
              <a:t>Determining </a:t>
            </a:r>
            <a:r>
              <a:rPr lang="en-US" sz="2200" dirty="0"/>
              <a:t>how to help the department meet its </a:t>
            </a:r>
            <a:r>
              <a:rPr lang="en-US" sz="2200" dirty="0" smtClean="0"/>
              <a:t>objectives and how </a:t>
            </a:r>
            <a:r>
              <a:rPr lang="en-US" sz="2200" dirty="0"/>
              <a:t>to meet the supervisor’s own career </a:t>
            </a:r>
            <a:r>
              <a:rPr lang="en-US" sz="2200" dirty="0" smtClean="0"/>
              <a:t>objectives </a:t>
            </a:r>
          </a:p>
          <a:p>
            <a:r>
              <a:rPr lang="en-US" sz="2200" dirty="0"/>
              <a:t>E</a:t>
            </a:r>
            <a:r>
              <a:rPr lang="en-US" sz="2200" dirty="0" smtClean="0"/>
              <a:t>ffectively </a:t>
            </a:r>
            <a:r>
              <a:rPr lang="en-US" sz="2200" dirty="0"/>
              <a:t>managing the use of one’s time </a:t>
            </a:r>
            <a:r>
              <a:rPr lang="en-US" sz="2200" dirty="0" smtClean="0"/>
              <a:t> </a:t>
            </a:r>
            <a:endParaRPr lang="en-US" sz="2200" dirty="0"/>
          </a:p>
        </p:txBody>
      </p:sp>
    </p:spTree>
    <p:extLst>
      <p:ext uri="{BB962C8B-B14F-4D97-AF65-F5344CB8AC3E}">
        <p14:creationId xmlns:p14="http://schemas.microsoft.com/office/powerpoint/2010/main" val="10012575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altLang="en-US" dirty="0"/>
              <a:t>Figure 6.1: Characteristics of Effective Objectives</a:t>
            </a:r>
          </a:p>
        </p:txBody>
      </p:sp>
      <p:pic>
        <p:nvPicPr>
          <p:cNvPr id="4" name="Picture 3" descr="The figure illustrates the characteristics of effective objectives.">
            <a:extLst>
              <a:ext uri="{FF2B5EF4-FFF2-40B4-BE49-F238E27FC236}">
                <a16:creationId xmlns:a16="http://schemas.microsoft.com/office/drawing/2014/main" xmlns="" id="{49E901FC-B7FA-4BC0-B1A0-8053D08407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7400" y="1490969"/>
            <a:ext cx="4613187" cy="3799861"/>
          </a:xfrm>
          <a:prstGeom prst="rect">
            <a:avLst/>
          </a:prstGeom>
        </p:spPr>
      </p:pic>
      <p:sp>
        <p:nvSpPr>
          <p:cNvPr id="3" name="Content Placeholder 2">
            <a:extLst>
              <a:ext uri="{FF2B5EF4-FFF2-40B4-BE49-F238E27FC236}">
                <a16:creationId xmlns:a16="http://schemas.microsoft.com/office/drawing/2014/main" xmlns="" id="{F009359C-D0DE-417E-AE1C-0A2DD0E1B37D}"/>
              </a:ext>
            </a:extLst>
          </p:cNvPr>
          <p:cNvSpPr>
            <a:spLocks noGrp="1"/>
          </p:cNvSpPr>
          <p:nvPr>
            <p:ph idx="1"/>
          </p:nvPr>
        </p:nvSpPr>
        <p:spPr>
          <a:xfrm>
            <a:off x="457200" y="5943600"/>
            <a:ext cx="8229600" cy="609600"/>
          </a:xfrm>
        </p:spPr>
        <p:txBody>
          <a:bodyPr/>
          <a:lstStyle/>
          <a:p>
            <a:pPr marL="0" indent="0" algn="r">
              <a:buNone/>
            </a:pPr>
            <a:r>
              <a:rPr lang="en-US" sz="1200" dirty="0" smtClean="0">
                <a:hlinkClick r:id="rId3" action="ppaction://hlinksldjump"/>
              </a:rPr>
              <a:t>Jump to </a:t>
            </a:r>
            <a:r>
              <a:rPr lang="en-US" altLang="en-US" sz="1200" dirty="0">
                <a:hlinkClick r:id="rId3" action="ppaction://hlinksldjump"/>
              </a:rPr>
              <a:t>Figure 6.1: Characteristics of Effective Objectives, Appendix</a:t>
            </a:r>
            <a:endParaRPr lang="en-US" sz="1200" dirty="0"/>
          </a:p>
        </p:txBody>
      </p:sp>
    </p:spTree>
    <p:extLst>
      <p:ext uri="{BB962C8B-B14F-4D97-AF65-F5344CB8AC3E}">
        <p14:creationId xmlns:p14="http://schemas.microsoft.com/office/powerpoint/2010/main" val="33320220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MHHE_Accessible_PPT_Template-v3">
  <a:themeElements>
    <a:clrScheme name="Custom 19">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000000"/>
      </a:hlink>
      <a:folHlink>
        <a:srgbClr val="C30C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05ef95cd2ad246d0c8271ec60b17ad4f">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c503de9789163bd5bbe326fdacfa265e"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4A12780-6617-4241-803D-41B8A2D10B1A}"/>
</file>

<file path=customXml/itemProps2.xml><?xml version="1.0" encoding="utf-8"?>
<ds:datastoreItem xmlns:ds="http://schemas.openxmlformats.org/officeDocument/2006/customXml" ds:itemID="{3F76C31C-A3E5-4258-ADF7-A02F3E646470}">
  <ds:schemaRefs>
    <ds:schemaRef ds:uri="http://schemas.microsoft.com/sharepoint/v3/contenttype/forms"/>
  </ds:schemaRefs>
</ds:datastoreItem>
</file>

<file path=customXml/itemProps3.xml><?xml version="1.0" encoding="utf-8"?>
<ds:datastoreItem xmlns:ds="http://schemas.openxmlformats.org/officeDocument/2006/customXml" ds:itemID="{EF79A204-FABE-4697-993E-BFBC0AB998AA}">
  <ds:schemaRefs>
    <ds:schemaRef ds:uri="http://schemas.openxmlformats.org/package/2006/metadata/core-properties"/>
    <ds:schemaRef ds:uri="http://schemas.microsoft.com/office/infopath/2007/PartnerControls"/>
    <ds:schemaRef ds:uri="http://purl.org/dc/terms/"/>
    <ds:schemaRef ds:uri="3b891efd-a537-4e57-a9a6-7bde74ae8a20"/>
    <ds:schemaRef ds:uri="http://schemas.microsoft.com/office/2006/documentManagement/types"/>
    <ds:schemaRef ds:uri="http://purl.org/dc/elements/1.1/"/>
    <ds:schemaRef ds:uri="http://schemas.microsoft.com/office/2006/metadata/properties"/>
    <ds:schemaRef ds:uri="aa4f5ada-9d1d-46d6-b705-f2cf90d05a91"/>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3358</TotalTime>
  <Words>2157</Words>
  <Application>Microsoft Office PowerPoint</Application>
  <PresentationFormat>On-screen Show (4:3)</PresentationFormat>
  <Paragraphs>289</Paragraphs>
  <Slides>33</Slides>
  <Notes>18</Notes>
  <HiddenSlides>5</HiddenSlides>
  <MMClips>0</MMClips>
  <ScaleCrop>false</ScaleCrop>
  <HeadingPairs>
    <vt:vector size="6" baseType="variant">
      <vt:variant>
        <vt:lpstr>Fonts Used</vt:lpstr>
      </vt:variant>
      <vt:variant>
        <vt:i4>7</vt:i4>
      </vt:variant>
      <vt:variant>
        <vt:lpstr>Theme</vt:lpstr>
      </vt:variant>
      <vt:variant>
        <vt:i4>8</vt:i4>
      </vt:variant>
      <vt:variant>
        <vt:lpstr>Slide Titles</vt:lpstr>
      </vt:variant>
      <vt:variant>
        <vt:i4>33</vt:i4>
      </vt:variant>
    </vt:vector>
  </HeadingPairs>
  <TitlesOfParts>
    <vt:vector size="48" baseType="lpstr">
      <vt:lpstr>Arial</vt:lpstr>
      <vt:lpstr>ArumSans Bold</vt:lpstr>
      <vt:lpstr>ArumSans Regular</vt:lpstr>
      <vt:lpstr>Calibri</vt:lpstr>
      <vt:lpstr>Times New Roman</vt:lpstr>
      <vt:lpstr>Vectipede Rg</vt:lpstr>
      <vt:lpstr>Wingdings</vt:lpstr>
      <vt:lpstr>MHHE_Accessible_PPT_Template-v3</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Reaching Goals: Plans and Controls</vt:lpstr>
      <vt:lpstr>Learning Objectives</vt:lpstr>
      <vt:lpstr>Planning in Organizations</vt:lpstr>
      <vt:lpstr>Why Supervisors and Managers Plan</vt:lpstr>
      <vt:lpstr>Objectives and Goals</vt:lpstr>
      <vt:lpstr>Strategic and Operational Planning</vt:lpstr>
      <vt:lpstr> Table 6.1: Characteristics of Strategic and Operational Planning</vt:lpstr>
      <vt:lpstr>Personal Objectives</vt:lpstr>
      <vt:lpstr>Figure 6.1: Characteristics of Effective Objectives</vt:lpstr>
      <vt:lpstr>Policies, Procedures, and Rules</vt:lpstr>
      <vt:lpstr>Action Plan</vt:lpstr>
      <vt:lpstr>Contingency Planning</vt:lpstr>
      <vt:lpstr>Management by Objectives, 1</vt:lpstr>
      <vt:lpstr>Management by Objectives, 2</vt:lpstr>
      <vt:lpstr>Supervisor’s Role in the Planning Process</vt:lpstr>
      <vt:lpstr>Allocating Resources</vt:lpstr>
      <vt:lpstr>Scheduling Tools</vt:lpstr>
      <vt:lpstr> Involving Employees and Planning with a Team</vt:lpstr>
      <vt:lpstr>Updating Objectives</vt:lpstr>
      <vt:lpstr>Supervisor as a Controller</vt:lpstr>
      <vt:lpstr>Figure 6.7: Control Process</vt:lpstr>
      <vt:lpstr>Process of Controlling, 1</vt:lpstr>
      <vt:lpstr>Process of Controlling, 2</vt:lpstr>
      <vt:lpstr>Process of Controlling, 3</vt:lpstr>
      <vt:lpstr> Figure 6.8: Tools for Fixing Performance  Problems</vt:lpstr>
      <vt:lpstr>Types of Control</vt:lpstr>
      <vt:lpstr>Tools for Control</vt:lpstr>
      <vt:lpstr>Characteristics of Effective Controls</vt:lpstr>
      <vt:lpstr>APPENDICES</vt:lpstr>
      <vt:lpstr> Figure 6.1: Characteristics of Effective Objectives, Appendix</vt:lpstr>
      <vt:lpstr>Figure 6.7: Control Process, Appendix</vt:lpstr>
      <vt:lpstr> Figure 6.8: Tools for Fixing Performance Problems, Appendix</vt:lpstr>
      <vt:lpstr>Characteristics of Effective Controls, Appendix</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Bcox</dc:creator>
  <cp:lastModifiedBy>Bhavana Balaji</cp:lastModifiedBy>
  <cp:revision>110</cp:revision>
  <dcterms:created xsi:type="dcterms:W3CDTF">2015-01-23T21:54:27Z</dcterms:created>
  <dcterms:modified xsi:type="dcterms:W3CDTF">2018-01-31T12:22:56Z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