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9"/>
  </p:notesMasterIdLst>
  <p:sldIdLst>
    <p:sldId id="259" r:id="rId12"/>
    <p:sldId id="260" r:id="rId13"/>
    <p:sldId id="261" r:id="rId14"/>
    <p:sldId id="262" r:id="rId15"/>
    <p:sldId id="263" r:id="rId16"/>
    <p:sldId id="264" r:id="rId17"/>
    <p:sldId id="267" r:id="rId18"/>
    <p:sldId id="268" r:id="rId19"/>
    <p:sldId id="270" r:id="rId20"/>
    <p:sldId id="271" r:id="rId21"/>
    <p:sldId id="272" r:id="rId22"/>
    <p:sldId id="273" r:id="rId23"/>
    <p:sldId id="274" r:id="rId24"/>
    <p:sldId id="296" r:id="rId25"/>
    <p:sldId id="276" r:id="rId26"/>
    <p:sldId id="277" r:id="rId27"/>
    <p:sldId id="278" r:id="rId28"/>
    <p:sldId id="305" r:id="rId29"/>
    <p:sldId id="280" r:id="rId30"/>
    <p:sldId id="282" r:id="rId31"/>
    <p:sldId id="283" r:id="rId32"/>
    <p:sldId id="285" r:id="rId33"/>
    <p:sldId id="287" r:id="rId34"/>
    <p:sldId id="288" r:id="rId35"/>
    <p:sldId id="289" r:id="rId36"/>
    <p:sldId id="290" r:id="rId37"/>
    <p:sldId id="297" r:id="rId38"/>
    <p:sldId id="306" r:id="rId39"/>
    <p:sldId id="307" r:id="rId40"/>
    <p:sldId id="299" r:id="rId41"/>
    <p:sldId id="293" r:id="rId42"/>
    <p:sldId id="295" r:id="rId43"/>
    <p:sldId id="300" r:id="rId44"/>
    <p:sldId id="301" r:id="rId45"/>
    <p:sldId id="302" r:id="rId46"/>
    <p:sldId id="303" r:id="rId47"/>
    <p:sldId id="30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B3C1ED6-97D8-4E30-8595-F983F7A6C2D4}">
          <p14:sldIdLst>
            <p14:sldId id="259"/>
            <p14:sldId id="260"/>
            <p14:sldId id="261"/>
            <p14:sldId id="262"/>
            <p14:sldId id="263"/>
            <p14:sldId id="264"/>
            <p14:sldId id="267"/>
            <p14:sldId id="268"/>
            <p14:sldId id="270"/>
            <p14:sldId id="271"/>
            <p14:sldId id="272"/>
            <p14:sldId id="273"/>
            <p14:sldId id="274"/>
            <p14:sldId id="296"/>
            <p14:sldId id="276"/>
            <p14:sldId id="277"/>
            <p14:sldId id="278"/>
            <p14:sldId id="305"/>
            <p14:sldId id="280"/>
            <p14:sldId id="282"/>
            <p14:sldId id="283"/>
            <p14:sldId id="285"/>
            <p14:sldId id="287"/>
            <p14:sldId id="288"/>
            <p14:sldId id="289"/>
            <p14:sldId id="290"/>
            <p14:sldId id="297"/>
            <p14:sldId id="306"/>
            <p14:sldId id="307"/>
            <p14:sldId id="299"/>
            <p14:sldId id="293"/>
            <p14:sldId id="295"/>
            <p14:sldId id="300"/>
            <p14:sldId id="301"/>
            <p14:sldId id="302"/>
            <p14:sldId id="303"/>
            <p14:sldId id="30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815" autoAdjust="0"/>
  </p:normalViewPr>
  <p:slideViewPr>
    <p:cSldViewPr>
      <p:cViewPr varScale="1">
        <p:scale>
          <a:sx n="55" d="100"/>
          <a:sy n="55" d="100"/>
        </p:scale>
        <p:origin x="175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8" Type="http://schemas.openxmlformats.org/officeDocument/2006/relationships/slideMaster" Target="slideMasters/slideMaster5.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4DE1D87-4DED-493E-B6D3-58701B167A2A}" type="slidenum">
              <a:rPr lang="en-US"/>
              <a:pPr>
                <a:defRPr/>
              </a:pPr>
              <a:t>1</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104268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17AF564-1085-4339-9D08-49803BB494E0}" type="slidenum">
              <a:rPr lang="en-US"/>
              <a:pPr>
                <a:defRPr/>
              </a:pPr>
              <a:t>11</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Identify the steps in the selection process.</a:t>
            </a:r>
          </a:p>
          <a:p>
            <a:endParaRPr lang="en-US" altLang="en-US" dirty="0"/>
          </a:p>
        </p:txBody>
      </p:sp>
    </p:spTree>
    <p:extLst>
      <p:ext uri="{BB962C8B-B14F-4D97-AF65-F5344CB8AC3E}">
        <p14:creationId xmlns:p14="http://schemas.microsoft.com/office/powerpoint/2010/main" val="4123278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1E01949-7FF6-4930-A56A-709CAC05990F}" type="slidenum">
              <a:rPr lang="en-US"/>
              <a:pPr>
                <a:defRPr/>
              </a:pPr>
              <a:t>12</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Discuss how a supervisor should go about interviewing candidates for a job.</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4100393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2C06E1E-B95B-41D4-AC2A-D40DE8B46FAF}" type="slidenum">
              <a:rPr lang="en-US"/>
              <a:pPr>
                <a:defRPr/>
              </a:pPr>
              <a:t>13</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Discuss how a supervisor should go about interviewing candidates for a job.</a:t>
            </a:r>
          </a:p>
          <a:p>
            <a:endParaRPr lang="en-US" altLang="en-US" dirty="0"/>
          </a:p>
          <a:p>
            <a:endParaRPr lang="en-US" altLang="en-US" dirty="0"/>
          </a:p>
        </p:txBody>
      </p:sp>
    </p:spTree>
    <p:extLst>
      <p:ext uri="{BB962C8B-B14F-4D97-AF65-F5344CB8AC3E}">
        <p14:creationId xmlns:p14="http://schemas.microsoft.com/office/powerpoint/2010/main" val="796865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23B37F-E95B-44B6-AD7B-886BFE7B1ED4}" type="slidenum">
              <a:rPr lang="en-US"/>
              <a:pPr>
                <a:defRPr/>
              </a:pPr>
              <a:t>15</a:t>
            </a:fld>
            <a:endParaRPr lang="en-US"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Discuss how a supervisor should go about interviewing candidates for a job.</a:t>
            </a:r>
          </a:p>
          <a:p>
            <a:endParaRPr lang="en-US" altLang="en-US" dirty="0"/>
          </a:p>
          <a:p>
            <a:endParaRPr lang="en-US" altLang="en-US" dirty="0"/>
          </a:p>
        </p:txBody>
      </p:sp>
    </p:spTree>
    <p:extLst>
      <p:ext uri="{BB962C8B-B14F-4D97-AF65-F5344CB8AC3E}">
        <p14:creationId xmlns:p14="http://schemas.microsoft.com/office/powerpoint/2010/main" val="418878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5B53860-D5C2-475A-A4BB-FB18C8ED790B}" type="slidenum">
              <a:rPr lang="en-US"/>
              <a:pPr>
                <a:defRPr/>
              </a:pPr>
              <a:t>16</a:t>
            </a:fld>
            <a:endParaRPr lang="en-US" dirty="0"/>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Discuss how a supervisor should go about interviewing candidates for a job.</a:t>
            </a:r>
          </a:p>
          <a:p>
            <a:endParaRPr lang="en-US" altLang="en-US" dirty="0"/>
          </a:p>
          <a:p>
            <a:endParaRPr lang="en-US" altLang="en-US" dirty="0"/>
          </a:p>
        </p:txBody>
      </p:sp>
    </p:spTree>
    <p:extLst>
      <p:ext uri="{BB962C8B-B14F-4D97-AF65-F5344CB8AC3E}">
        <p14:creationId xmlns:p14="http://schemas.microsoft.com/office/powerpoint/2010/main" val="3075164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055A3D-4FD2-4CAE-854F-9A8930E339CD}" type="slidenum">
              <a:rPr lang="en-US"/>
              <a:pPr>
                <a:defRPr/>
              </a:pPr>
              <a:t>17</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See </a:t>
            </a:r>
            <a:r>
              <a:rPr lang="en-US" altLang="en-US" dirty="0"/>
              <a:t>Learning Objective 5: Discuss how a supervisor should go about interviewing candidates for a job.</a:t>
            </a:r>
          </a:p>
          <a:p>
            <a:endParaRPr lang="en-US" altLang="en-US" dirty="0"/>
          </a:p>
          <a:p>
            <a:r>
              <a:rPr lang="en-US" altLang="en-US" dirty="0"/>
              <a:t>See text page: </a:t>
            </a:r>
            <a:r>
              <a:rPr lang="en-US" altLang="en-US" dirty="0" smtClean="0"/>
              <a:t>414</a:t>
            </a:r>
            <a:endParaRPr lang="en-US" altLang="en-US" dirty="0"/>
          </a:p>
          <a:p>
            <a:endParaRPr lang="en-US" altLang="en-US" dirty="0"/>
          </a:p>
        </p:txBody>
      </p:sp>
    </p:spTree>
    <p:extLst>
      <p:ext uri="{BB962C8B-B14F-4D97-AF65-F5344CB8AC3E}">
        <p14:creationId xmlns:p14="http://schemas.microsoft.com/office/powerpoint/2010/main" val="2440724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E055A3D-4FD2-4CAE-854F-9A8930E339CD}" type="slidenum">
              <a:rPr lang="en-US"/>
              <a:pPr>
                <a:defRPr/>
              </a:pPr>
              <a:t>18</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See </a:t>
            </a:r>
            <a:r>
              <a:rPr lang="en-US" altLang="en-US" dirty="0"/>
              <a:t>Learning Objective 5: Discuss how a supervisor should go about interviewing candidates for a job.</a:t>
            </a:r>
          </a:p>
          <a:p>
            <a:endParaRPr lang="en-US" altLang="en-US" dirty="0"/>
          </a:p>
          <a:p>
            <a:r>
              <a:rPr lang="en-US" altLang="en-US" dirty="0"/>
              <a:t>See text page: </a:t>
            </a:r>
            <a:r>
              <a:rPr lang="en-US" altLang="en-US" dirty="0" smtClean="0"/>
              <a:t>414</a:t>
            </a:r>
            <a:endParaRPr lang="en-US" altLang="en-US" dirty="0"/>
          </a:p>
          <a:p>
            <a:endParaRPr lang="en-US" altLang="en-US" dirty="0"/>
          </a:p>
        </p:txBody>
      </p:sp>
    </p:spTree>
    <p:extLst>
      <p:ext uri="{BB962C8B-B14F-4D97-AF65-F5344CB8AC3E}">
        <p14:creationId xmlns:p14="http://schemas.microsoft.com/office/powerpoint/2010/main" val="945729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1C64087-776C-4B79-A9E3-22E2CB6E0E11}" type="slidenum">
              <a:rPr lang="en-US"/>
              <a:pPr>
                <a:defRPr/>
              </a:pPr>
              <a:t>19</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Discuss how a supervisor should go about interviewing candidates for a job.</a:t>
            </a:r>
          </a:p>
          <a:p>
            <a:endParaRPr lang="en-US" altLang="en-US" dirty="0"/>
          </a:p>
          <a:p>
            <a:endParaRPr lang="en-US" altLang="en-US" dirty="0"/>
          </a:p>
        </p:txBody>
      </p:sp>
    </p:spTree>
    <p:extLst>
      <p:ext uri="{BB962C8B-B14F-4D97-AF65-F5344CB8AC3E}">
        <p14:creationId xmlns:p14="http://schemas.microsoft.com/office/powerpoint/2010/main" val="2224068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65B1EB9-8441-4B77-BB18-F78B77DFE058}" type="slidenum">
              <a:rPr lang="en-US"/>
              <a:pPr>
                <a:defRPr/>
              </a:pPr>
              <a:t>20</a:t>
            </a:fld>
            <a:endParaRPr lang="en-US" dirty="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smtClean="0"/>
              <a:t>Halo </a:t>
            </a:r>
            <a:r>
              <a:rPr lang="en-US" altLang="en-US" b="1" dirty="0"/>
              <a:t>effect</a:t>
            </a:r>
            <a:r>
              <a:rPr lang="en-US" altLang="en-US" b="0" dirty="0"/>
              <a:t>:</a:t>
            </a:r>
            <a:r>
              <a:rPr lang="en-US" altLang="en-US" b="1" dirty="0"/>
              <a:t> </a:t>
            </a:r>
            <a:r>
              <a:rPr lang="en-US" altLang="en-US" dirty="0" smtClean="0"/>
              <a:t>Practice </a:t>
            </a:r>
            <a:r>
              <a:rPr lang="en-US" altLang="en-US" dirty="0"/>
              <a:t>of forming an overall opinion on the basis of one outstanding </a:t>
            </a:r>
            <a:r>
              <a:rPr lang="en-US" altLang="en-US" dirty="0" smtClean="0"/>
              <a:t>characteristic </a:t>
            </a:r>
            <a:endParaRPr lang="en-US" altLang="en-US" dirty="0"/>
          </a:p>
          <a:p>
            <a:endParaRPr lang="en-US" altLang="en-US" dirty="0"/>
          </a:p>
          <a:p>
            <a:r>
              <a:rPr lang="en-US" altLang="en-US" dirty="0"/>
              <a:t>See Learning Objective 5: Discuss how a supervisor should go about interviewing candidates for a job.</a:t>
            </a:r>
          </a:p>
          <a:p>
            <a:endParaRPr lang="en-US" altLang="en-US" dirty="0"/>
          </a:p>
          <a:p>
            <a:endParaRPr lang="en-US" altLang="en-US" dirty="0"/>
          </a:p>
        </p:txBody>
      </p:sp>
    </p:spTree>
    <p:extLst>
      <p:ext uri="{BB962C8B-B14F-4D97-AF65-F5344CB8AC3E}">
        <p14:creationId xmlns:p14="http://schemas.microsoft.com/office/powerpoint/2010/main" val="353121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EC8646C-6A41-49D3-A7AD-90432838654D}" type="slidenum">
              <a:rPr lang="en-US"/>
              <a:pPr>
                <a:defRPr/>
              </a:pPr>
              <a:t>21</a:t>
            </a:fld>
            <a:endParaRPr lang="en-US"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Define types of employment tests.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1634552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709FE81-682D-4E0A-9CA8-88C69390DA06}" type="slidenum">
              <a:rPr lang="en-US"/>
              <a:pPr>
                <a:defRPr/>
              </a:pPr>
              <a:t>2</a:t>
            </a:fld>
            <a:endParaRPr lang="en-US"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4293859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8C4B5FF-ADE1-4E22-BECE-05B8705E1117}" type="slidenum">
              <a:rPr lang="en-US"/>
              <a:pPr>
                <a:defRPr/>
              </a:pPr>
              <a:t>22</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Define types of employment tests.</a:t>
            </a:r>
          </a:p>
          <a:p>
            <a:endParaRPr lang="en-US" altLang="en-US" dirty="0"/>
          </a:p>
          <a:p>
            <a:endParaRPr lang="en-US" altLang="en-US" dirty="0"/>
          </a:p>
        </p:txBody>
      </p:sp>
    </p:spTree>
    <p:extLst>
      <p:ext uri="{BB962C8B-B14F-4D97-AF65-F5344CB8AC3E}">
        <p14:creationId xmlns:p14="http://schemas.microsoft.com/office/powerpoint/2010/main" val="2307994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647C097-4658-4E7B-9975-611908D00257}" type="slidenum">
              <a:rPr lang="en-US"/>
              <a:pPr>
                <a:defRPr/>
              </a:pPr>
              <a:t>24</a:t>
            </a:fld>
            <a:endParaRPr lang="en-US" dirty="0"/>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Define types of employment tests.</a:t>
            </a:r>
          </a:p>
          <a:p>
            <a:endParaRPr lang="en-US" altLang="en-US" dirty="0"/>
          </a:p>
          <a:p>
            <a:endParaRPr lang="en-US" altLang="en-US" dirty="0"/>
          </a:p>
        </p:txBody>
      </p:sp>
    </p:spTree>
    <p:extLst>
      <p:ext uri="{BB962C8B-B14F-4D97-AF65-F5344CB8AC3E}">
        <p14:creationId xmlns:p14="http://schemas.microsoft.com/office/powerpoint/2010/main" val="4267446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6B82AB-86D7-45AE-9ACE-280BF633E718}" type="slidenum">
              <a:rPr lang="en-US"/>
              <a:pPr>
                <a:defRPr/>
              </a:pPr>
              <a:t>25</a:t>
            </a:fld>
            <a:endParaRPr lang="en-US" dirty="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Define types of employment tests.</a:t>
            </a:r>
          </a:p>
          <a:p>
            <a:endParaRPr lang="en-US" altLang="en-US" dirty="0"/>
          </a:p>
          <a:p>
            <a:endParaRPr lang="en-US" altLang="en-US" dirty="0"/>
          </a:p>
        </p:txBody>
      </p:sp>
    </p:spTree>
    <p:extLst>
      <p:ext uri="{BB962C8B-B14F-4D97-AF65-F5344CB8AC3E}">
        <p14:creationId xmlns:p14="http://schemas.microsoft.com/office/powerpoint/2010/main" val="175673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F5ADC5C-AB1B-4B9B-8586-C1ED85F93FE6}" type="slidenum">
              <a:rPr lang="en-US"/>
              <a:pPr>
                <a:defRPr/>
              </a:pPr>
              <a:t>26</a:t>
            </a:fld>
            <a:endParaRPr lang="en-US" dirty="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Summarize the requirements of antidiscrimination laws.</a:t>
            </a:r>
          </a:p>
          <a:p>
            <a:pPr marL="228600" indent="-228600"/>
            <a:endParaRPr lang="en-US" altLang="en-US" dirty="0"/>
          </a:p>
          <a:p>
            <a:pPr marL="228600" indent="-228600"/>
            <a:r>
              <a:rPr lang="en-US" sz="1200" b="1" i="0" u="none" strike="noStrike" kern="1200" baseline="0" dirty="0">
                <a:solidFill>
                  <a:schemeClr val="tx1"/>
                </a:solidFill>
                <a:latin typeface="+mn-lt"/>
                <a:ea typeface="+mn-ea"/>
                <a:cs typeface="+mn-cs"/>
              </a:rPr>
              <a:t>Equal Employment Opportunity </a:t>
            </a:r>
            <a:r>
              <a:rPr lang="en-US" sz="1200" b="1" i="0" u="none" strike="noStrike" kern="1200" baseline="0" dirty="0" smtClean="0">
                <a:solidFill>
                  <a:schemeClr val="tx1"/>
                </a:solidFill>
                <a:latin typeface="+mn-lt"/>
                <a:ea typeface="+mn-ea"/>
                <a:cs typeface="+mn-cs"/>
              </a:rPr>
              <a:t>Commission, </a:t>
            </a:r>
            <a:r>
              <a:rPr lang="en-US" sz="1200" b="1" i="0" u="none" strike="noStrike" kern="1200" baseline="0" dirty="0">
                <a:solidFill>
                  <a:schemeClr val="tx1"/>
                </a:solidFill>
                <a:latin typeface="+mn-lt"/>
                <a:ea typeface="+mn-ea"/>
                <a:cs typeface="+mn-cs"/>
              </a:rPr>
              <a:t>or </a:t>
            </a:r>
            <a:r>
              <a:rPr lang="en-US" sz="1200" b="1" i="0" u="none" strike="noStrike" kern="1200" baseline="0" dirty="0" smtClean="0">
                <a:solidFill>
                  <a:schemeClr val="tx1"/>
                </a:solidFill>
                <a:latin typeface="+mn-lt"/>
                <a:ea typeface="+mn-ea"/>
                <a:cs typeface="+mn-cs"/>
              </a:rPr>
              <a:t>EEOC</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federal government agency charged with enforcing Title VII </a:t>
            </a:r>
            <a:r>
              <a:rPr lang="en-US" sz="1200" b="0" i="0" u="none" strike="noStrike" kern="1200" baseline="0" dirty="0" smtClean="0">
                <a:solidFill>
                  <a:schemeClr val="tx1"/>
                </a:solidFill>
                <a:latin typeface="+mn-lt"/>
                <a:ea typeface="+mn-ea"/>
                <a:cs typeface="+mn-cs"/>
              </a:rPr>
              <a:t>of the </a:t>
            </a:r>
            <a:r>
              <a:rPr lang="en-US" sz="1200" b="0" i="0" u="none" strike="noStrike" kern="1200" baseline="0" dirty="0">
                <a:solidFill>
                  <a:schemeClr val="tx1"/>
                </a:solidFill>
                <a:latin typeface="+mn-lt"/>
                <a:ea typeface="+mn-ea"/>
                <a:cs typeface="+mn-cs"/>
              </a:rPr>
              <a:t>Civil Rights </a:t>
            </a:r>
            <a:r>
              <a:rPr lang="en-US" sz="1200" b="0" i="0" u="none" strike="noStrike" kern="1200" baseline="0" dirty="0" smtClean="0">
                <a:solidFill>
                  <a:schemeClr val="tx1"/>
                </a:solidFill>
                <a:latin typeface="+mn-lt"/>
                <a:ea typeface="+mn-ea"/>
                <a:cs typeface="+mn-cs"/>
              </a:rPr>
              <a:t>Act </a:t>
            </a:r>
            <a:endParaRPr lang="en-US" altLang="en-US" dirty="0"/>
          </a:p>
          <a:p>
            <a:pPr marL="228600" indent="-228600"/>
            <a:r>
              <a:rPr lang="en-US" altLang="en-US" dirty="0"/>
              <a:t>                                  </a:t>
            </a:r>
          </a:p>
          <a:p>
            <a:pPr marL="228600" indent="-228600"/>
            <a:endParaRPr lang="en-US" altLang="en-US" dirty="0"/>
          </a:p>
        </p:txBody>
      </p:sp>
    </p:spTree>
    <p:extLst>
      <p:ext uri="{BB962C8B-B14F-4D97-AF65-F5344CB8AC3E}">
        <p14:creationId xmlns:p14="http://schemas.microsoft.com/office/powerpoint/2010/main" val="3682400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27</a:t>
            </a:fld>
            <a:endParaRPr lang="en-US" dirty="0"/>
          </a:p>
        </p:txBody>
      </p:sp>
    </p:spTree>
    <p:extLst>
      <p:ext uri="{BB962C8B-B14F-4D97-AF65-F5344CB8AC3E}">
        <p14:creationId xmlns:p14="http://schemas.microsoft.com/office/powerpoint/2010/main" val="806518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See Learning Objective 8: Explain how hiring decisions are affected by the Americans with Disabilities </a:t>
            </a:r>
            <a:r>
              <a:rPr lang="en-US" altLang="en-US" dirty="0" smtClean="0"/>
              <a:t>Act,</a:t>
            </a:r>
            <a:r>
              <a:rPr lang="en-US" altLang="en-US" baseline="0" dirty="0" smtClean="0"/>
              <a:t> or </a:t>
            </a:r>
            <a:r>
              <a:rPr lang="en-US" altLang="en-US" dirty="0" smtClean="0"/>
              <a:t>A D A. </a:t>
            </a:r>
            <a:r>
              <a:rPr lang="en-US" dirty="0" smtClean="0"/>
              <a:t>See </a:t>
            </a:r>
            <a:r>
              <a:rPr lang="en-US" dirty="0"/>
              <a:t>text </a:t>
            </a:r>
            <a:r>
              <a:rPr lang="en-US" dirty="0" smtClean="0"/>
              <a:t>pages: 424 </a:t>
            </a:r>
            <a:r>
              <a:rPr lang="en-US" dirty="0"/>
              <a:t>to </a:t>
            </a:r>
            <a:r>
              <a:rPr lang="en-US" dirty="0" smtClean="0"/>
              <a:t>425 </a:t>
            </a:r>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30</a:t>
            </a:fld>
            <a:endParaRPr lang="en-US" dirty="0"/>
          </a:p>
        </p:txBody>
      </p:sp>
    </p:spTree>
    <p:extLst>
      <p:ext uri="{BB962C8B-B14F-4D97-AF65-F5344CB8AC3E}">
        <p14:creationId xmlns:p14="http://schemas.microsoft.com/office/powerpoint/2010/main" val="4256414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B4D3102-CC1F-4DD9-999A-13A9375601A3}" type="slidenum">
              <a:rPr lang="en-US"/>
              <a:pPr>
                <a:defRPr/>
              </a:pPr>
              <a:t>31</a:t>
            </a:fld>
            <a:endParaRPr lang="en-US" dirty="0"/>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Explain how hiring decisions are affected by the Americans with Disabilities </a:t>
            </a:r>
            <a:r>
              <a:rPr lang="en-US" altLang="en-US" dirty="0" smtClean="0"/>
              <a:t>Act, or A D A.</a:t>
            </a:r>
            <a:endParaRPr lang="en-US" altLang="en-US" dirty="0"/>
          </a:p>
          <a:p>
            <a:r>
              <a:rPr lang="en-US" altLang="en-US" dirty="0"/>
              <a:t>                                  </a:t>
            </a:r>
          </a:p>
          <a:p>
            <a:endParaRPr lang="en-US" altLang="en-US" dirty="0"/>
          </a:p>
        </p:txBody>
      </p:sp>
    </p:spTree>
    <p:extLst>
      <p:ext uri="{BB962C8B-B14F-4D97-AF65-F5344CB8AC3E}">
        <p14:creationId xmlns:p14="http://schemas.microsoft.com/office/powerpoint/2010/main" val="1566870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6B637D7-6DC0-4915-9041-D936717B105A}" type="slidenum">
              <a:rPr lang="en-US"/>
              <a:pPr>
                <a:defRPr/>
              </a:pPr>
              <a:t>32</a:t>
            </a:fld>
            <a:endParaRPr lang="en-US" dirty="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9: Describe the requirements of the Immigration Reform and Control </a:t>
            </a:r>
            <a:r>
              <a:rPr lang="en-US" altLang="en-US" dirty="0" smtClean="0"/>
              <a:t>Act, or</a:t>
            </a:r>
            <a:r>
              <a:rPr lang="en-US" altLang="en-US" baseline="0" dirty="0" smtClean="0"/>
              <a:t> </a:t>
            </a:r>
            <a:r>
              <a:rPr lang="en-US" altLang="en-US" dirty="0" smtClean="0"/>
              <a:t>I R C A, </a:t>
            </a:r>
            <a:r>
              <a:rPr lang="en-US" altLang="en-US" dirty="0"/>
              <a:t>of 1986.</a:t>
            </a:r>
          </a:p>
          <a:p>
            <a:endParaRPr lang="en-US" altLang="en-US" dirty="0"/>
          </a:p>
          <a:p>
            <a:endParaRPr lang="en-US" altLang="en-US" dirty="0"/>
          </a:p>
        </p:txBody>
      </p:sp>
    </p:spTree>
    <p:extLst>
      <p:ext uri="{BB962C8B-B14F-4D97-AF65-F5344CB8AC3E}">
        <p14:creationId xmlns:p14="http://schemas.microsoft.com/office/powerpoint/2010/main" val="3295399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1ACC510-5054-40D0-8203-ECE411F19281}" type="slidenum">
              <a:rPr lang="en-US"/>
              <a:pPr>
                <a:defRPr/>
              </a:pPr>
              <a:t>3</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679157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C7722AE-9BA8-4082-AC37-FFE1FB0D6C92}" type="slidenum">
              <a:rPr lang="en-US"/>
              <a:pPr>
                <a:defRPr/>
              </a:pPr>
              <a:t>4</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1: </a:t>
            </a:r>
            <a:r>
              <a:rPr lang="en-US" altLang="en-US" sz="1000" dirty="0"/>
              <a:t>Discuss common roles for supervisors in the selection process.</a:t>
            </a:r>
          </a:p>
          <a:p>
            <a:pPr marL="228600" indent="-228600"/>
            <a:endParaRPr lang="en-US" altLang="en-US" dirty="0"/>
          </a:p>
        </p:txBody>
      </p:sp>
    </p:spTree>
    <p:extLst>
      <p:ext uri="{BB962C8B-B14F-4D97-AF65-F5344CB8AC3E}">
        <p14:creationId xmlns:p14="http://schemas.microsoft.com/office/powerpoint/2010/main" val="27116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See Learning Objective 2: Distinguish between job descriptions and job specifications, and explain how they help in selecting employees.</a:t>
            </a:r>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5</a:t>
            </a:fld>
            <a:endParaRPr lang="en-US" dirty="0"/>
          </a:p>
        </p:txBody>
      </p:sp>
    </p:spTree>
    <p:extLst>
      <p:ext uri="{BB962C8B-B14F-4D97-AF65-F5344CB8AC3E}">
        <p14:creationId xmlns:p14="http://schemas.microsoft.com/office/powerpoint/2010/main" val="2465146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See Learning Objective 3: </a:t>
            </a:r>
            <a:r>
              <a:rPr lang="en-US" altLang="en-US" sz="1200" dirty="0" smtClean="0"/>
              <a:t>List possible sources of employees.</a:t>
            </a:r>
          </a:p>
        </p:txBody>
      </p:sp>
      <p:sp>
        <p:nvSpPr>
          <p:cNvPr id="4" name="Slide Number Placeholder 3"/>
          <p:cNvSpPr>
            <a:spLocks noGrp="1"/>
          </p:cNvSpPr>
          <p:nvPr>
            <p:ph type="sldNum" sz="quarter" idx="10"/>
          </p:nvPr>
        </p:nvSpPr>
        <p:spPr/>
        <p:txBody>
          <a:bodyPr/>
          <a:lstStyle/>
          <a:p>
            <a:fld id="{081A6493-D61B-4305-9832-E06BE481A99C}" type="slidenum">
              <a:rPr lang="en-US" smtClean="0"/>
              <a:pPr/>
              <a:t>7</a:t>
            </a:fld>
            <a:endParaRPr lang="en-US" dirty="0"/>
          </a:p>
        </p:txBody>
      </p:sp>
    </p:spTree>
    <p:extLst>
      <p:ext uri="{BB962C8B-B14F-4D97-AF65-F5344CB8AC3E}">
        <p14:creationId xmlns:p14="http://schemas.microsoft.com/office/powerpoint/2010/main" val="1092827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E02BEB-E67D-424F-A357-F504F1EBA6B1}" type="slidenum">
              <a:rPr lang="en-US"/>
              <a:pPr>
                <a:defRPr/>
              </a:pPr>
              <a:t>8</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endParaRPr lang="en-US" altLang="en-US" dirty="0"/>
          </a:p>
        </p:txBody>
      </p:sp>
    </p:spTree>
    <p:extLst>
      <p:ext uri="{BB962C8B-B14F-4D97-AF65-F5344CB8AC3E}">
        <p14:creationId xmlns:p14="http://schemas.microsoft.com/office/powerpoint/2010/main" val="3393684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6105D96-746B-47DF-B520-615E7A31799C}" type="slidenum">
              <a:rPr lang="en-US"/>
              <a:pPr>
                <a:defRPr/>
              </a:pPr>
              <a:t>9</a:t>
            </a:fld>
            <a:endParaRPr lang="en-US"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3: </a:t>
            </a:r>
            <a:r>
              <a:rPr lang="en-US" altLang="en-US" sz="1000" dirty="0"/>
              <a:t>List possible sources of employees.</a:t>
            </a:r>
          </a:p>
          <a:p>
            <a:endParaRPr lang="en-US" altLang="en-US" dirty="0"/>
          </a:p>
          <a:p>
            <a:endParaRPr lang="en-US" altLang="en-US" dirty="0"/>
          </a:p>
        </p:txBody>
      </p:sp>
    </p:spTree>
    <p:extLst>
      <p:ext uri="{BB962C8B-B14F-4D97-AF65-F5344CB8AC3E}">
        <p14:creationId xmlns:p14="http://schemas.microsoft.com/office/powerpoint/2010/main" val="2948033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D6ACB8A-4D62-4530-81CA-238199856AC7}" type="slidenum">
              <a:rPr lang="en-US"/>
              <a:pPr>
                <a:defRPr/>
              </a:pPr>
              <a:t>10</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4: Identify the steps in the selection process.</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66302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B8F35B2D-C4A9-4147-B16C-790C5274CA5B}"/>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4043127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0912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9194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0609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06371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519415757"/>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83544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56632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96794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475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4075298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109320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13936682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7003050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06024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69759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25012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98857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413065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986233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343563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2828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224394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768943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77335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584280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86314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1371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857164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68664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1835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1289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8692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687438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015824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760162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647271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182761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608884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387707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71351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594135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82607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3333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844676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717031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539084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072736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417909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5238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472951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460738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41619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897385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99470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341794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325499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2552232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3605771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01216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8755794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1709504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60606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677169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944F9B86-159D-42BC-B5C5-45F59379F94E}"/>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0808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121791049"/>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5173329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44243284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11134784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75865372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5688124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760902699"/>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72249855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CFF268B3-9FCE-4D82-9F0D-435DF332A426}"/>
              </a:ext>
            </a:extLst>
          </p:cNvPr>
          <p:cNvSpPr>
            <a:spLocks noGrp="1"/>
          </p:cNvSpPr>
          <p:nvPr>
            <p:ph type="ctrTitle"/>
          </p:nvPr>
        </p:nvSpPr>
        <p:spPr>
          <a:xfrm>
            <a:off x="0" y="2286000"/>
            <a:ext cx="5105400" cy="609600"/>
          </a:xfrm>
        </p:spPr>
        <p:txBody>
          <a:bodyPr/>
          <a:lstStyle/>
          <a:p>
            <a:r>
              <a:rPr lang="en-US" altLang="en-US" dirty="0">
                <a:solidFill>
                  <a:schemeClr val="tx1"/>
                </a:solidFill>
              </a:rPr>
              <a:t>Chapter 15</a:t>
            </a:r>
            <a:endParaRPr lang="en-US" dirty="0">
              <a:solidFill>
                <a:schemeClr val="tx1"/>
              </a:solidFill>
            </a:endParaRPr>
          </a:p>
        </p:txBody>
      </p:sp>
      <p:sp>
        <p:nvSpPr>
          <p:cNvPr id="3" name="Text Placeholder 2">
            <a:extLst>
              <a:ext uri="{FF2B5EF4-FFF2-40B4-BE49-F238E27FC236}">
                <a16:creationId xmlns="" xmlns:a16="http://schemas.microsoft.com/office/drawing/2014/main" id="{6A635E63-91E5-4219-973B-31C0D5AF88D0}"/>
              </a:ext>
            </a:extLst>
          </p:cNvPr>
          <p:cNvSpPr>
            <a:spLocks noGrp="1"/>
          </p:cNvSpPr>
          <p:nvPr>
            <p:ph type="body" sz="quarter" idx="10"/>
          </p:nvPr>
        </p:nvSpPr>
        <p:spPr>
          <a:xfrm>
            <a:off x="0" y="3695701"/>
            <a:ext cx="5105400" cy="685800"/>
          </a:xfrm>
        </p:spPr>
        <p:txBody>
          <a:bodyPr/>
          <a:lstStyle/>
          <a:p>
            <a:pPr algn="ctr"/>
            <a:r>
              <a:rPr lang="en-US" altLang="en-US" sz="3600" dirty="0">
                <a:latin typeface="+mj-lt"/>
              </a:rPr>
              <a:t>Selecting Employees</a:t>
            </a:r>
            <a:endParaRPr lang="en-US" sz="3600" dirty="0">
              <a:latin typeface="+mj-lt"/>
            </a:endParaRPr>
          </a:p>
        </p:txBody>
      </p:sp>
      <p:pic>
        <p:nvPicPr>
          <p:cNvPr id="5" name="Picture 4">
            <a:extLst>
              <a:ext uri="{FF2B5EF4-FFF2-40B4-BE49-F238E27FC236}">
                <a16:creationId xmlns="" xmlns:a16="http://schemas.microsoft.com/office/drawing/2014/main" id="{6D2CB4CD-C6E9-4298-A033-960C36A657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7659" y="990600"/>
            <a:ext cx="3679812" cy="4641273"/>
          </a:xfrm>
          <a:prstGeom prst="rect">
            <a:avLst/>
          </a:prstGeom>
        </p:spPr>
      </p:pic>
      <p:sp>
        <p:nvSpPr>
          <p:cNvPr id="10" name="Content placeholder 1">
            <a:extLst>
              <a:ext uri="{FF2B5EF4-FFF2-40B4-BE49-F238E27FC236}">
                <a16:creationId xmlns="" xmlns:a16="http://schemas.microsoft.com/office/drawing/2014/main" id="{E24199DD-E5EC-4849-A009-C3B44605933A}"/>
              </a:ext>
            </a:extLst>
          </p:cNvPr>
          <p:cNvSpPr/>
          <p:nvPr/>
        </p:nvSpPr>
        <p:spPr>
          <a:xfrm>
            <a:off x="192374" y="6703319"/>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15050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E16EA775-E668-4137-AEE6-83236386FF2E}"/>
              </a:ext>
            </a:extLst>
          </p:cNvPr>
          <p:cNvSpPr>
            <a:spLocks noGrp="1"/>
          </p:cNvSpPr>
          <p:nvPr>
            <p:ph type="title"/>
          </p:nvPr>
        </p:nvSpPr>
        <p:spPr/>
        <p:txBody>
          <a:bodyPr/>
          <a:lstStyle/>
          <a:p>
            <a:r>
              <a:rPr lang="en-US" altLang="en-US" dirty="0">
                <a:latin typeface="Calibri" panose="020F0502020204030204" pitchFamily="34" charset="0"/>
                <a:cs typeface="Arial" charset="0"/>
              </a:rPr>
              <a:t>Figure 15.2: The Selection Process</a:t>
            </a:r>
            <a:endParaRPr lang="en-US" dirty="0"/>
          </a:p>
        </p:txBody>
      </p:sp>
      <p:pic>
        <p:nvPicPr>
          <p:cNvPr id="11" name="Picture 10" descr="The figure depicts the selection process.">
            <a:extLst>
              <a:ext uri="{FF2B5EF4-FFF2-40B4-BE49-F238E27FC236}">
                <a16:creationId xmlns="" xmlns:a16="http://schemas.microsoft.com/office/drawing/2014/main" id="{D363BF7D-EA9D-4872-B383-1F187DF490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410" y="852742"/>
            <a:ext cx="5965181" cy="5152516"/>
          </a:xfrm>
          <a:prstGeom prst="rect">
            <a:avLst/>
          </a:prstGeom>
        </p:spPr>
      </p:pic>
      <p:sp>
        <p:nvSpPr>
          <p:cNvPr id="2" name="Content Placeholder 1">
            <a:extLst>
              <a:ext uri="{FF2B5EF4-FFF2-40B4-BE49-F238E27FC236}">
                <a16:creationId xmlns="" xmlns:a16="http://schemas.microsoft.com/office/drawing/2014/main" id="{A6D6B86D-1A57-4800-A562-409428B1A4D2}"/>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15.2: The Selection Process, Appendix</a:t>
            </a:r>
            <a:r>
              <a:rPr lang="en-US" sz="1200" dirty="0">
                <a:hlinkClick r:id="rId4" action="ppaction://hlinksldjump"/>
              </a:rPr>
              <a:t> </a:t>
            </a:r>
            <a:endParaRPr lang="en-US" sz="1200" dirty="0"/>
          </a:p>
        </p:txBody>
      </p:sp>
    </p:spTree>
    <p:extLst>
      <p:ext uri="{BB962C8B-B14F-4D97-AF65-F5344CB8AC3E}">
        <p14:creationId xmlns:p14="http://schemas.microsoft.com/office/powerpoint/2010/main" val="453680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233A7627-FC4A-4991-BA6A-EB18ABF38027}"/>
              </a:ext>
            </a:extLst>
          </p:cNvPr>
          <p:cNvSpPr>
            <a:spLocks noGrp="1"/>
          </p:cNvSpPr>
          <p:nvPr>
            <p:ph type="title"/>
          </p:nvPr>
        </p:nvSpPr>
        <p:spPr/>
        <p:txBody>
          <a:bodyPr/>
          <a:lstStyle/>
          <a:p>
            <a:r>
              <a:rPr lang="en-US" altLang="en-US" sz="2800" dirty="0">
                <a:latin typeface="Calibri" panose="020F0502020204030204" pitchFamily="34" charset="0"/>
                <a:cs typeface="Arial" charset="0"/>
              </a:rPr>
              <a:t>	Screening from Employment Applications and </a:t>
            </a:r>
            <a:r>
              <a:rPr lang="en-US" altLang="en-US" sz="2800" dirty="0" smtClean="0">
                <a:latin typeface="Calibri" panose="020F0502020204030204" pitchFamily="34" charset="0"/>
                <a:cs typeface="Arial" charset="0"/>
              </a:rPr>
              <a:t>Résumés</a:t>
            </a:r>
            <a:endParaRPr lang="en-US" sz="2800" dirty="0"/>
          </a:p>
        </p:txBody>
      </p:sp>
      <p:sp>
        <p:nvSpPr>
          <p:cNvPr id="5" name="Content Placeholder 4">
            <a:extLst>
              <a:ext uri="{FF2B5EF4-FFF2-40B4-BE49-F238E27FC236}">
                <a16:creationId xmlns="" xmlns:a16="http://schemas.microsoft.com/office/drawing/2014/main" id="{6210784F-F3B3-4010-A298-32B9BC36F939}"/>
              </a:ext>
            </a:extLst>
          </p:cNvPr>
          <p:cNvSpPr>
            <a:spLocks noGrp="1"/>
          </p:cNvSpPr>
          <p:nvPr>
            <p:ph idx="1"/>
          </p:nvPr>
        </p:nvSpPr>
        <p:spPr/>
        <p:txBody>
          <a:bodyPr/>
          <a:lstStyle/>
          <a:p>
            <a:pPr marL="0" indent="0">
              <a:buNone/>
            </a:pPr>
            <a:r>
              <a:rPr lang="en-US" dirty="0"/>
              <a:t>Initial screening </a:t>
            </a:r>
            <a:r>
              <a:rPr lang="en-US" dirty="0" smtClean="0"/>
              <a:t>is conducted by the human </a:t>
            </a:r>
            <a:r>
              <a:rPr lang="en-US" dirty="0"/>
              <a:t>resources </a:t>
            </a:r>
            <a:r>
              <a:rPr lang="en-US" dirty="0" smtClean="0"/>
              <a:t>department, </a:t>
            </a:r>
            <a:r>
              <a:rPr lang="en-US" dirty="0"/>
              <a:t>and the supervisor makes the final </a:t>
            </a:r>
            <a:r>
              <a:rPr lang="en-US" dirty="0" smtClean="0"/>
              <a:t>decision</a:t>
            </a:r>
            <a:endParaRPr lang="en-US" dirty="0"/>
          </a:p>
          <a:p>
            <a:r>
              <a:rPr lang="en-US" altLang="en-US" sz="2200" dirty="0" smtClean="0">
                <a:latin typeface="Calibri" panose="020F0502020204030204" pitchFamily="34" charset="0"/>
                <a:cs typeface="Arial" charset="0"/>
              </a:rPr>
              <a:t>Involves comparing </a:t>
            </a:r>
            <a:r>
              <a:rPr lang="fr-FR" altLang="en-US" sz="2200" dirty="0" smtClean="0">
                <a:latin typeface="Calibri" panose="020F0502020204030204" pitchFamily="34" charset="0"/>
                <a:cs typeface="Arial" charset="0"/>
              </a:rPr>
              <a:t>résumés</a:t>
            </a:r>
            <a:r>
              <a:rPr lang="en-US" altLang="en-US" sz="2200" dirty="0" smtClean="0">
                <a:latin typeface="Calibri" panose="020F0502020204030204" pitchFamily="34" charset="0"/>
                <a:cs typeface="Arial" charset="0"/>
              </a:rPr>
              <a:t> </a:t>
            </a:r>
            <a:r>
              <a:rPr lang="en-US" altLang="en-US" sz="2200" dirty="0">
                <a:latin typeface="Calibri" panose="020F0502020204030204" pitchFamily="34" charset="0"/>
                <a:cs typeface="Arial" charset="0"/>
              </a:rPr>
              <a:t>with the job description and </a:t>
            </a:r>
            <a:r>
              <a:rPr lang="en-US" altLang="en-US" sz="2200" dirty="0" smtClean="0">
                <a:latin typeface="Calibri" panose="020F0502020204030204" pitchFamily="34" charset="0"/>
                <a:cs typeface="Arial" charset="0"/>
              </a:rPr>
              <a:t>eliminating </a:t>
            </a:r>
            <a:r>
              <a:rPr lang="en-US" altLang="en-US" sz="2200" dirty="0">
                <a:latin typeface="Calibri" panose="020F0502020204030204" pitchFamily="34" charset="0"/>
                <a:cs typeface="Arial" charset="0"/>
              </a:rPr>
              <a:t>those who do not qualify</a:t>
            </a:r>
          </a:p>
          <a:p>
            <a:pPr lvl="1"/>
            <a:r>
              <a:rPr lang="en-US" altLang="en-US" dirty="0" smtClean="0">
                <a:latin typeface="Calibri" panose="020F0502020204030204" pitchFamily="34" charset="0"/>
                <a:cs typeface="Arial" charset="0"/>
              </a:rPr>
              <a:t>People recommended </a:t>
            </a:r>
            <a:r>
              <a:rPr lang="en-US" altLang="en-US" dirty="0">
                <a:latin typeface="Calibri" panose="020F0502020204030204" pitchFamily="34" charset="0"/>
                <a:cs typeface="Arial" charset="0"/>
              </a:rPr>
              <a:t>by the supervisor </a:t>
            </a:r>
            <a:r>
              <a:rPr lang="en-US" altLang="en-US" dirty="0" smtClean="0">
                <a:latin typeface="Calibri" panose="020F0502020204030204" pitchFamily="34" charset="0"/>
                <a:cs typeface="Arial" charset="0"/>
              </a:rPr>
              <a:t>are rarely screened out</a:t>
            </a:r>
            <a:endParaRPr lang="en-US" sz="1200" dirty="0"/>
          </a:p>
        </p:txBody>
      </p:sp>
    </p:spTree>
    <p:extLst>
      <p:ext uri="{BB962C8B-B14F-4D97-AF65-F5344CB8AC3E}">
        <p14:creationId xmlns:p14="http://schemas.microsoft.com/office/powerpoint/2010/main" val="826016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1DF670A3-7C96-423F-9F33-219A6B94DC53}"/>
              </a:ext>
            </a:extLst>
          </p:cNvPr>
          <p:cNvSpPr>
            <a:spLocks noGrp="1"/>
          </p:cNvSpPr>
          <p:nvPr>
            <p:ph type="title"/>
          </p:nvPr>
        </p:nvSpPr>
        <p:spPr/>
        <p:txBody>
          <a:bodyPr/>
          <a:lstStyle/>
          <a:p>
            <a:r>
              <a:rPr lang="en-US" altLang="en-US" dirty="0">
                <a:latin typeface="Calibri" panose="020F0502020204030204" pitchFamily="34" charset="0"/>
                <a:cs typeface="Arial" charset="0"/>
              </a:rPr>
              <a:t>Interviewing Candidates</a:t>
            </a:r>
            <a:endParaRPr lang="en-US" dirty="0"/>
          </a:p>
        </p:txBody>
      </p:sp>
      <p:sp>
        <p:nvSpPr>
          <p:cNvPr id="6" name="Content Placeholder 5">
            <a:extLst>
              <a:ext uri="{FF2B5EF4-FFF2-40B4-BE49-F238E27FC236}">
                <a16:creationId xmlns="" xmlns:a16="http://schemas.microsoft.com/office/drawing/2014/main" id="{FFA834C6-3507-4622-920F-90AB43815C50}"/>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Objectives</a:t>
            </a:r>
            <a:endParaRPr lang="en-US" altLang="en-US" dirty="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Assessing </a:t>
            </a:r>
            <a:r>
              <a:rPr lang="en-US" altLang="en-US" sz="2200" dirty="0">
                <a:latin typeface="Calibri" panose="020F0502020204030204" pitchFamily="34" charset="0"/>
                <a:cs typeface="Arial" charset="0"/>
              </a:rPr>
              <a:t>each candidate’s interpersonal and communication skills</a:t>
            </a:r>
          </a:p>
          <a:p>
            <a:r>
              <a:rPr lang="en-US" altLang="en-US" sz="2200" dirty="0" smtClean="0">
                <a:latin typeface="Calibri" panose="020F0502020204030204" pitchFamily="34" charset="0"/>
                <a:cs typeface="Arial" charset="0"/>
              </a:rPr>
              <a:t>Seeing </a:t>
            </a:r>
            <a:r>
              <a:rPr lang="en-US" altLang="en-US" sz="2200" dirty="0">
                <a:latin typeface="Calibri" panose="020F0502020204030204" pitchFamily="34" charset="0"/>
                <a:cs typeface="Arial" charset="0"/>
              </a:rPr>
              <a:t>whether the supervisor and employee are comfortable with one another</a:t>
            </a:r>
          </a:p>
          <a:p>
            <a:r>
              <a:rPr lang="en-US" altLang="en-US" sz="2200" dirty="0" smtClean="0">
                <a:latin typeface="Calibri" panose="020F0502020204030204" pitchFamily="34" charset="0"/>
                <a:cs typeface="Arial" charset="0"/>
              </a:rPr>
              <a:t>Learning </a:t>
            </a:r>
            <a:r>
              <a:rPr lang="en-US" altLang="en-US" sz="2200" dirty="0">
                <a:latin typeface="Calibri" panose="020F0502020204030204" pitchFamily="34" charset="0"/>
                <a:cs typeface="Arial" charset="0"/>
              </a:rPr>
              <a:t>details about the </a:t>
            </a:r>
            <a:r>
              <a:rPr lang="en-US" altLang="en-US" sz="2200" dirty="0" smtClean="0">
                <a:latin typeface="Calibri" panose="020F0502020204030204" pitchFamily="34" charset="0"/>
                <a:cs typeface="Arial" charset="0"/>
              </a:rPr>
              <a:t>information provided by the candidate in his or her application </a:t>
            </a:r>
            <a:r>
              <a:rPr lang="en-US" altLang="en-US" sz="2200" dirty="0">
                <a:latin typeface="Calibri" panose="020F0502020204030204" pitchFamily="34" charset="0"/>
                <a:cs typeface="Arial" charset="0"/>
              </a:rPr>
              <a:t>or résumé</a:t>
            </a:r>
          </a:p>
          <a:p>
            <a:r>
              <a:rPr lang="en-US" altLang="en-US" sz="2200" dirty="0" smtClean="0">
                <a:latin typeface="Calibri" panose="020F0502020204030204" pitchFamily="34" charset="0"/>
                <a:cs typeface="Arial" charset="0"/>
              </a:rPr>
              <a:t>Providing </a:t>
            </a:r>
            <a:r>
              <a:rPr lang="en-US" altLang="en-US" sz="2200" dirty="0">
                <a:latin typeface="Calibri" panose="020F0502020204030204" pitchFamily="34" charset="0"/>
                <a:cs typeface="Arial" charset="0"/>
              </a:rPr>
              <a:t>the candidate an opportunity to learn about the </a:t>
            </a:r>
            <a:r>
              <a:rPr lang="en-US" altLang="en-US" sz="2200" dirty="0" smtClean="0">
                <a:latin typeface="Calibri" panose="020F0502020204030204" pitchFamily="34" charset="0"/>
                <a:cs typeface="Arial" charset="0"/>
              </a:rPr>
              <a:t>organization</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051520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EEBFE6C7-46D8-4158-90E5-0C9BC9128E52}"/>
              </a:ext>
            </a:extLst>
          </p:cNvPr>
          <p:cNvSpPr>
            <a:spLocks noGrp="1"/>
          </p:cNvSpPr>
          <p:nvPr>
            <p:ph type="title"/>
          </p:nvPr>
        </p:nvSpPr>
        <p:spPr/>
        <p:txBody>
          <a:bodyPr/>
          <a:lstStyle/>
          <a:p>
            <a:r>
              <a:rPr lang="en-US" altLang="en-US" dirty="0">
                <a:latin typeface="Calibri" panose="020F0502020204030204" pitchFamily="34" charset="0"/>
                <a:cs typeface="Arial" charset="0"/>
              </a:rPr>
              <a:t>Who Should Interview?</a:t>
            </a:r>
            <a:endParaRPr lang="en-US" dirty="0"/>
          </a:p>
        </p:txBody>
      </p:sp>
      <p:sp>
        <p:nvSpPr>
          <p:cNvPr id="7" name="Content Placeholder 6">
            <a:extLst>
              <a:ext uri="{FF2B5EF4-FFF2-40B4-BE49-F238E27FC236}">
                <a16:creationId xmlns="" xmlns:a16="http://schemas.microsoft.com/office/drawing/2014/main" id="{28677CF1-C530-4E38-8284-31A871C71B7D}"/>
              </a:ext>
            </a:extLst>
          </p:cNvPr>
          <p:cNvSpPr>
            <a:spLocks noGrp="1"/>
          </p:cNvSpPr>
          <p:nvPr>
            <p:ph idx="1"/>
          </p:nvPr>
        </p:nvSpPr>
        <p:spPr/>
        <p:txBody>
          <a:bodyPr/>
          <a:lstStyle/>
          <a:p>
            <a:r>
              <a:rPr lang="en-US" altLang="en-US" dirty="0" smtClean="0">
                <a:latin typeface="Calibri" panose="020F0502020204030204" pitchFamily="34" charset="0"/>
                <a:cs typeface="Arial" charset="0"/>
              </a:rPr>
              <a:t>Initial </a:t>
            </a:r>
            <a:r>
              <a:rPr lang="en-US" altLang="en-US" dirty="0">
                <a:latin typeface="Calibri" panose="020F0502020204030204" pitchFamily="34" charset="0"/>
                <a:cs typeface="Arial" charset="0"/>
              </a:rPr>
              <a:t>interview is conducted by someone in the human resources department</a:t>
            </a:r>
          </a:p>
          <a:p>
            <a:r>
              <a:rPr lang="en-US" altLang="en-US" dirty="0" smtClean="0">
                <a:latin typeface="Calibri" panose="020F0502020204030204" pitchFamily="34" charset="0"/>
                <a:cs typeface="Arial" charset="0"/>
              </a:rPr>
              <a:t>Supervisor may participate in later interviews</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In some instances, team interviews may be conducted to see how a candidate interacts with a team</a:t>
            </a:r>
          </a:p>
          <a:p>
            <a:r>
              <a:rPr lang="en-US" altLang="en-US" dirty="0">
                <a:latin typeface="Calibri" panose="020F0502020204030204" pitchFamily="34" charset="0"/>
                <a:cs typeface="Arial" charset="0"/>
              </a:rPr>
              <a:t>Parts of an interview may be automated using </a:t>
            </a:r>
            <a:r>
              <a:rPr lang="en-US" altLang="en-US" dirty="0" smtClean="0">
                <a:latin typeface="Calibri" panose="020F0502020204030204" pitchFamily="34" charset="0"/>
                <a:cs typeface="Arial" charset="0"/>
              </a:rPr>
              <a:t>technology</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313401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15.4: The Interviewing Process</a:t>
            </a:r>
          </a:p>
        </p:txBody>
      </p:sp>
      <p:pic>
        <p:nvPicPr>
          <p:cNvPr id="10" name="Picture 9" descr="This flowchart shows the interviewing process. ">
            <a:extLst>
              <a:ext uri="{FF2B5EF4-FFF2-40B4-BE49-F238E27FC236}">
                <a16:creationId xmlns="" xmlns:a16="http://schemas.microsoft.com/office/drawing/2014/main" id="{D07897D8-1E13-49FA-BF6E-ABDB7561C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54" y="2773581"/>
            <a:ext cx="9001493" cy="1280357"/>
          </a:xfrm>
          <a:prstGeom prst="rect">
            <a:avLst/>
          </a:prstGeom>
        </p:spPr>
      </p:pic>
      <p:sp>
        <p:nvSpPr>
          <p:cNvPr id="3" name="Content Placeholder 2">
            <a:extLst>
              <a:ext uri="{FF2B5EF4-FFF2-40B4-BE49-F238E27FC236}">
                <a16:creationId xmlns="" xmlns:a16="http://schemas.microsoft.com/office/drawing/2014/main" id="{1ACE8901-6B43-4671-A533-1C2853FA08F0}"/>
              </a:ext>
            </a:extLst>
          </p:cNvPr>
          <p:cNvSpPr>
            <a:spLocks noGrp="1"/>
          </p:cNvSpPr>
          <p:nvPr>
            <p:ph idx="1"/>
          </p:nvPr>
        </p:nvSpPr>
        <p:spPr>
          <a:xfrm>
            <a:off x="457200" y="5993128"/>
            <a:ext cx="8229600" cy="586742"/>
          </a:xfrm>
        </p:spPr>
        <p:txBody>
          <a:bodyPr/>
          <a:lstStyle/>
          <a:p>
            <a:pPr marL="0" indent="0" algn="r">
              <a:buNone/>
            </a:pPr>
            <a:r>
              <a:rPr lang="en-US" sz="1200" dirty="0" smtClean="0">
                <a:hlinkClick r:id="rId3" action="ppaction://hlinksldjump"/>
              </a:rPr>
              <a:t>Jump to </a:t>
            </a:r>
            <a:r>
              <a:rPr lang="en-US" sz="1200" dirty="0">
                <a:hlinkClick r:id="rId3" action="ppaction://hlinksldjump"/>
              </a:rPr>
              <a:t>Figure 15.4: The Interviewing Process, Appendix</a:t>
            </a:r>
            <a:endParaRPr lang="en-US" sz="1200" dirty="0"/>
          </a:p>
        </p:txBody>
      </p:sp>
    </p:spTree>
    <p:extLst>
      <p:ext uri="{BB962C8B-B14F-4D97-AF65-F5344CB8AC3E}">
        <p14:creationId xmlns:p14="http://schemas.microsoft.com/office/powerpoint/2010/main" val="3082945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C741F9A-1EDF-4C0F-9347-CC65B2DCC545}"/>
              </a:ext>
            </a:extLst>
          </p:cNvPr>
          <p:cNvSpPr>
            <a:spLocks noGrp="1"/>
          </p:cNvSpPr>
          <p:nvPr>
            <p:ph type="title"/>
          </p:nvPr>
        </p:nvSpPr>
        <p:spPr/>
        <p:txBody>
          <a:bodyPr/>
          <a:lstStyle/>
          <a:p>
            <a:r>
              <a:rPr lang="en-US" altLang="en-US" dirty="0" smtClean="0"/>
              <a:t>Ways to Prepare </a:t>
            </a:r>
            <a:r>
              <a:rPr lang="en-US" altLang="en-US" dirty="0"/>
              <a:t>for </a:t>
            </a:r>
            <a:r>
              <a:rPr lang="en-US" altLang="en-US" dirty="0" smtClean="0"/>
              <a:t>an Interview </a:t>
            </a:r>
            <a:endParaRPr lang="en-US" dirty="0"/>
          </a:p>
        </p:txBody>
      </p:sp>
      <p:sp>
        <p:nvSpPr>
          <p:cNvPr id="4" name="Content Placeholder 3">
            <a:extLst>
              <a:ext uri="{FF2B5EF4-FFF2-40B4-BE49-F238E27FC236}">
                <a16:creationId xmlns="" xmlns:a16="http://schemas.microsoft.com/office/drawing/2014/main" id="{4444314B-678E-4181-A6F7-7F0DD4826705}"/>
              </a:ext>
            </a:extLst>
          </p:cNvPr>
          <p:cNvSpPr>
            <a:spLocks noGrp="1"/>
          </p:cNvSpPr>
          <p:nvPr>
            <p:ph idx="1"/>
          </p:nvPr>
        </p:nvSpPr>
        <p:spPr/>
        <p:txBody>
          <a:bodyPr/>
          <a:lstStyle/>
          <a:p>
            <a:r>
              <a:rPr lang="en-US" altLang="en-US" dirty="0" smtClean="0">
                <a:latin typeface="Calibri" panose="020F0502020204030204" pitchFamily="34" charset="0"/>
                <a:cs typeface="Arial" charset="0"/>
              </a:rPr>
              <a:t>Review </a:t>
            </a:r>
            <a:r>
              <a:rPr lang="en-US" altLang="en-US" dirty="0">
                <a:latin typeface="Calibri" panose="020F0502020204030204" pitchFamily="34" charset="0"/>
                <a:cs typeface="Arial" charset="0"/>
              </a:rPr>
              <a:t>the job description</a:t>
            </a:r>
          </a:p>
          <a:p>
            <a:r>
              <a:rPr lang="en-US" altLang="en-US" dirty="0">
                <a:latin typeface="Calibri" panose="020F0502020204030204" pitchFamily="34" charset="0"/>
                <a:cs typeface="Arial" charset="0"/>
              </a:rPr>
              <a:t>Review the applicant’s </a:t>
            </a:r>
            <a:r>
              <a:rPr lang="fr-FR" altLang="en-US" dirty="0" smtClean="0">
                <a:latin typeface="Calibri" panose="020F0502020204030204" pitchFamily="34" charset="0"/>
                <a:cs typeface="Arial" charset="0"/>
              </a:rPr>
              <a:t>résumé </a:t>
            </a:r>
            <a:r>
              <a:rPr lang="en-US" altLang="en-US" dirty="0" smtClean="0">
                <a:latin typeface="Calibri" panose="020F0502020204030204" pitchFamily="34" charset="0"/>
                <a:cs typeface="Arial" charset="0"/>
              </a:rPr>
              <a:t>or </a:t>
            </a:r>
            <a:r>
              <a:rPr lang="en-US" altLang="en-US" dirty="0">
                <a:latin typeface="Calibri" panose="020F0502020204030204" pitchFamily="34" charset="0"/>
                <a:cs typeface="Arial" charset="0"/>
              </a:rPr>
              <a:t>job application</a:t>
            </a:r>
          </a:p>
          <a:p>
            <a:r>
              <a:rPr lang="en-US" altLang="en-US" dirty="0">
                <a:latin typeface="Calibri" panose="020F0502020204030204" pitchFamily="34" charset="0"/>
                <a:cs typeface="Arial" charset="0"/>
              </a:rPr>
              <a:t>Arrange for an appropriate interview </a:t>
            </a:r>
            <a:r>
              <a:rPr lang="en-US" altLang="en-US" dirty="0" smtClean="0">
                <a:latin typeface="Calibri" panose="020F0502020204030204" pitchFamily="34" charset="0"/>
                <a:cs typeface="Arial" charset="0"/>
              </a:rPr>
              <a:t>location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893805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4949D6B-1B28-47DF-A433-AF8BF0902744}"/>
              </a:ext>
            </a:extLst>
          </p:cNvPr>
          <p:cNvSpPr>
            <a:spLocks noGrp="1"/>
          </p:cNvSpPr>
          <p:nvPr>
            <p:ph type="title"/>
          </p:nvPr>
        </p:nvSpPr>
        <p:spPr/>
        <p:txBody>
          <a:bodyPr/>
          <a:lstStyle/>
          <a:p>
            <a:r>
              <a:rPr lang="en-US" altLang="en-US" dirty="0">
                <a:latin typeface="Calibri" panose="020F0502020204030204" pitchFamily="34" charset="0"/>
                <a:cs typeface="Arial" charset="0"/>
              </a:rPr>
              <a:t>Interview Conditions</a:t>
            </a:r>
            <a:endParaRPr lang="en-US" dirty="0"/>
          </a:p>
        </p:txBody>
      </p:sp>
      <p:sp>
        <p:nvSpPr>
          <p:cNvPr id="4" name="Content Placeholder 3">
            <a:extLst>
              <a:ext uri="{FF2B5EF4-FFF2-40B4-BE49-F238E27FC236}">
                <a16:creationId xmlns="" xmlns:a16="http://schemas.microsoft.com/office/drawing/2014/main" id="{A1E23664-974D-448F-970E-CCF239A9A211}"/>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Good interview conditions</a:t>
            </a:r>
          </a:p>
          <a:p>
            <a:r>
              <a:rPr lang="en-US" altLang="en-US" sz="2200" dirty="0" smtClean="0">
                <a:latin typeface="Calibri" panose="020F0502020204030204" pitchFamily="34" charset="0"/>
                <a:cs typeface="Arial" charset="0"/>
              </a:rPr>
              <a:t>Privacy and freedom </a:t>
            </a:r>
            <a:r>
              <a:rPr lang="en-US" altLang="en-US" sz="2200" dirty="0">
                <a:latin typeface="Calibri" panose="020F0502020204030204" pitchFamily="34" charset="0"/>
                <a:cs typeface="Arial" charset="0"/>
              </a:rPr>
              <a:t>from interruptions</a:t>
            </a:r>
          </a:p>
          <a:p>
            <a:r>
              <a:rPr lang="en-US" altLang="en-US" sz="2200" dirty="0">
                <a:latin typeface="Calibri" panose="020F0502020204030204" pitchFamily="34" charset="0"/>
                <a:cs typeface="Arial" charset="0"/>
              </a:rPr>
              <a:t>Comfortable seating</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Interviewers should:</a:t>
            </a:r>
          </a:p>
          <a:p>
            <a:pPr marL="0" indent="0">
              <a:buNone/>
            </a:pPr>
            <a:endParaRPr lang="en-US" altLang="en-US" sz="1200"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Consider </a:t>
            </a:r>
            <a:r>
              <a:rPr lang="en-US" altLang="en-US" sz="2200" dirty="0">
                <a:latin typeface="Calibri" panose="020F0502020204030204" pitchFamily="34" charset="0"/>
                <a:cs typeface="Arial" charset="0"/>
              </a:rPr>
              <a:t>sitting at a small table, not behind a </a:t>
            </a:r>
            <a:r>
              <a:rPr lang="en-US" altLang="en-US" sz="2200" dirty="0" smtClean="0">
                <a:latin typeface="Calibri" panose="020F0502020204030204" pitchFamily="34" charset="0"/>
                <a:cs typeface="Arial" charset="0"/>
              </a:rPr>
              <a:t>desk, to create a less formal setting</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Offer </a:t>
            </a:r>
            <a:r>
              <a:rPr lang="en-US" altLang="en-US" sz="2200" dirty="0" smtClean="0">
                <a:latin typeface="Calibri" panose="020F0502020204030204" pitchFamily="34" charset="0"/>
                <a:cs typeface="Arial" charset="0"/>
              </a:rPr>
              <a:t>coffee </a:t>
            </a:r>
            <a:r>
              <a:rPr lang="en-US" altLang="en-US" sz="2200" dirty="0">
                <a:latin typeface="Calibri" panose="020F0502020204030204" pitchFamily="34" charset="0"/>
                <a:cs typeface="Arial" charset="0"/>
              </a:rPr>
              <a:t>and make general </a:t>
            </a:r>
            <a:r>
              <a:rPr lang="en-US" altLang="en-US" sz="2200" dirty="0" smtClean="0">
                <a:latin typeface="Calibri" panose="020F0502020204030204" pitchFamily="34" charset="0"/>
                <a:cs typeface="Arial" charset="0"/>
              </a:rPr>
              <a:t>conversation before beginning the interview</a:t>
            </a:r>
          </a:p>
        </p:txBody>
      </p:sp>
    </p:spTree>
    <p:extLst>
      <p:ext uri="{BB962C8B-B14F-4D97-AF65-F5344CB8AC3E}">
        <p14:creationId xmlns:p14="http://schemas.microsoft.com/office/powerpoint/2010/main" val="2975868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8FA42C-3E01-4FA4-B0CD-2636028220C1}"/>
              </a:ext>
            </a:extLst>
          </p:cNvPr>
          <p:cNvSpPr>
            <a:spLocks noGrp="1"/>
          </p:cNvSpPr>
          <p:nvPr>
            <p:ph type="title"/>
          </p:nvPr>
        </p:nvSpPr>
        <p:spPr/>
        <p:txBody>
          <a:bodyPr/>
          <a:lstStyle/>
          <a:p>
            <a:r>
              <a:rPr lang="en-US" altLang="en-US" dirty="0" smtClean="0">
                <a:latin typeface="Calibri" panose="020F0502020204030204" pitchFamily="34" charset="0"/>
                <a:cs typeface="Arial" charset="0"/>
              </a:rPr>
              <a:t>Content </a:t>
            </a:r>
            <a:r>
              <a:rPr lang="en-US" altLang="en-US" dirty="0">
                <a:latin typeface="Calibri" panose="020F0502020204030204" pitchFamily="34" charset="0"/>
                <a:cs typeface="Arial" charset="0"/>
              </a:rPr>
              <a:t>of the </a:t>
            </a:r>
            <a:r>
              <a:rPr lang="en-US" altLang="en-US" dirty="0" smtClean="0">
                <a:latin typeface="Calibri" panose="020F0502020204030204" pitchFamily="34" charset="0"/>
                <a:cs typeface="Arial" charset="0"/>
              </a:rPr>
              <a:t>Interview, 1</a:t>
            </a:r>
            <a:endParaRPr lang="en-US" dirty="0"/>
          </a:p>
        </p:txBody>
      </p:sp>
      <p:sp>
        <p:nvSpPr>
          <p:cNvPr id="3" name="Content Placeholder 2">
            <a:extLst>
              <a:ext uri="{FF2B5EF4-FFF2-40B4-BE49-F238E27FC236}">
                <a16:creationId xmlns="" xmlns:a16="http://schemas.microsoft.com/office/drawing/2014/main" id="{A697B189-E8C6-4158-B37D-EE1F29587C42}"/>
              </a:ext>
            </a:extLst>
          </p:cNvPr>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Commonly asked questions</a:t>
            </a:r>
          </a:p>
          <a:p>
            <a:pPr>
              <a:spcAft>
                <a:spcPts val="400"/>
              </a:spcAft>
            </a:pPr>
            <a:r>
              <a:rPr lang="en-US" altLang="en-US" sz="2200" dirty="0" smtClean="0">
                <a:latin typeface="Calibri" panose="020F0502020204030204" pitchFamily="34" charset="0"/>
                <a:cs typeface="Arial" charset="0"/>
              </a:rPr>
              <a:t>Why </a:t>
            </a:r>
            <a:r>
              <a:rPr lang="en-US" altLang="en-US" sz="2200" dirty="0">
                <a:latin typeface="Calibri" panose="020F0502020204030204" pitchFamily="34" charset="0"/>
                <a:cs typeface="Arial" charset="0"/>
              </a:rPr>
              <a:t>do you want to work for our company?</a:t>
            </a:r>
          </a:p>
          <a:p>
            <a:pPr>
              <a:spcAft>
                <a:spcPts val="400"/>
              </a:spcAft>
            </a:pPr>
            <a:r>
              <a:rPr lang="en-US" altLang="en-US" sz="2200" dirty="0" smtClean="0">
                <a:latin typeface="Calibri" panose="020F0502020204030204" pitchFamily="34" charset="0"/>
                <a:cs typeface="Arial" charset="0"/>
              </a:rPr>
              <a:t>What </a:t>
            </a:r>
            <a:r>
              <a:rPr lang="en-US" altLang="en-US" sz="2200" dirty="0">
                <a:latin typeface="Calibri" panose="020F0502020204030204" pitchFamily="34" charset="0"/>
                <a:cs typeface="Arial" charset="0"/>
              </a:rPr>
              <a:t>kind of career do you have planned?</a:t>
            </a:r>
          </a:p>
          <a:p>
            <a:pPr>
              <a:spcAft>
                <a:spcPts val="400"/>
              </a:spcAft>
            </a:pPr>
            <a:r>
              <a:rPr lang="en-US" altLang="en-US" sz="2200" dirty="0" smtClean="0">
                <a:latin typeface="Calibri" panose="020F0502020204030204" pitchFamily="34" charset="0"/>
                <a:cs typeface="Arial" charset="0"/>
              </a:rPr>
              <a:t>What </a:t>
            </a:r>
            <a:r>
              <a:rPr lang="en-US" altLang="en-US" sz="2200" dirty="0">
                <a:latin typeface="Calibri" panose="020F0502020204030204" pitchFamily="34" charset="0"/>
                <a:cs typeface="Arial" charset="0"/>
              </a:rPr>
              <a:t>have you learned in school to prepare for a career?</a:t>
            </a:r>
          </a:p>
          <a:p>
            <a:pPr>
              <a:spcAft>
                <a:spcPts val="400"/>
              </a:spcAft>
            </a:pPr>
            <a:r>
              <a:rPr lang="en-US" altLang="en-US" sz="2200" dirty="0" smtClean="0">
                <a:latin typeface="Calibri" panose="020F0502020204030204" pitchFamily="34" charset="0"/>
                <a:cs typeface="Arial" charset="0"/>
              </a:rPr>
              <a:t>What </a:t>
            </a:r>
            <a:r>
              <a:rPr lang="en-US" altLang="en-US" sz="2200" dirty="0">
                <a:latin typeface="Calibri" panose="020F0502020204030204" pitchFamily="34" charset="0"/>
                <a:cs typeface="Arial" charset="0"/>
              </a:rPr>
              <a:t>are some of the things you are looking for in a company?</a:t>
            </a:r>
          </a:p>
          <a:p>
            <a:pPr>
              <a:spcAft>
                <a:spcPts val="400"/>
              </a:spcAft>
            </a:pPr>
            <a:r>
              <a:rPr lang="en-US" altLang="en-US" sz="2200" dirty="0" smtClean="0">
                <a:latin typeface="Calibri" panose="020F0502020204030204" pitchFamily="34" charset="0"/>
                <a:cs typeface="Arial" charset="0"/>
              </a:rPr>
              <a:t>How </a:t>
            </a:r>
            <a:r>
              <a:rPr lang="en-US" altLang="en-US" sz="2200" dirty="0">
                <a:latin typeface="Calibri" panose="020F0502020204030204" pitchFamily="34" charset="0"/>
                <a:cs typeface="Arial" charset="0"/>
              </a:rPr>
              <a:t>has your previous job experience prepared you for a career?</a:t>
            </a:r>
          </a:p>
          <a:p>
            <a:pPr>
              <a:spcAft>
                <a:spcPts val="400"/>
              </a:spcAft>
            </a:pPr>
            <a:r>
              <a:rPr lang="en-US" altLang="en-US" sz="2200" dirty="0" smtClean="0">
                <a:latin typeface="Calibri" panose="020F0502020204030204" pitchFamily="34" charset="0"/>
                <a:cs typeface="Arial" charset="0"/>
              </a:rPr>
              <a:t>What </a:t>
            </a:r>
            <a:r>
              <a:rPr lang="en-US" altLang="en-US" sz="2200" dirty="0">
                <a:latin typeface="Calibri" panose="020F0502020204030204" pitchFamily="34" charset="0"/>
                <a:cs typeface="Arial" charset="0"/>
              </a:rPr>
              <a:t>are your strengths? Weaknesses</a:t>
            </a:r>
            <a:r>
              <a:rPr lang="en-US" altLang="en-US" sz="2200" dirty="0" smtClean="0">
                <a:latin typeface="Calibri" panose="020F0502020204030204" pitchFamily="34" charset="0"/>
                <a:cs typeface="Arial" charset="0"/>
              </a:rPr>
              <a:t>?</a:t>
            </a:r>
          </a:p>
          <a:p>
            <a:pPr>
              <a:spcAft>
                <a:spcPts val="400"/>
              </a:spcAft>
            </a:pPr>
            <a:r>
              <a:rPr lang="en-US" altLang="en-US" sz="2200" dirty="0">
                <a:latin typeface="Calibri" panose="020F0502020204030204" pitchFamily="34" charset="0"/>
                <a:cs typeface="Arial" charset="0"/>
              </a:rPr>
              <a:t>Why did you attend this school?</a:t>
            </a:r>
          </a:p>
          <a:p>
            <a:pPr>
              <a:spcAft>
                <a:spcPts val="400"/>
              </a:spcAft>
            </a:pPr>
            <a:r>
              <a:rPr lang="en-US" altLang="en-US" sz="2200" dirty="0">
                <a:latin typeface="Calibri" panose="020F0502020204030204" pitchFamily="34" charset="0"/>
                <a:cs typeface="Arial" charset="0"/>
              </a:rPr>
              <a:t>What do you consider to be one of your most worthwhile achievements?</a:t>
            </a:r>
          </a:p>
          <a:p>
            <a:pPr>
              <a:spcAft>
                <a:spcPts val="400"/>
              </a:spcAft>
            </a:pPr>
            <a:r>
              <a:rPr lang="en-US" altLang="en-US" sz="2200" dirty="0">
                <a:latin typeface="Calibri" panose="020F0502020204030204" pitchFamily="34" charset="0"/>
                <a:cs typeface="Arial" charset="0"/>
              </a:rPr>
              <a:t>Are you a leader? </a:t>
            </a:r>
            <a:r>
              <a:rPr lang="en-US" altLang="en-US" sz="2200" dirty="0" smtClean="0">
                <a:latin typeface="Calibri" panose="020F0502020204030204" pitchFamily="34" charset="0"/>
                <a:cs typeface="Arial" charset="0"/>
              </a:rPr>
              <a:t>Explain</a:t>
            </a:r>
          </a:p>
          <a:p>
            <a:pPr>
              <a:spcAft>
                <a:spcPts val="400"/>
              </a:spcAft>
            </a:pPr>
            <a:r>
              <a:rPr lang="en-US" altLang="en-US" sz="2200" dirty="0" smtClean="0">
                <a:latin typeface="Calibri" panose="020F0502020204030204" pitchFamily="34" charset="0"/>
                <a:cs typeface="Arial" charset="0"/>
              </a:rPr>
              <a:t>How do you plan to continue developing yourself?</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4046179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8FA42C-3E01-4FA4-B0CD-2636028220C1}"/>
              </a:ext>
            </a:extLst>
          </p:cNvPr>
          <p:cNvSpPr>
            <a:spLocks noGrp="1"/>
          </p:cNvSpPr>
          <p:nvPr>
            <p:ph type="title"/>
          </p:nvPr>
        </p:nvSpPr>
        <p:spPr/>
        <p:txBody>
          <a:bodyPr/>
          <a:lstStyle/>
          <a:p>
            <a:r>
              <a:rPr lang="en-US" altLang="en-US" dirty="0" smtClean="0">
                <a:latin typeface="Calibri" panose="020F0502020204030204" pitchFamily="34" charset="0"/>
                <a:cs typeface="Arial" charset="0"/>
              </a:rPr>
              <a:t>Content </a:t>
            </a:r>
            <a:r>
              <a:rPr lang="en-US" altLang="en-US" dirty="0">
                <a:latin typeface="Calibri" panose="020F0502020204030204" pitchFamily="34" charset="0"/>
                <a:cs typeface="Arial" charset="0"/>
              </a:rPr>
              <a:t>of the </a:t>
            </a:r>
            <a:r>
              <a:rPr lang="en-US" altLang="en-US" dirty="0" smtClean="0">
                <a:latin typeface="Calibri" panose="020F0502020204030204" pitchFamily="34" charset="0"/>
                <a:cs typeface="Arial" charset="0"/>
              </a:rPr>
              <a:t>Interview, 2</a:t>
            </a:r>
            <a:endParaRPr lang="en-US" dirty="0"/>
          </a:p>
        </p:txBody>
      </p:sp>
      <p:sp>
        <p:nvSpPr>
          <p:cNvPr id="3" name="Content Placeholder 2">
            <a:extLst>
              <a:ext uri="{FF2B5EF4-FFF2-40B4-BE49-F238E27FC236}">
                <a16:creationId xmlns="" xmlns:a16="http://schemas.microsoft.com/office/drawing/2014/main" id="{A697B189-E8C6-4158-B37D-EE1F29587C42}"/>
              </a:ext>
            </a:extLst>
          </p:cNvPr>
          <p:cNvSpPr>
            <a:spLocks noGrp="1"/>
          </p:cNvSpPr>
          <p:nvPr>
            <p:ph idx="1"/>
          </p:nvPr>
        </p:nvSpPr>
        <p:spPr/>
        <p:txBody>
          <a:bodyPr/>
          <a:lstStyle/>
          <a:p>
            <a:pPr>
              <a:spcAft>
                <a:spcPts val="400"/>
              </a:spcAft>
            </a:pPr>
            <a:r>
              <a:rPr lang="en-US" altLang="en-US" sz="2200" dirty="0">
                <a:latin typeface="Calibri" panose="020F0502020204030204" pitchFamily="34" charset="0"/>
                <a:cs typeface="Arial" charset="0"/>
              </a:rPr>
              <a:t>Why did you select your major?</a:t>
            </a:r>
          </a:p>
          <a:p>
            <a:pPr>
              <a:spcAft>
                <a:spcPts val="400"/>
              </a:spcAft>
            </a:pPr>
            <a:r>
              <a:rPr lang="en-US" altLang="en-US" sz="2200" dirty="0">
                <a:latin typeface="Calibri" panose="020F0502020204030204" pitchFamily="34" charset="0"/>
                <a:cs typeface="Arial" charset="0"/>
              </a:rPr>
              <a:t>What can I tell you about my company</a:t>
            </a:r>
            <a:r>
              <a:rPr lang="en-US" altLang="en-US" sz="2200" dirty="0" smtClean="0">
                <a:latin typeface="Calibri" panose="020F0502020204030204" pitchFamily="34" charset="0"/>
                <a:cs typeface="Arial" charset="0"/>
              </a:rPr>
              <a:t>?</a:t>
            </a:r>
          </a:p>
          <a:p>
            <a:pPr marL="0" indent="0">
              <a:spcAft>
                <a:spcPts val="400"/>
              </a:spcAft>
              <a:buNone/>
            </a:pPr>
            <a:endParaRPr lang="en-US" sz="2200" dirty="0" smtClean="0">
              <a:latin typeface="Calibri" panose="020F0502020204030204" pitchFamily="34" charset="0"/>
              <a:cs typeface="Arial" charset="0"/>
            </a:endParaRPr>
          </a:p>
          <a:p>
            <a:pPr marL="0" indent="0">
              <a:spcAft>
                <a:spcPts val="400"/>
              </a:spcAft>
              <a:buNone/>
            </a:pPr>
            <a:r>
              <a:rPr lang="en-US" dirty="0" smtClean="0">
                <a:latin typeface="Calibri" panose="020F0502020204030204" pitchFamily="34" charset="0"/>
                <a:cs typeface="Arial" charset="0"/>
              </a:rPr>
              <a:t>All questions must </a:t>
            </a:r>
            <a:r>
              <a:rPr lang="en-US" dirty="0">
                <a:latin typeface="Calibri" panose="020F0502020204030204" pitchFamily="34" charset="0"/>
                <a:cs typeface="Arial" charset="0"/>
              </a:rPr>
              <a:t>be relevant to performance of the job</a:t>
            </a:r>
          </a:p>
          <a:p>
            <a:pPr marL="0" indent="0">
              <a:spcAft>
                <a:spcPts val="400"/>
              </a:spcAft>
              <a:buNone/>
            </a:pPr>
            <a:endParaRPr lang="en-US" sz="2200" dirty="0">
              <a:latin typeface="Calibri" panose="020F0502020204030204" pitchFamily="34" charset="0"/>
              <a:cs typeface="Arial" charset="0"/>
            </a:endParaRPr>
          </a:p>
          <a:p>
            <a:pPr marL="0" indent="0">
              <a:spcAft>
                <a:spcPts val="400"/>
              </a:spcAft>
              <a:buNone/>
            </a:pPr>
            <a:r>
              <a:rPr lang="en-US" dirty="0"/>
              <a:t>When the interviewer has asked enough questions to gauge the candidate’s suitability for the position, he or she should give the candidate a chance to ask </a:t>
            </a:r>
            <a:r>
              <a:rPr lang="en-US" dirty="0" smtClean="0"/>
              <a:t>questions</a:t>
            </a:r>
            <a:endParaRPr lang="en-US" dirty="0"/>
          </a:p>
          <a:p>
            <a:r>
              <a:rPr lang="en-US" sz="2200" dirty="0" smtClean="0"/>
              <a:t>Should </a:t>
            </a:r>
            <a:r>
              <a:rPr lang="en-US" sz="2200" dirty="0"/>
              <a:t>close the session by telling the candidate what to expect regarding the organization’s decision about the job </a:t>
            </a:r>
          </a:p>
        </p:txBody>
      </p:sp>
    </p:spTree>
    <p:extLst>
      <p:ext uri="{BB962C8B-B14F-4D97-AF65-F5344CB8AC3E}">
        <p14:creationId xmlns:p14="http://schemas.microsoft.com/office/powerpoint/2010/main" val="93317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33DF3B0-410E-4766-B10A-7CB51B6231C4}"/>
              </a:ext>
            </a:extLst>
          </p:cNvPr>
          <p:cNvSpPr>
            <a:spLocks noGrp="1"/>
          </p:cNvSpPr>
          <p:nvPr>
            <p:ph type="title"/>
          </p:nvPr>
        </p:nvSpPr>
        <p:spPr/>
        <p:txBody>
          <a:bodyPr/>
          <a:lstStyle/>
          <a:p>
            <a:r>
              <a:rPr lang="en-US" altLang="en-US" dirty="0">
                <a:latin typeface="Calibri" panose="020F0502020204030204" pitchFamily="34" charset="0"/>
                <a:cs typeface="Arial" charset="0"/>
              </a:rPr>
              <a:t>Interviewing Techniques</a:t>
            </a:r>
            <a:endParaRPr lang="en-US" dirty="0"/>
          </a:p>
        </p:txBody>
      </p:sp>
      <p:sp>
        <p:nvSpPr>
          <p:cNvPr id="3" name="Content Placeholder 2">
            <a:extLst>
              <a:ext uri="{FF2B5EF4-FFF2-40B4-BE49-F238E27FC236}">
                <a16:creationId xmlns="" xmlns:a16="http://schemas.microsoft.com/office/drawing/2014/main" id="{F0CDE58E-39D1-4AB8-B11C-896DDF176732}"/>
              </a:ext>
            </a:extLst>
          </p:cNvPr>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Structured versus unstructured interviews</a:t>
            </a:r>
          </a:p>
          <a:p>
            <a:pPr>
              <a:spcAft>
                <a:spcPts val="400"/>
              </a:spcAft>
            </a:pPr>
            <a:r>
              <a:rPr lang="en-US" altLang="en-US" sz="2200" b="1" dirty="0" smtClean="0">
                <a:latin typeface="Calibri" panose="020F0502020204030204" pitchFamily="34" charset="0"/>
                <a:cs typeface="Arial" charset="0"/>
              </a:rPr>
              <a:t>Structured </a:t>
            </a:r>
            <a:r>
              <a:rPr lang="en-US" altLang="en-US" sz="2200" b="1" dirty="0">
                <a:latin typeface="Calibri" panose="020F0502020204030204" pitchFamily="34" charset="0"/>
                <a:cs typeface="Arial" charset="0"/>
              </a:rPr>
              <a:t>interview</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Based </a:t>
            </a:r>
            <a:r>
              <a:rPr lang="en-US" altLang="en-US" sz="2200" dirty="0">
                <a:latin typeface="Calibri" panose="020F0502020204030204" pitchFamily="34" charset="0"/>
                <a:cs typeface="Arial" charset="0"/>
              </a:rPr>
              <a:t>on questions the interviewer has prepared in advance</a:t>
            </a:r>
          </a:p>
          <a:p>
            <a:pPr>
              <a:spcAft>
                <a:spcPts val="400"/>
              </a:spcAft>
            </a:pPr>
            <a:r>
              <a:rPr lang="en-US" altLang="en-US" sz="2200" b="1" dirty="0">
                <a:latin typeface="Calibri" panose="020F0502020204030204" pitchFamily="34" charset="0"/>
                <a:cs typeface="Arial" charset="0"/>
              </a:rPr>
              <a:t>Unstructured interview</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Interviewer </a:t>
            </a:r>
            <a:r>
              <a:rPr lang="en-US" altLang="en-US" sz="2200" dirty="0">
                <a:latin typeface="Calibri" panose="020F0502020204030204" pitchFamily="34" charset="0"/>
                <a:cs typeface="Arial" charset="0"/>
              </a:rPr>
              <a:t>has no list of questions prepared in advance but asks questions on the basis of the applicant’s responses</a:t>
            </a:r>
          </a:p>
          <a:p>
            <a:pPr marL="0" indent="0">
              <a:spcAft>
                <a:spcPts val="400"/>
              </a:spcAft>
              <a:buNone/>
            </a:pPr>
            <a:endParaRPr lang="en-US" altLang="en-US" sz="1200" b="1" dirty="0" smtClean="0">
              <a:latin typeface="Calibri" panose="020F0502020204030204" pitchFamily="34" charset="0"/>
              <a:cs typeface="Arial" charset="0"/>
            </a:endParaRPr>
          </a:p>
          <a:p>
            <a:pPr marL="0" indent="0">
              <a:spcAft>
                <a:spcPts val="400"/>
              </a:spcAft>
              <a:buNone/>
            </a:pPr>
            <a:r>
              <a:rPr lang="en-US" altLang="en-US" dirty="0" smtClean="0">
                <a:latin typeface="Calibri" panose="020F0502020204030204" pitchFamily="34" charset="0"/>
                <a:cs typeface="Arial" charset="0"/>
              </a:rPr>
              <a:t>Questions in an interview can either be open-ended or closed-ended</a:t>
            </a:r>
          </a:p>
          <a:p>
            <a:pPr>
              <a:spcAft>
                <a:spcPts val="400"/>
              </a:spcAft>
            </a:pPr>
            <a:r>
              <a:rPr lang="en-US" altLang="en-US" sz="2200" b="1" dirty="0" smtClean="0">
                <a:latin typeface="Calibri" panose="020F0502020204030204" pitchFamily="34" charset="0"/>
                <a:cs typeface="Arial" charset="0"/>
              </a:rPr>
              <a:t>Open-ended </a:t>
            </a:r>
            <a:r>
              <a:rPr lang="en-US" altLang="en-US" sz="2200" b="1" dirty="0">
                <a:latin typeface="Calibri" panose="020F0502020204030204" pitchFamily="34" charset="0"/>
                <a:cs typeface="Arial" charset="0"/>
              </a:rPr>
              <a:t>questions</a:t>
            </a:r>
            <a:r>
              <a:rPr lang="en-US" altLang="en-US" sz="2200" dirty="0">
                <a:latin typeface="Calibri" panose="020F0502020204030204" pitchFamily="34" charset="0"/>
                <a:cs typeface="Arial" charset="0"/>
              </a:rPr>
              <a:t>:</a:t>
            </a:r>
            <a:r>
              <a:rPr lang="en-US" altLang="en-US" sz="2200" b="1" dirty="0">
                <a:latin typeface="Calibri" panose="020F0502020204030204" pitchFamily="34" charset="0"/>
                <a:cs typeface="Arial" charset="0"/>
              </a:rPr>
              <a:t> </a:t>
            </a:r>
            <a:r>
              <a:rPr lang="en-US" altLang="en-US" sz="2200" dirty="0" smtClean="0">
                <a:latin typeface="Calibri" panose="020F0502020204030204" pitchFamily="34" charset="0"/>
                <a:cs typeface="Arial" charset="0"/>
              </a:rPr>
              <a:t>Questions </a:t>
            </a:r>
            <a:r>
              <a:rPr lang="en-US" altLang="en-US" sz="2200" dirty="0">
                <a:latin typeface="Calibri" panose="020F0502020204030204" pitchFamily="34" charset="0"/>
                <a:cs typeface="Arial" charset="0"/>
              </a:rPr>
              <a:t>that </a:t>
            </a:r>
            <a:r>
              <a:rPr lang="en-US" altLang="en-US" sz="2200" dirty="0" smtClean="0">
                <a:latin typeface="Calibri" panose="020F0502020204030204" pitchFamily="34" charset="0"/>
                <a:cs typeface="Arial" charset="0"/>
              </a:rPr>
              <a:t>give </a:t>
            </a:r>
            <a:r>
              <a:rPr lang="en-US" altLang="en-US" sz="2200" dirty="0">
                <a:latin typeface="Calibri" panose="020F0502020204030204" pitchFamily="34" charset="0"/>
                <a:cs typeface="Arial" charset="0"/>
              </a:rPr>
              <a:t>the person responding broad control over the </a:t>
            </a:r>
            <a:r>
              <a:rPr lang="en-US" altLang="en-US" sz="2200" dirty="0" smtClean="0">
                <a:latin typeface="Calibri" panose="020F0502020204030204" pitchFamily="34" charset="0"/>
                <a:cs typeface="Arial" charset="0"/>
              </a:rPr>
              <a:t>responses</a:t>
            </a:r>
            <a:endParaRPr lang="en-US" altLang="en-US" sz="2200" dirty="0">
              <a:latin typeface="Calibri" panose="020F0502020204030204" pitchFamily="34" charset="0"/>
              <a:cs typeface="Arial" charset="0"/>
            </a:endParaRPr>
          </a:p>
          <a:p>
            <a:pPr>
              <a:spcAft>
                <a:spcPts val="400"/>
              </a:spcAft>
            </a:pPr>
            <a:r>
              <a:rPr lang="en-US" sz="2200" b="1" dirty="0"/>
              <a:t>Closed-ended questions</a:t>
            </a:r>
            <a:r>
              <a:rPr lang="en-US" sz="2200" dirty="0"/>
              <a:t>:</a:t>
            </a:r>
            <a:r>
              <a:rPr lang="en-US" sz="2200" b="1" dirty="0"/>
              <a:t> </a:t>
            </a:r>
            <a:r>
              <a:rPr lang="en-US" sz="2200" dirty="0" smtClean="0"/>
              <a:t>Questions </a:t>
            </a:r>
            <a:r>
              <a:rPr lang="en-US" sz="2200" dirty="0"/>
              <a:t>that </a:t>
            </a:r>
            <a:r>
              <a:rPr lang="en-US" sz="2200" dirty="0" smtClean="0"/>
              <a:t>require </a:t>
            </a:r>
            <a:r>
              <a:rPr lang="en-US" sz="2200" dirty="0"/>
              <a:t>a simple answer, such as yes or </a:t>
            </a:r>
            <a:r>
              <a:rPr lang="en-US" sz="2200" dirty="0" smtClean="0"/>
              <a:t>no</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303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0EA237E1-316A-457F-A645-C069B310F941}"/>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 1</a:t>
            </a:r>
            <a:endParaRPr lang="en-US" dirty="0"/>
          </a:p>
        </p:txBody>
      </p:sp>
      <p:sp>
        <p:nvSpPr>
          <p:cNvPr id="8" name="Content Placeholder 7">
            <a:extLst>
              <a:ext uri="{FF2B5EF4-FFF2-40B4-BE49-F238E27FC236}">
                <a16:creationId xmlns="" xmlns:a16="http://schemas.microsoft.com/office/drawing/2014/main" id="{455B30DA-3148-4CA8-9BA1-F5FCDD44F259}"/>
              </a:ext>
            </a:extLst>
          </p:cNvPr>
          <p:cNvSpPr>
            <a:spLocks noGrp="1"/>
          </p:cNvSpPr>
          <p:nvPr>
            <p:ph idx="1"/>
          </p:nvPr>
        </p:nvSpPr>
        <p:spPr/>
        <p:txBody>
          <a:bodyPr/>
          <a:lstStyle/>
          <a:p>
            <a:r>
              <a:rPr lang="en-US" altLang="en-US" dirty="0">
                <a:latin typeface="Calibri" panose="020F0502020204030204" pitchFamily="34" charset="0"/>
                <a:cs typeface="Arial" charset="0"/>
              </a:rPr>
              <a:t>Discuss common roles for supervisors in the selection process</a:t>
            </a:r>
          </a:p>
          <a:p>
            <a:r>
              <a:rPr lang="en-US" altLang="en-US" dirty="0">
                <a:latin typeface="Calibri" panose="020F0502020204030204" pitchFamily="34" charset="0"/>
                <a:cs typeface="Arial" charset="0"/>
              </a:rPr>
              <a:t>Distinguish between job descriptions and job </a:t>
            </a:r>
            <a:r>
              <a:rPr lang="en-US" altLang="en-US" dirty="0" smtClean="0">
                <a:latin typeface="Calibri" panose="020F0502020204030204" pitchFamily="34" charset="0"/>
                <a:cs typeface="Arial" charset="0"/>
              </a:rPr>
              <a:t>specifications, </a:t>
            </a:r>
            <a:r>
              <a:rPr lang="en-US" altLang="en-US" dirty="0">
                <a:latin typeface="Calibri" panose="020F0502020204030204" pitchFamily="34" charset="0"/>
                <a:cs typeface="Arial" charset="0"/>
              </a:rPr>
              <a:t>and explain how they help in </a:t>
            </a:r>
            <a:r>
              <a:rPr lang="en-US" altLang="en-US" dirty="0" smtClean="0">
                <a:latin typeface="Calibri" panose="020F0502020204030204" pitchFamily="34" charset="0"/>
                <a:cs typeface="Arial" charset="0"/>
              </a:rPr>
              <a:t>selecting </a:t>
            </a:r>
            <a:r>
              <a:rPr lang="en-US" altLang="en-US" dirty="0">
                <a:latin typeface="Calibri" panose="020F0502020204030204" pitchFamily="34" charset="0"/>
                <a:cs typeface="Arial" charset="0"/>
              </a:rPr>
              <a:t>employees</a:t>
            </a:r>
          </a:p>
          <a:p>
            <a:r>
              <a:rPr lang="en-US" altLang="en-US" dirty="0">
                <a:latin typeface="Calibri" panose="020F0502020204030204" pitchFamily="34" charset="0"/>
                <a:cs typeface="Arial" charset="0"/>
              </a:rPr>
              <a:t>List possible sources of employees</a:t>
            </a:r>
          </a:p>
          <a:p>
            <a:r>
              <a:rPr lang="en-US" altLang="en-US" dirty="0">
                <a:latin typeface="Calibri" panose="020F0502020204030204" pitchFamily="34" charset="0"/>
                <a:cs typeface="Arial" charset="0"/>
              </a:rPr>
              <a:t>Identify the steps in the selection process</a:t>
            </a:r>
          </a:p>
          <a:p>
            <a:r>
              <a:rPr lang="en-US" altLang="en-US" dirty="0">
                <a:latin typeface="Calibri" panose="020F0502020204030204" pitchFamily="34" charset="0"/>
                <a:cs typeface="Arial" charset="0"/>
              </a:rPr>
              <a:t>Discuss how a supervisor should go about interviewing candidates for a </a:t>
            </a:r>
            <a:r>
              <a:rPr lang="en-US" altLang="en-US" dirty="0" smtClean="0">
                <a:latin typeface="Calibri" panose="020F0502020204030204" pitchFamily="34" charset="0"/>
                <a:cs typeface="Arial" charset="0"/>
              </a:rPr>
              <a:t>job</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663823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BD5A34-8E21-40F6-8CB8-3D846B5EB631}"/>
              </a:ext>
            </a:extLst>
          </p:cNvPr>
          <p:cNvSpPr>
            <a:spLocks noGrp="1"/>
          </p:cNvSpPr>
          <p:nvPr>
            <p:ph type="title"/>
          </p:nvPr>
        </p:nvSpPr>
        <p:spPr/>
        <p:txBody>
          <a:bodyPr/>
          <a:lstStyle/>
          <a:p>
            <a:r>
              <a:rPr lang="en-US" altLang="en-US" sz="3200" dirty="0" smtClean="0">
                <a:latin typeface="Calibri" panose="020F0502020204030204" pitchFamily="34" charset="0"/>
                <a:cs typeface="Arial" charset="0"/>
              </a:rPr>
              <a:t>Errors to Avoid While Conducting Interviews</a:t>
            </a:r>
            <a:endParaRPr lang="en-US" sz="3200" dirty="0"/>
          </a:p>
        </p:txBody>
      </p:sp>
      <p:sp>
        <p:nvSpPr>
          <p:cNvPr id="3" name="Content Placeholder 2">
            <a:extLst>
              <a:ext uri="{FF2B5EF4-FFF2-40B4-BE49-F238E27FC236}">
                <a16:creationId xmlns="" xmlns:a16="http://schemas.microsoft.com/office/drawing/2014/main" id="{1929B1A4-ECDD-45FD-97BA-25C30C906B4F}"/>
              </a:ext>
            </a:extLst>
          </p:cNvPr>
          <p:cNvSpPr>
            <a:spLocks noGrp="1"/>
          </p:cNvSpPr>
          <p:nvPr>
            <p:ph idx="1"/>
          </p:nvPr>
        </p:nvSpPr>
        <p:spPr/>
        <p:txBody>
          <a:bodyPr/>
          <a:lstStyle/>
          <a:p>
            <a:r>
              <a:rPr lang="en-US" altLang="en-US" dirty="0" smtClean="0">
                <a:latin typeface="Calibri" panose="020F0502020204030204" pitchFamily="34" charset="0"/>
                <a:cs typeface="Arial" charset="0"/>
              </a:rPr>
              <a:t>Making </a:t>
            </a:r>
            <a:r>
              <a:rPr lang="en-US" altLang="en-US" dirty="0">
                <a:latin typeface="Calibri" panose="020F0502020204030204" pitchFamily="34" charset="0"/>
                <a:cs typeface="Arial" charset="0"/>
              </a:rPr>
              <a:t>decisions based on personal biases</a:t>
            </a:r>
          </a:p>
          <a:p>
            <a:r>
              <a:rPr lang="en-US" altLang="en-US" b="1" dirty="0" smtClean="0">
                <a:latin typeface="Calibri" panose="020F0502020204030204" pitchFamily="34" charset="0"/>
                <a:cs typeface="Arial" charset="0"/>
              </a:rPr>
              <a:t>Halo </a:t>
            </a:r>
            <a:r>
              <a:rPr lang="en-US" altLang="en-US" b="1" dirty="0">
                <a:latin typeface="Calibri" panose="020F0502020204030204" pitchFamily="34" charset="0"/>
                <a:cs typeface="Arial" charset="0"/>
              </a:rPr>
              <a:t>effect</a:t>
            </a:r>
          </a:p>
          <a:p>
            <a:r>
              <a:rPr lang="en-US" altLang="en-US" dirty="0">
                <a:latin typeface="Calibri" panose="020F0502020204030204" pitchFamily="34" charset="0"/>
                <a:cs typeface="Arial" charset="0"/>
              </a:rPr>
              <a:t>G</a:t>
            </a:r>
            <a:r>
              <a:rPr lang="en-US" altLang="en-US" dirty="0" smtClean="0">
                <a:latin typeface="Calibri" panose="020F0502020204030204" pitchFamily="34" charset="0"/>
                <a:cs typeface="Arial" charset="0"/>
              </a:rPr>
              <a:t>iving </a:t>
            </a:r>
            <a:r>
              <a:rPr lang="en-US" altLang="en-US" dirty="0">
                <a:latin typeface="Calibri" panose="020F0502020204030204" pitchFamily="34" charset="0"/>
                <a:cs typeface="Arial" charset="0"/>
              </a:rPr>
              <a:t>candidates a misleading picture of the </a:t>
            </a:r>
            <a:r>
              <a:rPr lang="en-US" altLang="en-US" dirty="0" smtClean="0">
                <a:latin typeface="Calibri" panose="020F0502020204030204" pitchFamily="34" charset="0"/>
                <a:cs typeface="Arial" charset="0"/>
              </a:rPr>
              <a:t>organization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502428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3B9375-E1E9-4562-8EDD-2940FFC9825E}"/>
              </a:ext>
            </a:extLst>
          </p:cNvPr>
          <p:cNvSpPr>
            <a:spLocks noGrp="1"/>
          </p:cNvSpPr>
          <p:nvPr>
            <p:ph type="title"/>
          </p:nvPr>
        </p:nvSpPr>
        <p:spPr/>
        <p:txBody>
          <a:bodyPr/>
          <a:lstStyle/>
          <a:p>
            <a:r>
              <a:rPr lang="en-US" altLang="en-US" dirty="0" smtClean="0">
                <a:latin typeface="Calibri" panose="020F0502020204030204" pitchFamily="34" charset="0"/>
                <a:cs typeface="Arial" charset="0"/>
              </a:rPr>
              <a:t>Employment </a:t>
            </a:r>
            <a:r>
              <a:rPr lang="en-US" altLang="en-US" dirty="0">
                <a:latin typeface="Calibri" panose="020F0502020204030204" pitchFamily="34" charset="0"/>
                <a:cs typeface="Arial" charset="0"/>
              </a:rPr>
              <a:t>Tests</a:t>
            </a:r>
            <a:endParaRPr lang="en-US" dirty="0"/>
          </a:p>
        </p:txBody>
      </p:sp>
      <p:sp>
        <p:nvSpPr>
          <p:cNvPr id="3" name="Content Placeholder 2">
            <a:extLst>
              <a:ext uri="{FF2B5EF4-FFF2-40B4-BE49-F238E27FC236}">
                <a16:creationId xmlns="" xmlns:a16="http://schemas.microsoft.com/office/drawing/2014/main" id="{BA0DC3DE-A7C6-4782-9286-830E6ABC1A9F}"/>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Help understand whether a candidate has the necessary skills to do the job</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Types of employment tests</a:t>
            </a:r>
          </a:p>
          <a:p>
            <a:r>
              <a:rPr lang="en-US" altLang="en-US" sz="2200" b="1" dirty="0" smtClean="0">
                <a:latin typeface="Calibri" panose="020F0502020204030204" pitchFamily="34" charset="0"/>
                <a:cs typeface="Arial" charset="0"/>
              </a:rPr>
              <a:t>Aptitude tests</a:t>
            </a:r>
            <a:r>
              <a:rPr lang="en-US" altLang="en-US" sz="2200" dirty="0" smtClean="0">
                <a:latin typeface="Calibri" panose="020F0502020204030204" pitchFamily="34" charset="0"/>
                <a:cs typeface="Arial" charset="0"/>
              </a:rPr>
              <a:t>:</a:t>
            </a:r>
            <a:r>
              <a:rPr lang="en-US" altLang="en-US" sz="2200" b="1" dirty="0" smtClean="0">
                <a:latin typeface="Calibri" panose="020F0502020204030204" pitchFamily="34" charset="0"/>
                <a:cs typeface="Arial" charset="0"/>
              </a:rPr>
              <a:t> </a:t>
            </a:r>
            <a:r>
              <a:rPr lang="en-US" altLang="en-US" sz="2200" dirty="0" smtClean="0">
                <a:latin typeface="Calibri" panose="020F0502020204030204" pitchFamily="34" charset="0"/>
                <a:cs typeface="Arial" charset="0"/>
              </a:rPr>
              <a:t>Measure </a:t>
            </a:r>
            <a:r>
              <a:rPr lang="en-US" altLang="en-US" sz="2200" dirty="0">
                <a:latin typeface="Calibri" panose="020F0502020204030204" pitchFamily="34" charset="0"/>
                <a:cs typeface="Arial" charset="0"/>
              </a:rPr>
              <a:t>a person’s ability to learn skills related to the job</a:t>
            </a:r>
          </a:p>
          <a:p>
            <a:r>
              <a:rPr lang="en-US" altLang="en-US" sz="2200" b="1" dirty="0">
                <a:latin typeface="Calibri" panose="020F0502020204030204" pitchFamily="34" charset="0"/>
                <a:cs typeface="Arial" charset="0"/>
              </a:rPr>
              <a:t>Proficiency </a:t>
            </a:r>
            <a:r>
              <a:rPr lang="en-US" altLang="en-US" sz="2200" b="1" dirty="0" smtClean="0">
                <a:latin typeface="Calibri" panose="020F0502020204030204" pitchFamily="34" charset="0"/>
                <a:cs typeface="Arial" charset="0"/>
              </a:rPr>
              <a:t>tests</a:t>
            </a:r>
            <a:r>
              <a:rPr lang="en-US" altLang="en-US" sz="2200" dirty="0" smtClean="0">
                <a:latin typeface="Calibri" panose="020F0502020204030204" pitchFamily="34" charset="0"/>
                <a:cs typeface="Arial" charset="0"/>
              </a:rPr>
              <a:t>:</a:t>
            </a:r>
            <a:r>
              <a:rPr lang="en-US" altLang="en-US" sz="2200" b="1" dirty="0" smtClean="0">
                <a:latin typeface="Calibri" panose="020F0502020204030204" pitchFamily="34" charset="0"/>
                <a:cs typeface="Arial" charset="0"/>
              </a:rPr>
              <a:t> </a:t>
            </a:r>
            <a:r>
              <a:rPr lang="en-US" altLang="en-US" sz="2200" dirty="0" smtClean="0">
                <a:latin typeface="Calibri" panose="020F0502020204030204" pitchFamily="34" charset="0"/>
                <a:cs typeface="Arial" charset="0"/>
              </a:rPr>
              <a:t>Measure </a:t>
            </a:r>
            <a:r>
              <a:rPr lang="en-US" altLang="en-US" sz="2200" dirty="0">
                <a:latin typeface="Calibri" panose="020F0502020204030204" pitchFamily="34" charset="0"/>
                <a:cs typeface="Arial" charset="0"/>
              </a:rPr>
              <a:t>whether the person has the skills needed to perform a job</a:t>
            </a:r>
          </a:p>
          <a:p>
            <a:r>
              <a:rPr lang="en-US" altLang="en-US" sz="2200" b="1" dirty="0">
                <a:latin typeface="Calibri" panose="020F0502020204030204" pitchFamily="34" charset="0"/>
                <a:cs typeface="Arial" charset="0"/>
              </a:rPr>
              <a:t>Psychomotor </a:t>
            </a:r>
            <a:r>
              <a:rPr lang="en-US" altLang="en-US" sz="2200" b="1" dirty="0" smtClean="0">
                <a:latin typeface="Calibri" panose="020F0502020204030204" pitchFamily="34" charset="0"/>
                <a:cs typeface="Arial" charset="0"/>
              </a:rPr>
              <a:t>tests</a:t>
            </a:r>
            <a:r>
              <a:rPr lang="en-US" altLang="en-US" sz="2200" dirty="0" smtClean="0">
                <a:latin typeface="Calibri" panose="020F0502020204030204" pitchFamily="34" charset="0"/>
                <a:cs typeface="Arial" charset="0"/>
              </a:rPr>
              <a:t>:</a:t>
            </a:r>
            <a:r>
              <a:rPr lang="en-US" altLang="en-US" sz="2200" b="1" dirty="0" smtClean="0">
                <a:latin typeface="Calibri" panose="020F0502020204030204" pitchFamily="34" charset="0"/>
                <a:cs typeface="Arial" charset="0"/>
              </a:rPr>
              <a:t> </a:t>
            </a:r>
            <a:r>
              <a:rPr lang="en-US" altLang="en-US" sz="2200" dirty="0" smtClean="0">
                <a:latin typeface="Calibri" panose="020F0502020204030204" pitchFamily="34" charset="0"/>
                <a:cs typeface="Arial" charset="0"/>
              </a:rPr>
              <a:t>Measure </a:t>
            </a:r>
            <a:r>
              <a:rPr lang="en-US" altLang="en-US" sz="2200" dirty="0">
                <a:latin typeface="Calibri" panose="020F0502020204030204" pitchFamily="34" charset="0"/>
                <a:cs typeface="Arial" charset="0"/>
              </a:rPr>
              <a:t>a person’s strength, dexterity, and coordination</a:t>
            </a:r>
          </a:p>
          <a:p>
            <a:r>
              <a:rPr lang="en-US" altLang="en-US" sz="2200" dirty="0">
                <a:latin typeface="Calibri" panose="020F0502020204030204" pitchFamily="34" charset="0"/>
                <a:cs typeface="Arial" charset="0"/>
              </a:rPr>
              <a:t>Personality </a:t>
            </a:r>
            <a:r>
              <a:rPr lang="en-US" altLang="en-US" sz="2200" dirty="0" smtClean="0">
                <a:latin typeface="Calibri" panose="020F0502020204030204" pitchFamily="34" charset="0"/>
                <a:cs typeface="Arial" charset="0"/>
              </a:rPr>
              <a:t>tests:</a:t>
            </a:r>
            <a:r>
              <a:rPr lang="en-US" altLang="en-US" sz="2200" b="1" dirty="0" smtClean="0">
                <a:latin typeface="Calibri" panose="020F0502020204030204" pitchFamily="34" charset="0"/>
                <a:cs typeface="Arial" charset="0"/>
              </a:rPr>
              <a:t> </a:t>
            </a:r>
            <a:r>
              <a:rPr lang="en-US" altLang="en-US" sz="2200" dirty="0" smtClean="0">
                <a:latin typeface="Calibri" panose="020F0502020204030204" pitchFamily="34" charset="0"/>
                <a:cs typeface="Arial" charset="0"/>
              </a:rPr>
              <a:t>Identify </a:t>
            </a:r>
            <a:r>
              <a:rPr lang="en-US" altLang="en-US" sz="2200" dirty="0">
                <a:latin typeface="Calibri" panose="020F0502020204030204" pitchFamily="34" charset="0"/>
                <a:cs typeface="Arial" charset="0"/>
              </a:rPr>
              <a:t>certain personality </a:t>
            </a:r>
            <a:r>
              <a:rPr lang="en-US" altLang="en-US" sz="2200" dirty="0" smtClean="0">
                <a:latin typeface="Calibri" panose="020F0502020204030204" pitchFamily="34" charset="0"/>
                <a:cs typeface="Arial" charset="0"/>
              </a:rPr>
              <a:t>traits</a:t>
            </a:r>
          </a:p>
          <a:p>
            <a:r>
              <a:rPr lang="en-US" altLang="en-US" sz="2200" dirty="0" smtClean="0">
                <a:latin typeface="Calibri" panose="020F0502020204030204" pitchFamily="34" charset="0"/>
                <a:cs typeface="Arial" charset="0"/>
              </a:rPr>
              <a:t>Drug tests</a:t>
            </a:r>
            <a:endParaRPr lang="en-US" dirty="0"/>
          </a:p>
        </p:txBody>
      </p:sp>
    </p:spTree>
    <p:extLst>
      <p:ext uri="{BB962C8B-B14F-4D97-AF65-F5344CB8AC3E}">
        <p14:creationId xmlns:p14="http://schemas.microsoft.com/office/powerpoint/2010/main" val="2023704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0E2F9D-D80C-4B8B-98FD-8EA60BBACA6F}"/>
              </a:ext>
            </a:extLst>
          </p:cNvPr>
          <p:cNvSpPr>
            <a:spLocks noGrp="1"/>
          </p:cNvSpPr>
          <p:nvPr>
            <p:ph type="title"/>
          </p:nvPr>
        </p:nvSpPr>
        <p:spPr/>
        <p:txBody>
          <a:bodyPr/>
          <a:lstStyle/>
          <a:p>
            <a:r>
              <a:rPr lang="en-US" altLang="en-US" sz="3200" dirty="0">
                <a:latin typeface="Calibri" panose="020F0502020204030204" pitchFamily="34" charset="0"/>
                <a:cs typeface="Arial" charset="0"/>
              </a:rPr>
              <a:t>Conducting Background and Reference Checks</a:t>
            </a:r>
            <a:endParaRPr lang="en-US" sz="3200" dirty="0"/>
          </a:p>
        </p:txBody>
      </p:sp>
      <p:sp>
        <p:nvSpPr>
          <p:cNvPr id="3" name="Content Placeholder 2">
            <a:extLst>
              <a:ext uri="{FF2B5EF4-FFF2-40B4-BE49-F238E27FC236}">
                <a16:creationId xmlns="" xmlns:a16="http://schemas.microsoft.com/office/drawing/2014/main" id="{FD73EAD1-BC01-4DD8-8B7D-B7023A342852}"/>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Employers check references to </a:t>
            </a:r>
            <a:r>
              <a:rPr lang="en-US" dirty="0" smtClean="0"/>
              <a:t>verify </a:t>
            </a:r>
            <a:r>
              <a:rPr lang="en-US" dirty="0"/>
              <a:t>that the information </a:t>
            </a:r>
            <a:r>
              <a:rPr lang="en-US" dirty="0" smtClean="0"/>
              <a:t>provided in a </a:t>
            </a:r>
            <a:r>
              <a:rPr lang="en-US" dirty="0"/>
              <a:t>job application or résumé is correct </a:t>
            </a:r>
          </a:p>
          <a:p>
            <a:r>
              <a:rPr lang="en-US" sz="2200" dirty="0" smtClean="0"/>
              <a:t>Background checks can save </a:t>
            </a:r>
            <a:r>
              <a:rPr lang="en-US" sz="2200" dirty="0"/>
              <a:t>the organization from hiring an unqualified </a:t>
            </a:r>
            <a:r>
              <a:rPr lang="en-US" sz="2200" dirty="0" smtClean="0"/>
              <a:t>person and protect </a:t>
            </a:r>
            <a:r>
              <a:rPr lang="en-US" sz="2200" dirty="0"/>
              <a:t>the organization from lawsuits </a:t>
            </a:r>
            <a:endParaRPr lang="en-US" altLang="en-US" sz="2200" dirty="0">
              <a:latin typeface="Calibri" panose="020F0502020204030204" pitchFamily="34" charset="0"/>
              <a:cs typeface="Arial" charset="0"/>
            </a:endParaRP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Human </a:t>
            </a:r>
            <a:r>
              <a:rPr lang="en-US" altLang="en-US" dirty="0">
                <a:latin typeface="Calibri" panose="020F0502020204030204" pitchFamily="34" charset="0"/>
                <a:cs typeface="Arial" charset="0"/>
              </a:rPr>
              <a:t>resources may contact </a:t>
            </a:r>
            <a:r>
              <a:rPr lang="en-US" altLang="en-US" dirty="0" smtClean="0">
                <a:latin typeface="Calibri" panose="020F0502020204030204" pitchFamily="34" charset="0"/>
                <a:cs typeface="Arial" charset="0"/>
              </a:rPr>
              <a:t>schools </a:t>
            </a:r>
            <a:r>
              <a:rPr lang="en-US" altLang="en-US" dirty="0">
                <a:latin typeface="Calibri" panose="020F0502020204030204" pitchFamily="34" charset="0"/>
                <a:cs typeface="Arial" charset="0"/>
              </a:rPr>
              <a:t>or </a:t>
            </a:r>
            <a:r>
              <a:rPr lang="en-US" altLang="en-US" dirty="0" smtClean="0">
                <a:latin typeface="Calibri" panose="020F0502020204030204" pitchFamily="34" charset="0"/>
                <a:cs typeface="Arial" charset="0"/>
              </a:rPr>
              <a:t>former employers, </a:t>
            </a:r>
            <a:r>
              <a:rPr lang="en-US" altLang="en-US" dirty="0">
                <a:latin typeface="Calibri" panose="020F0502020204030204" pitchFamily="34" charset="0"/>
                <a:cs typeface="Arial" charset="0"/>
              </a:rPr>
              <a:t>or the company may pay an employee screening company to do a background </a:t>
            </a:r>
            <a:r>
              <a:rPr lang="en-US" altLang="en-US" dirty="0" smtClean="0">
                <a:latin typeface="Calibri" panose="020F0502020204030204" pitchFamily="34" charset="0"/>
                <a:cs typeface="Arial" charset="0"/>
              </a:rPr>
              <a:t>check</a:t>
            </a:r>
          </a:p>
          <a:p>
            <a:r>
              <a:rPr lang="en-US" altLang="en-US" sz="2200" dirty="0" smtClean="0">
                <a:latin typeface="Calibri" panose="020F0502020204030204" pitchFamily="34" charset="0"/>
                <a:cs typeface="Arial" charset="0"/>
              </a:rPr>
              <a:t>Kinds of references</a:t>
            </a:r>
          </a:p>
          <a:p>
            <a:pPr lvl="1"/>
            <a:r>
              <a:rPr lang="en-US" altLang="en-US" dirty="0" smtClean="0">
                <a:latin typeface="Calibri" panose="020F0502020204030204" pitchFamily="34" charset="0"/>
                <a:cs typeface="Arial" charset="0"/>
              </a:rPr>
              <a:t>Personal</a:t>
            </a:r>
          </a:p>
          <a:p>
            <a:pPr lvl="1"/>
            <a:r>
              <a:rPr lang="en-US" altLang="en-US" dirty="0" smtClean="0">
                <a:latin typeface="Calibri" panose="020F0502020204030204" pitchFamily="34" charset="0"/>
                <a:cs typeface="Arial" charset="0"/>
              </a:rPr>
              <a:t>Academic</a:t>
            </a:r>
          </a:p>
          <a:p>
            <a:pPr lvl="1"/>
            <a:r>
              <a:rPr lang="en-US" altLang="en-US" dirty="0" smtClean="0">
                <a:latin typeface="Calibri" panose="020F0502020204030204" pitchFamily="34" charset="0"/>
                <a:cs typeface="Arial" charset="0"/>
              </a:rPr>
              <a:t>Employment</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405040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Autofit/>
          </a:bodyPr>
          <a:lstStyle/>
          <a:p>
            <a:r>
              <a:rPr lang="en-US" altLang="en-US" sz="2800" dirty="0">
                <a:latin typeface="Calibri" panose="020F0502020204030204" pitchFamily="34" charset="0"/>
                <a:cs typeface="Arial" charset="0"/>
              </a:rPr>
              <a:t>Figure 15.5: Examples of Restrictions on</a:t>
            </a:r>
            <a:br>
              <a:rPr lang="en-US" altLang="en-US" sz="2800" dirty="0">
                <a:latin typeface="Calibri" panose="020F0502020204030204" pitchFamily="34" charset="0"/>
                <a:cs typeface="Arial" charset="0"/>
              </a:rPr>
            </a:br>
            <a:r>
              <a:rPr lang="en-US" altLang="en-US" sz="2800" dirty="0">
                <a:latin typeface="Calibri" panose="020F0502020204030204" pitchFamily="34" charset="0"/>
                <a:cs typeface="Arial" charset="0"/>
              </a:rPr>
              <a:t>Background Checks</a:t>
            </a:r>
          </a:p>
        </p:txBody>
      </p:sp>
      <p:pic>
        <p:nvPicPr>
          <p:cNvPr id="3" name="Picture 2" descr="This figure lists some examples of restrictions on background checks.">
            <a:extLst>
              <a:ext uri="{FF2B5EF4-FFF2-40B4-BE49-F238E27FC236}">
                <a16:creationId xmlns="" xmlns:a16="http://schemas.microsoft.com/office/drawing/2014/main" id="{332CFC05-3D30-4753-A4EC-4BCCE0A89A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817" y="1471489"/>
            <a:ext cx="7988367" cy="3915020"/>
          </a:xfrm>
          <a:prstGeom prst="rect">
            <a:avLst/>
          </a:prstGeom>
        </p:spPr>
      </p:pic>
      <p:sp>
        <p:nvSpPr>
          <p:cNvPr id="5" name="Content Placeholder 3">
            <a:extLst>
              <a:ext uri="{FF2B5EF4-FFF2-40B4-BE49-F238E27FC236}">
                <a16:creationId xmlns="" xmlns:a16="http://schemas.microsoft.com/office/drawing/2014/main" id="{DA35D734-0C3C-491A-80DE-B9218A8A5A02}"/>
              </a:ext>
            </a:extLst>
          </p:cNvPr>
          <p:cNvSpPr txBox="1">
            <a:spLocks/>
          </p:cNvSpPr>
          <p:nvPr/>
        </p:nvSpPr>
        <p:spPr>
          <a:xfrm>
            <a:off x="457200" y="5342897"/>
            <a:ext cx="8458200" cy="762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tabLst>
                <a:tab pos="2160588" algn="l"/>
              </a:tabLst>
            </a:pPr>
            <a:r>
              <a:rPr lang="en-US" sz="1200" dirty="0"/>
              <a:t>Source: Privacy Rights Clearinghouse, “Employment Background Checks,” Fact Sheet 16, rev. June 2004, March 2014</a:t>
            </a:r>
            <a:r>
              <a:rPr lang="en-US" sz="1200" dirty="0" smtClean="0"/>
              <a:t>, www.privacyrights.org</a:t>
            </a:r>
            <a:r>
              <a:rPr lang="en-US" sz="1200" dirty="0"/>
              <a:t>. </a:t>
            </a:r>
          </a:p>
        </p:txBody>
      </p:sp>
      <p:sp>
        <p:nvSpPr>
          <p:cNvPr id="4" name="Content Placeholder 3">
            <a:extLst>
              <a:ext uri="{FF2B5EF4-FFF2-40B4-BE49-F238E27FC236}">
                <a16:creationId xmlns="" xmlns:a16="http://schemas.microsoft.com/office/drawing/2014/main" id="{DA35D734-0C3C-491A-80DE-B9218A8A5A02}"/>
              </a:ext>
            </a:extLst>
          </p:cNvPr>
          <p:cNvSpPr>
            <a:spLocks noGrp="1"/>
          </p:cNvSpPr>
          <p:nvPr>
            <p:ph idx="1"/>
          </p:nvPr>
        </p:nvSpPr>
        <p:spPr>
          <a:xfrm>
            <a:off x="457200" y="5791200"/>
            <a:ext cx="8229600" cy="762000"/>
          </a:xfrm>
        </p:spPr>
        <p:txBody>
          <a:bodyPr/>
          <a:lstStyle/>
          <a:p>
            <a:pPr marL="0" indent="0" algn="r">
              <a:buNone/>
              <a:tabLst>
                <a:tab pos="2160588" algn="l"/>
              </a:tabLst>
            </a:pPr>
            <a:r>
              <a:rPr lang="en-US" sz="1200" dirty="0" smtClean="0">
                <a:hlinkClick r:id="rId3" action="ppaction://hlinksldjump"/>
              </a:rPr>
              <a:t>Jump to </a:t>
            </a:r>
            <a:r>
              <a:rPr lang="en-US" altLang="en-US" sz="1200" dirty="0">
                <a:latin typeface="Calibri" panose="020F0502020204030204" pitchFamily="34" charset="0"/>
                <a:cs typeface="Arial" charset="0"/>
                <a:hlinkClick r:id="rId3" action="ppaction://hlinksldjump"/>
              </a:rPr>
              <a:t>Figure 15.5: Examples of Restrictions on Background Checks, Appendix</a:t>
            </a:r>
            <a:endParaRPr lang="en-US" sz="1200" dirty="0"/>
          </a:p>
        </p:txBody>
      </p:sp>
    </p:spTree>
    <p:extLst>
      <p:ext uri="{BB962C8B-B14F-4D97-AF65-F5344CB8AC3E}">
        <p14:creationId xmlns:p14="http://schemas.microsoft.com/office/powerpoint/2010/main" val="12117559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6FD1C6-7F94-4064-AE91-7093E7E1D419}"/>
              </a:ext>
            </a:extLst>
          </p:cNvPr>
          <p:cNvSpPr>
            <a:spLocks noGrp="1"/>
          </p:cNvSpPr>
          <p:nvPr>
            <p:ph type="title"/>
          </p:nvPr>
        </p:nvSpPr>
        <p:spPr/>
        <p:txBody>
          <a:bodyPr/>
          <a:lstStyle/>
          <a:p>
            <a:r>
              <a:rPr lang="en-US" altLang="en-US" dirty="0"/>
              <a:t>Making a Selection Decision</a:t>
            </a:r>
            <a:endParaRPr lang="en-US" dirty="0"/>
          </a:p>
        </p:txBody>
      </p:sp>
      <p:sp>
        <p:nvSpPr>
          <p:cNvPr id="3" name="Content Placeholder 2">
            <a:extLst>
              <a:ext uri="{FF2B5EF4-FFF2-40B4-BE49-F238E27FC236}">
                <a16:creationId xmlns="" xmlns:a16="http://schemas.microsoft.com/office/drawing/2014/main" id="{04AE0BA4-39DA-4594-A1ED-C91FD065F189}"/>
              </a:ext>
            </a:extLst>
          </p:cNvPr>
          <p:cNvSpPr>
            <a:spLocks noGrp="1"/>
          </p:cNvSpPr>
          <p:nvPr>
            <p:ph idx="1"/>
          </p:nvPr>
        </p:nvSpPr>
        <p:spPr/>
        <p:txBody>
          <a:bodyPr/>
          <a:lstStyle/>
          <a:p>
            <a:pPr marL="0" indent="0">
              <a:buNone/>
            </a:pPr>
            <a:r>
              <a:rPr lang="en-US" altLang="en-US" dirty="0" smtClean="0"/>
              <a:t>Final </a:t>
            </a:r>
            <a:r>
              <a:rPr lang="en-US" altLang="en-US" dirty="0"/>
              <a:t>decision of whom to hire is usually up to the supervisor </a:t>
            </a:r>
          </a:p>
          <a:p>
            <a:pPr marL="0" indent="0">
              <a:buNone/>
            </a:pPr>
            <a:endParaRPr lang="en-US" dirty="0" smtClean="0"/>
          </a:p>
          <a:p>
            <a:pPr marL="0" indent="0">
              <a:buNone/>
            </a:pPr>
            <a:r>
              <a:rPr lang="en-US" dirty="0" smtClean="0"/>
              <a:t>Human </a:t>
            </a:r>
            <a:r>
              <a:rPr lang="en-US" dirty="0"/>
              <a:t>resources department or </a:t>
            </a:r>
            <a:r>
              <a:rPr lang="en-US" dirty="0" smtClean="0"/>
              <a:t>the supervisor </a:t>
            </a:r>
            <a:r>
              <a:rPr lang="en-US" dirty="0"/>
              <a:t>offers the job to the selected candidate</a:t>
            </a:r>
          </a:p>
          <a:p>
            <a:r>
              <a:rPr lang="en-US" sz="2200" dirty="0" smtClean="0"/>
              <a:t>Person </a:t>
            </a:r>
            <a:r>
              <a:rPr lang="en-US" sz="2200" dirty="0"/>
              <a:t>who offers the job is responsible for negotiating pay and fringe benefits and settling on a starting </a:t>
            </a:r>
            <a:r>
              <a:rPr lang="en-US" sz="2200" dirty="0" smtClean="0"/>
              <a:t>date</a:t>
            </a:r>
            <a:endParaRPr lang="en-US" altLang="en-US" sz="2200" dirty="0"/>
          </a:p>
        </p:txBody>
      </p:sp>
    </p:spTree>
    <p:extLst>
      <p:ext uri="{BB962C8B-B14F-4D97-AF65-F5344CB8AC3E}">
        <p14:creationId xmlns:p14="http://schemas.microsoft.com/office/powerpoint/2010/main" val="163575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1B2741F-0E17-4380-9B3B-80DDD2424C5F}"/>
              </a:ext>
            </a:extLst>
          </p:cNvPr>
          <p:cNvSpPr>
            <a:spLocks noGrp="1"/>
          </p:cNvSpPr>
          <p:nvPr>
            <p:ph type="title"/>
          </p:nvPr>
        </p:nvSpPr>
        <p:spPr/>
        <p:txBody>
          <a:bodyPr/>
          <a:lstStyle/>
          <a:p>
            <a:r>
              <a:rPr lang="en-US" altLang="en-US" dirty="0"/>
              <a:t>Physical Examination</a:t>
            </a:r>
            <a:endParaRPr lang="en-US" dirty="0"/>
          </a:p>
        </p:txBody>
      </p:sp>
      <p:sp>
        <p:nvSpPr>
          <p:cNvPr id="4" name="Content Placeholder 3">
            <a:extLst>
              <a:ext uri="{FF2B5EF4-FFF2-40B4-BE49-F238E27FC236}">
                <a16:creationId xmlns="" xmlns:a16="http://schemas.microsoft.com/office/drawing/2014/main" id="{BD136F38-ADD7-44C6-AEF5-AAD383681805}"/>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Experts advise that employers request a physical exam only after a job offer is made</a:t>
            </a:r>
          </a:p>
          <a:p>
            <a:r>
              <a:rPr lang="en-US" altLang="en-US" sz="2200" dirty="0">
                <a:latin typeface="Calibri" panose="020F0502020204030204" pitchFamily="34" charset="0"/>
                <a:cs typeface="Arial" charset="0"/>
              </a:rPr>
              <a:t>Requesting a physical exam after the job offer reduces the risk of someone suing the company for refusing to hire him or her because of a disability</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Helps </a:t>
            </a:r>
            <a:r>
              <a:rPr lang="en-US" altLang="en-US" dirty="0">
                <a:latin typeface="Calibri" panose="020F0502020204030204" pitchFamily="34" charset="0"/>
                <a:cs typeface="Arial" charset="0"/>
              </a:rPr>
              <a:t>determine if the candidate is physically able to fulfill the job requirements</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Determines </a:t>
            </a:r>
            <a:r>
              <a:rPr lang="en-US" altLang="en-US" dirty="0">
                <a:latin typeface="Calibri" panose="020F0502020204030204" pitchFamily="34" charset="0"/>
                <a:cs typeface="Arial" charset="0"/>
              </a:rPr>
              <a:t>whether the candidate is eligible for company-offered </a:t>
            </a:r>
            <a:r>
              <a:rPr lang="en-US" altLang="en-US" dirty="0" smtClean="0">
                <a:latin typeface="Calibri" panose="020F0502020204030204" pitchFamily="34" charset="0"/>
                <a:cs typeface="Arial" charset="0"/>
              </a:rPr>
              <a:t>insurances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871367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164DBC-B3CC-4F4C-8B0E-69B9BE99D9DC}"/>
              </a:ext>
            </a:extLst>
          </p:cNvPr>
          <p:cNvSpPr>
            <a:spLocks noGrp="1"/>
          </p:cNvSpPr>
          <p:nvPr>
            <p:ph type="title"/>
          </p:nvPr>
        </p:nvSpPr>
        <p:spPr/>
        <p:txBody>
          <a:bodyPr/>
          <a:lstStyle/>
          <a:p>
            <a:r>
              <a:rPr lang="en-US" altLang="en-US" dirty="0">
                <a:latin typeface="Calibri" panose="020F0502020204030204" pitchFamily="34" charset="0"/>
                <a:cs typeface="Arial" charset="0"/>
              </a:rPr>
              <a:t>Legal </a:t>
            </a:r>
            <a:r>
              <a:rPr lang="en-US" altLang="en-US" dirty="0" smtClean="0">
                <a:latin typeface="Calibri" panose="020F0502020204030204" pitchFamily="34" charset="0"/>
                <a:cs typeface="Arial" charset="0"/>
              </a:rPr>
              <a:t>Issues: Antidiscrimination Laws, </a:t>
            </a:r>
            <a:r>
              <a:rPr lang="en-US" altLang="en-US" dirty="0">
                <a:latin typeface="Calibri" panose="020F0502020204030204" pitchFamily="34" charset="0"/>
                <a:cs typeface="Arial" charset="0"/>
              </a:rPr>
              <a:t>1</a:t>
            </a:r>
            <a:endParaRPr lang="en-US" dirty="0"/>
          </a:p>
        </p:txBody>
      </p:sp>
      <p:sp>
        <p:nvSpPr>
          <p:cNvPr id="3" name="Content Placeholder 2">
            <a:extLst>
              <a:ext uri="{FF2B5EF4-FFF2-40B4-BE49-F238E27FC236}">
                <a16:creationId xmlns="" xmlns:a16="http://schemas.microsoft.com/office/drawing/2014/main" id="{8543777A-42F6-4407-ACFA-A46C65A91A2F}"/>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Title </a:t>
            </a:r>
            <a:r>
              <a:rPr lang="en-US" altLang="en-US" dirty="0">
                <a:latin typeface="Calibri" panose="020F0502020204030204" pitchFamily="34" charset="0"/>
                <a:cs typeface="Arial" charset="0"/>
              </a:rPr>
              <a:t>VII of the Civil Rights Act of </a:t>
            </a:r>
            <a:r>
              <a:rPr lang="en-US" altLang="en-US" dirty="0" smtClean="0">
                <a:latin typeface="Calibri" panose="020F0502020204030204" pitchFamily="34" charset="0"/>
                <a:cs typeface="Arial" charset="0"/>
              </a:rPr>
              <a:t>1964: Employers </a:t>
            </a:r>
            <a:r>
              <a:rPr lang="en-US" altLang="en-US" dirty="0">
                <a:latin typeface="Calibri" panose="020F0502020204030204" pitchFamily="34" charset="0"/>
                <a:cs typeface="Arial" charset="0"/>
              </a:rPr>
              <a:t>may not discriminate on the basis of race, color, religion, sex, or national </a:t>
            </a:r>
            <a:r>
              <a:rPr lang="en-US" altLang="en-US" dirty="0" smtClean="0">
                <a:latin typeface="Calibri" panose="020F0502020204030204" pitchFamily="34" charset="0"/>
                <a:cs typeface="Arial" charset="0"/>
              </a:rPr>
              <a:t>origin </a:t>
            </a:r>
            <a:r>
              <a:rPr lang="en-US" dirty="0" smtClean="0"/>
              <a:t>in </a:t>
            </a:r>
            <a:r>
              <a:rPr lang="en-US" dirty="0"/>
              <a:t>recruiting, hiring, paying, firing, or laying off employees, or in any other employment practices </a:t>
            </a:r>
            <a:endParaRPr lang="en-US" dirty="0" smtClean="0"/>
          </a:p>
          <a:p>
            <a:r>
              <a:rPr lang="en-US" altLang="en-US" sz="2200" dirty="0" smtClean="0">
                <a:latin typeface="Calibri" panose="020F0502020204030204" pitchFamily="34" charset="0"/>
                <a:cs typeface="Arial" charset="0"/>
              </a:rPr>
              <a:t>Enforced by the </a:t>
            </a:r>
            <a:r>
              <a:rPr lang="en-US" sz="2200" b="1" dirty="0" smtClean="0"/>
              <a:t>Equal </a:t>
            </a:r>
            <a:r>
              <a:rPr lang="en-US" sz="2200" b="1" dirty="0"/>
              <a:t>Employment Opportunity Commission </a:t>
            </a:r>
            <a:endParaRPr lang="en-US" altLang="en-US" sz="2200" dirty="0">
              <a:latin typeface="Calibri" panose="020F0502020204030204" pitchFamily="34" charset="0"/>
              <a:cs typeface="Arial" charset="0"/>
            </a:endParaRP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Age </a:t>
            </a:r>
            <a:r>
              <a:rPr lang="en-US" altLang="en-US" dirty="0">
                <a:latin typeface="Calibri" panose="020F0502020204030204" pitchFamily="34" charset="0"/>
                <a:cs typeface="Arial" charset="0"/>
              </a:rPr>
              <a:t>Discrimination in Employment Act of 1967: </a:t>
            </a:r>
            <a:r>
              <a:rPr lang="en-US" altLang="en-US" dirty="0" smtClean="0">
                <a:latin typeface="Calibri" panose="020F0502020204030204" pitchFamily="34" charset="0"/>
                <a:cs typeface="Arial" charset="0"/>
              </a:rPr>
              <a:t>Prohibits employers from discriminating </a:t>
            </a:r>
            <a:r>
              <a:rPr lang="en-US" altLang="en-US" dirty="0">
                <a:latin typeface="Calibri" panose="020F0502020204030204" pitchFamily="34" charset="0"/>
                <a:cs typeface="Arial" charset="0"/>
              </a:rPr>
              <a:t>on the basis of age against people over 40 </a:t>
            </a:r>
            <a:r>
              <a:rPr lang="en-US" altLang="en-US" dirty="0" smtClean="0">
                <a:latin typeface="Calibri" panose="020F0502020204030204" pitchFamily="34" charset="0"/>
                <a:cs typeface="Arial" charset="0"/>
              </a:rPr>
              <a:t>years old</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Rehabilitation Act of 1973: </a:t>
            </a:r>
            <a:r>
              <a:rPr lang="en-US" altLang="en-US" dirty="0" smtClean="0">
                <a:latin typeface="Calibri" panose="020F0502020204030204" pitchFamily="34" charset="0"/>
                <a:cs typeface="Arial" charset="0"/>
              </a:rPr>
              <a:t>Prohibits the federal </a:t>
            </a:r>
            <a:r>
              <a:rPr lang="en-US" altLang="en-US" dirty="0">
                <a:latin typeface="Calibri" panose="020F0502020204030204" pitchFamily="34" charset="0"/>
                <a:cs typeface="Arial" charset="0"/>
              </a:rPr>
              <a:t>government </a:t>
            </a:r>
            <a:r>
              <a:rPr lang="en-US" altLang="en-US" dirty="0" smtClean="0">
                <a:latin typeface="Calibri" panose="020F0502020204030204" pitchFamily="34" charset="0"/>
                <a:cs typeface="Arial" charset="0"/>
              </a:rPr>
              <a:t>from refusing </a:t>
            </a:r>
            <a:r>
              <a:rPr lang="en-US" altLang="en-US" dirty="0">
                <a:latin typeface="Calibri" panose="020F0502020204030204" pitchFamily="34" charset="0"/>
                <a:cs typeface="Arial" charset="0"/>
              </a:rPr>
              <a:t>a job to a disabled person if it does not interfere with </a:t>
            </a:r>
            <a:r>
              <a:rPr lang="en-US" altLang="en-US" dirty="0" smtClean="0">
                <a:latin typeface="Calibri" panose="020F0502020204030204" pitchFamily="34" charset="0"/>
                <a:cs typeface="Arial" charset="0"/>
              </a:rPr>
              <a:t>the person’s ability </a:t>
            </a:r>
            <a:r>
              <a:rPr lang="en-US" altLang="en-US" dirty="0">
                <a:latin typeface="Calibri" panose="020F0502020204030204" pitchFamily="34" charset="0"/>
                <a:cs typeface="Arial" charset="0"/>
              </a:rPr>
              <a:t>to </a:t>
            </a:r>
            <a:r>
              <a:rPr lang="en-US" altLang="en-US" dirty="0" smtClean="0">
                <a:latin typeface="Calibri" panose="020F0502020204030204" pitchFamily="34" charset="0"/>
                <a:cs typeface="Arial" charset="0"/>
              </a:rPr>
              <a:t>work</a:t>
            </a:r>
            <a:endParaRPr lang="en-US" dirty="0"/>
          </a:p>
        </p:txBody>
      </p:sp>
    </p:spTree>
    <p:extLst>
      <p:ext uri="{BB962C8B-B14F-4D97-AF65-F5344CB8AC3E}">
        <p14:creationId xmlns:p14="http://schemas.microsoft.com/office/powerpoint/2010/main" val="238828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A6C51B-9FAC-4945-8C1B-122A7F4ECBCB}"/>
              </a:ext>
            </a:extLst>
          </p:cNvPr>
          <p:cNvSpPr>
            <a:spLocks noGrp="1"/>
          </p:cNvSpPr>
          <p:nvPr>
            <p:ph type="title"/>
          </p:nvPr>
        </p:nvSpPr>
        <p:spPr/>
        <p:txBody>
          <a:bodyPr/>
          <a:lstStyle/>
          <a:p>
            <a:r>
              <a:rPr lang="en-US" altLang="en-US" dirty="0">
                <a:latin typeface="Calibri" panose="020F0502020204030204" pitchFamily="34" charset="0"/>
                <a:cs typeface="Arial" charset="0"/>
              </a:rPr>
              <a:t>Legal </a:t>
            </a:r>
            <a:r>
              <a:rPr lang="en-US" altLang="en-US" dirty="0" smtClean="0">
                <a:latin typeface="Calibri" panose="020F0502020204030204" pitchFamily="34" charset="0"/>
                <a:cs typeface="Arial" charset="0"/>
              </a:rPr>
              <a:t>Issues: Antidiscrimination Laws, </a:t>
            </a:r>
            <a:r>
              <a:rPr lang="en-US" altLang="en-US" dirty="0">
                <a:latin typeface="Calibri" panose="020F0502020204030204" pitchFamily="34" charset="0"/>
                <a:cs typeface="Arial" charset="0"/>
              </a:rPr>
              <a:t>2</a:t>
            </a:r>
            <a:endParaRPr lang="en-US" dirty="0"/>
          </a:p>
        </p:txBody>
      </p:sp>
      <p:sp>
        <p:nvSpPr>
          <p:cNvPr id="3" name="Content Placeholder 2">
            <a:extLst>
              <a:ext uri="{FF2B5EF4-FFF2-40B4-BE49-F238E27FC236}">
                <a16:creationId xmlns="" xmlns:a16="http://schemas.microsoft.com/office/drawing/2014/main" id="{06AC9EDA-9734-4C00-91E4-36EE6ECB0D40}"/>
              </a:ext>
            </a:extLst>
          </p:cNvPr>
          <p:cNvSpPr>
            <a:spLocks noGrp="1"/>
          </p:cNvSpPr>
          <p:nvPr>
            <p:ph idx="1"/>
          </p:nvPr>
        </p:nvSpPr>
        <p:spPr/>
        <p:txBody>
          <a:bodyPr/>
          <a:lstStyle/>
          <a:p>
            <a:r>
              <a:rPr lang="en-US" dirty="0" smtClean="0"/>
              <a:t>Americans </a:t>
            </a:r>
            <a:r>
              <a:rPr lang="en-US" dirty="0"/>
              <a:t>with Disabilities </a:t>
            </a:r>
            <a:r>
              <a:rPr lang="en-US" dirty="0" smtClean="0"/>
              <a:t>Act, or A D A, </a:t>
            </a:r>
            <a:r>
              <a:rPr lang="en-US" dirty="0"/>
              <a:t>of 1990: Prohibits employers in government and the private sector from discriminating against a qualified person with a disability </a:t>
            </a:r>
            <a:endParaRPr lang="en-US" altLang="en-US" dirty="0">
              <a:latin typeface="Calibri" panose="020F0502020204030204" pitchFamily="34" charset="0"/>
              <a:cs typeface="Arial" charset="0"/>
            </a:endParaRPr>
          </a:p>
          <a:p>
            <a:r>
              <a:rPr lang="en-US" altLang="en-US" dirty="0" smtClean="0">
                <a:latin typeface="Calibri" panose="020F0502020204030204" pitchFamily="34" charset="0"/>
                <a:cs typeface="Arial" charset="0"/>
              </a:rPr>
              <a:t>Pregnancy </a:t>
            </a:r>
            <a:r>
              <a:rPr lang="en-US" altLang="en-US" dirty="0">
                <a:latin typeface="Calibri" panose="020F0502020204030204" pitchFamily="34" charset="0"/>
                <a:cs typeface="Arial" charset="0"/>
              </a:rPr>
              <a:t>Discrimination Act of 1978: It is </a:t>
            </a:r>
            <a:r>
              <a:rPr lang="en-US" dirty="0"/>
              <a:t>unlawful to discriminate on the basis of pregnancy, childbirth, or related medical conditions </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Vietnam Era Veterans Readjustment Act of 1974: Federal contractors are required to make special efforts to </a:t>
            </a:r>
            <a:r>
              <a:rPr lang="en-US" altLang="en-US" dirty="0" smtClean="0">
                <a:latin typeface="Calibri" panose="020F0502020204030204" pitchFamily="34" charset="0"/>
                <a:cs typeface="Arial" charset="0"/>
              </a:rPr>
              <a:t>recruit </a:t>
            </a:r>
            <a:r>
              <a:rPr lang="en-US" altLang="en-US" dirty="0">
                <a:latin typeface="Calibri" panose="020F0502020204030204" pitchFamily="34" charset="0"/>
                <a:cs typeface="Arial" charset="0"/>
              </a:rPr>
              <a:t>disabled veterans and veterans of the Vietnam War</a:t>
            </a:r>
          </a:p>
          <a:p>
            <a:r>
              <a:rPr lang="en-US" dirty="0"/>
              <a:t>Genetic Information Nondiscrimination Act of 2008: It is illegal to discriminate against a qualified person because of genetic information </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903704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	Table 15.3: Disability </a:t>
            </a:r>
            <a:r>
              <a:rPr lang="en-US" sz="2800" dirty="0"/>
              <a:t>Status under the Americans with Disabilities Act</a:t>
            </a:r>
          </a:p>
        </p:txBody>
      </p:sp>
      <p:graphicFrame>
        <p:nvGraphicFramePr>
          <p:cNvPr id="4" name="Table 3"/>
          <p:cNvGraphicFramePr>
            <a:graphicFrameLocks noGrp="1"/>
          </p:cNvGraphicFramePr>
          <p:nvPr>
            <p:extLst>
              <p:ext uri="{D42A27DB-BD31-4B8C-83A1-F6EECF244321}">
                <p14:modId xmlns:p14="http://schemas.microsoft.com/office/powerpoint/2010/main" val="410206603"/>
              </p:ext>
            </p:extLst>
          </p:nvPr>
        </p:nvGraphicFramePr>
        <p:xfrm>
          <a:off x="457200" y="1101970"/>
          <a:ext cx="8229600" cy="4241031"/>
        </p:xfrm>
        <a:graphic>
          <a:graphicData uri="http://schemas.openxmlformats.org/drawingml/2006/table">
            <a:tbl>
              <a:tblPr firstRow="1" bandRow="1">
                <a:tableStyleId>{5940675A-B579-460E-94D1-54222C63F5DA}</a:tableStyleId>
              </a:tblPr>
              <a:tblGrid>
                <a:gridCol w="4114800"/>
                <a:gridCol w="4114800"/>
              </a:tblGrid>
              <a:tr h="337902">
                <a:tc>
                  <a:txBody>
                    <a:bodyPr/>
                    <a:lstStyle/>
                    <a:p>
                      <a:r>
                        <a:rPr lang="en-US" sz="1800" dirty="0" smtClean="0">
                          <a:solidFill>
                            <a:schemeClr val="bg1"/>
                          </a:solidFill>
                        </a:rPr>
                        <a:t>Disability includes</a:t>
                      </a:r>
                      <a:endParaRPr lang="en-US" sz="1800" dirty="0">
                        <a:solidFill>
                          <a:schemeClr val="bg1"/>
                        </a:solidFill>
                      </a:endParaRPr>
                    </a:p>
                  </a:txBody>
                  <a:tcPr>
                    <a:solidFill>
                      <a:srgbClr val="C30C20"/>
                    </a:solidFill>
                  </a:tcPr>
                </a:tc>
                <a:tc>
                  <a:txBody>
                    <a:bodyPr/>
                    <a:lstStyle/>
                    <a:p>
                      <a:r>
                        <a:rPr lang="en-US" sz="1800" dirty="0" smtClean="0">
                          <a:solidFill>
                            <a:schemeClr val="bg1"/>
                          </a:solidFill>
                        </a:rPr>
                        <a:t>Disability does not include</a:t>
                      </a:r>
                      <a:endParaRPr lang="en-US" sz="1800" dirty="0">
                        <a:solidFill>
                          <a:schemeClr val="bg1"/>
                        </a:solidFill>
                      </a:endParaRPr>
                    </a:p>
                  </a:txBody>
                  <a:tcPr>
                    <a:solidFill>
                      <a:srgbClr val="C30C20"/>
                    </a:solidFill>
                  </a:tcPr>
                </a:tc>
              </a:tr>
              <a:tr h="857751">
                <a:tc>
                  <a:txBody>
                    <a:bodyPr/>
                    <a:lstStyle/>
                    <a:p>
                      <a:r>
                        <a:rPr lang="en-US" sz="1800" dirty="0" smtClean="0"/>
                        <a:t>Substantial limitation preventing a person from conducting a major life activity</a:t>
                      </a:r>
                      <a:endParaRPr lang="en-US" sz="1800" dirty="0"/>
                    </a:p>
                  </a:txBody>
                  <a:tcPr/>
                </a:tc>
                <a:tc>
                  <a:txBody>
                    <a:bodyPr/>
                    <a:lstStyle/>
                    <a:p>
                      <a:r>
                        <a:rPr lang="en-US" sz="1800" dirty="0" smtClean="0"/>
                        <a:t>Cultural and economic disadvantages</a:t>
                      </a:r>
                      <a:endParaRPr lang="en-US" sz="1800" dirty="0"/>
                    </a:p>
                  </a:txBody>
                  <a:tcPr/>
                </a:tc>
              </a:tr>
              <a:tr h="597826">
                <a:tc>
                  <a:txBody>
                    <a:bodyPr/>
                    <a:lstStyle/>
                    <a:p>
                      <a:r>
                        <a:rPr lang="en-US" sz="1800" u="none" strike="noStrike" kern="1200" baseline="0" dirty="0" smtClean="0"/>
                        <a:t>Physical and mental impairments	</a:t>
                      </a:r>
                      <a:endParaRPr lang="en-US" sz="1800" b="0" i="0" u="none" strike="noStrike" kern="1200" baseline="0" dirty="0" smtClean="0">
                        <a:solidFill>
                          <a:schemeClr val="dk1"/>
                        </a:solidFill>
                        <a:latin typeface="+mn-lt"/>
                        <a:ea typeface="+mn-ea"/>
                        <a:cs typeface="+mn-cs"/>
                      </a:endParaRPr>
                    </a:p>
                  </a:txBody>
                  <a:tcPr/>
                </a:tc>
                <a:tc>
                  <a:txBody>
                    <a:bodyPr/>
                    <a:lstStyle/>
                    <a:p>
                      <a:r>
                        <a:rPr lang="en-US" sz="1800" u="none" strike="noStrike" kern="1200" baseline="0" dirty="0" smtClean="0"/>
                        <a:t>Common personality traits, such as impatience; pregnancy</a:t>
                      </a:r>
                      <a:endParaRPr lang="en-US" sz="1800" b="0" i="0" u="none" strike="noStrike" kern="1200" baseline="0" dirty="0" smtClean="0">
                        <a:solidFill>
                          <a:schemeClr val="dk1"/>
                        </a:solidFill>
                        <a:latin typeface="+mn-lt"/>
                        <a:ea typeface="+mn-ea"/>
                        <a:cs typeface="+mn-cs"/>
                      </a:endParaRPr>
                    </a:p>
                  </a:txBody>
                  <a:tcPr/>
                </a:tc>
              </a:tr>
              <a:tr h="857751">
                <a:tc>
                  <a:txBody>
                    <a:bodyPr/>
                    <a:lstStyle/>
                    <a:p>
                      <a:r>
                        <a:rPr lang="en-US" sz="1800" u="none" strike="noStrike" kern="1200" baseline="0" dirty="0" smtClean="0"/>
                        <a:t>Severe obesity, or weight in excess of 100 percent of the norm or that arises from a medical disorder	</a:t>
                      </a:r>
                      <a:endParaRPr lang="en-US" sz="1800" b="0" i="0" u="none" strike="noStrike" kern="1200" baseline="0" dirty="0" smtClean="0">
                        <a:solidFill>
                          <a:schemeClr val="dk1"/>
                        </a:solidFill>
                        <a:latin typeface="+mn-lt"/>
                        <a:ea typeface="+mn-ea"/>
                        <a:cs typeface="+mn-cs"/>
                      </a:endParaRPr>
                    </a:p>
                  </a:txBody>
                  <a:tcPr/>
                </a:tc>
                <a:tc>
                  <a:txBody>
                    <a:bodyPr/>
                    <a:lstStyle/>
                    <a:p>
                      <a:r>
                        <a:rPr lang="en-US" sz="1800" u="none" strike="noStrike" kern="1200" baseline="0" dirty="0" smtClean="0"/>
                        <a:t>Normal deviations in weight, height, or strength	</a:t>
                      </a:r>
                      <a:endParaRPr lang="en-US" sz="1800" b="0" i="0" u="none" strike="noStrike" kern="1200" baseline="0" dirty="0" smtClean="0">
                        <a:solidFill>
                          <a:schemeClr val="dk1"/>
                        </a:solidFill>
                        <a:latin typeface="+mn-lt"/>
                        <a:ea typeface="+mn-ea"/>
                        <a:cs typeface="+mn-cs"/>
                      </a:endParaRPr>
                    </a:p>
                  </a:txBody>
                  <a:tcPr/>
                </a:tc>
              </a:tr>
              <a:tr h="1377600">
                <a:tc>
                  <a:txBody>
                    <a:bodyPr/>
                    <a:lstStyle/>
                    <a:p>
                      <a:r>
                        <a:rPr lang="en-US" sz="1800" u="none" strike="noStrike" kern="1200" baseline="0" dirty="0" smtClean="0"/>
                        <a:t>History of using drugs as the result of an addiction</a:t>
                      </a:r>
                      <a:endParaRPr lang="en-US" sz="1800" b="0" i="0" u="none" strike="noStrike" kern="1200" baseline="0" dirty="0" smtClean="0">
                        <a:solidFill>
                          <a:schemeClr val="dk1"/>
                        </a:solidFill>
                        <a:latin typeface="+mn-lt"/>
                        <a:ea typeface="+mn-ea"/>
                        <a:cs typeface="+mn-cs"/>
                      </a:endParaRPr>
                    </a:p>
                  </a:txBody>
                  <a:tcPr/>
                </a:tc>
                <a:tc>
                  <a:txBody>
                    <a:bodyPr/>
                    <a:lstStyle/>
                    <a:p>
                      <a:pPr marL="285750" indent="-285750">
                        <a:buFont typeface="Arial" panose="020B0604020202020204" pitchFamily="34" charset="0"/>
                        <a:buChar char="•"/>
                      </a:pPr>
                      <a:r>
                        <a:rPr lang="en-US" sz="1800" u="none" strike="noStrike" kern="1200" baseline="0" dirty="0" smtClean="0"/>
                        <a:t>Temporary or short-term problems</a:t>
                      </a:r>
                    </a:p>
                    <a:p>
                      <a:pPr marL="285750" indent="-285750">
                        <a:buFont typeface="Arial" panose="020B0604020202020204" pitchFamily="34" charset="0"/>
                        <a:buChar char="•"/>
                      </a:pPr>
                      <a:r>
                        <a:rPr lang="en-US" sz="1800" u="none" strike="noStrike" kern="1200" baseline="0" dirty="0" smtClean="0"/>
                        <a:t>Illegal drug users disciplined for current abuse</a:t>
                      </a:r>
                    </a:p>
                    <a:p>
                      <a:pPr marL="285750" indent="-285750">
                        <a:buFont typeface="Arial" panose="020B0604020202020204" pitchFamily="34" charset="0"/>
                        <a:buChar char="•"/>
                      </a:pPr>
                      <a:r>
                        <a:rPr lang="en-US" sz="1800" u="none" strike="noStrike" kern="1200" baseline="0" dirty="0" smtClean="0"/>
                        <a:t>Illegal drug use that </a:t>
                      </a:r>
                      <a:r>
                        <a:rPr lang="en-US" sz="1800" u="none" strike="noStrike" kern="1200" baseline="0" smtClean="0"/>
                        <a:t>is </a:t>
                      </a:r>
                      <a:r>
                        <a:rPr lang="en-US" sz="1800" u="none" strike="noStrike" kern="1200" baseline="0" smtClean="0"/>
                        <a:t>casual </a:t>
                      </a:r>
                      <a:r>
                        <a:rPr lang="en-US" sz="1800" u="none" strike="noStrike" kern="1200" baseline="0" dirty="0" smtClean="0"/>
                        <a:t>or not related to addiction	</a:t>
                      </a:r>
                      <a:endParaRPr lang="en-US" sz="1800" b="0" i="0" u="none" strike="noStrike" kern="1200" baseline="0" dirty="0" smtClean="0">
                        <a:solidFill>
                          <a:schemeClr val="dk1"/>
                        </a:solidFill>
                        <a:latin typeface="+mn-lt"/>
                        <a:ea typeface="+mn-ea"/>
                        <a:cs typeface="+mn-cs"/>
                      </a:endParaRPr>
                    </a:p>
                  </a:txBody>
                  <a:tcPr/>
                </a:tc>
              </a:tr>
            </a:tbl>
          </a:graphicData>
        </a:graphic>
      </p:graphicFrame>
      <p:sp>
        <p:nvSpPr>
          <p:cNvPr id="5" name="Content Placeholder 1">
            <a:extLst>
              <a:ext uri="{FF2B5EF4-FFF2-40B4-BE49-F238E27FC236}">
                <a16:creationId xmlns="" xmlns:a16="http://schemas.microsoft.com/office/drawing/2014/main" id="{A7FC483A-13DA-4040-845C-53BB6FF5DDEE}"/>
              </a:ext>
            </a:extLst>
          </p:cNvPr>
          <p:cNvSpPr txBox="1">
            <a:spLocks/>
          </p:cNvSpPr>
          <p:nvPr/>
        </p:nvSpPr>
        <p:spPr>
          <a:xfrm>
            <a:off x="457200" y="5466096"/>
            <a:ext cx="77724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b="1" dirty="0"/>
              <a:t>Source: </a:t>
            </a:r>
            <a:r>
              <a:rPr lang="en-US" sz="1200" dirty="0"/>
              <a:t>From “What Constitutes a Disability?” </a:t>
            </a:r>
            <a:r>
              <a:rPr lang="en-US" sz="1200" i="1" dirty="0"/>
              <a:t>Nation’s Business, </a:t>
            </a:r>
            <a:r>
              <a:rPr lang="en-US" sz="1200" dirty="0"/>
              <a:t>June 1995, U.S. Chamber of Commerce.</a:t>
            </a:r>
          </a:p>
          <a:p>
            <a:pPr marL="0" indent="0">
              <a:buNone/>
            </a:pPr>
            <a:r>
              <a:rPr lang="en-US" sz="1200" dirty="0"/>
              <a:t>Note: People with disabilities are protected from employment discrimination only to the extent that their disability does not prevent them from performing the essential functions of the job. </a:t>
            </a:r>
          </a:p>
        </p:txBody>
      </p:sp>
    </p:spTree>
    <p:extLst>
      <p:ext uri="{BB962C8B-B14F-4D97-AF65-F5344CB8AC3E}">
        <p14:creationId xmlns:p14="http://schemas.microsoft.com/office/powerpoint/2010/main" val="1668845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Affirmative Action</a:t>
            </a:r>
            <a:endParaRPr lang="en-US" dirty="0"/>
          </a:p>
        </p:txBody>
      </p:sp>
      <p:sp>
        <p:nvSpPr>
          <p:cNvPr id="3" name="Content Placeholder 2"/>
          <p:cNvSpPr>
            <a:spLocks noGrp="1"/>
          </p:cNvSpPr>
          <p:nvPr>
            <p:ph idx="1"/>
          </p:nvPr>
        </p:nvSpPr>
        <p:spPr/>
        <p:txBody>
          <a:bodyPr/>
          <a:lstStyle/>
          <a:p>
            <a:r>
              <a:rPr lang="en-US" dirty="0" smtClean="0"/>
              <a:t>Plans </a:t>
            </a:r>
            <a:r>
              <a:rPr lang="en-US" dirty="0"/>
              <a:t>designed to increase opportunities for groups that traditionally have been discriminated </a:t>
            </a:r>
            <a:r>
              <a:rPr lang="en-US" dirty="0" smtClean="0"/>
              <a:t>against</a:t>
            </a:r>
            <a:endParaRPr lang="en-US" dirty="0"/>
          </a:p>
          <a:p>
            <a:r>
              <a:rPr lang="en-US" dirty="0" smtClean="0"/>
              <a:t>Along with using </a:t>
            </a:r>
            <a:r>
              <a:rPr lang="en-US" dirty="0"/>
              <a:t>training to create a pool of qualified applicants, some companies recruit at schools where many students are members of racial minorities</a:t>
            </a:r>
          </a:p>
        </p:txBody>
      </p:sp>
    </p:spTree>
    <p:extLst>
      <p:ext uri="{BB962C8B-B14F-4D97-AF65-F5344CB8AC3E}">
        <p14:creationId xmlns:p14="http://schemas.microsoft.com/office/powerpoint/2010/main" val="2880911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477D709B-540F-4CB4-8DF3-6B4F08D9DC2E}"/>
              </a:ext>
            </a:extLst>
          </p:cNvPr>
          <p:cNvSpPr>
            <a:spLocks noGrp="1"/>
          </p:cNvSpPr>
          <p:nvPr>
            <p:ph type="title"/>
          </p:nvPr>
        </p:nvSpPr>
        <p:spPr/>
        <p:txBody>
          <a:bodyPr/>
          <a:lstStyle/>
          <a:p>
            <a:r>
              <a:rPr lang="en-US" altLang="en-US" dirty="0">
                <a:latin typeface="Calibri" panose="020F0502020204030204" pitchFamily="34" charset="0"/>
                <a:cs typeface="Arial" charset="0"/>
              </a:rPr>
              <a:t>Learning </a:t>
            </a:r>
            <a:r>
              <a:rPr lang="en-US" altLang="en-US" dirty="0" smtClean="0">
                <a:latin typeface="Calibri" panose="020F0502020204030204" pitchFamily="34" charset="0"/>
                <a:cs typeface="Arial" charset="0"/>
              </a:rPr>
              <a:t>Objectives, </a:t>
            </a:r>
            <a:r>
              <a:rPr lang="en-US" altLang="en-US" dirty="0">
                <a:latin typeface="Calibri" panose="020F0502020204030204" pitchFamily="34" charset="0"/>
                <a:cs typeface="Arial" charset="0"/>
              </a:rPr>
              <a:t>2</a:t>
            </a:r>
            <a:endParaRPr lang="en-US" dirty="0"/>
          </a:p>
        </p:txBody>
      </p:sp>
      <p:sp>
        <p:nvSpPr>
          <p:cNvPr id="6" name="Content Placeholder 5">
            <a:extLst>
              <a:ext uri="{FF2B5EF4-FFF2-40B4-BE49-F238E27FC236}">
                <a16:creationId xmlns="" xmlns:a16="http://schemas.microsoft.com/office/drawing/2014/main" id="{6D7F2AB6-E88A-439D-B8AD-510B2573A920}"/>
              </a:ext>
            </a:extLst>
          </p:cNvPr>
          <p:cNvSpPr>
            <a:spLocks noGrp="1"/>
          </p:cNvSpPr>
          <p:nvPr>
            <p:ph idx="1"/>
          </p:nvPr>
        </p:nvSpPr>
        <p:spPr/>
        <p:txBody>
          <a:bodyPr/>
          <a:lstStyle/>
          <a:p>
            <a:r>
              <a:rPr lang="en-US" altLang="en-US" dirty="0">
                <a:latin typeface="Calibri" panose="020F0502020204030204" pitchFamily="34" charset="0"/>
                <a:cs typeface="Arial" charset="0"/>
              </a:rPr>
              <a:t>Define types of employment tests</a:t>
            </a:r>
          </a:p>
          <a:p>
            <a:r>
              <a:rPr lang="en-US" altLang="en-US" dirty="0">
                <a:latin typeface="Calibri" panose="020F0502020204030204" pitchFamily="34" charset="0"/>
                <a:cs typeface="Arial" charset="0"/>
              </a:rPr>
              <a:t>Summarize the requirements of antidiscrimination laws</a:t>
            </a:r>
          </a:p>
          <a:p>
            <a:r>
              <a:rPr lang="en-US" altLang="en-US" dirty="0">
                <a:latin typeface="Calibri" panose="020F0502020204030204" pitchFamily="34" charset="0"/>
                <a:cs typeface="Arial" charset="0"/>
              </a:rPr>
              <a:t>Explain how hiring decisions are affected by the Americans with Disabilities Act, or </a:t>
            </a:r>
            <a:r>
              <a:rPr lang="en-US" altLang="en-US" dirty="0" smtClean="0">
                <a:latin typeface="Calibri" panose="020F0502020204030204" pitchFamily="34" charset="0"/>
                <a:cs typeface="Arial" charset="0"/>
              </a:rPr>
              <a:t>A D A</a:t>
            </a:r>
            <a:endParaRPr lang="en-US" altLang="en-US" dirty="0">
              <a:latin typeface="Calibri" panose="020F0502020204030204" pitchFamily="34" charset="0"/>
              <a:cs typeface="Arial" charset="0"/>
            </a:endParaRPr>
          </a:p>
          <a:p>
            <a:r>
              <a:rPr lang="en-US" altLang="en-US" dirty="0">
                <a:latin typeface="Calibri" panose="020F0502020204030204" pitchFamily="34" charset="0"/>
                <a:cs typeface="Arial" charset="0"/>
              </a:rPr>
              <a:t>Describe the requirements of the Immigration Reform and Control Act, or </a:t>
            </a:r>
            <a:r>
              <a:rPr lang="en-US" altLang="en-US" dirty="0" smtClean="0">
                <a:latin typeface="Calibri" panose="020F0502020204030204" pitchFamily="34" charset="0"/>
                <a:cs typeface="Arial" charset="0"/>
              </a:rPr>
              <a:t>I R C A, </a:t>
            </a:r>
            <a:r>
              <a:rPr lang="en-US" altLang="en-US" dirty="0">
                <a:latin typeface="Calibri" panose="020F0502020204030204" pitchFamily="34" charset="0"/>
                <a:cs typeface="Arial" charset="0"/>
              </a:rPr>
              <a:t>of </a:t>
            </a:r>
            <a:r>
              <a:rPr lang="en-US" altLang="en-US" dirty="0" smtClean="0">
                <a:latin typeface="Calibri" panose="020F0502020204030204" pitchFamily="34" charset="0"/>
                <a:cs typeface="Arial" charset="0"/>
              </a:rPr>
              <a:t>1986</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298957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7AD6297-4656-4ED6-89DF-54EE13B2EA58}"/>
              </a:ext>
            </a:extLst>
          </p:cNvPr>
          <p:cNvSpPr>
            <a:spLocks noGrp="1"/>
          </p:cNvSpPr>
          <p:nvPr>
            <p:ph type="title"/>
          </p:nvPr>
        </p:nvSpPr>
        <p:spPr/>
        <p:txBody>
          <a:bodyPr/>
          <a:lstStyle/>
          <a:p>
            <a:r>
              <a:rPr lang="en-US" dirty="0"/>
              <a:t>Workplace Accessibility</a:t>
            </a:r>
          </a:p>
        </p:txBody>
      </p:sp>
      <p:sp>
        <p:nvSpPr>
          <p:cNvPr id="3" name="Content Placeholder 2">
            <a:extLst>
              <a:ext uri="{FF2B5EF4-FFF2-40B4-BE49-F238E27FC236}">
                <a16:creationId xmlns="" xmlns:a16="http://schemas.microsoft.com/office/drawing/2014/main" id="{E38DB48E-0847-4447-B1B4-64DFCA2F2846}"/>
              </a:ext>
            </a:extLst>
          </p:cNvPr>
          <p:cNvSpPr>
            <a:spLocks noGrp="1"/>
          </p:cNvSpPr>
          <p:nvPr>
            <p:ph idx="1"/>
          </p:nvPr>
        </p:nvSpPr>
        <p:spPr/>
        <p:txBody>
          <a:bodyPr/>
          <a:lstStyle/>
          <a:p>
            <a:pPr marL="0" indent="0">
              <a:buNone/>
            </a:pPr>
            <a:r>
              <a:rPr lang="en-US" dirty="0"/>
              <a:t>Organizations that comply with </a:t>
            </a:r>
            <a:r>
              <a:rPr lang="en-US" dirty="0" smtClean="0"/>
              <a:t>A D A </a:t>
            </a:r>
            <a:r>
              <a:rPr lang="en-US" dirty="0"/>
              <a:t>have the advantage of a </a:t>
            </a:r>
            <a:r>
              <a:rPr lang="en-US" dirty="0" smtClean="0"/>
              <a:t>large </a:t>
            </a:r>
            <a:r>
              <a:rPr lang="en-US" dirty="0"/>
              <a:t>pool of </a:t>
            </a:r>
            <a:r>
              <a:rPr lang="en-US" dirty="0" smtClean="0"/>
              <a:t>potential workers</a:t>
            </a:r>
            <a:endParaRPr lang="en-US" dirty="0"/>
          </a:p>
          <a:p>
            <a:pPr marL="0" indent="0">
              <a:buNone/>
            </a:pPr>
            <a:endParaRPr lang="en-US" sz="1200" dirty="0"/>
          </a:p>
          <a:p>
            <a:pPr marL="0" indent="0">
              <a:buNone/>
            </a:pPr>
            <a:r>
              <a:rPr lang="en-US" dirty="0"/>
              <a:t>Companies that do hire </a:t>
            </a:r>
            <a:r>
              <a:rPr lang="en-US" dirty="0" smtClean="0"/>
              <a:t>qualified </a:t>
            </a:r>
            <a:r>
              <a:rPr lang="en-US" dirty="0"/>
              <a:t>workers with disabilities are rewarded with dedicated employees </a:t>
            </a:r>
          </a:p>
          <a:p>
            <a:pPr marL="0" indent="0">
              <a:buNone/>
            </a:pPr>
            <a:endParaRPr lang="en-US" sz="1200" dirty="0"/>
          </a:p>
          <a:p>
            <a:pPr marL="0" indent="0">
              <a:buNone/>
            </a:pPr>
            <a:r>
              <a:rPr lang="en-US" dirty="0"/>
              <a:t>Complying with </a:t>
            </a:r>
            <a:r>
              <a:rPr lang="en-US" dirty="0" smtClean="0"/>
              <a:t>A D A </a:t>
            </a:r>
            <a:r>
              <a:rPr lang="en-US" dirty="0"/>
              <a:t>requires supervisors to:</a:t>
            </a:r>
          </a:p>
          <a:p>
            <a:pPr marL="0" indent="0">
              <a:buNone/>
            </a:pPr>
            <a:endParaRPr lang="en-US" sz="800" dirty="0"/>
          </a:p>
          <a:p>
            <a:r>
              <a:rPr lang="en-US" sz="2200" dirty="0"/>
              <a:t>Review and revise job descriptions </a:t>
            </a:r>
          </a:p>
          <a:p>
            <a:r>
              <a:rPr lang="en-US" sz="2200" dirty="0"/>
              <a:t>Avoid asking if the candidate has a physical or mental condition that would prevent </a:t>
            </a:r>
            <a:r>
              <a:rPr lang="en-US" sz="2200" dirty="0" smtClean="0"/>
              <a:t>him or her from </a:t>
            </a:r>
            <a:r>
              <a:rPr lang="en-US" sz="2200" dirty="0"/>
              <a:t>doing </a:t>
            </a:r>
            <a:r>
              <a:rPr lang="en-US" sz="2200" dirty="0" smtClean="0"/>
              <a:t>his or her job</a:t>
            </a:r>
            <a:endParaRPr lang="en-US" sz="2200" dirty="0"/>
          </a:p>
        </p:txBody>
      </p:sp>
    </p:spTree>
    <p:extLst>
      <p:ext uri="{BB962C8B-B14F-4D97-AF65-F5344CB8AC3E}">
        <p14:creationId xmlns:p14="http://schemas.microsoft.com/office/powerpoint/2010/main" val="3581067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E82ED1-3D1C-4ADA-97C5-2990FB5462CA}"/>
              </a:ext>
            </a:extLst>
          </p:cNvPr>
          <p:cNvSpPr>
            <a:spLocks noGrp="1"/>
          </p:cNvSpPr>
          <p:nvPr>
            <p:ph type="title"/>
          </p:nvPr>
        </p:nvSpPr>
        <p:spPr/>
        <p:txBody>
          <a:bodyPr/>
          <a:lstStyle/>
          <a:p>
            <a:r>
              <a:rPr lang="en-US" sz="3200" dirty="0"/>
              <a:t>	Accommodations for Employees with Disabilities</a:t>
            </a:r>
          </a:p>
        </p:txBody>
      </p:sp>
      <p:sp>
        <p:nvSpPr>
          <p:cNvPr id="3" name="Content Placeholder 2">
            <a:extLst>
              <a:ext uri="{FF2B5EF4-FFF2-40B4-BE49-F238E27FC236}">
                <a16:creationId xmlns="" xmlns:a16="http://schemas.microsoft.com/office/drawing/2014/main" id="{3053C989-7392-47D2-893E-4FB3FB30C33B}"/>
              </a:ext>
            </a:extLst>
          </p:cNvPr>
          <p:cNvSpPr>
            <a:spLocks noGrp="1"/>
          </p:cNvSpPr>
          <p:nvPr>
            <p:ph idx="1"/>
          </p:nvPr>
        </p:nvSpPr>
        <p:spPr/>
        <p:txBody>
          <a:bodyPr/>
          <a:lstStyle/>
          <a:p>
            <a:pPr marL="0" indent="0">
              <a:buNone/>
            </a:pPr>
            <a:r>
              <a:rPr lang="en-US" altLang="en-US" dirty="0"/>
              <a:t>Employers must make accommodations for employees with disabilities if the necessary accommodations are readily achievable</a:t>
            </a:r>
          </a:p>
          <a:p>
            <a:r>
              <a:rPr lang="en-US" altLang="en-US" dirty="0" smtClean="0"/>
              <a:t>Readily achievable: Easy </a:t>
            </a:r>
            <a:r>
              <a:rPr lang="en-US" altLang="en-US" dirty="0"/>
              <a:t>to carry out and possible to accomplish without much difficulty or expense</a:t>
            </a:r>
          </a:p>
          <a:p>
            <a:pPr marL="0" indent="0">
              <a:buNone/>
            </a:pPr>
            <a:endParaRPr lang="en-US" altLang="en-US" sz="1200" dirty="0"/>
          </a:p>
          <a:p>
            <a:pPr marL="0" indent="0">
              <a:buNone/>
            </a:pPr>
            <a:r>
              <a:rPr lang="en-US" altLang="en-US" dirty="0" smtClean="0"/>
              <a:t>Extends to:</a:t>
            </a:r>
            <a:endParaRPr lang="en-US" altLang="en-US" dirty="0"/>
          </a:p>
          <a:p>
            <a:pPr marL="0" indent="0">
              <a:buNone/>
            </a:pPr>
            <a:endParaRPr lang="en-US" altLang="en-US" sz="800" dirty="0"/>
          </a:p>
          <a:p>
            <a:r>
              <a:rPr lang="en-US" altLang="en-US" dirty="0" smtClean="0"/>
              <a:t>Wheelchair </a:t>
            </a:r>
            <a:r>
              <a:rPr lang="en-US" altLang="en-US" dirty="0"/>
              <a:t>accessibility</a:t>
            </a:r>
          </a:p>
          <a:p>
            <a:r>
              <a:rPr lang="en-US" altLang="en-US" dirty="0"/>
              <a:t>Accommodations for those with impaired sight and hearing</a:t>
            </a:r>
          </a:p>
          <a:p>
            <a:r>
              <a:rPr lang="en-US" altLang="en-US" dirty="0"/>
              <a:t>Arthritis, high blood pressure, and heart disease </a:t>
            </a:r>
          </a:p>
        </p:txBody>
      </p:sp>
    </p:spTree>
    <p:extLst>
      <p:ext uri="{BB962C8B-B14F-4D97-AF65-F5344CB8AC3E}">
        <p14:creationId xmlns:p14="http://schemas.microsoft.com/office/powerpoint/2010/main" val="2542737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39DB2DF-1FAF-4106-A757-F6131B464471}"/>
              </a:ext>
            </a:extLst>
          </p:cNvPr>
          <p:cNvSpPr>
            <a:spLocks noGrp="1"/>
          </p:cNvSpPr>
          <p:nvPr>
            <p:ph type="title"/>
          </p:nvPr>
        </p:nvSpPr>
        <p:spPr/>
        <p:txBody>
          <a:bodyPr/>
          <a:lstStyle/>
          <a:p>
            <a:r>
              <a:rPr lang="en-US" altLang="en-US" sz="2600" dirty="0" smtClean="0">
                <a:latin typeface="Calibri" panose="020F0502020204030204" pitchFamily="34" charset="0"/>
                <a:cs typeface="Arial" charset="0"/>
              </a:rPr>
              <a:t>Immigration </a:t>
            </a:r>
            <a:r>
              <a:rPr lang="en-US" altLang="en-US" sz="2600" dirty="0">
                <a:latin typeface="Calibri" panose="020F0502020204030204" pitchFamily="34" charset="0"/>
                <a:cs typeface="Arial" charset="0"/>
              </a:rPr>
              <a:t>Reform and Control </a:t>
            </a:r>
            <a:r>
              <a:rPr lang="en-US" altLang="en-US" sz="2600" dirty="0" smtClean="0">
                <a:latin typeface="Calibri" panose="020F0502020204030204" pitchFamily="34" charset="0"/>
                <a:cs typeface="Arial" charset="0"/>
              </a:rPr>
              <a:t>Act, or I R C A, of 1986</a:t>
            </a:r>
            <a:endParaRPr lang="en-US" sz="2600" dirty="0"/>
          </a:p>
        </p:txBody>
      </p:sp>
      <p:sp>
        <p:nvSpPr>
          <p:cNvPr id="3" name="Content Placeholder 2">
            <a:extLst>
              <a:ext uri="{FF2B5EF4-FFF2-40B4-BE49-F238E27FC236}">
                <a16:creationId xmlns="" xmlns:a16="http://schemas.microsoft.com/office/drawing/2014/main" id="{6C924D52-9CD9-4B5A-A787-2DA5A04019DC}"/>
              </a:ext>
            </a:extLst>
          </p:cNvPr>
          <p:cNvSpPr>
            <a:spLocks noGrp="1"/>
          </p:cNvSpPr>
          <p:nvPr>
            <p:ph idx="1"/>
          </p:nvPr>
        </p:nvSpPr>
        <p:spPr/>
        <p:txBody>
          <a:bodyPr/>
          <a:lstStyle/>
          <a:p>
            <a:r>
              <a:rPr lang="en-US" altLang="en-US" dirty="0" smtClean="0">
                <a:latin typeface="Calibri" panose="020F0502020204030204" pitchFamily="34" charset="0"/>
                <a:cs typeface="Arial" charset="0"/>
              </a:rPr>
              <a:t>Forbids </a:t>
            </a:r>
            <a:r>
              <a:rPr lang="en-US" altLang="en-US" dirty="0">
                <a:latin typeface="Calibri" panose="020F0502020204030204" pitchFamily="34" charset="0"/>
                <a:cs typeface="Arial" charset="0"/>
              </a:rPr>
              <a:t>employers to hire illegal immigrants and requires them to screen candidates to make sure they are authorized to work in the United States</a:t>
            </a:r>
          </a:p>
          <a:p>
            <a:r>
              <a:rPr lang="en-US" altLang="en-US" dirty="0" smtClean="0">
                <a:latin typeface="Calibri" panose="020F0502020204030204" pitchFamily="34" charset="0"/>
                <a:cs typeface="Arial" charset="0"/>
              </a:rPr>
              <a:t>Requires the </a:t>
            </a:r>
            <a:r>
              <a:rPr lang="en-US" altLang="en-US" dirty="0">
                <a:latin typeface="Calibri" panose="020F0502020204030204" pitchFamily="34" charset="0"/>
                <a:cs typeface="Arial" charset="0"/>
              </a:rPr>
              <a:t>employer </a:t>
            </a:r>
            <a:r>
              <a:rPr lang="en-US" altLang="en-US" dirty="0" smtClean="0">
                <a:latin typeface="Calibri" panose="020F0502020204030204" pitchFamily="34" charset="0"/>
                <a:cs typeface="Arial" charset="0"/>
              </a:rPr>
              <a:t>to verify </a:t>
            </a:r>
            <a:r>
              <a:rPr lang="en-US" altLang="en-US" dirty="0">
                <a:latin typeface="Calibri" panose="020F0502020204030204" pitchFamily="34" charset="0"/>
                <a:cs typeface="Arial" charset="0"/>
              </a:rPr>
              <a:t>the identity and work authorization of every new </a:t>
            </a:r>
            <a:r>
              <a:rPr lang="en-US" altLang="en-US" dirty="0" smtClean="0">
                <a:latin typeface="Calibri" panose="020F0502020204030204" pitchFamily="34" charset="0"/>
                <a:cs typeface="Arial" charset="0"/>
              </a:rPr>
              <a:t>employee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778323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F9CBF47-DEF2-41F7-A1C4-2D6F5A56CBE0}"/>
              </a:ext>
            </a:extLst>
          </p:cNvPr>
          <p:cNvSpPr>
            <a:spLocks noGrp="1"/>
          </p:cNvSpPr>
          <p:nvPr>
            <p:ph type="title"/>
          </p:nvPr>
        </p:nvSpPr>
        <p:spPr/>
        <p:txBody>
          <a:bodyPr/>
          <a:lstStyle/>
          <a:p>
            <a:r>
              <a:rPr lang="en-US" dirty="0"/>
              <a:t>Purpose of Employee Selection Laws</a:t>
            </a:r>
          </a:p>
        </p:txBody>
      </p:sp>
      <p:sp>
        <p:nvSpPr>
          <p:cNvPr id="3" name="Content Placeholder 2">
            <a:extLst>
              <a:ext uri="{FF2B5EF4-FFF2-40B4-BE49-F238E27FC236}">
                <a16:creationId xmlns="" xmlns:a16="http://schemas.microsoft.com/office/drawing/2014/main" id="{4283DA6F-29CF-41E1-9C90-5752F983D6B9}"/>
              </a:ext>
            </a:extLst>
          </p:cNvPr>
          <p:cNvSpPr>
            <a:spLocks noGrp="1"/>
          </p:cNvSpPr>
          <p:nvPr>
            <p:ph idx="1"/>
          </p:nvPr>
        </p:nvSpPr>
        <p:spPr/>
        <p:txBody>
          <a:bodyPr/>
          <a:lstStyle/>
          <a:p>
            <a:pPr marL="0" indent="0">
              <a:buNone/>
            </a:pPr>
            <a:r>
              <a:rPr lang="en-US" dirty="0" smtClean="0"/>
              <a:t>Ensure </a:t>
            </a:r>
            <a:r>
              <a:rPr lang="en-US" dirty="0"/>
              <a:t>that all persons have equal opportunities to all </a:t>
            </a:r>
            <a:r>
              <a:rPr lang="en-US" dirty="0" smtClean="0"/>
              <a:t>jobs regardless </a:t>
            </a:r>
            <a:r>
              <a:rPr lang="en-US" dirty="0"/>
              <a:t>of certain characteristics, including religion, race, veteran status, age, gender, and disability </a:t>
            </a:r>
          </a:p>
        </p:txBody>
      </p:sp>
    </p:spTree>
    <p:extLst>
      <p:ext uri="{BB962C8B-B14F-4D97-AF65-F5344CB8AC3E}">
        <p14:creationId xmlns:p14="http://schemas.microsoft.com/office/powerpoint/2010/main" val="1277046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41E81440-8C8E-4D01-AAFB-C5492A99ABFD}"/>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2963105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C36575-9F03-44F7-8346-E82046F416CE}"/>
              </a:ext>
            </a:extLst>
          </p:cNvPr>
          <p:cNvSpPr>
            <a:spLocks noGrp="1"/>
          </p:cNvSpPr>
          <p:nvPr>
            <p:ph type="title"/>
          </p:nvPr>
        </p:nvSpPr>
        <p:spPr/>
        <p:txBody>
          <a:bodyPr/>
          <a:lstStyle/>
          <a:p>
            <a:r>
              <a:rPr lang="en-US" altLang="en-US" sz="3200" dirty="0">
                <a:latin typeface="Calibri" panose="020F0502020204030204" pitchFamily="34" charset="0"/>
                <a:cs typeface="Arial" charset="0"/>
              </a:rPr>
              <a:t>Figure 15.2: The Selection Process, Appendix</a:t>
            </a:r>
            <a:endParaRPr lang="en-US" sz="3200" dirty="0"/>
          </a:p>
        </p:txBody>
      </p:sp>
      <p:sp>
        <p:nvSpPr>
          <p:cNvPr id="3" name="Content Placeholder 2">
            <a:extLst>
              <a:ext uri="{FF2B5EF4-FFF2-40B4-BE49-F238E27FC236}">
                <a16:creationId xmlns="" xmlns:a16="http://schemas.microsoft.com/office/drawing/2014/main" id="{B1C03DC2-76E3-4B65-BA23-5FC0FD56768B}"/>
              </a:ext>
            </a:extLst>
          </p:cNvPr>
          <p:cNvSpPr>
            <a:spLocks noGrp="1"/>
          </p:cNvSpPr>
          <p:nvPr>
            <p:ph idx="1"/>
          </p:nvPr>
        </p:nvSpPr>
        <p:spPr/>
        <p:txBody>
          <a:bodyPr/>
          <a:lstStyle/>
          <a:p>
            <a:pPr marL="0" indent="0">
              <a:buNone/>
            </a:pPr>
            <a:r>
              <a:rPr lang="en-US" sz="1600" dirty="0"/>
              <a:t>The </a:t>
            </a:r>
            <a:r>
              <a:rPr lang="en-US" sz="1600" dirty="0" smtClean="0"/>
              <a:t>elimination </a:t>
            </a:r>
            <a:r>
              <a:rPr lang="en-US" sz="1600" dirty="0"/>
              <a:t>process </a:t>
            </a:r>
            <a:r>
              <a:rPr lang="en-US" sz="1600" dirty="0" smtClean="0"/>
              <a:t>is divided into six </a:t>
            </a:r>
            <a:r>
              <a:rPr lang="en-US" sz="1600" dirty="0"/>
              <a:t>levels. Candidates are presented as </a:t>
            </a:r>
            <a:r>
              <a:rPr lang="en-US" sz="1600" dirty="0" smtClean="0"/>
              <a:t>figures </a:t>
            </a:r>
            <a:r>
              <a:rPr lang="en-US" sz="1600" dirty="0"/>
              <a:t>in each level. The number of </a:t>
            </a:r>
            <a:r>
              <a:rPr lang="en-US" sz="1600" dirty="0" smtClean="0"/>
              <a:t>figures reduces </a:t>
            </a:r>
            <a:r>
              <a:rPr lang="en-US" sz="1600" dirty="0"/>
              <a:t>as the selection process advances.</a:t>
            </a:r>
          </a:p>
          <a:p>
            <a:pPr marL="0" indent="0">
              <a:buNone/>
            </a:pPr>
            <a:r>
              <a:rPr lang="en-US" sz="1600" dirty="0"/>
              <a:t>Starting from the top, the first level is labeled screening from employment applications and résumés. The content below the label reads eliminate those with inadequate education or experience. There are 17 </a:t>
            </a:r>
            <a:r>
              <a:rPr lang="en-US" sz="1600" dirty="0" smtClean="0"/>
              <a:t>figures in </a:t>
            </a:r>
            <a:r>
              <a:rPr lang="en-US" sz="1600" dirty="0"/>
              <a:t>this level. </a:t>
            </a:r>
          </a:p>
          <a:p>
            <a:pPr marL="0" indent="0">
              <a:buNone/>
            </a:pPr>
            <a:r>
              <a:rPr lang="en-US" sz="1600" dirty="0"/>
              <a:t>The second level is labeled interviewing. The content below the label reads eliminate those who obviously would not fit in or who are missing desirable qualities. There are 10 </a:t>
            </a:r>
            <a:r>
              <a:rPr lang="en-US" sz="1600" dirty="0" smtClean="0"/>
              <a:t>figures in </a:t>
            </a:r>
            <a:r>
              <a:rPr lang="en-US" sz="1600" dirty="0"/>
              <a:t>this level.</a:t>
            </a:r>
          </a:p>
          <a:p>
            <a:pPr marL="0" indent="0">
              <a:buNone/>
            </a:pPr>
            <a:r>
              <a:rPr lang="en-US" sz="1600" dirty="0"/>
              <a:t>The third level is labeled conducting employment tests. The content below the label reads eliminate those who score below the minimum standard. There are eight </a:t>
            </a:r>
            <a:r>
              <a:rPr lang="en-US" sz="1600" dirty="0" smtClean="0"/>
              <a:t>figures in </a:t>
            </a:r>
            <a:r>
              <a:rPr lang="en-US" sz="1600" dirty="0"/>
              <a:t>this level.</a:t>
            </a:r>
          </a:p>
          <a:p>
            <a:pPr marL="0" indent="0">
              <a:buNone/>
            </a:pPr>
            <a:r>
              <a:rPr lang="en-US" sz="1600" dirty="0"/>
              <a:t>The fourth level is labeled conducting background and reference checks. The content below the label reads eliminate those who get a negative report. There are six </a:t>
            </a:r>
            <a:r>
              <a:rPr lang="en-US" sz="1600" dirty="0" smtClean="0"/>
              <a:t>figures in </a:t>
            </a:r>
            <a:r>
              <a:rPr lang="en-US" sz="1600" dirty="0"/>
              <a:t>this level.</a:t>
            </a:r>
          </a:p>
          <a:p>
            <a:pPr marL="0" indent="0">
              <a:buNone/>
            </a:pPr>
            <a:r>
              <a:rPr lang="en-US" sz="1600" dirty="0"/>
              <a:t>The fifth level is labeled making a selection decision. The content below the label reads judgement call on who is best. There are three </a:t>
            </a:r>
            <a:r>
              <a:rPr lang="en-US" sz="1600" dirty="0" smtClean="0"/>
              <a:t>figures in </a:t>
            </a:r>
            <a:r>
              <a:rPr lang="en-US" sz="1600" dirty="0"/>
              <a:t>this level.</a:t>
            </a:r>
          </a:p>
          <a:p>
            <a:pPr marL="0" indent="0">
              <a:buNone/>
            </a:pPr>
            <a:r>
              <a:rPr lang="en-US" sz="1600" dirty="0"/>
              <a:t>The sixth level is labeled physical examination. The content below the label reads determine any needed accommodations</a:t>
            </a:r>
            <a:r>
              <a:rPr lang="en-US" sz="1600" dirty="0" smtClean="0"/>
              <a:t>. There is one figure in this level.</a:t>
            </a:r>
            <a:endParaRPr lang="en-US" sz="1600" dirty="0"/>
          </a:p>
        </p:txBody>
      </p:sp>
      <p:sp>
        <p:nvSpPr>
          <p:cNvPr id="4" name="Content Placeholder 2">
            <a:extLst>
              <a:ext uri="{FF2B5EF4-FFF2-40B4-BE49-F238E27FC236}">
                <a16:creationId xmlns="" xmlns:a16="http://schemas.microsoft.com/office/drawing/2014/main" id="{29901430-5E61-4CAC-830E-CB319A7C8A69}"/>
              </a:ext>
            </a:extLst>
          </p:cNvPr>
          <p:cNvSpPr txBox="1">
            <a:spLocks/>
          </p:cNvSpPr>
          <p:nvPr/>
        </p:nvSpPr>
        <p:spPr>
          <a:xfrm>
            <a:off x="609600" y="5867400"/>
            <a:ext cx="79248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15.2: The Selection Process</a:t>
            </a:r>
            <a:endParaRPr lang="en-US" sz="1200" dirty="0"/>
          </a:p>
        </p:txBody>
      </p:sp>
    </p:spTree>
    <p:extLst>
      <p:ext uri="{BB962C8B-B14F-4D97-AF65-F5344CB8AC3E}">
        <p14:creationId xmlns:p14="http://schemas.microsoft.com/office/powerpoint/2010/main" val="1022964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1C90419-9102-4198-8EE3-1239683088BB}"/>
              </a:ext>
            </a:extLst>
          </p:cNvPr>
          <p:cNvSpPr>
            <a:spLocks noGrp="1"/>
          </p:cNvSpPr>
          <p:nvPr>
            <p:ph type="title"/>
          </p:nvPr>
        </p:nvSpPr>
        <p:spPr/>
        <p:txBody>
          <a:bodyPr/>
          <a:lstStyle/>
          <a:p>
            <a:r>
              <a:rPr lang="en-US" sz="3200" dirty="0"/>
              <a:t>	Figure 15.4: The Interviewing Process, Appendix</a:t>
            </a:r>
          </a:p>
        </p:txBody>
      </p:sp>
      <p:sp>
        <p:nvSpPr>
          <p:cNvPr id="3" name="Content Placeholder 2">
            <a:extLst>
              <a:ext uri="{FF2B5EF4-FFF2-40B4-BE49-F238E27FC236}">
                <a16:creationId xmlns="" xmlns:a16="http://schemas.microsoft.com/office/drawing/2014/main" id="{51800553-3E92-4226-B90E-51CF9B668892}"/>
              </a:ext>
            </a:extLst>
          </p:cNvPr>
          <p:cNvSpPr>
            <a:spLocks noGrp="1"/>
          </p:cNvSpPr>
          <p:nvPr>
            <p:ph idx="1"/>
          </p:nvPr>
        </p:nvSpPr>
        <p:spPr/>
        <p:txBody>
          <a:bodyPr/>
          <a:lstStyle/>
          <a:p>
            <a:pPr marL="0" indent="0">
              <a:buNone/>
            </a:pPr>
            <a:r>
              <a:rPr lang="en-US" dirty="0"/>
              <a:t>Six tasks are shown in the flowchart. The first task of the supervisor is to prepare content and conditions of interview. The second task is to make the candidate comfortable. The third task is to ask about background, qualifications, goals, and expectations. The fourth task is to answer questions </a:t>
            </a:r>
            <a:r>
              <a:rPr lang="en-US" dirty="0" smtClean="0"/>
              <a:t>from the candidate</a:t>
            </a:r>
            <a:r>
              <a:rPr lang="en-US" dirty="0"/>
              <a:t>. The fifth task is to close with statements of what to expect. The sixth task is to record impressions. </a:t>
            </a:r>
          </a:p>
        </p:txBody>
      </p:sp>
      <p:sp>
        <p:nvSpPr>
          <p:cNvPr id="4" name="Content Placeholder 2">
            <a:extLst>
              <a:ext uri="{FF2B5EF4-FFF2-40B4-BE49-F238E27FC236}">
                <a16:creationId xmlns="" xmlns:a16="http://schemas.microsoft.com/office/drawing/2014/main" id="{3AA9C325-E42E-4F08-AB91-C37F35156A13}"/>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sz="1200" dirty="0">
                <a:hlinkClick r:id="rId2" action="ppaction://hlinksldjump"/>
              </a:rPr>
              <a:t>Figure 15.4: The Interviewing Process</a:t>
            </a:r>
            <a:endParaRPr lang="en-US" sz="1200" dirty="0"/>
          </a:p>
        </p:txBody>
      </p:sp>
    </p:spTree>
    <p:extLst>
      <p:ext uri="{BB962C8B-B14F-4D97-AF65-F5344CB8AC3E}">
        <p14:creationId xmlns:p14="http://schemas.microsoft.com/office/powerpoint/2010/main" val="3417220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5B6AB1-4C29-433B-A4CA-6206123CE204}"/>
              </a:ext>
            </a:extLst>
          </p:cNvPr>
          <p:cNvSpPr>
            <a:spLocks noGrp="1"/>
          </p:cNvSpPr>
          <p:nvPr>
            <p:ph type="title"/>
          </p:nvPr>
        </p:nvSpPr>
        <p:spPr/>
        <p:txBody>
          <a:bodyPr/>
          <a:lstStyle/>
          <a:p>
            <a:r>
              <a:rPr lang="en-US" altLang="en-US" sz="2600" dirty="0">
                <a:latin typeface="Calibri" panose="020F0502020204030204" pitchFamily="34" charset="0"/>
                <a:cs typeface="Arial" charset="0"/>
              </a:rPr>
              <a:t>Figure 15.5: Examples of Restrictions </a:t>
            </a:r>
            <a:r>
              <a:rPr lang="en-US" altLang="en-US" sz="2600" dirty="0" smtClean="0">
                <a:latin typeface="Calibri" panose="020F0502020204030204" pitchFamily="34" charset="0"/>
                <a:cs typeface="Arial" charset="0"/>
              </a:rPr>
              <a:t>on Background </a:t>
            </a:r>
            <a:br>
              <a:rPr lang="en-US" altLang="en-US" sz="2600" dirty="0" smtClean="0">
                <a:latin typeface="Calibri" panose="020F0502020204030204" pitchFamily="34" charset="0"/>
                <a:cs typeface="Arial" charset="0"/>
              </a:rPr>
            </a:br>
            <a:r>
              <a:rPr lang="en-US" altLang="en-US" sz="2600" dirty="0" smtClean="0">
                <a:latin typeface="Calibri" panose="020F0502020204030204" pitchFamily="34" charset="0"/>
                <a:cs typeface="Arial" charset="0"/>
              </a:rPr>
              <a:t>Checks</a:t>
            </a:r>
            <a:r>
              <a:rPr lang="en-US" altLang="en-US" sz="2600" dirty="0">
                <a:latin typeface="Calibri" panose="020F0502020204030204" pitchFamily="34" charset="0"/>
                <a:cs typeface="Arial" charset="0"/>
              </a:rPr>
              <a:t>, Appendix</a:t>
            </a:r>
            <a:endParaRPr lang="en-US" sz="2600" dirty="0"/>
          </a:p>
        </p:txBody>
      </p:sp>
      <p:sp>
        <p:nvSpPr>
          <p:cNvPr id="3" name="Content Placeholder 2">
            <a:extLst>
              <a:ext uri="{FF2B5EF4-FFF2-40B4-BE49-F238E27FC236}">
                <a16:creationId xmlns="" xmlns:a16="http://schemas.microsoft.com/office/drawing/2014/main" id="{9D6A4CBC-C104-44EB-8933-4BE6D6BEB786}"/>
              </a:ext>
            </a:extLst>
          </p:cNvPr>
          <p:cNvSpPr>
            <a:spLocks noGrp="1"/>
          </p:cNvSpPr>
          <p:nvPr>
            <p:ph idx="1"/>
          </p:nvPr>
        </p:nvSpPr>
        <p:spPr/>
        <p:txBody>
          <a:bodyPr/>
          <a:lstStyle/>
          <a:p>
            <a:pPr marL="0" indent="0">
              <a:buNone/>
            </a:pPr>
            <a:r>
              <a:rPr lang="en-US" sz="2000" dirty="0"/>
              <a:t>The figure shows three images of traffic lights. </a:t>
            </a:r>
          </a:p>
          <a:p>
            <a:pPr marL="0" indent="0">
              <a:buNone/>
            </a:pPr>
            <a:r>
              <a:rPr lang="en-US" sz="2000" dirty="0"/>
              <a:t>The header below the first traffic light reads do not request. Three points are presented below the header. The first point reads bankruptcies after 10 years, the second point reads arrest and civil lawsuit records after 7 years, and the third point reads accounts places for collection open parenthesis 7 years old or older </a:t>
            </a:r>
            <a:r>
              <a:rPr lang="en-US" sz="2000" dirty="0" smtClean="0"/>
              <a:t>close </a:t>
            </a:r>
            <a:r>
              <a:rPr lang="en-US" sz="2000" dirty="0"/>
              <a:t>parenthesis. </a:t>
            </a:r>
          </a:p>
          <a:p>
            <a:pPr marL="0" indent="0">
              <a:buNone/>
            </a:pPr>
            <a:r>
              <a:rPr lang="en-US" sz="2000" dirty="0"/>
              <a:t>The header below the second traffic light reads do not consider in hiring decisions. Three points are listed below the header. The first point reads bankruptcies, the second point reads workers' compensation, and the third point reads medical history. </a:t>
            </a:r>
          </a:p>
          <a:p>
            <a:pPr marL="0" indent="0">
              <a:buNone/>
            </a:pPr>
            <a:r>
              <a:rPr lang="en-US" sz="2000" dirty="0"/>
              <a:t>The header below the third traffic light reads get permission first. Two points are listed below the header. The first point reads education records, and the second point reads certain military service information.</a:t>
            </a:r>
          </a:p>
        </p:txBody>
      </p:sp>
      <p:sp>
        <p:nvSpPr>
          <p:cNvPr id="4" name="Content Placeholder 2">
            <a:extLst>
              <a:ext uri="{FF2B5EF4-FFF2-40B4-BE49-F238E27FC236}">
                <a16:creationId xmlns="" xmlns:a16="http://schemas.microsoft.com/office/drawing/2014/main" id="{E5B1FBFB-05F5-4615-A483-23E285337D1B}"/>
              </a:ext>
            </a:extLst>
          </p:cNvPr>
          <p:cNvSpPr txBox="1">
            <a:spLocks/>
          </p:cNvSpPr>
          <p:nvPr/>
        </p:nvSpPr>
        <p:spPr>
          <a:xfrm>
            <a:off x="609600" y="5867400"/>
            <a:ext cx="79248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15.5: Examples of Restrictions on Background Checks</a:t>
            </a:r>
            <a:r>
              <a:rPr lang="en-US" sz="1200" dirty="0">
                <a:hlinkClick r:id="rId2" action="ppaction://hlinksldjump"/>
              </a:rPr>
              <a:t> </a:t>
            </a:r>
            <a:endParaRPr lang="en-US" sz="1200" dirty="0"/>
          </a:p>
        </p:txBody>
      </p:sp>
    </p:spTree>
    <p:extLst>
      <p:ext uri="{BB962C8B-B14F-4D97-AF65-F5344CB8AC3E}">
        <p14:creationId xmlns:p14="http://schemas.microsoft.com/office/powerpoint/2010/main" val="1554036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3F19412-BF2F-4947-A088-16D8A84C55F2}"/>
              </a:ext>
            </a:extLst>
          </p:cNvPr>
          <p:cNvSpPr>
            <a:spLocks noGrp="1"/>
          </p:cNvSpPr>
          <p:nvPr>
            <p:ph type="title"/>
          </p:nvPr>
        </p:nvSpPr>
        <p:spPr/>
        <p:txBody>
          <a:bodyPr/>
          <a:lstStyle/>
          <a:p>
            <a:r>
              <a:rPr lang="en-US" altLang="en-US" sz="3400" dirty="0" smtClean="0">
                <a:latin typeface="Calibri" panose="020F0502020204030204" pitchFamily="34" charset="0"/>
                <a:cs typeface="Arial" charset="0"/>
              </a:rPr>
              <a:t>	Roles of Supervisors </a:t>
            </a:r>
            <a:r>
              <a:rPr lang="en-US" altLang="en-US" sz="3400" dirty="0">
                <a:latin typeface="Calibri" panose="020F0502020204030204" pitchFamily="34" charset="0"/>
                <a:cs typeface="Arial" charset="0"/>
              </a:rPr>
              <a:t>in the Selection Process</a:t>
            </a:r>
            <a:endParaRPr lang="en-US" sz="3400" dirty="0"/>
          </a:p>
        </p:txBody>
      </p:sp>
      <p:sp>
        <p:nvSpPr>
          <p:cNvPr id="6" name="Content Placeholder 5">
            <a:extLst>
              <a:ext uri="{FF2B5EF4-FFF2-40B4-BE49-F238E27FC236}">
                <a16:creationId xmlns="" xmlns:a16="http://schemas.microsoft.com/office/drawing/2014/main" id="{2CC84C45-2ED7-4980-B6A7-82400B111465}"/>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In small organizations, a supervisor may have great latitude in selecting employees to fill vacant </a:t>
            </a:r>
            <a:r>
              <a:rPr lang="en-US" altLang="en-US" dirty="0" smtClean="0">
                <a:latin typeface="Calibri" panose="020F0502020204030204" pitchFamily="34" charset="0"/>
                <a:cs typeface="Arial" charset="0"/>
              </a:rPr>
              <a:t>positions</a:t>
            </a:r>
          </a:p>
          <a:p>
            <a:pPr marL="0" indent="0">
              <a:buNone/>
            </a:pPr>
            <a:endParaRPr lang="en-US" dirty="0"/>
          </a:p>
          <a:p>
            <a:pPr marL="0" indent="0">
              <a:buNone/>
            </a:pPr>
            <a:r>
              <a:rPr lang="en-US" dirty="0" smtClean="0"/>
              <a:t>Supervisor </a:t>
            </a:r>
            <a:r>
              <a:rPr lang="en-US" dirty="0"/>
              <a:t>works to some extent with </a:t>
            </a:r>
            <a:r>
              <a:rPr lang="en-US" dirty="0" smtClean="0"/>
              <a:t>the </a:t>
            </a:r>
            <a:r>
              <a:rPr lang="en-US" dirty="0"/>
              <a:t>human resources department </a:t>
            </a:r>
          </a:p>
          <a:p>
            <a:r>
              <a:rPr lang="en-US" sz="2200" dirty="0" smtClean="0"/>
              <a:t>Might </a:t>
            </a:r>
            <a:r>
              <a:rPr lang="en-US" sz="2200" dirty="0"/>
              <a:t>try to identify candidates who are cooperative and skilled in problem solving or who have helped a team achieve good results in the past </a:t>
            </a:r>
            <a:endParaRPr lang="en-US" dirty="0"/>
          </a:p>
          <a:p>
            <a:pPr lvl="1"/>
            <a:r>
              <a:rPr lang="en-US" dirty="0"/>
              <a:t>If a team is making the selection, the supervisor as team leader needs to understand the principles of selection so that he or she can coach employees in carrying out the selection process </a:t>
            </a:r>
            <a:endParaRPr lang="en-US" sz="4400" dirty="0"/>
          </a:p>
          <a:p>
            <a:r>
              <a:rPr lang="en-US" sz="2200" dirty="0" smtClean="0"/>
              <a:t>Prepares </a:t>
            </a:r>
            <a:r>
              <a:rPr lang="en-US" sz="2200" dirty="0"/>
              <a:t>job descriptions and job specifications </a:t>
            </a:r>
          </a:p>
        </p:txBody>
      </p:sp>
    </p:spTree>
    <p:extLst>
      <p:ext uri="{BB962C8B-B14F-4D97-AF65-F5344CB8AC3E}">
        <p14:creationId xmlns:p14="http://schemas.microsoft.com/office/powerpoint/2010/main" val="30436698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latin typeface="Calibri" panose="020F0502020204030204" pitchFamily="34" charset="0"/>
                <a:cs typeface="Arial" charset="0"/>
              </a:rPr>
              <a:t>Job Descriptions and Specifications</a:t>
            </a:r>
            <a:endParaRPr lang="en-US" altLang="en-US" dirty="0">
              <a:latin typeface="Calibri" panose="020F0502020204030204" pitchFamily="34" charset="0"/>
              <a:cs typeface="Arial" charset="0"/>
            </a:endParaRPr>
          </a:p>
        </p:txBody>
      </p:sp>
      <p:sp>
        <p:nvSpPr>
          <p:cNvPr id="17411" name="Content Placeholder 2"/>
          <p:cNvSpPr>
            <a:spLocks noGrp="1"/>
          </p:cNvSpPr>
          <p:nvPr>
            <p:ph idx="1"/>
          </p:nvPr>
        </p:nvSpPr>
        <p:spPr/>
        <p:txBody>
          <a:bodyPr/>
          <a:lstStyle/>
          <a:p>
            <a:pPr marL="0" indent="0">
              <a:buNone/>
            </a:pPr>
            <a:r>
              <a:rPr lang="en-US" altLang="en-US" b="1" dirty="0" smtClean="0">
                <a:latin typeface="Calibri" panose="020F0502020204030204" pitchFamily="34" charset="0"/>
                <a:cs typeface="Arial" charset="0"/>
              </a:rPr>
              <a:t>Job </a:t>
            </a:r>
            <a:r>
              <a:rPr lang="en-US" altLang="en-US" b="1" dirty="0">
                <a:latin typeface="Calibri" panose="020F0502020204030204" pitchFamily="34" charset="0"/>
                <a:cs typeface="Arial" charset="0"/>
              </a:rPr>
              <a:t>description</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List </a:t>
            </a:r>
            <a:r>
              <a:rPr lang="en-US" altLang="en-US" dirty="0">
                <a:latin typeface="Calibri" panose="020F0502020204030204" pitchFamily="34" charset="0"/>
                <a:cs typeface="Arial" charset="0"/>
              </a:rPr>
              <a:t>of the characteristics of a </a:t>
            </a:r>
            <a:r>
              <a:rPr lang="en-US" altLang="en-US" dirty="0" smtClean="0">
                <a:latin typeface="Calibri" panose="020F0502020204030204" pitchFamily="34" charset="0"/>
                <a:cs typeface="Arial" charset="0"/>
              </a:rPr>
              <a:t>job</a:t>
            </a:r>
          </a:p>
          <a:p>
            <a:r>
              <a:rPr lang="en-US" altLang="en-US" sz="2200" dirty="0" smtClean="0">
                <a:latin typeface="Calibri" panose="020F0502020204030204" pitchFamily="34" charset="0"/>
                <a:cs typeface="Arial" charset="0"/>
              </a:rPr>
              <a:t>Includes </a:t>
            </a:r>
            <a:r>
              <a:rPr lang="en-US" altLang="en-US" sz="2200" dirty="0">
                <a:latin typeface="Calibri" panose="020F0502020204030204" pitchFamily="34" charset="0"/>
                <a:cs typeface="Arial" charset="0"/>
              </a:rPr>
              <a:t>the job title, </a:t>
            </a:r>
            <a:r>
              <a:rPr lang="en-US" altLang="en-US" sz="2200" dirty="0" smtClean="0">
                <a:latin typeface="Calibri" panose="020F0502020204030204" pitchFamily="34" charset="0"/>
                <a:cs typeface="Arial" charset="0"/>
              </a:rPr>
              <a:t>duties </a:t>
            </a:r>
            <a:r>
              <a:rPr lang="en-US" altLang="en-US" sz="2200" dirty="0">
                <a:latin typeface="Calibri" panose="020F0502020204030204" pitchFamily="34" charset="0"/>
                <a:cs typeface="Arial" charset="0"/>
              </a:rPr>
              <a:t>involved, and working </a:t>
            </a:r>
            <a:r>
              <a:rPr lang="en-US" altLang="en-US" sz="2200" dirty="0" smtClean="0">
                <a:latin typeface="Calibri" panose="020F0502020204030204" pitchFamily="34" charset="0"/>
                <a:cs typeface="Arial" charset="0"/>
              </a:rPr>
              <a:t>conditions</a:t>
            </a:r>
          </a:p>
          <a:p>
            <a:pPr marL="0" indent="0">
              <a:buNone/>
            </a:pPr>
            <a:endParaRPr lang="en-US" altLang="en-US" sz="1200" dirty="0">
              <a:latin typeface="Calibri" panose="020F0502020204030204" pitchFamily="34" charset="0"/>
              <a:cs typeface="Arial" charset="0"/>
            </a:endParaRPr>
          </a:p>
          <a:p>
            <a:pPr marL="0" indent="0">
              <a:buNone/>
            </a:pPr>
            <a:r>
              <a:rPr lang="en-US" b="1" dirty="0"/>
              <a:t>Job specification</a:t>
            </a:r>
            <a:r>
              <a:rPr lang="en-US" dirty="0"/>
              <a:t>:</a:t>
            </a:r>
            <a:r>
              <a:rPr lang="en-US" b="1" dirty="0"/>
              <a:t> </a:t>
            </a:r>
            <a:r>
              <a:rPr lang="en-US" dirty="0" smtClean="0"/>
              <a:t>List </a:t>
            </a:r>
            <a:r>
              <a:rPr lang="en-US" dirty="0"/>
              <a:t>of the characteristics desirable in the person performing a given </a:t>
            </a:r>
            <a:r>
              <a:rPr lang="en-US" dirty="0" smtClean="0"/>
              <a:t>job, including </a:t>
            </a:r>
            <a:r>
              <a:rPr lang="en-US" dirty="0"/>
              <a:t>educational and work background, physical characteristics, and personal strengths </a:t>
            </a:r>
            <a:endParaRPr lang="en-US" dirty="0" smtClean="0"/>
          </a:p>
          <a:p>
            <a:r>
              <a:rPr lang="en-US" sz="2200" dirty="0" smtClean="0"/>
              <a:t>Types of characteristics</a:t>
            </a:r>
          </a:p>
          <a:p>
            <a:pPr lvl="1"/>
            <a:r>
              <a:rPr lang="en-US" altLang="en-US" dirty="0" smtClean="0">
                <a:latin typeface="Calibri" panose="020F0502020204030204" pitchFamily="34" charset="0"/>
                <a:cs typeface="Arial" charset="0"/>
              </a:rPr>
              <a:t>Knowledge</a:t>
            </a:r>
          </a:p>
          <a:p>
            <a:pPr lvl="1"/>
            <a:r>
              <a:rPr lang="en-US" altLang="en-US" dirty="0" smtClean="0">
                <a:latin typeface="Calibri" panose="020F0502020204030204" pitchFamily="34" charset="0"/>
                <a:cs typeface="Arial" charset="0"/>
              </a:rPr>
              <a:t>Skills</a:t>
            </a:r>
          </a:p>
          <a:p>
            <a:pPr lvl="1"/>
            <a:r>
              <a:rPr lang="en-US" altLang="en-US" dirty="0" smtClean="0">
                <a:latin typeface="Calibri" panose="020F0502020204030204" pitchFamily="34" charset="0"/>
                <a:cs typeface="Arial" charset="0"/>
              </a:rPr>
              <a:t>Abilities</a:t>
            </a:r>
          </a:p>
          <a:p>
            <a:pPr lvl="1"/>
            <a:r>
              <a:rPr lang="en-US" altLang="en-US" dirty="0">
                <a:latin typeface="Calibri" panose="020F0502020204030204" pitchFamily="34" charset="0"/>
                <a:cs typeface="Arial" charset="0"/>
              </a:rPr>
              <a:t>Other </a:t>
            </a:r>
            <a:r>
              <a:rPr lang="en-US" altLang="en-US" dirty="0" smtClean="0">
                <a:latin typeface="Calibri" panose="020F0502020204030204" pitchFamily="34" charset="0"/>
                <a:cs typeface="Arial" charset="0"/>
              </a:rPr>
              <a:t>characteristics related </a:t>
            </a:r>
            <a:r>
              <a:rPr lang="en-US" altLang="en-US" dirty="0">
                <a:latin typeface="Calibri" panose="020F0502020204030204" pitchFamily="34" charset="0"/>
                <a:cs typeface="Arial" charset="0"/>
              </a:rPr>
              <a:t>to the successful performance of the essential tasks</a:t>
            </a:r>
          </a:p>
        </p:txBody>
      </p:sp>
    </p:spTree>
    <p:extLst>
      <p:ext uri="{BB962C8B-B14F-4D97-AF65-F5344CB8AC3E}">
        <p14:creationId xmlns:p14="http://schemas.microsoft.com/office/powerpoint/2010/main" val="1347050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Autofit/>
          </a:bodyPr>
          <a:lstStyle/>
          <a:p>
            <a:r>
              <a:rPr lang="en-US" altLang="en-US" sz="2800" dirty="0">
                <a:latin typeface="Calibri" panose="020F0502020204030204" pitchFamily="34" charset="0"/>
                <a:cs typeface="Arial" charset="0"/>
              </a:rPr>
              <a:t>Table 15.1: Contents of the Job Description and</a:t>
            </a:r>
            <a:br>
              <a:rPr lang="en-US" altLang="en-US" sz="2800" dirty="0">
                <a:latin typeface="Calibri" panose="020F0502020204030204" pitchFamily="34" charset="0"/>
                <a:cs typeface="Arial" charset="0"/>
              </a:rPr>
            </a:br>
            <a:r>
              <a:rPr lang="en-US" altLang="en-US" sz="2800" dirty="0">
                <a:latin typeface="Calibri" panose="020F0502020204030204" pitchFamily="34" charset="0"/>
                <a:cs typeface="Arial" charset="0"/>
              </a:rPr>
              <a:t>Job Specification</a:t>
            </a:r>
          </a:p>
        </p:txBody>
      </p:sp>
      <p:graphicFrame>
        <p:nvGraphicFramePr>
          <p:cNvPr id="15" name="Table 6">
            <a:extLst>
              <a:ext uri="{FF2B5EF4-FFF2-40B4-BE49-F238E27FC236}">
                <a16:creationId xmlns="" xmlns:a16="http://schemas.microsoft.com/office/drawing/2014/main" id="{84FD0B0B-7136-41E5-A6E7-237B7E27114D}"/>
              </a:ext>
            </a:extLst>
          </p:cNvPr>
          <p:cNvGraphicFramePr>
            <a:graphicFrameLocks/>
          </p:cNvGraphicFramePr>
          <p:nvPr>
            <p:extLst>
              <p:ext uri="{D42A27DB-BD31-4B8C-83A1-F6EECF244321}">
                <p14:modId xmlns:p14="http://schemas.microsoft.com/office/powerpoint/2010/main" val="1349220246"/>
              </p:ext>
            </p:extLst>
          </p:nvPr>
        </p:nvGraphicFramePr>
        <p:xfrm>
          <a:off x="457200" y="1353820"/>
          <a:ext cx="8229600" cy="4150360"/>
        </p:xfrm>
        <a:graphic>
          <a:graphicData uri="http://schemas.openxmlformats.org/drawingml/2006/table">
            <a:tbl>
              <a:tblPr firstRow="1" bandRow="1">
                <a:tableStyleId>{8799B23B-EC83-4686-B30A-512413B5E67A}</a:tableStyleId>
              </a:tblPr>
              <a:tblGrid>
                <a:gridCol w="4114800">
                  <a:extLst>
                    <a:ext uri="{9D8B030D-6E8A-4147-A177-3AD203B41FA5}">
                      <a16:colId xmlns="" xmlns:a16="http://schemas.microsoft.com/office/drawing/2014/main" val="3649332166"/>
                    </a:ext>
                  </a:extLst>
                </a:gridCol>
                <a:gridCol w="4114800">
                  <a:extLst>
                    <a:ext uri="{9D8B030D-6E8A-4147-A177-3AD203B41FA5}">
                      <a16:colId xmlns="" xmlns:a16="http://schemas.microsoft.com/office/drawing/2014/main" val="3777002097"/>
                    </a:ext>
                  </a:extLst>
                </a:gridCol>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Job Description</a:t>
                      </a:r>
                      <a:r>
                        <a:rPr lang="en-US" sz="1800" b="0" i="0" u="none" strike="noStrike" kern="1200" baseline="0" dirty="0">
                          <a:solidFill>
                            <a:schemeClr val="bg1"/>
                          </a:solidFill>
                          <a:latin typeface="+mn-lt"/>
                          <a:ea typeface="+mn-ea"/>
                          <a:cs typeface="+mn-cs"/>
                        </a:rPr>
                        <a:t>	</a:t>
                      </a: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Job Specification</a:t>
                      </a:r>
                      <a:r>
                        <a:rPr lang="en-US" sz="1800" b="0" i="0" u="none" strike="noStrike" kern="1200" baseline="0" dirty="0">
                          <a:solidFill>
                            <a:schemeClr val="bg1"/>
                          </a:solidFill>
                          <a:latin typeface="+mn-lt"/>
                          <a:ea typeface="+mn-ea"/>
                          <a:cs typeface="+mn-cs"/>
                        </a:rPr>
                        <a:t>	</a:t>
                      </a:r>
                    </a:p>
                  </a:txBody>
                  <a:tcPr>
                    <a:solidFill>
                      <a:srgbClr val="C30C20"/>
                    </a:solidFill>
                  </a:tcPr>
                </a:tc>
                <a:extLst>
                  <a:ext uri="{0D108BD9-81ED-4DB2-BD59-A6C34878D82A}">
                    <a16:rowId xmlns="" xmlns:a16="http://schemas.microsoft.com/office/drawing/2014/main" val="20898476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Job title</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Education</a:t>
                      </a:r>
                    </a:p>
                  </a:txBody>
                  <a:tcPr>
                    <a:noFill/>
                  </a:tcPr>
                </a:tc>
                <a:extLst>
                  <a:ext uri="{0D108BD9-81ED-4DB2-BD59-A6C34878D82A}">
                    <a16:rowId xmlns="" xmlns:a16="http://schemas.microsoft.com/office/drawing/2014/main" val="3320531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Location</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Experience</a:t>
                      </a:r>
                    </a:p>
                  </a:txBody>
                  <a:tcPr>
                    <a:noFill/>
                  </a:tcPr>
                </a:tc>
                <a:extLst>
                  <a:ext uri="{0D108BD9-81ED-4DB2-BD59-A6C34878D82A}">
                    <a16:rowId xmlns="" xmlns:a16="http://schemas.microsoft.com/office/drawing/2014/main" val="125922824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Job summary</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Skills: technical, physical, communication, and interpersonal	</a:t>
                      </a:r>
                    </a:p>
                  </a:txBody>
                  <a:tcPr>
                    <a:noFill/>
                  </a:tcPr>
                </a:tc>
                <a:extLst>
                  <a:ext uri="{0D108BD9-81ED-4DB2-BD59-A6C34878D82A}">
                    <a16:rowId xmlns="" xmlns:a16="http://schemas.microsoft.com/office/drawing/2014/main" val="419207836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Duties</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Training	</a:t>
                      </a:r>
                    </a:p>
                  </a:txBody>
                  <a:tcPr>
                    <a:noFill/>
                  </a:tcPr>
                </a:tc>
                <a:extLst>
                  <a:ext uri="{0D108BD9-81ED-4DB2-BD59-A6C34878D82A}">
                    <a16:rowId xmlns="" xmlns:a16="http://schemas.microsoft.com/office/drawing/2014/main" val="276335575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Productivity and quality standards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Judgment and initiative	</a:t>
                      </a:r>
                    </a:p>
                  </a:txBody>
                  <a:tcPr>
                    <a:noFill/>
                  </a:tcPr>
                </a:tc>
                <a:extLst>
                  <a:ext uri="{0D108BD9-81ED-4DB2-BD59-A6C34878D82A}">
                    <a16:rowId xmlns="" xmlns:a16="http://schemas.microsoft.com/office/drawing/2014/main" val="2894219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Machines, tools, and equipment</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Emotional characteristics</a:t>
                      </a:r>
                    </a:p>
                  </a:txBody>
                  <a:tcPr>
                    <a:noFill/>
                  </a:tcPr>
                </a:tc>
                <a:extLst>
                  <a:ext uri="{0D108BD9-81ED-4DB2-BD59-A6C34878D82A}">
                    <a16:rowId xmlns="" xmlns:a16="http://schemas.microsoft.com/office/drawing/2014/main" val="426159292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Materials and forms used</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Physical effort	</a:t>
                      </a:r>
                    </a:p>
                  </a:txBody>
                  <a:tcPr>
                    <a:noFill/>
                  </a:tcPr>
                </a:tc>
                <a:extLst>
                  <a:ext uri="{0D108BD9-81ED-4DB2-BD59-A6C34878D82A}">
                    <a16:rowId xmlns="" xmlns:a16="http://schemas.microsoft.com/office/drawing/2014/main" val="90533245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Relationships: supervision and working conditions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Unusual sensory </a:t>
                      </a:r>
                      <a:r>
                        <a:rPr lang="en-US" sz="1800" b="0" i="0" u="none" strike="noStrike" kern="1200" baseline="0" dirty="0" smtClean="0">
                          <a:solidFill>
                            <a:schemeClr val="tx1"/>
                          </a:solidFill>
                          <a:latin typeface="+mn-lt"/>
                          <a:ea typeface="+mn-ea"/>
                          <a:cs typeface="+mn-cs"/>
                        </a:rPr>
                        <a:t>demands, </a:t>
                      </a:r>
                      <a:r>
                        <a:rPr lang="en-US" sz="1800" b="0" i="0" u="none" strike="noStrike" kern="1200" baseline="0" dirty="0">
                          <a:solidFill>
                            <a:schemeClr val="tx1"/>
                          </a:solidFill>
                          <a:latin typeface="+mn-lt"/>
                          <a:ea typeface="+mn-ea"/>
                          <a:cs typeface="+mn-cs"/>
                        </a:rPr>
                        <a:t>such as sight, smell, teams, if any</a:t>
                      </a:r>
                    </a:p>
                    <a:p>
                      <a:endParaRPr lang="en-US" dirty="0"/>
                    </a:p>
                  </a:txBody>
                  <a:tcPr>
                    <a:noFill/>
                  </a:tcPr>
                </a:tc>
                <a:extLst>
                  <a:ext uri="{0D108BD9-81ED-4DB2-BD59-A6C34878D82A}">
                    <a16:rowId xmlns="" xmlns:a16="http://schemas.microsoft.com/office/drawing/2014/main" val="3264218554"/>
                  </a:ext>
                </a:extLst>
              </a:tr>
            </a:tbl>
          </a:graphicData>
        </a:graphic>
      </p:graphicFrame>
      <p:sp>
        <p:nvSpPr>
          <p:cNvPr id="10" name="Content Placeholder 9">
            <a:extLst>
              <a:ext uri="{FF2B5EF4-FFF2-40B4-BE49-F238E27FC236}">
                <a16:creationId xmlns="" xmlns:a16="http://schemas.microsoft.com/office/drawing/2014/main" id="{2BB5EBB4-D40B-4A9F-9396-7436FAA53818}"/>
              </a:ext>
            </a:extLst>
          </p:cNvPr>
          <p:cNvSpPr>
            <a:spLocks noGrp="1"/>
          </p:cNvSpPr>
          <p:nvPr>
            <p:ph idx="1"/>
          </p:nvPr>
        </p:nvSpPr>
        <p:spPr>
          <a:xfrm>
            <a:off x="243840" y="5715000"/>
            <a:ext cx="8534400" cy="609600"/>
          </a:xfrm>
        </p:spPr>
        <p:txBody>
          <a:bodyPr/>
          <a:lstStyle/>
          <a:p>
            <a:pPr marL="0" indent="0" algn="r">
              <a:buNone/>
            </a:pPr>
            <a:r>
              <a:rPr lang="en-US" sz="1200" b="1" dirty="0"/>
              <a:t>Source: </a:t>
            </a:r>
            <a:r>
              <a:rPr lang="en-US" sz="1200" dirty="0"/>
              <a:t>Samuel C. </a:t>
            </a:r>
            <a:r>
              <a:rPr lang="en-US" sz="1200" dirty="0" err="1"/>
              <a:t>Certo</a:t>
            </a:r>
            <a:r>
              <a:rPr lang="en-US" sz="1200" dirty="0"/>
              <a:t> and S. </a:t>
            </a:r>
            <a:r>
              <a:rPr lang="en-US" sz="1200" dirty="0" err="1"/>
              <a:t>Trevis</a:t>
            </a:r>
            <a:r>
              <a:rPr lang="en-US" sz="1200" dirty="0"/>
              <a:t> </a:t>
            </a:r>
            <a:r>
              <a:rPr lang="en-US" sz="1200" dirty="0" err="1"/>
              <a:t>Certo</a:t>
            </a:r>
            <a:r>
              <a:rPr lang="en-US" sz="1200" dirty="0"/>
              <a:t>, Modern Management, 12th edition. Upper Saddle River, NJ: Pearson Education, Inc, 2012.</a:t>
            </a:r>
          </a:p>
        </p:txBody>
      </p:sp>
    </p:spTree>
    <p:extLst>
      <p:ext uri="{BB962C8B-B14F-4D97-AF65-F5344CB8AC3E}">
        <p14:creationId xmlns:p14="http://schemas.microsoft.com/office/powerpoint/2010/main" val="52643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latin typeface="Calibri" panose="020F0502020204030204" pitchFamily="34" charset="0"/>
                <a:cs typeface="Arial" charset="0"/>
              </a:rPr>
              <a:t>Recruitment</a:t>
            </a:r>
          </a:p>
        </p:txBody>
      </p:sp>
      <p:sp>
        <p:nvSpPr>
          <p:cNvPr id="21507" name="Content Placeholder 2"/>
          <p:cNvSpPr>
            <a:spLocks noGrp="1"/>
          </p:cNvSpPr>
          <p:nvPr>
            <p:ph idx="1"/>
          </p:nvPr>
        </p:nvSpPr>
        <p:spPr/>
        <p:txBody>
          <a:bodyPr/>
          <a:lstStyle/>
          <a:p>
            <a:r>
              <a:rPr lang="en-US" altLang="en-US" dirty="0" smtClean="0">
                <a:latin typeface="Calibri" panose="020F0502020204030204" pitchFamily="34" charset="0"/>
                <a:cs typeface="Arial" charset="0"/>
              </a:rPr>
              <a:t>Process </a:t>
            </a:r>
            <a:r>
              <a:rPr lang="en-US" altLang="en-US" dirty="0">
                <a:latin typeface="Calibri" panose="020F0502020204030204" pitchFamily="34" charset="0"/>
                <a:cs typeface="Arial" charset="0"/>
              </a:rPr>
              <a:t>of identifying people interested in holding a particular job or working for the organization</a:t>
            </a:r>
          </a:p>
          <a:p>
            <a:r>
              <a:rPr lang="en-US" altLang="en-US" dirty="0" smtClean="0">
                <a:latin typeface="Calibri" panose="020F0502020204030204" pitchFamily="34" charset="0"/>
                <a:cs typeface="Arial" charset="0"/>
              </a:rPr>
              <a:t>Involves </a:t>
            </a:r>
            <a:r>
              <a:rPr lang="en-US" altLang="en-US" dirty="0">
                <a:latin typeface="Calibri" panose="020F0502020204030204" pitchFamily="34" charset="0"/>
                <a:cs typeface="Arial" charset="0"/>
              </a:rPr>
              <a:t>looking for candidates from both inside and outside the </a:t>
            </a:r>
            <a:r>
              <a:rPr lang="en-US" altLang="en-US" dirty="0" smtClean="0">
                <a:latin typeface="Calibri" panose="020F0502020204030204" pitchFamily="34" charset="0"/>
                <a:cs typeface="Arial" charset="0"/>
              </a:rPr>
              <a:t>organization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531371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C46A24E3-E4BE-4DF6-94F5-30D0CCE19294}"/>
              </a:ext>
            </a:extLst>
          </p:cNvPr>
          <p:cNvSpPr>
            <a:spLocks noGrp="1"/>
          </p:cNvSpPr>
          <p:nvPr>
            <p:ph type="title"/>
          </p:nvPr>
        </p:nvSpPr>
        <p:spPr/>
        <p:txBody>
          <a:bodyPr/>
          <a:lstStyle/>
          <a:p>
            <a:r>
              <a:rPr lang="en-US" altLang="en-US" dirty="0" smtClean="0">
                <a:latin typeface="Calibri" panose="020F0502020204030204" pitchFamily="34" charset="0"/>
                <a:cs typeface="Arial" charset="0"/>
              </a:rPr>
              <a:t>Internal Recruitment</a:t>
            </a:r>
            <a:endParaRPr lang="en-US" dirty="0"/>
          </a:p>
        </p:txBody>
      </p:sp>
      <p:sp>
        <p:nvSpPr>
          <p:cNvPr id="5" name="Content Placeholder 4">
            <a:extLst>
              <a:ext uri="{FF2B5EF4-FFF2-40B4-BE49-F238E27FC236}">
                <a16:creationId xmlns="" xmlns:a16="http://schemas.microsoft.com/office/drawing/2014/main" id="{F39EBE1C-493F-4255-A166-544A62FD7B69}"/>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Promotions and opportunities to work </a:t>
            </a:r>
            <a:r>
              <a:rPr lang="en-US" altLang="en-US" dirty="0">
                <a:latin typeface="Calibri" panose="020F0502020204030204" pitchFamily="34" charset="0"/>
                <a:cs typeface="Arial" charset="0"/>
              </a:rPr>
              <a:t>in a new department or at different tasks can be </a:t>
            </a:r>
            <a:r>
              <a:rPr lang="en-US" altLang="en-US" dirty="0" smtClean="0">
                <a:latin typeface="Calibri" panose="020F0502020204030204" pitchFamily="34" charset="0"/>
                <a:cs typeface="Arial" charset="0"/>
              </a:rPr>
              <a:t>sources </a:t>
            </a:r>
            <a:r>
              <a:rPr lang="en-US" altLang="en-US" dirty="0">
                <a:latin typeface="Calibri" panose="020F0502020204030204" pitchFamily="34" charset="0"/>
                <a:cs typeface="Arial" charset="0"/>
              </a:rPr>
              <a:t>of motivation for employees</a:t>
            </a: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Promoted </a:t>
            </a:r>
            <a:r>
              <a:rPr lang="en-US" altLang="en-US" dirty="0">
                <a:latin typeface="Calibri" panose="020F0502020204030204" pitchFamily="34" charset="0"/>
                <a:cs typeface="Arial" charset="0"/>
              </a:rPr>
              <a:t>or transferred employees are already familiar with the organization’s policies and practices</a:t>
            </a:r>
          </a:p>
          <a:p>
            <a:pPr marL="0" indent="0">
              <a:buNone/>
            </a:pPr>
            <a:endParaRPr lang="en-US" altLang="en-US" sz="1200" dirty="0">
              <a:latin typeface="Calibri" panose="020F0502020204030204" pitchFamily="34" charset="0"/>
              <a:cs typeface="Arial" charset="0"/>
            </a:endParaRPr>
          </a:p>
          <a:p>
            <a:pPr>
              <a:buFont typeface="Arial" charset="0"/>
              <a:buNone/>
            </a:pPr>
            <a:r>
              <a:rPr lang="en-US" altLang="en-US" dirty="0" smtClean="0">
                <a:latin typeface="Calibri" panose="020F0502020204030204" pitchFamily="34" charset="0"/>
                <a:cs typeface="Arial" charset="0"/>
              </a:rPr>
              <a:t>Can be accomplished </a:t>
            </a:r>
            <a:r>
              <a:rPr lang="en-US" altLang="en-US" dirty="0">
                <a:latin typeface="Calibri" panose="020F0502020204030204" pitchFamily="34" charset="0"/>
                <a:cs typeface="Arial" charset="0"/>
              </a:rPr>
              <a:t>through:</a:t>
            </a:r>
          </a:p>
          <a:p>
            <a:pPr>
              <a:buFont typeface="Arial" charset="0"/>
              <a:buNone/>
            </a:pP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Job postings</a:t>
            </a:r>
          </a:p>
          <a:p>
            <a:r>
              <a:rPr lang="en-US" altLang="en-US" sz="2200" dirty="0">
                <a:latin typeface="Calibri" panose="020F0502020204030204" pitchFamily="34" charset="0"/>
                <a:cs typeface="Arial" charset="0"/>
              </a:rPr>
              <a:t>Employee </a:t>
            </a:r>
            <a:r>
              <a:rPr lang="en-US" altLang="en-US" sz="2200" dirty="0" smtClean="0">
                <a:latin typeface="Calibri" panose="020F0502020204030204" pitchFamily="34" charset="0"/>
                <a:cs typeface="Arial" charset="0"/>
              </a:rPr>
              <a:t>referrals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22989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691EE92-127A-4EC1-9013-2179073051B3}"/>
              </a:ext>
            </a:extLst>
          </p:cNvPr>
          <p:cNvSpPr>
            <a:spLocks noGrp="1"/>
          </p:cNvSpPr>
          <p:nvPr>
            <p:ph type="title"/>
          </p:nvPr>
        </p:nvSpPr>
        <p:spPr/>
        <p:txBody>
          <a:bodyPr/>
          <a:lstStyle/>
          <a:p>
            <a:r>
              <a:rPr lang="en-US" altLang="en-US" dirty="0">
                <a:latin typeface="Calibri" panose="020F0502020204030204" pitchFamily="34" charset="0"/>
                <a:cs typeface="Arial" charset="0"/>
              </a:rPr>
              <a:t>Looking Outside the Organization</a:t>
            </a:r>
            <a:endParaRPr lang="en-US" dirty="0"/>
          </a:p>
        </p:txBody>
      </p:sp>
      <p:sp>
        <p:nvSpPr>
          <p:cNvPr id="6" name="Content Placeholder 5">
            <a:extLst>
              <a:ext uri="{FF2B5EF4-FFF2-40B4-BE49-F238E27FC236}">
                <a16:creationId xmlns="" xmlns:a16="http://schemas.microsoft.com/office/drawing/2014/main" id="{2DA426E5-1160-47B3-AFD8-672218DABC97}"/>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New hires bring fresh ideas and skills that the organization may lack</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Ways </a:t>
            </a:r>
            <a:r>
              <a:rPr lang="en-US" altLang="en-US" dirty="0">
                <a:latin typeface="Calibri" panose="020F0502020204030204" pitchFamily="34" charset="0"/>
                <a:cs typeface="Arial" charset="0"/>
              </a:rPr>
              <a:t>to identify qualified </a:t>
            </a:r>
            <a:r>
              <a:rPr lang="en-US" altLang="en-US" dirty="0" smtClean="0">
                <a:latin typeface="Calibri" panose="020F0502020204030204" pitchFamily="34" charset="0"/>
                <a:cs typeface="Arial" charset="0"/>
              </a:rPr>
              <a:t>candidates outside the organization</a:t>
            </a:r>
            <a:endParaRPr lang="en-US" altLang="en-US" sz="800" dirty="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Advertising</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Employment agencies</a:t>
            </a:r>
          </a:p>
          <a:p>
            <a:r>
              <a:rPr lang="en-US" altLang="en-US" sz="2200" dirty="0">
                <a:latin typeface="Calibri" panose="020F0502020204030204" pitchFamily="34" charset="0"/>
                <a:cs typeface="Arial" charset="0"/>
              </a:rPr>
              <a:t>Online job sites and blogs</a:t>
            </a:r>
          </a:p>
          <a:p>
            <a:r>
              <a:rPr lang="en-US" altLang="en-US" sz="2200" dirty="0">
                <a:latin typeface="Calibri" panose="020F0502020204030204" pitchFamily="34" charset="0"/>
                <a:cs typeface="Arial" charset="0"/>
              </a:rPr>
              <a:t>Schools </a:t>
            </a:r>
          </a:p>
        </p:txBody>
      </p:sp>
    </p:spTree>
    <p:extLst>
      <p:ext uri="{BB962C8B-B14F-4D97-AF65-F5344CB8AC3E}">
        <p14:creationId xmlns:p14="http://schemas.microsoft.com/office/powerpoint/2010/main" val="1508711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7">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464D6F-A304-47B2-B9D8-0A91E9DBDEBC}"/>
</file>

<file path=customXml/itemProps2.xml><?xml version="1.0" encoding="utf-8"?>
<ds:datastoreItem xmlns:ds="http://schemas.openxmlformats.org/officeDocument/2006/customXml" ds:itemID="{6DCA0131-C042-4984-8C8F-FED8ECDB68E1}">
  <ds:schemaRefs>
    <ds:schemaRef ds:uri="http://schemas.microsoft.com/sharepoint/v3/contenttype/forms"/>
  </ds:schemaRefs>
</ds:datastoreItem>
</file>

<file path=customXml/itemProps3.xml><?xml version="1.0" encoding="utf-8"?>
<ds:datastoreItem xmlns:ds="http://schemas.openxmlformats.org/officeDocument/2006/customXml" ds:itemID="{45F873D0-5D0E-4E60-A1B7-4B48B5C66C1E}">
  <ds:schemaRefs>
    <ds:schemaRef ds:uri="http://purl.org/dc/dcmitype/"/>
    <ds:schemaRef ds:uri="3b891efd-a537-4e57-a9a6-7bde74ae8a20"/>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aa4f5ada-9d1d-46d6-b705-f2cf90d05a9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1278</TotalTime>
  <Words>2887</Words>
  <Application>Microsoft Office PowerPoint</Application>
  <PresentationFormat>On-screen Show (4:3)</PresentationFormat>
  <Paragraphs>299</Paragraphs>
  <Slides>37</Slides>
  <Notes>27</Notes>
  <HiddenSlides>4</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37</vt:i4>
      </vt:variant>
    </vt:vector>
  </HeadingPairs>
  <TitlesOfParts>
    <vt:vector size="52"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15</vt:lpstr>
      <vt:lpstr>Learning Objectives, 1</vt:lpstr>
      <vt:lpstr>Learning Objectives, 2</vt:lpstr>
      <vt:lpstr> Roles of Supervisors in the Selection Process</vt:lpstr>
      <vt:lpstr>Job Descriptions and Specifications</vt:lpstr>
      <vt:lpstr>Table 15.1: Contents of the Job Description and Job Specification</vt:lpstr>
      <vt:lpstr>Recruitment</vt:lpstr>
      <vt:lpstr>Internal Recruitment</vt:lpstr>
      <vt:lpstr>Looking Outside the Organization</vt:lpstr>
      <vt:lpstr>Figure 15.2: The Selection Process</vt:lpstr>
      <vt:lpstr> Screening from Employment Applications and Résumés</vt:lpstr>
      <vt:lpstr>Interviewing Candidates</vt:lpstr>
      <vt:lpstr>Who Should Interview?</vt:lpstr>
      <vt:lpstr>Figure 15.4: The Interviewing Process</vt:lpstr>
      <vt:lpstr>Ways to Prepare for an Interview </vt:lpstr>
      <vt:lpstr>Interview Conditions</vt:lpstr>
      <vt:lpstr>Content of the Interview, 1</vt:lpstr>
      <vt:lpstr>Content of the Interview, 2</vt:lpstr>
      <vt:lpstr>Interviewing Techniques</vt:lpstr>
      <vt:lpstr>Errors to Avoid While Conducting Interviews</vt:lpstr>
      <vt:lpstr>Employment Tests</vt:lpstr>
      <vt:lpstr>Conducting Background and Reference Checks</vt:lpstr>
      <vt:lpstr>Figure 15.5: Examples of Restrictions on Background Checks</vt:lpstr>
      <vt:lpstr>Making a Selection Decision</vt:lpstr>
      <vt:lpstr>Physical Examination</vt:lpstr>
      <vt:lpstr>Legal Issues: Antidiscrimination Laws, 1</vt:lpstr>
      <vt:lpstr>Legal Issues: Antidiscrimination Laws, 2</vt:lpstr>
      <vt:lpstr> Table 15.3: Disability Status under the Americans with Disabilities Act</vt:lpstr>
      <vt:lpstr>Affirmative Action</vt:lpstr>
      <vt:lpstr>Workplace Accessibility</vt:lpstr>
      <vt:lpstr> Accommodations for Employees with Disabilities</vt:lpstr>
      <vt:lpstr>Immigration Reform and Control Act, or I R C A, of 1986</vt:lpstr>
      <vt:lpstr>Purpose of Employee Selection Laws</vt:lpstr>
      <vt:lpstr>APPENDICES</vt:lpstr>
      <vt:lpstr>Figure 15.2: The Selection Process, Appendix</vt:lpstr>
      <vt:lpstr> Figure 15.4: The Interviewing Process, Appendix</vt:lpstr>
      <vt:lpstr>Figure 15.5: Examples of Restrictions on Background  Checks,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97</cp:revision>
  <dcterms:created xsi:type="dcterms:W3CDTF">2015-01-23T21:54:27Z</dcterms:created>
  <dcterms:modified xsi:type="dcterms:W3CDTF">2018-02-05T10:41:44Z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