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7.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4"/>
    <p:sldMasterId id="2147483673" r:id="rId5"/>
    <p:sldMasterId id="2147483681" r:id="rId6"/>
    <p:sldMasterId id="2147483691" r:id="rId7"/>
    <p:sldMasterId id="2147483701" r:id="rId8"/>
    <p:sldMasterId id="2147483709" r:id="rId9"/>
    <p:sldMasterId id="2147483717" r:id="rId10"/>
    <p:sldMasterId id="2147483720" r:id="rId11"/>
  </p:sldMasterIdLst>
  <p:notesMasterIdLst>
    <p:notesMasterId r:id="rId40"/>
  </p:notesMasterIdLst>
  <p:sldIdLst>
    <p:sldId id="259" r:id="rId12"/>
    <p:sldId id="260" r:id="rId13"/>
    <p:sldId id="261" r:id="rId14"/>
    <p:sldId id="262" r:id="rId15"/>
    <p:sldId id="263" r:id="rId16"/>
    <p:sldId id="265" r:id="rId17"/>
    <p:sldId id="266" r:id="rId18"/>
    <p:sldId id="296" r:id="rId19"/>
    <p:sldId id="269" r:id="rId20"/>
    <p:sldId id="272" r:id="rId21"/>
    <p:sldId id="273" r:id="rId22"/>
    <p:sldId id="274" r:id="rId23"/>
    <p:sldId id="275" r:id="rId24"/>
    <p:sldId id="289" r:id="rId25"/>
    <p:sldId id="288" r:id="rId26"/>
    <p:sldId id="278" r:id="rId27"/>
    <p:sldId id="290" r:id="rId28"/>
    <p:sldId id="291" r:id="rId29"/>
    <p:sldId id="282" r:id="rId30"/>
    <p:sldId id="283" r:id="rId31"/>
    <p:sldId id="284" r:id="rId32"/>
    <p:sldId id="287" r:id="rId33"/>
    <p:sldId id="286" r:id="rId34"/>
    <p:sldId id="292" r:id="rId35"/>
    <p:sldId id="297" r:id="rId36"/>
    <p:sldId id="293" r:id="rId37"/>
    <p:sldId id="294" r:id="rId38"/>
    <p:sldId id="295"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A1A3F"/>
    <a:srgbClr val="DFD495"/>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975" autoAdjust="0"/>
  </p:normalViewPr>
  <p:slideViewPr>
    <p:cSldViewPr>
      <p:cViewPr varScale="1">
        <p:scale>
          <a:sx n="59" d="100"/>
          <a:sy n="59" d="100"/>
        </p:scale>
        <p:origin x="906"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notesMaster" Target="notesMasters/notesMaster1.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791FB8-5A13-4897-99C7-B7E7D09EF61C}" type="datetimeFigureOut">
              <a:rPr lang="en-US" smtClean="0"/>
              <a:pPr/>
              <a:t>2/5/2018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1A6493-D61B-4305-9832-E06BE481A99C}" type="slidenum">
              <a:rPr lang="en-US" smtClean="0"/>
              <a:pPr/>
              <a:t>‹#›</a:t>
            </a:fld>
            <a:endParaRPr lang="en-US" dirty="0"/>
          </a:p>
        </p:txBody>
      </p:sp>
    </p:spTree>
    <p:extLst>
      <p:ext uri="{BB962C8B-B14F-4D97-AF65-F5344CB8AC3E}">
        <p14:creationId xmlns:p14="http://schemas.microsoft.com/office/powerpoint/2010/main" val="1043353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C4060B07-34DF-4D4A-8754-73FBBECCCE30}" type="slidenum">
              <a:rPr lang="en-US"/>
              <a:pPr>
                <a:defRPr/>
              </a:pPr>
              <a:t>1</a:t>
            </a:fld>
            <a:endParaRPr lang="en-US" dirty="0"/>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42330934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487E8DB-1AB2-40D9-A151-C4201221DD19}" type="slidenum">
              <a:rPr lang="en-US"/>
              <a:pPr>
                <a:defRPr/>
              </a:pPr>
              <a:t>12</a:t>
            </a:fld>
            <a:endParaRPr lang="en-US" dirty="0"/>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3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sz="1400" dirty="0"/>
              <a:t>See Learning Objective 5: </a:t>
            </a:r>
            <a:r>
              <a:rPr lang="en-US" altLang="en-US" sz="1000" dirty="0"/>
              <a:t>Explain how supervisors can decide when employees need training.</a:t>
            </a:r>
          </a:p>
          <a:p>
            <a:pPr marL="228600" indent="-228600"/>
            <a:endParaRPr lang="en-US" altLang="en-US" sz="1400" dirty="0"/>
          </a:p>
          <a:p>
            <a:pPr marL="228600" indent="-228600"/>
            <a:endParaRPr lang="en-US" altLang="en-US" dirty="0"/>
          </a:p>
        </p:txBody>
      </p:sp>
    </p:spTree>
    <p:extLst>
      <p:ext uri="{BB962C8B-B14F-4D97-AF65-F5344CB8AC3E}">
        <p14:creationId xmlns:p14="http://schemas.microsoft.com/office/powerpoint/2010/main" val="26379960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F35576B-97CA-414A-AC9C-0D373491FADE}" type="slidenum">
              <a:rPr lang="en-US"/>
              <a:pPr>
                <a:defRPr/>
              </a:pPr>
              <a:t>13</a:t>
            </a:fld>
            <a:endParaRPr lang="en-US" dirty="0"/>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dirty="0"/>
              <a:t>See Learning Objective 5: </a:t>
            </a:r>
            <a:r>
              <a:rPr lang="en-US" altLang="en-US" sz="1000" dirty="0"/>
              <a:t>Explain how supervisors can decide when employees need training.</a:t>
            </a:r>
          </a:p>
          <a:p>
            <a:endParaRPr lang="en-US" altLang="en-US" sz="1400" dirty="0"/>
          </a:p>
          <a:p>
            <a:endParaRPr lang="en-US" altLang="en-US" dirty="0"/>
          </a:p>
        </p:txBody>
      </p:sp>
    </p:spTree>
    <p:extLst>
      <p:ext uri="{BB962C8B-B14F-4D97-AF65-F5344CB8AC3E}">
        <p14:creationId xmlns:p14="http://schemas.microsoft.com/office/powerpoint/2010/main" val="26383277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F35576B-97CA-414A-AC9C-0D373491FADE}" type="slidenum">
              <a:rPr lang="en-US"/>
              <a:pPr>
                <a:defRPr/>
              </a:pPr>
              <a:t>14</a:t>
            </a:fld>
            <a:endParaRPr lang="en-US" dirty="0"/>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dirty="0"/>
              <a:t>See Learning Objective 5: </a:t>
            </a:r>
            <a:r>
              <a:rPr lang="en-US" altLang="en-US" sz="1000" dirty="0"/>
              <a:t>Explain how supervisors can decide when employees need training.</a:t>
            </a:r>
          </a:p>
          <a:p>
            <a:endParaRPr lang="en-US" altLang="en-US" sz="1400" dirty="0"/>
          </a:p>
          <a:p>
            <a:endParaRPr lang="en-US" altLang="en-US" dirty="0"/>
          </a:p>
        </p:txBody>
      </p:sp>
    </p:spTree>
    <p:extLst>
      <p:ext uri="{BB962C8B-B14F-4D97-AF65-F5344CB8AC3E}">
        <p14:creationId xmlns:p14="http://schemas.microsoft.com/office/powerpoint/2010/main" val="42767888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See Learning Objective </a:t>
            </a:r>
            <a:r>
              <a:rPr lang="en-US" smtClean="0"/>
              <a:t>6: </a:t>
            </a:r>
            <a:r>
              <a:rPr lang="en-US" sz="1200" b="0" i="0" u="none" strike="noStrike" kern="1200" baseline="0" smtClean="0">
                <a:solidFill>
                  <a:schemeClr val="tx1"/>
                </a:solidFill>
                <a:latin typeface="+mn-lt"/>
                <a:ea typeface="+mn-ea"/>
                <a:cs typeface="+mn-cs"/>
              </a:rPr>
              <a:t>Define </a:t>
            </a:r>
            <a:r>
              <a:rPr lang="en-US" sz="1200" b="0" i="0" u="none" strike="noStrike" kern="1200" baseline="0" dirty="0" smtClean="0">
                <a:solidFill>
                  <a:schemeClr val="tx1"/>
                </a:solidFill>
                <a:latin typeface="+mn-lt"/>
                <a:ea typeface="+mn-ea"/>
                <a:cs typeface="+mn-cs"/>
              </a:rPr>
              <a:t>major types of training.</a:t>
            </a:r>
            <a:endParaRPr lang="en-US" dirty="0"/>
          </a:p>
        </p:txBody>
      </p:sp>
      <p:sp>
        <p:nvSpPr>
          <p:cNvPr id="4" name="Slide Number Placeholder 3"/>
          <p:cNvSpPr>
            <a:spLocks noGrp="1"/>
          </p:cNvSpPr>
          <p:nvPr>
            <p:ph type="sldNum" sz="quarter" idx="10"/>
          </p:nvPr>
        </p:nvSpPr>
        <p:spPr/>
        <p:txBody>
          <a:bodyPr/>
          <a:lstStyle/>
          <a:p>
            <a:fld id="{081A6493-D61B-4305-9832-E06BE481A99C}" type="slidenum">
              <a:rPr lang="en-US" smtClean="0"/>
              <a:pPr/>
              <a:t>16</a:t>
            </a:fld>
            <a:endParaRPr lang="en-US" dirty="0"/>
          </a:p>
        </p:txBody>
      </p:sp>
    </p:spTree>
    <p:extLst>
      <p:ext uri="{BB962C8B-B14F-4D97-AF65-F5344CB8AC3E}">
        <p14:creationId xmlns:p14="http://schemas.microsoft.com/office/powerpoint/2010/main" val="30575309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E9B0ED2-1303-4F76-82E9-6A311274487E}" type="slidenum">
              <a:rPr lang="en-US"/>
              <a:pPr>
                <a:defRPr/>
              </a:pPr>
              <a:t>19</a:t>
            </a:fld>
            <a:endParaRPr lang="en-US" dirty="0"/>
          </a:p>
        </p:txBody>
      </p:sp>
      <p:sp>
        <p:nvSpPr>
          <p:cNvPr id="593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sz="1400" dirty="0"/>
              <a:t>See Learning Objective 7: </a:t>
            </a:r>
            <a:r>
              <a:rPr lang="en-US" altLang="en-US" sz="1000" dirty="0"/>
              <a:t>Describe how a supervisor can use coaching and mentoring to support training.</a:t>
            </a:r>
          </a:p>
          <a:p>
            <a:pPr marL="228600" indent="-228600"/>
            <a:endParaRPr lang="en-US" altLang="en-US" sz="1400" dirty="0"/>
          </a:p>
          <a:p>
            <a:pPr marL="228600" indent="-228600"/>
            <a:endParaRPr lang="en-US" altLang="en-US" dirty="0"/>
          </a:p>
        </p:txBody>
      </p:sp>
    </p:spTree>
    <p:extLst>
      <p:ext uri="{BB962C8B-B14F-4D97-AF65-F5344CB8AC3E}">
        <p14:creationId xmlns:p14="http://schemas.microsoft.com/office/powerpoint/2010/main" val="790379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9B4733D-8307-49EC-A829-E610E82528EF}" type="slidenum">
              <a:rPr lang="en-US"/>
              <a:pPr>
                <a:defRPr/>
              </a:pPr>
              <a:t>22</a:t>
            </a:fld>
            <a:endParaRPr lang="en-US" dirty="0"/>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sz="1400" dirty="0"/>
              <a:t>See Learning Objective 8: </a:t>
            </a:r>
            <a:r>
              <a:rPr lang="en-US" altLang="en-US" sz="1000" dirty="0"/>
              <a:t>Discuss how a supervisor can evaluate the effectiveness of training.</a:t>
            </a:r>
          </a:p>
          <a:p>
            <a:pPr marL="228600" indent="-228600"/>
            <a:endParaRPr lang="en-US" altLang="en-US" sz="1400" dirty="0"/>
          </a:p>
        </p:txBody>
      </p:sp>
    </p:spTree>
    <p:extLst>
      <p:ext uri="{BB962C8B-B14F-4D97-AF65-F5344CB8AC3E}">
        <p14:creationId xmlns:p14="http://schemas.microsoft.com/office/powerpoint/2010/main" val="33374317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7F2B661-BA41-4E8D-9D81-1607E355F857}" type="slidenum">
              <a:rPr lang="en-US"/>
              <a:pPr>
                <a:defRPr/>
              </a:pPr>
              <a:t>23</a:t>
            </a:fld>
            <a:endParaRPr lang="en-US" dirty="0"/>
          </a:p>
        </p:txBody>
      </p:sp>
      <p:sp>
        <p:nvSpPr>
          <p:cNvPr id="614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sz="1400" dirty="0"/>
              <a:t>See Learning Objective 8: </a:t>
            </a:r>
            <a:r>
              <a:rPr lang="en-US" altLang="en-US" sz="1000" dirty="0"/>
              <a:t>Discuss how a supervisor can evaluate the effectiveness of training.</a:t>
            </a:r>
          </a:p>
          <a:p>
            <a:pPr marL="228600" indent="-228600"/>
            <a:endParaRPr lang="en-US" altLang="en-US" sz="1400" dirty="0"/>
          </a:p>
        </p:txBody>
      </p:sp>
    </p:spTree>
    <p:extLst>
      <p:ext uri="{BB962C8B-B14F-4D97-AF65-F5344CB8AC3E}">
        <p14:creationId xmlns:p14="http://schemas.microsoft.com/office/powerpoint/2010/main" val="3370049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259760F-2802-4D07-9FD8-B5A89707FE5C}" type="slidenum">
              <a:rPr lang="en-US"/>
              <a:pPr>
                <a:defRPr/>
              </a:pPr>
              <a:t>2</a:t>
            </a:fld>
            <a:endParaRPr lang="en-US" dirty="0"/>
          </a:p>
        </p:txBody>
      </p:sp>
      <p:sp>
        <p:nvSpPr>
          <p:cNvPr id="450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20476092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266F4BF-C69F-4A47-B1C2-B273EA96795B}" type="slidenum">
              <a:rPr lang="en-US"/>
              <a:pPr>
                <a:defRPr/>
              </a:pPr>
              <a:t>3</a:t>
            </a:fld>
            <a:endParaRPr lang="en-US" dirty="0"/>
          </a:p>
        </p:txBody>
      </p:sp>
      <p:sp>
        <p:nvSpPr>
          <p:cNvPr id="460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22244267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69C8078-8CC2-4BF9-B0FE-284332785D0C}" type="slidenum">
              <a:rPr lang="en-US"/>
              <a:pPr>
                <a:defRPr/>
              </a:pPr>
              <a:t>5</a:t>
            </a:fld>
            <a:endParaRPr lang="en-US" dirty="0"/>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dirty="0"/>
              <a:t>See Learning Objective 1: </a:t>
            </a:r>
            <a:r>
              <a:rPr lang="en-US" altLang="en-US" sz="1000" dirty="0"/>
              <a:t>Summarize reasons for conducting an orientation for new employees.</a:t>
            </a:r>
            <a:endParaRPr lang="en-US" altLang="en-US" sz="1400" dirty="0"/>
          </a:p>
          <a:p>
            <a:endParaRPr lang="en-US" altLang="en-US" sz="1400" dirty="0"/>
          </a:p>
          <a:p>
            <a:endParaRPr lang="en-US" altLang="en-US" dirty="0"/>
          </a:p>
        </p:txBody>
      </p:sp>
    </p:spTree>
    <p:extLst>
      <p:ext uri="{BB962C8B-B14F-4D97-AF65-F5344CB8AC3E}">
        <p14:creationId xmlns:p14="http://schemas.microsoft.com/office/powerpoint/2010/main" val="14057234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C5799A05-3524-4686-8397-DEE28AD29C1E}" type="slidenum">
              <a:rPr lang="en-US"/>
              <a:pPr>
                <a:defRPr/>
              </a:pPr>
              <a:t>6</a:t>
            </a:fld>
            <a:endParaRPr lang="en-US" dirty="0"/>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 typeface="Arial" panose="020B0604020202020204" pitchFamily="34" charset="0"/>
              <a:buNone/>
            </a:pPr>
            <a:r>
              <a:rPr lang="en-US" altLang="en-US" sz="1400" dirty="0"/>
              <a:t>See Learning Objective 2: </a:t>
            </a:r>
            <a:r>
              <a:rPr lang="en-US" altLang="en-US" sz="1000" dirty="0"/>
              <a:t>Discuss how a supervisor and the human resources department can work together to conduct an orientation.</a:t>
            </a:r>
          </a:p>
          <a:p>
            <a:pPr marL="228600" indent="-228600"/>
            <a:endParaRPr lang="en-US" altLang="en-US" sz="1400" dirty="0"/>
          </a:p>
        </p:txBody>
      </p:sp>
    </p:spTree>
    <p:extLst>
      <p:ext uri="{BB962C8B-B14F-4D97-AF65-F5344CB8AC3E}">
        <p14:creationId xmlns:p14="http://schemas.microsoft.com/office/powerpoint/2010/main" val="10008975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6059D1F-470A-4D79-90F3-422644B33BCA}" type="slidenum">
              <a:rPr lang="en-US"/>
              <a:pPr>
                <a:defRPr/>
              </a:pPr>
              <a:t>7</a:t>
            </a:fld>
            <a:endParaRPr lang="en-US" dirty="0"/>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8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dirty="0"/>
              <a:t>See Learning Objective 2: </a:t>
            </a:r>
            <a:r>
              <a:rPr lang="en-US" altLang="en-US" sz="1000" dirty="0"/>
              <a:t>Discuss how a supervisor and the human resources department can work together to conduct an orientation.</a:t>
            </a:r>
          </a:p>
          <a:p>
            <a:endParaRPr lang="en-US" altLang="en-US" sz="1400" dirty="0"/>
          </a:p>
          <a:p>
            <a:endParaRPr lang="en-US" altLang="en-US" dirty="0"/>
          </a:p>
        </p:txBody>
      </p:sp>
    </p:spTree>
    <p:extLst>
      <p:ext uri="{BB962C8B-B14F-4D97-AF65-F5344CB8AC3E}">
        <p14:creationId xmlns:p14="http://schemas.microsoft.com/office/powerpoint/2010/main" val="4178631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6059D1F-470A-4D79-90F3-422644B33BCA}" type="slidenum">
              <a:rPr lang="en-US"/>
              <a:pPr>
                <a:defRPr/>
              </a:pPr>
              <a:t>8</a:t>
            </a:fld>
            <a:endParaRPr lang="en-US" dirty="0"/>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8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dirty="0"/>
              <a:t>See Learning Objective 2: </a:t>
            </a:r>
            <a:r>
              <a:rPr lang="en-US" altLang="en-US" sz="1000" dirty="0"/>
              <a:t>Discuss how a supervisor and the human resources department can work together to conduct an orientation.</a:t>
            </a:r>
          </a:p>
          <a:p>
            <a:endParaRPr lang="en-US" altLang="en-US" sz="1400" dirty="0"/>
          </a:p>
          <a:p>
            <a:endParaRPr lang="en-US" altLang="en-US" dirty="0"/>
          </a:p>
        </p:txBody>
      </p:sp>
    </p:spTree>
    <p:extLst>
      <p:ext uri="{BB962C8B-B14F-4D97-AF65-F5344CB8AC3E}">
        <p14:creationId xmlns:p14="http://schemas.microsoft.com/office/powerpoint/2010/main" val="10926951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47042B3-8185-4E5F-9835-742AC398F83B}" type="slidenum">
              <a:rPr lang="en-US"/>
              <a:pPr>
                <a:defRPr/>
              </a:pPr>
              <a:t>9</a:t>
            </a:fld>
            <a:endParaRPr lang="en-US" dirty="0"/>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dirty="0" smtClean="0"/>
              <a:t>See</a:t>
            </a:r>
            <a:r>
              <a:rPr lang="en-US" altLang="en-US" sz="1400" baseline="0" dirty="0" smtClean="0"/>
              <a:t> Learning Objective 3: </a:t>
            </a:r>
            <a:r>
              <a:rPr lang="en-US" sz="1200" b="0" i="0" u="none" strike="noStrike" kern="1200" baseline="0" dirty="0" smtClean="0">
                <a:solidFill>
                  <a:schemeClr val="tx1"/>
                </a:solidFill>
                <a:latin typeface="+mn-lt"/>
                <a:ea typeface="+mn-ea"/>
                <a:cs typeface="+mn-cs"/>
              </a:rPr>
              <a:t>Identify methods for conducting an orientation.</a:t>
            </a:r>
            <a:endParaRPr lang="en-US" altLang="en-US" sz="1400" dirty="0"/>
          </a:p>
        </p:txBody>
      </p:sp>
    </p:spTree>
    <p:extLst>
      <p:ext uri="{BB962C8B-B14F-4D97-AF65-F5344CB8AC3E}">
        <p14:creationId xmlns:p14="http://schemas.microsoft.com/office/powerpoint/2010/main" val="9524703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F1D33F5-7D3D-44DD-8213-8EB5238B061B}" type="slidenum">
              <a:rPr lang="en-US"/>
              <a:pPr>
                <a:defRPr/>
              </a:pPr>
              <a:t>10</a:t>
            </a:fld>
            <a:endParaRPr lang="en-US" dirty="0"/>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dirty="0"/>
              <a:t>See Learning Objective 4: </a:t>
            </a:r>
            <a:r>
              <a:rPr lang="en-US" altLang="en-US" sz="1000" dirty="0"/>
              <a:t>Describe the training cycle.</a:t>
            </a:r>
          </a:p>
          <a:p>
            <a:endParaRPr lang="en-US" altLang="en-US" sz="1400" dirty="0"/>
          </a:p>
          <a:p>
            <a:endParaRPr lang="en-US" altLang="en-US" sz="1400" dirty="0"/>
          </a:p>
          <a:p>
            <a:endParaRPr lang="en-US" altLang="en-US" dirty="0"/>
          </a:p>
        </p:txBody>
      </p:sp>
    </p:spTree>
    <p:extLst>
      <p:ext uri="{BB962C8B-B14F-4D97-AF65-F5344CB8AC3E}">
        <p14:creationId xmlns:p14="http://schemas.microsoft.com/office/powerpoint/2010/main" val="318879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a:extLst>
              <a:ext uri="{FF2B5EF4-FFF2-40B4-BE49-F238E27FC236}">
                <a16:creationId xmlns="" xmlns:a16="http://schemas.microsoft.com/office/drawing/2014/main" id="{2EDDADC0-DB16-4BDF-97D7-BACEB47B5F36}"/>
              </a:ext>
            </a:extLst>
          </p:cNvPr>
          <p:cNvSpPr txBox="1">
            <a:spLocks/>
          </p:cNvSpPr>
          <p:nvPr userDrawn="1"/>
        </p:nvSpPr>
        <p:spPr>
          <a:xfrm>
            <a:off x="8229600" y="114300"/>
            <a:ext cx="6096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dirty="0"/>
              <a:t>10 e</a:t>
            </a:r>
          </a:p>
        </p:txBody>
      </p:sp>
    </p:spTree>
    <p:extLst>
      <p:ext uri="{BB962C8B-B14F-4D97-AF65-F5344CB8AC3E}">
        <p14:creationId xmlns:p14="http://schemas.microsoft.com/office/powerpoint/2010/main" val="141066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464793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194943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951197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0631253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851198696"/>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0601105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267912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6104697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pattFill prst="pct50">
            <a:fgClr>
              <a:schemeClr val="accent3">
                <a:lumMod val="75000"/>
              </a:schemeClr>
            </a:fgClr>
            <a:bgClr>
              <a:schemeClr val="accent3">
                <a:lumMod val="60000"/>
                <a:lumOff val="4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762000" y="685801"/>
            <a:ext cx="3962400" cy="291465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762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a:xfrm>
            <a:off x="609600" y="6486957"/>
            <a:ext cx="7543800" cy="365125"/>
          </a:xfrm>
          <a:prstGeom prst="rect">
            <a:avLst/>
          </a:prstGeom>
        </p:spPr>
        <p:txBody>
          <a:bodyPr/>
          <a:lstStyle>
            <a:lvl1pPr>
              <a:defRPr sz="1000"/>
            </a:lvl1pPr>
          </a:lstStyle>
          <a:p>
            <a:endParaRPr lang="en-US" dirty="0"/>
          </a:p>
        </p:txBody>
      </p:sp>
      <p:sp>
        <p:nvSpPr>
          <p:cNvPr id="10" name="Rectangle 9"/>
          <p:cNvSpPr/>
          <p:nvPr userDrawn="1"/>
        </p:nvSpPr>
        <p:spPr>
          <a:xfrm>
            <a:off x="0" y="0"/>
            <a:ext cx="609600" cy="2819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0" y="2514600"/>
            <a:ext cx="609600" cy="4343400"/>
          </a:xfrm>
          <a:prstGeom prst="rect">
            <a:avLst/>
          </a:prstGeom>
          <a:solidFill>
            <a:srgbClr val="9A1A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240259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762000" y="1752600"/>
            <a:ext cx="8153400" cy="4648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1830367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6265237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001000" cy="1143000"/>
          </a:xfrm>
        </p:spPr>
        <p:txBody>
          <a:bodyPr/>
          <a:lstStyle>
            <a:lvl1pPr>
              <a:defRPr>
                <a:solidFill>
                  <a:schemeClr val="tx2">
                    <a:lumMod val="75000"/>
                  </a:schemeClr>
                </a:solidFill>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9743968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341438"/>
          </a:xfrm>
        </p:spPr>
        <p:txBody>
          <a:bodyPr/>
          <a:lstStyle/>
          <a:p>
            <a:r>
              <a:rPr lang="en-US"/>
              <a:t>Click to edit Master title style</a:t>
            </a:r>
          </a:p>
        </p:txBody>
      </p:sp>
      <p:sp>
        <p:nvSpPr>
          <p:cNvPr id="3" name="Content Placeholder 2"/>
          <p:cNvSpPr>
            <a:spLocks noGrp="1"/>
          </p:cNvSpPr>
          <p:nvPr>
            <p:ph sz="half" idx="1"/>
          </p:nvPr>
        </p:nvSpPr>
        <p:spPr>
          <a:xfrm>
            <a:off x="762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953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38492167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9862155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295857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6593753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1493673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883875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855638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5690938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69208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77218864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603342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98529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1917543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5812410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73759641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2513231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4269265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69599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573132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84245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8172441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2396236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0646103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628603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42049340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25454892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9719626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394015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979589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8010790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7297577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51159122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74933658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39858958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20735204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48937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45224025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25618508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49308480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54148051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26115593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849858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59681159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54877903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58347132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3065290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691031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305361165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42841127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8050935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3524512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 xmlns:a16="http://schemas.microsoft.com/office/drawing/2014/main" id="{AEE1F791-70A2-4BB3-BF8D-A73A6C97C9C8}"/>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03545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image" Target="../media/image3.gif"/><Relationship Id="rId4" Type="http://schemas.openxmlformats.org/officeDocument/2006/relationships/slideLayout" Target="../slideLayouts/slideLayout25.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4.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4"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slideLayout" Target="../slideLayouts/slideLayout64.xml"/><Relationship Id="rId1" Type="http://schemas.openxmlformats.org/officeDocument/2006/relationships/slideLayout" Target="../slideLayouts/slideLayout63.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871244720"/>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724" r:id="rId18"/>
    <p:sldLayoutId id="2147483725" r:id="rId19"/>
    <p:sldLayoutId id="2147483726" r:id="rId20"/>
    <p:sldLayoutId id="2147483727"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4872393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792447340"/>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76111900"/>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92781775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898682812"/>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254573971"/>
      </p:ext>
    </p:extLst>
  </p:cSld>
  <p:clrMap bg1="lt1" tx1="dk1" bg2="lt2" tx2="dk2" accent1="accent1" accent2="accent2" accent3="accent3" accent4="accent4" accent5="accent5" accent6="accent6" hlink="hlink" folHlink="folHlink"/>
  <p:sldLayoutIdLst>
    <p:sldLayoutId id="2147483718" r:id="rId1"/>
    <p:sldLayoutId id="2147483719"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15339867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slide" Target="slide25.xml"/></Relationships>
</file>

<file path=ppt/slides/_rels/slide1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3FAE7E64-1A4A-481E-81E9-40BAC4E33E8C}"/>
              </a:ext>
            </a:extLst>
          </p:cNvPr>
          <p:cNvSpPr>
            <a:spLocks noGrp="1"/>
          </p:cNvSpPr>
          <p:nvPr>
            <p:ph type="ctrTitle"/>
          </p:nvPr>
        </p:nvSpPr>
        <p:spPr>
          <a:xfrm>
            <a:off x="0" y="2272390"/>
            <a:ext cx="5105400" cy="609600"/>
          </a:xfrm>
        </p:spPr>
        <p:txBody>
          <a:bodyPr/>
          <a:lstStyle/>
          <a:p>
            <a:r>
              <a:rPr lang="en-US" altLang="en-US" dirty="0">
                <a:solidFill>
                  <a:schemeClr val="tx1"/>
                </a:solidFill>
              </a:rPr>
              <a:t>Chapter 16</a:t>
            </a:r>
            <a:endParaRPr lang="en-US" dirty="0">
              <a:solidFill>
                <a:schemeClr val="tx1"/>
              </a:solidFill>
            </a:endParaRPr>
          </a:p>
        </p:txBody>
      </p:sp>
      <p:sp>
        <p:nvSpPr>
          <p:cNvPr id="7" name="Text Placeholder 6">
            <a:extLst>
              <a:ext uri="{FF2B5EF4-FFF2-40B4-BE49-F238E27FC236}">
                <a16:creationId xmlns="" xmlns:a16="http://schemas.microsoft.com/office/drawing/2014/main" id="{CCDA853D-4127-46E8-A6C6-E6E3BB7DEF60}"/>
              </a:ext>
            </a:extLst>
          </p:cNvPr>
          <p:cNvSpPr>
            <a:spLocks noGrp="1"/>
          </p:cNvSpPr>
          <p:nvPr>
            <p:ph type="body" sz="quarter" idx="10"/>
          </p:nvPr>
        </p:nvSpPr>
        <p:spPr>
          <a:xfrm>
            <a:off x="61948" y="3471333"/>
            <a:ext cx="5105400" cy="1371600"/>
          </a:xfrm>
        </p:spPr>
        <p:txBody>
          <a:bodyPr/>
          <a:lstStyle/>
          <a:p>
            <a:pPr algn="ctr"/>
            <a:r>
              <a:rPr lang="en-US" altLang="en-US" sz="3600" dirty="0">
                <a:latin typeface="+mj-lt"/>
              </a:rPr>
              <a:t>Providing Orientation and </a:t>
            </a:r>
            <a:r>
              <a:rPr lang="en-US" altLang="en-US" sz="3600" dirty="0" smtClean="0">
                <a:latin typeface="+mj-lt"/>
              </a:rPr>
              <a:t>Training</a:t>
            </a:r>
            <a:endParaRPr lang="en-US" dirty="0">
              <a:latin typeface="+mj-lt"/>
            </a:endParaRPr>
          </a:p>
        </p:txBody>
      </p:sp>
      <p:pic>
        <p:nvPicPr>
          <p:cNvPr id="6" name="Picture 5">
            <a:extLst>
              <a:ext uri="{FF2B5EF4-FFF2-40B4-BE49-F238E27FC236}">
                <a16:creationId xmlns="" xmlns:a16="http://schemas.microsoft.com/office/drawing/2014/main" id="{C893D069-AB84-48EA-A84F-7E98939DD2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3328" y="914400"/>
            <a:ext cx="3679812" cy="4641273"/>
          </a:xfrm>
          <a:prstGeom prst="rect">
            <a:avLst/>
          </a:prstGeom>
        </p:spPr>
      </p:pic>
      <p:sp>
        <p:nvSpPr>
          <p:cNvPr id="5" name="Content placeholder 1">
            <a:extLst>
              <a:ext uri="{FF2B5EF4-FFF2-40B4-BE49-F238E27FC236}">
                <a16:creationId xmlns="" xmlns:a16="http://schemas.microsoft.com/office/drawing/2014/main" id="{0D6EC6E0-8791-4C8F-BBFB-CC11608AC23D}"/>
              </a:ext>
            </a:extLst>
          </p:cNvPr>
          <p:cNvSpPr/>
          <p:nvPr/>
        </p:nvSpPr>
        <p:spPr>
          <a:xfrm>
            <a:off x="53481" y="6703132"/>
            <a:ext cx="9220200" cy="215444"/>
          </a:xfrm>
          <a:prstGeom prst="rect">
            <a:avLst/>
          </a:prstGeom>
        </p:spPr>
        <p:txBody>
          <a:bodyPr wrap="square">
            <a:spAutoFit/>
          </a:bodyPr>
          <a:lstStyle/>
          <a:p>
            <a:pPr marL="0" lvl="2" indent="0" algn="l">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 All rights reserved. Authorized only for instructor use in the classroom. No reproduction or further distribution permitted without the prior written consent of McGraw-Hill Education.           </a:t>
            </a:r>
            <a:endParaRPr lang="en-IN" sz="8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03559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B14E93A-EB43-4000-85A2-5D831E91A855}"/>
              </a:ext>
            </a:extLst>
          </p:cNvPr>
          <p:cNvSpPr>
            <a:spLocks noGrp="1"/>
          </p:cNvSpPr>
          <p:nvPr>
            <p:ph type="title"/>
          </p:nvPr>
        </p:nvSpPr>
        <p:spPr/>
        <p:txBody>
          <a:bodyPr/>
          <a:lstStyle/>
          <a:p>
            <a:r>
              <a:rPr lang="en-US" altLang="en-US" dirty="0" smtClean="0">
                <a:latin typeface="Calibri" panose="020F0502020204030204" pitchFamily="34" charset="0"/>
                <a:cs typeface="Arial" charset="0"/>
              </a:rPr>
              <a:t>Figure 16.3: The </a:t>
            </a:r>
            <a:r>
              <a:rPr lang="en-US" altLang="en-US" dirty="0">
                <a:latin typeface="Calibri" panose="020F0502020204030204" pitchFamily="34" charset="0"/>
                <a:cs typeface="Arial" charset="0"/>
              </a:rPr>
              <a:t>Training Cycle</a:t>
            </a:r>
            <a:endParaRPr lang="en-US" dirty="0"/>
          </a:p>
        </p:txBody>
      </p:sp>
      <p:pic>
        <p:nvPicPr>
          <p:cNvPr id="5" name="Picture 4" descr="This figure illustrates the training cycl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8074" y="1193635"/>
            <a:ext cx="4900511" cy="4470730"/>
          </a:xfrm>
          <a:prstGeom prst="rect">
            <a:avLst/>
          </a:prstGeom>
        </p:spPr>
      </p:pic>
      <p:sp>
        <p:nvSpPr>
          <p:cNvPr id="6" name="Content Placeholder 9">
            <a:extLst>
              <a:ext uri="{FF2B5EF4-FFF2-40B4-BE49-F238E27FC236}">
                <a16:creationId xmlns="" xmlns:a16="http://schemas.microsoft.com/office/drawing/2014/main" id="{98A8BD84-4333-419C-B51A-B600F61302F8}"/>
              </a:ext>
            </a:extLst>
          </p:cNvPr>
          <p:cNvSpPr>
            <a:spLocks noGrp="1"/>
          </p:cNvSpPr>
          <p:nvPr>
            <p:ph idx="1"/>
          </p:nvPr>
        </p:nvSpPr>
        <p:spPr>
          <a:xfrm>
            <a:off x="457200" y="5943600"/>
            <a:ext cx="8229600" cy="609600"/>
          </a:xfrm>
        </p:spPr>
        <p:txBody>
          <a:bodyPr/>
          <a:lstStyle/>
          <a:p>
            <a:pPr marL="0" indent="0" algn="r">
              <a:buNone/>
            </a:pPr>
            <a:r>
              <a:rPr lang="en-US" sz="1200" dirty="0" smtClean="0">
                <a:hlinkClick r:id="rId4" action="ppaction://hlinksldjump"/>
              </a:rPr>
              <a:t>Jump to </a:t>
            </a:r>
            <a:r>
              <a:rPr lang="en-US" altLang="en-US" sz="1200" dirty="0">
                <a:latin typeface="Calibri" panose="020F0502020204030204" pitchFamily="34" charset="0"/>
                <a:cs typeface="Arial" charset="0"/>
                <a:hlinkClick r:id="rId4" action="ppaction://hlinksldjump"/>
              </a:rPr>
              <a:t>Figure </a:t>
            </a:r>
            <a:r>
              <a:rPr lang="en-US" altLang="en-US" sz="1200" dirty="0" smtClean="0">
                <a:latin typeface="Calibri" panose="020F0502020204030204" pitchFamily="34" charset="0"/>
                <a:cs typeface="Arial" charset="0"/>
                <a:hlinkClick r:id="rId4" action="ppaction://hlinksldjump"/>
              </a:rPr>
              <a:t>16.3: The Training Cycle, </a:t>
            </a:r>
            <a:r>
              <a:rPr lang="en-US" altLang="en-US" sz="1200" dirty="0">
                <a:latin typeface="Calibri" panose="020F0502020204030204" pitchFamily="34" charset="0"/>
                <a:cs typeface="Arial" charset="0"/>
                <a:hlinkClick r:id="rId4" action="ppaction://hlinksldjump"/>
              </a:rPr>
              <a:t>Appendix</a:t>
            </a:r>
            <a:endParaRPr lang="en-US" sz="1200" dirty="0"/>
          </a:p>
        </p:txBody>
      </p:sp>
    </p:spTree>
    <p:extLst>
      <p:ext uri="{BB962C8B-B14F-4D97-AF65-F5344CB8AC3E}">
        <p14:creationId xmlns:p14="http://schemas.microsoft.com/office/powerpoint/2010/main" val="548603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normAutofit fontScale="90000"/>
          </a:bodyPr>
          <a:lstStyle/>
          <a:p>
            <a:r>
              <a:rPr lang="en-US" altLang="en-US" dirty="0">
                <a:latin typeface="Calibri" panose="020F0502020204030204" pitchFamily="34" charset="0"/>
                <a:cs typeface="Arial" charset="0"/>
              </a:rPr>
              <a:t>Figure 16.4: Use of Various Training Methods</a:t>
            </a:r>
          </a:p>
        </p:txBody>
      </p:sp>
      <p:pic>
        <p:nvPicPr>
          <p:cNvPr id="12" name="Picture 11" descr="This figure uses a pie chart to show the use of various training methods used by employers in the United States. ">
            <a:extLst>
              <a:ext uri="{FF2B5EF4-FFF2-40B4-BE49-F238E27FC236}">
                <a16:creationId xmlns="" xmlns:a16="http://schemas.microsoft.com/office/drawing/2014/main" id="{07E696E4-2F6F-4671-B2AB-18085ACF87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128" y="1502082"/>
            <a:ext cx="7603743" cy="3853834"/>
          </a:xfrm>
          <a:prstGeom prst="rect">
            <a:avLst/>
          </a:prstGeom>
        </p:spPr>
      </p:pic>
      <p:sp>
        <p:nvSpPr>
          <p:cNvPr id="5" name="Content Placeholder 9">
            <a:extLst>
              <a:ext uri="{FF2B5EF4-FFF2-40B4-BE49-F238E27FC236}">
                <a16:creationId xmlns="" xmlns:a16="http://schemas.microsoft.com/office/drawing/2014/main" id="{98A8BD84-4333-419C-B51A-B600F61302F8}"/>
              </a:ext>
            </a:extLst>
          </p:cNvPr>
          <p:cNvSpPr txBox="1">
            <a:spLocks/>
          </p:cNvSpPr>
          <p:nvPr/>
        </p:nvSpPr>
        <p:spPr>
          <a:xfrm>
            <a:off x="457199" y="5415641"/>
            <a:ext cx="8229600" cy="609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dirty="0"/>
              <a:t>Source: Data from “2016 Training Industry Report,” Training, November/December 2016, https</a:t>
            </a:r>
            <a:r>
              <a:rPr lang="en-US" sz="1200" dirty="0" smtClean="0"/>
              <a:t>://trainingmag.com/sites/default/files/images/Training_Industry_Report_2016.pdf</a:t>
            </a:r>
            <a:endParaRPr lang="en-US" sz="1200" dirty="0"/>
          </a:p>
        </p:txBody>
      </p:sp>
      <p:sp>
        <p:nvSpPr>
          <p:cNvPr id="10" name="Content Placeholder 9">
            <a:extLst>
              <a:ext uri="{FF2B5EF4-FFF2-40B4-BE49-F238E27FC236}">
                <a16:creationId xmlns="" xmlns:a16="http://schemas.microsoft.com/office/drawing/2014/main" id="{98A8BD84-4333-419C-B51A-B600F61302F8}"/>
              </a:ext>
            </a:extLst>
          </p:cNvPr>
          <p:cNvSpPr>
            <a:spLocks noGrp="1"/>
          </p:cNvSpPr>
          <p:nvPr>
            <p:ph idx="1"/>
          </p:nvPr>
        </p:nvSpPr>
        <p:spPr>
          <a:xfrm>
            <a:off x="457200" y="5943600"/>
            <a:ext cx="8229600" cy="609600"/>
          </a:xfrm>
        </p:spPr>
        <p:txBody>
          <a:bodyPr/>
          <a:lstStyle/>
          <a:p>
            <a:pPr marL="0" indent="0" algn="r">
              <a:buNone/>
            </a:pPr>
            <a:r>
              <a:rPr lang="en-US" sz="1200" dirty="0" smtClean="0">
                <a:hlinkClick r:id="rId3" action="ppaction://hlinksldjump"/>
              </a:rPr>
              <a:t>Jump to </a:t>
            </a:r>
            <a:r>
              <a:rPr lang="en-US" altLang="en-US" sz="1200" dirty="0">
                <a:latin typeface="Calibri" panose="020F0502020204030204" pitchFamily="34" charset="0"/>
                <a:cs typeface="Arial" charset="0"/>
                <a:hlinkClick r:id="rId3" action="ppaction://hlinksldjump"/>
              </a:rPr>
              <a:t>Figure 16.4: Use of Various Training Methods, Appendix</a:t>
            </a:r>
            <a:endParaRPr lang="en-US" sz="1200" dirty="0"/>
          </a:p>
        </p:txBody>
      </p:sp>
    </p:spTree>
    <p:extLst>
      <p:ext uri="{BB962C8B-B14F-4D97-AF65-F5344CB8AC3E}">
        <p14:creationId xmlns:p14="http://schemas.microsoft.com/office/powerpoint/2010/main" val="15195412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2A7F096-C576-4952-B657-E0D133B6DF7B}"/>
              </a:ext>
            </a:extLst>
          </p:cNvPr>
          <p:cNvSpPr>
            <a:spLocks noGrp="1"/>
          </p:cNvSpPr>
          <p:nvPr>
            <p:ph type="title"/>
          </p:nvPr>
        </p:nvSpPr>
        <p:spPr/>
        <p:txBody>
          <a:bodyPr/>
          <a:lstStyle/>
          <a:p>
            <a:r>
              <a:rPr lang="en-US" altLang="en-US" dirty="0" smtClean="0">
                <a:latin typeface="Calibri" panose="020F0502020204030204" pitchFamily="34" charset="0"/>
                <a:cs typeface="Arial" charset="0"/>
              </a:rPr>
              <a:t>Assessment </a:t>
            </a:r>
            <a:r>
              <a:rPr lang="en-US" altLang="en-US" dirty="0">
                <a:latin typeface="Calibri" panose="020F0502020204030204" pitchFamily="34" charset="0"/>
                <a:cs typeface="Arial" charset="0"/>
              </a:rPr>
              <a:t>of Training Needs, 1</a:t>
            </a:r>
            <a:endParaRPr lang="en-US" dirty="0"/>
          </a:p>
        </p:txBody>
      </p:sp>
      <p:sp>
        <p:nvSpPr>
          <p:cNvPr id="3" name="Content Placeholder 2">
            <a:extLst>
              <a:ext uri="{FF2B5EF4-FFF2-40B4-BE49-F238E27FC236}">
                <a16:creationId xmlns="" xmlns:a16="http://schemas.microsoft.com/office/drawing/2014/main" id="{F57316E2-1218-4F49-9364-3AF369A6DCB6}"/>
              </a:ext>
            </a:extLst>
          </p:cNvPr>
          <p:cNvSpPr>
            <a:spLocks noGrp="1"/>
          </p:cNvSpPr>
          <p:nvPr>
            <p:ph idx="1"/>
          </p:nvPr>
        </p:nvSpPr>
        <p:spPr/>
        <p:txBody>
          <a:bodyPr/>
          <a:lstStyle/>
          <a:p>
            <a:pPr marL="0" indent="0">
              <a:buNone/>
            </a:pPr>
            <a:r>
              <a:rPr lang="en-US" dirty="0" smtClean="0"/>
              <a:t>Needs </a:t>
            </a:r>
            <a:r>
              <a:rPr lang="en-US" dirty="0"/>
              <a:t>assessment should be an </a:t>
            </a:r>
            <a:r>
              <a:rPr lang="en-US" dirty="0" smtClean="0"/>
              <a:t>ongoing concern </a:t>
            </a:r>
            <a:r>
              <a:rPr lang="en-US" dirty="0"/>
              <a:t>of </a:t>
            </a:r>
            <a:r>
              <a:rPr lang="en-US" dirty="0" smtClean="0"/>
              <a:t>supervisors</a:t>
            </a:r>
          </a:p>
          <a:p>
            <a:pPr marL="0" indent="0">
              <a:buNone/>
            </a:pPr>
            <a:endParaRPr lang="en-US" dirty="0"/>
          </a:p>
          <a:p>
            <a:pPr marL="0" indent="0">
              <a:buNone/>
            </a:pPr>
            <a:r>
              <a:rPr lang="en-US" dirty="0" smtClean="0"/>
              <a:t>Steps </a:t>
            </a:r>
            <a:endParaRPr lang="en-US" altLang="en-US" b="1" dirty="0" smtClean="0">
              <a:latin typeface="Calibri" panose="020F0502020204030204" pitchFamily="34" charset="0"/>
              <a:cs typeface="Arial" charset="0"/>
            </a:endParaRPr>
          </a:p>
          <a:p>
            <a:r>
              <a:rPr lang="en-US" altLang="en-US" sz="2200" dirty="0" smtClean="0">
                <a:latin typeface="Calibri" panose="020F0502020204030204" pitchFamily="34" charset="0"/>
                <a:cs typeface="Arial" charset="0"/>
              </a:rPr>
              <a:t>Identifying </a:t>
            </a:r>
            <a:r>
              <a:rPr lang="en-US" altLang="en-US" sz="2200" dirty="0">
                <a:latin typeface="Calibri" panose="020F0502020204030204" pitchFamily="34" charset="0"/>
                <a:cs typeface="Arial" charset="0"/>
              </a:rPr>
              <a:t>training </a:t>
            </a:r>
            <a:r>
              <a:rPr lang="en-US" altLang="en-US" sz="2200" dirty="0" smtClean="0">
                <a:latin typeface="Calibri" panose="020F0502020204030204" pitchFamily="34" charset="0"/>
                <a:cs typeface="Arial" charset="0"/>
              </a:rPr>
              <a:t>needs</a:t>
            </a:r>
            <a:endParaRPr lang="en-US" altLang="en-US" sz="2200" dirty="0">
              <a:latin typeface="Calibri" panose="020F0502020204030204" pitchFamily="34" charset="0"/>
              <a:cs typeface="Arial" charset="0"/>
            </a:endParaRPr>
          </a:p>
          <a:p>
            <a:pPr lvl="1">
              <a:buFont typeface="Arial" panose="020B0604020202020204" pitchFamily="34" charset="0"/>
              <a:buChar char="•"/>
            </a:pPr>
            <a:r>
              <a:rPr lang="en-US" altLang="en-US" dirty="0" smtClean="0">
                <a:latin typeface="Calibri" panose="020F0502020204030204" pitchFamily="34" charset="0"/>
                <a:cs typeface="Arial" charset="0"/>
              </a:rPr>
              <a:t>Observing </a:t>
            </a:r>
            <a:r>
              <a:rPr lang="en-US" altLang="en-US" dirty="0">
                <a:latin typeface="Calibri" panose="020F0502020204030204" pitchFamily="34" charset="0"/>
                <a:cs typeface="Arial" charset="0"/>
              </a:rPr>
              <a:t>problems in the department that suggest a need for training</a:t>
            </a:r>
          </a:p>
          <a:p>
            <a:pPr lvl="1">
              <a:buFont typeface="Arial" panose="020B0604020202020204" pitchFamily="34" charset="0"/>
              <a:buChar char="•"/>
            </a:pPr>
            <a:r>
              <a:rPr lang="en-US" altLang="en-US" dirty="0" smtClean="0">
                <a:latin typeface="Calibri" panose="020F0502020204030204" pitchFamily="34" charset="0"/>
                <a:cs typeface="Arial" charset="0"/>
              </a:rPr>
              <a:t>Paying </a:t>
            </a:r>
            <a:r>
              <a:rPr lang="en-US" altLang="en-US" dirty="0">
                <a:latin typeface="Calibri" panose="020F0502020204030204" pitchFamily="34" charset="0"/>
                <a:cs typeface="Arial" charset="0"/>
              </a:rPr>
              <a:t>attention to areas of </a:t>
            </a:r>
            <a:r>
              <a:rPr lang="en-US" altLang="en-US" dirty="0" smtClean="0">
                <a:latin typeface="Calibri" panose="020F0502020204030204" pitchFamily="34" charset="0"/>
                <a:cs typeface="Arial" charset="0"/>
              </a:rPr>
              <a:t>change </a:t>
            </a:r>
            <a:r>
              <a:rPr lang="en-US" altLang="en-US" dirty="0">
                <a:latin typeface="Calibri" panose="020F0502020204030204" pitchFamily="34" charset="0"/>
                <a:cs typeface="Arial" charset="0"/>
              </a:rPr>
              <a:t>and </a:t>
            </a:r>
            <a:r>
              <a:rPr lang="en-US" altLang="en-US" dirty="0" smtClean="0">
                <a:latin typeface="Calibri" panose="020F0502020204030204" pitchFamily="34" charset="0"/>
                <a:cs typeface="Arial" charset="0"/>
              </a:rPr>
              <a:t>considering </a:t>
            </a:r>
            <a:r>
              <a:rPr lang="en-US" altLang="en-US" dirty="0">
                <a:latin typeface="Calibri" panose="020F0502020204030204" pitchFamily="34" charset="0"/>
                <a:cs typeface="Arial" charset="0"/>
              </a:rPr>
              <a:t>what new knowledge and skills employees will need</a:t>
            </a:r>
          </a:p>
          <a:p>
            <a:pPr lvl="1">
              <a:buFont typeface="Arial" panose="020B0604020202020204" pitchFamily="34" charset="0"/>
              <a:buChar char="•"/>
            </a:pPr>
            <a:r>
              <a:rPr lang="en-US" altLang="en-US" dirty="0" smtClean="0">
                <a:latin typeface="Calibri" panose="020F0502020204030204" pitchFamily="34" charset="0"/>
                <a:cs typeface="Arial" charset="0"/>
              </a:rPr>
              <a:t>Asking </a:t>
            </a:r>
            <a:r>
              <a:rPr lang="en-US" altLang="en-US" dirty="0">
                <a:latin typeface="Calibri" panose="020F0502020204030204" pitchFamily="34" charset="0"/>
                <a:cs typeface="Arial" charset="0"/>
              </a:rPr>
              <a:t>employees</a:t>
            </a:r>
          </a:p>
          <a:p>
            <a:pPr lvl="1">
              <a:buFont typeface="Arial" panose="020B0604020202020204" pitchFamily="34" charset="0"/>
              <a:buChar char="•"/>
            </a:pPr>
            <a:r>
              <a:rPr lang="en-US" altLang="en-US" dirty="0" smtClean="0">
                <a:latin typeface="Calibri" panose="020F0502020204030204" pitchFamily="34" charset="0"/>
                <a:cs typeface="Arial" charset="0"/>
              </a:rPr>
              <a:t>Can be done while carrying </a:t>
            </a:r>
            <a:r>
              <a:rPr lang="en-US" altLang="en-US" dirty="0">
                <a:latin typeface="Calibri" panose="020F0502020204030204" pitchFamily="34" charset="0"/>
                <a:cs typeface="Arial" charset="0"/>
              </a:rPr>
              <a:t>out the </a:t>
            </a:r>
            <a:r>
              <a:rPr lang="en-US" altLang="en-US" dirty="0" smtClean="0">
                <a:latin typeface="Calibri" panose="020F0502020204030204" pitchFamily="34" charset="0"/>
                <a:cs typeface="Arial" charset="0"/>
              </a:rPr>
              <a:t>planning function</a:t>
            </a:r>
          </a:p>
          <a:p>
            <a:pPr>
              <a:buFont typeface="Arial" panose="020B0604020202020204" pitchFamily="34" charset="0"/>
              <a:buChar char="•"/>
            </a:pPr>
            <a:r>
              <a:rPr lang="en-US" sz="2200" dirty="0" smtClean="0"/>
              <a:t>Evaluating the needs</a:t>
            </a:r>
            <a:endParaRPr lang="en-US" sz="2200" dirty="0"/>
          </a:p>
        </p:txBody>
      </p:sp>
    </p:spTree>
    <p:extLst>
      <p:ext uri="{BB962C8B-B14F-4D97-AF65-F5344CB8AC3E}">
        <p14:creationId xmlns:p14="http://schemas.microsoft.com/office/powerpoint/2010/main" val="2911338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6594C23-B903-4795-B94E-3F0D8658F604}"/>
              </a:ext>
            </a:extLst>
          </p:cNvPr>
          <p:cNvSpPr>
            <a:spLocks noGrp="1"/>
          </p:cNvSpPr>
          <p:nvPr>
            <p:ph type="title"/>
          </p:nvPr>
        </p:nvSpPr>
        <p:spPr/>
        <p:txBody>
          <a:bodyPr/>
          <a:lstStyle/>
          <a:p>
            <a:r>
              <a:rPr lang="en-US" altLang="en-US" dirty="0">
                <a:latin typeface="Calibri" panose="020F0502020204030204" pitchFamily="34" charset="0"/>
                <a:cs typeface="Arial" charset="0"/>
              </a:rPr>
              <a:t>Assessment of Training Needs, 2</a:t>
            </a:r>
            <a:endParaRPr lang="en-US" dirty="0"/>
          </a:p>
        </p:txBody>
      </p:sp>
      <p:sp>
        <p:nvSpPr>
          <p:cNvPr id="3" name="Content Placeholder 2">
            <a:extLst>
              <a:ext uri="{FF2B5EF4-FFF2-40B4-BE49-F238E27FC236}">
                <a16:creationId xmlns="" xmlns:a16="http://schemas.microsoft.com/office/drawing/2014/main" id="{0F51793B-8EE7-4031-A7F5-E8A9B0B84A18}"/>
              </a:ext>
            </a:extLst>
          </p:cNvPr>
          <p:cNvSpPr>
            <a:spLocks noGrp="1"/>
          </p:cNvSpPr>
          <p:nvPr>
            <p:ph idx="1"/>
          </p:nvPr>
        </p:nvSpPr>
        <p:spPr/>
        <p:txBody>
          <a:bodyPr/>
          <a:lstStyle/>
          <a:p>
            <a:pPr marL="0" indent="0">
              <a:buNone/>
            </a:pPr>
            <a:r>
              <a:rPr lang="en-US" dirty="0" smtClean="0"/>
              <a:t>Government </a:t>
            </a:r>
            <a:r>
              <a:rPr lang="en-US" dirty="0"/>
              <a:t>regulations, union work rules, or company policy may dictate training in certain circumstances </a:t>
            </a:r>
            <a:endParaRPr lang="en-US" dirty="0" smtClean="0"/>
          </a:p>
          <a:p>
            <a:r>
              <a:rPr lang="en-US" altLang="en-US" sz="2200" dirty="0" smtClean="0">
                <a:latin typeface="Calibri" panose="020F0502020204030204" pitchFamily="34" charset="0"/>
                <a:cs typeface="Arial" charset="0"/>
              </a:rPr>
              <a:t>Supervisor should </a:t>
            </a:r>
            <a:r>
              <a:rPr lang="en-US" altLang="en-US" sz="2200" dirty="0">
                <a:latin typeface="Calibri" panose="020F0502020204030204" pitchFamily="34" charset="0"/>
                <a:cs typeface="Arial" charset="0"/>
              </a:rPr>
              <a:t>make sure that his or her employees get </a:t>
            </a:r>
            <a:r>
              <a:rPr lang="en-US" altLang="en-US" sz="2200" dirty="0" smtClean="0">
                <a:latin typeface="Calibri" panose="020F0502020204030204" pitchFamily="34" charset="0"/>
                <a:cs typeface="Arial" charset="0"/>
              </a:rPr>
              <a:t>the required training</a:t>
            </a:r>
          </a:p>
          <a:p>
            <a:pPr marL="0" indent="0">
              <a:buNone/>
            </a:pPr>
            <a:endParaRPr lang="en-US" sz="1200" dirty="0"/>
          </a:p>
          <a:p>
            <a:pPr marL="0" indent="0">
              <a:buNone/>
            </a:pPr>
            <a:r>
              <a:rPr lang="en-US" dirty="0" smtClean="0"/>
              <a:t>Supervisors </a:t>
            </a:r>
            <a:r>
              <a:rPr lang="en-US" dirty="0"/>
              <a:t>can help organizations meet the need for training </a:t>
            </a:r>
            <a:r>
              <a:rPr lang="en-US" dirty="0" smtClean="0"/>
              <a:t>by:</a:t>
            </a:r>
          </a:p>
          <a:p>
            <a:pPr marL="0" indent="0">
              <a:buNone/>
            </a:pPr>
            <a:endParaRPr lang="en-US" sz="1200" dirty="0" smtClean="0"/>
          </a:p>
          <a:p>
            <a:r>
              <a:rPr lang="en-US" sz="2200" dirty="0" smtClean="0"/>
              <a:t>Fostering </a:t>
            </a:r>
            <a:r>
              <a:rPr lang="en-US" sz="2200" dirty="0"/>
              <a:t>a climate that values learning </a:t>
            </a:r>
            <a:endParaRPr lang="en-US" sz="2200" dirty="0" smtClean="0"/>
          </a:p>
          <a:p>
            <a:r>
              <a:rPr lang="en-US" altLang="en-US" sz="2200" dirty="0" smtClean="0">
                <a:latin typeface="Calibri" panose="020F0502020204030204" pitchFamily="34" charset="0"/>
                <a:cs typeface="Arial" charset="0"/>
              </a:rPr>
              <a:t>Developing </a:t>
            </a:r>
            <a:r>
              <a:rPr lang="en-US" altLang="en-US" sz="2200" dirty="0">
                <a:latin typeface="Calibri" panose="020F0502020204030204" pitchFamily="34" charset="0"/>
                <a:cs typeface="Arial" charset="0"/>
              </a:rPr>
              <a:t>their own knowledge and skills through a variety of </a:t>
            </a:r>
            <a:r>
              <a:rPr lang="en-US" altLang="en-US" sz="2200" dirty="0" smtClean="0">
                <a:latin typeface="Calibri" panose="020F0502020204030204" pitchFamily="34" charset="0"/>
                <a:cs typeface="Arial" charset="0"/>
              </a:rPr>
              <a:t>means</a:t>
            </a:r>
          </a:p>
          <a:p>
            <a:r>
              <a:rPr lang="en-US" altLang="en-US" sz="2200" dirty="0" smtClean="0">
                <a:latin typeface="Calibri" panose="020F0502020204030204" pitchFamily="34" charset="0"/>
                <a:cs typeface="Arial" charset="0"/>
              </a:rPr>
              <a:t>Sharing information generously with the employees</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5385480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6594C23-B903-4795-B94E-3F0D8658F604}"/>
              </a:ext>
            </a:extLst>
          </p:cNvPr>
          <p:cNvSpPr>
            <a:spLocks noGrp="1"/>
          </p:cNvSpPr>
          <p:nvPr>
            <p:ph type="title"/>
          </p:nvPr>
        </p:nvSpPr>
        <p:spPr/>
        <p:txBody>
          <a:bodyPr/>
          <a:lstStyle/>
          <a:p>
            <a:r>
              <a:rPr lang="en-US" altLang="en-US" dirty="0">
                <a:latin typeface="Calibri" panose="020F0502020204030204" pitchFamily="34" charset="0"/>
                <a:cs typeface="Arial" charset="0"/>
              </a:rPr>
              <a:t>Assessment of Training Needs, 3</a:t>
            </a:r>
            <a:endParaRPr lang="en-US" dirty="0"/>
          </a:p>
        </p:txBody>
      </p:sp>
      <p:sp>
        <p:nvSpPr>
          <p:cNvPr id="3" name="Content Placeholder 2">
            <a:extLst>
              <a:ext uri="{FF2B5EF4-FFF2-40B4-BE49-F238E27FC236}">
                <a16:creationId xmlns="" xmlns:a16="http://schemas.microsoft.com/office/drawing/2014/main" id="{0F51793B-8EE7-4031-A7F5-E8A9B0B84A18}"/>
              </a:ext>
            </a:extLst>
          </p:cNvPr>
          <p:cNvSpPr>
            <a:spLocks noGrp="1"/>
          </p:cNvSpPr>
          <p:nvPr>
            <p:ph idx="1"/>
          </p:nvPr>
        </p:nvSpPr>
        <p:spPr/>
        <p:txBody>
          <a:bodyPr/>
          <a:lstStyle/>
          <a:p>
            <a:pPr marL="0" indent="0">
              <a:buNone/>
            </a:pPr>
            <a:r>
              <a:rPr lang="en-US" dirty="0" smtClean="0"/>
              <a:t>Companies should train existing employees: </a:t>
            </a:r>
          </a:p>
          <a:p>
            <a:pPr marL="0" indent="0">
              <a:buNone/>
            </a:pPr>
            <a:endParaRPr lang="en-US" sz="1200" dirty="0"/>
          </a:p>
          <a:p>
            <a:r>
              <a:rPr lang="en-US" sz="2200" dirty="0" smtClean="0"/>
              <a:t>To combat loss of employee skills</a:t>
            </a:r>
          </a:p>
          <a:p>
            <a:r>
              <a:rPr lang="en-US" sz="2200" dirty="0" smtClean="0"/>
              <a:t>Based on the changing needs of the customers and changing technologies</a:t>
            </a:r>
            <a:endParaRPr lang="en-US" altLang="en-US" sz="2200" dirty="0">
              <a:latin typeface="Calibri" panose="020F0502020204030204" pitchFamily="34" charset="0"/>
              <a:cs typeface="Arial" charset="0"/>
            </a:endParaRPr>
          </a:p>
          <a:p>
            <a:pPr marL="0" indent="0">
              <a:buNone/>
            </a:pPr>
            <a:endParaRPr lang="en-US" altLang="en-US" sz="1200" dirty="0">
              <a:latin typeface="Calibri" panose="020F0502020204030204" pitchFamily="34" charset="0"/>
              <a:cs typeface="Arial" charset="0"/>
            </a:endParaRPr>
          </a:p>
          <a:p>
            <a:pPr marL="0" indent="0">
              <a:buNone/>
            </a:pPr>
            <a:r>
              <a:rPr lang="en-US" altLang="en-US" b="1" dirty="0">
                <a:latin typeface="Calibri" panose="020F0502020204030204" pitchFamily="34" charset="0"/>
                <a:cs typeface="Arial" charset="0"/>
              </a:rPr>
              <a:t>Lifelong learning</a:t>
            </a:r>
            <a:r>
              <a:rPr lang="en-US" altLang="en-US" dirty="0">
                <a:latin typeface="Calibri" panose="020F0502020204030204" pitchFamily="34" charset="0"/>
                <a:cs typeface="Arial" charset="0"/>
              </a:rPr>
              <a:t>: O</a:t>
            </a:r>
            <a:r>
              <a:rPr lang="en-US" dirty="0"/>
              <a:t>ngoing acquisition and enhancement of knowledge, skills, and abilities by </a:t>
            </a:r>
            <a:r>
              <a:rPr lang="en-US" dirty="0" smtClean="0"/>
              <a:t>individuals</a:t>
            </a:r>
            <a:endParaRPr lang="en-US" dirty="0"/>
          </a:p>
          <a:p>
            <a:r>
              <a:rPr lang="en-US" sz="2200" dirty="0" smtClean="0"/>
              <a:t>Enables employees to </a:t>
            </a:r>
            <a:r>
              <a:rPr lang="en-US" sz="2200" dirty="0"/>
              <a:t>better connect with customers, engage in creative decision making and problem solving, and identify ways of improving work </a:t>
            </a:r>
            <a:endParaRPr lang="en-US" altLang="en-US" sz="2200" b="1" dirty="0">
              <a:latin typeface="Calibri" panose="020F0502020204030204" pitchFamily="34" charset="0"/>
              <a:cs typeface="Arial" charset="0"/>
            </a:endParaRPr>
          </a:p>
        </p:txBody>
      </p:sp>
    </p:spTree>
    <p:extLst>
      <p:ext uri="{BB962C8B-B14F-4D97-AF65-F5344CB8AC3E}">
        <p14:creationId xmlns:p14="http://schemas.microsoft.com/office/powerpoint/2010/main" val="11010318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72EC3911-53FF-4593-B7E1-45EDBF78D014}"/>
              </a:ext>
            </a:extLst>
          </p:cNvPr>
          <p:cNvSpPr>
            <a:spLocks noGrp="1"/>
          </p:cNvSpPr>
          <p:nvPr>
            <p:ph type="title"/>
          </p:nvPr>
        </p:nvSpPr>
        <p:spPr/>
        <p:txBody>
          <a:bodyPr/>
          <a:lstStyle/>
          <a:p>
            <a:r>
              <a:rPr lang="en-US" sz="3200" dirty="0"/>
              <a:t>Figure 16.5: The Need to Retrain Employees</a:t>
            </a:r>
          </a:p>
        </p:txBody>
      </p:sp>
      <p:pic>
        <p:nvPicPr>
          <p:cNvPr id="9" name="Picture 8" descr="The figure illustrates the factors that affect the need to retrain employees.">
            <a:extLst>
              <a:ext uri="{FF2B5EF4-FFF2-40B4-BE49-F238E27FC236}">
                <a16:creationId xmlns="" xmlns:a16="http://schemas.microsoft.com/office/drawing/2014/main" id="{F886CC95-266C-4C13-8CEC-7452BF15D7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678" y="1361786"/>
            <a:ext cx="8554644" cy="4134427"/>
          </a:xfrm>
          <a:prstGeom prst="rect">
            <a:avLst/>
          </a:prstGeom>
        </p:spPr>
      </p:pic>
      <p:sp>
        <p:nvSpPr>
          <p:cNvPr id="10" name="Content Placeholder 9" descr="The image depicts the need to retrain employees. ">
            <a:extLst>
              <a:ext uri="{FF2B5EF4-FFF2-40B4-BE49-F238E27FC236}">
                <a16:creationId xmlns="" xmlns:a16="http://schemas.microsoft.com/office/drawing/2014/main" id="{A0C926CA-4634-403E-B8E3-B542FEDD3885}"/>
              </a:ext>
            </a:extLst>
          </p:cNvPr>
          <p:cNvSpPr>
            <a:spLocks noGrp="1"/>
          </p:cNvSpPr>
          <p:nvPr>
            <p:ph idx="1"/>
          </p:nvPr>
        </p:nvSpPr>
        <p:spPr>
          <a:xfrm>
            <a:off x="457200" y="5867400"/>
            <a:ext cx="8229600" cy="685800"/>
          </a:xfrm>
        </p:spPr>
        <p:txBody>
          <a:bodyPr/>
          <a:lstStyle/>
          <a:p>
            <a:pPr marL="0" indent="0" algn="r">
              <a:buNone/>
            </a:pPr>
            <a:r>
              <a:rPr lang="en-US" sz="1200" dirty="0" smtClean="0">
                <a:hlinkClick r:id="rId3" action="ppaction://hlinksldjump"/>
              </a:rPr>
              <a:t>Jump to </a:t>
            </a:r>
            <a:r>
              <a:rPr lang="en-US" sz="1200" dirty="0">
                <a:hlinkClick r:id="rId3" action="ppaction://hlinksldjump"/>
              </a:rPr>
              <a:t>Figure 16.5: The Need to Retrain Employees, Appendix</a:t>
            </a:r>
            <a:endParaRPr lang="en-US" sz="1200" dirty="0"/>
          </a:p>
        </p:txBody>
      </p:sp>
    </p:spTree>
    <p:extLst>
      <p:ext uri="{BB962C8B-B14F-4D97-AF65-F5344CB8AC3E}">
        <p14:creationId xmlns:p14="http://schemas.microsoft.com/office/powerpoint/2010/main" val="3367009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dirty="0">
                <a:latin typeface="Calibri" panose="020F0502020204030204" pitchFamily="34" charset="0"/>
                <a:cs typeface="Arial" charset="0"/>
              </a:rPr>
              <a:t>Types of Training, 1</a:t>
            </a:r>
          </a:p>
        </p:txBody>
      </p:sp>
      <p:sp>
        <p:nvSpPr>
          <p:cNvPr id="32771" name="Content Placeholder 2"/>
          <p:cNvSpPr>
            <a:spLocks noGrp="1"/>
          </p:cNvSpPr>
          <p:nvPr>
            <p:ph idx="1"/>
          </p:nvPr>
        </p:nvSpPr>
        <p:spPr/>
        <p:txBody>
          <a:bodyPr/>
          <a:lstStyle/>
          <a:p>
            <a:r>
              <a:rPr lang="en-US" altLang="en-US" b="1" dirty="0">
                <a:latin typeface="Calibri" panose="020F0502020204030204" pitchFamily="34" charset="0"/>
                <a:cs typeface="Arial" charset="0"/>
              </a:rPr>
              <a:t>On-the-job training</a:t>
            </a:r>
            <a:r>
              <a:rPr lang="en-US" altLang="en-US" dirty="0">
                <a:latin typeface="Calibri" panose="020F0502020204030204" pitchFamily="34" charset="0"/>
                <a:cs typeface="Arial" charset="0"/>
              </a:rPr>
              <a:t>:</a:t>
            </a:r>
            <a:r>
              <a:rPr lang="en-US" altLang="en-US" b="1" dirty="0">
                <a:latin typeface="Calibri" panose="020F0502020204030204" pitchFamily="34" charset="0"/>
                <a:cs typeface="Arial" charset="0"/>
              </a:rPr>
              <a:t> </a:t>
            </a:r>
            <a:r>
              <a:rPr lang="en-US" altLang="en-US" dirty="0">
                <a:latin typeface="Calibri" panose="020F0502020204030204" pitchFamily="34" charset="0"/>
                <a:cs typeface="Arial" charset="0"/>
              </a:rPr>
              <a:t>Teaching a job while trainer and trainee perform the job at the work site</a:t>
            </a:r>
          </a:p>
          <a:p>
            <a:r>
              <a:rPr lang="en-US" altLang="en-US" b="1" dirty="0">
                <a:latin typeface="Calibri" panose="020F0502020204030204" pitchFamily="34" charset="0"/>
                <a:cs typeface="Arial" charset="0"/>
              </a:rPr>
              <a:t>Apprenticeship</a:t>
            </a:r>
            <a:r>
              <a:rPr lang="en-US" altLang="en-US" dirty="0">
                <a:latin typeface="Calibri" panose="020F0502020204030204" pitchFamily="34" charset="0"/>
                <a:cs typeface="Arial" charset="0"/>
              </a:rPr>
              <a:t>:</a:t>
            </a:r>
            <a:r>
              <a:rPr lang="en-US" altLang="en-US" b="1" dirty="0">
                <a:latin typeface="Calibri" panose="020F0502020204030204" pitchFamily="34" charset="0"/>
                <a:cs typeface="Arial" charset="0"/>
              </a:rPr>
              <a:t> </a:t>
            </a:r>
            <a:r>
              <a:rPr lang="en-US" altLang="en-US" dirty="0">
                <a:latin typeface="Calibri" panose="020F0502020204030204" pitchFamily="34" charset="0"/>
                <a:cs typeface="Arial" charset="0"/>
              </a:rPr>
              <a:t>Involves working alongside an experienced person, who shows the apprentice how to do the various tasks involved in a job or </a:t>
            </a:r>
            <a:r>
              <a:rPr lang="en-US" altLang="en-US" dirty="0" smtClean="0">
                <a:latin typeface="Calibri" panose="020F0502020204030204" pitchFamily="34" charset="0"/>
                <a:cs typeface="Arial" charset="0"/>
              </a:rPr>
              <a:t>trade</a:t>
            </a:r>
          </a:p>
          <a:p>
            <a:r>
              <a:rPr lang="en-US" altLang="en-US" dirty="0">
                <a:latin typeface="Calibri" panose="020F0502020204030204" pitchFamily="34" charset="0"/>
                <a:cs typeface="Arial" charset="0"/>
              </a:rPr>
              <a:t>Cross-training: </a:t>
            </a:r>
            <a:r>
              <a:rPr lang="en-US" dirty="0"/>
              <a:t>Teaching employees another job so that they can fill in as needed </a:t>
            </a:r>
            <a:endParaRPr lang="en-US" altLang="en-US" dirty="0">
              <a:latin typeface="Calibri" panose="020F0502020204030204" pitchFamily="34" charset="0"/>
              <a:cs typeface="Arial" charset="0"/>
            </a:endParaRPr>
          </a:p>
          <a:p>
            <a:r>
              <a:rPr lang="en-US" altLang="en-US" b="1" dirty="0">
                <a:latin typeface="Calibri" panose="020F0502020204030204" pitchFamily="34" charset="0"/>
                <a:cs typeface="Arial" charset="0"/>
              </a:rPr>
              <a:t>Vestibule training</a:t>
            </a:r>
            <a:r>
              <a:rPr lang="en-US" altLang="en-US" dirty="0">
                <a:latin typeface="Calibri" panose="020F0502020204030204" pitchFamily="34" charset="0"/>
                <a:cs typeface="Arial" charset="0"/>
              </a:rPr>
              <a:t>:</a:t>
            </a:r>
            <a:r>
              <a:rPr lang="en-US" altLang="en-US" b="1" dirty="0">
                <a:latin typeface="Calibri" panose="020F0502020204030204" pitchFamily="34" charset="0"/>
                <a:cs typeface="Arial" charset="0"/>
              </a:rPr>
              <a:t> </a:t>
            </a:r>
            <a:r>
              <a:rPr lang="en-US" altLang="en-US" dirty="0">
                <a:latin typeface="Calibri" panose="020F0502020204030204" pitchFamily="34" charset="0"/>
                <a:cs typeface="Arial" charset="0"/>
              </a:rPr>
              <a:t>Takes place on equipment set up in a special area off the job </a:t>
            </a:r>
            <a:r>
              <a:rPr lang="en-US" altLang="en-US" dirty="0" smtClean="0">
                <a:latin typeface="Calibri" panose="020F0502020204030204" pitchFamily="34" charset="0"/>
                <a:cs typeface="Arial" charset="0"/>
              </a:rPr>
              <a:t>site</a:t>
            </a:r>
          </a:p>
          <a:p>
            <a:r>
              <a:rPr lang="en-US" altLang="en-US" dirty="0">
                <a:latin typeface="Calibri" panose="020F0502020204030204" pitchFamily="34" charset="0"/>
                <a:cs typeface="Arial" charset="0"/>
              </a:rPr>
              <a:t>Classroom training: T</a:t>
            </a:r>
            <a:r>
              <a:rPr lang="en-US" dirty="0"/>
              <a:t>akes place in a class or </a:t>
            </a:r>
            <a:r>
              <a:rPr lang="en-US" dirty="0" smtClean="0"/>
              <a:t>seminar </a:t>
            </a:r>
            <a:r>
              <a:rPr lang="en-US" dirty="0"/>
              <a:t>where one or more speakers lecture on a specific topic </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2986288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B732DF7-DF3D-484F-BC46-BA30842F8A4C}"/>
              </a:ext>
            </a:extLst>
          </p:cNvPr>
          <p:cNvSpPr>
            <a:spLocks noGrp="1"/>
          </p:cNvSpPr>
          <p:nvPr>
            <p:ph type="title"/>
          </p:nvPr>
        </p:nvSpPr>
        <p:spPr/>
        <p:txBody>
          <a:bodyPr/>
          <a:lstStyle/>
          <a:p>
            <a:r>
              <a:rPr lang="en-US" altLang="en-US" dirty="0">
                <a:latin typeface="Calibri" panose="020F0502020204030204" pitchFamily="34" charset="0"/>
                <a:cs typeface="Arial" charset="0"/>
              </a:rPr>
              <a:t>Types of Training, 2</a:t>
            </a:r>
            <a:endParaRPr lang="en-US" dirty="0"/>
          </a:p>
        </p:txBody>
      </p:sp>
      <p:sp>
        <p:nvSpPr>
          <p:cNvPr id="3" name="Content Placeholder 2">
            <a:extLst>
              <a:ext uri="{FF2B5EF4-FFF2-40B4-BE49-F238E27FC236}">
                <a16:creationId xmlns="" xmlns:a16="http://schemas.microsoft.com/office/drawing/2014/main" id="{1FE96B4F-8802-42F7-AC18-2EBEDAEAA1E3}"/>
              </a:ext>
            </a:extLst>
          </p:cNvPr>
          <p:cNvSpPr>
            <a:spLocks noGrp="1"/>
          </p:cNvSpPr>
          <p:nvPr>
            <p:ph idx="1"/>
          </p:nvPr>
        </p:nvSpPr>
        <p:spPr/>
        <p:txBody>
          <a:bodyPr/>
          <a:lstStyle/>
          <a:p>
            <a:pPr marL="0" indent="0">
              <a:buNone/>
            </a:pPr>
            <a:r>
              <a:rPr lang="en-US" dirty="0" smtClean="0"/>
              <a:t>Computer-based instruction or e-learning</a:t>
            </a:r>
          </a:p>
          <a:p>
            <a:r>
              <a:rPr lang="en-US" sz="2200" dirty="0" smtClean="0"/>
              <a:t>Has become </a:t>
            </a:r>
            <a:r>
              <a:rPr lang="en-US" sz="2200" dirty="0"/>
              <a:t>more engaging and widespread because </a:t>
            </a:r>
            <a:r>
              <a:rPr lang="en-US" sz="2200" dirty="0" smtClean="0"/>
              <a:t>of the </a:t>
            </a:r>
            <a:r>
              <a:rPr lang="en-US" sz="2200" dirty="0"/>
              <a:t>growing affordability </a:t>
            </a:r>
            <a:r>
              <a:rPr lang="en-US" sz="2200" dirty="0" smtClean="0"/>
              <a:t>of </a:t>
            </a:r>
            <a:r>
              <a:rPr lang="en-US" sz="2200" b="1" dirty="0" smtClean="0"/>
              <a:t>interactive multimedia</a:t>
            </a:r>
            <a:endParaRPr lang="en-US" sz="2200" dirty="0"/>
          </a:p>
          <a:p>
            <a:pPr marL="0" indent="0">
              <a:buNone/>
            </a:pPr>
            <a:endParaRPr lang="en-US" sz="1200" b="1" dirty="0" smtClean="0"/>
          </a:p>
          <a:p>
            <a:pPr marL="0" indent="0">
              <a:buNone/>
            </a:pPr>
            <a:r>
              <a:rPr lang="en-US" b="1" dirty="0" smtClean="0"/>
              <a:t>Role-playing</a:t>
            </a:r>
            <a:r>
              <a:rPr lang="en-US" dirty="0"/>
              <a:t>:</a:t>
            </a:r>
            <a:r>
              <a:rPr lang="en-US" b="1" dirty="0"/>
              <a:t> </a:t>
            </a:r>
            <a:r>
              <a:rPr lang="en-US" dirty="0" smtClean="0"/>
              <a:t>Roles </a:t>
            </a:r>
            <a:r>
              <a:rPr lang="en-US" dirty="0"/>
              <a:t>are assigned to participants, who then act out the way they would handle a specific </a:t>
            </a:r>
            <a:r>
              <a:rPr lang="en-US" dirty="0" smtClean="0"/>
              <a:t>situation</a:t>
            </a:r>
          </a:p>
          <a:p>
            <a:pPr marL="0" indent="0">
              <a:buNone/>
            </a:pPr>
            <a:endParaRPr lang="en-US" altLang="en-US" sz="1200" dirty="0">
              <a:latin typeface="Calibri" panose="020F0502020204030204" pitchFamily="34" charset="0"/>
              <a:cs typeface="Arial" charset="0"/>
            </a:endParaRPr>
          </a:p>
          <a:p>
            <a:pPr marL="0" indent="0">
              <a:buNone/>
            </a:pPr>
            <a:r>
              <a:rPr lang="en-US" dirty="0"/>
              <a:t>Basic </a:t>
            </a:r>
            <a:r>
              <a:rPr lang="en-US" dirty="0" smtClean="0"/>
              <a:t>skills training</a:t>
            </a:r>
            <a:r>
              <a:rPr lang="en-US" dirty="0"/>
              <a:t>: Organizations train employees in the basic skills required to perform the job</a:t>
            </a:r>
          </a:p>
          <a:p>
            <a:pPr marL="0" indent="0">
              <a:buNone/>
            </a:pPr>
            <a:endParaRPr lang="en-US" sz="1200" dirty="0" smtClean="0"/>
          </a:p>
          <a:p>
            <a:pPr marL="0" indent="0">
              <a:buNone/>
            </a:pPr>
            <a:r>
              <a:rPr lang="en-US" dirty="0" smtClean="0"/>
              <a:t>Certification </a:t>
            </a:r>
            <a:r>
              <a:rPr lang="en-US" dirty="0"/>
              <a:t>training: Organizations offer additional certifications that specify an individual as an expert in a given domain </a:t>
            </a:r>
          </a:p>
        </p:txBody>
      </p:sp>
    </p:spTree>
    <p:extLst>
      <p:ext uri="{BB962C8B-B14F-4D97-AF65-F5344CB8AC3E}">
        <p14:creationId xmlns:p14="http://schemas.microsoft.com/office/powerpoint/2010/main" val="11780333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92E4EA9-D19E-4011-A6C5-20EF028D8460}"/>
              </a:ext>
            </a:extLst>
          </p:cNvPr>
          <p:cNvSpPr>
            <a:spLocks noGrp="1"/>
          </p:cNvSpPr>
          <p:nvPr>
            <p:ph type="title"/>
          </p:nvPr>
        </p:nvSpPr>
        <p:spPr/>
        <p:txBody>
          <a:bodyPr/>
          <a:lstStyle/>
          <a:p>
            <a:r>
              <a:rPr lang="en-US" altLang="en-US" sz="2600" dirty="0" smtClean="0">
                <a:latin typeface="Calibri" panose="020F0502020204030204" pitchFamily="34" charset="0"/>
                <a:cs typeface="Arial" charset="0"/>
              </a:rPr>
              <a:t>Advice for Successfully Implementing a Computer-</a:t>
            </a:r>
            <a:br>
              <a:rPr lang="en-US" altLang="en-US" sz="2600" dirty="0" smtClean="0">
                <a:latin typeface="Calibri" panose="020F0502020204030204" pitchFamily="34" charset="0"/>
                <a:cs typeface="Arial" charset="0"/>
              </a:rPr>
            </a:br>
            <a:r>
              <a:rPr lang="en-US" altLang="en-US" sz="2600" dirty="0" smtClean="0">
                <a:latin typeface="Calibri" panose="020F0502020204030204" pitchFamily="34" charset="0"/>
                <a:cs typeface="Arial" charset="0"/>
              </a:rPr>
              <a:t>Assisted Training Program</a:t>
            </a:r>
            <a:endParaRPr lang="en-US" sz="2600" dirty="0"/>
          </a:p>
        </p:txBody>
      </p:sp>
      <p:sp>
        <p:nvSpPr>
          <p:cNvPr id="3" name="Content Placeholder 2">
            <a:extLst>
              <a:ext uri="{FF2B5EF4-FFF2-40B4-BE49-F238E27FC236}">
                <a16:creationId xmlns="" xmlns:a16="http://schemas.microsoft.com/office/drawing/2014/main" id="{6841E8D0-10B6-4F62-B9B5-F21B4C6F01F5}"/>
              </a:ext>
            </a:extLst>
          </p:cNvPr>
          <p:cNvSpPr>
            <a:spLocks noGrp="1"/>
          </p:cNvSpPr>
          <p:nvPr>
            <p:ph idx="1"/>
          </p:nvPr>
        </p:nvSpPr>
        <p:spPr>
          <a:xfrm>
            <a:off x="457200" y="1143000"/>
            <a:ext cx="8229600" cy="5410200"/>
          </a:xfrm>
        </p:spPr>
        <p:txBody>
          <a:bodyPr/>
          <a:lstStyle/>
          <a:p>
            <a:pPr>
              <a:spcAft>
                <a:spcPts val="400"/>
              </a:spcAft>
            </a:pPr>
            <a:r>
              <a:rPr lang="en-US" dirty="0" smtClean="0"/>
              <a:t>Tell </a:t>
            </a:r>
            <a:r>
              <a:rPr lang="en-US" dirty="0"/>
              <a:t>learners what they will be able to do after the </a:t>
            </a:r>
            <a:r>
              <a:rPr lang="en-US" dirty="0" smtClean="0"/>
              <a:t>training </a:t>
            </a:r>
            <a:endParaRPr lang="en-US" dirty="0"/>
          </a:p>
          <a:p>
            <a:pPr>
              <a:spcAft>
                <a:spcPts val="400"/>
              </a:spcAft>
            </a:pPr>
            <a:r>
              <a:rPr lang="en-US" dirty="0" smtClean="0"/>
              <a:t>Include rewards</a:t>
            </a:r>
          </a:p>
          <a:p>
            <a:pPr>
              <a:spcAft>
                <a:spcPts val="400"/>
              </a:spcAft>
            </a:pPr>
            <a:r>
              <a:rPr lang="en-US" dirty="0" smtClean="0"/>
              <a:t>Minimize </a:t>
            </a:r>
            <a:r>
              <a:rPr lang="en-US" dirty="0"/>
              <a:t>noise and interruptions in the learning </a:t>
            </a:r>
            <a:r>
              <a:rPr lang="en-US" dirty="0" smtClean="0"/>
              <a:t>environment, </a:t>
            </a:r>
            <a:r>
              <a:rPr lang="en-US" dirty="0"/>
              <a:t>and maximize access, speed, and ease of </a:t>
            </a:r>
            <a:r>
              <a:rPr lang="en-US" dirty="0" smtClean="0"/>
              <a:t>use</a:t>
            </a:r>
            <a:endParaRPr lang="en-US" dirty="0"/>
          </a:p>
          <a:p>
            <a:pPr>
              <a:spcAft>
                <a:spcPts val="400"/>
              </a:spcAft>
            </a:pPr>
            <a:r>
              <a:rPr lang="en-US" dirty="0" smtClean="0"/>
              <a:t>Chunk </a:t>
            </a:r>
            <a:r>
              <a:rPr lang="en-US" dirty="0"/>
              <a:t>instruction into segments of 20 minutes or </a:t>
            </a:r>
            <a:r>
              <a:rPr lang="en-US" dirty="0" smtClean="0"/>
              <a:t>less </a:t>
            </a:r>
            <a:endParaRPr lang="en-US" dirty="0"/>
          </a:p>
          <a:p>
            <a:pPr>
              <a:spcAft>
                <a:spcPts val="400"/>
              </a:spcAft>
            </a:pPr>
            <a:r>
              <a:rPr lang="en-US" dirty="0" smtClean="0"/>
              <a:t>Use a </a:t>
            </a:r>
            <a:r>
              <a:rPr lang="en-US" dirty="0"/>
              <a:t>variety of audio, video, and print materials as well as simulations and interactive </a:t>
            </a:r>
            <a:r>
              <a:rPr lang="en-US" dirty="0" smtClean="0"/>
              <a:t>tools</a:t>
            </a:r>
            <a:endParaRPr lang="en-US" dirty="0"/>
          </a:p>
          <a:p>
            <a:pPr>
              <a:spcAft>
                <a:spcPts val="400"/>
              </a:spcAft>
            </a:pPr>
            <a:r>
              <a:rPr lang="en-US" dirty="0" smtClean="0"/>
              <a:t>Give </a:t>
            </a:r>
            <a:r>
              <a:rPr lang="en-US" dirty="0"/>
              <a:t>legitimate </a:t>
            </a:r>
            <a:r>
              <a:rPr lang="en-US" dirty="0" smtClean="0"/>
              <a:t>feedback </a:t>
            </a:r>
            <a:endParaRPr lang="en-US" dirty="0"/>
          </a:p>
          <a:p>
            <a:pPr>
              <a:spcAft>
                <a:spcPts val="400"/>
              </a:spcAft>
            </a:pPr>
            <a:r>
              <a:rPr lang="en-US" dirty="0" smtClean="0"/>
              <a:t>Remember </a:t>
            </a:r>
            <a:r>
              <a:rPr lang="en-US" dirty="0"/>
              <a:t>to incorporate the human touch </a:t>
            </a:r>
            <a:endParaRPr lang="en-US" dirty="0" smtClean="0"/>
          </a:p>
          <a:p>
            <a:pPr>
              <a:spcAft>
                <a:spcPts val="400"/>
              </a:spcAft>
            </a:pPr>
            <a:r>
              <a:rPr lang="en-US" dirty="0" smtClean="0"/>
              <a:t>Reinforce </a:t>
            </a:r>
            <a:r>
              <a:rPr lang="en-US" dirty="0"/>
              <a:t>learning with questionnaires or </a:t>
            </a:r>
            <a:r>
              <a:rPr lang="en-US" dirty="0" smtClean="0"/>
              <a:t>alumni </a:t>
            </a:r>
            <a:r>
              <a:rPr lang="en-US" dirty="0"/>
              <a:t>chat sessions </a:t>
            </a:r>
          </a:p>
        </p:txBody>
      </p:sp>
    </p:spTree>
    <p:extLst>
      <p:ext uri="{BB962C8B-B14F-4D97-AF65-F5344CB8AC3E}">
        <p14:creationId xmlns:p14="http://schemas.microsoft.com/office/powerpoint/2010/main" val="15200700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12D808C-9481-4AAF-B7A6-C56DC8A11F09}"/>
              </a:ext>
            </a:extLst>
          </p:cNvPr>
          <p:cNvSpPr>
            <a:spLocks noGrp="1"/>
          </p:cNvSpPr>
          <p:nvPr>
            <p:ph type="title"/>
          </p:nvPr>
        </p:nvSpPr>
        <p:spPr/>
        <p:txBody>
          <a:bodyPr/>
          <a:lstStyle/>
          <a:p>
            <a:r>
              <a:rPr lang="en-US" altLang="en-US" dirty="0" smtClean="0">
                <a:latin typeface="Calibri" panose="020F0502020204030204" pitchFamily="34" charset="0"/>
                <a:cs typeface="Arial" charset="0"/>
              </a:rPr>
              <a:t>Coaching</a:t>
            </a:r>
            <a:endParaRPr lang="en-US" dirty="0"/>
          </a:p>
        </p:txBody>
      </p:sp>
      <p:sp>
        <p:nvSpPr>
          <p:cNvPr id="3" name="Content Placeholder 2">
            <a:extLst>
              <a:ext uri="{FF2B5EF4-FFF2-40B4-BE49-F238E27FC236}">
                <a16:creationId xmlns="" xmlns:a16="http://schemas.microsoft.com/office/drawing/2014/main" id="{688210FB-A665-4FB0-8347-B7D3BA636C31}"/>
              </a:ext>
            </a:extLst>
          </p:cNvPr>
          <p:cNvSpPr>
            <a:spLocks noGrp="1"/>
          </p:cNvSpPr>
          <p:nvPr>
            <p:ph idx="1"/>
          </p:nvPr>
        </p:nvSpPr>
        <p:spPr/>
        <p:txBody>
          <a:bodyPr/>
          <a:lstStyle/>
          <a:p>
            <a:pPr marL="0" indent="0">
              <a:buNone/>
            </a:pPr>
            <a:r>
              <a:rPr lang="en-US" altLang="en-US" dirty="0" smtClean="0">
                <a:latin typeface="Calibri" panose="020F0502020204030204" pitchFamily="34" charset="0"/>
                <a:cs typeface="Arial" charset="0"/>
              </a:rPr>
              <a:t>Guidance </a:t>
            </a:r>
            <a:r>
              <a:rPr lang="en-US" altLang="en-US" dirty="0">
                <a:latin typeface="Calibri" panose="020F0502020204030204" pitchFamily="34" charset="0"/>
                <a:cs typeface="Arial" charset="0"/>
              </a:rPr>
              <a:t>and instruction in how to do a job so that it satisfies performance goals</a:t>
            </a:r>
          </a:p>
          <a:p>
            <a:pPr marL="0" indent="0">
              <a:buNone/>
            </a:pPr>
            <a:endParaRPr lang="en-US" altLang="en-US" sz="1200"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As a coach, supervisors engage in:</a:t>
            </a:r>
          </a:p>
          <a:p>
            <a:pPr marL="0" indent="0">
              <a:buNone/>
            </a:pPr>
            <a:endParaRPr lang="en-US" altLang="en-US" sz="800" dirty="0">
              <a:latin typeface="Calibri" panose="020F0502020204030204" pitchFamily="34" charset="0"/>
              <a:cs typeface="Arial" charset="0"/>
            </a:endParaRPr>
          </a:p>
          <a:p>
            <a:r>
              <a:rPr lang="en-US" altLang="en-US" sz="2200" dirty="0">
                <a:latin typeface="Calibri" panose="020F0502020204030204" pitchFamily="34" charset="0"/>
                <a:cs typeface="Arial" charset="0"/>
              </a:rPr>
              <a:t>Regular observation</a:t>
            </a:r>
          </a:p>
          <a:p>
            <a:r>
              <a:rPr lang="en-US" altLang="en-US" sz="2200" dirty="0">
                <a:latin typeface="Calibri" panose="020F0502020204030204" pitchFamily="34" charset="0"/>
                <a:cs typeface="Arial" charset="0"/>
              </a:rPr>
              <a:t>Teaching</a:t>
            </a:r>
          </a:p>
          <a:p>
            <a:r>
              <a:rPr lang="en-US" altLang="en-US" sz="2200" dirty="0">
                <a:latin typeface="Calibri" panose="020F0502020204030204" pitchFamily="34" charset="0"/>
                <a:cs typeface="Arial" charset="0"/>
              </a:rPr>
              <a:t>Encouragement </a:t>
            </a:r>
            <a:endParaRPr lang="en-US" altLang="en-US" sz="2200" dirty="0" smtClean="0">
              <a:latin typeface="Calibri" panose="020F0502020204030204" pitchFamily="34" charset="0"/>
              <a:cs typeface="Arial" charset="0"/>
            </a:endParaRPr>
          </a:p>
          <a:p>
            <a:pPr marL="0" indent="0">
              <a:buNone/>
            </a:pPr>
            <a:endParaRPr lang="en-US" altLang="en-US" sz="2200" dirty="0">
              <a:latin typeface="Calibri" panose="020F0502020204030204" pitchFamily="34" charset="0"/>
              <a:cs typeface="Arial" charset="0"/>
            </a:endParaRPr>
          </a:p>
          <a:p>
            <a:pPr marL="0" indent="0">
              <a:buNone/>
            </a:pPr>
            <a:r>
              <a:rPr lang="en-US" dirty="0" smtClean="0"/>
              <a:t>Done </a:t>
            </a:r>
            <a:r>
              <a:rPr lang="en-US" dirty="0"/>
              <a:t>informally to back up the more formal training process </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36200491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1A22EC2-95D9-4127-9E88-36B021C81016}"/>
              </a:ext>
            </a:extLst>
          </p:cNvPr>
          <p:cNvSpPr>
            <a:spLocks noGrp="1"/>
          </p:cNvSpPr>
          <p:nvPr>
            <p:ph type="title"/>
          </p:nvPr>
        </p:nvSpPr>
        <p:spPr/>
        <p:txBody>
          <a:bodyPr/>
          <a:lstStyle/>
          <a:p>
            <a:r>
              <a:rPr lang="en-US" altLang="en-US" dirty="0">
                <a:latin typeface="Calibri" panose="020F0502020204030204" pitchFamily="34" charset="0"/>
                <a:cs typeface="Arial" charset="0"/>
              </a:rPr>
              <a:t>Learning Objectives, 1</a:t>
            </a:r>
            <a:endParaRPr lang="en-US" dirty="0"/>
          </a:p>
        </p:txBody>
      </p:sp>
      <p:sp>
        <p:nvSpPr>
          <p:cNvPr id="3" name="Content Placeholder 2">
            <a:extLst>
              <a:ext uri="{FF2B5EF4-FFF2-40B4-BE49-F238E27FC236}">
                <a16:creationId xmlns="" xmlns:a16="http://schemas.microsoft.com/office/drawing/2014/main" id="{224C3F97-9D55-4DEE-A3A2-1D0FEC2EF880}"/>
              </a:ext>
            </a:extLst>
          </p:cNvPr>
          <p:cNvSpPr>
            <a:spLocks noGrp="1"/>
          </p:cNvSpPr>
          <p:nvPr>
            <p:ph idx="1"/>
          </p:nvPr>
        </p:nvSpPr>
        <p:spPr/>
        <p:txBody>
          <a:bodyPr/>
          <a:lstStyle/>
          <a:p>
            <a:r>
              <a:rPr lang="en-US" altLang="en-US" dirty="0">
                <a:latin typeface="Calibri" panose="020F0502020204030204" pitchFamily="34" charset="0"/>
                <a:cs typeface="Arial" charset="0"/>
              </a:rPr>
              <a:t>Summarize reasons for conducting an orientation for new employees</a:t>
            </a:r>
          </a:p>
          <a:p>
            <a:r>
              <a:rPr lang="en-US" altLang="en-US" dirty="0">
                <a:latin typeface="Calibri" panose="020F0502020204030204" pitchFamily="34" charset="0"/>
                <a:cs typeface="Arial" charset="0"/>
              </a:rPr>
              <a:t>Discuss how a supervisor and the human resources department can work together to conduct an orientation</a:t>
            </a:r>
          </a:p>
          <a:p>
            <a:r>
              <a:rPr lang="en-US" altLang="en-US" dirty="0">
                <a:latin typeface="Calibri" panose="020F0502020204030204" pitchFamily="34" charset="0"/>
                <a:cs typeface="Arial" charset="0"/>
              </a:rPr>
              <a:t>Identify methods for conducting an orientation</a:t>
            </a:r>
          </a:p>
          <a:p>
            <a:r>
              <a:rPr lang="en-US" altLang="en-US" dirty="0">
                <a:latin typeface="Calibri" panose="020F0502020204030204" pitchFamily="34" charset="0"/>
                <a:cs typeface="Arial" charset="0"/>
              </a:rPr>
              <a:t>Describe the training </a:t>
            </a:r>
            <a:r>
              <a:rPr lang="en-US" altLang="en-US" dirty="0" smtClean="0">
                <a:latin typeface="Calibri" panose="020F0502020204030204" pitchFamily="34" charset="0"/>
                <a:cs typeface="Arial" charset="0"/>
              </a:rPr>
              <a:t>cycle</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2752776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altLang="en-US" dirty="0">
                <a:latin typeface="Calibri" panose="020F0502020204030204" pitchFamily="34" charset="0"/>
                <a:cs typeface="Arial" charset="0"/>
              </a:rPr>
              <a:t>Figure 16.7: The Coaching Process</a:t>
            </a:r>
          </a:p>
        </p:txBody>
      </p:sp>
      <p:pic>
        <p:nvPicPr>
          <p:cNvPr id="7" name="Picture 6" descr="This flowchart depicts the process of coaching. ">
            <a:extLst>
              <a:ext uri="{FF2B5EF4-FFF2-40B4-BE49-F238E27FC236}">
                <a16:creationId xmlns="" xmlns:a16="http://schemas.microsoft.com/office/drawing/2014/main" id="{5BEC52A4-4F92-48A7-98B9-7A16E796CA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77160" y="1086948"/>
            <a:ext cx="3789680" cy="4684105"/>
          </a:xfrm>
          <a:prstGeom prst="rect">
            <a:avLst/>
          </a:prstGeom>
        </p:spPr>
      </p:pic>
      <p:sp>
        <p:nvSpPr>
          <p:cNvPr id="9" name="Content Placeholder 8">
            <a:extLst>
              <a:ext uri="{FF2B5EF4-FFF2-40B4-BE49-F238E27FC236}">
                <a16:creationId xmlns="" xmlns:a16="http://schemas.microsoft.com/office/drawing/2014/main" id="{8FADD426-B59B-446C-A3BB-8A5B0EF59D01}"/>
              </a:ext>
            </a:extLst>
          </p:cNvPr>
          <p:cNvSpPr>
            <a:spLocks noGrp="1"/>
          </p:cNvSpPr>
          <p:nvPr>
            <p:ph idx="1"/>
          </p:nvPr>
        </p:nvSpPr>
        <p:spPr>
          <a:xfrm>
            <a:off x="457200" y="5943600"/>
            <a:ext cx="8229600" cy="609600"/>
          </a:xfrm>
        </p:spPr>
        <p:txBody>
          <a:bodyPr/>
          <a:lstStyle/>
          <a:p>
            <a:pPr marL="0" indent="0" algn="r">
              <a:buNone/>
            </a:pPr>
            <a:r>
              <a:rPr lang="en-US" sz="1200" dirty="0" smtClean="0">
                <a:hlinkClick r:id="rId3" action="ppaction://hlinksldjump"/>
              </a:rPr>
              <a:t>Jump to </a:t>
            </a:r>
            <a:r>
              <a:rPr lang="en-US" altLang="en-US" sz="1200" dirty="0" smtClean="0">
                <a:latin typeface="Calibri" panose="020F0502020204030204" pitchFamily="34" charset="0"/>
                <a:cs typeface="Arial" charset="0"/>
                <a:hlinkClick r:id="rId3" action="ppaction://hlinksldjump"/>
              </a:rPr>
              <a:t>Figure </a:t>
            </a:r>
            <a:r>
              <a:rPr lang="en-US" altLang="en-US" sz="1200" dirty="0">
                <a:latin typeface="Calibri" panose="020F0502020204030204" pitchFamily="34" charset="0"/>
                <a:cs typeface="Arial" charset="0"/>
                <a:hlinkClick r:id="rId3" action="ppaction://hlinksldjump"/>
              </a:rPr>
              <a:t>16.7: The Coaching Process, Appendix</a:t>
            </a:r>
            <a:endParaRPr lang="en-US" sz="1200" dirty="0"/>
          </a:p>
        </p:txBody>
      </p:sp>
    </p:spTree>
    <p:extLst>
      <p:ext uri="{BB962C8B-B14F-4D97-AF65-F5344CB8AC3E}">
        <p14:creationId xmlns:p14="http://schemas.microsoft.com/office/powerpoint/2010/main" val="16421524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dirty="0">
                <a:latin typeface="Calibri" panose="020F0502020204030204" pitchFamily="34" charset="0"/>
                <a:cs typeface="Arial" charset="0"/>
              </a:rPr>
              <a:t>Mentoring</a:t>
            </a:r>
          </a:p>
        </p:txBody>
      </p:sp>
      <p:sp>
        <p:nvSpPr>
          <p:cNvPr id="38915" name="Content Placeholder 2"/>
          <p:cNvSpPr>
            <a:spLocks noGrp="1"/>
          </p:cNvSpPr>
          <p:nvPr>
            <p:ph idx="1"/>
          </p:nvPr>
        </p:nvSpPr>
        <p:spPr/>
        <p:txBody>
          <a:bodyPr/>
          <a:lstStyle/>
          <a:p>
            <a:pPr marL="0" indent="0">
              <a:spcAft>
                <a:spcPts val="400"/>
              </a:spcAft>
              <a:buNone/>
            </a:pPr>
            <a:r>
              <a:rPr lang="en-US" altLang="en-US" dirty="0" smtClean="0">
                <a:latin typeface="Calibri" panose="020F0502020204030204" pitchFamily="34" charset="0"/>
                <a:cs typeface="Arial" charset="0"/>
              </a:rPr>
              <a:t>Providing </a:t>
            </a:r>
            <a:r>
              <a:rPr lang="en-US" altLang="en-US" dirty="0">
                <a:latin typeface="Calibri" panose="020F0502020204030204" pitchFamily="34" charset="0"/>
                <a:cs typeface="Arial" charset="0"/>
              </a:rPr>
              <a:t>guidance, advice, and encouragement through an ongoing one-on-one work relationship</a:t>
            </a:r>
          </a:p>
          <a:p>
            <a:pPr marL="0" indent="0">
              <a:spcAft>
                <a:spcPts val="400"/>
              </a:spcAft>
              <a:buNone/>
            </a:pPr>
            <a:endParaRPr lang="en-US" altLang="en-US" sz="1200" dirty="0" smtClean="0">
              <a:latin typeface="Calibri" panose="020F0502020204030204" pitchFamily="34" charset="0"/>
              <a:cs typeface="Arial" charset="0"/>
            </a:endParaRPr>
          </a:p>
          <a:p>
            <a:pPr marL="0" indent="0">
              <a:spcAft>
                <a:spcPts val="400"/>
              </a:spcAft>
              <a:buNone/>
            </a:pPr>
            <a:r>
              <a:rPr lang="en-US" altLang="en-US" dirty="0" smtClean="0">
                <a:latin typeface="Calibri" panose="020F0502020204030204" pitchFamily="34" charset="0"/>
                <a:cs typeface="Arial" charset="0"/>
              </a:rPr>
              <a:t>Appropriate </a:t>
            </a:r>
            <a:r>
              <a:rPr lang="en-US" altLang="en-US" dirty="0">
                <a:latin typeface="Calibri" panose="020F0502020204030204" pitchFamily="34" charset="0"/>
                <a:cs typeface="Arial" charset="0"/>
              </a:rPr>
              <a:t>way to support the training of </a:t>
            </a:r>
            <a:r>
              <a:rPr lang="en-US" altLang="en-US" dirty="0" smtClean="0">
                <a:latin typeface="Calibri" panose="020F0502020204030204" pitchFamily="34" charset="0"/>
                <a:cs typeface="Arial" charset="0"/>
              </a:rPr>
              <a:t>an employee </a:t>
            </a:r>
            <a:r>
              <a:rPr lang="en-US" altLang="en-US" dirty="0">
                <a:latin typeface="Calibri" panose="020F0502020204030204" pitchFamily="34" charset="0"/>
                <a:cs typeface="Arial" charset="0"/>
              </a:rPr>
              <a:t>who has </a:t>
            </a:r>
            <a:r>
              <a:rPr lang="en-US" altLang="en-US" dirty="0" smtClean="0">
                <a:latin typeface="Calibri" panose="020F0502020204030204" pitchFamily="34" charset="0"/>
                <a:cs typeface="Arial" charset="0"/>
              </a:rPr>
              <a:t>great </a:t>
            </a:r>
            <a:r>
              <a:rPr lang="en-US" altLang="en-US" dirty="0">
                <a:latin typeface="Calibri" panose="020F0502020204030204" pitchFamily="34" charset="0"/>
                <a:cs typeface="Arial" charset="0"/>
              </a:rPr>
              <a:t>potential, needs extra attention to contribute fully</a:t>
            </a:r>
            <a:r>
              <a:rPr lang="en-US" altLang="en-US" dirty="0" smtClean="0">
                <a:latin typeface="Calibri" panose="020F0502020204030204" pitchFamily="34" charset="0"/>
                <a:cs typeface="Arial" charset="0"/>
              </a:rPr>
              <a:t>, or </a:t>
            </a:r>
            <a:r>
              <a:rPr lang="en-US" altLang="en-US" dirty="0">
                <a:latin typeface="Calibri" panose="020F0502020204030204" pitchFamily="34" charset="0"/>
                <a:cs typeface="Arial" charset="0"/>
              </a:rPr>
              <a:t>has been assigned to the supervisor for that purpose</a:t>
            </a:r>
          </a:p>
          <a:p>
            <a:pPr marL="0" indent="0">
              <a:spcAft>
                <a:spcPts val="400"/>
              </a:spcAft>
              <a:buNone/>
            </a:pPr>
            <a:endParaRPr lang="en-US" altLang="en-US" sz="1200" dirty="0" smtClean="0">
              <a:latin typeface="Calibri" panose="020F0502020204030204" pitchFamily="34" charset="0"/>
              <a:cs typeface="Arial" charset="0"/>
            </a:endParaRPr>
          </a:p>
          <a:p>
            <a:pPr marL="0" indent="0">
              <a:spcAft>
                <a:spcPts val="400"/>
              </a:spcAft>
              <a:buNone/>
            </a:pPr>
            <a:r>
              <a:rPr lang="en-US" altLang="en-US" dirty="0" smtClean="0">
                <a:latin typeface="Calibri" panose="020F0502020204030204" pitchFamily="34" charset="0"/>
                <a:cs typeface="Arial" charset="0"/>
              </a:rPr>
              <a:t>Mentoring activities</a:t>
            </a:r>
            <a:endParaRPr lang="en-US" altLang="en-US" dirty="0">
              <a:latin typeface="Calibri" panose="020F0502020204030204" pitchFamily="34" charset="0"/>
              <a:cs typeface="Arial" charset="0"/>
            </a:endParaRPr>
          </a:p>
          <a:p>
            <a:pPr>
              <a:spcAft>
                <a:spcPts val="400"/>
              </a:spcAft>
            </a:pPr>
            <a:r>
              <a:rPr lang="en-US" altLang="en-US" sz="2200" dirty="0" smtClean="0">
                <a:latin typeface="Calibri" panose="020F0502020204030204" pitchFamily="34" charset="0"/>
                <a:cs typeface="Arial" charset="0"/>
              </a:rPr>
              <a:t>Listening or acting </a:t>
            </a:r>
            <a:r>
              <a:rPr lang="en-US" altLang="en-US" sz="2200" dirty="0">
                <a:latin typeface="Calibri" panose="020F0502020204030204" pitchFamily="34" charset="0"/>
                <a:cs typeface="Arial" charset="0"/>
              </a:rPr>
              <a:t>as a sounding board</a:t>
            </a:r>
          </a:p>
          <a:p>
            <a:pPr>
              <a:spcAft>
                <a:spcPts val="400"/>
              </a:spcAft>
            </a:pPr>
            <a:r>
              <a:rPr lang="en-US" altLang="en-US" sz="2200" dirty="0" smtClean="0">
                <a:latin typeface="Calibri" panose="020F0502020204030204" pitchFamily="34" charset="0"/>
                <a:cs typeface="Arial" charset="0"/>
              </a:rPr>
              <a:t>Sharing </a:t>
            </a:r>
            <a:r>
              <a:rPr lang="en-US" altLang="en-US" sz="2200" dirty="0">
                <a:latin typeface="Calibri" panose="020F0502020204030204" pitchFamily="34" charset="0"/>
                <a:cs typeface="Arial" charset="0"/>
              </a:rPr>
              <a:t>knowledge and experience</a:t>
            </a:r>
          </a:p>
          <a:p>
            <a:pPr>
              <a:spcAft>
                <a:spcPts val="400"/>
              </a:spcAft>
            </a:pPr>
            <a:r>
              <a:rPr lang="en-US" altLang="en-US" sz="2200" dirty="0" smtClean="0">
                <a:latin typeface="Calibri" panose="020F0502020204030204" pitchFamily="34" charset="0"/>
                <a:cs typeface="Arial" charset="0"/>
              </a:rPr>
              <a:t>Guiding </a:t>
            </a:r>
            <a:r>
              <a:rPr lang="en-US" altLang="en-US" sz="2200" dirty="0">
                <a:latin typeface="Calibri" panose="020F0502020204030204" pitchFamily="34" charset="0"/>
                <a:cs typeface="Arial" charset="0"/>
              </a:rPr>
              <a:t>employees to discover the results of their own behavior</a:t>
            </a:r>
          </a:p>
          <a:p>
            <a:pPr>
              <a:spcAft>
                <a:spcPts val="400"/>
              </a:spcAft>
            </a:pPr>
            <a:r>
              <a:rPr lang="en-US" altLang="en-US" sz="2200" dirty="0" smtClean="0">
                <a:latin typeface="Calibri" panose="020F0502020204030204" pitchFamily="34" charset="0"/>
                <a:cs typeface="Arial" charset="0"/>
              </a:rPr>
              <a:t>Sharing information about organizational opportunities and </a:t>
            </a:r>
            <a:r>
              <a:rPr lang="en-US" altLang="en-US" sz="2200" dirty="0" smtClean="0">
                <a:latin typeface="Calibri" panose="020F0502020204030204" pitchFamily="34" charset="0"/>
                <a:cs typeface="Arial" charset="0"/>
              </a:rPr>
              <a:t>the future direction of the organization</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14630802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139D246-DCBE-4766-A3C0-2792165A624A}"/>
              </a:ext>
            </a:extLst>
          </p:cNvPr>
          <p:cNvSpPr>
            <a:spLocks noGrp="1"/>
          </p:cNvSpPr>
          <p:nvPr>
            <p:ph type="title"/>
          </p:nvPr>
        </p:nvSpPr>
        <p:spPr/>
        <p:txBody>
          <a:bodyPr/>
          <a:lstStyle/>
          <a:p>
            <a:r>
              <a:rPr lang="en-US" altLang="en-US" dirty="0">
                <a:latin typeface="Calibri" panose="020F0502020204030204" pitchFamily="34" charset="0"/>
                <a:cs typeface="Arial" charset="0"/>
              </a:rPr>
              <a:t>Evaluation of Training, 1</a:t>
            </a:r>
            <a:endParaRPr lang="en-US" dirty="0"/>
          </a:p>
        </p:txBody>
      </p:sp>
      <p:sp>
        <p:nvSpPr>
          <p:cNvPr id="3" name="Content Placeholder 2">
            <a:extLst>
              <a:ext uri="{FF2B5EF4-FFF2-40B4-BE49-F238E27FC236}">
                <a16:creationId xmlns="" xmlns:a16="http://schemas.microsoft.com/office/drawing/2014/main" id="{1A36A377-2980-4072-AF6F-BABD7235C017}"/>
              </a:ext>
            </a:extLst>
          </p:cNvPr>
          <p:cNvSpPr>
            <a:spLocks noGrp="1"/>
          </p:cNvSpPr>
          <p:nvPr>
            <p:ph idx="1"/>
          </p:nvPr>
        </p:nvSpPr>
        <p:spPr/>
        <p:txBody>
          <a:bodyPr/>
          <a:lstStyle/>
          <a:p>
            <a:pPr marL="0" indent="0">
              <a:buNone/>
            </a:pPr>
            <a:r>
              <a:rPr lang="en-US" dirty="0"/>
              <a:t>Training is effective </a:t>
            </a:r>
            <a:r>
              <a:rPr lang="en-US" dirty="0" smtClean="0"/>
              <a:t>when it resolves a specific problem</a:t>
            </a:r>
            <a:endParaRPr lang="en-US" sz="2000" dirty="0"/>
          </a:p>
          <a:p>
            <a:r>
              <a:rPr lang="en-US" sz="2200" dirty="0"/>
              <a:t>If the evaluation suggests that training is not meeting its objectives, the training may have to be modified or expanded </a:t>
            </a:r>
            <a:endParaRPr lang="en-US" sz="2200" dirty="0" smtClean="0"/>
          </a:p>
          <a:p>
            <a:pPr marL="0" indent="0">
              <a:buNone/>
            </a:pPr>
            <a:endParaRPr lang="en-US" sz="2200" dirty="0"/>
          </a:p>
          <a:p>
            <a:pPr marL="0" indent="0">
              <a:buNone/>
            </a:pPr>
            <a:r>
              <a:rPr lang="en-US" dirty="0" smtClean="0"/>
              <a:t>Supervisors should ask the following questions to identify what kind of changes need to be made to the training plan:</a:t>
            </a:r>
          </a:p>
          <a:p>
            <a:pPr marL="0" indent="0">
              <a:buNone/>
            </a:pPr>
            <a:endParaRPr lang="en-US" sz="1800" dirty="0" smtClean="0"/>
          </a:p>
          <a:p>
            <a:r>
              <a:rPr lang="en-US" altLang="en-US" sz="2200" dirty="0">
                <a:latin typeface="Calibri" panose="020F0502020204030204" pitchFamily="34" charset="0"/>
                <a:cs typeface="Arial" charset="0"/>
              </a:rPr>
              <a:t>Was the trainer well prepared?</a:t>
            </a:r>
          </a:p>
          <a:p>
            <a:r>
              <a:rPr lang="en-US" altLang="en-US" sz="2200" dirty="0">
                <a:latin typeface="Calibri" panose="020F0502020204030204" pitchFamily="34" charset="0"/>
                <a:cs typeface="Arial" charset="0"/>
              </a:rPr>
              <a:t>Did the trainer </a:t>
            </a:r>
            <a:r>
              <a:rPr lang="en-US" altLang="en-US" sz="2200" dirty="0" smtClean="0">
                <a:latin typeface="Calibri" panose="020F0502020204030204" pitchFamily="34" charset="0"/>
                <a:cs typeface="Arial" charset="0"/>
              </a:rPr>
              <a:t>communicate </a:t>
            </a:r>
            <a:r>
              <a:rPr lang="en-US" altLang="en-US" sz="2200" dirty="0">
                <a:latin typeface="Calibri" panose="020F0502020204030204" pitchFamily="34" charset="0"/>
                <a:cs typeface="Arial" charset="0"/>
              </a:rPr>
              <a:t>the information clearly and in an interesting way?</a:t>
            </a:r>
          </a:p>
          <a:p>
            <a:r>
              <a:rPr lang="en-US" altLang="en-US" sz="2200" dirty="0">
                <a:latin typeface="Calibri" panose="020F0502020204030204" pitchFamily="34" charset="0"/>
                <a:cs typeface="Arial" charset="0"/>
              </a:rPr>
              <a:t>Did the training include visual demonstrations in addition to verbal descriptions of how to do the task</a:t>
            </a:r>
            <a:r>
              <a:rPr lang="en-US" altLang="en-US" sz="2200" dirty="0" smtClean="0">
                <a:latin typeface="Calibri" panose="020F0502020204030204" pitchFamily="34" charset="0"/>
                <a:cs typeface="Arial" charset="0"/>
              </a:rPr>
              <a:t>?</a:t>
            </a:r>
            <a:endParaRPr lang="en-US" sz="2200" dirty="0"/>
          </a:p>
        </p:txBody>
      </p:sp>
    </p:spTree>
    <p:extLst>
      <p:ext uri="{BB962C8B-B14F-4D97-AF65-F5344CB8AC3E}">
        <p14:creationId xmlns:p14="http://schemas.microsoft.com/office/powerpoint/2010/main" val="31863709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142FE58-A763-4E77-B1B8-239051E9AAF6}"/>
              </a:ext>
            </a:extLst>
          </p:cNvPr>
          <p:cNvSpPr>
            <a:spLocks noGrp="1"/>
          </p:cNvSpPr>
          <p:nvPr>
            <p:ph type="title"/>
          </p:nvPr>
        </p:nvSpPr>
        <p:spPr/>
        <p:txBody>
          <a:bodyPr/>
          <a:lstStyle/>
          <a:p>
            <a:r>
              <a:rPr lang="en-US" altLang="en-US" dirty="0">
                <a:latin typeface="Calibri" panose="020F0502020204030204" pitchFamily="34" charset="0"/>
                <a:cs typeface="Arial" charset="0"/>
              </a:rPr>
              <a:t>Evaluation of Training, 2</a:t>
            </a:r>
            <a:br>
              <a:rPr lang="en-US" altLang="en-US" dirty="0">
                <a:latin typeface="Calibri" panose="020F0502020204030204" pitchFamily="34" charset="0"/>
                <a:cs typeface="Arial" charset="0"/>
              </a:rPr>
            </a:br>
            <a:endParaRPr lang="en-US" dirty="0"/>
          </a:p>
        </p:txBody>
      </p:sp>
      <p:sp>
        <p:nvSpPr>
          <p:cNvPr id="3" name="Content Placeholder 2">
            <a:extLst>
              <a:ext uri="{FF2B5EF4-FFF2-40B4-BE49-F238E27FC236}">
                <a16:creationId xmlns="" xmlns:a16="http://schemas.microsoft.com/office/drawing/2014/main" id="{75AFF6FD-C2D7-4876-A174-04D577BE2B43}"/>
              </a:ext>
            </a:extLst>
          </p:cNvPr>
          <p:cNvSpPr>
            <a:spLocks noGrp="1"/>
          </p:cNvSpPr>
          <p:nvPr>
            <p:ph idx="1"/>
          </p:nvPr>
        </p:nvSpPr>
        <p:spPr/>
        <p:txBody>
          <a:bodyPr/>
          <a:lstStyle/>
          <a:p>
            <a:r>
              <a:rPr lang="en-US" altLang="en-US" sz="2200" dirty="0" smtClean="0">
                <a:latin typeface="Calibri" panose="020F0502020204030204" pitchFamily="34" charset="0"/>
                <a:cs typeface="Arial" charset="0"/>
              </a:rPr>
              <a:t>Were </a:t>
            </a:r>
            <a:r>
              <a:rPr lang="en-US" altLang="en-US" sz="2200" dirty="0">
                <a:latin typeface="Calibri" panose="020F0502020204030204" pitchFamily="34" charset="0"/>
                <a:cs typeface="Arial" charset="0"/>
              </a:rPr>
              <a:t>the employees well enough prepared for the training program?</a:t>
            </a:r>
          </a:p>
          <a:p>
            <a:r>
              <a:rPr lang="en-US" altLang="en-US" sz="2200" dirty="0">
                <a:latin typeface="Calibri" panose="020F0502020204030204" pitchFamily="34" charset="0"/>
                <a:cs typeface="Arial" charset="0"/>
              </a:rPr>
              <a:t>Did the employees understand how they would benefit from the training?</a:t>
            </a:r>
          </a:p>
          <a:p>
            <a:r>
              <a:rPr lang="en-US" altLang="en-US" sz="2200" dirty="0">
                <a:latin typeface="Calibri" panose="020F0502020204030204" pitchFamily="34" charset="0"/>
                <a:cs typeface="Arial" charset="0"/>
              </a:rPr>
              <a:t>Did </a:t>
            </a:r>
            <a:r>
              <a:rPr lang="en-US" altLang="en-US" sz="2200" dirty="0" smtClean="0">
                <a:latin typeface="Calibri" panose="020F0502020204030204" pitchFamily="34" charset="0"/>
                <a:cs typeface="Arial" charset="0"/>
              </a:rPr>
              <a:t>the employees </a:t>
            </a:r>
            <a:r>
              <a:rPr lang="en-US" altLang="en-US" sz="2200" dirty="0">
                <a:latin typeface="Calibri" panose="020F0502020204030204" pitchFamily="34" charset="0"/>
                <a:cs typeface="Arial" charset="0"/>
              </a:rPr>
              <a:t>have a chance to ask questions?</a:t>
            </a:r>
          </a:p>
          <a:p>
            <a:r>
              <a:rPr lang="en-US" altLang="en-US" sz="2200" dirty="0">
                <a:latin typeface="Calibri" panose="020F0502020204030204" pitchFamily="34" charset="0"/>
                <a:cs typeface="Arial" charset="0"/>
              </a:rPr>
              <a:t>Did the employees receive plenty of praise for their progress</a:t>
            </a:r>
            <a:r>
              <a:rPr lang="en-US" altLang="en-US" sz="2200" dirty="0" smtClean="0">
                <a:latin typeface="Calibri" panose="020F0502020204030204" pitchFamily="34" charset="0"/>
                <a:cs typeface="Arial" charset="0"/>
              </a:rPr>
              <a:t>?</a:t>
            </a:r>
          </a:p>
          <a:p>
            <a:pPr marL="0" indent="0">
              <a:buNone/>
            </a:pPr>
            <a:endParaRPr lang="en-US" altLang="en-US" sz="2200"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Training that does not </a:t>
            </a:r>
            <a:r>
              <a:rPr lang="en-US" altLang="en-US" dirty="0" smtClean="0">
                <a:latin typeface="Calibri" panose="020F0502020204030204" pitchFamily="34" charset="0"/>
                <a:cs typeface="Arial" charset="0"/>
              </a:rPr>
              <a:t>produce results </a:t>
            </a:r>
            <a:r>
              <a:rPr lang="en-US" altLang="en-US" dirty="0">
                <a:latin typeface="Calibri" panose="020F0502020204030204" pitchFamily="34" charset="0"/>
                <a:cs typeface="Arial" charset="0"/>
              </a:rPr>
              <a:t>should be changed or discontinued</a:t>
            </a:r>
          </a:p>
        </p:txBody>
      </p:sp>
    </p:spTree>
    <p:extLst>
      <p:ext uri="{BB962C8B-B14F-4D97-AF65-F5344CB8AC3E}">
        <p14:creationId xmlns:p14="http://schemas.microsoft.com/office/powerpoint/2010/main" val="9560216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891EAA8-6D59-4A74-A740-F8E115C438DA}"/>
              </a:ext>
            </a:extLst>
          </p:cNvPr>
          <p:cNvSpPr>
            <a:spLocks noGrp="1"/>
          </p:cNvSpPr>
          <p:nvPr>
            <p:ph type="ctrTitle"/>
          </p:nvPr>
        </p:nvSpPr>
        <p:spPr/>
        <p:txBody>
          <a:bodyPr/>
          <a:lstStyle/>
          <a:p>
            <a:r>
              <a:rPr lang="en-US" dirty="0"/>
              <a:t>APPENDICES</a:t>
            </a:r>
          </a:p>
        </p:txBody>
      </p:sp>
    </p:spTree>
    <p:extLst>
      <p:ext uri="{BB962C8B-B14F-4D97-AF65-F5344CB8AC3E}">
        <p14:creationId xmlns:p14="http://schemas.microsoft.com/office/powerpoint/2010/main" val="40909982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Figure 16.3: The Training Cycle, Appendix</a:t>
            </a:r>
            <a:endParaRPr lang="en-US" dirty="0"/>
          </a:p>
        </p:txBody>
      </p:sp>
      <p:sp>
        <p:nvSpPr>
          <p:cNvPr id="3" name="Content Placeholder 2"/>
          <p:cNvSpPr>
            <a:spLocks noGrp="1"/>
          </p:cNvSpPr>
          <p:nvPr>
            <p:ph idx="1"/>
          </p:nvPr>
        </p:nvSpPr>
        <p:spPr/>
        <p:txBody>
          <a:bodyPr/>
          <a:lstStyle/>
          <a:p>
            <a:pPr marL="0" indent="0">
              <a:buNone/>
            </a:pPr>
            <a:r>
              <a:rPr lang="en-US" dirty="0"/>
              <a:t>Six arrows are presented in a loop to denote the steps in the cycle. Moving in a clockwise direction, the first step is assess training needs, the second step is set objectives for training, the third step is decide who will participate, the fourth step is choose training methods, the fifth step is conduct training, and the sixth step is evaluate training</a:t>
            </a:r>
            <a:r>
              <a:rPr lang="en-US" dirty="0" smtClean="0"/>
              <a:t>. The loop is complete when the arrow that presents the sixth step points to the arrow that presents the first step.</a:t>
            </a:r>
            <a:endParaRPr lang="en-US" dirty="0"/>
          </a:p>
        </p:txBody>
      </p:sp>
      <p:sp>
        <p:nvSpPr>
          <p:cNvPr id="4" name="Content Placeholder 9">
            <a:extLst>
              <a:ext uri="{FF2B5EF4-FFF2-40B4-BE49-F238E27FC236}">
                <a16:creationId xmlns="" xmlns:a16="http://schemas.microsoft.com/office/drawing/2014/main" id="{98A8BD84-4333-419C-B51A-B600F61302F8}"/>
              </a:ext>
            </a:extLst>
          </p:cNvPr>
          <p:cNvSpPr txBox="1">
            <a:spLocks/>
          </p:cNvSpPr>
          <p:nvPr/>
        </p:nvSpPr>
        <p:spPr>
          <a:xfrm>
            <a:off x="457200" y="5943600"/>
            <a:ext cx="8229600" cy="609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Font typeface="Arial"/>
              <a:buNone/>
            </a:pPr>
            <a:r>
              <a:rPr lang="en-US" sz="1200" dirty="0" smtClean="0">
                <a:hlinkClick r:id="rId2" action="ppaction://hlinksldjump"/>
              </a:rPr>
              <a:t>Jump back to </a:t>
            </a:r>
            <a:r>
              <a:rPr lang="en-US" altLang="en-US" sz="1200" dirty="0" smtClean="0">
                <a:latin typeface="Calibri" panose="020F0502020204030204" pitchFamily="34" charset="0"/>
                <a:cs typeface="Arial" charset="0"/>
                <a:hlinkClick r:id="rId2" action="ppaction://hlinksldjump"/>
              </a:rPr>
              <a:t>Figure 16.3: The Training Cycle</a:t>
            </a:r>
            <a:endParaRPr lang="en-US" sz="1200" dirty="0"/>
          </a:p>
        </p:txBody>
      </p:sp>
    </p:spTree>
    <p:extLst>
      <p:ext uri="{BB962C8B-B14F-4D97-AF65-F5344CB8AC3E}">
        <p14:creationId xmlns:p14="http://schemas.microsoft.com/office/powerpoint/2010/main" val="40067542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85459CC-9BD5-41D4-B4DB-2F9E3DA09B78}"/>
              </a:ext>
            </a:extLst>
          </p:cNvPr>
          <p:cNvSpPr>
            <a:spLocks noGrp="1"/>
          </p:cNvSpPr>
          <p:nvPr>
            <p:ph type="title"/>
          </p:nvPr>
        </p:nvSpPr>
        <p:spPr/>
        <p:txBody>
          <a:bodyPr/>
          <a:lstStyle/>
          <a:p>
            <a:r>
              <a:rPr lang="en-US" altLang="en-US" sz="2800" dirty="0">
                <a:latin typeface="Calibri" panose="020F0502020204030204" pitchFamily="34" charset="0"/>
                <a:cs typeface="Arial" charset="0"/>
              </a:rPr>
              <a:t>	Figure 16.4: Use of Various Training Methods, Appendix</a:t>
            </a:r>
            <a:endParaRPr lang="en-US" sz="2800" dirty="0"/>
          </a:p>
        </p:txBody>
      </p:sp>
      <p:sp>
        <p:nvSpPr>
          <p:cNvPr id="3" name="Content Placeholder 2">
            <a:extLst>
              <a:ext uri="{FF2B5EF4-FFF2-40B4-BE49-F238E27FC236}">
                <a16:creationId xmlns="" xmlns:a16="http://schemas.microsoft.com/office/drawing/2014/main" id="{9182D2D5-44B6-4D00-A47D-B5BAC2CDFC1B}"/>
              </a:ext>
            </a:extLst>
          </p:cNvPr>
          <p:cNvSpPr>
            <a:spLocks noGrp="1"/>
          </p:cNvSpPr>
          <p:nvPr>
            <p:ph idx="1"/>
          </p:nvPr>
        </p:nvSpPr>
        <p:spPr/>
        <p:txBody>
          <a:bodyPr/>
          <a:lstStyle/>
          <a:p>
            <a:pPr marL="0" indent="0">
              <a:buNone/>
            </a:pPr>
            <a:r>
              <a:rPr lang="en-US" dirty="0"/>
              <a:t>The pie chart is divided into six segments. Moving in a clockwise direction, the pie chart shows that 24.4 percent of employers use blended learning, which is a combination of methods listed below. 33.8 percent use instructor-led classroom sessions only. 14.5 percent use virtual classroom or webcast only, where the instructor is in a remote location. 36 percent of employers use online or computer-based methods only, where no instructors are involved. 2.3 percent use mobile devices only, such as cell phones, iPods, tablets, and P D A’s. 5.7 percent use social learning only.</a:t>
            </a:r>
          </a:p>
        </p:txBody>
      </p:sp>
      <p:sp>
        <p:nvSpPr>
          <p:cNvPr id="4" name="Content Placeholder 2">
            <a:extLst>
              <a:ext uri="{FF2B5EF4-FFF2-40B4-BE49-F238E27FC236}">
                <a16:creationId xmlns="" xmlns:a16="http://schemas.microsoft.com/office/drawing/2014/main" id="{C70EF1B9-7EA5-411C-959F-EECAD0FDE555}"/>
              </a:ext>
            </a:extLst>
          </p:cNvPr>
          <p:cNvSpPr txBox="1">
            <a:spLocks/>
          </p:cNvSpPr>
          <p:nvPr/>
        </p:nvSpPr>
        <p:spPr>
          <a:xfrm>
            <a:off x="609600" y="5867400"/>
            <a:ext cx="82296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2" action="ppaction://hlinksldjump"/>
              </a:rPr>
              <a:t>Jump back to </a:t>
            </a:r>
            <a:r>
              <a:rPr lang="en-US" altLang="en-US" sz="1200" dirty="0">
                <a:latin typeface="Calibri" panose="020F0502020204030204" pitchFamily="34" charset="0"/>
                <a:cs typeface="Arial" charset="0"/>
                <a:hlinkClick r:id="rId2" action="ppaction://hlinksldjump"/>
              </a:rPr>
              <a:t>Figure 16.4: Use of Various Training Methods</a:t>
            </a:r>
            <a:r>
              <a:rPr lang="en-US" sz="1200" dirty="0">
                <a:hlinkClick r:id="rId2" action="ppaction://hlinksldjump"/>
              </a:rPr>
              <a:t> </a:t>
            </a:r>
            <a:endParaRPr lang="en-US" sz="1200" dirty="0"/>
          </a:p>
        </p:txBody>
      </p:sp>
    </p:spTree>
    <p:extLst>
      <p:ext uri="{BB962C8B-B14F-4D97-AF65-F5344CB8AC3E}">
        <p14:creationId xmlns:p14="http://schemas.microsoft.com/office/powerpoint/2010/main" val="6608293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6193589-AABF-4E5E-BA4D-1A188B072025}"/>
              </a:ext>
            </a:extLst>
          </p:cNvPr>
          <p:cNvSpPr>
            <a:spLocks noGrp="1"/>
          </p:cNvSpPr>
          <p:nvPr>
            <p:ph type="title"/>
          </p:nvPr>
        </p:nvSpPr>
        <p:spPr/>
        <p:txBody>
          <a:bodyPr/>
          <a:lstStyle/>
          <a:p>
            <a:r>
              <a:rPr lang="en-US" sz="2800" dirty="0"/>
              <a:t>	Figure 16.5: The Need to Retrain Employees, Appendix</a:t>
            </a:r>
          </a:p>
        </p:txBody>
      </p:sp>
      <p:sp>
        <p:nvSpPr>
          <p:cNvPr id="3" name="Content Placeholder 2">
            <a:extLst>
              <a:ext uri="{FF2B5EF4-FFF2-40B4-BE49-F238E27FC236}">
                <a16:creationId xmlns="" xmlns:a16="http://schemas.microsoft.com/office/drawing/2014/main" id="{6D1C5377-CF92-40B8-BF8E-9853C7544E72}"/>
              </a:ext>
            </a:extLst>
          </p:cNvPr>
          <p:cNvSpPr>
            <a:spLocks noGrp="1"/>
          </p:cNvSpPr>
          <p:nvPr>
            <p:ph idx="1"/>
          </p:nvPr>
        </p:nvSpPr>
        <p:spPr/>
        <p:txBody>
          <a:bodyPr/>
          <a:lstStyle/>
          <a:p>
            <a:pPr marL="0" indent="0">
              <a:buNone/>
            </a:pPr>
            <a:r>
              <a:rPr lang="en-US" dirty="0"/>
              <a:t>There is a circle at the center of the figure, which is labeled training frequency. Four rectangular boxes surround the circle. Arrows from each of the boxes point to the circle. The boxes are labeled training needs assessment, degree of skills atrophy, changing technologies, and changing customer needs.</a:t>
            </a:r>
          </a:p>
        </p:txBody>
      </p:sp>
      <p:sp>
        <p:nvSpPr>
          <p:cNvPr id="4" name="Content Placeholder 2">
            <a:extLst>
              <a:ext uri="{FF2B5EF4-FFF2-40B4-BE49-F238E27FC236}">
                <a16:creationId xmlns="" xmlns:a16="http://schemas.microsoft.com/office/drawing/2014/main" id="{A5BB1B9E-6C2E-45DF-931F-BDAF8DB4DEDF}"/>
              </a:ext>
            </a:extLst>
          </p:cNvPr>
          <p:cNvSpPr txBox="1">
            <a:spLocks/>
          </p:cNvSpPr>
          <p:nvPr/>
        </p:nvSpPr>
        <p:spPr>
          <a:xfrm>
            <a:off x="609600" y="6019800"/>
            <a:ext cx="7924800" cy="6858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2" action="ppaction://hlinksldjump"/>
              </a:rPr>
              <a:t>Jump back to </a:t>
            </a:r>
            <a:r>
              <a:rPr lang="en-US" sz="1200" dirty="0">
                <a:hlinkClick r:id="rId2" action="ppaction://hlinksldjump"/>
              </a:rPr>
              <a:t>Figure 16.5: The Need to Retrain Employees, Appendix</a:t>
            </a:r>
            <a:endParaRPr lang="en-US" sz="1200" dirty="0"/>
          </a:p>
        </p:txBody>
      </p:sp>
    </p:spTree>
    <p:extLst>
      <p:ext uri="{BB962C8B-B14F-4D97-AF65-F5344CB8AC3E}">
        <p14:creationId xmlns:p14="http://schemas.microsoft.com/office/powerpoint/2010/main" val="37085262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8EC7E67-5356-413E-9F5D-B8358E2E1545}"/>
              </a:ext>
            </a:extLst>
          </p:cNvPr>
          <p:cNvSpPr>
            <a:spLocks noGrp="1"/>
          </p:cNvSpPr>
          <p:nvPr>
            <p:ph type="title"/>
          </p:nvPr>
        </p:nvSpPr>
        <p:spPr/>
        <p:txBody>
          <a:bodyPr/>
          <a:lstStyle/>
          <a:p>
            <a:r>
              <a:rPr lang="en-US" altLang="en-US" sz="3200" dirty="0">
                <a:latin typeface="Calibri" panose="020F0502020204030204" pitchFamily="34" charset="0"/>
                <a:cs typeface="Arial" charset="0"/>
              </a:rPr>
              <a:t>Figure 16.7: The Coaching Process, Appendix</a:t>
            </a:r>
            <a:endParaRPr lang="en-US" sz="3200" dirty="0"/>
          </a:p>
        </p:txBody>
      </p:sp>
      <p:sp>
        <p:nvSpPr>
          <p:cNvPr id="3" name="Content Placeholder 2">
            <a:extLst>
              <a:ext uri="{FF2B5EF4-FFF2-40B4-BE49-F238E27FC236}">
                <a16:creationId xmlns="" xmlns:a16="http://schemas.microsoft.com/office/drawing/2014/main" id="{F400DC06-429C-4413-A6E2-A94A1A937F42}"/>
              </a:ext>
            </a:extLst>
          </p:cNvPr>
          <p:cNvSpPr>
            <a:spLocks noGrp="1"/>
          </p:cNvSpPr>
          <p:nvPr>
            <p:ph idx="1"/>
          </p:nvPr>
        </p:nvSpPr>
        <p:spPr/>
        <p:txBody>
          <a:bodyPr/>
          <a:lstStyle/>
          <a:p>
            <a:pPr marL="0" indent="0">
              <a:buNone/>
            </a:pPr>
            <a:r>
              <a:rPr lang="en-US" dirty="0"/>
              <a:t>The flowchart shows that the coach should first observe an employee's performance. If the employee is meeting expectations, the coach should praise him or her and consider opportunities for further development. If the employee is not meeting expectations, describe the problem to him or her and decide how to correct the problem along with the employee. In both cases, the coach should continue to observe the employee’s performance. </a:t>
            </a:r>
            <a:endParaRPr lang="en-IN" dirty="0"/>
          </a:p>
        </p:txBody>
      </p:sp>
      <p:sp>
        <p:nvSpPr>
          <p:cNvPr id="4" name="Content Placeholder 2">
            <a:extLst>
              <a:ext uri="{FF2B5EF4-FFF2-40B4-BE49-F238E27FC236}">
                <a16:creationId xmlns="" xmlns:a16="http://schemas.microsoft.com/office/drawing/2014/main" id="{0A5C0F6C-DE06-49BE-872B-D1DD31006ADD}"/>
              </a:ext>
            </a:extLst>
          </p:cNvPr>
          <p:cNvSpPr txBox="1">
            <a:spLocks/>
          </p:cNvSpPr>
          <p:nvPr/>
        </p:nvSpPr>
        <p:spPr>
          <a:xfrm>
            <a:off x="457200" y="5867400"/>
            <a:ext cx="83820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IN" sz="1200" dirty="0" smtClean="0">
                <a:hlinkClick r:id="rId2" action="ppaction://hlinksldjump"/>
              </a:rPr>
              <a:t>Jump back to </a:t>
            </a:r>
            <a:r>
              <a:rPr lang="en-US" altLang="en-US" sz="1200" dirty="0">
                <a:latin typeface="Calibri" panose="020F0502020204030204" pitchFamily="34" charset="0"/>
                <a:cs typeface="Arial" charset="0"/>
                <a:hlinkClick r:id="rId2" action="ppaction://hlinksldjump"/>
              </a:rPr>
              <a:t>Figure 16.7: The Coaching Process, Appendix</a:t>
            </a:r>
            <a:r>
              <a:rPr lang="en-IN" sz="1200" dirty="0">
                <a:hlinkClick r:id="rId2" action="ppaction://hlinksldjump"/>
              </a:rPr>
              <a:t> </a:t>
            </a:r>
            <a:endParaRPr lang="en-IN" sz="1200" dirty="0"/>
          </a:p>
        </p:txBody>
      </p:sp>
    </p:spTree>
    <p:extLst>
      <p:ext uri="{BB962C8B-B14F-4D97-AF65-F5344CB8AC3E}">
        <p14:creationId xmlns:p14="http://schemas.microsoft.com/office/powerpoint/2010/main" val="27153145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96E5992-0046-4C8B-9FE4-5FE1DEAA189F}"/>
              </a:ext>
            </a:extLst>
          </p:cNvPr>
          <p:cNvSpPr>
            <a:spLocks noGrp="1"/>
          </p:cNvSpPr>
          <p:nvPr>
            <p:ph type="title"/>
          </p:nvPr>
        </p:nvSpPr>
        <p:spPr/>
        <p:txBody>
          <a:bodyPr/>
          <a:lstStyle/>
          <a:p>
            <a:r>
              <a:rPr lang="en-US" altLang="en-US" dirty="0">
                <a:latin typeface="Calibri" panose="020F0502020204030204" pitchFamily="34" charset="0"/>
                <a:cs typeface="Arial" charset="0"/>
              </a:rPr>
              <a:t>Learning Objectives, 2</a:t>
            </a:r>
            <a:endParaRPr lang="en-US" dirty="0"/>
          </a:p>
        </p:txBody>
      </p:sp>
      <p:sp>
        <p:nvSpPr>
          <p:cNvPr id="3" name="Content Placeholder 2">
            <a:extLst>
              <a:ext uri="{FF2B5EF4-FFF2-40B4-BE49-F238E27FC236}">
                <a16:creationId xmlns="" xmlns:a16="http://schemas.microsoft.com/office/drawing/2014/main" id="{0C8EABD8-09E7-492B-BFF9-9BA479943EC7}"/>
              </a:ext>
            </a:extLst>
          </p:cNvPr>
          <p:cNvSpPr>
            <a:spLocks noGrp="1"/>
          </p:cNvSpPr>
          <p:nvPr>
            <p:ph idx="1"/>
          </p:nvPr>
        </p:nvSpPr>
        <p:spPr/>
        <p:txBody>
          <a:bodyPr/>
          <a:lstStyle/>
          <a:p>
            <a:r>
              <a:rPr lang="en-US" altLang="en-US" dirty="0">
                <a:latin typeface="Calibri" panose="020F0502020204030204" pitchFamily="34" charset="0"/>
                <a:cs typeface="Arial" charset="0"/>
              </a:rPr>
              <a:t>Explain how supervisors can decide when employees need training</a:t>
            </a:r>
          </a:p>
          <a:p>
            <a:r>
              <a:rPr lang="en-US" altLang="en-US" dirty="0">
                <a:latin typeface="Calibri" panose="020F0502020204030204" pitchFamily="34" charset="0"/>
                <a:cs typeface="Arial" charset="0"/>
              </a:rPr>
              <a:t>Define major types of training</a:t>
            </a:r>
          </a:p>
          <a:p>
            <a:r>
              <a:rPr lang="en-US" altLang="en-US" dirty="0">
                <a:latin typeface="Calibri" panose="020F0502020204030204" pitchFamily="34" charset="0"/>
                <a:cs typeface="Arial" charset="0"/>
              </a:rPr>
              <a:t>Describe how a supervisor can use coaching and mentoring to support training</a:t>
            </a:r>
          </a:p>
          <a:p>
            <a:r>
              <a:rPr lang="en-US" altLang="en-US" dirty="0">
                <a:latin typeface="Calibri" panose="020F0502020204030204" pitchFamily="34" charset="0"/>
                <a:cs typeface="Arial" charset="0"/>
              </a:rPr>
              <a:t>Discuss how a supervisor can evaluate the effectiveness of </a:t>
            </a:r>
            <a:r>
              <a:rPr lang="en-US" altLang="en-US" dirty="0" smtClean="0">
                <a:latin typeface="Calibri" panose="020F0502020204030204" pitchFamily="34" charset="0"/>
                <a:cs typeface="Arial" charset="0"/>
              </a:rPr>
              <a:t>training</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22681410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a:latin typeface="Calibri" panose="020F0502020204030204" pitchFamily="34" charset="0"/>
                <a:cs typeface="Arial" charset="0"/>
              </a:rPr>
              <a:t>Training</a:t>
            </a:r>
          </a:p>
        </p:txBody>
      </p:sp>
      <p:sp>
        <p:nvSpPr>
          <p:cNvPr id="16387" name="Content Placeholder 2"/>
          <p:cNvSpPr>
            <a:spLocks noGrp="1"/>
          </p:cNvSpPr>
          <p:nvPr>
            <p:ph idx="1"/>
          </p:nvPr>
        </p:nvSpPr>
        <p:spPr/>
        <p:txBody>
          <a:bodyPr/>
          <a:lstStyle/>
          <a:p>
            <a:r>
              <a:rPr lang="en-US" altLang="en-US" dirty="0" smtClean="0">
                <a:latin typeface="Calibri" panose="020F0502020204030204" pitchFamily="34" charset="0"/>
                <a:cs typeface="Arial" charset="0"/>
              </a:rPr>
              <a:t>Increasing </a:t>
            </a:r>
            <a:r>
              <a:rPr lang="en-US" altLang="en-US" dirty="0">
                <a:latin typeface="Calibri" panose="020F0502020204030204" pitchFamily="34" charset="0"/>
                <a:cs typeface="Arial" charset="0"/>
              </a:rPr>
              <a:t>the skills that will enable employees to better meet the organization’s goals</a:t>
            </a:r>
          </a:p>
          <a:p>
            <a:r>
              <a:rPr lang="en-US" dirty="0"/>
              <a:t>Supervisors are responsible for making sure their employees know what to do and how to do it</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41976296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52628C1-721F-46CB-B022-D17D3B96EC3C}"/>
              </a:ext>
            </a:extLst>
          </p:cNvPr>
          <p:cNvSpPr>
            <a:spLocks noGrp="1"/>
          </p:cNvSpPr>
          <p:nvPr>
            <p:ph type="title"/>
          </p:nvPr>
        </p:nvSpPr>
        <p:spPr/>
        <p:txBody>
          <a:bodyPr/>
          <a:lstStyle/>
          <a:p>
            <a:r>
              <a:rPr lang="en-US" altLang="en-US" dirty="0" smtClean="0">
                <a:latin typeface="Calibri" panose="020F0502020204030204" pitchFamily="34" charset="0"/>
                <a:cs typeface="Arial" charset="0"/>
              </a:rPr>
              <a:t>Orientation</a:t>
            </a:r>
            <a:endParaRPr lang="en-US" dirty="0"/>
          </a:p>
        </p:txBody>
      </p:sp>
      <p:sp>
        <p:nvSpPr>
          <p:cNvPr id="3" name="Content Placeholder 2">
            <a:extLst>
              <a:ext uri="{FF2B5EF4-FFF2-40B4-BE49-F238E27FC236}">
                <a16:creationId xmlns="" xmlns:a16="http://schemas.microsoft.com/office/drawing/2014/main" id="{FE8FF022-C3B5-4DD9-83F8-F04D363E79C8}"/>
              </a:ext>
            </a:extLst>
          </p:cNvPr>
          <p:cNvSpPr>
            <a:spLocks noGrp="1"/>
          </p:cNvSpPr>
          <p:nvPr>
            <p:ph idx="1"/>
          </p:nvPr>
        </p:nvSpPr>
        <p:spPr/>
        <p:txBody>
          <a:bodyPr/>
          <a:lstStyle/>
          <a:p>
            <a:pPr marL="0" indent="0">
              <a:buNone/>
            </a:pPr>
            <a:r>
              <a:rPr lang="en-US" altLang="en-US" dirty="0" smtClean="0">
                <a:latin typeface="Calibri" panose="020F0502020204030204" pitchFamily="34" charset="0"/>
                <a:cs typeface="Arial" charset="0"/>
              </a:rPr>
              <a:t>Process </a:t>
            </a:r>
            <a:r>
              <a:rPr lang="en-US" altLang="en-US" dirty="0">
                <a:latin typeface="Calibri" panose="020F0502020204030204" pitchFamily="34" charset="0"/>
                <a:cs typeface="Arial" charset="0"/>
              </a:rPr>
              <a:t>of giving new employees the information they need to do their work comfortably, effectively, and </a:t>
            </a:r>
            <a:r>
              <a:rPr lang="en-US" altLang="en-US" dirty="0" smtClean="0">
                <a:latin typeface="Calibri" panose="020F0502020204030204" pitchFamily="34" charset="0"/>
                <a:cs typeface="Arial" charset="0"/>
              </a:rPr>
              <a:t>efficiently</a:t>
            </a:r>
          </a:p>
          <a:p>
            <a:pPr marL="0" indent="0">
              <a:buNone/>
            </a:pPr>
            <a:endParaRPr lang="en-US" altLang="en-US" sz="1200" dirty="0">
              <a:latin typeface="Calibri" panose="020F0502020204030204" pitchFamily="34" charset="0"/>
              <a:cs typeface="Arial" charset="0"/>
            </a:endParaRPr>
          </a:p>
          <a:p>
            <a:pPr marL="0" indent="0">
              <a:buNone/>
            </a:pPr>
            <a:r>
              <a:rPr lang="en-US" dirty="0"/>
              <a:t>Most companies offer employees a formal orientation </a:t>
            </a:r>
            <a:r>
              <a:rPr lang="en-US" dirty="0" smtClean="0"/>
              <a:t>program</a:t>
            </a:r>
          </a:p>
          <a:p>
            <a:pPr marL="0" indent="0">
              <a:buNone/>
            </a:pPr>
            <a:endParaRPr lang="en-US" sz="1200" dirty="0"/>
          </a:p>
          <a:p>
            <a:pPr marL="0" indent="0">
              <a:buNone/>
            </a:pPr>
            <a:r>
              <a:rPr lang="en-US" dirty="0" smtClean="0"/>
              <a:t>Benefits</a:t>
            </a:r>
          </a:p>
          <a:p>
            <a:r>
              <a:rPr lang="en-US" altLang="en-US" sz="2200" dirty="0">
                <a:latin typeface="Calibri" panose="020F0502020204030204" pitchFamily="34" charset="0"/>
                <a:cs typeface="Arial" charset="0"/>
              </a:rPr>
              <a:t>Communicates basic job-related information to employees so they can become productive sooner</a:t>
            </a:r>
          </a:p>
          <a:p>
            <a:r>
              <a:rPr lang="en-US" altLang="en-US" sz="2200" dirty="0">
                <a:latin typeface="Calibri" panose="020F0502020204030204" pitchFamily="34" charset="0"/>
                <a:cs typeface="Arial" charset="0"/>
              </a:rPr>
              <a:t>Reduces employee nervousness and uncertainty</a:t>
            </a:r>
          </a:p>
          <a:p>
            <a:r>
              <a:rPr lang="en-US" altLang="en-US" sz="2200" dirty="0">
                <a:latin typeface="Calibri" panose="020F0502020204030204" pitchFamily="34" charset="0"/>
                <a:cs typeface="Arial" charset="0"/>
              </a:rPr>
              <a:t>Encourages employees to develop a positive attitude</a:t>
            </a:r>
          </a:p>
          <a:p>
            <a:r>
              <a:rPr lang="en-US" altLang="en-US" sz="2200" dirty="0">
                <a:latin typeface="Calibri" panose="020F0502020204030204" pitchFamily="34" charset="0"/>
                <a:cs typeface="Arial" charset="0"/>
              </a:rPr>
              <a:t>Can strengthen positive work </a:t>
            </a:r>
            <a:r>
              <a:rPr lang="en-US" altLang="en-US" sz="2200" dirty="0" smtClean="0">
                <a:latin typeface="Calibri" panose="020F0502020204030204" pitchFamily="34" charset="0"/>
                <a:cs typeface="Arial" charset="0"/>
              </a:rPr>
              <a:t>relationships</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32088658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AAE4471-DA91-47F8-AC42-6FA37E79DEAC}"/>
              </a:ext>
            </a:extLst>
          </p:cNvPr>
          <p:cNvSpPr>
            <a:spLocks noGrp="1"/>
          </p:cNvSpPr>
          <p:nvPr>
            <p:ph type="title"/>
          </p:nvPr>
        </p:nvSpPr>
        <p:spPr/>
        <p:txBody>
          <a:bodyPr/>
          <a:lstStyle/>
          <a:p>
            <a:r>
              <a:rPr lang="en-US" altLang="en-US" dirty="0" smtClean="0">
                <a:latin typeface="Calibri" panose="020F0502020204030204" pitchFamily="34" charset="0"/>
                <a:cs typeface="Arial" charset="0"/>
              </a:rPr>
              <a:t>Role of the Supervisor</a:t>
            </a:r>
            <a:endParaRPr lang="en-US" dirty="0"/>
          </a:p>
        </p:txBody>
      </p:sp>
      <p:sp>
        <p:nvSpPr>
          <p:cNvPr id="3" name="Content Placeholder 2">
            <a:extLst>
              <a:ext uri="{FF2B5EF4-FFF2-40B4-BE49-F238E27FC236}">
                <a16:creationId xmlns="" xmlns:a16="http://schemas.microsoft.com/office/drawing/2014/main" id="{4F1F9E27-17CC-487B-B366-30E3347CE974}"/>
              </a:ext>
            </a:extLst>
          </p:cNvPr>
          <p:cNvSpPr>
            <a:spLocks noGrp="1"/>
          </p:cNvSpPr>
          <p:nvPr>
            <p:ph idx="1"/>
          </p:nvPr>
        </p:nvSpPr>
        <p:spPr/>
        <p:txBody>
          <a:bodyPr/>
          <a:lstStyle/>
          <a:p>
            <a:pPr marL="0" indent="0">
              <a:buNone/>
            </a:pPr>
            <a:r>
              <a:rPr lang="en-US" altLang="en-US" dirty="0">
                <a:latin typeface="Calibri" panose="020F0502020204030204" pitchFamily="34" charset="0"/>
                <a:cs typeface="Arial" charset="0"/>
              </a:rPr>
              <a:t>In a small organization, supervisors </a:t>
            </a:r>
            <a:r>
              <a:rPr lang="en-US" altLang="en-US" dirty="0" smtClean="0">
                <a:latin typeface="Calibri" panose="020F0502020204030204" pitchFamily="34" charset="0"/>
                <a:cs typeface="Arial" charset="0"/>
              </a:rPr>
              <a:t>are often responsible </a:t>
            </a:r>
            <a:r>
              <a:rPr lang="en-US" altLang="en-US" dirty="0">
                <a:latin typeface="Calibri" panose="020F0502020204030204" pitchFamily="34" charset="0"/>
                <a:cs typeface="Arial" charset="0"/>
              </a:rPr>
              <a:t>for conducting orientation</a:t>
            </a:r>
          </a:p>
          <a:p>
            <a:pPr marL="0" indent="0">
              <a:buNone/>
            </a:pPr>
            <a:endParaRPr lang="en-US" altLang="en-US" sz="1200"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Large organizations usually have a formal orientation program conducted by </a:t>
            </a:r>
            <a:r>
              <a:rPr lang="en-US" altLang="en-US" dirty="0" smtClean="0">
                <a:latin typeface="Calibri" panose="020F0502020204030204" pitchFamily="34" charset="0"/>
                <a:cs typeface="Arial" charset="0"/>
              </a:rPr>
              <a:t>the human resources department</a:t>
            </a:r>
            <a:endParaRPr lang="en-US" altLang="en-US" dirty="0">
              <a:latin typeface="Calibri" panose="020F0502020204030204" pitchFamily="34" charset="0"/>
              <a:cs typeface="Arial" charset="0"/>
            </a:endParaRPr>
          </a:p>
          <a:p>
            <a:r>
              <a:rPr lang="en-US" altLang="en-US" sz="2200" dirty="0">
                <a:latin typeface="Calibri" panose="020F0502020204030204" pitchFamily="34" charset="0"/>
                <a:cs typeface="Arial" charset="0"/>
              </a:rPr>
              <a:t>Supervisors must still convey information about job </a:t>
            </a:r>
            <a:r>
              <a:rPr lang="en-US" altLang="en-US" sz="2200" dirty="0" smtClean="0">
                <a:latin typeface="Calibri" panose="020F0502020204030204" pitchFamily="34" charset="0"/>
                <a:cs typeface="Arial" charset="0"/>
              </a:rPr>
              <a:t>specifics</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6672335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83F0E097-4397-43AD-9BC9-F5618E8E6536}"/>
              </a:ext>
            </a:extLst>
          </p:cNvPr>
          <p:cNvSpPr>
            <a:spLocks noGrp="1"/>
          </p:cNvSpPr>
          <p:nvPr>
            <p:ph type="title"/>
          </p:nvPr>
        </p:nvSpPr>
        <p:spPr/>
        <p:txBody>
          <a:bodyPr/>
          <a:lstStyle/>
          <a:p>
            <a:r>
              <a:rPr lang="en-US" altLang="en-US" dirty="0"/>
              <a:t>Orientation </a:t>
            </a:r>
            <a:r>
              <a:rPr lang="en-US" altLang="en-US" dirty="0" smtClean="0"/>
              <a:t>Topics, 1</a:t>
            </a:r>
            <a:endParaRPr lang="en-US" dirty="0"/>
          </a:p>
        </p:txBody>
      </p:sp>
      <p:sp>
        <p:nvSpPr>
          <p:cNvPr id="6" name="Content Placeholder 5">
            <a:extLst>
              <a:ext uri="{FF2B5EF4-FFF2-40B4-BE49-F238E27FC236}">
                <a16:creationId xmlns="" xmlns:a16="http://schemas.microsoft.com/office/drawing/2014/main" id="{D21B88FD-8A85-4A30-875C-A55CFD7B5553}"/>
              </a:ext>
            </a:extLst>
          </p:cNvPr>
          <p:cNvSpPr>
            <a:spLocks noGrp="1"/>
          </p:cNvSpPr>
          <p:nvPr>
            <p:ph idx="1"/>
          </p:nvPr>
        </p:nvSpPr>
        <p:spPr/>
        <p:txBody>
          <a:bodyPr/>
          <a:lstStyle/>
          <a:p>
            <a:pPr marL="0" indent="0">
              <a:buNone/>
            </a:pPr>
            <a:r>
              <a:rPr lang="en-US" altLang="en-US" dirty="0" smtClean="0"/>
              <a:t>Topics covered by the human resource department</a:t>
            </a:r>
          </a:p>
          <a:p>
            <a:r>
              <a:rPr lang="en-US" altLang="en-US" sz="2200" dirty="0" smtClean="0"/>
              <a:t>Organization </a:t>
            </a:r>
            <a:r>
              <a:rPr lang="en-US" altLang="en-US" sz="2200" dirty="0"/>
              <a:t>policies and procedures</a:t>
            </a:r>
          </a:p>
          <a:p>
            <a:r>
              <a:rPr lang="en-US" sz="2200" dirty="0"/>
              <a:t>Location of company </a:t>
            </a:r>
            <a:r>
              <a:rPr lang="en-US" sz="2200" dirty="0" smtClean="0"/>
              <a:t>facilities</a:t>
            </a:r>
            <a:endParaRPr lang="en-US" sz="2200" dirty="0"/>
          </a:p>
          <a:p>
            <a:r>
              <a:rPr lang="en-US" sz="2200" dirty="0" smtClean="0"/>
              <a:t>Procedures </a:t>
            </a:r>
            <a:r>
              <a:rPr lang="en-US" sz="2200" dirty="0"/>
              <a:t>for filling out time sheets </a:t>
            </a:r>
            <a:endParaRPr lang="en-US" sz="2200" dirty="0" smtClean="0"/>
          </a:p>
          <a:p>
            <a:r>
              <a:rPr lang="en-US" altLang="en-US" sz="2200" dirty="0" smtClean="0"/>
              <a:t>Policies regarding performance appraisals</a:t>
            </a:r>
            <a:endParaRPr lang="en-US" sz="2200" dirty="0"/>
          </a:p>
          <a:p>
            <a:r>
              <a:rPr lang="en-US" sz="2200" dirty="0" smtClean="0"/>
              <a:t>Enrollment </a:t>
            </a:r>
            <a:r>
              <a:rPr lang="en-US" sz="2200" dirty="0"/>
              <a:t>forms for insurance policies and withholding forms for tax </a:t>
            </a:r>
            <a:r>
              <a:rPr lang="en-US" sz="2200" dirty="0" smtClean="0"/>
              <a:t>purposes</a:t>
            </a:r>
            <a:endParaRPr lang="en-US" altLang="en-US" dirty="0"/>
          </a:p>
        </p:txBody>
      </p:sp>
    </p:spTree>
    <p:extLst>
      <p:ext uri="{BB962C8B-B14F-4D97-AF65-F5344CB8AC3E}">
        <p14:creationId xmlns:p14="http://schemas.microsoft.com/office/powerpoint/2010/main" val="32143004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83F0E097-4397-43AD-9BC9-F5618E8E6536}"/>
              </a:ext>
            </a:extLst>
          </p:cNvPr>
          <p:cNvSpPr>
            <a:spLocks noGrp="1"/>
          </p:cNvSpPr>
          <p:nvPr>
            <p:ph type="title"/>
          </p:nvPr>
        </p:nvSpPr>
        <p:spPr/>
        <p:txBody>
          <a:bodyPr/>
          <a:lstStyle/>
          <a:p>
            <a:r>
              <a:rPr lang="en-US" altLang="en-US" dirty="0"/>
              <a:t>Orientation </a:t>
            </a:r>
            <a:r>
              <a:rPr lang="en-US" altLang="en-US" dirty="0" smtClean="0"/>
              <a:t>Topics, 2</a:t>
            </a:r>
            <a:endParaRPr lang="en-US" dirty="0"/>
          </a:p>
        </p:txBody>
      </p:sp>
      <p:sp>
        <p:nvSpPr>
          <p:cNvPr id="6" name="Content Placeholder 5">
            <a:extLst>
              <a:ext uri="{FF2B5EF4-FFF2-40B4-BE49-F238E27FC236}">
                <a16:creationId xmlns="" xmlns:a16="http://schemas.microsoft.com/office/drawing/2014/main" id="{D21B88FD-8A85-4A30-875C-A55CFD7B5553}"/>
              </a:ext>
            </a:extLst>
          </p:cNvPr>
          <p:cNvSpPr>
            <a:spLocks noGrp="1"/>
          </p:cNvSpPr>
          <p:nvPr>
            <p:ph idx="1"/>
          </p:nvPr>
        </p:nvSpPr>
        <p:spPr/>
        <p:txBody>
          <a:bodyPr/>
          <a:lstStyle/>
          <a:p>
            <a:pPr marL="0" lvl="0" indent="0">
              <a:buNone/>
            </a:pPr>
            <a:r>
              <a:rPr lang="en-US" dirty="0">
                <a:solidFill>
                  <a:prstClr val="black"/>
                </a:solidFill>
              </a:rPr>
              <a:t>Topics covered by a supervisor</a:t>
            </a:r>
          </a:p>
          <a:p>
            <a:pPr lvl="0"/>
            <a:r>
              <a:rPr lang="en-US" altLang="en-US" sz="2200" dirty="0">
                <a:solidFill>
                  <a:prstClr val="black"/>
                </a:solidFill>
              </a:rPr>
              <a:t>What the department does and how these activities contribute to the organization’s goals</a:t>
            </a:r>
          </a:p>
          <a:p>
            <a:pPr lvl="0"/>
            <a:r>
              <a:rPr lang="en-US" altLang="en-US" sz="2200" dirty="0">
                <a:solidFill>
                  <a:prstClr val="black"/>
                </a:solidFill>
                <a:latin typeface="Calibri" panose="020F0502020204030204" pitchFamily="34" charset="0"/>
                <a:cs typeface="Arial" charset="0"/>
              </a:rPr>
              <a:t>Instructions on how to perform the job</a:t>
            </a:r>
          </a:p>
          <a:p>
            <a:pPr lvl="0"/>
            <a:r>
              <a:rPr lang="en-US" altLang="en-US" sz="2200" dirty="0">
                <a:solidFill>
                  <a:prstClr val="black"/>
                </a:solidFill>
                <a:latin typeface="Calibri" panose="020F0502020204030204" pitchFamily="34" charset="0"/>
                <a:cs typeface="Arial" charset="0"/>
              </a:rPr>
              <a:t>How the employee’s job contributes to meeting </a:t>
            </a:r>
            <a:r>
              <a:rPr lang="en-US" altLang="en-US" sz="2200" dirty="0" smtClean="0">
                <a:solidFill>
                  <a:prstClr val="black"/>
                </a:solidFill>
                <a:latin typeface="Calibri" panose="020F0502020204030204" pitchFamily="34" charset="0"/>
                <a:cs typeface="Arial" charset="0"/>
              </a:rPr>
              <a:t>departmental </a:t>
            </a:r>
            <a:r>
              <a:rPr lang="en-US" altLang="en-US" sz="2200" dirty="0">
                <a:solidFill>
                  <a:prstClr val="black"/>
                </a:solidFill>
                <a:latin typeface="Calibri" panose="020F0502020204030204" pitchFamily="34" charset="0"/>
                <a:cs typeface="Arial" charset="0"/>
              </a:rPr>
              <a:t>and organizational objectives</a:t>
            </a:r>
          </a:p>
        </p:txBody>
      </p:sp>
    </p:spTree>
    <p:extLst>
      <p:ext uri="{BB962C8B-B14F-4D97-AF65-F5344CB8AC3E}">
        <p14:creationId xmlns:p14="http://schemas.microsoft.com/office/powerpoint/2010/main" val="11332698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1587BD33-83DF-4DA6-BF65-C7746A9A1CF6}"/>
              </a:ext>
            </a:extLst>
          </p:cNvPr>
          <p:cNvSpPr>
            <a:spLocks noGrp="1"/>
          </p:cNvSpPr>
          <p:nvPr>
            <p:ph type="title"/>
          </p:nvPr>
        </p:nvSpPr>
        <p:spPr/>
        <p:txBody>
          <a:bodyPr/>
          <a:lstStyle/>
          <a:p>
            <a:r>
              <a:rPr lang="en-US" altLang="en-US"/>
              <a:t>Orientation Methods</a:t>
            </a:r>
            <a:endParaRPr lang="en-US" dirty="0"/>
          </a:p>
        </p:txBody>
      </p:sp>
      <p:sp>
        <p:nvSpPr>
          <p:cNvPr id="7" name="Content Placeholder 6">
            <a:extLst>
              <a:ext uri="{FF2B5EF4-FFF2-40B4-BE49-F238E27FC236}">
                <a16:creationId xmlns="" xmlns:a16="http://schemas.microsoft.com/office/drawing/2014/main" id="{2085DB00-EFBE-4241-8E81-BDD3DD557738}"/>
              </a:ext>
            </a:extLst>
          </p:cNvPr>
          <p:cNvSpPr>
            <a:spLocks noGrp="1"/>
          </p:cNvSpPr>
          <p:nvPr>
            <p:ph idx="1"/>
          </p:nvPr>
        </p:nvSpPr>
        <p:spPr/>
        <p:txBody>
          <a:bodyPr/>
          <a:lstStyle/>
          <a:p>
            <a:pPr marL="0" indent="0">
              <a:buNone/>
            </a:pPr>
            <a:r>
              <a:rPr lang="en-US" altLang="en-US" dirty="0" smtClean="0"/>
              <a:t>Introducing the employee to the employee handbook</a:t>
            </a:r>
          </a:p>
          <a:p>
            <a:r>
              <a:rPr lang="en-US" altLang="en-US" sz="2200" b="1" dirty="0" smtClean="0"/>
              <a:t>Employee </a:t>
            </a:r>
            <a:r>
              <a:rPr lang="en-US" altLang="en-US" sz="2200" b="1" dirty="0"/>
              <a:t>handbook</a:t>
            </a:r>
            <a:r>
              <a:rPr lang="en-US" altLang="en-US" sz="2200" dirty="0"/>
              <a:t>: </a:t>
            </a:r>
            <a:r>
              <a:rPr lang="en-US" altLang="en-US" sz="2200" dirty="0" smtClean="0"/>
              <a:t>D</a:t>
            </a:r>
            <a:r>
              <a:rPr lang="en-US" sz="2200" dirty="0" smtClean="0"/>
              <a:t>escribes </a:t>
            </a:r>
            <a:r>
              <a:rPr lang="en-US" sz="2200" dirty="0"/>
              <a:t>an organization’s conditions of employment, policies regarding employees, administrative procedures, and related matters </a:t>
            </a:r>
            <a:endParaRPr lang="en-US" altLang="en-US" sz="2200" dirty="0"/>
          </a:p>
          <a:p>
            <a:pPr marL="0" indent="0">
              <a:buNone/>
            </a:pPr>
            <a:endParaRPr lang="en-US" altLang="en-US" sz="1200" dirty="0" smtClean="0"/>
          </a:p>
          <a:p>
            <a:pPr marL="0" indent="0">
              <a:buNone/>
            </a:pPr>
            <a:r>
              <a:rPr lang="en-US" altLang="en-US" dirty="0" smtClean="0"/>
              <a:t>Conducting a tour </a:t>
            </a:r>
            <a:r>
              <a:rPr lang="en-US" altLang="en-US" dirty="0"/>
              <a:t>of the facilities</a:t>
            </a:r>
          </a:p>
          <a:p>
            <a:pPr marL="0" indent="0">
              <a:buNone/>
            </a:pPr>
            <a:endParaRPr lang="en-US" altLang="en-US" sz="1200" dirty="0" smtClean="0"/>
          </a:p>
          <a:p>
            <a:pPr marL="0" indent="0">
              <a:buNone/>
            </a:pPr>
            <a:r>
              <a:rPr lang="en-US" altLang="en-US" dirty="0" smtClean="0"/>
              <a:t>Involving the co-workers</a:t>
            </a:r>
          </a:p>
          <a:p>
            <a:pPr marL="0" indent="0">
              <a:buNone/>
            </a:pPr>
            <a:endParaRPr lang="en-US" altLang="en-US" sz="1200" dirty="0"/>
          </a:p>
          <a:p>
            <a:pPr marL="0" indent="0">
              <a:buNone/>
            </a:pPr>
            <a:r>
              <a:rPr lang="en-US" altLang="en-US" dirty="0" smtClean="0"/>
              <a:t>Following up with the new employee at the end of the first day and the first week</a:t>
            </a:r>
            <a:endParaRPr lang="en-US" altLang="en-US" dirty="0"/>
          </a:p>
        </p:txBody>
      </p:sp>
    </p:spTree>
    <p:extLst>
      <p:ext uri="{BB962C8B-B14F-4D97-AF65-F5344CB8AC3E}">
        <p14:creationId xmlns:p14="http://schemas.microsoft.com/office/powerpoint/2010/main" val="41123703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MHHE_Accessible_PPT_Template-v3">
  <a:themeElements>
    <a:clrScheme name="Custom 28">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76AB41F-95FB-4B31-B0E7-0FE8EBE416CC}">
  <ds:schemaRefs>
    <ds:schemaRef ds:uri="http://schemas.microsoft.com/sharepoint/v3/contenttype/forms"/>
  </ds:schemaRefs>
</ds:datastoreItem>
</file>

<file path=customXml/itemProps2.xml><?xml version="1.0" encoding="utf-8"?>
<ds:datastoreItem xmlns:ds="http://schemas.openxmlformats.org/officeDocument/2006/customXml" ds:itemID="{6DB6889F-2DE8-41D4-9B5A-8A838FBE16DC}">
  <ds:schemaRefs>
    <ds:schemaRef ds:uri="http://purl.org/dc/elements/1.1/"/>
    <ds:schemaRef ds:uri="http://schemas.microsoft.com/office/2006/metadata/properties"/>
    <ds:schemaRef ds:uri="http://schemas.microsoft.com/office/infopath/2007/PartnerControls"/>
    <ds:schemaRef ds:uri="http://purl.org/dc/terms/"/>
    <ds:schemaRef ds:uri="http://schemas.microsoft.com/office/2006/documentManagement/types"/>
    <ds:schemaRef ds:uri="aa4f5ada-9d1d-46d6-b705-f2cf90d05a91"/>
    <ds:schemaRef ds:uri="http://purl.org/dc/dcmitype/"/>
    <ds:schemaRef ds:uri="http://schemas.openxmlformats.org/package/2006/metadata/core-properties"/>
    <ds:schemaRef ds:uri="3b891efd-a537-4e57-a9a6-7bde74ae8a20"/>
    <ds:schemaRef ds:uri="http://www.w3.org/XML/1998/namespace"/>
  </ds:schemaRefs>
</ds:datastoreItem>
</file>

<file path=customXml/itemProps3.xml><?xml version="1.0" encoding="utf-8"?>
<ds:datastoreItem xmlns:ds="http://schemas.openxmlformats.org/officeDocument/2006/customXml" ds:itemID="{2E14C7A1-050F-4A85-9A5B-C8EB040D3C78}"/>
</file>

<file path=docProps/app.xml><?xml version="1.0" encoding="utf-8"?>
<Properties xmlns="http://schemas.openxmlformats.org/officeDocument/2006/extended-properties" xmlns:vt="http://schemas.openxmlformats.org/officeDocument/2006/docPropsVTypes">
  <TotalTime>1750</TotalTime>
  <Words>1812</Words>
  <Application>Microsoft Office PowerPoint</Application>
  <PresentationFormat>On-screen Show (4:3)</PresentationFormat>
  <Paragraphs>191</Paragraphs>
  <Slides>28</Slides>
  <Notes>16</Notes>
  <HiddenSlides>5</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28</vt:i4>
      </vt:variant>
    </vt:vector>
  </HeadingPairs>
  <TitlesOfParts>
    <vt:vector size="43"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Chapter 16</vt:lpstr>
      <vt:lpstr>Learning Objectives, 1</vt:lpstr>
      <vt:lpstr>Learning Objectives, 2</vt:lpstr>
      <vt:lpstr>Training</vt:lpstr>
      <vt:lpstr>Orientation</vt:lpstr>
      <vt:lpstr>Role of the Supervisor</vt:lpstr>
      <vt:lpstr>Orientation Topics, 1</vt:lpstr>
      <vt:lpstr>Orientation Topics, 2</vt:lpstr>
      <vt:lpstr>Orientation Methods</vt:lpstr>
      <vt:lpstr>Figure 16.3: The Training Cycle</vt:lpstr>
      <vt:lpstr>Figure 16.4: Use of Various Training Methods</vt:lpstr>
      <vt:lpstr>Assessment of Training Needs, 1</vt:lpstr>
      <vt:lpstr>Assessment of Training Needs, 2</vt:lpstr>
      <vt:lpstr>Assessment of Training Needs, 3</vt:lpstr>
      <vt:lpstr>Figure 16.5: The Need to Retrain Employees</vt:lpstr>
      <vt:lpstr>Types of Training, 1</vt:lpstr>
      <vt:lpstr>Types of Training, 2</vt:lpstr>
      <vt:lpstr>Advice for Successfully Implementing a Computer- Assisted Training Program</vt:lpstr>
      <vt:lpstr>Coaching</vt:lpstr>
      <vt:lpstr>Figure 16.7: The Coaching Process</vt:lpstr>
      <vt:lpstr>Mentoring</vt:lpstr>
      <vt:lpstr>Evaluation of Training, 1</vt:lpstr>
      <vt:lpstr>Evaluation of Training, 2 </vt:lpstr>
      <vt:lpstr>APPENDICES</vt:lpstr>
      <vt:lpstr>Figure 16.3: The Training Cycle, Appendix</vt:lpstr>
      <vt:lpstr> Figure 16.4: Use of Various Training Methods, Appendix</vt:lpstr>
      <vt:lpstr> Figure 16.5: The Need to Retrain Employees, Appendix</vt:lpstr>
      <vt:lpstr>Figure 16.7: The Coaching Process, Appendix</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Bhavana Balaji</cp:lastModifiedBy>
  <cp:revision>73</cp:revision>
  <dcterms:created xsi:type="dcterms:W3CDTF">2015-01-23T21:54:27Z</dcterms:created>
  <dcterms:modified xsi:type="dcterms:W3CDTF">2018-02-05T10:27:38Z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