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 id="2147483677" r:id="rId5"/>
    <p:sldMasterId id="2147483685" r:id="rId6"/>
    <p:sldMasterId id="2147483695" r:id="rId7"/>
    <p:sldMasterId id="2147483705" r:id="rId8"/>
    <p:sldMasterId id="2147483713" r:id="rId9"/>
    <p:sldMasterId id="2147483721" r:id="rId10"/>
    <p:sldMasterId id="2147483724" r:id="rId11"/>
  </p:sldMasterIdLst>
  <p:notesMasterIdLst>
    <p:notesMasterId r:id="rId34"/>
  </p:notesMasterIdLst>
  <p:sldIdLst>
    <p:sldId id="259" r:id="rId12"/>
    <p:sldId id="260" r:id="rId13"/>
    <p:sldId id="261" r:id="rId14"/>
    <p:sldId id="262" r:id="rId15"/>
    <p:sldId id="263" r:id="rId16"/>
    <p:sldId id="265" r:id="rId17"/>
    <p:sldId id="267" r:id="rId18"/>
    <p:sldId id="268" r:id="rId19"/>
    <p:sldId id="270" r:id="rId20"/>
    <p:sldId id="271" r:id="rId21"/>
    <p:sldId id="273" r:id="rId22"/>
    <p:sldId id="275" r:id="rId23"/>
    <p:sldId id="277" r:id="rId24"/>
    <p:sldId id="278" r:id="rId25"/>
    <p:sldId id="279" r:id="rId26"/>
    <p:sldId id="280" r:id="rId27"/>
    <p:sldId id="283" r:id="rId28"/>
    <p:sldId id="284" r:id="rId29"/>
    <p:sldId id="287" r:id="rId30"/>
    <p:sldId id="286" r:id="rId31"/>
    <p:sldId id="285"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ce Miriam D Monte" initials="GMDM" lastIdx="14" clrIdx="0">
    <p:extLst>
      <p:ext uri="{19B8F6BF-5375-455C-9EA6-DF929625EA0E}">
        <p15:presenceInfo xmlns:p15="http://schemas.microsoft.com/office/powerpoint/2012/main" userId="S-1-5-21-3361151005-2080053223-3394076701-19122" providerId="AD"/>
      </p:ext>
    </p:extLst>
  </p:cmAuthor>
  <p:cmAuthor id="2" name="Ishani Debroy" initials="ID" lastIdx="17" clrIdx="1">
    <p:extLst>
      <p:ext uri="{19B8F6BF-5375-455C-9EA6-DF929625EA0E}">
        <p15:presenceInfo xmlns:p15="http://schemas.microsoft.com/office/powerpoint/2012/main" userId="S-1-5-21-3361151005-2080053223-3394076701-18500" providerId="AD"/>
      </p:ext>
    </p:extLst>
  </p:cmAuthor>
  <p:cmAuthor id="3" name="QA" initials="QA" lastIdx="14" clrIdx="2">
    <p:extLst>
      <p:ext uri="{19B8F6BF-5375-455C-9EA6-DF929625EA0E}">
        <p15:presenceInfo xmlns:p15="http://schemas.microsoft.com/office/powerpoint/2012/main" userId="Q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262" autoAdjust="0"/>
  </p:normalViewPr>
  <p:slideViewPr>
    <p:cSldViewPr>
      <p:cViewPr varScale="1">
        <p:scale>
          <a:sx n="57" d="100"/>
          <a:sy n="57" d="100"/>
        </p:scale>
        <p:origin x="966"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1/31/2018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dirty="0"/>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AEDCC9D-3210-4D37-B00D-298D886E3FF5}" type="slidenum">
              <a:rPr lang="en-US"/>
              <a:pPr>
                <a:defRPr/>
              </a:pPr>
              <a:t>6</a:t>
            </a:fld>
            <a:endParaRPr lang="en-US"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2: Define </a:t>
            </a:r>
            <a:r>
              <a:rPr lang="en-US" altLang="en-US" dirty="0" smtClean="0"/>
              <a:t>ethics, </a:t>
            </a:r>
            <a:r>
              <a:rPr lang="en-US" altLang="en-US" dirty="0"/>
              <a:t>and explain how organizations specify standards for ethical behavior.</a:t>
            </a:r>
          </a:p>
          <a:p>
            <a:pPr marL="228600" indent="-228600"/>
            <a:endParaRPr lang="en-US" altLang="en-US" dirty="0"/>
          </a:p>
          <a:p>
            <a:pPr marL="228600" indent="-228600"/>
            <a:r>
              <a:rPr lang="en-US" altLang="en-US" dirty="0"/>
              <a:t>See text </a:t>
            </a:r>
            <a:r>
              <a:rPr lang="en-US" altLang="en-US" dirty="0" smtClean="0"/>
              <a:t>page: </a:t>
            </a:r>
            <a:r>
              <a:rPr lang="en-US" altLang="en-US" dirty="0"/>
              <a:t>83</a:t>
            </a:r>
          </a:p>
          <a:p>
            <a:pPr marL="228600" indent="-228600"/>
            <a:endParaRPr lang="en-US" altLang="en-US" dirty="0"/>
          </a:p>
        </p:txBody>
      </p:sp>
    </p:spTree>
    <p:extLst>
      <p:ext uri="{BB962C8B-B14F-4D97-AF65-F5344CB8AC3E}">
        <p14:creationId xmlns:p14="http://schemas.microsoft.com/office/powerpoint/2010/main" val="583314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19</a:t>
            </a:fld>
            <a:endParaRPr lang="en-US" dirty="0"/>
          </a:p>
        </p:txBody>
      </p:sp>
    </p:spTree>
    <p:extLst>
      <p:ext uri="{BB962C8B-B14F-4D97-AF65-F5344CB8AC3E}">
        <p14:creationId xmlns:p14="http://schemas.microsoft.com/office/powerpoint/2010/main" val="4002094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470CD1B-3243-482C-ACC4-64651DEB8233}" type="slidenum">
              <a:rPr lang="en-US"/>
              <a:pPr>
                <a:defRPr/>
              </a:pPr>
              <a:t>8</a:t>
            </a:fld>
            <a:endParaRPr lang="en-US"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Identify benefits of ethical behavior and challenges that make ethical behavior more difficult in the modern workplace.</a:t>
            </a:r>
          </a:p>
          <a:p>
            <a:pPr marL="228600" indent="-228600"/>
            <a:endParaRPr lang="en-US" altLang="en-US" dirty="0"/>
          </a:p>
          <a:p>
            <a:pPr marL="228600" indent="-228600"/>
            <a:r>
              <a:rPr lang="en-US" altLang="en-US" dirty="0"/>
              <a:t>See text page: </a:t>
            </a:r>
            <a:r>
              <a:rPr lang="en-US" altLang="en-US" dirty="0" smtClean="0"/>
              <a:t>83</a:t>
            </a:r>
            <a:endParaRPr lang="en-US" altLang="en-US" dirty="0"/>
          </a:p>
        </p:txBody>
      </p:sp>
    </p:spTree>
    <p:extLst>
      <p:ext uri="{BB962C8B-B14F-4D97-AF65-F5344CB8AC3E}">
        <p14:creationId xmlns:p14="http://schemas.microsoft.com/office/powerpoint/2010/main" val="1576274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30F10E3-1A27-4AB1-9C2B-F63474CB52A3}" type="slidenum">
              <a:rPr lang="en-US"/>
              <a:pPr>
                <a:defRPr/>
              </a:pPr>
              <a:t>9</a:t>
            </a:fld>
            <a:endParaRPr lang="en-US"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3: Identify benefits of ethical behavior and challenges that make ethical behavior more difficult in the modern workplace.</a:t>
            </a:r>
          </a:p>
          <a:p>
            <a:pPr marL="228600" indent="-228600"/>
            <a:endParaRPr lang="en-US" altLang="en-US" dirty="0"/>
          </a:p>
          <a:p>
            <a:pPr marL="228600" indent="-228600"/>
            <a:r>
              <a:rPr lang="en-US" altLang="en-US" dirty="0"/>
              <a:t>See text pages: 84 to 86</a:t>
            </a:r>
          </a:p>
          <a:p>
            <a:pPr marL="228600" indent="-228600"/>
            <a:endParaRPr lang="en-US" altLang="en-US" dirty="0"/>
          </a:p>
        </p:txBody>
      </p:sp>
    </p:spTree>
    <p:extLst>
      <p:ext uri="{BB962C8B-B14F-4D97-AF65-F5344CB8AC3E}">
        <p14:creationId xmlns:p14="http://schemas.microsoft.com/office/powerpoint/2010/main" val="2658256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9BCF72C-1047-4AFA-B92F-D158D995E9D0}" type="slidenum">
              <a:rPr lang="en-US"/>
              <a:pPr>
                <a:defRPr/>
              </a:pPr>
              <a:t>12</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600" b="1" i="0" u="none" strike="noStrike" kern="1200" baseline="0" dirty="0">
                <a:solidFill>
                  <a:schemeClr val="tx1"/>
                </a:solidFill>
                <a:latin typeface="+mn-lt"/>
                <a:ea typeface="+mn-ea"/>
                <a:cs typeface="+mn-cs"/>
              </a:rPr>
              <a:t>Nepotism: </a:t>
            </a:r>
            <a:r>
              <a:rPr lang="en-US" sz="1200" b="0" i="0" u="none" strike="noStrike" kern="1200" baseline="0" dirty="0">
                <a:solidFill>
                  <a:schemeClr val="tx1"/>
                </a:solidFill>
                <a:latin typeface="+mn-lt"/>
                <a:ea typeface="+mn-ea"/>
                <a:cs typeface="+mn-cs"/>
              </a:rPr>
              <a:t>The hiring of one’s </a:t>
            </a:r>
            <a:r>
              <a:rPr lang="en-US" sz="1200" b="0" i="0" u="none" strike="noStrike" kern="1200" baseline="0" dirty="0" smtClean="0">
                <a:solidFill>
                  <a:schemeClr val="tx1"/>
                </a:solidFill>
                <a:latin typeface="+mn-lt"/>
                <a:ea typeface="+mn-ea"/>
                <a:cs typeface="+mn-cs"/>
              </a:rPr>
              <a:t>relatives</a:t>
            </a:r>
            <a:endParaRPr lang="en-US" sz="1200" b="0" i="0" u="none" strike="noStrike" kern="1200" baseline="0" dirty="0">
              <a:solidFill>
                <a:schemeClr val="tx1"/>
              </a:solidFill>
              <a:latin typeface="+mn-lt"/>
              <a:ea typeface="+mn-ea"/>
              <a:cs typeface="+mn-cs"/>
            </a:endParaRPr>
          </a:p>
          <a:p>
            <a:endParaRPr lang="en-US" altLang="en-US" sz="1200" b="0" i="0" u="none" strike="noStrike" kern="1200" baseline="0" dirty="0">
              <a:solidFill>
                <a:schemeClr val="tx1"/>
              </a:solidFill>
              <a:latin typeface="+mn-lt"/>
              <a:ea typeface="+mn-ea"/>
              <a:cs typeface="+mn-cs"/>
            </a:endParaRPr>
          </a:p>
          <a:p>
            <a:r>
              <a:rPr lang="en-US" altLang="en-US" dirty="0"/>
              <a:t>See Learning Objective 5: Describe </a:t>
            </a:r>
            <a:r>
              <a:rPr lang="en-US" altLang="en-US" dirty="0" smtClean="0"/>
              <a:t>major </a:t>
            </a:r>
            <a:r>
              <a:rPr lang="en-US" altLang="en-US" dirty="0"/>
              <a:t>types of ethical behavior that supervisors should practice.</a:t>
            </a:r>
          </a:p>
          <a:p>
            <a:endParaRPr lang="en-US" altLang="en-US" dirty="0"/>
          </a:p>
          <a:p>
            <a:r>
              <a:rPr lang="en-US" altLang="en-US" dirty="0"/>
              <a:t>See text page: 89</a:t>
            </a:r>
          </a:p>
          <a:p>
            <a:endParaRPr lang="en-US" altLang="en-US" dirty="0"/>
          </a:p>
        </p:txBody>
      </p:sp>
    </p:spTree>
    <p:extLst>
      <p:ext uri="{BB962C8B-B14F-4D97-AF65-F5344CB8AC3E}">
        <p14:creationId xmlns:p14="http://schemas.microsoft.com/office/powerpoint/2010/main" val="2386003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F0B23A4-4337-41FC-B789-47C723F66399}" type="slidenum">
              <a:rPr lang="en-US"/>
              <a:pPr>
                <a:defRPr/>
              </a:pPr>
              <a:t>13</a:t>
            </a:fld>
            <a:endParaRPr lang="en-US"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6: Outline ways to make ethical decisions.</a:t>
            </a:r>
            <a:r>
              <a:rPr lang="en-US" altLang="en-US" b="1" dirty="0"/>
              <a:t> </a:t>
            </a:r>
          </a:p>
          <a:p>
            <a:pPr marL="228600" indent="-228600"/>
            <a:endParaRPr lang="en-US" altLang="en-US" dirty="0"/>
          </a:p>
          <a:p>
            <a:pPr marL="228600" indent="-228600"/>
            <a:r>
              <a:rPr lang="en-US" altLang="en-US" dirty="0"/>
              <a:t>See text page: 90</a:t>
            </a:r>
          </a:p>
          <a:p>
            <a:pPr marL="228600" indent="-228600"/>
            <a:endParaRPr lang="en-US" altLang="en-US" b="1" dirty="0"/>
          </a:p>
          <a:p>
            <a:pPr marL="228600" indent="-228600"/>
            <a:endParaRPr lang="en-US" altLang="en-US" dirty="0"/>
          </a:p>
        </p:txBody>
      </p:sp>
    </p:spTree>
    <p:extLst>
      <p:ext uri="{BB962C8B-B14F-4D97-AF65-F5344CB8AC3E}">
        <p14:creationId xmlns:p14="http://schemas.microsoft.com/office/powerpoint/2010/main" val="679262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649EED5-E7C3-4355-B660-EE0864A4ECA0}" type="slidenum">
              <a:rPr lang="en-US"/>
              <a:pPr>
                <a:defRPr/>
              </a:pPr>
              <a:t>14</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7: Provide guidelines for supervising unethical employees. </a:t>
            </a:r>
          </a:p>
          <a:p>
            <a:endParaRPr lang="en-US" altLang="en-US" dirty="0"/>
          </a:p>
          <a:p>
            <a:r>
              <a:rPr lang="en-US" altLang="en-US" dirty="0"/>
              <a:t>See text page: 91</a:t>
            </a:r>
          </a:p>
          <a:p>
            <a:endParaRPr lang="en-US" altLang="en-US" dirty="0"/>
          </a:p>
        </p:txBody>
      </p:sp>
    </p:spTree>
    <p:extLst>
      <p:ext uri="{BB962C8B-B14F-4D97-AF65-F5344CB8AC3E}">
        <p14:creationId xmlns:p14="http://schemas.microsoft.com/office/powerpoint/2010/main" val="3264064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Typically, a whistle-blower brings the problem first to a manager in the organization. If management seems unresponsive, he or she then contacts a government agency, the media, or a private organization. </a:t>
            </a:r>
          </a:p>
          <a:p>
            <a:endParaRPr lang="en-US" altLang="en-US" dirty="0"/>
          </a:p>
        </p:txBody>
      </p:sp>
      <p:sp>
        <p:nvSpPr>
          <p:cNvPr id="4" name="Slide Number Placeholder 3"/>
          <p:cNvSpPr>
            <a:spLocks noGrp="1"/>
          </p:cNvSpPr>
          <p:nvPr>
            <p:ph type="sldNum" sz="quarter" idx="5"/>
          </p:nvPr>
        </p:nvSpPr>
        <p:spPr/>
        <p:txBody>
          <a:bodyPr/>
          <a:lstStyle/>
          <a:p>
            <a:pPr>
              <a:defRPr/>
            </a:pPr>
            <a:fld id="{ED7DF787-F4BB-465A-AB3E-B4A371751DC0}" type="slidenum">
              <a:rPr lang="en-US" smtClean="0"/>
              <a:pPr>
                <a:defRPr/>
              </a:pPr>
              <a:t>15</a:t>
            </a:fld>
            <a:endParaRPr lang="en-US" dirty="0"/>
          </a:p>
        </p:txBody>
      </p:sp>
    </p:spTree>
    <p:extLst>
      <p:ext uri="{BB962C8B-B14F-4D97-AF65-F5344CB8AC3E}">
        <p14:creationId xmlns:p14="http://schemas.microsoft.com/office/powerpoint/2010/main" val="2676599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AD64AC3-F83E-4BC2-B1CC-6AF6210881EB}" type="slidenum">
              <a:rPr lang="en-US"/>
              <a:pPr>
                <a:defRPr/>
              </a:pPr>
              <a:t>16</a:t>
            </a:fld>
            <a:endParaRPr lang="en-US"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ltLang="en-US" dirty="0"/>
              <a:t>See Learning Objective 8: Define </a:t>
            </a:r>
            <a:r>
              <a:rPr lang="en-US" altLang="en-US" dirty="0" smtClean="0"/>
              <a:t>whistle-blowers, </a:t>
            </a:r>
            <a:r>
              <a:rPr lang="en-US" altLang="en-US" dirty="0"/>
              <a:t>and describe how the supervisor should treat such employees.</a:t>
            </a:r>
          </a:p>
          <a:p>
            <a:pPr marL="228600" indent="-228600"/>
            <a:endParaRPr lang="en-US" altLang="en-US" dirty="0"/>
          </a:p>
          <a:p>
            <a:pPr marL="228600" indent="-228600"/>
            <a:r>
              <a:rPr lang="en-US" altLang="en-US" dirty="0"/>
              <a:t>See text page: 91</a:t>
            </a:r>
          </a:p>
          <a:p>
            <a:pPr marL="228600" indent="-228600"/>
            <a:endParaRPr lang="en-US" altLang="en-US" dirty="0"/>
          </a:p>
        </p:txBody>
      </p:sp>
    </p:spTree>
    <p:extLst>
      <p:ext uri="{BB962C8B-B14F-4D97-AF65-F5344CB8AC3E}">
        <p14:creationId xmlns:p14="http://schemas.microsoft.com/office/powerpoint/2010/main" val="2958780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A11F00E-E344-46A2-A181-B0ADF64ACB3A}" type="slidenum">
              <a:rPr lang="en-US"/>
              <a:pPr>
                <a:defRPr/>
              </a:pPr>
              <a:t>17</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See Learning Objective 8: Define </a:t>
            </a:r>
            <a:r>
              <a:rPr lang="en-US" altLang="en-US" dirty="0" smtClean="0"/>
              <a:t>whistle-blowers, </a:t>
            </a:r>
            <a:r>
              <a:rPr lang="en-US" altLang="en-US" dirty="0"/>
              <a:t>and describe how the supervisor should treat such employees.</a:t>
            </a:r>
          </a:p>
          <a:p>
            <a:endParaRPr lang="en-US" altLang="en-US" dirty="0"/>
          </a:p>
          <a:p>
            <a:r>
              <a:rPr lang="en-US" altLang="en-US" dirty="0"/>
              <a:t>See text pages: 91 to 93</a:t>
            </a:r>
          </a:p>
          <a:p>
            <a:endParaRPr lang="en-US" altLang="en-US" dirty="0"/>
          </a:p>
        </p:txBody>
      </p:sp>
    </p:spTree>
    <p:extLst>
      <p:ext uri="{BB962C8B-B14F-4D97-AF65-F5344CB8AC3E}">
        <p14:creationId xmlns:p14="http://schemas.microsoft.com/office/powerpoint/2010/main" val="2453455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60927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Rectangle 5">
            <a:extLst>
              <a:ext uri="{FF2B5EF4-FFF2-40B4-BE49-F238E27FC236}">
                <a16:creationId xmlns:a16="http://schemas.microsoft.com/office/drawing/2014/main" xmlns="" id="{317EA41A-E8E3-4039-AB7A-6BED50D3E037}"/>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4167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22964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Rectangle 5">
            <a:extLst>
              <a:ext uri="{FF2B5EF4-FFF2-40B4-BE49-F238E27FC236}">
                <a16:creationId xmlns:a16="http://schemas.microsoft.com/office/drawing/2014/main" xmlns="" id="{317EA41A-E8E3-4039-AB7A-6BED50D3E037}"/>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451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997555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90205083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87102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42334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42906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pattFill prst="pct50">
            <a:fgClr>
              <a:schemeClr val="accent3">
                <a:lumMod val="75000"/>
              </a:schemeClr>
            </a:fgClr>
            <a:bgClr>
              <a:schemeClr val="accent3">
                <a:lumMod val="60000"/>
                <a:lumOff val="4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762000" y="685801"/>
            <a:ext cx="39624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62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609600" y="6486957"/>
            <a:ext cx="7543800" cy="365125"/>
          </a:xfrm>
          <a:prstGeom prst="rect">
            <a:avLst/>
          </a:prstGeom>
        </p:spPr>
        <p:txBody>
          <a:bodyPr/>
          <a:lstStyle>
            <a:lvl1pPr>
              <a:defRPr sz="1000"/>
            </a:lvl1pPr>
          </a:lstStyle>
          <a:p>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
        <p:nvSpPr>
          <p:cNvPr id="10" name="Rectangle 9"/>
          <p:cNvSpPr/>
          <p:nvPr userDrawn="1"/>
        </p:nvSpPr>
        <p:spPr>
          <a:xfrm>
            <a:off x="0" y="0"/>
            <a:ext cx="609600" cy="2819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2514600"/>
            <a:ext cx="609600" cy="4343400"/>
          </a:xfrm>
          <a:prstGeom prst="rect">
            <a:avLst/>
          </a:prstGeom>
          <a:solidFill>
            <a:srgbClr val="9A1A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48570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62000" y="1752600"/>
            <a:ext cx="8153400" cy="4648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73639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458617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762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953000" y="1676400"/>
            <a:ext cx="4038600" cy="4724400"/>
          </a:xfrm>
        </p:spPr>
        <p:txBody>
          <a:bodyPr/>
          <a:lstStyle>
            <a:lvl1pPr marL="342900" indent="-34290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38181363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001000" cy="1143000"/>
          </a:xfrm>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C991611B-C075-4B89-8C08-0A9B6889F5BC}" type="slidenum">
              <a:rPr lang="en-US" smtClean="0"/>
              <a:pPr/>
              <a:t>‹#›</a:t>
            </a:fld>
            <a:endParaRPr lang="en-US" dirty="0"/>
          </a:p>
        </p:txBody>
      </p:sp>
    </p:spTree>
    <p:extLst>
      <p:ext uri="{BB962C8B-B14F-4D97-AF65-F5344CB8AC3E}">
        <p14:creationId xmlns:p14="http://schemas.microsoft.com/office/powerpoint/2010/main" val="2103608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570912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131333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87105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125086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459145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288749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96627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91872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4" name="Content Placeholder 8">
            <a:extLst>
              <a:ext uri="{FF2B5EF4-FFF2-40B4-BE49-F238E27FC236}">
                <a16:creationId xmlns:a16="http://schemas.microsoft.com/office/drawing/2014/main" xmlns="" id="{5C6E3420-A3DE-4BC9-8EC1-1BB854FDAAA6}"/>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2651336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658149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615007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746177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24326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602050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034876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883640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0976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0666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94698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6883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486090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891935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075682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378057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381271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349333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9799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691273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5893462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7400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256438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476695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456571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5428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973816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5305167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6882318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973073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271004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58761418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36555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5100835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675014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2315567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84905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74190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7636915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894208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00083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902872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317EA41A-E8E3-4039-AB7A-6BED50D3E037}"/>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8329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5926050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44275570"/>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53532461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530615428"/>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181093353"/>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5939818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187725855"/>
      </p:ext>
    </p:extLst>
  </p:cSld>
  <p:clrMap bg1="lt1" tx1="dk1" bg2="lt2" tx2="dk2" accent1="accent1" accent2="accent2" accent3="accent3" accent4="accent4" accent5="accent5" accent6="accent6" hlink="hlink" folHlink="folHlink"/>
  <p:sldLayoutIdLst>
    <p:sldLayoutId id="2147483722" r:id="rId1"/>
    <p:sldLayoutId id="2147483723"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03705244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body" sz="quarter" idx="4294967295"/>
          </p:nvPr>
        </p:nvSpPr>
        <p:spPr>
          <a:xfrm>
            <a:off x="0" y="2282925"/>
            <a:ext cx="5105400" cy="685800"/>
          </a:xfrm>
          <a:prstGeom prst="rect">
            <a:avLst/>
          </a:prstGeom>
        </p:spPr>
        <p:txBody>
          <a:bodyPr/>
          <a:lstStyle/>
          <a:p>
            <a:pPr marL="0" indent="0" algn="ctr">
              <a:buNone/>
            </a:pPr>
            <a:r>
              <a:rPr lang="en-US" dirty="0">
                <a:solidFill>
                  <a:schemeClr val="tx1"/>
                </a:solidFill>
              </a:rPr>
              <a:t>Chapter 4</a:t>
            </a:r>
          </a:p>
        </p:txBody>
      </p:sp>
      <p:sp>
        <p:nvSpPr>
          <p:cNvPr id="2" name="Subtitle 1"/>
          <p:cNvSpPr>
            <a:spLocks noGrp="1"/>
          </p:cNvSpPr>
          <p:nvPr>
            <p:ph type="ctrTitle"/>
          </p:nvPr>
        </p:nvSpPr>
        <p:spPr>
          <a:xfrm>
            <a:off x="6246" y="3429000"/>
            <a:ext cx="5105400" cy="1371600"/>
          </a:xfrm>
        </p:spPr>
        <p:txBody>
          <a:bodyPr>
            <a:noAutofit/>
          </a:bodyPr>
          <a:lstStyle/>
          <a:p>
            <a:r>
              <a:rPr lang="en-US" sz="3400" dirty="0"/>
              <a:t>Corporate Social</a:t>
            </a:r>
            <a:br>
              <a:rPr lang="en-US" sz="3400" dirty="0"/>
            </a:br>
            <a:r>
              <a:rPr lang="en-US" sz="3400" dirty="0"/>
              <a:t>Responsibility, Ethics,</a:t>
            </a:r>
            <a:br>
              <a:rPr lang="en-US" sz="3400" dirty="0"/>
            </a:br>
            <a:r>
              <a:rPr lang="en-US" sz="3400" dirty="0"/>
              <a:t>and Sustainability</a:t>
            </a:r>
          </a:p>
        </p:txBody>
      </p:sp>
      <p:pic>
        <p:nvPicPr>
          <p:cNvPr id="5" name="Picture 4">
            <a:extLst>
              <a:ext uri="{FF2B5EF4-FFF2-40B4-BE49-F238E27FC236}">
                <a16:creationId xmlns:a16="http://schemas.microsoft.com/office/drawing/2014/main" xmlns="" id="{3EEB17EA-DA4B-435E-A824-04B076A2C1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6113" y="946692"/>
            <a:ext cx="3936173" cy="4964616"/>
          </a:xfrm>
          <a:prstGeom prst="rect">
            <a:avLst/>
          </a:prstGeom>
        </p:spPr>
      </p:pic>
      <p:sp>
        <p:nvSpPr>
          <p:cNvPr id="6" name="Content placeholder 1">
            <a:extLst>
              <a:ext uri="{FF2B5EF4-FFF2-40B4-BE49-F238E27FC236}">
                <a16:creationId xmlns:a16="http://schemas.microsoft.com/office/drawing/2014/main" xmlns="" id="{7D49FC8E-3FB6-45D3-9E0F-959C495F3171}"/>
              </a:ext>
            </a:extLst>
          </p:cNvPr>
          <p:cNvSpPr/>
          <p:nvPr/>
        </p:nvSpPr>
        <p:spPr>
          <a:xfrm>
            <a:off x="192374" y="6688595"/>
            <a:ext cx="9220200" cy="215444"/>
          </a:xfrm>
          <a:prstGeom prst="rect">
            <a:avLst/>
          </a:prstGeom>
        </p:spPr>
        <p:txBody>
          <a:bodyPr wrap="square">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2553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defRPr/>
            </a:pPr>
            <a:r>
              <a:rPr lang="en-US" dirty="0"/>
              <a:t>Differing Measures of Ethical Behavior</a:t>
            </a:r>
          </a:p>
        </p:txBody>
      </p:sp>
      <p:sp>
        <p:nvSpPr>
          <p:cNvPr id="3" name="Content Placeholder 2">
            <a:extLst>
              <a:ext uri="{FF2B5EF4-FFF2-40B4-BE49-F238E27FC236}">
                <a16:creationId xmlns:a16="http://schemas.microsoft.com/office/drawing/2014/main" xmlns="" id="{D07B7DFB-16E2-4F62-A1E9-6172A9909682}"/>
              </a:ext>
            </a:extLst>
          </p:cNvPr>
          <p:cNvSpPr>
            <a:spLocks noGrp="1"/>
          </p:cNvSpPr>
          <p:nvPr>
            <p:ph idx="1"/>
          </p:nvPr>
        </p:nvSpPr>
        <p:spPr/>
        <p:txBody>
          <a:bodyPr/>
          <a:lstStyle/>
          <a:p>
            <a:pPr marL="0" indent="0">
              <a:buNone/>
              <a:defRPr/>
            </a:pPr>
            <a:r>
              <a:rPr lang="en-US" b="1" dirty="0">
                <a:latin typeface="+mj-lt"/>
                <a:cs typeface="Arial" charset="0"/>
              </a:rPr>
              <a:t>Code of ethics</a:t>
            </a:r>
            <a:r>
              <a:rPr lang="en-US" dirty="0">
                <a:latin typeface="+mj-lt"/>
                <a:cs typeface="Arial" charset="0"/>
              </a:rPr>
              <a:t>:</a:t>
            </a:r>
            <a:r>
              <a:rPr lang="en-US" b="1" dirty="0">
                <a:latin typeface="+mj-lt"/>
                <a:cs typeface="Arial" charset="0"/>
              </a:rPr>
              <a:t> </a:t>
            </a:r>
            <a:r>
              <a:rPr lang="en-US" dirty="0">
                <a:latin typeface="+mj-lt"/>
                <a:cs typeface="Arial" charset="0"/>
              </a:rPr>
              <a:t>An organization’s written statement of its values and rules for ethical behavior</a:t>
            </a:r>
          </a:p>
          <a:p>
            <a:pPr marL="0" indent="0">
              <a:buNone/>
              <a:defRPr/>
            </a:pPr>
            <a:endParaRPr lang="en-US" sz="1200" dirty="0" smtClean="0">
              <a:latin typeface="+mj-lt"/>
              <a:cs typeface="Arial" charset="0"/>
            </a:endParaRPr>
          </a:p>
          <a:p>
            <a:pPr marL="0" indent="0">
              <a:buNone/>
              <a:defRPr/>
            </a:pPr>
            <a:r>
              <a:rPr lang="en-US" dirty="0" smtClean="0">
                <a:cs typeface="Arial" charset="0"/>
              </a:rPr>
              <a:t>Ethical </a:t>
            </a:r>
            <a:r>
              <a:rPr lang="en-US" dirty="0">
                <a:cs typeface="Arial" charset="0"/>
              </a:rPr>
              <a:t>standards can vary from culture to culture</a:t>
            </a:r>
          </a:p>
          <a:p>
            <a:pPr>
              <a:defRPr/>
            </a:pPr>
            <a:r>
              <a:rPr lang="en-US" sz="2200" dirty="0" smtClean="0">
                <a:latin typeface="+mj-lt"/>
                <a:cs typeface="Arial" charset="0"/>
              </a:rPr>
              <a:t>Meeting </a:t>
            </a:r>
            <a:r>
              <a:rPr lang="en-US" sz="2200" dirty="0">
                <a:latin typeface="+mj-lt"/>
                <a:cs typeface="Arial" charset="0"/>
              </a:rPr>
              <a:t>high ethical standards is especially challenging for those who work with people from more than one </a:t>
            </a:r>
            <a:r>
              <a:rPr lang="en-US" sz="2200" dirty="0" smtClean="0">
                <a:latin typeface="+mj-lt"/>
                <a:cs typeface="Arial" charset="0"/>
              </a:rPr>
              <a:t>culture</a:t>
            </a:r>
          </a:p>
          <a:p>
            <a:pPr>
              <a:defRPr/>
            </a:pPr>
            <a:r>
              <a:rPr lang="en-US" sz="2200" dirty="0">
                <a:latin typeface="+mj-lt"/>
                <a:cs typeface="Arial" charset="0"/>
              </a:rPr>
              <a:t>If an organization does business in a country where corruption is expected, employees can have more difficulty meeting high standards</a:t>
            </a:r>
          </a:p>
          <a:p>
            <a:pPr>
              <a:defRPr/>
            </a:pPr>
            <a:r>
              <a:rPr lang="en-US" sz="2200" dirty="0" smtClean="0">
                <a:latin typeface="+mj-lt"/>
              </a:rPr>
              <a:t>Understanding </a:t>
            </a:r>
            <a:r>
              <a:rPr lang="en-US" sz="2200" dirty="0">
                <a:latin typeface="+mj-lt"/>
              </a:rPr>
              <a:t>cultural differences </a:t>
            </a:r>
            <a:r>
              <a:rPr lang="en-US" sz="2200" dirty="0" smtClean="0">
                <a:latin typeface="+mj-lt"/>
              </a:rPr>
              <a:t>can </a:t>
            </a:r>
            <a:r>
              <a:rPr lang="en-US" sz="2200" dirty="0">
                <a:latin typeface="+mj-lt"/>
              </a:rPr>
              <a:t>help businesspeople interpret behavior so they can arrive at agreements that are acceptable on both sides </a:t>
            </a:r>
            <a:endParaRPr lang="en-US" sz="2200" dirty="0">
              <a:latin typeface="+mj-lt"/>
              <a:cs typeface="Arial" charset="0"/>
            </a:endParaRPr>
          </a:p>
        </p:txBody>
      </p:sp>
    </p:spTree>
    <p:extLst>
      <p:ext uri="{BB962C8B-B14F-4D97-AF65-F5344CB8AC3E}">
        <p14:creationId xmlns:p14="http://schemas.microsoft.com/office/powerpoint/2010/main" val="454358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latin typeface="Calibri" panose="020F0502020204030204" pitchFamily="34" charset="0"/>
                <a:cs typeface="Arial" charset="0"/>
              </a:rPr>
              <a:t>Code of Ethics: </a:t>
            </a:r>
            <a:r>
              <a:rPr lang="en-US" altLang="en-US" dirty="0" smtClean="0">
                <a:latin typeface="Calibri" panose="020F0502020204030204" pitchFamily="34" charset="0"/>
                <a:cs typeface="Arial" charset="0"/>
              </a:rPr>
              <a:t>The Coca-Cola Company</a:t>
            </a:r>
            <a:endParaRPr lang="en-US" altLang="en-US" dirty="0">
              <a:latin typeface="Calibri" panose="020F0502020204030204" pitchFamily="34" charset="0"/>
              <a:cs typeface="Arial" charset="0"/>
            </a:endParaRPr>
          </a:p>
        </p:txBody>
      </p:sp>
      <p:sp>
        <p:nvSpPr>
          <p:cNvPr id="3" name="Content Placeholder 2"/>
          <p:cNvSpPr>
            <a:spLocks noGrp="1"/>
          </p:cNvSpPr>
          <p:nvPr>
            <p:ph idx="1"/>
          </p:nvPr>
        </p:nvSpPr>
        <p:spPr/>
        <p:txBody>
          <a:bodyPr>
            <a:noAutofit/>
          </a:bodyPr>
          <a:lstStyle/>
          <a:p>
            <a:pPr>
              <a:spcAft>
                <a:spcPts val="0"/>
              </a:spcAft>
              <a:defRPr/>
            </a:pPr>
            <a:r>
              <a:rPr lang="en-US" dirty="0"/>
              <a:t>Ensure that </a:t>
            </a:r>
            <a:r>
              <a:rPr lang="en-US" dirty="0" smtClean="0"/>
              <a:t>employees understand </a:t>
            </a:r>
            <a:r>
              <a:rPr lang="en-US" dirty="0"/>
              <a:t>their responsibilities under the Code and other Company policies</a:t>
            </a:r>
          </a:p>
          <a:p>
            <a:pPr>
              <a:spcAft>
                <a:spcPts val="0"/>
              </a:spcAft>
              <a:defRPr/>
            </a:pPr>
            <a:r>
              <a:rPr lang="en-US" dirty="0"/>
              <a:t>Take opportunities to discuss the Code and reinforce the importance of ethics and compliance with employees</a:t>
            </a:r>
          </a:p>
          <a:p>
            <a:pPr>
              <a:spcAft>
                <a:spcPts val="0"/>
              </a:spcAft>
              <a:defRPr/>
            </a:pPr>
            <a:r>
              <a:rPr lang="en-US" dirty="0"/>
              <a:t>Create an environment where employees feel comfortable raising concerns</a:t>
            </a:r>
          </a:p>
          <a:p>
            <a:pPr>
              <a:spcAft>
                <a:spcPts val="0"/>
              </a:spcAft>
              <a:defRPr/>
            </a:pPr>
            <a:r>
              <a:rPr lang="en-US" dirty="0"/>
              <a:t>Consider conduct in relation to the Code and other Company policies when evaluating employees</a:t>
            </a:r>
          </a:p>
          <a:p>
            <a:pPr>
              <a:spcAft>
                <a:spcPts val="0"/>
              </a:spcAft>
              <a:defRPr/>
            </a:pPr>
            <a:r>
              <a:rPr lang="en-US" dirty="0"/>
              <a:t>Never encourage or direct employees to achieve business results at the expense of ethical conduct or compliance with the Code or the law</a:t>
            </a:r>
          </a:p>
          <a:p>
            <a:pPr>
              <a:spcAft>
                <a:spcPts val="0"/>
              </a:spcAft>
              <a:defRPr/>
            </a:pPr>
            <a:r>
              <a:rPr lang="en-US" dirty="0"/>
              <a:t>Always act to stop violations of the Code or the </a:t>
            </a:r>
            <a:r>
              <a:rPr lang="en-US" dirty="0" smtClean="0"/>
              <a:t>law</a:t>
            </a:r>
            <a:endParaRPr lang="en-US" dirty="0"/>
          </a:p>
        </p:txBody>
      </p:sp>
    </p:spTree>
    <p:extLst>
      <p:ext uri="{BB962C8B-B14F-4D97-AF65-F5344CB8AC3E}">
        <p14:creationId xmlns:p14="http://schemas.microsoft.com/office/powerpoint/2010/main" val="1629140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9C5AAE22-86A7-471B-9046-B59F3EE001E9}"/>
              </a:ext>
            </a:extLst>
          </p:cNvPr>
          <p:cNvSpPr>
            <a:spLocks noGrp="1"/>
          </p:cNvSpPr>
          <p:nvPr>
            <p:ph type="title"/>
          </p:nvPr>
        </p:nvSpPr>
        <p:spPr/>
        <p:txBody>
          <a:bodyPr/>
          <a:lstStyle/>
          <a:p>
            <a:r>
              <a:rPr lang="en-US" altLang="en-US" dirty="0">
                <a:latin typeface="Calibri" panose="020F0502020204030204" pitchFamily="34" charset="0"/>
                <a:cs typeface="Arial" charset="0"/>
              </a:rPr>
              <a:t>Ethical Behavior of </a:t>
            </a:r>
            <a:r>
              <a:rPr lang="en-US" altLang="en-US" dirty="0" smtClean="0">
                <a:latin typeface="Calibri" panose="020F0502020204030204" pitchFamily="34" charset="0"/>
                <a:cs typeface="Arial" charset="0"/>
              </a:rPr>
              <a:t>Supervisors</a:t>
            </a:r>
            <a:endParaRPr lang="en-US" dirty="0"/>
          </a:p>
        </p:txBody>
      </p:sp>
      <p:sp>
        <p:nvSpPr>
          <p:cNvPr id="8" name="Content Placeholder 7">
            <a:extLst>
              <a:ext uri="{FF2B5EF4-FFF2-40B4-BE49-F238E27FC236}">
                <a16:creationId xmlns:a16="http://schemas.microsoft.com/office/drawing/2014/main" xmlns="" id="{D10081E9-E996-4D02-83BE-2634211AAC16}"/>
              </a:ext>
            </a:extLst>
          </p:cNvPr>
          <p:cNvSpPr>
            <a:spLocks noGrp="1"/>
          </p:cNvSpPr>
          <p:nvPr>
            <p:ph idx="1"/>
          </p:nvPr>
        </p:nvSpPr>
        <p:spPr/>
        <p:txBody>
          <a:bodyPr/>
          <a:lstStyle/>
          <a:p>
            <a:pPr marL="0" indent="0">
              <a:buNone/>
              <a:defRPr/>
            </a:pPr>
            <a:r>
              <a:rPr lang="en-US" dirty="0" smtClean="0">
                <a:latin typeface="Calibri" panose="020F0502020204030204" pitchFamily="34" charset="0"/>
                <a:cs typeface="Arial" charset="0"/>
              </a:rPr>
              <a:t>Supervisors are expected to be: </a:t>
            </a:r>
          </a:p>
          <a:p>
            <a:pPr marL="0" indent="0">
              <a:buNone/>
              <a:defRPr/>
            </a:pPr>
            <a:endParaRPr lang="en-US" dirty="0" smtClean="0">
              <a:latin typeface="Calibri" panose="020F0502020204030204" pitchFamily="34" charset="0"/>
              <a:cs typeface="Arial" charset="0"/>
            </a:endParaRPr>
          </a:p>
          <a:p>
            <a:pPr>
              <a:defRPr/>
            </a:pPr>
            <a:r>
              <a:rPr lang="en-US" sz="2200" dirty="0" smtClean="0">
                <a:latin typeface="Calibri" panose="020F0502020204030204" pitchFamily="34" charset="0"/>
                <a:cs typeface="Arial" charset="0"/>
              </a:rPr>
              <a:t>Loyal </a:t>
            </a:r>
            <a:r>
              <a:rPr lang="en-US" sz="2200" dirty="0">
                <a:latin typeface="Calibri" panose="020F0502020204030204" pitchFamily="34" charset="0"/>
                <a:cs typeface="Arial" charset="0"/>
              </a:rPr>
              <a:t>to </a:t>
            </a:r>
            <a:r>
              <a:rPr lang="en-US" sz="2200" dirty="0" smtClean="0">
                <a:latin typeface="Calibri" panose="020F0502020204030204" pitchFamily="34" charset="0"/>
                <a:cs typeface="Arial" charset="0"/>
              </a:rPr>
              <a:t>their </a:t>
            </a:r>
            <a:r>
              <a:rPr lang="en-US" sz="2200" dirty="0">
                <a:latin typeface="Calibri" panose="020F0502020204030204" pitchFamily="34" charset="0"/>
                <a:cs typeface="Arial" charset="0"/>
              </a:rPr>
              <a:t>organization, managers, and </a:t>
            </a:r>
            <a:r>
              <a:rPr lang="en-US" sz="2200" dirty="0" smtClean="0">
                <a:latin typeface="Calibri" panose="020F0502020204030204" pitchFamily="34" charset="0"/>
                <a:cs typeface="Arial" charset="0"/>
              </a:rPr>
              <a:t>subordinates</a:t>
            </a:r>
            <a:endParaRPr lang="en-US" sz="2200" dirty="0">
              <a:latin typeface="Calibri" panose="020F0502020204030204" pitchFamily="34" charset="0"/>
              <a:cs typeface="Arial" charset="0"/>
            </a:endParaRPr>
          </a:p>
          <a:p>
            <a:pPr lvl="1">
              <a:defRPr/>
            </a:pPr>
            <a:r>
              <a:rPr lang="en-US" dirty="0">
                <a:latin typeface="Calibri" panose="020F0502020204030204" pitchFamily="34" charset="0"/>
                <a:cs typeface="Arial" charset="0"/>
              </a:rPr>
              <a:t>Conflict of loyalties can result in ethical dilemmas</a:t>
            </a:r>
          </a:p>
          <a:p>
            <a:pPr>
              <a:defRPr/>
            </a:pPr>
            <a:r>
              <a:rPr lang="en-US" sz="2200" dirty="0" smtClean="0">
                <a:latin typeface="Calibri" panose="020F0502020204030204" pitchFamily="34" charset="0"/>
                <a:cs typeface="Arial" charset="0"/>
              </a:rPr>
              <a:t>Fair to their employees and to avoid </a:t>
            </a:r>
            <a:r>
              <a:rPr lang="en-US" sz="2200" b="1" dirty="0" smtClean="0">
                <a:latin typeface="Calibri" panose="020F0502020204030204" pitchFamily="34" charset="0"/>
                <a:cs typeface="Arial" charset="0"/>
              </a:rPr>
              <a:t>nepotism</a:t>
            </a:r>
          </a:p>
          <a:p>
            <a:pPr>
              <a:defRPr/>
            </a:pPr>
            <a:r>
              <a:rPr lang="en-US" sz="2200" dirty="0" smtClean="0">
                <a:latin typeface="Calibri" panose="020F0502020204030204" pitchFamily="34" charset="0"/>
                <a:cs typeface="Arial" charset="0"/>
              </a:rPr>
              <a:t>Honest</a:t>
            </a:r>
          </a:p>
          <a:p>
            <a:pPr lvl="1">
              <a:defRPr/>
            </a:pPr>
            <a:r>
              <a:rPr lang="en-US" dirty="0" smtClean="0">
                <a:latin typeface="Calibri" panose="020F0502020204030204" pitchFamily="34" charset="0"/>
                <a:cs typeface="Arial" charset="0"/>
              </a:rPr>
              <a:t>Should </a:t>
            </a:r>
            <a:r>
              <a:rPr lang="en-US" dirty="0">
                <a:latin typeface="Calibri" panose="020F0502020204030204" pitchFamily="34" charset="0"/>
                <a:cs typeface="Arial" charset="0"/>
              </a:rPr>
              <a:t>give credit where </a:t>
            </a:r>
            <a:r>
              <a:rPr lang="en-US" dirty="0" smtClean="0">
                <a:latin typeface="Calibri" panose="020F0502020204030204" pitchFamily="34" charset="0"/>
                <a:cs typeface="Arial" charset="0"/>
              </a:rPr>
              <a:t>it is due</a:t>
            </a:r>
          </a:p>
          <a:p>
            <a:pPr lvl="1">
              <a:defRPr/>
            </a:pPr>
            <a:r>
              <a:rPr lang="en-US" dirty="0" smtClean="0">
                <a:latin typeface="Calibri" panose="020F0502020204030204" pitchFamily="34" charset="0"/>
                <a:cs typeface="Arial" charset="0"/>
              </a:rPr>
              <a:t>Must not use </a:t>
            </a:r>
            <a:r>
              <a:rPr lang="en-US" dirty="0">
                <a:latin typeface="Calibri" panose="020F0502020204030204" pitchFamily="34" charset="0"/>
                <a:cs typeface="Arial" charset="0"/>
              </a:rPr>
              <a:t>the company’s resources for personal matters</a:t>
            </a:r>
          </a:p>
          <a:p>
            <a:pPr lvl="1">
              <a:defRPr/>
            </a:pPr>
            <a:r>
              <a:rPr lang="en-US" dirty="0" smtClean="0">
                <a:latin typeface="Calibri" panose="020F0502020204030204" pitchFamily="34" charset="0"/>
                <a:cs typeface="Arial" charset="0"/>
              </a:rPr>
              <a:t>Should </a:t>
            </a:r>
            <a:r>
              <a:rPr lang="en-US" dirty="0">
                <a:latin typeface="Calibri" panose="020F0502020204030204" pitchFamily="34" charset="0"/>
                <a:cs typeface="Arial" charset="0"/>
              </a:rPr>
              <a:t>be honest about what the organization can offer </a:t>
            </a:r>
            <a:r>
              <a:rPr lang="en-US" dirty="0" smtClean="0">
                <a:latin typeface="Calibri" panose="020F0502020204030204" pitchFamily="34" charset="0"/>
                <a:cs typeface="Arial" charset="0"/>
              </a:rPr>
              <a:t>employees</a:t>
            </a:r>
            <a:endParaRPr lang="en-US" dirty="0">
              <a:latin typeface="Calibri" panose="020F0502020204030204" pitchFamily="34" charset="0"/>
              <a:cs typeface="Arial" charset="0"/>
            </a:endParaRPr>
          </a:p>
        </p:txBody>
      </p:sp>
    </p:spTree>
    <p:extLst>
      <p:ext uri="{BB962C8B-B14F-4D97-AF65-F5344CB8AC3E}">
        <p14:creationId xmlns:p14="http://schemas.microsoft.com/office/powerpoint/2010/main" val="4278025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1C8A843B-1934-4961-91F3-7B2E3F68B4F1}"/>
              </a:ext>
            </a:extLst>
          </p:cNvPr>
          <p:cNvSpPr>
            <a:spLocks noGrp="1"/>
          </p:cNvSpPr>
          <p:nvPr>
            <p:ph type="title"/>
          </p:nvPr>
        </p:nvSpPr>
        <p:spPr/>
        <p:txBody>
          <a:bodyPr/>
          <a:lstStyle/>
          <a:p>
            <a:r>
              <a:rPr lang="en-US" altLang="en-US" dirty="0" smtClean="0">
                <a:latin typeface="Calibri" panose="020F0502020204030204" pitchFamily="34" charset="0"/>
                <a:cs typeface="Arial" charset="0"/>
              </a:rPr>
              <a:t>Ways to Aid Ethical </a:t>
            </a:r>
            <a:r>
              <a:rPr lang="en-US" altLang="en-US" dirty="0" smtClean="0">
                <a:latin typeface="Calibri" panose="020F0502020204030204" pitchFamily="34" charset="0"/>
                <a:cs typeface="Arial" charset="0"/>
              </a:rPr>
              <a:t>Decision Making</a:t>
            </a:r>
            <a:endParaRPr lang="en-US" dirty="0"/>
          </a:p>
        </p:txBody>
      </p:sp>
      <p:sp>
        <p:nvSpPr>
          <p:cNvPr id="8" name="Content Placeholder 7">
            <a:extLst>
              <a:ext uri="{FF2B5EF4-FFF2-40B4-BE49-F238E27FC236}">
                <a16:creationId xmlns:a16="http://schemas.microsoft.com/office/drawing/2014/main" xmlns="" id="{933D0803-6217-4056-811C-026CA23349C0}"/>
              </a:ext>
            </a:extLst>
          </p:cNvPr>
          <p:cNvSpPr>
            <a:spLocks noGrp="1"/>
          </p:cNvSpPr>
          <p:nvPr>
            <p:ph idx="1"/>
          </p:nvPr>
        </p:nvSpPr>
        <p:spPr/>
        <p:txBody>
          <a:bodyPr/>
          <a:lstStyle/>
          <a:p>
            <a:pPr marL="0" indent="0">
              <a:buNone/>
              <a:defRPr/>
            </a:pPr>
            <a:r>
              <a:rPr lang="en-US" dirty="0"/>
              <a:t>Involve others in the process</a:t>
            </a:r>
          </a:p>
          <a:p>
            <a:pPr>
              <a:defRPr/>
            </a:pPr>
            <a:r>
              <a:rPr lang="en-US" sz="2200" dirty="0"/>
              <a:t>Discussing ethical </a:t>
            </a:r>
            <a:r>
              <a:rPr lang="en-US" sz="2200" dirty="0" smtClean="0"/>
              <a:t>implications of a decision </a:t>
            </a:r>
            <a:r>
              <a:rPr lang="en-US" sz="2200" dirty="0"/>
              <a:t>can expose additional consequences and provide additional options</a:t>
            </a:r>
          </a:p>
          <a:p>
            <a:pPr marL="457200" lvl="1" indent="0">
              <a:buNone/>
              <a:defRPr/>
            </a:pPr>
            <a:endParaRPr lang="en-US" sz="1200" dirty="0"/>
          </a:p>
          <a:p>
            <a:pPr marL="0" indent="0">
              <a:buNone/>
              <a:defRPr/>
            </a:pPr>
            <a:r>
              <a:rPr lang="en-US" dirty="0"/>
              <a:t>Employees respond when supervisors and higher-level managers</a:t>
            </a:r>
            <a:r>
              <a:rPr lang="en-US" dirty="0" smtClean="0"/>
              <a:t>:</a:t>
            </a:r>
          </a:p>
          <a:p>
            <a:pPr marL="0" indent="0">
              <a:buNone/>
              <a:defRPr/>
            </a:pPr>
            <a:endParaRPr lang="en-US" sz="1200" dirty="0"/>
          </a:p>
          <a:p>
            <a:pPr>
              <a:defRPr/>
            </a:pPr>
            <a:r>
              <a:rPr lang="en-US" sz="2200" dirty="0"/>
              <a:t>Model ethical behavior</a:t>
            </a:r>
          </a:p>
          <a:p>
            <a:pPr>
              <a:defRPr/>
            </a:pPr>
            <a:r>
              <a:rPr lang="en-US" sz="2200" dirty="0"/>
              <a:t>Include ethical standards in performance discussions and </a:t>
            </a:r>
            <a:r>
              <a:rPr lang="en-US" sz="2200" dirty="0" smtClean="0"/>
              <a:t>rewards</a:t>
            </a:r>
            <a:endParaRPr lang="en-US" sz="2200" dirty="0"/>
          </a:p>
        </p:txBody>
      </p:sp>
    </p:spTree>
    <p:extLst>
      <p:ext uri="{BB962C8B-B14F-4D97-AF65-F5344CB8AC3E}">
        <p14:creationId xmlns:p14="http://schemas.microsoft.com/office/powerpoint/2010/main" val="96534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p:cNvSpPr>
            <a:spLocks noGrp="1" noChangeArrowheads="1"/>
          </p:cNvSpPr>
          <p:nvPr>
            <p:ph type="title"/>
          </p:nvPr>
        </p:nvSpPr>
        <p:spPr/>
        <p:txBody>
          <a:bodyPr/>
          <a:lstStyle/>
          <a:p>
            <a:r>
              <a:rPr lang="en-US" altLang="en-US" sz="2600" dirty="0" smtClean="0"/>
              <a:t>Steps </a:t>
            </a:r>
            <a:r>
              <a:rPr lang="en-US" altLang="en-US" sz="2600" dirty="0"/>
              <a:t>to Take When an Employee is Suspected of </a:t>
            </a:r>
            <a:r>
              <a:rPr lang="en-US" altLang="en-US" sz="2600" dirty="0" smtClean="0"/>
              <a:t/>
            </a:r>
            <a:br>
              <a:rPr lang="en-US" altLang="en-US" sz="2600" dirty="0" smtClean="0"/>
            </a:br>
            <a:r>
              <a:rPr lang="en-US" altLang="en-US" sz="2600" dirty="0" smtClean="0"/>
              <a:t>Unethical </a:t>
            </a:r>
            <a:r>
              <a:rPr lang="en-US" altLang="en-US" sz="2600" dirty="0"/>
              <a:t>Behavior</a:t>
            </a:r>
          </a:p>
        </p:txBody>
      </p:sp>
      <p:sp>
        <p:nvSpPr>
          <p:cNvPr id="2" name="Content Placeholder 1">
            <a:extLst>
              <a:ext uri="{FF2B5EF4-FFF2-40B4-BE49-F238E27FC236}">
                <a16:creationId xmlns:a16="http://schemas.microsoft.com/office/drawing/2014/main" xmlns="" id="{BA00046A-9631-4BF0-901F-78CF88B1135D}"/>
              </a:ext>
            </a:extLst>
          </p:cNvPr>
          <p:cNvSpPr>
            <a:spLocks noGrp="1"/>
          </p:cNvSpPr>
          <p:nvPr>
            <p:ph idx="1"/>
          </p:nvPr>
        </p:nvSpPr>
        <p:spPr/>
        <p:txBody>
          <a:bodyPr/>
          <a:lstStyle/>
          <a:p>
            <a:r>
              <a:rPr lang="en-US" dirty="0"/>
              <a:t>Gather and record evidence</a:t>
            </a:r>
          </a:p>
          <a:p>
            <a:r>
              <a:rPr lang="en-US" dirty="0"/>
              <a:t>Confront the employee with the evidence</a:t>
            </a:r>
          </a:p>
          <a:p>
            <a:r>
              <a:rPr lang="en-US" dirty="0"/>
              <a:t>Follow the organization’s disciplinary procedure</a:t>
            </a:r>
          </a:p>
          <a:p>
            <a:r>
              <a:rPr lang="en-US" dirty="0"/>
              <a:t>Look for and correct the conditions that led to the </a:t>
            </a:r>
            <a:r>
              <a:rPr lang="en-US" dirty="0" smtClean="0"/>
              <a:t>problem</a:t>
            </a:r>
            <a:endParaRPr lang="en-US" dirty="0"/>
          </a:p>
        </p:txBody>
      </p:sp>
    </p:spTree>
    <p:extLst>
      <p:ext uri="{BB962C8B-B14F-4D97-AF65-F5344CB8AC3E}">
        <p14:creationId xmlns:p14="http://schemas.microsoft.com/office/powerpoint/2010/main" val="2011930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smtClean="0">
                <a:latin typeface="Calibri" panose="020F0502020204030204" pitchFamily="34" charset="0"/>
                <a:cs typeface="Arial" charset="0"/>
              </a:rPr>
              <a:t>Whistle-Blowers</a:t>
            </a:r>
            <a:endParaRPr lang="en-US" altLang="en-US" dirty="0">
              <a:latin typeface="Calibri" panose="020F0502020204030204" pitchFamily="34" charset="0"/>
              <a:cs typeface="Arial" charset="0"/>
            </a:endParaRPr>
          </a:p>
        </p:txBody>
      </p:sp>
      <p:sp>
        <p:nvSpPr>
          <p:cNvPr id="34819" name="Content Placeholder 2"/>
          <p:cNvSpPr>
            <a:spLocks noGrp="1"/>
          </p:cNvSpPr>
          <p:nvPr>
            <p:ph idx="1"/>
          </p:nvPr>
        </p:nvSpPr>
        <p:spPr>
          <a:xfrm>
            <a:off x="457200" y="990600"/>
            <a:ext cx="8229600" cy="5562600"/>
          </a:xfrm>
        </p:spPr>
        <p:txBody>
          <a:bodyPr/>
          <a:lstStyle/>
          <a:p>
            <a:pPr>
              <a:defRPr/>
            </a:pPr>
            <a:r>
              <a:rPr lang="en-US" dirty="0" smtClean="0">
                <a:latin typeface="Calibri" panose="020F0502020204030204" pitchFamily="34" charset="0"/>
                <a:cs typeface="Arial" charset="0"/>
              </a:rPr>
              <a:t>People </a:t>
            </a:r>
            <a:r>
              <a:rPr lang="en-US" dirty="0">
                <a:latin typeface="Calibri" panose="020F0502020204030204" pitchFamily="34" charset="0"/>
                <a:cs typeface="Arial" charset="0"/>
              </a:rPr>
              <a:t>who </a:t>
            </a:r>
            <a:r>
              <a:rPr lang="en-US" dirty="0" smtClean="0">
                <a:latin typeface="Calibri" panose="020F0502020204030204" pitchFamily="34" charset="0"/>
                <a:cs typeface="Arial" charset="0"/>
              </a:rPr>
              <a:t>expose </a:t>
            </a:r>
            <a:r>
              <a:rPr lang="en-US" dirty="0">
                <a:latin typeface="Calibri" panose="020F0502020204030204" pitchFamily="34" charset="0"/>
                <a:cs typeface="Arial" charset="0"/>
              </a:rPr>
              <a:t>a violation of ethics or </a:t>
            </a:r>
            <a:r>
              <a:rPr lang="en-US" dirty="0" smtClean="0">
                <a:latin typeface="Calibri" panose="020F0502020204030204" pitchFamily="34" charset="0"/>
                <a:cs typeface="Arial" charset="0"/>
              </a:rPr>
              <a:t>law</a:t>
            </a:r>
            <a:endParaRPr lang="en-US" dirty="0">
              <a:latin typeface="Calibri" panose="020F0502020204030204" pitchFamily="34" charset="0"/>
              <a:cs typeface="Arial" charset="0"/>
            </a:endParaRPr>
          </a:p>
          <a:p>
            <a:pPr>
              <a:defRPr/>
            </a:pPr>
            <a:r>
              <a:rPr lang="en-US" dirty="0" smtClean="0">
                <a:latin typeface="Calibri" panose="020F0502020204030204" pitchFamily="34" charset="0"/>
                <a:cs typeface="Arial" charset="0"/>
              </a:rPr>
              <a:t>Protected </a:t>
            </a:r>
            <a:r>
              <a:rPr lang="en-US" dirty="0">
                <a:latin typeface="Calibri" panose="020F0502020204030204" pitchFamily="34" charset="0"/>
                <a:cs typeface="Arial" charset="0"/>
              </a:rPr>
              <a:t>by federal laws, the laws of several states, and some recent court </a:t>
            </a:r>
            <a:r>
              <a:rPr lang="en-US" dirty="0" smtClean="0">
                <a:latin typeface="Calibri" panose="020F0502020204030204" pitchFamily="34" charset="0"/>
                <a:cs typeface="Arial" charset="0"/>
              </a:rPr>
              <a:t>decisions but often suffer for going </a:t>
            </a:r>
            <a:r>
              <a:rPr lang="en-US" dirty="0">
                <a:latin typeface="Calibri" panose="020F0502020204030204" pitchFamily="34" charset="0"/>
                <a:cs typeface="Arial" charset="0"/>
              </a:rPr>
              <a:t>public with their </a:t>
            </a:r>
            <a:r>
              <a:rPr lang="en-US" dirty="0" smtClean="0">
                <a:latin typeface="Calibri" panose="020F0502020204030204" pitchFamily="34" charset="0"/>
                <a:cs typeface="Arial" charset="0"/>
              </a:rPr>
              <a:t>complaints</a:t>
            </a:r>
            <a:endParaRPr lang="en-US" dirty="0">
              <a:latin typeface="Calibri" panose="020F0502020204030204" pitchFamily="34" charset="0"/>
              <a:cs typeface="Arial" charset="0"/>
            </a:endParaRPr>
          </a:p>
          <a:p>
            <a:pPr>
              <a:defRPr/>
            </a:pPr>
            <a:r>
              <a:rPr lang="en-US" dirty="0" smtClean="0">
                <a:latin typeface="Calibri" panose="020F0502020204030204" pitchFamily="34" charset="0"/>
                <a:cs typeface="Arial" charset="0"/>
              </a:rPr>
              <a:t>Today, </a:t>
            </a:r>
            <a:r>
              <a:rPr lang="en-US" dirty="0">
                <a:latin typeface="Calibri" panose="020F0502020204030204" pitchFamily="34" charset="0"/>
                <a:cs typeface="Arial" charset="0"/>
              </a:rPr>
              <a:t>many organizations are protecting ethics-minded employees and themselves with hotlines that make it easier to report and resolve ethical disputes within the </a:t>
            </a:r>
            <a:r>
              <a:rPr lang="en-US" dirty="0" smtClean="0">
                <a:latin typeface="Calibri" panose="020F0502020204030204" pitchFamily="34" charset="0"/>
                <a:cs typeface="Arial" charset="0"/>
              </a:rPr>
              <a:t>organization</a:t>
            </a:r>
            <a:endParaRPr lang="en-US" dirty="0">
              <a:latin typeface="Calibri" panose="020F0502020204030204" pitchFamily="34" charset="0"/>
              <a:cs typeface="Arial" charset="0"/>
            </a:endParaRPr>
          </a:p>
        </p:txBody>
      </p:sp>
    </p:spTree>
    <p:extLst>
      <p:ext uri="{BB962C8B-B14F-4D97-AF65-F5344CB8AC3E}">
        <p14:creationId xmlns:p14="http://schemas.microsoft.com/office/powerpoint/2010/main" val="1131836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0ACE7D85-323D-4466-A80B-4190C4CFDE01}"/>
              </a:ext>
            </a:extLst>
          </p:cNvPr>
          <p:cNvSpPr>
            <a:spLocks noGrp="1"/>
          </p:cNvSpPr>
          <p:nvPr>
            <p:ph type="title"/>
          </p:nvPr>
        </p:nvSpPr>
        <p:spPr/>
        <p:txBody>
          <a:bodyPr/>
          <a:lstStyle/>
          <a:p>
            <a:r>
              <a:rPr lang="en-US" altLang="en-US" dirty="0">
                <a:latin typeface="Calibri" panose="020F0502020204030204" pitchFamily="34" charset="0"/>
                <a:cs typeface="Arial" charset="0"/>
              </a:rPr>
              <a:t>The Law and Whistle-Blowers</a:t>
            </a:r>
            <a:endParaRPr lang="en-US" dirty="0"/>
          </a:p>
        </p:txBody>
      </p:sp>
      <p:sp>
        <p:nvSpPr>
          <p:cNvPr id="5" name="Content Placeholder 4">
            <a:extLst>
              <a:ext uri="{FF2B5EF4-FFF2-40B4-BE49-F238E27FC236}">
                <a16:creationId xmlns:a16="http://schemas.microsoft.com/office/drawing/2014/main" xmlns="" id="{A213D208-FC34-4AE3-B322-C46C34B48630}"/>
              </a:ext>
            </a:extLst>
          </p:cNvPr>
          <p:cNvSpPr>
            <a:spLocks noGrp="1"/>
          </p:cNvSpPr>
          <p:nvPr>
            <p:ph idx="1"/>
          </p:nvPr>
        </p:nvSpPr>
        <p:spPr/>
        <p:txBody>
          <a:bodyPr/>
          <a:lstStyle/>
          <a:p>
            <a:pPr marL="0" indent="0">
              <a:buNone/>
              <a:defRPr/>
            </a:pPr>
            <a:r>
              <a:rPr lang="en-US" dirty="0"/>
              <a:t>Federal laws protect employees who make complaints pertaining to violations of antidiscrimination laws, environmental laws, and occupational health and safety standards</a:t>
            </a:r>
          </a:p>
          <a:p>
            <a:pPr>
              <a:defRPr/>
            </a:pPr>
            <a:r>
              <a:rPr lang="en-US" sz="2200" dirty="0"/>
              <a:t>The Sarbanes-Oxley </a:t>
            </a:r>
            <a:r>
              <a:rPr lang="en-US" sz="2200" dirty="0" smtClean="0"/>
              <a:t>Act </a:t>
            </a:r>
            <a:r>
              <a:rPr lang="en-US" sz="2200" dirty="0"/>
              <a:t>forbids employers from retaliating against an employee who reports possible accounting, auditing, or misdeeds that deceive investors</a:t>
            </a:r>
          </a:p>
          <a:p>
            <a:pPr>
              <a:defRPr/>
            </a:pPr>
            <a:r>
              <a:rPr lang="en-US" sz="2200" dirty="0">
                <a:latin typeface="Calibri" panose="020F0502020204030204" pitchFamily="34" charset="0"/>
                <a:cs typeface="Arial" charset="0"/>
              </a:rPr>
              <a:t>Under a Civil War-era law, whistle-blowers who report on companies that are cheating the government receive up to 30 percent of whatever money the company pays as a penalty for the </a:t>
            </a:r>
            <a:r>
              <a:rPr lang="en-US" sz="2200" dirty="0" smtClean="0">
                <a:latin typeface="Calibri" panose="020F0502020204030204" pitchFamily="34" charset="0"/>
                <a:cs typeface="Arial" charset="0"/>
              </a:rPr>
              <a:t>fraud</a:t>
            </a:r>
            <a:endParaRPr 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582177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E82B1927-A924-4402-81E5-57469B7A846E}"/>
              </a:ext>
            </a:extLst>
          </p:cNvPr>
          <p:cNvSpPr>
            <a:spLocks noGrp="1"/>
          </p:cNvSpPr>
          <p:nvPr>
            <p:ph type="title"/>
          </p:nvPr>
        </p:nvSpPr>
        <p:spPr/>
        <p:txBody>
          <a:bodyPr/>
          <a:lstStyle/>
          <a:p>
            <a:r>
              <a:rPr lang="en-US" altLang="en-US" dirty="0"/>
              <a:t>Treatment of </a:t>
            </a:r>
            <a:r>
              <a:rPr lang="en-US" altLang="en-US" dirty="0" smtClean="0"/>
              <a:t>Whistle-Blowers</a:t>
            </a:r>
            <a:endParaRPr lang="en-US" dirty="0"/>
          </a:p>
        </p:txBody>
      </p:sp>
      <p:sp>
        <p:nvSpPr>
          <p:cNvPr id="10" name="Content Placeholder 9">
            <a:extLst>
              <a:ext uri="{FF2B5EF4-FFF2-40B4-BE49-F238E27FC236}">
                <a16:creationId xmlns:a16="http://schemas.microsoft.com/office/drawing/2014/main" xmlns="" id="{1290DB6A-1491-4858-8FBB-5692D4BFACC7}"/>
              </a:ext>
            </a:extLst>
          </p:cNvPr>
          <p:cNvSpPr>
            <a:spLocks noGrp="1"/>
          </p:cNvSpPr>
          <p:nvPr>
            <p:ph idx="1"/>
          </p:nvPr>
        </p:nvSpPr>
        <p:spPr/>
        <p:txBody>
          <a:bodyPr/>
          <a:lstStyle/>
          <a:p>
            <a:pPr marL="0" indent="0">
              <a:buNone/>
            </a:pPr>
            <a:r>
              <a:rPr lang="en-US" dirty="0" smtClean="0"/>
              <a:t>Supervisors </a:t>
            </a:r>
            <a:r>
              <a:rPr lang="en-US" dirty="0"/>
              <a:t>should:</a:t>
            </a:r>
          </a:p>
          <a:p>
            <a:pPr marL="0" indent="0">
              <a:buNone/>
            </a:pPr>
            <a:endParaRPr lang="en-US" sz="1000" dirty="0"/>
          </a:p>
          <a:p>
            <a:r>
              <a:rPr lang="en-US" sz="2200" dirty="0"/>
              <a:t>Engage in ethical behavior </a:t>
            </a:r>
            <a:r>
              <a:rPr lang="en-US" sz="2200" dirty="0" smtClean="0"/>
              <a:t>in order to </a:t>
            </a:r>
            <a:r>
              <a:rPr lang="en-US" sz="2200" dirty="0"/>
              <a:t>eliminate the need for whistle-blowing</a:t>
            </a:r>
          </a:p>
          <a:p>
            <a:r>
              <a:rPr lang="en-US" sz="2200" dirty="0"/>
              <a:t>Discourage reports of wrongdoing when they are motivated by pettiness or retaliation</a:t>
            </a:r>
          </a:p>
          <a:p>
            <a:r>
              <a:rPr lang="en-US" sz="2200" dirty="0"/>
              <a:t>Investigate the complaint </a:t>
            </a:r>
            <a:r>
              <a:rPr lang="en-US" sz="2200" dirty="0" smtClean="0"/>
              <a:t>quickly and report what will be done</a:t>
            </a:r>
          </a:p>
        </p:txBody>
      </p:sp>
    </p:spTree>
    <p:extLst>
      <p:ext uri="{BB962C8B-B14F-4D97-AF65-F5344CB8AC3E}">
        <p14:creationId xmlns:p14="http://schemas.microsoft.com/office/powerpoint/2010/main" val="309551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latin typeface="Calibri" panose="020F0502020204030204" pitchFamily="34" charset="0"/>
                <a:cs typeface="Arial" charset="0"/>
              </a:rPr>
              <a:t>Sustainability </a:t>
            </a:r>
          </a:p>
        </p:txBody>
      </p:sp>
      <p:sp>
        <p:nvSpPr>
          <p:cNvPr id="3" name="Content Placeholder 2"/>
          <p:cNvSpPr>
            <a:spLocks noGrp="1"/>
          </p:cNvSpPr>
          <p:nvPr>
            <p:ph idx="1"/>
          </p:nvPr>
        </p:nvSpPr>
        <p:spPr/>
        <p:txBody>
          <a:bodyPr/>
          <a:lstStyle/>
          <a:p>
            <a:pPr marL="0" indent="0">
              <a:spcAft>
                <a:spcPts val="400"/>
              </a:spcAft>
              <a:buNone/>
              <a:defRPr/>
            </a:pPr>
            <a:r>
              <a:rPr lang="en-US" dirty="0" smtClean="0"/>
              <a:t>Organization’s </a:t>
            </a:r>
            <a:r>
              <a:rPr lang="en-US" dirty="0"/>
              <a:t>ability to meet its present needs without compromising the ability of future generations to meet their </a:t>
            </a:r>
            <a:r>
              <a:rPr lang="en-US" dirty="0" smtClean="0"/>
              <a:t>needs</a:t>
            </a:r>
          </a:p>
          <a:p>
            <a:pPr marL="0" indent="0">
              <a:spcAft>
                <a:spcPts val="400"/>
              </a:spcAft>
              <a:buNone/>
              <a:defRPr/>
            </a:pPr>
            <a:endParaRPr lang="en-US" sz="1200" dirty="0"/>
          </a:p>
          <a:p>
            <a:pPr marL="0" indent="0">
              <a:spcAft>
                <a:spcPts val="400"/>
              </a:spcAft>
              <a:buNone/>
              <a:defRPr/>
            </a:pPr>
            <a:r>
              <a:rPr lang="en-US" dirty="0" smtClean="0"/>
              <a:t>In sustainable organizations, managers make decisions in the following areas:</a:t>
            </a:r>
          </a:p>
          <a:p>
            <a:pPr marL="0" indent="0">
              <a:spcAft>
                <a:spcPts val="400"/>
              </a:spcAft>
              <a:buNone/>
              <a:defRPr/>
            </a:pPr>
            <a:endParaRPr lang="en-US" sz="1200" dirty="0"/>
          </a:p>
          <a:p>
            <a:pPr>
              <a:spcAft>
                <a:spcPts val="400"/>
              </a:spcAft>
              <a:defRPr/>
            </a:pPr>
            <a:r>
              <a:rPr lang="en-US" sz="2200" dirty="0" smtClean="0"/>
              <a:t>Economy</a:t>
            </a:r>
          </a:p>
          <a:p>
            <a:pPr>
              <a:spcAft>
                <a:spcPts val="400"/>
              </a:spcAft>
              <a:defRPr/>
            </a:pPr>
            <a:r>
              <a:rPr lang="en-US" sz="2200" dirty="0" smtClean="0"/>
              <a:t>Environment</a:t>
            </a:r>
          </a:p>
          <a:p>
            <a:pPr>
              <a:spcAft>
                <a:spcPts val="400"/>
              </a:spcAft>
              <a:defRPr/>
            </a:pPr>
            <a:r>
              <a:rPr lang="en-US" sz="2200" dirty="0" smtClean="0"/>
              <a:t>Society</a:t>
            </a:r>
          </a:p>
          <a:p>
            <a:pPr marL="0" indent="0">
              <a:spcAft>
                <a:spcPts val="400"/>
              </a:spcAft>
              <a:buNone/>
              <a:defRPr/>
            </a:pPr>
            <a:endParaRPr lang="en-US" sz="1200" dirty="0"/>
          </a:p>
          <a:p>
            <a:pPr marL="0" indent="0">
              <a:spcAft>
                <a:spcPts val="400"/>
              </a:spcAft>
              <a:buNone/>
              <a:defRPr/>
            </a:pPr>
            <a:r>
              <a:rPr lang="en-US" dirty="0"/>
              <a:t>Business </a:t>
            </a:r>
            <a:r>
              <a:rPr lang="en-US" dirty="0" smtClean="0"/>
              <a:t>experts </a:t>
            </a:r>
            <a:r>
              <a:rPr lang="en-US" dirty="0"/>
              <a:t>believe that improving sustainability tends to increase productivity and stimulate </a:t>
            </a:r>
            <a:r>
              <a:rPr lang="en-US" dirty="0" smtClean="0"/>
              <a:t>innovation</a:t>
            </a:r>
            <a:endParaRPr lang="en-US" dirty="0"/>
          </a:p>
        </p:txBody>
      </p:sp>
    </p:spTree>
    <p:extLst>
      <p:ext uri="{BB962C8B-B14F-4D97-AF65-F5344CB8AC3E}">
        <p14:creationId xmlns:p14="http://schemas.microsoft.com/office/powerpoint/2010/main" val="3813268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4.6: Steps toward Sustainability</a:t>
            </a:r>
            <a:endParaRPr lang="en-US" dirty="0"/>
          </a:p>
        </p:txBody>
      </p:sp>
      <p:pic>
        <p:nvPicPr>
          <p:cNvPr id="4" name="Picture 3" descr="This figure illustrates the steps to be followed by organizations to achieve sustainabil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366" y="2112353"/>
            <a:ext cx="7517268" cy="2633294"/>
          </a:xfrm>
          <a:prstGeom prst="rect">
            <a:avLst/>
          </a:prstGeom>
        </p:spPr>
      </p:pic>
      <p:sp>
        <p:nvSpPr>
          <p:cNvPr id="5" name="Content Placeholder 3">
            <a:extLst>
              <a:ext uri="{FF2B5EF4-FFF2-40B4-BE49-F238E27FC236}">
                <a16:creationId xmlns:a16="http://schemas.microsoft.com/office/drawing/2014/main" xmlns="" id="{585AF3B8-819B-45DE-BA79-A219AF110658}"/>
              </a:ext>
            </a:extLst>
          </p:cNvPr>
          <p:cNvSpPr>
            <a:spLocks noGrp="1"/>
          </p:cNvSpPr>
          <p:nvPr>
            <p:ph idx="1"/>
          </p:nvPr>
        </p:nvSpPr>
        <p:spPr>
          <a:xfrm>
            <a:off x="457200" y="5943600"/>
            <a:ext cx="8229600" cy="609600"/>
          </a:xfrm>
        </p:spPr>
        <p:txBody>
          <a:bodyPr/>
          <a:lstStyle/>
          <a:p>
            <a:pPr marL="0" indent="0" algn="r">
              <a:buNone/>
            </a:pPr>
            <a:r>
              <a:rPr lang="en-US" sz="1200" dirty="0">
                <a:hlinkClick r:id="rId4" action="ppaction://hlinksldjump"/>
              </a:rPr>
              <a:t>Jump to Figure </a:t>
            </a:r>
            <a:r>
              <a:rPr lang="en-US" sz="1200" dirty="0" smtClean="0">
                <a:hlinkClick r:id="rId4" action="ppaction://hlinksldjump"/>
              </a:rPr>
              <a:t>4.6: Steps toward Sustainability, </a:t>
            </a:r>
            <a:r>
              <a:rPr lang="en-US" sz="1200" dirty="0">
                <a:hlinkClick r:id="rId4" action="ppaction://hlinksldjump"/>
              </a:rPr>
              <a:t>Appendix</a:t>
            </a:r>
            <a:endParaRPr lang="en-US" sz="1200" dirty="0"/>
          </a:p>
        </p:txBody>
      </p:sp>
    </p:spTree>
    <p:extLst>
      <p:ext uri="{BB962C8B-B14F-4D97-AF65-F5344CB8AC3E}">
        <p14:creationId xmlns:p14="http://schemas.microsoft.com/office/powerpoint/2010/main" val="2094907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latin typeface="Calibri" panose="020F0502020204030204" pitchFamily="34" charset="0"/>
                <a:cs typeface="Arial" charset="0"/>
              </a:rPr>
              <a:t>Learning Objectives, 1</a:t>
            </a:r>
          </a:p>
        </p:txBody>
      </p:sp>
      <p:sp>
        <p:nvSpPr>
          <p:cNvPr id="14339" name="Content Placeholder 2"/>
          <p:cNvSpPr>
            <a:spLocks noGrp="1"/>
          </p:cNvSpPr>
          <p:nvPr>
            <p:ph idx="1"/>
          </p:nvPr>
        </p:nvSpPr>
        <p:spPr/>
        <p:txBody>
          <a:bodyPr/>
          <a:lstStyle/>
          <a:p>
            <a:pPr>
              <a:buFont typeface="Arial" panose="020B0604020202020204" pitchFamily="34" charset="0"/>
              <a:buChar char="•"/>
              <a:defRPr/>
            </a:pPr>
            <a:r>
              <a:rPr lang="it-IT" dirty="0">
                <a:latin typeface="Calibri" panose="020F0502020204030204" pitchFamily="34" charset="0"/>
                <a:cs typeface="Arial" charset="0"/>
              </a:rPr>
              <a:t>Define corporate social responsibility </a:t>
            </a:r>
            <a:r>
              <a:rPr lang="en-US" dirty="0">
                <a:latin typeface="Calibri" panose="020F0502020204030204" pitchFamily="34" charset="0"/>
                <a:cs typeface="Arial" charset="0"/>
              </a:rPr>
              <a:t>and the tenets of the Davis model</a:t>
            </a:r>
          </a:p>
          <a:p>
            <a:pPr>
              <a:buFont typeface="Arial" panose="020B0604020202020204" pitchFamily="34" charset="0"/>
              <a:buChar char="•"/>
              <a:defRPr/>
            </a:pPr>
            <a:r>
              <a:rPr lang="en-US" dirty="0">
                <a:latin typeface="Calibri" panose="020F0502020204030204" pitchFamily="34" charset="0"/>
                <a:cs typeface="Arial" charset="0"/>
              </a:rPr>
              <a:t>Define ethics, and explain how organizations specify standards for ethical behavior</a:t>
            </a:r>
          </a:p>
          <a:p>
            <a:pPr>
              <a:buFont typeface="Arial" panose="020B0604020202020204" pitchFamily="34" charset="0"/>
              <a:buChar char="•"/>
              <a:defRPr/>
            </a:pPr>
            <a:r>
              <a:rPr lang="en-US" dirty="0">
                <a:latin typeface="Calibri" panose="020F0502020204030204" pitchFamily="34" charset="0"/>
                <a:cs typeface="Arial" charset="0"/>
              </a:rPr>
              <a:t>Identify benefits of ethical behavior and challenges that make ethical behavior more difficult in the modern workplace</a:t>
            </a:r>
          </a:p>
          <a:p>
            <a:pPr>
              <a:buFont typeface="Arial" panose="020B0604020202020204" pitchFamily="34" charset="0"/>
              <a:buChar char="•"/>
              <a:defRPr/>
            </a:pPr>
            <a:r>
              <a:rPr lang="en-US" dirty="0">
                <a:latin typeface="Calibri" panose="020F0502020204030204" pitchFamily="34" charset="0"/>
                <a:cs typeface="Arial" charset="0"/>
              </a:rPr>
              <a:t>Discuss the impact of cultural differences on ethical issues</a:t>
            </a:r>
          </a:p>
          <a:p>
            <a:pPr marL="0" indent="0">
              <a:buNone/>
              <a:defRPr/>
            </a:pPr>
            <a:endParaRPr lang="en-US" sz="2800" dirty="0">
              <a:latin typeface="Calibri" panose="020F0502020204030204" pitchFamily="34" charset="0"/>
              <a:cs typeface="Arial" charset="0"/>
            </a:endParaRPr>
          </a:p>
        </p:txBody>
      </p:sp>
    </p:spTree>
    <p:extLst>
      <p:ext uri="{BB962C8B-B14F-4D97-AF65-F5344CB8AC3E}">
        <p14:creationId xmlns:p14="http://schemas.microsoft.com/office/powerpoint/2010/main" val="2255839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90A497B0-003A-4E66-975B-7A60F7DCB26B}"/>
              </a:ext>
            </a:extLst>
          </p:cNvPr>
          <p:cNvSpPr>
            <a:spLocks noGrp="1"/>
          </p:cNvSpPr>
          <p:nvPr>
            <p:ph type="ctrTitle"/>
          </p:nvPr>
        </p:nvSpPr>
        <p:spPr/>
        <p:txBody>
          <a:bodyPr/>
          <a:lstStyle/>
          <a:p>
            <a:pPr algn="r"/>
            <a:r>
              <a:rPr lang="en-US" dirty="0"/>
              <a:t>APPENDICES</a:t>
            </a:r>
          </a:p>
        </p:txBody>
      </p:sp>
    </p:spTree>
    <p:extLst>
      <p:ext uri="{BB962C8B-B14F-4D97-AF65-F5344CB8AC3E}">
        <p14:creationId xmlns:p14="http://schemas.microsoft.com/office/powerpoint/2010/main" val="4055815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xmlns="" id="{145DE771-BC81-49F1-99A0-930309D42BC8}"/>
              </a:ext>
            </a:extLst>
          </p:cNvPr>
          <p:cNvSpPr>
            <a:spLocks noGrp="1"/>
          </p:cNvSpPr>
          <p:nvPr>
            <p:ph type="title"/>
          </p:nvPr>
        </p:nvSpPr>
        <p:spPr>
          <a:xfrm>
            <a:off x="-228600" y="287215"/>
            <a:ext cx="9144000" cy="609600"/>
          </a:xfrm>
        </p:spPr>
        <p:txBody>
          <a:bodyPr/>
          <a:lstStyle/>
          <a:p>
            <a:r>
              <a:rPr lang="en-US" altLang="en-US" sz="3200" dirty="0" smtClean="0"/>
              <a:t>Figure </a:t>
            </a:r>
            <a:r>
              <a:rPr lang="en-US" altLang="en-US" sz="3200" dirty="0"/>
              <a:t>4.1: Where Employees Report </a:t>
            </a:r>
            <a:r>
              <a:rPr lang="en-US" altLang="en-US" sz="3200" dirty="0" smtClean="0"/>
              <a:t/>
            </a:r>
            <a:br>
              <a:rPr lang="en-US" altLang="en-US" sz="3200" dirty="0" smtClean="0"/>
            </a:br>
            <a:r>
              <a:rPr lang="en-US" altLang="en-US" sz="3200" dirty="0" smtClean="0"/>
              <a:t>Ethical Lapses</a:t>
            </a:r>
            <a:r>
              <a:rPr lang="en-US" altLang="en-US" sz="3200" dirty="0"/>
              <a:t>, Appendix</a:t>
            </a:r>
            <a:endParaRPr lang="en-US" sz="3200" dirty="0"/>
          </a:p>
        </p:txBody>
      </p:sp>
      <p:sp>
        <p:nvSpPr>
          <p:cNvPr id="3" name="Content Placeholder 2">
            <a:extLst>
              <a:ext uri="{FF2B5EF4-FFF2-40B4-BE49-F238E27FC236}">
                <a16:creationId xmlns:a16="http://schemas.microsoft.com/office/drawing/2014/main" xmlns="" id="{CBE6CA97-AC8D-427A-B782-296147EDC67F}"/>
              </a:ext>
            </a:extLst>
          </p:cNvPr>
          <p:cNvSpPr>
            <a:spLocks noGrp="1"/>
          </p:cNvSpPr>
          <p:nvPr>
            <p:ph idx="1"/>
          </p:nvPr>
        </p:nvSpPr>
        <p:spPr>
          <a:xfrm>
            <a:off x="492370" y="1389185"/>
            <a:ext cx="8229600" cy="4724400"/>
          </a:xfrm>
        </p:spPr>
        <p:txBody>
          <a:bodyPr/>
          <a:lstStyle/>
          <a:p>
            <a:pPr marL="0" indent="0">
              <a:buNone/>
            </a:pPr>
            <a:r>
              <a:rPr lang="en-US" dirty="0"/>
              <a:t>The pie chart indicates that 46 percent of employees report ethical lapses to their immediate supervisor, 29 percent report lapses to higher-level managers, 15 percent report lapses to other responsible people, four percent of employees report lapses to someone outside the company, another four percent report lapses in other forms, and three percent of employees report lapses through a hotline. </a:t>
            </a:r>
          </a:p>
        </p:txBody>
      </p:sp>
      <p:sp>
        <p:nvSpPr>
          <p:cNvPr id="7" name="Content Placeholder 2">
            <a:extLst>
              <a:ext uri="{FF2B5EF4-FFF2-40B4-BE49-F238E27FC236}">
                <a16:creationId xmlns:a16="http://schemas.microsoft.com/office/drawing/2014/main" xmlns="" id="{440573FD-1275-4B95-A2E5-00711599FB2A}"/>
              </a:ext>
            </a:extLst>
          </p:cNvPr>
          <p:cNvSpPr txBox="1">
            <a:spLocks/>
          </p:cNvSpPr>
          <p:nvPr/>
        </p:nvSpPr>
        <p:spPr>
          <a:xfrm>
            <a:off x="638908" y="5867400"/>
            <a:ext cx="8077200" cy="457200"/>
          </a:xfrm>
          <a:prstGeom prst="rect">
            <a:avLst/>
          </a:prstGeom>
        </p:spPr>
        <p:txBody>
          <a:bodyPr/>
          <a:lstStyle>
            <a:lvl1pPr marL="342900" indent="-342900" algn="l" defTabSz="457200" rtl="0" eaLnBrk="1" latinLnBrk="0" hangingPunct="1">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800100" indent="-34290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573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1145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a:t>
            </a:r>
            <a:r>
              <a:rPr lang="en-US" sz="1200" dirty="0" smtClean="0">
                <a:hlinkClick r:id="rId2" action="ppaction://hlinksldjump"/>
              </a:rPr>
              <a:t>back to </a:t>
            </a:r>
            <a:r>
              <a:rPr lang="en-US" sz="1200" dirty="0">
                <a:hlinkClick r:id="rId2" action="ppaction://hlinksldjump"/>
              </a:rPr>
              <a:t>Figure 4.1: Where Employees Report Ethical Lapses</a:t>
            </a:r>
            <a:endParaRPr lang="en-US" sz="1200" dirty="0"/>
          </a:p>
          <a:p>
            <a:pPr marL="0" indent="0">
              <a:buFont typeface="Arial" panose="020B0604020202020204" pitchFamily="34" charset="0"/>
              <a:buNone/>
            </a:pPr>
            <a:endParaRPr lang="en-US" sz="1200" dirty="0"/>
          </a:p>
        </p:txBody>
      </p:sp>
    </p:spTree>
    <p:extLst>
      <p:ext uri="{BB962C8B-B14F-4D97-AF65-F5344CB8AC3E}">
        <p14:creationId xmlns:p14="http://schemas.microsoft.com/office/powerpoint/2010/main" val="634992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xmlns="" id="{145DE771-BC81-49F1-99A0-930309D42BC8}"/>
              </a:ext>
            </a:extLst>
          </p:cNvPr>
          <p:cNvSpPr>
            <a:spLocks noGrp="1"/>
          </p:cNvSpPr>
          <p:nvPr>
            <p:ph type="title"/>
          </p:nvPr>
        </p:nvSpPr>
        <p:spPr>
          <a:xfrm>
            <a:off x="-228600" y="287215"/>
            <a:ext cx="9144000" cy="609600"/>
          </a:xfrm>
        </p:spPr>
        <p:txBody>
          <a:bodyPr/>
          <a:lstStyle/>
          <a:p>
            <a:r>
              <a:rPr lang="en-US" altLang="en-US" sz="2800" dirty="0" smtClean="0"/>
              <a:t>Figure 4.6</a:t>
            </a:r>
            <a:r>
              <a:rPr lang="en-US" altLang="en-US" sz="2800" dirty="0"/>
              <a:t>: Steps toward Sustainability, Appendix</a:t>
            </a:r>
            <a:endParaRPr lang="en-US" sz="2800" dirty="0"/>
          </a:p>
        </p:txBody>
      </p:sp>
      <p:sp>
        <p:nvSpPr>
          <p:cNvPr id="3" name="Content Placeholder 2">
            <a:extLst>
              <a:ext uri="{FF2B5EF4-FFF2-40B4-BE49-F238E27FC236}">
                <a16:creationId xmlns:a16="http://schemas.microsoft.com/office/drawing/2014/main" xmlns="" id="{CBE6CA97-AC8D-427A-B782-296147EDC67F}"/>
              </a:ext>
            </a:extLst>
          </p:cNvPr>
          <p:cNvSpPr>
            <a:spLocks noGrp="1"/>
          </p:cNvSpPr>
          <p:nvPr>
            <p:ph idx="1"/>
          </p:nvPr>
        </p:nvSpPr>
        <p:spPr>
          <a:xfrm>
            <a:off x="492370" y="1389185"/>
            <a:ext cx="8229600" cy="4724400"/>
          </a:xfrm>
        </p:spPr>
        <p:txBody>
          <a:bodyPr/>
          <a:lstStyle/>
          <a:p>
            <a:pPr marL="0" indent="0">
              <a:buNone/>
            </a:pPr>
            <a:r>
              <a:rPr lang="en-US" dirty="0"/>
              <a:t>The steps to achieve sustainability are depicted using four footprints. The first step reads set </a:t>
            </a:r>
            <a:r>
              <a:rPr lang="en-US" dirty="0" smtClean="0"/>
              <a:t>sustainability </a:t>
            </a:r>
            <a:r>
              <a:rPr lang="en-US" dirty="0"/>
              <a:t>goals, the second step reads hire people with sustainability skills, the third step reads reward contributions to sustainability, and the fourth step reads track progress toward sustainability.</a:t>
            </a:r>
          </a:p>
        </p:txBody>
      </p:sp>
      <p:sp>
        <p:nvSpPr>
          <p:cNvPr id="7" name="Content Placeholder 2">
            <a:extLst>
              <a:ext uri="{FF2B5EF4-FFF2-40B4-BE49-F238E27FC236}">
                <a16:creationId xmlns:a16="http://schemas.microsoft.com/office/drawing/2014/main" xmlns="" id="{440573FD-1275-4B95-A2E5-00711599FB2A}"/>
              </a:ext>
            </a:extLst>
          </p:cNvPr>
          <p:cNvSpPr txBox="1">
            <a:spLocks/>
          </p:cNvSpPr>
          <p:nvPr/>
        </p:nvSpPr>
        <p:spPr>
          <a:xfrm>
            <a:off x="638908" y="5867400"/>
            <a:ext cx="8077200" cy="457200"/>
          </a:xfrm>
          <a:prstGeom prst="rect">
            <a:avLst/>
          </a:prstGeom>
        </p:spPr>
        <p:txBody>
          <a:bodyPr/>
          <a:lstStyle>
            <a:lvl1pPr marL="342900" indent="-342900" algn="l" defTabSz="457200" rtl="0" eaLnBrk="1" latinLnBrk="0" hangingPunct="1">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800100" indent="-34290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573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1145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a:t>
            </a:r>
            <a:r>
              <a:rPr lang="en-US" sz="1200" dirty="0" smtClean="0">
                <a:hlinkClick r:id="rId2" action="ppaction://hlinksldjump"/>
              </a:rPr>
              <a:t>back to </a:t>
            </a:r>
            <a:r>
              <a:rPr lang="en-US" altLang="en-US" sz="1200" dirty="0">
                <a:hlinkClick r:id="rId2" action="ppaction://hlinksldjump"/>
              </a:rPr>
              <a:t>Figure 4.6: Steps toward Sustainability</a:t>
            </a:r>
            <a:endParaRPr lang="en-US" sz="1200" dirty="0"/>
          </a:p>
        </p:txBody>
      </p:sp>
    </p:spTree>
    <p:extLst>
      <p:ext uri="{BB962C8B-B14F-4D97-AF65-F5344CB8AC3E}">
        <p14:creationId xmlns:p14="http://schemas.microsoft.com/office/powerpoint/2010/main" val="2067310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latin typeface="Calibri" panose="020F0502020204030204" pitchFamily="34" charset="0"/>
                <a:cs typeface="Arial" charset="0"/>
              </a:rPr>
              <a:t>Learning Objectives, 2</a:t>
            </a:r>
          </a:p>
        </p:txBody>
      </p:sp>
      <p:sp>
        <p:nvSpPr>
          <p:cNvPr id="15363" name="Content Placeholder 2"/>
          <p:cNvSpPr>
            <a:spLocks noGrp="1"/>
          </p:cNvSpPr>
          <p:nvPr>
            <p:ph idx="1"/>
          </p:nvPr>
        </p:nvSpPr>
        <p:spPr/>
        <p:txBody>
          <a:bodyPr>
            <a:normAutofit/>
          </a:bodyPr>
          <a:lstStyle/>
          <a:p>
            <a:pPr>
              <a:defRPr/>
            </a:pPr>
            <a:r>
              <a:rPr lang="en-US" dirty="0">
                <a:latin typeface="Calibri" panose="020F0502020204030204" pitchFamily="34" charset="0"/>
                <a:cs typeface="Arial" charset="0"/>
              </a:rPr>
              <a:t>Describe major types of ethical behavior that supervisors should practice</a:t>
            </a:r>
          </a:p>
          <a:p>
            <a:pPr>
              <a:defRPr/>
            </a:pPr>
            <a:r>
              <a:rPr lang="en-US" dirty="0">
                <a:latin typeface="Calibri" panose="020F0502020204030204" pitchFamily="34" charset="0"/>
                <a:cs typeface="Arial" charset="0"/>
              </a:rPr>
              <a:t>Outline ways to make ethical decisions</a:t>
            </a:r>
          </a:p>
          <a:p>
            <a:pPr>
              <a:defRPr/>
            </a:pPr>
            <a:r>
              <a:rPr lang="en-US" dirty="0">
                <a:latin typeface="Calibri" panose="020F0502020204030204" pitchFamily="34" charset="0"/>
                <a:cs typeface="Arial" charset="0"/>
              </a:rPr>
              <a:t>Provide guidelines for supervising unethical employees</a:t>
            </a:r>
          </a:p>
          <a:p>
            <a:pPr>
              <a:defRPr/>
            </a:pPr>
            <a:r>
              <a:rPr lang="en-US" dirty="0">
                <a:latin typeface="Calibri" panose="020F0502020204030204" pitchFamily="34" charset="0"/>
                <a:cs typeface="Arial" charset="0"/>
              </a:rPr>
              <a:t>Define whistle-blowers, and describe how the supervisor should treat such employees</a:t>
            </a:r>
          </a:p>
          <a:p>
            <a:pPr>
              <a:defRPr/>
            </a:pPr>
            <a:r>
              <a:rPr lang="en-US" dirty="0">
                <a:latin typeface="Calibri" panose="020F0502020204030204" pitchFamily="34" charset="0"/>
                <a:cs typeface="Arial" charset="0"/>
              </a:rPr>
              <a:t>Describe how supervisors can contribute to achieving sustainability</a:t>
            </a:r>
          </a:p>
        </p:txBody>
      </p:sp>
    </p:spTree>
    <p:extLst>
      <p:ext uri="{BB962C8B-B14F-4D97-AF65-F5344CB8AC3E}">
        <p14:creationId xmlns:p14="http://schemas.microsoft.com/office/powerpoint/2010/main" val="4106876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oAutofit/>
          </a:bodyPr>
          <a:lstStyle/>
          <a:p>
            <a:r>
              <a:rPr lang="en-US" altLang="en-US" dirty="0" smtClean="0">
                <a:latin typeface="Calibri" panose="020F0502020204030204" pitchFamily="34" charset="0"/>
                <a:cs typeface="Arial" charset="0"/>
              </a:rPr>
              <a:t>Corporate </a:t>
            </a:r>
            <a:r>
              <a:rPr lang="en-US" altLang="en-US" dirty="0">
                <a:latin typeface="Calibri" panose="020F0502020204030204" pitchFamily="34" charset="0"/>
                <a:cs typeface="Arial" charset="0"/>
              </a:rPr>
              <a:t>Social Responsibility</a:t>
            </a:r>
          </a:p>
        </p:txBody>
      </p:sp>
      <p:sp>
        <p:nvSpPr>
          <p:cNvPr id="16387" name="Content Placeholder 2"/>
          <p:cNvSpPr>
            <a:spLocks noGrp="1"/>
          </p:cNvSpPr>
          <p:nvPr>
            <p:ph idx="1"/>
          </p:nvPr>
        </p:nvSpPr>
        <p:spPr/>
        <p:txBody>
          <a:bodyPr/>
          <a:lstStyle/>
          <a:p>
            <a:pPr>
              <a:defRPr/>
            </a:pPr>
            <a:r>
              <a:rPr lang="en-US" dirty="0">
                <a:latin typeface="Calibri" panose="020F0502020204030204" pitchFamily="34" charset="0"/>
                <a:cs typeface="Arial" charset="0"/>
              </a:rPr>
              <a:t>Managerial obligation to take action that protects and improves the welfare of society and the organization’s </a:t>
            </a:r>
            <a:r>
              <a:rPr lang="en-US" dirty="0" smtClean="0">
                <a:latin typeface="Calibri" panose="020F0502020204030204" pitchFamily="34" charset="0"/>
                <a:cs typeface="Arial" charset="0"/>
              </a:rPr>
              <a:t>interests</a:t>
            </a:r>
          </a:p>
          <a:p>
            <a:r>
              <a:rPr lang="en-US" dirty="0" smtClean="0"/>
              <a:t>Supervisors are responsible for meeting </a:t>
            </a:r>
            <a:r>
              <a:rPr lang="en-US" dirty="0"/>
              <a:t>goals </a:t>
            </a:r>
            <a:r>
              <a:rPr lang="en-US" dirty="0" smtClean="0"/>
              <a:t>within </a:t>
            </a:r>
            <a:r>
              <a:rPr lang="en-US" dirty="0"/>
              <a:t>their </a:t>
            </a:r>
            <a:r>
              <a:rPr lang="en-US" dirty="0" smtClean="0"/>
              <a:t>organization and helping the organization’s community</a:t>
            </a:r>
            <a:endParaRPr 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3248564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z="2800" dirty="0"/>
              <a:t>		The Davis Model of Corporate Social </a:t>
            </a:r>
            <a:r>
              <a:rPr lang="en-US" altLang="en-US" sz="2800" dirty="0" smtClean="0"/>
              <a:t>Responsibility</a:t>
            </a:r>
            <a:endParaRPr lang="en-US" altLang="en-US" sz="2800" dirty="0"/>
          </a:p>
        </p:txBody>
      </p:sp>
      <p:sp>
        <p:nvSpPr>
          <p:cNvPr id="4" name="Content Placeholder 3">
            <a:extLst>
              <a:ext uri="{FF2B5EF4-FFF2-40B4-BE49-F238E27FC236}">
                <a16:creationId xmlns:a16="http://schemas.microsoft.com/office/drawing/2014/main" xmlns="" id="{709B8781-16DA-4B1E-96C7-218D6B0F3044}"/>
              </a:ext>
            </a:extLst>
          </p:cNvPr>
          <p:cNvSpPr>
            <a:spLocks noGrp="1"/>
          </p:cNvSpPr>
          <p:nvPr>
            <p:ph idx="1"/>
          </p:nvPr>
        </p:nvSpPr>
        <p:spPr/>
        <p:txBody>
          <a:bodyPr/>
          <a:lstStyle/>
          <a:p>
            <a:pPr>
              <a:defRPr/>
            </a:pPr>
            <a:r>
              <a:rPr lang="en-US" dirty="0" smtClean="0"/>
              <a:t>Social </a:t>
            </a:r>
            <a:r>
              <a:rPr lang="en-US" dirty="0"/>
              <a:t>responsibility arises from social power</a:t>
            </a:r>
          </a:p>
          <a:p>
            <a:pPr>
              <a:defRPr/>
            </a:pPr>
            <a:r>
              <a:rPr lang="en-US" dirty="0"/>
              <a:t>Business shall operate with open receipt of inputs from society and open disclosure of its operations to the public</a:t>
            </a:r>
          </a:p>
          <a:p>
            <a:pPr>
              <a:defRPr/>
            </a:pPr>
            <a:r>
              <a:rPr lang="en-US" dirty="0" smtClean="0"/>
              <a:t>Social </a:t>
            </a:r>
            <a:r>
              <a:rPr lang="en-US" dirty="0"/>
              <a:t>costs and benefits of an activity, product, or service will be calculated and considered in deciding whether to proceed with </a:t>
            </a:r>
            <a:r>
              <a:rPr lang="en-US" dirty="0" smtClean="0"/>
              <a:t>it</a:t>
            </a:r>
          </a:p>
          <a:p>
            <a:pPr>
              <a:defRPr/>
            </a:pPr>
            <a:r>
              <a:rPr lang="en-US" dirty="0">
                <a:latin typeface="Calibri" panose="020F0502020204030204" pitchFamily="34" charset="0"/>
                <a:cs typeface="Arial" charset="0"/>
              </a:rPr>
              <a:t>Social costs related to each activity, product, or service shall be passed on to the consumer</a:t>
            </a:r>
          </a:p>
          <a:p>
            <a:pPr>
              <a:defRPr/>
            </a:pPr>
            <a:r>
              <a:rPr lang="en-US" dirty="0">
                <a:latin typeface="Calibri" panose="020F0502020204030204" pitchFamily="34" charset="0"/>
                <a:cs typeface="Arial" charset="0"/>
              </a:rPr>
              <a:t>Business institutions, as citizens, have the responsibility to become involved in certain social problems that are outside their normal areas of </a:t>
            </a:r>
            <a:r>
              <a:rPr lang="en-US" dirty="0" smtClean="0">
                <a:latin typeface="Calibri" panose="020F0502020204030204" pitchFamily="34" charset="0"/>
                <a:cs typeface="Arial" charset="0"/>
              </a:rPr>
              <a:t>operation</a:t>
            </a:r>
            <a:endParaRPr lang="en-US" dirty="0"/>
          </a:p>
        </p:txBody>
      </p:sp>
    </p:spTree>
    <p:extLst>
      <p:ext uri="{BB962C8B-B14F-4D97-AF65-F5344CB8AC3E}">
        <p14:creationId xmlns:p14="http://schemas.microsoft.com/office/powerpoint/2010/main" val="41679825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439E75B6-F712-452E-A865-293BCE96D418}"/>
              </a:ext>
            </a:extLst>
          </p:cNvPr>
          <p:cNvSpPr>
            <a:spLocks noGrp="1"/>
          </p:cNvSpPr>
          <p:nvPr>
            <p:ph type="title"/>
          </p:nvPr>
        </p:nvSpPr>
        <p:spPr/>
        <p:txBody>
          <a:bodyPr/>
          <a:lstStyle/>
          <a:p>
            <a:r>
              <a:rPr lang="en-US" altLang="en-US" dirty="0"/>
              <a:t>Ethics in the Workplace</a:t>
            </a:r>
            <a:endParaRPr lang="en-US" dirty="0"/>
          </a:p>
        </p:txBody>
      </p:sp>
      <p:sp>
        <p:nvSpPr>
          <p:cNvPr id="8" name="Content Placeholder 7">
            <a:extLst>
              <a:ext uri="{FF2B5EF4-FFF2-40B4-BE49-F238E27FC236}">
                <a16:creationId xmlns:a16="http://schemas.microsoft.com/office/drawing/2014/main" xmlns="" id="{E968A647-FD84-46E5-A0D4-83C21B53B368}"/>
              </a:ext>
            </a:extLst>
          </p:cNvPr>
          <p:cNvSpPr>
            <a:spLocks noGrp="1"/>
          </p:cNvSpPr>
          <p:nvPr>
            <p:ph idx="1"/>
          </p:nvPr>
        </p:nvSpPr>
        <p:spPr/>
        <p:txBody>
          <a:bodyPr/>
          <a:lstStyle/>
          <a:p>
            <a:pPr marL="0" indent="0">
              <a:buNone/>
            </a:pPr>
            <a:r>
              <a:rPr lang="en-US" b="1" dirty="0" smtClean="0"/>
              <a:t>Ethics</a:t>
            </a:r>
            <a:r>
              <a:rPr lang="en-US" dirty="0" smtClean="0"/>
              <a:t>: </a:t>
            </a:r>
            <a:r>
              <a:rPr lang="en-US" dirty="0"/>
              <a:t>Principles by which people distinguish what is morally </a:t>
            </a:r>
            <a:r>
              <a:rPr lang="en-US" dirty="0" smtClean="0"/>
              <a:t>right</a:t>
            </a:r>
          </a:p>
          <a:p>
            <a:pPr marL="0" indent="0">
              <a:buNone/>
            </a:pPr>
            <a:endParaRPr lang="en-US" dirty="0"/>
          </a:p>
          <a:p>
            <a:pPr marL="0" indent="0">
              <a:buNone/>
            </a:pPr>
            <a:r>
              <a:rPr lang="en-US" dirty="0" smtClean="0"/>
              <a:t>Views on ethics</a:t>
            </a:r>
            <a:endParaRPr lang="en-US" dirty="0"/>
          </a:p>
          <a:p>
            <a:pPr>
              <a:defRPr/>
            </a:pPr>
            <a:r>
              <a:rPr lang="en-US" sz="2200" dirty="0">
                <a:latin typeface="Calibri" panose="020F0502020204030204" pitchFamily="34" charset="0"/>
                <a:cs typeface="Arial" charset="0"/>
              </a:rPr>
              <a:t>Some believe that profitability should be the overriding concern of business</a:t>
            </a:r>
          </a:p>
          <a:p>
            <a:pPr>
              <a:defRPr/>
            </a:pPr>
            <a:r>
              <a:rPr lang="en-US" sz="2200" dirty="0" smtClean="0">
                <a:latin typeface="Calibri" panose="020F0502020204030204" pitchFamily="34" charset="0"/>
                <a:cs typeface="Arial" charset="0"/>
              </a:rPr>
              <a:t>Others </a:t>
            </a:r>
            <a:r>
              <a:rPr lang="en-US" sz="2200" dirty="0">
                <a:latin typeface="Calibri" panose="020F0502020204030204" pitchFamily="34" charset="0"/>
                <a:cs typeface="Arial" charset="0"/>
              </a:rPr>
              <a:t>believe that organizations and their employees have an obligation to behave ethically, even if doing so cuts into short-term economic </a:t>
            </a:r>
            <a:r>
              <a:rPr lang="en-US" sz="2200" dirty="0" smtClean="0">
                <a:latin typeface="Calibri" panose="020F0502020204030204" pitchFamily="34" charset="0"/>
                <a:cs typeface="Arial" charset="0"/>
              </a:rPr>
              <a:t>advantages</a:t>
            </a:r>
            <a:endParaRPr lang="en-US" sz="2200" dirty="0">
              <a:latin typeface="Calibri" panose="020F0502020204030204" pitchFamily="34" charset="0"/>
              <a:cs typeface="Arial" charset="0"/>
            </a:endParaRPr>
          </a:p>
        </p:txBody>
      </p:sp>
    </p:spTree>
    <p:extLst>
      <p:ext uri="{BB962C8B-B14F-4D97-AF65-F5344CB8AC3E}">
        <p14:creationId xmlns:p14="http://schemas.microsoft.com/office/powerpoint/2010/main" val="1195316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sz="3200" dirty="0" smtClean="0"/>
              <a:t>		Figure </a:t>
            </a:r>
            <a:r>
              <a:rPr lang="en-US" altLang="en-US" sz="3200" dirty="0"/>
              <a:t>4.1: Where Employees Report Ethical Lapses</a:t>
            </a:r>
          </a:p>
        </p:txBody>
      </p:sp>
      <p:pic>
        <p:nvPicPr>
          <p:cNvPr id="8" name="Picture 7" descr="This pie chart shows where employees report ethical lapses.">
            <a:extLst>
              <a:ext uri="{FF2B5EF4-FFF2-40B4-BE49-F238E27FC236}">
                <a16:creationId xmlns:a16="http://schemas.microsoft.com/office/drawing/2014/main" xmlns="" id="{8B34FE4B-236A-4B08-9A75-5882107D4E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3479" y="1331922"/>
            <a:ext cx="5837042" cy="4425413"/>
          </a:xfrm>
          <a:prstGeom prst="rect">
            <a:avLst/>
          </a:prstGeom>
        </p:spPr>
      </p:pic>
      <p:sp>
        <p:nvSpPr>
          <p:cNvPr id="6" name="Content Placeholder 3">
            <a:extLst>
              <a:ext uri="{FF2B5EF4-FFF2-40B4-BE49-F238E27FC236}">
                <a16:creationId xmlns:a16="http://schemas.microsoft.com/office/drawing/2014/main" xmlns="" id="{585AF3B8-819B-45DE-BA79-A219AF110658}"/>
              </a:ext>
            </a:extLst>
          </p:cNvPr>
          <p:cNvSpPr txBox="1">
            <a:spLocks/>
          </p:cNvSpPr>
          <p:nvPr/>
        </p:nvSpPr>
        <p:spPr>
          <a:xfrm>
            <a:off x="457200" y="5621867"/>
            <a:ext cx="8458200" cy="609600"/>
          </a:xfrm>
          <a:prstGeom prst="rect">
            <a:avLst/>
          </a:prstGeom>
        </p:spPr>
        <p:txBody>
          <a:bodyPr/>
          <a:lstStyle>
            <a:lvl1pPr marL="342900" indent="-342900" algn="l" defTabSz="457200" rtl="0" eaLnBrk="1" latinLnBrk="0" hangingPunct="1">
              <a:spcBef>
                <a:spcPct val="20000"/>
              </a:spcBef>
              <a:spcAft>
                <a:spcPts val="800"/>
              </a:spcAft>
              <a:buFont typeface="Arial" panose="020B0604020202020204" pitchFamily="34" charset="0"/>
              <a:buChar char="•"/>
              <a:defRPr sz="2400" kern="1200">
                <a:solidFill>
                  <a:schemeClr val="tx1"/>
                </a:solidFill>
                <a:latin typeface="+mn-lt"/>
                <a:ea typeface="+mn-ea"/>
                <a:cs typeface="+mn-cs"/>
              </a:defRPr>
            </a:lvl1pPr>
            <a:lvl2pPr marL="800100" indent="-342900" algn="l" defTabSz="457200" rtl="0" eaLnBrk="1" latinLnBrk="0" hangingPunct="1">
              <a:spcBef>
                <a:spcPct val="20000"/>
              </a:spcBef>
              <a:spcAft>
                <a:spcPts val="800"/>
              </a:spcAft>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1" latinLnBrk="0" hangingPunct="1">
              <a:spcBef>
                <a:spcPct val="20000"/>
              </a:spcBef>
              <a:spcAft>
                <a:spcPts val="800"/>
              </a:spcAft>
              <a:buFont typeface="Arial" panose="020B0604020202020204" pitchFamily="34" charset="0"/>
              <a:buChar char="•"/>
              <a:defRPr sz="1800" kern="1200">
                <a:solidFill>
                  <a:schemeClr val="tx1"/>
                </a:solidFill>
                <a:latin typeface="+mn-lt"/>
                <a:ea typeface="+mn-ea"/>
                <a:cs typeface="+mn-cs"/>
              </a:defRPr>
            </a:lvl3pPr>
            <a:lvl4pPr marL="16573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4pPr>
            <a:lvl5pPr marL="2114550" indent="-285750" algn="l" defTabSz="457200" rtl="0" eaLnBrk="1" latinLnBrk="0" hangingPunct="1">
              <a:spcBef>
                <a:spcPct val="20000"/>
              </a:spcBef>
              <a:spcAft>
                <a:spcPts val="800"/>
              </a:spcAft>
              <a:buFont typeface="Arial" panose="020B060402020202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smtClean="0"/>
              <a:t>Source</a:t>
            </a:r>
            <a:r>
              <a:rPr lang="en-US" sz="1200" dirty="0"/>
              <a:t>: Ethics Resource Center, “Reporting: Who’s Telling You What You Need to Know, Who Isn’t, and What You Can Do about It,” </a:t>
            </a:r>
            <a:r>
              <a:rPr lang="en-US" sz="1200" i="1" dirty="0"/>
              <a:t>Supplemental Research Brief, </a:t>
            </a:r>
            <a:r>
              <a:rPr lang="en-US" sz="1200" dirty="0"/>
              <a:t>September 2010, http://www.ethics.org/page/nbes-supplemental-research-briefs, accessed March 17, 2014.</a:t>
            </a:r>
          </a:p>
        </p:txBody>
      </p:sp>
      <p:sp>
        <p:nvSpPr>
          <p:cNvPr id="4" name="Content Placeholder 3">
            <a:extLst>
              <a:ext uri="{FF2B5EF4-FFF2-40B4-BE49-F238E27FC236}">
                <a16:creationId xmlns:a16="http://schemas.microsoft.com/office/drawing/2014/main" xmlns="" id="{585AF3B8-819B-45DE-BA79-A219AF110658}"/>
              </a:ext>
            </a:extLst>
          </p:cNvPr>
          <p:cNvSpPr>
            <a:spLocks noGrp="1"/>
          </p:cNvSpPr>
          <p:nvPr>
            <p:ph idx="1"/>
          </p:nvPr>
        </p:nvSpPr>
        <p:spPr>
          <a:xfrm>
            <a:off x="5867400" y="5156201"/>
            <a:ext cx="3276600" cy="609600"/>
          </a:xfrm>
        </p:spPr>
        <p:txBody>
          <a:bodyPr/>
          <a:lstStyle/>
          <a:p>
            <a:pPr marL="0" indent="0" algn="r">
              <a:buNone/>
            </a:pPr>
            <a:r>
              <a:rPr lang="en-US" sz="1200" dirty="0">
                <a:hlinkClick r:id="rId3" action="ppaction://hlinksldjump"/>
              </a:rPr>
              <a:t>Jump to Figure 4.1: Where Employees Report Ethical Lapses, Appendix</a:t>
            </a:r>
            <a:endParaRPr lang="en-US" sz="1200" dirty="0"/>
          </a:p>
        </p:txBody>
      </p:sp>
    </p:spTree>
    <p:extLst>
      <p:ext uri="{BB962C8B-B14F-4D97-AF65-F5344CB8AC3E}">
        <p14:creationId xmlns:p14="http://schemas.microsoft.com/office/powerpoint/2010/main" val="1744568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F6FC51F8-6511-4472-B30D-AA061270E1B8}"/>
              </a:ext>
            </a:extLst>
          </p:cNvPr>
          <p:cNvSpPr>
            <a:spLocks noGrp="1"/>
          </p:cNvSpPr>
          <p:nvPr>
            <p:ph type="title"/>
          </p:nvPr>
        </p:nvSpPr>
        <p:spPr/>
        <p:txBody>
          <a:bodyPr/>
          <a:lstStyle/>
          <a:p>
            <a:r>
              <a:rPr lang="en-US" altLang="en-US" dirty="0">
                <a:latin typeface="Calibri" panose="020F0502020204030204" pitchFamily="34" charset="0"/>
                <a:cs typeface="Arial" charset="0"/>
              </a:rPr>
              <a:t>Benefits of Ethical Behavior</a:t>
            </a:r>
            <a:endParaRPr lang="en-US" dirty="0"/>
          </a:p>
        </p:txBody>
      </p:sp>
      <p:sp>
        <p:nvSpPr>
          <p:cNvPr id="8" name="Content Placeholder 7">
            <a:extLst>
              <a:ext uri="{FF2B5EF4-FFF2-40B4-BE49-F238E27FC236}">
                <a16:creationId xmlns:a16="http://schemas.microsoft.com/office/drawing/2014/main" xmlns="" id="{A63B6732-AF46-467F-A9E2-85E9893C44BB}"/>
              </a:ext>
            </a:extLst>
          </p:cNvPr>
          <p:cNvSpPr>
            <a:spLocks noGrp="1"/>
          </p:cNvSpPr>
          <p:nvPr>
            <p:ph idx="1"/>
          </p:nvPr>
        </p:nvSpPr>
        <p:spPr/>
        <p:txBody>
          <a:bodyPr/>
          <a:lstStyle/>
          <a:p>
            <a:r>
              <a:rPr lang="en-US" dirty="0" smtClean="0"/>
              <a:t>Ethics distinguishes </a:t>
            </a:r>
            <a:r>
              <a:rPr lang="en-US" dirty="0"/>
              <a:t>right from wrong and guides conduct </a:t>
            </a:r>
            <a:endParaRPr lang="en-US" dirty="0" smtClean="0"/>
          </a:p>
          <a:p>
            <a:r>
              <a:rPr lang="en-US" dirty="0" smtClean="0"/>
              <a:t>Ensures </a:t>
            </a:r>
            <a:r>
              <a:rPr lang="en-US" dirty="0"/>
              <a:t>an organization’s long-term health and success </a:t>
            </a:r>
            <a:endParaRPr lang="en-US" dirty="0" smtClean="0"/>
          </a:p>
          <a:p>
            <a:pPr>
              <a:defRPr/>
            </a:pPr>
            <a:r>
              <a:rPr lang="en-US" dirty="0" smtClean="0"/>
              <a:t>Improves </a:t>
            </a:r>
            <a:r>
              <a:rPr lang="en-US" dirty="0"/>
              <a:t>the organization’s </a:t>
            </a:r>
            <a:r>
              <a:rPr lang="en-US" dirty="0" smtClean="0"/>
              <a:t>relations </a:t>
            </a:r>
            <a:r>
              <a:rPr lang="en-US" dirty="0"/>
              <a:t>with the community</a:t>
            </a:r>
          </a:p>
          <a:p>
            <a:pPr>
              <a:defRPr/>
            </a:pPr>
            <a:r>
              <a:rPr lang="en-US" dirty="0" smtClean="0"/>
              <a:t>Tends </a:t>
            </a:r>
            <a:r>
              <a:rPr lang="en-US" dirty="0"/>
              <a:t>to reduce public pressure for government </a:t>
            </a:r>
            <a:r>
              <a:rPr lang="en-US" dirty="0" smtClean="0"/>
              <a:t>regulation</a:t>
            </a:r>
            <a:endParaRPr lang="en-US" dirty="0"/>
          </a:p>
        </p:txBody>
      </p:sp>
    </p:spTree>
    <p:extLst>
      <p:ext uri="{BB962C8B-B14F-4D97-AF65-F5344CB8AC3E}">
        <p14:creationId xmlns:p14="http://schemas.microsoft.com/office/powerpoint/2010/main" val="3587424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7B6CB563-98C6-4962-9973-CED820F56AA5}"/>
              </a:ext>
            </a:extLst>
          </p:cNvPr>
          <p:cNvSpPr>
            <a:spLocks noGrp="1"/>
          </p:cNvSpPr>
          <p:nvPr>
            <p:ph type="title"/>
          </p:nvPr>
        </p:nvSpPr>
        <p:spPr/>
        <p:txBody>
          <a:bodyPr/>
          <a:lstStyle/>
          <a:p>
            <a:r>
              <a:rPr lang="en-US" altLang="en-US" dirty="0"/>
              <a:t>Challenges to Ethical Behavior</a:t>
            </a:r>
            <a:endParaRPr lang="en-US" dirty="0"/>
          </a:p>
        </p:txBody>
      </p:sp>
      <p:sp>
        <p:nvSpPr>
          <p:cNvPr id="8" name="Content Placeholder 7">
            <a:extLst>
              <a:ext uri="{FF2B5EF4-FFF2-40B4-BE49-F238E27FC236}">
                <a16:creationId xmlns:a16="http://schemas.microsoft.com/office/drawing/2014/main" xmlns="" id="{57F82260-CE88-4B92-B08E-6D0D89C2E7C1}"/>
              </a:ext>
            </a:extLst>
          </p:cNvPr>
          <p:cNvSpPr>
            <a:spLocks noGrp="1"/>
          </p:cNvSpPr>
          <p:nvPr>
            <p:ph idx="1"/>
          </p:nvPr>
        </p:nvSpPr>
        <p:spPr/>
        <p:txBody>
          <a:bodyPr/>
          <a:lstStyle/>
          <a:p>
            <a:r>
              <a:rPr lang="en-US" dirty="0"/>
              <a:t>With greater responsibilities, supervisors and other managers in restructured or downsized organizations cannot monitor employees’ day-to-day </a:t>
            </a:r>
            <a:r>
              <a:rPr lang="en-US" dirty="0" smtClean="0"/>
              <a:t>behavior</a:t>
            </a:r>
            <a:endParaRPr lang="en-US" sz="1000" dirty="0"/>
          </a:p>
          <a:p>
            <a:r>
              <a:rPr lang="en-US" dirty="0" smtClean="0"/>
              <a:t>When organizations place high emphasis </a:t>
            </a:r>
            <a:r>
              <a:rPr lang="en-US" dirty="0"/>
              <a:t>on measuring productivity, sales, or </a:t>
            </a:r>
            <a:r>
              <a:rPr lang="en-US" dirty="0" smtClean="0"/>
              <a:t>other goals, employees may doubt if they </a:t>
            </a:r>
            <a:r>
              <a:rPr lang="en-US" dirty="0"/>
              <a:t>will be rewarded for pursuing other goals, including high ethical standards</a:t>
            </a:r>
            <a:endParaRPr lang="en-US" sz="2000" dirty="0"/>
          </a:p>
        </p:txBody>
      </p:sp>
    </p:spTree>
    <p:extLst>
      <p:ext uri="{BB962C8B-B14F-4D97-AF65-F5344CB8AC3E}">
        <p14:creationId xmlns:p14="http://schemas.microsoft.com/office/powerpoint/2010/main" val="1589185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41">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071E24-F359-4F0A-B5F9-EFB6DF142F38}">
  <ds:schemaRefs>
    <ds:schemaRef ds:uri="http://schemas.microsoft.com/sharepoint/v3/contenttype/forms"/>
  </ds:schemaRefs>
</ds:datastoreItem>
</file>

<file path=customXml/itemProps2.xml><?xml version="1.0" encoding="utf-8"?>
<ds:datastoreItem xmlns:ds="http://schemas.openxmlformats.org/officeDocument/2006/customXml" ds:itemID="{60F045FD-8C77-487E-AE7E-82FEFBCDBEFE}"/>
</file>

<file path=customXml/itemProps3.xml><?xml version="1.0" encoding="utf-8"?>
<ds:datastoreItem xmlns:ds="http://schemas.openxmlformats.org/officeDocument/2006/customXml" ds:itemID="{9BD81517-91F3-4ECD-ACC3-35ED35863F9A}">
  <ds:schemaRef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schemas.microsoft.com/office/2006/documentManagement/types"/>
    <ds:schemaRef ds:uri="http://schemas.microsoft.com/office/2006/metadata/properties"/>
    <ds:schemaRef ds:uri="aa4f5ada-9d1d-46d6-b705-f2cf90d05a91"/>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1982</TotalTime>
  <Words>1413</Words>
  <Application>Microsoft Office PowerPoint</Application>
  <PresentationFormat>On-screen Show (4:3)</PresentationFormat>
  <Paragraphs>147</Paragraphs>
  <Slides>22</Slides>
  <Notes>10</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22</vt:i4>
      </vt:variant>
    </vt:vector>
  </HeadingPairs>
  <TitlesOfParts>
    <vt:vector size="37"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Corporate Social Responsibility, Ethics, and Sustainability</vt:lpstr>
      <vt:lpstr>Learning Objectives, 1</vt:lpstr>
      <vt:lpstr>Learning Objectives, 2</vt:lpstr>
      <vt:lpstr>Corporate Social Responsibility</vt:lpstr>
      <vt:lpstr>  The Davis Model of Corporate Social Responsibility</vt:lpstr>
      <vt:lpstr>Ethics in the Workplace</vt:lpstr>
      <vt:lpstr>  Figure 4.1: Where Employees Report Ethical Lapses</vt:lpstr>
      <vt:lpstr>Benefits of Ethical Behavior</vt:lpstr>
      <vt:lpstr>Challenges to Ethical Behavior</vt:lpstr>
      <vt:lpstr>Differing Measures of Ethical Behavior</vt:lpstr>
      <vt:lpstr>Code of Ethics: The Coca-Cola Company</vt:lpstr>
      <vt:lpstr>Ethical Behavior of Supervisors</vt:lpstr>
      <vt:lpstr>Ways to Aid Ethical Decision Making</vt:lpstr>
      <vt:lpstr>Steps to Take When an Employee is Suspected of  Unethical Behavior</vt:lpstr>
      <vt:lpstr>Whistle-Blowers</vt:lpstr>
      <vt:lpstr>The Law and Whistle-Blowers</vt:lpstr>
      <vt:lpstr>Treatment of Whistle-Blowers</vt:lpstr>
      <vt:lpstr>Sustainability </vt:lpstr>
      <vt:lpstr>Figure 4.6: Steps toward Sustainability</vt:lpstr>
      <vt:lpstr>APPENDICES</vt:lpstr>
      <vt:lpstr>Figure 4.1: Where Employees Report  Ethical Lapses, Appendix</vt:lpstr>
      <vt:lpstr>Figure 4.6: Steps toward Sustainability,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85</cp:revision>
  <dcterms:created xsi:type="dcterms:W3CDTF">2015-01-23T21:54:27Z</dcterms:created>
  <dcterms:modified xsi:type="dcterms:W3CDTF">2018-01-31T11:38:56Z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