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 id="2147483728" r:id="rId12"/>
  </p:sldMasterIdLst>
  <p:notesMasterIdLst>
    <p:notesMasterId r:id="rId41"/>
  </p:notesMasterIdLst>
  <p:handoutMasterIdLst>
    <p:handoutMasterId r:id="rId42"/>
  </p:handoutMasterIdLst>
  <p:sldIdLst>
    <p:sldId id="304" r:id="rId13"/>
    <p:sldId id="261" r:id="rId14"/>
    <p:sldId id="295" r:id="rId15"/>
    <p:sldId id="263" r:id="rId16"/>
    <p:sldId id="264" r:id="rId17"/>
    <p:sldId id="289" r:id="rId18"/>
    <p:sldId id="266" r:id="rId19"/>
    <p:sldId id="296" r:id="rId20"/>
    <p:sldId id="291" r:id="rId21"/>
    <p:sldId id="269" r:id="rId22"/>
    <p:sldId id="272" r:id="rId23"/>
    <p:sldId id="273" r:id="rId24"/>
    <p:sldId id="274" r:id="rId25"/>
    <p:sldId id="275" r:id="rId26"/>
    <p:sldId id="293" r:id="rId27"/>
    <p:sldId id="303" r:id="rId28"/>
    <p:sldId id="278" r:id="rId29"/>
    <p:sldId id="280" r:id="rId30"/>
    <p:sldId id="281" r:id="rId31"/>
    <p:sldId id="282" r:id="rId32"/>
    <p:sldId id="283" r:id="rId33"/>
    <p:sldId id="285" r:id="rId34"/>
    <p:sldId id="287" r:id="rId35"/>
    <p:sldId id="298" r:id="rId36"/>
    <p:sldId id="299" r:id="rId37"/>
    <p:sldId id="300" r:id="rId38"/>
    <p:sldId id="301" r:id="rId39"/>
    <p:sldId id="302"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hani Debroy" initials="ID" lastIdx="30" clrIdx="0">
    <p:extLst>
      <p:ext uri="{19B8F6BF-5375-455C-9EA6-DF929625EA0E}">
        <p15:presenceInfo xmlns:p15="http://schemas.microsoft.com/office/powerpoint/2012/main" userId="S-1-5-21-3361151005-2080053223-3394076701-18500" providerId="AD"/>
      </p:ext>
    </p:extLst>
  </p:cmAuthor>
  <p:cmAuthor id="2" name="Grace Miriam D Monte" initials="GMDM" lastIdx="22" clrIdx="1">
    <p:extLst>
      <p:ext uri="{19B8F6BF-5375-455C-9EA6-DF929625EA0E}">
        <p15:presenceInfo xmlns:p15="http://schemas.microsoft.com/office/powerpoint/2012/main" userId="S-1-5-21-3361151005-2080053223-3394076701-191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19" autoAdjust="0"/>
  </p:normalViewPr>
  <p:slideViewPr>
    <p:cSldViewPr>
      <p:cViewPr varScale="1">
        <p:scale>
          <a:sx n="72" d="100"/>
          <a:sy n="72" d="100"/>
        </p:scale>
        <p:origin x="1428" y="66"/>
      </p:cViewPr>
      <p:guideLst>
        <p:guide orient="horz" pos="2160"/>
        <p:guide pos="2880"/>
      </p:guideLst>
    </p:cSldViewPr>
  </p:slideViewPr>
  <p:notesTextViewPr>
    <p:cViewPr>
      <p:scale>
        <a:sx n="1" d="1"/>
        <a:sy n="1" d="1"/>
      </p:scale>
      <p:origin x="0" y="0"/>
    </p:cViewPr>
  </p:notesTextViewPr>
  <p:sorterViewPr>
    <p:cViewPr>
      <p:scale>
        <a:sx n="100" d="100"/>
        <a:sy n="100" d="100"/>
      </p:scale>
      <p:origin x="0" y="2592"/>
    </p:cViewPr>
  </p:sorterViewPr>
  <p:notesViewPr>
    <p:cSldViewPr>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3" Type="http://schemas.openxmlformats.org/officeDocument/2006/relationships/customXml" Target="../customXml/item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CDC3AC6-554F-4DB7-8931-711DB2E8AB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1EA7092-DA4A-40D2-BB9E-BDADF84EDA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681ECAF-2129-4751-AEFE-77D6F9AE92A9}" type="datetimeFigureOut">
              <a:rPr lang="en-US" smtClean="0"/>
              <a:t>2/6/2018</a:t>
            </a:fld>
            <a:endParaRPr lang="en-US"/>
          </a:p>
        </p:txBody>
      </p:sp>
      <p:sp>
        <p:nvSpPr>
          <p:cNvPr id="4" name="Footer Placeholder 3">
            <a:extLst>
              <a:ext uri="{FF2B5EF4-FFF2-40B4-BE49-F238E27FC236}">
                <a16:creationId xmlns:a16="http://schemas.microsoft.com/office/drawing/2014/main" id="{CDC4FCC0-C3A5-4D7E-A995-186E3263B4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302CCAF-2B92-469A-B325-1EAF694B53F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494140-B855-492A-BFBB-C7676D4B0993}" type="slidenum">
              <a:rPr lang="en-US" smtClean="0"/>
              <a:t>‹#›</a:t>
            </a:fld>
            <a:endParaRPr lang="en-US"/>
          </a:p>
        </p:txBody>
      </p:sp>
    </p:spTree>
    <p:extLst>
      <p:ext uri="{BB962C8B-B14F-4D97-AF65-F5344CB8AC3E}">
        <p14:creationId xmlns:p14="http://schemas.microsoft.com/office/powerpoint/2010/main" val="1705943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2/6/2018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205AAC4-76CC-429E-B35B-E59E1378754D}" type="slidenum">
              <a:rPr lang="en-US"/>
              <a:pPr>
                <a:defRPr/>
              </a:pPr>
              <a:t>4</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1: Describe organization charts.</a:t>
            </a:r>
          </a:p>
          <a:p>
            <a:endParaRPr lang="en-US" altLang="en-US" dirty="0"/>
          </a:p>
          <a:p>
            <a:r>
              <a:rPr lang="en-US" altLang="en-US" dirty="0"/>
              <a:t>See text page: 159</a:t>
            </a:r>
          </a:p>
          <a:p>
            <a:endParaRPr lang="en-US" altLang="en-US" dirty="0"/>
          </a:p>
        </p:txBody>
      </p:sp>
    </p:spTree>
    <p:extLst>
      <p:ext uri="{BB962C8B-B14F-4D97-AF65-F5344CB8AC3E}">
        <p14:creationId xmlns:p14="http://schemas.microsoft.com/office/powerpoint/2010/main" val="561283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A70BE7B-7E8C-42ED-B3FC-C808FC75233F}" type="slidenum">
              <a:rPr lang="en-US"/>
              <a:pPr>
                <a:defRPr/>
              </a:pPr>
              <a:t>20</a:t>
            </a:fld>
            <a:endParaRPr lang="en-US"/>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Discuss why and how supervisors delegate.</a:t>
            </a:r>
          </a:p>
          <a:p>
            <a:endParaRPr lang="en-US" altLang="en-US" dirty="0"/>
          </a:p>
          <a:p>
            <a:r>
              <a:rPr lang="en-US" altLang="en-US" dirty="0"/>
              <a:t>See text page: 175</a:t>
            </a:r>
          </a:p>
          <a:p>
            <a:endParaRPr lang="en-US" altLang="en-US" dirty="0"/>
          </a:p>
        </p:txBody>
      </p:sp>
    </p:spTree>
    <p:extLst>
      <p:ext uri="{BB962C8B-B14F-4D97-AF65-F5344CB8AC3E}">
        <p14:creationId xmlns:p14="http://schemas.microsoft.com/office/powerpoint/2010/main" val="1907025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9867EDA-67A3-4B7B-96A9-A2017006B1FA}" type="slidenum">
              <a:rPr lang="en-US"/>
              <a:pPr>
                <a:defRPr/>
              </a:pPr>
              <a:t>21</a:t>
            </a:fld>
            <a:endParaRPr lang="en-US"/>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7: Discuss why and how supervisors delegate.</a:t>
            </a:r>
          </a:p>
          <a:p>
            <a:endParaRPr lang="en-US" altLang="en-US" dirty="0"/>
          </a:p>
          <a:p>
            <a:r>
              <a:rPr lang="en-US" altLang="en-US" dirty="0"/>
              <a:t>See text page: 175</a:t>
            </a:r>
          </a:p>
          <a:p>
            <a:endParaRPr lang="en-US" altLang="en-US" dirty="0"/>
          </a:p>
        </p:txBody>
      </p:sp>
    </p:spTree>
    <p:extLst>
      <p:ext uri="{BB962C8B-B14F-4D97-AF65-F5344CB8AC3E}">
        <p14:creationId xmlns:p14="http://schemas.microsoft.com/office/powerpoint/2010/main" val="345371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426731C-336F-4F51-A248-193B1A17112E}" type="slidenum">
              <a:rPr lang="en-US"/>
              <a:pPr>
                <a:defRPr/>
              </a:pPr>
              <a:t>22</a:t>
            </a:fld>
            <a:endParaRPr lang="en-US"/>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Discuss why and how supervisors delegate.</a:t>
            </a:r>
          </a:p>
          <a:p>
            <a:endParaRPr lang="en-US" altLang="en-US" dirty="0"/>
          </a:p>
          <a:p>
            <a:r>
              <a:rPr lang="en-US" altLang="en-US" dirty="0"/>
              <a:t>See text page: 177</a:t>
            </a:r>
          </a:p>
          <a:p>
            <a:endParaRPr lang="en-US" altLang="en-US" dirty="0"/>
          </a:p>
        </p:txBody>
      </p:sp>
    </p:spTree>
    <p:extLst>
      <p:ext uri="{BB962C8B-B14F-4D97-AF65-F5344CB8AC3E}">
        <p14:creationId xmlns:p14="http://schemas.microsoft.com/office/powerpoint/2010/main" val="795659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5D99E93-0ACC-4519-ACAF-27C2D4C28264}" type="slidenum">
              <a:rPr lang="en-US"/>
              <a:pPr>
                <a:defRPr/>
              </a:pPr>
              <a:t>23</a:t>
            </a:fld>
            <a:endParaRPr lang="en-US"/>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9: Identify causes of reluctance to delegate.</a:t>
            </a:r>
          </a:p>
          <a:p>
            <a:pPr marL="228600" indent="-228600"/>
            <a:endParaRPr lang="en-US" altLang="en-US" dirty="0"/>
          </a:p>
          <a:p>
            <a:pPr marL="228600" indent="-228600"/>
            <a:r>
              <a:rPr lang="en-US" altLang="en-US" dirty="0"/>
              <a:t>See text pages: 177–188</a:t>
            </a:r>
          </a:p>
          <a:p>
            <a:pPr marL="228600" indent="-228600"/>
            <a:endParaRPr lang="en-US" altLang="en-US" dirty="0"/>
          </a:p>
        </p:txBody>
      </p:sp>
    </p:spTree>
    <p:extLst>
      <p:ext uri="{BB962C8B-B14F-4D97-AF65-F5344CB8AC3E}">
        <p14:creationId xmlns:p14="http://schemas.microsoft.com/office/powerpoint/2010/main" val="3432747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CBA71A0-4FEE-46B0-86D9-694D9263D94D}" type="slidenum">
              <a:rPr lang="en-US"/>
              <a:pPr>
                <a:defRPr/>
              </a:pPr>
              <a:t>7</a:t>
            </a:fld>
            <a:endParaRPr lang="en-US"/>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Identify basic ways in which organizations are structured.</a:t>
            </a:r>
          </a:p>
          <a:p>
            <a:endParaRPr lang="en-US" altLang="en-US" dirty="0"/>
          </a:p>
          <a:p>
            <a:r>
              <a:rPr lang="en-US" altLang="en-US" dirty="0"/>
              <a:t>See text page: 161</a:t>
            </a:r>
          </a:p>
          <a:p>
            <a:endParaRPr lang="en-US" altLang="en-US" dirty="0"/>
          </a:p>
        </p:txBody>
      </p:sp>
    </p:spTree>
    <p:extLst>
      <p:ext uri="{BB962C8B-B14F-4D97-AF65-F5344CB8AC3E}">
        <p14:creationId xmlns:p14="http://schemas.microsoft.com/office/powerpoint/2010/main" val="2180749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CBA71A0-4FEE-46B0-86D9-694D9263D94D}" type="slidenum">
              <a:rPr lang="en-US"/>
              <a:pPr>
                <a:defRPr/>
              </a:pPr>
              <a:t>8</a:t>
            </a:fld>
            <a:endParaRPr lang="en-US"/>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Identify basic ways in which organizations are structured.</a:t>
            </a:r>
          </a:p>
          <a:p>
            <a:endParaRPr lang="en-US" altLang="en-US" dirty="0"/>
          </a:p>
          <a:p>
            <a:r>
              <a:rPr lang="en-US" altLang="en-US" dirty="0"/>
              <a:t>See text pages: 162–164</a:t>
            </a:r>
          </a:p>
          <a:p>
            <a:endParaRPr lang="en-US" altLang="en-US" dirty="0"/>
          </a:p>
        </p:txBody>
      </p:sp>
    </p:spTree>
    <p:extLst>
      <p:ext uri="{BB962C8B-B14F-4D97-AF65-F5344CB8AC3E}">
        <p14:creationId xmlns:p14="http://schemas.microsoft.com/office/powerpoint/2010/main" val="2935745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6554BFE-8F03-4F66-AEF1-8887B488954A}" type="slidenum">
              <a:rPr lang="en-US"/>
              <a:pPr>
                <a:defRPr/>
              </a:pPr>
              <a:t>11</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Distinguish between line and staff authority and between centralized and decentralized authority.</a:t>
            </a:r>
          </a:p>
          <a:p>
            <a:endParaRPr lang="en-US" altLang="en-US" dirty="0"/>
          </a:p>
          <a:p>
            <a:r>
              <a:rPr lang="en-US" altLang="en-US" dirty="0"/>
              <a:t>See text page: 166</a:t>
            </a:r>
          </a:p>
        </p:txBody>
      </p:sp>
    </p:spTree>
    <p:extLst>
      <p:ext uri="{BB962C8B-B14F-4D97-AF65-F5344CB8AC3E}">
        <p14:creationId xmlns:p14="http://schemas.microsoft.com/office/powerpoint/2010/main" val="2688838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49F13C2-9160-4839-AF8B-80930D35DF41}" type="slidenum">
              <a:rPr lang="en-US"/>
              <a:pPr>
                <a:defRPr/>
              </a:pPr>
              <a:t>12</a:t>
            </a:fld>
            <a:endParaRPr 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5: Compare and contrast authority, power, responsibility, and accountability.</a:t>
            </a:r>
          </a:p>
          <a:p>
            <a:pPr marL="228600" indent="-228600"/>
            <a:endParaRPr lang="en-US" altLang="en-US" dirty="0"/>
          </a:p>
          <a:p>
            <a:pPr marL="228600" indent="-228600"/>
            <a:r>
              <a:rPr lang="en-US" altLang="en-US" dirty="0"/>
              <a:t>See text page: 167</a:t>
            </a:r>
          </a:p>
        </p:txBody>
      </p:sp>
    </p:spTree>
    <p:extLst>
      <p:ext uri="{BB962C8B-B14F-4D97-AF65-F5344CB8AC3E}">
        <p14:creationId xmlns:p14="http://schemas.microsoft.com/office/powerpoint/2010/main" val="1463027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8A7B219-0471-4DF7-A38B-35B6294586DC}" type="slidenum">
              <a:rPr lang="en-US"/>
              <a:pPr>
                <a:defRPr/>
              </a:pPr>
              <a:t>13</a:t>
            </a:fld>
            <a:endParaRPr 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6: Identify the steps in the process of organizing.</a:t>
            </a:r>
          </a:p>
          <a:p>
            <a:pPr marL="228600" indent="-228600"/>
            <a:endParaRPr lang="en-US" altLang="en-US" dirty="0"/>
          </a:p>
          <a:p>
            <a:pPr marL="228600" indent="-228600"/>
            <a:r>
              <a:rPr lang="en-US" altLang="en-US" dirty="0"/>
              <a:t>See text page: 169</a:t>
            </a:r>
          </a:p>
        </p:txBody>
      </p:sp>
    </p:spTree>
    <p:extLst>
      <p:ext uri="{BB962C8B-B14F-4D97-AF65-F5344CB8AC3E}">
        <p14:creationId xmlns:p14="http://schemas.microsoft.com/office/powerpoint/2010/main" val="4227903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7E34804-0253-4EAC-85D5-EFEF8C028E15}" type="slidenum">
              <a:rPr lang="en-US"/>
              <a:pPr>
                <a:defRPr/>
              </a:pPr>
              <a:t>14</a:t>
            </a:fld>
            <a:endParaRPr lang="en-US"/>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Describe four principles of organizing.</a:t>
            </a:r>
          </a:p>
          <a:p>
            <a:pPr marL="228600" indent="-228600"/>
            <a:endParaRPr lang="en-US" altLang="en-US" dirty="0"/>
          </a:p>
          <a:p>
            <a:pPr marL="228600" indent="-228600"/>
            <a:r>
              <a:rPr lang="en-US" altLang="en-US" dirty="0"/>
              <a:t>See text pages: 171–172</a:t>
            </a:r>
          </a:p>
        </p:txBody>
      </p:sp>
    </p:spTree>
    <p:extLst>
      <p:ext uri="{BB962C8B-B14F-4D97-AF65-F5344CB8AC3E}">
        <p14:creationId xmlns:p14="http://schemas.microsoft.com/office/powerpoint/2010/main" val="1209880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88C73CE-A719-477B-865E-D293BCAC1A8B}" type="slidenum">
              <a:rPr lang="en-US"/>
              <a:pPr>
                <a:defRPr/>
              </a:pPr>
              <a:t>18</a:t>
            </a:fld>
            <a:endParaRPr lang="en-US"/>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Discuss why and how supervisors delegate.</a:t>
            </a:r>
          </a:p>
          <a:p>
            <a:endParaRPr lang="en-US" altLang="en-US" dirty="0"/>
          </a:p>
          <a:p>
            <a:r>
              <a:rPr lang="en-US" altLang="en-US" dirty="0"/>
              <a:t>See text page: 174</a:t>
            </a:r>
          </a:p>
        </p:txBody>
      </p:sp>
    </p:spTree>
    <p:extLst>
      <p:ext uri="{BB962C8B-B14F-4D97-AF65-F5344CB8AC3E}">
        <p14:creationId xmlns:p14="http://schemas.microsoft.com/office/powerpoint/2010/main" val="2209522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7C55938-DF49-4EBD-9A4F-336CBD5A86EE}" type="slidenum">
              <a:rPr lang="en-US"/>
              <a:pPr>
                <a:defRPr/>
              </a:pPr>
              <a:t>19</a:t>
            </a:fld>
            <a:endParaRPr lang="en-US"/>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Discuss why and how supervisors delegate.</a:t>
            </a:r>
          </a:p>
          <a:p>
            <a:endParaRPr lang="en-US" altLang="en-US" dirty="0"/>
          </a:p>
          <a:p>
            <a:r>
              <a:rPr lang="en-US" altLang="en-US" dirty="0"/>
              <a:t>See text page: 175</a:t>
            </a:r>
          </a:p>
          <a:p>
            <a:endParaRPr lang="en-US" altLang="en-US" dirty="0"/>
          </a:p>
        </p:txBody>
      </p:sp>
    </p:spTree>
    <p:extLst>
      <p:ext uri="{BB962C8B-B14F-4D97-AF65-F5344CB8AC3E}">
        <p14:creationId xmlns:p14="http://schemas.microsoft.com/office/powerpoint/2010/main" val="463796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
        <p:nvSpPr>
          <p:cNvPr id="9" name="Content Placeholder 8">
            <a:extLst>
              <a:ext uri="{FF2B5EF4-FFF2-40B4-BE49-F238E27FC236}">
                <a16:creationId xmlns:a16="http://schemas.microsoft.com/office/drawing/2014/main" id="{81EBAA06-997B-4C60-819E-0394E0E1DD4B}"/>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2581883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17949862-7C20-4211-A9EA-1710CC23EE6F}"/>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517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173C2385-F76E-4EC1-BBB1-0D9FF9016810}"/>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996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B016C41B-844B-4168-A3F4-749019DF37F9}"/>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532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8682066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3546658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272877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039482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823654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0" y="533400"/>
            <a:ext cx="4074764" cy="5105400"/>
          </a:xfrm>
          <a:prstGeom prst="rect">
            <a:avLst/>
          </a:prstGeom>
        </p:spPr>
      </p:pic>
      <p:sp>
        <p:nvSpPr>
          <p:cNvPr id="10" name="Rectangle 9"/>
          <p:cNvSpPr/>
          <p:nvPr userDrawn="1"/>
        </p:nvSpPr>
        <p:spPr>
          <a:xfrm>
            <a:off x="0" y="0"/>
            <a:ext cx="609600" cy="281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2514600"/>
            <a:ext cx="609600" cy="4343400"/>
          </a:xfrm>
          <a:prstGeom prst="rect">
            <a:avLst/>
          </a:prstGeom>
          <a:solidFill>
            <a:srgbClr val="9A1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67756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a:p>
        </p:txBody>
      </p:sp>
    </p:spTree>
    <p:extLst>
      <p:ext uri="{BB962C8B-B14F-4D97-AF65-F5344CB8AC3E}">
        <p14:creationId xmlns:p14="http://schemas.microsoft.com/office/powerpoint/2010/main" val="2708378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0352057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a:p>
        </p:txBody>
      </p:sp>
    </p:spTree>
    <p:extLst>
      <p:ext uri="{BB962C8B-B14F-4D97-AF65-F5344CB8AC3E}">
        <p14:creationId xmlns:p14="http://schemas.microsoft.com/office/powerpoint/2010/main" val="6346793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a:p>
        </p:txBody>
      </p:sp>
    </p:spTree>
    <p:extLst>
      <p:ext uri="{BB962C8B-B14F-4D97-AF65-F5344CB8AC3E}">
        <p14:creationId xmlns:p14="http://schemas.microsoft.com/office/powerpoint/2010/main" val="2194550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562187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905604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176822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198874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215874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551477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650331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83636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7285198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879096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15988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39946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839146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784900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08102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016955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8555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69665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40756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7582492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537719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655743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144441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73545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871254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005136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9700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201404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563887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37627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4273571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03604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419141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456447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002915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38614043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0369460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172500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341675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9678323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672871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3684195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6191783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99517227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5945735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4109217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19123283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39120264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black"/>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prstClr val="white"/>
                </a:solidFill>
              </a:rPr>
              <a:t>Insert Photo Credit Here</a:t>
            </a:r>
          </a:p>
        </p:txBody>
      </p:sp>
      <p:sp>
        <p:nvSpPr>
          <p:cNvPr id="9" name="Content Placeholder 8">
            <a:extLst>
              <a:ext uri="{FF2B5EF4-FFF2-40B4-BE49-F238E27FC236}">
                <a16:creationId xmlns:a16="http://schemas.microsoft.com/office/drawing/2014/main" id="{51C19984-C44C-490C-815A-22ABFB37B1F1}"/>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16745533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black"/>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prstClr val="white"/>
                </a:solidFill>
              </a:rPr>
              <a:t>Insert Photo Credit Here</a:t>
            </a:r>
          </a:p>
        </p:txBody>
      </p:sp>
    </p:spTree>
    <p:extLst>
      <p:ext uri="{BB962C8B-B14F-4D97-AF65-F5344CB8AC3E}">
        <p14:creationId xmlns:p14="http://schemas.microsoft.com/office/powerpoint/2010/main" val="2728169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black"/>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prstClr val="white"/>
                </a:solidFill>
              </a:rPr>
              <a:t>Insert Photo Credit Here</a:t>
            </a:r>
          </a:p>
        </p:txBody>
      </p:sp>
    </p:spTree>
    <p:extLst>
      <p:ext uri="{BB962C8B-B14F-4D97-AF65-F5344CB8AC3E}">
        <p14:creationId xmlns:p14="http://schemas.microsoft.com/office/powerpoint/2010/main" val="193882825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black"/>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59321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154584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prstClr val="white"/>
                </a:solidFill>
              </a:rPr>
              <a:t>Insert Photo Credit Here</a:t>
            </a:r>
          </a:p>
        </p:txBody>
      </p:sp>
    </p:spTree>
    <p:extLst>
      <p:ext uri="{BB962C8B-B14F-4D97-AF65-F5344CB8AC3E}">
        <p14:creationId xmlns:p14="http://schemas.microsoft.com/office/powerpoint/2010/main" val="138665491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prstClr val="white"/>
                </a:solidFill>
              </a:rPr>
              <a:t>Insert Photo Credit Here</a:t>
            </a:r>
          </a:p>
        </p:txBody>
      </p:sp>
    </p:spTree>
    <p:extLst>
      <p:ext uri="{BB962C8B-B14F-4D97-AF65-F5344CB8AC3E}">
        <p14:creationId xmlns:p14="http://schemas.microsoft.com/office/powerpoint/2010/main" val="2631680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prstClr val="white"/>
                </a:solidFill>
              </a:rPr>
              <a:t>Insert Photo Credit Here</a:t>
            </a:r>
          </a:p>
        </p:txBody>
      </p:sp>
    </p:spTree>
    <p:extLst>
      <p:ext uri="{BB962C8B-B14F-4D97-AF65-F5344CB8AC3E}">
        <p14:creationId xmlns:p14="http://schemas.microsoft.com/office/powerpoint/2010/main" val="924125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60940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a:extLst>
              <a:ext uri="{FF2B5EF4-FFF2-40B4-BE49-F238E27FC236}">
                <a16:creationId xmlns:a16="http://schemas.microsoft.com/office/drawing/2014/main" id="{D96CDA51-F2B6-447F-BAD6-BB2F55F6FA3F}"/>
              </a:ext>
            </a:extLst>
          </p:cNvPr>
          <p:cNvSpPr/>
          <p:nvPr userDrawn="1"/>
        </p:nvSpPr>
        <p:spPr>
          <a:xfrm>
            <a:off x="2286000" y="6699708"/>
            <a:ext cx="4572000" cy="215444"/>
          </a:xfrm>
          <a:prstGeom prst="rect">
            <a:avLst/>
          </a:prstGeom>
        </p:spPr>
        <p:txBody>
          <a:bodyPr>
            <a:spAutoFit/>
          </a:bodyPr>
          <a:lstStyle/>
          <a:p>
            <a:pPr marL="0" lvl="2" algn="ctr">
              <a:buFont typeface="Wingdings" panose="05000000000000000000" pitchFamily="2" charset="2"/>
              <a:buNone/>
            </a:pPr>
            <a:r>
              <a:rPr lang="en-US" sz="800" dirty="0">
                <a:solidFill>
                  <a:prstClr val="black"/>
                </a:solidFill>
                <a:ea typeface="Times New Roman" panose="02020603050405020304" pitchFamily="18" charset="0"/>
                <a:cs typeface="Calibri" panose="020F0502020204030204" pitchFamily="34" charset="0"/>
              </a:rPr>
              <a:t>© McGraw-Hill Education</a:t>
            </a:r>
            <a:endParaRPr lang="en-IN" sz="1100" dirty="0">
              <a:solidFill>
                <a:prstClr val="black"/>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1297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0136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7743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7438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721311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53348974"/>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385887506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090319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990243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9579810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08790784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3757185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80010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43637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59E08B15-1F7E-4704-8806-B68BCF82FE11}"/>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78571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4.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18" Type="http://schemas.openxmlformats.org/officeDocument/2006/relationships/slideLayout" Target="../slideLayouts/slideLayout83.xml"/><Relationship Id="rId3" Type="http://schemas.openxmlformats.org/officeDocument/2006/relationships/slideLayout" Target="../slideLayouts/slideLayout68.xml"/><Relationship Id="rId21" Type="http://schemas.openxmlformats.org/officeDocument/2006/relationships/theme" Target="../theme/theme9.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0" Type="http://schemas.openxmlformats.org/officeDocument/2006/relationships/slideLayout" Target="../slideLayouts/slideLayout85.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23" Type="http://schemas.openxmlformats.org/officeDocument/2006/relationships/image" Target="../media/image2.png"/><Relationship Id="rId10" Type="http://schemas.openxmlformats.org/officeDocument/2006/relationships/slideLayout" Target="../slideLayouts/slideLayout75.xml"/><Relationship Id="rId19" Type="http://schemas.openxmlformats.org/officeDocument/2006/relationships/slideLayout" Target="../slideLayouts/slideLayout84.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341211125"/>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0582224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636018436"/>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85976254"/>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82342791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1184168231"/>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566086028"/>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94633681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C30C20"/>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599646718"/>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D3BEFFA-A288-494F-9D99-28E789693052}"/>
              </a:ext>
            </a:extLst>
          </p:cNvPr>
          <p:cNvSpPr>
            <a:spLocks noGrp="1"/>
          </p:cNvSpPr>
          <p:nvPr>
            <p:ph type="ctrTitle"/>
          </p:nvPr>
        </p:nvSpPr>
        <p:spPr>
          <a:xfrm>
            <a:off x="-177975" y="1981200"/>
            <a:ext cx="5105400" cy="609600"/>
          </a:xfrm>
        </p:spPr>
        <p:txBody>
          <a:bodyPr/>
          <a:lstStyle/>
          <a:p>
            <a:r>
              <a:rPr lang="en-US" altLang="en-US" dirty="0">
                <a:solidFill>
                  <a:schemeClr val="tx1"/>
                </a:solidFill>
              </a:rPr>
              <a:t>Chapter 7</a:t>
            </a:r>
          </a:p>
        </p:txBody>
      </p:sp>
      <p:sp>
        <p:nvSpPr>
          <p:cNvPr id="7" name="Text Placeholder 6">
            <a:extLst>
              <a:ext uri="{FF2B5EF4-FFF2-40B4-BE49-F238E27FC236}">
                <a16:creationId xmlns:a16="http://schemas.microsoft.com/office/drawing/2014/main" id="{D081F6E6-3770-4E14-A3C7-E2D1E7FD0E0F}"/>
              </a:ext>
            </a:extLst>
          </p:cNvPr>
          <p:cNvSpPr>
            <a:spLocks noGrp="1"/>
          </p:cNvSpPr>
          <p:nvPr>
            <p:ph type="body" sz="quarter" idx="10"/>
          </p:nvPr>
        </p:nvSpPr>
        <p:spPr>
          <a:xfrm>
            <a:off x="-91187" y="3290342"/>
            <a:ext cx="5105400" cy="1434056"/>
          </a:xfrm>
        </p:spPr>
        <p:txBody>
          <a:bodyPr/>
          <a:lstStyle/>
          <a:p>
            <a:pPr algn="ctr"/>
            <a:r>
              <a:rPr lang="en-US" altLang="en-US" sz="4000" dirty="0">
                <a:solidFill>
                  <a:prstClr val="white"/>
                </a:solidFill>
                <a:latin typeface="Calibri"/>
                <a:ea typeface="+mj-ea"/>
                <a:cs typeface="+mj-cs"/>
              </a:rPr>
              <a:t>Organizing and Authority</a:t>
            </a:r>
            <a:endParaRPr lang="en-US" sz="3600" dirty="0"/>
          </a:p>
        </p:txBody>
      </p:sp>
      <p:pic>
        <p:nvPicPr>
          <p:cNvPr id="9" name="Picture 8">
            <a:extLst>
              <a:ext uri="{FF2B5EF4-FFF2-40B4-BE49-F238E27FC236}">
                <a16:creationId xmlns:a16="http://schemas.microsoft.com/office/drawing/2014/main" id="{DBD9C15E-D419-4339-9CF1-0148C29C40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636" y="703625"/>
            <a:ext cx="4074764" cy="5139417"/>
          </a:xfrm>
          <a:prstGeom prst="rect">
            <a:avLst/>
          </a:prstGeom>
        </p:spPr>
      </p:pic>
      <p:sp>
        <p:nvSpPr>
          <p:cNvPr id="6" name="Content placeholder 1">
            <a:extLst>
              <a:ext uri="{FF2B5EF4-FFF2-40B4-BE49-F238E27FC236}">
                <a16:creationId xmlns:a16="http://schemas.microsoft.com/office/drawing/2014/main" id="{95C45F57-3337-4AE2-8305-8371C67FF394}"/>
              </a:ext>
            </a:extLst>
          </p:cNvPr>
          <p:cNvSpPr/>
          <p:nvPr/>
        </p:nvSpPr>
        <p:spPr>
          <a:xfrm>
            <a:off x="53481" y="6697770"/>
            <a:ext cx="9220200" cy="215444"/>
          </a:xfrm>
          <a:prstGeom prst="rect">
            <a:avLst/>
          </a:prstGeom>
        </p:spPr>
        <p:txBody>
          <a:bodyPr wrap="square">
            <a:spAutoFit/>
          </a:bodyPr>
          <a:lstStyle/>
          <a:p>
            <a:pPr marL="0" lvl="2">
              <a:buFont typeface="Wingdings" panose="05000000000000000000" pitchFamily="2" charset="2"/>
              <a:buNone/>
            </a:pPr>
            <a:r>
              <a:rPr lang="en-US" sz="800" dirty="0">
                <a:solidFill>
                  <a:prstClr val="black"/>
                </a:solidFill>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a:t>
            </a:r>
            <a:endParaRPr lang="en-IN" sz="800" dirty="0">
              <a:solidFill>
                <a:prstClr val="black"/>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3639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latin typeface="Calibri" panose="020F0502020204030204" pitchFamily="34" charset="0"/>
                <a:cs typeface="Arial" charset="0"/>
              </a:rPr>
              <a:t>Authority</a:t>
            </a:r>
          </a:p>
        </p:txBody>
      </p:sp>
      <p:sp>
        <p:nvSpPr>
          <p:cNvPr id="23555" name="Content Placeholder 2"/>
          <p:cNvSpPr>
            <a:spLocks noGrp="1"/>
          </p:cNvSpPr>
          <p:nvPr>
            <p:ph idx="1"/>
          </p:nvPr>
        </p:nvSpPr>
        <p:spPr/>
        <p:txBody>
          <a:bodyPr/>
          <a:lstStyle/>
          <a:p>
            <a:pPr marL="0" indent="0">
              <a:buNone/>
            </a:pPr>
            <a:r>
              <a:rPr lang="en-US" altLang="en-US" dirty="0">
                <a:latin typeface="Calibri" panose="020F0502020204030204" pitchFamily="34" charset="0"/>
                <a:cs typeface="Arial" charset="0"/>
              </a:rPr>
              <a:t>Right to perform a task or give orders to someone else</a:t>
            </a:r>
          </a:p>
          <a:p>
            <a:r>
              <a:rPr lang="en-US" altLang="en-US" sz="2200" b="1" dirty="0">
                <a:latin typeface="Calibri" panose="020F0502020204030204" pitchFamily="34" charset="0"/>
                <a:cs typeface="Arial" charset="0"/>
              </a:rPr>
              <a:t>Line authority</a:t>
            </a:r>
          </a:p>
          <a:p>
            <a:pPr lvl="1">
              <a:buFont typeface="Arial" panose="020B0604020202020204" pitchFamily="34" charset="0"/>
              <a:buChar char="•"/>
            </a:pPr>
            <a:r>
              <a:rPr lang="en-US" altLang="en-US" dirty="0">
                <a:latin typeface="Calibri" panose="020F0502020204030204" pitchFamily="34" charset="0"/>
                <a:cs typeface="Arial" charset="0"/>
              </a:rPr>
              <a:t>Right to carry out tasks and give orders related to the organization’s primary purpose</a:t>
            </a:r>
          </a:p>
          <a:p>
            <a:r>
              <a:rPr lang="en-US" altLang="en-US" sz="2200" b="1" dirty="0">
                <a:latin typeface="Calibri" panose="020F0502020204030204" pitchFamily="34" charset="0"/>
                <a:cs typeface="Arial" charset="0"/>
              </a:rPr>
              <a:t>Staff authority</a:t>
            </a:r>
          </a:p>
          <a:p>
            <a:pPr lvl="1">
              <a:buFont typeface="Arial" panose="020B0604020202020204" pitchFamily="34" charset="0"/>
              <a:buChar char="•"/>
            </a:pPr>
            <a:r>
              <a:rPr lang="en-US" altLang="en-US" dirty="0">
                <a:latin typeface="Calibri" panose="020F0502020204030204" pitchFamily="34" charset="0"/>
                <a:cs typeface="Arial" charset="0"/>
              </a:rPr>
              <a:t>Right to advise or assist those with line authority</a:t>
            </a:r>
          </a:p>
          <a:p>
            <a:r>
              <a:rPr lang="en-US" altLang="en-US" sz="2200" b="1" dirty="0">
                <a:latin typeface="Calibri" panose="020F0502020204030204" pitchFamily="34" charset="0"/>
                <a:cs typeface="Arial" charset="0"/>
              </a:rPr>
              <a:t>Functional authority</a:t>
            </a:r>
          </a:p>
          <a:p>
            <a:pPr lvl="1">
              <a:buFont typeface="Arial" panose="020B0604020202020204" pitchFamily="34" charset="0"/>
              <a:buChar char="•"/>
            </a:pPr>
            <a:r>
              <a:rPr lang="en-US" altLang="en-US" dirty="0">
                <a:latin typeface="Calibri" panose="020F0502020204030204" pitchFamily="34" charset="0"/>
                <a:cs typeface="Arial" charset="0"/>
              </a:rPr>
              <a:t>Right given by higher management to specific staff personnel to give orders concerning an area in which the staff personnel have expertise</a:t>
            </a:r>
          </a:p>
          <a:p>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4234371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5113A-E8AB-4352-AA02-FB2F450F7B93}"/>
              </a:ext>
            </a:extLst>
          </p:cNvPr>
          <p:cNvSpPr>
            <a:spLocks noGrp="1"/>
          </p:cNvSpPr>
          <p:nvPr>
            <p:ph type="title"/>
          </p:nvPr>
        </p:nvSpPr>
        <p:spPr/>
        <p:txBody>
          <a:bodyPr/>
          <a:lstStyle/>
          <a:p>
            <a:r>
              <a:rPr lang="en-US" altLang="en-US" dirty="0">
                <a:latin typeface="Calibri" panose="020F0502020204030204" pitchFamily="34" charset="0"/>
                <a:cs typeface="Arial" charset="0"/>
              </a:rPr>
              <a:t>Centralized and Decentralized Authority</a:t>
            </a:r>
            <a:endParaRPr lang="en-US" dirty="0"/>
          </a:p>
        </p:txBody>
      </p:sp>
      <p:sp>
        <p:nvSpPr>
          <p:cNvPr id="3" name="Content Placeholder 2">
            <a:extLst>
              <a:ext uri="{FF2B5EF4-FFF2-40B4-BE49-F238E27FC236}">
                <a16:creationId xmlns:a16="http://schemas.microsoft.com/office/drawing/2014/main" id="{6F507F2D-14C3-4EF9-B5E3-2B40404358B6}"/>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Centralized: Organizations that share relatively little authority</a:t>
            </a:r>
          </a:p>
          <a:p>
            <a:endParaRPr lang="en-US" altLang="en-US"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Decentralized: Organizations that share a lot of authority</a:t>
            </a:r>
          </a:p>
          <a:p>
            <a:pPr marL="0" indent="0">
              <a:buNone/>
            </a:pPr>
            <a:endParaRPr lang="en-US" dirty="0"/>
          </a:p>
          <a:p>
            <a:pPr marL="0" indent="0">
              <a:buNone/>
            </a:pPr>
            <a:r>
              <a:rPr lang="en-US" dirty="0"/>
              <a:t>No organization is completely centralized or decentralized</a:t>
            </a:r>
          </a:p>
          <a:p>
            <a:r>
              <a:rPr lang="en-US" sz="2200" dirty="0">
                <a:latin typeface="+mj-lt"/>
              </a:rPr>
              <a:t>Organizations fall along a range of possibilities from one extreme to another</a:t>
            </a:r>
            <a:endParaRPr lang="en-US" altLang="en-US" sz="2200" dirty="0">
              <a:latin typeface="+mj-lt"/>
              <a:cs typeface="Arial" charset="0"/>
            </a:endParaRPr>
          </a:p>
          <a:p>
            <a:pPr marL="0" indent="0">
              <a:buNone/>
            </a:pPr>
            <a:endParaRPr lang="en-US" dirty="0"/>
          </a:p>
        </p:txBody>
      </p:sp>
    </p:spTree>
    <p:extLst>
      <p:ext uri="{BB962C8B-B14F-4D97-AF65-F5344CB8AC3E}">
        <p14:creationId xmlns:p14="http://schemas.microsoft.com/office/powerpoint/2010/main" val="29324833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75C10-FB16-474D-8DD9-DF918559C458}"/>
              </a:ext>
            </a:extLst>
          </p:cNvPr>
          <p:cNvSpPr>
            <a:spLocks noGrp="1"/>
          </p:cNvSpPr>
          <p:nvPr>
            <p:ph type="title"/>
          </p:nvPr>
        </p:nvSpPr>
        <p:spPr/>
        <p:txBody>
          <a:bodyPr/>
          <a:lstStyle/>
          <a:p>
            <a:r>
              <a:rPr lang="en-US" altLang="en-US" dirty="0">
                <a:latin typeface="Calibri" panose="020F0502020204030204" pitchFamily="34" charset="0"/>
                <a:cs typeface="Arial" charset="0"/>
              </a:rPr>
              <a:t>Power, Responsibility, and Accountability</a:t>
            </a:r>
            <a:endParaRPr lang="en-US" dirty="0"/>
          </a:p>
        </p:txBody>
      </p:sp>
      <p:sp>
        <p:nvSpPr>
          <p:cNvPr id="3" name="Content Placeholder 2">
            <a:extLst>
              <a:ext uri="{FF2B5EF4-FFF2-40B4-BE49-F238E27FC236}">
                <a16:creationId xmlns:a16="http://schemas.microsoft.com/office/drawing/2014/main" id="{67E3FF26-5AAF-42AD-8C3D-226997392B51}"/>
              </a:ext>
            </a:extLst>
          </p:cNvPr>
          <p:cNvSpPr>
            <a:spLocks noGrp="1"/>
          </p:cNvSpPr>
          <p:nvPr>
            <p:ph idx="1"/>
          </p:nvPr>
        </p:nvSpPr>
        <p:spPr/>
        <p:txBody>
          <a:bodyPr/>
          <a:lstStyle/>
          <a:p>
            <a:r>
              <a:rPr lang="en-US" altLang="en-US" b="1" dirty="0">
                <a:latin typeface="Calibri" panose="020F0502020204030204" pitchFamily="34" charset="0"/>
                <a:cs typeface="Arial" charset="0"/>
              </a:rPr>
              <a:t>Power</a:t>
            </a:r>
            <a:r>
              <a:rPr lang="en-US" altLang="en-US" dirty="0">
                <a:latin typeface="Calibri" panose="020F0502020204030204" pitchFamily="34" charset="0"/>
                <a:cs typeface="Arial" charset="0"/>
              </a:rPr>
              <a:t>: Ability, as opposed to the right, to get others to act in a certain way</a:t>
            </a:r>
          </a:p>
          <a:p>
            <a:r>
              <a:rPr lang="en-US" altLang="en-US" b="1" dirty="0">
                <a:latin typeface="Calibri" panose="020F0502020204030204" pitchFamily="34" charset="0"/>
                <a:cs typeface="Arial" charset="0"/>
              </a:rPr>
              <a:t>Responsibility</a:t>
            </a:r>
            <a:r>
              <a:rPr lang="en-US" altLang="en-US" dirty="0">
                <a:latin typeface="Calibri" panose="020F0502020204030204" pitchFamily="34" charset="0"/>
                <a:cs typeface="Arial" charset="0"/>
              </a:rPr>
              <a:t>: Obligation to perform assigned activities</a:t>
            </a:r>
          </a:p>
          <a:p>
            <a:r>
              <a:rPr lang="en-US" altLang="en-US" b="1" dirty="0">
                <a:latin typeface="Calibri" panose="020F0502020204030204" pitchFamily="34" charset="0"/>
                <a:cs typeface="Arial" charset="0"/>
              </a:rPr>
              <a:t>Accountability</a:t>
            </a:r>
            <a:r>
              <a:rPr lang="en-US" altLang="en-US" dirty="0">
                <a:latin typeface="Calibri" panose="020F0502020204030204" pitchFamily="34" charset="0"/>
                <a:cs typeface="Arial" charset="0"/>
              </a:rPr>
              <a:t>: Acceptance of consequences in relation to responsibilities met</a:t>
            </a:r>
          </a:p>
          <a:p>
            <a:pPr marL="0" indent="0">
              <a:buNone/>
            </a:pPr>
            <a:endParaRPr lang="en-US" altLang="en-US" dirty="0">
              <a:latin typeface="Calibri" panose="020F0502020204030204" pitchFamily="34" charset="0"/>
              <a:cs typeface="Arial" charset="0"/>
            </a:endParaRPr>
          </a:p>
          <a:p>
            <a:pPr marL="0" indent="0">
              <a:buNone/>
            </a:pPr>
            <a:endParaRPr lang="en-US" dirty="0"/>
          </a:p>
        </p:txBody>
      </p:sp>
    </p:spTree>
    <p:extLst>
      <p:ext uri="{BB962C8B-B14F-4D97-AF65-F5344CB8AC3E}">
        <p14:creationId xmlns:p14="http://schemas.microsoft.com/office/powerpoint/2010/main" val="2504723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5B77D11-3973-482F-965E-621545D025DE}"/>
              </a:ext>
            </a:extLst>
          </p:cNvPr>
          <p:cNvSpPr>
            <a:spLocks noGrp="1"/>
          </p:cNvSpPr>
          <p:nvPr>
            <p:ph type="title"/>
          </p:nvPr>
        </p:nvSpPr>
        <p:spPr/>
        <p:txBody>
          <a:bodyPr/>
          <a:lstStyle/>
          <a:p>
            <a:r>
              <a:rPr lang="en-US" altLang="en-US" dirty="0"/>
              <a:t>Figure 7.4: The Process of Organizing</a:t>
            </a:r>
            <a:endParaRPr lang="en-US" dirty="0"/>
          </a:p>
        </p:txBody>
      </p:sp>
      <p:pic>
        <p:nvPicPr>
          <p:cNvPr id="4" name="Picture 3" descr="The image depicts the process of organizing. It is represented in the form of a flowchart that has three boxes.">
            <a:extLst>
              <a:ext uri="{FF2B5EF4-FFF2-40B4-BE49-F238E27FC236}">
                <a16:creationId xmlns:a16="http://schemas.microsoft.com/office/drawing/2014/main" id="{54B10173-2C9E-4C7A-8740-4F2437AC6A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37" y="2266788"/>
            <a:ext cx="6811326" cy="2324424"/>
          </a:xfrm>
          <a:prstGeom prst="rect">
            <a:avLst/>
          </a:prstGeom>
        </p:spPr>
      </p:pic>
      <p:sp>
        <p:nvSpPr>
          <p:cNvPr id="9" name="Content Placeholder 8">
            <a:extLst>
              <a:ext uri="{FF2B5EF4-FFF2-40B4-BE49-F238E27FC236}">
                <a16:creationId xmlns:a16="http://schemas.microsoft.com/office/drawing/2014/main" id="{7FB41929-8781-412A-90AE-66C5B7D566C1}"/>
              </a:ext>
            </a:extLst>
          </p:cNvPr>
          <p:cNvSpPr>
            <a:spLocks noGrp="1"/>
          </p:cNvSpPr>
          <p:nvPr>
            <p:ph idx="1"/>
          </p:nvPr>
        </p:nvSpPr>
        <p:spPr>
          <a:xfrm>
            <a:off x="457200" y="5943600"/>
            <a:ext cx="8229600" cy="533400"/>
          </a:xfrm>
        </p:spPr>
        <p:txBody>
          <a:bodyPr/>
          <a:lstStyle/>
          <a:p>
            <a:pPr marL="0" indent="0" algn="r">
              <a:buNone/>
            </a:pPr>
            <a:r>
              <a:rPr lang="en-US" sz="1200" dirty="0">
                <a:hlinkClick r:id="rId4" action="ppaction://hlinksldjump"/>
              </a:rPr>
              <a:t>Jump to </a:t>
            </a:r>
            <a:r>
              <a:rPr lang="en-US" altLang="en-US" sz="1200" dirty="0">
                <a:hlinkClick r:id="rId4" action="ppaction://hlinksldjump"/>
              </a:rPr>
              <a:t>Figure 7.2: The Process of Organizing, Appendix</a:t>
            </a:r>
            <a:endParaRPr lang="en-US" sz="1200" dirty="0"/>
          </a:p>
        </p:txBody>
      </p:sp>
    </p:spTree>
    <p:extLst>
      <p:ext uri="{BB962C8B-B14F-4D97-AF65-F5344CB8AC3E}">
        <p14:creationId xmlns:p14="http://schemas.microsoft.com/office/powerpoint/2010/main" val="376197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9F97E-5148-402B-9DCB-51345E104E70}"/>
              </a:ext>
            </a:extLst>
          </p:cNvPr>
          <p:cNvSpPr>
            <a:spLocks noGrp="1"/>
          </p:cNvSpPr>
          <p:nvPr>
            <p:ph type="title"/>
          </p:nvPr>
        </p:nvSpPr>
        <p:spPr/>
        <p:txBody>
          <a:bodyPr/>
          <a:lstStyle/>
          <a:p>
            <a:r>
              <a:rPr lang="en-US" altLang="en-US" dirty="0">
                <a:latin typeface="Calibri" panose="020F0502020204030204" pitchFamily="34" charset="0"/>
                <a:cs typeface="Arial" charset="0"/>
              </a:rPr>
              <a:t>Principles of Organizing</a:t>
            </a:r>
            <a:endParaRPr lang="en-US" dirty="0"/>
          </a:p>
        </p:txBody>
      </p:sp>
      <p:sp>
        <p:nvSpPr>
          <p:cNvPr id="3" name="Content Placeholder 2">
            <a:extLst>
              <a:ext uri="{FF2B5EF4-FFF2-40B4-BE49-F238E27FC236}">
                <a16:creationId xmlns:a16="http://schemas.microsoft.com/office/drawing/2014/main" id="{AC7EC344-EA7A-4DA9-8F2E-C80467058BBC}"/>
              </a:ext>
            </a:extLst>
          </p:cNvPr>
          <p:cNvSpPr>
            <a:spLocks noGrp="1"/>
          </p:cNvSpPr>
          <p:nvPr>
            <p:ph idx="1"/>
          </p:nvPr>
        </p:nvSpPr>
        <p:spPr/>
        <p:txBody>
          <a:bodyPr/>
          <a:lstStyle/>
          <a:p>
            <a:r>
              <a:rPr lang="en-US" altLang="en-US" b="1" dirty="0">
                <a:latin typeface="Calibri" panose="020F0502020204030204" pitchFamily="34" charset="0"/>
                <a:cs typeface="Arial" charset="0"/>
              </a:rPr>
              <a:t>Parity principle</a:t>
            </a:r>
            <a:r>
              <a:rPr lang="en-US" altLang="en-US" dirty="0">
                <a:latin typeface="Calibri" panose="020F0502020204030204" pitchFamily="34" charset="0"/>
                <a:cs typeface="Arial" charset="0"/>
              </a:rPr>
              <a:t>: Personnel who are given responsibility must also be given enough authority to carry out that responsibility</a:t>
            </a:r>
          </a:p>
          <a:p>
            <a:r>
              <a:rPr lang="en-US" altLang="en-US" b="1" dirty="0">
                <a:latin typeface="Calibri" panose="020F0502020204030204" pitchFamily="34" charset="0"/>
                <a:cs typeface="Arial" charset="0"/>
              </a:rPr>
              <a:t>Unity of command</a:t>
            </a:r>
            <a:r>
              <a:rPr lang="en-US" altLang="en-US" dirty="0">
                <a:latin typeface="Calibri" panose="020F0502020204030204" pitchFamily="34" charset="0"/>
                <a:cs typeface="Arial" charset="0"/>
              </a:rPr>
              <a:t>: Each employee should have only one supervisor</a:t>
            </a:r>
          </a:p>
          <a:p>
            <a:r>
              <a:rPr lang="en-US" altLang="en-US" b="1" dirty="0">
                <a:latin typeface="Calibri" panose="020F0502020204030204" pitchFamily="34" charset="0"/>
                <a:cs typeface="Arial" charset="0"/>
              </a:rPr>
              <a:t>Chain of command</a:t>
            </a:r>
            <a:r>
              <a:rPr lang="en-US" altLang="en-US" dirty="0">
                <a:latin typeface="Calibri" panose="020F0502020204030204" pitchFamily="34" charset="0"/>
                <a:cs typeface="Arial" charset="0"/>
              </a:rPr>
              <a:t>: Flow of authority in an organization from one level of management to the next</a:t>
            </a:r>
            <a:endParaRPr lang="en-US" altLang="en-US" dirty="0"/>
          </a:p>
          <a:p>
            <a:r>
              <a:rPr lang="en-US" altLang="en-US" b="1" dirty="0">
                <a:latin typeface="Calibri" panose="020F0502020204030204" pitchFamily="34" charset="0"/>
                <a:cs typeface="Arial" charset="0"/>
              </a:rPr>
              <a:t>Span of control</a:t>
            </a:r>
            <a:r>
              <a:rPr lang="en-US" altLang="en-US" dirty="0">
                <a:latin typeface="Calibri" panose="020F0502020204030204" pitchFamily="34" charset="0"/>
                <a:cs typeface="Arial" charset="0"/>
              </a:rPr>
              <a:t>: Number of people a manager supervises</a:t>
            </a:r>
            <a:endParaRPr lang="en-US" dirty="0"/>
          </a:p>
        </p:txBody>
      </p:sp>
    </p:spTree>
    <p:extLst>
      <p:ext uri="{BB962C8B-B14F-4D97-AF65-F5344CB8AC3E}">
        <p14:creationId xmlns:p14="http://schemas.microsoft.com/office/powerpoint/2010/main" val="1616405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Figure 7.5: Recommended Spans of Control</a:t>
            </a:r>
          </a:p>
        </p:txBody>
      </p:sp>
      <p:pic>
        <p:nvPicPr>
          <p:cNvPr id="6" name="Picture 5" descr="The image depicts spans of control. It has two rectangular boxes.">
            <a:extLst>
              <a:ext uri="{FF2B5EF4-FFF2-40B4-BE49-F238E27FC236}">
                <a16:creationId xmlns:a16="http://schemas.microsoft.com/office/drawing/2014/main" id="{484AA89A-F003-4793-A997-D21E902969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637" y="1968466"/>
            <a:ext cx="8312727" cy="2921069"/>
          </a:xfrm>
          <a:prstGeom prst="rect">
            <a:avLst/>
          </a:prstGeom>
        </p:spPr>
      </p:pic>
      <p:sp>
        <p:nvSpPr>
          <p:cNvPr id="5" name="Content Placeholder 2"/>
          <p:cNvSpPr txBox="1">
            <a:spLocks/>
          </p:cNvSpPr>
          <p:nvPr/>
        </p:nvSpPr>
        <p:spPr>
          <a:xfrm>
            <a:off x="457200" y="4910771"/>
            <a:ext cx="5562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000" dirty="0"/>
              <a:t>Source: Based on “Span of Control,” The Economist, November 9, 2009, http://www.economist.com.</a:t>
            </a:r>
          </a:p>
        </p:txBody>
      </p:sp>
      <p:sp>
        <p:nvSpPr>
          <p:cNvPr id="8" name="Content Placeholder 7">
            <a:extLst>
              <a:ext uri="{FF2B5EF4-FFF2-40B4-BE49-F238E27FC236}">
                <a16:creationId xmlns:a16="http://schemas.microsoft.com/office/drawing/2014/main" id="{BB3C53F6-C8E7-4E08-B74F-940928671381}"/>
              </a:ext>
            </a:extLst>
          </p:cNvPr>
          <p:cNvSpPr>
            <a:spLocks noGrp="1"/>
          </p:cNvSpPr>
          <p:nvPr>
            <p:ph idx="1"/>
          </p:nvPr>
        </p:nvSpPr>
        <p:spPr>
          <a:xfrm>
            <a:off x="457200" y="5943600"/>
            <a:ext cx="8229600" cy="533399"/>
          </a:xfrm>
        </p:spPr>
        <p:txBody>
          <a:bodyPr/>
          <a:lstStyle/>
          <a:p>
            <a:pPr marL="0" indent="0" algn="r">
              <a:buNone/>
            </a:pPr>
            <a:r>
              <a:rPr lang="en-US" sz="1200" dirty="0">
                <a:hlinkClick r:id="rId3" action="ppaction://hlinksldjump"/>
              </a:rPr>
              <a:t>Jump to Recommended Spans of Control, Appendix</a:t>
            </a:r>
            <a:endParaRPr lang="en-US" sz="1200" dirty="0"/>
          </a:p>
        </p:txBody>
      </p:sp>
    </p:spTree>
    <p:extLst>
      <p:ext uri="{BB962C8B-B14F-4D97-AF65-F5344CB8AC3E}">
        <p14:creationId xmlns:p14="http://schemas.microsoft.com/office/powerpoint/2010/main" val="3813978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800" dirty="0">
                <a:solidFill>
                  <a:srgbClr val="C30C20"/>
                </a:solidFill>
                <a:latin typeface="Calibri" panose="020F0502020204030204" pitchFamily="34" charset="0"/>
                <a:cs typeface="Arial" charset="0"/>
              </a:rPr>
              <a:t>		Work Situation Factors That Help Determine the Span of Control</a:t>
            </a:r>
            <a:endParaRPr lang="en-US" dirty="0"/>
          </a:p>
        </p:txBody>
      </p:sp>
      <p:sp>
        <p:nvSpPr>
          <p:cNvPr id="3" name="Content Placeholder 2"/>
          <p:cNvSpPr>
            <a:spLocks noGrp="1"/>
          </p:cNvSpPr>
          <p:nvPr>
            <p:ph idx="1"/>
          </p:nvPr>
        </p:nvSpPr>
        <p:spPr/>
        <p:txBody>
          <a:bodyPr/>
          <a:lstStyle/>
          <a:p>
            <a:r>
              <a:rPr lang="en-US" altLang="en-US" dirty="0">
                <a:latin typeface="Calibri" panose="020F0502020204030204" pitchFamily="34" charset="0"/>
                <a:cs typeface="Arial" charset="0"/>
              </a:rPr>
              <a:t>Similarity of functions</a:t>
            </a:r>
          </a:p>
          <a:p>
            <a:r>
              <a:rPr lang="en-US" altLang="en-US" dirty="0">
                <a:latin typeface="Calibri" panose="020F0502020204030204" pitchFamily="34" charset="0"/>
                <a:cs typeface="Arial" charset="0"/>
              </a:rPr>
              <a:t>Geographic closeness</a:t>
            </a:r>
          </a:p>
          <a:p>
            <a:r>
              <a:rPr lang="en-US" altLang="en-US" dirty="0">
                <a:latin typeface="Calibri" panose="020F0502020204030204" pitchFamily="34" charset="0"/>
                <a:cs typeface="Arial" charset="0"/>
              </a:rPr>
              <a:t>Complexity and change</a:t>
            </a:r>
          </a:p>
          <a:p>
            <a:r>
              <a:rPr lang="en-US" altLang="en-US" dirty="0">
                <a:latin typeface="Calibri" panose="020F0502020204030204" pitchFamily="34" charset="0"/>
                <a:cs typeface="Arial" charset="0"/>
              </a:rPr>
              <a:t>Coordination</a:t>
            </a:r>
          </a:p>
          <a:p>
            <a:r>
              <a:rPr lang="en-US" altLang="en-US" dirty="0">
                <a:latin typeface="Calibri" panose="020F0502020204030204" pitchFamily="34" charset="0"/>
                <a:cs typeface="Arial" charset="0"/>
              </a:rPr>
              <a:t>Planning</a:t>
            </a:r>
          </a:p>
          <a:p>
            <a:r>
              <a:rPr lang="en-US" altLang="en-US" dirty="0">
                <a:latin typeface="Calibri" panose="020F0502020204030204" pitchFamily="34" charset="0"/>
                <a:cs typeface="Arial" charset="0"/>
              </a:rPr>
              <a:t>Availability of staff support</a:t>
            </a:r>
          </a:p>
          <a:p>
            <a:r>
              <a:rPr lang="en-US" altLang="en-US" dirty="0">
                <a:latin typeface="Calibri" panose="020F0502020204030204" pitchFamily="34" charset="0"/>
                <a:cs typeface="Arial" charset="0"/>
              </a:rPr>
              <a:t>Performance standards</a:t>
            </a:r>
          </a:p>
        </p:txBody>
      </p:sp>
    </p:spTree>
    <p:extLst>
      <p:ext uri="{BB962C8B-B14F-4D97-AF65-F5344CB8AC3E}">
        <p14:creationId xmlns:p14="http://schemas.microsoft.com/office/powerpoint/2010/main" val="1094688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Delegating</a:t>
            </a:r>
          </a:p>
        </p:txBody>
      </p:sp>
      <p:sp>
        <p:nvSpPr>
          <p:cNvPr id="32771" name="Content Placeholder 2"/>
          <p:cNvSpPr>
            <a:spLocks noGrp="1"/>
          </p:cNvSpPr>
          <p:nvPr>
            <p:ph idx="1"/>
          </p:nvPr>
        </p:nvSpPr>
        <p:spPr/>
        <p:txBody>
          <a:bodyPr/>
          <a:lstStyle/>
          <a:p>
            <a:pPr marL="0" indent="0">
              <a:buNone/>
            </a:pPr>
            <a:r>
              <a:rPr lang="en-US" altLang="en-US" dirty="0"/>
              <a:t>Giving another person the authority and responsibility to carry out a task</a:t>
            </a:r>
          </a:p>
          <a:p>
            <a:pPr marL="0" indent="0">
              <a:buNone/>
            </a:pPr>
            <a:endParaRPr lang="en-US" altLang="en-US" sz="1200" dirty="0"/>
          </a:p>
          <a:p>
            <a:pPr marL="0" indent="0">
              <a:buNone/>
            </a:pPr>
            <a:r>
              <a:rPr lang="en-US" altLang="en-US" dirty="0"/>
              <a:t>Benefits</a:t>
            </a:r>
            <a:endParaRPr lang="en-US" altLang="en-US" sz="800" dirty="0"/>
          </a:p>
          <a:p>
            <a:r>
              <a:rPr lang="en-US" altLang="en-US" sz="2200" dirty="0">
                <a:latin typeface="Calibri" panose="020F0502020204030204" pitchFamily="34" charset="0"/>
                <a:cs typeface="Arial" charset="0"/>
              </a:rPr>
              <a:t>Supervisors’ performances are evaluated according to the achievements of the whole department</a:t>
            </a:r>
          </a:p>
          <a:p>
            <a:r>
              <a:rPr lang="en-US" altLang="en-US" sz="2200" dirty="0">
                <a:latin typeface="Calibri" panose="020F0502020204030204" pitchFamily="34" charset="0"/>
                <a:cs typeface="Arial" charset="0"/>
              </a:rPr>
              <a:t>Delegating is an important tool for time management as it allows more time for the supervisor to do what only he or she can</a:t>
            </a:r>
          </a:p>
          <a:p>
            <a:r>
              <a:rPr lang="en-US" altLang="en-US" sz="2200" dirty="0">
                <a:latin typeface="Calibri" panose="020F0502020204030204" pitchFamily="34" charset="0"/>
                <a:cs typeface="Arial" charset="0"/>
              </a:rPr>
              <a:t>Delegation of work gives employees a chance to develop their skills and their value to the organization</a:t>
            </a:r>
          </a:p>
          <a:p>
            <a:pPr marL="0" indent="0">
              <a:buNone/>
            </a:pPr>
            <a:endParaRPr lang="en-US" altLang="en-US" dirty="0"/>
          </a:p>
        </p:txBody>
      </p:sp>
    </p:spTree>
    <p:extLst>
      <p:ext uri="{BB962C8B-B14F-4D97-AF65-F5344CB8AC3E}">
        <p14:creationId xmlns:p14="http://schemas.microsoft.com/office/powerpoint/2010/main" val="271546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783D1-29D9-4034-BF0D-864229292A3D}"/>
              </a:ext>
            </a:extLst>
          </p:cNvPr>
          <p:cNvSpPr>
            <a:spLocks noGrp="1"/>
          </p:cNvSpPr>
          <p:nvPr>
            <p:ph type="title"/>
          </p:nvPr>
        </p:nvSpPr>
        <p:spPr/>
        <p:txBody>
          <a:bodyPr/>
          <a:lstStyle/>
          <a:p>
            <a:r>
              <a:rPr lang="en-US" altLang="en-US" dirty="0"/>
              <a:t>Empowerment</a:t>
            </a:r>
            <a:endParaRPr lang="en-US" dirty="0"/>
          </a:p>
        </p:txBody>
      </p:sp>
      <p:sp>
        <p:nvSpPr>
          <p:cNvPr id="4" name="Content Placeholder 3">
            <a:extLst>
              <a:ext uri="{FF2B5EF4-FFF2-40B4-BE49-F238E27FC236}">
                <a16:creationId xmlns:a16="http://schemas.microsoft.com/office/drawing/2014/main" id="{CAA1897A-A871-4ABC-9291-F8C330B24C57}"/>
              </a:ext>
            </a:extLst>
          </p:cNvPr>
          <p:cNvSpPr>
            <a:spLocks noGrp="1"/>
          </p:cNvSpPr>
          <p:nvPr>
            <p:ph idx="1"/>
          </p:nvPr>
        </p:nvSpPr>
        <p:spPr/>
        <p:txBody>
          <a:bodyPr/>
          <a:lstStyle/>
          <a:p>
            <a:r>
              <a:rPr lang="en-US" altLang="en-US" dirty="0">
                <a:latin typeface="Calibri" panose="020F0502020204030204" pitchFamily="34" charset="0"/>
                <a:cs typeface="Arial" charset="0"/>
              </a:rPr>
              <a:t>Delegation of broad decision-making authority and responsibility</a:t>
            </a:r>
          </a:p>
          <a:p>
            <a:r>
              <a:rPr lang="en-US" altLang="en-US" dirty="0">
                <a:latin typeface="Calibri" panose="020F0502020204030204" pitchFamily="34" charset="0"/>
                <a:cs typeface="Arial" charset="0"/>
              </a:rPr>
              <a:t>Based on the expectation that:</a:t>
            </a:r>
          </a:p>
          <a:p>
            <a:pPr marL="0" indent="0">
              <a:buNone/>
            </a:pPr>
            <a:endParaRPr lang="en-US" altLang="en-US" dirty="0">
              <a:latin typeface="Calibri" panose="020F0502020204030204" pitchFamily="34" charset="0"/>
              <a:cs typeface="Arial" charset="0"/>
            </a:endParaRPr>
          </a:p>
          <a:p>
            <a:pPr lvl="1">
              <a:buFont typeface="Arial" panose="020B0604020202020204" pitchFamily="34" charset="0"/>
              <a:buChar char="•"/>
            </a:pPr>
            <a:r>
              <a:rPr lang="en-US" altLang="en-US" sz="2200" dirty="0">
                <a:latin typeface="Calibri" panose="020F0502020204030204" pitchFamily="34" charset="0"/>
                <a:cs typeface="Arial" charset="0"/>
              </a:rPr>
              <a:t>Employees will provide more insight and expertise than managers can provide alone </a:t>
            </a:r>
          </a:p>
          <a:p>
            <a:pPr lvl="1">
              <a:buFont typeface="Arial" panose="020B0604020202020204" pitchFamily="34" charset="0"/>
              <a:buChar char="•"/>
            </a:pPr>
            <a:r>
              <a:rPr lang="en-US" altLang="en-US" sz="2200" dirty="0">
                <a:latin typeface="Calibri" panose="020F0502020204030204" pitchFamily="34" charset="0"/>
                <a:cs typeface="Arial" charset="0"/>
              </a:rPr>
              <a:t>Participation in decision making will make employees more committed to doing their best</a:t>
            </a:r>
            <a:r>
              <a:rPr lang="en-US" altLang="en-US" dirty="0">
                <a:latin typeface="Calibri" panose="020F0502020204030204" pitchFamily="34" charset="0"/>
                <a:cs typeface="Arial" charset="0"/>
              </a:rPr>
              <a:t>	</a:t>
            </a:r>
          </a:p>
          <a:p>
            <a:pPr marL="0" indent="0">
              <a:buNone/>
            </a:pPr>
            <a:endParaRPr lang="en-US" dirty="0"/>
          </a:p>
        </p:txBody>
      </p:sp>
    </p:spTree>
    <p:extLst>
      <p:ext uri="{BB962C8B-B14F-4D97-AF65-F5344CB8AC3E}">
        <p14:creationId xmlns:p14="http://schemas.microsoft.com/office/powerpoint/2010/main" val="30625369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CB881C-9019-4206-87EA-1EC8E3DF17B6}"/>
              </a:ext>
            </a:extLst>
          </p:cNvPr>
          <p:cNvSpPr>
            <a:spLocks noGrp="1"/>
          </p:cNvSpPr>
          <p:nvPr>
            <p:ph type="title"/>
          </p:nvPr>
        </p:nvSpPr>
        <p:spPr/>
        <p:txBody>
          <a:bodyPr/>
          <a:lstStyle/>
          <a:p>
            <a:r>
              <a:rPr lang="en-US" altLang="en-US" dirty="0"/>
              <a:t>Figure 7.6: The Process of Delegating</a:t>
            </a:r>
            <a:endParaRPr lang="en-US" dirty="0"/>
          </a:p>
        </p:txBody>
      </p:sp>
      <p:pic>
        <p:nvPicPr>
          <p:cNvPr id="6" name="Picture 5" descr="The image depicts the process of delegating. It is presented in the form of a flowchart that has five rectangular boxes.">
            <a:extLst>
              <a:ext uri="{FF2B5EF4-FFF2-40B4-BE49-F238E27FC236}">
                <a16:creationId xmlns:a16="http://schemas.microsoft.com/office/drawing/2014/main" id="{31B71F70-F963-44D7-89DE-BDD6415D20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636" y="2609326"/>
            <a:ext cx="8312727" cy="1639347"/>
          </a:xfrm>
          <a:prstGeom prst="rect">
            <a:avLst/>
          </a:prstGeom>
        </p:spPr>
      </p:pic>
      <p:sp>
        <p:nvSpPr>
          <p:cNvPr id="8" name="Content Placeholder 7">
            <a:extLst>
              <a:ext uri="{FF2B5EF4-FFF2-40B4-BE49-F238E27FC236}">
                <a16:creationId xmlns:a16="http://schemas.microsoft.com/office/drawing/2014/main" id="{581E7799-A189-47A7-BB43-CA076653AA44}"/>
              </a:ext>
            </a:extLst>
          </p:cNvPr>
          <p:cNvSpPr>
            <a:spLocks noGrp="1"/>
          </p:cNvSpPr>
          <p:nvPr>
            <p:ph idx="1"/>
          </p:nvPr>
        </p:nvSpPr>
        <p:spPr>
          <a:xfrm>
            <a:off x="498763" y="5995796"/>
            <a:ext cx="8229600" cy="276606"/>
          </a:xfrm>
        </p:spPr>
        <p:txBody>
          <a:bodyPr/>
          <a:lstStyle/>
          <a:p>
            <a:pPr marL="0" indent="0" algn="r">
              <a:buNone/>
            </a:pPr>
            <a:r>
              <a:rPr lang="en-US" sz="1200" dirty="0">
                <a:hlinkClick r:id="rId4" action="ppaction://hlinksldjump"/>
              </a:rPr>
              <a:t>Jump to Figure 7.6: </a:t>
            </a:r>
            <a:r>
              <a:rPr lang="en-US" altLang="en-US" sz="1200" dirty="0">
                <a:hlinkClick r:id="rId4" action="ppaction://hlinksldjump"/>
              </a:rPr>
              <a:t>The Process of Delegating, Appendix</a:t>
            </a:r>
            <a:r>
              <a:rPr lang="en-US" sz="1200" dirty="0">
                <a:hlinkClick r:id="rId4" action="ppaction://hlinksldjump"/>
              </a:rPr>
              <a:t> </a:t>
            </a:r>
            <a:endParaRPr lang="en-US" sz="1200" dirty="0"/>
          </a:p>
        </p:txBody>
      </p:sp>
    </p:spTree>
    <p:extLst>
      <p:ext uri="{BB962C8B-B14F-4D97-AF65-F5344CB8AC3E}">
        <p14:creationId xmlns:p14="http://schemas.microsoft.com/office/powerpoint/2010/main" val="1881602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a:t>Learning Objectives</a:t>
            </a:r>
            <a:endParaRPr lang="en-US" altLang="en-US" dirty="0"/>
          </a:p>
        </p:txBody>
      </p:sp>
      <p:sp>
        <p:nvSpPr>
          <p:cNvPr id="15363" name="Content Placeholder 2"/>
          <p:cNvSpPr>
            <a:spLocks noGrp="1"/>
          </p:cNvSpPr>
          <p:nvPr>
            <p:ph idx="1"/>
          </p:nvPr>
        </p:nvSpPr>
        <p:spPr/>
        <p:txBody>
          <a:bodyPr/>
          <a:lstStyle/>
          <a:p>
            <a:pPr>
              <a:spcAft>
                <a:spcPts val="600"/>
              </a:spcAft>
            </a:pPr>
            <a:r>
              <a:rPr lang="en-US" altLang="en-US" dirty="0"/>
              <a:t>Describe organization charts</a:t>
            </a:r>
          </a:p>
          <a:p>
            <a:pPr>
              <a:spcAft>
                <a:spcPts val="600"/>
              </a:spcAft>
            </a:pPr>
            <a:r>
              <a:rPr lang="en-US" altLang="en-US" dirty="0"/>
              <a:t>Identify basic ways in which organizations are structured</a:t>
            </a:r>
          </a:p>
          <a:p>
            <a:pPr>
              <a:spcAft>
                <a:spcPts val="600"/>
              </a:spcAft>
            </a:pPr>
            <a:r>
              <a:rPr lang="en-US" altLang="en-US" dirty="0"/>
              <a:t>Discuss the value of job descriptions</a:t>
            </a:r>
          </a:p>
          <a:p>
            <a:pPr>
              <a:spcAft>
                <a:spcPts val="600"/>
              </a:spcAft>
            </a:pPr>
            <a:r>
              <a:rPr lang="en-US" altLang="en-US" dirty="0"/>
              <a:t>Distinguish between line and staff authority and between centralized and decentralized authority</a:t>
            </a:r>
          </a:p>
          <a:p>
            <a:pPr>
              <a:spcAft>
                <a:spcPts val="600"/>
              </a:spcAft>
            </a:pPr>
            <a:r>
              <a:rPr lang="en-US" altLang="en-US" dirty="0"/>
              <a:t>Compare and contrast authority, power, responsibility, and accountability</a:t>
            </a:r>
          </a:p>
          <a:p>
            <a:pPr>
              <a:spcAft>
                <a:spcPts val="600"/>
              </a:spcAft>
            </a:pPr>
            <a:r>
              <a:rPr lang="en-US" altLang="en-US" dirty="0"/>
              <a:t>Identify the steps in the process of organizing</a:t>
            </a:r>
          </a:p>
          <a:p>
            <a:pPr>
              <a:spcAft>
                <a:spcPts val="600"/>
              </a:spcAft>
            </a:pPr>
            <a:r>
              <a:rPr lang="en-US" altLang="en-US" dirty="0"/>
              <a:t>Describe four principles of organizing</a:t>
            </a:r>
          </a:p>
          <a:p>
            <a:pPr>
              <a:spcAft>
                <a:spcPts val="600"/>
              </a:spcAft>
            </a:pPr>
            <a:r>
              <a:rPr lang="en-US" altLang="en-US" dirty="0"/>
              <a:t>Discuss why and how supervisors delegate</a:t>
            </a:r>
          </a:p>
          <a:p>
            <a:pPr>
              <a:spcAft>
                <a:spcPts val="600"/>
              </a:spcAft>
            </a:pPr>
            <a:r>
              <a:rPr lang="en-US" altLang="en-US" dirty="0"/>
              <a:t>Identify causes of reluctance to delegate</a:t>
            </a:r>
          </a:p>
        </p:txBody>
      </p:sp>
    </p:spTree>
    <p:extLst>
      <p:ext uri="{BB962C8B-B14F-4D97-AF65-F5344CB8AC3E}">
        <p14:creationId xmlns:p14="http://schemas.microsoft.com/office/powerpoint/2010/main" val="1368582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835D4-0438-44F8-9BD7-FDF3000D7836}"/>
              </a:ext>
            </a:extLst>
          </p:cNvPr>
          <p:cNvSpPr>
            <a:spLocks noGrp="1"/>
          </p:cNvSpPr>
          <p:nvPr>
            <p:ph type="title"/>
          </p:nvPr>
        </p:nvSpPr>
        <p:spPr/>
        <p:txBody>
          <a:bodyPr/>
          <a:lstStyle/>
          <a:p>
            <a:r>
              <a:rPr lang="en-US" altLang="en-US" dirty="0">
                <a:latin typeface="Calibri" panose="020F0502020204030204" pitchFamily="34" charset="0"/>
                <a:cs typeface="Arial" charset="0"/>
              </a:rPr>
              <a:t>Deciding What Work to Delegate</a:t>
            </a:r>
            <a:endParaRPr lang="en-US" dirty="0"/>
          </a:p>
        </p:txBody>
      </p:sp>
      <p:sp>
        <p:nvSpPr>
          <p:cNvPr id="3" name="Content Placeholder 2">
            <a:extLst>
              <a:ext uri="{FF2B5EF4-FFF2-40B4-BE49-F238E27FC236}">
                <a16:creationId xmlns:a16="http://schemas.microsoft.com/office/drawing/2014/main" id="{B1D9055D-A006-48F6-8D36-DCD36BF93E52}"/>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Delegate tasks that an employee knows how to do better than a supervisor</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Delegate simple tasks that employees clearly can handle</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Delegate tasks that one finds most boring</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Do not delegate:</a:t>
            </a:r>
          </a:p>
          <a:p>
            <a:pPr marL="0" indent="0">
              <a:buNone/>
            </a:pPr>
            <a:endParaRPr lang="en-US" altLang="en-US" sz="800" dirty="0">
              <a:latin typeface="Calibri" panose="020F0502020204030204" pitchFamily="34" charset="0"/>
              <a:cs typeface="Arial" charset="0"/>
            </a:endParaRPr>
          </a:p>
          <a:p>
            <a:pPr>
              <a:buFont typeface="Arial" panose="020B0604020202020204" pitchFamily="34" charset="0"/>
              <a:buChar char="•"/>
            </a:pPr>
            <a:r>
              <a:rPr lang="en-US" altLang="en-US" sz="2200" dirty="0">
                <a:latin typeface="Calibri" panose="020F0502020204030204" pitchFamily="34" charset="0"/>
                <a:cs typeface="Arial" charset="0"/>
              </a:rPr>
              <a:t>Tasks related to personnel matters</a:t>
            </a:r>
          </a:p>
          <a:p>
            <a:pPr>
              <a:buFont typeface="Arial" panose="020B0604020202020204" pitchFamily="34" charset="0"/>
              <a:buChar char="•"/>
            </a:pPr>
            <a:r>
              <a:rPr lang="en-US" altLang="en-US" sz="2200" dirty="0">
                <a:latin typeface="Calibri" panose="020F0502020204030204" pitchFamily="34" charset="0"/>
                <a:cs typeface="Arial" charset="0"/>
              </a:rPr>
              <a:t>Activities assigned specifically to a supervisor</a:t>
            </a:r>
          </a:p>
          <a:p>
            <a:pPr marL="0" indent="0">
              <a:buNone/>
            </a:pPr>
            <a:endParaRPr lang="en-US" dirty="0"/>
          </a:p>
        </p:txBody>
      </p:sp>
    </p:spTree>
    <p:extLst>
      <p:ext uri="{BB962C8B-B14F-4D97-AF65-F5344CB8AC3E}">
        <p14:creationId xmlns:p14="http://schemas.microsoft.com/office/powerpoint/2010/main" val="2007170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F5E91-3154-43D0-AB52-546D3EE5E95F}"/>
              </a:ext>
            </a:extLst>
          </p:cNvPr>
          <p:cNvSpPr>
            <a:spLocks noGrp="1"/>
          </p:cNvSpPr>
          <p:nvPr>
            <p:ph type="title"/>
          </p:nvPr>
        </p:nvSpPr>
        <p:spPr/>
        <p:txBody>
          <a:bodyPr/>
          <a:lstStyle/>
          <a:p>
            <a:r>
              <a:rPr lang="en-US" altLang="en-US" dirty="0">
                <a:latin typeface="Calibri" panose="020F0502020204030204" pitchFamily="34" charset="0"/>
                <a:cs typeface="Arial" charset="0"/>
              </a:rPr>
              <a:t>Assigning the Work</a:t>
            </a:r>
            <a:endParaRPr lang="en-US" dirty="0"/>
          </a:p>
        </p:txBody>
      </p:sp>
      <p:sp>
        <p:nvSpPr>
          <p:cNvPr id="3" name="Content Placeholder 2">
            <a:extLst>
              <a:ext uri="{FF2B5EF4-FFF2-40B4-BE49-F238E27FC236}">
                <a16:creationId xmlns:a16="http://schemas.microsoft.com/office/drawing/2014/main" id="{180B280F-E12C-426C-95B9-04B0EE042196}"/>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Supervisors consider who is available and then determine whom to assign</a:t>
            </a:r>
          </a:p>
          <a:p>
            <a:r>
              <a:rPr lang="en-US" altLang="en-US" sz="2200" dirty="0">
                <a:latin typeface="Calibri" panose="020F0502020204030204" pitchFamily="34" charset="0"/>
                <a:cs typeface="Arial" charset="0"/>
              </a:rPr>
              <a:t>Decision is based on who can do the job best </a:t>
            </a:r>
          </a:p>
          <a:p>
            <a:r>
              <a:rPr lang="en-US" altLang="en-US" sz="2200" dirty="0">
                <a:latin typeface="Calibri" panose="020F0502020204030204" pitchFamily="34" charset="0"/>
                <a:cs typeface="Arial" charset="0"/>
              </a:rPr>
              <a:t>Supervisors may make assignments to provide training and development for employees who have shown potential</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Supervisors should:</a:t>
            </a:r>
          </a:p>
          <a:p>
            <a:pPr marL="0" indent="0">
              <a:buNone/>
            </a:pPr>
            <a:endParaRPr lang="en-US" altLang="en-US" sz="800" dirty="0">
              <a:latin typeface="Calibri" panose="020F0502020204030204" pitchFamily="34" charset="0"/>
              <a:cs typeface="Arial" charset="0"/>
            </a:endParaRPr>
          </a:p>
          <a:p>
            <a:r>
              <a:rPr lang="en-US" altLang="en-US" sz="2200" dirty="0">
                <a:latin typeface="Calibri" panose="020F0502020204030204" pitchFamily="34" charset="0"/>
                <a:cs typeface="Arial" charset="0"/>
              </a:rPr>
              <a:t>Weigh the personalities involved, safety considerations, and company policies or union rules</a:t>
            </a:r>
          </a:p>
          <a:p>
            <a:r>
              <a:rPr lang="en-US" altLang="en-US" sz="2200" dirty="0">
                <a:latin typeface="Calibri" panose="020F0502020204030204" pitchFamily="34" charset="0"/>
                <a:cs typeface="Arial" charset="0"/>
              </a:rPr>
              <a:t>Set task priorities</a:t>
            </a:r>
          </a:p>
          <a:p>
            <a:r>
              <a:rPr lang="en-US" altLang="en-US" sz="2200" dirty="0">
                <a:latin typeface="Calibri" panose="020F0502020204030204" pitchFamily="34" charset="0"/>
                <a:cs typeface="Arial" charset="0"/>
              </a:rPr>
              <a:t>Tell the designated employees what they are supposed to do</a:t>
            </a:r>
          </a:p>
          <a:p>
            <a:pPr marL="0" indent="0">
              <a:buNone/>
            </a:pPr>
            <a:endParaRPr lang="en-US" altLang="en-US" sz="2200" dirty="0">
              <a:latin typeface="Calibri" panose="020F0502020204030204" pitchFamily="34" charset="0"/>
              <a:cs typeface="Arial" charset="0"/>
            </a:endParaRPr>
          </a:p>
          <a:p>
            <a:pPr marL="0" indent="0">
              <a:buNone/>
            </a:pPr>
            <a:endParaRPr lang="en-US" dirty="0"/>
          </a:p>
        </p:txBody>
      </p:sp>
    </p:spTree>
    <p:extLst>
      <p:ext uri="{BB962C8B-B14F-4D97-AF65-F5344CB8AC3E}">
        <p14:creationId xmlns:p14="http://schemas.microsoft.com/office/powerpoint/2010/main" val="857592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20415-D3A4-48FA-806D-E8B93A51B4CE}"/>
              </a:ext>
            </a:extLst>
          </p:cNvPr>
          <p:cNvSpPr>
            <a:spLocks noGrp="1"/>
          </p:cNvSpPr>
          <p:nvPr>
            <p:ph type="title"/>
          </p:nvPr>
        </p:nvSpPr>
        <p:spPr/>
        <p:txBody>
          <a:bodyPr/>
          <a:lstStyle/>
          <a:p>
            <a:r>
              <a:rPr lang="en-US" altLang="en-US" dirty="0"/>
              <a:t>Obligation, Authority, and Follow Up</a:t>
            </a:r>
            <a:endParaRPr lang="en-US" dirty="0"/>
          </a:p>
        </p:txBody>
      </p:sp>
      <p:sp>
        <p:nvSpPr>
          <p:cNvPr id="3" name="Content Placeholder 2">
            <a:extLst>
              <a:ext uri="{FF2B5EF4-FFF2-40B4-BE49-F238E27FC236}">
                <a16:creationId xmlns:a16="http://schemas.microsoft.com/office/drawing/2014/main" id="{97415006-F037-4615-B05D-293700582098}"/>
              </a:ext>
            </a:extLst>
          </p:cNvPr>
          <p:cNvSpPr>
            <a:spLocks noGrp="1"/>
          </p:cNvSpPr>
          <p:nvPr>
            <p:ph idx="1"/>
          </p:nvPr>
        </p:nvSpPr>
        <p:spPr/>
        <p:txBody>
          <a:bodyPr/>
          <a:lstStyle/>
          <a:p>
            <a:pPr>
              <a:spcAft>
                <a:spcPts val="500"/>
              </a:spcAft>
              <a:buNone/>
            </a:pPr>
            <a:r>
              <a:rPr lang="en-US" altLang="en-US" b="1" dirty="0"/>
              <a:t>Creating an obligation</a:t>
            </a:r>
          </a:p>
          <a:p>
            <a:pPr>
              <a:spcAft>
                <a:spcPts val="500"/>
              </a:spcAft>
            </a:pPr>
            <a:r>
              <a:rPr lang="en-US" altLang="en-US" sz="2200" dirty="0"/>
              <a:t>Supervisors should ensure that an employee accepts responsibility for carrying out the delegated task because both the supervisor and the employee are responsible for the completion of the task</a:t>
            </a:r>
          </a:p>
          <a:p>
            <a:pPr marL="0" indent="0">
              <a:spcAft>
                <a:spcPts val="500"/>
              </a:spcAft>
              <a:buNone/>
            </a:pPr>
            <a:endParaRPr lang="en-US" altLang="en-US" sz="1200" dirty="0"/>
          </a:p>
          <a:p>
            <a:pPr marL="0" indent="0">
              <a:spcAft>
                <a:spcPts val="500"/>
              </a:spcAft>
              <a:buNone/>
            </a:pPr>
            <a:r>
              <a:rPr lang="en-US" b="1" dirty="0"/>
              <a:t>Granting authority</a:t>
            </a:r>
          </a:p>
          <a:p>
            <a:pPr>
              <a:spcAft>
                <a:spcPts val="500"/>
              </a:spcAft>
            </a:pPr>
            <a:r>
              <a:rPr lang="en-US" sz="2200" dirty="0"/>
              <a:t>Along with responsibility, supervisors must give employees the authority they need to carry out their jobs</a:t>
            </a:r>
          </a:p>
          <a:p>
            <a:pPr marL="0" indent="0">
              <a:spcAft>
                <a:spcPts val="500"/>
              </a:spcAft>
              <a:buNone/>
            </a:pPr>
            <a:endParaRPr lang="en-US" sz="1200" dirty="0"/>
          </a:p>
          <a:p>
            <a:pPr marL="0" indent="0">
              <a:spcAft>
                <a:spcPts val="500"/>
              </a:spcAft>
              <a:buNone/>
            </a:pPr>
            <a:r>
              <a:rPr lang="en-US" b="1" dirty="0"/>
              <a:t>Follow Up</a:t>
            </a:r>
          </a:p>
          <a:p>
            <a:pPr>
              <a:spcAft>
                <a:spcPts val="500"/>
              </a:spcAft>
            </a:pPr>
            <a:r>
              <a:rPr lang="en-US" sz="2200" dirty="0"/>
              <a:t>Supervisors should give employees freedom to act creatively and independently and ensure that they are available for guidance</a:t>
            </a:r>
          </a:p>
          <a:p>
            <a:pPr>
              <a:spcAft>
                <a:spcPts val="500"/>
              </a:spcAft>
            </a:pPr>
            <a:r>
              <a:rPr lang="en-US" sz="2200" dirty="0"/>
              <a:t>Progress of the work should be checked periodically</a:t>
            </a:r>
            <a:endParaRPr lang="en-US" dirty="0"/>
          </a:p>
        </p:txBody>
      </p:sp>
    </p:spTree>
    <p:extLst>
      <p:ext uri="{BB962C8B-B14F-4D97-AF65-F5344CB8AC3E}">
        <p14:creationId xmlns:p14="http://schemas.microsoft.com/office/powerpoint/2010/main" val="35702584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C89771-1DE7-474E-92BD-FA1BE3CB520B}"/>
              </a:ext>
            </a:extLst>
          </p:cNvPr>
          <p:cNvSpPr>
            <a:spLocks noGrp="1"/>
          </p:cNvSpPr>
          <p:nvPr>
            <p:ph type="title"/>
          </p:nvPr>
        </p:nvSpPr>
        <p:spPr/>
        <p:txBody>
          <a:bodyPr/>
          <a:lstStyle/>
          <a:p>
            <a:r>
              <a:rPr lang="en-US" altLang="en-US" dirty="0">
                <a:latin typeface="Calibri" panose="020F0502020204030204" pitchFamily="34" charset="0"/>
                <a:cs typeface="Arial" charset="0"/>
              </a:rPr>
              <a:t>Reluctance to Delegate</a:t>
            </a:r>
            <a:endParaRPr lang="en-US" dirty="0"/>
          </a:p>
        </p:txBody>
      </p:sp>
      <p:sp>
        <p:nvSpPr>
          <p:cNvPr id="4" name="Content Placeholder 3">
            <a:extLst>
              <a:ext uri="{FF2B5EF4-FFF2-40B4-BE49-F238E27FC236}">
                <a16:creationId xmlns:a16="http://schemas.microsoft.com/office/drawing/2014/main" id="{50C30255-8428-4549-90A4-45215C5D4DBF}"/>
              </a:ext>
            </a:extLst>
          </p:cNvPr>
          <p:cNvSpPr>
            <a:spLocks noGrp="1"/>
          </p:cNvSpPr>
          <p:nvPr>
            <p:ph idx="1"/>
          </p:nvPr>
        </p:nvSpPr>
        <p:spPr/>
        <p:txBody>
          <a:bodyPr/>
          <a:lstStyle/>
          <a:p>
            <a:pPr marL="0" indent="0">
              <a:buNone/>
            </a:pPr>
            <a:r>
              <a:rPr lang="en-US" altLang="en-US" dirty="0"/>
              <a:t>Some supervisors believe that:</a:t>
            </a:r>
          </a:p>
          <a:p>
            <a:pPr marL="0" indent="0">
              <a:buNone/>
            </a:pPr>
            <a:endParaRPr lang="en-US" altLang="en-US" sz="1800" dirty="0"/>
          </a:p>
          <a:p>
            <a:r>
              <a:rPr lang="en-US" altLang="en-US" sz="2200" dirty="0"/>
              <a:t>If they do not monitor employees closely, departmental performance will suffer</a:t>
            </a:r>
          </a:p>
          <a:p>
            <a:r>
              <a:rPr lang="en-US" altLang="en-US" sz="2200" dirty="0"/>
              <a:t>They can do a better job than their employees</a:t>
            </a:r>
          </a:p>
          <a:p>
            <a:pPr marL="0" indent="0">
              <a:buNone/>
            </a:pPr>
            <a:endParaRPr lang="en-US" altLang="en-US" sz="1800" dirty="0"/>
          </a:p>
          <a:p>
            <a:pPr marL="0" indent="0">
              <a:buNone/>
            </a:pPr>
            <a:r>
              <a:rPr lang="en-US" altLang="en-US" dirty="0"/>
              <a:t>Observing an employee making mistakes can be difficult for supervisors if they will look bad for allowing the mistakes to occur</a:t>
            </a:r>
          </a:p>
          <a:p>
            <a:pPr marL="0" indent="0">
              <a:buNone/>
            </a:pPr>
            <a:endParaRPr lang="en-US" altLang="en-US" sz="2000" dirty="0"/>
          </a:p>
          <a:p>
            <a:pPr marL="0" indent="0">
              <a:buNone/>
            </a:pPr>
            <a:r>
              <a:rPr lang="en-US" altLang="en-US" dirty="0"/>
              <a:t>Supervisors must overcome discomfort or fear because the organization needs supervisors who supervise</a:t>
            </a:r>
          </a:p>
          <a:p>
            <a:pPr marL="0" indent="0">
              <a:buNone/>
            </a:pPr>
            <a:endParaRPr lang="en-US" dirty="0"/>
          </a:p>
        </p:txBody>
      </p:sp>
    </p:spTree>
    <p:extLst>
      <p:ext uri="{BB962C8B-B14F-4D97-AF65-F5344CB8AC3E}">
        <p14:creationId xmlns:p14="http://schemas.microsoft.com/office/powerpoint/2010/main" val="92485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9C8C59-19A4-4442-9F40-33DDAD0F7B3A}"/>
              </a:ext>
            </a:extLst>
          </p:cNvPr>
          <p:cNvSpPr>
            <a:spLocks noGrp="1"/>
          </p:cNvSpPr>
          <p:nvPr>
            <p:ph type="ctrTitle"/>
          </p:nvPr>
        </p:nvSpPr>
        <p:spPr/>
        <p:txBody>
          <a:bodyPr/>
          <a:lstStyle/>
          <a:p>
            <a:pPr algn="r"/>
            <a:r>
              <a:rPr lang="en-US" dirty="0"/>
              <a:t>APPENDICES</a:t>
            </a:r>
          </a:p>
        </p:txBody>
      </p:sp>
    </p:spTree>
    <p:extLst>
      <p:ext uri="{BB962C8B-B14F-4D97-AF65-F5344CB8AC3E}">
        <p14:creationId xmlns:p14="http://schemas.microsoft.com/office/powerpoint/2010/main" val="7097149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66909-AD28-459B-99CE-51886E3A146E}"/>
              </a:ext>
            </a:extLst>
          </p:cNvPr>
          <p:cNvSpPr>
            <a:spLocks noGrp="1"/>
          </p:cNvSpPr>
          <p:nvPr>
            <p:ph type="title"/>
          </p:nvPr>
        </p:nvSpPr>
        <p:spPr/>
        <p:txBody>
          <a:bodyPr/>
          <a:lstStyle/>
          <a:p>
            <a:r>
              <a:rPr lang="en-US" altLang="en-US" sz="2600" dirty="0">
                <a:latin typeface="Calibri" panose="020F0502020204030204" pitchFamily="34" charset="0"/>
                <a:cs typeface="Arial" charset="0"/>
              </a:rPr>
              <a:t>		Figure 7.1: Organization Chart: An International Company, Appendix</a:t>
            </a:r>
            <a:endParaRPr lang="en-US" sz="2600" dirty="0"/>
          </a:p>
        </p:txBody>
      </p:sp>
      <p:sp>
        <p:nvSpPr>
          <p:cNvPr id="3" name="Content Placeholder 2">
            <a:extLst>
              <a:ext uri="{FF2B5EF4-FFF2-40B4-BE49-F238E27FC236}">
                <a16:creationId xmlns:a16="http://schemas.microsoft.com/office/drawing/2014/main" id="{4100B15F-70C3-41EA-8FDF-9D2F5F6457F2}"/>
              </a:ext>
            </a:extLst>
          </p:cNvPr>
          <p:cNvSpPr>
            <a:spLocks noGrp="1"/>
          </p:cNvSpPr>
          <p:nvPr>
            <p:ph idx="1"/>
          </p:nvPr>
        </p:nvSpPr>
        <p:spPr>
          <a:xfrm>
            <a:off x="457200" y="990600"/>
            <a:ext cx="8229600" cy="5552090"/>
          </a:xfrm>
        </p:spPr>
        <p:txBody>
          <a:bodyPr/>
          <a:lstStyle/>
          <a:p>
            <a:pPr marL="0" indent="0">
              <a:buNone/>
            </a:pPr>
            <a:r>
              <a:rPr lang="en-US" sz="1600" dirty="0"/>
              <a:t>A rectangular box labeled chairman and chief executive officer is placed at the top. A line connects this box to two boxes that are labeled corporate staff: Capital Corporation and president and chief operating officer. </a:t>
            </a:r>
          </a:p>
          <a:p>
            <a:pPr marL="0" indent="0">
              <a:buNone/>
            </a:pPr>
            <a:r>
              <a:rPr lang="en-US" sz="1600" dirty="0"/>
              <a:t>The box labeled president and chief operating officer is connected to two boxes that are labeled North American operations and international operations. </a:t>
            </a:r>
          </a:p>
          <a:p>
            <a:pPr marL="0" indent="0">
              <a:buNone/>
            </a:pPr>
            <a:r>
              <a:rPr lang="en-US" sz="1600" dirty="0"/>
              <a:t>The box labeled North American operations is connected to three other boxes, which are labeled soft drinks, food, and vitamins. </a:t>
            </a:r>
          </a:p>
          <a:p>
            <a:pPr marL="0" indent="0">
              <a:buNone/>
            </a:pPr>
            <a:r>
              <a:rPr lang="en-US" sz="1600" dirty="0"/>
              <a:t>The box labeled soft drinks is connected to a box labeled Sure Fizz U S A. </a:t>
            </a:r>
          </a:p>
          <a:p>
            <a:pPr marL="0" indent="0">
              <a:buNone/>
            </a:pPr>
            <a:r>
              <a:rPr lang="en-US" sz="1600" dirty="0"/>
              <a:t>The box labeled food is connected to six boxes that are labeled Lunch Deluxe Foods, Good Foods U S A, </a:t>
            </a:r>
            <a:r>
              <a:rPr lang="en-US" sz="1600" dirty="0" err="1"/>
              <a:t>Housebrand</a:t>
            </a:r>
            <a:r>
              <a:rPr lang="en-US" sz="1600" dirty="0"/>
              <a:t> Good Foods Frozen Products, </a:t>
            </a:r>
            <a:r>
              <a:rPr lang="en-US" sz="1600" dirty="0" err="1"/>
              <a:t>Housebrand</a:t>
            </a:r>
            <a:r>
              <a:rPr lang="en-US" sz="1600" dirty="0"/>
              <a:t> U S A, </a:t>
            </a:r>
            <a:r>
              <a:rPr lang="en-US" sz="1600" dirty="0" err="1"/>
              <a:t>Housebrand</a:t>
            </a:r>
            <a:r>
              <a:rPr lang="en-US" sz="1600" dirty="0"/>
              <a:t> Good Foods Commercial Products, and </a:t>
            </a:r>
            <a:r>
              <a:rPr lang="en-US" sz="1600" dirty="0" err="1"/>
              <a:t>Housebrand</a:t>
            </a:r>
            <a:r>
              <a:rPr lang="en-US" sz="1600" dirty="0"/>
              <a:t> Good Foods Canada. </a:t>
            </a:r>
          </a:p>
          <a:p>
            <a:pPr marL="0" indent="0">
              <a:buNone/>
            </a:pPr>
            <a:r>
              <a:rPr lang="en-US" sz="1600" dirty="0"/>
              <a:t>The box labeled vitamins is connected to a box labeled Good Health Company. </a:t>
            </a:r>
          </a:p>
          <a:p>
            <a:pPr marL="0" indent="0">
              <a:buNone/>
            </a:pPr>
            <a:r>
              <a:rPr lang="en-US" sz="1600" dirty="0"/>
              <a:t>The box labeled international operations is connected to a box labeled soft drinks and food, which is connected to two boxes that are labeled Sure Fizz International and Household Good Foods International. </a:t>
            </a:r>
          </a:p>
        </p:txBody>
      </p:sp>
      <p:sp>
        <p:nvSpPr>
          <p:cNvPr id="4" name="Content Placeholder 2">
            <a:extLst>
              <a:ext uri="{FF2B5EF4-FFF2-40B4-BE49-F238E27FC236}">
                <a16:creationId xmlns:a16="http://schemas.microsoft.com/office/drawing/2014/main" id="{B92435DD-D78B-49FC-88AB-785B03ADA680}"/>
              </a:ext>
            </a:extLst>
          </p:cNvPr>
          <p:cNvSpPr txBox="1">
            <a:spLocks/>
          </p:cNvSpPr>
          <p:nvPr/>
        </p:nvSpPr>
        <p:spPr>
          <a:xfrm>
            <a:off x="1524000" y="5885793"/>
            <a:ext cx="7467600" cy="82769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a:t>
            </a:r>
            <a:r>
              <a:rPr lang="en-US" altLang="en-US" sz="1200" dirty="0">
                <a:latin typeface="Calibri" panose="020F0502020204030204" pitchFamily="34" charset="0"/>
                <a:cs typeface="Arial" charset="0"/>
                <a:hlinkClick r:id="rId2" action="ppaction://hlinksldjump"/>
              </a:rPr>
              <a:t>Figure 7.1: Organization Chart: An International Company</a:t>
            </a:r>
            <a:r>
              <a:rPr lang="en-US" sz="1200" dirty="0">
                <a:hlinkClick r:id="rId2" action="ppaction://hlinksldjump"/>
              </a:rPr>
              <a:t> </a:t>
            </a:r>
            <a:endParaRPr lang="en-US" sz="1200" dirty="0"/>
          </a:p>
        </p:txBody>
      </p:sp>
    </p:spTree>
    <p:extLst>
      <p:ext uri="{BB962C8B-B14F-4D97-AF65-F5344CB8AC3E}">
        <p14:creationId xmlns:p14="http://schemas.microsoft.com/office/powerpoint/2010/main" val="2110794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E5115-5E05-4176-86CB-9573E7F74C95}"/>
              </a:ext>
            </a:extLst>
          </p:cNvPr>
          <p:cNvSpPr>
            <a:spLocks noGrp="1"/>
          </p:cNvSpPr>
          <p:nvPr>
            <p:ph type="title"/>
          </p:nvPr>
        </p:nvSpPr>
        <p:spPr/>
        <p:txBody>
          <a:bodyPr/>
          <a:lstStyle/>
          <a:p>
            <a:r>
              <a:rPr lang="en-US" altLang="en-US" sz="2800" dirty="0"/>
              <a:t>Figure 7.4: The Process of Organizing, Appendix</a:t>
            </a:r>
            <a:endParaRPr lang="en-US" sz="2800" dirty="0"/>
          </a:p>
        </p:txBody>
      </p:sp>
      <p:sp>
        <p:nvSpPr>
          <p:cNvPr id="3" name="Content Placeholder 2">
            <a:extLst>
              <a:ext uri="{FF2B5EF4-FFF2-40B4-BE49-F238E27FC236}">
                <a16:creationId xmlns:a16="http://schemas.microsoft.com/office/drawing/2014/main" id="{958480AD-5E40-4125-A91C-7BD96769BFDA}"/>
              </a:ext>
            </a:extLst>
          </p:cNvPr>
          <p:cNvSpPr>
            <a:spLocks noGrp="1"/>
          </p:cNvSpPr>
          <p:nvPr>
            <p:ph idx="1"/>
          </p:nvPr>
        </p:nvSpPr>
        <p:spPr/>
        <p:txBody>
          <a:bodyPr/>
          <a:lstStyle/>
          <a:p>
            <a:pPr marL="0" indent="0">
              <a:buNone/>
            </a:pPr>
            <a:r>
              <a:rPr lang="en-US" dirty="0"/>
              <a:t>The first box reads define the objective. An arrow from this box points to the second box, which reads determine the needed resources. An arrow from the second box points to the third box, which reads group activities and assign duties.</a:t>
            </a:r>
          </a:p>
        </p:txBody>
      </p:sp>
      <p:sp>
        <p:nvSpPr>
          <p:cNvPr id="4" name="Content Placeholder 2">
            <a:extLst>
              <a:ext uri="{FF2B5EF4-FFF2-40B4-BE49-F238E27FC236}">
                <a16:creationId xmlns:a16="http://schemas.microsoft.com/office/drawing/2014/main" id="{2307A81D-EADB-4966-9793-674D9C917E33}"/>
              </a:ext>
            </a:extLst>
          </p:cNvPr>
          <p:cNvSpPr txBox="1">
            <a:spLocks/>
          </p:cNvSpPr>
          <p:nvPr/>
        </p:nvSpPr>
        <p:spPr>
          <a:xfrm>
            <a:off x="609600" y="5988268"/>
            <a:ext cx="80772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altLang="en-US" sz="1200" dirty="0">
                <a:hlinkClick r:id="rId2" action="ppaction://hlinksldjump"/>
              </a:rPr>
              <a:t>Jump back to Figure 7.2: The Process of Organizing</a:t>
            </a:r>
            <a:endParaRPr lang="en-US" sz="1200" dirty="0"/>
          </a:p>
        </p:txBody>
      </p:sp>
    </p:spTree>
    <p:extLst>
      <p:ext uri="{BB962C8B-B14F-4D97-AF65-F5344CB8AC3E}">
        <p14:creationId xmlns:p14="http://schemas.microsoft.com/office/powerpoint/2010/main" val="1696863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991E0-3D82-48CD-9FF2-5DA8B6F197DB}"/>
              </a:ext>
            </a:extLst>
          </p:cNvPr>
          <p:cNvSpPr>
            <a:spLocks noGrp="1"/>
          </p:cNvSpPr>
          <p:nvPr>
            <p:ph type="title"/>
          </p:nvPr>
        </p:nvSpPr>
        <p:spPr/>
        <p:txBody>
          <a:bodyPr/>
          <a:lstStyle/>
          <a:p>
            <a:r>
              <a:rPr lang="en-US" sz="2800" dirty="0"/>
              <a:t>	Figure 7.5: Recommended Spans of Control, appendix</a:t>
            </a:r>
          </a:p>
        </p:txBody>
      </p:sp>
      <p:sp>
        <p:nvSpPr>
          <p:cNvPr id="3" name="Content Placeholder 2">
            <a:extLst>
              <a:ext uri="{FF2B5EF4-FFF2-40B4-BE49-F238E27FC236}">
                <a16:creationId xmlns:a16="http://schemas.microsoft.com/office/drawing/2014/main" id="{EEB88B5C-6250-4133-BCE7-A930F665B728}"/>
              </a:ext>
            </a:extLst>
          </p:cNvPr>
          <p:cNvSpPr>
            <a:spLocks noGrp="1"/>
          </p:cNvSpPr>
          <p:nvPr>
            <p:ph idx="1"/>
          </p:nvPr>
        </p:nvSpPr>
        <p:spPr/>
        <p:txBody>
          <a:bodyPr/>
          <a:lstStyle/>
          <a:p>
            <a:pPr marL="0" indent="0">
              <a:buNone/>
            </a:pPr>
            <a:r>
              <a:rPr lang="en-US" dirty="0"/>
              <a:t>The first box is labeled consensus before 1960. It shows that a manager can effectively supervise six people. The second box is labeled consensus after 1960. It shows that a manager can effectively supervise fifteen people. </a:t>
            </a:r>
          </a:p>
        </p:txBody>
      </p:sp>
      <p:sp>
        <p:nvSpPr>
          <p:cNvPr id="4" name="Content Placeholder 2">
            <a:extLst>
              <a:ext uri="{FF2B5EF4-FFF2-40B4-BE49-F238E27FC236}">
                <a16:creationId xmlns:a16="http://schemas.microsoft.com/office/drawing/2014/main" id="{3F7A2A2B-BAF7-4B5A-947D-E60D4FC3CDC3}"/>
              </a:ext>
            </a:extLst>
          </p:cNvPr>
          <p:cNvSpPr txBox="1">
            <a:spLocks/>
          </p:cNvSpPr>
          <p:nvPr/>
        </p:nvSpPr>
        <p:spPr>
          <a:xfrm>
            <a:off x="609600" y="5988268"/>
            <a:ext cx="80772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altLang="en-US" sz="1200" dirty="0">
                <a:hlinkClick r:id="rId2" action="ppaction://hlinksldjump"/>
              </a:rPr>
              <a:t>Jump back to</a:t>
            </a:r>
            <a:r>
              <a:rPr lang="en-US" sz="1200" dirty="0">
                <a:hlinkClick r:id="rId2" action="ppaction://hlinksldjump"/>
              </a:rPr>
              <a:t> Figure 7.5: Recommended Spans of Control</a:t>
            </a:r>
            <a:endParaRPr lang="en-US" sz="1200" dirty="0"/>
          </a:p>
        </p:txBody>
      </p:sp>
    </p:spTree>
    <p:extLst>
      <p:ext uri="{BB962C8B-B14F-4D97-AF65-F5344CB8AC3E}">
        <p14:creationId xmlns:p14="http://schemas.microsoft.com/office/powerpoint/2010/main" val="532656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2C399-9D2E-4021-90BC-F116B17E2007}"/>
              </a:ext>
            </a:extLst>
          </p:cNvPr>
          <p:cNvSpPr>
            <a:spLocks noGrp="1"/>
          </p:cNvSpPr>
          <p:nvPr>
            <p:ph type="title"/>
          </p:nvPr>
        </p:nvSpPr>
        <p:spPr/>
        <p:txBody>
          <a:bodyPr/>
          <a:lstStyle/>
          <a:p>
            <a:r>
              <a:rPr lang="en-US" altLang="en-US" sz="3200" dirty="0"/>
              <a:t>	Figure 7.6: The Process of Delegating, Appendix</a:t>
            </a:r>
            <a:endParaRPr lang="en-US" sz="3200" dirty="0"/>
          </a:p>
        </p:txBody>
      </p:sp>
      <p:sp>
        <p:nvSpPr>
          <p:cNvPr id="3" name="Content Placeholder 2">
            <a:extLst>
              <a:ext uri="{FF2B5EF4-FFF2-40B4-BE49-F238E27FC236}">
                <a16:creationId xmlns:a16="http://schemas.microsoft.com/office/drawing/2014/main" id="{E2E3259D-E2CF-4194-9E89-7B0C45FABB11}"/>
              </a:ext>
            </a:extLst>
          </p:cNvPr>
          <p:cNvSpPr>
            <a:spLocks noGrp="1"/>
          </p:cNvSpPr>
          <p:nvPr>
            <p:ph idx="1"/>
          </p:nvPr>
        </p:nvSpPr>
        <p:spPr>
          <a:xfrm>
            <a:off x="457200" y="990600"/>
            <a:ext cx="8229600" cy="5562600"/>
          </a:xfrm>
        </p:spPr>
        <p:txBody>
          <a:bodyPr/>
          <a:lstStyle/>
          <a:p>
            <a:pPr marL="0" indent="0">
              <a:buNone/>
            </a:pPr>
            <a:r>
              <a:rPr lang="en-US" dirty="0"/>
              <a:t>The first box reads decide what work to delegate. An arrow from this box points to the second box, which reads assign the work. An arrow from the second box points to the third box, which reads create an obligation. An arrow from the third box points to the fourth box, which reads grant authority. An arrow from the fourth box points to the fifth box, which reads follow up.</a:t>
            </a:r>
          </a:p>
        </p:txBody>
      </p:sp>
      <p:sp>
        <p:nvSpPr>
          <p:cNvPr id="4" name="Content Placeholder 2">
            <a:extLst>
              <a:ext uri="{FF2B5EF4-FFF2-40B4-BE49-F238E27FC236}">
                <a16:creationId xmlns:a16="http://schemas.microsoft.com/office/drawing/2014/main" id="{0F3BD296-FE87-43A3-A367-5DDAF647D4E2}"/>
              </a:ext>
            </a:extLst>
          </p:cNvPr>
          <p:cNvSpPr txBox="1">
            <a:spLocks/>
          </p:cNvSpPr>
          <p:nvPr/>
        </p:nvSpPr>
        <p:spPr>
          <a:xfrm>
            <a:off x="609600" y="5867400"/>
            <a:ext cx="80772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7.6: </a:t>
            </a:r>
            <a:r>
              <a:rPr lang="en-US" altLang="en-US" sz="1200" dirty="0">
                <a:hlinkClick r:id="rId2" action="ppaction://hlinksldjump"/>
              </a:rPr>
              <a:t>The Process of Delegating</a:t>
            </a:r>
            <a:r>
              <a:rPr lang="en-US" sz="1200" dirty="0">
                <a:hlinkClick r:id="rId2" action="ppaction://hlinksldjump"/>
              </a:rPr>
              <a:t> </a:t>
            </a:r>
            <a:endParaRPr lang="en-US" sz="1200" dirty="0"/>
          </a:p>
        </p:txBody>
      </p:sp>
    </p:spTree>
    <p:extLst>
      <p:ext uri="{BB962C8B-B14F-4D97-AF65-F5344CB8AC3E}">
        <p14:creationId xmlns:p14="http://schemas.microsoft.com/office/powerpoint/2010/main" val="40084458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latin typeface="Calibri" panose="020F0502020204030204" pitchFamily="34" charset="0"/>
                <a:cs typeface="Arial" charset="0"/>
              </a:rPr>
              <a:t>Organizing</a:t>
            </a:r>
          </a:p>
        </p:txBody>
      </p:sp>
      <p:sp>
        <p:nvSpPr>
          <p:cNvPr id="15363" name="Content Placeholder 2"/>
          <p:cNvSpPr>
            <a:spLocks noGrp="1"/>
          </p:cNvSpPr>
          <p:nvPr>
            <p:ph idx="1"/>
          </p:nvPr>
        </p:nvSpPr>
        <p:spPr/>
        <p:txBody>
          <a:bodyPr/>
          <a:lstStyle/>
          <a:p>
            <a:pPr marL="0" indent="0">
              <a:buNone/>
            </a:pPr>
            <a:r>
              <a:rPr lang="en-US" altLang="en-US" b="1" dirty="0">
                <a:latin typeface="Calibri" panose="020F0502020204030204" pitchFamily="34" charset="0"/>
                <a:cs typeface="Arial" charset="0"/>
              </a:rPr>
              <a:t>Organizing</a:t>
            </a:r>
            <a:r>
              <a:rPr lang="en-US" altLang="en-US" dirty="0">
                <a:latin typeface="Calibri" panose="020F0502020204030204" pitchFamily="34" charset="0"/>
                <a:cs typeface="Arial" charset="0"/>
              </a:rPr>
              <a:t>: Management function of setting up the group, allocating resources, and assigning work to achieve goals</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Organization charts</a:t>
            </a:r>
          </a:p>
          <a:p>
            <a:pPr>
              <a:buFont typeface="Arial" panose="020B0604020202020204" pitchFamily="34" charset="0"/>
              <a:buChar char="•"/>
            </a:pPr>
            <a:r>
              <a:rPr lang="en-US" altLang="en-US" sz="2200" dirty="0">
                <a:latin typeface="Calibri" panose="020F0502020204030204" pitchFamily="34" charset="0"/>
                <a:cs typeface="Arial" charset="0"/>
              </a:rPr>
              <a:t>Use boxes to represent the various positions or departments in an organization</a:t>
            </a:r>
          </a:p>
          <a:p>
            <a:pPr>
              <a:buFont typeface="Arial" panose="020B0604020202020204" pitchFamily="34" charset="0"/>
              <a:buChar char="•"/>
            </a:pPr>
            <a:r>
              <a:rPr lang="en-US" altLang="en-US" sz="2200" dirty="0">
                <a:latin typeface="Calibri" panose="020F0502020204030204" pitchFamily="34" charset="0"/>
                <a:cs typeface="Arial" charset="0"/>
              </a:rPr>
              <a:t>Lines connecting the boxes indicate who reports to whom</a:t>
            </a:r>
          </a:p>
          <a:p>
            <a:pPr>
              <a:buFont typeface="Arial" panose="020B0604020202020204" pitchFamily="34" charset="0"/>
              <a:buChar char="•"/>
            </a:pPr>
            <a:r>
              <a:rPr lang="en-US" altLang="en-US" sz="2200" dirty="0">
                <a:latin typeface="Calibri" panose="020F0502020204030204" pitchFamily="34" charset="0"/>
                <a:cs typeface="Arial" charset="0"/>
              </a:rPr>
              <a:t>Understanding organization charts enables supervisors to figure out where they fit in the organization and where opportunities might lie for future promotions</a:t>
            </a:r>
          </a:p>
          <a:p>
            <a:pPr>
              <a:buFont typeface="Arial" panose="020B0604020202020204" pitchFamily="34" charset="0"/>
              <a:buChar char="•"/>
            </a:pP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3679028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6F959AD-782E-42DF-869C-8273D3BB05EA}"/>
              </a:ext>
            </a:extLst>
          </p:cNvPr>
          <p:cNvSpPr>
            <a:spLocks noGrp="1"/>
          </p:cNvSpPr>
          <p:nvPr>
            <p:ph type="title"/>
          </p:nvPr>
        </p:nvSpPr>
        <p:spPr/>
        <p:txBody>
          <a:bodyPr/>
          <a:lstStyle/>
          <a:p>
            <a:r>
              <a:rPr lang="en-US" altLang="en-US" dirty="0"/>
              <a:t>	Figure 7.1: Organization Chart: An International Company</a:t>
            </a:r>
            <a:endParaRPr lang="en-US" dirty="0"/>
          </a:p>
        </p:txBody>
      </p:sp>
      <p:pic>
        <p:nvPicPr>
          <p:cNvPr id="4" name="Picture 3" descr="The image depicts the organizational chart of an international company. It is represented in the form of a flowchart.">
            <a:extLst>
              <a:ext uri="{FF2B5EF4-FFF2-40B4-BE49-F238E27FC236}">
                <a16:creationId xmlns:a16="http://schemas.microsoft.com/office/drawing/2014/main" id="{568C8606-A4C5-4B32-914E-A09A7DADAE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489" y="1315693"/>
            <a:ext cx="7055112" cy="4614884"/>
          </a:xfrm>
          <a:prstGeom prst="rect">
            <a:avLst/>
          </a:prstGeom>
        </p:spPr>
      </p:pic>
      <p:sp>
        <p:nvSpPr>
          <p:cNvPr id="8" name="Content Placeholder 7">
            <a:extLst>
              <a:ext uri="{FF2B5EF4-FFF2-40B4-BE49-F238E27FC236}">
                <a16:creationId xmlns:a16="http://schemas.microsoft.com/office/drawing/2014/main" id="{35D84B3C-7733-4C50-9D49-A672E8A5CC55}"/>
              </a:ext>
            </a:extLst>
          </p:cNvPr>
          <p:cNvSpPr>
            <a:spLocks noGrp="1"/>
          </p:cNvSpPr>
          <p:nvPr>
            <p:ph idx="1"/>
          </p:nvPr>
        </p:nvSpPr>
        <p:spPr>
          <a:xfrm>
            <a:off x="793489" y="5930577"/>
            <a:ext cx="8229600" cy="622623"/>
          </a:xfrm>
        </p:spPr>
        <p:txBody>
          <a:bodyPr/>
          <a:lstStyle/>
          <a:p>
            <a:pPr marL="0" indent="0" algn="r">
              <a:buNone/>
            </a:pPr>
            <a:r>
              <a:rPr lang="en-US" altLang="en-US" sz="1200" dirty="0">
                <a:hlinkClick r:id="rId4" action="ppaction://hlinksldjump"/>
              </a:rPr>
              <a:t>Jump to Figure 7.1: Organization Chart: An International Company, Appendix</a:t>
            </a:r>
            <a:endParaRPr lang="en-US" sz="1200" dirty="0"/>
          </a:p>
        </p:txBody>
      </p:sp>
    </p:spTree>
    <p:extLst>
      <p:ext uri="{BB962C8B-B14F-4D97-AF65-F5344CB8AC3E}">
        <p14:creationId xmlns:p14="http://schemas.microsoft.com/office/powerpoint/2010/main" val="2811437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p:cNvSpPr>
            <a:spLocks noGrp="1"/>
          </p:cNvSpPr>
          <p:nvPr>
            <p:ph type="title"/>
          </p:nvPr>
        </p:nvSpPr>
        <p:spPr/>
        <p:txBody>
          <a:bodyPr/>
          <a:lstStyle/>
          <a:p>
            <a:r>
              <a:rPr lang="en-US" altLang="en-US" dirty="0">
                <a:latin typeface="Calibri" panose="020F0502020204030204" pitchFamily="34" charset="0"/>
                <a:cs typeface="Arial" charset="0"/>
              </a:rPr>
              <a:t>Departmentalization</a:t>
            </a:r>
          </a:p>
        </p:txBody>
      </p:sp>
      <p:sp>
        <p:nvSpPr>
          <p:cNvPr id="18435" name="Content Placeholder 3"/>
          <p:cNvSpPr>
            <a:spLocks noGrp="1"/>
          </p:cNvSpPr>
          <p:nvPr>
            <p:ph idx="1"/>
          </p:nvPr>
        </p:nvSpPr>
        <p:spPr/>
        <p:txBody>
          <a:bodyPr/>
          <a:lstStyle/>
          <a:p>
            <a:pPr marL="0" indent="0">
              <a:buNone/>
            </a:pPr>
            <a:r>
              <a:rPr lang="en-US" altLang="en-US" sz="2200" dirty="0">
                <a:latin typeface="Calibri" panose="020F0502020204030204" pitchFamily="34" charset="0"/>
                <a:cs typeface="Arial" charset="0"/>
              </a:rPr>
              <a:t>Setting up departments in an organization</a:t>
            </a:r>
          </a:p>
          <a:p>
            <a:r>
              <a:rPr lang="en-US" altLang="en-US" sz="2200" b="1" dirty="0">
                <a:latin typeface="Calibri" panose="020F0502020204030204" pitchFamily="34" charset="0"/>
                <a:cs typeface="Arial" charset="0"/>
              </a:rPr>
              <a:t>Department</a:t>
            </a:r>
            <a:r>
              <a:rPr lang="en-US" altLang="en-US" sz="2200" dirty="0">
                <a:latin typeface="Calibri" panose="020F0502020204030204" pitchFamily="34" charset="0"/>
                <a:cs typeface="Arial" charset="0"/>
              </a:rPr>
              <a:t>: Unique group of resources that management has assigned to carry out a particular task</a:t>
            </a:r>
          </a:p>
          <a:p>
            <a:r>
              <a:rPr lang="en-US" altLang="en-US" sz="2200" dirty="0">
                <a:latin typeface="Calibri" panose="020F0502020204030204" pitchFamily="34" charset="0"/>
                <a:cs typeface="Arial" charset="0"/>
              </a:rPr>
              <a:t>Traditional categorization of organizational structures</a:t>
            </a:r>
          </a:p>
          <a:p>
            <a:pPr lvl="1">
              <a:buFont typeface="Arial" panose="020B0604020202020204" pitchFamily="34" charset="0"/>
              <a:buChar char="•"/>
            </a:pPr>
            <a:r>
              <a:rPr lang="en-US" dirty="0"/>
              <a:t>Functional structure</a:t>
            </a:r>
          </a:p>
          <a:p>
            <a:pPr lvl="1">
              <a:buFont typeface="Arial" panose="020B0604020202020204" pitchFamily="34" charset="0"/>
              <a:buChar char="•"/>
            </a:pPr>
            <a:r>
              <a:rPr lang="en-US" dirty="0"/>
              <a:t>Product structure</a:t>
            </a:r>
          </a:p>
          <a:p>
            <a:pPr lvl="1">
              <a:buFont typeface="Arial" panose="020B0604020202020204" pitchFamily="34" charset="0"/>
              <a:buChar char="•"/>
            </a:pPr>
            <a:r>
              <a:rPr lang="en-US" dirty="0"/>
              <a:t>Geographic structure</a:t>
            </a:r>
          </a:p>
          <a:p>
            <a:pPr lvl="1">
              <a:buFont typeface="Arial" panose="020B0604020202020204" pitchFamily="34" charset="0"/>
              <a:buChar char="•"/>
            </a:pPr>
            <a:r>
              <a:rPr lang="en-US" dirty="0"/>
              <a:t>Customer structure</a:t>
            </a:r>
          </a:p>
          <a:p>
            <a:pPr>
              <a:buNone/>
            </a:pP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2454364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Calibri" panose="020F0502020204030204" pitchFamily="34" charset="0"/>
                <a:cs typeface="Arial" charset="0"/>
              </a:rPr>
              <a:t>Organizational Structures, 1</a:t>
            </a:r>
            <a:endParaRPr lang="en-US" dirty="0"/>
          </a:p>
        </p:txBody>
      </p:sp>
      <p:sp>
        <p:nvSpPr>
          <p:cNvPr id="8" name="Content Placeholder 7">
            <a:extLst>
              <a:ext uri="{FF2B5EF4-FFF2-40B4-BE49-F238E27FC236}">
                <a16:creationId xmlns:a16="http://schemas.microsoft.com/office/drawing/2014/main" id="{4C36E0D2-961A-4772-9CFE-CF0D56ED0CA0}"/>
              </a:ext>
            </a:extLst>
          </p:cNvPr>
          <p:cNvSpPr>
            <a:spLocks noGrp="1"/>
          </p:cNvSpPr>
          <p:nvPr>
            <p:ph idx="1"/>
          </p:nvPr>
        </p:nvSpPr>
        <p:spPr/>
        <p:txBody>
          <a:bodyPr/>
          <a:lstStyle/>
          <a:p>
            <a:pPr marL="0" indent="0">
              <a:buNone/>
            </a:pPr>
            <a:r>
              <a:rPr lang="en-US" dirty="0"/>
              <a:t>Functional structure</a:t>
            </a:r>
          </a:p>
          <a:p>
            <a:r>
              <a:rPr lang="en-US" sz="2200" dirty="0"/>
              <a:t>Groups personnel and other resources according to the types of work they carry out</a:t>
            </a:r>
          </a:p>
          <a:p>
            <a:r>
              <a:rPr lang="en-US" sz="2200" dirty="0"/>
              <a:t>Well-suited to centralized decision-making and efficiency through economies of scale and specialization</a:t>
            </a:r>
          </a:p>
          <a:p>
            <a:r>
              <a:rPr lang="en-US" sz="2200" dirty="0"/>
              <a:t>Not well-suited for dynamic environments where decisions must be made quickly and products or services customized</a:t>
            </a:r>
          </a:p>
          <a:p>
            <a:pPr marL="0" indent="0">
              <a:buNone/>
            </a:pPr>
            <a:endParaRPr lang="en-US" sz="1200" dirty="0"/>
          </a:p>
          <a:p>
            <a:pPr marL="0" indent="0">
              <a:buNone/>
            </a:pPr>
            <a:r>
              <a:rPr lang="en-US" dirty="0"/>
              <a:t>Product structure</a:t>
            </a:r>
          </a:p>
          <a:p>
            <a:r>
              <a:rPr lang="en-US" sz="2200" dirty="0"/>
              <a:t>Work and resources are assigned to departments responsible for activities related to producing and delivering a particular good or service</a:t>
            </a:r>
          </a:p>
          <a:p>
            <a:pPr marL="0" indent="0">
              <a:buNone/>
            </a:pPr>
            <a:endParaRPr lang="en-US" dirty="0"/>
          </a:p>
        </p:txBody>
      </p:sp>
    </p:spTree>
    <p:extLst>
      <p:ext uri="{BB962C8B-B14F-4D97-AF65-F5344CB8AC3E}">
        <p14:creationId xmlns:p14="http://schemas.microsoft.com/office/powerpoint/2010/main" val="3780616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A49B2-7D21-451A-9857-FA517532F2E2}"/>
              </a:ext>
            </a:extLst>
          </p:cNvPr>
          <p:cNvSpPr>
            <a:spLocks noGrp="1"/>
          </p:cNvSpPr>
          <p:nvPr>
            <p:ph type="title"/>
          </p:nvPr>
        </p:nvSpPr>
        <p:spPr/>
        <p:txBody>
          <a:bodyPr/>
          <a:lstStyle/>
          <a:p>
            <a:r>
              <a:rPr lang="en-US" altLang="en-US" dirty="0">
                <a:latin typeface="Calibri" panose="020F0502020204030204" pitchFamily="34" charset="0"/>
                <a:cs typeface="Arial" charset="0"/>
              </a:rPr>
              <a:t>Organizational Structures, 2</a:t>
            </a:r>
            <a:endParaRPr lang="en-US" dirty="0"/>
          </a:p>
        </p:txBody>
      </p:sp>
      <p:sp>
        <p:nvSpPr>
          <p:cNvPr id="3" name="Content Placeholder 2">
            <a:extLst>
              <a:ext uri="{FF2B5EF4-FFF2-40B4-BE49-F238E27FC236}">
                <a16:creationId xmlns:a16="http://schemas.microsoft.com/office/drawing/2014/main" id="{08702A04-F06A-459D-948D-3225ADEDF38E}"/>
              </a:ext>
            </a:extLst>
          </p:cNvPr>
          <p:cNvSpPr>
            <a:spLocks noGrp="1"/>
          </p:cNvSpPr>
          <p:nvPr>
            <p:ph idx="1"/>
          </p:nvPr>
        </p:nvSpPr>
        <p:spPr/>
        <p:txBody>
          <a:bodyPr/>
          <a:lstStyle/>
          <a:p>
            <a:pPr>
              <a:buNone/>
            </a:pPr>
            <a:r>
              <a:rPr lang="en-US" dirty="0"/>
              <a:t>Geographic structure</a:t>
            </a:r>
          </a:p>
          <a:p>
            <a:r>
              <a:rPr lang="en-US" sz="2200" dirty="0"/>
              <a:t>Departmentalizes the organization according to the location of the customers served or the goods or services produced </a:t>
            </a:r>
          </a:p>
          <a:p>
            <a:pPr marL="0" indent="0">
              <a:buNone/>
            </a:pPr>
            <a:endParaRPr lang="en-US" sz="1200" dirty="0"/>
          </a:p>
          <a:p>
            <a:pPr marL="0" indent="0">
              <a:buNone/>
            </a:pPr>
            <a:r>
              <a:rPr lang="en-US" dirty="0"/>
              <a:t>Customer structure</a:t>
            </a:r>
          </a:p>
          <a:p>
            <a:r>
              <a:rPr lang="en-US" sz="2200" dirty="0"/>
              <a:t>Departmentalizes the organization according to the type of customer served </a:t>
            </a:r>
          </a:p>
          <a:p>
            <a:endParaRPr lang="en-US" sz="2200" dirty="0"/>
          </a:p>
          <a:p>
            <a:pPr marL="0" indent="0">
              <a:buNone/>
            </a:pPr>
            <a:r>
              <a:rPr lang="en-US" dirty="0"/>
              <a:t>Combinations</a:t>
            </a:r>
          </a:p>
          <a:p>
            <a:r>
              <a:rPr lang="en-US" sz="2200" dirty="0"/>
              <a:t>Organizations often combine the basic forms of structures</a:t>
            </a:r>
          </a:p>
        </p:txBody>
      </p:sp>
    </p:spTree>
    <p:extLst>
      <p:ext uri="{BB962C8B-B14F-4D97-AF65-F5344CB8AC3E}">
        <p14:creationId xmlns:p14="http://schemas.microsoft.com/office/powerpoint/2010/main" val="7417842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F1BD6-6A67-4764-BC1F-D6CC67675097}"/>
              </a:ext>
            </a:extLst>
          </p:cNvPr>
          <p:cNvSpPr>
            <a:spLocks noGrp="1"/>
          </p:cNvSpPr>
          <p:nvPr>
            <p:ph type="title"/>
          </p:nvPr>
        </p:nvSpPr>
        <p:spPr/>
        <p:txBody>
          <a:bodyPr/>
          <a:lstStyle/>
          <a:p>
            <a:r>
              <a:rPr lang="en-US" altLang="en-US" dirty="0"/>
              <a:t>Organizational Structures, 3</a:t>
            </a:r>
            <a:endParaRPr lang="en-US" dirty="0"/>
          </a:p>
        </p:txBody>
      </p:sp>
      <p:sp>
        <p:nvSpPr>
          <p:cNvPr id="4" name="Content Placeholder 3">
            <a:extLst>
              <a:ext uri="{FF2B5EF4-FFF2-40B4-BE49-F238E27FC236}">
                <a16:creationId xmlns:a16="http://schemas.microsoft.com/office/drawing/2014/main" id="{332B4532-0F90-4E6E-8719-ADEB5FB1EA17}"/>
              </a:ext>
            </a:extLst>
          </p:cNvPr>
          <p:cNvSpPr>
            <a:spLocks noGrp="1"/>
          </p:cNvSpPr>
          <p:nvPr>
            <p:ph idx="1"/>
          </p:nvPr>
        </p:nvSpPr>
        <p:spPr/>
        <p:txBody>
          <a:bodyPr/>
          <a:lstStyle/>
          <a:p>
            <a:pPr lvl="0">
              <a:buNone/>
            </a:pPr>
            <a:r>
              <a:rPr lang="en-US" altLang="en-US" b="1" dirty="0">
                <a:solidFill>
                  <a:prstClr val="black"/>
                </a:solidFill>
                <a:cs typeface="Arial" charset="0"/>
              </a:rPr>
              <a:t>Organic structure</a:t>
            </a:r>
          </a:p>
          <a:p>
            <a:pPr lvl="0"/>
            <a:r>
              <a:rPr lang="en-US" altLang="en-US" sz="2200" dirty="0">
                <a:solidFill>
                  <a:prstClr val="black"/>
                </a:solidFill>
                <a:cs typeface="Arial" charset="0"/>
              </a:rPr>
              <a:t>Boundaries between jobs continually shift, and people pitch in wherever their contributions are needed</a:t>
            </a:r>
          </a:p>
          <a:p>
            <a:pPr>
              <a:buNone/>
            </a:pPr>
            <a:endParaRPr lang="en-US" altLang="en-US" b="1" dirty="0">
              <a:latin typeface="Calibri" panose="020F0502020204030204" pitchFamily="34" charset="0"/>
              <a:cs typeface="Arial" charset="0"/>
            </a:endParaRPr>
          </a:p>
          <a:p>
            <a:pPr>
              <a:buNone/>
            </a:pPr>
            <a:r>
              <a:rPr lang="en-US" altLang="en-US" b="1" dirty="0">
                <a:latin typeface="Calibri" panose="020F0502020204030204" pitchFamily="34" charset="0"/>
                <a:cs typeface="Arial" charset="0"/>
              </a:rPr>
              <a:t>Network organization</a:t>
            </a:r>
          </a:p>
          <a:p>
            <a:r>
              <a:rPr lang="en-US" altLang="en-US" sz="2200" dirty="0">
                <a:latin typeface="Calibri" panose="020F0502020204030204" pitchFamily="34" charset="0"/>
                <a:cs typeface="Arial" charset="0"/>
              </a:rPr>
              <a:t>Maintains flexibility by staying small and contracting with other individuals and organizations as needed to complete projects</a:t>
            </a:r>
          </a:p>
          <a:p>
            <a:pPr marL="0" indent="0">
              <a:buNone/>
            </a:pPr>
            <a:endParaRPr lang="en-US" altLang="en-US" sz="1200" dirty="0">
              <a:latin typeface="Calibri" panose="020F0502020204030204" pitchFamily="34" charset="0"/>
              <a:cs typeface="Arial" charset="0"/>
            </a:endParaRPr>
          </a:p>
          <a:p>
            <a:pPr>
              <a:buNone/>
            </a:pPr>
            <a:r>
              <a:rPr lang="en-US" altLang="en-US" b="1" dirty="0">
                <a:latin typeface="Calibri" panose="020F0502020204030204" pitchFamily="34" charset="0"/>
                <a:cs typeface="Arial" charset="0"/>
              </a:rPr>
              <a:t>Learning organization</a:t>
            </a:r>
          </a:p>
          <a:p>
            <a:r>
              <a:rPr lang="en-US" altLang="en-US" sz="2200" dirty="0">
                <a:latin typeface="Calibri" panose="020F0502020204030204" pitchFamily="34" charset="0"/>
                <a:cs typeface="Arial" charset="0"/>
              </a:rPr>
              <a:t>Does well in creating, acquiring, and transferring knowledge and in modifying behavior to reflect new knowledge</a:t>
            </a:r>
          </a:p>
          <a:p>
            <a:pPr marL="0" indent="0">
              <a:buNone/>
            </a:pPr>
            <a:endParaRPr lang="en-US" altLang="en-US" dirty="0">
              <a:latin typeface="Calibri" panose="020F0502020204030204" pitchFamily="34" charset="0"/>
              <a:cs typeface="Arial" charset="0"/>
            </a:endParaRPr>
          </a:p>
          <a:p>
            <a:pPr marL="0" indent="0">
              <a:buNone/>
            </a:pPr>
            <a:endParaRPr lang="en-US" altLang="en-US" dirty="0">
              <a:latin typeface="Calibri" panose="020F0502020204030204" pitchFamily="34" charset="0"/>
              <a:cs typeface="Arial" charset="0"/>
            </a:endParaRPr>
          </a:p>
          <a:p>
            <a:pPr marL="0" indent="0">
              <a:buNone/>
            </a:pPr>
            <a:endParaRPr lang="en-US" dirty="0"/>
          </a:p>
        </p:txBody>
      </p:sp>
    </p:spTree>
    <p:extLst>
      <p:ext uri="{BB962C8B-B14F-4D97-AF65-F5344CB8AC3E}">
        <p14:creationId xmlns:p14="http://schemas.microsoft.com/office/powerpoint/2010/main" val="2152076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 Descriptions</a:t>
            </a:r>
          </a:p>
        </p:txBody>
      </p:sp>
      <p:sp>
        <p:nvSpPr>
          <p:cNvPr id="3" name="Content Placeholder 2"/>
          <p:cNvSpPr>
            <a:spLocks noGrp="1"/>
          </p:cNvSpPr>
          <p:nvPr>
            <p:ph idx="1"/>
          </p:nvPr>
        </p:nvSpPr>
        <p:spPr/>
        <p:txBody>
          <a:bodyPr/>
          <a:lstStyle/>
          <a:p>
            <a:pPr marL="0" indent="0">
              <a:spcAft>
                <a:spcPts val="400"/>
              </a:spcAft>
              <a:buNone/>
            </a:pPr>
            <a:r>
              <a:rPr lang="en-US" dirty="0"/>
              <a:t>Allow those within the various organizational departments and positions to know exactly what are an individual’s responsibilities</a:t>
            </a:r>
          </a:p>
          <a:p>
            <a:pPr marL="0" indent="0">
              <a:spcAft>
                <a:spcPts val="400"/>
              </a:spcAft>
              <a:buNone/>
            </a:pPr>
            <a:endParaRPr lang="en-US" sz="1200" dirty="0"/>
          </a:p>
          <a:p>
            <a:pPr marL="0" indent="0">
              <a:spcAft>
                <a:spcPts val="400"/>
              </a:spcAft>
              <a:buNone/>
            </a:pPr>
            <a:r>
              <a:rPr lang="en-US" dirty="0"/>
              <a:t>Include:</a:t>
            </a:r>
          </a:p>
          <a:p>
            <a:pPr marL="0" indent="0">
              <a:spcAft>
                <a:spcPts val="400"/>
              </a:spcAft>
              <a:buNone/>
            </a:pPr>
            <a:endParaRPr lang="en-US" sz="1200" dirty="0"/>
          </a:p>
          <a:p>
            <a:pPr>
              <a:spcAft>
                <a:spcPts val="400"/>
              </a:spcAft>
            </a:pPr>
            <a:r>
              <a:rPr lang="en-US" sz="2200" dirty="0"/>
              <a:t>Job title and objective</a:t>
            </a:r>
          </a:p>
          <a:p>
            <a:pPr>
              <a:spcAft>
                <a:spcPts val="400"/>
              </a:spcAft>
            </a:pPr>
            <a:r>
              <a:rPr lang="en-US" sz="2200" dirty="0"/>
              <a:t>Summary of the general nature and level of the job</a:t>
            </a:r>
          </a:p>
          <a:p>
            <a:pPr>
              <a:spcAft>
                <a:spcPts val="400"/>
              </a:spcAft>
            </a:pPr>
            <a:r>
              <a:rPr lang="en-US" sz="2200" dirty="0"/>
              <a:t>Description of the broad function and scope of the position</a:t>
            </a:r>
          </a:p>
          <a:p>
            <a:pPr>
              <a:spcAft>
                <a:spcPts val="400"/>
              </a:spcAft>
            </a:pPr>
            <a:r>
              <a:rPr lang="en-US" sz="2200" dirty="0"/>
              <a:t>List of duties or tasks performed critical to success</a:t>
            </a:r>
          </a:p>
          <a:p>
            <a:pPr>
              <a:spcAft>
                <a:spcPts val="400"/>
              </a:spcAft>
            </a:pPr>
            <a:r>
              <a:rPr lang="en-US" sz="2200" dirty="0"/>
              <a:t>Key functional and relational responsibilities in order of significance</a:t>
            </a:r>
          </a:p>
          <a:p>
            <a:pPr>
              <a:spcAft>
                <a:spcPts val="400"/>
              </a:spcAft>
            </a:pPr>
            <a:r>
              <a:rPr lang="en-US" sz="2200" dirty="0"/>
              <a:t>Description of the relationships and roles within the company, including supervisory positions, subordinating roles, and other working relationships</a:t>
            </a:r>
          </a:p>
        </p:txBody>
      </p:sp>
    </p:spTree>
    <p:extLst>
      <p:ext uri="{BB962C8B-B14F-4D97-AF65-F5344CB8AC3E}">
        <p14:creationId xmlns:p14="http://schemas.microsoft.com/office/powerpoint/2010/main" val="38723588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13">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_MHHE_Accessible_PPT_Template-v3">
  <a:themeElements>
    <a:clrScheme name="Custom 1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7B8D64A-72F2-494D-9993-132A088308F9}"/>
</file>

<file path=customXml/itemProps2.xml><?xml version="1.0" encoding="utf-8"?>
<ds:datastoreItem xmlns:ds="http://schemas.openxmlformats.org/officeDocument/2006/customXml" ds:itemID="{CF9A46F6-B53C-46FA-8C33-F4554720CFEF}">
  <ds:schemaRefs>
    <ds:schemaRef ds:uri="http://schemas.microsoft.com/sharepoint/v3/contenttype/forms"/>
  </ds:schemaRefs>
</ds:datastoreItem>
</file>

<file path=customXml/itemProps3.xml><?xml version="1.0" encoding="utf-8"?>
<ds:datastoreItem xmlns:ds="http://schemas.openxmlformats.org/officeDocument/2006/customXml" ds:itemID="{73E3EB2A-03F5-46E5-9BE6-E9794A2CBB17}">
  <ds:schemaRefs>
    <ds:schemaRef ds:uri="http://schemas.microsoft.com/office/infopath/2007/PartnerControls"/>
    <ds:schemaRef ds:uri="http://schemas.openxmlformats.org/package/2006/metadata/core-properties"/>
    <ds:schemaRef ds:uri="http://schemas.microsoft.com/office/2006/documentManagement/types"/>
    <ds:schemaRef ds:uri="http://purl.org/dc/elements/1.1/"/>
    <ds:schemaRef ds:uri="http://purl.org/dc/dcmitype/"/>
    <ds:schemaRef ds:uri="http://www.w3.org/XML/1998/namespace"/>
    <ds:schemaRef ds:uri="aa4f5ada-9d1d-46d6-b705-f2cf90d05a91"/>
    <ds:schemaRef ds:uri="3b891efd-a537-4e57-a9a6-7bde74ae8a20"/>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2687</TotalTime>
  <Words>1806</Words>
  <Application>Microsoft Office PowerPoint</Application>
  <PresentationFormat>On-screen Show (4:3)</PresentationFormat>
  <Paragraphs>231</Paragraphs>
  <Slides>28</Slides>
  <Notes>13</Notes>
  <HiddenSlides>0</HiddenSlides>
  <MMClips>0</MMClips>
  <ScaleCrop>false</ScaleCrop>
  <HeadingPairs>
    <vt:vector size="6" baseType="variant">
      <vt:variant>
        <vt:lpstr>Fonts Used</vt:lpstr>
      </vt:variant>
      <vt:variant>
        <vt:i4>7</vt:i4>
      </vt:variant>
      <vt:variant>
        <vt:lpstr>Theme</vt:lpstr>
      </vt:variant>
      <vt:variant>
        <vt:i4>9</vt:i4>
      </vt:variant>
      <vt:variant>
        <vt:lpstr>Slide Titles</vt:lpstr>
      </vt:variant>
      <vt:variant>
        <vt:i4>28</vt:i4>
      </vt:variant>
    </vt:vector>
  </HeadingPairs>
  <TitlesOfParts>
    <vt:vector size="44"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1_MHHE_Accessible_PPT_Template-v3</vt:lpstr>
      <vt:lpstr>Chapter 7</vt:lpstr>
      <vt:lpstr>Learning Objectives</vt:lpstr>
      <vt:lpstr>Organizing</vt:lpstr>
      <vt:lpstr> Figure 7.1: Organization Chart: An International Company</vt:lpstr>
      <vt:lpstr>Departmentalization</vt:lpstr>
      <vt:lpstr>Organizational Structures, 1</vt:lpstr>
      <vt:lpstr>Organizational Structures, 2</vt:lpstr>
      <vt:lpstr>Organizational Structures, 3</vt:lpstr>
      <vt:lpstr>Job Descriptions</vt:lpstr>
      <vt:lpstr>Authority</vt:lpstr>
      <vt:lpstr>Centralized and Decentralized Authority</vt:lpstr>
      <vt:lpstr>Power, Responsibility, and Accountability</vt:lpstr>
      <vt:lpstr>Figure 7.4: The Process of Organizing</vt:lpstr>
      <vt:lpstr>Principles of Organizing</vt:lpstr>
      <vt:lpstr>Figure 7.5: Recommended Spans of Control</vt:lpstr>
      <vt:lpstr>  Work Situation Factors That Help Determine the Span of Control</vt:lpstr>
      <vt:lpstr>Delegating</vt:lpstr>
      <vt:lpstr>Empowerment</vt:lpstr>
      <vt:lpstr>Figure 7.6: The Process of Delegating</vt:lpstr>
      <vt:lpstr>Deciding What Work to Delegate</vt:lpstr>
      <vt:lpstr>Assigning the Work</vt:lpstr>
      <vt:lpstr>Obligation, Authority, and Follow Up</vt:lpstr>
      <vt:lpstr>Reluctance to Delegate</vt:lpstr>
      <vt:lpstr>APPENDICES</vt:lpstr>
      <vt:lpstr>  Figure 7.1: Organization Chart: An International Company, Appendix</vt:lpstr>
      <vt:lpstr>Figure 7.4: The Process of Organizing, Appendix</vt:lpstr>
      <vt:lpstr> Figure 7.5: Recommended Spans of Control, appendix</vt:lpstr>
      <vt:lpstr> Figure 7.6: The Process of Delegating, Appendix</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Kavitha Melarcode Seetharaman</cp:lastModifiedBy>
  <cp:revision>265</cp:revision>
  <dcterms:created xsi:type="dcterms:W3CDTF">2015-01-23T21:54:27Z</dcterms:created>
  <dcterms:modified xsi:type="dcterms:W3CDTF">2018-02-06T11:28:16Z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