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4"/>
    <p:sldMasterId id="2147483677" r:id="rId5"/>
    <p:sldMasterId id="2147483685" r:id="rId6"/>
    <p:sldMasterId id="2147483695" r:id="rId7"/>
    <p:sldMasterId id="2147483705" r:id="rId8"/>
    <p:sldMasterId id="2147483713" r:id="rId9"/>
    <p:sldMasterId id="2147483721" r:id="rId10"/>
    <p:sldMasterId id="2147483724" r:id="rId11"/>
  </p:sldMasterIdLst>
  <p:notesMasterIdLst>
    <p:notesMasterId r:id="rId42"/>
  </p:notesMasterIdLst>
  <p:sldIdLst>
    <p:sldId id="290" r:id="rId12"/>
    <p:sldId id="260" r:id="rId13"/>
    <p:sldId id="261" r:id="rId14"/>
    <p:sldId id="262" r:id="rId15"/>
    <p:sldId id="263" r:id="rId16"/>
    <p:sldId id="296" r:id="rId17"/>
    <p:sldId id="265" r:id="rId18"/>
    <p:sldId id="267" r:id="rId19"/>
    <p:sldId id="269" r:id="rId20"/>
    <p:sldId id="271" r:id="rId21"/>
    <p:sldId id="273" r:id="rId22"/>
    <p:sldId id="275" r:id="rId23"/>
    <p:sldId id="276" r:id="rId24"/>
    <p:sldId id="277" r:id="rId25"/>
    <p:sldId id="278" r:id="rId26"/>
    <p:sldId id="279" r:id="rId27"/>
    <p:sldId id="280" r:id="rId28"/>
    <p:sldId id="291" r:id="rId29"/>
    <p:sldId id="292" r:id="rId30"/>
    <p:sldId id="298" r:id="rId31"/>
    <p:sldId id="283" r:id="rId32"/>
    <p:sldId id="284" r:id="rId33"/>
    <p:sldId id="285" r:id="rId34"/>
    <p:sldId id="286" r:id="rId35"/>
    <p:sldId id="287" r:id="rId36"/>
    <p:sldId id="288" r:id="rId37"/>
    <p:sldId id="297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shani Debroy" initials="ID" lastIdx="17" clrIdx="0">
    <p:extLst>
      <p:ext uri="{19B8F6BF-5375-455C-9EA6-DF929625EA0E}">
        <p15:presenceInfo xmlns:p15="http://schemas.microsoft.com/office/powerpoint/2012/main" userId="S-1-5-21-3361151005-2080053223-3394076701-18500" providerId="AD"/>
      </p:ext>
    </p:extLst>
  </p:cmAuthor>
  <p:cmAuthor id="2" name="Grace Miriam D Monte" initials="GMDM" lastIdx="14" clrIdx="1">
    <p:extLst>
      <p:ext uri="{19B8F6BF-5375-455C-9EA6-DF929625EA0E}">
        <p15:presenceInfo xmlns:p15="http://schemas.microsoft.com/office/powerpoint/2012/main" userId="S-1-5-21-3361151005-2080053223-3394076701-191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0C20"/>
    <a:srgbClr val="9A1A3F"/>
    <a:srgbClr val="DFD495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29" autoAdjust="0"/>
    <p:restoredTop sz="69745" autoAdjust="0"/>
  </p:normalViewPr>
  <p:slideViewPr>
    <p:cSldViewPr>
      <p:cViewPr varScale="1">
        <p:scale>
          <a:sx n="40" d="100"/>
          <a:sy n="40" d="100"/>
        </p:scale>
        <p:origin x="60" y="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commentAuthors" Target="commentAuthors.xml"/><Relationship Id="rId48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C088D4-B3EB-4503-B5A0-1C1FDCF1188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C136A3-DD76-4267-9F23-160B8D044666}">
      <dgm:prSet phldrT="[Text]" custT="1"/>
      <dgm:spPr>
        <a:solidFill>
          <a:srgbClr val="C30C20"/>
        </a:solidFill>
      </dgm:spPr>
      <dgm:t>
        <a:bodyPr/>
        <a:lstStyle/>
        <a:p>
          <a:r>
            <a:rPr lang="en-US" sz="2800" dirty="0"/>
            <a:t>Begin and end on time</a:t>
          </a:r>
        </a:p>
      </dgm:t>
    </dgm:pt>
    <dgm:pt modelId="{AC8387E2-524A-4D89-83F4-99D915B31667}" type="parTrans" cxnId="{98FE27FD-9F4B-4E7F-9F2E-0B87D33C769D}">
      <dgm:prSet/>
      <dgm:spPr/>
      <dgm:t>
        <a:bodyPr/>
        <a:lstStyle/>
        <a:p>
          <a:endParaRPr lang="en-US"/>
        </a:p>
      </dgm:t>
    </dgm:pt>
    <dgm:pt modelId="{67D9DBEB-9403-4A91-9CBF-05425A00CBE6}" type="sibTrans" cxnId="{98FE27FD-9F4B-4E7F-9F2E-0B87D33C769D}">
      <dgm:prSet/>
      <dgm:spPr/>
      <dgm:t>
        <a:bodyPr/>
        <a:lstStyle/>
        <a:p>
          <a:endParaRPr lang="en-US"/>
        </a:p>
      </dgm:t>
    </dgm:pt>
    <dgm:pt modelId="{796500FE-3E1D-49CA-99C9-B7BDD5BF4C87}">
      <dgm:prSet phldrT="[Text]" custT="1"/>
      <dgm:spPr>
        <a:solidFill>
          <a:srgbClr val="C30C20"/>
        </a:solidFill>
      </dgm:spPr>
      <dgm:t>
        <a:bodyPr/>
        <a:lstStyle/>
        <a:p>
          <a:r>
            <a:rPr lang="en-US" sz="2800" dirty="0"/>
            <a:t>Restate key points</a:t>
          </a:r>
        </a:p>
      </dgm:t>
      <dgm:extLst>
        <a:ext uri="{E40237B7-FDA0-4F09-8148-C483321AD2D9}">
          <dgm14:cNvPr xmlns:dgm14="http://schemas.microsoft.com/office/drawing/2010/diagram" id="0" name="" descr="The image depicts the steps to conducting a meeting.  &#10;It is presented in the form of five rectangular boxes. "/>
        </a:ext>
      </dgm:extLst>
    </dgm:pt>
    <dgm:pt modelId="{3C4FD339-5E1C-4EC7-BC18-D0BEF147A8CC}" type="parTrans" cxnId="{6A98BA53-EE4D-4B91-BB3E-095468E12086}">
      <dgm:prSet/>
      <dgm:spPr/>
      <dgm:t>
        <a:bodyPr/>
        <a:lstStyle/>
        <a:p>
          <a:endParaRPr lang="en-US"/>
        </a:p>
      </dgm:t>
    </dgm:pt>
    <dgm:pt modelId="{0E927A75-605E-4284-8940-6C2BAF6F473F}" type="sibTrans" cxnId="{6A98BA53-EE4D-4B91-BB3E-095468E12086}">
      <dgm:prSet/>
      <dgm:spPr/>
      <dgm:t>
        <a:bodyPr/>
        <a:lstStyle/>
        <a:p>
          <a:endParaRPr lang="en-US"/>
        </a:p>
      </dgm:t>
    </dgm:pt>
    <dgm:pt modelId="{AF9AE47D-CC9D-40EC-AAA8-9DB07BA6CA79}">
      <dgm:prSet phldrT="[Text]" custT="1"/>
      <dgm:spPr>
        <a:solidFill>
          <a:srgbClr val="C30C20"/>
        </a:solidFill>
      </dgm:spPr>
      <dgm:t>
        <a:bodyPr/>
        <a:lstStyle/>
        <a:p>
          <a:r>
            <a:rPr lang="en-US" sz="2800" dirty="0"/>
            <a:t>Encourage participation by all</a:t>
          </a:r>
        </a:p>
      </dgm:t>
    </dgm:pt>
    <dgm:pt modelId="{ECFD0963-AAFD-441B-8F88-DE05CABF34B1}" type="parTrans" cxnId="{F745663A-73CF-4F3A-B0B5-234BF9A4F506}">
      <dgm:prSet/>
      <dgm:spPr/>
      <dgm:t>
        <a:bodyPr/>
        <a:lstStyle/>
        <a:p>
          <a:endParaRPr lang="en-US"/>
        </a:p>
      </dgm:t>
    </dgm:pt>
    <dgm:pt modelId="{670F9642-35BD-436D-83CA-91D37183D186}" type="sibTrans" cxnId="{F745663A-73CF-4F3A-B0B5-234BF9A4F506}">
      <dgm:prSet/>
      <dgm:spPr/>
      <dgm:t>
        <a:bodyPr/>
        <a:lstStyle/>
        <a:p>
          <a:endParaRPr lang="en-US"/>
        </a:p>
      </dgm:t>
    </dgm:pt>
    <dgm:pt modelId="{52800FAA-69F9-4FB9-B8D1-0B2FEA1C7609}">
      <dgm:prSet phldrT="[Text]" custT="1"/>
      <dgm:spPr>
        <a:solidFill>
          <a:srgbClr val="C30C20"/>
        </a:solidFill>
      </dgm:spPr>
      <dgm:t>
        <a:bodyPr/>
        <a:lstStyle/>
        <a:p>
          <a:r>
            <a:rPr lang="en-US" sz="2800" dirty="0"/>
            <a:t>Take </a:t>
          </a:r>
          <a:r>
            <a:rPr lang="en-US" sz="2800" b="0" dirty="0"/>
            <a:t>notes</a:t>
          </a:r>
        </a:p>
      </dgm:t>
    </dgm:pt>
    <dgm:pt modelId="{3FA2222D-65EF-4907-85C7-4BD66E9C2D08}" type="parTrans" cxnId="{E022CA86-CABD-4578-B958-3D493C847994}">
      <dgm:prSet/>
      <dgm:spPr/>
      <dgm:t>
        <a:bodyPr/>
        <a:lstStyle/>
        <a:p>
          <a:endParaRPr lang="en-US"/>
        </a:p>
      </dgm:t>
    </dgm:pt>
    <dgm:pt modelId="{D9E9BBFA-FE18-4224-AE5B-DB14A894089C}" type="sibTrans" cxnId="{E022CA86-CABD-4578-B958-3D493C847994}">
      <dgm:prSet/>
      <dgm:spPr/>
      <dgm:t>
        <a:bodyPr/>
        <a:lstStyle/>
        <a:p>
          <a:endParaRPr lang="en-US"/>
        </a:p>
      </dgm:t>
    </dgm:pt>
    <dgm:pt modelId="{70EE4E93-3B81-4F1F-9A66-619C152AAB15}">
      <dgm:prSet phldrT="[Text]" custT="1"/>
      <dgm:spPr>
        <a:solidFill>
          <a:srgbClr val="C30C20"/>
        </a:solidFill>
      </dgm:spPr>
      <dgm:t>
        <a:bodyPr/>
        <a:lstStyle/>
        <a:p>
          <a:r>
            <a:rPr lang="en-US" sz="2800" dirty="0"/>
            <a:t>Bring the meeting to a close</a:t>
          </a:r>
        </a:p>
      </dgm:t>
      <dgm:extLst>
        <a:ext uri="{E40237B7-FDA0-4F09-8148-C483321AD2D9}">
          <dgm14:cNvPr xmlns:dgm14="http://schemas.microsoft.com/office/drawing/2010/diagram" id="0" name="" descr="The image depicts the steps to conducting a meeting. &#10;There are five boxes "/>
        </a:ext>
      </dgm:extLst>
    </dgm:pt>
    <dgm:pt modelId="{17BFB8BD-F462-43BA-89CD-31C150202C15}" type="parTrans" cxnId="{36ACF83C-6674-424D-A954-FFD3B024E097}">
      <dgm:prSet/>
      <dgm:spPr/>
      <dgm:t>
        <a:bodyPr/>
        <a:lstStyle/>
        <a:p>
          <a:endParaRPr lang="en-US"/>
        </a:p>
      </dgm:t>
    </dgm:pt>
    <dgm:pt modelId="{E127E597-343E-4FF4-893B-D3EA84A5B7C2}" type="sibTrans" cxnId="{36ACF83C-6674-424D-A954-FFD3B024E097}">
      <dgm:prSet/>
      <dgm:spPr/>
      <dgm:t>
        <a:bodyPr/>
        <a:lstStyle/>
        <a:p>
          <a:endParaRPr lang="en-US"/>
        </a:p>
      </dgm:t>
    </dgm:pt>
    <dgm:pt modelId="{92E5E837-032D-437B-BF96-5DC04422C7A5}" type="pres">
      <dgm:prSet presAssocID="{51C088D4-B3EB-4503-B5A0-1C1FDCF118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03C1F0-744C-4950-8B15-D3AD3B5C0154}" type="pres">
      <dgm:prSet presAssocID="{D7C136A3-DD76-4267-9F23-160B8D044666}" presName="node" presStyleLbl="node1" presStyleIdx="0" presStyleCnt="5" custLinFactNeighborX="-45690" custLinFactNeighborY="10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0508F8-C7C4-4F8D-8873-AEDC2328FE96}" type="pres">
      <dgm:prSet presAssocID="{67D9DBEB-9403-4A91-9CBF-05425A00CBE6}" presName="sibTrans" presStyleCnt="0"/>
      <dgm:spPr/>
    </dgm:pt>
    <dgm:pt modelId="{32070363-C707-4106-A1DA-6826B01F5095}" type="pres">
      <dgm:prSet presAssocID="{796500FE-3E1D-49CA-99C9-B7BDD5BF4C87}" presName="node" presStyleLbl="node1" presStyleIdx="1" presStyleCnt="5" custLinFactNeighborX="-51136" custLinFactNeighborY="103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4B3CF-1955-4C53-AC74-C1837232E7B7}" type="pres">
      <dgm:prSet presAssocID="{0E927A75-605E-4284-8940-6C2BAF6F473F}" presName="sibTrans" presStyleCnt="0"/>
      <dgm:spPr/>
    </dgm:pt>
    <dgm:pt modelId="{BDF15C07-DBA5-4824-A312-701A4F33A53E}" type="pres">
      <dgm:prSet presAssocID="{AF9AE47D-CC9D-40EC-AAA8-9DB07BA6CA79}" presName="node" presStyleLbl="node1" presStyleIdx="2" presStyleCnt="5" custLinFactX="60748" custLinFactY="-6008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2FD8A0-09DC-4193-9069-2F582D226ED9}" type="pres">
      <dgm:prSet presAssocID="{670F9642-35BD-436D-83CA-91D37183D186}" presName="sibTrans" presStyleCnt="0"/>
      <dgm:spPr/>
    </dgm:pt>
    <dgm:pt modelId="{6E1A635D-5BB1-454A-BABC-7113DE22BE9C}" type="pres">
      <dgm:prSet presAssocID="{52800FAA-69F9-4FB9-B8D1-0B2FEA1C7609}" presName="node" presStyleLbl="node1" presStyleIdx="3" presStyleCnt="5" custLinFactX="-21634" custLinFactNeighborX="-100000" custLinFactNeighborY="78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83E2FF-E229-4222-92C5-0B2F9D5285B3}" type="pres">
      <dgm:prSet presAssocID="{D9E9BBFA-FE18-4224-AE5B-DB14A894089C}" presName="sibTrans" presStyleCnt="0"/>
      <dgm:spPr/>
    </dgm:pt>
    <dgm:pt modelId="{941CE024-4658-489D-882E-4C9D298DDB8B}" type="pres">
      <dgm:prSet presAssocID="{70EE4E93-3B81-4F1F-9A66-619C152AAB15}" presName="node" presStyleLbl="node1" presStyleIdx="4" presStyleCnt="5" custScaleX="106274" custScaleY="98878" custLinFactY="-8813" custLinFactNeighborX="5679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45663A-73CF-4F3A-B0B5-234BF9A4F506}" srcId="{51C088D4-B3EB-4503-B5A0-1C1FDCF11881}" destId="{AF9AE47D-CC9D-40EC-AAA8-9DB07BA6CA79}" srcOrd="2" destOrd="0" parTransId="{ECFD0963-AAFD-441B-8F88-DE05CABF34B1}" sibTransId="{670F9642-35BD-436D-83CA-91D37183D186}"/>
    <dgm:cxn modelId="{663FB6C9-D881-4AE3-9126-7E5438A8B322}" type="presOf" srcId="{D7C136A3-DD76-4267-9F23-160B8D044666}" destId="{CF03C1F0-744C-4950-8B15-D3AD3B5C0154}" srcOrd="0" destOrd="0" presId="urn:microsoft.com/office/officeart/2005/8/layout/default"/>
    <dgm:cxn modelId="{1A989E32-0387-4F50-985A-5F1A9A375441}" type="presOf" srcId="{52800FAA-69F9-4FB9-B8D1-0B2FEA1C7609}" destId="{6E1A635D-5BB1-454A-BABC-7113DE22BE9C}" srcOrd="0" destOrd="0" presId="urn:microsoft.com/office/officeart/2005/8/layout/default"/>
    <dgm:cxn modelId="{6F425169-EBA0-4899-8D2C-3633293CC52F}" type="presOf" srcId="{70EE4E93-3B81-4F1F-9A66-619C152AAB15}" destId="{941CE024-4658-489D-882E-4C9D298DDB8B}" srcOrd="0" destOrd="0" presId="urn:microsoft.com/office/officeart/2005/8/layout/default"/>
    <dgm:cxn modelId="{E022CA86-CABD-4578-B958-3D493C847994}" srcId="{51C088D4-B3EB-4503-B5A0-1C1FDCF11881}" destId="{52800FAA-69F9-4FB9-B8D1-0B2FEA1C7609}" srcOrd="3" destOrd="0" parTransId="{3FA2222D-65EF-4907-85C7-4BD66E9C2D08}" sibTransId="{D9E9BBFA-FE18-4224-AE5B-DB14A894089C}"/>
    <dgm:cxn modelId="{98FE27FD-9F4B-4E7F-9F2E-0B87D33C769D}" srcId="{51C088D4-B3EB-4503-B5A0-1C1FDCF11881}" destId="{D7C136A3-DD76-4267-9F23-160B8D044666}" srcOrd="0" destOrd="0" parTransId="{AC8387E2-524A-4D89-83F4-99D915B31667}" sibTransId="{67D9DBEB-9403-4A91-9CBF-05425A00CBE6}"/>
    <dgm:cxn modelId="{576452B8-02F1-4301-904A-0169B6BE2462}" type="presOf" srcId="{796500FE-3E1D-49CA-99C9-B7BDD5BF4C87}" destId="{32070363-C707-4106-A1DA-6826B01F5095}" srcOrd="0" destOrd="0" presId="urn:microsoft.com/office/officeart/2005/8/layout/default"/>
    <dgm:cxn modelId="{A741D56D-7D9C-4275-97E3-D91CF2F6027C}" type="presOf" srcId="{AF9AE47D-CC9D-40EC-AAA8-9DB07BA6CA79}" destId="{BDF15C07-DBA5-4824-A312-701A4F33A53E}" srcOrd="0" destOrd="0" presId="urn:microsoft.com/office/officeart/2005/8/layout/default"/>
    <dgm:cxn modelId="{94E5A295-5243-4C47-944D-B71AE46DF5A6}" type="presOf" srcId="{51C088D4-B3EB-4503-B5A0-1C1FDCF11881}" destId="{92E5E837-032D-437B-BF96-5DC04422C7A5}" srcOrd="0" destOrd="0" presId="urn:microsoft.com/office/officeart/2005/8/layout/default"/>
    <dgm:cxn modelId="{6A98BA53-EE4D-4B91-BB3E-095468E12086}" srcId="{51C088D4-B3EB-4503-B5A0-1C1FDCF11881}" destId="{796500FE-3E1D-49CA-99C9-B7BDD5BF4C87}" srcOrd="1" destOrd="0" parTransId="{3C4FD339-5E1C-4EC7-BC18-D0BEF147A8CC}" sibTransId="{0E927A75-605E-4284-8940-6C2BAF6F473F}"/>
    <dgm:cxn modelId="{36ACF83C-6674-424D-A954-FFD3B024E097}" srcId="{51C088D4-B3EB-4503-B5A0-1C1FDCF11881}" destId="{70EE4E93-3B81-4F1F-9A66-619C152AAB15}" srcOrd="4" destOrd="0" parTransId="{17BFB8BD-F462-43BA-89CD-31C150202C15}" sibTransId="{E127E597-343E-4FF4-893B-D3EA84A5B7C2}"/>
    <dgm:cxn modelId="{FD1265CA-2C7C-421E-A7B9-FB925D1E6A82}" type="presParOf" srcId="{92E5E837-032D-437B-BF96-5DC04422C7A5}" destId="{CF03C1F0-744C-4950-8B15-D3AD3B5C0154}" srcOrd="0" destOrd="0" presId="urn:microsoft.com/office/officeart/2005/8/layout/default"/>
    <dgm:cxn modelId="{A680FB74-3B2C-4D28-9C3B-8C1782511C66}" type="presParOf" srcId="{92E5E837-032D-437B-BF96-5DC04422C7A5}" destId="{750508F8-C7C4-4F8D-8873-AEDC2328FE96}" srcOrd="1" destOrd="0" presId="urn:microsoft.com/office/officeart/2005/8/layout/default"/>
    <dgm:cxn modelId="{41408B85-9FE8-4FE0-AC57-A82A29F03FE9}" type="presParOf" srcId="{92E5E837-032D-437B-BF96-5DC04422C7A5}" destId="{32070363-C707-4106-A1DA-6826B01F5095}" srcOrd="2" destOrd="0" presId="urn:microsoft.com/office/officeart/2005/8/layout/default"/>
    <dgm:cxn modelId="{0EE9FA5C-AAD8-4773-A52C-0AE8626B3CAA}" type="presParOf" srcId="{92E5E837-032D-437B-BF96-5DC04422C7A5}" destId="{9FF4B3CF-1955-4C53-AC74-C1837232E7B7}" srcOrd="3" destOrd="0" presId="urn:microsoft.com/office/officeart/2005/8/layout/default"/>
    <dgm:cxn modelId="{18DE352B-CC5D-48BD-B812-97FA79D2C0E6}" type="presParOf" srcId="{92E5E837-032D-437B-BF96-5DC04422C7A5}" destId="{BDF15C07-DBA5-4824-A312-701A4F33A53E}" srcOrd="4" destOrd="0" presId="urn:microsoft.com/office/officeart/2005/8/layout/default"/>
    <dgm:cxn modelId="{A37D8971-AAE0-45B7-9FF8-75EA81DE9FCE}" type="presParOf" srcId="{92E5E837-032D-437B-BF96-5DC04422C7A5}" destId="{F52FD8A0-09DC-4193-9069-2F582D226ED9}" srcOrd="5" destOrd="0" presId="urn:microsoft.com/office/officeart/2005/8/layout/default"/>
    <dgm:cxn modelId="{532BC3AB-4647-47FE-9985-C521BA79CA75}" type="presParOf" srcId="{92E5E837-032D-437B-BF96-5DC04422C7A5}" destId="{6E1A635D-5BB1-454A-BABC-7113DE22BE9C}" srcOrd="6" destOrd="0" presId="urn:microsoft.com/office/officeart/2005/8/layout/default"/>
    <dgm:cxn modelId="{5F810F74-FAAA-4C38-A87E-ECA327100ED8}" type="presParOf" srcId="{92E5E837-032D-437B-BF96-5DC04422C7A5}" destId="{1683E2FF-E229-4222-92C5-0B2F9D5285B3}" srcOrd="7" destOrd="0" presId="urn:microsoft.com/office/officeart/2005/8/layout/default"/>
    <dgm:cxn modelId="{982AC4FC-1A25-4E93-9B53-9D53DAA57F9B}" type="presParOf" srcId="{92E5E837-032D-437B-BF96-5DC04422C7A5}" destId="{941CE024-4658-489D-882E-4C9D298DDB8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03C1F0-744C-4950-8B15-D3AD3B5C0154}">
      <dsp:nvSpPr>
        <dsp:cNvPr id="0" name=""/>
        <dsp:cNvSpPr/>
      </dsp:nvSpPr>
      <dsp:spPr>
        <a:xfrm>
          <a:off x="201598" y="179658"/>
          <a:ext cx="2748557" cy="1649134"/>
        </a:xfrm>
        <a:prstGeom prst="rect">
          <a:avLst/>
        </a:prstGeom>
        <a:solidFill>
          <a:srgbClr val="C30C2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Begin and end on time</a:t>
          </a:r>
        </a:p>
      </dsp:txBody>
      <dsp:txXfrm>
        <a:off x="201598" y="179658"/>
        <a:ext cx="2748557" cy="1649134"/>
      </dsp:txXfrm>
    </dsp:sp>
    <dsp:sp modelId="{32070363-C707-4106-A1DA-6826B01F5095}">
      <dsp:nvSpPr>
        <dsp:cNvPr id="0" name=""/>
        <dsp:cNvSpPr/>
      </dsp:nvSpPr>
      <dsp:spPr>
        <a:xfrm>
          <a:off x="3075325" y="174480"/>
          <a:ext cx="2748557" cy="1649134"/>
        </a:xfrm>
        <a:prstGeom prst="rect">
          <a:avLst/>
        </a:prstGeom>
        <a:solidFill>
          <a:srgbClr val="C30C2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Restate key points</a:t>
          </a:r>
        </a:p>
      </dsp:txBody>
      <dsp:txXfrm>
        <a:off x="3075325" y="174480"/>
        <a:ext cx="2748557" cy="1649134"/>
      </dsp:txXfrm>
    </dsp:sp>
    <dsp:sp modelId="{BDF15C07-DBA5-4824-A312-701A4F33A53E}">
      <dsp:nvSpPr>
        <dsp:cNvPr id="0" name=""/>
        <dsp:cNvSpPr/>
      </dsp:nvSpPr>
      <dsp:spPr>
        <a:xfrm>
          <a:off x="5875666" y="179669"/>
          <a:ext cx="2748557" cy="1649134"/>
        </a:xfrm>
        <a:prstGeom prst="rect">
          <a:avLst/>
        </a:prstGeom>
        <a:solidFill>
          <a:srgbClr val="C30C2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Encourage participation by all</a:t>
          </a:r>
        </a:p>
      </dsp:txBody>
      <dsp:txXfrm>
        <a:off x="5875666" y="179669"/>
        <a:ext cx="2748557" cy="1649134"/>
      </dsp:txXfrm>
    </dsp:sp>
    <dsp:sp modelId="{6E1A635D-5BB1-454A-BABC-7113DE22BE9C}">
      <dsp:nvSpPr>
        <dsp:cNvPr id="0" name=""/>
        <dsp:cNvSpPr/>
      </dsp:nvSpPr>
      <dsp:spPr>
        <a:xfrm>
          <a:off x="1137647" y="2057407"/>
          <a:ext cx="2748557" cy="1649134"/>
        </a:xfrm>
        <a:prstGeom prst="rect">
          <a:avLst/>
        </a:prstGeom>
        <a:solidFill>
          <a:srgbClr val="C30C2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Take </a:t>
          </a:r>
          <a:r>
            <a:rPr lang="en-US" sz="2800" b="0" kern="1200" dirty="0"/>
            <a:t>notes</a:t>
          </a:r>
        </a:p>
      </dsp:txBody>
      <dsp:txXfrm>
        <a:off x="1137647" y="2057407"/>
        <a:ext cx="2748557" cy="1649134"/>
      </dsp:txXfrm>
    </dsp:sp>
    <dsp:sp modelId="{941CE024-4658-489D-882E-4C9D298DDB8B}">
      <dsp:nvSpPr>
        <dsp:cNvPr id="0" name=""/>
        <dsp:cNvSpPr/>
      </dsp:nvSpPr>
      <dsp:spPr>
        <a:xfrm>
          <a:off x="4444024" y="2057401"/>
          <a:ext cx="2921002" cy="1630631"/>
        </a:xfrm>
        <a:prstGeom prst="rect">
          <a:avLst/>
        </a:prstGeom>
        <a:solidFill>
          <a:srgbClr val="C30C2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Bring the meeting to a close</a:t>
          </a:r>
        </a:p>
      </dsp:txBody>
      <dsp:txXfrm>
        <a:off x="4444024" y="2057401"/>
        <a:ext cx="2921002" cy="16306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91FB8-5A13-4897-99C7-B7E7D09EF61C}" type="datetimeFigureOut">
              <a:rPr lang="en-US" smtClean="0"/>
              <a:pPr/>
              <a:t>1/31/2018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A6493-D61B-4305-9832-E06BE481A9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53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i="0" dirty="0"/>
              <a:t>• Closeness: Being members of the same group builds ties among people.</a:t>
            </a:r>
          </a:p>
          <a:p>
            <a:endParaRPr lang="en-US" altLang="en-US" i="0" dirty="0"/>
          </a:p>
          <a:p>
            <a:r>
              <a:rPr lang="en-US" altLang="en-US" i="0" dirty="0"/>
              <a:t>• Strength in numbers: Having ties to others gives people confidence they may lack when they act alone. </a:t>
            </a:r>
          </a:p>
          <a:p>
            <a:endParaRPr lang="en-US" altLang="en-US" i="0" dirty="0"/>
          </a:p>
          <a:p>
            <a:r>
              <a:rPr lang="en-US" altLang="en-US" i="0" dirty="0"/>
              <a:t>• Common goals: When people have a goal to meet, they can get moral and practical support by working with or alongside others who have similar goals.</a:t>
            </a:r>
          </a:p>
          <a:p>
            <a:endParaRPr lang="en-US" altLang="en-US" i="0" dirty="0"/>
          </a:p>
          <a:p>
            <a:r>
              <a:rPr lang="en-US" altLang="en-US" i="0" dirty="0"/>
              <a:t>• Achievement of personal objectives: Membership in a group can help people achieve personal objectives in a variety of ways.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1D67FC-451D-46A4-BA2C-A84D2F11CB22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007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C1CA2F-A6FB-4083-8387-FC8AF1D0E4A2}" type="slidenum">
              <a:rPr lang="en-US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Begin promptly at the scheduled starting time.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Facilitate the discussion.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100" dirty="0"/>
              <a:t>Rephrase ideas that participants express.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sz="1100" dirty="0"/>
              <a:t>Summarize key points often enough to make sure everyone is following the discussion.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Do not dominate the discussion.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Encourage everyone to contribute.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Do not allow one participant to monopolize a discussion.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End the meeting on time.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See Learning Objective 9: </a:t>
            </a:r>
            <a:r>
              <a:rPr lang="en-US" altLang="en-US" sz="900" dirty="0"/>
              <a:t>Provide guidelines for conducting effective meetings.</a:t>
            </a:r>
            <a:r>
              <a:rPr lang="en-US" altLang="en-US" dirty="0"/>
              <a:t> </a:t>
            </a:r>
          </a:p>
          <a:p>
            <a:endParaRPr lang="en-US" altLang="en-US" dirty="0"/>
          </a:p>
          <a:p>
            <a:r>
              <a:rPr lang="en-US" altLang="en-US" dirty="0"/>
              <a:t>See text page: </a:t>
            </a:r>
            <a:r>
              <a:rPr lang="en-US" altLang="en-US" dirty="0" smtClean="0"/>
              <a:t>83</a:t>
            </a:r>
            <a:r>
              <a:rPr lang="en-US" altLang="en-US" baseline="0" dirty="0" smtClean="0"/>
              <a:t> to </a:t>
            </a:r>
            <a:r>
              <a:rPr lang="en-US" altLang="en-US" dirty="0" smtClean="0"/>
              <a:t>85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900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E979C0-E564-41FF-9857-07EC7833A6BD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See Learning Objective 9: </a:t>
            </a:r>
            <a:r>
              <a:rPr lang="en-US" altLang="en-US" sz="900" dirty="0"/>
              <a:t>Provide guidelines for conducting effective meetings.</a:t>
            </a:r>
            <a:r>
              <a:rPr lang="en-US" altLang="en-US" dirty="0"/>
              <a:t> </a:t>
            </a:r>
          </a:p>
          <a:p>
            <a:endParaRPr lang="en-US" altLang="en-US" dirty="0"/>
          </a:p>
          <a:p>
            <a:r>
              <a:rPr lang="en-US" altLang="en-US" dirty="0"/>
              <a:t>See text </a:t>
            </a:r>
            <a:r>
              <a:rPr lang="en-US" altLang="en-US" dirty="0" smtClean="0"/>
              <a:t>page: 71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073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1EA1E5-3001-435F-B807-C52686F4E58D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en-US" altLang="en-US" dirty="0"/>
              <a:t>See Learning Objective 3: </a:t>
            </a:r>
            <a:r>
              <a:rPr lang="en-US" altLang="en-US" sz="900" dirty="0"/>
              <a:t>Discuss how supervisors can get groups to cooperate with them.</a:t>
            </a:r>
          </a:p>
          <a:p>
            <a:pPr marL="228600" indent="-228600"/>
            <a:endParaRPr lang="en-US" altLang="en-US" dirty="0"/>
          </a:p>
          <a:p>
            <a:pPr marL="228600" indent="-228600"/>
            <a:r>
              <a:rPr lang="en-US" altLang="en-US" dirty="0"/>
              <a:t>See text page: 56</a:t>
            </a:r>
          </a:p>
          <a:p>
            <a:pPr marL="228600" indent="-228600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7044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6493-D61B-4305-9832-E06BE481A99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253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6493-D61B-4305-9832-E06BE481A99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16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See Learning Objective 7: </a:t>
            </a:r>
            <a:r>
              <a:rPr lang="en-US" altLang="en-US" sz="1200" dirty="0" smtClean="0"/>
              <a:t>Describe how the supervisor can lead a team so that it is productive.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See text pages: </a:t>
            </a:r>
            <a:r>
              <a:rPr lang="en-US" altLang="en-US" dirty="0" smtClean="0"/>
              <a:t>62</a:t>
            </a:r>
            <a:r>
              <a:rPr lang="en-US" altLang="en-US" baseline="0" dirty="0" smtClean="0"/>
              <a:t> to </a:t>
            </a:r>
            <a:r>
              <a:rPr lang="en-US" altLang="en-US" dirty="0" smtClean="0"/>
              <a:t>67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6493-D61B-4305-9832-E06BE481A99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87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DB49B0-C75D-41BC-AFD0-04E918528A1B}" type="slidenum">
              <a:rPr lang="en-US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See Learning Objective 7: </a:t>
            </a:r>
            <a:r>
              <a:rPr lang="en-US" altLang="en-US" sz="900" dirty="0"/>
              <a:t>Describe how the supervisor can lead a team so that it is productive.</a:t>
            </a:r>
          </a:p>
          <a:p>
            <a:endParaRPr lang="en-US" altLang="en-US" dirty="0"/>
          </a:p>
          <a:p>
            <a:r>
              <a:rPr lang="en-US" altLang="en-US" dirty="0"/>
              <a:t>See text pages: </a:t>
            </a:r>
            <a:r>
              <a:rPr lang="en-US" altLang="en-US" dirty="0" smtClean="0"/>
              <a:t>62</a:t>
            </a:r>
            <a:r>
              <a:rPr lang="en-US" altLang="en-US" baseline="0" dirty="0" smtClean="0"/>
              <a:t> to </a:t>
            </a:r>
            <a:r>
              <a:rPr lang="en-US" altLang="en-US" dirty="0" smtClean="0"/>
              <a:t>67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3273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2BB094-0235-49AE-B68F-801961997B5C}" type="slidenum">
              <a:rPr lang="en-US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See Learning Objective 7: </a:t>
            </a:r>
            <a:r>
              <a:rPr lang="en-US" altLang="en-US" sz="900" dirty="0"/>
              <a:t>Describe how the supervisor can lead a team so that it is productive.</a:t>
            </a:r>
          </a:p>
          <a:p>
            <a:endParaRPr lang="en-US" altLang="en-US" dirty="0"/>
          </a:p>
          <a:p>
            <a:r>
              <a:rPr lang="en-US" altLang="en-US" dirty="0"/>
              <a:t>See text page: </a:t>
            </a:r>
            <a:r>
              <a:rPr lang="en-US" altLang="en-US" dirty="0" smtClean="0"/>
              <a:t>66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97482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07E49A-768E-43CA-8716-324B6B08B8C0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/>
            <a:r>
              <a:rPr lang="en-US" altLang="en-US" dirty="0"/>
              <a:t>See Learning Objective 8: </a:t>
            </a:r>
            <a:r>
              <a:rPr lang="en-US" altLang="en-US" sz="900" dirty="0"/>
              <a:t>Discuss how to plan for effective meetings.</a:t>
            </a:r>
            <a:endParaRPr lang="en-US" altLang="en-US" dirty="0"/>
          </a:p>
          <a:p>
            <a:pPr marL="228600" indent="-228600"/>
            <a:endParaRPr lang="en-US" altLang="en-US" dirty="0"/>
          </a:p>
          <a:p>
            <a:pPr marL="228600" indent="-228600"/>
            <a:r>
              <a:rPr lang="en-US" altLang="en-US" dirty="0"/>
              <a:t>See text page: </a:t>
            </a:r>
            <a:r>
              <a:rPr lang="en-US" altLang="en-US" dirty="0" smtClean="0"/>
              <a:t>67</a:t>
            </a:r>
            <a:endParaRPr lang="en-US" altLang="en-US" dirty="0"/>
          </a:p>
          <a:p>
            <a:pPr marL="228600" indent="-228600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8667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EB6DBB-3AE7-453B-A8BE-013BA0CCB37F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4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Agenda</a:t>
            </a:r>
            <a:r>
              <a:rPr lang="en-US" sz="14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4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the topics to be covered at a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meeting</a:t>
            </a:r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See Learning Objective 8: </a:t>
            </a:r>
            <a:r>
              <a:rPr lang="en-US" altLang="en-US" sz="900" dirty="0"/>
              <a:t>Discuss how to plan for effective meetings.</a:t>
            </a:r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See text pages: </a:t>
            </a:r>
            <a:r>
              <a:rPr lang="en-US" altLang="en-US" dirty="0" smtClean="0"/>
              <a:t>67</a:t>
            </a:r>
            <a:r>
              <a:rPr lang="en-US" altLang="en-US" baseline="0" dirty="0" smtClean="0"/>
              <a:t> to </a:t>
            </a:r>
            <a:r>
              <a:rPr lang="en-US" altLang="en-US" dirty="0" smtClean="0"/>
              <a:t>69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15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1E0E633B-0168-4B74-9DA5-5409F7B63ECF}"/>
              </a:ext>
            </a:extLst>
          </p:cNvPr>
          <p:cNvSpPr txBox="1">
            <a:spLocks/>
          </p:cNvSpPr>
          <p:nvPr userDrawn="1"/>
        </p:nvSpPr>
        <p:spPr>
          <a:xfrm>
            <a:off x="8229600" y="114300"/>
            <a:ext cx="609600" cy="381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600" dirty="0"/>
              <a:t>10 e</a:t>
            </a:r>
          </a:p>
        </p:txBody>
      </p:sp>
    </p:spTree>
    <p:extLst>
      <p:ext uri="{BB962C8B-B14F-4D97-AF65-F5344CB8AC3E}">
        <p14:creationId xmlns:p14="http://schemas.microsoft.com/office/powerpoint/2010/main" val="3532738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43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9227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67658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7345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0711" y="228600"/>
            <a:ext cx="9185423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815213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10565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821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6598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001000" cy="114300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8153400" cy="4648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611B-C075-4B89-8C08-0A9B6889F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856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611B-C075-4B89-8C08-0A9B6889F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39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86406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8001000" cy="13414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4038600" cy="4724400"/>
          </a:xfrm>
        </p:spPr>
        <p:txBody>
          <a:bodyPr/>
          <a:lstStyle>
            <a:lvl1pPr marL="342900" indent="-342900">
              <a:defRPr sz="3000"/>
            </a:lvl1pPr>
            <a:lvl2pPr>
              <a:defRPr sz="27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676400"/>
            <a:ext cx="4038600" cy="4724400"/>
          </a:xfrm>
        </p:spPr>
        <p:txBody>
          <a:bodyPr/>
          <a:lstStyle>
            <a:lvl1pPr marL="342900" indent="-342900">
              <a:defRPr sz="3000"/>
            </a:lvl1pPr>
            <a:lvl2pPr>
              <a:defRPr sz="27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1611B-C075-4B89-8C08-0A9B6889F5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88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74949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03911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646582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48178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35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764942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492382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4177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402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83292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665719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752927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80708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79654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033323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957976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4644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845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67415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123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561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704814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241633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039149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617464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513569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0187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822466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180112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099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90236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238971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763912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26071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406131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036641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07314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287256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080890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89796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685650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1519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586215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946674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00771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155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06337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764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4961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0031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96CDA51-F2B6-447F-BAD6-BB2F55F6FA3F}"/>
              </a:ext>
            </a:extLst>
          </p:cNvPr>
          <p:cNvSpPr/>
          <p:nvPr userDrawn="1"/>
        </p:nvSpPr>
        <p:spPr>
          <a:xfrm>
            <a:off x="2286000" y="6699708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indent="0" algn="ctr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McGraw-Hill Education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67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4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4" r:id="rId18"/>
    <p:sldLayoutId id="2147483675" r:id="rId19"/>
    <p:sldLayoutId id="2147483676" r:id="rId20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378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12254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903990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62272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14166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417381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2788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D3BEFFA-A288-494F-9D99-28E789693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77975" y="1981200"/>
            <a:ext cx="5105400" cy="609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Chapter 3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D081F6E6-3770-4E14-A3C7-E2D1E7FD0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91187" y="3290342"/>
            <a:ext cx="5105400" cy="1434056"/>
          </a:xfrm>
        </p:spPr>
        <p:txBody>
          <a:bodyPr/>
          <a:lstStyle/>
          <a:p>
            <a:pPr algn="ctr"/>
            <a:r>
              <a:rPr lang="en-US" sz="3600" dirty="0">
                <a:latin typeface="+mj-lt"/>
              </a:rPr>
              <a:t>Groups,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Teams, and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Powerful Meetings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5391F20-537B-464B-A906-01D4592CF0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121" y="737642"/>
            <a:ext cx="4047793" cy="5105400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xmlns="" id="{95C45F57-3337-4AE2-8305-8371C67FF394}"/>
              </a:ext>
            </a:extLst>
          </p:cNvPr>
          <p:cNvSpPr/>
          <p:nvPr/>
        </p:nvSpPr>
        <p:spPr>
          <a:xfrm>
            <a:off x="53481" y="6697770"/>
            <a:ext cx="9220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McGraw-Hill Education. All rights reserved. Authorized only for instructor use in the classroom. No reproduction or further distribution permitted without the prior written consent of McGraw-Hill Education.  </a:t>
            </a:r>
            <a:endParaRPr lang="en-IN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2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Characteristics of Groups, 2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Status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/>
              <a:t>Group member’s position in relation to others in the group</a:t>
            </a:r>
          </a:p>
          <a:p>
            <a:r>
              <a:rPr lang="en-US" sz="2200" dirty="0"/>
              <a:t>Depends </a:t>
            </a:r>
            <a:r>
              <a:rPr lang="en-US" sz="2200" dirty="0" smtClean="0"/>
              <a:t>on the </a:t>
            </a:r>
            <a:r>
              <a:rPr lang="en-US" sz="2200" dirty="0"/>
              <a:t>person’s role in the group, title, pay, education level, age, race, and sex</a:t>
            </a:r>
          </a:p>
          <a:p>
            <a:r>
              <a:rPr lang="en-IN" sz="2200" dirty="0"/>
              <a:t>Important to supervisors because group members with the highest status have the most effect on the group norms</a:t>
            </a:r>
            <a:endParaRPr lang="en-US" sz="22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b="1" dirty="0"/>
              <a:t>Cohesiveness</a:t>
            </a:r>
            <a:r>
              <a:rPr lang="en-US" dirty="0"/>
              <a:t>: Degree to which group members stick together</a:t>
            </a:r>
          </a:p>
          <a:p>
            <a:r>
              <a:rPr lang="en-US" sz="2200" dirty="0"/>
              <a:t>Cohesive group members want to stay with the group even during periods of stress </a:t>
            </a:r>
          </a:p>
          <a:p>
            <a:pPr lvl="1"/>
            <a:r>
              <a:rPr lang="en-IN" dirty="0"/>
              <a:t>Reasons: Equal participation by all, shared goals or characteristics and history of successes, comfortable group size, and competition with other groups</a:t>
            </a:r>
          </a:p>
          <a:p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18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Characteristics of Groups,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IN" sz="2200" dirty="0"/>
              <a:t>Can be fostered by a supervisor in several ways</a:t>
            </a:r>
          </a:p>
          <a:p>
            <a:pPr lvl="1">
              <a:spcAft>
                <a:spcPts val="500"/>
              </a:spcAft>
            </a:pPr>
            <a:r>
              <a:rPr lang="en-IN" dirty="0"/>
              <a:t>By emphasizing to members their common characteristics and goals and the areas in which the group has succeeded in achieving its goals</a:t>
            </a:r>
          </a:p>
          <a:p>
            <a:pPr lvl="1">
              <a:spcAft>
                <a:spcPts val="500"/>
              </a:spcAft>
            </a:pPr>
            <a:r>
              <a:rPr lang="en-IN" dirty="0"/>
              <a:t>By keeping the group sufficiently small so that everyone feels comfortable participating</a:t>
            </a:r>
          </a:p>
          <a:p>
            <a:pPr lvl="1">
              <a:spcAft>
                <a:spcPts val="500"/>
              </a:spcAft>
            </a:pPr>
            <a:r>
              <a:rPr lang="en-IN" dirty="0"/>
              <a:t>By encouraging competition with other groups </a:t>
            </a:r>
          </a:p>
          <a:p>
            <a:pPr lvl="1">
              <a:spcAft>
                <a:spcPts val="500"/>
              </a:spcAft>
            </a:pPr>
            <a:r>
              <a:rPr lang="en-IN" dirty="0"/>
              <a:t>By encouraging less active members to participate in group activities</a:t>
            </a:r>
          </a:p>
          <a:p>
            <a:pPr marL="0" indent="0">
              <a:spcAft>
                <a:spcPts val="500"/>
              </a:spcAft>
              <a:buNone/>
            </a:pPr>
            <a:endParaRPr lang="en-US" sz="1100" dirty="0"/>
          </a:p>
          <a:p>
            <a:pPr marL="0" indent="0">
              <a:spcAft>
                <a:spcPts val="500"/>
              </a:spcAft>
              <a:buNone/>
            </a:pPr>
            <a:r>
              <a:rPr lang="en-US" dirty="0"/>
              <a:t>Size</a:t>
            </a:r>
          </a:p>
          <a:p>
            <a:pPr>
              <a:spcAft>
                <a:spcPts val="500"/>
              </a:spcAft>
            </a:pPr>
            <a:r>
              <a:rPr lang="en-US" sz="2200" dirty="0"/>
              <a:t>As few as two people can form a group</a:t>
            </a:r>
          </a:p>
          <a:p>
            <a:pPr>
              <a:spcAft>
                <a:spcPts val="500"/>
              </a:spcAft>
            </a:pPr>
            <a:r>
              <a:rPr lang="en-US" sz="2200" dirty="0" smtClean="0"/>
              <a:t>Group </a:t>
            </a:r>
            <a:r>
              <a:rPr lang="en-US" sz="2200" dirty="0"/>
              <a:t>size of 16 members can communicate and acquaint themselves well with one another</a:t>
            </a:r>
          </a:p>
          <a:p>
            <a:pPr>
              <a:spcAft>
                <a:spcPts val="500"/>
              </a:spcAft>
            </a:pPr>
            <a:r>
              <a:rPr lang="en-US" sz="2200" smtClean="0"/>
              <a:t>Group </a:t>
            </a:r>
            <a:r>
              <a:rPr lang="en-US" sz="2200" dirty="0"/>
              <a:t>size beyond 20 results in informal subgroups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6202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Characteristics of Groups, 4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Homogeneity</a:t>
            </a:r>
            <a:r>
              <a:rPr lang="en-US" dirty="0"/>
              <a:t>: </a:t>
            </a:r>
            <a:r>
              <a:rPr lang="en-IN" dirty="0" smtClean="0"/>
              <a:t>Degree to </a:t>
            </a:r>
            <a:r>
              <a:rPr lang="en-IN" dirty="0"/>
              <a:t>which the members of a group are the same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Group members can be alike or different according to age, sex, race, work experience, education level, social class, personality, interests, and other characteristics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People feel most comfortable around others who are like themselves</a:t>
            </a:r>
          </a:p>
          <a:p>
            <a:pPr marL="0" indent="0">
              <a:spcAft>
                <a:spcPts val="600"/>
              </a:spcAft>
              <a:buNone/>
            </a:pPr>
            <a:endParaRPr lang="en-US" sz="1200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Effectiveness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Based on the group’s ability to achieve its goal</a:t>
            </a:r>
          </a:p>
          <a:p>
            <a:pPr>
              <a:spcAft>
                <a:spcPts val="600"/>
              </a:spcAft>
            </a:pPr>
            <a:r>
              <a:rPr lang="en-IN" sz="2200" dirty="0"/>
              <a:t>Organization’s formal groups should be as effective as possible</a:t>
            </a:r>
            <a:r>
              <a:rPr lang="en-US" sz="2200" dirty="0"/>
              <a:t> </a:t>
            </a:r>
          </a:p>
          <a:p>
            <a:pPr lvl="1">
              <a:spcAft>
                <a:spcPts val="600"/>
              </a:spcAft>
            </a:pPr>
            <a:r>
              <a:rPr lang="en-IN" dirty="0"/>
              <a:t>Supervisor wants informal groups to be effective only to the extent that they support organizational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54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Teams</a:t>
            </a:r>
            <a:endParaRPr lang="en-US" altLang="en-US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Small group whose members share goals, commitment, and accountability for results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Self-managing work teams</a:t>
            </a:r>
          </a:p>
          <a:p>
            <a:r>
              <a:rPr lang="en-US" sz="2200" dirty="0"/>
              <a:t>Groups of 5 to 15 members who work together to produce an entire product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40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Stages of Team Development, 1</a:t>
            </a:r>
            <a:endParaRPr lang="en-US" alt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700"/>
              </a:spcAft>
              <a:buNone/>
            </a:pPr>
            <a:r>
              <a:rPr lang="en-US" dirty="0"/>
              <a:t>Forming, stage one </a:t>
            </a:r>
          </a:p>
          <a:p>
            <a:pPr>
              <a:spcAft>
                <a:spcPts val="700"/>
              </a:spcAft>
            </a:pPr>
            <a:r>
              <a:rPr lang="en-US" sz="2200" dirty="0"/>
              <a:t>Team members become acquainted with one another and oriented to the idea of being part of a team</a:t>
            </a:r>
          </a:p>
          <a:p>
            <a:pPr>
              <a:spcAft>
                <a:spcPts val="700"/>
              </a:spcAft>
            </a:pPr>
            <a:r>
              <a:rPr lang="en-IN" sz="2200" dirty="0"/>
              <a:t>Accompanied by stress and uncertainty</a:t>
            </a:r>
            <a:endParaRPr lang="en-US" sz="2200" dirty="0"/>
          </a:p>
          <a:p>
            <a:pPr marL="0" indent="0">
              <a:spcAft>
                <a:spcPts val="700"/>
              </a:spcAft>
              <a:buNone/>
            </a:pPr>
            <a:endParaRPr lang="en-US" sz="1200" dirty="0"/>
          </a:p>
          <a:p>
            <a:pPr marL="0" indent="0">
              <a:spcAft>
                <a:spcPts val="700"/>
              </a:spcAft>
              <a:buNone/>
            </a:pPr>
            <a:r>
              <a:rPr lang="en-US" dirty="0"/>
              <a:t>Storming, stage two</a:t>
            </a:r>
          </a:p>
          <a:p>
            <a:pPr>
              <a:spcAft>
                <a:spcPts val="700"/>
              </a:spcAft>
            </a:pPr>
            <a:r>
              <a:rPr lang="en-US" sz="2200" dirty="0"/>
              <a:t>Period of conflict in which group members assert their different roles on the team</a:t>
            </a:r>
          </a:p>
          <a:p>
            <a:pPr>
              <a:spcAft>
                <a:spcPts val="700"/>
              </a:spcAft>
            </a:pPr>
            <a:r>
              <a:rPr lang="en-IN" sz="2200" dirty="0"/>
              <a:t>Supervisors should allow team members to express their feelings and opinions related to their role in the group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1324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Stages of Team Development, 2</a:t>
            </a:r>
            <a:endParaRPr lang="en-US" alt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US" dirty="0"/>
              <a:t>Norming, stage three </a:t>
            </a:r>
          </a:p>
          <a:p>
            <a:pPr>
              <a:spcAft>
                <a:spcPts val="300"/>
              </a:spcAft>
            </a:pPr>
            <a:r>
              <a:rPr lang="en-US" sz="2200" dirty="0"/>
              <a:t>Agreement among team members and understanding of their roles</a:t>
            </a:r>
          </a:p>
          <a:p>
            <a:pPr>
              <a:spcAft>
                <a:spcPts val="300"/>
              </a:spcAft>
            </a:pPr>
            <a:r>
              <a:rPr lang="en-IN" sz="2200" dirty="0"/>
              <a:t>Supervisors should help their teams develop effective norms and values that will help the team ultimately meet its goal</a:t>
            </a:r>
            <a:endParaRPr lang="en-US" sz="2200" dirty="0"/>
          </a:p>
          <a:p>
            <a:pPr marL="0" indent="0">
              <a:spcAft>
                <a:spcPts val="300"/>
              </a:spcAft>
              <a:buNone/>
            </a:pPr>
            <a:endParaRPr lang="en-US" sz="1200" dirty="0"/>
          </a:p>
          <a:p>
            <a:pPr marL="0" indent="0">
              <a:spcAft>
                <a:spcPts val="300"/>
              </a:spcAft>
              <a:buNone/>
            </a:pPr>
            <a:r>
              <a:rPr lang="en-US" dirty="0"/>
              <a:t>Performing, stage four</a:t>
            </a:r>
          </a:p>
          <a:p>
            <a:pPr>
              <a:spcAft>
                <a:spcPts val="300"/>
              </a:spcAft>
            </a:pPr>
            <a:r>
              <a:rPr lang="en-US" sz="2200" dirty="0"/>
              <a:t>Solving organizational problems and meeting assigned challenges</a:t>
            </a:r>
          </a:p>
          <a:p>
            <a:pPr>
              <a:spcAft>
                <a:spcPts val="300"/>
              </a:spcAft>
            </a:pPr>
            <a:r>
              <a:rPr lang="en-US" sz="2200" dirty="0"/>
              <a:t>Team becomes productive, and the </a:t>
            </a:r>
            <a:r>
              <a:rPr lang="en-IN" sz="2200" dirty="0"/>
              <a:t>supervisors should reinforce team members throughout this stage</a:t>
            </a:r>
          </a:p>
          <a:p>
            <a:pPr marL="0" indent="0">
              <a:spcAft>
                <a:spcPts val="300"/>
              </a:spcAft>
              <a:buNone/>
            </a:pPr>
            <a:endParaRPr lang="en-US" sz="1200" dirty="0"/>
          </a:p>
          <a:p>
            <a:pPr marL="0" indent="0">
              <a:spcAft>
                <a:spcPts val="300"/>
              </a:spcAft>
              <a:buNone/>
            </a:pPr>
            <a:r>
              <a:rPr lang="en-US" dirty="0"/>
              <a:t>Adjourning, stage five</a:t>
            </a:r>
          </a:p>
          <a:p>
            <a:pPr>
              <a:spcAft>
                <a:spcPts val="300"/>
              </a:spcAft>
            </a:pPr>
            <a:r>
              <a:rPr lang="en-US" sz="2200" dirty="0"/>
              <a:t>Disbanding of the team once its goals have been met</a:t>
            </a:r>
          </a:p>
          <a:p>
            <a:pPr>
              <a:spcAft>
                <a:spcPts val="300"/>
              </a:spcAft>
            </a:pPr>
            <a:r>
              <a:rPr lang="en-IN" sz="2200" dirty="0"/>
              <a:t>Supervisors to make this transition as seamless as possible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3608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Benefits of Teamwork</a:t>
            </a:r>
            <a:endParaRPr lang="en-US" alt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Enables the organization to increase its usage of the insights and expertise of all its employees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Teams serve as motivators</a:t>
            </a:r>
          </a:p>
          <a:p>
            <a:r>
              <a:rPr lang="en-IN" sz="2200" dirty="0"/>
              <a:t>Motivating employees and drawing on their strengths </a:t>
            </a:r>
            <a:r>
              <a:rPr lang="en-US" sz="2200" dirty="0"/>
              <a:t>enhance </a:t>
            </a:r>
            <a:r>
              <a:rPr lang="en-US" sz="2200" dirty="0" smtClean="0"/>
              <a:t>the performance </a:t>
            </a:r>
            <a:r>
              <a:rPr lang="en-US" sz="2200" dirty="0"/>
              <a:t>of organizations that use self-managing work teams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54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	Table 3.1: Dimensions of Quality, 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9169487-E015-443B-8834-9A48FED0C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788897"/>
              </p:ext>
            </p:extLst>
          </p:nvPr>
        </p:nvGraphicFramePr>
        <p:xfrm>
          <a:off x="228600" y="975957"/>
          <a:ext cx="8610601" cy="48463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xmlns="" val="2988338255"/>
                    </a:ext>
                  </a:extLst>
                </a:gridCol>
                <a:gridCol w="5105401">
                  <a:extLst>
                    <a:ext uri="{9D8B030D-6E8A-4147-A177-3AD203B41FA5}">
                      <a16:colId xmlns:a16="http://schemas.microsoft.com/office/drawing/2014/main" xmlns="" val="54793459"/>
                    </a:ext>
                  </a:extLst>
                </a:gridCol>
              </a:tblGrid>
              <a:tr h="583721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Description and Significance</a:t>
                      </a:r>
                      <a:r>
                        <a:rPr lang="en-US" sz="18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531436"/>
                  </a:ext>
                </a:extLst>
              </a:tr>
              <a:tr h="5837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Openness and honesty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These are signs that group members trust one another. Tact and timing also are important.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41287588"/>
                  </a:ext>
                </a:extLst>
              </a:tr>
              <a:tr h="58372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Leadership that does not dominate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leader is flexible, changing with conditions and circumstances.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000586"/>
                  </a:ext>
                </a:extLst>
              </a:tr>
              <a:tr h="133421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Decisions made by consensus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leader will sometimes have to make a decision alone or reject suggestions, but all team members should have a voice in making many decisions, not simply a vote without the full opportunity to be heard.	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83546388"/>
                  </a:ext>
                </a:extLst>
              </a:tr>
              <a:tr h="133421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Acceptance of assignments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members should willingly take on the tasks that must be done, then do them correctly and on time. Team members should view work as a cooperative effort, helping each other out as needed.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08018784"/>
                  </a:ext>
                </a:extLst>
              </a:tr>
            </a:tbl>
          </a:graphicData>
        </a:graphic>
      </p:graphicFrame>
      <p:sp>
        <p:nvSpPr>
          <p:cNvPr id="4" name="Text Placeholder 6">
            <a:extLst>
              <a:ext uri="{FF2B5EF4-FFF2-40B4-BE49-F238E27FC236}">
                <a16:creationId xmlns:a16="http://schemas.microsoft.com/office/drawing/2014/main" xmlns="" id="{AFE295F0-28C3-4CBA-A567-538E34FA3E5B}"/>
              </a:ext>
            </a:extLst>
          </p:cNvPr>
          <p:cNvSpPr txBox="1">
            <a:spLocks/>
          </p:cNvSpPr>
          <p:nvPr/>
        </p:nvSpPr>
        <p:spPr>
          <a:xfrm>
            <a:off x="228600" y="5903493"/>
            <a:ext cx="8686800" cy="304800"/>
          </a:xfrm>
          <a:prstGeom prst="rect">
            <a:avLst/>
          </a:prstGeom>
        </p:spPr>
        <p:txBody>
          <a:bodyPr anchor="ctr"/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 dirty="0">
                <a:solidFill>
                  <a:schemeClr val="tx1"/>
                </a:solidFill>
              </a:rPr>
              <a:t>Sources: </a:t>
            </a:r>
            <a:r>
              <a:rPr lang="en-US" sz="1000" dirty="0">
                <a:solidFill>
                  <a:schemeClr val="tx1"/>
                </a:solidFill>
              </a:rPr>
              <a:t>Adapted from Edward Glassman, “Self-Directed Team Building without a Consultant,”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March 1992, p. 6; Louis V. </a:t>
            </a:r>
            <a:r>
              <a:rPr lang="en-US" sz="1000" dirty="0" err="1">
                <a:solidFill>
                  <a:schemeClr val="tx1"/>
                </a:solidFill>
              </a:rPr>
              <a:t>Imundo</a:t>
            </a:r>
            <a:r>
              <a:rPr lang="en-US" sz="1000" dirty="0">
                <a:solidFill>
                  <a:schemeClr val="tx1"/>
                </a:solidFill>
              </a:rPr>
              <a:t>, “Blueprint for a Successful Team,”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May 1992, pp. 2–3. </a:t>
            </a:r>
            <a:endParaRPr lang="en-IN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3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	Table 3.1: Dimensions of Quality, 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9169487-E015-443B-8834-9A48FED0C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91642"/>
              </p:ext>
            </p:extLst>
          </p:nvPr>
        </p:nvGraphicFramePr>
        <p:xfrm>
          <a:off x="228600" y="1114928"/>
          <a:ext cx="8686800" cy="46685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xmlns="" val="2988338255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xmlns="" val="54793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Description and Significance</a:t>
                      </a:r>
                      <a:r>
                        <a:rPr lang="en-US" sz="18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531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Goals that are understood and accepted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Goals give the team purpose and direction. Team members should view accomplishing them as the team’s primary purpose.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8078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Assessment of progress and results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members should focus on results.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61010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Comfortable atmosphere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Some conflict can stimulate desirable action and change, but there should be a basic level of cooperation.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5951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Involvement and participation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members should be involved in the work of the group. When a team member is reluctant to speak up at meetings, the leader should seek his or her input during or outside the meeting.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00991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Debate and discussion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If everyone agrees all the time, it may signify that team members are unable or unwilling to contribute.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98903007"/>
                  </a:ext>
                </a:extLst>
              </a:tr>
            </a:tbl>
          </a:graphicData>
        </a:graphic>
      </p:graphicFrame>
      <p:sp>
        <p:nvSpPr>
          <p:cNvPr id="4" name="Text Placeholder 6">
            <a:extLst>
              <a:ext uri="{FF2B5EF4-FFF2-40B4-BE49-F238E27FC236}">
                <a16:creationId xmlns:a16="http://schemas.microsoft.com/office/drawing/2014/main" xmlns="" id="{AFE295F0-28C3-4CBA-A567-538E34FA3E5B}"/>
              </a:ext>
            </a:extLst>
          </p:cNvPr>
          <p:cNvSpPr txBox="1">
            <a:spLocks/>
          </p:cNvSpPr>
          <p:nvPr/>
        </p:nvSpPr>
        <p:spPr>
          <a:xfrm>
            <a:off x="228600" y="5879430"/>
            <a:ext cx="8686800" cy="304800"/>
          </a:xfrm>
          <a:prstGeom prst="rect">
            <a:avLst/>
          </a:prstGeom>
        </p:spPr>
        <p:txBody>
          <a:bodyPr anchor="ctr"/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 dirty="0">
                <a:solidFill>
                  <a:schemeClr val="tx1"/>
                </a:solidFill>
              </a:rPr>
              <a:t>Sources: </a:t>
            </a:r>
            <a:r>
              <a:rPr lang="en-US" sz="1000" dirty="0">
                <a:solidFill>
                  <a:schemeClr val="tx1"/>
                </a:solidFill>
              </a:rPr>
              <a:t>Adapted from Edward Glassman, “Self-Directed Team Building without a Consultant,”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March 1992, p. 6; Louis V. </a:t>
            </a:r>
            <a:r>
              <a:rPr lang="en-US" sz="1000" dirty="0" err="1">
                <a:solidFill>
                  <a:schemeClr val="tx1"/>
                </a:solidFill>
              </a:rPr>
              <a:t>Imundo</a:t>
            </a:r>
            <a:r>
              <a:rPr lang="en-US" sz="1000" dirty="0">
                <a:solidFill>
                  <a:schemeClr val="tx1"/>
                </a:solidFill>
              </a:rPr>
              <a:t>, “Blueprint for a Successful Team,”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May 1992, pp. 2–3. </a:t>
            </a:r>
            <a:endParaRPr lang="en-IN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8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	Table 3.1: Dimensions of Quality, 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9169487-E015-443B-8834-9A48FED0C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284811"/>
              </p:ext>
            </p:extLst>
          </p:nvPr>
        </p:nvGraphicFramePr>
        <p:xfrm>
          <a:off x="228600" y="1872916"/>
          <a:ext cx="8686800" cy="35814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xmlns="" val="2988338255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xmlns="" val="54793459"/>
                    </a:ext>
                  </a:extLst>
                </a:gridCol>
              </a:tblGrid>
              <a:tr h="71514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Description and Significance</a:t>
                      </a:r>
                      <a:r>
                        <a:rPr lang="en-US" sz="1800" b="0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30C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531436"/>
                  </a:ext>
                </a:extLst>
              </a:tr>
              <a:tr h="7151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Atmosphere of listening	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members should listen to one another, even when they disagree	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88078314"/>
                  </a:ext>
                </a:extLst>
              </a:tr>
              <a:tr h="4143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Access to information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 team members need to know what is happening.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61010090"/>
                  </a:ext>
                </a:extLst>
              </a:tr>
              <a:tr h="7151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Win-win </a:t>
                      </a: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approach to conflict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members should work to resolve conflicts in ways that let everyone be a winner.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59515081"/>
                  </a:ext>
                </a:extLst>
              </a:tr>
              <a:tr h="102163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Relatively low turnover	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Members of a team must have close relationships, which is impossible when the team’s membership keeps changing.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00991845"/>
                  </a:ext>
                </a:extLst>
              </a:tr>
            </a:tbl>
          </a:graphicData>
        </a:graphic>
      </p:graphicFrame>
      <p:sp>
        <p:nvSpPr>
          <p:cNvPr id="4" name="Text Placeholder 6">
            <a:extLst>
              <a:ext uri="{FF2B5EF4-FFF2-40B4-BE49-F238E27FC236}">
                <a16:creationId xmlns:a16="http://schemas.microsoft.com/office/drawing/2014/main" xmlns="" id="{AFE295F0-28C3-4CBA-A567-538E34FA3E5B}"/>
              </a:ext>
            </a:extLst>
          </p:cNvPr>
          <p:cNvSpPr txBox="1">
            <a:spLocks/>
          </p:cNvSpPr>
          <p:nvPr/>
        </p:nvSpPr>
        <p:spPr>
          <a:xfrm>
            <a:off x="228600" y="5638800"/>
            <a:ext cx="8686800" cy="304800"/>
          </a:xfrm>
          <a:prstGeom prst="rect">
            <a:avLst/>
          </a:prstGeom>
        </p:spPr>
        <p:txBody>
          <a:bodyPr anchor="ctr"/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b="1" dirty="0">
                <a:solidFill>
                  <a:schemeClr val="tx1"/>
                </a:solidFill>
              </a:rPr>
              <a:t>Sources: </a:t>
            </a:r>
            <a:r>
              <a:rPr lang="en-US" sz="1000" dirty="0">
                <a:solidFill>
                  <a:schemeClr val="tx1"/>
                </a:solidFill>
              </a:rPr>
              <a:t>Adapted from Edward Glassman, “Self-Directed Team Building without a Consultant,”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March 1992, p. 6; Louis V. </a:t>
            </a:r>
            <a:r>
              <a:rPr lang="en-US" sz="1000" dirty="0" err="1">
                <a:solidFill>
                  <a:schemeClr val="tx1"/>
                </a:solidFill>
              </a:rPr>
              <a:t>Imundo</a:t>
            </a:r>
            <a:r>
              <a:rPr lang="en-US" sz="1000" dirty="0">
                <a:solidFill>
                  <a:schemeClr val="tx1"/>
                </a:solidFill>
              </a:rPr>
              <a:t>, “Blueprint for a Successful Team,” </a:t>
            </a:r>
            <a:r>
              <a:rPr lang="en-US" sz="1000" i="1" dirty="0">
                <a:solidFill>
                  <a:schemeClr val="tx1"/>
                </a:solidFill>
              </a:rPr>
              <a:t>Supervisory Management, </a:t>
            </a:r>
            <a:r>
              <a:rPr lang="en-US" sz="1000" dirty="0">
                <a:solidFill>
                  <a:schemeClr val="tx1"/>
                </a:solidFill>
              </a:rPr>
              <a:t>May 1992, pp. 2–3. </a:t>
            </a:r>
            <a:endParaRPr lang="en-IN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02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 Objectives, 1</a:t>
            </a:r>
            <a:endParaRPr lang="en-US" alt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 why people join groups</a:t>
            </a:r>
          </a:p>
          <a:p>
            <a:r>
              <a:rPr lang="en-US" dirty="0"/>
              <a:t>Distinguish types of groups that exist in the workplace</a:t>
            </a:r>
          </a:p>
          <a:p>
            <a:r>
              <a:rPr lang="en-US" dirty="0"/>
              <a:t>Discuss how supervisors can get groups to cooperate with them</a:t>
            </a:r>
          </a:p>
          <a:p>
            <a:r>
              <a:rPr lang="en-US" dirty="0"/>
              <a:t>Describe characteristics of groups in the workplace</a:t>
            </a:r>
          </a:p>
          <a:p>
            <a:r>
              <a:rPr lang="en-US" dirty="0"/>
              <a:t>Identify the stages that teams pass through as they develop</a:t>
            </a:r>
          </a:p>
        </p:txBody>
      </p:sp>
    </p:spTree>
    <p:extLst>
      <p:ext uri="{BB962C8B-B14F-4D97-AF65-F5344CB8AC3E}">
        <p14:creationId xmlns:p14="http://schemas.microsoft.com/office/powerpoint/2010/main" val="97047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Leading the Team,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altLang="en-US" dirty="0">
                <a:solidFill>
                  <a:prstClr val="black"/>
                </a:solidFill>
              </a:rPr>
              <a:t>Coaching the team</a:t>
            </a:r>
            <a:endParaRPr lang="en-US" dirty="0">
              <a:solidFill>
                <a:prstClr val="black"/>
              </a:solidFill>
            </a:endParaRPr>
          </a:p>
          <a:p>
            <a:pPr lvl="0"/>
            <a:r>
              <a:rPr lang="en-US" sz="2200" dirty="0">
                <a:solidFill>
                  <a:prstClr val="black"/>
                </a:solidFill>
              </a:rPr>
              <a:t>Team leaders enable team members to do their best by:</a:t>
            </a:r>
          </a:p>
          <a:p>
            <a:pPr marL="0" lvl="0" indent="0">
              <a:buNone/>
            </a:pPr>
            <a:endParaRPr lang="en-US" sz="2200" dirty="0">
              <a:solidFill>
                <a:prstClr val="black"/>
              </a:solidFill>
            </a:endParaRPr>
          </a:p>
          <a:p>
            <a:pPr lvl="1"/>
            <a:r>
              <a:rPr lang="en-US" dirty="0">
                <a:solidFill>
                  <a:prstClr val="black"/>
                </a:solidFill>
              </a:rPr>
              <a:t>Providing employees with the resources they need to do their job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Removing obstacles that interfere with their work</a:t>
            </a:r>
          </a:p>
          <a:p>
            <a:pPr lvl="0"/>
            <a:r>
              <a:rPr lang="en-IN" sz="2200" dirty="0">
                <a:solidFill>
                  <a:prstClr val="black"/>
                </a:solidFill>
              </a:rPr>
              <a:t>Enables the supervisor to build on the strengths and expertise of the whole group</a:t>
            </a:r>
            <a:endParaRPr lang="en-US" sz="2200" dirty="0">
              <a:solidFill>
                <a:prstClr val="black"/>
              </a:solidFill>
            </a:endParaRPr>
          </a:p>
          <a:p>
            <a:pPr lvl="1"/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dirty="0">
                <a:solidFill>
                  <a:prstClr val="black"/>
                </a:solidFill>
              </a:rPr>
              <a:t>Selection of team members</a:t>
            </a:r>
          </a:p>
          <a:p>
            <a:pPr lvl="0"/>
            <a:r>
              <a:rPr lang="en-US" sz="2200" dirty="0">
                <a:solidFill>
                  <a:prstClr val="black"/>
                </a:solidFill>
              </a:rPr>
              <a:t>Based on </a:t>
            </a:r>
            <a:r>
              <a:rPr lang="en-US" sz="2200" dirty="0" smtClean="0">
                <a:solidFill>
                  <a:prstClr val="black"/>
                </a:solidFill>
              </a:rPr>
              <a:t>the candidate’s </a:t>
            </a:r>
            <a:r>
              <a:rPr lang="en-US" sz="2200" dirty="0">
                <a:solidFill>
                  <a:prstClr val="black"/>
                </a:solidFill>
              </a:rPr>
              <a:t>ability to work well with </a:t>
            </a:r>
            <a:r>
              <a:rPr lang="en-US" sz="2200" dirty="0" smtClean="0">
                <a:solidFill>
                  <a:prstClr val="black"/>
                </a:solidFill>
              </a:rPr>
              <a:t>others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59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Leading the Team, 2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Team building </a:t>
            </a:r>
          </a:p>
          <a:p>
            <a:r>
              <a:rPr lang="en-US" sz="2200" dirty="0"/>
              <a:t>Developing the ability of team members to work together to achieve common objectives</a:t>
            </a:r>
          </a:p>
          <a:p>
            <a:r>
              <a:rPr lang="en-US" sz="2200" dirty="0"/>
              <a:t>Includes:</a:t>
            </a:r>
          </a:p>
          <a:p>
            <a:pPr marL="0" indent="0">
              <a:buNone/>
            </a:pPr>
            <a:endParaRPr lang="en-US" sz="800" dirty="0"/>
          </a:p>
          <a:p>
            <a:pPr lvl="1"/>
            <a:r>
              <a:rPr lang="en-US" dirty="0"/>
              <a:t>Setting goals</a:t>
            </a:r>
          </a:p>
          <a:p>
            <a:pPr lvl="1"/>
            <a:r>
              <a:rPr lang="en-US" dirty="0"/>
              <a:t>Analyzing what needs to be done</a:t>
            </a:r>
          </a:p>
          <a:p>
            <a:pPr lvl="1"/>
            <a:r>
              <a:rPr lang="en-US" dirty="0"/>
              <a:t>Allocating work</a:t>
            </a:r>
          </a:p>
          <a:p>
            <a:pPr lvl="1"/>
            <a:r>
              <a:rPr lang="en-US" dirty="0"/>
              <a:t>Examining how well the group is working</a:t>
            </a:r>
          </a:p>
          <a:p>
            <a:pPr lvl="1"/>
            <a:r>
              <a:rPr lang="en-US" dirty="0"/>
              <a:t>Examining the relationships among the team members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C73998-6B71-4826-8F51-E5B04D6EB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Leading the Team,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E70E953-B045-469C-955C-C4D3B9FFF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Communication in teams</a:t>
            </a:r>
            <a:endParaRPr lang="en-US" dirty="0"/>
          </a:p>
          <a:p>
            <a:r>
              <a:rPr lang="en-US" sz="2200" dirty="0"/>
              <a:t>The way the team leader communicates with team members influences team success</a:t>
            </a:r>
          </a:p>
          <a:p>
            <a:r>
              <a:rPr lang="en-US" sz="2200" dirty="0"/>
              <a:t>Team leaders should create a climate of trust and openness and encourage team members to collaborate</a:t>
            </a:r>
          </a:p>
          <a:p>
            <a:r>
              <a:rPr lang="en-US" sz="2200" dirty="0"/>
              <a:t>Team leaders should acknowledge disagreement</a:t>
            </a:r>
          </a:p>
          <a:p>
            <a:r>
              <a:rPr lang="en-US" sz="2200" dirty="0"/>
              <a:t>Teamwork requires open and positive communication among team members</a:t>
            </a:r>
          </a:p>
        </p:txBody>
      </p:sp>
    </p:spTree>
    <p:extLst>
      <p:ext uri="{BB962C8B-B14F-4D97-AF65-F5344CB8AC3E}">
        <p14:creationId xmlns:p14="http://schemas.microsoft.com/office/powerpoint/2010/main" val="344351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0C9F97-9549-4BAC-A5C1-9B364CA0B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Leading the Team,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5DC1AB-2C5E-4A81-9CA6-D9D13E448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Rewards</a:t>
            </a:r>
            <a:endParaRPr lang="en-US" dirty="0"/>
          </a:p>
          <a:p>
            <a:r>
              <a:rPr lang="en-US" sz="2200" dirty="0"/>
              <a:t>Members must be rewarded </a:t>
            </a:r>
            <a:r>
              <a:rPr lang="en-US" sz="2200" dirty="0" smtClean="0"/>
              <a:t>appropriately for teams to remain productive</a:t>
            </a:r>
            <a:endParaRPr lang="en-US" sz="2200" dirty="0"/>
          </a:p>
          <a:p>
            <a:r>
              <a:rPr lang="en-US" sz="2200" dirty="0" smtClean="0"/>
              <a:t>Entire </a:t>
            </a:r>
            <a:r>
              <a:rPr lang="en-US" sz="2200" dirty="0"/>
              <a:t>team should be rewarded for its accomplishments instead of emphasizing individual </a:t>
            </a:r>
            <a:r>
              <a:rPr lang="en-US" sz="2200" dirty="0" smtClean="0"/>
              <a:t>rewards</a:t>
            </a:r>
          </a:p>
          <a:p>
            <a:pPr lvl="1"/>
            <a:r>
              <a:rPr lang="en-US" dirty="0" smtClean="0"/>
              <a:t>Supervisors </a:t>
            </a:r>
            <a:r>
              <a:rPr lang="en-US" dirty="0"/>
              <a:t>are empowered to deliver group </a:t>
            </a:r>
            <a:r>
              <a:rPr lang="en-US" dirty="0" smtClean="0"/>
              <a:t>rewards when teams meet their goals</a:t>
            </a:r>
          </a:p>
          <a:p>
            <a:r>
              <a:rPr lang="en-US" sz="2200" dirty="0" smtClean="0"/>
              <a:t>Should </a:t>
            </a:r>
            <a:r>
              <a:rPr lang="en-US" sz="2200" dirty="0"/>
              <a:t>be varied enough to increase motivation among employees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6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DBDE68-ACFD-4AD3-B65A-64419F62E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Meetings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B0DFC3-9C01-48CF-AB2F-17CBDE7BA5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Reasons</a:t>
            </a:r>
          </a:p>
          <a:p>
            <a:r>
              <a:rPr lang="en-US" sz="2200" dirty="0" smtClean="0"/>
              <a:t>To </a:t>
            </a:r>
            <a:r>
              <a:rPr lang="en-US" sz="2200" dirty="0"/>
              <a:t>convey news to a group of people</a:t>
            </a:r>
          </a:p>
          <a:p>
            <a:r>
              <a:rPr lang="en-US" sz="2200" dirty="0"/>
              <a:t>To allow a group to participate in </a:t>
            </a:r>
            <a:r>
              <a:rPr lang="en-US" sz="2200" dirty="0" smtClean="0"/>
              <a:t>decision making</a:t>
            </a:r>
            <a:endParaRPr lang="en-US" sz="2200" dirty="0"/>
          </a:p>
          <a:p>
            <a:r>
              <a:rPr lang="en-US" sz="2200" dirty="0"/>
              <a:t>To prepare group members for a change and build support for the change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Types</a:t>
            </a:r>
          </a:p>
          <a:p>
            <a:r>
              <a:rPr lang="en-US" sz="2200" dirty="0"/>
              <a:t>Formal meeting: </a:t>
            </a:r>
            <a:r>
              <a:rPr lang="en-US" sz="2200" dirty="0" smtClean="0"/>
              <a:t>Scheduled </a:t>
            </a:r>
            <a:r>
              <a:rPr lang="en-US" sz="2200" dirty="0"/>
              <a:t>and </a:t>
            </a:r>
            <a:r>
              <a:rPr lang="en-US" sz="2200" dirty="0" smtClean="0"/>
              <a:t>has </a:t>
            </a:r>
            <a:r>
              <a:rPr lang="en-US" sz="2200" dirty="0"/>
              <a:t>an </a:t>
            </a:r>
            <a:r>
              <a:rPr lang="en-US" sz="2200" dirty="0" smtClean="0"/>
              <a:t>agenda to </a:t>
            </a:r>
            <a:r>
              <a:rPr lang="en-US" sz="2200" dirty="0"/>
              <a:t>guide the specific goals of the </a:t>
            </a:r>
            <a:r>
              <a:rPr lang="en-US" sz="2200" dirty="0" smtClean="0"/>
              <a:t>meeting</a:t>
            </a:r>
          </a:p>
          <a:p>
            <a:r>
              <a:rPr lang="en-US" sz="2200" dirty="0"/>
              <a:t>Informal meeting: Occurs spontaneously or which takes place in a less formal location and </a:t>
            </a:r>
            <a:r>
              <a:rPr lang="en-US" sz="2200" dirty="0" smtClean="0"/>
              <a:t>does not </a:t>
            </a:r>
            <a:r>
              <a:rPr lang="en-US" sz="2200" dirty="0"/>
              <a:t>have a distributed </a:t>
            </a:r>
            <a:r>
              <a:rPr lang="en-US" sz="2200" dirty="0" smtClean="0"/>
              <a:t>agenda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8539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BC48A4-BDE8-4142-9403-580D4E592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Preparing for a Meeting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2DDB98D-1D41-4EFB-BF38-803AA3430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Decide who should attend</a:t>
            </a:r>
          </a:p>
          <a:p>
            <a:r>
              <a:rPr lang="en-US" dirty="0"/>
              <a:t>Decide </a:t>
            </a:r>
            <a:r>
              <a:rPr lang="en-US" dirty="0" smtClean="0"/>
              <a:t>when and where </a:t>
            </a:r>
            <a:r>
              <a:rPr lang="en-US" dirty="0"/>
              <a:t>to meet</a:t>
            </a:r>
          </a:p>
          <a:p>
            <a:r>
              <a:rPr lang="en-US" dirty="0"/>
              <a:t>Draw up an </a:t>
            </a:r>
            <a:r>
              <a:rPr lang="en-US" b="1" dirty="0"/>
              <a:t>agenda</a:t>
            </a:r>
          </a:p>
          <a:p>
            <a:r>
              <a:rPr lang="en-US" dirty="0"/>
              <a:t>Distribute the agenda to all participants before the meeting</a:t>
            </a:r>
          </a:p>
          <a:p>
            <a:r>
              <a:rPr lang="en-US" dirty="0"/>
              <a:t>Make sure participants have received any other documents they might need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8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1A5FB2BA-4A5A-40CA-B46C-B73D64E1F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Guidelines for Conducting </a:t>
            </a:r>
            <a:r>
              <a:rPr lang="en-US" altLang="en-US" dirty="0"/>
              <a:t>a Meeting</a:t>
            </a:r>
            <a:endParaRPr lang="en-US" dirty="0"/>
          </a:p>
        </p:txBody>
      </p:sp>
      <p:graphicFrame>
        <p:nvGraphicFramePr>
          <p:cNvPr id="2" name="Content Placeholder 1" descr="This SmartArt depicts the guidelines for conducting a meeting.">
            <a:extLst>
              <a:ext uri="{FF2B5EF4-FFF2-40B4-BE49-F238E27FC236}">
                <a16:creationId xmlns:a16="http://schemas.microsoft.com/office/drawing/2014/main" xmlns="" id="{8343E00D-B3B5-4CA6-8E02-5B22B54B8C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378322"/>
              </p:ext>
            </p:extLst>
          </p:nvPr>
        </p:nvGraphicFramePr>
        <p:xfrm>
          <a:off x="228600" y="990600"/>
          <a:ext cx="8686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16CC228B-EB89-4AE0-8BD6-E2F4840C9FF1}"/>
              </a:ext>
            </a:extLst>
          </p:cNvPr>
          <p:cNvSpPr txBox="1">
            <a:spLocks/>
          </p:cNvSpPr>
          <p:nvPr/>
        </p:nvSpPr>
        <p:spPr>
          <a:xfrm>
            <a:off x="685800" y="5943600"/>
            <a:ext cx="8229600" cy="3048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hlinkClick r:id="rId8" action="ppaction://hlinksldjump"/>
              </a:rPr>
              <a:t>Jump to Guidelines for </a:t>
            </a:r>
            <a:r>
              <a:rPr lang="en-US" altLang="en-US" sz="1200" dirty="0" smtClean="0">
                <a:latin typeface="Calibri" panose="020F0502020204030204" pitchFamily="34" charset="0"/>
                <a:cs typeface="Arial" charset="0"/>
                <a:hlinkClick r:id="rId8" action="ppaction://hlinksldjump"/>
              </a:rPr>
              <a:t>Conducting </a:t>
            </a:r>
            <a:r>
              <a:rPr lang="en-US" altLang="en-US" sz="1200" dirty="0">
                <a:latin typeface="Calibri" panose="020F0502020204030204" pitchFamily="34" charset="0"/>
                <a:cs typeface="Arial" charset="0"/>
                <a:hlinkClick r:id="rId8" action="ppaction://hlinksldjump"/>
              </a:rPr>
              <a:t>a Meeting, Appendix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852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26FF49-3C34-49C9-8208-45767B155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Overcoming Problems with Meetings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15B18D8-19BC-4FAE-8A19-9B717B1C8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Supervisors should ensure that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sz="2200" dirty="0" smtClean="0"/>
              <a:t>Discussion is </a:t>
            </a:r>
            <a:r>
              <a:rPr lang="en-US" sz="2200" dirty="0"/>
              <a:t>linked to </a:t>
            </a:r>
            <a:r>
              <a:rPr lang="en-US" sz="2200" dirty="0" smtClean="0"/>
              <a:t>the agenda items to avoid deviating from the main topic</a:t>
            </a:r>
            <a:endParaRPr lang="en-US" sz="2200" dirty="0"/>
          </a:p>
          <a:p>
            <a:pPr lvl="1"/>
            <a:r>
              <a:rPr lang="en-US" dirty="0" smtClean="0"/>
              <a:t>Participants’ efforts to contribute should be respected when steering the discussion back on course</a:t>
            </a:r>
          </a:p>
          <a:p>
            <a:r>
              <a:rPr lang="en-US" sz="2200" dirty="0" smtClean="0"/>
              <a:t>All </a:t>
            </a:r>
            <a:r>
              <a:rPr lang="en-US" sz="2200" dirty="0"/>
              <a:t>participants are prepared</a:t>
            </a:r>
          </a:p>
          <a:p>
            <a:pPr lvl="1"/>
            <a:r>
              <a:rPr lang="en-US" dirty="0" smtClean="0"/>
              <a:t>Meeting should be rescheduled otherwise</a:t>
            </a:r>
            <a:endParaRPr lang="en-US" dirty="0"/>
          </a:p>
          <a:p>
            <a:r>
              <a:rPr lang="en-US" sz="2200" dirty="0" smtClean="0"/>
              <a:t>Team is meeting frequently enough to cover all the topics to reduce </a:t>
            </a:r>
            <a:r>
              <a:rPr lang="en-US" sz="2200" dirty="0"/>
              <a:t>the chances of meetings being extended for a long time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5F34C34-0473-45F4-BC7B-73BAE69625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APPENDICES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27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A498499C-10B2-4583-9B2D-2EE5F6795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Figure 3.1: What Draws People to Groups, Appendix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C4875B-48A1-40FF-BCFA-438AC56E9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labels on the left end read pleasure of closeness and strength in numbers. The labels on the right end read common goals and achievement of objectives.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xmlns="" id="{37E5ADBF-1F57-42DC-AC93-F5905FF97C42}"/>
              </a:ext>
            </a:extLst>
          </p:cNvPr>
          <p:cNvSpPr txBox="1">
            <a:spLocks/>
          </p:cNvSpPr>
          <p:nvPr/>
        </p:nvSpPr>
        <p:spPr>
          <a:xfrm>
            <a:off x="685800" y="5944206"/>
            <a:ext cx="8229600" cy="2286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/>
              <a:buNone/>
            </a:pPr>
            <a:r>
              <a:rPr lang="en-US" sz="1200" dirty="0">
                <a:hlinkClick r:id="rId2" action="ppaction://hlinksldjump"/>
              </a:rPr>
              <a:t>Jump back </a:t>
            </a:r>
            <a:r>
              <a:rPr lang="en-US" sz="1200" dirty="0" smtClean="0">
                <a:hlinkClick r:id="rId2" action="ppaction://hlinksldjump"/>
              </a:rPr>
              <a:t>to </a:t>
            </a:r>
            <a:r>
              <a:rPr lang="en-US" altLang="en-US" sz="1200" dirty="0">
                <a:latin typeface="Calibri" panose="020F0502020204030204" pitchFamily="34" charset="0"/>
                <a:cs typeface="Arial" charset="0"/>
                <a:hlinkClick r:id="rId2" action="ppaction://hlinksldjump"/>
              </a:rPr>
              <a:t>Figure 3.1: What Draws People to Groups?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262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 Objectives, 2</a:t>
            </a:r>
            <a:endParaRPr lang="en-US" alt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 why teamwork is important</a:t>
            </a:r>
          </a:p>
          <a:p>
            <a:r>
              <a:rPr lang="en-US" dirty="0"/>
              <a:t>Describe how the supervisor can lead a team so that it is productive</a:t>
            </a:r>
          </a:p>
          <a:p>
            <a:r>
              <a:rPr lang="en-US" dirty="0"/>
              <a:t>Discuss how to plan for effective meetings</a:t>
            </a:r>
          </a:p>
          <a:p>
            <a:r>
              <a:rPr lang="en-US" dirty="0"/>
              <a:t>Provide guidelines for conducting effective meetings</a:t>
            </a:r>
          </a:p>
        </p:txBody>
      </p:sp>
    </p:spTree>
    <p:extLst>
      <p:ext uri="{BB962C8B-B14F-4D97-AF65-F5344CB8AC3E}">
        <p14:creationId xmlns:p14="http://schemas.microsoft.com/office/powerpoint/2010/main" val="102220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5705EC-4ADC-46B9-9231-768C0C263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	 Guidelines for Conducting a Meeting, Appendix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8A79ABC-7346-423E-8FAC-91443926C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 has five rectangles that </a:t>
            </a:r>
            <a:r>
              <a:rPr lang="en-US" smtClean="0"/>
              <a:t>are labeled begin </a:t>
            </a:r>
            <a:r>
              <a:rPr lang="en-US" dirty="0"/>
              <a:t>and end on time, restate key points, encourage participation by all, take notes, and bring the meeting to a close.</a:t>
            </a:r>
            <a:endParaRPr lang="en-I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62CF625-DF68-437B-A638-6A2494A7381C}"/>
              </a:ext>
            </a:extLst>
          </p:cNvPr>
          <p:cNvSpPr txBox="1">
            <a:spLocks/>
          </p:cNvSpPr>
          <p:nvPr/>
        </p:nvSpPr>
        <p:spPr>
          <a:xfrm>
            <a:off x="914400" y="5937849"/>
            <a:ext cx="8077200" cy="381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IN" sz="1200" dirty="0">
                <a:hlinkClick r:id="rId2" action="ppaction://hlinksldjump"/>
              </a:rPr>
              <a:t>Jump back to Guidelines for </a:t>
            </a:r>
            <a:r>
              <a:rPr lang="en-IN" sz="1200" dirty="0" smtClean="0">
                <a:hlinkClick r:id="rId2" action="ppaction://hlinksldjump"/>
              </a:rPr>
              <a:t>Conducting </a:t>
            </a:r>
            <a:r>
              <a:rPr lang="en-IN" sz="1200" dirty="0">
                <a:hlinkClick r:id="rId2" action="ppaction://hlinksldjump"/>
              </a:rPr>
              <a:t>a Meeting 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160219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Group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or more people who interact with one another, are aware of one another, and think of themselves as a group</a:t>
            </a:r>
          </a:p>
        </p:txBody>
      </p:sp>
    </p:spTree>
    <p:extLst>
      <p:ext uri="{BB962C8B-B14F-4D97-AF65-F5344CB8AC3E}">
        <p14:creationId xmlns:p14="http://schemas.microsoft.com/office/powerpoint/2010/main" val="427455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	Figure 3.1: What Draws People to Groups?</a:t>
            </a:r>
            <a:endParaRPr lang="en-US" altLang="en-US" dirty="0"/>
          </a:p>
        </p:txBody>
      </p:sp>
      <p:pic>
        <p:nvPicPr>
          <p:cNvPr id="5" name="Picture 4" descr="The image depicts what draws people to groups using a horseshoe magnet with labels on each end.">
            <a:extLst>
              <a:ext uri="{FF2B5EF4-FFF2-40B4-BE49-F238E27FC236}">
                <a16:creationId xmlns:a16="http://schemas.microsoft.com/office/drawing/2014/main" xmlns="" id="{9B6D21DE-40E0-47B7-9ADF-1CEB403A6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33" y="1218897"/>
            <a:ext cx="5620534" cy="4344006"/>
          </a:xfrm>
          <a:prstGeom prst="rect">
            <a:avLst/>
          </a:prstGeom>
        </p:spPr>
      </p:pic>
      <p:sp>
        <p:nvSpPr>
          <p:cNvPr id="8" name="Content Placeholder 1">
            <a:extLst>
              <a:ext uri="{FF2B5EF4-FFF2-40B4-BE49-F238E27FC236}">
                <a16:creationId xmlns:a16="http://schemas.microsoft.com/office/drawing/2014/main" xmlns="" id="{264364B8-2B91-4533-8353-508C5CAD7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943600"/>
            <a:ext cx="8229600" cy="609600"/>
          </a:xfrm>
        </p:spPr>
        <p:txBody>
          <a:bodyPr/>
          <a:lstStyle/>
          <a:p>
            <a:pPr marL="0" indent="0" algn="r">
              <a:buNone/>
            </a:pPr>
            <a:r>
              <a:rPr lang="en-US" sz="1200" dirty="0">
                <a:hlinkClick r:id="rId4" action="ppaction://hlinksldjump"/>
              </a:rPr>
              <a:t>Jump </a:t>
            </a:r>
            <a:r>
              <a:rPr lang="en-US" sz="1200" dirty="0" smtClean="0">
                <a:hlinkClick r:id="rId4" action="ppaction://hlinksldjump"/>
              </a:rPr>
              <a:t>to </a:t>
            </a:r>
            <a:r>
              <a:rPr lang="en-US" altLang="en-US" sz="1200" dirty="0">
                <a:hlinkClick r:id="rId4" action="ppaction://hlinksldjump"/>
              </a:rPr>
              <a:t>Figure 3.1: What Draws People to Groups, Appendix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767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Groups in the Workplace</a:t>
            </a:r>
          </a:p>
        </p:txBody>
      </p:sp>
      <p:sp>
        <p:nvSpPr>
          <p:cNvPr id="1843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Functional groups</a:t>
            </a:r>
            <a:r>
              <a:rPr lang="en-US" dirty="0"/>
              <a:t>: Fulfill ongoing needs in an organization by carrying out a particular function</a:t>
            </a:r>
          </a:p>
          <a:p>
            <a:r>
              <a:rPr lang="en-US" b="1" dirty="0"/>
              <a:t>Task groups</a:t>
            </a:r>
            <a:r>
              <a:rPr lang="en-US" dirty="0"/>
              <a:t>: Set up to carry out a specific activity and then disband when the activity is completed</a:t>
            </a:r>
          </a:p>
          <a:p>
            <a:r>
              <a:rPr lang="en-US" b="1" dirty="0"/>
              <a:t>Formal groups</a:t>
            </a:r>
            <a:r>
              <a:rPr lang="en-US" dirty="0"/>
              <a:t>: Set up by management to meet organizational objectives</a:t>
            </a:r>
          </a:p>
          <a:p>
            <a:r>
              <a:rPr lang="en-US" b="1" dirty="0"/>
              <a:t>Informal groups</a:t>
            </a:r>
            <a:r>
              <a:rPr lang="en-US" dirty="0"/>
              <a:t>: Form when individuals in an organization develop relationships to meet personal needs</a:t>
            </a:r>
          </a:p>
        </p:txBody>
      </p:sp>
    </p:spTree>
    <p:extLst>
      <p:ext uri="{BB962C8B-B14F-4D97-AF65-F5344CB8AC3E}">
        <p14:creationId xmlns:p14="http://schemas.microsoft.com/office/powerpoint/2010/main" val="200679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Organic </a:t>
            </a:r>
            <a:r>
              <a:rPr lang="en-US" altLang="en-US" dirty="0"/>
              <a:t>Organization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Workers </a:t>
            </a:r>
            <a:r>
              <a:rPr lang="en-US" dirty="0" smtClean="0"/>
              <a:t>are all on </a:t>
            </a:r>
            <a:r>
              <a:rPr lang="en-US" dirty="0"/>
              <a:t>the same level, communication is a network of connections, and there are few rigid procedures</a:t>
            </a:r>
          </a:p>
          <a:p>
            <a:endParaRPr lang="en-IN" dirty="0"/>
          </a:p>
          <a:p>
            <a:pPr marL="0" indent="0">
              <a:buNone/>
            </a:pPr>
            <a:r>
              <a:rPr lang="en-IN" dirty="0"/>
              <a:t>Has group leadership and dramatically improved teamwork</a:t>
            </a:r>
          </a:p>
          <a:p>
            <a:r>
              <a:rPr lang="en-IN" sz="2200" dirty="0" smtClean="0"/>
              <a:t>Result </a:t>
            </a:r>
            <a:r>
              <a:rPr lang="en-IN" sz="2200" dirty="0"/>
              <a:t>in organizations adapting more easily to changes in the business environment or marketplace</a:t>
            </a:r>
            <a:r>
              <a:rPr lang="en-US" sz="2200" dirty="0"/>
              <a:t> </a:t>
            </a:r>
          </a:p>
          <a:p>
            <a:endParaRPr lang="en-US" sz="2200" dirty="0"/>
          </a:p>
          <a:p>
            <a:pPr marL="0" indent="0">
              <a:buNone/>
            </a:pPr>
            <a:r>
              <a:rPr lang="en-US" dirty="0"/>
              <a:t>Disadvantage</a:t>
            </a:r>
          </a:p>
          <a:p>
            <a:r>
              <a:rPr lang="en-IN" sz="2200" dirty="0"/>
              <a:t>Requires cooperation from all the members, which in the real world does not always occur</a:t>
            </a: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30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442C70F4-326A-46F5-8CD1-C56DE5A49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Working with Groups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F6F6028-A156-495C-9247-1576D34FF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500"/>
              </a:spcAft>
            </a:pPr>
            <a:r>
              <a:rPr lang="en-US" dirty="0"/>
              <a:t>Make sure all members of a formal group know what they can and should be doing</a:t>
            </a:r>
          </a:p>
          <a:p>
            <a:pPr>
              <a:spcAft>
                <a:spcPts val="500"/>
              </a:spcAft>
            </a:pPr>
            <a:r>
              <a:rPr lang="en-US" dirty="0"/>
              <a:t>Communicate the limits on what the group can do</a:t>
            </a:r>
          </a:p>
          <a:p>
            <a:pPr>
              <a:spcAft>
                <a:spcPts val="500"/>
              </a:spcAft>
            </a:pPr>
            <a:r>
              <a:rPr lang="en-US" dirty="0"/>
              <a:t>Keep groups informed about what is happening in the organization and what changes are planned for the future</a:t>
            </a:r>
          </a:p>
          <a:p>
            <a:pPr>
              <a:spcAft>
                <a:spcPts val="500"/>
              </a:spcAft>
            </a:pPr>
            <a:r>
              <a:rPr lang="en-US" dirty="0"/>
              <a:t>Support the group when it wants to bring legitimate concerns to higher management</a:t>
            </a:r>
          </a:p>
          <a:p>
            <a:pPr>
              <a:spcAft>
                <a:spcPts val="500"/>
              </a:spcAft>
            </a:pPr>
            <a:r>
              <a:rPr lang="en-US" dirty="0"/>
              <a:t>Make good choices about whom to assign to the group</a:t>
            </a:r>
          </a:p>
          <a:p>
            <a:pPr>
              <a:spcAft>
                <a:spcPts val="500"/>
              </a:spcAft>
            </a:pPr>
            <a:r>
              <a:rPr lang="en-US" dirty="0"/>
              <a:t>Treat all employees fairly and impartially, respect the position of the group’s informal leader, and find ways to reward the group as a whole</a:t>
            </a:r>
          </a:p>
          <a:p>
            <a:pPr>
              <a:spcAft>
                <a:spcPts val="500"/>
              </a:spcAft>
            </a:pPr>
            <a:r>
              <a:rPr lang="en-US" dirty="0"/>
              <a:t>Encourage the group to participate in solving problems</a:t>
            </a:r>
          </a:p>
        </p:txBody>
      </p:sp>
    </p:spTree>
    <p:extLst>
      <p:ext uri="{BB962C8B-B14F-4D97-AF65-F5344CB8AC3E}">
        <p14:creationId xmlns:p14="http://schemas.microsoft.com/office/powerpoint/2010/main" val="38730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Characteristics of Groups, 1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Roles</a:t>
            </a:r>
          </a:p>
          <a:p>
            <a:r>
              <a:rPr lang="en-US" sz="2200" dirty="0"/>
              <a:t>Patterns of behavior related to employees’ positions in a group</a:t>
            </a:r>
          </a:p>
          <a:p>
            <a:r>
              <a:rPr lang="en-US" sz="2200" dirty="0"/>
              <a:t>Supervisors may have to resolve problems involving role conflicts</a:t>
            </a:r>
          </a:p>
          <a:p>
            <a:pPr lvl="1"/>
            <a:r>
              <a:rPr lang="en-US" b="1" dirty="0"/>
              <a:t>Role conflicts</a:t>
            </a:r>
            <a:r>
              <a:rPr lang="en-US" dirty="0"/>
              <a:t>: Situations in which a person has two different roles that call for conflicting types of behavior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b="1" dirty="0"/>
              <a:t>Norms</a:t>
            </a:r>
          </a:p>
          <a:p>
            <a:r>
              <a:rPr lang="en-US" sz="2200" dirty="0"/>
              <a:t>Group standards for appropriate or acceptable behavior</a:t>
            </a:r>
          </a:p>
          <a:p>
            <a:r>
              <a:rPr lang="en-US" sz="2200" dirty="0"/>
              <a:t>When a norm is violated, the group responds by pressuring the person to conform</a:t>
            </a:r>
          </a:p>
          <a:p>
            <a:r>
              <a:rPr lang="en-US" sz="2200" dirty="0"/>
              <a:t>Formal groups have procedures for handling violations of norms that are group policies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43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">
  <a:themeElements>
    <a:clrScheme name="Custom 16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000000"/>
      </a:hlink>
      <a:folHlink>
        <a:srgbClr val="C30C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BA161A-7384-45A4-9A5A-488DD33D0522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b891efd-a537-4e57-a9a6-7bde74ae8a20"/>
    <ds:schemaRef ds:uri="http://purl.org/dc/elements/1.1/"/>
    <ds:schemaRef ds:uri="http://schemas.microsoft.com/office/2006/metadata/properties"/>
    <ds:schemaRef ds:uri="http://schemas.microsoft.com/office/2006/documentManagement/types"/>
    <ds:schemaRef ds:uri="aa4f5ada-9d1d-46d6-b705-f2cf90d05a9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1C7726C-2429-4DBD-8941-FBE9C772D6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E1245F-AE99-47B4-8DF8-A7B056EC99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2693</TotalTime>
  <Words>2304</Words>
  <Application>Microsoft Office PowerPoint</Application>
  <PresentationFormat>On-screen Show (4:3)</PresentationFormat>
  <Paragraphs>268</Paragraphs>
  <Slides>30</Slides>
  <Notes>11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MHHE_Accessible_PPT_Template-v3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Chapter 3</vt:lpstr>
      <vt:lpstr>Learning Objectives, 1</vt:lpstr>
      <vt:lpstr>Learning Objectives, 2</vt:lpstr>
      <vt:lpstr>Group</vt:lpstr>
      <vt:lpstr> Figure 3.1: What Draws People to Groups?</vt:lpstr>
      <vt:lpstr>Groups in the Workplace</vt:lpstr>
      <vt:lpstr>Organic Organization</vt:lpstr>
      <vt:lpstr>Guidelines for Working with Groups</vt:lpstr>
      <vt:lpstr>Characteristics of Groups, 1</vt:lpstr>
      <vt:lpstr>Characteristics of Groups, 2</vt:lpstr>
      <vt:lpstr>Characteristics of Groups, 3</vt:lpstr>
      <vt:lpstr>Characteristics of Groups, 4</vt:lpstr>
      <vt:lpstr>Teams</vt:lpstr>
      <vt:lpstr>Stages of Team Development, 1</vt:lpstr>
      <vt:lpstr>Stages of Team Development, 2</vt:lpstr>
      <vt:lpstr>Benefits of Teamwork</vt:lpstr>
      <vt:lpstr> Table 3.1: Dimensions of Quality, 1</vt:lpstr>
      <vt:lpstr> Table 3.1: Dimensions of Quality, 2</vt:lpstr>
      <vt:lpstr> Table 3.1: Dimensions of Quality, 3</vt:lpstr>
      <vt:lpstr>Leading the Team, 1</vt:lpstr>
      <vt:lpstr>Leading the Team, 2</vt:lpstr>
      <vt:lpstr>Leading the Team, 3</vt:lpstr>
      <vt:lpstr>Leading the Team, 4</vt:lpstr>
      <vt:lpstr>Meetings</vt:lpstr>
      <vt:lpstr>Preparing for a Meeting</vt:lpstr>
      <vt:lpstr>Guidelines for Conducting a Meeting</vt:lpstr>
      <vt:lpstr>Overcoming Problems with Meetings</vt:lpstr>
      <vt:lpstr>APPENDICES</vt:lpstr>
      <vt:lpstr>Figure 3.1: What Draws People to Groups, Appendix</vt:lpstr>
      <vt:lpstr>  Guidelines for Conducting a Meeting, Appendix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Bcox</dc:creator>
  <cp:lastModifiedBy>Bhavana Balaji</cp:lastModifiedBy>
  <cp:revision>291</cp:revision>
  <dcterms:created xsi:type="dcterms:W3CDTF">2015-01-23T21:54:27Z</dcterms:created>
  <dcterms:modified xsi:type="dcterms:W3CDTF">2018-01-31T11:35:17Z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0x010100E3B1605E6CAFF34DA7688D4A3DE741FC</vt:lpwstr>
  </property>
</Properties>
</file>