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3" r:id="rId5"/>
    <p:sldMasterId id="2147483681" r:id="rId6"/>
    <p:sldMasterId id="2147483691" r:id="rId7"/>
    <p:sldMasterId id="2147483701" r:id="rId8"/>
    <p:sldMasterId id="2147483709" r:id="rId9"/>
    <p:sldMasterId id="2147483717" r:id="rId10"/>
    <p:sldMasterId id="2147483720" r:id="rId11"/>
  </p:sldMasterIdLst>
  <p:notesMasterIdLst>
    <p:notesMasterId r:id="rId38"/>
  </p:notesMasterIdLst>
  <p:sldIdLst>
    <p:sldId id="259" r:id="rId12"/>
    <p:sldId id="260" r:id="rId13"/>
    <p:sldId id="261" r:id="rId14"/>
    <p:sldId id="262" r:id="rId15"/>
    <p:sldId id="265" r:id="rId16"/>
    <p:sldId id="289" r:id="rId17"/>
    <p:sldId id="296" r:id="rId18"/>
    <p:sldId id="293" r:id="rId19"/>
    <p:sldId id="269" r:id="rId20"/>
    <p:sldId id="270" r:id="rId21"/>
    <p:sldId id="271" r:id="rId22"/>
    <p:sldId id="274" r:id="rId23"/>
    <p:sldId id="276" r:id="rId24"/>
    <p:sldId id="278" r:id="rId25"/>
    <p:sldId id="298" r:id="rId26"/>
    <p:sldId id="280" r:id="rId27"/>
    <p:sldId id="281" r:id="rId28"/>
    <p:sldId id="282" r:id="rId29"/>
    <p:sldId id="284" r:id="rId30"/>
    <p:sldId id="286" r:id="rId31"/>
    <p:sldId id="288" r:id="rId32"/>
    <p:sldId id="290" r:id="rId33"/>
    <p:sldId id="294" r:id="rId34"/>
    <p:sldId id="299" r:id="rId35"/>
    <p:sldId id="300" r:id="rId36"/>
    <p:sldId id="295"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hani Debroy" initials="ID" lastIdx="13" clrIdx="0">
    <p:extLst>
      <p:ext uri="{19B8F6BF-5375-455C-9EA6-DF929625EA0E}">
        <p15:presenceInfo xmlns:p15="http://schemas.microsoft.com/office/powerpoint/2012/main" userId="S-1-5-21-3361151005-2080053223-3394076701-18500" providerId="AD"/>
      </p:ext>
    </p:extLst>
  </p:cmAuthor>
  <p:cmAuthor id="2" name="Grace Miriam D Monte" initials="GMDM" lastIdx="12" clrIdx="1">
    <p:extLst>
      <p:ext uri="{19B8F6BF-5375-455C-9EA6-DF929625EA0E}">
        <p15:presenceInfo xmlns:p15="http://schemas.microsoft.com/office/powerpoint/2012/main" userId="S-1-5-21-3361151005-2080053223-3394076701-191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230" autoAdjust="0"/>
  </p:normalViewPr>
  <p:slideViewPr>
    <p:cSldViewPr>
      <p:cViewPr varScale="1">
        <p:scale>
          <a:sx n="59" d="100"/>
          <a:sy n="59" d="100"/>
        </p:scale>
        <p:origin x="906"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2/5/2018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94622CD-02BC-42F6-8373-49E1684DF614}" type="slidenum">
              <a:rPr lang="en-US"/>
              <a:pPr>
                <a:defRPr/>
              </a:pPr>
              <a:t>1</a:t>
            </a:fld>
            <a:endParaRPr lang="en-US"/>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809313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EFC589B-9BE4-42DE-9F39-8A36923C61FB}" type="slidenum">
              <a:rPr lang="en-US"/>
              <a:pPr>
                <a:defRPr/>
              </a:pPr>
              <a:t>13</a:t>
            </a:fld>
            <a:endParaRPr lang="en-US"/>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5: Discuss advantages and disadvantages of making decisions in groups.</a:t>
            </a:r>
          </a:p>
          <a:p>
            <a:pPr marL="228600" indent="-228600"/>
            <a:endParaRPr lang="en-US" altLang="en-US" dirty="0"/>
          </a:p>
          <a:p>
            <a:pPr marL="228600" indent="-228600"/>
            <a:r>
              <a:rPr lang="en-US" altLang="en-US" dirty="0"/>
              <a:t>See text page: 198</a:t>
            </a:r>
          </a:p>
          <a:p>
            <a:pPr marL="228600" indent="-228600"/>
            <a:endParaRPr lang="en-US" altLang="en-US" dirty="0"/>
          </a:p>
        </p:txBody>
      </p:sp>
    </p:spTree>
    <p:extLst>
      <p:ext uri="{BB962C8B-B14F-4D97-AF65-F5344CB8AC3E}">
        <p14:creationId xmlns:p14="http://schemas.microsoft.com/office/powerpoint/2010/main" val="2751377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DB03762-D48A-4F2B-83E0-F237C035A548}" type="slidenum">
              <a:rPr lang="en-US"/>
              <a:pPr>
                <a:defRPr/>
              </a:pPr>
              <a:t>16</a:t>
            </a:fld>
            <a:endParaRPr lang="en-US"/>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6: Describe guidelines for group decision making.</a:t>
            </a:r>
          </a:p>
          <a:p>
            <a:endParaRPr lang="en-US" altLang="en-US" dirty="0"/>
          </a:p>
          <a:p>
            <a:r>
              <a:rPr lang="en-US" altLang="en-US" dirty="0"/>
              <a:t>See text </a:t>
            </a:r>
            <a:r>
              <a:rPr lang="en-US" altLang="en-US" dirty="0" smtClean="0"/>
              <a:t>pages: 199 and 200</a:t>
            </a:r>
            <a:endParaRPr lang="en-US" altLang="en-US" dirty="0"/>
          </a:p>
          <a:p>
            <a:endParaRPr lang="en-US" altLang="en-US" dirty="0"/>
          </a:p>
        </p:txBody>
      </p:sp>
    </p:spTree>
    <p:extLst>
      <p:ext uri="{BB962C8B-B14F-4D97-AF65-F5344CB8AC3E}">
        <p14:creationId xmlns:p14="http://schemas.microsoft.com/office/powerpoint/2010/main" val="2708210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7559447-A030-4C30-B725-E67309674D44}" type="slidenum">
              <a:rPr lang="en-US"/>
              <a:pPr>
                <a:defRPr/>
              </a:pPr>
              <a:t>17</a:t>
            </a:fld>
            <a:endParaRPr lang="en-US"/>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See Learning Objective 6: Describe guidelines for group decision making.</a:t>
            </a:r>
          </a:p>
          <a:p>
            <a:endParaRPr lang="en-US" altLang="en-US" dirty="0" smtClean="0"/>
          </a:p>
          <a:p>
            <a:r>
              <a:rPr lang="en-US" altLang="en-US" dirty="0" smtClean="0"/>
              <a:t>See text pages: 199 and 200</a:t>
            </a:r>
          </a:p>
          <a:p>
            <a:endParaRPr lang="en-US" altLang="en-US" dirty="0"/>
          </a:p>
        </p:txBody>
      </p:sp>
    </p:spTree>
    <p:extLst>
      <p:ext uri="{BB962C8B-B14F-4D97-AF65-F5344CB8AC3E}">
        <p14:creationId xmlns:p14="http://schemas.microsoft.com/office/powerpoint/2010/main" val="2654411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90125D6-EC60-4041-A1D5-F3562FE048B0}" type="slidenum">
              <a:rPr lang="en-US"/>
              <a:pPr>
                <a:defRPr/>
              </a:pPr>
              <a:t>19</a:t>
            </a:fld>
            <a:endParaRPr lang="en-US"/>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7: Describe guidelines for thinking creatively.</a:t>
            </a:r>
          </a:p>
          <a:p>
            <a:pPr marL="228600" indent="-228600"/>
            <a:endParaRPr lang="en-US" altLang="en-US" dirty="0"/>
          </a:p>
          <a:p>
            <a:pPr marL="228600" indent="-228600"/>
            <a:r>
              <a:rPr lang="en-US" altLang="en-US" dirty="0"/>
              <a:t>See text </a:t>
            </a:r>
            <a:r>
              <a:rPr lang="en-US" altLang="en-US" dirty="0" smtClean="0"/>
              <a:t>pages: 201 and 202</a:t>
            </a:r>
            <a:endParaRPr lang="en-US" altLang="en-US" dirty="0"/>
          </a:p>
          <a:p>
            <a:pPr marL="228600" indent="-228600"/>
            <a:endParaRPr lang="en-US" altLang="en-US" dirty="0"/>
          </a:p>
        </p:txBody>
      </p:sp>
    </p:spTree>
    <p:extLst>
      <p:ext uri="{BB962C8B-B14F-4D97-AF65-F5344CB8AC3E}">
        <p14:creationId xmlns:p14="http://schemas.microsoft.com/office/powerpoint/2010/main" val="375998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202D179-6F75-4A3F-9F87-9242FE9C2E13}" type="slidenum">
              <a:rPr lang="en-US"/>
              <a:pPr>
                <a:defRPr/>
              </a:pPr>
              <a:t>20</a:t>
            </a:fld>
            <a:endParaRPr lang="en-US"/>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Discuss how supervisors can establish and maintain a creative work climate.</a:t>
            </a:r>
          </a:p>
          <a:p>
            <a:endParaRPr lang="en-US" altLang="en-US" dirty="0"/>
          </a:p>
          <a:p>
            <a:r>
              <a:rPr lang="en-US" altLang="en-US" dirty="0"/>
              <a:t>See text page: 204</a:t>
            </a:r>
          </a:p>
          <a:p>
            <a:endParaRPr lang="en-US" altLang="en-US" dirty="0"/>
          </a:p>
        </p:txBody>
      </p:sp>
    </p:spTree>
    <p:extLst>
      <p:ext uri="{BB962C8B-B14F-4D97-AF65-F5344CB8AC3E}">
        <p14:creationId xmlns:p14="http://schemas.microsoft.com/office/powerpoint/2010/main" val="671833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93932CE-A1F8-4538-85F5-4E38DE139B13}" type="slidenum">
              <a:rPr lang="en-US"/>
              <a:pPr>
                <a:defRPr/>
              </a:pPr>
              <a:t>21</a:t>
            </a:fld>
            <a:endParaRPr lang="en-US"/>
          </a:p>
        </p:txBody>
      </p:sp>
      <p:sp>
        <p:nvSpPr>
          <p:cNvPr id="675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9: Identify ways to overcome barriers to creativity.</a:t>
            </a:r>
          </a:p>
          <a:p>
            <a:pPr marL="228600" indent="-228600"/>
            <a:endParaRPr lang="en-US" altLang="en-US" dirty="0"/>
          </a:p>
          <a:p>
            <a:pPr marL="228600" indent="-228600"/>
            <a:r>
              <a:rPr lang="en-US" altLang="en-US" dirty="0"/>
              <a:t>See text </a:t>
            </a:r>
            <a:r>
              <a:rPr lang="en-US" altLang="en-US" dirty="0" smtClean="0"/>
              <a:t>page: </a:t>
            </a:r>
            <a:r>
              <a:rPr lang="en-US" altLang="en-US" dirty="0"/>
              <a:t>204</a:t>
            </a:r>
          </a:p>
          <a:p>
            <a:pPr marL="228600" indent="-228600"/>
            <a:endParaRPr lang="en-US" altLang="en-US" dirty="0"/>
          </a:p>
        </p:txBody>
      </p:sp>
    </p:spTree>
    <p:extLst>
      <p:ext uri="{BB962C8B-B14F-4D97-AF65-F5344CB8AC3E}">
        <p14:creationId xmlns:p14="http://schemas.microsoft.com/office/powerpoint/2010/main" val="3333945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404DFBA-A927-4ED9-A09D-A5297689623A}" type="slidenum">
              <a:rPr lang="en-US"/>
              <a:pPr>
                <a:defRPr/>
              </a:pPr>
              <a:t>2</a:t>
            </a:fld>
            <a:endParaRPr lang="en-US"/>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091041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73F431C-1867-49B5-A2E3-90A5D862D679}" type="slidenum">
              <a:rPr lang="en-US"/>
              <a:pPr>
                <a:defRPr/>
              </a:pPr>
              <a:t>5</a:t>
            </a:fld>
            <a:endParaRPr lang="en-US"/>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1: Identify the steps in the rational model of decision making.</a:t>
            </a:r>
          </a:p>
          <a:p>
            <a:endParaRPr lang="en-US" altLang="en-US" dirty="0"/>
          </a:p>
          <a:p>
            <a:r>
              <a:rPr lang="en-US" altLang="en-US" dirty="0"/>
              <a:t>See text </a:t>
            </a:r>
            <a:r>
              <a:rPr lang="en-US" altLang="en-US" dirty="0" smtClean="0"/>
              <a:t>pages: 186 to 188</a:t>
            </a:r>
            <a:endParaRPr lang="en-US" altLang="en-US" dirty="0"/>
          </a:p>
          <a:p>
            <a:endParaRPr lang="en-US" altLang="en-US" dirty="0"/>
          </a:p>
        </p:txBody>
      </p:sp>
    </p:spTree>
    <p:extLst>
      <p:ext uri="{BB962C8B-B14F-4D97-AF65-F5344CB8AC3E}">
        <p14:creationId xmlns:p14="http://schemas.microsoft.com/office/powerpoint/2010/main" val="1853226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Learning</a:t>
            </a:r>
            <a:r>
              <a:rPr lang="en-US" baseline="0" dirty="0" smtClean="0"/>
              <a:t> Objective 2: </a:t>
            </a:r>
            <a:r>
              <a:rPr lang="en-US" sz="1200" b="0" i="0" u="none" strike="noStrike" kern="1200" baseline="0" dirty="0" smtClean="0">
                <a:solidFill>
                  <a:schemeClr val="tx1"/>
                </a:solidFill>
                <a:latin typeface="+mn-lt"/>
                <a:ea typeface="+mn-ea"/>
                <a:cs typeface="+mn-cs"/>
              </a:rPr>
              <a:t>Discuss ways people make compromises in following the decision-making model.</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See text pages: 188 to 191</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81A6493-D61B-4305-9832-E06BE481A99C}" type="slidenum">
              <a:rPr lang="en-US" smtClean="0"/>
              <a:pPr/>
              <a:t>6</a:t>
            </a:fld>
            <a:endParaRPr lang="en-US"/>
          </a:p>
        </p:txBody>
      </p:sp>
    </p:spTree>
    <p:extLst>
      <p:ext uri="{BB962C8B-B14F-4D97-AF65-F5344CB8AC3E}">
        <p14:creationId xmlns:p14="http://schemas.microsoft.com/office/powerpoint/2010/main" val="1708249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Learning</a:t>
            </a:r>
            <a:r>
              <a:rPr lang="en-US" baseline="0" dirty="0" smtClean="0"/>
              <a:t> Objective 2: </a:t>
            </a:r>
            <a:r>
              <a:rPr lang="en-US" sz="1200" b="0" i="0" u="none" strike="noStrike" kern="1200" baseline="0" dirty="0" smtClean="0">
                <a:solidFill>
                  <a:schemeClr val="tx1"/>
                </a:solidFill>
                <a:latin typeface="+mn-lt"/>
                <a:ea typeface="+mn-ea"/>
                <a:cs typeface="+mn-cs"/>
              </a:rPr>
              <a:t>Discuss ways people make compromises in following the decision-making model.</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See text pages: 188 to 191</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81A6493-D61B-4305-9832-E06BE481A99C}" type="slidenum">
              <a:rPr lang="en-US" smtClean="0"/>
              <a:pPr/>
              <a:t>8</a:t>
            </a:fld>
            <a:endParaRPr lang="en-US"/>
          </a:p>
        </p:txBody>
      </p:sp>
    </p:spTree>
    <p:extLst>
      <p:ext uri="{BB962C8B-B14F-4D97-AF65-F5344CB8AC3E}">
        <p14:creationId xmlns:p14="http://schemas.microsoft.com/office/powerpoint/2010/main" val="2988094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2E807FE-BA63-4A48-880F-9C849D6224F9}" type="slidenum">
              <a:rPr lang="en-US"/>
              <a:pPr>
                <a:defRPr/>
              </a:pPr>
              <a:t>9</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3: Describe guidelines for making decisions.</a:t>
            </a:r>
          </a:p>
          <a:p>
            <a:pPr marL="228600" indent="-228600"/>
            <a:endParaRPr lang="en-US" altLang="en-US" dirty="0"/>
          </a:p>
          <a:p>
            <a:pPr marL="228600" indent="-228600"/>
            <a:r>
              <a:rPr lang="en-US" altLang="en-US" dirty="0"/>
              <a:t>See text </a:t>
            </a:r>
            <a:r>
              <a:rPr lang="en-US" altLang="en-US" dirty="0" smtClean="0"/>
              <a:t>page: </a:t>
            </a:r>
            <a:r>
              <a:rPr lang="en-US" altLang="en-US" dirty="0"/>
              <a:t>192</a:t>
            </a:r>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3463325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D82DEF7-5FBD-431D-9FE8-C6EDAF21D397}" type="slidenum">
              <a:rPr lang="en-US"/>
              <a:pPr>
                <a:defRPr/>
              </a:pPr>
              <a:t>10</a:t>
            </a:fld>
            <a:endParaRPr 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Describe guidelines for making decisions.</a:t>
            </a:r>
          </a:p>
          <a:p>
            <a:endParaRPr lang="en-US" altLang="en-US" dirty="0"/>
          </a:p>
          <a:p>
            <a:r>
              <a:rPr lang="en-US" altLang="en-US" dirty="0"/>
              <a:t>See text page: 194</a:t>
            </a:r>
          </a:p>
          <a:p>
            <a:endParaRPr lang="en-US" altLang="en-US" dirty="0"/>
          </a:p>
        </p:txBody>
      </p:sp>
    </p:spTree>
    <p:extLst>
      <p:ext uri="{BB962C8B-B14F-4D97-AF65-F5344CB8AC3E}">
        <p14:creationId xmlns:p14="http://schemas.microsoft.com/office/powerpoint/2010/main" val="2171826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F5D27C5-5111-4B04-A9BB-114355D02115}" type="slidenum">
              <a:rPr lang="en-US"/>
              <a:pPr>
                <a:defRPr/>
              </a:pPr>
              <a:t>11</a:t>
            </a:fld>
            <a:endParaRPr lang="en-US"/>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Explain how probability theory, decision trees, and computer software can help in making decisions.</a:t>
            </a:r>
          </a:p>
          <a:p>
            <a:endParaRPr lang="en-US" altLang="en-US" dirty="0"/>
          </a:p>
          <a:p>
            <a:r>
              <a:rPr lang="en-US" altLang="en-US" dirty="0"/>
              <a:t>See text pages: 195 to </a:t>
            </a:r>
            <a:r>
              <a:rPr lang="en-US" altLang="en-US" dirty="0" smtClean="0"/>
              <a:t>197</a:t>
            </a:r>
            <a:endParaRPr lang="en-US" altLang="en-US" dirty="0"/>
          </a:p>
        </p:txBody>
      </p:sp>
    </p:spTree>
    <p:extLst>
      <p:ext uri="{BB962C8B-B14F-4D97-AF65-F5344CB8AC3E}">
        <p14:creationId xmlns:p14="http://schemas.microsoft.com/office/powerpoint/2010/main" val="1176680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DDF24A5-22DC-4FA1-84D7-1FBD4796808F}" type="slidenum">
              <a:rPr lang="en-US"/>
              <a:pPr>
                <a:defRPr/>
              </a:pPr>
              <a:t>12</a:t>
            </a:fld>
            <a:endParaRPr lang="en-US"/>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Explain how probability theory, decision trees, and computer software can help in making decisions.</a:t>
            </a:r>
          </a:p>
          <a:p>
            <a:endParaRPr lang="en-US" altLang="en-US" dirty="0"/>
          </a:p>
          <a:p>
            <a:r>
              <a:rPr lang="en-US" altLang="en-US" dirty="0"/>
              <a:t>See text </a:t>
            </a:r>
            <a:r>
              <a:rPr lang="en-US" altLang="en-US" dirty="0" smtClean="0"/>
              <a:t>pages: 197 and 198</a:t>
            </a:r>
            <a:endParaRPr lang="en-US" altLang="en-US" dirty="0"/>
          </a:p>
          <a:p>
            <a:endParaRPr lang="en-US" altLang="en-US" dirty="0"/>
          </a:p>
        </p:txBody>
      </p:sp>
    </p:spTree>
    <p:extLst>
      <p:ext uri="{BB962C8B-B14F-4D97-AF65-F5344CB8AC3E}">
        <p14:creationId xmlns:p14="http://schemas.microsoft.com/office/powerpoint/2010/main" val="3694862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 xmlns:a16="http://schemas.microsoft.com/office/drawing/2014/main" id="{C5ADB85C-5D13-4479-986C-775D418C0D73}"/>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2807217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56995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5706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16420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4066651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56422465"/>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411529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8438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791679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pattFill prst="pct50">
            <a:fgClr>
              <a:schemeClr val="accent3">
                <a:lumMod val="75000"/>
              </a:schemeClr>
            </a:fgClr>
            <a:bgClr>
              <a:schemeClr val="accent3">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685801"/>
            <a:ext cx="39624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609600" y="6486957"/>
            <a:ext cx="7543800" cy="365125"/>
          </a:xfrm>
          <a:prstGeom prst="rect">
            <a:avLst/>
          </a:prstGeom>
        </p:spPr>
        <p:txBody>
          <a:bodyPr/>
          <a:lstStyle>
            <a:lvl1pPr>
              <a:defRPr sz="1000"/>
            </a:lvl1pPr>
          </a:lstStyle>
          <a:p>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0" y="533400"/>
            <a:ext cx="4074764" cy="5105400"/>
          </a:xfrm>
          <a:prstGeom prst="rect">
            <a:avLst/>
          </a:prstGeom>
        </p:spPr>
      </p:pic>
      <p:sp>
        <p:nvSpPr>
          <p:cNvPr id="10" name="Rectangle 9"/>
          <p:cNvSpPr/>
          <p:nvPr userDrawn="1"/>
        </p:nvSpPr>
        <p:spPr>
          <a:xfrm>
            <a:off x="0" y="0"/>
            <a:ext cx="609600" cy="281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2514600"/>
            <a:ext cx="609600" cy="4343400"/>
          </a:xfrm>
          <a:prstGeom prst="rect">
            <a:avLst/>
          </a:prstGeom>
          <a:solidFill>
            <a:srgbClr val="9A1A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6152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a:p>
        </p:txBody>
      </p:sp>
    </p:spTree>
    <p:extLst>
      <p:ext uri="{BB962C8B-B14F-4D97-AF65-F5344CB8AC3E}">
        <p14:creationId xmlns:p14="http://schemas.microsoft.com/office/powerpoint/2010/main" val="3083938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5242637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a:p>
        </p:txBody>
      </p:sp>
    </p:spTree>
    <p:extLst>
      <p:ext uri="{BB962C8B-B14F-4D97-AF65-F5344CB8AC3E}">
        <p14:creationId xmlns:p14="http://schemas.microsoft.com/office/powerpoint/2010/main" val="37353255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a:p>
        </p:txBody>
      </p:sp>
    </p:spTree>
    <p:extLst>
      <p:ext uri="{BB962C8B-B14F-4D97-AF65-F5344CB8AC3E}">
        <p14:creationId xmlns:p14="http://schemas.microsoft.com/office/powerpoint/2010/main" val="41113421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247766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124761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658591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712101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70259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312154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781125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04404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5848244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759470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704539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390414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465781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011654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599880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76733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2568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02055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68399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90355695"/>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451464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029775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852714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110927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811933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240116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34542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316063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032799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92474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1894872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5088080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248423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459397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034397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515112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5551484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78007409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7609735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4177826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322884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284557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5332869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01068897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30369618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735865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21415916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2929683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151193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606144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 xmlns:a16="http://schemas.microsoft.com/office/drawing/2014/main" id="{1BE33546-E245-41EB-A686-6F364E715812}"/>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50428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4.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248410665"/>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724" r:id="rId18"/>
    <p:sldLayoutId id="2147483725" r:id="rId19"/>
    <p:sldLayoutId id="2147483726" r:id="rId20"/>
    <p:sldLayoutId id="2147483727"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65984437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iming>
    <p:tnLst>
      <p:par>
        <p:cTn id="1" dur="indefinite" restart="never" nodeType="tmRoot"/>
      </p:par>
    </p:tnLst>
  </p:timing>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368096452"/>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4913759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864565336"/>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53229761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313362807"/>
      </p:ext>
    </p:extLst>
  </p:cSld>
  <p:clrMap bg1="lt1" tx1="dk1" bg2="lt2" tx2="dk2" accent1="accent1" accent2="accent2" accent3="accent3" accent4="accent4" accent5="accent5" accent6="accent6" hlink="hlink" folHlink="folHlink"/>
  <p:sldLayoutIdLst>
    <p:sldLayoutId id="2147483718" r:id="rId1"/>
    <p:sldLayoutId id="2147483719"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1796435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3"/>
          <p:cNvSpPr>
            <a:spLocks noGrp="1" noChangeArrowheads="1"/>
          </p:cNvSpPr>
          <p:nvPr>
            <p:ph type="body" sz="quarter" idx="10"/>
          </p:nvPr>
        </p:nvSpPr>
        <p:spPr>
          <a:xfrm>
            <a:off x="0" y="2514600"/>
            <a:ext cx="5105400" cy="685800"/>
          </a:xfrm>
        </p:spPr>
        <p:txBody>
          <a:bodyPr/>
          <a:lstStyle/>
          <a:p>
            <a:pPr algn="ctr"/>
            <a:r>
              <a:rPr lang="en-US" altLang="en-US" sz="3200">
                <a:solidFill>
                  <a:schemeClr val="tx1"/>
                </a:solidFill>
                <a:latin typeface="+mj-lt"/>
              </a:rPr>
              <a:t>Chapter </a:t>
            </a:r>
            <a:r>
              <a:rPr lang="en-US" altLang="en-US" sz="3200" smtClean="0">
                <a:solidFill>
                  <a:schemeClr val="tx1"/>
                </a:solidFill>
                <a:latin typeface="+mj-lt"/>
              </a:rPr>
              <a:t>8</a:t>
            </a:r>
            <a:endParaRPr lang="en-US" altLang="en-US" sz="3200" dirty="0">
              <a:solidFill>
                <a:schemeClr val="tx1"/>
              </a:solidFill>
              <a:latin typeface="+mj-lt"/>
            </a:endParaRPr>
          </a:p>
        </p:txBody>
      </p:sp>
      <p:sp>
        <p:nvSpPr>
          <p:cNvPr id="13314" name="Subtitle 2"/>
          <p:cNvSpPr>
            <a:spLocks noGrp="1" noChangeArrowheads="1"/>
          </p:cNvSpPr>
          <p:nvPr>
            <p:ph type="ctrTitle"/>
          </p:nvPr>
        </p:nvSpPr>
        <p:spPr/>
        <p:txBody>
          <a:bodyPr>
            <a:noAutofit/>
          </a:bodyPr>
          <a:lstStyle/>
          <a:p>
            <a:r>
              <a:rPr lang="en-US" altLang="en-US" dirty="0"/>
              <a:t>Problem Solving, Decision Making, and Creativity</a:t>
            </a:r>
          </a:p>
        </p:txBody>
      </p:sp>
      <p:pic>
        <p:nvPicPr>
          <p:cNvPr id="7" name="Picture 6">
            <a:extLst>
              <a:ext uri="{FF2B5EF4-FFF2-40B4-BE49-F238E27FC236}">
                <a16:creationId xmlns="" xmlns:a16="http://schemas.microsoft.com/office/drawing/2014/main" id="{7AF76D54-18F7-41BD-8B96-FAB5DD413F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1829" y="1219200"/>
            <a:ext cx="3609055" cy="4552028"/>
          </a:xfrm>
          <a:prstGeom prst="rect">
            <a:avLst/>
          </a:prstGeom>
        </p:spPr>
      </p:pic>
      <p:sp>
        <p:nvSpPr>
          <p:cNvPr id="8" name="Content placeholder 1">
            <a:extLst>
              <a:ext uri="{FF2B5EF4-FFF2-40B4-BE49-F238E27FC236}">
                <a16:creationId xmlns="" xmlns:a16="http://schemas.microsoft.com/office/drawing/2014/main" id="{AEFD7C8B-AAE3-45EE-9F95-C2F103773CB9}"/>
              </a:ext>
            </a:extLst>
          </p:cNvPr>
          <p:cNvSpPr/>
          <p:nvPr/>
        </p:nvSpPr>
        <p:spPr>
          <a:xfrm>
            <a:off x="53481" y="6703132"/>
            <a:ext cx="9220200" cy="215444"/>
          </a:xfrm>
          <a:prstGeom prst="rect">
            <a:avLst/>
          </a:prstGeom>
        </p:spPr>
        <p:txBody>
          <a:bodyPr wrap="square">
            <a:spAutoFit/>
          </a:bodyPr>
          <a:lstStyle/>
          <a:p>
            <a:pPr marL="0" lvl="2" indent="0" algn="l">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           </a:t>
            </a:r>
            <a:endParaRPr lang="en-IN" sz="8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205976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 xmlns:a16="http://schemas.microsoft.com/office/drawing/2014/main" id="{6B7B7DF9-AF24-454C-9798-C2377BF24F0C}"/>
              </a:ext>
            </a:extLst>
          </p:cNvPr>
          <p:cNvSpPr>
            <a:spLocks noGrp="1"/>
          </p:cNvSpPr>
          <p:nvPr>
            <p:ph type="title"/>
          </p:nvPr>
        </p:nvSpPr>
        <p:spPr/>
        <p:txBody>
          <a:bodyPr/>
          <a:lstStyle/>
          <a:p>
            <a:r>
              <a:rPr lang="en-US" altLang="en-US" dirty="0">
                <a:latin typeface="Calibri" panose="020F0502020204030204" pitchFamily="34" charset="0"/>
                <a:cs typeface="Arial" charset="0"/>
              </a:rPr>
              <a:t>Decision-Making Traps</a:t>
            </a:r>
            <a:endParaRPr lang="en-US" dirty="0"/>
          </a:p>
        </p:txBody>
      </p:sp>
      <p:sp>
        <p:nvSpPr>
          <p:cNvPr id="13" name="Content Placeholder 12">
            <a:extLst>
              <a:ext uri="{FF2B5EF4-FFF2-40B4-BE49-F238E27FC236}">
                <a16:creationId xmlns="" xmlns:a16="http://schemas.microsoft.com/office/drawing/2014/main" id="{EC6A2105-65F2-43CE-B925-195E186C4D22}"/>
              </a:ext>
            </a:extLst>
          </p:cNvPr>
          <p:cNvSpPr>
            <a:spLocks noGrp="1"/>
          </p:cNvSpPr>
          <p:nvPr>
            <p:ph idx="1"/>
          </p:nvPr>
        </p:nvSpPr>
        <p:spPr/>
        <p:txBody>
          <a:bodyPr/>
          <a:lstStyle/>
          <a:p>
            <a:r>
              <a:rPr lang="en-US" dirty="0"/>
              <a:t>Treating every decision like a crisis</a:t>
            </a:r>
          </a:p>
          <a:p>
            <a:r>
              <a:rPr lang="en-US" dirty="0"/>
              <a:t>Responding inappropriately to failure</a:t>
            </a:r>
          </a:p>
          <a:p>
            <a:r>
              <a:rPr lang="en-US" dirty="0"/>
              <a:t>Overlooking precedent</a:t>
            </a:r>
          </a:p>
          <a:p>
            <a:r>
              <a:rPr lang="en-US" dirty="0"/>
              <a:t>Promising too much</a:t>
            </a:r>
          </a:p>
          <a:p>
            <a:r>
              <a:rPr lang="en-US" dirty="0"/>
              <a:t>Assuming </a:t>
            </a:r>
            <a:r>
              <a:rPr lang="en-US" dirty="0" smtClean="0"/>
              <a:t>that only </a:t>
            </a:r>
            <a:r>
              <a:rPr lang="en-US" dirty="0"/>
              <a:t>one choice is </a:t>
            </a:r>
            <a:r>
              <a:rPr lang="en-US" dirty="0" smtClean="0"/>
              <a:t>right</a:t>
            </a:r>
            <a:endParaRPr lang="en-US" dirty="0"/>
          </a:p>
        </p:txBody>
      </p:sp>
    </p:spTree>
    <p:extLst>
      <p:ext uri="{BB962C8B-B14F-4D97-AF65-F5344CB8AC3E}">
        <p14:creationId xmlns:p14="http://schemas.microsoft.com/office/powerpoint/2010/main" val="3791704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B0F6DC4B-89DA-4F9D-94D1-D1DD70F0F6D4}"/>
              </a:ext>
            </a:extLst>
          </p:cNvPr>
          <p:cNvSpPr>
            <a:spLocks noGrp="1"/>
          </p:cNvSpPr>
          <p:nvPr>
            <p:ph type="title"/>
          </p:nvPr>
        </p:nvSpPr>
        <p:spPr/>
        <p:txBody>
          <a:bodyPr/>
          <a:lstStyle/>
          <a:p>
            <a:r>
              <a:rPr lang="en-US" altLang="en-US" dirty="0"/>
              <a:t>Tools for Decision Making, 1</a:t>
            </a:r>
            <a:endParaRPr lang="en-US" dirty="0"/>
          </a:p>
        </p:txBody>
      </p:sp>
      <p:sp>
        <p:nvSpPr>
          <p:cNvPr id="9" name="Content Placeholder 8">
            <a:extLst>
              <a:ext uri="{FF2B5EF4-FFF2-40B4-BE49-F238E27FC236}">
                <a16:creationId xmlns="" xmlns:a16="http://schemas.microsoft.com/office/drawing/2014/main" id="{642BD591-5C01-4D5B-9518-6D026CD70435}"/>
              </a:ext>
            </a:extLst>
          </p:cNvPr>
          <p:cNvSpPr>
            <a:spLocks noGrp="1"/>
          </p:cNvSpPr>
          <p:nvPr>
            <p:ph idx="1"/>
          </p:nvPr>
        </p:nvSpPr>
        <p:spPr/>
        <p:txBody>
          <a:bodyPr/>
          <a:lstStyle/>
          <a:p>
            <a:pPr marL="0" indent="0">
              <a:buNone/>
            </a:pPr>
            <a:r>
              <a:rPr lang="en-US" altLang="en-US" b="1" dirty="0">
                <a:latin typeface="Calibri" panose="020F0502020204030204" pitchFamily="34" charset="0"/>
                <a:cs typeface="Arial" charset="0"/>
              </a:rPr>
              <a:t>Probability theory</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smtClean="0">
                <a:latin typeface="Calibri" panose="020F0502020204030204" pitchFamily="34" charset="0"/>
                <a:cs typeface="Arial" charset="0"/>
              </a:rPr>
              <a:t>Body </a:t>
            </a:r>
            <a:r>
              <a:rPr lang="en-US" altLang="en-US" dirty="0">
                <a:latin typeface="Calibri" panose="020F0502020204030204" pitchFamily="34" charset="0"/>
                <a:cs typeface="Arial" charset="0"/>
              </a:rPr>
              <a:t>of techniques for comparing the consequences of possible decisions in a risk situation</a:t>
            </a:r>
          </a:p>
          <a:p>
            <a:pPr>
              <a:buFont typeface="Arial" panose="020B0604020202020204" pitchFamily="34" charset="0"/>
              <a:buChar char="•"/>
            </a:pPr>
            <a:r>
              <a:rPr lang="en-US" altLang="en-US" sz="2200" dirty="0" smtClean="0">
                <a:latin typeface="Calibri" panose="020F0502020204030204" pitchFamily="34" charset="0"/>
                <a:cs typeface="Arial" charset="0"/>
              </a:rPr>
              <a:t>Supervisor </a:t>
            </a:r>
            <a:r>
              <a:rPr lang="en-US" altLang="en-US" sz="2200" dirty="0">
                <a:latin typeface="Calibri" panose="020F0502020204030204" pitchFamily="34" charset="0"/>
                <a:cs typeface="Arial" charset="0"/>
              </a:rPr>
              <a:t>needs to know or be able to estimate the value of each possible outcome and the probability that this outcome will </a:t>
            </a:r>
            <a:r>
              <a:rPr lang="en-US" altLang="en-US" sz="2200" dirty="0" smtClean="0">
                <a:latin typeface="Calibri" panose="020F0502020204030204" pitchFamily="34" charset="0"/>
                <a:cs typeface="Arial" charset="0"/>
              </a:rPr>
              <a:t>occur in order to use the theory</a:t>
            </a:r>
            <a:endParaRPr lang="en-US" altLang="en-US" sz="2200" dirty="0">
              <a:latin typeface="Calibri" panose="020F0502020204030204" pitchFamily="34" charset="0"/>
              <a:cs typeface="Arial" charset="0"/>
            </a:endParaRPr>
          </a:p>
          <a:p>
            <a:pPr marL="0" indent="0">
              <a:buNone/>
            </a:pPr>
            <a:endParaRPr lang="en-US" altLang="en-US" sz="1200" dirty="0">
              <a:latin typeface="Calibri" panose="020F0502020204030204" pitchFamily="34" charset="0"/>
              <a:cs typeface="Arial" charset="0"/>
            </a:endParaRPr>
          </a:p>
          <a:p>
            <a:pPr marL="0" indent="0">
              <a:buNone/>
            </a:pPr>
            <a:r>
              <a:rPr lang="en-US" altLang="en-US" b="1" dirty="0">
                <a:latin typeface="Calibri" panose="020F0502020204030204" pitchFamily="34" charset="0"/>
                <a:cs typeface="Arial" charset="0"/>
              </a:rPr>
              <a:t>Decision tree</a:t>
            </a:r>
            <a:r>
              <a:rPr lang="en-US" altLang="en-US" dirty="0">
                <a:latin typeface="Calibri" panose="020F0502020204030204" pitchFamily="34" charset="0"/>
                <a:cs typeface="Arial" charset="0"/>
              </a:rPr>
              <a:t>: </a:t>
            </a:r>
            <a:r>
              <a:rPr lang="en-US" altLang="en-US" dirty="0" smtClean="0">
                <a:latin typeface="Calibri" panose="020F0502020204030204" pitchFamily="34" charset="0"/>
                <a:cs typeface="Arial" charset="0"/>
              </a:rPr>
              <a:t>Graph </a:t>
            </a:r>
            <a:r>
              <a:rPr lang="en-US" altLang="en-US" dirty="0">
                <a:latin typeface="Calibri" panose="020F0502020204030204" pitchFamily="34" charset="0"/>
                <a:cs typeface="Arial" charset="0"/>
              </a:rPr>
              <a:t>that helps decision makers use the probability theory by showing </a:t>
            </a:r>
            <a:r>
              <a:rPr lang="en-US" altLang="en-US" dirty="0" smtClean="0">
                <a:latin typeface="Calibri" panose="020F0502020204030204" pitchFamily="34" charset="0"/>
                <a:cs typeface="Arial" charset="0"/>
              </a:rPr>
              <a:t>the expected </a:t>
            </a:r>
            <a:r>
              <a:rPr lang="en-US" altLang="en-US" dirty="0">
                <a:latin typeface="Calibri" panose="020F0502020204030204" pitchFamily="34" charset="0"/>
                <a:cs typeface="Arial" charset="0"/>
              </a:rPr>
              <a:t>values of decisions in varying </a:t>
            </a:r>
            <a:r>
              <a:rPr lang="en-US" altLang="en-US" dirty="0" smtClean="0">
                <a:latin typeface="Calibri" panose="020F0502020204030204" pitchFamily="34" charset="0"/>
                <a:cs typeface="Arial" charset="0"/>
              </a:rPr>
              <a:t>circumstances</a:t>
            </a:r>
          </a:p>
          <a:p>
            <a:r>
              <a:rPr lang="en-US" altLang="en-US" sz="2200" dirty="0">
                <a:latin typeface="Calibri" panose="020F0502020204030204" pitchFamily="34" charset="0"/>
                <a:cs typeface="Arial" charset="0"/>
              </a:rPr>
              <a:t>Decision maker estimates the probability of each chance event </a:t>
            </a:r>
            <a:r>
              <a:rPr lang="en-US" altLang="en-US" sz="2200" dirty="0" smtClean="0">
                <a:latin typeface="Calibri" panose="020F0502020204030204" pitchFamily="34" charset="0"/>
                <a:cs typeface="Arial" charset="0"/>
              </a:rPr>
              <a:t>occurring</a:t>
            </a:r>
            <a:endParaRPr lang="en-US" altLang="en-US" dirty="0" smtClean="0">
              <a:latin typeface="Calibri" panose="020F0502020204030204" pitchFamily="34" charset="0"/>
              <a:cs typeface="Arial" charset="0"/>
            </a:endParaRPr>
          </a:p>
          <a:p>
            <a:pPr lvl="1"/>
            <a:r>
              <a:rPr lang="en-US" dirty="0" smtClean="0"/>
              <a:t>To </a:t>
            </a:r>
            <a:r>
              <a:rPr lang="en-US" dirty="0"/>
              <a:t>find the expected value of each outcome, the decision maker multiplies the probability by the value of the outcome </a:t>
            </a:r>
          </a:p>
        </p:txBody>
      </p:sp>
    </p:spTree>
    <p:extLst>
      <p:ext uri="{BB962C8B-B14F-4D97-AF65-F5344CB8AC3E}">
        <p14:creationId xmlns:p14="http://schemas.microsoft.com/office/powerpoint/2010/main" val="15207471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 xmlns:a16="http://schemas.microsoft.com/office/drawing/2014/main" id="{35F99E9A-0DC7-4F4C-8986-BE79F42DC817}"/>
              </a:ext>
            </a:extLst>
          </p:cNvPr>
          <p:cNvSpPr>
            <a:spLocks noGrp="1"/>
          </p:cNvSpPr>
          <p:nvPr>
            <p:ph type="title"/>
          </p:nvPr>
        </p:nvSpPr>
        <p:spPr/>
        <p:txBody>
          <a:bodyPr/>
          <a:lstStyle/>
          <a:p>
            <a:r>
              <a:rPr lang="en-US" altLang="en-US" dirty="0"/>
              <a:t>Tools for Decision Making, 2</a:t>
            </a:r>
            <a:endParaRPr lang="en-US" dirty="0"/>
          </a:p>
        </p:txBody>
      </p:sp>
      <p:sp>
        <p:nvSpPr>
          <p:cNvPr id="7" name="Content Placeholder 6">
            <a:extLst>
              <a:ext uri="{FF2B5EF4-FFF2-40B4-BE49-F238E27FC236}">
                <a16:creationId xmlns="" xmlns:a16="http://schemas.microsoft.com/office/drawing/2014/main" id="{C286A6EF-79EC-45C8-86F3-8B14C839AFCE}"/>
              </a:ext>
            </a:extLst>
          </p:cNvPr>
          <p:cNvSpPr>
            <a:spLocks noGrp="1"/>
          </p:cNvSpPr>
          <p:nvPr>
            <p:ph idx="1"/>
          </p:nvPr>
        </p:nvSpPr>
        <p:spPr/>
        <p:txBody>
          <a:bodyPr/>
          <a:lstStyle/>
          <a:p>
            <a:pPr marL="0" indent="0">
              <a:buNone/>
            </a:pPr>
            <a:r>
              <a:rPr lang="en-US" altLang="en-US" b="1" dirty="0" smtClean="0">
                <a:latin typeface="Calibri" panose="020F0502020204030204" pitchFamily="34" charset="0"/>
                <a:cs typeface="Arial" charset="0"/>
              </a:rPr>
              <a:t>Computer software</a:t>
            </a:r>
          </a:p>
          <a:p>
            <a:r>
              <a:rPr lang="en-US" altLang="en-US" sz="2200" b="1" dirty="0" smtClean="0">
                <a:latin typeface="Calibri" panose="020F0502020204030204" pitchFamily="34" charset="0"/>
                <a:cs typeface="Arial" charset="0"/>
              </a:rPr>
              <a:t>Decision-making software</a:t>
            </a:r>
            <a:r>
              <a:rPr lang="en-US" altLang="en-US" sz="2200" dirty="0" smtClean="0">
                <a:latin typeface="Calibri" panose="020F0502020204030204" pitchFamily="34" charset="0"/>
                <a:cs typeface="Arial" charset="0"/>
              </a:rPr>
              <a:t>: Computer program that leads </a:t>
            </a:r>
            <a:r>
              <a:rPr lang="en-US" altLang="en-US" sz="2200" dirty="0">
                <a:latin typeface="Calibri" panose="020F0502020204030204" pitchFamily="34" charset="0"/>
                <a:cs typeface="Arial" charset="0"/>
              </a:rPr>
              <a:t>the user through the steps of the formal decision-making </a:t>
            </a:r>
            <a:r>
              <a:rPr lang="en-US" altLang="en-US" sz="2200" dirty="0" smtClean="0">
                <a:latin typeface="Calibri" panose="020F0502020204030204" pitchFamily="34" charset="0"/>
                <a:cs typeface="Arial" charset="0"/>
              </a:rPr>
              <a:t>process</a:t>
            </a:r>
          </a:p>
          <a:p>
            <a:pPr lvl="1"/>
            <a:r>
              <a:rPr lang="en-US" altLang="en-US" dirty="0" smtClean="0">
                <a:latin typeface="Calibri" panose="020F0502020204030204" pitchFamily="34" charset="0"/>
                <a:cs typeface="Arial" charset="0"/>
              </a:rPr>
              <a:t>Asks </a:t>
            </a:r>
            <a:r>
              <a:rPr lang="en-US" altLang="en-US" dirty="0">
                <a:latin typeface="Calibri" panose="020F0502020204030204" pitchFamily="34" charset="0"/>
                <a:cs typeface="Arial" charset="0"/>
              </a:rPr>
              <a:t>the user about his or her values and priorities</a:t>
            </a:r>
          </a:p>
          <a:p>
            <a:r>
              <a:rPr lang="en-US" altLang="en-US" sz="2200" dirty="0">
                <a:latin typeface="Calibri" panose="020F0502020204030204" pitchFamily="34" charset="0"/>
                <a:cs typeface="Arial" charset="0"/>
              </a:rPr>
              <a:t>S</a:t>
            </a:r>
            <a:r>
              <a:rPr lang="en-US" altLang="en-US" sz="2200" dirty="0" smtClean="0">
                <a:latin typeface="Calibri" panose="020F0502020204030204" pitchFamily="34" charset="0"/>
                <a:cs typeface="Arial" charset="0"/>
              </a:rPr>
              <a:t>upervisor may use </a:t>
            </a:r>
            <a:r>
              <a:rPr lang="en-US" altLang="en-US" sz="2200" dirty="0">
                <a:latin typeface="Calibri" panose="020F0502020204030204" pitchFamily="34" charset="0"/>
                <a:cs typeface="Arial" charset="0"/>
              </a:rPr>
              <a:t>spreadsheet or database management </a:t>
            </a:r>
            <a:r>
              <a:rPr lang="en-US" altLang="en-US" sz="2200" dirty="0" smtClean="0">
                <a:latin typeface="Calibri" panose="020F0502020204030204" pitchFamily="34" charset="0"/>
                <a:cs typeface="Arial" charset="0"/>
              </a:rPr>
              <a:t>software to sort information</a:t>
            </a:r>
            <a:endParaRPr lang="en-US" dirty="0"/>
          </a:p>
        </p:txBody>
      </p:sp>
    </p:spTree>
    <p:extLst>
      <p:ext uri="{BB962C8B-B14F-4D97-AF65-F5344CB8AC3E}">
        <p14:creationId xmlns:p14="http://schemas.microsoft.com/office/powerpoint/2010/main" val="459642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4D91A3ED-8A26-4DAF-B813-8E1EAA53D107}"/>
              </a:ext>
            </a:extLst>
          </p:cNvPr>
          <p:cNvSpPr>
            <a:spLocks noGrp="1"/>
          </p:cNvSpPr>
          <p:nvPr>
            <p:ph type="title"/>
          </p:nvPr>
        </p:nvSpPr>
        <p:spPr/>
        <p:txBody>
          <a:bodyPr/>
          <a:lstStyle/>
          <a:p>
            <a:r>
              <a:rPr lang="en-US" altLang="en-US" dirty="0">
                <a:latin typeface="Calibri" panose="020F0502020204030204" pitchFamily="34" charset="0"/>
                <a:cs typeface="Arial" charset="0"/>
              </a:rPr>
              <a:t>Group Decision </a:t>
            </a:r>
            <a:r>
              <a:rPr lang="en-US" altLang="en-US" dirty="0" smtClean="0">
                <a:latin typeface="Calibri" panose="020F0502020204030204" pitchFamily="34" charset="0"/>
                <a:cs typeface="Arial" charset="0"/>
              </a:rPr>
              <a:t>Making</a:t>
            </a:r>
            <a:endParaRPr lang="en-US" dirty="0"/>
          </a:p>
        </p:txBody>
      </p:sp>
      <p:sp>
        <p:nvSpPr>
          <p:cNvPr id="8" name="Content Placeholder 7">
            <a:extLst>
              <a:ext uri="{FF2B5EF4-FFF2-40B4-BE49-F238E27FC236}">
                <a16:creationId xmlns="" xmlns:a16="http://schemas.microsoft.com/office/drawing/2014/main" id="{1B9EDFF4-0131-486C-897B-FC08281066E7}"/>
              </a:ext>
            </a:extLst>
          </p:cNvPr>
          <p:cNvSpPr>
            <a:spLocks noGrp="1"/>
          </p:cNvSpPr>
          <p:nvPr>
            <p:ph idx="1"/>
          </p:nvPr>
        </p:nvSpPr>
        <p:spPr/>
        <p:txBody>
          <a:bodyPr/>
          <a:lstStyle/>
          <a:p>
            <a:pPr>
              <a:spcAft>
                <a:spcPts val="400"/>
              </a:spcAft>
              <a:buNone/>
            </a:pPr>
            <a:r>
              <a:rPr lang="en-US" altLang="en-US" dirty="0">
                <a:latin typeface="Calibri" panose="020F0502020204030204" pitchFamily="34" charset="0"/>
                <a:cs typeface="Arial" charset="0"/>
              </a:rPr>
              <a:t>Advantages</a:t>
            </a:r>
          </a:p>
          <a:p>
            <a:pPr>
              <a:spcAft>
                <a:spcPts val="400"/>
              </a:spcAft>
            </a:pPr>
            <a:r>
              <a:rPr lang="en-US" altLang="en-US" sz="2200" dirty="0">
                <a:latin typeface="Calibri" panose="020F0502020204030204" pitchFamily="34" charset="0"/>
                <a:cs typeface="Arial" charset="0"/>
              </a:rPr>
              <a:t>Group members can contribute more ideas for alternatives than an individual could think of alone</a:t>
            </a:r>
          </a:p>
          <a:p>
            <a:pPr>
              <a:spcAft>
                <a:spcPts val="400"/>
              </a:spcAft>
            </a:pPr>
            <a:r>
              <a:rPr lang="en-US" altLang="en-US" sz="2200" dirty="0">
                <a:latin typeface="Calibri" panose="020F0502020204030204" pitchFamily="34" charset="0"/>
                <a:cs typeface="Arial" charset="0"/>
              </a:rPr>
              <a:t>People involved in coming up with a solution are likely to support the implementation of that solution</a:t>
            </a:r>
          </a:p>
          <a:p>
            <a:pPr marL="0" indent="0">
              <a:spcAft>
                <a:spcPts val="400"/>
              </a:spcAft>
              <a:buNone/>
            </a:pPr>
            <a:endParaRPr lang="en-US" altLang="en-US" sz="1000" dirty="0">
              <a:latin typeface="Calibri" panose="020F0502020204030204" pitchFamily="34" charset="0"/>
              <a:cs typeface="Arial" charset="0"/>
            </a:endParaRPr>
          </a:p>
          <a:p>
            <a:pPr>
              <a:spcAft>
                <a:spcPts val="400"/>
              </a:spcAft>
              <a:buNone/>
            </a:pPr>
            <a:r>
              <a:rPr lang="en-US" altLang="en-US" dirty="0">
                <a:latin typeface="Calibri" panose="020F0502020204030204" pitchFamily="34" charset="0"/>
                <a:cs typeface="Arial" charset="0"/>
              </a:rPr>
              <a:t>Disadvantages</a:t>
            </a:r>
          </a:p>
          <a:p>
            <a:pPr>
              <a:spcAft>
                <a:spcPts val="400"/>
              </a:spcAft>
            </a:pPr>
            <a:r>
              <a:rPr lang="en-US" altLang="en-US" sz="2200" dirty="0">
                <a:latin typeface="Calibri" panose="020F0502020204030204" pitchFamily="34" charset="0"/>
                <a:cs typeface="Arial" charset="0"/>
              </a:rPr>
              <a:t>An individual can usually settle on a decision faster than a group</a:t>
            </a:r>
          </a:p>
          <a:p>
            <a:pPr>
              <a:spcAft>
                <a:spcPts val="400"/>
              </a:spcAft>
            </a:pPr>
            <a:r>
              <a:rPr lang="en-US" altLang="en-US" sz="2200" dirty="0" smtClean="0">
                <a:latin typeface="Calibri" panose="020F0502020204030204" pitchFamily="34" charset="0"/>
                <a:cs typeface="Arial" charset="0"/>
              </a:rPr>
              <a:t>There is a cost to organizations when </a:t>
            </a:r>
            <a:r>
              <a:rPr lang="en-US" altLang="en-US" sz="2200" dirty="0">
                <a:latin typeface="Calibri" panose="020F0502020204030204" pitchFamily="34" charset="0"/>
                <a:cs typeface="Arial" charset="0"/>
              </a:rPr>
              <a:t>employees spend their time in meetings instead of producing or selling</a:t>
            </a:r>
          </a:p>
          <a:p>
            <a:pPr>
              <a:spcAft>
                <a:spcPts val="400"/>
              </a:spcAft>
            </a:pPr>
            <a:r>
              <a:rPr lang="en-US" altLang="en-US" sz="2200" dirty="0">
                <a:latin typeface="Calibri" panose="020F0502020204030204" pitchFamily="34" charset="0"/>
                <a:cs typeface="Arial" charset="0"/>
              </a:rPr>
              <a:t>Domination by a subgroup </a:t>
            </a:r>
            <a:r>
              <a:rPr lang="en-US" altLang="en-US" sz="2200" dirty="0" smtClean="0">
                <a:latin typeface="Calibri" panose="020F0502020204030204" pitchFamily="34" charset="0"/>
                <a:cs typeface="Arial" charset="0"/>
              </a:rPr>
              <a:t>or one person can lead to an </a:t>
            </a:r>
            <a:r>
              <a:rPr lang="en-US" altLang="en-US" sz="2200" dirty="0">
                <a:latin typeface="Calibri" panose="020F0502020204030204" pitchFamily="34" charset="0"/>
                <a:cs typeface="Arial" charset="0"/>
              </a:rPr>
              <a:t>inferior decision </a:t>
            </a:r>
          </a:p>
          <a:p>
            <a:pPr>
              <a:spcAft>
                <a:spcPts val="400"/>
              </a:spcAft>
            </a:pPr>
            <a:r>
              <a:rPr lang="en-US" altLang="en-US" sz="2200" dirty="0">
                <a:latin typeface="Calibri" panose="020F0502020204030204" pitchFamily="34" charset="0"/>
                <a:cs typeface="Arial" charset="0"/>
              </a:rPr>
              <a:t>Groups </a:t>
            </a:r>
            <a:r>
              <a:rPr lang="en-US" altLang="en-US" sz="2200" dirty="0" smtClean="0">
                <a:latin typeface="Calibri" panose="020F0502020204030204" pitchFamily="34" charset="0"/>
                <a:cs typeface="Arial" charset="0"/>
              </a:rPr>
              <a:t>can </a:t>
            </a:r>
            <a:r>
              <a:rPr lang="en-US" altLang="en-US" sz="2200" dirty="0">
                <a:latin typeface="Calibri" panose="020F0502020204030204" pitchFamily="34" charset="0"/>
                <a:cs typeface="Arial" charset="0"/>
              </a:rPr>
              <a:t>fall victim to </a:t>
            </a:r>
            <a:r>
              <a:rPr lang="en-US" altLang="en-US" sz="2200" dirty="0" smtClean="0">
                <a:latin typeface="Calibri" panose="020F0502020204030204" pitchFamily="34" charset="0"/>
                <a:cs typeface="Arial" charset="0"/>
              </a:rPr>
              <a:t>groupthink</a:t>
            </a:r>
            <a:endParaRPr lang="en-US" dirty="0"/>
          </a:p>
        </p:txBody>
      </p:sp>
    </p:spTree>
    <p:extLst>
      <p:ext uri="{BB962C8B-B14F-4D97-AF65-F5344CB8AC3E}">
        <p14:creationId xmlns:p14="http://schemas.microsoft.com/office/powerpoint/2010/main" val="3001807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smtClean="0">
                <a:latin typeface="Calibri" panose="020F0502020204030204" pitchFamily="34" charset="0"/>
                <a:cs typeface="Arial" charset="0"/>
              </a:rPr>
              <a:t>Groupthink</a:t>
            </a:r>
            <a:endParaRPr lang="en-US" altLang="en-US" dirty="0">
              <a:latin typeface="Calibri" panose="020F0502020204030204" pitchFamily="34" charset="0"/>
              <a:cs typeface="Arial" charset="0"/>
            </a:endParaRPr>
          </a:p>
        </p:txBody>
      </p:sp>
      <p:sp>
        <p:nvSpPr>
          <p:cNvPr id="32771" name="Content Placeholder 2"/>
          <p:cNvSpPr>
            <a:spLocks noGrp="1"/>
          </p:cNvSpPr>
          <p:nvPr>
            <p:ph idx="1"/>
          </p:nvPr>
        </p:nvSpPr>
        <p:spPr/>
        <p:txBody>
          <a:bodyPr/>
          <a:lstStyle/>
          <a:p>
            <a:pPr marL="0" indent="0">
              <a:spcAft>
                <a:spcPts val="400"/>
              </a:spcAft>
              <a:buNone/>
            </a:pPr>
            <a:r>
              <a:rPr lang="en-US" altLang="en-US" dirty="0" smtClean="0">
                <a:latin typeface="Calibri" panose="020F0502020204030204" pitchFamily="34" charset="0"/>
                <a:cs typeface="Arial" charset="0"/>
              </a:rPr>
              <a:t>Failure </a:t>
            </a:r>
            <a:r>
              <a:rPr lang="en-US" altLang="en-US" dirty="0">
                <a:latin typeface="Calibri" panose="020F0502020204030204" pitchFamily="34" charset="0"/>
                <a:cs typeface="Arial" charset="0"/>
              </a:rPr>
              <a:t>to think independently and realistically as a group because of the desire to enjoy consensus and closeness</a:t>
            </a:r>
          </a:p>
          <a:p>
            <a:pPr>
              <a:spcAft>
                <a:spcPts val="400"/>
              </a:spcAft>
              <a:buNone/>
            </a:pPr>
            <a:endParaRPr lang="en-US" altLang="en-US" sz="1200" dirty="0">
              <a:latin typeface="Calibri" panose="020F0502020204030204" pitchFamily="34" charset="0"/>
              <a:cs typeface="Arial" charset="0"/>
            </a:endParaRPr>
          </a:p>
          <a:p>
            <a:pPr>
              <a:spcAft>
                <a:spcPts val="400"/>
              </a:spcAft>
              <a:buNone/>
            </a:pPr>
            <a:r>
              <a:rPr lang="en-US" altLang="en-US" dirty="0" smtClean="0">
                <a:latin typeface="Calibri" panose="020F0502020204030204" pitchFamily="34" charset="0"/>
                <a:cs typeface="Arial" charset="0"/>
              </a:rPr>
              <a:t>Symptoms</a:t>
            </a:r>
            <a:endParaRPr lang="en-US" altLang="en-US" sz="800" dirty="0">
              <a:latin typeface="Calibri" panose="020F0502020204030204" pitchFamily="34" charset="0"/>
              <a:cs typeface="Arial" charset="0"/>
            </a:endParaRPr>
          </a:p>
          <a:p>
            <a:pPr>
              <a:spcAft>
                <a:spcPts val="400"/>
              </a:spcAft>
            </a:pPr>
            <a:r>
              <a:rPr lang="en-US" altLang="en-US" sz="2200" dirty="0" smtClean="0">
                <a:latin typeface="Calibri" panose="020F0502020204030204" pitchFamily="34" charset="0"/>
                <a:cs typeface="Arial" charset="0"/>
              </a:rPr>
              <a:t>Illusion </a:t>
            </a:r>
            <a:r>
              <a:rPr lang="en-US" altLang="en-US" sz="2200" dirty="0">
                <a:latin typeface="Calibri" panose="020F0502020204030204" pitchFamily="34" charset="0"/>
                <a:cs typeface="Arial" charset="0"/>
              </a:rPr>
              <a:t>of being </a:t>
            </a:r>
            <a:r>
              <a:rPr lang="en-US" altLang="en-US" sz="2200" dirty="0" smtClean="0">
                <a:latin typeface="Calibri" panose="020F0502020204030204" pitchFamily="34" charset="0"/>
                <a:cs typeface="Arial" charset="0"/>
              </a:rPr>
              <a:t>invulnerable</a:t>
            </a:r>
            <a:endParaRPr lang="en-US" altLang="en-US" sz="2200" dirty="0">
              <a:latin typeface="Calibri" panose="020F0502020204030204" pitchFamily="34" charset="0"/>
              <a:cs typeface="Arial" charset="0"/>
            </a:endParaRPr>
          </a:p>
          <a:p>
            <a:pPr>
              <a:spcAft>
                <a:spcPts val="400"/>
              </a:spcAft>
            </a:pPr>
            <a:r>
              <a:rPr lang="en-US" altLang="en-US" sz="2200" dirty="0">
                <a:latin typeface="Calibri" panose="020F0502020204030204" pitchFamily="34" charset="0"/>
                <a:cs typeface="Arial" charset="0"/>
              </a:rPr>
              <a:t>Defending the group’s position against any objections</a:t>
            </a:r>
          </a:p>
          <a:p>
            <a:pPr>
              <a:spcAft>
                <a:spcPts val="400"/>
              </a:spcAft>
            </a:pPr>
            <a:r>
              <a:rPr lang="en-US" altLang="en-US" sz="2200" dirty="0" smtClean="0">
                <a:latin typeface="Calibri" panose="020F0502020204030204" pitchFamily="34" charset="0"/>
                <a:cs typeface="Arial" charset="0"/>
              </a:rPr>
              <a:t>View </a:t>
            </a:r>
            <a:r>
              <a:rPr lang="en-US" altLang="en-US" sz="2200" dirty="0">
                <a:latin typeface="Calibri" panose="020F0502020204030204" pitchFamily="34" charset="0"/>
                <a:cs typeface="Arial" charset="0"/>
              </a:rPr>
              <a:t>that the group is clearly moral </a:t>
            </a:r>
            <a:endParaRPr lang="en-US" altLang="en-US" sz="2200" dirty="0" smtClean="0">
              <a:latin typeface="Calibri" panose="020F0502020204030204" pitchFamily="34" charset="0"/>
              <a:cs typeface="Arial" charset="0"/>
            </a:endParaRPr>
          </a:p>
          <a:p>
            <a:pPr>
              <a:spcAft>
                <a:spcPts val="400"/>
              </a:spcAft>
            </a:pPr>
            <a:r>
              <a:rPr lang="en-US" altLang="en-US" sz="2200" dirty="0" smtClean="0">
                <a:latin typeface="Calibri" panose="020F0502020204030204" pitchFamily="34" charset="0"/>
                <a:cs typeface="Arial" charset="0"/>
              </a:rPr>
              <a:t>Stereotyped </a:t>
            </a:r>
            <a:r>
              <a:rPr lang="en-US" altLang="en-US" sz="2200" dirty="0">
                <a:latin typeface="Calibri" panose="020F0502020204030204" pitchFamily="34" charset="0"/>
                <a:cs typeface="Arial" charset="0"/>
              </a:rPr>
              <a:t>view of opponents</a:t>
            </a:r>
          </a:p>
          <a:p>
            <a:pPr>
              <a:spcAft>
                <a:spcPts val="400"/>
              </a:spcAft>
            </a:pPr>
            <a:r>
              <a:rPr lang="en-US" altLang="en-US" sz="2200" dirty="0">
                <a:latin typeface="Calibri" panose="020F0502020204030204" pitchFamily="34" charset="0"/>
                <a:cs typeface="Arial" charset="0"/>
              </a:rPr>
              <a:t>Pressure against group members who disagree</a:t>
            </a:r>
          </a:p>
          <a:p>
            <a:pPr>
              <a:spcAft>
                <a:spcPts val="400"/>
              </a:spcAft>
            </a:pPr>
            <a:r>
              <a:rPr lang="en-US" altLang="en-US" sz="2200" dirty="0">
                <a:latin typeface="Calibri" panose="020F0502020204030204" pitchFamily="34" charset="0"/>
                <a:cs typeface="Arial" charset="0"/>
              </a:rPr>
              <a:t>Self-censorship</a:t>
            </a:r>
          </a:p>
          <a:p>
            <a:pPr>
              <a:spcAft>
                <a:spcPts val="400"/>
              </a:spcAft>
            </a:pPr>
            <a:r>
              <a:rPr lang="en-US" altLang="en-US" sz="2200" dirty="0" smtClean="0">
                <a:latin typeface="Calibri" panose="020F0502020204030204" pitchFamily="34" charset="0"/>
                <a:cs typeface="Arial" charset="0"/>
              </a:rPr>
              <a:t>Illusion </a:t>
            </a:r>
            <a:r>
              <a:rPr lang="en-US" altLang="en-US" sz="2200" dirty="0">
                <a:latin typeface="Calibri" panose="020F0502020204030204" pitchFamily="34" charset="0"/>
                <a:cs typeface="Arial" charset="0"/>
              </a:rPr>
              <a:t>that everyone agrees </a:t>
            </a:r>
            <a:endParaRPr lang="en-US" altLang="en-US" sz="2200" dirty="0" smtClean="0">
              <a:latin typeface="Calibri" panose="020F0502020204030204" pitchFamily="34" charset="0"/>
              <a:cs typeface="Arial" charset="0"/>
            </a:endParaRPr>
          </a:p>
          <a:p>
            <a:pPr>
              <a:spcAft>
                <a:spcPts val="400"/>
              </a:spcAft>
            </a:pPr>
            <a:r>
              <a:rPr lang="en-US" altLang="en-US" sz="2200" dirty="0" smtClean="0">
                <a:latin typeface="Calibri" panose="020F0502020204030204" pitchFamily="34" charset="0"/>
                <a:cs typeface="Arial" charset="0"/>
              </a:rPr>
              <a:t>Existence of self-appointed </a:t>
            </a:r>
            <a:r>
              <a:rPr lang="en-US" altLang="en-US" sz="2200" dirty="0" err="1" smtClean="0">
                <a:latin typeface="Calibri" panose="020F0502020204030204" pitchFamily="34" charset="0"/>
                <a:cs typeface="Arial" charset="0"/>
              </a:rPr>
              <a:t>mindguards</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167975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Overcoming Groupthink</a:t>
            </a:r>
            <a:endParaRPr lang="en-US" dirty="0"/>
          </a:p>
        </p:txBody>
      </p:sp>
      <p:sp>
        <p:nvSpPr>
          <p:cNvPr id="3" name="Content Placeholder 2"/>
          <p:cNvSpPr>
            <a:spLocks noGrp="1"/>
          </p:cNvSpPr>
          <p:nvPr>
            <p:ph idx="1"/>
          </p:nvPr>
        </p:nvSpPr>
        <p:spPr/>
        <p:txBody>
          <a:bodyPr/>
          <a:lstStyle/>
          <a:p>
            <a:pPr marL="0" indent="0">
              <a:buNone/>
            </a:pPr>
            <a:r>
              <a:rPr lang="en-US" dirty="0" smtClean="0"/>
              <a:t>Supervisors should:</a:t>
            </a:r>
          </a:p>
          <a:p>
            <a:pPr marL="0" indent="0">
              <a:buNone/>
            </a:pPr>
            <a:endParaRPr lang="en-US" sz="1200" dirty="0" smtClean="0"/>
          </a:p>
          <a:p>
            <a:r>
              <a:rPr lang="en-US" sz="2200" dirty="0" smtClean="0"/>
              <a:t>Draw </a:t>
            </a:r>
            <a:r>
              <a:rPr lang="en-US" sz="2200" dirty="0"/>
              <a:t>forth a variety of viewpoints by inviting suggestions and encouraging group members to listen with an open </a:t>
            </a:r>
            <a:r>
              <a:rPr lang="en-US" sz="2200" dirty="0" smtClean="0"/>
              <a:t>mind</a:t>
            </a:r>
          </a:p>
          <a:p>
            <a:r>
              <a:rPr lang="en-US" sz="2200" dirty="0" smtClean="0"/>
              <a:t>Appoint </a:t>
            </a:r>
            <a:r>
              <a:rPr lang="en-US" sz="2200" dirty="0"/>
              <a:t>one group member to act as devil’s advocate </a:t>
            </a:r>
            <a:r>
              <a:rPr lang="en-US" sz="2200" dirty="0" smtClean="0"/>
              <a:t> </a:t>
            </a:r>
            <a:endParaRPr lang="en-US" sz="2200" dirty="0"/>
          </a:p>
        </p:txBody>
      </p:sp>
    </p:spTree>
    <p:extLst>
      <p:ext uri="{BB962C8B-B14F-4D97-AF65-F5344CB8AC3E}">
        <p14:creationId xmlns:p14="http://schemas.microsoft.com/office/powerpoint/2010/main" val="3459713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CD4C57D5-3207-4783-ACE6-84D6334EED62}"/>
              </a:ext>
            </a:extLst>
          </p:cNvPr>
          <p:cNvSpPr>
            <a:spLocks noGrp="1"/>
          </p:cNvSpPr>
          <p:nvPr>
            <p:ph type="title"/>
          </p:nvPr>
        </p:nvSpPr>
        <p:spPr/>
        <p:txBody>
          <a:bodyPr/>
          <a:lstStyle/>
          <a:p>
            <a:r>
              <a:rPr lang="en-US" altLang="en-US" dirty="0">
                <a:latin typeface="Calibri" panose="020F0502020204030204" pitchFamily="34" charset="0"/>
                <a:cs typeface="Arial" charset="0"/>
              </a:rPr>
              <a:t>Using Group Decision Making, 1</a:t>
            </a:r>
            <a:endParaRPr lang="en-US" dirty="0"/>
          </a:p>
        </p:txBody>
      </p:sp>
      <p:sp>
        <p:nvSpPr>
          <p:cNvPr id="8" name="Content Placeholder 7">
            <a:extLst>
              <a:ext uri="{FF2B5EF4-FFF2-40B4-BE49-F238E27FC236}">
                <a16:creationId xmlns="" xmlns:a16="http://schemas.microsoft.com/office/drawing/2014/main" id="{E9A3E708-12A7-44F9-9557-85C9BF25EB92}"/>
              </a:ext>
            </a:extLst>
          </p:cNvPr>
          <p:cNvSpPr>
            <a:spLocks noGrp="1"/>
          </p:cNvSpPr>
          <p:nvPr>
            <p:ph idx="1"/>
          </p:nvPr>
        </p:nvSpPr>
        <p:spPr/>
        <p:txBody>
          <a:bodyPr/>
          <a:lstStyle/>
          <a:p>
            <a:pPr marL="0" indent="0">
              <a:spcAft>
                <a:spcPts val="400"/>
              </a:spcAft>
              <a:buNone/>
            </a:pPr>
            <a:r>
              <a:rPr lang="en-US" altLang="en-US" dirty="0">
                <a:latin typeface="Calibri" panose="020F0502020204030204" pitchFamily="34" charset="0"/>
                <a:cs typeface="Arial" charset="0"/>
              </a:rPr>
              <a:t>Group decision making should be used when:</a:t>
            </a:r>
          </a:p>
          <a:p>
            <a:pPr marL="0" indent="0">
              <a:spcAft>
                <a:spcPts val="400"/>
              </a:spcAft>
              <a:buNone/>
            </a:pPr>
            <a:endParaRPr lang="en-US" altLang="en-US" sz="1200" b="1" dirty="0">
              <a:latin typeface="Calibri" panose="020F0502020204030204" pitchFamily="34" charset="0"/>
              <a:cs typeface="Arial" charset="0"/>
            </a:endParaRPr>
          </a:p>
          <a:p>
            <a:pPr>
              <a:spcAft>
                <a:spcPts val="400"/>
              </a:spcAft>
            </a:pPr>
            <a:r>
              <a:rPr lang="en-US" altLang="en-US" sz="2200" dirty="0">
                <a:latin typeface="Calibri" panose="020F0502020204030204" pitchFamily="34" charset="0"/>
                <a:cs typeface="Arial" charset="0"/>
              </a:rPr>
              <a:t>Support for a decision is needed</a:t>
            </a:r>
          </a:p>
          <a:p>
            <a:pPr>
              <a:spcAft>
                <a:spcPts val="400"/>
              </a:spcAft>
            </a:pPr>
            <a:r>
              <a:rPr lang="en-US" altLang="en-US" sz="2200" dirty="0">
                <a:latin typeface="Calibri" panose="020F0502020204030204" pitchFamily="34" charset="0"/>
                <a:cs typeface="Arial" charset="0"/>
              </a:rPr>
              <a:t>Consequences of a poor decision are great</a:t>
            </a:r>
          </a:p>
          <a:p>
            <a:pPr marL="0" indent="0">
              <a:spcAft>
                <a:spcPts val="400"/>
              </a:spcAft>
              <a:buNone/>
            </a:pPr>
            <a:endParaRPr lang="en-US" altLang="en-US" sz="1200" dirty="0">
              <a:latin typeface="Calibri" panose="020F0502020204030204" pitchFamily="34" charset="0"/>
              <a:cs typeface="Arial" charset="0"/>
            </a:endParaRPr>
          </a:p>
          <a:p>
            <a:pPr marL="0" indent="0">
              <a:spcAft>
                <a:spcPts val="400"/>
              </a:spcAft>
              <a:buNone/>
            </a:pPr>
            <a:r>
              <a:rPr lang="en-US" altLang="en-US" dirty="0">
                <a:latin typeface="Calibri" panose="020F0502020204030204" pitchFamily="34" charset="0"/>
                <a:cs typeface="Arial" charset="0"/>
              </a:rPr>
              <a:t>Group decision making should not be used when:</a:t>
            </a:r>
          </a:p>
          <a:p>
            <a:pPr marL="0" indent="0">
              <a:spcAft>
                <a:spcPts val="400"/>
              </a:spcAft>
              <a:buNone/>
            </a:pPr>
            <a:endParaRPr lang="en-US" altLang="en-US" sz="800" b="1" dirty="0">
              <a:latin typeface="Calibri" panose="020F0502020204030204" pitchFamily="34" charset="0"/>
              <a:cs typeface="Arial" charset="0"/>
            </a:endParaRPr>
          </a:p>
          <a:p>
            <a:pPr>
              <a:spcAft>
                <a:spcPts val="400"/>
              </a:spcAft>
            </a:pPr>
            <a:r>
              <a:rPr lang="en-US" altLang="en-US" sz="2200" dirty="0">
                <a:latin typeface="Calibri" panose="020F0502020204030204" pitchFamily="34" charset="0"/>
                <a:cs typeface="Arial" charset="0"/>
              </a:rPr>
              <a:t>Decisions have to be made quickly</a:t>
            </a:r>
          </a:p>
          <a:p>
            <a:pPr>
              <a:spcAft>
                <a:spcPts val="400"/>
              </a:spcAft>
            </a:pPr>
            <a:r>
              <a:rPr lang="en-US" altLang="en-US" sz="2200" dirty="0">
                <a:latin typeface="Calibri" panose="020F0502020204030204" pitchFamily="34" charset="0"/>
                <a:cs typeface="Arial" charset="0"/>
              </a:rPr>
              <a:t>Cost </a:t>
            </a:r>
            <a:r>
              <a:rPr lang="en-US" altLang="en-US" sz="2200" dirty="0" smtClean="0">
                <a:latin typeface="Calibri" panose="020F0502020204030204" pitchFamily="34" charset="0"/>
                <a:cs typeface="Arial" charset="0"/>
              </a:rPr>
              <a:t>of </a:t>
            </a:r>
            <a:r>
              <a:rPr lang="en-US" altLang="en-US" sz="2200" dirty="0">
                <a:latin typeface="Calibri" panose="020F0502020204030204" pitchFamily="34" charset="0"/>
                <a:cs typeface="Arial" charset="0"/>
              </a:rPr>
              <a:t>working in a group is not justifiable</a:t>
            </a:r>
          </a:p>
          <a:p>
            <a:pPr marL="0" indent="0">
              <a:spcAft>
                <a:spcPts val="400"/>
              </a:spcAft>
              <a:buNone/>
            </a:pPr>
            <a:endParaRPr lang="en-US" altLang="en-US" sz="1200" b="1" dirty="0" smtClean="0">
              <a:latin typeface="Calibri" panose="020F0502020204030204" pitchFamily="34" charset="0"/>
              <a:cs typeface="Arial" charset="0"/>
            </a:endParaRPr>
          </a:p>
          <a:p>
            <a:pPr marL="0" indent="0">
              <a:spcAft>
                <a:spcPts val="400"/>
              </a:spcAft>
              <a:buNone/>
            </a:pPr>
            <a:r>
              <a:rPr lang="en-US" altLang="en-US" dirty="0" smtClean="0">
                <a:latin typeface="Calibri" panose="020F0502020204030204" pitchFamily="34" charset="0"/>
                <a:cs typeface="Arial" charset="0"/>
              </a:rPr>
              <a:t>Supervisor can </a:t>
            </a:r>
            <a:r>
              <a:rPr lang="en-US" dirty="0" smtClean="0"/>
              <a:t>have </a:t>
            </a:r>
            <a:r>
              <a:rPr lang="en-US" dirty="0"/>
              <a:t>a group </a:t>
            </a:r>
            <a:r>
              <a:rPr lang="en-US" dirty="0" smtClean="0"/>
              <a:t>either make </a:t>
            </a:r>
            <a:r>
              <a:rPr lang="en-US" dirty="0"/>
              <a:t>the </a:t>
            </a:r>
            <a:r>
              <a:rPr lang="en-US" dirty="0" smtClean="0"/>
              <a:t>decision </a:t>
            </a:r>
            <a:r>
              <a:rPr lang="en-US" dirty="0"/>
              <a:t>or </a:t>
            </a:r>
            <a:r>
              <a:rPr lang="en-US" dirty="0" smtClean="0"/>
              <a:t>simply </a:t>
            </a:r>
            <a:r>
              <a:rPr lang="en-US" dirty="0"/>
              <a:t>provide input, leaving more decision-making responsibility to the supervisor </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557781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 xmlns:a16="http://schemas.microsoft.com/office/drawing/2014/main" id="{D61E58AE-C17E-4003-8F08-331F99804AF9}"/>
              </a:ext>
            </a:extLst>
          </p:cNvPr>
          <p:cNvSpPr>
            <a:spLocks noGrp="1"/>
          </p:cNvSpPr>
          <p:nvPr>
            <p:ph type="title"/>
          </p:nvPr>
        </p:nvSpPr>
        <p:spPr/>
        <p:txBody>
          <a:bodyPr/>
          <a:lstStyle/>
          <a:p>
            <a:r>
              <a:rPr lang="en-US" altLang="en-US" dirty="0">
                <a:latin typeface="Calibri" panose="020F0502020204030204" pitchFamily="34" charset="0"/>
                <a:cs typeface="Arial" charset="0"/>
              </a:rPr>
              <a:t>Using Group Decision Making, 2</a:t>
            </a:r>
            <a:endParaRPr lang="en-US" dirty="0"/>
          </a:p>
        </p:txBody>
      </p:sp>
      <p:sp>
        <p:nvSpPr>
          <p:cNvPr id="7" name="Content Placeholder 6">
            <a:extLst>
              <a:ext uri="{FF2B5EF4-FFF2-40B4-BE49-F238E27FC236}">
                <a16:creationId xmlns="" xmlns:a16="http://schemas.microsoft.com/office/drawing/2014/main" id="{7886D7C3-EBA6-4A54-9CE5-AD4B51BDF74E}"/>
              </a:ext>
            </a:extLst>
          </p:cNvPr>
          <p:cNvSpPr>
            <a:spLocks noGrp="1"/>
          </p:cNvSpPr>
          <p:nvPr>
            <p:ph idx="1"/>
          </p:nvPr>
        </p:nvSpPr>
        <p:spPr/>
        <p:txBody>
          <a:bodyPr/>
          <a:lstStyle/>
          <a:p>
            <a:pPr marL="0" indent="0">
              <a:spcAft>
                <a:spcPts val="400"/>
              </a:spcAft>
              <a:buNone/>
            </a:pPr>
            <a:r>
              <a:rPr lang="en-US" altLang="en-US" dirty="0" smtClean="0">
                <a:latin typeface="Calibri" panose="020F0502020204030204" pitchFamily="34" charset="0"/>
                <a:cs typeface="Arial" charset="0"/>
              </a:rPr>
              <a:t>All group members should be encouraged to participate</a:t>
            </a:r>
            <a:endParaRPr lang="en-US" altLang="en-US" dirty="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Supervisors </a:t>
            </a:r>
            <a:r>
              <a:rPr lang="en-US" altLang="en-US" sz="2200" dirty="0">
                <a:latin typeface="Calibri" panose="020F0502020204030204" pitchFamily="34" charset="0"/>
                <a:cs typeface="Arial" charset="0"/>
              </a:rPr>
              <a:t>should:</a:t>
            </a:r>
          </a:p>
          <a:p>
            <a:pPr marL="0" indent="0">
              <a:buNone/>
            </a:pPr>
            <a:endParaRPr lang="en-US" altLang="en-US" sz="800" dirty="0">
              <a:latin typeface="Calibri" panose="020F0502020204030204" pitchFamily="34" charset="0"/>
              <a:cs typeface="Arial" charset="0"/>
            </a:endParaRPr>
          </a:p>
          <a:p>
            <a:pPr lvl="1"/>
            <a:r>
              <a:rPr lang="en-US" altLang="en-US" dirty="0">
                <a:latin typeface="Calibri" panose="020F0502020204030204" pitchFamily="34" charset="0"/>
                <a:cs typeface="Arial" charset="0"/>
              </a:rPr>
              <a:t>Avoid monopolizing the conversation</a:t>
            </a:r>
          </a:p>
          <a:p>
            <a:pPr lvl="1"/>
            <a:r>
              <a:rPr lang="en-US" altLang="en-US" dirty="0" smtClean="0">
                <a:latin typeface="Calibri" panose="020F0502020204030204" pitchFamily="34" charset="0"/>
                <a:cs typeface="Arial" charset="0"/>
              </a:rPr>
              <a:t>Notice </a:t>
            </a:r>
            <a:r>
              <a:rPr lang="en-US" altLang="en-US" dirty="0">
                <a:latin typeface="Calibri" panose="020F0502020204030204" pitchFamily="34" charset="0"/>
                <a:cs typeface="Arial" charset="0"/>
              </a:rPr>
              <a:t>when participants are quiet and ask for their opinions</a:t>
            </a:r>
          </a:p>
          <a:p>
            <a:pPr lvl="1"/>
            <a:r>
              <a:rPr lang="en-US" altLang="en-US" dirty="0">
                <a:latin typeface="Calibri" panose="020F0502020204030204" pitchFamily="34" charset="0"/>
                <a:cs typeface="Arial" charset="0"/>
              </a:rPr>
              <a:t>React positively when people contribute </a:t>
            </a:r>
            <a:r>
              <a:rPr lang="en-US" altLang="en-US" dirty="0" smtClean="0">
                <a:latin typeface="Calibri" panose="020F0502020204030204" pitchFamily="34" charset="0"/>
                <a:cs typeface="Arial" charset="0"/>
              </a:rPr>
              <a:t>ideas</a:t>
            </a:r>
          </a:p>
          <a:p>
            <a:pPr marL="0" indent="0">
              <a:buNone/>
            </a:pPr>
            <a:endParaRPr lang="en-US" altLang="en-US"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Supervisors should encourage generation of ideas through </a:t>
            </a:r>
            <a:r>
              <a:rPr lang="en-US" altLang="en-US" b="1" dirty="0" smtClean="0">
                <a:latin typeface="Calibri" panose="020F0502020204030204" pitchFamily="34" charset="0"/>
                <a:cs typeface="Arial" charset="0"/>
              </a:rPr>
              <a:t>brainstorming </a:t>
            </a:r>
            <a:r>
              <a:rPr lang="en-US" altLang="en-US" dirty="0" smtClean="0">
                <a:latin typeface="Calibri" panose="020F0502020204030204" pitchFamily="34" charset="0"/>
                <a:cs typeface="Arial" charset="0"/>
              </a:rPr>
              <a:t>and brain-writing</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220919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latin typeface="Calibri" panose="020F0502020204030204" pitchFamily="34" charset="0"/>
                <a:cs typeface="Arial" charset="0"/>
              </a:rPr>
              <a:t>Figure 8.6: The Brainstorming Process</a:t>
            </a:r>
          </a:p>
        </p:txBody>
      </p:sp>
      <p:pic>
        <p:nvPicPr>
          <p:cNvPr id="8" name="Picture 7" descr="The figure depicts the brainstorming process using rectangles and arrows.">
            <a:extLst>
              <a:ext uri="{FF2B5EF4-FFF2-40B4-BE49-F238E27FC236}">
                <a16:creationId xmlns="" xmlns:a16="http://schemas.microsoft.com/office/drawing/2014/main" id="{FF68303C-4558-46D8-810B-D5BB015712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487" y="2286000"/>
            <a:ext cx="7557025" cy="2711195"/>
          </a:xfrm>
          <a:prstGeom prst="rect">
            <a:avLst/>
          </a:prstGeom>
        </p:spPr>
      </p:pic>
      <p:sp>
        <p:nvSpPr>
          <p:cNvPr id="12" name="Content Placeholder 2">
            <a:extLst>
              <a:ext uri="{FF2B5EF4-FFF2-40B4-BE49-F238E27FC236}">
                <a16:creationId xmlns="" xmlns:a16="http://schemas.microsoft.com/office/drawing/2014/main" id="{EA6134ED-6393-41DB-A853-4F27C9FEBFE7}"/>
              </a:ext>
            </a:extLst>
          </p:cNvPr>
          <p:cNvSpPr txBox="1">
            <a:spLocks/>
          </p:cNvSpPr>
          <p:nvPr/>
        </p:nvSpPr>
        <p:spPr>
          <a:xfrm>
            <a:off x="801954" y="5852328"/>
            <a:ext cx="8229600" cy="5334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altLang="en-US" sz="1200" dirty="0">
                <a:latin typeface="Calibri" panose="020F0502020204030204" pitchFamily="34" charset="0"/>
                <a:cs typeface="Arial" charset="0"/>
                <a:hlinkClick r:id="rId3" action="ppaction://hlinksldjump"/>
              </a:rPr>
              <a:t>Jump </a:t>
            </a:r>
            <a:r>
              <a:rPr lang="en-US" altLang="en-US" sz="1200" dirty="0" smtClean="0">
                <a:latin typeface="Calibri" panose="020F0502020204030204" pitchFamily="34" charset="0"/>
                <a:cs typeface="Arial" charset="0"/>
                <a:hlinkClick r:id="rId3" action="ppaction://hlinksldjump"/>
              </a:rPr>
              <a:t>to </a:t>
            </a:r>
            <a:r>
              <a:rPr lang="en-US" altLang="en-US" sz="1200" dirty="0">
                <a:latin typeface="Calibri" panose="020F0502020204030204" pitchFamily="34" charset="0"/>
                <a:cs typeface="Arial" charset="0"/>
                <a:hlinkClick r:id="rId3" action="ppaction://hlinksldjump"/>
              </a:rPr>
              <a:t>Figure 8.6: The </a:t>
            </a:r>
            <a:r>
              <a:rPr lang="en-US" altLang="en-US" sz="1200" dirty="0" smtClean="0">
                <a:latin typeface="Calibri" panose="020F0502020204030204" pitchFamily="34" charset="0"/>
                <a:cs typeface="Arial" charset="0"/>
                <a:hlinkClick r:id="rId3" action="ppaction://hlinksldjump"/>
              </a:rPr>
              <a:t>Brainstorming Process</a:t>
            </a:r>
            <a:r>
              <a:rPr lang="en-US" altLang="en-US" sz="1200" dirty="0">
                <a:latin typeface="Calibri" panose="020F0502020204030204" pitchFamily="34" charset="0"/>
                <a:cs typeface="Arial" charset="0"/>
                <a:hlinkClick r:id="rId3" action="ppaction://hlinksldjump"/>
              </a:rPr>
              <a:t>, Appendix</a:t>
            </a:r>
            <a:endParaRPr lang="en-US" altLang="en-US" sz="1200" dirty="0">
              <a:latin typeface="Calibri" panose="020F0502020204030204" pitchFamily="34" charset="0"/>
              <a:cs typeface="Arial" charset="0"/>
            </a:endParaRPr>
          </a:p>
          <a:p>
            <a:pPr marL="0" indent="0">
              <a:buFont typeface="Arial"/>
              <a:buNone/>
            </a:pPr>
            <a:endParaRPr lang="en-US" altLang="en-US" sz="800" dirty="0">
              <a:latin typeface="Calibri" panose="020F0502020204030204" pitchFamily="34" charset="0"/>
              <a:cs typeface="Arial" charset="0"/>
            </a:endParaRPr>
          </a:p>
        </p:txBody>
      </p:sp>
    </p:spTree>
    <p:extLst>
      <p:ext uri="{BB962C8B-B14F-4D97-AF65-F5344CB8AC3E}">
        <p14:creationId xmlns:p14="http://schemas.microsoft.com/office/powerpoint/2010/main" val="12675538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00FA8A9A-028B-46A8-9F69-B373DB7739BC}"/>
              </a:ext>
            </a:extLst>
          </p:cNvPr>
          <p:cNvSpPr>
            <a:spLocks noGrp="1"/>
          </p:cNvSpPr>
          <p:nvPr>
            <p:ph type="title"/>
          </p:nvPr>
        </p:nvSpPr>
        <p:spPr/>
        <p:txBody>
          <a:bodyPr/>
          <a:lstStyle/>
          <a:p>
            <a:r>
              <a:rPr lang="en-US" altLang="en-US" dirty="0">
                <a:latin typeface="Calibri" panose="020F0502020204030204" pitchFamily="34" charset="0"/>
                <a:cs typeface="Arial" charset="0"/>
              </a:rPr>
              <a:t>Creativity</a:t>
            </a:r>
            <a:endParaRPr lang="en-US" dirty="0"/>
          </a:p>
        </p:txBody>
      </p:sp>
      <p:sp>
        <p:nvSpPr>
          <p:cNvPr id="8" name="Content Placeholder 7">
            <a:extLst>
              <a:ext uri="{FF2B5EF4-FFF2-40B4-BE49-F238E27FC236}">
                <a16:creationId xmlns="" xmlns:a16="http://schemas.microsoft.com/office/drawing/2014/main" id="{19820F07-7CCB-4F52-8088-3E0B40F4239A}"/>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Ability </a:t>
            </a:r>
            <a:r>
              <a:rPr lang="en-US" altLang="en-US" dirty="0">
                <a:latin typeface="Calibri" panose="020F0502020204030204" pitchFamily="34" charset="0"/>
                <a:cs typeface="Arial" charset="0"/>
              </a:rPr>
              <a:t>to bring about something imaginative or new</a:t>
            </a:r>
          </a:p>
          <a:p>
            <a:r>
              <a:rPr lang="en-US" altLang="en-US" sz="2200" dirty="0">
                <a:latin typeface="Calibri" panose="020F0502020204030204" pitchFamily="34" charset="0"/>
                <a:cs typeface="Arial" charset="0"/>
              </a:rPr>
              <a:t>When a problem seems unsolvable, </a:t>
            </a:r>
            <a:r>
              <a:rPr lang="en-US" altLang="en-US" sz="2200" dirty="0" smtClean="0">
                <a:latin typeface="Calibri" panose="020F0502020204030204" pitchFamily="34" charset="0"/>
                <a:cs typeface="Arial" charset="0"/>
              </a:rPr>
              <a:t>supervisors need </a:t>
            </a:r>
            <a:r>
              <a:rPr lang="en-US" altLang="en-US" sz="2200" dirty="0">
                <a:latin typeface="Calibri" panose="020F0502020204030204" pitchFamily="34" charset="0"/>
                <a:cs typeface="Arial" charset="0"/>
              </a:rPr>
              <a:t>creativity to find a fresh </a:t>
            </a:r>
            <a:r>
              <a:rPr lang="en-US" altLang="en-US" sz="2200" dirty="0" smtClean="0">
                <a:latin typeface="Calibri" panose="020F0502020204030204" pitchFamily="34" charset="0"/>
                <a:cs typeface="Arial" charset="0"/>
              </a:rPr>
              <a:t>approach</a:t>
            </a:r>
          </a:p>
          <a:p>
            <a:pPr marL="0" indent="0">
              <a:buNone/>
            </a:pPr>
            <a:endParaRPr lang="en-US" altLang="en-US" sz="1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Steps for initiating creative ideas</a:t>
            </a:r>
          </a:p>
          <a:p>
            <a:r>
              <a:rPr lang="en-US" altLang="en-US" sz="2200" dirty="0">
                <a:latin typeface="Calibri" panose="020F0502020204030204" pitchFamily="34" charset="0"/>
                <a:cs typeface="Arial" charset="0"/>
              </a:rPr>
              <a:t>Clear away any major sources of stress</a:t>
            </a:r>
          </a:p>
          <a:p>
            <a:r>
              <a:rPr lang="en-US" altLang="en-US" sz="2200" dirty="0">
                <a:latin typeface="Calibri" panose="020F0502020204030204" pitchFamily="34" charset="0"/>
                <a:cs typeface="Arial" charset="0"/>
              </a:rPr>
              <a:t>Research what other people and organizations have done in similar situations</a:t>
            </a:r>
          </a:p>
          <a:p>
            <a:r>
              <a:rPr lang="en-US" altLang="en-US" sz="2200" dirty="0">
                <a:latin typeface="Calibri" panose="020F0502020204030204" pitchFamily="34" charset="0"/>
                <a:cs typeface="Arial" charset="0"/>
              </a:rPr>
              <a:t>Introduce as many new situations and changes in day-to-day life</a:t>
            </a:r>
          </a:p>
          <a:p>
            <a:r>
              <a:rPr lang="en-US" altLang="en-US" sz="2200" dirty="0">
                <a:latin typeface="Calibri" panose="020F0502020204030204" pitchFamily="34" charset="0"/>
                <a:cs typeface="Arial" charset="0"/>
              </a:rPr>
              <a:t>Set up some meetings to talk out the issue with others</a:t>
            </a:r>
          </a:p>
          <a:p>
            <a:r>
              <a:rPr lang="en-US" altLang="en-US" sz="2200" dirty="0">
                <a:latin typeface="Calibri" panose="020F0502020204030204" pitchFamily="34" charset="0"/>
                <a:cs typeface="Arial" charset="0"/>
              </a:rPr>
              <a:t>Bring in new </a:t>
            </a:r>
            <a:r>
              <a:rPr lang="en-US" altLang="en-US" sz="2200" dirty="0" smtClean="0">
                <a:latin typeface="Calibri" panose="020F0502020204030204" pitchFamily="34" charset="0"/>
                <a:cs typeface="Arial" charset="0"/>
              </a:rPr>
              <a:t>faces</a:t>
            </a:r>
            <a:endParaRPr lang="en-US" sz="2200" dirty="0"/>
          </a:p>
        </p:txBody>
      </p:sp>
    </p:spTree>
    <p:extLst>
      <p:ext uri="{BB962C8B-B14F-4D97-AF65-F5344CB8AC3E}">
        <p14:creationId xmlns:p14="http://schemas.microsoft.com/office/powerpoint/2010/main" val="5406634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 xmlns:a16="http://schemas.microsoft.com/office/drawing/2014/main" id="{3908D298-6E78-48C3-BF73-8D37A8523FD1}"/>
              </a:ext>
            </a:extLst>
          </p:cNvPr>
          <p:cNvSpPr>
            <a:spLocks noGrp="1"/>
          </p:cNvSpPr>
          <p:nvPr>
            <p:ph type="title"/>
          </p:nvPr>
        </p:nvSpPr>
        <p:spPr/>
        <p:txBody>
          <a:bodyPr/>
          <a:lstStyle/>
          <a:p>
            <a:r>
              <a:rPr lang="en-US" altLang="en-US" dirty="0">
                <a:latin typeface="Calibri" panose="020F0502020204030204" pitchFamily="34" charset="0"/>
                <a:cs typeface="Arial" charset="0"/>
              </a:rPr>
              <a:t>Learning Objectives, 1</a:t>
            </a:r>
            <a:endParaRPr lang="en-US" dirty="0"/>
          </a:p>
        </p:txBody>
      </p:sp>
      <p:sp>
        <p:nvSpPr>
          <p:cNvPr id="7" name="Content Placeholder 6">
            <a:extLst>
              <a:ext uri="{FF2B5EF4-FFF2-40B4-BE49-F238E27FC236}">
                <a16:creationId xmlns="" xmlns:a16="http://schemas.microsoft.com/office/drawing/2014/main" id="{42E7E527-4BF3-413D-A2B6-639014B79987}"/>
              </a:ext>
            </a:extLst>
          </p:cNvPr>
          <p:cNvSpPr>
            <a:spLocks noGrp="1"/>
          </p:cNvSpPr>
          <p:nvPr>
            <p:ph idx="1"/>
          </p:nvPr>
        </p:nvSpPr>
        <p:spPr/>
        <p:txBody>
          <a:bodyPr/>
          <a:lstStyle/>
          <a:p>
            <a:pPr>
              <a:buFont typeface="Arial" panose="020B0604020202020204" pitchFamily="34" charset="0"/>
              <a:buChar char="•"/>
            </a:pPr>
            <a:r>
              <a:rPr lang="en-US" altLang="en-US" dirty="0">
                <a:latin typeface="Calibri" panose="020F0502020204030204" pitchFamily="34" charset="0"/>
                <a:cs typeface="Arial" charset="0"/>
              </a:rPr>
              <a:t>Identify the steps in the rational model of decision making</a:t>
            </a:r>
          </a:p>
          <a:p>
            <a:pPr>
              <a:buFont typeface="Arial" panose="020B0604020202020204" pitchFamily="34" charset="0"/>
              <a:buChar char="•"/>
            </a:pPr>
            <a:r>
              <a:rPr lang="en-US" altLang="en-US" dirty="0">
                <a:latin typeface="Calibri" panose="020F0502020204030204" pitchFamily="34" charset="0"/>
                <a:cs typeface="Arial" charset="0"/>
              </a:rPr>
              <a:t>Discuss ways people make compromises in following the decision-making model</a:t>
            </a:r>
          </a:p>
          <a:p>
            <a:pPr>
              <a:buFont typeface="Arial" panose="020B0604020202020204" pitchFamily="34" charset="0"/>
              <a:buChar char="•"/>
            </a:pPr>
            <a:r>
              <a:rPr lang="en-US" altLang="en-US" dirty="0">
                <a:latin typeface="Calibri" panose="020F0502020204030204" pitchFamily="34" charset="0"/>
                <a:cs typeface="Arial" charset="0"/>
              </a:rPr>
              <a:t>Describe guidelines for making decisions</a:t>
            </a:r>
          </a:p>
          <a:p>
            <a:pPr>
              <a:buFont typeface="Arial" panose="020B0604020202020204" pitchFamily="34" charset="0"/>
              <a:buChar char="•"/>
            </a:pPr>
            <a:r>
              <a:rPr lang="en-US" altLang="en-US" dirty="0">
                <a:latin typeface="Calibri" panose="020F0502020204030204" pitchFamily="34" charset="0"/>
                <a:cs typeface="Arial" charset="0"/>
              </a:rPr>
              <a:t>Explain how probability theory, decision trees, and computer software can help in making </a:t>
            </a:r>
            <a:r>
              <a:rPr lang="en-US" altLang="en-US" dirty="0" smtClean="0">
                <a:latin typeface="Calibri" panose="020F0502020204030204" pitchFamily="34" charset="0"/>
                <a:cs typeface="Arial" charset="0"/>
              </a:rPr>
              <a:t>decisions</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4143286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88323F75-8857-46B8-95B8-77963912B2D5}"/>
              </a:ext>
            </a:extLst>
          </p:cNvPr>
          <p:cNvSpPr>
            <a:spLocks noGrp="1"/>
          </p:cNvSpPr>
          <p:nvPr>
            <p:ph type="title"/>
          </p:nvPr>
        </p:nvSpPr>
        <p:spPr/>
        <p:txBody>
          <a:bodyPr/>
          <a:lstStyle/>
          <a:p>
            <a:r>
              <a:rPr lang="en-US" altLang="en-US" sz="2800" dirty="0">
                <a:latin typeface="Calibri" panose="020F0502020204030204" pitchFamily="34" charset="0"/>
                <a:cs typeface="Arial" charset="0"/>
              </a:rPr>
              <a:t>	Establishing and Maintaining a Creative Work Climate</a:t>
            </a:r>
            <a:endParaRPr lang="en-US" sz="2800" dirty="0"/>
          </a:p>
        </p:txBody>
      </p:sp>
      <p:sp>
        <p:nvSpPr>
          <p:cNvPr id="8" name="Content Placeholder 7">
            <a:extLst>
              <a:ext uri="{FF2B5EF4-FFF2-40B4-BE49-F238E27FC236}">
                <a16:creationId xmlns="" xmlns:a16="http://schemas.microsoft.com/office/drawing/2014/main" id="{F840D4FC-8C46-489B-93B5-386DF6DFFC6F}"/>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Supervisors should: </a:t>
            </a:r>
          </a:p>
          <a:p>
            <a:pPr marL="0" indent="0">
              <a:buNone/>
            </a:pPr>
            <a:endParaRPr lang="en-US" altLang="en-US" dirty="0" smtClean="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Establish </a:t>
            </a:r>
            <a:r>
              <a:rPr lang="en-US" altLang="en-US" sz="2200" dirty="0">
                <a:latin typeface="Calibri" panose="020F0502020204030204" pitchFamily="34" charset="0"/>
                <a:cs typeface="Arial" charset="0"/>
              </a:rPr>
              <a:t>a work climate that encourages creative thinking</a:t>
            </a:r>
          </a:p>
          <a:p>
            <a:r>
              <a:rPr lang="en-US" altLang="en-US" sz="2200" dirty="0" smtClean="0">
                <a:latin typeface="Calibri" panose="020F0502020204030204" pitchFamily="34" charset="0"/>
                <a:cs typeface="Arial" charset="0"/>
              </a:rPr>
              <a:t>Listen </a:t>
            </a:r>
            <a:r>
              <a:rPr lang="en-US" altLang="en-US" sz="2200" dirty="0">
                <a:latin typeface="Calibri" panose="020F0502020204030204" pitchFamily="34" charset="0"/>
                <a:cs typeface="Arial" charset="0"/>
              </a:rPr>
              <a:t>attentively and look for </a:t>
            </a:r>
            <a:r>
              <a:rPr lang="en-US" altLang="en-US" sz="2200" dirty="0" smtClean="0">
                <a:latin typeface="Calibri" panose="020F0502020204030204" pitchFamily="34" charset="0"/>
                <a:cs typeface="Arial" charset="0"/>
              </a:rPr>
              <a:t>positive </a:t>
            </a:r>
            <a:r>
              <a:rPr lang="en-US" altLang="en-US" sz="2200" dirty="0">
                <a:latin typeface="Calibri" panose="020F0502020204030204" pitchFamily="34" charset="0"/>
                <a:cs typeface="Arial" charset="0"/>
              </a:rPr>
              <a:t>aspects </a:t>
            </a:r>
            <a:r>
              <a:rPr lang="en-US" altLang="en-US" sz="2200" dirty="0" smtClean="0">
                <a:latin typeface="Calibri" panose="020F0502020204030204" pitchFamily="34" charset="0"/>
                <a:cs typeface="Arial" charset="0"/>
              </a:rPr>
              <a:t>when employees offer suggestions</a:t>
            </a:r>
            <a:endParaRPr lang="en-US" altLang="en-US" sz="2200" dirty="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Attempt </a:t>
            </a:r>
            <a:r>
              <a:rPr lang="en-US" altLang="en-US" sz="2200" dirty="0">
                <a:latin typeface="Calibri" panose="020F0502020204030204" pitchFamily="34" charset="0"/>
                <a:cs typeface="Arial" charset="0"/>
              </a:rPr>
              <a:t>to implement employees’ ideas and </a:t>
            </a:r>
            <a:r>
              <a:rPr lang="en-US" altLang="en-US" sz="2200" dirty="0" smtClean="0">
                <a:latin typeface="Calibri" panose="020F0502020204030204" pitchFamily="34" charset="0"/>
                <a:cs typeface="Arial" charset="0"/>
              </a:rPr>
              <a:t>give </a:t>
            </a:r>
            <a:r>
              <a:rPr lang="en-US" altLang="en-US" sz="2200" dirty="0">
                <a:latin typeface="Calibri" panose="020F0502020204030204" pitchFamily="34" charset="0"/>
                <a:cs typeface="Arial" charset="0"/>
              </a:rPr>
              <a:t>them credit</a:t>
            </a:r>
          </a:p>
          <a:p>
            <a:r>
              <a:rPr lang="en-US" altLang="en-US" sz="2200" dirty="0" smtClean="0">
                <a:latin typeface="Calibri" panose="020F0502020204030204" pitchFamily="34" charset="0"/>
                <a:cs typeface="Arial" charset="0"/>
              </a:rPr>
              <a:t>Acknowledge failure as a </a:t>
            </a:r>
            <a:r>
              <a:rPr lang="en-US" altLang="en-US" sz="2200" dirty="0">
                <a:latin typeface="Calibri" panose="020F0502020204030204" pitchFamily="34" charset="0"/>
                <a:cs typeface="Arial" charset="0"/>
              </a:rPr>
              <a:t>sign that people are trying</a:t>
            </a:r>
          </a:p>
          <a:p>
            <a:r>
              <a:rPr lang="en-US" sz="2200" dirty="0" smtClean="0"/>
              <a:t>Help </a:t>
            </a:r>
            <a:r>
              <a:rPr lang="en-US" sz="2200" dirty="0"/>
              <a:t>employees see what can be learned from a failure </a:t>
            </a:r>
            <a:endParaRPr lang="en-US" altLang="en-US" sz="2200" b="1" dirty="0">
              <a:latin typeface="Calibri" panose="020F0502020204030204" pitchFamily="34" charset="0"/>
              <a:cs typeface="Arial" charset="0"/>
            </a:endParaRPr>
          </a:p>
        </p:txBody>
      </p:sp>
    </p:spTree>
    <p:extLst>
      <p:ext uri="{BB962C8B-B14F-4D97-AF65-F5344CB8AC3E}">
        <p14:creationId xmlns:p14="http://schemas.microsoft.com/office/powerpoint/2010/main" val="34613260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DE14606D-C048-47EB-AF37-82C05E33805B}"/>
              </a:ext>
            </a:extLst>
          </p:cNvPr>
          <p:cNvSpPr>
            <a:spLocks noGrp="1"/>
          </p:cNvSpPr>
          <p:nvPr>
            <p:ph type="title"/>
          </p:nvPr>
        </p:nvSpPr>
        <p:spPr/>
        <p:txBody>
          <a:bodyPr/>
          <a:lstStyle/>
          <a:p>
            <a:r>
              <a:rPr lang="en-US" altLang="en-US" dirty="0">
                <a:latin typeface="Calibri" panose="020F0502020204030204" pitchFamily="34" charset="0"/>
                <a:cs typeface="Arial" charset="0"/>
              </a:rPr>
              <a:t>Overcoming Barriers to Creativity</a:t>
            </a:r>
            <a:endParaRPr lang="en-US" dirty="0"/>
          </a:p>
        </p:txBody>
      </p:sp>
      <p:sp>
        <p:nvSpPr>
          <p:cNvPr id="8" name="Content Placeholder 7">
            <a:extLst>
              <a:ext uri="{FF2B5EF4-FFF2-40B4-BE49-F238E27FC236}">
                <a16:creationId xmlns="" xmlns:a16="http://schemas.microsoft.com/office/drawing/2014/main" id="{867257B7-CFC9-47AF-ABD1-B78F26F8E9F9}"/>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Supervisors should:</a:t>
            </a:r>
          </a:p>
          <a:p>
            <a:pPr marL="0" indent="0">
              <a:buNone/>
            </a:pPr>
            <a:endParaRPr lang="en-US" altLang="en-US" sz="2200" dirty="0" smtClean="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Accept </a:t>
            </a:r>
            <a:r>
              <a:rPr lang="en-US" altLang="en-US" sz="2200" dirty="0">
                <a:latin typeface="Calibri" panose="020F0502020204030204" pitchFamily="34" charset="0"/>
                <a:cs typeface="Arial" charset="0"/>
              </a:rPr>
              <a:t>that failures by employees will occur</a:t>
            </a:r>
          </a:p>
          <a:p>
            <a:r>
              <a:rPr lang="en-US" altLang="en-US" sz="2200" dirty="0" smtClean="0">
                <a:latin typeface="Calibri" panose="020F0502020204030204" pitchFamily="34" charset="0"/>
                <a:cs typeface="Arial" charset="0"/>
              </a:rPr>
              <a:t>Acknowledge the problem when an idea fails and </a:t>
            </a:r>
            <a:r>
              <a:rPr lang="en-US" altLang="en-US" sz="2200" dirty="0">
                <a:latin typeface="Calibri" panose="020F0502020204030204" pitchFamily="34" charset="0"/>
                <a:cs typeface="Arial" charset="0"/>
              </a:rPr>
              <a:t>not try to pass </a:t>
            </a:r>
            <a:r>
              <a:rPr lang="en-US" altLang="en-US" sz="2200" dirty="0" smtClean="0">
                <a:latin typeface="Calibri" panose="020F0502020204030204" pitchFamily="34" charset="0"/>
                <a:cs typeface="Arial" charset="0"/>
              </a:rPr>
              <a:t>the blame </a:t>
            </a:r>
            <a:r>
              <a:rPr lang="en-US" altLang="en-US" sz="2200" dirty="0">
                <a:latin typeface="Calibri" panose="020F0502020204030204" pitchFamily="34" charset="0"/>
                <a:cs typeface="Arial" charset="0"/>
              </a:rPr>
              <a:t>on to someone else</a:t>
            </a:r>
          </a:p>
          <a:p>
            <a:r>
              <a:rPr lang="en-US" altLang="en-US" sz="2200" dirty="0">
                <a:latin typeface="Calibri" panose="020F0502020204030204" pitchFamily="34" charset="0"/>
                <a:cs typeface="Arial" charset="0"/>
              </a:rPr>
              <a:t>Allow time for creative thinking</a:t>
            </a:r>
          </a:p>
          <a:p>
            <a:r>
              <a:rPr lang="en-US" altLang="en-US" sz="2200" dirty="0">
                <a:latin typeface="Calibri" panose="020F0502020204030204" pitchFamily="34" charset="0"/>
                <a:cs typeface="Arial" charset="0"/>
              </a:rPr>
              <a:t>Avoid </a:t>
            </a:r>
            <a:r>
              <a:rPr lang="en-US" altLang="en-US" sz="2200" dirty="0" smtClean="0">
                <a:latin typeface="Calibri" panose="020F0502020204030204" pitchFamily="34" charset="0"/>
                <a:cs typeface="Arial" charset="0"/>
              </a:rPr>
              <a:t>isolation</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24181082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Scientific </a:t>
            </a:r>
            <a:r>
              <a:rPr lang="en-US" dirty="0"/>
              <a:t>Method in Decision </a:t>
            </a:r>
            <a:r>
              <a:rPr lang="en-US" dirty="0" smtClean="0"/>
              <a:t>Making: Steps</a:t>
            </a:r>
            <a:endParaRPr lang="en-US" dirty="0"/>
          </a:p>
        </p:txBody>
      </p:sp>
      <p:sp>
        <p:nvSpPr>
          <p:cNvPr id="7" name="Content Placeholder 6"/>
          <p:cNvSpPr>
            <a:spLocks noGrp="1"/>
          </p:cNvSpPr>
          <p:nvPr>
            <p:ph idx="1"/>
          </p:nvPr>
        </p:nvSpPr>
        <p:spPr/>
        <p:txBody>
          <a:bodyPr>
            <a:normAutofit lnSpcReduction="10000"/>
          </a:bodyPr>
          <a:lstStyle/>
          <a:p>
            <a:r>
              <a:rPr lang="en-US" dirty="0"/>
              <a:t>Watch for any signs or symptoms of problems or issues</a:t>
            </a:r>
          </a:p>
          <a:p>
            <a:r>
              <a:rPr lang="en-US" dirty="0"/>
              <a:t>Define the problem as best as possible given the information known</a:t>
            </a:r>
          </a:p>
          <a:p>
            <a:r>
              <a:rPr lang="en-US" dirty="0"/>
              <a:t>Collect as much information as possible about the problem and, if necessary, redefine the problem</a:t>
            </a:r>
          </a:p>
          <a:p>
            <a:r>
              <a:rPr lang="en-US" dirty="0"/>
              <a:t>Search for possible solutions and alternatives</a:t>
            </a:r>
          </a:p>
          <a:p>
            <a:r>
              <a:rPr lang="en-US" dirty="0"/>
              <a:t>Collect information about all the alternatives identified and organize it in a logical way</a:t>
            </a:r>
          </a:p>
          <a:p>
            <a:r>
              <a:rPr lang="en-US" dirty="0"/>
              <a:t>Weigh the pros and cons of each alternative</a:t>
            </a:r>
          </a:p>
          <a:p>
            <a:r>
              <a:rPr lang="en-US" dirty="0"/>
              <a:t>Choose, plan, and then put into action the best alternative</a:t>
            </a:r>
          </a:p>
          <a:p>
            <a:r>
              <a:rPr lang="en-US" dirty="0"/>
              <a:t>After the solution is implemented, follow up to determine if it is having the desired </a:t>
            </a:r>
            <a:r>
              <a:rPr lang="en-US" dirty="0" smtClean="0"/>
              <a:t>effect</a:t>
            </a:r>
            <a:endParaRPr lang="en-US" dirty="0"/>
          </a:p>
        </p:txBody>
      </p:sp>
    </p:spTree>
    <p:extLst>
      <p:ext uri="{BB962C8B-B14F-4D97-AF65-F5344CB8AC3E}">
        <p14:creationId xmlns:p14="http://schemas.microsoft.com/office/powerpoint/2010/main" val="4031415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C2ED4F1-F924-4AA6-BD8D-DA0396BE30BA}"/>
              </a:ext>
            </a:extLst>
          </p:cNvPr>
          <p:cNvSpPr>
            <a:spLocks noGrp="1"/>
          </p:cNvSpPr>
          <p:nvPr>
            <p:ph type="ctrTitle"/>
          </p:nvPr>
        </p:nvSpPr>
        <p:spPr/>
        <p:txBody>
          <a:bodyPr/>
          <a:lstStyle/>
          <a:p>
            <a:pPr algn="r"/>
            <a:r>
              <a:rPr lang="en-US" dirty="0"/>
              <a:t>APPENDICES</a:t>
            </a:r>
          </a:p>
        </p:txBody>
      </p:sp>
    </p:spTree>
    <p:extLst>
      <p:ext uri="{BB962C8B-B14F-4D97-AF65-F5344CB8AC3E}">
        <p14:creationId xmlns:p14="http://schemas.microsoft.com/office/powerpoint/2010/main" val="2346595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sz="2800" dirty="0" smtClean="0">
                <a:latin typeface="Calibri" panose="020F0502020204030204" pitchFamily="34" charset="0"/>
                <a:cs typeface="Arial" charset="0"/>
              </a:rPr>
              <a:t>Figure </a:t>
            </a:r>
            <a:r>
              <a:rPr lang="en-US" altLang="en-US" sz="2800" dirty="0">
                <a:latin typeface="Calibri" panose="020F0502020204030204" pitchFamily="34" charset="0"/>
                <a:cs typeface="Arial" charset="0"/>
              </a:rPr>
              <a:t>8.1: Rational Model of Decision </a:t>
            </a:r>
            <a:r>
              <a:rPr lang="en-US" altLang="en-US" sz="2800" dirty="0" smtClean="0">
                <a:latin typeface="Calibri" panose="020F0502020204030204" pitchFamily="34" charset="0"/>
                <a:cs typeface="Arial" charset="0"/>
              </a:rPr>
              <a:t/>
            </a:r>
            <a:br>
              <a:rPr lang="en-US" altLang="en-US" sz="2800" dirty="0" smtClean="0">
                <a:latin typeface="Calibri" panose="020F0502020204030204" pitchFamily="34" charset="0"/>
                <a:cs typeface="Arial" charset="0"/>
              </a:rPr>
            </a:br>
            <a:r>
              <a:rPr lang="en-US" altLang="en-US" sz="2800" dirty="0" smtClean="0">
                <a:latin typeface="Calibri" panose="020F0502020204030204" pitchFamily="34" charset="0"/>
                <a:cs typeface="Arial" charset="0"/>
              </a:rPr>
              <a:t>Making, Appendix</a:t>
            </a:r>
            <a:endParaRPr lang="en-US" sz="2800" dirty="0"/>
          </a:p>
        </p:txBody>
      </p:sp>
      <p:sp>
        <p:nvSpPr>
          <p:cNvPr id="4" name="Content Placeholder 3"/>
          <p:cNvSpPr>
            <a:spLocks noGrp="1"/>
          </p:cNvSpPr>
          <p:nvPr>
            <p:ph idx="1"/>
          </p:nvPr>
        </p:nvSpPr>
        <p:spPr>
          <a:xfrm>
            <a:off x="457200" y="1219200"/>
            <a:ext cx="8229600" cy="5334000"/>
          </a:xfrm>
        </p:spPr>
        <p:txBody>
          <a:bodyPr/>
          <a:lstStyle/>
          <a:p>
            <a:pPr marL="0" indent="0">
              <a:buNone/>
            </a:pPr>
            <a:r>
              <a:rPr lang="en-US" dirty="0"/>
              <a:t>The six steps in the rational model of decision making are presented in six </a:t>
            </a:r>
            <a:r>
              <a:rPr lang="en-US" dirty="0" smtClean="0"/>
              <a:t>rectangles, </a:t>
            </a:r>
            <a:r>
              <a:rPr lang="en-US" dirty="0"/>
              <a:t>and forward arrows are used to indicate progress to the next step. Step one in the model is identify the problem, step two is identify the alternative solutions, step three is gather and organize facts, step four is evaluate the alternatives, step five is choose and implement the best alternative, and step six is get feedback and take corrective action.</a:t>
            </a:r>
          </a:p>
        </p:txBody>
      </p:sp>
      <p:sp>
        <p:nvSpPr>
          <p:cNvPr id="5" name="Content Placeholder 2">
            <a:extLst>
              <a:ext uri="{FF2B5EF4-FFF2-40B4-BE49-F238E27FC236}">
                <a16:creationId xmlns="" xmlns:a16="http://schemas.microsoft.com/office/drawing/2014/main" id="{1FDC5E9A-4B64-49C4-82C9-8E52F2D142C5}"/>
              </a:ext>
            </a:extLst>
          </p:cNvPr>
          <p:cNvSpPr txBox="1">
            <a:spLocks/>
          </p:cNvSpPr>
          <p:nvPr/>
        </p:nvSpPr>
        <p:spPr>
          <a:xfrm>
            <a:off x="609600" y="5867400"/>
            <a:ext cx="80772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smtClean="0">
                <a:latin typeface="Calibri" panose="020F0502020204030204" pitchFamily="34" charset="0"/>
                <a:cs typeface="Arial" charset="0"/>
                <a:hlinkClick r:id="rId2" action="ppaction://hlinksldjump"/>
              </a:rPr>
              <a:t>Figure 8.1: Rational Model of Decision Making</a:t>
            </a:r>
            <a:endParaRPr lang="en-US" sz="1200" dirty="0"/>
          </a:p>
        </p:txBody>
      </p:sp>
    </p:spTree>
    <p:extLst>
      <p:ext uri="{BB962C8B-B14F-4D97-AF65-F5344CB8AC3E}">
        <p14:creationId xmlns:p14="http://schemas.microsoft.com/office/powerpoint/2010/main" val="14081454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Figure </a:t>
            </a:r>
            <a:r>
              <a:rPr lang="en-US" sz="2800" dirty="0"/>
              <a:t>8.3: Process of Bounded </a:t>
            </a:r>
            <a:r>
              <a:rPr lang="en-US" sz="2800" dirty="0" smtClean="0"/>
              <a:t>Rationality, Appendix</a:t>
            </a:r>
            <a:endParaRPr lang="en-US" sz="2800" dirty="0"/>
          </a:p>
        </p:txBody>
      </p:sp>
      <p:sp>
        <p:nvSpPr>
          <p:cNvPr id="3" name="Content Placeholder 2"/>
          <p:cNvSpPr>
            <a:spLocks noGrp="1"/>
          </p:cNvSpPr>
          <p:nvPr>
            <p:ph idx="1"/>
          </p:nvPr>
        </p:nvSpPr>
        <p:spPr/>
        <p:txBody>
          <a:bodyPr/>
          <a:lstStyle/>
          <a:p>
            <a:pPr marL="0" indent="0">
              <a:buNone/>
            </a:pPr>
            <a:r>
              <a:rPr lang="en-US" dirty="0"/>
              <a:t>The flowchart depicts that a person first identifies the problem and chooses an alternative solution. If the solution solves the problem, it can be implemented. If the chosen solution does not solve the problem, he or she must </a:t>
            </a:r>
            <a:r>
              <a:rPr lang="en-US" dirty="0" smtClean="0"/>
              <a:t>choose </a:t>
            </a:r>
            <a:r>
              <a:rPr lang="en-US" dirty="0"/>
              <a:t>another alternative solution </a:t>
            </a:r>
            <a:r>
              <a:rPr lang="en-US"/>
              <a:t>and </a:t>
            </a:r>
            <a:r>
              <a:rPr lang="en-US" smtClean="0"/>
              <a:t>check </a:t>
            </a:r>
            <a:r>
              <a:rPr lang="en-US" dirty="0"/>
              <a:t>if it solves the problem</a:t>
            </a:r>
            <a:r>
              <a:rPr lang="en-US" dirty="0" smtClean="0"/>
              <a:t>.</a:t>
            </a:r>
            <a:endParaRPr lang="en-US" dirty="0"/>
          </a:p>
        </p:txBody>
      </p:sp>
      <p:sp>
        <p:nvSpPr>
          <p:cNvPr id="4" name="Content Placeholder 2">
            <a:extLst>
              <a:ext uri="{FF2B5EF4-FFF2-40B4-BE49-F238E27FC236}">
                <a16:creationId xmlns="" xmlns:a16="http://schemas.microsoft.com/office/drawing/2014/main" id="{1FDC5E9A-4B64-49C4-82C9-8E52F2D142C5}"/>
              </a:ext>
            </a:extLst>
          </p:cNvPr>
          <p:cNvSpPr txBox="1">
            <a:spLocks/>
          </p:cNvSpPr>
          <p:nvPr/>
        </p:nvSpPr>
        <p:spPr>
          <a:xfrm>
            <a:off x="609600" y="5867400"/>
            <a:ext cx="80772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smtClean="0">
                <a:latin typeface="Calibri" panose="020F0502020204030204" pitchFamily="34" charset="0"/>
                <a:cs typeface="Arial" charset="0"/>
                <a:hlinkClick r:id="rId2" action="ppaction://hlinksldjump"/>
              </a:rPr>
              <a:t>Figure 8.3: Process of Bounded Rationality</a:t>
            </a:r>
            <a:endParaRPr lang="en-US" sz="1200" dirty="0"/>
          </a:p>
        </p:txBody>
      </p:sp>
    </p:spTree>
    <p:extLst>
      <p:ext uri="{BB962C8B-B14F-4D97-AF65-F5344CB8AC3E}">
        <p14:creationId xmlns:p14="http://schemas.microsoft.com/office/powerpoint/2010/main" val="506780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D6BCE8-A694-4C44-B71C-3115AC65EBEA}"/>
              </a:ext>
            </a:extLst>
          </p:cNvPr>
          <p:cNvSpPr>
            <a:spLocks noGrp="1"/>
          </p:cNvSpPr>
          <p:nvPr>
            <p:ph type="title"/>
          </p:nvPr>
        </p:nvSpPr>
        <p:spPr/>
        <p:txBody>
          <a:bodyPr/>
          <a:lstStyle/>
          <a:p>
            <a:r>
              <a:rPr lang="en-US" altLang="en-US" sz="2800" dirty="0">
                <a:latin typeface="Calibri" panose="020F0502020204030204" pitchFamily="34" charset="0"/>
                <a:cs typeface="Arial" charset="0"/>
              </a:rPr>
              <a:t>Figure 8.6: The </a:t>
            </a:r>
            <a:r>
              <a:rPr lang="en-US" altLang="en-US" sz="2800" dirty="0" smtClean="0">
                <a:latin typeface="Calibri" panose="020F0502020204030204" pitchFamily="34" charset="0"/>
                <a:cs typeface="Arial" charset="0"/>
              </a:rPr>
              <a:t>Brainstorming Process</a:t>
            </a:r>
            <a:r>
              <a:rPr lang="en-US" altLang="en-US" sz="2800" dirty="0">
                <a:latin typeface="Calibri" panose="020F0502020204030204" pitchFamily="34" charset="0"/>
                <a:cs typeface="Arial" charset="0"/>
              </a:rPr>
              <a:t>, Appendix</a:t>
            </a:r>
            <a:endParaRPr lang="en-US" sz="2800" dirty="0"/>
          </a:p>
        </p:txBody>
      </p:sp>
      <p:sp>
        <p:nvSpPr>
          <p:cNvPr id="3" name="Content Placeholder 2">
            <a:extLst>
              <a:ext uri="{FF2B5EF4-FFF2-40B4-BE49-F238E27FC236}">
                <a16:creationId xmlns="" xmlns:a16="http://schemas.microsoft.com/office/drawing/2014/main" id="{1AF8D010-13AA-4046-9C5B-61AF30078D32}"/>
              </a:ext>
            </a:extLst>
          </p:cNvPr>
          <p:cNvSpPr>
            <a:spLocks noGrp="1"/>
          </p:cNvSpPr>
          <p:nvPr>
            <p:ph idx="1"/>
          </p:nvPr>
        </p:nvSpPr>
        <p:spPr/>
        <p:txBody>
          <a:bodyPr/>
          <a:lstStyle/>
          <a:p>
            <a:pPr marL="0" indent="0">
              <a:buNone/>
            </a:pPr>
            <a:r>
              <a:rPr lang="en-US" dirty="0"/>
              <a:t>The three steps in the brainstorming process are presented in rectangles. Forward arrows are used between the </a:t>
            </a:r>
            <a:r>
              <a:rPr lang="en-US" dirty="0" smtClean="0"/>
              <a:t>rectangles to indicate </a:t>
            </a:r>
            <a:r>
              <a:rPr lang="en-US" dirty="0"/>
              <a:t>the progress from one step to the other. The rectangle is labeled group members state ideas. An arrow from the first rectangle points to the second rectangle, which is labeled group member records each idea where group can read it. An upward arrow is positioned below the arrow and is labeled no comments on ideas at this stage. An arrow from the second rectangle points to the third rectangle, which is labeled ideas are evaluated only after all have been recorded. </a:t>
            </a:r>
          </a:p>
        </p:txBody>
      </p:sp>
      <p:sp>
        <p:nvSpPr>
          <p:cNvPr id="4" name="Content Placeholder 2">
            <a:extLst>
              <a:ext uri="{FF2B5EF4-FFF2-40B4-BE49-F238E27FC236}">
                <a16:creationId xmlns="" xmlns:a16="http://schemas.microsoft.com/office/drawing/2014/main" id="{1FDC5E9A-4B64-49C4-82C9-8E52F2D142C5}"/>
              </a:ext>
            </a:extLst>
          </p:cNvPr>
          <p:cNvSpPr txBox="1">
            <a:spLocks/>
          </p:cNvSpPr>
          <p:nvPr/>
        </p:nvSpPr>
        <p:spPr>
          <a:xfrm>
            <a:off x="609600" y="5867400"/>
            <a:ext cx="80772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a:t>
            </a:r>
            <a:r>
              <a:rPr lang="en-US" sz="1200" dirty="0" smtClean="0">
                <a:hlinkClick r:id="rId2" action="ppaction://hlinksldjump"/>
              </a:rPr>
              <a:t>to </a:t>
            </a:r>
            <a:r>
              <a:rPr lang="en-US" altLang="en-US" sz="1200" dirty="0">
                <a:latin typeface="Calibri" panose="020F0502020204030204" pitchFamily="34" charset="0"/>
                <a:cs typeface="Arial" charset="0"/>
                <a:hlinkClick r:id="rId2" action="ppaction://hlinksldjump"/>
              </a:rPr>
              <a:t>Figure 8.6: The Brainstorming Process</a:t>
            </a:r>
            <a:r>
              <a:rPr lang="en-US" sz="1200" dirty="0">
                <a:hlinkClick r:id="rId2" action="ppaction://hlinksldjump"/>
              </a:rPr>
              <a:t> </a:t>
            </a:r>
            <a:endParaRPr lang="en-US" sz="1200" dirty="0"/>
          </a:p>
        </p:txBody>
      </p:sp>
    </p:spTree>
    <p:extLst>
      <p:ext uri="{BB962C8B-B14F-4D97-AF65-F5344CB8AC3E}">
        <p14:creationId xmlns:p14="http://schemas.microsoft.com/office/powerpoint/2010/main" val="4266002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 xmlns:a16="http://schemas.microsoft.com/office/drawing/2014/main" id="{681E1EC1-D4F7-475C-A099-B0C2977E80CA}"/>
              </a:ext>
            </a:extLst>
          </p:cNvPr>
          <p:cNvSpPr>
            <a:spLocks noGrp="1"/>
          </p:cNvSpPr>
          <p:nvPr>
            <p:ph type="title"/>
          </p:nvPr>
        </p:nvSpPr>
        <p:spPr/>
        <p:txBody>
          <a:bodyPr/>
          <a:lstStyle/>
          <a:p>
            <a:r>
              <a:rPr lang="en-US" altLang="en-US" dirty="0">
                <a:latin typeface="Calibri" panose="020F0502020204030204" pitchFamily="34" charset="0"/>
                <a:cs typeface="Arial" charset="0"/>
              </a:rPr>
              <a:t>Learning Objectives, 2</a:t>
            </a:r>
            <a:endParaRPr lang="en-US" dirty="0"/>
          </a:p>
        </p:txBody>
      </p:sp>
      <p:sp>
        <p:nvSpPr>
          <p:cNvPr id="8" name="Content Placeholder 7">
            <a:extLst>
              <a:ext uri="{FF2B5EF4-FFF2-40B4-BE49-F238E27FC236}">
                <a16:creationId xmlns="" xmlns:a16="http://schemas.microsoft.com/office/drawing/2014/main" id="{DF30A09E-86BD-43D0-8CE0-C28646F212EB}"/>
              </a:ext>
            </a:extLst>
          </p:cNvPr>
          <p:cNvSpPr>
            <a:spLocks noGrp="1"/>
          </p:cNvSpPr>
          <p:nvPr>
            <p:ph idx="1"/>
          </p:nvPr>
        </p:nvSpPr>
        <p:spPr/>
        <p:txBody>
          <a:bodyPr/>
          <a:lstStyle/>
          <a:p>
            <a:pPr>
              <a:defRPr/>
            </a:pPr>
            <a:r>
              <a:rPr lang="en-US" dirty="0"/>
              <a:t>Discuss advantages and disadvantages of making decisions in groups</a:t>
            </a:r>
          </a:p>
          <a:p>
            <a:pPr>
              <a:defRPr/>
            </a:pPr>
            <a:r>
              <a:rPr lang="en-US" dirty="0"/>
              <a:t>Describe guidelines for group decision making</a:t>
            </a:r>
          </a:p>
          <a:p>
            <a:pPr>
              <a:defRPr/>
            </a:pPr>
            <a:r>
              <a:rPr lang="en-US" dirty="0"/>
              <a:t>Describe guidelines for thinking creatively</a:t>
            </a:r>
          </a:p>
          <a:p>
            <a:pPr>
              <a:defRPr/>
            </a:pPr>
            <a:r>
              <a:rPr lang="en-US" dirty="0"/>
              <a:t>Discuss how supervisors can establish and maintain a creative work climate</a:t>
            </a:r>
          </a:p>
          <a:p>
            <a:pPr>
              <a:defRPr/>
            </a:pPr>
            <a:r>
              <a:rPr lang="en-US" dirty="0"/>
              <a:t>Identify ways to overcome barriers to </a:t>
            </a:r>
            <a:r>
              <a:rPr lang="en-US" dirty="0" smtClean="0"/>
              <a:t>creativity</a:t>
            </a:r>
            <a:endParaRPr lang="en-US" dirty="0"/>
          </a:p>
        </p:txBody>
      </p:sp>
    </p:spTree>
    <p:extLst>
      <p:ext uri="{BB962C8B-B14F-4D97-AF65-F5344CB8AC3E}">
        <p14:creationId xmlns:p14="http://schemas.microsoft.com/office/powerpoint/2010/main" val="2785530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smtClean="0">
                <a:latin typeface="Calibri" panose="020F0502020204030204" pitchFamily="34" charset="0"/>
                <a:cs typeface="Arial" charset="0"/>
              </a:rPr>
              <a:t>Decision Making</a:t>
            </a:r>
            <a:endParaRPr lang="en-US" altLang="en-US" dirty="0">
              <a:latin typeface="Calibri" panose="020F0502020204030204" pitchFamily="34" charset="0"/>
              <a:cs typeface="Arial" charset="0"/>
            </a:endParaRPr>
          </a:p>
        </p:txBody>
      </p:sp>
      <p:sp>
        <p:nvSpPr>
          <p:cNvPr id="16387" name="Content Placeholder 2"/>
          <p:cNvSpPr>
            <a:spLocks noGrp="1"/>
          </p:cNvSpPr>
          <p:nvPr>
            <p:ph idx="1"/>
          </p:nvPr>
        </p:nvSpPr>
        <p:spPr/>
        <p:txBody>
          <a:bodyPr/>
          <a:lstStyle/>
          <a:p>
            <a:r>
              <a:rPr lang="en-US" altLang="en-US" dirty="0" smtClean="0">
                <a:latin typeface="Calibri" panose="020F0502020204030204" pitchFamily="34" charset="0"/>
                <a:cs typeface="Arial" charset="0"/>
              </a:rPr>
              <a:t>Much </a:t>
            </a:r>
            <a:r>
              <a:rPr lang="en-US" altLang="en-US" dirty="0">
                <a:latin typeface="Calibri" panose="020F0502020204030204" pitchFamily="34" charset="0"/>
                <a:cs typeface="Arial" charset="0"/>
              </a:rPr>
              <a:t>of a supervisor’s job is making </a:t>
            </a:r>
            <a:r>
              <a:rPr lang="en-US" altLang="en-US" b="1" dirty="0">
                <a:latin typeface="Calibri" panose="020F0502020204030204" pitchFamily="34" charset="0"/>
                <a:cs typeface="Arial" charset="0"/>
              </a:rPr>
              <a:t>decisions </a:t>
            </a:r>
            <a:r>
              <a:rPr lang="en-US" altLang="en-US" dirty="0">
                <a:latin typeface="Calibri" panose="020F0502020204030204" pitchFamily="34" charset="0"/>
                <a:cs typeface="Arial" charset="0"/>
              </a:rPr>
              <a:t>that cover all </a:t>
            </a:r>
            <a:r>
              <a:rPr lang="en-US" altLang="en-US" dirty="0" smtClean="0">
                <a:latin typeface="Calibri" panose="020F0502020204030204" pitchFamily="34" charset="0"/>
                <a:cs typeface="Arial" charset="0"/>
              </a:rPr>
              <a:t>the </a:t>
            </a:r>
            <a:r>
              <a:rPr lang="en-US" altLang="en-US" dirty="0">
                <a:latin typeface="Calibri" panose="020F0502020204030204" pitchFamily="34" charset="0"/>
                <a:cs typeface="Arial" charset="0"/>
              </a:rPr>
              <a:t>functions of management</a:t>
            </a:r>
          </a:p>
          <a:p>
            <a:r>
              <a:rPr lang="en-US" altLang="en-US" dirty="0">
                <a:latin typeface="Calibri" panose="020F0502020204030204" pitchFamily="34" charset="0"/>
                <a:cs typeface="Arial" charset="0"/>
              </a:rPr>
              <a:t>In many cases, supervisors make decisions without giving any thought to the process of </a:t>
            </a:r>
            <a:r>
              <a:rPr lang="en-US" altLang="en-US" dirty="0" smtClean="0">
                <a:latin typeface="Calibri" panose="020F0502020204030204" pitchFamily="34" charset="0"/>
                <a:cs typeface="Arial" charset="0"/>
              </a:rPr>
              <a:t>deciding</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080578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CDCD2947-AA67-40E8-8955-79D7B1B9DCAD}"/>
              </a:ext>
            </a:extLst>
          </p:cNvPr>
          <p:cNvSpPr>
            <a:spLocks noGrp="1"/>
          </p:cNvSpPr>
          <p:nvPr>
            <p:ph type="title"/>
          </p:nvPr>
        </p:nvSpPr>
        <p:spPr/>
        <p:txBody>
          <a:bodyPr/>
          <a:lstStyle/>
          <a:p>
            <a:r>
              <a:rPr lang="en-US" altLang="en-US" sz="3200" dirty="0" smtClean="0">
                <a:latin typeface="Calibri" panose="020F0502020204030204" pitchFamily="34" charset="0"/>
                <a:cs typeface="Arial" charset="0"/>
              </a:rPr>
              <a:t>	Figure 8.1: Rational </a:t>
            </a:r>
            <a:r>
              <a:rPr lang="en-US" altLang="en-US" sz="3200" dirty="0">
                <a:latin typeface="Calibri" panose="020F0502020204030204" pitchFamily="34" charset="0"/>
                <a:cs typeface="Arial" charset="0"/>
              </a:rPr>
              <a:t>Model of Decision </a:t>
            </a:r>
            <a:r>
              <a:rPr lang="en-US" altLang="en-US" sz="3200" dirty="0" smtClean="0">
                <a:latin typeface="Calibri" panose="020F0502020204030204" pitchFamily="34" charset="0"/>
                <a:cs typeface="Arial" charset="0"/>
              </a:rPr>
              <a:t>Making</a:t>
            </a:r>
            <a:endParaRPr lang="en-US" sz="3200" dirty="0"/>
          </a:p>
        </p:txBody>
      </p:sp>
      <p:pic>
        <p:nvPicPr>
          <p:cNvPr id="3" name="Picture 2" descr="This figure illustrates the rational model of decision making using rectangles and arrow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62" y="2635786"/>
            <a:ext cx="8875076" cy="1586428"/>
          </a:xfrm>
          <a:prstGeom prst="rect">
            <a:avLst/>
          </a:prstGeom>
        </p:spPr>
      </p:pic>
      <p:sp>
        <p:nvSpPr>
          <p:cNvPr id="6" name="Content Placeholder 2">
            <a:extLst>
              <a:ext uri="{FF2B5EF4-FFF2-40B4-BE49-F238E27FC236}">
                <a16:creationId xmlns="" xmlns:a16="http://schemas.microsoft.com/office/drawing/2014/main" id="{EA6134ED-6393-41DB-A853-4F27C9FEBFE7}"/>
              </a:ext>
            </a:extLst>
          </p:cNvPr>
          <p:cNvSpPr txBox="1">
            <a:spLocks/>
          </p:cNvSpPr>
          <p:nvPr/>
        </p:nvSpPr>
        <p:spPr>
          <a:xfrm>
            <a:off x="801954" y="5852328"/>
            <a:ext cx="8229600" cy="5334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altLang="en-US" sz="1200" dirty="0">
                <a:latin typeface="Calibri" panose="020F0502020204030204" pitchFamily="34" charset="0"/>
                <a:cs typeface="Arial" charset="0"/>
                <a:hlinkClick r:id="rId4" action="ppaction://hlinksldjump"/>
              </a:rPr>
              <a:t>Jump </a:t>
            </a:r>
            <a:r>
              <a:rPr lang="en-US" altLang="en-US" sz="1200" dirty="0" smtClean="0">
                <a:latin typeface="Calibri" panose="020F0502020204030204" pitchFamily="34" charset="0"/>
                <a:cs typeface="Arial" charset="0"/>
                <a:hlinkClick r:id="rId4" action="ppaction://hlinksldjump"/>
              </a:rPr>
              <a:t>to </a:t>
            </a:r>
            <a:r>
              <a:rPr lang="en-US" altLang="en-US" sz="1200" dirty="0">
                <a:latin typeface="Calibri" panose="020F0502020204030204" pitchFamily="34" charset="0"/>
                <a:cs typeface="Arial" charset="0"/>
                <a:hlinkClick r:id="rId4" action="ppaction://hlinksldjump"/>
              </a:rPr>
              <a:t>Figure </a:t>
            </a:r>
            <a:r>
              <a:rPr lang="en-US" altLang="en-US" sz="1200" dirty="0" smtClean="0">
                <a:latin typeface="Calibri" panose="020F0502020204030204" pitchFamily="34" charset="0"/>
                <a:cs typeface="Arial" charset="0"/>
                <a:hlinkClick r:id="rId4" action="ppaction://hlinksldjump"/>
              </a:rPr>
              <a:t>8.1: Rational Model of Decision Making, </a:t>
            </a:r>
            <a:r>
              <a:rPr lang="en-US" altLang="en-US" sz="1200" dirty="0">
                <a:latin typeface="Calibri" panose="020F0502020204030204" pitchFamily="34" charset="0"/>
                <a:cs typeface="Arial" charset="0"/>
                <a:hlinkClick r:id="rId4" action="ppaction://hlinksldjump"/>
              </a:rPr>
              <a:t>Appendix</a:t>
            </a:r>
            <a:endParaRPr lang="en-US" altLang="en-US" sz="1200" dirty="0">
              <a:latin typeface="Calibri" panose="020F0502020204030204" pitchFamily="34" charset="0"/>
              <a:cs typeface="Arial" charset="0"/>
            </a:endParaRPr>
          </a:p>
          <a:p>
            <a:pPr marL="0" indent="0">
              <a:buFont typeface="Arial"/>
              <a:buNone/>
            </a:pPr>
            <a:endParaRPr lang="en-US" altLang="en-US" sz="800" dirty="0">
              <a:latin typeface="Calibri" panose="020F0502020204030204" pitchFamily="34" charset="0"/>
              <a:cs typeface="Arial" charset="0"/>
            </a:endParaRPr>
          </a:p>
        </p:txBody>
      </p:sp>
    </p:spTree>
    <p:extLst>
      <p:ext uri="{BB962C8B-B14F-4D97-AF65-F5344CB8AC3E}">
        <p14:creationId xmlns:p14="http://schemas.microsoft.com/office/powerpoint/2010/main" val="3607174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600" dirty="0" smtClean="0"/>
              <a:t>Human </a:t>
            </a:r>
            <a:r>
              <a:rPr lang="en-US" sz="2600" dirty="0"/>
              <a:t>Compromises </a:t>
            </a:r>
            <a:r>
              <a:rPr lang="en-US" sz="2600" dirty="0" smtClean="0"/>
              <a:t>That Affect Rational </a:t>
            </a:r>
            <a:br>
              <a:rPr lang="en-US" sz="2600" dirty="0" smtClean="0"/>
            </a:br>
            <a:r>
              <a:rPr lang="en-US" sz="2600" dirty="0" smtClean="0"/>
              <a:t>Decision </a:t>
            </a:r>
            <a:r>
              <a:rPr lang="en-US" sz="2600" dirty="0"/>
              <a:t>Making, 1</a:t>
            </a:r>
          </a:p>
        </p:txBody>
      </p:sp>
      <p:sp>
        <p:nvSpPr>
          <p:cNvPr id="13" name="Content Placeholder 12">
            <a:extLst>
              <a:ext uri="{FF2B5EF4-FFF2-40B4-BE49-F238E27FC236}">
                <a16:creationId xmlns="" xmlns:a16="http://schemas.microsoft.com/office/drawing/2014/main" id="{4228AF9A-F2DA-4B68-B9E9-BEF3A63A3E2D}"/>
              </a:ext>
            </a:extLst>
          </p:cNvPr>
          <p:cNvSpPr>
            <a:spLocks noGrp="1"/>
          </p:cNvSpPr>
          <p:nvPr>
            <p:ph idx="1"/>
          </p:nvPr>
        </p:nvSpPr>
        <p:spPr/>
        <p:txBody>
          <a:bodyPr/>
          <a:lstStyle/>
          <a:p>
            <a:pPr marL="0" indent="0">
              <a:buNone/>
            </a:pPr>
            <a:r>
              <a:rPr lang="en-US" dirty="0"/>
              <a:t>Simplicity: </a:t>
            </a:r>
            <a:r>
              <a:rPr lang="en-US" dirty="0" smtClean="0"/>
              <a:t>Looking back at one’s experiences </a:t>
            </a:r>
            <a:r>
              <a:rPr lang="en-US" dirty="0"/>
              <a:t>and </a:t>
            </a:r>
            <a:r>
              <a:rPr lang="en-US" dirty="0" smtClean="0"/>
              <a:t>considering </a:t>
            </a:r>
            <a:r>
              <a:rPr lang="en-US" dirty="0"/>
              <a:t>ways </a:t>
            </a:r>
            <a:r>
              <a:rPr lang="en-US" dirty="0" smtClean="0"/>
              <a:t>one </a:t>
            </a:r>
            <a:r>
              <a:rPr lang="en-US" dirty="0" smtClean="0"/>
              <a:t>has </a:t>
            </a:r>
            <a:r>
              <a:rPr lang="en-US" dirty="0"/>
              <a:t>handled similar problems in the past </a:t>
            </a:r>
            <a:endParaRPr lang="en-US" dirty="0" smtClean="0"/>
          </a:p>
          <a:p>
            <a:pPr marL="0" indent="0">
              <a:buNone/>
            </a:pPr>
            <a:endParaRPr lang="en-US" sz="1200" dirty="0"/>
          </a:p>
          <a:p>
            <a:pPr marL="0" indent="0">
              <a:buNone/>
            </a:pPr>
            <a:r>
              <a:rPr lang="en-US" dirty="0"/>
              <a:t>Bounded </a:t>
            </a:r>
            <a:r>
              <a:rPr lang="en-US" dirty="0" smtClean="0"/>
              <a:t>rationality</a:t>
            </a:r>
            <a:r>
              <a:rPr lang="en-US" dirty="0"/>
              <a:t>: </a:t>
            </a:r>
            <a:r>
              <a:rPr lang="en-US" dirty="0" smtClean="0"/>
              <a:t>Choosing an </a:t>
            </a:r>
            <a:r>
              <a:rPr lang="en-US" dirty="0"/>
              <a:t>alternative that meets minimum standards of acceptability</a:t>
            </a:r>
          </a:p>
          <a:p>
            <a:r>
              <a:rPr lang="en-US" sz="2200" dirty="0"/>
              <a:t>Decision maker considers alternatives </a:t>
            </a:r>
            <a:r>
              <a:rPr lang="en-US" sz="2200" dirty="0" smtClean="0"/>
              <a:t>only until the one </a:t>
            </a:r>
            <a:r>
              <a:rPr lang="en-US" sz="2200" dirty="0"/>
              <a:t>with minimum criteria for acceptability is found</a:t>
            </a:r>
          </a:p>
          <a:p>
            <a:pPr marL="0" indent="0">
              <a:buNone/>
            </a:pPr>
            <a:endParaRPr lang="en-US" sz="1200" dirty="0"/>
          </a:p>
          <a:p>
            <a:pPr marL="0" indent="0">
              <a:buNone/>
            </a:pPr>
            <a:r>
              <a:rPr lang="en-US" dirty="0"/>
              <a:t>Subjective </a:t>
            </a:r>
            <a:r>
              <a:rPr lang="en-US" dirty="0" smtClean="0"/>
              <a:t>rationality</a:t>
            </a:r>
            <a:r>
              <a:rPr lang="en-US" dirty="0"/>
              <a:t>: </a:t>
            </a:r>
            <a:r>
              <a:rPr lang="en-US" dirty="0" smtClean="0"/>
              <a:t>Analyzing alternatives </a:t>
            </a:r>
            <a:r>
              <a:rPr lang="en-US" dirty="0"/>
              <a:t>based on intuition and gut instincts instead of collecting impartial data </a:t>
            </a:r>
          </a:p>
        </p:txBody>
      </p:sp>
    </p:spTree>
    <p:extLst>
      <p:ext uri="{BB962C8B-B14F-4D97-AF65-F5344CB8AC3E}">
        <p14:creationId xmlns:p14="http://schemas.microsoft.com/office/powerpoint/2010/main" val="184326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dirty="0" smtClean="0"/>
              <a:t>Figure 8.3: Process of Bounded Rationality</a:t>
            </a:r>
            <a:endParaRPr lang="en-US" sz="3400" dirty="0"/>
          </a:p>
        </p:txBody>
      </p:sp>
      <p:pic>
        <p:nvPicPr>
          <p:cNvPr id="4" name="Picture 3" descr="The flowchart shows the process of bounded rationalit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614" y="2410109"/>
            <a:ext cx="8528773" cy="2037780"/>
          </a:xfrm>
          <a:prstGeom prst="rect">
            <a:avLst/>
          </a:prstGeom>
        </p:spPr>
      </p:pic>
      <p:sp>
        <p:nvSpPr>
          <p:cNvPr id="5" name="Content Placeholder 2">
            <a:extLst>
              <a:ext uri="{FF2B5EF4-FFF2-40B4-BE49-F238E27FC236}">
                <a16:creationId xmlns="" xmlns:a16="http://schemas.microsoft.com/office/drawing/2014/main" id="{EA6134ED-6393-41DB-A853-4F27C9FEBFE7}"/>
              </a:ext>
            </a:extLst>
          </p:cNvPr>
          <p:cNvSpPr txBox="1">
            <a:spLocks/>
          </p:cNvSpPr>
          <p:nvPr/>
        </p:nvSpPr>
        <p:spPr>
          <a:xfrm>
            <a:off x="801954" y="5852328"/>
            <a:ext cx="8229600" cy="5334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altLang="en-US" sz="1200" dirty="0">
                <a:latin typeface="Calibri" panose="020F0502020204030204" pitchFamily="34" charset="0"/>
                <a:cs typeface="Arial" charset="0"/>
                <a:hlinkClick r:id="rId3" action="ppaction://hlinksldjump"/>
              </a:rPr>
              <a:t>Jump </a:t>
            </a:r>
            <a:r>
              <a:rPr lang="en-US" altLang="en-US" sz="1200" dirty="0" smtClean="0">
                <a:latin typeface="Calibri" panose="020F0502020204030204" pitchFamily="34" charset="0"/>
                <a:cs typeface="Arial" charset="0"/>
                <a:hlinkClick r:id="rId3" action="ppaction://hlinksldjump"/>
              </a:rPr>
              <a:t>to </a:t>
            </a:r>
            <a:r>
              <a:rPr lang="en-US" altLang="en-US" sz="1200" dirty="0">
                <a:latin typeface="Calibri" panose="020F0502020204030204" pitchFamily="34" charset="0"/>
                <a:cs typeface="Arial" charset="0"/>
                <a:hlinkClick r:id="rId3" action="ppaction://hlinksldjump"/>
              </a:rPr>
              <a:t>Figure </a:t>
            </a:r>
            <a:r>
              <a:rPr lang="en-US" altLang="en-US" sz="1200" dirty="0" smtClean="0">
                <a:latin typeface="Calibri" panose="020F0502020204030204" pitchFamily="34" charset="0"/>
                <a:cs typeface="Arial" charset="0"/>
                <a:hlinkClick r:id="rId3" action="ppaction://hlinksldjump"/>
              </a:rPr>
              <a:t>8.3: Process of Bounded Rationality, </a:t>
            </a:r>
            <a:r>
              <a:rPr lang="en-US" altLang="en-US" sz="1200" dirty="0">
                <a:latin typeface="Calibri" panose="020F0502020204030204" pitchFamily="34" charset="0"/>
                <a:cs typeface="Arial" charset="0"/>
                <a:hlinkClick r:id="rId3" action="ppaction://hlinksldjump"/>
              </a:rPr>
              <a:t>Appendix</a:t>
            </a:r>
            <a:endParaRPr lang="en-US" altLang="en-US" sz="1200" dirty="0">
              <a:latin typeface="Calibri" panose="020F0502020204030204" pitchFamily="34" charset="0"/>
              <a:cs typeface="Arial" charset="0"/>
            </a:endParaRPr>
          </a:p>
          <a:p>
            <a:pPr marL="0" indent="0">
              <a:buFont typeface="Arial"/>
              <a:buNone/>
            </a:pPr>
            <a:endParaRPr lang="en-US" altLang="en-US" sz="800" dirty="0">
              <a:latin typeface="Calibri" panose="020F0502020204030204" pitchFamily="34" charset="0"/>
              <a:cs typeface="Arial" charset="0"/>
            </a:endParaRPr>
          </a:p>
        </p:txBody>
      </p:sp>
    </p:spTree>
    <p:extLst>
      <p:ext uri="{BB962C8B-B14F-4D97-AF65-F5344CB8AC3E}">
        <p14:creationId xmlns:p14="http://schemas.microsoft.com/office/powerpoint/2010/main" val="5786338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2A6D47E-6E96-470F-AA2F-423255AE6EFC}"/>
              </a:ext>
            </a:extLst>
          </p:cNvPr>
          <p:cNvSpPr>
            <a:spLocks noGrp="1"/>
          </p:cNvSpPr>
          <p:nvPr>
            <p:ph type="title"/>
          </p:nvPr>
        </p:nvSpPr>
        <p:spPr/>
        <p:txBody>
          <a:bodyPr/>
          <a:lstStyle/>
          <a:p>
            <a:r>
              <a:rPr lang="en-US" sz="2600" dirty="0">
                <a:solidFill>
                  <a:srgbClr val="C30C20"/>
                </a:solidFill>
              </a:rPr>
              <a:t>Human Compromises That Affect Rational </a:t>
            </a:r>
            <a:br>
              <a:rPr lang="en-US" sz="2600" dirty="0">
                <a:solidFill>
                  <a:srgbClr val="C30C20"/>
                </a:solidFill>
              </a:rPr>
            </a:br>
            <a:r>
              <a:rPr lang="en-US" sz="2600" dirty="0">
                <a:solidFill>
                  <a:srgbClr val="C30C20"/>
                </a:solidFill>
              </a:rPr>
              <a:t>Decision Making, </a:t>
            </a:r>
            <a:r>
              <a:rPr lang="en-US" sz="2600" dirty="0" smtClean="0">
                <a:solidFill>
                  <a:srgbClr val="C30C20"/>
                </a:solidFill>
              </a:rPr>
              <a:t>2</a:t>
            </a:r>
            <a:endParaRPr lang="en-US" sz="3200" b="1" dirty="0"/>
          </a:p>
        </p:txBody>
      </p:sp>
      <p:sp>
        <p:nvSpPr>
          <p:cNvPr id="3" name="Content Placeholder 2">
            <a:extLst>
              <a:ext uri="{FF2B5EF4-FFF2-40B4-BE49-F238E27FC236}">
                <a16:creationId xmlns="" xmlns:a16="http://schemas.microsoft.com/office/drawing/2014/main" id="{73015501-0D51-43BE-BC76-14AD27C5CC12}"/>
              </a:ext>
            </a:extLst>
          </p:cNvPr>
          <p:cNvSpPr>
            <a:spLocks noGrp="1"/>
          </p:cNvSpPr>
          <p:nvPr>
            <p:ph idx="1"/>
          </p:nvPr>
        </p:nvSpPr>
        <p:spPr/>
        <p:txBody>
          <a:bodyPr/>
          <a:lstStyle/>
          <a:p>
            <a:pPr marL="0" indent="0">
              <a:buNone/>
            </a:pPr>
            <a:r>
              <a:rPr lang="en-US" dirty="0"/>
              <a:t>Rationalization: Favoring solutions believed to be justifiable to others</a:t>
            </a:r>
          </a:p>
          <a:p>
            <a:r>
              <a:rPr lang="en-US" sz="2200" dirty="0"/>
              <a:t>Interferes with good decisions when the decision maker focuses more on justifying an alternative than on weighing alternatives against previously defined criteria </a:t>
            </a:r>
            <a:endParaRPr lang="en-US" sz="2200" dirty="0" smtClean="0"/>
          </a:p>
          <a:p>
            <a:pPr marL="0" indent="0">
              <a:buNone/>
            </a:pPr>
            <a:endParaRPr lang="en-US" sz="1200" dirty="0"/>
          </a:p>
          <a:p>
            <a:pPr marL="0" indent="0">
              <a:buNone/>
            </a:pPr>
            <a:r>
              <a:rPr lang="en-US" dirty="0" smtClean="0"/>
              <a:t>Personal perspective</a:t>
            </a:r>
            <a:r>
              <a:rPr lang="en-US" dirty="0"/>
              <a:t>: </a:t>
            </a:r>
            <a:r>
              <a:rPr lang="en-US" dirty="0" smtClean="0"/>
              <a:t>Assuming </a:t>
            </a:r>
            <a:r>
              <a:rPr lang="en-US" dirty="0"/>
              <a:t>that everyone sees things </a:t>
            </a:r>
            <a:r>
              <a:rPr lang="en-US" dirty="0" smtClean="0"/>
              <a:t>from </a:t>
            </a:r>
            <a:r>
              <a:rPr lang="en-US" dirty="0"/>
              <a:t>the same </a:t>
            </a:r>
            <a:r>
              <a:rPr lang="en-US" dirty="0" smtClean="0"/>
              <a:t>perspective</a:t>
            </a:r>
          </a:p>
          <a:p>
            <a:pPr marL="0" indent="0">
              <a:buNone/>
            </a:pPr>
            <a:endParaRPr lang="en-US" sz="1200" dirty="0"/>
          </a:p>
          <a:p>
            <a:pPr marL="0" indent="0">
              <a:buNone/>
            </a:pPr>
            <a:r>
              <a:rPr lang="en-US" dirty="0" err="1"/>
              <a:t>Recency</a:t>
            </a:r>
            <a:r>
              <a:rPr lang="en-US" dirty="0"/>
              <a:t> </a:t>
            </a:r>
            <a:r>
              <a:rPr lang="en-US" dirty="0" smtClean="0"/>
              <a:t>syndrome</a:t>
            </a:r>
            <a:r>
              <a:rPr lang="en-US" dirty="0"/>
              <a:t>: </a:t>
            </a:r>
            <a:r>
              <a:rPr lang="en-US" dirty="0" smtClean="0"/>
              <a:t>Tendency </a:t>
            </a:r>
            <a:r>
              <a:rPr lang="en-US" dirty="0"/>
              <a:t>to remember </a:t>
            </a:r>
            <a:r>
              <a:rPr lang="en-US" dirty="0" smtClean="0"/>
              <a:t>events </a:t>
            </a:r>
            <a:r>
              <a:rPr lang="en-US" dirty="0"/>
              <a:t>that have occurred </a:t>
            </a:r>
            <a:r>
              <a:rPr lang="en-US" dirty="0" smtClean="0"/>
              <a:t>recently</a:t>
            </a:r>
          </a:p>
          <a:p>
            <a:pPr marL="0" indent="0">
              <a:buNone/>
            </a:pPr>
            <a:endParaRPr lang="en-US" sz="1200" dirty="0"/>
          </a:p>
          <a:p>
            <a:pPr marL="0" indent="0">
              <a:buNone/>
            </a:pPr>
            <a:r>
              <a:rPr lang="en-US" dirty="0"/>
              <a:t>Stereotyping: Generalized, fixed images of others </a:t>
            </a:r>
          </a:p>
        </p:txBody>
      </p:sp>
    </p:spTree>
    <p:extLst>
      <p:ext uri="{BB962C8B-B14F-4D97-AF65-F5344CB8AC3E}">
        <p14:creationId xmlns:p14="http://schemas.microsoft.com/office/powerpoint/2010/main" val="129080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 xmlns:a16="http://schemas.microsoft.com/office/drawing/2014/main" id="{67F61698-82AB-4F1E-A641-5E747451DBE6}"/>
              </a:ext>
            </a:extLst>
          </p:cNvPr>
          <p:cNvSpPr>
            <a:spLocks noGrp="1"/>
          </p:cNvSpPr>
          <p:nvPr>
            <p:ph type="title"/>
          </p:nvPr>
        </p:nvSpPr>
        <p:spPr/>
        <p:txBody>
          <a:bodyPr/>
          <a:lstStyle/>
          <a:p>
            <a:r>
              <a:rPr lang="en-US" altLang="en-US" dirty="0">
                <a:latin typeface="Calibri" panose="020F0502020204030204" pitchFamily="34" charset="0"/>
                <a:cs typeface="Arial" charset="0"/>
              </a:rPr>
              <a:t>Guidelines for Decision Making</a:t>
            </a:r>
            <a:endParaRPr lang="en-US" dirty="0"/>
          </a:p>
        </p:txBody>
      </p:sp>
      <p:sp>
        <p:nvSpPr>
          <p:cNvPr id="7" name="Content Placeholder 6">
            <a:extLst>
              <a:ext uri="{FF2B5EF4-FFF2-40B4-BE49-F238E27FC236}">
                <a16:creationId xmlns="" xmlns:a16="http://schemas.microsoft.com/office/drawing/2014/main" id="{4AE3C134-5E55-4585-B80A-418F3F5FE1C9}"/>
              </a:ext>
            </a:extLst>
          </p:cNvPr>
          <p:cNvSpPr>
            <a:spLocks noGrp="1"/>
          </p:cNvSpPr>
          <p:nvPr>
            <p:ph idx="1"/>
          </p:nvPr>
        </p:nvSpPr>
        <p:spPr/>
        <p:txBody>
          <a:bodyPr/>
          <a:lstStyle/>
          <a:p>
            <a:r>
              <a:rPr lang="en-US" dirty="0"/>
              <a:t>Consider the consequences</a:t>
            </a:r>
          </a:p>
          <a:p>
            <a:r>
              <a:rPr lang="en-US" dirty="0"/>
              <a:t>Respond quickly in a crisis</a:t>
            </a:r>
          </a:p>
          <a:p>
            <a:r>
              <a:rPr lang="en-US" dirty="0"/>
              <a:t>Inform the manager</a:t>
            </a:r>
          </a:p>
          <a:p>
            <a:r>
              <a:rPr lang="en-US" dirty="0"/>
              <a:t>Be decisive yet flexible</a:t>
            </a:r>
          </a:p>
          <a:p>
            <a:r>
              <a:rPr lang="en-US" dirty="0"/>
              <a:t>Avoid decision-making </a:t>
            </a:r>
            <a:r>
              <a:rPr lang="en-US" dirty="0" smtClean="0"/>
              <a:t>traps</a:t>
            </a:r>
            <a:endParaRPr lang="en-US" dirty="0"/>
          </a:p>
        </p:txBody>
      </p:sp>
    </p:spTree>
    <p:extLst>
      <p:ext uri="{BB962C8B-B14F-4D97-AF65-F5344CB8AC3E}">
        <p14:creationId xmlns:p14="http://schemas.microsoft.com/office/powerpoint/2010/main" val="1682987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a:themeElements>
    <a:clrScheme name="Custom 21">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4502840-385D-465B-8E2D-1E46E53346DB}">
  <ds:schemaRefs>
    <ds:schemaRef ds:uri="http://schemas.microsoft.com/sharepoint/v3/contenttype/forms"/>
  </ds:schemaRefs>
</ds:datastoreItem>
</file>

<file path=customXml/itemProps2.xml><?xml version="1.0" encoding="utf-8"?>
<ds:datastoreItem xmlns:ds="http://schemas.openxmlformats.org/officeDocument/2006/customXml" ds:itemID="{697CA249-C3C4-43C5-8424-2BE5DEC43924}">
  <ds:schemaRefs>
    <ds:schemaRef ds:uri="http://schemas.microsoft.com/office/infopath/2007/PartnerControls"/>
    <ds:schemaRef ds:uri="3b891efd-a537-4e57-a9a6-7bde74ae8a20"/>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aa4f5ada-9d1d-46d6-b705-f2cf90d05a91"/>
    <ds:schemaRef ds:uri="http://www.w3.org/XML/1998/namespace"/>
  </ds:schemaRefs>
</ds:datastoreItem>
</file>

<file path=customXml/itemProps3.xml><?xml version="1.0" encoding="utf-8"?>
<ds:datastoreItem xmlns:ds="http://schemas.openxmlformats.org/officeDocument/2006/customXml" ds:itemID="{411F3B22-BE08-46EB-BFB3-3B8F3C03E22D}"/>
</file>

<file path=docProps/app.xml><?xml version="1.0" encoding="utf-8"?>
<Properties xmlns="http://schemas.openxmlformats.org/officeDocument/2006/extended-properties" xmlns:vt="http://schemas.openxmlformats.org/officeDocument/2006/docPropsVTypes">
  <TotalTime>1205</TotalTime>
  <Words>1688</Words>
  <Application>Microsoft Office PowerPoint</Application>
  <PresentationFormat>On-screen Show (4:3)</PresentationFormat>
  <Paragraphs>209</Paragraphs>
  <Slides>26</Slides>
  <Notes>15</Notes>
  <HiddenSlides>4</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26</vt:i4>
      </vt:variant>
    </vt:vector>
  </HeadingPairs>
  <TitlesOfParts>
    <vt:vector size="41"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Problem Solving, Decision Making, and Creativity</vt:lpstr>
      <vt:lpstr>Learning Objectives, 1</vt:lpstr>
      <vt:lpstr>Learning Objectives, 2</vt:lpstr>
      <vt:lpstr>Decision Making</vt:lpstr>
      <vt:lpstr> Figure 8.1: Rational Model of Decision Making</vt:lpstr>
      <vt:lpstr>Human Compromises That Affect Rational  Decision Making, 1</vt:lpstr>
      <vt:lpstr>Figure 8.3: Process of Bounded Rationality</vt:lpstr>
      <vt:lpstr>Human Compromises That Affect Rational  Decision Making, 2</vt:lpstr>
      <vt:lpstr>Guidelines for Decision Making</vt:lpstr>
      <vt:lpstr>Decision-Making Traps</vt:lpstr>
      <vt:lpstr>Tools for Decision Making, 1</vt:lpstr>
      <vt:lpstr>Tools for Decision Making, 2</vt:lpstr>
      <vt:lpstr>Group Decision Making</vt:lpstr>
      <vt:lpstr>Groupthink</vt:lpstr>
      <vt:lpstr>Overcoming Groupthink</vt:lpstr>
      <vt:lpstr>Using Group Decision Making, 1</vt:lpstr>
      <vt:lpstr>Using Group Decision Making, 2</vt:lpstr>
      <vt:lpstr>Figure 8.6: The Brainstorming Process</vt:lpstr>
      <vt:lpstr>Creativity</vt:lpstr>
      <vt:lpstr> Establishing and Maintaining a Creative Work Climate</vt:lpstr>
      <vt:lpstr>Overcoming Barriers to Creativity</vt:lpstr>
      <vt:lpstr>Scientific Method in Decision Making: Steps</vt:lpstr>
      <vt:lpstr>APPENDICES</vt:lpstr>
      <vt:lpstr>Figure 8.1: Rational Model of Decision  Making, Appendix</vt:lpstr>
      <vt:lpstr>Figure 8.3: Process of Bounded Rationality, Appendix</vt:lpstr>
      <vt:lpstr>Figure 8.6: The Brainstorming Process,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Bhavana Balaji</cp:lastModifiedBy>
  <cp:revision>82</cp:revision>
  <dcterms:created xsi:type="dcterms:W3CDTF">2015-01-23T21:54:27Z</dcterms:created>
  <dcterms:modified xsi:type="dcterms:W3CDTF">2018-02-05T10:08:29Z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