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2"/>
  </p:notesMasterIdLst>
  <p:sldIdLst>
    <p:sldId id="259" r:id="rId12"/>
    <p:sldId id="260" r:id="rId13"/>
    <p:sldId id="262" r:id="rId14"/>
    <p:sldId id="265" r:id="rId15"/>
    <p:sldId id="267" r:id="rId16"/>
    <p:sldId id="269" r:id="rId17"/>
    <p:sldId id="270" r:id="rId18"/>
    <p:sldId id="293" r:id="rId19"/>
    <p:sldId id="272" r:id="rId20"/>
    <p:sldId id="273" r:id="rId21"/>
    <p:sldId id="298" r:id="rId22"/>
    <p:sldId id="274" r:id="rId23"/>
    <p:sldId id="275" r:id="rId24"/>
    <p:sldId id="276" r:id="rId25"/>
    <p:sldId id="277" r:id="rId26"/>
    <p:sldId id="278" r:id="rId27"/>
    <p:sldId id="280" r:id="rId28"/>
    <p:sldId id="282" r:id="rId29"/>
    <p:sldId id="294" r:id="rId30"/>
    <p:sldId id="283" r:id="rId31"/>
    <p:sldId id="284" r:id="rId32"/>
    <p:sldId id="299" r:id="rId33"/>
    <p:sldId id="285" r:id="rId34"/>
    <p:sldId id="286" r:id="rId35"/>
    <p:sldId id="287" r:id="rId36"/>
    <p:sldId id="288" r:id="rId37"/>
    <p:sldId id="291" r:id="rId38"/>
    <p:sldId id="295" r:id="rId39"/>
    <p:sldId id="296" r:id="rId40"/>
    <p:sldId id="297"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09526A0-2BFD-4F42-8B90-6CA8CBBCF639}">
          <p14:sldIdLst>
            <p14:sldId id="259"/>
            <p14:sldId id="260"/>
            <p14:sldId id="262"/>
            <p14:sldId id="265"/>
            <p14:sldId id="267"/>
            <p14:sldId id="269"/>
            <p14:sldId id="270"/>
            <p14:sldId id="293"/>
            <p14:sldId id="272"/>
            <p14:sldId id="273"/>
            <p14:sldId id="298"/>
            <p14:sldId id="274"/>
            <p14:sldId id="275"/>
            <p14:sldId id="276"/>
            <p14:sldId id="277"/>
            <p14:sldId id="278"/>
            <p14:sldId id="280"/>
            <p14:sldId id="282"/>
            <p14:sldId id="294"/>
            <p14:sldId id="283"/>
            <p14:sldId id="284"/>
            <p14:sldId id="299"/>
            <p14:sldId id="285"/>
            <p14:sldId id="286"/>
            <p14:sldId id="287"/>
            <p14:sldId id="288"/>
            <p14:sldId id="291"/>
            <p14:sldId id="295"/>
            <p14:sldId id="296"/>
            <p14:sldId id="29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1" clrIdx="0">
    <p:extLst>
      <p:ext uri="{19B8F6BF-5375-455C-9EA6-DF929625EA0E}">
        <p15:presenceInfo xmlns:p15="http://schemas.microsoft.com/office/powerpoint/2012/main" userId="S-1-5-21-3361151005-2080053223-3394076701-48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837" autoAdjust="0"/>
  </p:normalViewPr>
  <p:slideViewPr>
    <p:cSldViewPr>
      <p:cViewPr varScale="1">
        <p:scale>
          <a:sx n="60" d="100"/>
          <a:sy n="60" d="100"/>
        </p:scale>
        <p:origin x="168"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commentAuthors" Target="commentAuthors.xml"/><Relationship Id="rId48"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43396D6-BF74-4E1A-B99B-70EE37B008DF}" type="slidenum">
              <a:rPr lang="en-US"/>
              <a:pPr>
                <a:defRPr/>
              </a:pPr>
              <a:t>1</a:t>
            </a:fld>
            <a:endParaRPr lang="en-US" dirty="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057432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E3D8EE-CAE2-448B-B9FF-3CAC3E085FAC}" type="slidenum">
              <a:rPr lang="en-US"/>
              <a:pPr>
                <a:defRPr/>
              </a:pPr>
              <a:t>12</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3804366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24B4A85-A7CF-4A75-9E7A-C4EFFE8F7B75}" type="slidenum">
              <a:rPr lang="en-US"/>
              <a:pPr>
                <a:defRPr/>
              </a:pPr>
              <a:t>13</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4267437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104B5C6-7825-4E4F-AB27-5CAC54355048}" type="slidenum">
              <a:rPr lang="en-US"/>
              <a:pPr>
                <a:defRPr/>
              </a:pPr>
              <a:t>14</a:t>
            </a:fld>
            <a:endParaRPr lang="en-US" dirty="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1914351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89DA88D-19E8-40B8-9C74-94C03E2F5470}" type="slidenum">
              <a:rPr lang="en-US"/>
              <a:pPr>
                <a:defRPr/>
              </a:pPr>
              <a:t>15</a:t>
            </a:fld>
            <a:endParaRPr lang="en-US"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2307009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600" dirty="0" smtClean="0"/>
              <a:t>See Learning Objective 4: </a:t>
            </a:r>
            <a:r>
              <a:rPr lang="en-US" altLang="en-US" sz="1200" dirty="0" smtClean="0"/>
              <a:t>Compare types of appraisals.</a:t>
            </a:r>
          </a:p>
        </p:txBody>
      </p:sp>
      <p:sp>
        <p:nvSpPr>
          <p:cNvPr id="4" name="Slide Number Placeholder 3"/>
          <p:cNvSpPr>
            <a:spLocks noGrp="1"/>
          </p:cNvSpPr>
          <p:nvPr>
            <p:ph type="sldNum" sz="quarter" idx="10"/>
          </p:nvPr>
        </p:nvSpPr>
        <p:spPr/>
        <p:txBody>
          <a:bodyPr/>
          <a:lstStyle/>
          <a:p>
            <a:fld id="{081A6493-D61B-4305-9832-E06BE481A99C}" type="slidenum">
              <a:rPr lang="en-US" smtClean="0"/>
              <a:pPr/>
              <a:t>16</a:t>
            </a:fld>
            <a:endParaRPr lang="en-US" dirty="0"/>
          </a:p>
        </p:txBody>
      </p:sp>
    </p:spTree>
    <p:extLst>
      <p:ext uri="{BB962C8B-B14F-4D97-AF65-F5344CB8AC3E}">
        <p14:creationId xmlns:p14="http://schemas.microsoft.com/office/powerpoint/2010/main" val="16239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48FB19B-0B66-4600-B355-DBD65E0950AC}" type="slidenum">
              <a:rPr lang="en-US"/>
              <a:pPr>
                <a:defRPr/>
              </a:pPr>
              <a:t>17</a:t>
            </a:fld>
            <a:endParaRPr lang="en-US" dirty="0"/>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692650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A20235F-637E-44BE-A80D-F759993BCEA3}" type="slidenum">
              <a:rPr lang="en-US"/>
              <a:pPr>
                <a:defRPr/>
              </a:pPr>
              <a:t>18</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2357649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600" dirty="0" smtClean="0"/>
              <a:t>See Learning Objective 4: </a:t>
            </a:r>
            <a:r>
              <a:rPr lang="en-US" altLang="en-US" sz="1200" dirty="0" smtClean="0"/>
              <a:t>Compare types of appraisals.</a:t>
            </a:r>
          </a:p>
        </p:txBody>
      </p:sp>
      <p:sp>
        <p:nvSpPr>
          <p:cNvPr id="4" name="Slide Number Placeholder 3"/>
          <p:cNvSpPr>
            <a:spLocks noGrp="1"/>
          </p:cNvSpPr>
          <p:nvPr>
            <p:ph type="sldNum" sz="quarter" idx="10"/>
          </p:nvPr>
        </p:nvSpPr>
        <p:spPr/>
        <p:txBody>
          <a:bodyPr/>
          <a:lstStyle/>
          <a:p>
            <a:fld id="{081A6493-D61B-4305-9832-E06BE481A99C}" type="slidenum">
              <a:rPr lang="en-US" smtClean="0"/>
              <a:pPr/>
              <a:t>19</a:t>
            </a:fld>
            <a:endParaRPr lang="en-US" dirty="0"/>
          </a:p>
        </p:txBody>
      </p:sp>
    </p:spTree>
    <p:extLst>
      <p:ext uri="{BB962C8B-B14F-4D97-AF65-F5344CB8AC3E}">
        <p14:creationId xmlns:p14="http://schemas.microsoft.com/office/powerpoint/2010/main" val="3376924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770D39-A85F-4631-A994-37B0AB7DB0F4}" type="slidenum">
              <a:rPr lang="en-US"/>
              <a:pPr>
                <a:defRPr/>
              </a:pPr>
              <a:t>20</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100" dirty="0"/>
              <a:t>Compare types of appraisals.</a:t>
            </a:r>
          </a:p>
          <a:p>
            <a:endParaRPr lang="en-US" altLang="en-US" sz="1400" dirty="0"/>
          </a:p>
          <a:p>
            <a:endParaRPr lang="en-US" altLang="en-US" dirty="0"/>
          </a:p>
        </p:txBody>
      </p:sp>
    </p:spTree>
    <p:extLst>
      <p:ext uri="{BB962C8B-B14F-4D97-AF65-F5344CB8AC3E}">
        <p14:creationId xmlns:p14="http://schemas.microsoft.com/office/powerpoint/2010/main" val="4040292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21</a:t>
            </a:fld>
            <a:endParaRPr lang="en-US" dirty="0"/>
          </a:p>
        </p:txBody>
      </p:sp>
    </p:spTree>
    <p:extLst>
      <p:ext uri="{BB962C8B-B14F-4D97-AF65-F5344CB8AC3E}">
        <p14:creationId xmlns:p14="http://schemas.microsoft.com/office/powerpoint/2010/main" val="1570728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C4D992E-5143-41BB-9A63-A2044B0A2A59}" type="slidenum">
              <a:rPr lang="en-US"/>
              <a:pPr>
                <a:defRPr/>
              </a:pPr>
              <a:t>2</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055750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E7C3F21-0581-46A9-A335-0475D5A557FC}" type="slidenum">
              <a:rPr lang="en-US"/>
              <a:pPr>
                <a:defRPr/>
              </a:pPr>
              <a:t>23</a:t>
            </a:fld>
            <a:endParaRPr lang="en-US" dirty="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sz="1400" dirty="0"/>
              <a:t>See Learning Objective 5: </a:t>
            </a:r>
            <a:r>
              <a:rPr lang="en-US" altLang="en-US" sz="1100" dirty="0"/>
              <a:t>Describe sources of bias </a:t>
            </a:r>
            <a:r>
              <a:rPr lang="en-US" altLang="en-US" sz="1100" dirty="0" smtClean="0"/>
              <a:t>in</a:t>
            </a:r>
            <a:r>
              <a:rPr lang="en-US" altLang="en-US" sz="1100" baseline="0" dirty="0" smtClean="0"/>
              <a:t> </a:t>
            </a:r>
            <a:r>
              <a:rPr lang="en-US" altLang="en-US" sz="1100" dirty="0" smtClean="0"/>
              <a:t>appraising </a:t>
            </a:r>
            <a:r>
              <a:rPr lang="en-US" altLang="en-US" sz="1100" dirty="0"/>
              <a:t>performance.</a:t>
            </a:r>
          </a:p>
          <a:p>
            <a:pPr marL="0" indent="0">
              <a:buFont typeface="Arial" panose="020B0604020202020204" pitchFamily="34" charset="0"/>
              <a:buNone/>
            </a:pPr>
            <a:endParaRPr lang="en-US" altLang="en-US" sz="1400" dirty="0"/>
          </a:p>
        </p:txBody>
      </p:sp>
    </p:spTree>
    <p:extLst>
      <p:ext uri="{BB962C8B-B14F-4D97-AF65-F5344CB8AC3E}">
        <p14:creationId xmlns:p14="http://schemas.microsoft.com/office/powerpoint/2010/main" val="2975827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089945-5A20-4713-9882-41BC86FCF7F4}" type="slidenum">
              <a:rPr lang="en-US"/>
              <a:pPr>
                <a:defRPr/>
              </a:pPr>
              <a:t>26</a:t>
            </a:fld>
            <a:endParaRPr lang="en-US"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sz="1400" dirty="0"/>
              <a:t>See Learning Objective 6: </a:t>
            </a:r>
            <a:r>
              <a:rPr lang="en-US" altLang="en-US" sz="1100" dirty="0"/>
              <a:t>Explain the purpose </a:t>
            </a:r>
            <a:r>
              <a:rPr lang="en-US" altLang="en-US" sz="1100" dirty="0" smtClean="0"/>
              <a:t>of</a:t>
            </a:r>
            <a:r>
              <a:rPr lang="en-US" altLang="en-US" sz="1100" baseline="0" dirty="0" smtClean="0"/>
              <a:t> </a:t>
            </a:r>
            <a:r>
              <a:rPr lang="en-US" altLang="en-US" sz="1100" dirty="0" smtClean="0"/>
              <a:t>conducting </a:t>
            </a:r>
            <a:r>
              <a:rPr lang="en-US" altLang="en-US" sz="1100" dirty="0"/>
              <a:t>performance appraisal interviews</a:t>
            </a:r>
            <a:r>
              <a:rPr lang="en-US" altLang="en-US" sz="1100" dirty="0" smtClean="0"/>
              <a:t>.</a:t>
            </a:r>
          </a:p>
          <a:p>
            <a:pPr marL="0" indent="0">
              <a:buFont typeface="Arial" panose="020B0604020202020204" pitchFamily="34" charset="0"/>
              <a:buNone/>
            </a:pPr>
            <a:endParaRPr lang="en-US" altLang="en-US" sz="1100" dirty="0" smtClean="0"/>
          </a:p>
          <a:p>
            <a:r>
              <a:rPr lang="en-US" altLang="en-US" sz="1100" dirty="0" smtClean="0"/>
              <a:t>See Learning Objective 7: </a:t>
            </a:r>
            <a:r>
              <a:rPr lang="en-US" sz="1200" b="0" i="0" u="none" strike="noStrike" kern="1200" baseline="0" dirty="0" smtClean="0">
                <a:solidFill>
                  <a:schemeClr val="tx1"/>
                </a:solidFill>
                <a:latin typeface="+mn-lt"/>
                <a:ea typeface="+mn-ea"/>
                <a:cs typeface="+mn-cs"/>
              </a:rPr>
              <a:t>Tell how supervisors should prepare for a performance appraisal interview.</a:t>
            </a:r>
            <a:endParaRPr lang="en-US" altLang="en-US" dirty="0"/>
          </a:p>
        </p:txBody>
      </p:sp>
    </p:spTree>
    <p:extLst>
      <p:ext uri="{BB962C8B-B14F-4D97-AF65-F5344CB8AC3E}">
        <p14:creationId xmlns:p14="http://schemas.microsoft.com/office/powerpoint/2010/main" val="3597391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3A00BDE-876C-4151-87A9-BCC984D92E42}" type="slidenum">
              <a:rPr lang="en-US"/>
              <a:pPr>
                <a:defRPr/>
              </a:pPr>
              <a:t>27</a:t>
            </a:fld>
            <a:endParaRPr lang="en-US" dirty="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sz="1400" dirty="0"/>
              <a:t>See Learning Objective 8: </a:t>
            </a:r>
            <a:r>
              <a:rPr lang="en-US" altLang="en-US" sz="1100" dirty="0"/>
              <a:t>Describe guidelines for conducting the interview.</a:t>
            </a:r>
          </a:p>
          <a:p>
            <a:pPr marL="228600" indent="-228600"/>
            <a:endParaRPr lang="en-US" altLang="en-US" sz="1400" dirty="0"/>
          </a:p>
          <a:p>
            <a:pPr marL="228600" indent="-228600"/>
            <a:endParaRPr lang="en-US" altLang="en-US" dirty="0"/>
          </a:p>
        </p:txBody>
      </p:sp>
    </p:spTree>
    <p:extLst>
      <p:ext uri="{BB962C8B-B14F-4D97-AF65-F5344CB8AC3E}">
        <p14:creationId xmlns:p14="http://schemas.microsoft.com/office/powerpoint/2010/main" val="1802455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See Learning Objective 1: </a:t>
            </a:r>
            <a:r>
              <a:rPr lang="en-US" sz="1200" b="0" i="0" u="none" strike="noStrike" kern="1200" baseline="0" dirty="0">
                <a:solidFill>
                  <a:schemeClr val="tx1"/>
                </a:solidFill>
                <a:latin typeface="+mn-lt"/>
                <a:ea typeface="+mn-ea"/>
                <a:cs typeface="+mn-cs"/>
              </a:rPr>
              <a:t>Summarize the benefits of conducting performance appraisals.</a:t>
            </a:r>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3</a:t>
            </a:fld>
            <a:endParaRPr lang="en-US" dirty="0"/>
          </a:p>
        </p:txBody>
      </p:sp>
    </p:spTree>
    <p:extLst>
      <p:ext uri="{BB962C8B-B14F-4D97-AF65-F5344CB8AC3E}">
        <p14:creationId xmlns:p14="http://schemas.microsoft.com/office/powerpoint/2010/main" val="3790447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1ED62BC-DFB0-448F-8C27-039B5D0375E9}" type="slidenum">
              <a:rPr lang="en-US"/>
              <a:pPr>
                <a:defRPr/>
              </a:pPr>
              <a:t>4</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sz="1400" dirty="0"/>
              <a:t>See Learning Objective 2: </a:t>
            </a:r>
            <a:r>
              <a:rPr lang="en-US" altLang="en-US" sz="1100" dirty="0"/>
              <a:t>Identify the steps in appraising performance systematically.</a:t>
            </a:r>
          </a:p>
        </p:txBody>
      </p:sp>
    </p:spTree>
    <p:extLst>
      <p:ext uri="{BB962C8B-B14F-4D97-AF65-F5344CB8AC3E}">
        <p14:creationId xmlns:p14="http://schemas.microsoft.com/office/powerpoint/2010/main" val="1463053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683274D-3A63-45CA-B38D-6BDE00107C83}" type="slidenum">
              <a:rPr lang="en-US"/>
              <a:pPr>
                <a:defRPr/>
              </a:pPr>
              <a:t>5</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2: </a:t>
            </a:r>
            <a:r>
              <a:rPr lang="en-US" altLang="en-US" sz="1100" dirty="0"/>
              <a:t>Identify the steps in appraising performance systematically.</a:t>
            </a:r>
          </a:p>
          <a:p>
            <a:endParaRPr lang="en-US" altLang="en-US" sz="1400" dirty="0"/>
          </a:p>
          <a:p>
            <a:endParaRPr lang="en-US" altLang="en-US" dirty="0"/>
          </a:p>
        </p:txBody>
      </p:sp>
    </p:spTree>
    <p:extLst>
      <p:ext uri="{BB962C8B-B14F-4D97-AF65-F5344CB8AC3E}">
        <p14:creationId xmlns:p14="http://schemas.microsoft.com/office/powerpoint/2010/main" val="3632504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B1DDF18-27A4-49A6-8944-0704D5B95E3B}" type="slidenum">
              <a:rPr lang="en-US"/>
              <a:pPr>
                <a:defRPr/>
              </a:pPr>
              <a:t>6</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2: </a:t>
            </a:r>
            <a:r>
              <a:rPr lang="en-US" altLang="en-US" sz="1100" dirty="0"/>
              <a:t>Identify the steps in appraising performance systematically.</a:t>
            </a:r>
          </a:p>
          <a:p>
            <a:endParaRPr lang="en-US" altLang="en-US" sz="1400" dirty="0"/>
          </a:p>
          <a:p>
            <a:endParaRPr lang="en-US" altLang="en-US" dirty="0"/>
          </a:p>
        </p:txBody>
      </p:sp>
    </p:spTree>
    <p:extLst>
      <p:ext uri="{BB962C8B-B14F-4D97-AF65-F5344CB8AC3E}">
        <p14:creationId xmlns:p14="http://schemas.microsoft.com/office/powerpoint/2010/main" val="2514346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1BC8AEB-575B-4D25-9AF7-FE8D692FE506}" type="slidenum">
              <a:rPr lang="en-US"/>
              <a:pPr>
                <a:defRPr/>
              </a:pPr>
              <a:t>7</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2: </a:t>
            </a:r>
            <a:r>
              <a:rPr lang="en-US" altLang="en-US" sz="1100" dirty="0"/>
              <a:t>Identify the steps in appraising performance systematically.</a:t>
            </a:r>
          </a:p>
          <a:p>
            <a:endParaRPr lang="en-US" altLang="en-US" sz="1400" dirty="0"/>
          </a:p>
          <a:p>
            <a:endParaRPr lang="en-US" altLang="en-US" dirty="0"/>
          </a:p>
        </p:txBody>
      </p:sp>
    </p:spTree>
    <p:extLst>
      <p:ext uri="{BB962C8B-B14F-4D97-AF65-F5344CB8AC3E}">
        <p14:creationId xmlns:p14="http://schemas.microsoft.com/office/powerpoint/2010/main" val="3447516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9C0C896-8121-4FBB-80E8-2262B93F7A2B}" type="slidenum">
              <a:rPr lang="en-US"/>
              <a:pPr>
                <a:defRPr/>
              </a:pPr>
              <a:t>9</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sz="1400" dirty="0"/>
              <a:t>See Learning Objective 3: </a:t>
            </a:r>
            <a:r>
              <a:rPr lang="en-US" altLang="en-US" sz="1100" dirty="0"/>
              <a:t>Discuss guidelines for avoiding discrimination in performance appraisals.</a:t>
            </a:r>
          </a:p>
          <a:p>
            <a:pPr marL="228600" indent="-228600"/>
            <a:endParaRPr lang="en-US" altLang="en-US" sz="1400" dirty="0"/>
          </a:p>
          <a:p>
            <a:pPr marL="228600" indent="-228600"/>
            <a:endParaRPr lang="en-US" altLang="en-US" dirty="0"/>
          </a:p>
        </p:txBody>
      </p:sp>
    </p:spTree>
    <p:extLst>
      <p:ext uri="{BB962C8B-B14F-4D97-AF65-F5344CB8AC3E}">
        <p14:creationId xmlns:p14="http://schemas.microsoft.com/office/powerpoint/2010/main" val="2614558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77B4D5-EAF9-4872-812D-DA4C441F0E3A}" type="slidenum">
              <a:rPr lang="en-US"/>
              <a:pPr>
                <a:defRPr/>
              </a:pPr>
              <a:t>10</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A supervisor who must review pay rates at performance appraisal time should make an extra effort to emphasize performance.</a:t>
            </a:r>
          </a:p>
        </p:txBody>
      </p:sp>
    </p:spTree>
    <p:extLst>
      <p:ext uri="{BB962C8B-B14F-4D97-AF65-F5344CB8AC3E}">
        <p14:creationId xmlns:p14="http://schemas.microsoft.com/office/powerpoint/2010/main" val="1190439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CA027476-A1D2-4912-B86D-D40E09D04890}"/>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3420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7740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69778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5960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532032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521934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248838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245159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42987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26325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881452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01726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905082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42719073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866275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52469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594323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443381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741118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85462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82697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601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0422407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893682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90150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292476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167633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443093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492259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127493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81126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1816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22445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8911269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911730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785072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512131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96464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746412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422715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0684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953836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33763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42044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420972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304517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14148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917348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484159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0952070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6440949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964053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8307520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26220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71296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500149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784952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6032417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4913715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813209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027588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1505180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34923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733073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A1CF63C9-2DE0-4611-9573-794173055088}"/>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45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75614033"/>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3017925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iming>
    <p:tnLst>
      <p:par>
        <p:cTn id="1" dur="indefinite" restart="never" nodeType="tmRoot"/>
      </p:par>
    </p:tnLst>
  </p:timing>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6210728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28119808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76037943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16978587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948986282"/>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55063432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F203F18-B799-47DF-93D6-99564DF256DD}"/>
              </a:ext>
            </a:extLst>
          </p:cNvPr>
          <p:cNvSpPr>
            <a:spLocks noGrp="1"/>
          </p:cNvSpPr>
          <p:nvPr>
            <p:ph type="ctrTitle"/>
          </p:nvPr>
        </p:nvSpPr>
        <p:spPr>
          <a:xfrm>
            <a:off x="89769" y="2438400"/>
            <a:ext cx="5105400" cy="609600"/>
          </a:xfrm>
        </p:spPr>
        <p:txBody>
          <a:bodyPr/>
          <a:lstStyle/>
          <a:p>
            <a:r>
              <a:rPr lang="en-US" altLang="en-US" dirty="0">
                <a:solidFill>
                  <a:schemeClr val="tx1"/>
                </a:solidFill>
              </a:rPr>
              <a:t>Chapter 17</a:t>
            </a:r>
            <a:endParaRPr lang="en-US" dirty="0">
              <a:solidFill>
                <a:schemeClr val="tx1"/>
              </a:solidFill>
            </a:endParaRPr>
          </a:p>
        </p:txBody>
      </p:sp>
      <p:sp>
        <p:nvSpPr>
          <p:cNvPr id="8" name="Text Placeholder 7">
            <a:extLst>
              <a:ext uri="{FF2B5EF4-FFF2-40B4-BE49-F238E27FC236}">
                <a16:creationId xmlns="" xmlns:a16="http://schemas.microsoft.com/office/drawing/2014/main" id="{808C3824-2683-4366-BC81-F11967D9DC8F}"/>
              </a:ext>
            </a:extLst>
          </p:cNvPr>
          <p:cNvSpPr>
            <a:spLocks noGrp="1"/>
          </p:cNvSpPr>
          <p:nvPr>
            <p:ph type="body" sz="quarter" idx="10"/>
          </p:nvPr>
        </p:nvSpPr>
        <p:spPr>
          <a:xfrm>
            <a:off x="121634" y="3657600"/>
            <a:ext cx="5105400" cy="685800"/>
          </a:xfrm>
        </p:spPr>
        <p:txBody>
          <a:bodyPr/>
          <a:lstStyle/>
          <a:p>
            <a:pPr algn="ctr"/>
            <a:r>
              <a:rPr lang="en-US" altLang="en-US" sz="3600" dirty="0">
                <a:latin typeface="+mj-lt"/>
              </a:rPr>
              <a:t>Appraising </a:t>
            </a:r>
            <a:r>
              <a:rPr lang="en-US" altLang="en-US" sz="3600" dirty="0" smtClean="0">
                <a:latin typeface="+mj-lt"/>
              </a:rPr>
              <a:t>Performance</a:t>
            </a:r>
            <a:endParaRPr lang="en-US" dirty="0">
              <a:latin typeface="+mj-lt"/>
            </a:endParaRPr>
          </a:p>
        </p:txBody>
      </p:sp>
      <p:pic>
        <p:nvPicPr>
          <p:cNvPr id="6" name="Picture 5">
            <a:extLst>
              <a:ext uri="{FF2B5EF4-FFF2-40B4-BE49-F238E27FC236}">
                <a16:creationId xmlns="" xmlns:a16="http://schemas.microsoft.com/office/drawing/2014/main" id="{C459C803-8733-4292-9CF4-B165F8F64A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9219" y="990600"/>
            <a:ext cx="3866549" cy="4876800"/>
          </a:xfrm>
          <a:prstGeom prst="rect">
            <a:avLst/>
          </a:prstGeom>
        </p:spPr>
      </p:pic>
      <p:sp>
        <p:nvSpPr>
          <p:cNvPr id="5" name="Content placeholder 1">
            <a:extLst>
              <a:ext uri="{FF2B5EF4-FFF2-40B4-BE49-F238E27FC236}">
                <a16:creationId xmlns="" xmlns:a16="http://schemas.microsoft.com/office/drawing/2014/main" id="{DDA8D5F0-8A96-4244-B63B-FF06413F8055}"/>
              </a:ext>
            </a:extLst>
          </p:cNvPr>
          <p:cNvSpPr/>
          <p:nvPr/>
        </p:nvSpPr>
        <p:spPr>
          <a:xfrm>
            <a:off x="53481" y="6702558"/>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00494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EEC7DF-4E75-4284-818C-0B8AA0C3D900}"/>
              </a:ext>
            </a:extLst>
          </p:cNvPr>
          <p:cNvSpPr>
            <a:spLocks noGrp="1"/>
          </p:cNvSpPr>
          <p:nvPr>
            <p:ph type="title"/>
          </p:nvPr>
        </p:nvSpPr>
        <p:spPr/>
        <p:txBody>
          <a:bodyPr/>
          <a:lstStyle/>
          <a:p>
            <a:r>
              <a:rPr lang="en-US" altLang="en-US" dirty="0">
                <a:latin typeface="Calibri" panose="020F0502020204030204" pitchFamily="34" charset="0"/>
                <a:cs typeface="Arial" charset="0"/>
              </a:rPr>
              <a:t>Performance Appraisals and Pay Reviews</a:t>
            </a:r>
            <a:endParaRPr lang="en-US" dirty="0"/>
          </a:p>
        </p:txBody>
      </p:sp>
      <p:sp>
        <p:nvSpPr>
          <p:cNvPr id="3" name="Content Placeholder 2">
            <a:extLst>
              <a:ext uri="{FF2B5EF4-FFF2-40B4-BE49-F238E27FC236}">
                <a16:creationId xmlns="" xmlns:a16="http://schemas.microsoft.com/office/drawing/2014/main" id="{5942C0CC-5B21-4861-AB73-BAB2B0B215A5}"/>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Many organizations review an employee’s wage or salary level at the time of the performance </a:t>
            </a:r>
            <a:r>
              <a:rPr lang="en-US" altLang="en-US" dirty="0" smtClean="0">
                <a:latin typeface="Calibri" panose="020F0502020204030204" pitchFamily="34" charset="0"/>
                <a:cs typeface="Arial" charset="0"/>
              </a:rPr>
              <a:t>appraisal</a:t>
            </a:r>
            <a:endParaRPr lang="en-US" dirty="0"/>
          </a:p>
          <a:p>
            <a:r>
              <a:rPr lang="en-US" sz="2200" dirty="0"/>
              <a:t>R</a:t>
            </a:r>
            <a:r>
              <a:rPr lang="en-US" sz="2200" dirty="0" smtClean="0"/>
              <a:t>einforces </a:t>
            </a:r>
            <a:r>
              <a:rPr lang="en-US" sz="2200" dirty="0"/>
              <a:t>the link the company makes between performance and pay increases </a:t>
            </a:r>
            <a:endParaRPr lang="en-US" altLang="en-US" sz="2200" dirty="0">
              <a:latin typeface="Calibri" panose="020F0502020204030204" pitchFamily="34" charset="0"/>
              <a:cs typeface="Arial" charset="0"/>
            </a:endParaRPr>
          </a:p>
          <a:p>
            <a:pPr marL="0" indent="0">
              <a:buNone/>
            </a:pPr>
            <a:endParaRPr lang="en-US" altLang="en-US"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Employees </a:t>
            </a:r>
            <a:r>
              <a:rPr lang="en-US" altLang="en-US" dirty="0">
                <a:latin typeface="Calibri" panose="020F0502020204030204" pitchFamily="34" charset="0"/>
                <a:cs typeface="Arial" charset="0"/>
              </a:rPr>
              <a:t>may focus on the issue of money, making it difficult for the supervisor to use performance </a:t>
            </a:r>
            <a:r>
              <a:rPr lang="en-US" altLang="en-US" dirty="0" smtClean="0">
                <a:latin typeface="Calibri" panose="020F0502020204030204" pitchFamily="34" charset="0"/>
                <a:cs typeface="Arial" charset="0"/>
              </a:rPr>
              <a:t>evaluation </a:t>
            </a:r>
            <a:r>
              <a:rPr lang="en-US" altLang="en-US" dirty="0">
                <a:latin typeface="Calibri" panose="020F0502020204030204" pitchFamily="34" charset="0"/>
                <a:cs typeface="Arial" charset="0"/>
              </a:rPr>
              <a:t>to motivate and coach </a:t>
            </a:r>
            <a:r>
              <a:rPr lang="en-US" altLang="en-US" dirty="0" smtClean="0">
                <a:latin typeface="Calibri" panose="020F0502020204030204" pitchFamily="34" charset="0"/>
                <a:cs typeface="Arial" charset="0"/>
              </a:rPr>
              <a:t>employees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4041528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Appraisals</a:t>
            </a:r>
            <a:endParaRPr lang="en-US" dirty="0"/>
          </a:p>
        </p:txBody>
      </p:sp>
      <p:sp>
        <p:nvSpPr>
          <p:cNvPr id="3" name="Content Placeholder 2"/>
          <p:cNvSpPr>
            <a:spLocks noGrp="1"/>
          </p:cNvSpPr>
          <p:nvPr>
            <p:ph idx="1"/>
          </p:nvPr>
        </p:nvSpPr>
        <p:spPr/>
        <p:txBody>
          <a:bodyPr/>
          <a:lstStyle/>
          <a:p>
            <a:r>
              <a:rPr lang="en-US" dirty="0" smtClean="0"/>
              <a:t>Graphic rating scales</a:t>
            </a:r>
          </a:p>
          <a:p>
            <a:r>
              <a:rPr lang="en-US" dirty="0" smtClean="0"/>
              <a:t>Paired-comparison approach</a:t>
            </a:r>
          </a:p>
          <a:p>
            <a:r>
              <a:rPr lang="en-US" dirty="0" smtClean="0"/>
              <a:t>Forced-choice approach</a:t>
            </a:r>
          </a:p>
          <a:p>
            <a:r>
              <a:rPr lang="en-US" dirty="0" smtClean="0"/>
              <a:t>Essay appraisal</a:t>
            </a:r>
          </a:p>
          <a:p>
            <a:r>
              <a:rPr lang="en-US" dirty="0" smtClean="0"/>
              <a:t>Behaviorally anchored rating scales, or BARS</a:t>
            </a:r>
          </a:p>
          <a:p>
            <a:r>
              <a:rPr lang="en-US" dirty="0" smtClean="0"/>
              <a:t>Checklist appraisal</a:t>
            </a:r>
          </a:p>
          <a:p>
            <a:r>
              <a:rPr lang="en-US" dirty="0" smtClean="0"/>
              <a:t>Critical-incident appraisal</a:t>
            </a:r>
          </a:p>
          <a:p>
            <a:r>
              <a:rPr lang="en-US" dirty="0" smtClean="0"/>
              <a:t>Work-standards approach</a:t>
            </a:r>
          </a:p>
          <a:p>
            <a:r>
              <a:rPr lang="en-US" dirty="0" smtClean="0"/>
              <a:t>Management by objectives, or M B O</a:t>
            </a:r>
          </a:p>
          <a:p>
            <a:r>
              <a:rPr lang="en-US" dirty="0" smtClean="0"/>
              <a:t>360-degree feedback and peer reviews</a:t>
            </a:r>
            <a:endParaRPr lang="en-US" dirty="0"/>
          </a:p>
        </p:txBody>
      </p:sp>
    </p:spTree>
    <p:extLst>
      <p:ext uri="{BB962C8B-B14F-4D97-AF65-F5344CB8AC3E}">
        <p14:creationId xmlns:p14="http://schemas.microsoft.com/office/powerpoint/2010/main" val="3241122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DA87AC-5D81-41F1-8AD9-A948ADECBB19}"/>
              </a:ext>
            </a:extLst>
          </p:cNvPr>
          <p:cNvSpPr>
            <a:spLocks noGrp="1"/>
          </p:cNvSpPr>
          <p:nvPr>
            <p:ph type="title"/>
          </p:nvPr>
        </p:nvSpPr>
        <p:spPr/>
        <p:txBody>
          <a:bodyPr/>
          <a:lstStyle/>
          <a:p>
            <a:r>
              <a:rPr lang="en-US" altLang="en-US" dirty="0">
                <a:latin typeface="Calibri" panose="020F0502020204030204" pitchFamily="34" charset="0"/>
                <a:cs typeface="Arial" charset="0"/>
              </a:rPr>
              <a:t>Graphic </a:t>
            </a:r>
            <a:r>
              <a:rPr lang="en-US" altLang="en-US" dirty="0" smtClean="0">
                <a:latin typeface="Calibri" panose="020F0502020204030204" pitchFamily="34" charset="0"/>
                <a:cs typeface="Arial" charset="0"/>
              </a:rPr>
              <a:t>Rating Scales</a:t>
            </a:r>
            <a:endParaRPr lang="en-US" dirty="0"/>
          </a:p>
        </p:txBody>
      </p:sp>
      <p:sp>
        <p:nvSpPr>
          <p:cNvPr id="3" name="Content Placeholder 2">
            <a:extLst>
              <a:ext uri="{FF2B5EF4-FFF2-40B4-BE49-F238E27FC236}">
                <a16:creationId xmlns="" xmlns:a16="http://schemas.microsoft.com/office/drawing/2014/main" id="{1D845741-7FDF-4EB7-915B-300571978B14}"/>
              </a:ext>
            </a:extLst>
          </p:cNvPr>
          <p:cNvSpPr>
            <a:spLocks noGrp="1"/>
          </p:cNvSpPr>
          <p:nvPr>
            <p:ph idx="1"/>
          </p:nvPr>
        </p:nvSpPr>
        <p:spPr/>
        <p:txBody>
          <a:bodyPr/>
          <a:lstStyle/>
          <a:p>
            <a:r>
              <a:rPr lang="en-US" altLang="en-US" dirty="0" smtClean="0">
                <a:latin typeface="Calibri" panose="020F0502020204030204" pitchFamily="34" charset="0"/>
                <a:cs typeface="Arial" charset="0"/>
              </a:rPr>
              <a:t>Rate </a:t>
            </a:r>
            <a:r>
              <a:rPr lang="en-US" altLang="en-US" dirty="0">
                <a:latin typeface="Calibri" panose="020F0502020204030204" pitchFamily="34" charset="0"/>
                <a:cs typeface="Arial" charset="0"/>
              </a:rPr>
              <a:t>the degree to which an employee has achieved various </a:t>
            </a:r>
            <a:r>
              <a:rPr lang="en-US" altLang="en-US" dirty="0" smtClean="0">
                <a:latin typeface="Calibri" panose="020F0502020204030204" pitchFamily="34" charset="0"/>
                <a:cs typeface="Arial" charset="0"/>
              </a:rPr>
              <a:t>characteristics, </a:t>
            </a:r>
            <a:r>
              <a:rPr lang="en-US" dirty="0" smtClean="0"/>
              <a:t>such </a:t>
            </a:r>
            <a:r>
              <a:rPr lang="en-US" dirty="0"/>
              <a:t>as job knowledge or punctuality </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Easy to use </a:t>
            </a:r>
          </a:p>
          <a:p>
            <a:r>
              <a:rPr lang="en-US" altLang="en-US" dirty="0" smtClean="0">
                <a:latin typeface="Calibri" panose="020F0502020204030204" pitchFamily="34" charset="0"/>
                <a:cs typeface="Arial" charset="0"/>
              </a:rPr>
              <a:t>Scores provide </a:t>
            </a:r>
            <a:r>
              <a:rPr lang="en-US" altLang="en-US" dirty="0">
                <a:latin typeface="Calibri" panose="020F0502020204030204" pitchFamily="34" charset="0"/>
                <a:cs typeface="Arial" charset="0"/>
              </a:rPr>
              <a:t>a basis for deciding whether an employee has improved in various areas</a:t>
            </a:r>
          </a:p>
          <a:p>
            <a:r>
              <a:rPr lang="en-US" altLang="en-US" dirty="0">
                <a:latin typeface="Calibri" panose="020F0502020204030204" pitchFamily="34" charset="0"/>
                <a:cs typeface="Arial" charset="0"/>
              </a:rPr>
              <a:t>Ratings are subjective </a:t>
            </a:r>
          </a:p>
        </p:txBody>
      </p:sp>
    </p:spTree>
    <p:extLst>
      <p:ext uri="{BB962C8B-B14F-4D97-AF65-F5344CB8AC3E}">
        <p14:creationId xmlns:p14="http://schemas.microsoft.com/office/powerpoint/2010/main" val="41273638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C389B13-753F-40BE-85AB-3A6ADA8D2C63}"/>
              </a:ext>
            </a:extLst>
          </p:cNvPr>
          <p:cNvSpPr>
            <a:spLocks noGrp="1"/>
          </p:cNvSpPr>
          <p:nvPr>
            <p:ph type="title"/>
          </p:nvPr>
        </p:nvSpPr>
        <p:spPr/>
        <p:txBody>
          <a:bodyPr/>
          <a:lstStyle/>
          <a:p>
            <a:r>
              <a:rPr lang="en-US" altLang="en-US" dirty="0" smtClean="0">
                <a:latin typeface="Calibri" panose="020F0502020204030204" pitchFamily="34" charset="0"/>
                <a:cs typeface="Arial" charset="0"/>
              </a:rPr>
              <a:t>Paired-Comparison Approach</a:t>
            </a:r>
            <a:endParaRPr lang="en-US" dirty="0"/>
          </a:p>
        </p:txBody>
      </p:sp>
      <p:sp>
        <p:nvSpPr>
          <p:cNvPr id="3" name="Content Placeholder 2">
            <a:extLst>
              <a:ext uri="{FF2B5EF4-FFF2-40B4-BE49-F238E27FC236}">
                <a16:creationId xmlns="" xmlns:a16="http://schemas.microsoft.com/office/drawing/2014/main" id="{9ED27CAC-7A0D-4AA0-97A4-22C9375EAF8C}"/>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Measures the relative performance of employees in a group</a:t>
            </a:r>
          </a:p>
          <a:p>
            <a:r>
              <a:rPr lang="en-US" altLang="en-US" sz="2200" dirty="0" smtClean="0">
                <a:latin typeface="Calibri" panose="020F0502020204030204" pitchFamily="34" charset="0"/>
                <a:cs typeface="Arial" charset="0"/>
              </a:rPr>
              <a:t>Appropriate when a supervisor needs </a:t>
            </a:r>
            <a:r>
              <a:rPr lang="en-US" altLang="en-US" sz="2200" dirty="0">
                <a:latin typeface="Calibri" panose="020F0502020204030204" pitchFamily="34" charset="0"/>
                <a:cs typeface="Arial" charset="0"/>
              </a:rPr>
              <a:t>to find one outstanding employee in a group</a:t>
            </a:r>
          </a:p>
          <a:p>
            <a:r>
              <a:rPr lang="en-US" altLang="en-US" sz="2200" dirty="0">
                <a:latin typeface="Calibri" panose="020F0502020204030204" pitchFamily="34" charset="0"/>
                <a:cs typeface="Arial" charset="0"/>
              </a:rPr>
              <a:t>Drawback: </a:t>
            </a:r>
            <a:r>
              <a:rPr lang="en-US" altLang="en-US" sz="2200" dirty="0" smtClean="0">
                <a:latin typeface="Calibri" panose="020F0502020204030204" pitchFamily="34" charset="0"/>
                <a:cs typeface="Arial" charset="0"/>
              </a:rPr>
              <a:t>Can </a:t>
            </a:r>
            <a:r>
              <a:rPr lang="en-US" altLang="en-US" sz="2200" dirty="0">
                <a:latin typeface="Calibri" panose="020F0502020204030204" pitchFamily="34" charset="0"/>
                <a:cs typeface="Arial" charset="0"/>
              </a:rPr>
              <a:t>harm </a:t>
            </a:r>
            <a:r>
              <a:rPr lang="en-US" altLang="en-US" sz="2200" dirty="0" smtClean="0">
                <a:latin typeface="Calibri" panose="020F0502020204030204" pitchFamily="34" charset="0"/>
                <a:cs typeface="Arial" charset="0"/>
              </a:rPr>
              <a:t>employee morale </a:t>
            </a:r>
            <a:r>
              <a:rPr lang="en-US" altLang="en-US" sz="2200" dirty="0">
                <a:latin typeface="Calibri" panose="020F0502020204030204" pitchFamily="34" charset="0"/>
                <a:cs typeface="Arial" charset="0"/>
              </a:rPr>
              <a:t>and teamwork</a:t>
            </a:r>
          </a:p>
          <a:p>
            <a:pPr marL="0" indent="0">
              <a:buNone/>
            </a:pPr>
            <a:endParaRPr lang="en-US" altLang="en-US"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Critics </a:t>
            </a:r>
            <a:r>
              <a:rPr lang="en-US" altLang="en-US" dirty="0">
                <a:latin typeface="Calibri" panose="020F0502020204030204" pitchFamily="34" charset="0"/>
                <a:cs typeface="Arial" charset="0"/>
              </a:rPr>
              <a:t>say that this method promotes conflict and destructive competition among team members</a:t>
            </a:r>
          </a:p>
        </p:txBody>
      </p:sp>
    </p:spTree>
    <p:extLst>
      <p:ext uri="{BB962C8B-B14F-4D97-AF65-F5344CB8AC3E}">
        <p14:creationId xmlns:p14="http://schemas.microsoft.com/office/powerpoint/2010/main" val="3448820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FF02F1E-4E16-403F-9D86-BA6493F1FE52}"/>
              </a:ext>
            </a:extLst>
          </p:cNvPr>
          <p:cNvSpPr>
            <a:spLocks noGrp="1"/>
          </p:cNvSpPr>
          <p:nvPr>
            <p:ph type="title"/>
          </p:nvPr>
        </p:nvSpPr>
        <p:spPr/>
        <p:txBody>
          <a:bodyPr/>
          <a:lstStyle/>
          <a:p>
            <a:r>
              <a:rPr lang="en-US" altLang="en-US" dirty="0" smtClean="0">
                <a:latin typeface="Calibri" panose="020F0502020204030204" pitchFamily="34" charset="0"/>
                <a:cs typeface="Arial" charset="0"/>
              </a:rPr>
              <a:t>Forced-Choice Approach</a:t>
            </a:r>
            <a:endParaRPr lang="en-US" dirty="0"/>
          </a:p>
        </p:txBody>
      </p:sp>
      <p:sp>
        <p:nvSpPr>
          <p:cNvPr id="2" name="Content Placeholder 1">
            <a:extLst>
              <a:ext uri="{FF2B5EF4-FFF2-40B4-BE49-F238E27FC236}">
                <a16:creationId xmlns="" xmlns:a16="http://schemas.microsoft.com/office/drawing/2014/main" id="{5A5F8ED7-E88C-404B-B4BD-287F76697BAD}"/>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Presents an appraiser with sets of statements describing employee behavior</a:t>
            </a:r>
          </a:p>
          <a:p>
            <a:r>
              <a:rPr lang="en-US" altLang="en-US" sz="2200" dirty="0" smtClean="0">
                <a:latin typeface="Calibri" panose="020F0502020204030204" pitchFamily="34" charset="0"/>
                <a:cs typeface="Arial" charset="0"/>
              </a:rPr>
              <a:t>Appraiser </a:t>
            </a:r>
            <a:r>
              <a:rPr lang="en-US" altLang="en-US" sz="2200" dirty="0">
                <a:latin typeface="Calibri" panose="020F0502020204030204" pitchFamily="34" charset="0"/>
                <a:cs typeface="Arial" charset="0"/>
              </a:rPr>
              <a:t>must choose which statement is most characteristic of the employee and which is least characteristic</a:t>
            </a:r>
          </a:p>
          <a:p>
            <a:pPr marL="0" indent="0">
              <a:buNone/>
            </a:pPr>
            <a:endParaRPr lang="en-US" altLang="en-US"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Used </a:t>
            </a:r>
            <a:r>
              <a:rPr lang="en-US" altLang="en-US" dirty="0">
                <a:latin typeface="Calibri" panose="020F0502020204030204" pitchFamily="34" charset="0"/>
                <a:cs typeface="Arial" charset="0"/>
              </a:rPr>
              <a:t>when the organization believes the supervisor to be rating an unbelievably high proportion of employees as above </a:t>
            </a:r>
            <a:r>
              <a:rPr lang="en-US" altLang="en-US" dirty="0" smtClean="0">
                <a:latin typeface="Calibri" panose="020F0502020204030204" pitchFamily="34" charset="0"/>
                <a:cs typeface="Arial" charset="0"/>
              </a:rPr>
              <a:t>average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214729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57CFFA-3FEF-4304-8AFC-EF36AB32F9E7}"/>
              </a:ext>
            </a:extLst>
          </p:cNvPr>
          <p:cNvSpPr>
            <a:spLocks noGrp="1"/>
          </p:cNvSpPr>
          <p:nvPr>
            <p:ph type="title"/>
          </p:nvPr>
        </p:nvSpPr>
        <p:spPr/>
        <p:txBody>
          <a:bodyPr/>
          <a:lstStyle/>
          <a:p>
            <a:r>
              <a:rPr lang="en-US" altLang="en-US" dirty="0">
                <a:latin typeface="Calibri" panose="020F0502020204030204" pitchFamily="34" charset="0"/>
                <a:cs typeface="Arial" charset="0"/>
              </a:rPr>
              <a:t>Essay </a:t>
            </a:r>
            <a:r>
              <a:rPr lang="en-US" altLang="en-US" dirty="0" smtClean="0">
                <a:latin typeface="Calibri" panose="020F0502020204030204" pitchFamily="34" charset="0"/>
                <a:cs typeface="Arial" charset="0"/>
              </a:rPr>
              <a:t>Appraisal</a:t>
            </a:r>
            <a:endParaRPr lang="en-US" dirty="0"/>
          </a:p>
        </p:txBody>
      </p:sp>
      <p:sp>
        <p:nvSpPr>
          <p:cNvPr id="31747" name="Content Placeholder 7"/>
          <p:cNvSpPr>
            <a:spLocks noGrp="1"/>
          </p:cNvSpPr>
          <p:nvPr>
            <p:ph idx="1"/>
          </p:nvPr>
        </p:nvSpPr>
        <p:spPr/>
        <p:txBody>
          <a:bodyPr/>
          <a:lstStyle/>
          <a:p>
            <a:r>
              <a:rPr lang="en-US" altLang="en-US" dirty="0" smtClean="0">
                <a:latin typeface="Calibri" panose="020F0502020204030204" pitchFamily="34" charset="0"/>
                <a:cs typeface="Arial" charset="0"/>
              </a:rPr>
              <a:t>Often </a:t>
            </a:r>
            <a:r>
              <a:rPr lang="en-US" altLang="en-US" dirty="0">
                <a:latin typeface="Calibri" panose="020F0502020204030204" pitchFamily="34" charset="0"/>
                <a:cs typeface="Arial" charset="0"/>
              </a:rPr>
              <a:t>used with other types of </a:t>
            </a:r>
            <a:r>
              <a:rPr lang="en-US" altLang="en-US" dirty="0" smtClean="0">
                <a:latin typeface="Calibri" panose="020F0502020204030204" pitchFamily="34" charset="0"/>
                <a:cs typeface="Arial" charset="0"/>
              </a:rPr>
              <a:t>appraisals</a:t>
            </a:r>
          </a:p>
          <a:p>
            <a:r>
              <a:rPr lang="en-US" altLang="en-US" dirty="0" smtClean="0">
                <a:latin typeface="Calibri" panose="020F0502020204030204" pitchFamily="34" charset="0"/>
                <a:cs typeface="Arial" charset="0"/>
              </a:rPr>
              <a:t>Drawback</a:t>
            </a:r>
            <a:r>
              <a:rPr lang="en-US" altLang="en-US" dirty="0">
                <a:latin typeface="Calibri" panose="020F0502020204030204" pitchFamily="34" charset="0"/>
                <a:cs typeface="Arial" charset="0"/>
              </a:rPr>
              <a:t>: </a:t>
            </a:r>
            <a:r>
              <a:rPr lang="en-US" altLang="en-US" dirty="0" smtClean="0">
                <a:latin typeface="Calibri" panose="020F0502020204030204" pitchFamily="34" charset="0"/>
                <a:cs typeface="Arial" charset="0"/>
              </a:rPr>
              <a:t>Quality of the appraisal depends </a:t>
            </a:r>
            <a:r>
              <a:rPr lang="en-US" altLang="en-US" dirty="0">
                <a:latin typeface="Calibri" panose="020F0502020204030204" pitchFamily="34" charset="0"/>
                <a:cs typeface="Arial" charset="0"/>
              </a:rPr>
              <a:t>on </a:t>
            </a:r>
            <a:r>
              <a:rPr lang="en-US" altLang="en-US" dirty="0" smtClean="0">
                <a:latin typeface="Calibri" panose="020F0502020204030204" pitchFamily="34" charset="0"/>
                <a:cs typeface="Arial" charset="0"/>
              </a:rPr>
              <a:t>a supervisor’s </a:t>
            </a:r>
            <a:r>
              <a:rPr lang="en-US" altLang="en-US" dirty="0">
                <a:latin typeface="Calibri" panose="020F0502020204030204" pitchFamily="34" charset="0"/>
                <a:cs typeface="Arial" charset="0"/>
              </a:rPr>
              <a:t>writing </a:t>
            </a:r>
            <a:r>
              <a:rPr lang="en-US" altLang="en-US" dirty="0" smtClean="0">
                <a:latin typeface="Calibri" panose="020F0502020204030204" pitchFamily="34" charset="0"/>
                <a:cs typeface="Arial" charset="0"/>
              </a:rPr>
              <a:t>skills</a:t>
            </a:r>
          </a:p>
        </p:txBody>
      </p:sp>
    </p:spTree>
    <p:extLst>
      <p:ext uri="{BB962C8B-B14F-4D97-AF65-F5344CB8AC3E}">
        <p14:creationId xmlns:p14="http://schemas.microsoft.com/office/powerpoint/2010/main" val="3507690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z="3200" dirty="0">
                <a:latin typeface="Calibri" panose="020F0502020204030204" pitchFamily="34" charset="0"/>
                <a:cs typeface="Arial" charset="0"/>
              </a:rPr>
              <a:t>Behaviorally Anchored Rating </a:t>
            </a:r>
            <a:r>
              <a:rPr lang="en-US" altLang="en-US" sz="3200" dirty="0" smtClean="0">
                <a:latin typeface="Calibri" panose="020F0502020204030204" pitchFamily="34" charset="0"/>
                <a:cs typeface="Arial" charset="0"/>
              </a:rPr>
              <a:t>Scales, </a:t>
            </a:r>
            <a:r>
              <a:rPr lang="en-US" altLang="en-US" sz="3200" dirty="0">
                <a:latin typeface="Calibri" panose="020F0502020204030204" pitchFamily="34" charset="0"/>
                <a:cs typeface="Arial" charset="0"/>
              </a:rPr>
              <a:t>or BARS</a:t>
            </a:r>
          </a:p>
        </p:txBody>
      </p:sp>
      <p:sp>
        <p:nvSpPr>
          <p:cNvPr id="32771" name="Content Placeholder 2"/>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Performance </a:t>
            </a:r>
            <a:r>
              <a:rPr lang="en-US" altLang="en-US" dirty="0">
                <a:latin typeface="Calibri" panose="020F0502020204030204" pitchFamily="34" charset="0"/>
                <a:cs typeface="Arial" charset="0"/>
              </a:rPr>
              <a:t>appraisal in which an employee is rated on scales containing statements describing performance in several </a:t>
            </a:r>
            <a:r>
              <a:rPr lang="en-US" altLang="en-US" dirty="0" smtClean="0">
                <a:latin typeface="Calibri" panose="020F0502020204030204" pitchFamily="34" charset="0"/>
                <a:cs typeface="Arial" charset="0"/>
              </a:rPr>
              <a:t>areas</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Advantages</a:t>
            </a:r>
          </a:p>
          <a:p>
            <a:r>
              <a:rPr lang="en-US" altLang="en-US" sz="2200" dirty="0" smtClean="0">
                <a:latin typeface="Calibri" panose="020F0502020204030204" pitchFamily="34" charset="0"/>
                <a:cs typeface="Arial" charset="0"/>
              </a:rPr>
              <a:t>Can </a:t>
            </a:r>
            <a:r>
              <a:rPr lang="en-US" altLang="en-US" sz="2200" dirty="0">
                <a:latin typeface="Calibri" panose="020F0502020204030204" pitchFamily="34" charset="0"/>
                <a:cs typeface="Arial" charset="0"/>
              </a:rPr>
              <a:t>be </a:t>
            </a:r>
            <a:r>
              <a:rPr lang="en-US" altLang="en-US" sz="2200" dirty="0" smtClean="0">
                <a:latin typeface="Calibri" panose="020F0502020204030204" pitchFamily="34" charset="0"/>
                <a:cs typeface="Arial" charset="0"/>
              </a:rPr>
              <a:t>tailored to </a:t>
            </a:r>
            <a:r>
              <a:rPr lang="en-US" altLang="en-US" sz="2200" dirty="0">
                <a:latin typeface="Calibri" panose="020F0502020204030204" pitchFamily="34" charset="0"/>
                <a:cs typeface="Arial" charset="0"/>
              </a:rPr>
              <a:t>organization’s objectives </a:t>
            </a:r>
            <a:endParaRPr lang="en-US" altLang="en-US" sz="2200"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Less subjective</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Drawbacks</a:t>
            </a:r>
          </a:p>
          <a:p>
            <a:r>
              <a:rPr lang="en-US" altLang="en-US" sz="2200" dirty="0" smtClean="0">
                <a:latin typeface="Calibri" panose="020F0502020204030204" pitchFamily="34" charset="0"/>
                <a:cs typeface="Arial" charset="0"/>
              </a:rPr>
              <a:t>Time-consuming</a:t>
            </a:r>
          </a:p>
          <a:p>
            <a:r>
              <a:rPr lang="en-US" altLang="en-US" sz="2200" dirty="0" smtClean="0">
                <a:latin typeface="Calibri" panose="020F0502020204030204" pitchFamily="34" charset="0"/>
                <a:cs typeface="Arial" charset="0"/>
              </a:rPr>
              <a:t>Expensive</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883571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8DF126-8838-4DC2-8BA0-552408B426C8}"/>
              </a:ext>
            </a:extLst>
          </p:cNvPr>
          <p:cNvSpPr>
            <a:spLocks noGrp="1"/>
          </p:cNvSpPr>
          <p:nvPr>
            <p:ph type="title"/>
          </p:nvPr>
        </p:nvSpPr>
        <p:spPr/>
        <p:txBody>
          <a:bodyPr/>
          <a:lstStyle/>
          <a:p>
            <a:r>
              <a:rPr lang="en-US" altLang="en-US" dirty="0">
                <a:latin typeface="Calibri" panose="020F0502020204030204" pitchFamily="34" charset="0"/>
                <a:cs typeface="Arial" charset="0"/>
              </a:rPr>
              <a:t>Checklist </a:t>
            </a:r>
            <a:r>
              <a:rPr lang="en-US" altLang="en-US" dirty="0" smtClean="0">
                <a:latin typeface="Calibri" panose="020F0502020204030204" pitchFamily="34" charset="0"/>
                <a:cs typeface="Arial" charset="0"/>
              </a:rPr>
              <a:t>Appraisal</a:t>
            </a:r>
            <a:endParaRPr lang="en-US" dirty="0"/>
          </a:p>
        </p:txBody>
      </p:sp>
      <p:sp>
        <p:nvSpPr>
          <p:cNvPr id="3" name="Content Placeholder 2">
            <a:extLst>
              <a:ext uri="{FF2B5EF4-FFF2-40B4-BE49-F238E27FC236}">
                <a16:creationId xmlns="" xmlns:a16="http://schemas.microsoft.com/office/drawing/2014/main" id="{B53364C0-F171-43DB-84CF-32DD41DE7FEE}"/>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Contains a series of questions about an employee’s </a:t>
            </a:r>
            <a:r>
              <a:rPr lang="en-US" altLang="en-US" dirty="0" smtClean="0">
                <a:latin typeface="Calibri" panose="020F0502020204030204" pitchFamily="34" charset="0"/>
                <a:cs typeface="Arial" charset="0"/>
              </a:rPr>
              <a:t>performance</a:t>
            </a:r>
          </a:p>
          <a:p>
            <a:r>
              <a:rPr lang="en-US" sz="2200" dirty="0" smtClean="0"/>
              <a:t>Checklist </a:t>
            </a:r>
            <a:r>
              <a:rPr lang="en-US" sz="2200" dirty="0"/>
              <a:t>is merely a record of </a:t>
            </a:r>
            <a:r>
              <a:rPr lang="en-US" sz="2200" dirty="0" smtClean="0"/>
              <a:t>performance</a:t>
            </a:r>
          </a:p>
          <a:p>
            <a:r>
              <a:rPr lang="en-US" sz="2200" dirty="0" smtClean="0"/>
              <a:t>Human </a:t>
            </a:r>
            <a:r>
              <a:rPr lang="en-US" sz="2200" dirty="0"/>
              <a:t>resources department has a key for scoring the items on the </a:t>
            </a:r>
            <a:r>
              <a:rPr lang="en-US" sz="2200" dirty="0" smtClean="0"/>
              <a:t>checklist</a:t>
            </a:r>
          </a:p>
          <a:p>
            <a:pPr lvl="1"/>
            <a:r>
              <a:rPr lang="en-US" dirty="0" smtClean="0"/>
              <a:t>Score </a:t>
            </a:r>
            <a:r>
              <a:rPr lang="en-US" dirty="0"/>
              <a:t>results in a rating of an employee’s performance </a:t>
            </a:r>
            <a:endParaRPr lang="en-US" dirty="0" smtClean="0"/>
          </a:p>
          <a:p>
            <a:pPr marL="457200" lvl="1" indent="0">
              <a:buNone/>
            </a:pPr>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Drawbacks</a:t>
            </a:r>
          </a:p>
          <a:p>
            <a:r>
              <a:rPr lang="en-US" altLang="en-US" sz="2200" dirty="0">
                <a:latin typeface="Calibri" panose="020F0502020204030204" pitchFamily="34" charset="0"/>
                <a:cs typeface="Arial" charset="0"/>
              </a:rPr>
              <a:t>Can be difficult to prepare </a:t>
            </a:r>
          </a:p>
          <a:p>
            <a:r>
              <a:rPr lang="en-US" altLang="en-US" sz="2200" dirty="0" smtClean="0">
                <a:latin typeface="Calibri" panose="020F0502020204030204" pitchFamily="34" charset="0"/>
                <a:cs typeface="Arial" charset="0"/>
              </a:rPr>
              <a:t>Supervisors have </a:t>
            </a:r>
            <a:r>
              <a:rPr lang="en-US" altLang="en-US" sz="2200" dirty="0">
                <a:latin typeface="Calibri" panose="020F0502020204030204" pitchFamily="34" charset="0"/>
                <a:cs typeface="Arial" charset="0"/>
              </a:rPr>
              <a:t>no way to adjust the answers for any special circumstances that affect </a:t>
            </a:r>
            <a:r>
              <a:rPr lang="en-US" altLang="en-US" sz="2200" dirty="0" smtClean="0">
                <a:latin typeface="Calibri" panose="020F0502020204030204" pitchFamily="34" charset="0"/>
                <a:cs typeface="Arial" charset="0"/>
              </a:rPr>
              <a:t>performance</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573628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FBE619-9D9A-4E22-8845-957B731CC703}"/>
              </a:ext>
            </a:extLst>
          </p:cNvPr>
          <p:cNvSpPr>
            <a:spLocks noGrp="1"/>
          </p:cNvSpPr>
          <p:nvPr>
            <p:ph type="title"/>
          </p:nvPr>
        </p:nvSpPr>
        <p:spPr/>
        <p:txBody>
          <a:bodyPr/>
          <a:lstStyle/>
          <a:p>
            <a:r>
              <a:rPr lang="en-US" altLang="en-US" dirty="0" smtClean="0">
                <a:latin typeface="Calibri" panose="020F0502020204030204" pitchFamily="34" charset="0"/>
                <a:cs typeface="Arial" charset="0"/>
              </a:rPr>
              <a:t>Critical-Incident Appraisal</a:t>
            </a:r>
            <a:endParaRPr lang="en-US" altLang="en-US" dirty="0">
              <a:latin typeface="Calibri" panose="020F0502020204030204" pitchFamily="34" charset="0"/>
              <a:cs typeface="Arial" charset="0"/>
            </a:endParaRPr>
          </a:p>
        </p:txBody>
      </p:sp>
      <p:sp>
        <p:nvSpPr>
          <p:cNvPr id="4" name="Content Placeholder 3">
            <a:extLst>
              <a:ext uri="{FF2B5EF4-FFF2-40B4-BE49-F238E27FC236}">
                <a16:creationId xmlns="" xmlns:a16="http://schemas.microsoft.com/office/drawing/2014/main" id="{0E634D41-407D-47E8-AE1D-49AD83DF0A63}"/>
              </a:ext>
            </a:extLst>
          </p:cNvPr>
          <p:cNvSpPr>
            <a:spLocks noGrp="1"/>
          </p:cNvSpPr>
          <p:nvPr>
            <p:ph idx="1"/>
          </p:nvPr>
        </p:nvSpPr>
        <p:spPr/>
        <p:txBody>
          <a:bodyPr/>
          <a:lstStyle/>
          <a:p>
            <a:pPr marL="0" indent="0">
              <a:buNone/>
            </a:pPr>
            <a:r>
              <a:rPr lang="en-US" dirty="0" smtClean="0"/>
              <a:t>Performance </a:t>
            </a:r>
            <a:r>
              <a:rPr lang="en-US" dirty="0"/>
              <a:t>appraisal in which a supervisor keeps a written record of incidents that show positive and negative ways an employee has acted</a:t>
            </a:r>
          </a:p>
          <a:p>
            <a:r>
              <a:rPr lang="en-US" sz="2200" dirty="0" smtClean="0">
                <a:latin typeface="+mj-lt"/>
              </a:rPr>
              <a:t>Supervisor </a:t>
            </a:r>
            <a:r>
              <a:rPr lang="en-US" sz="2200" dirty="0">
                <a:latin typeface="+mj-lt"/>
              </a:rPr>
              <a:t>uses this record to assess the employee’s performance</a:t>
            </a:r>
            <a:endParaRPr lang="en-US" altLang="en-US" sz="2200" dirty="0">
              <a:latin typeface="+mj-lt"/>
              <a:cs typeface="Arial" charset="0"/>
            </a:endParaRPr>
          </a:p>
          <a:p>
            <a:pPr marL="0" indent="0">
              <a:buNone/>
            </a:pPr>
            <a:endParaRPr lang="en-US" sz="1200" dirty="0" smtClean="0"/>
          </a:p>
          <a:p>
            <a:pPr marL="0" indent="0">
              <a:buNone/>
            </a:pPr>
            <a:r>
              <a:rPr lang="en-US" dirty="0" smtClean="0"/>
              <a:t>Focuses </a:t>
            </a:r>
            <a:r>
              <a:rPr lang="en-US" dirty="0"/>
              <a:t>on actual behaviors</a:t>
            </a:r>
          </a:p>
          <a:p>
            <a:pPr marL="0" indent="0">
              <a:buNone/>
            </a:pPr>
            <a:endParaRPr lang="en-US" sz="1200" dirty="0" smtClean="0"/>
          </a:p>
          <a:p>
            <a:pPr marL="0" indent="0">
              <a:buNone/>
            </a:pPr>
            <a:r>
              <a:rPr lang="en-US" dirty="0" smtClean="0"/>
              <a:t>Drawbacks</a:t>
            </a:r>
          </a:p>
          <a:p>
            <a:r>
              <a:rPr lang="en-US" sz="2200" dirty="0" smtClean="0"/>
              <a:t>Keeping </a:t>
            </a:r>
            <a:r>
              <a:rPr lang="en-US" sz="2200" dirty="0"/>
              <a:t>records of critical incidents can be </a:t>
            </a:r>
            <a:r>
              <a:rPr lang="en-US" sz="2200" dirty="0" smtClean="0"/>
              <a:t>time-consuming </a:t>
            </a:r>
          </a:p>
          <a:p>
            <a:r>
              <a:rPr lang="en-US" sz="2200" dirty="0" smtClean="0"/>
              <a:t>Supervisors </a:t>
            </a:r>
            <a:r>
              <a:rPr lang="en-US" sz="2200" dirty="0"/>
              <a:t>tend to record negative events more than positive ones </a:t>
            </a:r>
          </a:p>
        </p:txBody>
      </p:sp>
    </p:spTree>
    <p:extLst>
      <p:ext uri="{BB962C8B-B14F-4D97-AF65-F5344CB8AC3E}">
        <p14:creationId xmlns:p14="http://schemas.microsoft.com/office/powerpoint/2010/main" val="1253631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latin typeface="Calibri" panose="020F0502020204030204" pitchFamily="34" charset="0"/>
                <a:cs typeface="Arial" charset="0"/>
              </a:rPr>
              <a:t>Work-Standards Approach</a:t>
            </a:r>
            <a:endParaRPr lang="en-US" altLang="en-US" dirty="0">
              <a:latin typeface="Calibri" panose="020F0502020204030204" pitchFamily="34" charset="0"/>
              <a:cs typeface="Arial" charset="0"/>
            </a:endParaRPr>
          </a:p>
        </p:txBody>
      </p:sp>
      <p:sp>
        <p:nvSpPr>
          <p:cNvPr id="3" name="Content Placeholder 2"/>
          <p:cNvSpPr>
            <a:spLocks noGrp="1"/>
          </p:cNvSpPr>
          <p:nvPr>
            <p:ph idx="1"/>
          </p:nvPr>
        </p:nvSpPr>
        <p:spPr/>
        <p:txBody>
          <a:bodyPr/>
          <a:lstStyle/>
          <a:p>
            <a:r>
              <a:rPr lang="en-US" dirty="0" smtClean="0"/>
              <a:t>Performance </a:t>
            </a:r>
            <a:r>
              <a:rPr lang="en-US" dirty="0"/>
              <a:t>appraisal in which an appraiser compares an employee’s performance with objective measures of what the employee should do</a:t>
            </a:r>
          </a:p>
          <a:p>
            <a:r>
              <a:rPr lang="en-US" dirty="0"/>
              <a:t>Applied largely to production workers, but the principle can be applied to a variety of other jobs </a:t>
            </a:r>
          </a:p>
        </p:txBody>
      </p:sp>
    </p:spTree>
    <p:extLst>
      <p:ext uri="{BB962C8B-B14F-4D97-AF65-F5344CB8AC3E}">
        <p14:creationId xmlns:p14="http://schemas.microsoft.com/office/powerpoint/2010/main" val="174253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06DCA7-D1A0-4F08-BE3D-EABE95C1566D}"/>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a:t>
            </a:r>
            <a:endParaRPr lang="en-US" dirty="0"/>
          </a:p>
        </p:txBody>
      </p:sp>
      <p:sp>
        <p:nvSpPr>
          <p:cNvPr id="3" name="Content Placeholder 2">
            <a:extLst>
              <a:ext uri="{FF2B5EF4-FFF2-40B4-BE49-F238E27FC236}">
                <a16:creationId xmlns="" xmlns:a16="http://schemas.microsoft.com/office/drawing/2014/main" id="{071C3F33-9EA3-47DE-AF94-450A08715162}"/>
              </a:ext>
            </a:extLst>
          </p:cNvPr>
          <p:cNvSpPr>
            <a:spLocks noGrp="1"/>
          </p:cNvSpPr>
          <p:nvPr>
            <p:ph idx="1"/>
          </p:nvPr>
        </p:nvSpPr>
        <p:spPr/>
        <p:txBody>
          <a:bodyPr/>
          <a:lstStyle/>
          <a:p>
            <a:pPr>
              <a:spcAft>
                <a:spcPts val="400"/>
              </a:spcAft>
            </a:pPr>
            <a:r>
              <a:rPr lang="en-US" altLang="en-US" dirty="0">
                <a:latin typeface="Calibri" panose="020F0502020204030204" pitchFamily="34" charset="0"/>
                <a:cs typeface="Arial" charset="0"/>
              </a:rPr>
              <a:t>Summarize the benefits of conducting performance appraisals</a:t>
            </a:r>
          </a:p>
          <a:p>
            <a:pPr>
              <a:spcAft>
                <a:spcPts val="400"/>
              </a:spcAft>
            </a:pPr>
            <a:r>
              <a:rPr lang="en-US" altLang="en-US" dirty="0">
                <a:latin typeface="Calibri" panose="020F0502020204030204" pitchFamily="34" charset="0"/>
                <a:cs typeface="Arial" charset="0"/>
              </a:rPr>
              <a:t>Identify the steps in appraising performance systematically</a:t>
            </a:r>
          </a:p>
          <a:p>
            <a:pPr>
              <a:spcAft>
                <a:spcPts val="400"/>
              </a:spcAft>
            </a:pPr>
            <a:r>
              <a:rPr lang="en-US" altLang="en-US" dirty="0">
                <a:latin typeface="Calibri" panose="020F0502020204030204" pitchFamily="34" charset="0"/>
                <a:cs typeface="Arial" charset="0"/>
              </a:rPr>
              <a:t>Discuss guidelines for avoiding discrimination in performance appraisals</a:t>
            </a:r>
          </a:p>
          <a:p>
            <a:pPr>
              <a:spcAft>
                <a:spcPts val="400"/>
              </a:spcAft>
            </a:pPr>
            <a:r>
              <a:rPr lang="en-US" altLang="en-US" dirty="0">
                <a:latin typeface="Calibri" panose="020F0502020204030204" pitchFamily="34" charset="0"/>
                <a:cs typeface="Arial" charset="0"/>
              </a:rPr>
              <a:t>Compare types of appraisals</a:t>
            </a:r>
          </a:p>
          <a:p>
            <a:pPr>
              <a:spcAft>
                <a:spcPts val="400"/>
              </a:spcAft>
            </a:pPr>
            <a:r>
              <a:rPr lang="en-US" altLang="en-US" dirty="0">
                <a:latin typeface="Calibri" panose="020F0502020204030204" pitchFamily="34" charset="0"/>
                <a:cs typeface="Arial" charset="0"/>
              </a:rPr>
              <a:t>Describe sources of bias in appraising performance</a:t>
            </a:r>
          </a:p>
          <a:p>
            <a:pPr>
              <a:spcAft>
                <a:spcPts val="400"/>
              </a:spcAft>
            </a:pPr>
            <a:r>
              <a:rPr lang="en-US" altLang="en-US" dirty="0">
                <a:latin typeface="Calibri" panose="020F0502020204030204" pitchFamily="34" charset="0"/>
                <a:cs typeface="Arial" charset="0"/>
              </a:rPr>
              <a:t>Explain the purpose of conducting performance appraisal interviews</a:t>
            </a:r>
          </a:p>
          <a:p>
            <a:pPr>
              <a:spcAft>
                <a:spcPts val="400"/>
              </a:spcAft>
            </a:pPr>
            <a:r>
              <a:rPr lang="en-US" altLang="en-US" dirty="0">
                <a:latin typeface="Calibri" panose="020F0502020204030204" pitchFamily="34" charset="0"/>
                <a:cs typeface="Arial" charset="0"/>
              </a:rPr>
              <a:t>Tell how supervisors should prepare for a performance appraisal interview</a:t>
            </a:r>
          </a:p>
          <a:p>
            <a:pPr>
              <a:spcAft>
                <a:spcPts val="400"/>
              </a:spcAft>
            </a:pPr>
            <a:r>
              <a:rPr lang="en-US" altLang="en-US" dirty="0">
                <a:latin typeface="Calibri" panose="020F0502020204030204" pitchFamily="34" charset="0"/>
                <a:cs typeface="Arial" charset="0"/>
              </a:rPr>
              <a:t>Describe guidelines for conducting the </a:t>
            </a:r>
            <a:r>
              <a:rPr lang="en-US" altLang="en-US" dirty="0" smtClean="0">
                <a:latin typeface="Calibri" panose="020F0502020204030204" pitchFamily="34" charset="0"/>
                <a:cs typeface="Arial" charset="0"/>
              </a:rPr>
              <a:t>interview</a:t>
            </a:r>
            <a:endParaRPr lang="en-US" dirty="0"/>
          </a:p>
        </p:txBody>
      </p:sp>
    </p:spTree>
    <p:extLst>
      <p:ext uri="{BB962C8B-B14F-4D97-AF65-F5344CB8AC3E}">
        <p14:creationId xmlns:p14="http://schemas.microsoft.com/office/powerpoint/2010/main" val="1543670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76FF65B-F0E5-46AB-A68A-89ABAA0A59BC}"/>
              </a:ext>
            </a:extLst>
          </p:cNvPr>
          <p:cNvSpPr>
            <a:spLocks noGrp="1"/>
          </p:cNvSpPr>
          <p:nvPr>
            <p:ph type="title"/>
          </p:nvPr>
        </p:nvSpPr>
        <p:spPr/>
        <p:txBody>
          <a:bodyPr/>
          <a:lstStyle/>
          <a:p>
            <a:r>
              <a:rPr lang="en-US" altLang="en-US" dirty="0">
                <a:latin typeface="Calibri" panose="020F0502020204030204" pitchFamily="34" charset="0"/>
                <a:cs typeface="Arial" charset="0"/>
              </a:rPr>
              <a:t>Management by </a:t>
            </a:r>
            <a:r>
              <a:rPr lang="en-US" altLang="en-US" dirty="0" smtClean="0">
                <a:latin typeface="Calibri" panose="020F0502020204030204" pitchFamily="34" charset="0"/>
                <a:cs typeface="Arial" charset="0"/>
              </a:rPr>
              <a:t>Objectives, </a:t>
            </a:r>
            <a:r>
              <a:rPr lang="en-US" altLang="en-US" dirty="0">
                <a:latin typeface="Calibri" panose="020F0502020204030204" pitchFamily="34" charset="0"/>
                <a:cs typeface="Arial" charset="0"/>
              </a:rPr>
              <a:t>or </a:t>
            </a:r>
            <a:r>
              <a:rPr lang="en-US" altLang="en-US" dirty="0" smtClean="0">
                <a:latin typeface="Calibri" panose="020F0502020204030204" pitchFamily="34" charset="0"/>
                <a:cs typeface="Arial" charset="0"/>
              </a:rPr>
              <a:t>M B O</a:t>
            </a:r>
            <a:endParaRPr lang="en-US" dirty="0"/>
          </a:p>
        </p:txBody>
      </p:sp>
      <p:sp>
        <p:nvSpPr>
          <p:cNvPr id="3" name="Content Placeholder 2">
            <a:extLst>
              <a:ext uri="{FF2B5EF4-FFF2-40B4-BE49-F238E27FC236}">
                <a16:creationId xmlns="" xmlns:a16="http://schemas.microsoft.com/office/drawing/2014/main" id="{4D3BF57A-3C06-4B87-B48C-2B7391A694A6}"/>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Supervisors compare </a:t>
            </a:r>
            <a:r>
              <a:rPr lang="en-US" altLang="en-US" dirty="0">
                <a:latin typeface="Calibri" panose="020F0502020204030204" pitchFamily="34" charset="0"/>
                <a:cs typeface="Arial" charset="0"/>
              </a:rPr>
              <a:t>each employee’s accomplishments with the objectives for that </a:t>
            </a:r>
            <a:r>
              <a:rPr lang="en-US" altLang="en-US" dirty="0" smtClean="0">
                <a:latin typeface="Calibri" panose="020F0502020204030204" pitchFamily="34" charset="0"/>
                <a:cs typeface="Arial" charset="0"/>
              </a:rPr>
              <a:t>employee</a:t>
            </a:r>
          </a:p>
          <a:p>
            <a:r>
              <a:rPr lang="en-US" altLang="en-US" sz="2200" dirty="0" smtClean="0">
                <a:latin typeface="Calibri" panose="020F0502020204030204" pitchFamily="34" charset="0"/>
                <a:cs typeface="Arial" charset="0"/>
              </a:rPr>
              <a:t>Appraisal will be favorable if the employee has met or exceeded his or her objectives</a:t>
            </a:r>
            <a:endParaRPr lang="en-US" altLang="en-US" sz="2200" dirty="0">
              <a:latin typeface="Calibri" panose="020F0502020204030204" pitchFamily="34" charset="0"/>
              <a:cs typeface="Arial" charset="0"/>
            </a:endParaRPr>
          </a:p>
          <a:p>
            <a:pPr marL="0" indent="0">
              <a:buNone/>
            </a:pPr>
            <a:endParaRPr lang="en-US" dirty="0" smtClean="0"/>
          </a:p>
          <a:p>
            <a:pPr marL="0" indent="0">
              <a:buNone/>
            </a:pPr>
            <a:r>
              <a:rPr lang="en-US" dirty="0" smtClean="0"/>
              <a:t>Advantage</a:t>
            </a:r>
          </a:p>
          <a:p>
            <a:r>
              <a:rPr lang="en-US" sz="2200" dirty="0" smtClean="0"/>
              <a:t>Employees know </a:t>
            </a:r>
            <a:r>
              <a:rPr lang="en-US" sz="2200" dirty="0"/>
              <a:t>what is </a:t>
            </a:r>
            <a:r>
              <a:rPr lang="en-US" sz="2200" dirty="0" smtClean="0"/>
              <a:t>expected, </a:t>
            </a:r>
            <a:r>
              <a:rPr lang="en-US" sz="2200" dirty="0"/>
              <a:t>and </a:t>
            </a:r>
            <a:r>
              <a:rPr lang="en-US" sz="2200" dirty="0" smtClean="0"/>
              <a:t>supervisors focus </a:t>
            </a:r>
            <a:r>
              <a:rPr lang="en-US" sz="2200" dirty="0"/>
              <a:t>on results rather than more subjective criteria </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312517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smtClean="0">
                <a:latin typeface="Calibri" panose="020F0502020204030204" pitchFamily="34" charset="0"/>
                <a:cs typeface="Arial" charset="0"/>
              </a:rPr>
              <a:t>360-Degree Feedback</a:t>
            </a:r>
            <a:endParaRPr lang="en-US" altLang="en-US" dirty="0">
              <a:latin typeface="Calibri" panose="020F0502020204030204" pitchFamily="34" charset="0"/>
              <a:cs typeface="Arial" charset="0"/>
            </a:endParaRPr>
          </a:p>
        </p:txBody>
      </p:sp>
      <p:sp>
        <p:nvSpPr>
          <p:cNvPr id="38915" name="Content Placeholder 2"/>
          <p:cNvSpPr>
            <a:spLocks noGrp="1"/>
          </p:cNvSpPr>
          <p:nvPr>
            <p:ph idx="1"/>
          </p:nvPr>
        </p:nvSpPr>
        <p:spPr/>
        <p:txBody>
          <a:bodyPr/>
          <a:lstStyle/>
          <a:p>
            <a:r>
              <a:rPr lang="en-US" altLang="en-US" dirty="0">
                <a:latin typeface="Calibri" panose="020F0502020204030204" pitchFamily="34" charset="0"/>
                <a:cs typeface="Arial" charset="0"/>
              </a:rPr>
              <a:t>Performance appraisal that combines assessments from several sources</a:t>
            </a:r>
          </a:p>
          <a:p>
            <a:r>
              <a:rPr lang="en-US" altLang="en-US" dirty="0">
                <a:latin typeface="Calibri" panose="020F0502020204030204" pitchFamily="34" charset="0"/>
                <a:cs typeface="Arial" charset="0"/>
              </a:rPr>
              <a:t>Supervisors may combine their appraisals with self-assessments by the employee or appraisals by peers and customers</a:t>
            </a:r>
          </a:p>
          <a:p>
            <a:r>
              <a:rPr lang="en-US" altLang="en-US" dirty="0">
                <a:latin typeface="Calibri" panose="020F0502020204030204" pitchFamily="34" charset="0"/>
                <a:cs typeface="Arial" charset="0"/>
              </a:rPr>
              <a:t>Appraisals of supervisors and other managers also may come from their </a:t>
            </a:r>
            <a:r>
              <a:rPr lang="en-US" altLang="en-US" dirty="0" smtClean="0">
                <a:latin typeface="Calibri" panose="020F0502020204030204" pitchFamily="34" charset="0"/>
                <a:cs typeface="Arial" charset="0"/>
              </a:rPr>
              <a:t>subordinates</a:t>
            </a:r>
          </a:p>
          <a:p>
            <a:r>
              <a:rPr lang="en-US" altLang="en-US" dirty="0" smtClean="0">
                <a:latin typeface="Calibri" panose="020F0502020204030204" pitchFamily="34" charset="0"/>
                <a:cs typeface="Arial" charset="0"/>
              </a:rPr>
              <a:t>Responses should be anonymous in order to be effective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883603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Peer Reviews</a:t>
            </a:r>
            <a:endParaRPr lang="en-US" dirty="0"/>
          </a:p>
        </p:txBody>
      </p:sp>
      <p:sp>
        <p:nvSpPr>
          <p:cNvPr id="3" name="Content Placeholder 2"/>
          <p:cNvSpPr>
            <a:spLocks noGrp="1"/>
          </p:cNvSpPr>
          <p:nvPr>
            <p:ph idx="1"/>
          </p:nvPr>
        </p:nvSpPr>
        <p:spPr/>
        <p:txBody>
          <a:bodyPr/>
          <a:lstStyle/>
          <a:p>
            <a:pPr marL="0" indent="0">
              <a:buNone/>
            </a:pPr>
            <a:r>
              <a:rPr lang="en-US" dirty="0" smtClean="0"/>
              <a:t>Performance </a:t>
            </a:r>
            <a:r>
              <a:rPr lang="en-US" dirty="0"/>
              <a:t>appraisals conducted by an employee’s </a:t>
            </a:r>
            <a:r>
              <a:rPr lang="en-US" dirty="0" smtClean="0"/>
              <a:t>co-workers</a:t>
            </a:r>
          </a:p>
          <a:p>
            <a:pPr marL="0" indent="0">
              <a:buNone/>
            </a:pPr>
            <a:endParaRPr lang="en-US" sz="1200" dirty="0"/>
          </a:p>
          <a:p>
            <a:pPr marL="0" indent="0">
              <a:buNone/>
            </a:pPr>
            <a:r>
              <a:rPr lang="en-US" dirty="0" smtClean="0"/>
              <a:t>Provide managers </a:t>
            </a:r>
            <a:r>
              <a:rPr lang="en-US" dirty="0"/>
              <a:t>information they can use to supervise more effectively and to make their organization more </a:t>
            </a:r>
            <a:r>
              <a:rPr lang="en-US" dirty="0" smtClean="0"/>
              <a:t>competitive</a:t>
            </a:r>
          </a:p>
          <a:p>
            <a:pPr marL="0" indent="0">
              <a:buNone/>
            </a:pPr>
            <a:endParaRPr lang="en-US" sz="1200" dirty="0"/>
          </a:p>
          <a:p>
            <a:pPr marL="0" indent="0">
              <a:buNone/>
            </a:pPr>
            <a:r>
              <a:rPr lang="en-US" dirty="0" smtClean="0"/>
              <a:t>Give operative </a:t>
            </a:r>
            <a:r>
              <a:rPr lang="en-US" dirty="0"/>
              <a:t>employees a greater voice in how an organization is </a:t>
            </a:r>
            <a:r>
              <a:rPr lang="en-US" dirty="0" smtClean="0"/>
              <a:t>run </a:t>
            </a:r>
          </a:p>
          <a:p>
            <a:pPr marL="0" indent="0">
              <a:buNone/>
            </a:pPr>
            <a:endParaRPr lang="en-US" sz="1200" dirty="0"/>
          </a:p>
          <a:p>
            <a:pPr marL="0" indent="0">
              <a:buNone/>
            </a:pPr>
            <a:r>
              <a:rPr lang="en-US" dirty="0" smtClean="0"/>
              <a:t>Challenge</a:t>
            </a:r>
          </a:p>
          <a:p>
            <a:r>
              <a:rPr lang="en-US" sz="2200" dirty="0" smtClean="0"/>
              <a:t>All </a:t>
            </a:r>
            <a:r>
              <a:rPr lang="en-US" sz="2200" dirty="0"/>
              <a:t>peers </a:t>
            </a:r>
            <a:r>
              <a:rPr lang="en-US" sz="2200" dirty="0" smtClean="0"/>
              <a:t>should be prepared </a:t>
            </a:r>
            <a:r>
              <a:rPr lang="en-US" sz="2200" dirty="0"/>
              <a:t>to give objective feedback </a:t>
            </a:r>
          </a:p>
        </p:txBody>
      </p:sp>
    </p:spTree>
    <p:extLst>
      <p:ext uri="{BB962C8B-B14F-4D97-AF65-F5344CB8AC3E}">
        <p14:creationId xmlns:p14="http://schemas.microsoft.com/office/powerpoint/2010/main" val="3470972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B55FF370-3B87-4AC9-8FBA-C373A2CC81DA}"/>
              </a:ext>
            </a:extLst>
          </p:cNvPr>
          <p:cNvSpPr>
            <a:spLocks noGrp="1"/>
          </p:cNvSpPr>
          <p:nvPr>
            <p:ph type="title"/>
          </p:nvPr>
        </p:nvSpPr>
        <p:spPr/>
        <p:txBody>
          <a:bodyPr/>
          <a:lstStyle/>
          <a:p>
            <a:r>
              <a:rPr lang="en-US" altLang="en-US" dirty="0">
                <a:latin typeface="Calibri" panose="020F0502020204030204" pitchFamily="34" charset="0"/>
                <a:cs typeface="Arial" charset="0"/>
              </a:rPr>
              <a:t>Figure 17.7: Sources of Bias</a:t>
            </a:r>
            <a:endParaRPr lang="en-US" dirty="0"/>
          </a:p>
        </p:txBody>
      </p:sp>
      <p:pic>
        <p:nvPicPr>
          <p:cNvPr id="4" name="Picture 3" descr="This figure presents the sources of bias.">
            <a:extLst>
              <a:ext uri="{FF2B5EF4-FFF2-40B4-BE49-F238E27FC236}">
                <a16:creationId xmlns="" xmlns:a16="http://schemas.microsoft.com/office/drawing/2014/main" id="{93441F0A-6887-4651-B7F2-A1A2815EA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766" y="1086948"/>
            <a:ext cx="4744468" cy="4684105"/>
          </a:xfrm>
          <a:prstGeom prst="rect">
            <a:avLst/>
          </a:prstGeom>
        </p:spPr>
      </p:pic>
      <p:sp>
        <p:nvSpPr>
          <p:cNvPr id="8" name="Content Placeholder 7">
            <a:extLst>
              <a:ext uri="{FF2B5EF4-FFF2-40B4-BE49-F238E27FC236}">
                <a16:creationId xmlns="" xmlns:a16="http://schemas.microsoft.com/office/drawing/2014/main" id="{9A2AA931-3EDB-450D-850D-B487880AA157}"/>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17.7: Sources of Bias, Appendix</a:t>
            </a:r>
            <a:endParaRPr lang="en-US" sz="1200" dirty="0"/>
          </a:p>
        </p:txBody>
      </p:sp>
    </p:spTree>
    <p:extLst>
      <p:ext uri="{BB962C8B-B14F-4D97-AF65-F5344CB8AC3E}">
        <p14:creationId xmlns:p14="http://schemas.microsoft.com/office/powerpoint/2010/main" val="1320559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5"/>
          <p:cNvSpPr>
            <a:spLocks noGrp="1"/>
          </p:cNvSpPr>
          <p:nvPr>
            <p:ph type="title"/>
          </p:nvPr>
        </p:nvSpPr>
        <p:spPr/>
        <p:txBody>
          <a:bodyPr/>
          <a:lstStyle/>
          <a:p>
            <a:r>
              <a:rPr lang="en-US" altLang="en-US" dirty="0">
                <a:latin typeface="Calibri" panose="020F0502020204030204" pitchFamily="34" charset="0"/>
                <a:cs typeface="Arial" charset="0"/>
              </a:rPr>
              <a:t>Sources of Bias, 1</a:t>
            </a:r>
          </a:p>
        </p:txBody>
      </p:sp>
      <p:sp>
        <p:nvSpPr>
          <p:cNvPr id="40963" name="Content Placeholder 6"/>
          <p:cNvSpPr>
            <a:spLocks noGrp="1"/>
          </p:cNvSpPr>
          <p:nvPr>
            <p:ph idx="1"/>
          </p:nvPr>
        </p:nvSpPr>
        <p:spPr/>
        <p:txBody>
          <a:bodyPr>
            <a:normAutofit/>
          </a:bodyPr>
          <a:lstStyle/>
          <a:p>
            <a:pPr>
              <a:spcAft>
                <a:spcPts val="700"/>
              </a:spcAft>
            </a:pPr>
            <a:r>
              <a:rPr lang="en-US" altLang="en-US" b="1" dirty="0">
                <a:latin typeface="Calibri" panose="020F0502020204030204" pitchFamily="34" charset="0"/>
                <a:cs typeface="Arial" charset="0"/>
              </a:rPr>
              <a:t>Harshness bias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Rating employees more severely than their performances merit</a:t>
            </a:r>
          </a:p>
          <a:p>
            <a:pPr>
              <a:spcAft>
                <a:spcPts val="700"/>
              </a:spcAft>
            </a:pPr>
            <a:r>
              <a:rPr lang="en-US" altLang="en-US" b="1" dirty="0">
                <a:latin typeface="Calibri" panose="020F0502020204030204" pitchFamily="34" charset="0"/>
                <a:cs typeface="Arial" charset="0"/>
              </a:rPr>
              <a:t>Leniency bias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Rating employees more favorably than their performances merit</a:t>
            </a:r>
          </a:p>
          <a:p>
            <a:pPr>
              <a:spcAft>
                <a:spcPts val="700"/>
              </a:spcAft>
            </a:pPr>
            <a:r>
              <a:rPr lang="en-US" altLang="en-US" b="1" dirty="0">
                <a:latin typeface="Calibri" panose="020F0502020204030204" pitchFamily="34" charset="0"/>
                <a:cs typeface="Arial" charset="0"/>
              </a:rPr>
              <a:t>Central tendency</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Tendency </a:t>
            </a:r>
            <a:r>
              <a:rPr lang="en-US" altLang="en-US" dirty="0">
                <a:latin typeface="Calibri" panose="020F0502020204030204" pitchFamily="34" charset="0"/>
                <a:cs typeface="Arial" charset="0"/>
              </a:rPr>
              <a:t>to select employee ratings in the middle of a scale</a:t>
            </a:r>
          </a:p>
          <a:p>
            <a:pPr>
              <a:spcAft>
                <a:spcPts val="700"/>
              </a:spcAft>
            </a:pPr>
            <a:r>
              <a:rPr lang="en-US" altLang="en-US" b="1" dirty="0">
                <a:latin typeface="Calibri" panose="020F0502020204030204" pitchFamily="34" charset="0"/>
                <a:cs typeface="Arial" charset="0"/>
              </a:rPr>
              <a:t>Proximity bias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Tendency </a:t>
            </a:r>
            <a:r>
              <a:rPr lang="en-US" altLang="en-US" dirty="0">
                <a:latin typeface="Calibri" panose="020F0502020204030204" pitchFamily="34" charset="0"/>
                <a:cs typeface="Arial" charset="0"/>
              </a:rPr>
              <a:t>to assign similar scores to items that are near each other on a </a:t>
            </a:r>
            <a:r>
              <a:rPr lang="en-US" altLang="en-US" dirty="0" smtClean="0">
                <a:latin typeface="Calibri" panose="020F0502020204030204" pitchFamily="34" charset="0"/>
                <a:cs typeface="Arial" charset="0"/>
              </a:rPr>
              <a:t>questionnaire</a:t>
            </a:r>
          </a:p>
          <a:p>
            <a:pPr>
              <a:spcAft>
                <a:spcPts val="700"/>
              </a:spcAft>
            </a:pPr>
            <a:r>
              <a:rPr lang="en-US" altLang="en-US" dirty="0" smtClean="0">
                <a:latin typeface="Calibri" panose="020F0502020204030204" pitchFamily="34" charset="0"/>
                <a:cs typeface="Arial" charset="0"/>
              </a:rPr>
              <a:t>Random choices: Randomly choosing an option when specific questions need to be answered</a:t>
            </a:r>
            <a:endParaRPr lang="en-US" altLang="en-US" dirty="0">
              <a:latin typeface="Calibri" panose="020F0502020204030204" pitchFamily="34" charset="0"/>
              <a:cs typeface="Arial" charset="0"/>
            </a:endParaRPr>
          </a:p>
          <a:p>
            <a:pPr>
              <a:spcAft>
                <a:spcPts val="700"/>
              </a:spcAft>
            </a:pPr>
            <a:r>
              <a:rPr lang="en-US" altLang="en-US" b="1" dirty="0">
                <a:latin typeface="Calibri" panose="020F0502020204030204" pitchFamily="34" charset="0"/>
                <a:cs typeface="Arial" charset="0"/>
              </a:rPr>
              <a:t>Similarity bias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Tendency </a:t>
            </a:r>
            <a:r>
              <a:rPr lang="en-US" altLang="en-US" dirty="0">
                <a:latin typeface="Calibri" panose="020F0502020204030204" pitchFamily="34" charset="0"/>
                <a:cs typeface="Arial" charset="0"/>
              </a:rPr>
              <a:t>to judge others more positively when they are like </a:t>
            </a:r>
            <a:r>
              <a:rPr lang="en-US" altLang="en-US" dirty="0" smtClean="0">
                <a:latin typeface="Calibri" panose="020F0502020204030204" pitchFamily="34" charset="0"/>
                <a:cs typeface="Arial" charset="0"/>
              </a:rPr>
              <a:t>yourself</a:t>
            </a:r>
            <a:endParaRPr lang="en-US" altLang="en-US" sz="2600" dirty="0">
              <a:latin typeface="Calibri" panose="020F0502020204030204" pitchFamily="34" charset="0"/>
              <a:cs typeface="Arial" charset="0"/>
            </a:endParaRPr>
          </a:p>
        </p:txBody>
      </p:sp>
    </p:spTree>
    <p:extLst>
      <p:ext uri="{BB962C8B-B14F-4D97-AF65-F5344CB8AC3E}">
        <p14:creationId xmlns:p14="http://schemas.microsoft.com/office/powerpoint/2010/main" val="3146964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latin typeface="Calibri" panose="020F0502020204030204" pitchFamily="34" charset="0"/>
                <a:cs typeface="Arial" charset="0"/>
              </a:rPr>
              <a:t>Sources of Bias, 2</a:t>
            </a:r>
          </a:p>
        </p:txBody>
      </p:sp>
      <p:sp>
        <p:nvSpPr>
          <p:cNvPr id="41987" name="Content Placeholder 2"/>
          <p:cNvSpPr>
            <a:spLocks noGrp="1"/>
          </p:cNvSpPr>
          <p:nvPr>
            <p:ph idx="1"/>
          </p:nvPr>
        </p:nvSpPr>
        <p:spPr/>
        <p:txBody>
          <a:bodyPr/>
          <a:lstStyle/>
          <a:p>
            <a:r>
              <a:rPr lang="en-US" dirty="0" err="1"/>
              <a:t>Recency</a:t>
            </a:r>
            <a:r>
              <a:rPr lang="en-US" dirty="0"/>
              <a:t> syndrome</a:t>
            </a:r>
            <a:r>
              <a:rPr lang="en-US" dirty="0" smtClean="0"/>
              <a:t>: Tendency </a:t>
            </a:r>
            <a:r>
              <a:rPr lang="en-US" dirty="0"/>
              <a:t>to place the most weight on events that have occurred most recently </a:t>
            </a:r>
          </a:p>
          <a:p>
            <a:r>
              <a:rPr lang="en-US" dirty="0"/>
              <a:t>Halo effect:</a:t>
            </a:r>
            <a:r>
              <a:rPr lang="en-US" b="1" dirty="0"/>
              <a:t> </a:t>
            </a:r>
            <a:r>
              <a:rPr lang="en-US" dirty="0" smtClean="0"/>
              <a:t>Tendency </a:t>
            </a:r>
            <a:r>
              <a:rPr lang="en-US" dirty="0"/>
              <a:t>to generalize one positive or negative aspect of a person to the person’s entire performance </a:t>
            </a:r>
          </a:p>
          <a:p>
            <a:r>
              <a:rPr lang="en-US" dirty="0" smtClean="0"/>
              <a:t>Performance appraisals can be unfairly influenced by prejudices </a:t>
            </a:r>
            <a:r>
              <a:rPr lang="en-US" dirty="0"/>
              <a:t>against a certain group of people</a:t>
            </a:r>
          </a:p>
        </p:txBody>
      </p:sp>
    </p:spTree>
    <p:extLst>
      <p:ext uri="{BB962C8B-B14F-4D97-AF65-F5344CB8AC3E}">
        <p14:creationId xmlns:p14="http://schemas.microsoft.com/office/powerpoint/2010/main" val="2139596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89D2945-014A-479E-AF47-82816E78F1B8}"/>
              </a:ext>
            </a:extLst>
          </p:cNvPr>
          <p:cNvSpPr>
            <a:spLocks noGrp="1"/>
          </p:cNvSpPr>
          <p:nvPr>
            <p:ph type="title"/>
          </p:nvPr>
        </p:nvSpPr>
        <p:spPr/>
        <p:txBody>
          <a:bodyPr/>
          <a:lstStyle/>
          <a:p>
            <a:r>
              <a:rPr lang="en-US" altLang="en-US" dirty="0" smtClean="0">
                <a:latin typeface="Calibri" panose="020F0502020204030204" pitchFamily="34" charset="0"/>
                <a:cs typeface="Arial" charset="0"/>
              </a:rPr>
              <a:t>Performance </a:t>
            </a:r>
            <a:r>
              <a:rPr lang="en-US" altLang="en-US" dirty="0">
                <a:latin typeface="Calibri" panose="020F0502020204030204" pitchFamily="34" charset="0"/>
                <a:cs typeface="Arial" charset="0"/>
              </a:rPr>
              <a:t>Appraisal </a:t>
            </a:r>
            <a:r>
              <a:rPr lang="en-US" altLang="en-US" dirty="0" smtClean="0">
                <a:latin typeface="Calibri" panose="020F0502020204030204" pitchFamily="34" charset="0"/>
                <a:cs typeface="Arial" charset="0"/>
              </a:rPr>
              <a:t>Interview</a:t>
            </a:r>
            <a:endParaRPr lang="en-US" dirty="0"/>
          </a:p>
        </p:txBody>
      </p:sp>
      <p:sp>
        <p:nvSpPr>
          <p:cNvPr id="3" name="Content Placeholder 2">
            <a:extLst>
              <a:ext uri="{FF2B5EF4-FFF2-40B4-BE49-F238E27FC236}">
                <a16:creationId xmlns="" xmlns:a16="http://schemas.microsoft.com/office/drawing/2014/main" id="{896EBD43-A2E0-46EB-9796-37C84AFED393}"/>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Purpose of the </a:t>
            </a:r>
            <a:r>
              <a:rPr lang="en-US" altLang="en-US" dirty="0" smtClean="0">
                <a:latin typeface="Calibri" panose="020F0502020204030204" pitchFamily="34" charset="0"/>
                <a:cs typeface="Arial" charset="0"/>
              </a:rPr>
              <a:t>interview</a:t>
            </a:r>
            <a:r>
              <a:rPr lang="en-US" altLang="en-US" dirty="0">
                <a:latin typeface="Calibri" panose="020F0502020204030204" pitchFamily="34" charset="0"/>
                <a:cs typeface="Arial" charset="0"/>
              </a:rPr>
              <a:t> </a:t>
            </a:r>
            <a:r>
              <a:rPr lang="en-US" altLang="en-US" dirty="0" smtClean="0">
                <a:latin typeface="Calibri" panose="020F0502020204030204" pitchFamily="34" charset="0"/>
                <a:cs typeface="Arial" charset="0"/>
              </a:rPr>
              <a:t>is to communicate </a:t>
            </a:r>
            <a:r>
              <a:rPr lang="en-US" altLang="en-US" dirty="0">
                <a:latin typeface="Calibri" panose="020F0502020204030204" pitchFamily="34" charset="0"/>
                <a:cs typeface="Arial" charset="0"/>
              </a:rPr>
              <a:t>information about an employee’s performance</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Preparing for the </a:t>
            </a:r>
            <a:r>
              <a:rPr lang="en-US" altLang="en-US" dirty="0" smtClean="0">
                <a:latin typeface="Calibri" panose="020F0502020204030204" pitchFamily="34" charset="0"/>
                <a:cs typeface="Arial" charset="0"/>
              </a:rPr>
              <a:t>interview</a:t>
            </a:r>
          </a:p>
          <a:p>
            <a:r>
              <a:rPr lang="en-US" altLang="en-US" sz="2200" dirty="0" smtClean="0">
                <a:latin typeface="Calibri" panose="020F0502020204030204" pitchFamily="34" charset="0"/>
                <a:cs typeface="Arial" charset="0"/>
              </a:rPr>
              <a:t>Supervisors should:</a:t>
            </a:r>
            <a:endParaRPr lang="en-US" altLang="en-US" sz="2200" dirty="0">
              <a:latin typeface="Calibri" panose="020F0502020204030204" pitchFamily="34" charset="0"/>
              <a:cs typeface="Arial" charset="0"/>
            </a:endParaRPr>
          </a:p>
          <a:p>
            <a:pPr marL="0" indent="0">
              <a:buNone/>
            </a:pPr>
            <a:endParaRPr lang="en-US" altLang="en-US" sz="800" dirty="0">
              <a:latin typeface="Calibri" panose="020F0502020204030204" pitchFamily="34" charset="0"/>
              <a:cs typeface="Arial" charset="0"/>
            </a:endParaRPr>
          </a:p>
          <a:p>
            <a:pPr lvl="1"/>
            <a:r>
              <a:rPr lang="en-US" altLang="en-US" dirty="0">
                <a:latin typeface="Calibri" panose="020F0502020204030204" pitchFamily="34" charset="0"/>
                <a:cs typeface="Arial" charset="0"/>
              </a:rPr>
              <a:t>Allow plenty of time for completing the appraisal form</a:t>
            </a:r>
          </a:p>
          <a:p>
            <a:pPr lvl="1"/>
            <a:r>
              <a:rPr lang="en-US" altLang="en-US" dirty="0">
                <a:latin typeface="Calibri" panose="020F0502020204030204" pitchFamily="34" charset="0"/>
                <a:cs typeface="Arial" charset="0"/>
              </a:rPr>
              <a:t>Notify the employee about the appraisal interview ahead of time</a:t>
            </a:r>
          </a:p>
          <a:p>
            <a:pPr lvl="1"/>
            <a:r>
              <a:rPr lang="en-US" altLang="en-US" dirty="0" smtClean="0">
                <a:latin typeface="Calibri" panose="020F0502020204030204" pitchFamily="34" charset="0"/>
                <a:cs typeface="Arial" charset="0"/>
              </a:rPr>
              <a:t>Arrange </a:t>
            </a:r>
            <a:r>
              <a:rPr lang="en-US" altLang="en-US" dirty="0">
                <a:latin typeface="Calibri" panose="020F0502020204030204" pitchFamily="34" charset="0"/>
                <a:cs typeface="Arial" charset="0"/>
              </a:rPr>
              <a:t>an appropriate meeting </a:t>
            </a:r>
            <a:r>
              <a:rPr lang="en-US" altLang="en-US" dirty="0" smtClean="0">
                <a:latin typeface="Calibri" panose="020F0502020204030204" pitchFamily="34" charset="0"/>
                <a:cs typeface="Arial" charset="0"/>
              </a:rPr>
              <a:t>place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361358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FC586298-4B4F-41DB-94DD-ED4ABC9B0C9C}"/>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17.8: The Process of Conducting a Performance Appraisal Interview</a:t>
            </a:r>
            <a:endParaRPr lang="en-US" sz="2800" dirty="0"/>
          </a:p>
        </p:txBody>
      </p:sp>
      <p:pic>
        <p:nvPicPr>
          <p:cNvPr id="4" name="Picture 3" descr="This figure depicts the process of conducting a performance appraisal interview using rectangular boxes.">
            <a:extLst>
              <a:ext uri="{FF2B5EF4-FFF2-40B4-BE49-F238E27FC236}">
                <a16:creationId xmlns="" xmlns:a16="http://schemas.microsoft.com/office/drawing/2014/main" id="{8E06F48D-4314-44AA-9FB4-3F9BB42D4C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7" y="2719006"/>
            <a:ext cx="8312727" cy="1419989"/>
          </a:xfrm>
          <a:prstGeom prst="rect">
            <a:avLst/>
          </a:prstGeom>
        </p:spPr>
      </p:pic>
      <p:sp>
        <p:nvSpPr>
          <p:cNvPr id="5" name="Content Placeholder 2">
            <a:extLst>
              <a:ext uri="{FF2B5EF4-FFF2-40B4-BE49-F238E27FC236}">
                <a16:creationId xmlns="" xmlns:a16="http://schemas.microsoft.com/office/drawing/2014/main" id="{AEBB4955-DFDF-4332-89B5-08B176537C4F}"/>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17.8: The Process of Conducting a Performance Appraisal </a:t>
            </a:r>
            <a:r>
              <a:rPr lang="en-US" altLang="en-US" sz="1200" dirty="0" smtClean="0">
                <a:latin typeface="Calibri" panose="020F0502020204030204" pitchFamily="34" charset="0"/>
                <a:cs typeface="Arial" charset="0"/>
                <a:hlinkClick r:id="rId4" action="ppaction://hlinksldjump"/>
              </a:rPr>
              <a:t>Interview, Appendix</a:t>
            </a:r>
            <a:r>
              <a:rPr lang="en-US" sz="1200" dirty="0" smtClean="0">
                <a:hlinkClick r:id="rId4" action="ppaction://hlinksldjump"/>
              </a:rPr>
              <a:t> </a:t>
            </a:r>
            <a:endParaRPr lang="en-US" sz="1200" dirty="0"/>
          </a:p>
        </p:txBody>
      </p:sp>
    </p:spTree>
    <p:extLst>
      <p:ext uri="{BB962C8B-B14F-4D97-AF65-F5344CB8AC3E}">
        <p14:creationId xmlns:p14="http://schemas.microsoft.com/office/powerpoint/2010/main" val="3279969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92DAE5-DE1A-4975-B74E-013304082911}"/>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4049214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488BD3-1E68-4001-9C26-573639A8E254}"/>
              </a:ext>
            </a:extLst>
          </p:cNvPr>
          <p:cNvSpPr>
            <a:spLocks noGrp="1"/>
          </p:cNvSpPr>
          <p:nvPr>
            <p:ph type="title"/>
          </p:nvPr>
        </p:nvSpPr>
        <p:spPr/>
        <p:txBody>
          <a:bodyPr/>
          <a:lstStyle/>
          <a:p>
            <a:r>
              <a:rPr lang="en-US" altLang="en-US" sz="2800" dirty="0">
                <a:latin typeface="Calibri" panose="020F0502020204030204" pitchFamily="34" charset="0"/>
                <a:cs typeface="Arial" charset="0"/>
              </a:rPr>
              <a:t>Figure 17.7: Sources of Bias, Appendix</a:t>
            </a:r>
            <a:endParaRPr lang="en-US" sz="2800" dirty="0"/>
          </a:p>
        </p:txBody>
      </p:sp>
      <p:sp>
        <p:nvSpPr>
          <p:cNvPr id="3" name="Content Placeholder 2">
            <a:extLst>
              <a:ext uri="{FF2B5EF4-FFF2-40B4-BE49-F238E27FC236}">
                <a16:creationId xmlns="" xmlns:a16="http://schemas.microsoft.com/office/drawing/2014/main" id="{84A3728F-685A-4D2D-B71D-5C476C91DA75}"/>
              </a:ext>
            </a:extLst>
          </p:cNvPr>
          <p:cNvSpPr>
            <a:spLocks noGrp="1"/>
          </p:cNvSpPr>
          <p:nvPr>
            <p:ph idx="1"/>
          </p:nvPr>
        </p:nvSpPr>
        <p:spPr/>
        <p:txBody>
          <a:bodyPr/>
          <a:lstStyle/>
          <a:p>
            <a:pPr marL="0" indent="0">
              <a:buNone/>
            </a:pPr>
            <a:r>
              <a:rPr lang="en-US" dirty="0"/>
              <a:t>The different sources of bias </a:t>
            </a:r>
            <a:r>
              <a:rPr lang="en-US" dirty="0" smtClean="0"/>
              <a:t>are </a:t>
            </a:r>
            <a:r>
              <a:rPr lang="en-US" dirty="0"/>
              <a:t>presented using a circle, which is divided into nine segments. The center of the circle is labeled bias. </a:t>
            </a:r>
            <a:r>
              <a:rPr lang="en-US" dirty="0" smtClean="0"/>
              <a:t>Moving in </a:t>
            </a:r>
            <a:r>
              <a:rPr lang="en-US" dirty="0"/>
              <a:t>a clockwise direction, the segments are labeled </a:t>
            </a:r>
            <a:r>
              <a:rPr lang="en-US" dirty="0" err="1"/>
              <a:t>recency</a:t>
            </a:r>
            <a:r>
              <a:rPr lang="en-US" dirty="0"/>
              <a:t> syndrome, halo effect, random choices, similarity bias, leniency bias, proximity bias, central tendency, prejudices, and harshness bias.</a:t>
            </a:r>
          </a:p>
        </p:txBody>
      </p:sp>
      <p:sp>
        <p:nvSpPr>
          <p:cNvPr id="4" name="Content Placeholder 2">
            <a:extLst>
              <a:ext uri="{FF2B5EF4-FFF2-40B4-BE49-F238E27FC236}">
                <a16:creationId xmlns="" xmlns:a16="http://schemas.microsoft.com/office/drawing/2014/main" id="{E6695F64-30AD-404F-AD4F-24765DCBD8BA}"/>
              </a:ext>
            </a:extLst>
          </p:cNvPr>
          <p:cNvSpPr txBox="1">
            <a:spLocks/>
          </p:cNvSpPr>
          <p:nvPr/>
        </p:nvSpPr>
        <p:spPr>
          <a:xfrm>
            <a:off x="609600" y="5715000"/>
            <a:ext cx="8229600" cy="990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17.7: Sources of Bias</a:t>
            </a:r>
            <a:endParaRPr lang="en-US" sz="1200" dirty="0"/>
          </a:p>
        </p:txBody>
      </p:sp>
    </p:spTree>
    <p:extLst>
      <p:ext uri="{BB962C8B-B14F-4D97-AF65-F5344CB8AC3E}">
        <p14:creationId xmlns:p14="http://schemas.microsoft.com/office/powerpoint/2010/main" val="763552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latin typeface="Calibri" panose="020F0502020204030204" pitchFamily="34" charset="0"/>
                <a:cs typeface="Arial" charset="0"/>
              </a:rPr>
              <a:t>Performance Appraisal</a:t>
            </a:r>
          </a:p>
        </p:txBody>
      </p:sp>
      <p:sp>
        <p:nvSpPr>
          <p:cNvPr id="16387" name="Content Placeholder 2"/>
          <p:cNvSpPr>
            <a:spLocks noGrp="1"/>
          </p:cNvSpPr>
          <p:nvPr>
            <p:ph idx="1"/>
          </p:nvPr>
        </p:nvSpPr>
        <p:spPr/>
        <p:txBody>
          <a:bodyPr/>
          <a:lstStyle/>
          <a:p>
            <a:r>
              <a:rPr lang="en-US" altLang="en-US" dirty="0" smtClean="0">
                <a:latin typeface="Calibri" panose="020F0502020204030204" pitchFamily="34" charset="0"/>
                <a:cs typeface="Arial" charset="0"/>
              </a:rPr>
              <a:t>Formal </a:t>
            </a:r>
            <a:r>
              <a:rPr lang="en-US" altLang="en-US" dirty="0">
                <a:latin typeface="Calibri" panose="020F0502020204030204" pitchFamily="34" charset="0"/>
                <a:cs typeface="Arial" charset="0"/>
              </a:rPr>
              <a:t>feedback on how well an employee is performing his or her job</a:t>
            </a:r>
          </a:p>
          <a:p>
            <a:r>
              <a:rPr lang="en-US" altLang="en-US" dirty="0" smtClean="0">
                <a:latin typeface="Calibri" panose="020F0502020204030204" pitchFamily="34" charset="0"/>
                <a:cs typeface="Arial" charset="0"/>
              </a:rPr>
              <a:t>Lets </a:t>
            </a:r>
            <a:r>
              <a:rPr lang="en-US" altLang="en-US" dirty="0">
                <a:latin typeface="Calibri" panose="020F0502020204030204" pitchFamily="34" charset="0"/>
                <a:cs typeface="Arial" charset="0"/>
              </a:rPr>
              <a:t>employees know how well they are doing and if they need to </a:t>
            </a:r>
            <a:r>
              <a:rPr lang="en-US" altLang="en-US" dirty="0" smtClean="0">
                <a:latin typeface="Calibri" panose="020F0502020204030204" pitchFamily="34" charset="0"/>
                <a:cs typeface="Arial" charset="0"/>
              </a:rPr>
              <a:t>improve</a:t>
            </a:r>
          </a:p>
          <a:p>
            <a:r>
              <a:rPr lang="en-US" dirty="0" smtClean="0"/>
              <a:t>Helps employees </a:t>
            </a:r>
            <a:r>
              <a:rPr lang="en-US" dirty="0"/>
              <a:t>and </a:t>
            </a:r>
            <a:r>
              <a:rPr lang="en-US" dirty="0" smtClean="0"/>
              <a:t>supervisors plan </a:t>
            </a:r>
            <a:r>
              <a:rPr lang="en-US" dirty="0"/>
              <a:t>how to improve weak areas </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Motivates employees</a:t>
            </a:r>
          </a:p>
          <a:p>
            <a:r>
              <a:rPr lang="en-US" altLang="en-US" dirty="0" smtClean="0">
                <a:latin typeface="Calibri" panose="020F0502020204030204" pitchFamily="34" charset="0"/>
                <a:cs typeface="Arial" charset="0"/>
              </a:rPr>
              <a:t>Part of an ongoing control process</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Provides important records for the </a:t>
            </a:r>
            <a:r>
              <a:rPr lang="en-US" altLang="en-US" dirty="0" smtClean="0">
                <a:latin typeface="Calibri" panose="020F0502020204030204" pitchFamily="34" charset="0"/>
                <a:cs typeface="Arial" charset="0"/>
              </a:rPr>
              <a:t>organization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68950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BF072B-9CB1-4F41-9348-8B5D5B242334}"/>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17.8: The Process of Conducting a Performance Appraisal Interview, Appendix</a:t>
            </a:r>
            <a:endParaRPr lang="en-US" sz="2800" dirty="0"/>
          </a:p>
        </p:txBody>
      </p:sp>
      <p:sp>
        <p:nvSpPr>
          <p:cNvPr id="3" name="Content Placeholder 2">
            <a:extLst>
              <a:ext uri="{FF2B5EF4-FFF2-40B4-BE49-F238E27FC236}">
                <a16:creationId xmlns="" xmlns:a16="http://schemas.microsoft.com/office/drawing/2014/main" id="{919C75BA-F8DD-4F6C-840B-7ED13C56D199}"/>
              </a:ext>
            </a:extLst>
          </p:cNvPr>
          <p:cNvSpPr>
            <a:spLocks noGrp="1"/>
          </p:cNvSpPr>
          <p:nvPr>
            <p:ph idx="1"/>
          </p:nvPr>
        </p:nvSpPr>
        <p:spPr>
          <a:xfrm>
            <a:off x="457200" y="1143000"/>
            <a:ext cx="8229600" cy="5410200"/>
          </a:xfrm>
        </p:spPr>
        <p:txBody>
          <a:bodyPr/>
          <a:lstStyle/>
          <a:p>
            <a:pPr marL="0" indent="0">
              <a:buNone/>
            </a:pPr>
            <a:r>
              <a:rPr lang="en-US" dirty="0" smtClean="0"/>
              <a:t>The </a:t>
            </a:r>
            <a:r>
              <a:rPr lang="en-US" dirty="0" smtClean="0"/>
              <a:t>rectangular boxes are connected by forward </a:t>
            </a:r>
            <a:r>
              <a:rPr lang="en-US" dirty="0"/>
              <a:t>arrows to indicate a process. The figure shows that the first task in the process of conducting a performance appraisal interview should be to put the employee at ease. Then, the supervisor should review appraisal ratings and the basis for the ratings and request and listen to the employee's feedback. Next, the supervisor and the employee should decide together how to solve problems identified. Finally, the supervisor and the employee should sign the appraisal form, and the supervisor should close the interview on a positive note.</a:t>
            </a:r>
          </a:p>
        </p:txBody>
      </p:sp>
      <p:sp>
        <p:nvSpPr>
          <p:cNvPr id="4" name="Content Placeholder 2">
            <a:extLst>
              <a:ext uri="{FF2B5EF4-FFF2-40B4-BE49-F238E27FC236}">
                <a16:creationId xmlns="" xmlns:a16="http://schemas.microsoft.com/office/drawing/2014/main" id="{AEBB4955-DFDF-4332-89B5-08B176537C4F}"/>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17.8: The Process of Conducting a Performance Appraisal Interview</a:t>
            </a:r>
            <a:r>
              <a:rPr lang="en-US" sz="1200" dirty="0">
                <a:hlinkClick r:id="rId2" action="ppaction://hlinksldjump"/>
              </a:rPr>
              <a:t> </a:t>
            </a:r>
            <a:endParaRPr lang="en-US" sz="1200" dirty="0"/>
          </a:p>
        </p:txBody>
      </p:sp>
    </p:spTree>
    <p:extLst>
      <p:ext uri="{BB962C8B-B14F-4D97-AF65-F5344CB8AC3E}">
        <p14:creationId xmlns:p14="http://schemas.microsoft.com/office/powerpoint/2010/main" val="3719357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20F9A85D-D682-4827-BA56-DC50A7FAC57F}"/>
              </a:ext>
            </a:extLst>
          </p:cNvPr>
          <p:cNvSpPr>
            <a:spLocks noGrp="1"/>
          </p:cNvSpPr>
          <p:nvPr>
            <p:ph type="title"/>
          </p:nvPr>
        </p:nvSpPr>
        <p:spPr/>
        <p:txBody>
          <a:bodyPr/>
          <a:lstStyle/>
          <a:p>
            <a:r>
              <a:rPr lang="en-US" altLang="en-US" dirty="0">
                <a:latin typeface="Calibri" panose="020F0502020204030204" pitchFamily="34" charset="0"/>
                <a:cs typeface="Arial" charset="0"/>
              </a:rPr>
              <a:t>The Appraisal Process, 1</a:t>
            </a:r>
            <a:endParaRPr lang="en-US" dirty="0"/>
          </a:p>
        </p:txBody>
      </p:sp>
      <p:sp>
        <p:nvSpPr>
          <p:cNvPr id="6" name="Content Placeholder 5">
            <a:extLst>
              <a:ext uri="{FF2B5EF4-FFF2-40B4-BE49-F238E27FC236}">
                <a16:creationId xmlns="" xmlns:a16="http://schemas.microsoft.com/office/drawing/2014/main" id="{E295B45F-FD66-4C0E-BA80-33FF30AA0DFD}"/>
              </a:ext>
            </a:extLst>
          </p:cNvPr>
          <p:cNvSpPr>
            <a:spLocks noGrp="1"/>
          </p:cNvSpPr>
          <p:nvPr>
            <p:ph idx="1"/>
          </p:nvPr>
        </p:nvSpPr>
        <p:spPr/>
        <p:txBody>
          <a:bodyPr/>
          <a:lstStyle/>
          <a:p>
            <a:pPr marL="0" indent="0">
              <a:spcAft>
                <a:spcPts val="400"/>
              </a:spcAft>
              <a:buNone/>
            </a:pPr>
            <a:r>
              <a:rPr lang="en-US" altLang="en-US" dirty="0">
                <a:latin typeface="Calibri" panose="020F0502020204030204" pitchFamily="34" charset="0"/>
                <a:cs typeface="Arial" charset="0"/>
              </a:rPr>
              <a:t>Establish and communicate expectations for performance</a:t>
            </a:r>
          </a:p>
          <a:p>
            <a:pPr>
              <a:spcAft>
                <a:spcPts val="400"/>
              </a:spcAft>
            </a:pPr>
            <a:r>
              <a:rPr lang="en-US" altLang="en-US" sz="2200" dirty="0" smtClean="0">
                <a:latin typeface="Calibri" panose="020F0502020204030204" pitchFamily="34" charset="0"/>
                <a:cs typeface="Arial" charset="0"/>
              </a:rPr>
              <a:t>Supervisors should set </a:t>
            </a:r>
            <a:r>
              <a:rPr lang="en-US" altLang="en-US" sz="2200" dirty="0">
                <a:latin typeface="Calibri" panose="020F0502020204030204" pitchFamily="34" charset="0"/>
                <a:cs typeface="Arial" charset="0"/>
              </a:rPr>
              <a:t>action plans that </a:t>
            </a:r>
            <a:r>
              <a:rPr lang="en-US" altLang="en-US" sz="2200" dirty="0" smtClean="0">
                <a:latin typeface="Calibri" panose="020F0502020204030204" pitchFamily="34" charset="0"/>
                <a:cs typeface="Arial" charset="0"/>
              </a:rPr>
              <a:t>tell </a:t>
            </a:r>
            <a:r>
              <a:rPr lang="en-US" altLang="en-US" sz="2200" dirty="0">
                <a:latin typeface="Calibri" panose="020F0502020204030204" pitchFamily="34" charset="0"/>
                <a:cs typeface="Arial" charset="0"/>
              </a:rPr>
              <a:t>employees what to do and who has to do it</a:t>
            </a:r>
          </a:p>
          <a:p>
            <a:pPr lvl="1">
              <a:spcAft>
                <a:spcPts val="400"/>
              </a:spcAft>
            </a:pPr>
            <a:r>
              <a:rPr lang="en-US" altLang="en-US" dirty="0">
                <a:latin typeface="Calibri" panose="020F0502020204030204" pitchFamily="34" charset="0"/>
                <a:cs typeface="Arial" charset="0"/>
              </a:rPr>
              <a:t>Make </a:t>
            </a:r>
            <a:r>
              <a:rPr lang="en-US" altLang="en-US" dirty="0" smtClean="0">
                <a:latin typeface="Calibri" panose="020F0502020204030204" pitchFamily="34" charset="0"/>
                <a:cs typeface="Arial" charset="0"/>
              </a:rPr>
              <a:t>objectives </a:t>
            </a:r>
            <a:r>
              <a:rPr lang="en-US" altLang="en-US" dirty="0">
                <a:latin typeface="Calibri" panose="020F0502020204030204" pitchFamily="34" charset="0"/>
                <a:cs typeface="Arial" charset="0"/>
              </a:rPr>
              <a:t>clear and communicate them effectively </a:t>
            </a:r>
            <a:r>
              <a:rPr lang="en-US" altLang="en-US" dirty="0" smtClean="0">
                <a:latin typeface="Calibri" panose="020F0502020204030204" pitchFamily="34" charset="0"/>
                <a:cs typeface="Arial" charset="0"/>
              </a:rPr>
              <a:t>to the employees</a:t>
            </a:r>
            <a:endParaRPr lang="en-US" altLang="en-US" dirty="0">
              <a:latin typeface="Calibri" panose="020F0502020204030204" pitchFamily="34" charset="0"/>
              <a:cs typeface="Arial" charset="0"/>
            </a:endParaRPr>
          </a:p>
          <a:p>
            <a:pPr lvl="1">
              <a:spcAft>
                <a:spcPts val="400"/>
              </a:spcAft>
            </a:pPr>
            <a:r>
              <a:rPr lang="en-US" altLang="en-US" dirty="0">
                <a:latin typeface="Calibri" panose="020F0502020204030204" pitchFamily="34" charset="0"/>
                <a:cs typeface="Arial" charset="0"/>
              </a:rPr>
              <a:t>Set mutually acceptable </a:t>
            </a:r>
            <a:r>
              <a:rPr lang="en-US" altLang="en-US" dirty="0" smtClean="0">
                <a:latin typeface="Calibri" panose="020F0502020204030204" pitchFamily="34" charset="0"/>
                <a:cs typeface="Arial" charset="0"/>
              </a:rPr>
              <a:t>goals</a:t>
            </a:r>
          </a:p>
          <a:p>
            <a:pPr marL="0" indent="0">
              <a:spcAft>
                <a:spcPts val="400"/>
              </a:spcAft>
              <a:buNone/>
            </a:pPr>
            <a:endParaRPr lang="en-US" altLang="en-US" sz="1200" dirty="0">
              <a:latin typeface="Calibri" panose="020F0502020204030204" pitchFamily="34" charset="0"/>
              <a:cs typeface="Arial" charset="0"/>
            </a:endParaRPr>
          </a:p>
          <a:p>
            <a:pPr marL="0" lvl="0" indent="0">
              <a:spcAft>
                <a:spcPts val="400"/>
              </a:spcAft>
              <a:buNone/>
            </a:pPr>
            <a:r>
              <a:rPr lang="en-US" altLang="en-US" dirty="0">
                <a:solidFill>
                  <a:prstClr val="black"/>
                </a:solidFill>
                <a:latin typeface="Calibri" panose="020F0502020204030204" pitchFamily="34" charset="0"/>
                <a:cs typeface="Arial" charset="0"/>
              </a:rPr>
              <a:t>Establish and communicate standards for measuring performance</a:t>
            </a:r>
          </a:p>
          <a:p>
            <a:pPr lvl="0">
              <a:spcAft>
                <a:spcPts val="400"/>
              </a:spcAft>
            </a:pPr>
            <a:r>
              <a:rPr lang="en-US" altLang="en-US" sz="2200" dirty="0">
                <a:solidFill>
                  <a:prstClr val="black"/>
                </a:solidFill>
                <a:latin typeface="Calibri" panose="020F0502020204030204" pitchFamily="34" charset="0"/>
                <a:cs typeface="Arial" charset="0"/>
              </a:rPr>
              <a:t>Each expectation should be measurable</a:t>
            </a:r>
          </a:p>
          <a:p>
            <a:pPr lvl="0">
              <a:spcAft>
                <a:spcPts val="400"/>
              </a:spcAft>
            </a:pPr>
            <a:r>
              <a:rPr lang="en-US" altLang="en-US" sz="2200" dirty="0">
                <a:solidFill>
                  <a:prstClr val="black"/>
                </a:solidFill>
                <a:latin typeface="Calibri" panose="020F0502020204030204" pitchFamily="34" charset="0"/>
                <a:cs typeface="Arial" charset="0"/>
              </a:rPr>
              <a:t>Supervisors should decide how to measure employees’ performance and make sure employees know what will be </a:t>
            </a:r>
            <a:r>
              <a:rPr lang="en-US" altLang="en-US" sz="2200" dirty="0" smtClean="0">
                <a:solidFill>
                  <a:prstClr val="black"/>
                </a:solidFill>
                <a:latin typeface="Calibri" panose="020F0502020204030204" pitchFamily="34" charset="0"/>
                <a:cs typeface="Arial" charset="0"/>
              </a:rPr>
              <a:t>measured</a:t>
            </a:r>
            <a:endParaRPr lang="en-US" dirty="0"/>
          </a:p>
        </p:txBody>
      </p:sp>
    </p:spTree>
    <p:extLst>
      <p:ext uri="{BB962C8B-B14F-4D97-AF65-F5344CB8AC3E}">
        <p14:creationId xmlns:p14="http://schemas.microsoft.com/office/powerpoint/2010/main" val="3931219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EF13E83-F839-45BB-A42C-53BBC072F585}"/>
              </a:ext>
            </a:extLst>
          </p:cNvPr>
          <p:cNvSpPr>
            <a:spLocks noGrp="1"/>
          </p:cNvSpPr>
          <p:nvPr>
            <p:ph type="title"/>
          </p:nvPr>
        </p:nvSpPr>
        <p:spPr/>
        <p:txBody>
          <a:bodyPr/>
          <a:lstStyle/>
          <a:p>
            <a:r>
              <a:rPr lang="en-US" altLang="en-US" dirty="0">
                <a:latin typeface="Calibri" panose="020F0502020204030204" pitchFamily="34" charset="0"/>
                <a:cs typeface="Arial" charset="0"/>
              </a:rPr>
              <a:t>The Appraisal Process, </a:t>
            </a:r>
            <a:r>
              <a:rPr lang="en-US" altLang="en-US" dirty="0" smtClean="0">
                <a:latin typeface="Calibri" panose="020F0502020204030204" pitchFamily="34" charset="0"/>
                <a:cs typeface="Arial" charset="0"/>
              </a:rPr>
              <a:t>2</a:t>
            </a:r>
            <a:endParaRPr lang="en-US" dirty="0"/>
          </a:p>
        </p:txBody>
      </p:sp>
      <p:sp>
        <p:nvSpPr>
          <p:cNvPr id="3" name="Content Placeholder 2">
            <a:extLst>
              <a:ext uri="{FF2B5EF4-FFF2-40B4-BE49-F238E27FC236}">
                <a16:creationId xmlns="" xmlns:a16="http://schemas.microsoft.com/office/drawing/2014/main" id="{A23026F5-1C58-4946-A4EE-C18620BB67D9}"/>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Observe and measure individual performance against standards</a:t>
            </a:r>
          </a:p>
          <a:p>
            <a:r>
              <a:rPr lang="en-US" altLang="en-US" sz="2200" dirty="0" smtClean="0">
                <a:latin typeface="Calibri" panose="020F0502020204030204" pitchFamily="34" charset="0"/>
                <a:cs typeface="Arial" charset="0"/>
              </a:rPr>
              <a:t>Supervisors </a:t>
            </a:r>
            <a:r>
              <a:rPr lang="en-US" altLang="en-US" sz="2200" dirty="0">
                <a:latin typeface="Calibri" panose="020F0502020204030204" pitchFamily="34" charset="0"/>
                <a:cs typeface="Arial" charset="0"/>
              </a:rPr>
              <a:t>should continuously gather information about each employee’s performance</a:t>
            </a:r>
          </a:p>
          <a:p>
            <a:pPr lvl="1"/>
            <a:r>
              <a:rPr lang="en-US" altLang="en-US" dirty="0" smtClean="0">
                <a:latin typeface="Calibri" panose="020F0502020204030204" pitchFamily="34" charset="0"/>
                <a:cs typeface="Arial" charset="0"/>
              </a:rPr>
              <a:t>Compare the </a:t>
            </a:r>
            <a:r>
              <a:rPr lang="en-US" altLang="en-US" dirty="0">
                <a:latin typeface="Calibri" panose="020F0502020204030204" pitchFamily="34" charset="0"/>
                <a:cs typeface="Arial" charset="0"/>
              </a:rPr>
              <a:t>information </a:t>
            </a:r>
            <a:r>
              <a:rPr lang="en-US" altLang="en-US" dirty="0" smtClean="0">
                <a:latin typeface="Calibri" panose="020F0502020204030204" pitchFamily="34" charset="0"/>
                <a:cs typeface="Arial" charset="0"/>
              </a:rPr>
              <a:t>with </a:t>
            </a:r>
            <a:r>
              <a:rPr lang="en-US" altLang="en-US" dirty="0">
                <a:latin typeface="Calibri" panose="020F0502020204030204" pitchFamily="34" charset="0"/>
                <a:cs typeface="Arial" charset="0"/>
              </a:rPr>
              <a:t>the standards for the employee being </a:t>
            </a:r>
            <a:r>
              <a:rPr lang="en-US" altLang="en-US" dirty="0" smtClean="0">
                <a:latin typeface="Calibri" panose="020F0502020204030204" pitchFamily="34" charset="0"/>
                <a:cs typeface="Arial" charset="0"/>
              </a:rPr>
              <a:t>appraised</a:t>
            </a:r>
          </a:p>
          <a:p>
            <a:pPr marL="457200" lvl="1" indent="0">
              <a:buNone/>
            </a:pPr>
            <a:endParaRPr lang="en-US" altLang="en-US"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Reinforce performance or provide remedies</a:t>
            </a:r>
          </a:p>
          <a:p>
            <a:r>
              <a:rPr lang="en-US" altLang="en-US" sz="2200" dirty="0" smtClean="0">
                <a:latin typeface="Calibri" panose="020F0502020204030204" pitchFamily="34" charset="0"/>
                <a:cs typeface="Arial" charset="0"/>
              </a:rPr>
              <a:t>Supervisors may point </a:t>
            </a:r>
            <a:r>
              <a:rPr lang="en-US" altLang="en-US" sz="2200" dirty="0">
                <a:latin typeface="Calibri" panose="020F0502020204030204" pitchFamily="34" charset="0"/>
                <a:cs typeface="Arial" charset="0"/>
              </a:rPr>
              <a:t>out to employees where they have performed </a:t>
            </a:r>
            <a:r>
              <a:rPr lang="en-US" altLang="en-US" sz="2200" dirty="0" smtClean="0">
                <a:latin typeface="Calibri" panose="020F0502020204030204" pitchFamily="34" charset="0"/>
                <a:cs typeface="Arial" charset="0"/>
              </a:rPr>
              <a:t>well and provide remedies where required</a:t>
            </a:r>
            <a:endParaRPr lang="en-US" altLang="en-US" sz="2200" dirty="0">
              <a:latin typeface="Calibri" panose="020F0502020204030204" pitchFamily="34" charset="0"/>
              <a:cs typeface="Arial" charset="0"/>
            </a:endParaRPr>
          </a:p>
          <a:p>
            <a:pPr lvl="1"/>
            <a:r>
              <a:rPr lang="en-US" altLang="en-US" dirty="0">
                <a:latin typeface="Calibri" panose="020F0502020204030204" pitchFamily="34" charset="0"/>
                <a:cs typeface="Arial" charset="0"/>
              </a:rPr>
              <a:t>Asking an employee to help solve a problem is often more effective than </a:t>
            </a:r>
            <a:r>
              <a:rPr lang="en-US" altLang="en-US" dirty="0" smtClean="0">
                <a:latin typeface="Calibri" panose="020F0502020204030204" pitchFamily="34" charset="0"/>
                <a:cs typeface="Arial" charset="0"/>
              </a:rPr>
              <a:t>supervisors </a:t>
            </a:r>
            <a:r>
              <a:rPr lang="en-US" altLang="en-US" dirty="0">
                <a:latin typeface="Calibri" panose="020F0502020204030204" pitchFamily="34" charset="0"/>
                <a:cs typeface="Arial" charset="0"/>
              </a:rPr>
              <a:t>simply stating a </a:t>
            </a:r>
            <a:r>
              <a:rPr lang="en-US" altLang="en-US" dirty="0" smtClean="0">
                <a:latin typeface="Calibri" panose="020F0502020204030204" pitchFamily="34" charset="0"/>
                <a:cs typeface="Arial" charset="0"/>
              </a:rPr>
              <a:t>remedy</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84136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8FD4E7-8EA9-4736-9945-E390C36F0EBC}"/>
              </a:ext>
            </a:extLst>
          </p:cNvPr>
          <p:cNvSpPr>
            <a:spLocks noGrp="1"/>
          </p:cNvSpPr>
          <p:nvPr>
            <p:ph type="title"/>
          </p:nvPr>
        </p:nvSpPr>
        <p:spPr/>
        <p:txBody>
          <a:bodyPr/>
          <a:lstStyle/>
          <a:p>
            <a:r>
              <a:rPr lang="en-US" altLang="en-US" dirty="0">
                <a:latin typeface="Calibri" panose="020F0502020204030204" pitchFamily="34" charset="0"/>
                <a:cs typeface="Arial" charset="0"/>
              </a:rPr>
              <a:t>Possible Causes for Poor Performance</a:t>
            </a:r>
            <a:endParaRPr lang="en-US" dirty="0"/>
          </a:p>
        </p:txBody>
      </p:sp>
      <p:sp>
        <p:nvSpPr>
          <p:cNvPr id="3" name="Content Placeholder 2">
            <a:extLst>
              <a:ext uri="{FF2B5EF4-FFF2-40B4-BE49-F238E27FC236}">
                <a16:creationId xmlns="" xmlns:a16="http://schemas.microsoft.com/office/drawing/2014/main" id="{B22D019F-8349-4E55-BEAB-15F1215BF6C9}"/>
              </a:ext>
            </a:extLst>
          </p:cNvPr>
          <p:cNvSpPr>
            <a:spLocks noGrp="1"/>
          </p:cNvSpPr>
          <p:nvPr>
            <p:ph idx="1"/>
          </p:nvPr>
        </p:nvSpPr>
        <p:spPr/>
        <p:txBody>
          <a:bodyPr/>
          <a:lstStyle/>
          <a:p>
            <a:r>
              <a:rPr lang="en-US" altLang="en-US" dirty="0">
                <a:latin typeface="Calibri" panose="020F0502020204030204" pitchFamily="34" charset="0"/>
                <a:cs typeface="Arial" charset="0"/>
              </a:rPr>
              <a:t>Inadequate skills</a:t>
            </a:r>
          </a:p>
          <a:p>
            <a:r>
              <a:rPr lang="en-US" altLang="en-US" dirty="0">
                <a:latin typeface="Calibri" panose="020F0502020204030204" pitchFamily="34" charset="0"/>
                <a:cs typeface="Arial" charset="0"/>
              </a:rPr>
              <a:t>Lack of effort</a:t>
            </a:r>
          </a:p>
          <a:p>
            <a:r>
              <a:rPr lang="en-US" altLang="en-US" dirty="0">
                <a:latin typeface="Calibri" panose="020F0502020204030204" pitchFamily="34" charset="0"/>
                <a:cs typeface="Arial" charset="0"/>
              </a:rPr>
              <a:t>Shortcomings of the process</a:t>
            </a:r>
          </a:p>
          <a:p>
            <a:r>
              <a:rPr lang="en-US" altLang="en-US" dirty="0">
                <a:latin typeface="Calibri" panose="020F0502020204030204" pitchFamily="34" charset="0"/>
                <a:cs typeface="Arial" charset="0"/>
              </a:rPr>
              <a:t>External conditions</a:t>
            </a:r>
          </a:p>
          <a:p>
            <a:r>
              <a:rPr lang="en-US" altLang="en-US" dirty="0">
                <a:latin typeface="Calibri" panose="020F0502020204030204" pitchFamily="34" charset="0"/>
                <a:cs typeface="Arial" charset="0"/>
              </a:rPr>
              <a:t>Personal </a:t>
            </a:r>
            <a:r>
              <a:rPr lang="en-US" altLang="en-US" dirty="0" smtClean="0">
                <a:latin typeface="Calibri" panose="020F0502020204030204" pitchFamily="34" charset="0"/>
                <a:cs typeface="Arial" charset="0"/>
              </a:rPr>
              <a:t>problems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900339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D78B85E-BD4E-4CD2-B53D-612BBBA3DF05}"/>
              </a:ext>
            </a:extLst>
          </p:cNvPr>
          <p:cNvSpPr>
            <a:spLocks noGrp="1"/>
          </p:cNvSpPr>
          <p:nvPr>
            <p:ph type="title"/>
          </p:nvPr>
        </p:nvSpPr>
        <p:spPr/>
        <p:txBody>
          <a:bodyPr/>
          <a:lstStyle/>
          <a:p>
            <a:r>
              <a:rPr lang="en-US" altLang="en-US" dirty="0">
                <a:latin typeface="Calibri" panose="020F0502020204030204" pitchFamily="34" charset="0"/>
                <a:cs typeface="Arial" charset="0"/>
              </a:rPr>
              <a:t>What to Measure in an Appraisal</a:t>
            </a:r>
            <a:endParaRPr lang="en-US" dirty="0"/>
          </a:p>
        </p:txBody>
      </p:sp>
      <p:sp>
        <p:nvSpPr>
          <p:cNvPr id="3" name="Content Placeholder 2">
            <a:extLst>
              <a:ext uri="{FF2B5EF4-FFF2-40B4-BE49-F238E27FC236}">
                <a16:creationId xmlns="" xmlns:a16="http://schemas.microsoft.com/office/drawing/2014/main" id="{CCD66547-2DB1-4D2D-8A5E-0DA2A4F80555}"/>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Performance appraisals should focus on behavior </a:t>
            </a:r>
            <a:r>
              <a:rPr lang="en-US" altLang="en-US" dirty="0">
                <a:latin typeface="Calibri" panose="020F0502020204030204" pitchFamily="34" charset="0"/>
                <a:cs typeface="Arial" charset="0"/>
              </a:rPr>
              <a:t>and </a:t>
            </a:r>
            <a:r>
              <a:rPr lang="en-US" altLang="en-US" dirty="0" smtClean="0">
                <a:latin typeface="Calibri" panose="020F0502020204030204" pitchFamily="34" charset="0"/>
                <a:cs typeface="Arial" charset="0"/>
              </a:rPr>
              <a:t>results</a:t>
            </a:r>
            <a:endParaRPr lang="en-US" dirty="0"/>
          </a:p>
          <a:p>
            <a:r>
              <a:rPr lang="en-US" sz="2200" dirty="0" smtClean="0"/>
              <a:t>Should </a:t>
            </a:r>
            <a:r>
              <a:rPr lang="en-US" sz="2200" dirty="0"/>
              <a:t>describe specific actions or patterns of </a:t>
            </a:r>
            <a:r>
              <a:rPr lang="en-US" sz="2200" dirty="0" smtClean="0"/>
              <a:t>actions and the </a:t>
            </a:r>
            <a:r>
              <a:rPr lang="en-US" sz="2200" dirty="0"/>
              <a:t>extent to which an employee has satisfied the objectives for which he or she is responsible </a:t>
            </a:r>
            <a:endParaRPr lang="en-US" altLang="en-US" sz="2200" dirty="0">
              <a:latin typeface="Calibri" panose="020F0502020204030204" pitchFamily="34" charset="0"/>
              <a:cs typeface="Arial" charset="0"/>
            </a:endParaRP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When assessing personal characteristics, base conclusions on observations about behavior and results</a:t>
            </a:r>
          </a:p>
          <a:p>
            <a:pPr>
              <a:buFont typeface="Arial" panose="020B0604020202020204" pitchFamily="34" charset="0"/>
              <a:buChar char="•"/>
            </a:pPr>
            <a:r>
              <a:rPr lang="en-US" altLang="en-US" sz="2200" dirty="0">
                <a:latin typeface="Calibri" panose="020F0502020204030204" pitchFamily="34" charset="0"/>
                <a:cs typeface="Arial" charset="0"/>
              </a:rPr>
              <a:t>Record at least one specific example for each category </a:t>
            </a:r>
            <a:r>
              <a:rPr lang="en-US" altLang="en-US" sz="2200" dirty="0" smtClean="0">
                <a:latin typeface="Calibri" panose="020F0502020204030204" pitchFamily="34" charset="0"/>
                <a:cs typeface="Arial" charset="0"/>
              </a:rPr>
              <a:t>rated</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591421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	Qualities of Effective Performance Appraisal Measures</a:t>
            </a:r>
          </a:p>
        </p:txBody>
      </p:sp>
      <p:sp>
        <p:nvSpPr>
          <p:cNvPr id="7" name="Content Placeholder 6">
            <a:extLst>
              <a:ext uri="{FF2B5EF4-FFF2-40B4-BE49-F238E27FC236}">
                <a16:creationId xmlns="" xmlns:a16="http://schemas.microsoft.com/office/drawing/2014/main" id="{A349D8DB-D39D-4F46-8986-7084C9735E39}"/>
              </a:ext>
            </a:extLst>
          </p:cNvPr>
          <p:cNvSpPr>
            <a:spLocks noGrp="1"/>
          </p:cNvSpPr>
          <p:nvPr>
            <p:ph idx="1"/>
          </p:nvPr>
        </p:nvSpPr>
        <p:spPr/>
        <p:txBody>
          <a:bodyPr/>
          <a:lstStyle/>
          <a:p>
            <a:r>
              <a:rPr lang="en-US" dirty="0"/>
              <a:t>Objective </a:t>
            </a:r>
          </a:p>
          <a:p>
            <a:r>
              <a:rPr lang="en-US" dirty="0"/>
              <a:t>Job-related</a:t>
            </a:r>
          </a:p>
          <a:p>
            <a:r>
              <a:rPr lang="en-US" dirty="0"/>
              <a:t>Based on behaviors</a:t>
            </a:r>
          </a:p>
          <a:p>
            <a:r>
              <a:rPr lang="en-US" dirty="0"/>
              <a:t>Within the employee’s control</a:t>
            </a:r>
          </a:p>
          <a:p>
            <a:r>
              <a:rPr lang="en-US" dirty="0"/>
              <a:t>Related to specific tasks </a:t>
            </a:r>
          </a:p>
          <a:p>
            <a:r>
              <a:rPr lang="en-US" dirty="0"/>
              <a:t>Communicated to employee</a:t>
            </a:r>
          </a:p>
        </p:txBody>
      </p:sp>
    </p:spTree>
    <p:extLst>
      <p:ext uri="{BB962C8B-B14F-4D97-AF65-F5344CB8AC3E}">
        <p14:creationId xmlns:p14="http://schemas.microsoft.com/office/powerpoint/2010/main" val="4168018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ED6BE5-C457-4ED6-AAFB-2F7F17254053}"/>
              </a:ext>
            </a:extLst>
          </p:cNvPr>
          <p:cNvSpPr>
            <a:spLocks noGrp="1"/>
          </p:cNvSpPr>
          <p:nvPr>
            <p:ph type="title"/>
          </p:nvPr>
        </p:nvSpPr>
        <p:spPr/>
        <p:txBody>
          <a:bodyPr/>
          <a:lstStyle/>
          <a:p>
            <a:r>
              <a:rPr lang="en-US" altLang="en-US" sz="2800" dirty="0" smtClean="0">
                <a:latin typeface="Calibri" panose="020F0502020204030204" pitchFamily="34" charset="0"/>
                <a:cs typeface="Arial" charset="0"/>
              </a:rPr>
              <a:t>	Equal Employment Opportunity Commission, or E </a:t>
            </a:r>
            <a:r>
              <a:rPr lang="en-US" altLang="en-US" sz="2800" dirty="0" err="1" smtClean="0">
                <a:latin typeface="Calibri" panose="020F0502020204030204" pitchFamily="34" charset="0"/>
                <a:cs typeface="Arial" charset="0"/>
              </a:rPr>
              <a:t>E</a:t>
            </a:r>
            <a:r>
              <a:rPr lang="en-US" altLang="en-US" sz="2800" dirty="0" smtClean="0">
                <a:latin typeface="Calibri" panose="020F0502020204030204" pitchFamily="34" charset="0"/>
                <a:cs typeface="Arial" charset="0"/>
              </a:rPr>
              <a:t> O C</a:t>
            </a:r>
            <a:endParaRPr lang="en-US" sz="2800" dirty="0"/>
          </a:p>
        </p:txBody>
      </p:sp>
      <p:sp>
        <p:nvSpPr>
          <p:cNvPr id="3" name="Content Placeholder 2">
            <a:extLst>
              <a:ext uri="{FF2B5EF4-FFF2-40B4-BE49-F238E27FC236}">
                <a16:creationId xmlns="" xmlns:a16="http://schemas.microsoft.com/office/drawing/2014/main" id="{88A64F54-F1DF-4AED-A589-0286323EAA91}"/>
              </a:ext>
            </a:extLst>
          </p:cNvPr>
          <p:cNvSpPr>
            <a:spLocks noGrp="1"/>
          </p:cNvSpPr>
          <p:nvPr>
            <p:ph idx="1"/>
          </p:nvPr>
        </p:nvSpPr>
        <p:spPr/>
        <p:txBody>
          <a:bodyPr/>
          <a:lstStyle/>
          <a:p>
            <a:pPr marL="0" indent="0">
              <a:buNone/>
            </a:pPr>
            <a:r>
              <a:rPr lang="en-US" dirty="0" smtClean="0"/>
              <a:t>Government </a:t>
            </a:r>
            <a:r>
              <a:rPr lang="en-US" dirty="0"/>
              <a:t>agency charged with enforcing federal laws against </a:t>
            </a:r>
            <a:r>
              <a:rPr lang="en-US" dirty="0" smtClean="0"/>
              <a:t>discrimination</a:t>
            </a:r>
          </a:p>
          <a:p>
            <a:pPr marL="0" indent="0">
              <a:buNone/>
            </a:pPr>
            <a:endParaRPr lang="en-US" dirty="0" smtClean="0"/>
          </a:p>
          <a:p>
            <a:pPr marL="0" indent="0">
              <a:buNone/>
            </a:pPr>
            <a:r>
              <a:rPr lang="en-US" dirty="0" smtClean="0"/>
              <a:t>Published the Uniform </a:t>
            </a:r>
            <a:r>
              <a:rPr lang="en-US" dirty="0"/>
              <a:t>Guidelines on Employee Selection Procedures </a:t>
            </a:r>
            <a:r>
              <a:rPr lang="en-US" dirty="0" smtClean="0"/>
              <a:t> </a:t>
            </a:r>
            <a:endParaRPr lang="en-US" altLang="en-US"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Guidelines state that the </a:t>
            </a:r>
            <a:r>
              <a:rPr lang="en-US" altLang="en-US" sz="2200" dirty="0">
                <a:latin typeface="Calibri" panose="020F0502020204030204" pitchFamily="34" charset="0"/>
                <a:cs typeface="Arial" charset="0"/>
              </a:rPr>
              <a:t>behaviors and characteristics measured by a performance appraisal should be related to the job and to succeeding on the job</a:t>
            </a:r>
          </a:p>
          <a:p>
            <a:pPr lvl="1"/>
            <a:r>
              <a:rPr lang="en-US" altLang="en-US" dirty="0" smtClean="0">
                <a:latin typeface="Calibri" panose="020F0502020204030204" pitchFamily="34" charset="0"/>
                <a:cs typeface="Arial" charset="0"/>
              </a:rPr>
              <a:t>Ratings </a:t>
            </a:r>
            <a:r>
              <a:rPr lang="en-US" altLang="en-US" dirty="0">
                <a:latin typeface="Calibri" panose="020F0502020204030204" pitchFamily="34" charset="0"/>
                <a:cs typeface="Arial" charset="0"/>
              </a:rPr>
              <a:t>in a performance appraisal should not be </a:t>
            </a:r>
            <a:r>
              <a:rPr lang="en-US" altLang="en-US" dirty="0" smtClean="0">
                <a:latin typeface="Calibri" panose="020F0502020204030204" pitchFamily="34" charset="0"/>
                <a:cs typeface="Arial" charset="0"/>
              </a:rPr>
              <a:t>discriminatory</a:t>
            </a:r>
          </a:p>
          <a:p>
            <a:pPr lvl="1"/>
            <a:r>
              <a:rPr lang="en-US" altLang="en-US" dirty="0" smtClean="0">
                <a:latin typeface="Calibri" panose="020F0502020204030204" pitchFamily="34" charset="0"/>
                <a:cs typeface="Arial" charset="0"/>
              </a:rPr>
              <a:t>Employees </a:t>
            </a:r>
            <a:r>
              <a:rPr lang="en-US" altLang="en-US" dirty="0">
                <a:latin typeface="Calibri" panose="020F0502020204030204" pitchFamily="34" charset="0"/>
                <a:cs typeface="Arial" charset="0"/>
              </a:rPr>
              <a:t>should know the performance standards in </a:t>
            </a:r>
            <a:r>
              <a:rPr lang="en-US" altLang="en-US" dirty="0" smtClean="0">
                <a:latin typeface="Calibri" panose="020F0502020204030204" pitchFamily="34" charset="0"/>
                <a:cs typeface="Arial" charset="0"/>
              </a:rPr>
              <a:t>advance, and </a:t>
            </a:r>
            <a:r>
              <a:rPr lang="en-US" altLang="en-US" dirty="0">
                <a:latin typeface="Calibri" panose="020F0502020204030204" pitchFamily="34" charset="0"/>
                <a:cs typeface="Arial" charset="0"/>
              </a:rPr>
              <a:t>the </a:t>
            </a:r>
            <a:r>
              <a:rPr lang="en-US" altLang="en-US" dirty="0" smtClean="0">
                <a:latin typeface="Calibri" panose="020F0502020204030204" pitchFamily="34" charset="0"/>
                <a:cs typeface="Arial" charset="0"/>
              </a:rPr>
              <a:t>organization should </a:t>
            </a:r>
            <a:r>
              <a:rPr lang="en-US" altLang="en-US" dirty="0">
                <a:latin typeface="Calibri" panose="020F0502020204030204" pitchFamily="34" charset="0"/>
                <a:cs typeface="Arial" charset="0"/>
              </a:rPr>
              <a:t>have a system in place for employees to ask questions about their ratings</a:t>
            </a:r>
          </a:p>
        </p:txBody>
      </p:sp>
    </p:spTree>
    <p:extLst>
      <p:ext uri="{BB962C8B-B14F-4D97-AF65-F5344CB8AC3E}">
        <p14:creationId xmlns:p14="http://schemas.microsoft.com/office/powerpoint/2010/main" val="26858444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9">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95A929-CCA2-44EF-8E82-52C1D5A95C43}">
  <ds:schemaRefs>
    <ds:schemaRef ds:uri="http://schemas.openxmlformats.org/package/2006/metadata/core-properties"/>
    <ds:schemaRef ds:uri="http://purl.org/dc/elements/1.1/"/>
    <ds:schemaRef ds:uri="http://purl.org/dc/dcmitype/"/>
    <ds:schemaRef ds:uri="http://schemas.microsoft.com/office/infopath/2007/PartnerControls"/>
    <ds:schemaRef ds:uri="3b891efd-a537-4e57-a9a6-7bde74ae8a20"/>
    <ds:schemaRef ds:uri="http://purl.org/dc/terms/"/>
    <ds:schemaRef ds:uri="http://schemas.microsoft.com/office/2006/documentManagement/types"/>
    <ds:schemaRef ds:uri="aa4f5ada-9d1d-46d6-b705-f2cf90d05a9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4F3B6AC-2556-4D04-845C-BE95842DAAC1}"/>
</file>

<file path=customXml/itemProps3.xml><?xml version="1.0" encoding="utf-8"?>
<ds:datastoreItem xmlns:ds="http://schemas.openxmlformats.org/officeDocument/2006/customXml" ds:itemID="{532CAE61-F17A-49D0-AC5D-15F49948DB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1134</TotalTime>
  <Words>1732</Words>
  <Application>Microsoft Office PowerPoint</Application>
  <PresentationFormat>On-screen Show (4:3)</PresentationFormat>
  <Paragraphs>222</Paragraphs>
  <Slides>30</Slides>
  <Notes>22</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30</vt:i4>
      </vt:variant>
    </vt:vector>
  </HeadingPairs>
  <TitlesOfParts>
    <vt:vector size="45"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17</vt:lpstr>
      <vt:lpstr>Learning Objectives</vt:lpstr>
      <vt:lpstr>Performance Appraisal</vt:lpstr>
      <vt:lpstr>The Appraisal Process, 1</vt:lpstr>
      <vt:lpstr>The Appraisal Process, 2</vt:lpstr>
      <vt:lpstr>Possible Causes for Poor Performance</vt:lpstr>
      <vt:lpstr>What to Measure in an Appraisal</vt:lpstr>
      <vt:lpstr> Qualities of Effective Performance Appraisal Measures</vt:lpstr>
      <vt:lpstr> Equal Employment Opportunity Commission, or E E O C</vt:lpstr>
      <vt:lpstr>Performance Appraisals and Pay Reviews</vt:lpstr>
      <vt:lpstr>Types of Appraisals</vt:lpstr>
      <vt:lpstr>Graphic Rating Scales</vt:lpstr>
      <vt:lpstr>Paired-Comparison Approach</vt:lpstr>
      <vt:lpstr>Forced-Choice Approach</vt:lpstr>
      <vt:lpstr>Essay Appraisal</vt:lpstr>
      <vt:lpstr>Behaviorally Anchored Rating Scales, or BARS</vt:lpstr>
      <vt:lpstr>Checklist Appraisal</vt:lpstr>
      <vt:lpstr>Critical-Incident Appraisal</vt:lpstr>
      <vt:lpstr>Work-Standards Approach</vt:lpstr>
      <vt:lpstr>Management by Objectives, or M B O</vt:lpstr>
      <vt:lpstr>360-Degree Feedback</vt:lpstr>
      <vt:lpstr>Peer Reviews</vt:lpstr>
      <vt:lpstr>Figure 17.7: Sources of Bias</vt:lpstr>
      <vt:lpstr>Sources of Bias, 1</vt:lpstr>
      <vt:lpstr>Sources of Bias, 2</vt:lpstr>
      <vt:lpstr>Performance Appraisal Interview</vt:lpstr>
      <vt:lpstr> Figure 17.8: The Process of Conducting a Performance Appraisal Interview</vt:lpstr>
      <vt:lpstr>APPENDICES</vt:lpstr>
      <vt:lpstr>Figure 17.7: Sources of Bias, Appendix</vt:lpstr>
      <vt:lpstr> Figure 17.8: The Process of Conducting a Performance Appraisal Interview,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81</cp:revision>
  <dcterms:created xsi:type="dcterms:W3CDTF">2015-01-23T21:54:27Z</dcterms:created>
  <dcterms:modified xsi:type="dcterms:W3CDTF">2018-02-05T10:33:03Z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