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39"/>
  </p:notesMasterIdLst>
  <p:sldIdLst>
    <p:sldId id="295" r:id="rId12"/>
    <p:sldId id="260" r:id="rId13"/>
    <p:sldId id="287" r:id="rId14"/>
    <p:sldId id="261" r:id="rId15"/>
    <p:sldId id="262" r:id="rId16"/>
    <p:sldId id="296" r:id="rId17"/>
    <p:sldId id="288" r:id="rId18"/>
    <p:sldId id="266" r:id="rId19"/>
    <p:sldId id="290" r:id="rId20"/>
    <p:sldId id="297" r:id="rId21"/>
    <p:sldId id="270" r:id="rId22"/>
    <p:sldId id="271" r:id="rId23"/>
    <p:sldId id="274" r:id="rId24"/>
    <p:sldId id="275" r:id="rId25"/>
    <p:sldId id="276" r:id="rId26"/>
    <p:sldId id="277" r:id="rId27"/>
    <p:sldId id="278" r:id="rId28"/>
    <p:sldId id="279" r:id="rId29"/>
    <p:sldId id="280" r:id="rId30"/>
    <p:sldId id="282" r:id="rId31"/>
    <p:sldId id="284" r:id="rId32"/>
    <p:sldId id="285" r:id="rId33"/>
    <p:sldId id="286" r:id="rId34"/>
    <p:sldId id="291" r:id="rId35"/>
    <p:sldId id="292" r:id="rId36"/>
    <p:sldId id="293" r:id="rId37"/>
    <p:sldId id="294"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1" clrIdx="0">
    <p:extLst>
      <p:ext uri="{19B8F6BF-5375-455C-9EA6-DF929625EA0E}">
        <p15:presenceInfo xmlns:p15="http://schemas.microsoft.com/office/powerpoint/2012/main" userId="S-1-5-21-3361151005-2080053223-3394076701-18500" providerId="AD"/>
      </p:ext>
    </p:extLst>
  </p:cmAuthor>
  <p:cmAuthor id="2" name="Grace Miriam D Monte" initials="GMDM" lastIdx="11"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61" autoAdjust="0"/>
  </p:normalViewPr>
  <p:slideViewPr>
    <p:cSldViewPr>
      <p:cViewPr varScale="1">
        <p:scale>
          <a:sx n="71" d="100"/>
          <a:sy n="71" d="100"/>
        </p:scale>
        <p:origin x="1458"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56C463-31EF-40C9-B508-23712647D84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66A2FD32-D90B-45CF-908C-486416B0E5A2}">
      <dgm:prSet phldrT="[Text]" custT="1"/>
      <dgm:spPr>
        <a:solidFill>
          <a:srgbClr val="C30C20"/>
        </a:solidFill>
        <a:ln>
          <a:solidFill>
            <a:srgbClr val="C30C20"/>
          </a:solidFill>
        </a:ln>
      </dgm:spPr>
      <dgm:t>
        <a:bodyPr/>
        <a:lstStyle/>
        <a:p>
          <a:r>
            <a:rPr lang="en-US" sz="2000" dirty="0"/>
            <a:t>Communicate from the receiver’s viewpoint</a:t>
          </a:r>
        </a:p>
      </dgm:t>
    </dgm:pt>
    <dgm:pt modelId="{F54B46A0-5D33-44C1-961E-333A1D59E5B2}" type="parTrans" cxnId="{F5289F2C-5A9B-4DDC-AEC9-ECFFF91CFBC4}">
      <dgm:prSet/>
      <dgm:spPr/>
      <dgm:t>
        <a:bodyPr/>
        <a:lstStyle/>
        <a:p>
          <a:endParaRPr lang="en-US"/>
        </a:p>
      </dgm:t>
    </dgm:pt>
    <dgm:pt modelId="{4E9A976B-5BC2-4C51-A068-938AC615B643}" type="sibTrans" cxnId="{F5289F2C-5A9B-4DDC-AEC9-ECFFF91CFBC4}">
      <dgm:prSet/>
      <dgm:spPr/>
      <dgm:t>
        <a:bodyPr/>
        <a:lstStyle/>
        <a:p>
          <a:endParaRPr lang="en-US"/>
        </a:p>
      </dgm:t>
    </dgm:pt>
    <dgm:pt modelId="{A7A246CF-5092-4DF3-9638-0E9AC53FA49D}">
      <dgm:prSet custT="1"/>
      <dgm:spPr>
        <a:solidFill>
          <a:srgbClr val="C30C20"/>
        </a:solidFill>
        <a:ln>
          <a:solidFill>
            <a:srgbClr val="C30C20"/>
          </a:solidFill>
        </a:ln>
      </dgm:spPr>
      <dgm:t>
        <a:bodyPr/>
        <a:lstStyle/>
        <a:p>
          <a:r>
            <a:rPr lang="en-US" sz="2000" dirty="0"/>
            <a:t>Learn from feedback</a:t>
          </a:r>
        </a:p>
      </dgm:t>
    </dgm:pt>
    <dgm:pt modelId="{6E99CBE6-BF75-4C88-9E0A-AEBA13346442}" type="parTrans" cxnId="{F0AF25AD-22C9-4A2F-98CD-FD2E0C7C19F6}">
      <dgm:prSet/>
      <dgm:spPr/>
      <dgm:t>
        <a:bodyPr/>
        <a:lstStyle/>
        <a:p>
          <a:endParaRPr lang="en-US"/>
        </a:p>
      </dgm:t>
    </dgm:pt>
    <dgm:pt modelId="{450983C4-EF34-4E65-AA29-86E7C59621EA}" type="sibTrans" cxnId="{F0AF25AD-22C9-4A2F-98CD-FD2E0C7C19F6}">
      <dgm:prSet/>
      <dgm:spPr/>
      <dgm:t>
        <a:bodyPr/>
        <a:lstStyle/>
        <a:p>
          <a:endParaRPr lang="en-US"/>
        </a:p>
      </dgm:t>
    </dgm:pt>
    <dgm:pt modelId="{5D78551A-06B0-4740-92F0-C25FD0ADEA3F}">
      <dgm:prSet custT="1"/>
      <dgm:spPr>
        <a:solidFill>
          <a:srgbClr val="C30C20"/>
        </a:solidFill>
        <a:ln>
          <a:solidFill>
            <a:srgbClr val="C30C20"/>
          </a:solidFill>
        </a:ln>
      </dgm:spPr>
      <dgm:t>
        <a:bodyPr/>
        <a:lstStyle/>
        <a:p>
          <a:r>
            <a:rPr lang="en-US" sz="2000" dirty="0"/>
            <a:t>Use strategies for effective listening</a:t>
          </a:r>
        </a:p>
      </dgm:t>
    </dgm:pt>
    <dgm:pt modelId="{511EFD57-6AC8-4711-A103-C518566BC1C4}" type="parTrans" cxnId="{A4033898-CF96-45F7-8278-DAE318AEC427}">
      <dgm:prSet/>
      <dgm:spPr/>
      <dgm:t>
        <a:bodyPr/>
        <a:lstStyle/>
        <a:p>
          <a:endParaRPr lang="en-US"/>
        </a:p>
      </dgm:t>
    </dgm:pt>
    <dgm:pt modelId="{1D5D4E0C-52A0-4262-B064-AC019F7F81F0}" type="sibTrans" cxnId="{A4033898-CF96-45F7-8278-DAE318AEC427}">
      <dgm:prSet/>
      <dgm:spPr/>
      <dgm:t>
        <a:bodyPr/>
        <a:lstStyle/>
        <a:p>
          <a:endParaRPr lang="en-US"/>
        </a:p>
      </dgm:t>
    </dgm:pt>
    <dgm:pt modelId="{B9EB3D35-A531-4D6C-9287-3C04FFFD9FD1}">
      <dgm:prSet custT="1"/>
      <dgm:spPr>
        <a:solidFill>
          <a:srgbClr val="C30C20"/>
        </a:solidFill>
        <a:ln>
          <a:solidFill>
            <a:srgbClr val="C30C20"/>
          </a:solidFill>
        </a:ln>
      </dgm:spPr>
      <dgm:t>
        <a:bodyPr/>
        <a:lstStyle/>
        <a:p>
          <a:r>
            <a:rPr lang="en-US" sz="2000" dirty="0"/>
            <a:t>Overcome barriers to communication</a:t>
          </a:r>
        </a:p>
      </dgm:t>
    </dgm:pt>
    <dgm:pt modelId="{E11926BA-5DEB-4E4C-9E81-7C931D1967EE}" type="parTrans" cxnId="{924F2B08-D746-4D90-B792-A735C81CE614}">
      <dgm:prSet/>
      <dgm:spPr/>
      <dgm:t>
        <a:bodyPr/>
        <a:lstStyle/>
        <a:p>
          <a:endParaRPr lang="en-US"/>
        </a:p>
      </dgm:t>
    </dgm:pt>
    <dgm:pt modelId="{B5DF1EF7-450E-404A-889B-DBE4FEF48C75}" type="sibTrans" cxnId="{924F2B08-D746-4D90-B792-A735C81CE614}">
      <dgm:prSet/>
      <dgm:spPr/>
      <dgm:t>
        <a:bodyPr/>
        <a:lstStyle/>
        <a:p>
          <a:endParaRPr lang="en-US"/>
        </a:p>
      </dgm:t>
    </dgm:pt>
    <dgm:pt modelId="{69ADB045-703E-4C5B-B893-90061BF8894D}" type="pres">
      <dgm:prSet presAssocID="{4256C463-31EF-40C9-B508-23712647D849}" presName="linear" presStyleCnt="0">
        <dgm:presLayoutVars>
          <dgm:dir/>
          <dgm:animLvl val="lvl"/>
          <dgm:resizeHandles val="exact"/>
        </dgm:presLayoutVars>
      </dgm:prSet>
      <dgm:spPr/>
    </dgm:pt>
    <dgm:pt modelId="{55BE54D8-085E-4F52-9EB4-39D1752071E3}" type="pres">
      <dgm:prSet presAssocID="{66A2FD32-D90B-45CF-908C-486416B0E5A2}" presName="parentLin" presStyleCnt="0"/>
      <dgm:spPr/>
    </dgm:pt>
    <dgm:pt modelId="{9FF22D0A-DD56-437A-851D-0B8057FF6BF7}" type="pres">
      <dgm:prSet presAssocID="{66A2FD32-D90B-45CF-908C-486416B0E5A2}" presName="parentLeftMargin" presStyleLbl="node1" presStyleIdx="0" presStyleCnt="4"/>
      <dgm:spPr/>
    </dgm:pt>
    <dgm:pt modelId="{81B6C07D-E447-4E67-BB72-892BB8A8A348}" type="pres">
      <dgm:prSet presAssocID="{66A2FD32-D90B-45CF-908C-486416B0E5A2}" presName="parentText" presStyleLbl="node1" presStyleIdx="0" presStyleCnt="4">
        <dgm:presLayoutVars>
          <dgm:chMax val="0"/>
          <dgm:bulletEnabled val="1"/>
        </dgm:presLayoutVars>
      </dgm:prSet>
      <dgm:spPr/>
    </dgm:pt>
    <dgm:pt modelId="{004D0A8D-6A4E-4BF5-8D27-2D0CFBB1F7F9}" type="pres">
      <dgm:prSet presAssocID="{66A2FD32-D90B-45CF-908C-486416B0E5A2}" presName="negativeSpace" presStyleCnt="0"/>
      <dgm:spPr/>
    </dgm:pt>
    <dgm:pt modelId="{F7852A0F-A0F5-4344-8B0C-EF1EA334D7DC}" type="pres">
      <dgm:prSet presAssocID="{66A2FD32-D90B-45CF-908C-486416B0E5A2}" presName="childText" presStyleLbl="conFgAcc1" presStyleIdx="0" presStyleCnt="4">
        <dgm:presLayoutVars>
          <dgm:bulletEnabled val="1"/>
        </dgm:presLayoutVars>
      </dgm:prSet>
      <dgm:spPr>
        <a:noFill/>
        <a:ln>
          <a:solidFill>
            <a:srgbClr val="C30C20"/>
          </a:solidFill>
        </a:ln>
      </dgm:spPr>
    </dgm:pt>
    <dgm:pt modelId="{17F02320-4B7A-48A7-B9C5-090D557E1700}" type="pres">
      <dgm:prSet presAssocID="{4E9A976B-5BC2-4C51-A068-938AC615B643}" presName="spaceBetweenRectangles" presStyleCnt="0"/>
      <dgm:spPr/>
    </dgm:pt>
    <dgm:pt modelId="{2331FD3C-107C-4FF4-9ED4-2452D21189D5}" type="pres">
      <dgm:prSet presAssocID="{A7A246CF-5092-4DF3-9638-0E9AC53FA49D}" presName="parentLin" presStyleCnt="0"/>
      <dgm:spPr/>
    </dgm:pt>
    <dgm:pt modelId="{EA12A6E9-A025-4B45-9765-7B1683042599}" type="pres">
      <dgm:prSet presAssocID="{A7A246CF-5092-4DF3-9638-0E9AC53FA49D}" presName="parentLeftMargin" presStyleLbl="node1" presStyleIdx="0" presStyleCnt="4"/>
      <dgm:spPr/>
    </dgm:pt>
    <dgm:pt modelId="{D821A0AF-D0C6-4C6F-9319-A4EA7F17FB40}" type="pres">
      <dgm:prSet presAssocID="{A7A246CF-5092-4DF3-9638-0E9AC53FA49D}" presName="parentText" presStyleLbl="node1" presStyleIdx="1" presStyleCnt="4">
        <dgm:presLayoutVars>
          <dgm:chMax val="0"/>
          <dgm:bulletEnabled val="1"/>
        </dgm:presLayoutVars>
      </dgm:prSet>
      <dgm:spPr/>
    </dgm:pt>
    <dgm:pt modelId="{09B312CF-B3F5-4F84-B2E0-C2A318147DF2}" type="pres">
      <dgm:prSet presAssocID="{A7A246CF-5092-4DF3-9638-0E9AC53FA49D}" presName="negativeSpace" presStyleCnt="0"/>
      <dgm:spPr/>
    </dgm:pt>
    <dgm:pt modelId="{ADA116BA-0EB7-49C1-A770-CAE26645DBFC}" type="pres">
      <dgm:prSet presAssocID="{A7A246CF-5092-4DF3-9638-0E9AC53FA49D}" presName="childText" presStyleLbl="conFgAcc1" presStyleIdx="1" presStyleCnt="4">
        <dgm:presLayoutVars>
          <dgm:bulletEnabled val="1"/>
        </dgm:presLayoutVars>
      </dgm:prSet>
      <dgm:spPr>
        <a:noFill/>
        <a:ln>
          <a:solidFill>
            <a:srgbClr val="C30C20"/>
          </a:solidFill>
        </a:ln>
      </dgm:spPr>
    </dgm:pt>
    <dgm:pt modelId="{D4943FF8-380B-42CA-8F53-318857269FFB}" type="pres">
      <dgm:prSet presAssocID="{450983C4-EF34-4E65-AA29-86E7C59621EA}" presName="spaceBetweenRectangles" presStyleCnt="0"/>
      <dgm:spPr/>
    </dgm:pt>
    <dgm:pt modelId="{07D0DB0B-1997-4CD5-9D5C-968C42A83314}" type="pres">
      <dgm:prSet presAssocID="{5D78551A-06B0-4740-92F0-C25FD0ADEA3F}" presName="parentLin" presStyleCnt="0"/>
      <dgm:spPr/>
    </dgm:pt>
    <dgm:pt modelId="{A9D0BCE7-9103-47A1-8FD2-C61CF242CEB4}" type="pres">
      <dgm:prSet presAssocID="{5D78551A-06B0-4740-92F0-C25FD0ADEA3F}" presName="parentLeftMargin" presStyleLbl="node1" presStyleIdx="1" presStyleCnt="4"/>
      <dgm:spPr/>
    </dgm:pt>
    <dgm:pt modelId="{52ABE810-2297-469D-969D-CAEBD22DEE90}" type="pres">
      <dgm:prSet presAssocID="{5D78551A-06B0-4740-92F0-C25FD0ADEA3F}" presName="parentText" presStyleLbl="node1" presStyleIdx="2" presStyleCnt="4">
        <dgm:presLayoutVars>
          <dgm:chMax val="0"/>
          <dgm:bulletEnabled val="1"/>
        </dgm:presLayoutVars>
      </dgm:prSet>
      <dgm:spPr/>
    </dgm:pt>
    <dgm:pt modelId="{B9578568-F221-4D68-8C37-694D06D6368A}" type="pres">
      <dgm:prSet presAssocID="{5D78551A-06B0-4740-92F0-C25FD0ADEA3F}" presName="negativeSpace" presStyleCnt="0"/>
      <dgm:spPr/>
    </dgm:pt>
    <dgm:pt modelId="{99EF0851-9607-4BEB-A3AA-C84E887E840B}" type="pres">
      <dgm:prSet presAssocID="{5D78551A-06B0-4740-92F0-C25FD0ADEA3F}" presName="childText" presStyleLbl="conFgAcc1" presStyleIdx="2" presStyleCnt="4">
        <dgm:presLayoutVars>
          <dgm:bulletEnabled val="1"/>
        </dgm:presLayoutVars>
      </dgm:prSet>
      <dgm:spPr>
        <a:noFill/>
        <a:ln>
          <a:solidFill>
            <a:srgbClr val="C30C20"/>
          </a:solidFill>
        </a:ln>
      </dgm:spPr>
    </dgm:pt>
    <dgm:pt modelId="{5C64320C-E566-4D55-A0F5-CA7DD81F62D7}" type="pres">
      <dgm:prSet presAssocID="{1D5D4E0C-52A0-4262-B064-AC019F7F81F0}" presName="spaceBetweenRectangles" presStyleCnt="0"/>
      <dgm:spPr/>
    </dgm:pt>
    <dgm:pt modelId="{6B013D5A-7207-4DE6-A3B8-13D385BBE81F}" type="pres">
      <dgm:prSet presAssocID="{B9EB3D35-A531-4D6C-9287-3C04FFFD9FD1}" presName="parentLin" presStyleCnt="0"/>
      <dgm:spPr/>
    </dgm:pt>
    <dgm:pt modelId="{08AC19A6-FACB-4E83-9613-10CD51E4301C}" type="pres">
      <dgm:prSet presAssocID="{B9EB3D35-A531-4D6C-9287-3C04FFFD9FD1}" presName="parentLeftMargin" presStyleLbl="node1" presStyleIdx="2" presStyleCnt="4"/>
      <dgm:spPr/>
    </dgm:pt>
    <dgm:pt modelId="{7C3925A1-E658-4EB7-82C2-C58224A7FD83}" type="pres">
      <dgm:prSet presAssocID="{B9EB3D35-A531-4D6C-9287-3C04FFFD9FD1}" presName="parentText" presStyleLbl="node1" presStyleIdx="3" presStyleCnt="4">
        <dgm:presLayoutVars>
          <dgm:chMax val="0"/>
          <dgm:bulletEnabled val="1"/>
        </dgm:presLayoutVars>
      </dgm:prSet>
      <dgm:spPr/>
    </dgm:pt>
    <dgm:pt modelId="{9ECE956E-D16C-4A55-B007-4A578C9DAED1}" type="pres">
      <dgm:prSet presAssocID="{B9EB3D35-A531-4D6C-9287-3C04FFFD9FD1}" presName="negativeSpace" presStyleCnt="0"/>
      <dgm:spPr/>
    </dgm:pt>
    <dgm:pt modelId="{16D57BDB-BFBA-4795-8187-9039619C1C80}" type="pres">
      <dgm:prSet presAssocID="{B9EB3D35-A531-4D6C-9287-3C04FFFD9FD1}" presName="childText" presStyleLbl="conFgAcc1" presStyleIdx="3" presStyleCnt="4">
        <dgm:presLayoutVars>
          <dgm:bulletEnabled val="1"/>
        </dgm:presLayoutVars>
      </dgm:prSet>
      <dgm:spPr>
        <a:noFill/>
        <a:ln>
          <a:solidFill>
            <a:srgbClr val="C30C20"/>
          </a:solidFill>
        </a:ln>
      </dgm:spPr>
    </dgm:pt>
  </dgm:ptLst>
  <dgm:cxnLst>
    <dgm:cxn modelId="{924F2B08-D746-4D90-B792-A735C81CE614}" srcId="{4256C463-31EF-40C9-B508-23712647D849}" destId="{B9EB3D35-A531-4D6C-9287-3C04FFFD9FD1}" srcOrd="3" destOrd="0" parTransId="{E11926BA-5DEB-4E4C-9E81-7C931D1967EE}" sibTransId="{B5DF1EF7-450E-404A-889B-DBE4FEF48C75}"/>
    <dgm:cxn modelId="{66C7470A-9D1B-4D26-949D-E2038805EE70}" type="presOf" srcId="{66A2FD32-D90B-45CF-908C-486416B0E5A2}" destId="{9FF22D0A-DD56-437A-851D-0B8057FF6BF7}" srcOrd="0" destOrd="0" presId="urn:microsoft.com/office/officeart/2005/8/layout/list1"/>
    <dgm:cxn modelId="{579CCA27-CFE6-4C16-BBDB-7B000198878D}" type="presOf" srcId="{5D78551A-06B0-4740-92F0-C25FD0ADEA3F}" destId="{A9D0BCE7-9103-47A1-8FD2-C61CF242CEB4}" srcOrd="0" destOrd="0" presId="urn:microsoft.com/office/officeart/2005/8/layout/list1"/>
    <dgm:cxn modelId="{E0999E29-0DF7-4792-ADFC-7783E7D27705}" type="presOf" srcId="{A7A246CF-5092-4DF3-9638-0E9AC53FA49D}" destId="{EA12A6E9-A025-4B45-9765-7B1683042599}" srcOrd="0" destOrd="0" presId="urn:microsoft.com/office/officeart/2005/8/layout/list1"/>
    <dgm:cxn modelId="{F5289F2C-5A9B-4DDC-AEC9-ECFFF91CFBC4}" srcId="{4256C463-31EF-40C9-B508-23712647D849}" destId="{66A2FD32-D90B-45CF-908C-486416B0E5A2}" srcOrd="0" destOrd="0" parTransId="{F54B46A0-5D33-44C1-961E-333A1D59E5B2}" sibTransId="{4E9A976B-5BC2-4C51-A068-938AC615B643}"/>
    <dgm:cxn modelId="{C6175836-E7ED-42A3-93F4-CC5E5100891D}" type="presOf" srcId="{66A2FD32-D90B-45CF-908C-486416B0E5A2}" destId="{81B6C07D-E447-4E67-BB72-892BB8A8A348}" srcOrd="1" destOrd="0" presId="urn:microsoft.com/office/officeart/2005/8/layout/list1"/>
    <dgm:cxn modelId="{F3A16F8D-34CA-41AE-8103-7072DCCD3744}" type="presOf" srcId="{B9EB3D35-A531-4D6C-9287-3C04FFFD9FD1}" destId="{7C3925A1-E658-4EB7-82C2-C58224A7FD83}" srcOrd="1" destOrd="0" presId="urn:microsoft.com/office/officeart/2005/8/layout/list1"/>
    <dgm:cxn modelId="{A4033898-CF96-45F7-8278-DAE318AEC427}" srcId="{4256C463-31EF-40C9-B508-23712647D849}" destId="{5D78551A-06B0-4740-92F0-C25FD0ADEA3F}" srcOrd="2" destOrd="0" parTransId="{511EFD57-6AC8-4711-A103-C518566BC1C4}" sibTransId="{1D5D4E0C-52A0-4262-B064-AC019F7F81F0}"/>
    <dgm:cxn modelId="{7BFF4199-2AE6-4474-B984-594959DA43C0}" type="presOf" srcId="{5D78551A-06B0-4740-92F0-C25FD0ADEA3F}" destId="{52ABE810-2297-469D-969D-CAEBD22DEE90}" srcOrd="1" destOrd="0" presId="urn:microsoft.com/office/officeart/2005/8/layout/list1"/>
    <dgm:cxn modelId="{BC3305A2-F4B7-4B77-BB7F-05B4420AF29A}" type="presOf" srcId="{A7A246CF-5092-4DF3-9638-0E9AC53FA49D}" destId="{D821A0AF-D0C6-4C6F-9319-A4EA7F17FB40}" srcOrd="1" destOrd="0" presId="urn:microsoft.com/office/officeart/2005/8/layout/list1"/>
    <dgm:cxn modelId="{F0AF25AD-22C9-4A2F-98CD-FD2E0C7C19F6}" srcId="{4256C463-31EF-40C9-B508-23712647D849}" destId="{A7A246CF-5092-4DF3-9638-0E9AC53FA49D}" srcOrd="1" destOrd="0" parTransId="{6E99CBE6-BF75-4C88-9E0A-AEBA13346442}" sibTransId="{450983C4-EF34-4E65-AA29-86E7C59621EA}"/>
    <dgm:cxn modelId="{AABD6CB8-F468-40BC-8679-ACDD39E0675B}" type="presOf" srcId="{4256C463-31EF-40C9-B508-23712647D849}" destId="{69ADB045-703E-4C5B-B893-90061BF8894D}" srcOrd="0" destOrd="0" presId="urn:microsoft.com/office/officeart/2005/8/layout/list1"/>
    <dgm:cxn modelId="{764026F3-041E-417C-B51E-4AEA32EEA004}" type="presOf" srcId="{B9EB3D35-A531-4D6C-9287-3C04FFFD9FD1}" destId="{08AC19A6-FACB-4E83-9613-10CD51E4301C}" srcOrd="0" destOrd="0" presId="urn:microsoft.com/office/officeart/2005/8/layout/list1"/>
    <dgm:cxn modelId="{8B30B92E-8D9E-4E06-BA70-E039A7D4B378}" type="presParOf" srcId="{69ADB045-703E-4C5B-B893-90061BF8894D}" destId="{55BE54D8-085E-4F52-9EB4-39D1752071E3}" srcOrd="0" destOrd="0" presId="urn:microsoft.com/office/officeart/2005/8/layout/list1"/>
    <dgm:cxn modelId="{2D5C4C5C-A7C1-4272-8568-F183DE60C437}" type="presParOf" srcId="{55BE54D8-085E-4F52-9EB4-39D1752071E3}" destId="{9FF22D0A-DD56-437A-851D-0B8057FF6BF7}" srcOrd="0" destOrd="0" presId="urn:microsoft.com/office/officeart/2005/8/layout/list1"/>
    <dgm:cxn modelId="{9DD0C523-F135-4D85-9BAF-5F61B15A0BD3}" type="presParOf" srcId="{55BE54D8-085E-4F52-9EB4-39D1752071E3}" destId="{81B6C07D-E447-4E67-BB72-892BB8A8A348}" srcOrd="1" destOrd="0" presId="urn:microsoft.com/office/officeart/2005/8/layout/list1"/>
    <dgm:cxn modelId="{84E4E94B-2A7B-4D81-B8E4-854368FB524F}" type="presParOf" srcId="{69ADB045-703E-4C5B-B893-90061BF8894D}" destId="{004D0A8D-6A4E-4BF5-8D27-2D0CFBB1F7F9}" srcOrd="1" destOrd="0" presId="urn:microsoft.com/office/officeart/2005/8/layout/list1"/>
    <dgm:cxn modelId="{3E72CDD7-349E-4AD1-86AE-A7861724C469}" type="presParOf" srcId="{69ADB045-703E-4C5B-B893-90061BF8894D}" destId="{F7852A0F-A0F5-4344-8B0C-EF1EA334D7DC}" srcOrd="2" destOrd="0" presId="urn:microsoft.com/office/officeart/2005/8/layout/list1"/>
    <dgm:cxn modelId="{1E685790-419F-4062-9B20-653741CCCA32}" type="presParOf" srcId="{69ADB045-703E-4C5B-B893-90061BF8894D}" destId="{17F02320-4B7A-48A7-B9C5-090D557E1700}" srcOrd="3" destOrd="0" presId="urn:microsoft.com/office/officeart/2005/8/layout/list1"/>
    <dgm:cxn modelId="{F55CB15E-F18E-41C3-82CC-A42E52FACEC9}" type="presParOf" srcId="{69ADB045-703E-4C5B-B893-90061BF8894D}" destId="{2331FD3C-107C-4FF4-9ED4-2452D21189D5}" srcOrd="4" destOrd="0" presId="urn:microsoft.com/office/officeart/2005/8/layout/list1"/>
    <dgm:cxn modelId="{51D9F621-1079-41F8-B3E1-73E0A3B6285C}" type="presParOf" srcId="{2331FD3C-107C-4FF4-9ED4-2452D21189D5}" destId="{EA12A6E9-A025-4B45-9765-7B1683042599}" srcOrd="0" destOrd="0" presId="urn:microsoft.com/office/officeart/2005/8/layout/list1"/>
    <dgm:cxn modelId="{212BB7AE-03B8-49C0-B892-A0300BA95859}" type="presParOf" srcId="{2331FD3C-107C-4FF4-9ED4-2452D21189D5}" destId="{D821A0AF-D0C6-4C6F-9319-A4EA7F17FB40}" srcOrd="1" destOrd="0" presId="urn:microsoft.com/office/officeart/2005/8/layout/list1"/>
    <dgm:cxn modelId="{F7C23EEA-3402-4ED8-BC94-A38BC3DBEA18}" type="presParOf" srcId="{69ADB045-703E-4C5B-B893-90061BF8894D}" destId="{09B312CF-B3F5-4F84-B2E0-C2A318147DF2}" srcOrd="5" destOrd="0" presId="urn:microsoft.com/office/officeart/2005/8/layout/list1"/>
    <dgm:cxn modelId="{A59A0DB3-8811-47F1-9461-A80AF7625CC8}" type="presParOf" srcId="{69ADB045-703E-4C5B-B893-90061BF8894D}" destId="{ADA116BA-0EB7-49C1-A770-CAE26645DBFC}" srcOrd="6" destOrd="0" presId="urn:microsoft.com/office/officeart/2005/8/layout/list1"/>
    <dgm:cxn modelId="{C708072F-859F-40F6-995B-1009823D6DA4}" type="presParOf" srcId="{69ADB045-703E-4C5B-B893-90061BF8894D}" destId="{D4943FF8-380B-42CA-8F53-318857269FFB}" srcOrd="7" destOrd="0" presId="urn:microsoft.com/office/officeart/2005/8/layout/list1"/>
    <dgm:cxn modelId="{8B6050C5-8D43-4CE0-A4E8-7FA0386AB067}" type="presParOf" srcId="{69ADB045-703E-4C5B-B893-90061BF8894D}" destId="{07D0DB0B-1997-4CD5-9D5C-968C42A83314}" srcOrd="8" destOrd="0" presId="urn:microsoft.com/office/officeart/2005/8/layout/list1"/>
    <dgm:cxn modelId="{29B7C804-6E4C-4809-B5D1-F8F0F3C1BF6D}" type="presParOf" srcId="{07D0DB0B-1997-4CD5-9D5C-968C42A83314}" destId="{A9D0BCE7-9103-47A1-8FD2-C61CF242CEB4}" srcOrd="0" destOrd="0" presId="urn:microsoft.com/office/officeart/2005/8/layout/list1"/>
    <dgm:cxn modelId="{899C51FB-CA27-460E-9A38-42427F8120A9}" type="presParOf" srcId="{07D0DB0B-1997-4CD5-9D5C-968C42A83314}" destId="{52ABE810-2297-469D-969D-CAEBD22DEE90}" srcOrd="1" destOrd="0" presId="urn:microsoft.com/office/officeart/2005/8/layout/list1"/>
    <dgm:cxn modelId="{9C994569-16D1-4A1E-B6EC-5852DAD8CA71}" type="presParOf" srcId="{69ADB045-703E-4C5B-B893-90061BF8894D}" destId="{B9578568-F221-4D68-8C37-694D06D6368A}" srcOrd="9" destOrd="0" presId="urn:microsoft.com/office/officeart/2005/8/layout/list1"/>
    <dgm:cxn modelId="{3687C0AE-B23F-4379-BA6C-C35ADB301E0C}" type="presParOf" srcId="{69ADB045-703E-4C5B-B893-90061BF8894D}" destId="{99EF0851-9607-4BEB-A3AA-C84E887E840B}" srcOrd="10" destOrd="0" presId="urn:microsoft.com/office/officeart/2005/8/layout/list1"/>
    <dgm:cxn modelId="{C9C09AD7-C3EF-47F0-97D1-4EB305698692}" type="presParOf" srcId="{69ADB045-703E-4C5B-B893-90061BF8894D}" destId="{5C64320C-E566-4D55-A0F5-CA7DD81F62D7}" srcOrd="11" destOrd="0" presId="urn:microsoft.com/office/officeart/2005/8/layout/list1"/>
    <dgm:cxn modelId="{6B47E017-B926-4323-8EB0-5504921D93F4}" type="presParOf" srcId="{69ADB045-703E-4C5B-B893-90061BF8894D}" destId="{6B013D5A-7207-4DE6-A3B8-13D385BBE81F}" srcOrd="12" destOrd="0" presId="urn:microsoft.com/office/officeart/2005/8/layout/list1"/>
    <dgm:cxn modelId="{D8FCC057-CF73-41C5-9EB0-F259782F99E1}" type="presParOf" srcId="{6B013D5A-7207-4DE6-A3B8-13D385BBE81F}" destId="{08AC19A6-FACB-4E83-9613-10CD51E4301C}" srcOrd="0" destOrd="0" presId="urn:microsoft.com/office/officeart/2005/8/layout/list1"/>
    <dgm:cxn modelId="{319718AF-A985-4D1A-BBEC-178F4697FE18}" type="presParOf" srcId="{6B013D5A-7207-4DE6-A3B8-13D385BBE81F}" destId="{7C3925A1-E658-4EB7-82C2-C58224A7FD83}" srcOrd="1" destOrd="0" presId="urn:microsoft.com/office/officeart/2005/8/layout/list1"/>
    <dgm:cxn modelId="{7C5722E3-B245-43B8-A42C-96DE37ABA423}" type="presParOf" srcId="{69ADB045-703E-4C5B-B893-90061BF8894D}" destId="{9ECE956E-D16C-4A55-B007-4A578C9DAED1}" srcOrd="13" destOrd="0" presId="urn:microsoft.com/office/officeart/2005/8/layout/list1"/>
    <dgm:cxn modelId="{6517904B-2329-4A0D-8D64-9FB1F50078F8}" type="presParOf" srcId="{69ADB045-703E-4C5B-B893-90061BF8894D}" destId="{16D57BDB-BFBA-4795-8187-9039619C1C80}"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52A0F-A0F5-4344-8B0C-EF1EA334D7DC}">
      <dsp:nvSpPr>
        <dsp:cNvPr id="0" name=""/>
        <dsp:cNvSpPr/>
      </dsp:nvSpPr>
      <dsp:spPr>
        <a:xfrm>
          <a:off x="0" y="347020"/>
          <a:ext cx="6705600" cy="579600"/>
        </a:xfrm>
        <a:prstGeom prst="rect">
          <a:avLst/>
        </a:prstGeom>
        <a:no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81B6C07D-E447-4E67-BB72-892BB8A8A348}">
      <dsp:nvSpPr>
        <dsp:cNvPr id="0" name=""/>
        <dsp:cNvSpPr/>
      </dsp:nvSpPr>
      <dsp:spPr>
        <a:xfrm>
          <a:off x="335280" y="7539"/>
          <a:ext cx="4693920" cy="6789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419" tIns="0" rIns="177419" bIns="0" numCol="1" spcCol="1270" anchor="ctr" anchorCtr="0">
          <a:noAutofit/>
        </a:bodyPr>
        <a:lstStyle/>
        <a:p>
          <a:pPr marL="0" lvl="0" indent="0" algn="l" defTabSz="889000">
            <a:lnSpc>
              <a:spcPct val="90000"/>
            </a:lnSpc>
            <a:spcBef>
              <a:spcPct val="0"/>
            </a:spcBef>
            <a:spcAft>
              <a:spcPct val="35000"/>
            </a:spcAft>
            <a:buNone/>
          </a:pPr>
          <a:r>
            <a:rPr lang="en-US" sz="2000" kern="1200" dirty="0"/>
            <a:t>Communicate from the receiver’s viewpoint</a:t>
          </a:r>
        </a:p>
      </dsp:txBody>
      <dsp:txXfrm>
        <a:off x="368424" y="40683"/>
        <a:ext cx="4627632" cy="612672"/>
      </dsp:txXfrm>
    </dsp:sp>
    <dsp:sp modelId="{ADA116BA-0EB7-49C1-A770-CAE26645DBFC}">
      <dsp:nvSpPr>
        <dsp:cNvPr id="0" name=""/>
        <dsp:cNvSpPr/>
      </dsp:nvSpPr>
      <dsp:spPr>
        <a:xfrm>
          <a:off x="0" y="1390300"/>
          <a:ext cx="6705600" cy="579600"/>
        </a:xfrm>
        <a:prstGeom prst="rect">
          <a:avLst/>
        </a:prstGeom>
        <a:no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D821A0AF-D0C6-4C6F-9319-A4EA7F17FB40}">
      <dsp:nvSpPr>
        <dsp:cNvPr id="0" name=""/>
        <dsp:cNvSpPr/>
      </dsp:nvSpPr>
      <dsp:spPr>
        <a:xfrm>
          <a:off x="335280" y="1050819"/>
          <a:ext cx="4693920" cy="6789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419" tIns="0" rIns="177419" bIns="0" numCol="1" spcCol="1270" anchor="ctr" anchorCtr="0">
          <a:noAutofit/>
        </a:bodyPr>
        <a:lstStyle/>
        <a:p>
          <a:pPr marL="0" lvl="0" indent="0" algn="l" defTabSz="889000">
            <a:lnSpc>
              <a:spcPct val="90000"/>
            </a:lnSpc>
            <a:spcBef>
              <a:spcPct val="0"/>
            </a:spcBef>
            <a:spcAft>
              <a:spcPct val="35000"/>
            </a:spcAft>
            <a:buNone/>
          </a:pPr>
          <a:r>
            <a:rPr lang="en-US" sz="2000" kern="1200" dirty="0"/>
            <a:t>Learn from feedback</a:t>
          </a:r>
        </a:p>
      </dsp:txBody>
      <dsp:txXfrm>
        <a:off x="368424" y="1083963"/>
        <a:ext cx="4627632" cy="612672"/>
      </dsp:txXfrm>
    </dsp:sp>
    <dsp:sp modelId="{99EF0851-9607-4BEB-A3AA-C84E887E840B}">
      <dsp:nvSpPr>
        <dsp:cNvPr id="0" name=""/>
        <dsp:cNvSpPr/>
      </dsp:nvSpPr>
      <dsp:spPr>
        <a:xfrm>
          <a:off x="0" y="2433580"/>
          <a:ext cx="6705600" cy="579600"/>
        </a:xfrm>
        <a:prstGeom prst="rect">
          <a:avLst/>
        </a:prstGeom>
        <a:no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52ABE810-2297-469D-969D-CAEBD22DEE90}">
      <dsp:nvSpPr>
        <dsp:cNvPr id="0" name=""/>
        <dsp:cNvSpPr/>
      </dsp:nvSpPr>
      <dsp:spPr>
        <a:xfrm>
          <a:off x="335280" y="2094100"/>
          <a:ext cx="4693920" cy="6789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419" tIns="0" rIns="177419" bIns="0" numCol="1" spcCol="1270" anchor="ctr" anchorCtr="0">
          <a:noAutofit/>
        </a:bodyPr>
        <a:lstStyle/>
        <a:p>
          <a:pPr marL="0" lvl="0" indent="0" algn="l" defTabSz="889000">
            <a:lnSpc>
              <a:spcPct val="90000"/>
            </a:lnSpc>
            <a:spcBef>
              <a:spcPct val="0"/>
            </a:spcBef>
            <a:spcAft>
              <a:spcPct val="35000"/>
            </a:spcAft>
            <a:buNone/>
          </a:pPr>
          <a:r>
            <a:rPr lang="en-US" sz="2000" kern="1200" dirty="0"/>
            <a:t>Use strategies for effective listening</a:t>
          </a:r>
        </a:p>
      </dsp:txBody>
      <dsp:txXfrm>
        <a:off x="368424" y="2127244"/>
        <a:ext cx="4627632" cy="612672"/>
      </dsp:txXfrm>
    </dsp:sp>
    <dsp:sp modelId="{16D57BDB-BFBA-4795-8187-9039619C1C80}">
      <dsp:nvSpPr>
        <dsp:cNvPr id="0" name=""/>
        <dsp:cNvSpPr/>
      </dsp:nvSpPr>
      <dsp:spPr>
        <a:xfrm>
          <a:off x="0" y="3476860"/>
          <a:ext cx="6705600" cy="579600"/>
        </a:xfrm>
        <a:prstGeom prst="rect">
          <a:avLst/>
        </a:prstGeom>
        <a:noFill/>
        <a:ln w="25400" cap="flat" cmpd="sng" algn="ctr">
          <a:solidFill>
            <a:srgbClr val="C30C20"/>
          </a:solidFill>
          <a:prstDash val="solid"/>
        </a:ln>
        <a:effectLst/>
      </dsp:spPr>
      <dsp:style>
        <a:lnRef idx="2">
          <a:scrgbClr r="0" g="0" b="0"/>
        </a:lnRef>
        <a:fillRef idx="1">
          <a:scrgbClr r="0" g="0" b="0"/>
        </a:fillRef>
        <a:effectRef idx="0">
          <a:scrgbClr r="0" g="0" b="0"/>
        </a:effectRef>
        <a:fontRef idx="minor"/>
      </dsp:style>
    </dsp:sp>
    <dsp:sp modelId="{7C3925A1-E658-4EB7-82C2-C58224A7FD83}">
      <dsp:nvSpPr>
        <dsp:cNvPr id="0" name=""/>
        <dsp:cNvSpPr/>
      </dsp:nvSpPr>
      <dsp:spPr>
        <a:xfrm>
          <a:off x="335280" y="3137380"/>
          <a:ext cx="4693920" cy="678960"/>
        </a:xfrm>
        <a:prstGeom prst="round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419" tIns="0" rIns="177419" bIns="0" numCol="1" spcCol="1270" anchor="ctr" anchorCtr="0">
          <a:noAutofit/>
        </a:bodyPr>
        <a:lstStyle/>
        <a:p>
          <a:pPr marL="0" lvl="0" indent="0" algn="l" defTabSz="889000">
            <a:lnSpc>
              <a:spcPct val="90000"/>
            </a:lnSpc>
            <a:spcBef>
              <a:spcPct val="0"/>
            </a:spcBef>
            <a:spcAft>
              <a:spcPct val="35000"/>
            </a:spcAft>
            <a:buNone/>
          </a:pPr>
          <a:r>
            <a:rPr lang="en-US" sz="2000" kern="1200" dirty="0"/>
            <a:t>Overcome barriers to communication</a:t>
          </a:r>
        </a:p>
      </dsp:txBody>
      <dsp:txXfrm>
        <a:off x="368424" y="3170524"/>
        <a:ext cx="462763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2/6/2018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7036BEB-12C5-489B-B866-B19B2F7CA995}" type="slidenum">
              <a:rPr lang="en-US"/>
              <a:pPr>
                <a:defRPr/>
              </a:pPr>
              <a:t>2</a:t>
            </a:fld>
            <a:endParaRPr lang="en-US"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248</a:t>
            </a:r>
          </a:p>
        </p:txBody>
      </p:sp>
    </p:spTree>
    <p:extLst>
      <p:ext uri="{BB962C8B-B14F-4D97-AF65-F5344CB8AC3E}">
        <p14:creationId xmlns:p14="http://schemas.microsoft.com/office/powerpoint/2010/main" val="3340960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398FC3D-29F1-48BB-A107-6E383C774F6B}" type="slidenum">
              <a:rPr lang="en-US"/>
              <a:pPr>
                <a:defRPr/>
              </a:pPr>
              <a:t>14</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Distinguish between verbal and nonverbal messages, and name types of verbal messages.</a:t>
            </a:r>
          </a:p>
          <a:p>
            <a:endParaRPr lang="en-US" altLang="en-US" dirty="0"/>
          </a:p>
          <a:p>
            <a:r>
              <a:rPr lang="en-US" altLang="en-US" dirty="0"/>
              <a:t>See text page: 265</a:t>
            </a:r>
          </a:p>
          <a:p>
            <a:endParaRPr lang="en-US" altLang="en-US" dirty="0"/>
          </a:p>
        </p:txBody>
      </p:sp>
    </p:spTree>
    <p:extLst>
      <p:ext uri="{BB962C8B-B14F-4D97-AF65-F5344CB8AC3E}">
        <p14:creationId xmlns:p14="http://schemas.microsoft.com/office/powerpoint/2010/main" val="724230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516F4FA-1A3E-4542-897B-06595FD67ABB}" type="slidenum">
              <a:rPr lang="en-US"/>
              <a:pPr>
                <a:defRPr/>
              </a:pPr>
              <a:t>16</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Distinguish between verbal and nonverbal messages, and name types of verbal messages.</a:t>
            </a:r>
          </a:p>
          <a:p>
            <a:endParaRPr lang="en-US" altLang="en-US" dirty="0"/>
          </a:p>
          <a:p>
            <a:r>
              <a:rPr lang="en-US" altLang="en-US" dirty="0"/>
              <a:t>See text pages: 266–267</a:t>
            </a:r>
          </a:p>
          <a:p>
            <a:endParaRPr lang="en-US" altLang="en-US" dirty="0"/>
          </a:p>
        </p:txBody>
      </p:sp>
    </p:spTree>
    <p:extLst>
      <p:ext uri="{BB962C8B-B14F-4D97-AF65-F5344CB8AC3E}">
        <p14:creationId xmlns:p14="http://schemas.microsoft.com/office/powerpoint/2010/main" val="3255714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EAA1CEE-4249-461C-BB16-0940B0C23A54}" type="slidenum">
              <a:rPr lang="en-US"/>
              <a:pPr>
                <a:defRPr/>
              </a:pPr>
              <a:t>18</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Distinguish between verbal and nonverbal messages, and name types of verbal messages.</a:t>
            </a:r>
          </a:p>
          <a:p>
            <a:endParaRPr lang="en-US" altLang="en-US" dirty="0"/>
          </a:p>
          <a:p>
            <a:r>
              <a:rPr lang="en-US" altLang="en-US" dirty="0"/>
              <a:t>See text pages: 269–270</a:t>
            </a:r>
          </a:p>
          <a:p>
            <a:endParaRPr lang="en-US" altLang="en-US" dirty="0"/>
          </a:p>
        </p:txBody>
      </p:sp>
    </p:spTree>
    <p:extLst>
      <p:ext uri="{BB962C8B-B14F-4D97-AF65-F5344CB8AC3E}">
        <p14:creationId xmlns:p14="http://schemas.microsoft.com/office/powerpoint/2010/main" val="829857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0501CE6-96A1-4B66-BB31-0FCC980BE501}" type="slidenum">
              <a:rPr lang="en-US"/>
              <a:pPr>
                <a:defRPr/>
              </a:pPr>
              <a:t>19</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Identify the directions in which communication can flow in an organization.</a:t>
            </a:r>
          </a:p>
          <a:p>
            <a:pPr marL="228600" indent="-228600"/>
            <a:endParaRPr lang="en-US" altLang="en-US" dirty="0"/>
          </a:p>
          <a:p>
            <a:pPr marL="228600" indent="-228600"/>
            <a:r>
              <a:rPr lang="en-US" altLang="en-US" dirty="0"/>
              <a:t>See text pages: 271–272</a:t>
            </a:r>
          </a:p>
          <a:p>
            <a:pPr marL="228600" indent="-228600"/>
            <a:endParaRPr lang="en-US" altLang="en-US" dirty="0"/>
          </a:p>
        </p:txBody>
      </p:sp>
    </p:spTree>
    <p:extLst>
      <p:ext uri="{BB962C8B-B14F-4D97-AF65-F5344CB8AC3E}">
        <p14:creationId xmlns:p14="http://schemas.microsoft.com/office/powerpoint/2010/main" val="3232140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5BF87C4-6739-4883-B963-4FD72E09885E}" type="slidenum">
              <a:rPr lang="en-US"/>
              <a:pPr>
                <a:defRPr/>
              </a:pPr>
              <a:t>20</a:t>
            </a:fld>
            <a:endParaRPr lang="en-US"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Distinguish between formal and informal communication in an organization.</a:t>
            </a:r>
          </a:p>
          <a:p>
            <a:pPr marL="228600" indent="-228600"/>
            <a:endParaRPr lang="en-US" altLang="en-US" dirty="0"/>
          </a:p>
          <a:p>
            <a:pPr marL="228600" indent="-228600"/>
            <a:r>
              <a:rPr lang="en-US" altLang="en-US" dirty="0"/>
              <a:t>See text pages: 272–273</a:t>
            </a:r>
          </a:p>
          <a:p>
            <a:pPr marL="228600" indent="-228600"/>
            <a:endParaRPr lang="en-US" altLang="en-US" dirty="0"/>
          </a:p>
        </p:txBody>
      </p:sp>
    </p:spTree>
    <p:extLst>
      <p:ext uri="{BB962C8B-B14F-4D97-AF65-F5344CB8AC3E}">
        <p14:creationId xmlns:p14="http://schemas.microsoft.com/office/powerpoint/2010/main" val="3917232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44EB160-21D0-400C-9DD4-ED817B9FF59D}" type="slidenum">
              <a:rPr lang="en-US"/>
              <a:pPr>
                <a:defRPr/>
              </a:pPr>
              <a:t>21</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a:t>
            </a:r>
            <a:r>
              <a:rPr lang="en-US" sz="1200" b="0" i="0" u="none" strike="noStrike" kern="1200" baseline="0" dirty="0">
                <a:solidFill>
                  <a:schemeClr val="tx1"/>
                </a:solidFill>
                <a:latin typeface="+mn-lt"/>
                <a:ea typeface="+mn-ea"/>
                <a:cs typeface="+mn-cs"/>
              </a:rPr>
              <a:t>Describe the role of the grapevine in organizations.</a:t>
            </a:r>
            <a:endParaRPr lang="en-US" altLang="en-US" dirty="0"/>
          </a:p>
          <a:p>
            <a:endParaRPr lang="en-US" altLang="en-US" dirty="0"/>
          </a:p>
          <a:p>
            <a:r>
              <a:rPr lang="en-US" altLang="en-US" dirty="0"/>
              <a:t>See text pages: 273–274</a:t>
            </a:r>
          </a:p>
          <a:p>
            <a:endParaRPr lang="en-US" altLang="en-US" dirty="0"/>
          </a:p>
        </p:txBody>
      </p:sp>
    </p:spTree>
    <p:extLst>
      <p:ext uri="{BB962C8B-B14F-4D97-AF65-F5344CB8AC3E}">
        <p14:creationId xmlns:p14="http://schemas.microsoft.com/office/powerpoint/2010/main" val="2338312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CE331BF-1BE9-41E0-A000-98FADD20BE21}" type="slidenum">
              <a:rPr lang="en-US"/>
              <a:pPr>
                <a:defRPr/>
              </a:pPr>
              <a:t>5</a:t>
            </a:fld>
            <a:endParaRPr lang="en-US"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1: Describe the process of communication.</a:t>
            </a:r>
          </a:p>
          <a:p>
            <a:endParaRPr lang="en-US" altLang="en-US" dirty="0"/>
          </a:p>
          <a:p>
            <a:r>
              <a:rPr lang="en-US" altLang="en-US" dirty="0"/>
              <a:t>See text page: 251</a:t>
            </a:r>
          </a:p>
          <a:p>
            <a:endParaRPr lang="en-US" altLang="en-US" dirty="0"/>
          </a:p>
        </p:txBody>
      </p:sp>
    </p:spTree>
    <p:extLst>
      <p:ext uri="{BB962C8B-B14F-4D97-AF65-F5344CB8AC3E}">
        <p14:creationId xmlns:p14="http://schemas.microsoft.com/office/powerpoint/2010/main" val="1243334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dirty="0"/>
              <a:t>When we want communication to work, we need to make sure that people are decoding messages (listening) as well as sending them.</a:t>
            </a:r>
          </a:p>
          <a:p>
            <a:pPr marL="228600" indent="-228600"/>
            <a:endParaRPr lang="en-US" altLang="en-US" dirty="0"/>
          </a:p>
          <a:p>
            <a:pPr marL="228600" indent="-228600"/>
            <a:endParaRPr lang="en-US" altLang="en-US" dirty="0"/>
          </a:p>
          <a:p>
            <a:pPr marL="228600" indent="-228600"/>
            <a:r>
              <a:rPr lang="en-US" altLang="en-US" dirty="0"/>
              <a:t>See Learning Objective 2: Distinguish between hearing and listening.</a:t>
            </a:r>
          </a:p>
          <a:p>
            <a:pPr marL="228600" marR="0" lvl="0" indent="-22860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3: Describe techniques for communicating effectively.</a:t>
            </a:r>
          </a:p>
          <a:p>
            <a:pPr marL="228600" indent="-228600"/>
            <a:endParaRPr lang="en-US" altLang="en-US" dirty="0"/>
          </a:p>
          <a:p>
            <a:pPr marL="228600" indent="-228600"/>
            <a:r>
              <a:rPr lang="en-US" altLang="en-US" dirty="0"/>
              <a:t>See text pages: 251–255</a:t>
            </a:r>
          </a:p>
          <a:p>
            <a:pPr marL="228600" indent="-228600"/>
            <a:endParaRPr lang="en-US" altLang="en-US" dirty="0"/>
          </a:p>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6</a:t>
            </a:fld>
            <a:endParaRPr lang="en-US" dirty="0"/>
          </a:p>
        </p:txBody>
      </p:sp>
    </p:spTree>
    <p:extLst>
      <p:ext uri="{BB962C8B-B14F-4D97-AF65-F5344CB8AC3E}">
        <p14:creationId xmlns:p14="http://schemas.microsoft.com/office/powerpoint/2010/main" val="3991363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CB01FDE-FF23-4308-B8BD-5E0BEB451D4B}" type="slidenum">
              <a:rPr lang="en-US"/>
              <a:pPr>
                <a:defRPr/>
              </a:pPr>
              <a:t>8</a:t>
            </a:fld>
            <a:endParaRPr lang="en-US" dirty="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techniques for communicating effectively.</a:t>
            </a:r>
          </a:p>
          <a:p>
            <a:endParaRPr lang="en-US" altLang="en-US" dirty="0"/>
          </a:p>
          <a:p>
            <a:r>
              <a:rPr lang="en-US" altLang="en-US" dirty="0"/>
              <a:t>See text page: 254</a:t>
            </a:r>
          </a:p>
          <a:p>
            <a:endParaRPr lang="en-US" altLang="en-US" dirty="0"/>
          </a:p>
        </p:txBody>
      </p:sp>
    </p:spTree>
    <p:extLst>
      <p:ext uri="{BB962C8B-B14F-4D97-AF65-F5344CB8AC3E}">
        <p14:creationId xmlns:p14="http://schemas.microsoft.com/office/powerpoint/2010/main" val="3485257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CB01FDE-FF23-4308-B8BD-5E0BEB451D4B}" type="slidenum">
              <a:rPr lang="en-US"/>
              <a:pPr>
                <a:defRPr/>
              </a:pPr>
              <a:t>9</a:t>
            </a:fld>
            <a:endParaRPr lang="en-US" dirty="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Describe techniques for communicating effectively.</a:t>
            </a:r>
          </a:p>
          <a:p>
            <a:endParaRPr lang="en-US" altLang="en-US" dirty="0"/>
          </a:p>
          <a:p>
            <a:r>
              <a:rPr lang="en-US" altLang="en-US" dirty="0"/>
              <a:t>See text page: 254</a:t>
            </a:r>
          </a:p>
          <a:p>
            <a:endParaRPr lang="en-US" altLang="en-US" dirty="0"/>
          </a:p>
        </p:txBody>
      </p:sp>
    </p:spTree>
    <p:extLst>
      <p:ext uri="{BB962C8B-B14F-4D97-AF65-F5344CB8AC3E}">
        <p14:creationId xmlns:p14="http://schemas.microsoft.com/office/powerpoint/2010/main" val="1777086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1DB307E-B315-450C-8100-BEBE74DDE019}" type="slidenum">
              <a:rPr lang="en-US"/>
              <a:pPr>
                <a:defRPr/>
              </a:pPr>
              <a:t>10</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4: Identify barriers to communication, and suggest ways to avoid them.</a:t>
            </a:r>
          </a:p>
          <a:p>
            <a:pPr marL="228600" indent="-228600"/>
            <a:endParaRPr lang="en-US" altLang="en-US" dirty="0"/>
          </a:p>
          <a:p>
            <a:pPr marL="228600" indent="-228600"/>
            <a:r>
              <a:rPr lang="en-US" altLang="en-US" dirty="0"/>
              <a:t>See text page: 258</a:t>
            </a:r>
          </a:p>
          <a:p>
            <a:pPr marL="228600" indent="-228600"/>
            <a:endParaRPr lang="en-US" altLang="en-US" dirty="0"/>
          </a:p>
        </p:txBody>
      </p:sp>
    </p:spTree>
    <p:extLst>
      <p:ext uri="{BB962C8B-B14F-4D97-AF65-F5344CB8AC3E}">
        <p14:creationId xmlns:p14="http://schemas.microsoft.com/office/powerpoint/2010/main" val="3886674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1C9AF38-F56F-4668-BFC9-2CDD3B961CF7}" type="slidenum">
              <a:rPr lang="en-US"/>
              <a:pPr>
                <a:defRPr/>
              </a:pPr>
              <a:t>11</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Identify barriers to communication, and suggest ways to avoid them.</a:t>
            </a:r>
          </a:p>
          <a:p>
            <a:endParaRPr lang="en-US" altLang="en-US" dirty="0"/>
          </a:p>
          <a:p>
            <a:r>
              <a:rPr lang="en-US" altLang="en-US" dirty="0"/>
              <a:t>See text pages: 261–262</a:t>
            </a:r>
          </a:p>
          <a:p>
            <a:endParaRPr lang="en-US" altLang="en-US" dirty="0"/>
          </a:p>
        </p:txBody>
      </p:sp>
    </p:spTree>
    <p:extLst>
      <p:ext uri="{BB962C8B-B14F-4D97-AF65-F5344CB8AC3E}">
        <p14:creationId xmlns:p14="http://schemas.microsoft.com/office/powerpoint/2010/main" val="2484468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dirty="0"/>
              <a:t>See Learning Objective 5: Distinguish between verbal and nonverbal messages, and name types of verbal messages.</a:t>
            </a:r>
          </a:p>
          <a:p>
            <a:pPr marL="228600" indent="-228600"/>
            <a:endParaRPr lang="en-US" altLang="en-US" dirty="0"/>
          </a:p>
          <a:p>
            <a:pPr marL="228600" indent="-228600"/>
            <a:r>
              <a:rPr lang="en-US" altLang="en-US" dirty="0"/>
              <a:t>See text pages: 263–264</a:t>
            </a:r>
          </a:p>
        </p:txBody>
      </p:sp>
      <p:sp>
        <p:nvSpPr>
          <p:cNvPr id="4" name="Slide Number Placeholder 3"/>
          <p:cNvSpPr>
            <a:spLocks noGrp="1"/>
          </p:cNvSpPr>
          <p:nvPr>
            <p:ph type="sldNum" sz="quarter" idx="10"/>
          </p:nvPr>
        </p:nvSpPr>
        <p:spPr/>
        <p:txBody>
          <a:bodyPr/>
          <a:lstStyle/>
          <a:p>
            <a:fld id="{081A6493-D61B-4305-9832-E06BE481A99C}" type="slidenum">
              <a:rPr lang="en-US" smtClean="0"/>
              <a:pPr/>
              <a:t>12</a:t>
            </a:fld>
            <a:endParaRPr lang="en-US" dirty="0"/>
          </a:p>
        </p:txBody>
      </p:sp>
    </p:spTree>
    <p:extLst>
      <p:ext uri="{BB962C8B-B14F-4D97-AF65-F5344CB8AC3E}">
        <p14:creationId xmlns:p14="http://schemas.microsoft.com/office/powerpoint/2010/main" val="2500415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B8ACAAD-3E7E-4CB7-9F4B-A2857436BF41}" type="slidenum">
              <a:rPr lang="en-US"/>
              <a:pPr>
                <a:defRPr/>
              </a:pPr>
              <a:t>13</a:t>
            </a:fld>
            <a:endParaRPr lang="en-US"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Distinguish between verbal and nonverbal messages, and name types of verbal messages.</a:t>
            </a:r>
          </a:p>
          <a:p>
            <a:endParaRPr lang="en-US" altLang="en-US" dirty="0"/>
          </a:p>
          <a:p>
            <a:r>
              <a:rPr lang="en-US" altLang="en-US" dirty="0"/>
              <a:t>See text page: 264</a:t>
            </a:r>
          </a:p>
          <a:p>
            <a:endParaRPr lang="en-US" altLang="en-US" dirty="0"/>
          </a:p>
        </p:txBody>
      </p:sp>
    </p:spTree>
    <p:extLst>
      <p:ext uri="{BB962C8B-B14F-4D97-AF65-F5344CB8AC3E}">
        <p14:creationId xmlns:p14="http://schemas.microsoft.com/office/powerpoint/2010/main" val="2537041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9" name="Content Placeholder 8">
            <a:extLst>
              <a:ext uri="{FF2B5EF4-FFF2-40B4-BE49-F238E27FC236}">
                <a16:creationId xmlns:a16="http://schemas.microsoft.com/office/drawing/2014/main" id="{08F6F3A8-8EB4-4381-A8D7-E6012647C570}"/>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1317134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5276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31372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2672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68563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6212066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93996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720902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47225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282932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lvl1pPr>
              <a:defRPr>
                <a:latin typeface="Calibri" panose="020F0502020204030204" pitchFamily="34" charset="0"/>
                <a:cs typeface="Arial" panose="020B0604020202020204" pitchFamily="34" charset="0"/>
              </a:defRPr>
            </a:lvl1pPr>
            <a:lvl2pPr>
              <a:defRPr>
                <a:latin typeface="Calibri" panose="020F0502020204030204" pitchFamily="34" charset="0"/>
                <a:cs typeface="Arial" panose="020B0604020202020204" pitchFamily="34" charset="0"/>
              </a:defRPr>
            </a:lvl2pPr>
            <a:lvl3pPr>
              <a:defRPr>
                <a:latin typeface="Calibri" panose="020F0502020204030204" pitchFamily="34" charset="0"/>
                <a:cs typeface="Arial" panose="020B0604020202020204" pitchFamily="34" charset="0"/>
              </a:defRPr>
            </a:lvl3pPr>
            <a:lvl4pPr>
              <a:defRPr>
                <a:latin typeface="Calibri" panose="020F0502020204030204" pitchFamily="34" charset="0"/>
                <a:cs typeface="Arial" panose="020B0604020202020204" pitchFamily="34" charset="0"/>
              </a:defRPr>
            </a:lvl4pPr>
            <a:lvl5pPr>
              <a:defRPr>
                <a:latin typeface="Calibri" panose="020F050202020403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636523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539468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009240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356122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93045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258456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3420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90431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861076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171132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502846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61973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649003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47327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620044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422531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2898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047581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496525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03908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5584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9800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4300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165212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058917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086522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60934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785966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576632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393059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3998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98853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829955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31095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78870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127914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138561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381028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302107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212112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2630318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484366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985647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113200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0978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988697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563460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622181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1190003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73594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6413441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4271232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1521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559948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0C3D68EB-5BC7-4EB9-9DD2-C73977766663}"/>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4" name="Content Placeholder 3"/>
          <p:cNvSpPr>
            <a:spLocks noGrp="1"/>
          </p:cNvSpPr>
          <p:nvPr>
            <p:ph sz="quarter" idx="10"/>
          </p:nvPr>
        </p:nvSpPr>
        <p:spPr>
          <a:xfrm>
            <a:off x="1371600" y="2057400"/>
            <a:ext cx="914400" cy="914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8747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20639192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379156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27167965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05654749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94988721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00377520"/>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064520401"/>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69600629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 Target="slide26.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3BEFFA-A288-494F-9D99-28E789693052}"/>
              </a:ext>
            </a:extLst>
          </p:cNvPr>
          <p:cNvSpPr>
            <a:spLocks noGrp="1"/>
          </p:cNvSpPr>
          <p:nvPr>
            <p:ph type="ctrTitle"/>
          </p:nvPr>
        </p:nvSpPr>
        <p:spPr>
          <a:xfrm>
            <a:off x="-177975" y="1981200"/>
            <a:ext cx="5105400" cy="609600"/>
          </a:xfrm>
        </p:spPr>
        <p:txBody>
          <a:bodyPr/>
          <a:lstStyle/>
          <a:p>
            <a:r>
              <a:rPr lang="en-US" altLang="en-US" dirty="0">
                <a:solidFill>
                  <a:schemeClr val="tx1"/>
                </a:solidFill>
              </a:rPr>
              <a:t>Chapter 10</a:t>
            </a:r>
          </a:p>
        </p:txBody>
      </p:sp>
      <p:sp>
        <p:nvSpPr>
          <p:cNvPr id="7" name="Text Placeholder 6">
            <a:extLst>
              <a:ext uri="{FF2B5EF4-FFF2-40B4-BE49-F238E27FC236}">
                <a16:creationId xmlns:a16="http://schemas.microsoft.com/office/drawing/2014/main" id="{D081F6E6-3770-4E14-A3C7-E2D1E7FD0E0F}"/>
              </a:ext>
            </a:extLst>
          </p:cNvPr>
          <p:cNvSpPr>
            <a:spLocks noGrp="1"/>
          </p:cNvSpPr>
          <p:nvPr>
            <p:ph type="body" sz="quarter" idx="10"/>
          </p:nvPr>
        </p:nvSpPr>
        <p:spPr>
          <a:xfrm>
            <a:off x="-91187" y="3124200"/>
            <a:ext cx="5105400" cy="1860756"/>
          </a:xfrm>
        </p:spPr>
        <p:txBody>
          <a:bodyPr/>
          <a:lstStyle/>
          <a:p>
            <a:pPr algn="ctr"/>
            <a:r>
              <a:rPr lang="en-US" sz="4000" dirty="0">
                <a:latin typeface="+mj-lt"/>
              </a:rPr>
              <a:t>Communication: Theory and Modern Media</a:t>
            </a:r>
            <a:endParaRPr lang="en-US" sz="3600" dirty="0">
              <a:latin typeface="+mj-lt"/>
            </a:endParaRPr>
          </a:p>
        </p:txBody>
      </p:sp>
      <p:pic>
        <p:nvPicPr>
          <p:cNvPr id="9" name="Picture 8">
            <a:extLst>
              <a:ext uri="{FF2B5EF4-FFF2-40B4-BE49-F238E27FC236}">
                <a16:creationId xmlns:a16="http://schemas.microsoft.com/office/drawing/2014/main" id="{A6A52085-C8BE-404B-AC59-02C5F7D3A3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636" y="703625"/>
            <a:ext cx="4074764" cy="5139417"/>
          </a:xfrm>
          <a:prstGeom prst="rect">
            <a:avLst/>
          </a:prstGeom>
        </p:spPr>
      </p:pic>
      <p:sp>
        <p:nvSpPr>
          <p:cNvPr id="6" name="Content placeholder 1">
            <a:extLst>
              <a:ext uri="{FF2B5EF4-FFF2-40B4-BE49-F238E27FC236}">
                <a16:creationId xmlns:a16="http://schemas.microsoft.com/office/drawing/2014/main" id="{95C45F57-3337-4AE2-8305-8371C67FF394}"/>
              </a:ext>
            </a:extLst>
          </p:cNvPr>
          <p:cNvSpPr/>
          <p:nvPr/>
        </p:nvSpPr>
        <p:spPr>
          <a:xfrm>
            <a:off x="53481" y="6697770"/>
            <a:ext cx="9220200" cy="215444"/>
          </a:xfrm>
          <a:prstGeom prst="rect">
            <a:avLst/>
          </a:prstGeom>
        </p:spPr>
        <p:txBody>
          <a:bodyPr wrap="square">
            <a:spAutoFit/>
          </a:bodyPr>
          <a:lstStyle/>
          <a:p>
            <a:pPr marL="0" lvl="2">
              <a:buFont typeface="Wingdings" panose="05000000000000000000" pitchFamily="2" charset="2"/>
              <a:buNone/>
            </a:pPr>
            <a:r>
              <a:rPr lang="en-US" sz="800" dirty="0">
                <a:solidFill>
                  <a:prstClr val="black"/>
                </a:solidFill>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solidFill>
                <a:prstClr val="black"/>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830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325D8-AB3E-4F56-8AC5-E3385E3FDAC7}"/>
              </a:ext>
            </a:extLst>
          </p:cNvPr>
          <p:cNvSpPr>
            <a:spLocks noGrp="1"/>
          </p:cNvSpPr>
          <p:nvPr>
            <p:ph type="title"/>
          </p:nvPr>
        </p:nvSpPr>
        <p:spPr/>
        <p:txBody>
          <a:bodyPr/>
          <a:lstStyle/>
          <a:p>
            <a:r>
              <a:rPr lang="en-US" altLang="en-US" dirty="0"/>
              <a:t>Barriers to Communication, 1</a:t>
            </a:r>
            <a:endParaRPr lang="en-US" dirty="0"/>
          </a:p>
        </p:txBody>
      </p:sp>
      <p:sp>
        <p:nvSpPr>
          <p:cNvPr id="3" name="Content Placeholder 2">
            <a:extLst>
              <a:ext uri="{FF2B5EF4-FFF2-40B4-BE49-F238E27FC236}">
                <a16:creationId xmlns:a16="http://schemas.microsoft.com/office/drawing/2014/main" id="{51FB314A-5BFB-403E-9F44-9256692E0864}"/>
              </a:ext>
            </a:extLst>
          </p:cNvPr>
          <p:cNvSpPr>
            <a:spLocks noGrp="1"/>
          </p:cNvSpPr>
          <p:nvPr>
            <p:ph idx="1"/>
          </p:nvPr>
        </p:nvSpPr>
        <p:spPr/>
        <p:txBody>
          <a:bodyPr/>
          <a:lstStyle/>
          <a:p>
            <a:pPr marL="0" indent="0">
              <a:buNone/>
            </a:pPr>
            <a:r>
              <a:rPr lang="en-US" altLang="en-US" dirty="0"/>
              <a:t>Information overload</a:t>
            </a:r>
          </a:p>
          <a:p>
            <a:r>
              <a:rPr lang="en-US" altLang="en-US" sz="2200" dirty="0"/>
              <a:t>Give employees only information that will be useful to them</a:t>
            </a:r>
          </a:p>
          <a:p>
            <a:r>
              <a:rPr lang="en-US" altLang="en-US" sz="2200" dirty="0"/>
              <a:t>Ensure that employees are paying attention information is being given</a:t>
            </a:r>
          </a:p>
          <a:p>
            <a:pPr marL="0" indent="0">
              <a:buNone/>
            </a:pPr>
            <a:endParaRPr lang="en-US" altLang="en-US" sz="2000" dirty="0"/>
          </a:p>
          <a:p>
            <a:pPr marL="0" indent="0">
              <a:buNone/>
            </a:pPr>
            <a:r>
              <a:rPr lang="en-US" altLang="en-US" dirty="0"/>
              <a:t>Misunderstandings</a:t>
            </a:r>
          </a:p>
          <a:p>
            <a:r>
              <a:rPr lang="en-US" altLang="en-US" sz="2200" dirty="0"/>
              <a:t>Be careful to make appropriate word choices</a:t>
            </a:r>
          </a:p>
          <a:p>
            <a:r>
              <a:rPr lang="en-US" altLang="en-US" sz="2200" dirty="0"/>
              <a:t>Be familiar with the communication styles of the various cultures of people with whom one works</a:t>
            </a:r>
          </a:p>
          <a:p>
            <a:r>
              <a:rPr lang="en-US" altLang="en-US" sz="2200" dirty="0"/>
              <a:t>Do not confuse inferences with facts</a:t>
            </a:r>
          </a:p>
          <a:p>
            <a:pPr lvl="1"/>
            <a:r>
              <a:rPr lang="en-US" b="1" dirty="0"/>
              <a:t>Inferences</a:t>
            </a:r>
            <a:r>
              <a:rPr lang="en-US" dirty="0"/>
              <a:t>: Conclusions drawn from the facts available</a:t>
            </a:r>
          </a:p>
        </p:txBody>
      </p:sp>
      <p:sp>
        <p:nvSpPr>
          <p:cNvPr id="7" name="Text Placeholder 6"/>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80492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1295A-1954-4E93-A56F-EE6EAEC74EEE}"/>
              </a:ext>
            </a:extLst>
          </p:cNvPr>
          <p:cNvSpPr>
            <a:spLocks noGrp="1"/>
          </p:cNvSpPr>
          <p:nvPr>
            <p:ph type="title"/>
          </p:nvPr>
        </p:nvSpPr>
        <p:spPr/>
        <p:txBody>
          <a:bodyPr/>
          <a:lstStyle/>
          <a:p>
            <a:r>
              <a:rPr lang="en-US" altLang="en-US" dirty="0"/>
              <a:t>Barriers to Communication, 2</a:t>
            </a:r>
            <a:endParaRPr lang="en-US" dirty="0"/>
          </a:p>
        </p:txBody>
      </p:sp>
      <p:sp>
        <p:nvSpPr>
          <p:cNvPr id="3" name="Content Placeholder 2">
            <a:extLst>
              <a:ext uri="{FF2B5EF4-FFF2-40B4-BE49-F238E27FC236}">
                <a16:creationId xmlns:a16="http://schemas.microsoft.com/office/drawing/2014/main" id="{B9723607-87D3-44F6-89D8-7594878C3AE8}"/>
              </a:ext>
            </a:extLst>
          </p:cNvPr>
          <p:cNvSpPr>
            <a:spLocks noGrp="1"/>
          </p:cNvSpPr>
          <p:nvPr>
            <p:ph idx="1"/>
          </p:nvPr>
        </p:nvSpPr>
        <p:spPr/>
        <p:txBody>
          <a:bodyPr/>
          <a:lstStyle/>
          <a:p>
            <a:pPr marL="0" indent="0">
              <a:buNone/>
            </a:pPr>
            <a:r>
              <a:rPr lang="en-US" altLang="en-US" dirty="0"/>
              <a:t>Biases in perceptions</a:t>
            </a:r>
          </a:p>
          <a:p>
            <a:r>
              <a:rPr lang="en-US" altLang="en-US" sz="2200" b="1" dirty="0"/>
              <a:t>Perceptions</a:t>
            </a:r>
            <a:r>
              <a:rPr lang="en-US" altLang="en-US" sz="2200" dirty="0"/>
              <a:t>: Ways people see and interpret reality</a:t>
            </a:r>
          </a:p>
          <a:p>
            <a:pPr lvl="1"/>
            <a:r>
              <a:rPr lang="en-US" altLang="en-US" dirty="0"/>
              <a:t>When perceptions about others are false, messages might get distorted</a:t>
            </a:r>
          </a:p>
          <a:p>
            <a:r>
              <a:rPr lang="en-US" altLang="en-US" sz="2200" b="1" dirty="0"/>
              <a:t>Prejudices</a:t>
            </a:r>
            <a:r>
              <a:rPr lang="en-US" altLang="en-US" sz="2200" dirty="0"/>
              <a:t>: Negative conclusions about a category of people based on stereotypes</a:t>
            </a:r>
          </a:p>
          <a:p>
            <a:pPr lvl="1"/>
            <a:r>
              <a:rPr lang="en-US" altLang="en-US" dirty="0"/>
              <a:t>Can distort perceptions</a:t>
            </a:r>
          </a:p>
          <a:p>
            <a:r>
              <a:rPr lang="en-US" altLang="en-US" sz="2200" dirty="0"/>
              <a:t>Biases in paying attention</a:t>
            </a:r>
          </a:p>
          <a:p>
            <a:pPr lvl="1"/>
            <a:r>
              <a:rPr lang="en-US" altLang="en-US" dirty="0"/>
              <a:t>People pay more attention to things that serve their own self-interests</a:t>
            </a:r>
          </a:p>
          <a:p>
            <a:pPr lvl="1"/>
            <a:r>
              <a:rPr lang="en-US" altLang="en-US" dirty="0"/>
              <a:t>People hear messages that fit their existing viewpoint and discount those that contradict those viewpoints</a:t>
            </a:r>
          </a:p>
          <a:p>
            <a:endParaRPr lang="en-US" altLang="en-US" dirty="0"/>
          </a:p>
        </p:txBody>
      </p:sp>
      <p:sp>
        <p:nvSpPr>
          <p:cNvPr id="7" name="Text Placeholder 6"/>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959337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latin typeface="Calibri" panose="020F0502020204030204" pitchFamily="34" charset="0"/>
                <a:cs typeface="Arial" charset="0"/>
              </a:rPr>
              <a:t>Types of Messages</a:t>
            </a:r>
          </a:p>
        </p:txBody>
      </p:sp>
      <p:sp>
        <p:nvSpPr>
          <p:cNvPr id="25603" name="Content Placeholder 2"/>
          <p:cNvSpPr>
            <a:spLocks noGrp="1"/>
          </p:cNvSpPr>
          <p:nvPr>
            <p:ph idx="1"/>
          </p:nvPr>
        </p:nvSpPr>
        <p:spPr>
          <a:xfrm>
            <a:off x="457200" y="990600"/>
            <a:ext cx="8229600" cy="5562600"/>
          </a:xfrm>
        </p:spPr>
        <p:txBody>
          <a:bodyPr/>
          <a:lstStyle/>
          <a:p>
            <a:pPr marL="0" indent="0">
              <a:spcAft>
                <a:spcPts val="300"/>
              </a:spcAft>
              <a:buNone/>
            </a:pPr>
            <a:r>
              <a:rPr lang="en-US" altLang="en-US" b="1" dirty="0">
                <a:latin typeface="Calibri" panose="020F0502020204030204" pitchFamily="34" charset="0"/>
                <a:cs typeface="Arial" charset="0"/>
              </a:rPr>
              <a:t>Verbal message</a:t>
            </a:r>
            <a:r>
              <a:rPr lang="en-US" altLang="en-US" dirty="0">
                <a:latin typeface="Calibri" panose="020F0502020204030204" pitchFamily="34" charset="0"/>
                <a:cs typeface="Arial" charset="0"/>
              </a:rPr>
              <a:t>: Consists of words</a:t>
            </a:r>
          </a:p>
          <a:p>
            <a:pPr>
              <a:spcAft>
                <a:spcPts val="300"/>
              </a:spcAft>
            </a:pPr>
            <a:r>
              <a:rPr lang="en-US" altLang="en-US" sz="2200" dirty="0">
                <a:latin typeface="Calibri" panose="020F0502020204030204" pitchFamily="34" charset="0"/>
                <a:cs typeface="Arial" charset="0"/>
              </a:rPr>
              <a:t>Types</a:t>
            </a:r>
          </a:p>
          <a:p>
            <a:pPr lvl="1">
              <a:spcAft>
                <a:spcPts val="300"/>
              </a:spcAft>
            </a:pPr>
            <a:r>
              <a:rPr lang="en-US" altLang="en-US" dirty="0">
                <a:latin typeface="Calibri" panose="020F0502020204030204" pitchFamily="34" charset="0"/>
                <a:cs typeface="Arial" charset="0"/>
              </a:rPr>
              <a:t>Oral communication</a:t>
            </a:r>
          </a:p>
          <a:p>
            <a:pPr lvl="1">
              <a:spcAft>
                <a:spcPts val="300"/>
              </a:spcAft>
            </a:pPr>
            <a:r>
              <a:rPr lang="en-US" altLang="en-US" dirty="0">
                <a:latin typeface="Calibri" panose="020F0502020204030204" pitchFamily="34" charset="0"/>
                <a:cs typeface="Arial" charset="0"/>
              </a:rPr>
              <a:t>Written communication</a:t>
            </a:r>
          </a:p>
          <a:p>
            <a:pPr marL="0" indent="0">
              <a:spcAft>
                <a:spcPts val="300"/>
              </a:spcAft>
              <a:buNone/>
            </a:pPr>
            <a:endParaRPr lang="en-US" altLang="en-US" sz="1200" dirty="0">
              <a:latin typeface="Calibri" panose="020F0502020204030204" pitchFamily="34" charset="0"/>
              <a:cs typeface="Arial" charset="0"/>
            </a:endParaRPr>
          </a:p>
          <a:p>
            <a:pPr marL="0" indent="0">
              <a:spcAft>
                <a:spcPts val="300"/>
              </a:spcAft>
              <a:buNone/>
            </a:pPr>
            <a:r>
              <a:rPr lang="en-US" altLang="en-US" b="1" dirty="0">
                <a:latin typeface="Calibri" panose="020F0502020204030204" pitchFamily="34" charset="0"/>
                <a:cs typeface="Arial" charset="0"/>
              </a:rPr>
              <a:t>Nonverbal message</a:t>
            </a:r>
            <a:r>
              <a:rPr lang="en-US" altLang="en-US" dirty="0">
                <a:latin typeface="Calibri" panose="020F0502020204030204" pitchFamily="34" charset="0"/>
                <a:cs typeface="Arial" charset="0"/>
              </a:rPr>
              <a:t>: Conveyed without using words</a:t>
            </a:r>
          </a:p>
          <a:p>
            <a:pPr>
              <a:spcAft>
                <a:spcPts val="300"/>
              </a:spcAft>
            </a:pPr>
            <a:r>
              <a:rPr lang="en-US" altLang="en-US" sz="2200" dirty="0">
                <a:latin typeface="Calibri" panose="020F0502020204030204" pitchFamily="34" charset="0"/>
                <a:cs typeface="Arial" charset="0"/>
              </a:rPr>
              <a:t>Types</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Gestures</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Posture</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Tone of voice</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Facial expression</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Attire</a:t>
            </a:r>
          </a:p>
          <a:p>
            <a:pPr lvl="1">
              <a:spcAft>
                <a:spcPts val="300"/>
              </a:spcAft>
              <a:buFont typeface="Arial" panose="020B0604020202020204" pitchFamily="34" charset="0"/>
              <a:buChar char="•"/>
            </a:pPr>
            <a:r>
              <a:rPr lang="en-US" altLang="en-US" dirty="0">
                <a:latin typeface="Calibri" panose="020F0502020204030204" pitchFamily="34" charset="0"/>
                <a:cs typeface="Arial" charset="0"/>
              </a:rPr>
              <a:t>Silence </a:t>
            </a:r>
          </a:p>
          <a:p>
            <a:pPr marL="0" indent="0">
              <a:spcAft>
                <a:spcPts val="300"/>
              </a:spcAft>
              <a:buNone/>
            </a:pP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0500330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A98AD5A-9F45-4476-87EE-7831233E37B9}"/>
              </a:ext>
            </a:extLst>
          </p:cNvPr>
          <p:cNvSpPr>
            <a:spLocks noGrp="1"/>
          </p:cNvSpPr>
          <p:nvPr>
            <p:ph type="title"/>
          </p:nvPr>
        </p:nvSpPr>
        <p:spPr/>
        <p:txBody>
          <a:bodyPr/>
          <a:lstStyle/>
          <a:p>
            <a:r>
              <a:rPr lang="en-US" altLang="en-US" sz="3200" dirty="0">
                <a:latin typeface="Calibri" panose="020F0502020204030204" pitchFamily="34" charset="0"/>
                <a:cs typeface="Arial" charset="0"/>
              </a:rPr>
              <a:t>	Figure 10.7: Relative Contributions of Several</a:t>
            </a:r>
            <a:br>
              <a:rPr lang="en-US" altLang="en-US" sz="3200" dirty="0">
                <a:latin typeface="Calibri" panose="020F0502020204030204" pitchFamily="34" charset="0"/>
                <a:cs typeface="Arial" charset="0"/>
              </a:rPr>
            </a:br>
            <a:r>
              <a:rPr lang="en-US" altLang="en-US" sz="3200" dirty="0">
                <a:latin typeface="Calibri" panose="020F0502020204030204" pitchFamily="34" charset="0"/>
                <a:cs typeface="Arial" charset="0"/>
              </a:rPr>
              <a:t>Factors to Total Impact of a Message</a:t>
            </a:r>
            <a:endParaRPr lang="en-US" sz="3200" dirty="0"/>
          </a:p>
        </p:txBody>
      </p:sp>
      <p:pic>
        <p:nvPicPr>
          <p:cNvPr id="4" name="Picture 3" descr="The pie chart depicts relative contributions of several factors to the total impact of a message.">
            <a:extLst>
              <a:ext uri="{FF2B5EF4-FFF2-40B4-BE49-F238E27FC236}">
                <a16:creationId xmlns:a16="http://schemas.microsoft.com/office/drawing/2014/main" id="{3D292F92-7D76-4098-AE88-AFDED7E5B1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8938" y="1676400"/>
            <a:ext cx="5566123" cy="4103176"/>
          </a:xfrm>
          <a:prstGeom prst="rect">
            <a:avLst/>
          </a:prstGeom>
        </p:spPr>
      </p:pic>
      <p:sp>
        <p:nvSpPr>
          <p:cNvPr id="6" name="Content Placeholder 5">
            <a:extLst>
              <a:ext uri="{FF2B5EF4-FFF2-40B4-BE49-F238E27FC236}">
                <a16:creationId xmlns:a16="http://schemas.microsoft.com/office/drawing/2014/main" id="{196119E1-9F19-4663-B376-8C1B34DEF735}"/>
              </a:ext>
            </a:extLst>
          </p:cNvPr>
          <p:cNvSpPr txBox="1">
            <a:spLocks/>
          </p:cNvSpPr>
          <p:nvPr/>
        </p:nvSpPr>
        <p:spPr>
          <a:xfrm>
            <a:off x="1788938" y="5856897"/>
            <a:ext cx="6400800" cy="304799"/>
          </a:xfrm>
          <a:prstGeom prst="rect">
            <a:avLst/>
          </a:prstGeom>
        </p:spPr>
        <p:txBody>
          <a:bodyPr/>
          <a:lstStyle>
            <a:lvl1pPr marL="342900" indent="-342900" algn="l" defTabSz="457200" rtl="0" eaLnBrk="1" latinLnBrk="0" hangingPunct="1">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1000" dirty="0"/>
              <a:t>Source: Data from Albert </a:t>
            </a:r>
            <a:r>
              <a:rPr lang="en-IN" sz="1000" dirty="0" err="1"/>
              <a:t>Mehrabian</a:t>
            </a:r>
            <a:r>
              <a:rPr lang="en-IN" sz="1000" dirty="0"/>
              <a:t>, “Communication without Words,” Psychology Today, September 1968, pp. 53–55.</a:t>
            </a:r>
          </a:p>
        </p:txBody>
      </p:sp>
      <p:sp>
        <p:nvSpPr>
          <p:cNvPr id="8" name="Content Placeholder 7">
            <a:extLst>
              <a:ext uri="{FF2B5EF4-FFF2-40B4-BE49-F238E27FC236}">
                <a16:creationId xmlns:a16="http://schemas.microsoft.com/office/drawing/2014/main" id="{7293F92D-E44D-4580-A3CA-EE0F1C221C2A}"/>
              </a:ext>
            </a:extLst>
          </p:cNvPr>
          <p:cNvSpPr>
            <a:spLocks noGrp="1"/>
          </p:cNvSpPr>
          <p:nvPr>
            <p:ph idx="1"/>
          </p:nvPr>
        </p:nvSpPr>
        <p:spPr>
          <a:xfrm>
            <a:off x="6096000" y="4609266"/>
            <a:ext cx="2895600" cy="675011"/>
          </a:xfrm>
        </p:spPr>
        <p:txBody>
          <a:bodyPr/>
          <a:lstStyle/>
          <a:p>
            <a:pPr marL="0" indent="0" algn="ctr">
              <a:buNone/>
            </a:pPr>
            <a:r>
              <a:rPr lang="en-US" sz="1200" dirty="0">
                <a:hlinkClick r:id="rId4" action="ppaction://hlinksldjump"/>
              </a:rPr>
              <a:t>Jump to </a:t>
            </a:r>
            <a:r>
              <a:rPr lang="en-US" altLang="en-US" sz="1200" dirty="0">
                <a:latin typeface="Calibri" panose="020F0502020204030204" pitchFamily="34" charset="0"/>
                <a:cs typeface="Arial" charset="0"/>
                <a:hlinkClick r:id="rId4" action="ppaction://hlinksldjump"/>
              </a:rPr>
              <a:t>Figure 10.7: Relative Contributions of Several Factors to Total Impact of a Message, Appendix</a:t>
            </a:r>
            <a:endParaRPr lang="en-US" sz="1200" dirty="0"/>
          </a:p>
        </p:txBody>
      </p:sp>
    </p:spTree>
    <p:extLst>
      <p:ext uri="{BB962C8B-B14F-4D97-AF65-F5344CB8AC3E}">
        <p14:creationId xmlns:p14="http://schemas.microsoft.com/office/powerpoint/2010/main" val="3760729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9FE42-6C5B-4FC3-96A5-62F872417B2B}"/>
              </a:ext>
            </a:extLst>
          </p:cNvPr>
          <p:cNvSpPr>
            <a:spLocks noGrp="1"/>
          </p:cNvSpPr>
          <p:nvPr>
            <p:ph type="title"/>
          </p:nvPr>
        </p:nvSpPr>
        <p:spPr/>
        <p:txBody>
          <a:bodyPr/>
          <a:lstStyle/>
          <a:p>
            <a:r>
              <a:rPr lang="en-US" altLang="en-US" dirty="0"/>
              <a:t>Oral Communication</a:t>
            </a:r>
          </a:p>
        </p:txBody>
      </p:sp>
      <p:sp>
        <p:nvSpPr>
          <p:cNvPr id="3" name="Content Placeholder 2">
            <a:extLst>
              <a:ext uri="{FF2B5EF4-FFF2-40B4-BE49-F238E27FC236}">
                <a16:creationId xmlns:a16="http://schemas.microsoft.com/office/drawing/2014/main" id="{8A98B4ED-0915-404E-B4D6-7DF5C19DEF67}"/>
              </a:ext>
            </a:extLst>
          </p:cNvPr>
          <p:cNvSpPr>
            <a:spLocks noGrp="1"/>
          </p:cNvSpPr>
          <p:nvPr>
            <p:ph idx="1"/>
          </p:nvPr>
        </p:nvSpPr>
        <p:spPr/>
        <p:txBody>
          <a:bodyPr/>
          <a:lstStyle/>
          <a:p>
            <a:r>
              <a:rPr lang="en-US" altLang="en-US" dirty="0"/>
              <a:t>Conversations</a:t>
            </a:r>
          </a:p>
          <a:p>
            <a:r>
              <a:rPr lang="en-US" altLang="en-US" dirty="0"/>
              <a:t>Interviews</a:t>
            </a:r>
          </a:p>
          <a:p>
            <a:r>
              <a:rPr lang="en-US" altLang="en-US" dirty="0"/>
              <a:t>Meetings</a:t>
            </a:r>
          </a:p>
          <a:p>
            <a:r>
              <a:rPr lang="en-US" altLang="en-US" dirty="0"/>
              <a:t>Formal presentations</a:t>
            </a:r>
          </a:p>
          <a:p>
            <a:endParaRPr lang="en-US" dirty="0"/>
          </a:p>
        </p:txBody>
      </p:sp>
      <p:sp>
        <p:nvSpPr>
          <p:cNvPr id="7" name="Text Placeholder 6"/>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056130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Autofit/>
          </a:bodyPr>
          <a:lstStyle/>
          <a:p>
            <a:r>
              <a:rPr lang="en-US" altLang="en-US" dirty="0">
                <a:latin typeface="Calibri" panose="020F0502020204030204" pitchFamily="34" charset="0"/>
                <a:cs typeface="Arial" charset="0"/>
              </a:rPr>
              <a:t>Steps to a Successful Presentation</a:t>
            </a:r>
          </a:p>
        </p:txBody>
      </p:sp>
      <p:sp>
        <p:nvSpPr>
          <p:cNvPr id="30723" name="Content Placeholder 2"/>
          <p:cNvSpPr>
            <a:spLocks noGrp="1"/>
          </p:cNvSpPr>
          <p:nvPr>
            <p:ph idx="1"/>
          </p:nvPr>
        </p:nvSpPr>
        <p:spPr/>
        <p:txBody>
          <a:bodyPr/>
          <a:lstStyle/>
          <a:p>
            <a:r>
              <a:rPr lang="en-US" altLang="en-US" dirty="0">
                <a:latin typeface="Calibri" panose="020F0502020204030204" pitchFamily="34" charset="0"/>
                <a:cs typeface="Arial" charset="0"/>
              </a:rPr>
              <a:t>Research one’s subject matter thoroughly</a:t>
            </a:r>
          </a:p>
          <a:p>
            <a:r>
              <a:rPr lang="en-US" altLang="en-US" dirty="0">
                <a:latin typeface="Calibri" panose="020F0502020204030204" pitchFamily="34" charset="0"/>
                <a:cs typeface="Arial" charset="0"/>
              </a:rPr>
              <a:t>Research one’s audience</a:t>
            </a:r>
          </a:p>
          <a:p>
            <a:r>
              <a:rPr lang="en-US" altLang="en-US" dirty="0">
                <a:latin typeface="Calibri" panose="020F0502020204030204" pitchFamily="34" charset="0"/>
                <a:cs typeface="Arial" charset="0"/>
              </a:rPr>
              <a:t>Write a presentation that starts out with a focus on the benefits one is offering</a:t>
            </a:r>
          </a:p>
          <a:p>
            <a:r>
              <a:rPr lang="en-US" altLang="en-US" dirty="0">
                <a:latin typeface="Calibri" panose="020F0502020204030204" pitchFamily="34" charset="0"/>
                <a:cs typeface="Arial" charset="0"/>
              </a:rPr>
              <a:t>Think of ways to get audience members engaged and involved</a:t>
            </a:r>
          </a:p>
          <a:p>
            <a:r>
              <a:rPr lang="en-US" altLang="en-US" dirty="0">
                <a:latin typeface="Calibri" panose="020F0502020204030204" pitchFamily="34" charset="0"/>
                <a:cs typeface="Arial" charset="0"/>
              </a:rPr>
              <a:t>Plan the use of any presentation tool as thoroughly as the oral presentation</a:t>
            </a:r>
          </a:p>
          <a:p>
            <a:r>
              <a:rPr lang="en-US" altLang="en-US" dirty="0">
                <a:latin typeface="Calibri" panose="020F0502020204030204" pitchFamily="34" charset="0"/>
                <a:cs typeface="Arial" charset="0"/>
              </a:rPr>
              <a:t>Practice one’s presentation</a:t>
            </a:r>
          </a:p>
          <a:p>
            <a:r>
              <a:rPr lang="en-US" altLang="en-US" dirty="0">
                <a:latin typeface="Calibri" panose="020F0502020204030204" pitchFamily="34" charset="0"/>
                <a:cs typeface="Arial" charset="0"/>
              </a:rPr>
              <a:t>Arrive at the presentation site early</a:t>
            </a:r>
          </a:p>
        </p:txBody>
      </p:sp>
    </p:spTree>
    <p:extLst>
      <p:ext uri="{BB962C8B-B14F-4D97-AF65-F5344CB8AC3E}">
        <p14:creationId xmlns:p14="http://schemas.microsoft.com/office/powerpoint/2010/main" val="2769787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D11EB-4AC6-43B9-9E6B-0FC344E49C89}"/>
              </a:ext>
            </a:extLst>
          </p:cNvPr>
          <p:cNvSpPr>
            <a:spLocks noGrp="1"/>
          </p:cNvSpPr>
          <p:nvPr>
            <p:ph type="title"/>
          </p:nvPr>
        </p:nvSpPr>
        <p:spPr/>
        <p:txBody>
          <a:bodyPr/>
          <a:lstStyle/>
          <a:p>
            <a:r>
              <a:rPr lang="en-US" altLang="en-US" dirty="0"/>
              <a:t>Written Communication</a:t>
            </a:r>
            <a:br>
              <a:rPr lang="en-US" altLang="en-US" dirty="0"/>
            </a:br>
            <a:endParaRPr lang="en-US" dirty="0"/>
          </a:p>
        </p:txBody>
      </p:sp>
      <p:sp>
        <p:nvSpPr>
          <p:cNvPr id="31747" name="Content Placeholder 8"/>
          <p:cNvSpPr>
            <a:spLocks noGrp="1"/>
          </p:cNvSpPr>
          <p:nvPr>
            <p:ph idx="1"/>
          </p:nvPr>
        </p:nvSpPr>
        <p:spPr/>
        <p:txBody>
          <a:bodyPr/>
          <a:lstStyle/>
          <a:p>
            <a:pPr marL="0" indent="0">
              <a:buNone/>
            </a:pPr>
            <a:r>
              <a:rPr lang="en-US" altLang="en-US" dirty="0"/>
              <a:t>Traditional forms</a:t>
            </a:r>
          </a:p>
          <a:p>
            <a:r>
              <a:rPr lang="en-US" altLang="en-US" sz="2200" dirty="0"/>
              <a:t>Memos, letters, reports, electronic messages, bulletin board notices, and posters </a:t>
            </a:r>
          </a:p>
          <a:p>
            <a:pPr marL="0" indent="0">
              <a:buNone/>
            </a:pPr>
            <a:endParaRPr lang="en-US" altLang="en-US" dirty="0"/>
          </a:p>
          <a:p>
            <a:pPr marL="0" indent="0">
              <a:buNone/>
            </a:pPr>
            <a:r>
              <a:rPr lang="en-US" altLang="en-US" dirty="0"/>
              <a:t>Modern media</a:t>
            </a:r>
          </a:p>
          <a:p>
            <a:r>
              <a:rPr lang="en-US" altLang="en-US" sz="2200" dirty="0"/>
              <a:t>Videoconferencing, text messaging, microblogging, status updates on social media, wikis, and reports posted online for collaboration</a:t>
            </a:r>
          </a:p>
        </p:txBody>
      </p:sp>
    </p:spTree>
    <p:extLst>
      <p:ext uri="{BB962C8B-B14F-4D97-AF65-F5344CB8AC3E}">
        <p14:creationId xmlns:p14="http://schemas.microsoft.com/office/powerpoint/2010/main" val="2025365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latin typeface="Calibri" panose="020F0502020204030204" pitchFamily="34" charset="0"/>
                <a:cs typeface="Arial" charset="0"/>
              </a:rPr>
              <a:t>Table 10.4: Put It in Writing?</a:t>
            </a:r>
          </a:p>
        </p:txBody>
      </p:sp>
      <p:graphicFrame>
        <p:nvGraphicFramePr>
          <p:cNvPr id="3" name="Table 2">
            <a:extLst>
              <a:ext uri="{FF2B5EF4-FFF2-40B4-BE49-F238E27FC236}">
                <a16:creationId xmlns:a16="http://schemas.microsoft.com/office/drawing/2014/main" id="{2C634887-082E-490E-A4F7-95F7ADECA127}"/>
              </a:ext>
            </a:extLst>
          </p:cNvPr>
          <p:cNvGraphicFramePr>
            <a:graphicFrameLocks noGrp="1"/>
          </p:cNvGraphicFramePr>
          <p:nvPr>
            <p:extLst>
              <p:ext uri="{D42A27DB-BD31-4B8C-83A1-F6EECF244321}">
                <p14:modId xmlns:p14="http://schemas.microsoft.com/office/powerpoint/2010/main" val="1995095086"/>
              </p:ext>
            </p:extLst>
          </p:nvPr>
        </p:nvGraphicFramePr>
        <p:xfrm>
          <a:off x="304800" y="1397000"/>
          <a:ext cx="8534400" cy="4041141"/>
        </p:xfrm>
        <a:graphic>
          <a:graphicData uri="http://schemas.openxmlformats.org/drawingml/2006/table">
            <a:tbl>
              <a:tblPr firstRow="1" bandRow="1">
                <a:tableStyleId>{8799B23B-EC83-4686-B30A-512413B5E67A}</a:tableStyleId>
              </a:tblPr>
              <a:tblGrid>
                <a:gridCol w="4267200">
                  <a:extLst>
                    <a:ext uri="{9D8B030D-6E8A-4147-A177-3AD203B41FA5}">
                      <a16:colId xmlns:a16="http://schemas.microsoft.com/office/drawing/2014/main" val="3507547130"/>
                    </a:ext>
                  </a:extLst>
                </a:gridCol>
                <a:gridCol w="4267200">
                  <a:extLst>
                    <a:ext uri="{9D8B030D-6E8A-4147-A177-3AD203B41FA5}">
                      <a16:colId xmlns:a16="http://schemas.microsoft.com/office/drawing/2014/main" val="1431111155"/>
                    </a:ext>
                  </a:extLst>
                </a:gridCol>
              </a:tblGrid>
              <a:tr h="50800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a:solidFill>
                            <a:schemeClr val="bg1"/>
                          </a:solidFill>
                          <a:latin typeface="+mn-lt"/>
                          <a:ea typeface="+mn-ea"/>
                          <a:cs typeface="+mn-cs"/>
                        </a:rPr>
                        <a:t>When Written Communication Is Best </a:t>
                      </a:r>
                      <a:r>
                        <a:rPr lang="en-US" sz="2000" b="0" i="0" u="none" strike="noStrike" kern="1200" baseline="0" dirty="0">
                          <a:solidFill>
                            <a:schemeClr val="bg1"/>
                          </a:solidFill>
                          <a:latin typeface="+mn-lt"/>
                          <a:ea typeface="+mn-ea"/>
                          <a:cs typeface="+mn-cs"/>
                        </a:rPr>
                        <a:t>	</a:t>
                      </a:r>
                    </a:p>
                  </a:txBody>
                  <a:tcPr>
                    <a:solidFill>
                      <a:srgbClr val="C0000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a:solidFill>
                            <a:schemeClr val="bg1"/>
                          </a:solidFill>
                          <a:latin typeface="+mn-lt"/>
                          <a:ea typeface="+mn-ea"/>
                          <a:cs typeface="+mn-cs"/>
                        </a:rPr>
                        <a:t>When Oral Communication Is Best </a:t>
                      </a:r>
                      <a:endParaRPr lang="en-US" sz="2000" b="0" i="0" u="none" strike="noStrike" kern="1200" baseline="0" dirty="0">
                        <a:solidFill>
                          <a:schemeClr val="bg1"/>
                        </a:solidFill>
                        <a:latin typeface="+mn-lt"/>
                        <a:ea typeface="+mn-ea"/>
                        <a:cs typeface="+mn-cs"/>
                      </a:endParaRPr>
                    </a:p>
                  </a:txBody>
                  <a:tcPr>
                    <a:solidFill>
                      <a:srgbClr val="C00000"/>
                    </a:solidFill>
                  </a:tcPr>
                </a:tc>
                <a:extLst>
                  <a:ext uri="{0D108BD9-81ED-4DB2-BD59-A6C34878D82A}">
                    <a16:rowId xmlns:a16="http://schemas.microsoft.com/office/drawing/2014/main" val="3336231801"/>
                  </a:ext>
                </a:extLst>
              </a:tr>
              <a:tr h="53763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Message includes complex information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Immediate feedback is necessary </a:t>
                      </a:r>
                    </a:p>
                  </a:txBody>
                  <a:tcPr>
                    <a:noFill/>
                  </a:tcPr>
                </a:tc>
                <a:extLst>
                  <a:ext uri="{0D108BD9-81ED-4DB2-BD59-A6C34878D82A}">
                    <a16:rowId xmlns:a16="http://schemas.microsoft.com/office/drawing/2014/main" val="832101833"/>
                  </a:ext>
                </a:extLst>
              </a:tr>
              <a:tr h="6053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Information is more factual than sensitive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Message is sensitive 	</a:t>
                      </a:r>
                    </a:p>
                  </a:txBody>
                  <a:tcPr>
                    <a:noFill/>
                  </a:tcPr>
                </a:tc>
                <a:extLst>
                  <a:ext uri="{0D108BD9-81ED-4DB2-BD59-A6C34878D82A}">
                    <a16:rowId xmlns:a16="http://schemas.microsoft.com/office/drawing/2014/main" val="726842467"/>
                  </a:ext>
                </a:extLst>
              </a:tr>
              <a:tr h="7323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Okay if others read the message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Building a relationship with the receiver is important 	</a:t>
                      </a:r>
                    </a:p>
                  </a:txBody>
                  <a:tcPr>
                    <a:noFill/>
                  </a:tcPr>
                </a:tc>
                <a:extLst>
                  <a:ext uri="{0D108BD9-81ED-4DB2-BD59-A6C34878D82A}">
                    <a16:rowId xmlns:a16="http://schemas.microsoft.com/office/drawing/2014/main" val="3864643144"/>
                  </a:ext>
                </a:extLst>
              </a:tr>
              <a:tr h="7323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A record of the communication is necessary</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Nonverbal cues needed for interpreting the message or feedback </a:t>
                      </a:r>
                    </a:p>
                  </a:txBody>
                  <a:tcPr>
                    <a:noFill/>
                  </a:tcPr>
                </a:tc>
                <a:extLst>
                  <a:ext uri="{0D108BD9-81ED-4DB2-BD59-A6C34878D82A}">
                    <a16:rowId xmlns:a16="http://schemas.microsoft.com/office/drawing/2014/main" val="400297375"/>
                  </a:ext>
                </a:extLst>
              </a:tr>
              <a:tr h="7323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The receiver can read the language and use the technology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Receiver might have difficulty reading </a:t>
                      </a:r>
                    </a:p>
                  </a:txBody>
                  <a:tcPr>
                    <a:noFill/>
                  </a:tcPr>
                </a:tc>
                <a:extLst>
                  <a:ext uri="{0D108BD9-81ED-4DB2-BD59-A6C34878D82A}">
                    <a16:rowId xmlns:a16="http://schemas.microsoft.com/office/drawing/2014/main" val="3466599028"/>
                  </a:ext>
                </a:extLst>
              </a:tr>
            </a:tbl>
          </a:graphicData>
        </a:graphic>
      </p:graphicFrame>
    </p:spTree>
    <p:extLst>
      <p:ext uri="{BB962C8B-B14F-4D97-AF65-F5344CB8AC3E}">
        <p14:creationId xmlns:p14="http://schemas.microsoft.com/office/powerpoint/2010/main" val="3683492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0BA35-D3CF-476D-9BF5-7B1F7EF817A1}"/>
              </a:ext>
            </a:extLst>
          </p:cNvPr>
          <p:cNvSpPr>
            <a:spLocks noGrp="1"/>
          </p:cNvSpPr>
          <p:nvPr>
            <p:ph type="title"/>
          </p:nvPr>
        </p:nvSpPr>
        <p:spPr/>
        <p:txBody>
          <a:bodyPr/>
          <a:lstStyle/>
          <a:p>
            <a:r>
              <a:rPr lang="en-US" altLang="en-US" sz="3200" dirty="0">
                <a:latin typeface="Calibri" panose="020F0502020204030204" pitchFamily="34" charset="0"/>
                <a:cs typeface="Arial" charset="0"/>
              </a:rPr>
              <a:t>Choosing the Most Effective Message Type</a:t>
            </a:r>
            <a:endParaRPr lang="en-US" sz="3200" dirty="0"/>
          </a:p>
        </p:txBody>
      </p:sp>
      <p:sp>
        <p:nvSpPr>
          <p:cNvPr id="3" name="Content Placeholder 2">
            <a:extLst>
              <a:ext uri="{FF2B5EF4-FFF2-40B4-BE49-F238E27FC236}">
                <a16:creationId xmlns:a16="http://schemas.microsoft.com/office/drawing/2014/main" id="{65719321-6C9A-4106-B07A-2DED60E885C2}"/>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Requires a supervisor to consider the following:</a:t>
            </a:r>
          </a:p>
          <a:p>
            <a:pPr marL="0" indent="0">
              <a:buNone/>
            </a:pPr>
            <a:endParaRPr lang="en-US" altLang="en-US" dirty="0">
              <a:latin typeface="Calibri" panose="020F0502020204030204" pitchFamily="34" charset="0"/>
              <a:cs typeface="Arial" charset="0"/>
            </a:endParaRPr>
          </a:p>
          <a:p>
            <a:r>
              <a:rPr lang="en-US" altLang="en-US" sz="2200" dirty="0">
                <a:latin typeface="Calibri" panose="020F0502020204030204" pitchFamily="34" charset="0"/>
                <a:cs typeface="Arial" charset="0"/>
              </a:rPr>
              <a:t>Time and cost limits</a:t>
            </a:r>
          </a:p>
          <a:p>
            <a:r>
              <a:rPr lang="en-US" altLang="en-US" sz="2200" dirty="0">
                <a:latin typeface="Calibri" panose="020F0502020204030204" pitchFamily="34" charset="0"/>
                <a:cs typeface="Arial" charset="0"/>
              </a:rPr>
              <a:t>Complexity and sensitivity of the issue</a:t>
            </a:r>
          </a:p>
          <a:p>
            <a:r>
              <a:rPr lang="en-US" altLang="en-US" sz="2200" dirty="0">
                <a:latin typeface="Calibri" panose="020F0502020204030204" pitchFamily="34" charset="0"/>
                <a:cs typeface="Arial" charset="0"/>
              </a:rPr>
              <a:t>Need for a record of the communication</a:t>
            </a:r>
          </a:p>
          <a:p>
            <a:r>
              <a:rPr lang="en-US" altLang="en-US" sz="2200" dirty="0">
                <a:latin typeface="Calibri" panose="020F0502020204030204" pitchFamily="34" charset="0"/>
                <a:cs typeface="Arial" charset="0"/>
              </a:rPr>
              <a:t>Need for feedback</a:t>
            </a:r>
          </a:p>
          <a:p>
            <a:r>
              <a:rPr lang="en-US" altLang="en-US" sz="2200" dirty="0">
                <a:latin typeface="Calibri" panose="020F0502020204030204" pitchFamily="34" charset="0"/>
                <a:cs typeface="Arial" charset="0"/>
              </a:rPr>
              <a:t>Capabilities of the audience</a:t>
            </a:r>
          </a:p>
          <a:p>
            <a:pPr marL="0" indent="0">
              <a:buNone/>
            </a:pPr>
            <a:endParaRPr lang="en-US" dirty="0"/>
          </a:p>
        </p:txBody>
      </p:sp>
    </p:spTree>
    <p:extLst>
      <p:ext uri="{BB962C8B-B14F-4D97-AF65-F5344CB8AC3E}">
        <p14:creationId xmlns:p14="http://schemas.microsoft.com/office/powerpoint/2010/main" val="1667943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EA503-01D2-4797-BF7D-99AE32236D25}"/>
              </a:ext>
            </a:extLst>
          </p:cNvPr>
          <p:cNvSpPr>
            <a:spLocks noGrp="1"/>
          </p:cNvSpPr>
          <p:nvPr>
            <p:ph type="title"/>
          </p:nvPr>
        </p:nvSpPr>
        <p:spPr/>
        <p:txBody>
          <a:bodyPr/>
          <a:lstStyle/>
          <a:p>
            <a:r>
              <a:rPr lang="en-US" altLang="en-US" sz="3200" dirty="0">
                <a:latin typeface="Calibri" panose="020F0502020204030204" pitchFamily="34" charset="0"/>
                <a:cs typeface="Arial" charset="0"/>
              </a:rPr>
              <a:t>Direction of Communication in Organizations</a:t>
            </a:r>
            <a:endParaRPr lang="en-US" sz="3200" dirty="0"/>
          </a:p>
        </p:txBody>
      </p:sp>
      <p:sp>
        <p:nvSpPr>
          <p:cNvPr id="3" name="Content Placeholder 2">
            <a:extLst>
              <a:ext uri="{FF2B5EF4-FFF2-40B4-BE49-F238E27FC236}">
                <a16:creationId xmlns:a16="http://schemas.microsoft.com/office/drawing/2014/main" id="{7A76BA34-85F2-4F86-903C-5B753AA4938D}"/>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Downward</a:t>
            </a:r>
            <a:r>
              <a:rPr lang="en-US" altLang="en-US" dirty="0">
                <a:latin typeface="Calibri" panose="020F0502020204030204" pitchFamily="34" charset="0"/>
                <a:cs typeface="Arial" charset="0"/>
              </a:rPr>
              <a:t> </a:t>
            </a:r>
            <a:r>
              <a:rPr lang="en-US" altLang="en-US" b="1" dirty="0">
                <a:latin typeface="Calibri" panose="020F0502020204030204" pitchFamily="34" charset="0"/>
                <a:cs typeface="Arial" charset="0"/>
              </a:rPr>
              <a:t>communication</a:t>
            </a:r>
          </a:p>
          <a:p>
            <a:r>
              <a:rPr lang="en-US" altLang="en-US" sz="2200" dirty="0">
                <a:latin typeface="Calibri" panose="020F0502020204030204" pitchFamily="34" charset="0"/>
                <a:cs typeface="Arial" charset="0"/>
              </a:rPr>
              <a:t>Organizational communication in which a message is sent to someone at a lower level</a:t>
            </a:r>
          </a:p>
          <a:p>
            <a:pPr marL="0"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Upward communication</a:t>
            </a:r>
          </a:p>
          <a:p>
            <a:r>
              <a:rPr lang="en-US" altLang="en-US" sz="2200" dirty="0">
                <a:latin typeface="Calibri" panose="020F0502020204030204" pitchFamily="34" charset="0"/>
                <a:cs typeface="Arial" charset="0"/>
              </a:rPr>
              <a:t>Organizational communication in which a message is sent to someone at a higher level</a:t>
            </a:r>
          </a:p>
          <a:p>
            <a:pPr marL="0"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Lateral communication</a:t>
            </a:r>
          </a:p>
          <a:p>
            <a:r>
              <a:rPr lang="en-US" altLang="en-US" sz="2200" dirty="0">
                <a:latin typeface="Calibri" panose="020F0502020204030204" pitchFamily="34" charset="0"/>
                <a:cs typeface="Arial" charset="0"/>
              </a:rPr>
              <a:t>Organizational communication in which a message is sent to a person at the same level</a:t>
            </a:r>
          </a:p>
          <a:p>
            <a:endParaRPr lang="en-US" dirty="0"/>
          </a:p>
        </p:txBody>
      </p:sp>
    </p:spTree>
    <p:extLst>
      <p:ext uri="{BB962C8B-B14F-4D97-AF65-F5344CB8AC3E}">
        <p14:creationId xmlns:p14="http://schemas.microsoft.com/office/powerpoint/2010/main" val="1161418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D9193-261B-47BA-B008-74447979AC90}"/>
              </a:ext>
            </a:extLst>
          </p:cNvPr>
          <p:cNvSpPr>
            <a:spLocks noGrp="1"/>
          </p:cNvSpPr>
          <p:nvPr>
            <p:ph type="title"/>
          </p:nvPr>
        </p:nvSpPr>
        <p:spPr/>
        <p:txBody>
          <a:bodyPr/>
          <a:lstStyle/>
          <a:p>
            <a:r>
              <a:rPr lang="en-US" altLang="en-US" dirty="0"/>
              <a:t>Learning Objectives, 1</a:t>
            </a:r>
            <a:endParaRPr lang="en-US" dirty="0"/>
          </a:p>
        </p:txBody>
      </p:sp>
      <p:sp>
        <p:nvSpPr>
          <p:cNvPr id="3" name="Content Placeholder 2">
            <a:extLst>
              <a:ext uri="{FF2B5EF4-FFF2-40B4-BE49-F238E27FC236}">
                <a16:creationId xmlns:a16="http://schemas.microsoft.com/office/drawing/2014/main" id="{803E4857-B474-41FF-937A-AD57523FFAC0}"/>
              </a:ext>
            </a:extLst>
          </p:cNvPr>
          <p:cNvSpPr>
            <a:spLocks noGrp="1"/>
          </p:cNvSpPr>
          <p:nvPr>
            <p:ph idx="1"/>
          </p:nvPr>
        </p:nvSpPr>
        <p:spPr/>
        <p:txBody>
          <a:bodyPr/>
          <a:lstStyle/>
          <a:p>
            <a:r>
              <a:rPr lang="en-US" altLang="en-US" dirty="0"/>
              <a:t>Describe the process of communication</a:t>
            </a:r>
          </a:p>
          <a:p>
            <a:r>
              <a:rPr lang="en-US" altLang="en-US" dirty="0"/>
              <a:t>Distinguish between hearing and listening</a:t>
            </a:r>
          </a:p>
          <a:p>
            <a:r>
              <a:rPr lang="en-US" altLang="en-US" dirty="0"/>
              <a:t>Describe techniques for communicating effectively</a:t>
            </a:r>
          </a:p>
          <a:p>
            <a:r>
              <a:rPr lang="en-US" altLang="en-US" dirty="0"/>
              <a:t>Identify barriers to communication, and suggest ways to avoid them</a:t>
            </a:r>
          </a:p>
          <a:p>
            <a:r>
              <a:rPr lang="en-US" altLang="en-US" dirty="0"/>
              <a:t>Distinguish between verbal and nonverbal messages, and name types of verbal messages</a:t>
            </a:r>
          </a:p>
          <a:p>
            <a:endParaRPr lang="en-US" altLang="en-US" dirty="0"/>
          </a:p>
          <a:p>
            <a:endParaRPr lang="en-US" dirty="0"/>
          </a:p>
        </p:txBody>
      </p:sp>
    </p:spTree>
    <p:extLst>
      <p:ext uri="{BB962C8B-B14F-4D97-AF65-F5344CB8AC3E}">
        <p14:creationId xmlns:p14="http://schemas.microsoft.com/office/powerpoint/2010/main" val="3074053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9486-5CB1-40B5-BA77-4E096C42FA68}"/>
              </a:ext>
            </a:extLst>
          </p:cNvPr>
          <p:cNvSpPr>
            <a:spLocks noGrp="1"/>
          </p:cNvSpPr>
          <p:nvPr>
            <p:ph type="title"/>
          </p:nvPr>
        </p:nvSpPr>
        <p:spPr/>
        <p:txBody>
          <a:bodyPr/>
          <a:lstStyle/>
          <a:p>
            <a:r>
              <a:rPr lang="en-US" altLang="en-US" dirty="0">
                <a:latin typeface="Calibri" panose="020F0502020204030204" pitchFamily="34" charset="0"/>
                <a:cs typeface="Arial" charset="0"/>
              </a:rPr>
              <a:t>Formal and Informal Communication</a:t>
            </a:r>
            <a:endParaRPr lang="en-US" dirty="0"/>
          </a:p>
        </p:txBody>
      </p:sp>
      <p:sp>
        <p:nvSpPr>
          <p:cNvPr id="3" name="Content Placeholder 2">
            <a:extLst>
              <a:ext uri="{FF2B5EF4-FFF2-40B4-BE49-F238E27FC236}">
                <a16:creationId xmlns:a16="http://schemas.microsoft.com/office/drawing/2014/main" id="{8448DBDD-9184-4DAB-B284-33584EE1D7F2}"/>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Formal communication </a:t>
            </a:r>
          </a:p>
          <a:p>
            <a:r>
              <a:rPr lang="en-US" altLang="en-US" sz="2200" dirty="0">
                <a:latin typeface="Calibri" panose="020F0502020204030204" pitchFamily="34" charset="0"/>
                <a:cs typeface="Arial" charset="0"/>
              </a:rPr>
              <a:t>Organizational communication that is work related and follows the lines of the organization chart</a:t>
            </a:r>
          </a:p>
          <a:p>
            <a:r>
              <a:rPr lang="en-US" altLang="en-US" sz="2200" dirty="0">
                <a:latin typeface="Calibri" panose="020F0502020204030204" pitchFamily="34" charset="0"/>
                <a:cs typeface="Arial" charset="0"/>
              </a:rPr>
              <a:t>Directed toward accomplishing organizational goals</a:t>
            </a:r>
          </a:p>
          <a:p>
            <a:pPr marL="0"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Informal communication </a:t>
            </a:r>
          </a:p>
          <a:p>
            <a:r>
              <a:rPr lang="en-US" altLang="en-US" sz="2200" dirty="0">
                <a:latin typeface="Calibri" panose="020F0502020204030204" pitchFamily="34" charset="0"/>
                <a:cs typeface="Arial" charset="0"/>
              </a:rPr>
              <a:t>Organizational communication that is directed toward individual needs and interests </a:t>
            </a:r>
          </a:p>
          <a:p>
            <a:r>
              <a:rPr lang="en-US" altLang="en-US" sz="2200" dirty="0">
                <a:latin typeface="Calibri" panose="020F0502020204030204" pitchFamily="34" charset="0"/>
                <a:cs typeface="Arial" charset="0"/>
              </a:rPr>
              <a:t>Does not necessarily follow formal lines of communication</a:t>
            </a:r>
          </a:p>
          <a:p>
            <a:endParaRPr lang="en-US" altLang="en-US" dirty="0">
              <a:latin typeface="Calibri" panose="020F0502020204030204" pitchFamily="34" charset="0"/>
              <a:cs typeface="Arial" charset="0"/>
            </a:endParaRPr>
          </a:p>
          <a:p>
            <a:pPr marL="0" indent="0">
              <a:buNone/>
            </a:pPr>
            <a:endParaRPr lang="en-US" dirty="0"/>
          </a:p>
        </p:txBody>
      </p:sp>
    </p:spTree>
    <p:extLst>
      <p:ext uri="{BB962C8B-B14F-4D97-AF65-F5344CB8AC3E}">
        <p14:creationId xmlns:p14="http://schemas.microsoft.com/office/powerpoint/2010/main" val="2170802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F2A681-D0D9-4658-8238-5140B705582A}"/>
              </a:ext>
            </a:extLst>
          </p:cNvPr>
          <p:cNvSpPr>
            <a:spLocks noGrp="1"/>
          </p:cNvSpPr>
          <p:nvPr>
            <p:ph type="title"/>
          </p:nvPr>
        </p:nvSpPr>
        <p:spPr/>
        <p:txBody>
          <a:bodyPr/>
          <a:lstStyle/>
          <a:p>
            <a:r>
              <a:rPr lang="en-US" altLang="en-US" dirty="0"/>
              <a:t>Gossip and Rumors</a:t>
            </a:r>
            <a:endParaRPr lang="en-US" dirty="0"/>
          </a:p>
        </p:txBody>
      </p:sp>
      <p:sp>
        <p:nvSpPr>
          <p:cNvPr id="4" name="Content Placeholder 3">
            <a:extLst>
              <a:ext uri="{FF2B5EF4-FFF2-40B4-BE49-F238E27FC236}">
                <a16:creationId xmlns:a16="http://schemas.microsoft.com/office/drawing/2014/main" id="{494C2CF8-6A9C-48C1-AD76-43F3B6B4E38A}"/>
              </a:ext>
            </a:extLst>
          </p:cNvPr>
          <p:cNvSpPr>
            <a:spLocks noGrp="1"/>
          </p:cNvSpPr>
          <p:nvPr>
            <p:ph idx="1"/>
          </p:nvPr>
        </p:nvSpPr>
        <p:spPr/>
        <p:txBody>
          <a:bodyPr/>
          <a:lstStyle/>
          <a:p>
            <a:pPr marL="0" indent="0">
              <a:buNone/>
            </a:pPr>
            <a:r>
              <a:rPr lang="en-US" altLang="en-US" dirty="0"/>
              <a:t>Gossip is small talk that centers around people and is used to indicate acceptable behavior </a:t>
            </a:r>
          </a:p>
          <a:p>
            <a:pPr marL="0" indent="0">
              <a:buNone/>
            </a:pPr>
            <a:endParaRPr lang="en-US" altLang="en-US" dirty="0"/>
          </a:p>
          <a:p>
            <a:pPr marL="0" indent="0">
              <a:buNone/>
            </a:pPr>
            <a:r>
              <a:rPr lang="en-US" altLang="en-US" dirty="0"/>
              <a:t>Rumors are explanations, sometimes unfounded, for what is going on around people</a:t>
            </a:r>
          </a:p>
          <a:p>
            <a:pPr marL="0" indent="0">
              <a:buNone/>
            </a:pPr>
            <a:endParaRPr lang="en-US" altLang="en-US" dirty="0"/>
          </a:p>
          <a:p>
            <a:pPr marL="0" indent="0">
              <a:buNone/>
            </a:pPr>
            <a:r>
              <a:rPr lang="en-US" dirty="0"/>
              <a:t>Supervisors may occasionally hear a story that requires action</a:t>
            </a:r>
          </a:p>
          <a:p>
            <a:r>
              <a:rPr lang="en-US" sz="2200" dirty="0"/>
              <a:t>Should get the facts from those who are directly involved</a:t>
            </a:r>
          </a:p>
        </p:txBody>
      </p:sp>
    </p:spTree>
    <p:extLst>
      <p:ext uri="{BB962C8B-B14F-4D97-AF65-F5344CB8AC3E}">
        <p14:creationId xmlns:p14="http://schemas.microsoft.com/office/powerpoint/2010/main" val="1732740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latin typeface="Calibri" panose="020F0502020204030204" pitchFamily="34" charset="0"/>
                <a:cs typeface="Arial" charset="0"/>
              </a:rPr>
              <a:t>The Grapevine, 1</a:t>
            </a:r>
          </a:p>
        </p:txBody>
      </p:sp>
      <p:sp>
        <p:nvSpPr>
          <p:cNvPr id="39939"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Path along which informal communication travels</a:t>
            </a:r>
          </a:p>
          <a:p>
            <a:r>
              <a:rPr lang="en-US" altLang="en-US" sz="2200" dirty="0">
                <a:latin typeface="Calibri" panose="020F0502020204030204" pitchFamily="34" charset="0"/>
                <a:cs typeface="Arial" charset="0"/>
              </a:rPr>
              <a:t>Employees turn to the grapevine when situations worry them and they aren’t satisfied with the information they receive from management</a:t>
            </a:r>
          </a:p>
          <a:p>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Knowing about the grapevine can help supervisors seek out and correct misinformation</a:t>
            </a:r>
          </a:p>
          <a:p>
            <a:r>
              <a:rPr lang="en-US" altLang="en-US" sz="2200" dirty="0">
                <a:latin typeface="Calibri" panose="020F0502020204030204" pitchFamily="34" charset="0"/>
                <a:cs typeface="Arial" charset="0"/>
              </a:rPr>
              <a:t>Steps can be taken by supervisors to see that at least some of the messages in the grapevine are positive and in line with the organization’s objectives</a:t>
            </a:r>
          </a:p>
        </p:txBody>
      </p:sp>
    </p:spTree>
    <p:extLst>
      <p:ext uri="{BB962C8B-B14F-4D97-AF65-F5344CB8AC3E}">
        <p14:creationId xmlns:p14="http://schemas.microsoft.com/office/powerpoint/2010/main" val="182639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latin typeface="Calibri" panose="020F0502020204030204" pitchFamily="34" charset="0"/>
                <a:cs typeface="Arial" charset="0"/>
              </a:rPr>
              <a:t>The Grapevine, 2</a:t>
            </a:r>
          </a:p>
        </p:txBody>
      </p:sp>
      <p:sp>
        <p:nvSpPr>
          <p:cNvPr id="40963"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Supervisors must: </a:t>
            </a:r>
          </a:p>
          <a:p>
            <a:pPr marL="0" indent="0">
              <a:buNone/>
            </a:pP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Be realistic about who communicates through informal channels</a:t>
            </a:r>
          </a:p>
          <a:p>
            <a:r>
              <a:rPr lang="en-US" altLang="en-US" sz="2200" dirty="0">
                <a:latin typeface="Calibri" panose="020F0502020204030204" pitchFamily="34" charset="0"/>
                <a:cs typeface="Arial" charset="0"/>
              </a:rPr>
              <a:t>Listen attentively to employees and show genuine interest in their concerns</a:t>
            </a:r>
          </a:p>
          <a:p>
            <a:r>
              <a:rPr lang="en-US" altLang="en-US" sz="2200" dirty="0">
                <a:latin typeface="Calibri" panose="020F0502020204030204" pitchFamily="34" charset="0"/>
                <a:cs typeface="Arial" charset="0"/>
              </a:rPr>
              <a:t>Emphasize communication face-to-face when times are hard and employees are nervous</a:t>
            </a:r>
          </a:p>
          <a:p>
            <a:r>
              <a:rPr lang="en-US" altLang="en-US" sz="2200" dirty="0">
                <a:latin typeface="Calibri" panose="020F0502020204030204" pitchFamily="34" charset="0"/>
                <a:cs typeface="Arial" charset="0"/>
              </a:rPr>
              <a:t>Plant authentic positive messages</a:t>
            </a:r>
          </a:p>
          <a:p>
            <a:r>
              <a:rPr lang="en-US" altLang="en-US" sz="2200" dirty="0">
                <a:latin typeface="Calibri" panose="020F0502020204030204" pitchFamily="34" charset="0"/>
                <a:cs typeface="Arial" charset="0"/>
              </a:rPr>
              <a:t>Be trustworthy leaders</a:t>
            </a:r>
          </a:p>
        </p:txBody>
      </p:sp>
    </p:spTree>
    <p:extLst>
      <p:ext uri="{BB962C8B-B14F-4D97-AF65-F5344CB8AC3E}">
        <p14:creationId xmlns:p14="http://schemas.microsoft.com/office/powerpoint/2010/main" val="19571815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0F3B0D-3467-478D-B374-0BBA78F6F18C}"/>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3605820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36536-7C3F-4904-9BBA-98677CB20703}"/>
              </a:ext>
            </a:extLst>
          </p:cNvPr>
          <p:cNvSpPr>
            <a:spLocks noGrp="1"/>
          </p:cNvSpPr>
          <p:nvPr>
            <p:ph type="title"/>
          </p:nvPr>
        </p:nvSpPr>
        <p:spPr/>
        <p:txBody>
          <a:bodyPr/>
          <a:lstStyle/>
          <a:p>
            <a:r>
              <a:rPr lang="en-US" altLang="en-US" sz="2800" dirty="0"/>
              <a:t>Figure 10.1: </a:t>
            </a:r>
            <a:r>
              <a:rPr lang="en-US" altLang="en-US" sz="2800" dirty="0">
                <a:latin typeface="Calibri" panose="020F0502020204030204" pitchFamily="34" charset="0"/>
                <a:cs typeface="Arial" charset="0"/>
              </a:rPr>
              <a:t>The Communication Process, Appendix</a:t>
            </a:r>
            <a:endParaRPr lang="en-US" sz="2800" dirty="0"/>
          </a:p>
        </p:txBody>
      </p:sp>
      <p:sp>
        <p:nvSpPr>
          <p:cNvPr id="3" name="Content Placeholder 2">
            <a:extLst>
              <a:ext uri="{FF2B5EF4-FFF2-40B4-BE49-F238E27FC236}">
                <a16:creationId xmlns:a16="http://schemas.microsoft.com/office/drawing/2014/main" id="{6293E907-C987-4087-B845-872F7B275EAF}"/>
              </a:ext>
            </a:extLst>
          </p:cNvPr>
          <p:cNvSpPr>
            <a:spLocks noGrp="1"/>
          </p:cNvSpPr>
          <p:nvPr>
            <p:ph idx="1"/>
          </p:nvPr>
        </p:nvSpPr>
        <p:spPr/>
        <p:txBody>
          <a:bodyPr/>
          <a:lstStyle/>
          <a:p>
            <a:pPr marL="0" indent="0">
              <a:buNone/>
            </a:pPr>
            <a:r>
              <a:rPr lang="en-US" sz="2000" dirty="0"/>
              <a:t>The process begins with a rectangular box that is labeled sender. Above it is a triangular box that is labeled encodes. An arrow from this box leads to a circle that is labeled message. From this, an arrow leads to a triangular box that is labeled decodes. Below this triangle is a rectangle that is labeled receiver. Below the rectangle labeled receiver is a triangular box that is labeled encodes. An arrow from this box leads to a circle that is labeled feedback. From this, an arrow points to a triangular box labeled decodes. This triangle is placed below the rectangular box labeled sender. </a:t>
            </a:r>
          </a:p>
          <a:p>
            <a:pPr marL="0" indent="0">
              <a:buNone/>
            </a:pPr>
            <a:r>
              <a:rPr lang="en-US" sz="2000" dirty="0"/>
              <a:t>The area between the sender and the receiver has zigzag lines. This area is labeled noise.</a:t>
            </a:r>
          </a:p>
        </p:txBody>
      </p:sp>
      <p:sp>
        <p:nvSpPr>
          <p:cNvPr id="4" name="Content Placeholder 2">
            <a:extLst>
              <a:ext uri="{FF2B5EF4-FFF2-40B4-BE49-F238E27FC236}">
                <a16:creationId xmlns:a16="http://schemas.microsoft.com/office/drawing/2014/main" id="{3E1B583C-C617-48CC-AE29-4AF09E91FF12}"/>
              </a:ext>
            </a:extLst>
          </p:cNvPr>
          <p:cNvSpPr txBox="1">
            <a:spLocks/>
          </p:cNvSpPr>
          <p:nvPr/>
        </p:nvSpPr>
        <p:spPr>
          <a:xfrm>
            <a:off x="1066800" y="5867400"/>
            <a:ext cx="7924800" cy="533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1200" dirty="0">
                <a:hlinkClick r:id="rId2" action="ppaction://hlinksldjump"/>
              </a:rPr>
              <a:t>Jump back to Figure 10.1: The communication Process</a:t>
            </a:r>
            <a:endParaRPr lang="en-US" sz="1200" dirty="0"/>
          </a:p>
        </p:txBody>
      </p:sp>
    </p:spTree>
    <p:extLst>
      <p:ext uri="{BB962C8B-B14F-4D97-AF65-F5344CB8AC3E}">
        <p14:creationId xmlns:p14="http://schemas.microsoft.com/office/powerpoint/2010/main" val="272131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E4268-D981-41FC-AB8F-A6A25252524F}"/>
              </a:ext>
            </a:extLst>
          </p:cNvPr>
          <p:cNvSpPr>
            <a:spLocks noGrp="1"/>
          </p:cNvSpPr>
          <p:nvPr>
            <p:ph type="title"/>
          </p:nvPr>
        </p:nvSpPr>
        <p:spPr/>
        <p:txBody>
          <a:bodyPr/>
          <a:lstStyle/>
          <a:p>
            <a:r>
              <a:rPr lang="en-US" sz="2800" dirty="0"/>
              <a:t>Techniques for Effective Communication, Appendix</a:t>
            </a:r>
          </a:p>
        </p:txBody>
      </p:sp>
      <p:sp>
        <p:nvSpPr>
          <p:cNvPr id="3" name="Content Placeholder 2">
            <a:extLst>
              <a:ext uri="{FF2B5EF4-FFF2-40B4-BE49-F238E27FC236}">
                <a16:creationId xmlns:a16="http://schemas.microsoft.com/office/drawing/2014/main" id="{C7D5F297-E4FD-42DF-A3FE-B0104D38FA66}"/>
              </a:ext>
            </a:extLst>
          </p:cNvPr>
          <p:cNvSpPr>
            <a:spLocks noGrp="1"/>
          </p:cNvSpPr>
          <p:nvPr>
            <p:ph idx="1"/>
          </p:nvPr>
        </p:nvSpPr>
        <p:spPr/>
        <p:txBody>
          <a:bodyPr/>
          <a:lstStyle/>
          <a:p>
            <a:pPr marL="0" indent="0">
              <a:buNone/>
            </a:pPr>
            <a:r>
              <a:rPr lang="en-US" dirty="0"/>
              <a:t>It has four small rectangular boxes overlapping four large rectangular boxes. Each pair of boxes is placed one below the other. There is no content in the larger boxes. The first small box reads communicate from the receiver’s viewpoint. The second small box reads learn from feedback. The third small box reads use strategies for effective listening. The fourth small box reads overcome barriers to communication.</a:t>
            </a:r>
          </a:p>
        </p:txBody>
      </p:sp>
      <p:sp>
        <p:nvSpPr>
          <p:cNvPr id="4" name="Content Placeholder 2">
            <a:extLst>
              <a:ext uri="{FF2B5EF4-FFF2-40B4-BE49-F238E27FC236}">
                <a16:creationId xmlns:a16="http://schemas.microsoft.com/office/drawing/2014/main" id="{9948064B-3494-443A-AA26-BA58802521BD}"/>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IN" sz="1200" dirty="0">
                <a:hlinkClick r:id="rId2" action="ppaction://hlinksldjump"/>
              </a:rPr>
              <a:t>Jump back to</a:t>
            </a:r>
            <a:r>
              <a:rPr lang="en-US" sz="1200" dirty="0">
                <a:hlinkClick r:id="rId2" action="ppaction://hlinksldjump"/>
              </a:rPr>
              <a:t> Techniques for Effective Communication</a:t>
            </a:r>
            <a:r>
              <a:rPr lang="en-IN" sz="1200" dirty="0">
                <a:hlinkClick r:id="rId2" action="ppaction://hlinksldjump"/>
              </a:rPr>
              <a:t> </a:t>
            </a:r>
            <a:endParaRPr lang="en-IN" sz="1200" dirty="0"/>
          </a:p>
          <a:p>
            <a:pPr marL="0" indent="0">
              <a:buFont typeface="Arial"/>
              <a:buNone/>
            </a:pPr>
            <a:endParaRPr lang="en-US" dirty="0"/>
          </a:p>
        </p:txBody>
      </p:sp>
    </p:spTree>
    <p:extLst>
      <p:ext uri="{BB962C8B-B14F-4D97-AF65-F5344CB8AC3E}">
        <p14:creationId xmlns:p14="http://schemas.microsoft.com/office/powerpoint/2010/main" val="2593216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BA403-9FD9-4582-8799-42DDF6ADB289}"/>
              </a:ext>
            </a:extLst>
          </p:cNvPr>
          <p:cNvSpPr>
            <a:spLocks noGrp="1"/>
          </p:cNvSpPr>
          <p:nvPr>
            <p:ph type="title"/>
          </p:nvPr>
        </p:nvSpPr>
        <p:spPr/>
        <p:txBody>
          <a:bodyPr/>
          <a:lstStyle/>
          <a:p>
            <a:r>
              <a:rPr lang="en-US" altLang="en-US" sz="2600" dirty="0">
                <a:latin typeface="Calibri" panose="020F0502020204030204" pitchFamily="34" charset="0"/>
                <a:cs typeface="Arial" charset="0"/>
              </a:rPr>
              <a:t>		Figure 10.7: Relative Contributions of Several Factors to Total Impact of a Message, Appendix</a:t>
            </a:r>
            <a:endParaRPr lang="en-US" sz="2600" dirty="0"/>
          </a:p>
        </p:txBody>
      </p:sp>
      <p:sp>
        <p:nvSpPr>
          <p:cNvPr id="3" name="Content Placeholder 2">
            <a:extLst>
              <a:ext uri="{FF2B5EF4-FFF2-40B4-BE49-F238E27FC236}">
                <a16:creationId xmlns:a16="http://schemas.microsoft.com/office/drawing/2014/main" id="{140EB6CA-382B-495A-A976-B5037CDCC94D}"/>
              </a:ext>
            </a:extLst>
          </p:cNvPr>
          <p:cNvSpPr>
            <a:spLocks noGrp="1"/>
          </p:cNvSpPr>
          <p:nvPr>
            <p:ph idx="1"/>
          </p:nvPr>
        </p:nvSpPr>
        <p:spPr/>
        <p:txBody>
          <a:bodyPr/>
          <a:lstStyle/>
          <a:p>
            <a:pPr marL="0" indent="0">
              <a:buNone/>
            </a:pPr>
            <a:r>
              <a:rPr lang="en-US" dirty="0"/>
              <a:t>It shows that facial expressions contribute to 55 percent of the impact, vocal tones contribute to 38 percent of the impact, and words contribute to seven percent of the impact.</a:t>
            </a:r>
          </a:p>
        </p:txBody>
      </p:sp>
      <p:sp>
        <p:nvSpPr>
          <p:cNvPr id="4" name="Content Placeholder 2">
            <a:extLst>
              <a:ext uri="{FF2B5EF4-FFF2-40B4-BE49-F238E27FC236}">
                <a16:creationId xmlns:a16="http://schemas.microsoft.com/office/drawing/2014/main" id="{9948064B-3494-443A-AA26-BA58802521BD}"/>
              </a:ext>
            </a:extLst>
          </p:cNvPr>
          <p:cNvSpPr txBox="1">
            <a:spLocks/>
          </p:cNvSpPr>
          <p:nvPr/>
        </p:nvSpPr>
        <p:spPr>
          <a:xfrm>
            <a:off x="2895600" y="5867400"/>
            <a:ext cx="5943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IN" sz="1200" dirty="0">
                <a:hlinkClick r:id="rId2" action="ppaction://hlinksldjump"/>
              </a:rPr>
              <a:t>Jump back to</a:t>
            </a:r>
            <a:r>
              <a:rPr lang="en-US" sz="1200" dirty="0">
                <a:hlinkClick r:id="rId2" action="ppaction://hlinksldjump"/>
              </a:rPr>
              <a:t> Relative Contributions of Several Factors to Total Impact of a Message</a:t>
            </a:r>
            <a:r>
              <a:rPr lang="en-IN" sz="1200" dirty="0">
                <a:hlinkClick r:id="rId2" action="ppaction://hlinksldjump"/>
              </a:rPr>
              <a:t> </a:t>
            </a:r>
            <a:endParaRPr lang="en-IN" sz="1200" dirty="0"/>
          </a:p>
          <a:p>
            <a:pPr marL="0" indent="0">
              <a:buFont typeface="Arial"/>
              <a:buNone/>
            </a:pPr>
            <a:endParaRPr lang="en-US" dirty="0"/>
          </a:p>
        </p:txBody>
      </p:sp>
    </p:spTree>
    <p:extLst>
      <p:ext uri="{BB962C8B-B14F-4D97-AF65-F5344CB8AC3E}">
        <p14:creationId xmlns:p14="http://schemas.microsoft.com/office/powerpoint/2010/main" val="2564681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Learning Objectives, 2</a:t>
            </a:r>
            <a:endParaRPr lang="en-US" dirty="0"/>
          </a:p>
        </p:txBody>
      </p:sp>
      <p:sp>
        <p:nvSpPr>
          <p:cNvPr id="3" name="Content Placeholder 2"/>
          <p:cNvSpPr>
            <a:spLocks noGrp="1"/>
          </p:cNvSpPr>
          <p:nvPr>
            <p:ph idx="1"/>
          </p:nvPr>
        </p:nvSpPr>
        <p:spPr/>
        <p:txBody>
          <a:bodyPr/>
          <a:lstStyle/>
          <a:p>
            <a:r>
              <a:rPr lang="en-US" altLang="en-US" dirty="0"/>
              <a:t>Identify the directions in which communication can flow in an organization</a:t>
            </a:r>
          </a:p>
          <a:p>
            <a:r>
              <a:rPr lang="en-US" altLang="en-US" dirty="0"/>
              <a:t>Distinguish between formal and informal communication in an organization</a:t>
            </a:r>
          </a:p>
          <a:p>
            <a:r>
              <a:rPr lang="en-US" altLang="en-US" dirty="0"/>
              <a:t> Describe the role of the grapevine in organizations</a:t>
            </a:r>
          </a:p>
          <a:p>
            <a:endParaRPr lang="en-US" dirty="0"/>
          </a:p>
        </p:txBody>
      </p:sp>
    </p:spTree>
    <p:extLst>
      <p:ext uri="{BB962C8B-B14F-4D97-AF65-F5344CB8AC3E}">
        <p14:creationId xmlns:p14="http://schemas.microsoft.com/office/powerpoint/2010/main" val="1887091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Communication</a:t>
            </a:r>
          </a:p>
        </p:txBody>
      </p:sp>
      <p:sp>
        <p:nvSpPr>
          <p:cNvPr id="15363" name="Content Placeholder 2"/>
          <p:cNvSpPr>
            <a:spLocks noGrp="1"/>
          </p:cNvSpPr>
          <p:nvPr>
            <p:ph idx="1"/>
          </p:nvPr>
        </p:nvSpPr>
        <p:spPr/>
        <p:txBody>
          <a:bodyPr/>
          <a:lstStyle/>
          <a:p>
            <a:pPr marL="0" indent="0">
              <a:buNone/>
            </a:pPr>
            <a:r>
              <a:rPr lang="en-US" altLang="en-US" dirty="0">
                <a:latin typeface="Calibri" panose="020F0502020204030204" pitchFamily="34" charset="0"/>
                <a:cs typeface="Arial" charset="0"/>
              </a:rPr>
              <a:t>Process by which people send and receive information</a:t>
            </a:r>
          </a:p>
          <a:p>
            <a:pPr marL="0" indent="0">
              <a:buNone/>
            </a:pPr>
            <a:endParaRPr lang="en-US" altLang="en-US" sz="2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At the heart of the supervisor’s job</a:t>
            </a:r>
          </a:p>
          <a:p>
            <a:pPr marL="0" indent="0">
              <a:buNone/>
            </a:pPr>
            <a:endParaRPr lang="en-US" altLang="en-US" sz="2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Communication breakdowns may occur because of noise</a:t>
            </a:r>
            <a:endParaRPr lang="en-US" altLang="en-US" sz="800" dirty="0">
              <a:latin typeface="Calibri" panose="020F0502020204030204" pitchFamily="34" charset="0"/>
              <a:cs typeface="Arial" charset="0"/>
            </a:endParaRPr>
          </a:p>
          <a:p>
            <a:r>
              <a:rPr lang="en-US" altLang="en-US" sz="2200" b="1" dirty="0">
                <a:latin typeface="Calibri" panose="020F0502020204030204" pitchFamily="34" charset="0"/>
                <a:cs typeface="Arial" charset="0"/>
              </a:rPr>
              <a:t>Noise</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a:latin typeface="Calibri" panose="020F0502020204030204" pitchFamily="34" charset="0"/>
                <a:cs typeface="Arial" charset="0"/>
              </a:rPr>
              <a:t>Anything that can distort a message by interfering with the communication process</a:t>
            </a:r>
          </a:p>
          <a:p>
            <a:r>
              <a:rPr lang="en-US" altLang="en-US" sz="2200" dirty="0">
                <a:latin typeface="Calibri" panose="020F0502020204030204" pitchFamily="34" charset="0"/>
                <a:cs typeface="Arial" charset="0"/>
              </a:rPr>
              <a:t>Can be recognized and resolved by senders by paying attention to feedback</a:t>
            </a:r>
          </a:p>
          <a:p>
            <a:pPr lvl="1"/>
            <a:r>
              <a:rPr lang="en-US" altLang="en-US" b="1" dirty="0">
                <a:latin typeface="Calibri" panose="020F0502020204030204" pitchFamily="34" charset="0"/>
                <a:cs typeface="Arial" charset="0"/>
              </a:rPr>
              <a:t>Feedback</a:t>
            </a:r>
            <a:r>
              <a:rPr lang="en-US" altLang="en-US" dirty="0">
                <a:latin typeface="Calibri" panose="020F0502020204030204" pitchFamily="34" charset="0"/>
                <a:cs typeface="Arial" charset="0"/>
              </a:rPr>
              <a:t>: Way the receiver of a message responds, or fails to respond, to the message</a:t>
            </a:r>
          </a:p>
          <a:p>
            <a:pPr marL="0" indent="0">
              <a:buNone/>
            </a:pP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987998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1E194D-26C7-4A6B-9337-2452FD8CE9A8}"/>
              </a:ext>
            </a:extLst>
          </p:cNvPr>
          <p:cNvSpPr>
            <a:spLocks noGrp="1"/>
          </p:cNvSpPr>
          <p:nvPr>
            <p:ph type="title"/>
          </p:nvPr>
        </p:nvSpPr>
        <p:spPr/>
        <p:txBody>
          <a:bodyPr/>
          <a:lstStyle/>
          <a:p>
            <a:r>
              <a:rPr lang="en-US" altLang="en-US" dirty="0"/>
              <a:t>Figure 10.1: </a:t>
            </a:r>
            <a:r>
              <a:rPr lang="en-US" altLang="en-US" dirty="0">
                <a:latin typeface="Calibri" panose="020F0502020204030204" pitchFamily="34" charset="0"/>
                <a:cs typeface="Arial" charset="0"/>
              </a:rPr>
              <a:t>The Communication Process</a:t>
            </a:r>
            <a:endParaRPr lang="en-US" dirty="0"/>
          </a:p>
        </p:txBody>
      </p:sp>
      <p:pic>
        <p:nvPicPr>
          <p:cNvPr id="6" name="Picture 5" descr="The image represents the communication process.">
            <a:extLst>
              <a:ext uri="{FF2B5EF4-FFF2-40B4-BE49-F238E27FC236}">
                <a16:creationId xmlns:a16="http://schemas.microsoft.com/office/drawing/2014/main" id="{4FA87405-9201-4649-BC27-531CCD4B6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1144396"/>
            <a:ext cx="7557025" cy="4569207"/>
          </a:xfrm>
          <a:prstGeom prst="rect">
            <a:avLst/>
          </a:prstGeom>
        </p:spPr>
      </p:pic>
      <p:sp>
        <p:nvSpPr>
          <p:cNvPr id="7" name="Content Placeholder 6">
            <a:extLst>
              <a:ext uri="{FF2B5EF4-FFF2-40B4-BE49-F238E27FC236}">
                <a16:creationId xmlns:a16="http://schemas.microsoft.com/office/drawing/2014/main" id="{1D079097-5A69-4DC2-A997-9A7D6D51C5EB}"/>
              </a:ext>
            </a:extLst>
          </p:cNvPr>
          <p:cNvSpPr>
            <a:spLocks noGrp="1"/>
          </p:cNvSpPr>
          <p:nvPr>
            <p:ph idx="1"/>
          </p:nvPr>
        </p:nvSpPr>
        <p:spPr>
          <a:xfrm>
            <a:off x="457200" y="5943598"/>
            <a:ext cx="8229600" cy="609601"/>
          </a:xfrm>
        </p:spPr>
        <p:txBody>
          <a:bodyPr/>
          <a:lstStyle/>
          <a:p>
            <a:pPr marL="0" indent="0" algn="r">
              <a:buNone/>
            </a:pPr>
            <a:r>
              <a:rPr lang="en-US" altLang="en-US" sz="1200" dirty="0">
                <a:hlinkClick r:id="rId4" action="ppaction://hlinksldjump"/>
              </a:rPr>
              <a:t>Jump to Figure 10.1: </a:t>
            </a:r>
            <a:r>
              <a:rPr lang="en-US" altLang="en-US" sz="1200" dirty="0">
                <a:latin typeface="Calibri" panose="020F0502020204030204" pitchFamily="34" charset="0"/>
                <a:cs typeface="Arial" charset="0"/>
                <a:hlinkClick r:id="rId4" action="ppaction://hlinksldjump"/>
              </a:rPr>
              <a:t>The Communication Process, Appendix</a:t>
            </a:r>
            <a:endParaRPr lang="en-US" sz="1200" dirty="0"/>
          </a:p>
        </p:txBody>
      </p:sp>
    </p:spTree>
    <p:extLst>
      <p:ext uri="{BB962C8B-B14F-4D97-AF65-F5344CB8AC3E}">
        <p14:creationId xmlns:p14="http://schemas.microsoft.com/office/powerpoint/2010/main" val="669724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cs typeface="Arial" charset="0"/>
              </a:rPr>
              <a:t>Hearing versus Listening</a:t>
            </a:r>
            <a:endParaRPr lang="en-US" dirty="0"/>
          </a:p>
        </p:txBody>
      </p:sp>
      <p:sp>
        <p:nvSpPr>
          <p:cNvPr id="3" name="Content Placeholder 2"/>
          <p:cNvSpPr>
            <a:spLocks noGrp="1"/>
          </p:cNvSpPr>
          <p:nvPr>
            <p:ph idx="1"/>
          </p:nvPr>
        </p:nvSpPr>
        <p:spPr/>
        <p:txBody>
          <a:bodyPr/>
          <a:lstStyle/>
          <a:p>
            <a:pPr lvl="0">
              <a:buNone/>
            </a:pPr>
            <a:r>
              <a:rPr lang="en-US" altLang="en-US" dirty="0">
                <a:solidFill>
                  <a:prstClr val="black"/>
                </a:solidFill>
                <a:latin typeface="Calibri" panose="020F0502020204030204" pitchFamily="34" charset="0"/>
                <a:cs typeface="Arial" charset="0"/>
              </a:rPr>
              <a:t>Hearing </a:t>
            </a:r>
            <a:r>
              <a:rPr lang="en-US" altLang="en-US" dirty="0">
                <a:solidFill>
                  <a:prstClr val="black"/>
                </a:solidFill>
                <a:latin typeface="Calibri" panose="020F0502020204030204" pitchFamily="34" charset="0"/>
                <a:cs typeface="Arial" charset="0"/>
                <a:sym typeface="Wingdings 3" pitchFamily="18" charset="2"/>
              </a:rPr>
              <a:t>means </a:t>
            </a:r>
            <a:r>
              <a:rPr lang="en-US" altLang="en-US" dirty="0">
                <a:solidFill>
                  <a:prstClr val="black"/>
                </a:solidFill>
                <a:latin typeface="Calibri" panose="020F0502020204030204" pitchFamily="34" charset="0"/>
                <a:cs typeface="Arial" charset="0"/>
              </a:rPr>
              <a:t>the brain is registering sounds</a:t>
            </a:r>
          </a:p>
          <a:p>
            <a:pPr lvl="0">
              <a:buNone/>
            </a:pPr>
            <a:endParaRPr lang="en-US" altLang="en-US" sz="1200" dirty="0">
              <a:solidFill>
                <a:prstClr val="black"/>
              </a:solidFill>
              <a:latin typeface="Calibri" panose="020F0502020204030204" pitchFamily="34" charset="0"/>
              <a:cs typeface="Arial" charset="0"/>
            </a:endParaRPr>
          </a:p>
          <a:p>
            <a:pPr marL="0" indent="0">
              <a:buNone/>
            </a:pPr>
            <a:r>
              <a:rPr lang="en-US" altLang="en-US" dirty="0">
                <a:solidFill>
                  <a:prstClr val="black"/>
                </a:solidFill>
                <a:latin typeface="Calibri" panose="020F0502020204030204" pitchFamily="34" charset="0"/>
                <a:cs typeface="Arial" charset="0"/>
              </a:rPr>
              <a:t>Listening </a:t>
            </a:r>
            <a:r>
              <a:rPr lang="en-US" altLang="en-US" dirty="0">
                <a:solidFill>
                  <a:prstClr val="black"/>
                </a:solidFill>
                <a:latin typeface="Calibri" panose="020F0502020204030204" pitchFamily="34" charset="0"/>
                <a:cs typeface="Arial" charset="0"/>
                <a:sym typeface="Wingdings 3" pitchFamily="18" charset="2"/>
              </a:rPr>
              <a:t>is </a:t>
            </a:r>
            <a:r>
              <a:rPr lang="en-US" altLang="en-US" dirty="0">
                <a:solidFill>
                  <a:prstClr val="black"/>
                </a:solidFill>
                <a:latin typeface="Calibri" panose="020F0502020204030204" pitchFamily="34" charset="0"/>
                <a:cs typeface="Arial" charset="0"/>
              </a:rPr>
              <a:t>paying attention to what is being said and trying to understand the full message</a:t>
            </a:r>
          </a:p>
          <a:p>
            <a:pPr lvl="0">
              <a:buNone/>
            </a:pPr>
            <a:endParaRPr lang="en-US" altLang="en-US" sz="1200" dirty="0">
              <a:solidFill>
                <a:prstClr val="black"/>
              </a:solidFill>
              <a:latin typeface="Calibri" panose="020F0502020204030204" pitchFamily="34" charset="0"/>
              <a:cs typeface="Arial" charset="0"/>
            </a:endParaRPr>
          </a:p>
          <a:p>
            <a:pPr marL="0" lvl="0" indent="0">
              <a:buNone/>
            </a:pPr>
            <a:r>
              <a:rPr lang="en-US" altLang="en-US" b="1" dirty="0">
                <a:solidFill>
                  <a:prstClr val="black"/>
                </a:solidFill>
                <a:latin typeface="Calibri" panose="020F0502020204030204" pitchFamily="34" charset="0"/>
                <a:cs typeface="Arial" charset="0"/>
              </a:rPr>
              <a:t>Active listening</a:t>
            </a:r>
          </a:p>
          <a:p>
            <a:r>
              <a:rPr lang="en-US" altLang="en-US" sz="2200" dirty="0">
                <a:solidFill>
                  <a:prstClr val="black"/>
                </a:solidFill>
                <a:latin typeface="Calibri" panose="020F0502020204030204" pitchFamily="34" charset="0"/>
                <a:cs typeface="Arial" charset="0"/>
              </a:rPr>
              <a:t>Hearing what the speaker is saying</a:t>
            </a:r>
          </a:p>
          <a:p>
            <a:pPr lvl="0"/>
            <a:r>
              <a:rPr lang="en-US" altLang="en-US" sz="2200" dirty="0">
                <a:solidFill>
                  <a:prstClr val="black"/>
                </a:solidFill>
                <a:latin typeface="Calibri" panose="020F0502020204030204" pitchFamily="34" charset="0"/>
                <a:cs typeface="Arial" charset="0"/>
              </a:rPr>
              <a:t>Seeking to understand the facts and feelings the speaker is trying to convey</a:t>
            </a:r>
          </a:p>
          <a:p>
            <a:pPr lvl="0"/>
            <a:r>
              <a:rPr lang="en-US" altLang="en-US" sz="2200" dirty="0">
                <a:solidFill>
                  <a:prstClr val="black"/>
                </a:solidFill>
                <a:latin typeface="Calibri" panose="020F0502020204030204" pitchFamily="34" charset="0"/>
                <a:cs typeface="Arial" charset="0"/>
              </a:rPr>
              <a:t>Stating what one understands that message to be</a:t>
            </a:r>
            <a:endParaRPr lang="en-US" dirty="0"/>
          </a:p>
        </p:txBody>
      </p:sp>
    </p:spTree>
    <p:extLst>
      <p:ext uri="{BB962C8B-B14F-4D97-AF65-F5344CB8AC3E}">
        <p14:creationId xmlns:p14="http://schemas.microsoft.com/office/powerpoint/2010/main" val="2341592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Techniques for Effective Communication</a:t>
            </a:r>
          </a:p>
        </p:txBody>
      </p:sp>
      <p:sp>
        <p:nvSpPr>
          <p:cNvPr id="7" name="Content Placeholder 6">
            <a:extLst>
              <a:ext uri="{FF2B5EF4-FFF2-40B4-BE49-F238E27FC236}">
                <a16:creationId xmlns:a16="http://schemas.microsoft.com/office/drawing/2014/main" id="{1DE3B049-71D9-4FB8-BB7F-4FA41490A9D6}"/>
              </a:ext>
            </a:extLst>
          </p:cNvPr>
          <p:cNvSpPr>
            <a:spLocks noGrp="1"/>
          </p:cNvSpPr>
          <p:nvPr>
            <p:ph idx="1"/>
          </p:nvPr>
        </p:nvSpPr>
        <p:spPr>
          <a:xfrm>
            <a:off x="457200" y="6019800"/>
            <a:ext cx="8229600" cy="533400"/>
          </a:xfrm>
        </p:spPr>
        <p:txBody>
          <a:bodyPr/>
          <a:lstStyle/>
          <a:p>
            <a:pPr marL="0" indent="0" algn="r">
              <a:buNone/>
            </a:pPr>
            <a:r>
              <a:rPr lang="en-US" sz="1200" dirty="0">
                <a:hlinkClick r:id="rId2" action="ppaction://hlinksldjump"/>
              </a:rPr>
              <a:t>Jump to Techniques for Effective Communication, Appendix </a:t>
            </a:r>
            <a:endParaRPr lang="en-US" sz="1200" dirty="0"/>
          </a:p>
        </p:txBody>
      </p:sp>
      <p:graphicFrame>
        <p:nvGraphicFramePr>
          <p:cNvPr id="3" name="Diagram 2" descr="This SmartArt depicts the techniques for effective communication."/>
          <p:cNvGraphicFramePr/>
          <p:nvPr>
            <p:extLst>
              <p:ext uri="{D42A27DB-BD31-4B8C-83A1-F6EECF244321}">
                <p14:modId xmlns:p14="http://schemas.microsoft.com/office/powerpoint/2010/main" val="2565542285"/>
              </p:ext>
            </p:extLst>
          </p:nvPr>
        </p:nvGraphicFramePr>
        <p:xfrm>
          <a:off x="1524000" y="1397000"/>
          <a:ext cx="6705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2404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287CA6-82F7-4A2B-8DCF-837A1CE6E847}"/>
              </a:ext>
            </a:extLst>
          </p:cNvPr>
          <p:cNvSpPr>
            <a:spLocks noGrp="1"/>
          </p:cNvSpPr>
          <p:nvPr>
            <p:ph type="title"/>
          </p:nvPr>
        </p:nvSpPr>
        <p:spPr/>
        <p:txBody>
          <a:bodyPr/>
          <a:lstStyle/>
          <a:p>
            <a:r>
              <a:rPr lang="en-US" altLang="en-US" dirty="0"/>
              <a:t>Ten Rules for Good Listening, 1</a:t>
            </a:r>
            <a:endParaRPr lang="en-US" dirty="0"/>
          </a:p>
        </p:txBody>
      </p:sp>
      <p:sp>
        <p:nvSpPr>
          <p:cNvPr id="4" name="Content Placeholder 3">
            <a:extLst>
              <a:ext uri="{FF2B5EF4-FFF2-40B4-BE49-F238E27FC236}">
                <a16:creationId xmlns:a16="http://schemas.microsoft.com/office/drawing/2014/main" id="{429685B2-FFCE-45DF-9FF6-3851C5C7746A}"/>
              </a:ext>
            </a:extLst>
          </p:cNvPr>
          <p:cNvSpPr>
            <a:spLocks noGrp="1"/>
          </p:cNvSpPr>
          <p:nvPr>
            <p:ph idx="1"/>
          </p:nvPr>
        </p:nvSpPr>
        <p:spPr/>
        <p:txBody>
          <a:bodyPr/>
          <a:lstStyle/>
          <a:p>
            <a:r>
              <a:rPr lang="en-US" dirty="0"/>
              <a:t>Remove distractions, and give one’s full attention to the speaker</a:t>
            </a:r>
          </a:p>
          <a:p>
            <a:r>
              <a:rPr lang="en-US" dirty="0"/>
              <a:t>Look at the speaker most of the time 	</a:t>
            </a:r>
          </a:p>
          <a:p>
            <a:r>
              <a:rPr lang="en-US" dirty="0"/>
              <a:t>When the speaker hesitates, give a sign of encouragement </a:t>
            </a:r>
          </a:p>
          <a:p>
            <a:r>
              <a:rPr lang="en-US" dirty="0"/>
              <a:t>Try to hear the main point and supporting points 	</a:t>
            </a:r>
          </a:p>
          <a:p>
            <a:r>
              <a:rPr lang="en-US" dirty="0"/>
              <a:t>Distinguish between opinions and facts 	</a:t>
            </a:r>
          </a:p>
          <a:p>
            <a:pPr marL="0" indent="0">
              <a:buNone/>
            </a:pPr>
            <a:endParaRPr lang="en-US" dirty="0"/>
          </a:p>
        </p:txBody>
      </p:sp>
    </p:spTree>
    <p:extLst>
      <p:ext uri="{BB962C8B-B14F-4D97-AF65-F5344CB8AC3E}">
        <p14:creationId xmlns:p14="http://schemas.microsoft.com/office/powerpoint/2010/main" val="3042503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287CA6-82F7-4A2B-8DCF-837A1CE6E847}"/>
              </a:ext>
            </a:extLst>
          </p:cNvPr>
          <p:cNvSpPr>
            <a:spLocks noGrp="1"/>
          </p:cNvSpPr>
          <p:nvPr>
            <p:ph type="title"/>
          </p:nvPr>
        </p:nvSpPr>
        <p:spPr/>
        <p:txBody>
          <a:bodyPr/>
          <a:lstStyle/>
          <a:p>
            <a:r>
              <a:rPr lang="en-US" altLang="en-US" dirty="0"/>
              <a:t>Ten Rules for Good Listening, 2</a:t>
            </a:r>
            <a:endParaRPr lang="en-US" dirty="0"/>
          </a:p>
        </p:txBody>
      </p:sp>
      <p:sp>
        <p:nvSpPr>
          <p:cNvPr id="4" name="Content Placeholder 3">
            <a:extLst>
              <a:ext uri="{FF2B5EF4-FFF2-40B4-BE49-F238E27FC236}">
                <a16:creationId xmlns:a16="http://schemas.microsoft.com/office/drawing/2014/main" id="{429685B2-FFCE-45DF-9FF6-3851C5C7746A}"/>
              </a:ext>
            </a:extLst>
          </p:cNvPr>
          <p:cNvSpPr>
            <a:spLocks noGrp="1"/>
          </p:cNvSpPr>
          <p:nvPr>
            <p:ph idx="1"/>
          </p:nvPr>
        </p:nvSpPr>
        <p:spPr/>
        <p:txBody>
          <a:bodyPr/>
          <a:lstStyle/>
          <a:p>
            <a:r>
              <a:rPr lang="en-US" dirty="0"/>
              <a:t>Control one’s emotions</a:t>
            </a:r>
          </a:p>
          <a:p>
            <a:r>
              <a:rPr lang="en-US" dirty="0"/>
              <a:t>Be patient; do not interrupt</a:t>
            </a:r>
          </a:p>
          <a:p>
            <a:r>
              <a:rPr lang="en-US" dirty="0"/>
              <a:t>Take notes</a:t>
            </a:r>
          </a:p>
          <a:p>
            <a:r>
              <a:rPr lang="en-US" dirty="0"/>
              <a:t>At appropriate times, ask questions to clarify one’s understanding</a:t>
            </a:r>
          </a:p>
          <a:p>
            <a:r>
              <a:rPr lang="en-US" dirty="0"/>
              <a:t>Restate one’s perception of the speaker’s point to ensure that one has heard correctly</a:t>
            </a:r>
          </a:p>
        </p:txBody>
      </p:sp>
    </p:spTree>
    <p:extLst>
      <p:ext uri="{BB962C8B-B14F-4D97-AF65-F5344CB8AC3E}">
        <p14:creationId xmlns:p14="http://schemas.microsoft.com/office/powerpoint/2010/main" val="1353465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2">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CBEC2E-E29C-4EF6-94CA-BBECFDF7AF4F}">
  <ds:schemaRefs>
    <ds:schemaRef ds:uri="http://schemas.microsoft.com/sharepoint/v3/contenttype/forms"/>
  </ds:schemaRefs>
</ds:datastoreItem>
</file>

<file path=customXml/itemProps2.xml><?xml version="1.0" encoding="utf-8"?>
<ds:datastoreItem xmlns:ds="http://schemas.openxmlformats.org/officeDocument/2006/customXml" ds:itemID="{93F2D9EA-D3C2-45A6-BD2E-30E90F62D512}"/>
</file>

<file path=customXml/itemProps3.xml><?xml version="1.0" encoding="utf-8"?>
<ds:datastoreItem xmlns:ds="http://schemas.openxmlformats.org/officeDocument/2006/customXml" ds:itemID="{12668C54-4536-4BB5-847E-048A86A8254F}">
  <ds:schemaRefs>
    <ds:schemaRef ds:uri="http://purl.org/dc/dcmitype/"/>
    <ds:schemaRef ds:uri="http://purl.org/dc/elements/1.1/"/>
    <ds:schemaRef ds:uri="http://schemas.microsoft.com/office/2006/metadata/properties"/>
    <ds:schemaRef ds:uri="http://www.w3.org/XML/1998/namespace"/>
    <ds:schemaRef ds:uri="aa4f5ada-9d1d-46d6-b705-f2cf90d05a9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2406</TotalTime>
  <Words>1679</Words>
  <Application>Microsoft Office PowerPoint</Application>
  <PresentationFormat>On-screen Show (4:3)</PresentationFormat>
  <Paragraphs>238</Paragraphs>
  <Slides>27</Slides>
  <Notes>15</Notes>
  <HiddenSlides>4</HiddenSlides>
  <MMClips>0</MMClips>
  <ScaleCrop>false</ScaleCrop>
  <HeadingPairs>
    <vt:vector size="6" baseType="variant">
      <vt:variant>
        <vt:lpstr>Fonts Used</vt:lpstr>
      </vt:variant>
      <vt:variant>
        <vt:i4>8</vt:i4>
      </vt:variant>
      <vt:variant>
        <vt:lpstr>Theme</vt:lpstr>
      </vt:variant>
      <vt:variant>
        <vt:i4>8</vt:i4>
      </vt:variant>
      <vt:variant>
        <vt:lpstr>Slide Titles</vt:lpstr>
      </vt:variant>
      <vt:variant>
        <vt:i4>27</vt:i4>
      </vt:variant>
    </vt:vector>
  </HeadingPairs>
  <TitlesOfParts>
    <vt:vector size="43" baseType="lpstr">
      <vt:lpstr>Arial</vt:lpstr>
      <vt:lpstr>ArumSans Bold</vt:lpstr>
      <vt:lpstr>ArumSans Regular</vt:lpstr>
      <vt:lpstr>Calibri</vt:lpstr>
      <vt:lpstr>Times New Roman</vt:lpstr>
      <vt:lpstr>Vectipede Rg</vt:lpstr>
      <vt:lpstr>Wingdings</vt:lpstr>
      <vt:lpstr>Wingdings 3</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10</vt:lpstr>
      <vt:lpstr>Learning Objectives, 1</vt:lpstr>
      <vt:lpstr>Learning Objectives, 2</vt:lpstr>
      <vt:lpstr>Communication</vt:lpstr>
      <vt:lpstr>Figure 10.1: The Communication Process</vt:lpstr>
      <vt:lpstr>Hearing versus Listening</vt:lpstr>
      <vt:lpstr>Techniques for Effective Communication</vt:lpstr>
      <vt:lpstr>Ten Rules for Good Listening, 1</vt:lpstr>
      <vt:lpstr>Ten Rules for Good Listening, 2</vt:lpstr>
      <vt:lpstr>Barriers to Communication, 1</vt:lpstr>
      <vt:lpstr>Barriers to Communication, 2</vt:lpstr>
      <vt:lpstr>Types of Messages</vt:lpstr>
      <vt:lpstr> Figure 10.7: Relative Contributions of Several Factors to Total Impact of a Message</vt:lpstr>
      <vt:lpstr>Oral Communication</vt:lpstr>
      <vt:lpstr>Steps to a Successful Presentation</vt:lpstr>
      <vt:lpstr>Written Communication </vt:lpstr>
      <vt:lpstr>Table 10.4: Put It in Writing?</vt:lpstr>
      <vt:lpstr>Choosing the Most Effective Message Type</vt:lpstr>
      <vt:lpstr>Direction of Communication in Organizations</vt:lpstr>
      <vt:lpstr>Formal and Informal Communication</vt:lpstr>
      <vt:lpstr>Gossip and Rumors</vt:lpstr>
      <vt:lpstr>The Grapevine, 1</vt:lpstr>
      <vt:lpstr>The Grapevine, 2</vt:lpstr>
      <vt:lpstr>APPENDICES</vt:lpstr>
      <vt:lpstr>Figure 10.1: The Communication Process, Appendix</vt:lpstr>
      <vt:lpstr>Techniques for Effective Communication, Appendix</vt:lpstr>
      <vt:lpstr>  Figure 10.7: Relative Contributions of Several Factors to Total Impact of a Message,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Kavitha Melarcode Seetharaman</cp:lastModifiedBy>
  <cp:revision>253</cp:revision>
  <dcterms:created xsi:type="dcterms:W3CDTF">2015-01-23T21:54:27Z</dcterms:created>
  <dcterms:modified xsi:type="dcterms:W3CDTF">2018-02-06T11:43:02Z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