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6.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7.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4"/>
    <p:sldMasterId id="2147483673" r:id="rId5"/>
    <p:sldMasterId id="2147483681" r:id="rId6"/>
    <p:sldMasterId id="2147483691" r:id="rId7"/>
    <p:sldMasterId id="2147483701" r:id="rId8"/>
    <p:sldMasterId id="2147483709" r:id="rId9"/>
    <p:sldMasterId id="2147483717" r:id="rId10"/>
    <p:sldMasterId id="2147483720" r:id="rId11"/>
  </p:sldMasterIdLst>
  <p:notesMasterIdLst>
    <p:notesMasterId r:id="rId49"/>
  </p:notesMasterIdLst>
  <p:sldIdLst>
    <p:sldId id="259" r:id="rId12"/>
    <p:sldId id="260" r:id="rId13"/>
    <p:sldId id="262" r:id="rId14"/>
    <p:sldId id="264" r:id="rId15"/>
    <p:sldId id="265" r:id="rId16"/>
    <p:sldId id="267" r:id="rId17"/>
    <p:sldId id="268" r:id="rId18"/>
    <p:sldId id="269" r:id="rId19"/>
    <p:sldId id="270" r:id="rId20"/>
    <p:sldId id="271" r:id="rId21"/>
    <p:sldId id="272" r:id="rId22"/>
    <p:sldId id="273" r:id="rId23"/>
    <p:sldId id="275" r:id="rId24"/>
    <p:sldId id="276" r:id="rId25"/>
    <p:sldId id="278" r:id="rId26"/>
    <p:sldId id="294" r:id="rId27"/>
    <p:sldId id="280" r:id="rId28"/>
    <p:sldId id="283" r:id="rId29"/>
    <p:sldId id="281" r:id="rId30"/>
    <p:sldId id="284" r:id="rId31"/>
    <p:sldId id="285" r:id="rId32"/>
    <p:sldId id="301" r:id="rId33"/>
    <p:sldId id="286" r:id="rId34"/>
    <p:sldId id="287" r:id="rId35"/>
    <p:sldId id="288" r:id="rId36"/>
    <p:sldId id="289" r:id="rId37"/>
    <p:sldId id="302" r:id="rId38"/>
    <p:sldId id="290" r:id="rId39"/>
    <p:sldId id="293" r:id="rId40"/>
    <p:sldId id="291" r:id="rId41"/>
    <p:sldId id="292" r:id="rId42"/>
    <p:sldId id="296" r:id="rId43"/>
    <p:sldId id="297" r:id="rId44"/>
    <p:sldId id="298" r:id="rId45"/>
    <p:sldId id="303" r:id="rId46"/>
    <p:sldId id="299" r:id="rId47"/>
    <p:sldId id="300"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shani Debroy" initials="ID" lastIdx="14" clrIdx="0">
    <p:extLst>
      <p:ext uri="{19B8F6BF-5375-455C-9EA6-DF929625EA0E}">
        <p15:presenceInfo xmlns:p15="http://schemas.microsoft.com/office/powerpoint/2012/main" userId="S-1-5-21-3361151005-2080053223-3394076701-18500" providerId="AD"/>
      </p:ext>
    </p:extLst>
  </p:cmAuthor>
  <p:cmAuthor id="2" name="Grace Miriam D Monte" initials="GMDM" lastIdx="13" clrIdx="1">
    <p:extLst>
      <p:ext uri="{19B8F6BF-5375-455C-9EA6-DF929625EA0E}">
        <p15:presenceInfo xmlns:p15="http://schemas.microsoft.com/office/powerpoint/2012/main" userId="S-1-5-21-3361151005-2080053223-3394076701-19122" providerId="AD"/>
      </p:ext>
    </p:extLst>
  </p:cmAuthor>
  <p:cmAuthor id="3" name="Bhavana Balaji" initials="BB" lastIdx="1" clrIdx="2">
    <p:extLst>
      <p:ext uri="{19B8F6BF-5375-455C-9EA6-DF929625EA0E}">
        <p15:presenceInfo xmlns:p15="http://schemas.microsoft.com/office/powerpoint/2012/main" userId="S-1-5-21-3361151005-2080053223-3394076701-481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A1A3F"/>
    <a:srgbClr val="DFD495"/>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84" autoAdjust="0"/>
    <p:restoredTop sz="86456" autoAdjust="0"/>
  </p:normalViewPr>
  <p:slideViewPr>
    <p:cSldViewPr>
      <p:cViewPr varScale="1">
        <p:scale>
          <a:sx n="61" d="100"/>
          <a:sy n="61" d="100"/>
        </p:scale>
        <p:origin x="858" y="4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commentAuthors" Target="commentAuthors.xml"/><Relationship Id="rId55" Type="http://schemas.microsoft.com/office/2015/10/relationships/revisionInfo" Target="revisionInfo.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slide" Target="slides/slide30.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notesMaster" Target="notesMasters/notesMaster1.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8" Type="http://schemas.openxmlformats.org/officeDocument/2006/relationships/slideMaster" Target="slideMasters/slideMaster5.xml"/><Relationship Id="rId51" Type="http://schemas.openxmlformats.org/officeDocument/2006/relationships/presProps" Target="presProps.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791FB8-5A13-4897-99C7-B7E7D09EF61C}" type="datetimeFigureOut">
              <a:rPr lang="en-US" smtClean="0"/>
              <a:pPr/>
              <a:t>2/5/2018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1A6493-D61B-4305-9832-E06BE481A99C}" type="slidenum">
              <a:rPr lang="en-US" smtClean="0"/>
              <a:pPr/>
              <a:t>‹#›</a:t>
            </a:fld>
            <a:endParaRPr lang="en-US" dirty="0"/>
          </a:p>
        </p:txBody>
      </p:sp>
    </p:spTree>
    <p:extLst>
      <p:ext uri="{BB962C8B-B14F-4D97-AF65-F5344CB8AC3E}">
        <p14:creationId xmlns:p14="http://schemas.microsoft.com/office/powerpoint/2010/main" val="1043353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FC967504-EB1A-4ED5-87AA-8FECBD0D7BED}" type="slidenum">
              <a:rPr lang="en-US"/>
              <a:pPr>
                <a:defRPr/>
              </a:pPr>
              <a:t>1</a:t>
            </a:fld>
            <a:endParaRPr lang="en-US" dirty="0"/>
          </a:p>
        </p:txBody>
      </p:sp>
      <p:sp>
        <p:nvSpPr>
          <p:cNvPr id="491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6510263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BB1BED5-34A7-44F3-BE52-44E070A80F73}" type="slidenum">
              <a:rPr lang="en-US"/>
              <a:pPr>
                <a:defRPr/>
              </a:pPr>
              <a:t>11</a:t>
            </a:fld>
            <a:endParaRPr lang="en-US" dirty="0"/>
          </a:p>
        </p:txBody>
      </p:sp>
      <p:sp>
        <p:nvSpPr>
          <p:cNvPr id="6041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3: Identify some time wasters and how to control them</a:t>
            </a:r>
            <a:r>
              <a:rPr lang="en-US" altLang="en-US" dirty="0" smtClean="0"/>
              <a:t>.</a:t>
            </a:r>
          </a:p>
          <a:p>
            <a:endParaRPr lang="en-US" altLang="en-US" dirty="0" smtClean="0"/>
          </a:p>
          <a:p>
            <a:endParaRPr lang="en-US" altLang="en-US" dirty="0"/>
          </a:p>
          <a:p>
            <a:endParaRPr lang="en-US" altLang="en-US" dirty="0"/>
          </a:p>
        </p:txBody>
      </p:sp>
    </p:spTree>
    <p:extLst>
      <p:ext uri="{BB962C8B-B14F-4D97-AF65-F5344CB8AC3E}">
        <p14:creationId xmlns:p14="http://schemas.microsoft.com/office/powerpoint/2010/main" val="8344721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AFFC8AE-8B80-494A-95CC-6B2D6D558046}" type="slidenum">
              <a:rPr lang="en-US"/>
              <a:pPr>
                <a:defRPr/>
              </a:pPr>
              <a:t>12</a:t>
            </a:fld>
            <a:endParaRPr lang="en-US" dirty="0"/>
          </a:p>
        </p:txBody>
      </p:sp>
      <p:sp>
        <p:nvSpPr>
          <p:cNvPr id="614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3: Identify some time wasters and how to control them.</a:t>
            </a:r>
          </a:p>
          <a:p>
            <a:endParaRPr lang="en-US" altLang="en-US" dirty="0"/>
          </a:p>
          <a:p>
            <a:r>
              <a:rPr lang="en-US" altLang="en-US" dirty="0"/>
              <a:t>See text page: 351</a:t>
            </a:r>
          </a:p>
          <a:p>
            <a:endParaRPr lang="en-US" altLang="en-US" dirty="0"/>
          </a:p>
        </p:txBody>
      </p:sp>
    </p:spTree>
    <p:extLst>
      <p:ext uri="{BB962C8B-B14F-4D97-AF65-F5344CB8AC3E}">
        <p14:creationId xmlns:p14="http://schemas.microsoft.com/office/powerpoint/2010/main" val="7992430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3DAD4167-ADE7-4B96-AD7A-B996297191D2}" type="slidenum">
              <a:rPr lang="en-US"/>
              <a:pPr>
                <a:defRPr/>
              </a:pPr>
              <a:t>13</a:t>
            </a:fld>
            <a:endParaRPr lang="en-US" dirty="0"/>
          </a:p>
        </p:txBody>
      </p:sp>
      <p:sp>
        <p:nvSpPr>
          <p:cNvPr id="634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3: Identify some time wasters and how to control them.</a:t>
            </a:r>
          </a:p>
          <a:p>
            <a:endParaRPr lang="en-US" altLang="en-US" dirty="0"/>
          </a:p>
          <a:p>
            <a:r>
              <a:rPr lang="en-US" altLang="en-US" dirty="0"/>
              <a:t>See text page: 352</a:t>
            </a:r>
          </a:p>
          <a:p>
            <a:endParaRPr lang="en-US" altLang="en-US" dirty="0"/>
          </a:p>
        </p:txBody>
      </p:sp>
    </p:spTree>
    <p:extLst>
      <p:ext uri="{BB962C8B-B14F-4D97-AF65-F5344CB8AC3E}">
        <p14:creationId xmlns:p14="http://schemas.microsoft.com/office/powerpoint/2010/main" val="14421312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2BBFC49-4183-49F5-9808-E26ADCC03AFF}" type="slidenum">
              <a:rPr lang="en-US"/>
              <a:pPr>
                <a:defRPr/>
              </a:pPr>
              <a:t>14</a:t>
            </a:fld>
            <a:endParaRPr lang="en-US" dirty="0"/>
          </a:p>
        </p:txBody>
      </p:sp>
      <p:sp>
        <p:nvSpPr>
          <p:cNvPr id="6451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3: Identify some time wasters and how to control them.</a:t>
            </a:r>
          </a:p>
          <a:p>
            <a:endParaRPr lang="en-US" altLang="en-US" dirty="0"/>
          </a:p>
          <a:p>
            <a:r>
              <a:rPr lang="en-US" altLang="en-US" dirty="0"/>
              <a:t>See text </a:t>
            </a:r>
            <a:r>
              <a:rPr lang="en-US" altLang="en-US" dirty="0" smtClean="0"/>
              <a:t>page: 353</a:t>
            </a:r>
            <a:endParaRPr lang="en-US" altLang="en-US" dirty="0"/>
          </a:p>
          <a:p>
            <a:endParaRPr lang="en-US" altLang="en-US" dirty="0"/>
          </a:p>
          <a:p>
            <a:endParaRPr lang="en-US" altLang="en-US" dirty="0"/>
          </a:p>
        </p:txBody>
      </p:sp>
    </p:spTree>
    <p:extLst>
      <p:ext uri="{BB962C8B-B14F-4D97-AF65-F5344CB8AC3E}">
        <p14:creationId xmlns:p14="http://schemas.microsoft.com/office/powerpoint/2010/main" val="17021904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9B73504-42EB-486E-94CD-63E0D9F96643}" type="slidenum">
              <a:rPr lang="en-US"/>
              <a:pPr>
                <a:defRPr/>
              </a:pPr>
              <a:t>15</a:t>
            </a:fld>
            <a:endParaRPr lang="en-US" dirty="0"/>
          </a:p>
        </p:txBody>
      </p:sp>
      <p:sp>
        <p:nvSpPr>
          <p:cNvPr id="6553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Stress can be a response to a problem, or it can result from challenges that stimulate </a:t>
            </a:r>
            <a:r>
              <a:rPr lang="en-US" altLang="en-US" dirty="0" smtClean="0"/>
              <a:t>a person </a:t>
            </a:r>
            <a:r>
              <a:rPr lang="en-US" altLang="en-US" dirty="0"/>
              <a:t>and from the happy changes in </a:t>
            </a:r>
            <a:r>
              <a:rPr lang="en-US" altLang="en-US" dirty="0" smtClean="0"/>
              <a:t>his or her life</a:t>
            </a:r>
            <a:r>
              <a:rPr lang="en-US" altLang="en-US" dirty="0"/>
              <a:t>.</a:t>
            </a:r>
          </a:p>
          <a:p>
            <a:pPr marL="228600" indent="-228600"/>
            <a:endParaRPr lang="en-US" altLang="en-US" dirty="0"/>
          </a:p>
          <a:p>
            <a:pPr marL="228600" indent="-228600"/>
            <a:r>
              <a:rPr lang="en-US" altLang="en-US" dirty="0"/>
              <a:t>See Learning Objective 4: List factors that contribute to stress among employees.</a:t>
            </a:r>
          </a:p>
          <a:p>
            <a:pPr marL="228600" indent="-228600"/>
            <a:endParaRPr lang="en-US" altLang="en-US" dirty="0"/>
          </a:p>
          <a:p>
            <a:pPr marL="228600" indent="-228600"/>
            <a:r>
              <a:rPr lang="en-US" altLang="en-US" dirty="0"/>
              <a:t>See text page: 353</a:t>
            </a:r>
          </a:p>
          <a:p>
            <a:pPr marL="228600" indent="-228600"/>
            <a:endParaRPr lang="en-US" altLang="en-US" dirty="0"/>
          </a:p>
        </p:txBody>
      </p:sp>
    </p:spTree>
    <p:extLst>
      <p:ext uri="{BB962C8B-B14F-4D97-AF65-F5344CB8AC3E}">
        <p14:creationId xmlns:p14="http://schemas.microsoft.com/office/powerpoint/2010/main" val="39467161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58AD88B-8192-4D4D-A411-17AB82FE66AF}" type="slidenum">
              <a:rPr lang="en-US"/>
              <a:pPr>
                <a:defRPr/>
              </a:pPr>
              <a:t>17</a:t>
            </a:fld>
            <a:endParaRPr lang="en-US" dirty="0"/>
          </a:p>
        </p:txBody>
      </p:sp>
      <p:sp>
        <p:nvSpPr>
          <p:cNvPr id="665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4: List factors that contribute to stress among employees.</a:t>
            </a:r>
          </a:p>
          <a:p>
            <a:endParaRPr lang="en-US" altLang="en-US" dirty="0"/>
          </a:p>
          <a:p>
            <a:endParaRPr lang="en-US" altLang="en-US" dirty="0"/>
          </a:p>
        </p:txBody>
      </p:sp>
    </p:spTree>
    <p:extLst>
      <p:ext uri="{BB962C8B-B14F-4D97-AF65-F5344CB8AC3E}">
        <p14:creationId xmlns:p14="http://schemas.microsoft.com/office/powerpoint/2010/main" val="10411375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536ED83-DB95-4792-9DEA-E7B8BAA5FB47}" type="slidenum">
              <a:rPr lang="en-US"/>
              <a:pPr>
                <a:defRPr/>
              </a:pPr>
              <a:t>18</a:t>
            </a:fld>
            <a:endParaRPr lang="en-US" dirty="0"/>
          </a:p>
        </p:txBody>
      </p:sp>
      <p:sp>
        <p:nvSpPr>
          <p:cNvPr id="6758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4: List factors that contribute to stress among employees.</a:t>
            </a:r>
          </a:p>
          <a:p>
            <a:endParaRPr lang="en-US" altLang="en-US" dirty="0"/>
          </a:p>
          <a:p>
            <a:r>
              <a:rPr lang="en-US" altLang="en-US" dirty="0"/>
              <a:t>See text </a:t>
            </a:r>
            <a:r>
              <a:rPr lang="en-US" altLang="en-US" dirty="0" smtClean="0"/>
              <a:t>page: </a:t>
            </a:r>
            <a:r>
              <a:rPr lang="en-US" altLang="en-US" dirty="0"/>
              <a:t>363</a:t>
            </a:r>
          </a:p>
          <a:p>
            <a:endParaRPr lang="en-US" altLang="en-US" dirty="0"/>
          </a:p>
        </p:txBody>
      </p:sp>
    </p:spTree>
    <p:extLst>
      <p:ext uri="{BB962C8B-B14F-4D97-AF65-F5344CB8AC3E}">
        <p14:creationId xmlns:p14="http://schemas.microsoft.com/office/powerpoint/2010/main" val="2040973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1A6493-D61B-4305-9832-E06BE481A99C}" type="slidenum">
              <a:rPr lang="en-US" smtClean="0"/>
              <a:pPr/>
              <a:t>20</a:t>
            </a:fld>
            <a:endParaRPr lang="en-US" dirty="0"/>
          </a:p>
        </p:txBody>
      </p:sp>
    </p:spTree>
    <p:extLst>
      <p:ext uri="{BB962C8B-B14F-4D97-AF65-F5344CB8AC3E}">
        <p14:creationId xmlns:p14="http://schemas.microsoft.com/office/powerpoint/2010/main" val="5323576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3B0DE3B-80FC-4639-92AD-BCEF2FDA4F91}" type="slidenum">
              <a:rPr lang="en-US"/>
              <a:pPr>
                <a:defRPr/>
              </a:pPr>
              <a:t>21</a:t>
            </a:fld>
            <a:endParaRPr lang="en-US" dirty="0"/>
          </a:p>
        </p:txBody>
      </p:sp>
      <p:sp>
        <p:nvSpPr>
          <p:cNvPr id="6861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5: Summarize consequences of stress.</a:t>
            </a:r>
          </a:p>
          <a:p>
            <a:endParaRPr lang="en-US" altLang="en-US" dirty="0"/>
          </a:p>
          <a:p>
            <a:r>
              <a:rPr lang="en-US" altLang="en-US" dirty="0"/>
              <a:t>See text page: 356</a:t>
            </a:r>
          </a:p>
          <a:p>
            <a:endParaRPr lang="en-US" altLang="en-US" dirty="0"/>
          </a:p>
        </p:txBody>
      </p:sp>
    </p:spTree>
    <p:extLst>
      <p:ext uri="{BB962C8B-B14F-4D97-AF65-F5344CB8AC3E}">
        <p14:creationId xmlns:p14="http://schemas.microsoft.com/office/powerpoint/2010/main" val="31293061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EEF0217-42DC-4FB8-A8CE-C9163C8AF209}" type="slidenum">
              <a:rPr lang="en-US"/>
              <a:pPr>
                <a:defRPr/>
              </a:pPr>
              <a:t>24</a:t>
            </a:fld>
            <a:endParaRPr lang="en-US" dirty="0"/>
          </a:p>
        </p:txBody>
      </p:sp>
      <p:sp>
        <p:nvSpPr>
          <p:cNvPr id="696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5: Summarize consequences of stress.</a:t>
            </a:r>
          </a:p>
          <a:p>
            <a:pPr marL="228600" indent="-228600"/>
            <a:endParaRPr lang="en-US" altLang="en-US" dirty="0"/>
          </a:p>
          <a:p>
            <a:pPr marL="228600" indent="-228600"/>
            <a:r>
              <a:rPr lang="en-US" altLang="en-US" dirty="0"/>
              <a:t>See text </a:t>
            </a:r>
            <a:r>
              <a:rPr lang="en-US" altLang="en-US" dirty="0" smtClean="0"/>
              <a:t>page: </a:t>
            </a:r>
            <a:r>
              <a:rPr lang="en-US" altLang="en-US" dirty="0"/>
              <a:t>356</a:t>
            </a:r>
          </a:p>
          <a:p>
            <a:pPr marL="228600" indent="-228600"/>
            <a:endParaRPr lang="en-US" altLang="en-US" dirty="0"/>
          </a:p>
        </p:txBody>
      </p:sp>
    </p:spTree>
    <p:extLst>
      <p:ext uri="{BB962C8B-B14F-4D97-AF65-F5344CB8AC3E}">
        <p14:creationId xmlns:p14="http://schemas.microsoft.com/office/powerpoint/2010/main" val="4083335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4235B85-971D-4788-A8F5-664E658461FE}" type="slidenum">
              <a:rPr lang="en-US"/>
              <a:pPr>
                <a:defRPr/>
              </a:pPr>
              <a:t>2</a:t>
            </a:fld>
            <a:endParaRPr lang="en-US" dirty="0"/>
          </a:p>
        </p:txBody>
      </p:sp>
      <p:sp>
        <p:nvSpPr>
          <p:cNvPr id="5017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8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text page: 348</a:t>
            </a:r>
          </a:p>
        </p:txBody>
      </p:sp>
    </p:spTree>
    <p:extLst>
      <p:ext uri="{BB962C8B-B14F-4D97-AF65-F5344CB8AC3E}">
        <p14:creationId xmlns:p14="http://schemas.microsoft.com/office/powerpoint/2010/main" val="38599666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2EBC9CBC-C858-460B-BBFE-C06A084D346B}" type="slidenum">
              <a:rPr lang="en-US"/>
              <a:pPr>
                <a:defRPr/>
              </a:pPr>
              <a:t>25</a:t>
            </a:fld>
            <a:endParaRPr lang="en-US" dirty="0"/>
          </a:p>
        </p:txBody>
      </p:sp>
      <p:sp>
        <p:nvSpPr>
          <p:cNvPr id="706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6: Explain how supervisors can manage their own stress.</a:t>
            </a:r>
          </a:p>
          <a:p>
            <a:endParaRPr lang="en-US" altLang="en-US" dirty="0"/>
          </a:p>
          <a:p>
            <a:endParaRPr lang="en-US" altLang="en-US" dirty="0"/>
          </a:p>
          <a:p>
            <a:endParaRPr lang="en-US" altLang="en-US" dirty="0"/>
          </a:p>
        </p:txBody>
      </p:sp>
    </p:spTree>
    <p:extLst>
      <p:ext uri="{BB962C8B-B14F-4D97-AF65-F5344CB8AC3E}">
        <p14:creationId xmlns:p14="http://schemas.microsoft.com/office/powerpoint/2010/main" val="14312258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FEBB7605-8CA7-471C-92A7-83FF8F3B6664}" type="slidenum">
              <a:rPr lang="en-US"/>
              <a:pPr>
                <a:defRPr/>
              </a:pPr>
              <a:t>26</a:t>
            </a:fld>
            <a:endParaRPr lang="en-US" dirty="0"/>
          </a:p>
        </p:txBody>
      </p:sp>
      <p:sp>
        <p:nvSpPr>
          <p:cNvPr id="716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7: Identify ways organizations, including supervisors, can help their employees manage stress.</a:t>
            </a:r>
          </a:p>
          <a:p>
            <a:pPr marL="228600" indent="-228600"/>
            <a:endParaRPr lang="en-US" altLang="en-US" dirty="0"/>
          </a:p>
        </p:txBody>
      </p:sp>
    </p:spTree>
    <p:extLst>
      <p:ext uri="{BB962C8B-B14F-4D97-AF65-F5344CB8AC3E}">
        <p14:creationId xmlns:p14="http://schemas.microsoft.com/office/powerpoint/2010/main" val="21510605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FEBB7605-8CA7-471C-92A7-83FF8F3B6664}" type="slidenum">
              <a:rPr lang="en-US"/>
              <a:pPr>
                <a:defRPr/>
              </a:pPr>
              <a:t>27</a:t>
            </a:fld>
            <a:endParaRPr lang="en-US" dirty="0"/>
          </a:p>
        </p:txBody>
      </p:sp>
      <p:sp>
        <p:nvSpPr>
          <p:cNvPr id="716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7: Identify ways organizations, including supervisors, can help their employees manage stress.</a:t>
            </a:r>
          </a:p>
          <a:p>
            <a:pPr marL="228600" indent="-228600"/>
            <a:endParaRPr lang="en-US" altLang="en-US" dirty="0"/>
          </a:p>
        </p:txBody>
      </p:sp>
    </p:spTree>
    <p:extLst>
      <p:ext uri="{BB962C8B-B14F-4D97-AF65-F5344CB8AC3E}">
        <p14:creationId xmlns:p14="http://schemas.microsoft.com/office/powerpoint/2010/main" val="8303446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55FFFA1-57F0-4079-956E-61A7E8867571}" type="slidenum">
              <a:rPr lang="en-US"/>
              <a:pPr>
                <a:defRPr/>
              </a:pPr>
              <a:t>30</a:t>
            </a:fld>
            <a:endParaRPr lang="en-US" dirty="0"/>
          </a:p>
        </p:txBody>
      </p:sp>
      <p:sp>
        <p:nvSpPr>
          <p:cNvPr id="7270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7: Identify ways organizations, including supervisors, can help their employees manage stress.</a:t>
            </a:r>
          </a:p>
          <a:p>
            <a:endParaRPr lang="en-US" altLang="en-US" dirty="0"/>
          </a:p>
          <a:p>
            <a:endParaRPr lang="en-US" altLang="en-US" dirty="0"/>
          </a:p>
        </p:txBody>
      </p:sp>
    </p:spTree>
    <p:extLst>
      <p:ext uri="{BB962C8B-B14F-4D97-AF65-F5344CB8AC3E}">
        <p14:creationId xmlns:p14="http://schemas.microsoft.com/office/powerpoint/2010/main" val="13320888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1A6493-D61B-4305-9832-E06BE481A99C}" type="slidenum">
              <a:rPr lang="en-US" smtClean="0"/>
              <a:pPr/>
              <a:t>37</a:t>
            </a:fld>
            <a:endParaRPr lang="en-US" dirty="0"/>
          </a:p>
        </p:txBody>
      </p:sp>
    </p:spTree>
    <p:extLst>
      <p:ext uri="{BB962C8B-B14F-4D97-AF65-F5344CB8AC3E}">
        <p14:creationId xmlns:p14="http://schemas.microsoft.com/office/powerpoint/2010/main" val="15566072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4463F46-37D1-43C5-9F32-E65A2BFA90A9}" type="slidenum">
              <a:rPr lang="en-US"/>
              <a:pPr>
                <a:defRPr/>
              </a:pPr>
              <a:t>4</a:t>
            </a:fld>
            <a:endParaRPr lang="en-US" dirty="0"/>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1: Discuss how supervisors can evaluate their use of time.</a:t>
            </a:r>
          </a:p>
          <a:p>
            <a:pPr marL="228600" indent="-228600"/>
            <a:endParaRPr lang="en-US" altLang="en-US" dirty="0"/>
          </a:p>
          <a:p>
            <a:pPr marL="228600" indent="-228600"/>
            <a:r>
              <a:rPr lang="en-US" altLang="en-US" dirty="0"/>
              <a:t>See text page: 344</a:t>
            </a:r>
          </a:p>
          <a:p>
            <a:pPr marL="228600" indent="-228600"/>
            <a:endParaRPr lang="en-US" altLang="en-US" dirty="0"/>
          </a:p>
        </p:txBody>
      </p:sp>
    </p:spTree>
    <p:extLst>
      <p:ext uri="{BB962C8B-B14F-4D97-AF65-F5344CB8AC3E}">
        <p14:creationId xmlns:p14="http://schemas.microsoft.com/office/powerpoint/2010/main" val="40943163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BAD4D1F-5115-4DB9-A6B9-DBA01DA172FA}" type="slidenum">
              <a:rPr lang="en-US"/>
              <a:pPr>
                <a:defRPr/>
              </a:pPr>
              <a:t>5</a:t>
            </a:fld>
            <a:endParaRPr lang="en-US" dirty="0"/>
          </a:p>
        </p:txBody>
      </p:sp>
      <p:sp>
        <p:nvSpPr>
          <p:cNvPr id="5325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2: Describe ways to plan the use of time.</a:t>
            </a:r>
          </a:p>
          <a:p>
            <a:endParaRPr lang="en-US" altLang="en-US" dirty="0"/>
          </a:p>
          <a:p>
            <a:r>
              <a:rPr lang="en-US" altLang="en-US" dirty="0"/>
              <a:t>See text page: 346</a:t>
            </a:r>
          </a:p>
          <a:p>
            <a:endParaRPr lang="en-US" altLang="en-US" dirty="0"/>
          </a:p>
        </p:txBody>
      </p:sp>
    </p:spTree>
    <p:extLst>
      <p:ext uri="{BB962C8B-B14F-4D97-AF65-F5344CB8AC3E}">
        <p14:creationId xmlns:p14="http://schemas.microsoft.com/office/powerpoint/2010/main" val="2958772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69874E8-8FB0-47C4-A110-64873A963697}" type="slidenum">
              <a:rPr lang="en-US"/>
              <a:pPr>
                <a:defRPr/>
              </a:pPr>
              <a:t>6</a:t>
            </a:fld>
            <a:endParaRPr lang="en-US" dirty="0"/>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30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2: Describe ways to plan the use of time.</a:t>
            </a:r>
          </a:p>
          <a:p>
            <a:endParaRPr lang="en-US" altLang="en-US" dirty="0"/>
          </a:p>
          <a:p>
            <a:r>
              <a:rPr lang="en-US" altLang="en-US" dirty="0"/>
              <a:t>See text page: 348</a:t>
            </a:r>
          </a:p>
          <a:p>
            <a:endParaRPr lang="en-US" altLang="en-US" dirty="0"/>
          </a:p>
        </p:txBody>
      </p:sp>
    </p:spTree>
    <p:extLst>
      <p:ext uri="{BB962C8B-B14F-4D97-AF65-F5344CB8AC3E}">
        <p14:creationId xmlns:p14="http://schemas.microsoft.com/office/powerpoint/2010/main" val="868071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3BE9340B-8AF3-4332-AE8D-18B01239054C}" type="slidenum">
              <a:rPr lang="en-US"/>
              <a:pPr>
                <a:defRPr/>
              </a:pPr>
              <a:t>7</a:t>
            </a:fld>
            <a:endParaRPr lang="en-US" dirty="0"/>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3: Identify some time wasters and how to control them.</a:t>
            </a:r>
          </a:p>
          <a:p>
            <a:endParaRPr lang="en-US" altLang="en-US" dirty="0"/>
          </a:p>
          <a:p>
            <a:r>
              <a:rPr lang="en-US" altLang="en-US" dirty="0"/>
              <a:t>See text page: 348</a:t>
            </a:r>
          </a:p>
          <a:p>
            <a:endParaRPr lang="en-US" altLang="en-US" dirty="0"/>
          </a:p>
        </p:txBody>
      </p:sp>
    </p:spTree>
    <p:extLst>
      <p:ext uri="{BB962C8B-B14F-4D97-AF65-F5344CB8AC3E}">
        <p14:creationId xmlns:p14="http://schemas.microsoft.com/office/powerpoint/2010/main" val="11687711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99D6968-0552-43FF-B788-E1B6BF2E5935}" type="slidenum">
              <a:rPr lang="en-US"/>
              <a:pPr>
                <a:defRPr/>
              </a:pPr>
              <a:t>8</a:t>
            </a:fld>
            <a:endParaRPr lang="en-US" dirty="0"/>
          </a:p>
        </p:txBody>
      </p:sp>
      <p:sp>
        <p:nvSpPr>
          <p:cNvPr id="5734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3: Identify some time wasters and how to control them.</a:t>
            </a:r>
          </a:p>
          <a:p>
            <a:endParaRPr lang="en-US" altLang="en-US" dirty="0"/>
          </a:p>
          <a:p>
            <a:r>
              <a:rPr lang="en-US" altLang="en-US" dirty="0"/>
              <a:t>See text page: 348</a:t>
            </a:r>
          </a:p>
          <a:p>
            <a:endParaRPr lang="en-US" altLang="en-US" dirty="0"/>
          </a:p>
        </p:txBody>
      </p:sp>
    </p:spTree>
    <p:extLst>
      <p:ext uri="{BB962C8B-B14F-4D97-AF65-F5344CB8AC3E}">
        <p14:creationId xmlns:p14="http://schemas.microsoft.com/office/powerpoint/2010/main" val="32310791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255E0DC-1332-45C2-BAEA-50F6CF56ADDF}" type="slidenum">
              <a:rPr lang="en-US"/>
              <a:pPr>
                <a:defRPr/>
              </a:pPr>
              <a:t>9</a:t>
            </a:fld>
            <a:endParaRPr lang="en-US" dirty="0"/>
          </a:p>
        </p:txBody>
      </p:sp>
      <p:sp>
        <p:nvSpPr>
          <p:cNvPr id="5837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3: Identify some time wasters and how to control them.</a:t>
            </a:r>
          </a:p>
          <a:p>
            <a:endParaRPr lang="en-US" altLang="en-US" dirty="0"/>
          </a:p>
          <a:p>
            <a:endParaRPr lang="en-US" altLang="en-US" dirty="0"/>
          </a:p>
        </p:txBody>
      </p:sp>
    </p:spTree>
    <p:extLst>
      <p:ext uri="{BB962C8B-B14F-4D97-AF65-F5344CB8AC3E}">
        <p14:creationId xmlns:p14="http://schemas.microsoft.com/office/powerpoint/2010/main" val="1844468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270AC874-724C-4684-A843-BFFEA8635FD0}" type="slidenum">
              <a:rPr lang="en-US"/>
              <a:pPr>
                <a:defRPr/>
              </a:pPr>
              <a:t>10</a:t>
            </a:fld>
            <a:endParaRPr lang="en-US" dirty="0"/>
          </a:p>
        </p:txBody>
      </p:sp>
      <p:sp>
        <p:nvSpPr>
          <p:cNvPr id="593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3: Identify some time wasters and how to control them.</a:t>
            </a:r>
          </a:p>
          <a:p>
            <a:endParaRPr lang="en-US" altLang="en-US" dirty="0"/>
          </a:p>
        </p:txBody>
      </p:sp>
    </p:spTree>
    <p:extLst>
      <p:ext uri="{BB962C8B-B14F-4D97-AF65-F5344CB8AC3E}">
        <p14:creationId xmlns:p14="http://schemas.microsoft.com/office/powerpoint/2010/main" val="20631229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a:extLst>
              <a:ext uri="{FF2B5EF4-FFF2-40B4-BE49-F238E27FC236}">
                <a16:creationId xmlns="" xmlns:a16="http://schemas.microsoft.com/office/drawing/2014/main" id="{F4B4B4E4-53FA-417A-A685-9ADEB74D5A44}"/>
              </a:ext>
            </a:extLst>
          </p:cNvPr>
          <p:cNvSpPr txBox="1">
            <a:spLocks/>
          </p:cNvSpPr>
          <p:nvPr userDrawn="1"/>
        </p:nvSpPr>
        <p:spPr>
          <a:xfrm>
            <a:off x="8229600" y="114300"/>
            <a:ext cx="609600" cy="3810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dirty="0"/>
              <a:t>10 e</a:t>
            </a:r>
          </a:p>
        </p:txBody>
      </p:sp>
    </p:spTree>
    <p:extLst>
      <p:ext uri="{BB962C8B-B14F-4D97-AF65-F5344CB8AC3E}">
        <p14:creationId xmlns:p14="http://schemas.microsoft.com/office/powerpoint/2010/main" val="379140025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013684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94728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890279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8610122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820197018"/>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3708876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867614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2847380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7" name="Rectangle 6"/>
          <p:cNvSpPr/>
          <p:nvPr userDrawn="1"/>
        </p:nvSpPr>
        <p:spPr>
          <a:xfrm>
            <a:off x="-83127" y="0"/>
            <a:ext cx="9144000" cy="6858000"/>
          </a:xfrm>
          <a:prstGeom prst="rect">
            <a:avLst/>
          </a:prstGeom>
          <a:pattFill prst="pct50">
            <a:fgClr>
              <a:schemeClr val="accent3">
                <a:lumMod val="75000"/>
              </a:schemeClr>
            </a:fgClr>
            <a:bgClr>
              <a:schemeClr val="accent3">
                <a:lumMod val="60000"/>
                <a:lumOff val="4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762000" y="685801"/>
            <a:ext cx="3962400" cy="2914650"/>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762000" y="3886200"/>
            <a:ext cx="39624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Footer Placeholder 4"/>
          <p:cNvSpPr>
            <a:spLocks noGrp="1"/>
          </p:cNvSpPr>
          <p:nvPr>
            <p:ph type="ftr" sz="quarter" idx="11"/>
          </p:nvPr>
        </p:nvSpPr>
        <p:spPr>
          <a:xfrm>
            <a:off x="609600" y="6486957"/>
            <a:ext cx="7543800" cy="365125"/>
          </a:xfrm>
          <a:prstGeom prst="rect">
            <a:avLst/>
          </a:prstGeom>
        </p:spPr>
        <p:txBody>
          <a:bodyPr/>
          <a:lstStyle>
            <a:lvl1pPr>
              <a:defRPr sz="1000"/>
            </a:lvl1pPr>
          </a:lstStyle>
          <a:p>
            <a:endParaRPr lang="en-US" dirty="0"/>
          </a:p>
        </p:txBody>
      </p:sp>
    </p:spTree>
    <p:extLst>
      <p:ext uri="{BB962C8B-B14F-4D97-AF65-F5344CB8AC3E}">
        <p14:creationId xmlns:p14="http://schemas.microsoft.com/office/powerpoint/2010/main" val="14506318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762000" y="1752600"/>
            <a:ext cx="8153400" cy="4648200"/>
          </a:xfrm>
        </p:spPr>
        <p:txBody>
          <a:bodyPr/>
          <a:lstStyle>
            <a:lvl1pPr>
              <a:defRPr>
                <a:latin typeface="Calibri" panose="020F0502020204030204" pitchFamily="34" charset="0"/>
                <a:cs typeface="Arial" panose="020B0604020202020204" pitchFamily="34" charset="0"/>
              </a:defRPr>
            </a:lvl1pPr>
            <a:lvl2pPr>
              <a:defRPr>
                <a:latin typeface="Calibri" panose="020F0502020204030204" pitchFamily="34" charset="0"/>
                <a:cs typeface="Arial" panose="020B0604020202020204" pitchFamily="34" charset="0"/>
              </a:defRPr>
            </a:lvl2pPr>
            <a:lvl3pPr>
              <a:defRPr>
                <a:latin typeface="Calibri" panose="020F0502020204030204" pitchFamily="34" charset="0"/>
                <a:cs typeface="Arial" panose="020B0604020202020204" pitchFamily="34" charset="0"/>
              </a:defRPr>
            </a:lvl3pPr>
            <a:lvl4pPr>
              <a:defRPr>
                <a:latin typeface="Calibri" panose="020F0502020204030204" pitchFamily="34" charset="0"/>
                <a:cs typeface="Arial" panose="020B0604020202020204" pitchFamily="34" charset="0"/>
              </a:defRPr>
            </a:lvl4pPr>
            <a:lvl5pPr>
              <a:defRPr>
                <a:latin typeface="Calibri" panose="020F050202020403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C991611B-C075-4B89-8C08-0A9B6889F5BC}" type="slidenum">
              <a:rPr lang="en-US" smtClean="0"/>
              <a:pPr/>
              <a:t>‹#›</a:t>
            </a:fld>
            <a:endParaRPr lang="en-US" dirty="0"/>
          </a:p>
        </p:txBody>
      </p:sp>
    </p:spTree>
    <p:extLst>
      <p:ext uri="{BB962C8B-B14F-4D97-AF65-F5344CB8AC3E}">
        <p14:creationId xmlns:p14="http://schemas.microsoft.com/office/powerpoint/2010/main" val="40600531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3416747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8001000" cy="1143000"/>
          </a:xfrm>
        </p:spPr>
        <p:txBody>
          <a:bodyPr/>
          <a:lstStyle>
            <a:lvl1pPr>
              <a:defRPr>
                <a:solidFill>
                  <a:schemeClr val="tx2">
                    <a:lumMod val="75000"/>
                  </a:schemeClr>
                </a:solidFill>
              </a:defRPr>
            </a:lvl1pPr>
          </a:lstStyle>
          <a:p>
            <a:r>
              <a:rPr lang="en-US" dirty="0"/>
              <a:t>Click to edit Master title style</a:t>
            </a:r>
          </a:p>
        </p:txBody>
      </p:sp>
      <p:sp>
        <p:nvSpPr>
          <p:cNvPr id="5" name="Slide Number Placeholder 4"/>
          <p:cNvSpPr>
            <a:spLocks noGrp="1"/>
          </p:cNvSpPr>
          <p:nvPr>
            <p:ph type="sldNum" sz="quarter" idx="12"/>
          </p:nvPr>
        </p:nvSpPr>
        <p:spPr/>
        <p:txBody>
          <a:bodyPr/>
          <a:lstStyle/>
          <a:p>
            <a:fld id="{C991611B-C075-4B89-8C08-0A9B6889F5BC}" type="slidenum">
              <a:rPr lang="en-US" smtClean="0"/>
              <a:pPr/>
              <a:t>‹#›</a:t>
            </a:fld>
            <a:endParaRPr lang="en-US" dirty="0"/>
          </a:p>
        </p:txBody>
      </p:sp>
    </p:spTree>
    <p:extLst>
      <p:ext uri="{BB962C8B-B14F-4D97-AF65-F5344CB8AC3E}">
        <p14:creationId xmlns:p14="http://schemas.microsoft.com/office/powerpoint/2010/main" val="10631337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341438"/>
          </a:xfrm>
        </p:spPr>
        <p:txBody>
          <a:bodyPr/>
          <a:lstStyle/>
          <a:p>
            <a:r>
              <a:rPr lang="en-US"/>
              <a:t>Click to edit Master title style</a:t>
            </a:r>
          </a:p>
        </p:txBody>
      </p:sp>
      <p:sp>
        <p:nvSpPr>
          <p:cNvPr id="3" name="Content Placeholder 2"/>
          <p:cNvSpPr>
            <a:spLocks noGrp="1"/>
          </p:cNvSpPr>
          <p:nvPr>
            <p:ph sz="half" idx="1"/>
          </p:nvPr>
        </p:nvSpPr>
        <p:spPr>
          <a:xfrm>
            <a:off x="762000" y="1676400"/>
            <a:ext cx="4038600" cy="4724400"/>
          </a:xfrm>
        </p:spPr>
        <p:txBody>
          <a:bodyPr/>
          <a:lstStyle>
            <a:lvl1pPr marL="342900" indent="-34290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953000" y="1676400"/>
            <a:ext cx="4038600" cy="4724400"/>
          </a:xfrm>
        </p:spPr>
        <p:txBody>
          <a:bodyPr/>
          <a:lstStyle>
            <a:lvl1pPr marL="342900" indent="-34290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C991611B-C075-4B89-8C08-0A9B6889F5BC}" type="slidenum">
              <a:rPr lang="en-US" smtClean="0"/>
              <a:pPr/>
              <a:t>‹#›</a:t>
            </a:fld>
            <a:endParaRPr lang="en-US" dirty="0"/>
          </a:p>
        </p:txBody>
      </p:sp>
    </p:spTree>
    <p:extLst>
      <p:ext uri="{BB962C8B-B14F-4D97-AF65-F5344CB8AC3E}">
        <p14:creationId xmlns:p14="http://schemas.microsoft.com/office/powerpoint/2010/main" val="15145943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6787477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880730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7472303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0433337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3139516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13829908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5504366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536766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74587763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05047415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363607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62474355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1149369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932104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6006616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8305586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65646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497769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146784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804445917"/>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0195737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20272360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9863222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39197557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92343477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1200113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044694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87560951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959415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6939309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96234055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53444087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75409069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13212352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77093711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99126993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19109036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43722204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80728115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22616091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4555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03090058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47987663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95987690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89686508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ppendix_Title and Tex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891155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ppendix_2-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Text Placeholder 3"/>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15" name="Text Placeholder 14"/>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151523350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Appendix_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Text Placeholder 6"/>
          <p:cNvSpPr>
            <a:spLocks noGrp="1"/>
          </p:cNvSpPr>
          <p:nvPr>
            <p:ph type="body" sz="quarter" idx="12"/>
          </p:nvPr>
        </p:nvSpPr>
        <p:spPr>
          <a:xfrm>
            <a:off x="457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8"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20" name="Text Placeholder 19"/>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23" name="Text Placeholder 2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5" name="Text Placeholder 24"/>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7" name="Text Placeholder 26"/>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Tree>
    <p:extLst>
      <p:ext uri="{BB962C8B-B14F-4D97-AF65-F5344CB8AC3E}">
        <p14:creationId xmlns:p14="http://schemas.microsoft.com/office/powerpoint/2010/main" val="6477152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7536809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Tree>
    <p:extLst>
      <p:ext uri="{BB962C8B-B14F-4D97-AF65-F5344CB8AC3E}">
        <p14:creationId xmlns:p14="http://schemas.microsoft.com/office/powerpoint/2010/main" val="894168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marL="342900" indent="-342900">
              <a:spcAft>
                <a:spcPts val="800"/>
              </a:spcAft>
              <a:buFont typeface="Arial" panose="020B0604020202020204" pitchFamily="34" charset="0"/>
              <a:buChar char="•"/>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 xmlns:a16="http://schemas.microsoft.com/office/drawing/2014/main" id="{177D1AF2-643B-4F80-B47E-8FD3C423818B}"/>
              </a:ext>
            </a:extLst>
          </p:cNvPr>
          <p:cNvSpPr/>
          <p:nvPr userDrawn="1"/>
        </p:nvSpPr>
        <p:spPr>
          <a:xfrm>
            <a:off x="2286000" y="6699708"/>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87596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image" Target="../media/image3.gif"/><Relationship Id="rId4" Type="http://schemas.openxmlformats.org/officeDocument/2006/relationships/slideLayout" Target="../slideLayouts/slideLayout25.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10" Type="http://schemas.openxmlformats.org/officeDocument/2006/relationships/theme" Target="../theme/theme3.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10" Type="http://schemas.openxmlformats.org/officeDocument/2006/relationships/theme" Target="../theme/theme4.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5" Type="http://schemas.openxmlformats.org/officeDocument/2006/relationships/slideLayout" Target="../slideLayouts/slideLayout58.xml"/><Relationship Id="rId4"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62.xml"/><Relationship Id="rId1" Type="http://schemas.openxmlformats.org/officeDocument/2006/relationships/slideLayout" Target="../slideLayouts/slideLayout61.xml"/><Relationship Id="rId4" Type="http://schemas.openxmlformats.org/officeDocument/2006/relationships/image" Target="../media/image4.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slideLayout" Target="../slideLayouts/slideLayout64.xml"/><Relationship Id="rId1" Type="http://schemas.openxmlformats.org/officeDocument/2006/relationships/slideLayout" Target="../slideLayouts/slideLayout63.xml"/><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3152511470"/>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 id="2147483671" r:id="rId16"/>
    <p:sldLayoutId id="2147483672" r:id="rId17"/>
    <p:sldLayoutId id="2147483724" r:id="rId18"/>
    <p:sldLayoutId id="2147483725" r:id="rId19"/>
    <p:sldLayoutId id="2147483726" r:id="rId20"/>
    <p:sldLayoutId id="2147483727"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5017196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2671296014"/>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4159188252"/>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505263783"/>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3760595325"/>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3238196945"/>
      </p:ext>
    </p:extLst>
  </p:cSld>
  <p:clrMap bg1="lt1" tx1="dk1" bg2="lt2" tx2="dk2" accent1="accent1" accent2="accent2" accent3="accent3" accent4="accent4" accent5="accent5" accent6="accent6" hlink="hlink" folHlink="folHlink"/>
  <p:sldLayoutIdLst>
    <p:sldLayoutId id="2147483718" r:id="rId1"/>
    <p:sldLayoutId id="2147483719"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902521624"/>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slide" Target="slide3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9.xml"/><Relationship Id="rId4" Type="http://schemas.openxmlformats.org/officeDocument/2006/relationships/slide" Target="slide3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slide" Target="slide3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 xmlns:a16="http://schemas.microsoft.com/office/drawing/2014/main" id="{7016AEFA-7429-42F3-8D6D-1AA01F76E178}"/>
              </a:ext>
            </a:extLst>
          </p:cNvPr>
          <p:cNvSpPr>
            <a:spLocks noGrp="1"/>
          </p:cNvSpPr>
          <p:nvPr>
            <p:ph type="ctrTitle"/>
          </p:nvPr>
        </p:nvSpPr>
        <p:spPr>
          <a:xfrm>
            <a:off x="0" y="2438400"/>
            <a:ext cx="5105400" cy="609600"/>
          </a:xfrm>
        </p:spPr>
        <p:txBody>
          <a:bodyPr/>
          <a:lstStyle/>
          <a:p>
            <a:r>
              <a:rPr lang="en-US" altLang="en-US" dirty="0">
                <a:solidFill>
                  <a:schemeClr val="tx1"/>
                </a:solidFill>
              </a:rPr>
              <a:t>Chapter 13</a:t>
            </a:r>
            <a:endParaRPr lang="en-US" dirty="0">
              <a:solidFill>
                <a:schemeClr val="tx1"/>
              </a:solidFill>
            </a:endParaRPr>
          </a:p>
        </p:txBody>
      </p:sp>
      <p:sp>
        <p:nvSpPr>
          <p:cNvPr id="4" name="Text Placeholder 3">
            <a:extLst>
              <a:ext uri="{FF2B5EF4-FFF2-40B4-BE49-F238E27FC236}">
                <a16:creationId xmlns="" xmlns:a16="http://schemas.microsoft.com/office/drawing/2014/main" id="{EAF24584-DB3F-45AA-87A4-1BCD4D788A01}"/>
              </a:ext>
            </a:extLst>
          </p:cNvPr>
          <p:cNvSpPr>
            <a:spLocks noGrp="1"/>
          </p:cNvSpPr>
          <p:nvPr>
            <p:ph type="body" sz="quarter" idx="10"/>
          </p:nvPr>
        </p:nvSpPr>
        <p:spPr>
          <a:xfrm>
            <a:off x="212427" y="3824099"/>
            <a:ext cx="5105400" cy="685800"/>
          </a:xfrm>
        </p:spPr>
        <p:txBody>
          <a:bodyPr/>
          <a:lstStyle/>
          <a:p>
            <a:r>
              <a:rPr lang="en-US" altLang="en-US" sz="3600" dirty="0">
                <a:latin typeface="+mj-lt"/>
              </a:rPr>
              <a:t>Managing Time and </a:t>
            </a:r>
            <a:r>
              <a:rPr lang="en-US" altLang="en-US" sz="3600" dirty="0" smtClean="0">
                <a:latin typeface="+mj-lt"/>
              </a:rPr>
              <a:t>Stress</a:t>
            </a:r>
            <a:endParaRPr lang="en-US" altLang="en-US" sz="3600" dirty="0">
              <a:latin typeface="+mj-lt"/>
            </a:endParaRPr>
          </a:p>
        </p:txBody>
      </p:sp>
      <p:pic>
        <p:nvPicPr>
          <p:cNvPr id="6" name="Picture 5">
            <a:extLst>
              <a:ext uri="{FF2B5EF4-FFF2-40B4-BE49-F238E27FC236}">
                <a16:creationId xmlns="" xmlns:a16="http://schemas.microsoft.com/office/drawing/2014/main" id="{A5465FF2-0D8E-428D-9112-0F599E5486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1707" y="1298793"/>
            <a:ext cx="3679812" cy="4641273"/>
          </a:xfrm>
          <a:prstGeom prst="rect">
            <a:avLst/>
          </a:prstGeom>
        </p:spPr>
      </p:pic>
      <p:sp>
        <p:nvSpPr>
          <p:cNvPr id="5" name="Content placeholder 1">
            <a:extLst>
              <a:ext uri="{FF2B5EF4-FFF2-40B4-BE49-F238E27FC236}">
                <a16:creationId xmlns="" xmlns:a16="http://schemas.microsoft.com/office/drawing/2014/main" id="{E6593CE8-FA55-45CC-8B31-098D273564AD}"/>
              </a:ext>
            </a:extLst>
          </p:cNvPr>
          <p:cNvSpPr/>
          <p:nvPr/>
        </p:nvSpPr>
        <p:spPr>
          <a:xfrm>
            <a:off x="192374" y="6689131"/>
            <a:ext cx="9220200" cy="215444"/>
          </a:xfrm>
          <a:prstGeom prst="rect">
            <a:avLst/>
          </a:prstGeom>
        </p:spPr>
        <p:txBody>
          <a:bodyPr wrap="square">
            <a:spAutoFit/>
          </a:bodyPr>
          <a:lstStyle/>
          <a:p>
            <a:pPr marL="0" lvl="2" indent="0" algn="l">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 All rights reserved. Authorized only for instructor use in the classroom. No reproduction or further distribution permitted without the prior written consent of McGraw-Hill Education.           </a:t>
            </a:r>
            <a:endParaRPr lang="en-IN" sz="8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030544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B6C75FB2-FF47-4FE7-9A9A-5A91DE6DA476}"/>
              </a:ext>
            </a:extLst>
          </p:cNvPr>
          <p:cNvSpPr>
            <a:spLocks noGrp="1"/>
          </p:cNvSpPr>
          <p:nvPr>
            <p:ph type="title"/>
          </p:nvPr>
        </p:nvSpPr>
        <p:spPr/>
        <p:txBody>
          <a:bodyPr/>
          <a:lstStyle/>
          <a:p>
            <a:r>
              <a:rPr lang="en-US" altLang="en-US" sz="3400" dirty="0" smtClean="0"/>
              <a:t>Managing Paperwork </a:t>
            </a:r>
            <a:r>
              <a:rPr lang="en-US" altLang="en-US" sz="3400" dirty="0"/>
              <a:t>and Reading Material</a:t>
            </a:r>
            <a:endParaRPr lang="en-US" sz="3400" dirty="0"/>
          </a:p>
        </p:txBody>
      </p:sp>
      <p:sp>
        <p:nvSpPr>
          <p:cNvPr id="7" name="Content Placeholder 6">
            <a:extLst>
              <a:ext uri="{FF2B5EF4-FFF2-40B4-BE49-F238E27FC236}">
                <a16:creationId xmlns="" xmlns:a16="http://schemas.microsoft.com/office/drawing/2014/main" id="{A84442C5-B615-4066-A81A-CF47F9C057EC}"/>
              </a:ext>
            </a:extLst>
          </p:cNvPr>
          <p:cNvSpPr>
            <a:spLocks noGrp="1"/>
          </p:cNvSpPr>
          <p:nvPr>
            <p:ph idx="1"/>
          </p:nvPr>
        </p:nvSpPr>
        <p:spPr/>
        <p:txBody>
          <a:bodyPr/>
          <a:lstStyle/>
          <a:p>
            <a:pPr marL="0" indent="0">
              <a:buNone/>
            </a:pPr>
            <a:r>
              <a:rPr lang="en-US" altLang="en-US" dirty="0" smtClean="0"/>
              <a:t>Paperwork</a:t>
            </a:r>
          </a:p>
          <a:p>
            <a:r>
              <a:rPr lang="en-US" altLang="en-US" sz="2200" dirty="0" smtClean="0"/>
              <a:t>Try </a:t>
            </a:r>
            <a:r>
              <a:rPr lang="en-US" altLang="en-US" sz="2200" dirty="0"/>
              <a:t>to handle each item only once</a:t>
            </a:r>
          </a:p>
          <a:p>
            <a:r>
              <a:rPr lang="en-US" altLang="en-US" sz="2200" dirty="0"/>
              <a:t>Set aside </a:t>
            </a:r>
            <a:r>
              <a:rPr lang="en-US" altLang="en-US" sz="2200" dirty="0" smtClean="0"/>
              <a:t>specific time </a:t>
            </a:r>
            <a:r>
              <a:rPr lang="en-US" altLang="en-US" sz="2200" dirty="0"/>
              <a:t>each day</a:t>
            </a:r>
          </a:p>
          <a:p>
            <a:r>
              <a:rPr lang="en-US" sz="2200" dirty="0" smtClean="0"/>
              <a:t>Decide </a:t>
            </a:r>
            <a:r>
              <a:rPr lang="en-US" sz="2200" dirty="0"/>
              <a:t>whether each item is something </a:t>
            </a:r>
            <a:r>
              <a:rPr lang="en-US" sz="2200" dirty="0" smtClean="0"/>
              <a:t>that requires action </a:t>
            </a:r>
          </a:p>
          <a:p>
            <a:pPr marL="0" indent="0">
              <a:buNone/>
            </a:pPr>
            <a:endParaRPr lang="en-US" sz="1200" dirty="0"/>
          </a:p>
          <a:p>
            <a:pPr marL="0" indent="0">
              <a:buNone/>
            </a:pPr>
            <a:r>
              <a:rPr lang="en-US" dirty="0" smtClean="0"/>
              <a:t>Reading material</a:t>
            </a:r>
          </a:p>
          <a:p>
            <a:r>
              <a:rPr lang="en-US" altLang="en-US" sz="2200" dirty="0" smtClean="0"/>
              <a:t>Cancel </a:t>
            </a:r>
            <a:r>
              <a:rPr lang="en-US" altLang="en-US" sz="2200" dirty="0"/>
              <a:t>subscriptions that are not useful</a:t>
            </a:r>
          </a:p>
          <a:p>
            <a:r>
              <a:rPr lang="en-US" altLang="en-US" sz="2200" dirty="0"/>
              <a:t>Review </a:t>
            </a:r>
            <a:r>
              <a:rPr lang="en-US" altLang="en-US" sz="2200" dirty="0" smtClean="0"/>
              <a:t>the table </a:t>
            </a:r>
            <a:r>
              <a:rPr lang="en-US" altLang="en-US" sz="2200" dirty="0"/>
              <a:t>of contents first rather than reading every page of a publication</a:t>
            </a:r>
          </a:p>
          <a:p>
            <a:r>
              <a:rPr lang="en-US" altLang="en-US" sz="2200" dirty="0"/>
              <a:t>Ask to be removed from distribution lists that send information that is not useful to </a:t>
            </a:r>
            <a:r>
              <a:rPr lang="en-US" altLang="en-US" sz="2200" dirty="0" smtClean="0"/>
              <a:t>you</a:t>
            </a:r>
            <a:endParaRPr lang="en-US" altLang="en-US" sz="2200" dirty="0"/>
          </a:p>
        </p:txBody>
      </p:sp>
    </p:spTree>
    <p:extLst>
      <p:ext uri="{BB962C8B-B14F-4D97-AF65-F5344CB8AC3E}">
        <p14:creationId xmlns:p14="http://schemas.microsoft.com/office/powerpoint/2010/main" val="35304748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6A94E5DE-4E16-48E8-AD71-AB7EAFAEA048}"/>
              </a:ext>
            </a:extLst>
          </p:cNvPr>
          <p:cNvSpPr>
            <a:spLocks noGrp="1"/>
          </p:cNvSpPr>
          <p:nvPr>
            <p:ph type="title"/>
          </p:nvPr>
        </p:nvSpPr>
        <p:spPr/>
        <p:txBody>
          <a:bodyPr/>
          <a:lstStyle/>
          <a:p>
            <a:r>
              <a:rPr lang="en-US" altLang="en-US" sz="3200" dirty="0"/>
              <a:t>Figure 13.3: Handling Unscheduled Visitors</a:t>
            </a:r>
            <a:endParaRPr lang="en-US" sz="3200" dirty="0"/>
          </a:p>
        </p:txBody>
      </p:sp>
      <p:pic>
        <p:nvPicPr>
          <p:cNvPr id="8" name="Picture 7" descr="This flowchart shows how supervisors should handle unscheduled visitors.">
            <a:extLst>
              <a:ext uri="{FF2B5EF4-FFF2-40B4-BE49-F238E27FC236}">
                <a16:creationId xmlns="" xmlns:a16="http://schemas.microsoft.com/office/drawing/2014/main" id="{EB91FAA0-D40C-43CA-81B7-A8A2233152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488" y="1201447"/>
            <a:ext cx="7557025" cy="4455105"/>
          </a:xfrm>
          <a:prstGeom prst="rect">
            <a:avLst/>
          </a:prstGeom>
        </p:spPr>
      </p:pic>
      <p:sp>
        <p:nvSpPr>
          <p:cNvPr id="4" name="Content Placeholder 3">
            <a:extLst>
              <a:ext uri="{FF2B5EF4-FFF2-40B4-BE49-F238E27FC236}">
                <a16:creationId xmlns="" xmlns:a16="http://schemas.microsoft.com/office/drawing/2014/main" id="{FC4B0EC8-29A2-48CE-BA75-8ACDE797E5DD}"/>
              </a:ext>
            </a:extLst>
          </p:cNvPr>
          <p:cNvSpPr>
            <a:spLocks noGrp="1"/>
          </p:cNvSpPr>
          <p:nvPr>
            <p:ph idx="1"/>
          </p:nvPr>
        </p:nvSpPr>
        <p:spPr>
          <a:xfrm>
            <a:off x="457200" y="5943600"/>
            <a:ext cx="8229600" cy="609600"/>
          </a:xfrm>
        </p:spPr>
        <p:txBody>
          <a:bodyPr/>
          <a:lstStyle/>
          <a:p>
            <a:pPr marL="0" indent="0" algn="r">
              <a:buNone/>
            </a:pPr>
            <a:r>
              <a:rPr lang="en-US" sz="1200" dirty="0" smtClean="0">
                <a:hlinkClick r:id="rId4" action="ppaction://hlinksldjump"/>
              </a:rPr>
              <a:t>Jump to </a:t>
            </a:r>
            <a:r>
              <a:rPr lang="en-US" sz="1200" dirty="0">
                <a:hlinkClick r:id="rId4" action="ppaction://hlinksldjump"/>
              </a:rPr>
              <a:t>Figure 13.3: Handling Unscheduled Visitors, Appendix</a:t>
            </a:r>
            <a:endParaRPr lang="en-US" sz="1200" dirty="0"/>
          </a:p>
        </p:txBody>
      </p:sp>
    </p:spTree>
    <p:extLst>
      <p:ext uri="{BB962C8B-B14F-4D97-AF65-F5344CB8AC3E}">
        <p14:creationId xmlns:p14="http://schemas.microsoft.com/office/powerpoint/2010/main" val="9826048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45EFB82-C9E6-45FB-AC18-C056E57F653C}"/>
              </a:ext>
            </a:extLst>
          </p:cNvPr>
          <p:cNvSpPr>
            <a:spLocks noGrp="1"/>
          </p:cNvSpPr>
          <p:nvPr>
            <p:ph type="title"/>
          </p:nvPr>
        </p:nvSpPr>
        <p:spPr/>
        <p:txBody>
          <a:bodyPr/>
          <a:lstStyle/>
          <a:p>
            <a:r>
              <a:rPr lang="en-US" altLang="en-US" dirty="0" smtClean="0">
                <a:latin typeface="Calibri" panose="020F0502020204030204" pitchFamily="34" charset="0"/>
                <a:cs typeface="Arial" charset="0"/>
              </a:rPr>
              <a:t>Tips for Managing Procrastination</a:t>
            </a:r>
            <a:endParaRPr lang="en-US" dirty="0"/>
          </a:p>
        </p:txBody>
      </p:sp>
      <p:sp>
        <p:nvSpPr>
          <p:cNvPr id="3" name="Content Placeholder 2">
            <a:extLst>
              <a:ext uri="{FF2B5EF4-FFF2-40B4-BE49-F238E27FC236}">
                <a16:creationId xmlns="" xmlns:a16="http://schemas.microsoft.com/office/drawing/2014/main" id="{9D37C451-22E1-4C5F-89D7-7606BB97470D}"/>
              </a:ext>
            </a:extLst>
          </p:cNvPr>
          <p:cNvSpPr>
            <a:spLocks noGrp="1"/>
          </p:cNvSpPr>
          <p:nvPr>
            <p:ph idx="1"/>
          </p:nvPr>
        </p:nvSpPr>
        <p:spPr/>
        <p:txBody>
          <a:bodyPr/>
          <a:lstStyle/>
          <a:p>
            <a:pPr marL="0" indent="0">
              <a:spcBef>
                <a:spcPts val="300"/>
              </a:spcBef>
              <a:spcAft>
                <a:spcPts val="200"/>
              </a:spcAft>
              <a:buNone/>
            </a:pPr>
            <a:r>
              <a:rPr lang="en-US" altLang="en-US" dirty="0" smtClean="0">
                <a:cs typeface="Arial" charset="0"/>
              </a:rPr>
              <a:t>Forcing </a:t>
            </a:r>
            <a:r>
              <a:rPr lang="en-US" altLang="en-US" dirty="0">
                <a:cs typeface="Arial" charset="0"/>
              </a:rPr>
              <a:t>oneself to jump </a:t>
            </a:r>
            <a:r>
              <a:rPr lang="en-US" altLang="en-US" dirty="0" smtClean="0">
                <a:cs typeface="Arial" charset="0"/>
              </a:rPr>
              <a:t>in is the best cure</a:t>
            </a:r>
            <a:endParaRPr lang="en-US" altLang="en-US" dirty="0">
              <a:cs typeface="Arial" charset="0"/>
            </a:endParaRPr>
          </a:p>
          <a:p>
            <a:pPr>
              <a:spcBef>
                <a:spcPts val="300"/>
              </a:spcBef>
              <a:spcAft>
                <a:spcPts val="200"/>
              </a:spcAft>
            </a:pPr>
            <a:r>
              <a:rPr lang="en-US" altLang="en-US" sz="2200" dirty="0">
                <a:cs typeface="Arial" charset="0"/>
              </a:rPr>
              <a:t>Focus on completing </a:t>
            </a:r>
            <a:r>
              <a:rPr lang="en-US" altLang="en-US" sz="2200" dirty="0" smtClean="0">
                <a:cs typeface="Arial" charset="0"/>
              </a:rPr>
              <a:t>the task one </a:t>
            </a:r>
            <a:r>
              <a:rPr lang="en-US" altLang="en-US" sz="2200" dirty="0">
                <a:cs typeface="Arial" charset="0"/>
              </a:rPr>
              <a:t>step </a:t>
            </a:r>
            <a:r>
              <a:rPr lang="en-US" altLang="en-US" sz="2200" dirty="0" smtClean="0">
                <a:cs typeface="Arial" charset="0"/>
              </a:rPr>
              <a:t>at a time, and reward </a:t>
            </a:r>
            <a:r>
              <a:rPr lang="en-US" altLang="en-US" sz="2200" dirty="0">
                <a:cs typeface="Arial" charset="0"/>
              </a:rPr>
              <a:t>oneself for completing each </a:t>
            </a:r>
            <a:r>
              <a:rPr lang="en-US" altLang="en-US" sz="2200" dirty="0" smtClean="0">
                <a:cs typeface="Arial" charset="0"/>
              </a:rPr>
              <a:t>step</a:t>
            </a:r>
          </a:p>
          <a:p>
            <a:pPr marL="0" indent="0">
              <a:spcBef>
                <a:spcPts val="300"/>
              </a:spcBef>
              <a:spcAft>
                <a:spcPts val="200"/>
              </a:spcAft>
              <a:buNone/>
            </a:pPr>
            <a:endParaRPr lang="en-US" altLang="en-US" sz="1200" dirty="0">
              <a:cs typeface="Arial" charset="0"/>
            </a:endParaRPr>
          </a:p>
          <a:p>
            <a:pPr marL="0" indent="0">
              <a:spcBef>
                <a:spcPts val="300"/>
              </a:spcBef>
              <a:spcAft>
                <a:spcPts val="200"/>
              </a:spcAft>
              <a:buNone/>
            </a:pPr>
            <a:r>
              <a:rPr lang="en-US" altLang="en-US" dirty="0">
                <a:cs typeface="Arial" charset="0"/>
              </a:rPr>
              <a:t>Be honest about what is happening when one </a:t>
            </a:r>
            <a:r>
              <a:rPr lang="en-US" altLang="en-US" dirty="0" smtClean="0">
                <a:cs typeface="Arial" charset="0"/>
              </a:rPr>
              <a:t>procrastinates</a:t>
            </a:r>
          </a:p>
          <a:p>
            <a:pPr marL="0" indent="0">
              <a:spcBef>
                <a:spcPts val="300"/>
              </a:spcBef>
              <a:spcAft>
                <a:spcPts val="200"/>
              </a:spcAft>
              <a:buNone/>
            </a:pPr>
            <a:endParaRPr lang="en-US" altLang="en-US" sz="1200" dirty="0">
              <a:cs typeface="Arial" charset="0"/>
            </a:endParaRPr>
          </a:p>
          <a:p>
            <a:pPr marL="0" indent="0">
              <a:spcBef>
                <a:spcPts val="300"/>
              </a:spcBef>
              <a:spcAft>
                <a:spcPts val="200"/>
              </a:spcAft>
              <a:buNone/>
            </a:pPr>
            <a:r>
              <a:rPr lang="en-US" altLang="en-US" dirty="0">
                <a:cs typeface="Arial" charset="0"/>
              </a:rPr>
              <a:t>Focus on how it would feel to finish the next short </a:t>
            </a:r>
            <a:r>
              <a:rPr lang="en-US" altLang="en-US" dirty="0" smtClean="0">
                <a:cs typeface="Arial" charset="0"/>
              </a:rPr>
              <a:t>step in a project</a:t>
            </a:r>
          </a:p>
          <a:p>
            <a:pPr marL="0" indent="0">
              <a:spcBef>
                <a:spcPts val="300"/>
              </a:spcBef>
              <a:spcAft>
                <a:spcPts val="200"/>
              </a:spcAft>
              <a:buNone/>
            </a:pPr>
            <a:endParaRPr lang="en-US" altLang="en-US" sz="1200" dirty="0">
              <a:cs typeface="Arial" charset="0"/>
            </a:endParaRPr>
          </a:p>
          <a:p>
            <a:pPr marL="0" indent="0">
              <a:spcBef>
                <a:spcPts val="300"/>
              </a:spcBef>
              <a:spcAft>
                <a:spcPts val="200"/>
              </a:spcAft>
              <a:buNone/>
            </a:pPr>
            <a:r>
              <a:rPr lang="en-US" altLang="en-US" dirty="0">
                <a:cs typeface="Arial" charset="0"/>
              </a:rPr>
              <a:t>Decide how to stop future temptations to </a:t>
            </a:r>
            <a:r>
              <a:rPr lang="en-US" altLang="en-US" dirty="0" smtClean="0">
                <a:cs typeface="Arial" charset="0"/>
              </a:rPr>
              <a:t>procrastinate</a:t>
            </a:r>
          </a:p>
          <a:p>
            <a:pPr marL="0" indent="0">
              <a:spcBef>
                <a:spcPts val="300"/>
              </a:spcBef>
              <a:spcAft>
                <a:spcPts val="200"/>
              </a:spcAft>
              <a:buNone/>
            </a:pPr>
            <a:endParaRPr lang="en-US" altLang="en-US" sz="1200" dirty="0">
              <a:cs typeface="Arial" charset="0"/>
            </a:endParaRPr>
          </a:p>
          <a:p>
            <a:pPr marL="0" indent="0">
              <a:spcBef>
                <a:spcPts val="300"/>
              </a:spcBef>
              <a:spcAft>
                <a:spcPts val="200"/>
              </a:spcAft>
              <a:buNone/>
            </a:pPr>
            <a:r>
              <a:rPr lang="en-US" altLang="en-US" dirty="0">
                <a:cs typeface="Arial" charset="0"/>
              </a:rPr>
              <a:t>Turn off distractions if </a:t>
            </a:r>
            <a:r>
              <a:rPr lang="en-US" altLang="en-US" dirty="0" smtClean="0">
                <a:cs typeface="Arial" charset="0"/>
              </a:rPr>
              <a:t>possible</a:t>
            </a:r>
          </a:p>
          <a:p>
            <a:pPr marL="0" indent="0">
              <a:spcBef>
                <a:spcPts val="300"/>
              </a:spcBef>
              <a:spcAft>
                <a:spcPts val="200"/>
              </a:spcAft>
              <a:buNone/>
            </a:pPr>
            <a:endParaRPr lang="en-US" altLang="en-US" sz="1200" dirty="0">
              <a:cs typeface="Arial" charset="0"/>
            </a:endParaRPr>
          </a:p>
          <a:p>
            <a:pPr marL="0" indent="0">
              <a:spcBef>
                <a:spcPts val="300"/>
              </a:spcBef>
              <a:spcAft>
                <a:spcPts val="200"/>
              </a:spcAft>
              <a:buNone/>
            </a:pPr>
            <a:r>
              <a:rPr lang="en-US" altLang="en-US" dirty="0">
                <a:cs typeface="Arial" charset="0"/>
              </a:rPr>
              <a:t>End an ongoing project in a place where it would be easy to start at </a:t>
            </a:r>
            <a:r>
              <a:rPr lang="en-US" altLang="en-US" dirty="0" smtClean="0">
                <a:cs typeface="Arial" charset="0"/>
              </a:rPr>
              <a:t>again</a:t>
            </a:r>
            <a:endParaRPr lang="en-US" dirty="0"/>
          </a:p>
        </p:txBody>
      </p:sp>
    </p:spTree>
    <p:extLst>
      <p:ext uri="{BB962C8B-B14F-4D97-AF65-F5344CB8AC3E}">
        <p14:creationId xmlns:p14="http://schemas.microsoft.com/office/powerpoint/2010/main" val="40936480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E5A3CAE-0748-4661-9B5F-BC4ADE50E176}"/>
              </a:ext>
            </a:extLst>
          </p:cNvPr>
          <p:cNvSpPr>
            <a:spLocks noGrp="1"/>
          </p:cNvSpPr>
          <p:nvPr>
            <p:ph type="title"/>
          </p:nvPr>
        </p:nvSpPr>
        <p:spPr/>
        <p:txBody>
          <a:bodyPr/>
          <a:lstStyle/>
          <a:p>
            <a:r>
              <a:rPr lang="en-US" altLang="en-US" dirty="0">
                <a:latin typeface="Calibri" panose="020F0502020204030204" pitchFamily="34" charset="0"/>
                <a:cs typeface="Arial" charset="0"/>
              </a:rPr>
              <a:t>Perfectionism and Failure to Delegate</a:t>
            </a:r>
            <a:endParaRPr lang="en-US" dirty="0"/>
          </a:p>
        </p:txBody>
      </p:sp>
      <p:sp>
        <p:nvSpPr>
          <p:cNvPr id="3" name="Content Placeholder 2">
            <a:extLst>
              <a:ext uri="{FF2B5EF4-FFF2-40B4-BE49-F238E27FC236}">
                <a16:creationId xmlns="" xmlns:a16="http://schemas.microsoft.com/office/drawing/2014/main" id="{3824B238-7BF7-4B10-80FC-4BE4141DBA72}"/>
              </a:ext>
            </a:extLst>
          </p:cNvPr>
          <p:cNvSpPr>
            <a:spLocks noGrp="1"/>
          </p:cNvSpPr>
          <p:nvPr>
            <p:ph idx="1"/>
          </p:nvPr>
        </p:nvSpPr>
        <p:spPr/>
        <p:txBody>
          <a:bodyPr/>
          <a:lstStyle/>
          <a:p>
            <a:pPr marL="0" indent="0">
              <a:buNone/>
            </a:pPr>
            <a:r>
              <a:rPr lang="en-US" altLang="en-US" b="1" dirty="0">
                <a:cs typeface="Arial" charset="0"/>
              </a:rPr>
              <a:t>Perfectionism</a:t>
            </a:r>
            <a:r>
              <a:rPr lang="en-US" altLang="en-US" dirty="0">
                <a:cs typeface="Arial" charset="0"/>
              </a:rPr>
              <a:t>: </a:t>
            </a:r>
            <a:r>
              <a:rPr lang="en-US" altLang="en-US" dirty="0" smtClean="0">
                <a:cs typeface="Arial" charset="0"/>
              </a:rPr>
              <a:t>Attempt </a:t>
            </a:r>
            <a:r>
              <a:rPr lang="en-US" altLang="en-US" dirty="0">
                <a:cs typeface="Arial" charset="0"/>
              </a:rPr>
              <a:t>to do things perfectly</a:t>
            </a:r>
          </a:p>
          <a:p>
            <a:r>
              <a:rPr lang="en-US" sz="2200" dirty="0" smtClean="0"/>
              <a:t>Instead </a:t>
            </a:r>
            <a:r>
              <a:rPr lang="en-US" sz="2200" dirty="0"/>
              <a:t>of being a slave to perfectionism, </a:t>
            </a:r>
            <a:r>
              <a:rPr lang="en-US" sz="2200" dirty="0" smtClean="0"/>
              <a:t>one should determine </a:t>
            </a:r>
            <a:r>
              <a:rPr lang="en-US" sz="2200" dirty="0"/>
              <a:t>the highest standard </a:t>
            </a:r>
            <a:r>
              <a:rPr lang="en-US" sz="2200" dirty="0" smtClean="0"/>
              <a:t>one </a:t>
            </a:r>
            <a:r>
              <a:rPr lang="en-US" sz="2200" dirty="0" smtClean="0"/>
              <a:t>realistically </a:t>
            </a:r>
            <a:r>
              <a:rPr lang="en-US" sz="2200" dirty="0"/>
              <a:t>can achieve </a:t>
            </a:r>
            <a:endParaRPr lang="en-US" altLang="en-US" sz="2200" dirty="0">
              <a:cs typeface="Arial" charset="0"/>
            </a:endParaRPr>
          </a:p>
          <a:p>
            <a:pPr marL="0" indent="0">
              <a:buNone/>
            </a:pPr>
            <a:endParaRPr lang="en-US" altLang="en-US" sz="1200" dirty="0">
              <a:cs typeface="Arial" charset="0"/>
            </a:endParaRPr>
          </a:p>
          <a:p>
            <a:pPr marL="0" indent="0">
              <a:buNone/>
            </a:pPr>
            <a:r>
              <a:rPr lang="en-US" altLang="en-US" dirty="0" smtClean="0">
                <a:cs typeface="Arial" charset="0"/>
              </a:rPr>
              <a:t>Failure to delegate</a:t>
            </a:r>
          </a:p>
          <a:p>
            <a:r>
              <a:rPr lang="en-US" altLang="en-US" sz="2200" dirty="0" smtClean="0">
                <a:cs typeface="Arial" charset="0"/>
              </a:rPr>
              <a:t>Supervisors </a:t>
            </a:r>
            <a:r>
              <a:rPr lang="en-US" altLang="en-US" sz="2200" dirty="0">
                <a:cs typeface="Arial" charset="0"/>
              </a:rPr>
              <a:t>may resist delegating because they believe only they can really do the job right</a:t>
            </a:r>
          </a:p>
          <a:p>
            <a:pPr lvl="1"/>
            <a:r>
              <a:rPr lang="en-US" altLang="en-US" dirty="0" smtClean="0">
                <a:cs typeface="Arial" charset="0"/>
              </a:rPr>
              <a:t>Should </a:t>
            </a:r>
            <a:r>
              <a:rPr lang="en-US" altLang="en-US" dirty="0">
                <a:cs typeface="Arial" charset="0"/>
              </a:rPr>
              <a:t>delegate those activities that employees can be trained to </a:t>
            </a:r>
            <a:r>
              <a:rPr lang="en-US" altLang="en-US" dirty="0" smtClean="0">
                <a:cs typeface="Arial" charset="0"/>
              </a:rPr>
              <a:t>handle</a:t>
            </a:r>
            <a:endParaRPr lang="en-US" altLang="en-US" dirty="0">
              <a:cs typeface="Arial" charset="0"/>
            </a:endParaRPr>
          </a:p>
        </p:txBody>
      </p:sp>
    </p:spTree>
    <p:extLst>
      <p:ext uri="{BB962C8B-B14F-4D97-AF65-F5344CB8AC3E}">
        <p14:creationId xmlns:p14="http://schemas.microsoft.com/office/powerpoint/2010/main" val="25651893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D582EF3-C0E9-4EE6-885F-3715EDD79DC3}"/>
              </a:ext>
            </a:extLst>
          </p:cNvPr>
          <p:cNvSpPr>
            <a:spLocks noGrp="1"/>
          </p:cNvSpPr>
          <p:nvPr>
            <p:ph type="title"/>
          </p:nvPr>
        </p:nvSpPr>
        <p:spPr/>
        <p:txBody>
          <a:bodyPr/>
          <a:lstStyle/>
          <a:p>
            <a:r>
              <a:rPr lang="en-US" altLang="en-US" dirty="0">
                <a:latin typeface="Calibri" panose="020F0502020204030204" pitchFamily="34" charset="0"/>
                <a:cs typeface="Arial" charset="0"/>
              </a:rPr>
              <a:t>Inability to Say No</a:t>
            </a:r>
            <a:endParaRPr lang="en-US" dirty="0"/>
          </a:p>
        </p:txBody>
      </p:sp>
      <p:sp>
        <p:nvSpPr>
          <p:cNvPr id="3" name="Content Placeholder 2">
            <a:extLst>
              <a:ext uri="{FF2B5EF4-FFF2-40B4-BE49-F238E27FC236}">
                <a16:creationId xmlns="" xmlns:a16="http://schemas.microsoft.com/office/drawing/2014/main" id="{F978EF48-9158-4016-86B6-5A696C153DFC}"/>
              </a:ext>
            </a:extLst>
          </p:cNvPr>
          <p:cNvSpPr>
            <a:spLocks noGrp="1"/>
          </p:cNvSpPr>
          <p:nvPr>
            <p:ph idx="1"/>
          </p:nvPr>
        </p:nvSpPr>
        <p:spPr/>
        <p:txBody>
          <a:bodyPr/>
          <a:lstStyle/>
          <a:p>
            <a:pPr marL="0" indent="0">
              <a:spcAft>
                <a:spcPts val="300"/>
              </a:spcAft>
              <a:buNone/>
            </a:pPr>
            <a:r>
              <a:rPr lang="en-US" dirty="0" smtClean="0"/>
              <a:t>The supervisor can</a:t>
            </a:r>
            <a:r>
              <a:rPr lang="en-US" dirty="0"/>
              <a:t>:</a:t>
            </a:r>
          </a:p>
          <a:p>
            <a:pPr marL="0" indent="0">
              <a:spcAft>
                <a:spcPts val="300"/>
              </a:spcAft>
              <a:buNone/>
            </a:pPr>
            <a:endParaRPr lang="en-US" sz="800" dirty="0"/>
          </a:p>
          <a:p>
            <a:pPr>
              <a:spcAft>
                <a:spcPts val="300"/>
              </a:spcAft>
            </a:pPr>
            <a:r>
              <a:rPr lang="en-US" sz="2200" dirty="0"/>
              <a:t>Ask the person making the request how </a:t>
            </a:r>
            <a:r>
              <a:rPr lang="en-US" sz="2200" dirty="0" smtClean="0"/>
              <a:t>things </a:t>
            </a:r>
            <a:r>
              <a:rPr lang="en-US" sz="2200" dirty="0"/>
              <a:t>can be planned better for the next time </a:t>
            </a:r>
          </a:p>
          <a:p>
            <a:pPr>
              <a:spcAft>
                <a:spcPts val="300"/>
              </a:spcAft>
            </a:pPr>
            <a:r>
              <a:rPr lang="en-US" sz="2200" dirty="0"/>
              <a:t>Remind the person that he or she now owes him or her </a:t>
            </a:r>
            <a:r>
              <a:rPr lang="en-US" sz="2200" dirty="0" smtClean="0"/>
              <a:t>a favor in return</a:t>
            </a:r>
            <a:endParaRPr lang="en-US" sz="2200" dirty="0"/>
          </a:p>
          <a:p>
            <a:pPr>
              <a:spcAft>
                <a:spcPts val="300"/>
              </a:spcAft>
            </a:pPr>
            <a:r>
              <a:rPr lang="en-US" sz="2200" dirty="0"/>
              <a:t>Suggest his or her own timetable </a:t>
            </a:r>
          </a:p>
          <a:p>
            <a:pPr>
              <a:spcAft>
                <a:spcPts val="300"/>
              </a:spcAft>
            </a:pPr>
            <a:r>
              <a:rPr lang="en-US" sz="2200" dirty="0"/>
              <a:t>Put a time limit on his or her participation </a:t>
            </a:r>
          </a:p>
          <a:p>
            <a:pPr marL="0" indent="0">
              <a:spcAft>
                <a:spcPts val="300"/>
              </a:spcAft>
              <a:buNone/>
            </a:pPr>
            <a:endParaRPr lang="en-US" altLang="en-US" sz="1200" dirty="0" smtClean="0">
              <a:cs typeface="Arial" charset="0"/>
            </a:endParaRPr>
          </a:p>
          <a:p>
            <a:pPr marL="0" indent="0">
              <a:spcAft>
                <a:spcPts val="300"/>
              </a:spcAft>
              <a:buNone/>
            </a:pPr>
            <a:r>
              <a:rPr lang="en-US" altLang="en-US" dirty="0" smtClean="0">
                <a:cs typeface="Arial" charset="0"/>
              </a:rPr>
              <a:t>If an </a:t>
            </a:r>
            <a:r>
              <a:rPr lang="en-US" altLang="en-US" dirty="0">
                <a:cs typeface="Arial" charset="0"/>
              </a:rPr>
              <a:t>urgent </a:t>
            </a:r>
            <a:r>
              <a:rPr lang="en-US" altLang="en-US" dirty="0" smtClean="0">
                <a:cs typeface="Arial" charset="0"/>
              </a:rPr>
              <a:t>task needs to be completed, one should check with his or her manager what tasks need to be prioritized</a:t>
            </a:r>
            <a:endParaRPr lang="en-US" dirty="0"/>
          </a:p>
          <a:p>
            <a:pPr>
              <a:spcAft>
                <a:spcPts val="300"/>
              </a:spcAft>
            </a:pPr>
            <a:r>
              <a:rPr lang="en-US" sz="2200" dirty="0" smtClean="0"/>
              <a:t>Meeting one’s manager weekly </a:t>
            </a:r>
            <a:r>
              <a:rPr lang="en-US" sz="2200" dirty="0"/>
              <a:t>or monthly to review what </a:t>
            </a:r>
            <a:r>
              <a:rPr lang="en-US" sz="2200" dirty="0" smtClean="0"/>
              <a:t>one is working </a:t>
            </a:r>
            <a:r>
              <a:rPr lang="en-US" sz="2200" dirty="0"/>
              <a:t>on and </a:t>
            </a:r>
            <a:r>
              <a:rPr lang="en-US" sz="2200" dirty="0" smtClean="0"/>
              <a:t>accomplishing can help the </a:t>
            </a:r>
            <a:r>
              <a:rPr lang="en-US" sz="2200" dirty="0"/>
              <a:t>manager </a:t>
            </a:r>
            <a:r>
              <a:rPr lang="en-US" sz="2200" dirty="0" smtClean="0"/>
              <a:t>get a clear </a:t>
            </a:r>
            <a:r>
              <a:rPr lang="en-US" sz="2200" dirty="0"/>
              <a:t>picture of how it will fit in with </a:t>
            </a:r>
            <a:r>
              <a:rPr lang="en-US" sz="2200" dirty="0" smtClean="0"/>
              <a:t>the current tasks</a:t>
            </a:r>
            <a:endParaRPr lang="en-US" sz="2200" dirty="0"/>
          </a:p>
        </p:txBody>
      </p:sp>
    </p:spTree>
    <p:extLst>
      <p:ext uri="{BB962C8B-B14F-4D97-AF65-F5344CB8AC3E}">
        <p14:creationId xmlns:p14="http://schemas.microsoft.com/office/powerpoint/2010/main" val="2909434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CFDEFF5-88D8-4CC3-9046-3F1785605D48}"/>
              </a:ext>
            </a:extLst>
          </p:cNvPr>
          <p:cNvSpPr>
            <a:spLocks noGrp="1"/>
          </p:cNvSpPr>
          <p:nvPr>
            <p:ph type="title"/>
          </p:nvPr>
        </p:nvSpPr>
        <p:spPr/>
        <p:txBody>
          <a:bodyPr/>
          <a:lstStyle/>
          <a:p>
            <a:r>
              <a:rPr lang="en-US" altLang="en-US" dirty="0" smtClean="0">
                <a:latin typeface="Calibri" panose="020F0502020204030204" pitchFamily="34" charset="0"/>
                <a:cs typeface="Arial" charset="0"/>
              </a:rPr>
              <a:t>Stress</a:t>
            </a:r>
            <a:endParaRPr lang="en-US" dirty="0"/>
          </a:p>
        </p:txBody>
      </p:sp>
      <p:sp>
        <p:nvSpPr>
          <p:cNvPr id="3" name="Content Placeholder 2">
            <a:extLst>
              <a:ext uri="{FF2B5EF4-FFF2-40B4-BE49-F238E27FC236}">
                <a16:creationId xmlns="" xmlns:a16="http://schemas.microsoft.com/office/drawing/2014/main" id="{CA4105C4-F478-4DB9-AC72-5AC92104A0C9}"/>
              </a:ext>
            </a:extLst>
          </p:cNvPr>
          <p:cNvSpPr>
            <a:spLocks noGrp="1"/>
          </p:cNvSpPr>
          <p:nvPr>
            <p:ph idx="1"/>
          </p:nvPr>
        </p:nvSpPr>
        <p:spPr/>
        <p:txBody>
          <a:bodyPr/>
          <a:lstStyle/>
          <a:p>
            <a:pPr marL="0" indent="0">
              <a:buNone/>
            </a:pPr>
            <a:r>
              <a:rPr lang="en-US" altLang="en-US" dirty="0" smtClean="0">
                <a:cs typeface="Arial" charset="0"/>
              </a:rPr>
              <a:t>Body’s </a:t>
            </a:r>
            <a:r>
              <a:rPr lang="en-US" altLang="en-US" dirty="0">
                <a:cs typeface="Arial" charset="0"/>
              </a:rPr>
              <a:t>response to coping with environmental demands </a:t>
            </a:r>
            <a:endParaRPr lang="en-US" altLang="en-US" dirty="0" smtClean="0">
              <a:cs typeface="Arial" charset="0"/>
            </a:endParaRPr>
          </a:p>
          <a:p>
            <a:pPr marL="0" indent="0">
              <a:buNone/>
            </a:pPr>
            <a:endParaRPr lang="en-US" altLang="en-US" dirty="0">
              <a:cs typeface="Arial" charset="0"/>
            </a:endParaRPr>
          </a:p>
          <a:p>
            <a:pPr marL="0" indent="0">
              <a:buNone/>
            </a:pPr>
            <a:r>
              <a:rPr lang="en-US" dirty="0"/>
              <a:t>People experiencing stress typically undergo physiological changes </a:t>
            </a:r>
            <a:endParaRPr lang="en-US" dirty="0" smtClean="0"/>
          </a:p>
          <a:p>
            <a:pPr marL="0" indent="0">
              <a:buNone/>
            </a:pPr>
            <a:endParaRPr lang="en-US" dirty="0" smtClean="0"/>
          </a:p>
          <a:p>
            <a:pPr marL="0" indent="0">
              <a:buNone/>
            </a:pPr>
            <a:r>
              <a:rPr lang="en-US" dirty="0" smtClean="0"/>
              <a:t>Causes of stress</a:t>
            </a:r>
          </a:p>
          <a:p>
            <a:r>
              <a:rPr lang="en-US" sz="2200" dirty="0" smtClean="0"/>
              <a:t>Work-related causes</a:t>
            </a:r>
          </a:p>
          <a:p>
            <a:r>
              <a:rPr lang="en-US" sz="2200" dirty="0" smtClean="0"/>
              <a:t>Personal factors</a:t>
            </a:r>
          </a:p>
          <a:p>
            <a:r>
              <a:rPr lang="en-US" sz="2200" dirty="0" smtClean="0"/>
              <a:t>Work-family conflict</a:t>
            </a:r>
          </a:p>
        </p:txBody>
      </p:sp>
    </p:spTree>
    <p:extLst>
      <p:ext uri="{BB962C8B-B14F-4D97-AF65-F5344CB8AC3E}">
        <p14:creationId xmlns:p14="http://schemas.microsoft.com/office/powerpoint/2010/main" val="37495905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noAutofit/>
          </a:bodyPr>
          <a:lstStyle/>
          <a:p>
            <a:r>
              <a:rPr lang="en-US" altLang="en-US" dirty="0" smtClean="0">
                <a:latin typeface="Calibri" panose="020F0502020204030204" pitchFamily="34" charset="0"/>
                <a:cs typeface="Arial" charset="0"/>
              </a:rPr>
              <a:t>Figure 13.4: Job </a:t>
            </a:r>
            <a:r>
              <a:rPr lang="en-US" altLang="en-US" dirty="0">
                <a:latin typeface="Calibri" panose="020F0502020204030204" pitchFamily="34" charset="0"/>
                <a:cs typeface="Arial" charset="0"/>
              </a:rPr>
              <a:t>Factors Linked to </a:t>
            </a:r>
            <a:r>
              <a:rPr lang="en-US" altLang="en-US" dirty="0" smtClean="0">
                <a:latin typeface="Calibri" panose="020F0502020204030204" pitchFamily="34" charset="0"/>
                <a:cs typeface="Arial" charset="0"/>
              </a:rPr>
              <a:t>Stress</a:t>
            </a:r>
            <a:endParaRPr lang="en-US" altLang="en-US" dirty="0">
              <a:latin typeface="Calibri" panose="020F0502020204030204" pitchFamily="34" charset="0"/>
              <a:cs typeface="Arial" charset="0"/>
            </a:endParaRPr>
          </a:p>
        </p:txBody>
      </p:sp>
      <p:pic>
        <p:nvPicPr>
          <p:cNvPr id="4" name="Picture 3" descr="This figure lists all the job factors linked to stres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2425" y="955747"/>
            <a:ext cx="4999150" cy="4987853"/>
          </a:xfrm>
          <a:prstGeom prst="rect">
            <a:avLst/>
          </a:prstGeom>
        </p:spPr>
      </p:pic>
      <p:sp>
        <p:nvSpPr>
          <p:cNvPr id="6" name="Content Placeholder 2">
            <a:extLst>
              <a:ext uri="{FF2B5EF4-FFF2-40B4-BE49-F238E27FC236}">
                <a16:creationId xmlns="" xmlns:a16="http://schemas.microsoft.com/office/drawing/2014/main" id="{01AF137C-AAFA-4822-8FD5-9F912C4B80B3}"/>
              </a:ext>
            </a:extLst>
          </p:cNvPr>
          <p:cNvSpPr>
            <a:spLocks noGrp="1"/>
          </p:cNvSpPr>
          <p:nvPr>
            <p:ph idx="1"/>
          </p:nvPr>
        </p:nvSpPr>
        <p:spPr>
          <a:xfrm>
            <a:off x="457200" y="5817472"/>
            <a:ext cx="8458200" cy="609600"/>
          </a:xfrm>
        </p:spPr>
        <p:txBody>
          <a:bodyPr/>
          <a:lstStyle/>
          <a:p>
            <a:pPr marL="0" indent="0">
              <a:buNone/>
            </a:pPr>
            <a:r>
              <a:rPr lang="en-US" sz="1200" dirty="0"/>
              <a:t>Source: Based on American Institute of Stress, “Stress and Heart Disease, Type A Behavior and Heart Disease, Prevention and Treatment of Heart Disease, Heart Disease and Job Stress,” Topics of Interest, http://www.stress.org, accessed December 8, 2011.</a:t>
            </a:r>
          </a:p>
        </p:txBody>
      </p:sp>
      <p:sp>
        <p:nvSpPr>
          <p:cNvPr id="7" name="Content Placeholder 2">
            <a:extLst>
              <a:ext uri="{FF2B5EF4-FFF2-40B4-BE49-F238E27FC236}">
                <a16:creationId xmlns="" xmlns:a16="http://schemas.microsoft.com/office/drawing/2014/main" id="{A3429535-DC4D-4EFD-A337-9B616D7F8024}"/>
              </a:ext>
            </a:extLst>
          </p:cNvPr>
          <p:cNvSpPr txBox="1">
            <a:spLocks/>
          </p:cNvSpPr>
          <p:nvPr/>
        </p:nvSpPr>
        <p:spPr>
          <a:xfrm>
            <a:off x="457200" y="5496906"/>
            <a:ext cx="8229600" cy="609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3" action="ppaction://hlinksldjump"/>
              </a:rPr>
              <a:t>Jump to </a:t>
            </a:r>
            <a:r>
              <a:rPr lang="en-US" altLang="en-US" sz="1200" dirty="0">
                <a:latin typeface="Calibri" panose="020F0502020204030204" pitchFamily="34" charset="0"/>
                <a:cs typeface="Arial" charset="0"/>
                <a:hlinkClick r:id="rId3" action="ppaction://hlinksldjump"/>
              </a:rPr>
              <a:t>Figure </a:t>
            </a:r>
            <a:r>
              <a:rPr lang="en-US" altLang="en-US" sz="1200" dirty="0" smtClean="0">
                <a:latin typeface="Calibri" panose="020F0502020204030204" pitchFamily="34" charset="0"/>
                <a:cs typeface="Arial" charset="0"/>
                <a:hlinkClick r:id="rId3" action="ppaction://hlinksldjump"/>
              </a:rPr>
              <a:t>13.4: Job Factors Linked to Stress, Appendix</a:t>
            </a:r>
            <a:endParaRPr lang="en-US" sz="1200" dirty="0"/>
          </a:p>
        </p:txBody>
      </p:sp>
    </p:spTree>
    <p:extLst>
      <p:ext uri="{BB962C8B-B14F-4D97-AF65-F5344CB8AC3E}">
        <p14:creationId xmlns:p14="http://schemas.microsoft.com/office/powerpoint/2010/main" val="40526100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BA6DDDF-A299-4563-8BCD-E530CF87C962}"/>
              </a:ext>
            </a:extLst>
          </p:cNvPr>
          <p:cNvSpPr>
            <a:spLocks noGrp="1"/>
          </p:cNvSpPr>
          <p:nvPr>
            <p:ph type="title"/>
          </p:nvPr>
        </p:nvSpPr>
        <p:spPr/>
        <p:txBody>
          <a:bodyPr/>
          <a:lstStyle/>
          <a:p>
            <a:r>
              <a:rPr lang="en-US" altLang="en-US" dirty="0">
                <a:latin typeface="Calibri" panose="020F0502020204030204" pitchFamily="34" charset="0"/>
                <a:cs typeface="Arial" charset="0"/>
              </a:rPr>
              <a:t>Personal </a:t>
            </a:r>
            <a:r>
              <a:rPr lang="en-US" altLang="en-US" dirty="0" smtClean="0">
                <a:latin typeface="Calibri" panose="020F0502020204030204" pitchFamily="34" charset="0"/>
                <a:cs typeface="Arial" charset="0"/>
              </a:rPr>
              <a:t>Factors That Cause Stress</a:t>
            </a:r>
            <a:endParaRPr lang="en-US" dirty="0"/>
          </a:p>
        </p:txBody>
      </p:sp>
      <p:sp>
        <p:nvSpPr>
          <p:cNvPr id="3" name="Content Placeholder 2">
            <a:extLst>
              <a:ext uri="{FF2B5EF4-FFF2-40B4-BE49-F238E27FC236}">
                <a16:creationId xmlns="" xmlns:a16="http://schemas.microsoft.com/office/drawing/2014/main" id="{C896866D-D986-47D0-98EB-5CFD3AD21612}"/>
              </a:ext>
            </a:extLst>
          </p:cNvPr>
          <p:cNvSpPr>
            <a:spLocks noGrp="1"/>
          </p:cNvSpPr>
          <p:nvPr>
            <p:ph idx="1"/>
          </p:nvPr>
        </p:nvSpPr>
        <p:spPr/>
        <p:txBody>
          <a:bodyPr/>
          <a:lstStyle/>
          <a:p>
            <a:pPr marL="0" indent="0">
              <a:buNone/>
            </a:pPr>
            <a:r>
              <a:rPr lang="en-US" altLang="en-US" dirty="0" smtClean="0">
                <a:cs typeface="Arial" charset="0"/>
              </a:rPr>
              <a:t>General </a:t>
            </a:r>
            <a:r>
              <a:rPr lang="en-US" altLang="en-US" dirty="0">
                <a:cs typeface="Arial" charset="0"/>
              </a:rPr>
              <a:t>feelings of negativism, helplessness, and low </a:t>
            </a:r>
            <a:r>
              <a:rPr lang="en-US" altLang="en-US" dirty="0" smtClean="0">
                <a:cs typeface="Arial" charset="0"/>
              </a:rPr>
              <a:t>self-esteem</a:t>
            </a:r>
          </a:p>
          <a:p>
            <a:pPr marL="0" indent="0">
              <a:buNone/>
            </a:pPr>
            <a:endParaRPr lang="en-US" altLang="en-US" sz="1200" dirty="0">
              <a:cs typeface="Arial" charset="0"/>
            </a:endParaRPr>
          </a:p>
          <a:p>
            <a:pPr marL="0" indent="0">
              <a:buNone/>
            </a:pPr>
            <a:r>
              <a:rPr lang="en-US" altLang="en-US" dirty="0" smtClean="0">
                <a:cs typeface="Arial" charset="0"/>
              </a:rPr>
              <a:t>Having a Type </a:t>
            </a:r>
            <a:r>
              <a:rPr lang="en-US" altLang="en-US" dirty="0">
                <a:cs typeface="Arial" charset="0"/>
              </a:rPr>
              <a:t>A personality</a:t>
            </a:r>
          </a:p>
          <a:p>
            <a:r>
              <a:rPr lang="en-US" altLang="en-US" sz="2200" b="1" dirty="0" smtClean="0">
                <a:cs typeface="Arial" charset="0"/>
              </a:rPr>
              <a:t>Type A personality</a:t>
            </a:r>
            <a:r>
              <a:rPr lang="en-US" altLang="en-US" sz="2200" dirty="0" smtClean="0">
                <a:cs typeface="Arial" charset="0"/>
              </a:rPr>
              <a:t>: </a:t>
            </a:r>
            <a:r>
              <a:rPr lang="en-US" sz="2200" dirty="0" smtClean="0"/>
              <a:t>Pattern </a:t>
            </a:r>
            <a:r>
              <a:rPr lang="en-US" sz="2200" dirty="0"/>
              <a:t>of behavior that involves constantly trying to accomplish a lot in a </a:t>
            </a:r>
            <a:r>
              <a:rPr lang="en-US" sz="2200" dirty="0" smtClean="0"/>
              <a:t>hurry</a:t>
            </a:r>
          </a:p>
          <a:p>
            <a:r>
              <a:rPr lang="en-US" altLang="en-US" sz="2200" dirty="0">
                <a:cs typeface="Arial" charset="0"/>
              </a:rPr>
              <a:t>To avoid </a:t>
            </a:r>
            <a:r>
              <a:rPr lang="en-US" altLang="en-US" sz="2200" dirty="0" smtClean="0">
                <a:cs typeface="Arial" charset="0"/>
              </a:rPr>
              <a:t>the risk </a:t>
            </a:r>
            <a:r>
              <a:rPr lang="en-US" altLang="en-US" sz="2200" dirty="0">
                <a:cs typeface="Arial" charset="0"/>
              </a:rPr>
              <a:t>of heart disease, researchers recommend adopting a </a:t>
            </a:r>
            <a:r>
              <a:rPr lang="en-US" altLang="en-US" sz="2200" b="1" dirty="0">
                <a:cs typeface="Arial" charset="0"/>
              </a:rPr>
              <a:t>Type B personality</a:t>
            </a:r>
            <a:r>
              <a:rPr lang="en-US" altLang="en-US" sz="2200" dirty="0">
                <a:cs typeface="Arial" charset="0"/>
              </a:rPr>
              <a:t>, </a:t>
            </a:r>
            <a:r>
              <a:rPr lang="en-US" altLang="en-US" sz="2200" dirty="0" smtClean="0">
                <a:cs typeface="Arial" charset="0"/>
              </a:rPr>
              <a:t>which focuses </a:t>
            </a:r>
            <a:r>
              <a:rPr lang="en-US" altLang="en-US" sz="2200" dirty="0">
                <a:cs typeface="Arial" charset="0"/>
              </a:rPr>
              <a:t>on a relaxed but active approach to life</a:t>
            </a:r>
          </a:p>
          <a:p>
            <a:pPr marL="0" indent="0">
              <a:buNone/>
            </a:pPr>
            <a:endParaRPr lang="en-US" altLang="en-US" sz="1200" dirty="0" smtClean="0">
              <a:cs typeface="Arial" charset="0"/>
            </a:endParaRPr>
          </a:p>
          <a:p>
            <a:pPr marL="0" indent="0">
              <a:buNone/>
            </a:pPr>
            <a:r>
              <a:rPr lang="en-US" dirty="0" smtClean="0"/>
              <a:t>Inability </a:t>
            </a:r>
            <a:r>
              <a:rPr lang="en-US" dirty="0"/>
              <a:t>to leave the job behind when </a:t>
            </a:r>
            <a:r>
              <a:rPr lang="en-US" dirty="0" smtClean="0"/>
              <a:t>it is </a:t>
            </a:r>
            <a:r>
              <a:rPr lang="en-US" dirty="0"/>
              <a:t>appropriate to do so </a:t>
            </a:r>
          </a:p>
        </p:txBody>
      </p:sp>
    </p:spTree>
    <p:extLst>
      <p:ext uri="{BB962C8B-B14F-4D97-AF65-F5344CB8AC3E}">
        <p14:creationId xmlns:p14="http://schemas.microsoft.com/office/powerpoint/2010/main" val="22263979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B3170C7-7476-48C0-AAC2-D3B9758A661D}"/>
              </a:ext>
            </a:extLst>
          </p:cNvPr>
          <p:cNvSpPr>
            <a:spLocks noGrp="1"/>
          </p:cNvSpPr>
          <p:nvPr>
            <p:ph type="title"/>
          </p:nvPr>
        </p:nvSpPr>
        <p:spPr/>
        <p:txBody>
          <a:bodyPr/>
          <a:lstStyle/>
          <a:p>
            <a:r>
              <a:rPr lang="en-US" altLang="en-US" dirty="0" smtClean="0">
                <a:latin typeface="Calibri" panose="020F0502020204030204" pitchFamily="34" charset="0"/>
                <a:cs typeface="Arial" charset="0"/>
              </a:rPr>
              <a:t>Work-Family Conflict</a:t>
            </a:r>
            <a:endParaRPr lang="en-US" dirty="0"/>
          </a:p>
        </p:txBody>
      </p:sp>
      <p:sp>
        <p:nvSpPr>
          <p:cNvPr id="3" name="Content Placeholder 2">
            <a:extLst>
              <a:ext uri="{FF2B5EF4-FFF2-40B4-BE49-F238E27FC236}">
                <a16:creationId xmlns="" xmlns:a16="http://schemas.microsoft.com/office/drawing/2014/main" id="{950E0E9A-80E0-4EBF-AC10-A6DBE3DC72BA}"/>
              </a:ext>
            </a:extLst>
          </p:cNvPr>
          <p:cNvSpPr>
            <a:spLocks noGrp="1"/>
          </p:cNvSpPr>
          <p:nvPr>
            <p:ph idx="1"/>
          </p:nvPr>
        </p:nvSpPr>
        <p:spPr/>
        <p:txBody>
          <a:bodyPr/>
          <a:lstStyle/>
          <a:p>
            <a:pPr marL="0" indent="0">
              <a:buNone/>
            </a:pPr>
            <a:r>
              <a:rPr lang="en-US" dirty="0" smtClean="0"/>
              <a:t>Stress can </a:t>
            </a:r>
            <a:r>
              <a:rPr lang="en-US" dirty="0"/>
              <a:t>be increased for people who experience conflict between the demands of work and home </a:t>
            </a:r>
            <a:endParaRPr lang="en-US" dirty="0" smtClean="0"/>
          </a:p>
          <a:p>
            <a:r>
              <a:rPr lang="en-US" altLang="en-US" sz="2200" dirty="0" smtClean="0">
                <a:cs typeface="Arial" charset="0"/>
              </a:rPr>
              <a:t>Women </a:t>
            </a:r>
            <a:r>
              <a:rPr lang="en-US" altLang="en-US" sz="2200" dirty="0">
                <a:cs typeface="Arial" charset="0"/>
              </a:rPr>
              <a:t>are particularly </a:t>
            </a:r>
            <a:r>
              <a:rPr lang="en-US" altLang="en-US" sz="2200" dirty="0" smtClean="0">
                <a:cs typeface="Arial" charset="0"/>
              </a:rPr>
              <a:t>vulnerable to this form of stress</a:t>
            </a:r>
          </a:p>
          <a:p>
            <a:pPr marL="0" indent="0">
              <a:buNone/>
            </a:pPr>
            <a:endParaRPr lang="en-US" altLang="en-US" sz="2200" dirty="0">
              <a:cs typeface="Arial" charset="0"/>
            </a:endParaRPr>
          </a:p>
          <a:p>
            <a:pPr marL="0" indent="0">
              <a:buNone/>
            </a:pPr>
            <a:r>
              <a:rPr lang="en-US" altLang="en-US" dirty="0" smtClean="0">
                <a:cs typeface="Arial" charset="0"/>
              </a:rPr>
              <a:t>To successfully tackle </a:t>
            </a:r>
            <a:r>
              <a:rPr lang="en-US" altLang="en-US" dirty="0">
                <a:cs typeface="Arial" charset="0"/>
              </a:rPr>
              <a:t>this type of </a:t>
            </a:r>
            <a:r>
              <a:rPr lang="en-US" altLang="en-US" dirty="0" smtClean="0">
                <a:cs typeface="Arial" charset="0"/>
              </a:rPr>
              <a:t>stress, one should develop </a:t>
            </a:r>
            <a:r>
              <a:rPr lang="en-US" altLang="en-US" dirty="0">
                <a:cs typeface="Arial" charset="0"/>
              </a:rPr>
              <a:t>skills at prioritizing, negotiating, and resolving </a:t>
            </a:r>
            <a:r>
              <a:rPr lang="en-US" altLang="en-US" dirty="0" smtClean="0">
                <a:cs typeface="Arial" charset="0"/>
              </a:rPr>
              <a:t>conflicts</a:t>
            </a:r>
            <a:endParaRPr lang="en-US" altLang="en-US" dirty="0">
              <a:cs typeface="Arial" charset="0"/>
            </a:endParaRPr>
          </a:p>
        </p:txBody>
      </p:sp>
    </p:spTree>
    <p:extLst>
      <p:ext uri="{BB962C8B-B14F-4D97-AF65-F5344CB8AC3E}">
        <p14:creationId xmlns:p14="http://schemas.microsoft.com/office/powerpoint/2010/main" val="31698637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altLang="en-US" sz="2800" dirty="0" smtClean="0"/>
              <a:t>Table 13.1: </a:t>
            </a:r>
            <a:r>
              <a:rPr lang="en-US" altLang="en-US" sz="2800" dirty="0"/>
              <a:t>Behavior Patterns Associated with Type A </a:t>
            </a:r>
            <a:r>
              <a:rPr lang="en-US" altLang="en-US" sz="2800" dirty="0" smtClean="0"/>
              <a:t/>
            </a:r>
            <a:br>
              <a:rPr lang="en-US" altLang="en-US" sz="2800" dirty="0" smtClean="0"/>
            </a:br>
            <a:r>
              <a:rPr lang="en-US" altLang="en-US" sz="2800" dirty="0" smtClean="0"/>
              <a:t>and </a:t>
            </a:r>
            <a:r>
              <a:rPr lang="en-US" altLang="en-US" sz="2800" dirty="0"/>
              <a:t>Type B Personalities</a:t>
            </a:r>
            <a:endParaRPr lang="en-US" altLang="en-US" sz="2800" dirty="0">
              <a:latin typeface="Calibri" panose="020F0502020204030204" pitchFamily="34" charset="0"/>
              <a:cs typeface="Arial" charset="0"/>
            </a:endParaRPr>
          </a:p>
        </p:txBody>
      </p:sp>
      <p:graphicFrame>
        <p:nvGraphicFramePr>
          <p:cNvPr id="3" name="Table 2"/>
          <p:cNvGraphicFramePr>
            <a:graphicFrameLocks noGrp="1"/>
          </p:cNvGraphicFramePr>
          <p:nvPr>
            <p:extLst>
              <p:ext uri="{D42A27DB-BD31-4B8C-83A1-F6EECF244321}">
                <p14:modId xmlns:p14="http://schemas.microsoft.com/office/powerpoint/2010/main" val="899404434"/>
              </p:ext>
            </p:extLst>
          </p:nvPr>
        </p:nvGraphicFramePr>
        <p:xfrm>
          <a:off x="1028700" y="1413638"/>
          <a:ext cx="7086600" cy="4216400"/>
        </p:xfrm>
        <a:graphic>
          <a:graphicData uri="http://schemas.openxmlformats.org/drawingml/2006/table">
            <a:tbl>
              <a:tblPr firstRow="1" bandRow="1">
                <a:tableStyleId>{5940675A-B579-460E-94D1-54222C63F5DA}</a:tableStyleId>
              </a:tblPr>
              <a:tblGrid>
                <a:gridCol w="3657600"/>
                <a:gridCol w="3429000"/>
              </a:tblGrid>
              <a:tr h="370840">
                <a:tc>
                  <a:txBody>
                    <a:bodyPr/>
                    <a:lstStyle/>
                    <a:p>
                      <a:r>
                        <a:rPr lang="en-US" b="1" dirty="0" smtClean="0">
                          <a:solidFill>
                            <a:schemeClr val="bg1"/>
                          </a:solidFill>
                        </a:rPr>
                        <a:t>Type A</a:t>
                      </a:r>
                      <a:endParaRPr lang="en-US" b="1" dirty="0">
                        <a:solidFill>
                          <a:schemeClr val="bg1"/>
                        </a:solidFill>
                      </a:endParaRPr>
                    </a:p>
                  </a:txBody>
                  <a:tcPr>
                    <a:solidFill>
                      <a:srgbClr val="C00000"/>
                    </a:solidFill>
                  </a:tcPr>
                </a:tc>
                <a:tc>
                  <a:txBody>
                    <a:bodyPr/>
                    <a:lstStyle/>
                    <a:p>
                      <a:r>
                        <a:rPr lang="en-US" b="1" dirty="0" smtClean="0">
                          <a:solidFill>
                            <a:schemeClr val="bg1"/>
                          </a:solidFill>
                        </a:rPr>
                        <a:t>Type B</a:t>
                      </a:r>
                      <a:endParaRPr lang="en-US" b="1" dirty="0">
                        <a:solidFill>
                          <a:schemeClr val="bg1"/>
                        </a:solidFill>
                      </a:endParaRPr>
                    </a:p>
                  </a:txBody>
                  <a:tcPr>
                    <a:solidFill>
                      <a:srgbClr val="C00000"/>
                    </a:solidFill>
                  </a:tcPr>
                </a:tc>
              </a:tr>
              <a:tr h="370840">
                <a:tc>
                  <a:txBody>
                    <a:bodyPr/>
                    <a:lstStyle/>
                    <a:p>
                      <a:r>
                        <a:rPr lang="en-US" dirty="0" smtClean="0"/>
                        <a:t>Moving, walking, eating rapidly</a:t>
                      </a:r>
                      <a:endParaRPr lang="en-US" dirty="0"/>
                    </a:p>
                  </a:txBody>
                  <a:tcPr/>
                </a:tc>
                <a:tc>
                  <a:txBody>
                    <a:bodyPr/>
                    <a:lstStyle/>
                    <a:p>
                      <a:r>
                        <a:rPr lang="en-US" dirty="0" smtClean="0"/>
                        <a:t>Having varied interests</a:t>
                      </a:r>
                      <a:endParaRPr lang="en-US" dirty="0"/>
                    </a:p>
                  </a:txBody>
                  <a:tcPr/>
                </a:tc>
              </a:tr>
              <a:tr h="370840">
                <a:tc>
                  <a:txBody>
                    <a:bodyPr/>
                    <a:lstStyle/>
                    <a:p>
                      <a:r>
                        <a:rPr lang="en-US" dirty="0" smtClean="0"/>
                        <a:t>Feeling impatient with people who move slower than you</a:t>
                      </a:r>
                      <a:endParaRPr lang="en-US" dirty="0"/>
                    </a:p>
                  </a:txBody>
                  <a:tcPr/>
                </a:tc>
                <a:tc>
                  <a:txBody>
                    <a:bodyPr/>
                    <a:lstStyle/>
                    <a:p>
                      <a:r>
                        <a:rPr lang="en-US" dirty="0" smtClean="0"/>
                        <a:t>Taking a relaxed but active approach to life</a:t>
                      </a:r>
                      <a:endParaRPr lang="en-US" dirty="0"/>
                    </a:p>
                  </a:txBody>
                  <a:tcPr/>
                </a:tc>
              </a:tr>
              <a:tr h="370840">
                <a:tc>
                  <a:txBody>
                    <a:bodyPr/>
                    <a:lstStyle/>
                    <a:p>
                      <a:r>
                        <a:rPr lang="en-US" dirty="0" smtClean="0"/>
                        <a:t>Feeling impatient when others talk about something that is not of interest to you</a:t>
                      </a:r>
                      <a:endParaRPr lang="en-US" dirty="0"/>
                    </a:p>
                  </a:txBody>
                  <a:tcPr/>
                </a:tc>
                <a:tc>
                  <a:txBody>
                    <a:bodyPr/>
                    <a:lstStyle/>
                    <a:p>
                      <a:endParaRPr lang="en-US" dirty="0"/>
                    </a:p>
                  </a:txBody>
                  <a:tcPr/>
                </a:tc>
              </a:tr>
              <a:tr h="370840">
                <a:tc>
                  <a:txBody>
                    <a:bodyPr/>
                    <a:lstStyle/>
                    <a:p>
                      <a:r>
                        <a:rPr lang="en-US" dirty="0" smtClean="0"/>
                        <a:t>Doing two or three things at the same time</a:t>
                      </a:r>
                      <a:endParaRPr lang="en-US" dirty="0"/>
                    </a:p>
                  </a:txBody>
                  <a:tcPr/>
                </a:tc>
                <a:tc>
                  <a:txBody>
                    <a:bodyPr/>
                    <a:lstStyle/>
                    <a:p>
                      <a:endParaRPr lang="en-US" dirty="0"/>
                    </a:p>
                  </a:txBody>
                  <a:tcPr/>
                </a:tc>
              </a:tr>
              <a:tr h="370840">
                <a:tc>
                  <a:txBody>
                    <a:bodyPr/>
                    <a:lstStyle/>
                    <a:p>
                      <a:r>
                        <a:rPr lang="en-US" dirty="0" smtClean="0"/>
                        <a:t>Feeling unable to relax or stop working</a:t>
                      </a:r>
                      <a:endParaRPr lang="en-US" dirty="0"/>
                    </a:p>
                  </a:txBody>
                  <a:tcPr/>
                </a:tc>
                <a:tc>
                  <a:txBody>
                    <a:bodyPr/>
                    <a:lstStyle/>
                    <a:p>
                      <a:endParaRPr lang="en-US" dirty="0"/>
                    </a:p>
                  </a:txBody>
                  <a:tcPr/>
                </a:tc>
              </a:tr>
              <a:tr h="370840">
                <a:tc>
                  <a:txBody>
                    <a:bodyPr/>
                    <a:lstStyle/>
                    <a:p>
                      <a:r>
                        <a:rPr lang="en-US" dirty="0" smtClean="0"/>
                        <a:t>Trying to get more and more done in less and less time</a:t>
                      </a:r>
                      <a:endParaRPr lang="en-US" dirty="0"/>
                    </a:p>
                  </a:txBody>
                  <a:tcPr/>
                </a:tc>
                <a:tc>
                  <a:txBody>
                    <a:bodyPr/>
                    <a:lstStyle/>
                    <a:p>
                      <a:endParaRPr lang="en-US" dirty="0"/>
                    </a:p>
                  </a:txBody>
                  <a:tcPr/>
                </a:tc>
              </a:tr>
            </a:tbl>
          </a:graphicData>
        </a:graphic>
      </p:graphicFrame>
      <p:sp>
        <p:nvSpPr>
          <p:cNvPr id="6" name="Content Placeholder 2">
            <a:extLst>
              <a:ext uri="{FF2B5EF4-FFF2-40B4-BE49-F238E27FC236}">
                <a16:creationId xmlns="" xmlns:a16="http://schemas.microsoft.com/office/drawing/2014/main" id="{01AF137C-AAFA-4822-8FD5-9F912C4B80B3}"/>
              </a:ext>
            </a:extLst>
          </p:cNvPr>
          <p:cNvSpPr>
            <a:spLocks noGrp="1"/>
          </p:cNvSpPr>
          <p:nvPr>
            <p:ph idx="1"/>
          </p:nvPr>
        </p:nvSpPr>
        <p:spPr>
          <a:xfrm>
            <a:off x="457200" y="5628280"/>
            <a:ext cx="8458200" cy="609600"/>
          </a:xfrm>
        </p:spPr>
        <p:txBody>
          <a:bodyPr/>
          <a:lstStyle/>
          <a:p>
            <a:pPr marL="0" indent="0">
              <a:buNone/>
            </a:pPr>
            <a:r>
              <a:rPr lang="en-US" sz="1200" dirty="0"/>
              <a:t>Source: Adapted from Meyer Friedman and Ray H. </a:t>
            </a:r>
            <a:r>
              <a:rPr lang="en-US" sz="1200" dirty="0" err="1"/>
              <a:t>Rosenman</a:t>
            </a:r>
            <a:r>
              <a:rPr lang="en-US" sz="1200" dirty="0"/>
              <a:t>, Type A Behavior and Your Heart (New York: Fawcett Crest, 1974), pp. 100–101, summarized in Jane Whitney Gibson, The Supervisory Challenge: Principles and Practices (Columbus, OH: Merrill Publishing, 1990), p. 309.</a:t>
            </a:r>
          </a:p>
        </p:txBody>
      </p:sp>
    </p:spTree>
    <p:extLst>
      <p:ext uri="{BB962C8B-B14F-4D97-AF65-F5344CB8AC3E}">
        <p14:creationId xmlns:p14="http://schemas.microsoft.com/office/powerpoint/2010/main" val="3998665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A793744-30D3-4DA7-A1F7-7545A504EB71}"/>
              </a:ext>
            </a:extLst>
          </p:cNvPr>
          <p:cNvSpPr>
            <a:spLocks noGrp="1"/>
          </p:cNvSpPr>
          <p:nvPr>
            <p:ph type="title"/>
          </p:nvPr>
        </p:nvSpPr>
        <p:spPr/>
        <p:txBody>
          <a:bodyPr/>
          <a:lstStyle/>
          <a:p>
            <a:r>
              <a:rPr lang="en-US" altLang="en-US" dirty="0">
                <a:latin typeface="Calibri" panose="020F0502020204030204" pitchFamily="34" charset="0"/>
                <a:cs typeface="Arial" charset="0"/>
              </a:rPr>
              <a:t>Learning Objectives</a:t>
            </a:r>
            <a:endParaRPr lang="en-US" dirty="0"/>
          </a:p>
        </p:txBody>
      </p:sp>
      <p:sp>
        <p:nvSpPr>
          <p:cNvPr id="3" name="Content Placeholder 2">
            <a:extLst>
              <a:ext uri="{FF2B5EF4-FFF2-40B4-BE49-F238E27FC236}">
                <a16:creationId xmlns="" xmlns:a16="http://schemas.microsoft.com/office/drawing/2014/main" id="{29833670-4EDA-4B21-A53B-39D42AD099C5}"/>
              </a:ext>
            </a:extLst>
          </p:cNvPr>
          <p:cNvSpPr>
            <a:spLocks noGrp="1"/>
          </p:cNvSpPr>
          <p:nvPr>
            <p:ph idx="1"/>
          </p:nvPr>
        </p:nvSpPr>
        <p:spPr/>
        <p:txBody>
          <a:bodyPr/>
          <a:lstStyle/>
          <a:p>
            <a:r>
              <a:rPr lang="en-US" altLang="en-US" dirty="0">
                <a:cs typeface="Arial" charset="0"/>
              </a:rPr>
              <a:t>Discuss how supervisors can evaluate their use of time</a:t>
            </a:r>
          </a:p>
          <a:p>
            <a:r>
              <a:rPr lang="en-US" altLang="en-US" dirty="0">
                <a:cs typeface="Arial" charset="0"/>
              </a:rPr>
              <a:t>Describe ways to plan the use of time</a:t>
            </a:r>
          </a:p>
          <a:p>
            <a:r>
              <a:rPr lang="en-US" altLang="en-US" dirty="0">
                <a:cs typeface="Arial" charset="0"/>
              </a:rPr>
              <a:t>Identify some time wasters and how to control them</a:t>
            </a:r>
          </a:p>
          <a:p>
            <a:r>
              <a:rPr lang="en-US" altLang="en-US" dirty="0">
                <a:cs typeface="Arial" charset="0"/>
              </a:rPr>
              <a:t>List factors that contribute to stress among employees</a:t>
            </a:r>
          </a:p>
          <a:p>
            <a:pPr>
              <a:defRPr/>
            </a:pPr>
            <a:r>
              <a:rPr lang="en-US" dirty="0"/>
              <a:t>Summarize consequences of stress</a:t>
            </a:r>
          </a:p>
          <a:p>
            <a:pPr>
              <a:defRPr/>
            </a:pPr>
            <a:r>
              <a:rPr lang="en-US" dirty="0"/>
              <a:t>Explain how supervisors can manage their own stress</a:t>
            </a:r>
          </a:p>
          <a:p>
            <a:pPr>
              <a:defRPr/>
            </a:pPr>
            <a:r>
              <a:rPr lang="en-US" dirty="0"/>
              <a:t>Identify ways organizations, including supervisors, can help employees manage </a:t>
            </a:r>
            <a:r>
              <a:rPr lang="en-US" dirty="0" smtClean="0"/>
              <a:t>stress</a:t>
            </a:r>
            <a:endParaRPr lang="en-US" dirty="0"/>
          </a:p>
        </p:txBody>
      </p:sp>
    </p:spTree>
    <p:extLst>
      <p:ext uri="{BB962C8B-B14F-4D97-AF65-F5344CB8AC3E}">
        <p14:creationId xmlns:p14="http://schemas.microsoft.com/office/powerpoint/2010/main" val="37446384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sz="3200" dirty="0"/>
              <a:t>Figure 13.5: Stress Levels and Performance</a:t>
            </a:r>
          </a:p>
        </p:txBody>
      </p:sp>
      <p:pic>
        <p:nvPicPr>
          <p:cNvPr id="5" name="Picture 4" descr="This graph shows the effects of stress levels on performance.">
            <a:extLst>
              <a:ext uri="{FF2B5EF4-FFF2-40B4-BE49-F238E27FC236}">
                <a16:creationId xmlns="" xmlns:a16="http://schemas.microsoft.com/office/drawing/2014/main" id="{D3F33C49-B0F1-4834-A6E4-4D2669F52A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2019" y="1021436"/>
            <a:ext cx="6399961" cy="4815126"/>
          </a:xfrm>
          <a:prstGeom prst="rect">
            <a:avLst/>
          </a:prstGeom>
        </p:spPr>
      </p:pic>
      <p:sp>
        <p:nvSpPr>
          <p:cNvPr id="3" name="Content Placeholder 2">
            <a:extLst>
              <a:ext uri="{FF2B5EF4-FFF2-40B4-BE49-F238E27FC236}">
                <a16:creationId xmlns="" xmlns:a16="http://schemas.microsoft.com/office/drawing/2014/main" id="{01AF137C-AAFA-4822-8FD5-9F912C4B80B3}"/>
              </a:ext>
            </a:extLst>
          </p:cNvPr>
          <p:cNvSpPr>
            <a:spLocks noGrp="1"/>
          </p:cNvSpPr>
          <p:nvPr>
            <p:ph idx="1"/>
          </p:nvPr>
        </p:nvSpPr>
        <p:spPr>
          <a:xfrm>
            <a:off x="457200" y="5943600"/>
            <a:ext cx="8229600" cy="609600"/>
          </a:xfrm>
        </p:spPr>
        <p:txBody>
          <a:bodyPr/>
          <a:lstStyle/>
          <a:p>
            <a:pPr marL="0" indent="0" algn="r">
              <a:buNone/>
            </a:pPr>
            <a:r>
              <a:rPr lang="en-US" sz="1200" dirty="0" smtClean="0">
                <a:hlinkClick r:id="rId4" action="ppaction://hlinksldjump"/>
              </a:rPr>
              <a:t>Jump to </a:t>
            </a:r>
            <a:r>
              <a:rPr lang="en-US" altLang="en-US" sz="1200" dirty="0">
                <a:hlinkClick r:id="rId4" action="ppaction://hlinksldjump"/>
              </a:rPr>
              <a:t>Figure 13.5: Stress Levels and Performance, Appendix</a:t>
            </a:r>
            <a:endParaRPr lang="en-US" sz="1200" dirty="0"/>
          </a:p>
        </p:txBody>
      </p:sp>
    </p:spTree>
    <p:extLst>
      <p:ext uri="{BB962C8B-B14F-4D97-AF65-F5344CB8AC3E}">
        <p14:creationId xmlns:p14="http://schemas.microsoft.com/office/powerpoint/2010/main" val="33501773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39FD4A23-58EB-4DCC-A657-CB0F41EEC012}"/>
              </a:ext>
            </a:extLst>
          </p:cNvPr>
          <p:cNvSpPr>
            <a:spLocks noGrp="1"/>
          </p:cNvSpPr>
          <p:nvPr>
            <p:ph type="title"/>
          </p:nvPr>
        </p:nvSpPr>
        <p:spPr/>
        <p:txBody>
          <a:bodyPr/>
          <a:lstStyle/>
          <a:p>
            <a:r>
              <a:rPr lang="en-US" altLang="en-US" dirty="0">
                <a:latin typeface="Calibri" panose="020F0502020204030204" pitchFamily="34" charset="0"/>
                <a:cs typeface="Arial" charset="0"/>
              </a:rPr>
              <a:t>Possible Signs of </a:t>
            </a:r>
            <a:r>
              <a:rPr lang="en-US" altLang="en-US" dirty="0" smtClean="0">
                <a:latin typeface="Calibri" panose="020F0502020204030204" pitchFamily="34" charset="0"/>
                <a:cs typeface="Arial" charset="0"/>
              </a:rPr>
              <a:t>Excess Stress</a:t>
            </a:r>
            <a:endParaRPr lang="en-US" dirty="0"/>
          </a:p>
        </p:txBody>
      </p:sp>
      <p:sp>
        <p:nvSpPr>
          <p:cNvPr id="3" name="Content Placeholder 2">
            <a:extLst>
              <a:ext uri="{FF2B5EF4-FFF2-40B4-BE49-F238E27FC236}">
                <a16:creationId xmlns="" xmlns:a16="http://schemas.microsoft.com/office/drawing/2014/main" id="{1C28182E-06CB-42EE-B28D-53D9B1EB220B}"/>
              </a:ext>
            </a:extLst>
          </p:cNvPr>
          <p:cNvSpPr>
            <a:spLocks noGrp="1"/>
          </p:cNvSpPr>
          <p:nvPr>
            <p:ph idx="1"/>
          </p:nvPr>
        </p:nvSpPr>
        <p:spPr/>
        <p:txBody>
          <a:bodyPr/>
          <a:lstStyle/>
          <a:p>
            <a:r>
              <a:rPr lang="en-US" dirty="0"/>
              <a:t>Decline in work performance and an increase </a:t>
            </a:r>
            <a:r>
              <a:rPr lang="en-US" dirty="0" smtClean="0"/>
              <a:t>in the </a:t>
            </a:r>
            <a:r>
              <a:rPr lang="en-US" dirty="0"/>
              <a:t>use of sick days</a:t>
            </a:r>
          </a:p>
          <a:p>
            <a:r>
              <a:rPr lang="en-US" dirty="0"/>
              <a:t>Increase in </a:t>
            </a:r>
            <a:r>
              <a:rPr lang="en-US" dirty="0" smtClean="0"/>
              <a:t>the number </a:t>
            </a:r>
            <a:r>
              <a:rPr lang="en-US" dirty="0"/>
              <a:t>of errors and accidents	</a:t>
            </a:r>
          </a:p>
          <a:p>
            <a:r>
              <a:rPr lang="en-US" dirty="0"/>
              <a:t>Moodiness, irritability, and aggressive behavior</a:t>
            </a:r>
          </a:p>
          <a:p>
            <a:r>
              <a:rPr lang="en-US" dirty="0"/>
              <a:t>Fatigue and loss of enthusiasm	</a:t>
            </a:r>
          </a:p>
          <a:p>
            <a:r>
              <a:rPr lang="en-US" dirty="0"/>
              <a:t>Difficulty making decisions	</a:t>
            </a:r>
          </a:p>
          <a:p>
            <a:r>
              <a:rPr lang="en-US" dirty="0"/>
              <a:t>Family problems</a:t>
            </a:r>
          </a:p>
        </p:txBody>
      </p:sp>
    </p:spTree>
    <p:extLst>
      <p:ext uri="{BB962C8B-B14F-4D97-AF65-F5344CB8AC3E}">
        <p14:creationId xmlns:p14="http://schemas.microsoft.com/office/powerpoint/2010/main" val="40795674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Stress-Performance Relationship</a:t>
            </a:r>
            <a:endParaRPr lang="en-US" dirty="0"/>
          </a:p>
        </p:txBody>
      </p:sp>
      <p:sp>
        <p:nvSpPr>
          <p:cNvPr id="3" name="Content Placeholder 2"/>
          <p:cNvSpPr>
            <a:spLocks noGrp="1"/>
          </p:cNvSpPr>
          <p:nvPr>
            <p:ph idx="1"/>
          </p:nvPr>
        </p:nvSpPr>
        <p:spPr/>
        <p:txBody>
          <a:bodyPr/>
          <a:lstStyle/>
          <a:p>
            <a:pPr marL="0" indent="0">
              <a:buNone/>
            </a:pPr>
            <a:r>
              <a:rPr lang="en-US" dirty="0" smtClean="0"/>
              <a:t>Stress </a:t>
            </a:r>
            <a:r>
              <a:rPr lang="en-US" dirty="0"/>
              <a:t>can have a positive or negative influence on an employee’s productivity, depending on the type of stressor </a:t>
            </a:r>
            <a:endParaRPr lang="en-US" dirty="0" smtClean="0"/>
          </a:p>
          <a:p>
            <a:r>
              <a:rPr lang="en-US" sz="2200" dirty="0" smtClean="0"/>
              <a:t>Challenge stressors: Viewed </a:t>
            </a:r>
            <a:r>
              <a:rPr lang="en-US" sz="2200" dirty="0"/>
              <a:t>by individuals as opportunities to grow and </a:t>
            </a:r>
            <a:r>
              <a:rPr lang="en-US" sz="2200" dirty="0" smtClean="0"/>
              <a:t>develop</a:t>
            </a:r>
          </a:p>
          <a:p>
            <a:pPr lvl="1"/>
            <a:r>
              <a:rPr lang="en-US" dirty="0" smtClean="0"/>
              <a:t>Help </a:t>
            </a:r>
            <a:r>
              <a:rPr lang="en-US" dirty="0"/>
              <a:t>employees gain personal resources that enhance their productivity and well-being </a:t>
            </a:r>
            <a:endParaRPr lang="en-US" dirty="0" smtClean="0"/>
          </a:p>
          <a:p>
            <a:r>
              <a:rPr lang="en-US" sz="2200" dirty="0" smtClean="0"/>
              <a:t>Hindrance stressors: Stressors </a:t>
            </a:r>
            <a:r>
              <a:rPr lang="en-US" sz="2200" dirty="0"/>
              <a:t>that impede an individual’s ability to </a:t>
            </a:r>
            <a:r>
              <a:rPr lang="en-US" sz="2200" dirty="0" smtClean="0"/>
              <a:t>perform</a:t>
            </a:r>
          </a:p>
          <a:p>
            <a:pPr lvl="1"/>
            <a:r>
              <a:rPr lang="en-US" dirty="0" smtClean="0"/>
              <a:t>Drain </a:t>
            </a:r>
            <a:r>
              <a:rPr lang="en-US" dirty="0"/>
              <a:t>personal resources from </a:t>
            </a:r>
            <a:r>
              <a:rPr lang="en-US" dirty="0" smtClean="0"/>
              <a:t>employees, which hinder </a:t>
            </a:r>
            <a:r>
              <a:rPr lang="en-US" dirty="0"/>
              <a:t>their productivity </a:t>
            </a:r>
          </a:p>
        </p:txBody>
      </p:sp>
    </p:spTree>
    <p:extLst>
      <p:ext uri="{BB962C8B-B14F-4D97-AF65-F5344CB8AC3E}">
        <p14:creationId xmlns:p14="http://schemas.microsoft.com/office/powerpoint/2010/main" val="11965702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altLang="en-US" dirty="0" smtClean="0">
                <a:latin typeface="Calibri" panose="020F0502020204030204" pitchFamily="34" charset="0"/>
                <a:cs typeface="Arial" charset="0"/>
              </a:rPr>
              <a:t>Burnout, </a:t>
            </a:r>
            <a:r>
              <a:rPr lang="en-US" altLang="en-US" dirty="0">
                <a:latin typeface="Calibri" panose="020F0502020204030204" pitchFamily="34" charset="0"/>
                <a:cs typeface="Arial" charset="0"/>
              </a:rPr>
              <a:t>1</a:t>
            </a:r>
          </a:p>
        </p:txBody>
      </p:sp>
      <p:sp>
        <p:nvSpPr>
          <p:cNvPr id="40963" name="Content Placeholder 2"/>
          <p:cNvSpPr>
            <a:spLocks noGrp="1"/>
          </p:cNvSpPr>
          <p:nvPr>
            <p:ph idx="1"/>
          </p:nvPr>
        </p:nvSpPr>
        <p:spPr/>
        <p:txBody>
          <a:bodyPr/>
          <a:lstStyle/>
          <a:p>
            <a:pPr marL="0" indent="0">
              <a:buNone/>
            </a:pPr>
            <a:r>
              <a:rPr lang="en-US" altLang="en-US" dirty="0" smtClean="0">
                <a:latin typeface="Calibri" panose="020F0502020204030204" pitchFamily="34" charset="0"/>
                <a:cs typeface="Arial" charset="0"/>
              </a:rPr>
              <a:t>Inability </a:t>
            </a:r>
            <a:r>
              <a:rPr lang="en-US" altLang="en-US" dirty="0">
                <a:latin typeface="Calibri" panose="020F0502020204030204" pitchFamily="34" charset="0"/>
                <a:cs typeface="Arial" charset="0"/>
              </a:rPr>
              <a:t>to function effectively as a result of ongoing stress</a:t>
            </a:r>
          </a:p>
          <a:p>
            <a:pPr marL="0" indent="0">
              <a:buNone/>
            </a:pPr>
            <a:endParaRPr lang="en-US" altLang="en-US" sz="1200" dirty="0">
              <a:latin typeface="Calibri" panose="020F0502020204030204" pitchFamily="34" charset="0"/>
              <a:cs typeface="Arial" charset="0"/>
            </a:endParaRPr>
          </a:p>
          <a:p>
            <a:pPr marL="0" indent="0">
              <a:buNone/>
            </a:pPr>
            <a:r>
              <a:rPr lang="en-US" altLang="en-US" dirty="0" smtClean="0">
                <a:cs typeface="Arial" charset="0"/>
              </a:rPr>
              <a:t>Stages</a:t>
            </a:r>
            <a:endParaRPr lang="en-US" altLang="en-US" sz="800" dirty="0">
              <a:cs typeface="Arial" charset="0"/>
            </a:endParaRPr>
          </a:p>
          <a:p>
            <a:r>
              <a:rPr lang="en-US" altLang="en-US" sz="2200" dirty="0" smtClean="0">
                <a:cs typeface="Arial" charset="0"/>
              </a:rPr>
              <a:t>Employee </a:t>
            </a:r>
            <a:r>
              <a:rPr lang="en-US" altLang="en-US" sz="2200" dirty="0">
                <a:cs typeface="Arial" charset="0"/>
              </a:rPr>
              <a:t>feels emotionally exhausted</a:t>
            </a:r>
          </a:p>
          <a:p>
            <a:r>
              <a:rPr lang="en-US" altLang="en-US" sz="2200" dirty="0" smtClean="0">
                <a:cs typeface="Arial" charset="0"/>
              </a:rPr>
              <a:t>Employee’s </a:t>
            </a:r>
            <a:r>
              <a:rPr lang="en-US" altLang="en-US" sz="2200" dirty="0">
                <a:cs typeface="Arial" charset="0"/>
              </a:rPr>
              <a:t>perceptions of others become calloused</a:t>
            </a:r>
          </a:p>
          <a:p>
            <a:r>
              <a:rPr lang="en-US" altLang="en-US" sz="2200" dirty="0" smtClean="0">
                <a:cs typeface="Arial" charset="0"/>
              </a:rPr>
              <a:t>Employee </a:t>
            </a:r>
            <a:r>
              <a:rPr lang="en-US" altLang="en-US" sz="2200" dirty="0">
                <a:cs typeface="Arial" charset="0"/>
              </a:rPr>
              <a:t>views his or her effectiveness </a:t>
            </a:r>
            <a:r>
              <a:rPr lang="en-US" altLang="en-US" sz="2200" dirty="0" smtClean="0">
                <a:cs typeface="Arial" charset="0"/>
              </a:rPr>
              <a:t>negatively</a:t>
            </a:r>
            <a:endParaRPr lang="en-US" altLang="en-US" sz="2200" dirty="0">
              <a:cs typeface="Arial" charset="0"/>
            </a:endParaRPr>
          </a:p>
        </p:txBody>
      </p:sp>
    </p:spTree>
    <p:extLst>
      <p:ext uri="{BB962C8B-B14F-4D97-AF65-F5344CB8AC3E}">
        <p14:creationId xmlns:p14="http://schemas.microsoft.com/office/powerpoint/2010/main" val="13381130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2"/>
          <p:cNvSpPr>
            <a:spLocks noGrp="1" noChangeArrowheads="1"/>
          </p:cNvSpPr>
          <p:nvPr>
            <p:ph type="title"/>
          </p:nvPr>
        </p:nvSpPr>
        <p:spPr/>
        <p:txBody>
          <a:bodyPr/>
          <a:lstStyle/>
          <a:p>
            <a:r>
              <a:rPr lang="en-US" altLang="en-US" dirty="0" smtClean="0">
                <a:latin typeface="Calibri" panose="020F0502020204030204" pitchFamily="34" charset="0"/>
                <a:cs typeface="Arial" charset="0"/>
              </a:rPr>
              <a:t>Burnout, </a:t>
            </a:r>
            <a:r>
              <a:rPr lang="en-US" altLang="en-US" dirty="0">
                <a:latin typeface="Calibri" panose="020F0502020204030204" pitchFamily="34" charset="0"/>
                <a:cs typeface="Arial" charset="0"/>
              </a:rPr>
              <a:t>2</a:t>
            </a:r>
          </a:p>
        </p:txBody>
      </p:sp>
      <p:sp>
        <p:nvSpPr>
          <p:cNvPr id="41987" name="Content Placeholder 3"/>
          <p:cNvSpPr>
            <a:spLocks noGrp="1" noChangeArrowheads="1"/>
          </p:cNvSpPr>
          <p:nvPr>
            <p:ph idx="1"/>
          </p:nvPr>
        </p:nvSpPr>
        <p:spPr/>
        <p:txBody>
          <a:bodyPr/>
          <a:lstStyle/>
          <a:p>
            <a:pPr marL="0" indent="0">
              <a:buNone/>
            </a:pPr>
            <a:r>
              <a:rPr lang="en-US" altLang="en-US" dirty="0">
                <a:latin typeface="Calibri" panose="020F0502020204030204" pitchFamily="34" charset="0"/>
                <a:cs typeface="Arial" charset="0"/>
              </a:rPr>
              <a:t>Possible signs of stress and </a:t>
            </a:r>
            <a:r>
              <a:rPr lang="en-US" altLang="en-US" dirty="0" smtClean="0">
                <a:latin typeface="Calibri" panose="020F0502020204030204" pitchFamily="34" charset="0"/>
                <a:cs typeface="Arial" charset="0"/>
              </a:rPr>
              <a:t>burnout</a:t>
            </a:r>
            <a:endParaRPr lang="en-US" altLang="en-US" sz="800" dirty="0">
              <a:latin typeface="Calibri" panose="020F0502020204030204" pitchFamily="34" charset="0"/>
              <a:cs typeface="Arial" charset="0"/>
            </a:endParaRPr>
          </a:p>
          <a:p>
            <a:r>
              <a:rPr lang="en-US" sz="2200" dirty="0"/>
              <a:t>Apparent loss of concern for others and their feelings	</a:t>
            </a:r>
          </a:p>
          <a:p>
            <a:r>
              <a:rPr lang="en-US" sz="2200" dirty="0"/>
              <a:t>Feeling that it’s impossible to help other people</a:t>
            </a:r>
          </a:p>
          <a:p>
            <a:r>
              <a:rPr lang="en-US" sz="2200" dirty="0"/>
              <a:t>Feeling of inability to get one’s job done fully or </a:t>
            </a:r>
            <a:r>
              <a:rPr lang="en-US" sz="2200" dirty="0" smtClean="0"/>
              <a:t>well</a:t>
            </a:r>
            <a:endParaRPr lang="en-US" sz="2200" dirty="0"/>
          </a:p>
        </p:txBody>
      </p:sp>
    </p:spTree>
    <p:extLst>
      <p:ext uri="{BB962C8B-B14F-4D97-AF65-F5344CB8AC3E}">
        <p14:creationId xmlns:p14="http://schemas.microsoft.com/office/powerpoint/2010/main" val="7519885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2"/>
          <p:cNvSpPr>
            <a:spLocks noGrp="1" noChangeArrowheads="1"/>
          </p:cNvSpPr>
          <p:nvPr>
            <p:ph type="title"/>
          </p:nvPr>
        </p:nvSpPr>
        <p:spPr/>
        <p:txBody>
          <a:bodyPr/>
          <a:lstStyle/>
          <a:p>
            <a:r>
              <a:rPr lang="en-US" altLang="en-US" smtClean="0">
                <a:latin typeface="Calibri" panose="020F0502020204030204" pitchFamily="34" charset="0"/>
                <a:cs typeface="Arial" charset="0"/>
              </a:rPr>
              <a:t>	Personal </a:t>
            </a:r>
            <a:r>
              <a:rPr lang="en-US" altLang="en-US" dirty="0">
                <a:latin typeface="Calibri" panose="020F0502020204030204" pitchFamily="34" charset="0"/>
                <a:cs typeface="Arial" charset="0"/>
              </a:rPr>
              <a:t>Stress </a:t>
            </a:r>
            <a:r>
              <a:rPr lang="en-US" altLang="en-US" dirty="0" smtClean="0">
                <a:latin typeface="Calibri" panose="020F0502020204030204" pitchFamily="34" charset="0"/>
                <a:cs typeface="Arial" charset="0"/>
              </a:rPr>
              <a:t>Management: Techniques</a:t>
            </a:r>
            <a:endParaRPr lang="en-US" altLang="en-US" dirty="0">
              <a:latin typeface="Calibri" panose="020F0502020204030204" pitchFamily="34" charset="0"/>
              <a:cs typeface="Arial" charset="0"/>
            </a:endParaRPr>
          </a:p>
        </p:txBody>
      </p:sp>
      <p:sp>
        <p:nvSpPr>
          <p:cNvPr id="43011" name="Content Placeholder 3"/>
          <p:cNvSpPr>
            <a:spLocks noGrp="1" noChangeArrowheads="1"/>
          </p:cNvSpPr>
          <p:nvPr>
            <p:ph idx="1"/>
          </p:nvPr>
        </p:nvSpPr>
        <p:spPr/>
        <p:txBody>
          <a:bodyPr/>
          <a:lstStyle/>
          <a:p>
            <a:r>
              <a:rPr lang="en-US" altLang="en-US" dirty="0">
                <a:cs typeface="Arial" charset="0"/>
              </a:rPr>
              <a:t>Time management</a:t>
            </a:r>
          </a:p>
          <a:p>
            <a:r>
              <a:rPr lang="en-US" altLang="en-US" dirty="0">
                <a:cs typeface="Arial" charset="0"/>
              </a:rPr>
              <a:t>Positive attitude</a:t>
            </a:r>
          </a:p>
          <a:p>
            <a:r>
              <a:rPr lang="en-US" altLang="en-US" dirty="0">
                <a:cs typeface="Arial" charset="0"/>
              </a:rPr>
              <a:t>Exercise</a:t>
            </a:r>
          </a:p>
          <a:p>
            <a:r>
              <a:rPr lang="en-US" altLang="en-US" b="1" dirty="0">
                <a:cs typeface="Arial" charset="0"/>
              </a:rPr>
              <a:t>Biofeedback</a:t>
            </a:r>
          </a:p>
          <a:p>
            <a:r>
              <a:rPr lang="en-US" altLang="en-US" dirty="0">
                <a:cs typeface="Arial" charset="0"/>
              </a:rPr>
              <a:t>Meditation</a:t>
            </a:r>
          </a:p>
          <a:p>
            <a:r>
              <a:rPr lang="en-US" altLang="en-US" dirty="0">
                <a:cs typeface="Arial" charset="0"/>
              </a:rPr>
              <a:t>Well-rounded life activities</a:t>
            </a:r>
          </a:p>
          <a:p>
            <a:r>
              <a:rPr lang="en-US" altLang="en-US" dirty="0">
                <a:cs typeface="Arial" charset="0"/>
              </a:rPr>
              <a:t>Psychotherapy</a:t>
            </a:r>
          </a:p>
        </p:txBody>
      </p:sp>
    </p:spTree>
    <p:extLst>
      <p:ext uri="{BB962C8B-B14F-4D97-AF65-F5344CB8AC3E}">
        <p14:creationId xmlns:p14="http://schemas.microsoft.com/office/powerpoint/2010/main" val="25712600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Calibri" panose="020F0502020204030204" pitchFamily="34" charset="0"/>
                <a:cs typeface="Arial" charset="0"/>
              </a:rPr>
              <a:t>	Ways Organizations Can Manage Stress, 1</a:t>
            </a:r>
            <a:endParaRPr lang="en-US" dirty="0"/>
          </a:p>
        </p:txBody>
      </p:sp>
      <p:sp>
        <p:nvSpPr>
          <p:cNvPr id="3" name="Content Placeholder 2"/>
          <p:cNvSpPr>
            <a:spLocks noGrp="1"/>
          </p:cNvSpPr>
          <p:nvPr>
            <p:ph idx="1"/>
          </p:nvPr>
        </p:nvSpPr>
        <p:spPr/>
        <p:txBody>
          <a:bodyPr/>
          <a:lstStyle/>
          <a:p>
            <a:pPr marL="0" indent="0">
              <a:spcAft>
                <a:spcPts val="400"/>
              </a:spcAft>
              <a:buNone/>
            </a:pPr>
            <a:r>
              <a:rPr lang="en-US" altLang="en-US" dirty="0">
                <a:cs typeface="Arial" charset="0"/>
              </a:rPr>
              <a:t>Modifying behaviors of the supervisor</a:t>
            </a:r>
          </a:p>
          <a:p>
            <a:pPr>
              <a:spcAft>
                <a:spcPts val="400"/>
              </a:spcAft>
            </a:pPr>
            <a:r>
              <a:rPr lang="en-US" sz="2200" dirty="0"/>
              <a:t>Understanding sources of stress can help supervisors behave in a manner that minimizes unnecessary stress and enhances employee confidence </a:t>
            </a:r>
            <a:endParaRPr lang="en-US" altLang="en-US" sz="2200" dirty="0">
              <a:cs typeface="Arial" charset="0"/>
            </a:endParaRPr>
          </a:p>
          <a:p>
            <a:pPr marL="0" indent="0">
              <a:spcAft>
                <a:spcPts val="400"/>
              </a:spcAft>
              <a:buNone/>
            </a:pPr>
            <a:endParaRPr lang="en-US" altLang="en-US" sz="1400" dirty="0">
              <a:cs typeface="Arial" charset="0"/>
            </a:endParaRPr>
          </a:p>
          <a:p>
            <a:pPr marL="0" indent="0">
              <a:spcAft>
                <a:spcPts val="400"/>
              </a:spcAft>
              <a:buNone/>
            </a:pPr>
            <a:r>
              <a:rPr lang="en-US" altLang="en-US" dirty="0">
                <a:cs typeface="Arial" charset="0"/>
              </a:rPr>
              <a:t>Modifying job factors</a:t>
            </a:r>
          </a:p>
          <a:p>
            <a:pPr>
              <a:spcAft>
                <a:spcPts val="400"/>
              </a:spcAft>
            </a:pPr>
            <a:r>
              <a:rPr lang="en-US" sz="2200" dirty="0"/>
              <a:t>Supervisors should identify job factors linked to stress and </a:t>
            </a:r>
            <a:r>
              <a:rPr lang="en-US" sz="2200" dirty="0" smtClean="0"/>
              <a:t>modify </a:t>
            </a:r>
            <a:r>
              <a:rPr lang="en-US" sz="2200" dirty="0"/>
              <a:t>them when possible </a:t>
            </a:r>
            <a:endParaRPr lang="en-US" altLang="en-US" sz="2200" dirty="0">
              <a:cs typeface="Arial" charset="0"/>
            </a:endParaRPr>
          </a:p>
          <a:p>
            <a:pPr marL="0" indent="0">
              <a:spcAft>
                <a:spcPts val="400"/>
              </a:spcAft>
              <a:buNone/>
            </a:pPr>
            <a:endParaRPr lang="en-US" altLang="en-US" sz="1400" dirty="0">
              <a:cs typeface="Arial" charset="0"/>
            </a:endParaRPr>
          </a:p>
          <a:p>
            <a:pPr marL="0" indent="0">
              <a:spcAft>
                <a:spcPts val="400"/>
              </a:spcAft>
              <a:buNone/>
            </a:pPr>
            <a:r>
              <a:rPr lang="en-US" altLang="en-US" dirty="0">
                <a:cs typeface="Arial" charset="0"/>
              </a:rPr>
              <a:t>Fixing environmental issues such as noise, poor lighting, uncomfortable chairs, and extremes of heat or cold</a:t>
            </a:r>
          </a:p>
          <a:p>
            <a:pPr>
              <a:spcAft>
                <a:spcPts val="400"/>
              </a:spcAft>
            </a:pPr>
            <a:r>
              <a:rPr lang="en-US" sz="2200" dirty="0"/>
              <a:t>Environmental stressors that are beyond the organization’s control should be recognized as </a:t>
            </a:r>
            <a:r>
              <a:rPr lang="en-US" sz="2200" dirty="0" smtClean="0"/>
              <a:t>well</a:t>
            </a:r>
            <a:endParaRPr lang="en-US" sz="2200" dirty="0"/>
          </a:p>
        </p:txBody>
      </p:sp>
    </p:spTree>
    <p:extLst>
      <p:ext uri="{BB962C8B-B14F-4D97-AF65-F5344CB8AC3E}">
        <p14:creationId xmlns:p14="http://schemas.microsoft.com/office/powerpoint/2010/main" val="18838127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Calibri" panose="020F0502020204030204" pitchFamily="34" charset="0"/>
                <a:cs typeface="Arial" charset="0"/>
              </a:rPr>
              <a:t>	Ways Organizations Can Manage Stress, 2</a:t>
            </a:r>
            <a:endParaRPr lang="en-US" dirty="0"/>
          </a:p>
        </p:txBody>
      </p:sp>
      <p:sp>
        <p:nvSpPr>
          <p:cNvPr id="3" name="Content Placeholder 2"/>
          <p:cNvSpPr>
            <a:spLocks noGrp="1"/>
          </p:cNvSpPr>
          <p:nvPr>
            <p:ph idx="1"/>
          </p:nvPr>
        </p:nvSpPr>
        <p:spPr/>
        <p:txBody>
          <a:bodyPr/>
          <a:lstStyle/>
          <a:p>
            <a:pPr marL="0" indent="0">
              <a:buNone/>
            </a:pPr>
            <a:r>
              <a:rPr lang="en-US" altLang="en-US" dirty="0">
                <a:cs typeface="Arial" charset="0"/>
              </a:rPr>
              <a:t>Providing </a:t>
            </a:r>
            <a:r>
              <a:rPr lang="en-US" altLang="en-US" b="1" dirty="0">
                <a:cs typeface="Arial" charset="0"/>
              </a:rPr>
              <a:t>wellness programs </a:t>
            </a:r>
            <a:endParaRPr lang="en-US" altLang="en-US" dirty="0">
              <a:cs typeface="Arial" charset="0"/>
            </a:endParaRPr>
          </a:p>
          <a:p>
            <a:r>
              <a:rPr lang="en-US" sz="2200" dirty="0">
                <a:cs typeface="Arial" charset="0"/>
              </a:rPr>
              <a:t>Examples: </a:t>
            </a:r>
            <a:r>
              <a:rPr lang="en-US" sz="2200" dirty="0"/>
              <a:t>Communications about health and safety, weight management programs, onsite exercise facilities, health fairs, health risk assessments, and smoking cessation </a:t>
            </a:r>
            <a:r>
              <a:rPr lang="en-US" sz="2200" dirty="0" smtClean="0"/>
              <a:t>programs</a:t>
            </a:r>
            <a:endParaRPr lang="en-US" altLang="en-US" sz="2200" dirty="0">
              <a:cs typeface="Arial" charset="0"/>
            </a:endParaRPr>
          </a:p>
        </p:txBody>
      </p:sp>
    </p:spTree>
    <p:extLst>
      <p:ext uri="{BB962C8B-B14F-4D97-AF65-F5344CB8AC3E}">
        <p14:creationId xmlns:p14="http://schemas.microsoft.com/office/powerpoint/2010/main" val="19080312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noAutofit/>
          </a:bodyPr>
          <a:lstStyle/>
          <a:p>
            <a:r>
              <a:rPr lang="en-US" altLang="en-US" sz="2800" dirty="0" smtClean="0">
                <a:latin typeface="Calibri" panose="020F0502020204030204" pitchFamily="34" charset="0"/>
                <a:cs typeface="Arial" charset="0"/>
              </a:rPr>
              <a:t>Ways in Which </a:t>
            </a:r>
            <a:r>
              <a:rPr lang="en-US" altLang="en-US" sz="2800" dirty="0">
                <a:latin typeface="Calibri" panose="020F0502020204030204" pitchFamily="34" charset="0"/>
                <a:cs typeface="Arial" charset="0"/>
              </a:rPr>
              <a:t>Supervisors Can Minimize </a:t>
            </a:r>
            <a:br>
              <a:rPr lang="en-US" altLang="en-US" sz="2800" dirty="0">
                <a:latin typeface="Calibri" panose="020F0502020204030204" pitchFamily="34" charset="0"/>
                <a:cs typeface="Arial" charset="0"/>
              </a:rPr>
            </a:br>
            <a:r>
              <a:rPr lang="en-US" altLang="en-US" sz="2800" dirty="0" smtClean="0">
                <a:latin typeface="Calibri" panose="020F0502020204030204" pitchFamily="34" charset="0"/>
                <a:cs typeface="Arial" charset="0"/>
              </a:rPr>
              <a:t>Organizational Stressors, 1</a:t>
            </a:r>
            <a:endParaRPr lang="en-US" altLang="en-US" sz="2800" dirty="0">
              <a:latin typeface="Calibri" panose="020F0502020204030204" pitchFamily="34" charset="0"/>
              <a:cs typeface="Arial" charset="0"/>
            </a:endParaRPr>
          </a:p>
        </p:txBody>
      </p:sp>
      <p:sp>
        <p:nvSpPr>
          <p:cNvPr id="5" name="Content Placeholder 4"/>
          <p:cNvSpPr>
            <a:spLocks noGrp="1"/>
          </p:cNvSpPr>
          <p:nvPr>
            <p:ph idx="1"/>
          </p:nvPr>
        </p:nvSpPr>
        <p:spPr/>
        <p:txBody>
          <a:bodyPr/>
          <a:lstStyle/>
          <a:p>
            <a:pPr marL="0" indent="0">
              <a:spcBef>
                <a:spcPts val="400"/>
              </a:spcBef>
              <a:spcAft>
                <a:spcPts val="400"/>
              </a:spcAft>
              <a:buNone/>
            </a:pPr>
            <a:r>
              <a:rPr lang="en-US" dirty="0" smtClean="0"/>
              <a:t>Modify job design to provide:</a:t>
            </a:r>
          </a:p>
          <a:p>
            <a:pPr marL="0" indent="0">
              <a:spcBef>
                <a:spcPts val="400"/>
              </a:spcBef>
              <a:spcAft>
                <a:spcPts val="400"/>
              </a:spcAft>
              <a:buNone/>
            </a:pPr>
            <a:endParaRPr lang="en-US" sz="1200" dirty="0"/>
          </a:p>
          <a:p>
            <a:pPr>
              <a:spcBef>
                <a:spcPts val="400"/>
              </a:spcBef>
              <a:spcAft>
                <a:spcPts val="400"/>
              </a:spcAft>
            </a:pPr>
            <a:r>
              <a:rPr lang="en-US" sz="2200" dirty="0" smtClean="0"/>
              <a:t>Chances </a:t>
            </a:r>
            <a:r>
              <a:rPr lang="en-US" sz="2200" dirty="0"/>
              <a:t>to use skills and learn new skills</a:t>
            </a:r>
          </a:p>
          <a:p>
            <a:pPr>
              <a:spcBef>
                <a:spcPts val="400"/>
              </a:spcBef>
              <a:spcAft>
                <a:spcPts val="400"/>
              </a:spcAft>
            </a:pPr>
            <a:r>
              <a:rPr lang="en-US" sz="2200" dirty="0" smtClean="0"/>
              <a:t>Frequent </a:t>
            </a:r>
            <a:r>
              <a:rPr lang="en-US" sz="2200" dirty="0"/>
              <a:t>breaks</a:t>
            </a:r>
          </a:p>
          <a:p>
            <a:pPr>
              <a:spcBef>
                <a:spcPts val="400"/>
              </a:spcBef>
              <a:spcAft>
                <a:spcPts val="400"/>
              </a:spcAft>
            </a:pPr>
            <a:r>
              <a:rPr lang="en-US" sz="2200" dirty="0" smtClean="0"/>
              <a:t>Control </a:t>
            </a:r>
            <a:r>
              <a:rPr lang="en-US" sz="2200" dirty="0"/>
              <a:t>over </a:t>
            </a:r>
            <a:r>
              <a:rPr lang="en-US" sz="2200" dirty="0" smtClean="0"/>
              <a:t>the pace </a:t>
            </a:r>
            <a:r>
              <a:rPr lang="en-US" sz="2200" dirty="0"/>
              <a:t>of work</a:t>
            </a:r>
          </a:p>
          <a:p>
            <a:pPr>
              <a:spcBef>
                <a:spcPts val="400"/>
              </a:spcBef>
              <a:spcAft>
                <a:spcPts val="400"/>
              </a:spcAft>
            </a:pPr>
            <a:r>
              <a:rPr lang="en-US" sz="2200" dirty="0" smtClean="0"/>
              <a:t>Predictable </a:t>
            </a:r>
            <a:r>
              <a:rPr lang="en-US" sz="2200" dirty="0"/>
              <a:t>schedules</a:t>
            </a:r>
          </a:p>
          <a:p>
            <a:pPr>
              <a:spcBef>
                <a:spcPts val="400"/>
              </a:spcBef>
              <a:spcAft>
                <a:spcPts val="400"/>
              </a:spcAft>
            </a:pPr>
            <a:r>
              <a:rPr lang="en-US" sz="2200" dirty="0" smtClean="0"/>
              <a:t>Protection </a:t>
            </a:r>
            <a:r>
              <a:rPr lang="en-US" sz="2200" dirty="0"/>
              <a:t>from physical stressors</a:t>
            </a:r>
          </a:p>
          <a:p>
            <a:pPr marL="0" indent="0">
              <a:spcBef>
                <a:spcPts val="400"/>
              </a:spcBef>
              <a:spcAft>
                <a:spcPts val="400"/>
              </a:spcAft>
              <a:buNone/>
            </a:pPr>
            <a:endParaRPr lang="en-US" sz="1200" dirty="0" smtClean="0"/>
          </a:p>
          <a:p>
            <a:pPr marL="0" indent="0">
              <a:spcBef>
                <a:spcPts val="400"/>
              </a:spcBef>
              <a:spcAft>
                <a:spcPts val="400"/>
              </a:spcAft>
              <a:buNone/>
            </a:pPr>
            <a:r>
              <a:rPr lang="en-US" dirty="0" smtClean="0"/>
              <a:t>Communicate to provide:</a:t>
            </a:r>
          </a:p>
          <a:p>
            <a:pPr marL="0" indent="0">
              <a:spcBef>
                <a:spcPts val="400"/>
              </a:spcBef>
              <a:spcAft>
                <a:spcPts val="400"/>
              </a:spcAft>
              <a:buNone/>
            </a:pPr>
            <a:endParaRPr lang="en-US" sz="1200" dirty="0"/>
          </a:p>
          <a:p>
            <a:pPr>
              <a:spcBef>
                <a:spcPts val="400"/>
              </a:spcBef>
              <a:spcAft>
                <a:spcPts val="400"/>
              </a:spcAft>
            </a:pPr>
            <a:r>
              <a:rPr lang="en-US" sz="2200" dirty="0" smtClean="0"/>
              <a:t>Information </a:t>
            </a:r>
            <a:r>
              <a:rPr lang="en-US" sz="2200" dirty="0"/>
              <a:t>that reduces uncertainty</a:t>
            </a:r>
          </a:p>
          <a:p>
            <a:pPr>
              <a:spcBef>
                <a:spcPts val="400"/>
              </a:spcBef>
              <a:spcAft>
                <a:spcPts val="400"/>
              </a:spcAft>
            </a:pPr>
            <a:r>
              <a:rPr lang="en-US" sz="2200" dirty="0" smtClean="0"/>
              <a:t>Clearly </a:t>
            </a:r>
            <a:r>
              <a:rPr lang="en-US" sz="2200" dirty="0"/>
              <a:t>defined roles and responsibilities</a:t>
            </a:r>
          </a:p>
          <a:p>
            <a:pPr>
              <a:spcBef>
                <a:spcPts val="400"/>
              </a:spcBef>
              <a:spcAft>
                <a:spcPts val="400"/>
              </a:spcAft>
            </a:pPr>
            <a:r>
              <a:rPr lang="en-US" sz="2200" dirty="0" smtClean="0"/>
              <a:t>Messages in a positive tone</a:t>
            </a:r>
            <a:endParaRPr lang="en-US" sz="2200" dirty="0"/>
          </a:p>
        </p:txBody>
      </p:sp>
    </p:spTree>
    <p:extLst>
      <p:ext uri="{BB962C8B-B14F-4D97-AF65-F5344CB8AC3E}">
        <p14:creationId xmlns:p14="http://schemas.microsoft.com/office/powerpoint/2010/main" val="4258862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noAutofit/>
          </a:bodyPr>
          <a:lstStyle/>
          <a:p>
            <a:r>
              <a:rPr lang="en-US" altLang="en-US" sz="2800" dirty="0">
                <a:latin typeface="Calibri" panose="020F0502020204030204" pitchFamily="34" charset="0"/>
                <a:cs typeface="Arial" charset="0"/>
              </a:rPr>
              <a:t>Ways in Which Supervisors Can Minimize </a:t>
            </a:r>
            <a:br>
              <a:rPr lang="en-US" altLang="en-US" sz="2800" dirty="0">
                <a:latin typeface="Calibri" panose="020F0502020204030204" pitchFamily="34" charset="0"/>
                <a:cs typeface="Arial" charset="0"/>
              </a:rPr>
            </a:br>
            <a:r>
              <a:rPr lang="en-US" altLang="en-US" sz="2800" dirty="0">
                <a:latin typeface="Calibri" panose="020F0502020204030204" pitchFamily="34" charset="0"/>
                <a:cs typeface="Arial" charset="0"/>
              </a:rPr>
              <a:t>Organizational Stressors, </a:t>
            </a:r>
            <a:r>
              <a:rPr lang="en-US" altLang="en-US" sz="2800" dirty="0" smtClean="0">
                <a:latin typeface="Calibri" panose="020F0502020204030204" pitchFamily="34" charset="0"/>
                <a:cs typeface="Arial" charset="0"/>
              </a:rPr>
              <a:t>2</a:t>
            </a:r>
            <a:endParaRPr lang="en-US" altLang="en-US" sz="2800" dirty="0">
              <a:latin typeface="Calibri" panose="020F0502020204030204" pitchFamily="34" charset="0"/>
              <a:cs typeface="Arial" charset="0"/>
            </a:endParaRPr>
          </a:p>
        </p:txBody>
      </p:sp>
      <p:sp>
        <p:nvSpPr>
          <p:cNvPr id="2" name="Content Placeholder 1">
            <a:extLst>
              <a:ext uri="{FF2B5EF4-FFF2-40B4-BE49-F238E27FC236}">
                <a16:creationId xmlns="" xmlns:a16="http://schemas.microsoft.com/office/drawing/2014/main" id="{536F8731-F1FF-4E22-939F-65247D2B36E0}"/>
              </a:ext>
            </a:extLst>
          </p:cNvPr>
          <p:cNvSpPr>
            <a:spLocks noGrp="1"/>
          </p:cNvSpPr>
          <p:nvPr>
            <p:ph idx="1"/>
          </p:nvPr>
        </p:nvSpPr>
        <p:spPr/>
        <p:txBody>
          <a:bodyPr/>
          <a:lstStyle/>
          <a:p>
            <a:pPr marL="0" indent="0">
              <a:spcAft>
                <a:spcPts val="400"/>
              </a:spcAft>
              <a:buNone/>
            </a:pPr>
            <a:r>
              <a:rPr lang="en-US" dirty="0"/>
              <a:t>Motivation	</a:t>
            </a:r>
          </a:p>
          <a:p>
            <a:pPr>
              <a:spcAft>
                <a:spcPts val="400"/>
              </a:spcAft>
            </a:pPr>
            <a:r>
              <a:rPr lang="en-US" sz="2200" dirty="0" smtClean="0"/>
              <a:t>Involve employees in </a:t>
            </a:r>
            <a:r>
              <a:rPr lang="en-US" sz="2200" dirty="0"/>
              <a:t>decision making	</a:t>
            </a:r>
          </a:p>
          <a:p>
            <a:pPr>
              <a:spcAft>
                <a:spcPts val="400"/>
              </a:spcAft>
            </a:pPr>
            <a:r>
              <a:rPr lang="en-US" sz="2200" dirty="0" smtClean="0"/>
              <a:t>Make work </a:t>
            </a:r>
            <a:r>
              <a:rPr lang="en-US" sz="2200" dirty="0"/>
              <a:t>schedules compatible with outside interests and responsibilities	</a:t>
            </a:r>
          </a:p>
          <a:p>
            <a:pPr>
              <a:spcAft>
                <a:spcPts val="400"/>
              </a:spcAft>
            </a:pPr>
            <a:r>
              <a:rPr lang="en-US" sz="2200" dirty="0"/>
              <a:t>Praise </a:t>
            </a:r>
            <a:r>
              <a:rPr lang="en-US" sz="2200" dirty="0" smtClean="0"/>
              <a:t>good </a:t>
            </a:r>
            <a:r>
              <a:rPr lang="en-US" sz="2200" dirty="0"/>
              <a:t>performance	</a:t>
            </a:r>
          </a:p>
          <a:p>
            <a:pPr>
              <a:spcAft>
                <a:spcPts val="400"/>
              </a:spcAft>
            </a:pPr>
            <a:r>
              <a:rPr lang="en-US" sz="2200" dirty="0" smtClean="0"/>
              <a:t>Provide opportunities </a:t>
            </a:r>
            <a:r>
              <a:rPr lang="en-US" sz="2200" dirty="0"/>
              <a:t>for advancement and development	</a:t>
            </a:r>
          </a:p>
          <a:p>
            <a:pPr marL="0" indent="0">
              <a:spcAft>
                <a:spcPts val="400"/>
              </a:spcAft>
              <a:buNone/>
            </a:pPr>
            <a:endParaRPr lang="en-US" sz="1200" dirty="0"/>
          </a:p>
          <a:p>
            <a:pPr marL="0" indent="0">
              <a:spcAft>
                <a:spcPts val="400"/>
              </a:spcAft>
              <a:buNone/>
            </a:pPr>
            <a:r>
              <a:rPr lang="en-US" dirty="0"/>
              <a:t>Social climate	</a:t>
            </a:r>
          </a:p>
          <a:p>
            <a:pPr>
              <a:spcAft>
                <a:spcPts val="400"/>
              </a:spcAft>
            </a:pPr>
            <a:r>
              <a:rPr lang="en-US" sz="2200" dirty="0" smtClean="0"/>
              <a:t>Provide opportunities </a:t>
            </a:r>
            <a:r>
              <a:rPr lang="en-US" sz="2200" dirty="0"/>
              <a:t>to interact with co-workers	</a:t>
            </a:r>
          </a:p>
          <a:p>
            <a:pPr>
              <a:spcAft>
                <a:spcPts val="400"/>
              </a:spcAft>
            </a:pPr>
            <a:r>
              <a:rPr lang="en-US" sz="2200" dirty="0" smtClean="0"/>
              <a:t>Have zero-tolerance policies for harassment </a:t>
            </a:r>
            <a:r>
              <a:rPr lang="en-US" sz="2200" dirty="0"/>
              <a:t>and discrimination	</a:t>
            </a:r>
          </a:p>
          <a:p>
            <a:pPr>
              <a:spcAft>
                <a:spcPts val="400"/>
              </a:spcAft>
            </a:pPr>
            <a:r>
              <a:rPr lang="en-US" sz="2200" dirty="0" smtClean="0"/>
              <a:t>Supervise employees in a manner consistent </a:t>
            </a:r>
            <a:r>
              <a:rPr lang="en-US" sz="2200" dirty="0"/>
              <a:t>with </a:t>
            </a:r>
            <a:r>
              <a:rPr lang="en-US" sz="2200" dirty="0" smtClean="0"/>
              <a:t>the organization’s </a:t>
            </a:r>
            <a:r>
              <a:rPr lang="en-US" sz="2200" dirty="0"/>
              <a:t>values 	</a:t>
            </a:r>
          </a:p>
        </p:txBody>
      </p:sp>
    </p:spTree>
    <p:extLst>
      <p:ext uri="{BB962C8B-B14F-4D97-AF65-F5344CB8AC3E}">
        <p14:creationId xmlns:p14="http://schemas.microsoft.com/office/powerpoint/2010/main" val="21470733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dirty="0">
                <a:latin typeface="Calibri" panose="020F0502020204030204" pitchFamily="34" charset="0"/>
                <a:cs typeface="Arial" charset="0"/>
              </a:rPr>
              <a:t>Time Management</a:t>
            </a:r>
          </a:p>
        </p:txBody>
      </p:sp>
      <p:sp>
        <p:nvSpPr>
          <p:cNvPr id="16387" name="Content Placeholder 6"/>
          <p:cNvSpPr>
            <a:spLocks noGrp="1"/>
          </p:cNvSpPr>
          <p:nvPr>
            <p:ph idx="1"/>
          </p:nvPr>
        </p:nvSpPr>
        <p:spPr/>
        <p:txBody>
          <a:bodyPr/>
          <a:lstStyle/>
          <a:p>
            <a:r>
              <a:rPr lang="en-US" altLang="en-US" dirty="0" smtClean="0">
                <a:cs typeface="Arial" charset="0"/>
              </a:rPr>
              <a:t>Practice </a:t>
            </a:r>
            <a:r>
              <a:rPr lang="en-US" altLang="en-US" dirty="0">
                <a:cs typeface="Arial" charset="0"/>
              </a:rPr>
              <a:t>of controlling the way one uses time</a:t>
            </a:r>
          </a:p>
          <a:p>
            <a:r>
              <a:rPr lang="en-US" altLang="en-US" dirty="0">
                <a:cs typeface="Arial" charset="0"/>
              </a:rPr>
              <a:t>Supervisors who are in control of their time find that their jobs are easier and that they can get more </a:t>
            </a:r>
            <a:r>
              <a:rPr lang="en-US" altLang="en-US" dirty="0" smtClean="0">
                <a:cs typeface="Arial" charset="0"/>
              </a:rPr>
              <a:t>done</a:t>
            </a:r>
            <a:endParaRPr lang="en-US" altLang="en-US" dirty="0">
              <a:cs typeface="Arial" charset="0"/>
            </a:endParaRPr>
          </a:p>
        </p:txBody>
      </p:sp>
    </p:spTree>
    <p:extLst>
      <p:ext uri="{BB962C8B-B14F-4D97-AF65-F5344CB8AC3E}">
        <p14:creationId xmlns:p14="http://schemas.microsoft.com/office/powerpoint/2010/main" val="7359786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Calibri" panose="020F0502020204030204" pitchFamily="34" charset="0"/>
                <a:cs typeface="Arial" charset="0"/>
              </a:rPr>
              <a:t>Personality and Stress</a:t>
            </a:r>
            <a:endParaRPr lang="en-US" dirty="0"/>
          </a:p>
        </p:txBody>
      </p:sp>
      <p:sp>
        <p:nvSpPr>
          <p:cNvPr id="3" name="Content Placeholder 2"/>
          <p:cNvSpPr>
            <a:spLocks noGrp="1"/>
          </p:cNvSpPr>
          <p:nvPr>
            <p:ph idx="1"/>
          </p:nvPr>
        </p:nvSpPr>
        <p:spPr/>
        <p:txBody>
          <a:bodyPr/>
          <a:lstStyle/>
          <a:p>
            <a:pPr marL="0" indent="0">
              <a:buNone/>
            </a:pPr>
            <a:r>
              <a:rPr lang="en-US" altLang="en-US" dirty="0">
                <a:cs typeface="Arial" charset="0"/>
              </a:rPr>
              <a:t>Degree to which a person will succeed at using any particular technique </a:t>
            </a:r>
            <a:r>
              <a:rPr lang="en-US" altLang="en-US" dirty="0" smtClean="0">
                <a:cs typeface="Arial" charset="0"/>
              </a:rPr>
              <a:t>to manage time and stress depends </a:t>
            </a:r>
            <a:r>
              <a:rPr lang="en-US" altLang="en-US" dirty="0">
                <a:cs typeface="Arial" charset="0"/>
              </a:rPr>
              <a:t>in part on that person’s personality</a:t>
            </a:r>
          </a:p>
          <a:p>
            <a:r>
              <a:rPr lang="en-US" altLang="en-US" sz="2200" dirty="0">
                <a:cs typeface="Arial" charset="0"/>
              </a:rPr>
              <a:t>Knowing one’s personality type through the Myers-Briggs test can suggest suitable techniques for managing one’s own time and stress</a:t>
            </a:r>
          </a:p>
          <a:p>
            <a:r>
              <a:rPr lang="en-US" altLang="en-US" sz="2200" dirty="0">
                <a:cs typeface="Arial" charset="0"/>
              </a:rPr>
              <a:t>Recognizing different personality types can help one understand the behavior of other </a:t>
            </a:r>
            <a:r>
              <a:rPr lang="en-US" altLang="en-US" sz="2200" dirty="0" smtClean="0">
                <a:cs typeface="Arial" charset="0"/>
              </a:rPr>
              <a:t>people</a:t>
            </a:r>
            <a:endParaRPr lang="en-US" altLang="en-US" sz="2200" dirty="0">
              <a:cs typeface="Arial" charset="0"/>
            </a:endParaRPr>
          </a:p>
        </p:txBody>
      </p:sp>
    </p:spTree>
    <p:extLst>
      <p:ext uri="{BB962C8B-B14F-4D97-AF65-F5344CB8AC3E}">
        <p14:creationId xmlns:p14="http://schemas.microsoft.com/office/powerpoint/2010/main" val="3044263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noAutofit/>
          </a:bodyPr>
          <a:lstStyle/>
          <a:p>
            <a:r>
              <a:rPr lang="en-US" altLang="en-US" sz="2800" dirty="0">
                <a:latin typeface="Calibri" panose="020F0502020204030204" pitchFamily="34" charset="0"/>
                <a:cs typeface="Arial" charset="0"/>
              </a:rPr>
              <a:t>Figure 13.7: A Basis for Categorizing</a:t>
            </a:r>
            <a:br>
              <a:rPr lang="en-US" altLang="en-US" sz="2800" dirty="0">
                <a:latin typeface="Calibri" panose="020F0502020204030204" pitchFamily="34" charset="0"/>
                <a:cs typeface="Arial" charset="0"/>
              </a:rPr>
            </a:br>
            <a:r>
              <a:rPr lang="en-US" altLang="en-US" sz="2800" dirty="0">
                <a:latin typeface="Calibri" panose="020F0502020204030204" pitchFamily="34" charset="0"/>
                <a:cs typeface="Arial" charset="0"/>
              </a:rPr>
              <a:t>Personality Types</a:t>
            </a:r>
          </a:p>
        </p:txBody>
      </p:sp>
      <p:pic>
        <p:nvPicPr>
          <p:cNvPr id="8" name="Picture 7" descr="The figure depicts the categories of personality types using four horizontal double-ended arrows placed one below the other.">
            <a:extLst>
              <a:ext uri="{FF2B5EF4-FFF2-40B4-BE49-F238E27FC236}">
                <a16:creationId xmlns="" xmlns:a16="http://schemas.microsoft.com/office/drawing/2014/main" id="{86C8A40E-07B0-4952-B1DF-B22127CD96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5713" y="1086948"/>
            <a:ext cx="4932575" cy="4684105"/>
          </a:xfrm>
          <a:prstGeom prst="rect">
            <a:avLst/>
          </a:prstGeom>
        </p:spPr>
      </p:pic>
      <p:sp>
        <p:nvSpPr>
          <p:cNvPr id="6" name="Content Placeholder 5">
            <a:extLst>
              <a:ext uri="{FF2B5EF4-FFF2-40B4-BE49-F238E27FC236}">
                <a16:creationId xmlns="" xmlns:a16="http://schemas.microsoft.com/office/drawing/2014/main" id="{F60DA976-D900-4673-B60C-09BD642BEB59}"/>
              </a:ext>
            </a:extLst>
          </p:cNvPr>
          <p:cNvSpPr>
            <a:spLocks noGrp="1"/>
          </p:cNvSpPr>
          <p:nvPr>
            <p:ph idx="1"/>
          </p:nvPr>
        </p:nvSpPr>
        <p:spPr>
          <a:xfrm>
            <a:off x="457200" y="5715000"/>
            <a:ext cx="8229600" cy="838200"/>
          </a:xfrm>
        </p:spPr>
        <p:txBody>
          <a:bodyPr/>
          <a:lstStyle/>
          <a:p>
            <a:pPr marL="0" indent="0" algn="r">
              <a:buNone/>
            </a:pPr>
            <a:r>
              <a:rPr lang="en-US" sz="1000" dirty="0"/>
              <a:t>Source: Adapted from Otto Kroeger and Janet M. Thuesen, “It Takes All Types,” </a:t>
            </a:r>
            <a:r>
              <a:rPr lang="en-US" sz="1000" i="1" dirty="0"/>
              <a:t>Newsweek, </a:t>
            </a:r>
            <a:r>
              <a:rPr lang="en-US" sz="1000" dirty="0"/>
              <a:t>Management Digest advertising section, September 7, 1992.</a:t>
            </a:r>
          </a:p>
        </p:txBody>
      </p:sp>
      <p:sp>
        <p:nvSpPr>
          <p:cNvPr id="11" name="Content Placeholder 5">
            <a:extLst>
              <a:ext uri="{FF2B5EF4-FFF2-40B4-BE49-F238E27FC236}">
                <a16:creationId xmlns="" xmlns:a16="http://schemas.microsoft.com/office/drawing/2014/main" id="{5E896B7D-C38B-4919-9A20-F337D077363F}"/>
              </a:ext>
            </a:extLst>
          </p:cNvPr>
          <p:cNvSpPr txBox="1">
            <a:spLocks/>
          </p:cNvSpPr>
          <p:nvPr/>
        </p:nvSpPr>
        <p:spPr>
          <a:xfrm>
            <a:off x="609600" y="5972502"/>
            <a:ext cx="8229600" cy="6858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3" action="ppaction://hlinksldjump"/>
              </a:rPr>
              <a:t>Jump to </a:t>
            </a:r>
            <a:r>
              <a:rPr lang="en-US" altLang="en-US" sz="1200" dirty="0">
                <a:latin typeface="Calibri" panose="020F0502020204030204" pitchFamily="34" charset="0"/>
                <a:cs typeface="Arial" charset="0"/>
                <a:hlinkClick r:id="rId3" action="ppaction://hlinksldjump"/>
              </a:rPr>
              <a:t>Figure 13.7: A Basis for Categorizing Personality Types, Appendix</a:t>
            </a:r>
            <a:r>
              <a:rPr lang="en-US" sz="1200" dirty="0">
                <a:hlinkClick r:id="rId3" action="ppaction://hlinksldjump"/>
              </a:rPr>
              <a:t> </a:t>
            </a:r>
            <a:endParaRPr lang="en-US" sz="1200" dirty="0"/>
          </a:p>
        </p:txBody>
      </p:sp>
    </p:spTree>
    <p:extLst>
      <p:ext uri="{BB962C8B-B14F-4D97-AF65-F5344CB8AC3E}">
        <p14:creationId xmlns:p14="http://schemas.microsoft.com/office/powerpoint/2010/main" val="37641134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F3469255-5260-4F51-A79F-D196C7D7D6BA}"/>
              </a:ext>
            </a:extLst>
          </p:cNvPr>
          <p:cNvSpPr>
            <a:spLocks noGrp="1"/>
          </p:cNvSpPr>
          <p:nvPr>
            <p:ph type="ctrTitle"/>
          </p:nvPr>
        </p:nvSpPr>
        <p:spPr/>
        <p:txBody>
          <a:bodyPr/>
          <a:lstStyle/>
          <a:p>
            <a:r>
              <a:rPr lang="en-US" dirty="0"/>
              <a:t>APPENDICES</a:t>
            </a:r>
          </a:p>
        </p:txBody>
      </p:sp>
    </p:spTree>
    <p:extLst>
      <p:ext uri="{BB962C8B-B14F-4D97-AF65-F5344CB8AC3E}">
        <p14:creationId xmlns:p14="http://schemas.microsoft.com/office/powerpoint/2010/main" val="28780598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2FADE47-ED18-4A10-B106-90CBCFD99B74}"/>
              </a:ext>
            </a:extLst>
          </p:cNvPr>
          <p:cNvSpPr>
            <a:spLocks noGrp="1"/>
          </p:cNvSpPr>
          <p:nvPr>
            <p:ph type="title"/>
          </p:nvPr>
        </p:nvSpPr>
        <p:spPr/>
        <p:txBody>
          <a:bodyPr/>
          <a:lstStyle/>
          <a:p>
            <a:r>
              <a:rPr lang="en-US" altLang="en-US" sz="3200" dirty="0">
                <a:latin typeface="Calibri" panose="020F0502020204030204" pitchFamily="34" charset="0"/>
                <a:cs typeface="Arial" charset="0"/>
              </a:rPr>
              <a:t>Figure 13.2: Common Time Wasters, Appendix</a:t>
            </a:r>
            <a:endParaRPr lang="en-US" sz="3200" dirty="0"/>
          </a:p>
        </p:txBody>
      </p:sp>
      <p:sp>
        <p:nvSpPr>
          <p:cNvPr id="3" name="Content Placeholder 2">
            <a:extLst>
              <a:ext uri="{FF2B5EF4-FFF2-40B4-BE49-F238E27FC236}">
                <a16:creationId xmlns="" xmlns:a16="http://schemas.microsoft.com/office/drawing/2014/main" id="{0221AA58-7EFE-408D-841C-DA984807062A}"/>
              </a:ext>
            </a:extLst>
          </p:cNvPr>
          <p:cNvSpPr>
            <a:spLocks noGrp="1"/>
          </p:cNvSpPr>
          <p:nvPr>
            <p:ph idx="1"/>
          </p:nvPr>
        </p:nvSpPr>
        <p:spPr/>
        <p:txBody>
          <a:bodyPr/>
          <a:lstStyle/>
          <a:p>
            <a:pPr marL="0" indent="0">
              <a:buNone/>
            </a:pPr>
            <a:r>
              <a:rPr lang="en-US" dirty="0"/>
              <a:t>The figure shows the image of a pocket watch, and the activities are listed around the pocket watch. The activities listed on the left side of the watch are e-mail, meetings, phone calls, paperwork, and unscheduled visitors. The activities listed on the right </a:t>
            </a:r>
            <a:r>
              <a:rPr lang="en-US" dirty="0" smtClean="0"/>
              <a:t>side </a:t>
            </a:r>
            <a:r>
              <a:rPr lang="en-US" dirty="0"/>
              <a:t>of the watch are procrastination, perfectionism, failure to delegate, and inability to say no. </a:t>
            </a:r>
          </a:p>
        </p:txBody>
      </p:sp>
      <p:sp>
        <p:nvSpPr>
          <p:cNvPr id="5" name="Content Placeholder 2">
            <a:extLst>
              <a:ext uri="{FF2B5EF4-FFF2-40B4-BE49-F238E27FC236}">
                <a16:creationId xmlns="" xmlns:a16="http://schemas.microsoft.com/office/drawing/2014/main" id="{2A51B84C-C2E1-4D6E-9F21-799CACEEB853}"/>
              </a:ext>
            </a:extLst>
          </p:cNvPr>
          <p:cNvSpPr txBox="1">
            <a:spLocks/>
          </p:cNvSpPr>
          <p:nvPr/>
        </p:nvSpPr>
        <p:spPr>
          <a:xfrm>
            <a:off x="609600" y="5995111"/>
            <a:ext cx="8229600" cy="811378"/>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2" action="ppaction://hlinksldjump"/>
              </a:rPr>
              <a:t>Jump back to </a:t>
            </a:r>
            <a:r>
              <a:rPr lang="en-US" altLang="en-US" sz="1200" dirty="0">
                <a:latin typeface="Calibri" panose="020F0502020204030204" pitchFamily="34" charset="0"/>
                <a:cs typeface="Arial" charset="0"/>
                <a:hlinkClick r:id="rId2" action="ppaction://hlinksldjump"/>
              </a:rPr>
              <a:t>Figure 13.2: Common Time Wasters</a:t>
            </a:r>
            <a:r>
              <a:rPr lang="en-US" sz="1200" dirty="0">
                <a:hlinkClick r:id="rId2" action="ppaction://hlinksldjump"/>
              </a:rPr>
              <a:t> </a:t>
            </a:r>
            <a:endParaRPr lang="en-US" sz="1200" dirty="0"/>
          </a:p>
        </p:txBody>
      </p:sp>
    </p:spTree>
    <p:extLst>
      <p:ext uri="{BB962C8B-B14F-4D97-AF65-F5344CB8AC3E}">
        <p14:creationId xmlns:p14="http://schemas.microsoft.com/office/powerpoint/2010/main" val="13455621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8BE9CA4-787F-4C2B-B82A-5190D67141D7}"/>
              </a:ext>
            </a:extLst>
          </p:cNvPr>
          <p:cNvSpPr>
            <a:spLocks noGrp="1"/>
          </p:cNvSpPr>
          <p:nvPr>
            <p:ph type="title"/>
          </p:nvPr>
        </p:nvSpPr>
        <p:spPr/>
        <p:txBody>
          <a:bodyPr/>
          <a:lstStyle/>
          <a:p>
            <a:r>
              <a:rPr lang="en-US" altLang="en-US" sz="2800" dirty="0"/>
              <a:t>	Figure 13.3: Handling Unscheduled Visitors, Appendix</a:t>
            </a:r>
            <a:endParaRPr lang="en-US" sz="2800" dirty="0"/>
          </a:p>
        </p:txBody>
      </p:sp>
      <p:sp>
        <p:nvSpPr>
          <p:cNvPr id="3" name="Content Placeholder 2">
            <a:extLst>
              <a:ext uri="{FF2B5EF4-FFF2-40B4-BE49-F238E27FC236}">
                <a16:creationId xmlns="" xmlns:a16="http://schemas.microsoft.com/office/drawing/2014/main" id="{32A06674-DB17-4353-A459-A18F1D858F6B}"/>
              </a:ext>
            </a:extLst>
          </p:cNvPr>
          <p:cNvSpPr>
            <a:spLocks noGrp="1"/>
          </p:cNvSpPr>
          <p:nvPr>
            <p:ph idx="1"/>
          </p:nvPr>
        </p:nvSpPr>
        <p:spPr/>
        <p:txBody>
          <a:bodyPr/>
          <a:lstStyle/>
          <a:p>
            <a:pPr marL="0" indent="0">
              <a:buNone/>
            </a:pPr>
            <a:r>
              <a:rPr lang="en-US" dirty="0"/>
              <a:t>The flowchart shows that if the visit is </a:t>
            </a:r>
            <a:r>
              <a:rPr lang="en-US" dirty="0" smtClean="0"/>
              <a:t>high </a:t>
            </a:r>
            <a:r>
              <a:rPr lang="en-US" dirty="0"/>
              <a:t>priority, supervisors must meet with the visitor and set a time limit, if possible. If the visitor is an employee, supervisors must help the employee learn to handle problems more independently. </a:t>
            </a:r>
          </a:p>
          <a:p>
            <a:pPr marL="0" indent="0">
              <a:buNone/>
            </a:pPr>
            <a:r>
              <a:rPr lang="en-US" dirty="0"/>
              <a:t>If the visit is not </a:t>
            </a:r>
            <a:r>
              <a:rPr lang="en-US" dirty="0" smtClean="0"/>
              <a:t>high </a:t>
            </a:r>
            <a:r>
              <a:rPr lang="en-US" dirty="0"/>
              <a:t>priority, supervisors can either reschedule it or find a way to end it. </a:t>
            </a:r>
          </a:p>
        </p:txBody>
      </p:sp>
      <p:sp>
        <p:nvSpPr>
          <p:cNvPr id="4" name="Content Placeholder 2">
            <a:extLst>
              <a:ext uri="{FF2B5EF4-FFF2-40B4-BE49-F238E27FC236}">
                <a16:creationId xmlns="" xmlns:a16="http://schemas.microsoft.com/office/drawing/2014/main" id="{7749E233-F87A-4268-B6DF-1F1ACC443EDF}"/>
              </a:ext>
            </a:extLst>
          </p:cNvPr>
          <p:cNvSpPr txBox="1">
            <a:spLocks/>
          </p:cNvSpPr>
          <p:nvPr/>
        </p:nvSpPr>
        <p:spPr>
          <a:xfrm>
            <a:off x="609600" y="5867400"/>
            <a:ext cx="8229600" cy="838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IN" sz="1200" dirty="0" smtClean="0">
                <a:hlinkClick r:id="rId2" action="ppaction://hlinksldjump"/>
              </a:rPr>
              <a:t>Jump back to </a:t>
            </a:r>
            <a:r>
              <a:rPr lang="en-IN" sz="1200" dirty="0">
                <a:hlinkClick r:id="rId2" action="ppaction://hlinksldjump"/>
              </a:rPr>
              <a:t>Figure 13.3: </a:t>
            </a:r>
            <a:r>
              <a:rPr lang="en-US" altLang="en-US" sz="1200" dirty="0">
                <a:hlinkClick r:id="rId2" action="ppaction://hlinksldjump"/>
              </a:rPr>
              <a:t>Handling Unscheduled Visitors</a:t>
            </a:r>
            <a:endParaRPr lang="en-IN" sz="1200" dirty="0"/>
          </a:p>
        </p:txBody>
      </p:sp>
    </p:spTree>
    <p:extLst>
      <p:ext uri="{BB962C8B-B14F-4D97-AF65-F5344CB8AC3E}">
        <p14:creationId xmlns:p14="http://schemas.microsoft.com/office/powerpoint/2010/main" val="18100701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2800" dirty="0">
                <a:latin typeface="Calibri" panose="020F0502020204030204" pitchFamily="34" charset="0"/>
                <a:cs typeface="Arial" charset="0"/>
              </a:rPr>
              <a:t>Figure 13.4: Job Factors Linked to </a:t>
            </a:r>
            <a:r>
              <a:rPr lang="en-US" altLang="en-US" sz="2800" dirty="0" smtClean="0">
                <a:latin typeface="Calibri" panose="020F0502020204030204" pitchFamily="34" charset="0"/>
                <a:cs typeface="Arial" charset="0"/>
              </a:rPr>
              <a:t>Stress, Appendix</a:t>
            </a:r>
            <a:endParaRPr lang="en-US" sz="2800" dirty="0"/>
          </a:p>
        </p:txBody>
      </p:sp>
      <p:sp>
        <p:nvSpPr>
          <p:cNvPr id="3" name="Content Placeholder 2"/>
          <p:cNvSpPr>
            <a:spLocks noGrp="1"/>
          </p:cNvSpPr>
          <p:nvPr>
            <p:ph idx="1"/>
          </p:nvPr>
        </p:nvSpPr>
        <p:spPr/>
        <p:txBody>
          <a:bodyPr/>
          <a:lstStyle/>
          <a:p>
            <a:pPr marL="0" indent="0">
              <a:buNone/>
            </a:pPr>
            <a:r>
              <a:rPr lang="en-US" dirty="0"/>
              <a:t>The figure shows a large arrow pointing to the words job stress. Three job factors, namely, work design, management, and work environment, along with examples for each job factor, are listed in the arrow. Examples listed under work design are heavy workload; hectic pace; infrequent rest breaks; lack of control; meaningless tasks; and long work hours, shift work. Examples listed under management are poor communication; inflexibility regarding family or personal needs; lack of employee empowerment; lack of support from supervisor; vague or conflicting expectations; rapid, unexpected changes; job insecurity; and discrimination. Examples listed under work environment are poor social environment, violence or verbal abuse, poor ergonomics, air pollution, crowding, and noise.</a:t>
            </a:r>
          </a:p>
        </p:txBody>
      </p:sp>
      <p:sp>
        <p:nvSpPr>
          <p:cNvPr id="4" name="Content Placeholder 2">
            <a:extLst>
              <a:ext uri="{FF2B5EF4-FFF2-40B4-BE49-F238E27FC236}">
                <a16:creationId xmlns="" xmlns:a16="http://schemas.microsoft.com/office/drawing/2014/main" id="{A3429535-DC4D-4EFD-A337-9B616D7F8024}"/>
              </a:ext>
            </a:extLst>
          </p:cNvPr>
          <p:cNvSpPr txBox="1">
            <a:spLocks/>
          </p:cNvSpPr>
          <p:nvPr/>
        </p:nvSpPr>
        <p:spPr>
          <a:xfrm>
            <a:off x="609600" y="5949043"/>
            <a:ext cx="8229600" cy="609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2" action="ppaction://hlinksldjump"/>
              </a:rPr>
              <a:t>Jump back to </a:t>
            </a:r>
            <a:r>
              <a:rPr lang="en-US" altLang="en-US" sz="1200" dirty="0">
                <a:latin typeface="Calibri" panose="020F0502020204030204" pitchFamily="34" charset="0"/>
                <a:cs typeface="Arial" charset="0"/>
                <a:hlinkClick r:id="rId2" action="ppaction://hlinksldjump"/>
              </a:rPr>
              <a:t>Figure </a:t>
            </a:r>
            <a:r>
              <a:rPr lang="en-US" altLang="en-US" sz="1200" dirty="0" smtClean="0">
                <a:latin typeface="Calibri" panose="020F0502020204030204" pitchFamily="34" charset="0"/>
                <a:cs typeface="Arial" charset="0"/>
                <a:hlinkClick r:id="rId2" action="ppaction://hlinksldjump"/>
              </a:rPr>
              <a:t>13.4: Job Factors Linked to Stress</a:t>
            </a:r>
            <a:endParaRPr lang="en-US" sz="1200" dirty="0"/>
          </a:p>
        </p:txBody>
      </p:sp>
    </p:spTree>
    <p:extLst>
      <p:ext uri="{BB962C8B-B14F-4D97-AF65-F5344CB8AC3E}">
        <p14:creationId xmlns:p14="http://schemas.microsoft.com/office/powerpoint/2010/main" val="11002977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6762C6E-020C-4051-8F56-715416D2019A}"/>
              </a:ext>
            </a:extLst>
          </p:cNvPr>
          <p:cNvSpPr>
            <a:spLocks noGrp="1"/>
          </p:cNvSpPr>
          <p:nvPr>
            <p:ph type="title"/>
          </p:nvPr>
        </p:nvSpPr>
        <p:spPr/>
        <p:txBody>
          <a:bodyPr/>
          <a:lstStyle/>
          <a:p>
            <a:r>
              <a:rPr lang="en-US" altLang="en-US" sz="2800" dirty="0">
                <a:latin typeface="Calibri" panose="020F0502020204030204" pitchFamily="34" charset="0"/>
                <a:cs typeface="Arial" charset="0"/>
              </a:rPr>
              <a:t>	Figure 13.5: Stress Levels and Performance, Appendix</a:t>
            </a:r>
            <a:endParaRPr lang="en-US" sz="2800" dirty="0"/>
          </a:p>
        </p:txBody>
      </p:sp>
      <p:sp>
        <p:nvSpPr>
          <p:cNvPr id="3" name="Content Placeholder 2">
            <a:extLst>
              <a:ext uri="{FF2B5EF4-FFF2-40B4-BE49-F238E27FC236}">
                <a16:creationId xmlns="" xmlns:a16="http://schemas.microsoft.com/office/drawing/2014/main" id="{88173E55-9992-4834-84DF-73F0D1E7EEF7}"/>
              </a:ext>
            </a:extLst>
          </p:cNvPr>
          <p:cNvSpPr>
            <a:spLocks noGrp="1"/>
          </p:cNvSpPr>
          <p:nvPr>
            <p:ph idx="1"/>
          </p:nvPr>
        </p:nvSpPr>
        <p:spPr/>
        <p:txBody>
          <a:bodyPr/>
          <a:lstStyle/>
          <a:p>
            <a:pPr marL="0" indent="0">
              <a:buNone/>
            </a:pPr>
            <a:r>
              <a:rPr lang="en-US" dirty="0"/>
              <a:t>The y-axis of the graph is labeled performance level. The bottom portion of the y-axis is labeled low, and the top portion of the y-axis is labeled high. </a:t>
            </a:r>
          </a:p>
          <a:p>
            <a:pPr marL="0" indent="0">
              <a:buNone/>
            </a:pPr>
            <a:r>
              <a:rPr lang="en-US" dirty="0"/>
              <a:t>The x-axis is labeled stress level. The left side of the x-axis is labeled low, the center is labeled moderate, and the right side is labeled high. </a:t>
            </a:r>
          </a:p>
          <a:p>
            <a:pPr marL="0" indent="0">
              <a:buNone/>
            </a:pPr>
            <a:r>
              <a:rPr lang="en-US" dirty="0"/>
              <a:t>The curve on the graph is bell shaped. This indicates that when stress levels are low or high, the </a:t>
            </a:r>
            <a:r>
              <a:rPr lang="en-US" dirty="0" smtClean="0"/>
              <a:t>performance level is </a:t>
            </a:r>
            <a:r>
              <a:rPr lang="en-US" dirty="0"/>
              <a:t>low. When </a:t>
            </a:r>
            <a:r>
              <a:rPr lang="en-US" dirty="0" smtClean="0"/>
              <a:t>the stress </a:t>
            </a:r>
            <a:r>
              <a:rPr lang="en-US" dirty="0"/>
              <a:t>level is moderate, the performance level is high. </a:t>
            </a:r>
          </a:p>
        </p:txBody>
      </p:sp>
      <p:sp>
        <p:nvSpPr>
          <p:cNvPr id="4" name="Content Placeholder 2">
            <a:extLst>
              <a:ext uri="{FF2B5EF4-FFF2-40B4-BE49-F238E27FC236}">
                <a16:creationId xmlns="" xmlns:a16="http://schemas.microsoft.com/office/drawing/2014/main" id="{E907FD2F-5CCB-4D09-B899-88BDE66B8E38}"/>
              </a:ext>
            </a:extLst>
          </p:cNvPr>
          <p:cNvSpPr txBox="1">
            <a:spLocks/>
          </p:cNvSpPr>
          <p:nvPr/>
        </p:nvSpPr>
        <p:spPr>
          <a:xfrm>
            <a:off x="609600" y="5867400"/>
            <a:ext cx="8229600" cy="457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2" action="ppaction://hlinksldjump"/>
              </a:rPr>
              <a:t>Jump back to </a:t>
            </a:r>
            <a:r>
              <a:rPr lang="en-US" altLang="en-US" sz="1200" dirty="0">
                <a:latin typeface="Calibri" panose="020F0502020204030204" pitchFamily="34" charset="0"/>
                <a:cs typeface="Arial" charset="0"/>
                <a:hlinkClick r:id="rId2" action="ppaction://hlinksldjump"/>
              </a:rPr>
              <a:t>Figure 13.5: Stress Levels and Performance</a:t>
            </a:r>
            <a:r>
              <a:rPr lang="en-US" sz="1200" dirty="0">
                <a:hlinkClick r:id="rId2" action="ppaction://hlinksldjump"/>
              </a:rPr>
              <a:t> </a:t>
            </a:r>
            <a:endParaRPr lang="en-US" sz="1200" dirty="0"/>
          </a:p>
        </p:txBody>
      </p:sp>
    </p:spTree>
    <p:extLst>
      <p:ext uri="{BB962C8B-B14F-4D97-AF65-F5344CB8AC3E}">
        <p14:creationId xmlns:p14="http://schemas.microsoft.com/office/powerpoint/2010/main" val="38461802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314F46B-705B-4C9A-A8C1-A69EB95D3DDA}"/>
              </a:ext>
            </a:extLst>
          </p:cNvPr>
          <p:cNvSpPr>
            <a:spLocks noGrp="1"/>
          </p:cNvSpPr>
          <p:nvPr>
            <p:ph type="title"/>
          </p:nvPr>
        </p:nvSpPr>
        <p:spPr/>
        <p:txBody>
          <a:bodyPr/>
          <a:lstStyle/>
          <a:p>
            <a:r>
              <a:rPr lang="en-US" altLang="en-US" sz="2800" dirty="0">
                <a:latin typeface="Calibri" panose="020F0502020204030204" pitchFamily="34" charset="0"/>
                <a:cs typeface="Arial" charset="0"/>
              </a:rPr>
              <a:t>	Figure 13.7: A Basis for Categorizing Personality Types, Appendix</a:t>
            </a:r>
            <a:endParaRPr lang="en-US" sz="2800" dirty="0"/>
          </a:p>
        </p:txBody>
      </p:sp>
      <p:sp>
        <p:nvSpPr>
          <p:cNvPr id="3" name="Content Placeholder 2">
            <a:extLst>
              <a:ext uri="{FF2B5EF4-FFF2-40B4-BE49-F238E27FC236}">
                <a16:creationId xmlns="" xmlns:a16="http://schemas.microsoft.com/office/drawing/2014/main" id="{425730CA-BBB4-432B-AD80-7CD2D910CCA7}"/>
              </a:ext>
            </a:extLst>
          </p:cNvPr>
          <p:cNvSpPr>
            <a:spLocks noGrp="1"/>
          </p:cNvSpPr>
          <p:nvPr>
            <p:ph idx="1"/>
          </p:nvPr>
        </p:nvSpPr>
        <p:spPr/>
        <p:txBody>
          <a:bodyPr/>
          <a:lstStyle/>
          <a:p>
            <a:pPr marL="0" indent="0">
              <a:buNone/>
            </a:pPr>
            <a:r>
              <a:rPr lang="en-US" sz="1600" dirty="0"/>
              <a:t>The header on the left side of the first arrow reads extrovert. The content below the header reads open parenthesis outgoing, verbal, energized by other people and action close parenthesis. The header on the right side of the arrow reads introvert. The content below the header reads open parenthesis private, inward-looking, energized by thoughts and ideas close parenthesis. </a:t>
            </a:r>
          </a:p>
          <a:p>
            <a:pPr marL="0" indent="0">
              <a:buNone/>
            </a:pPr>
            <a:r>
              <a:rPr lang="en-US" sz="1600" dirty="0"/>
              <a:t>The header on the left side of the second arrow reads sensor. The content below the header reads open parenthesis literal, practical, hands-on, prefer facts and details close parenthesis. The header on the right side of the arrow reads intuitive. The content below the header reads open parenthesis visionary, figurative, prefer possibilities and meanings close parenthesis.</a:t>
            </a:r>
          </a:p>
          <a:p>
            <a:pPr marL="0" indent="0">
              <a:buNone/>
            </a:pPr>
            <a:r>
              <a:rPr lang="en-US" sz="1600" dirty="0"/>
              <a:t>The header on the left side of the third arrow reads thinker. The content below the header reads open parenthesis logical, analytical, driven by objective values close parenthesis. The header on the right side of the arrow reads feeler. The content below the header reads open parenthesis subjective, interpersonally oriented, driven by the impact of decisions on people close parenthesis.</a:t>
            </a:r>
          </a:p>
          <a:p>
            <a:pPr marL="0" indent="0">
              <a:buNone/>
            </a:pPr>
            <a:r>
              <a:rPr lang="en-US" sz="1600" dirty="0"/>
              <a:t>The header on the left side of the fourth arrow reads judger. The content below the header reads open parenthesis structured, scheduled, ordered, </a:t>
            </a:r>
            <a:r>
              <a:rPr lang="en-US" sz="1600" dirty="0" smtClean="0"/>
              <a:t>planned, controlled </a:t>
            </a:r>
            <a:r>
              <a:rPr lang="en-US" sz="1600" dirty="0"/>
              <a:t>close parenthesis. The header on the right side of the arrow reads perceiver. The content below the header reads open parenthesis flexible, spontaneous, adaptive, responsive close parenthesis. </a:t>
            </a:r>
          </a:p>
        </p:txBody>
      </p:sp>
      <p:sp>
        <p:nvSpPr>
          <p:cNvPr id="4" name="Content Placeholder 2">
            <a:extLst>
              <a:ext uri="{FF2B5EF4-FFF2-40B4-BE49-F238E27FC236}">
                <a16:creationId xmlns="" xmlns:a16="http://schemas.microsoft.com/office/drawing/2014/main" id="{A3429535-DC4D-4EFD-A337-9B616D7F8024}"/>
              </a:ext>
            </a:extLst>
          </p:cNvPr>
          <p:cNvSpPr txBox="1">
            <a:spLocks/>
          </p:cNvSpPr>
          <p:nvPr/>
        </p:nvSpPr>
        <p:spPr>
          <a:xfrm>
            <a:off x="609600" y="5949043"/>
            <a:ext cx="8229600" cy="609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3" action="ppaction://hlinksldjump"/>
              </a:rPr>
              <a:t>Jump back to </a:t>
            </a:r>
            <a:r>
              <a:rPr lang="en-US" altLang="en-US" sz="1200" dirty="0">
                <a:latin typeface="Calibri" panose="020F0502020204030204" pitchFamily="34" charset="0"/>
                <a:cs typeface="Arial" charset="0"/>
                <a:hlinkClick r:id="rId3" action="ppaction://hlinksldjump"/>
              </a:rPr>
              <a:t>Figure 13.7: A Basis for Categorizing Personality Types</a:t>
            </a:r>
            <a:r>
              <a:rPr lang="en-US" sz="1200" dirty="0">
                <a:hlinkClick r:id="rId3" action="ppaction://hlinksldjump"/>
              </a:rPr>
              <a:t> </a:t>
            </a:r>
            <a:endParaRPr lang="en-US" sz="1200" dirty="0"/>
          </a:p>
        </p:txBody>
      </p:sp>
    </p:spTree>
    <p:extLst>
      <p:ext uri="{BB962C8B-B14F-4D97-AF65-F5344CB8AC3E}">
        <p14:creationId xmlns:p14="http://schemas.microsoft.com/office/powerpoint/2010/main" val="21134103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A570BE3-C225-4DA8-B2E3-64A82392E200}"/>
              </a:ext>
            </a:extLst>
          </p:cNvPr>
          <p:cNvSpPr>
            <a:spLocks noGrp="1"/>
          </p:cNvSpPr>
          <p:nvPr>
            <p:ph type="title"/>
          </p:nvPr>
        </p:nvSpPr>
        <p:spPr/>
        <p:txBody>
          <a:bodyPr/>
          <a:lstStyle/>
          <a:p>
            <a:r>
              <a:rPr lang="en-US" altLang="en-US" dirty="0">
                <a:latin typeface="Calibri" panose="020F0502020204030204" pitchFamily="34" charset="0"/>
                <a:cs typeface="Arial" charset="0"/>
              </a:rPr>
              <a:t>Understanding How You Use Time</a:t>
            </a:r>
            <a:endParaRPr lang="en-US" dirty="0"/>
          </a:p>
        </p:txBody>
      </p:sp>
      <p:sp>
        <p:nvSpPr>
          <p:cNvPr id="3" name="Content Placeholder 2">
            <a:extLst>
              <a:ext uri="{FF2B5EF4-FFF2-40B4-BE49-F238E27FC236}">
                <a16:creationId xmlns="" xmlns:a16="http://schemas.microsoft.com/office/drawing/2014/main" id="{EE336EB2-DDD0-428F-8A26-D215C60C287A}"/>
              </a:ext>
            </a:extLst>
          </p:cNvPr>
          <p:cNvSpPr>
            <a:spLocks noGrp="1"/>
          </p:cNvSpPr>
          <p:nvPr>
            <p:ph idx="1"/>
          </p:nvPr>
        </p:nvSpPr>
        <p:spPr/>
        <p:txBody>
          <a:bodyPr/>
          <a:lstStyle/>
          <a:p>
            <a:pPr marL="0" indent="0">
              <a:buFont typeface="Arial" charset="0"/>
              <a:buNone/>
            </a:pPr>
            <a:r>
              <a:rPr lang="en-US" altLang="en-US" dirty="0" smtClean="0">
                <a:cs typeface="Arial" charset="0"/>
              </a:rPr>
              <a:t>Maintaining a </a:t>
            </a:r>
            <a:r>
              <a:rPr lang="en-US" altLang="en-US" b="1" dirty="0" smtClean="0">
                <a:cs typeface="Arial" charset="0"/>
              </a:rPr>
              <a:t>time log </a:t>
            </a:r>
            <a:r>
              <a:rPr lang="en-US" altLang="en-US" dirty="0" smtClean="0">
                <a:cs typeface="Arial" charset="0"/>
              </a:rPr>
              <a:t>helps understand how one uses his or her time</a:t>
            </a:r>
            <a:endParaRPr lang="en-US" altLang="en-US" dirty="0">
              <a:cs typeface="Arial" charset="0"/>
            </a:endParaRPr>
          </a:p>
          <a:p>
            <a:r>
              <a:rPr lang="en-US" altLang="en-US" sz="2200" dirty="0" smtClean="0">
                <a:cs typeface="Arial" charset="0"/>
              </a:rPr>
              <a:t>One should keep </a:t>
            </a:r>
            <a:r>
              <a:rPr lang="en-US" altLang="en-US" sz="2200" dirty="0">
                <a:cs typeface="Arial" charset="0"/>
              </a:rPr>
              <a:t>a time log for at least one typical </a:t>
            </a:r>
            <a:r>
              <a:rPr lang="en-US" altLang="en-US" sz="2200" dirty="0" smtClean="0">
                <a:cs typeface="Arial" charset="0"/>
              </a:rPr>
              <a:t>week </a:t>
            </a:r>
            <a:r>
              <a:rPr lang="en-US" altLang="en-US" sz="2200" dirty="0" smtClean="0">
                <a:cs typeface="Arial" charset="0"/>
              </a:rPr>
              <a:t>and then </a:t>
            </a:r>
            <a:r>
              <a:rPr lang="en-US" altLang="en-US" sz="2200" dirty="0">
                <a:cs typeface="Arial" charset="0"/>
              </a:rPr>
              <a:t>ask </a:t>
            </a:r>
            <a:r>
              <a:rPr lang="en-US" altLang="en-US" sz="2200" dirty="0" smtClean="0">
                <a:cs typeface="Arial" charset="0"/>
              </a:rPr>
              <a:t>oneself the </a:t>
            </a:r>
            <a:r>
              <a:rPr lang="en-US" altLang="en-US" sz="2200" dirty="0">
                <a:cs typeface="Arial" charset="0"/>
              </a:rPr>
              <a:t>following questions:</a:t>
            </a:r>
          </a:p>
          <a:p>
            <a:pPr marL="0" indent="0">
              <a:buFont typeface="Arial" charset="0"/>
              <a:buNone/>
            </a:pPr>
            <a:endParaRPr lang="en-US" altLang="en-US" sz="800" dirty="0">
              <a:cs typeface="Arial" charset="0"/>
            </a:endParaRPr>
          </a:p>
          <a:p>
            <a:pPr lvl="1"/>
            <a:r>
              <a:rPr lang="en-US" altLang="en-US" dirty="0">
                <a:cs typeface="Arial" charset="0"/>
              </a:rPr>
              <a:t>How much time was spent on important activities?</a:t>
            </a:r>
          </a:p>
          <a:p>
            <a:pPr lvl="1"/>
            <a:r>
              <a:rPr lang="en-US" altLang="en-US" dirty="0">
                <a:cs typeface="Arial" charset="0"/>
              </a:rPr>
              <a:t>How much time was spent on activities that did not need to get done?</a:t>
            </a:r>
          </a:p>
          <a:p>
            <a:pPr lvl="1"/>
            <a:r>
              <a:rPr lang="en-US" altLang="en-US" dirty="0">
                <a:cs typeface="Arial" charset="0"/>
              </a:rPr>
              <a:t>How much time was spent on activities that someone else could have done if he or she had some training?</a:t>
            </a:r>
          </a:p>
          <a:p>
            <a:pPr lvl="1"/>
            <a:r>
              <a:rPr lang="en-US" altLang="en-US" dirty="0">
                <a:cs typeface="Arial" charset="0"/>
              </a:rPr>
              <a:t>What important jobs were left unfinished</a:t>
            </a:r>
            <a:r>
              <a:rPr lang="en-US" altLang="en-US" dirty="0" smtClean="0">
                <a:cs typeface="Arial" charset="0"/>
              </a:rPr>
              <a:t>?</a:t>
            </a:r>
            <a:endParaRPr lang="en-US" altLang="en-US" dirty="0">
              <a:cs typeface="Arial" charset="0"/>
            </a:endParaRPr>
          </a:p>
        </p:txBody>
      </p:sp>
    </p:spTree>
    <p:extLst>
      <p:ext uri="{BB962C8B-B14F-4D97-AF65-F5344CB8AC3E}">
        <p14:creationId xmlns:p14="http://schemas.microsoft.com/office/powerpoint/2010/main" val="37012822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73C426A-7C81-4571-9369-D680D5012A96}"/>
              </a:ext>
            </a:extLst>
          </p:cNvPr>
          <p:cNvSpPr>
            <a:spLocks noGrp="1"/>
          </p:cNvSpPr>
          <p:nvPr>
            <p:ph type="title"/>
          </p:nvPr>
        </p:nvSpPr>
        <p:spPr/>
        <p:txBody>
          <a:bodyPr/>
          <a:lstStyle/>
          <a:p>
            <a:r>
              <a:rPr lang="en-US" altLang="en-US" dirty="0">
                <a:latin typeface="Calibri" panose="020F0502020204030204" pitchFamily="34" charset="0"/>
                <a:cs typeface="Arial" charset="0"/>
              </a:rPr>
              <a:t>Planning Your Use of Time</a:t>
            </a:r>
            <a:endParaRPr lang="en-US" dirty="0"/>
          </a:p>
        </p:txBody>
      </p:sp>
      <p:sp>
        <p:nvSpPr>
          <p:cNvPr id="3" name="Content Placeholder 2">
            <a:extLst>
              <a:ext uri="{FF2B5EF4-FFF2-40B4-BE49-F238E27FC236}">
                <a16:creationId xmlns="" xmlns:a16="http://schemas.microsoft.com/office/drawing/2014/main" id="{6F37D2B4-3A2B-4578-A5B6-646E47C89803}"/>
              </a:ext>
            </a:extLst>
          </p:cNvPr>
          <p:cNvSpPr>
            <a:spLocks noGrp="1"/>
          </p:cNvSpPr>
          <p:nvPr>
            <p:ph idx="1"/>
          </p:nvPr>
        </p:nvSpPr>
        <p:spPr/>
        <p:txBody>
          <a:bodyPr/>
          <a:lstStyle/>
          <a:p>
            <a:pPr marL="0" indent="0">
              <a:spcBef>
                <a:spcPts val="500"/>
              </a:spcBef>
              <a:spcAft>
                <a:spcPts val="400"/>
              </a:spcAft>
              <a:buNone/>
            </a:pPr>
            <a:r>
              <a:rPr lang="en-US" altLang="en-US" dirty="0">
                <a:cs typeface="Arial" charset="0"/>
              </a:rPr>
              <a:t>Set </a:t>
            </a:r>
            <a:r>
              <a:rPr lang="en-US" altLang="en-US" dirty="0" smtClean="0">
                <a:cs typeface="Arial" charset="0"/>
              </a:rPr>
              <a:t>priorities</a:t>
            </a:r>
          </a:p>
          <a:p>
            <a:pPr>
              <a:spcBef>
                <a:spcPts val="500"/>
              </a:spcBef>
              <a:spcAft>
                <a:spcPts val="400"/>
              </a:spcAft>
            </a:pPr>
            <a:r>
              <a:rPr lang="en-US" altLang="en-US" sz="2200" dirty="0" smtClean="0">
                <a:cs typeface="Arial" charset="0"/>
              </a:rPr>
              <a:t>Make </a:t>
            </a:r>
            <a:r>
              <a:rPr lang="en-US" altLang="en-US" sz="2200" dirty="0">
                <a:cs typeface="Arial" charset="0"/>
              </a:rPr>
              <a:t>sure that the most important things are done </a:t>
            </a:r>
            <a:r>
              <a:rPr lang="en-US" altLang="en-US" sz="2200" dirty="0" smtClean="0">
                <a:cs typeface="Arial" charset="0"/>
              </a:rPr>
              <a:t>before engaging in less </a:t>
            </a:r>
            <a:r>
              <a:rPr lang="en-US" altLang="en-US" sz="2200" dirty="0">
                <a:cs typeface="Arial" charset="0"/>
              </a:rPr>
              <a:t>important activities</a:t>
            </a:r>
          </a:p>
          <a:p>
            <a:pPr marL="0" indent="0">
              <a:spcBef>
                <a:spcPts val="500"/>
              </a:spcBef>
              <a:spcAft>
                <a:spcPts val="400"/>
              </a:spcAft>
              <a:buNone/>
            </a:pPr>
            <a:endParaRPr lang="en-US" altLang="en-US" sz="1200" dirty="0">
              <a:cs typeface="Arial" charset="0"/>
            </a:endParaRPr>
          </a:p>
          <a:p>
            <a:pPr marL="0" indent="0">
              <a:spcBef>
                <a:spcPts val="500"/>
              </a:spcBef>
              <a:spcAft>
                <a:spcPts val="400"/>
              </a:spcAft>
              <a:buNone/>
            </a:pPr>
            <a:r>
              <a:rPr lang="en-US" altLang="en-US" dirty="0">
                <a:cs typeface="Arial" charset="0"/>
              </a:rPr>
              <a:t>Establish objectives for the year</a:t>
            </a:r>
          </a:p>
          <a:p>
            <a:pPr>
              <a:spcBef>
                <a:spcPts val="500"/>
              </a:spcBef>
              <a:spcAft>
                <a:spcPts val="400"/>
              </a:spcAft>
            </a:pPr>
            <a:r>
              <a:rPr lang="en-US" altLang="en-US" sz="2200" dirty="0">
                <a:cs typeface="Arial" charset="0"/>
              </a:rPr>
              <a:t>Specify when each </a:t>
            </a:r>
            <a:r>
              <a:rPr lang="en-US" altLang="en-US" sz="2200" dirty="0" smtClean="0">
                <a:cs typeface="Arial" charset="0"/>
              </a:rPr>
              <a:t>objective must </a:t>
            </a:r>
            <a:r>
              <a:rPr lang="en-US" altLang="en-US" sz="2200" dirty="0">
                <a:cs typeface="Arial" charset="0"/>
              </a:rPr>
              <a:t>be completed</a:t>
            </a:r>
          </a:p>
          <a:p>
            <a:pPr>
              <a:spcBef>
                <a:spcPts val="500"/>
              </a:spcBef>
              <a:spcAft>
                <a:spcPts val="400"/>
              </a:spcAft>
            </a:pPr>
            <a:r>
              <a:rPr lang="en-US" altLang="en-US" sz="2200" dirty="0">
                <a:cs typeface="Arial" charset="0"/>
              </a:rPr>
              <a:t>Figure out what must be accomplished in shorter time periods</a:t>
            </a:r>
          </a:p>
          <a:p>
            <a:pPr>
              <a:spcBef>
                <a:spcPts val="500"/>
              </a:spcBef>
              <a:spcAft>
                <a:spcPts val="400"/>
              </a:spcAft>
            </a:pPr>
            <a:r>
              <a:rPr lang="en-US" altLang="en-US" sz="2200" dirty="0">
                <a:cs typeface="Arial" charset="0"/>
              </a:rPr>
              <a:t>Review objectives regularly, </a:t>
            </a:r>
            <a:r>
              <a:rPr lang="en-US" altLang="en-US" sz="2200" dirty="0" smtClean="0">
                <a:cs typeface="Arial" charset="0"/>
              </a:rPr>
              <a:t>and use </a:t>
            </a:r>
            <a:r>
              <a:rPr lang="en-US" altLang="en-US" sz="2200" dirty="0">
                <a:cs typeface="Arial" charset="0"/>
              </a:rPr>
              <a:t>them to plan weekly and daily </a:t>
            </a:r>
            <a:r>
              <a:rPr lang="en-US" altLang="en-US" sz="2200" dirty="0" smtClean="0">
                <a:cs typeface="Arial" charset="0"/>
              </a:rPr>
              <a:t>accomplishments</a:t>
            </a:r>
          </a:p>
          <a:p>
            <a:pPr marL="0" indent="0">
              <a:spcBef>
                <a:spcPts val="500"/>
              </a:spcBef>
              <a:spcAft>
                <a:spcPts val="400"/>
              </a:spcAft>
              <a:buNone/>
            </a:pPr>
            <a:endParaRPr lang="en-US" altLang="en-US" sz="1200" dirty="0">
              <a:cs typeface="Arial" charset="0"/>
            </a:endParaRPr>
          </a:p>
          <a:p>
            <a:pPr marL="0" indent="0">
              <a:spcBef>
                <a:spcPts val="500"/>
              </a:spcBef>
              <a:spcAft>
                <a:spcPts val="400"/>
              </a:spcAft>
              <a:buNone/>
            </a:pPr>
            <a:r>
              <a:rPr lang="en-US" altLang="en-US" dirty="0" smtClean="0">
                <a:cs typeface="Arial" charset="0"/>
              </a:rPr>
              <a:t>Make to-do lists</a:t>
            </a:r>
          </a:p>
          <a:p>
            <a:pPr>
              <a:spcBef>
                <a:spcPts val="500"/>
              </a:spcBef>
              <a:spcAft>
                <a:spcPts val="400"/>
              </a:spcAft>
            </a:pPr>
            <a:r>
              <a:rPr lang="en-US" altLang="en-US" sz="2200" dirty="0" smtClean="0">
                <a:cs typeface="Arial" charset="0"/>
              </a:rPr>
              <a:t>Label top priority activities as A, important activities that can be postponed as B, and low priority activities as C</a:t>
            </a:r>
            <a:endParaRPr lang="en-US" dirty="0"/>
          </a:p>
        </p:txBody>
      </p:sp>
    </p:spTree>
    <p:extLst>
      <p:ext uri="{BB962C8B-B14F-4D97-AF65-F5344CB8AC3E}">
        <p14:creationId xmlns:p14="http://schemas.microsoft.com/office/powerpoint/2010/main" val="14381753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7CC420D-4DF3-4FBC-8D66-65C8178009F0}"/>
              </a:ext>
            </a:extLst>
          </p:cNvPr>
          <p:cNvSpPr>
            <a:spLocks noGrp="1"/>
          </p:cNvSpPr>
          <p:nvPr>
            <p:ph type="title"/>
          </p:nvPr>
        </p:nvSpPr>
        <p:spPr/>
        <p:txBody>
          <a:bodyPr/>
          <a:lstStyle/>
          <a:p>
            <a:r>
              <a:rPr lang="en-US" altLang="en-US" sz="2800" dirty="0" smtClean="0">
                <a:latin typeface="Calibri" panose="020F0502020204030204" pitchFamily="34" charset="0"/>
                <a:cs typeface="Arial" charset="0"/>
              </a:rPr>
              <a:t>	To-Do Lists: Guidelines to Follow for Creating Schedules</a:t>
            </a:r>
            <a:endParaRPr lang="en-US" sz="2800" dirty="0"/>
          </a:p>
        </p:txBody>
      </p:sp>
      <p:sp>
        <p:nvSpPr>
          <p:cNvPr id="3" name="Content Placeholder 2">
            <a:extLst>
              <a:ext uri="{FF2B5EF4-FFF2-40B4-BE49-F238E27FC236}">
                <a16:creationId xmlns="" xmlns:a16="http://schemas.microsoft.com/office/drawing/2014/main" id="{2AAB1B39-8075-4104-B4C9-D67F1D36F306}"/>
              </a:ext>
            </a:extLst>
          </p:cNvPr>
          <p:cNvSpPr>
            <a:spLocks noGrp="1"/>
          </p:cNvSpPr>
          <p:nvPr>
            <p:ph idx="1"/>
          </p:nvPr>
        </p:nvSpPr>
        <p:spPr/>
        <p:txBody>
          <a:bodyPr/>
          <a:lstStyle/>
          <a:p>
            <a:r>
              <a:rPr lang="en-US" altLang="en-US" dirty="0">
                <a:cs typeface="Arial" charset="0"/>
              </a:rPr>
              <a:t>Record all activities that must occur at a set time</a:t>
            </a:r>
          </a:p>
          <a:p>
            <a:r>
              <a:rPr lang="en-US" altLang="en-US" dirty="0">
                <a:cs typeface="Arial" charset="0"/>
              </a:rPr>
              <a:t>Find </a:t>
            </a:r>
            <a:r>
              <a:rPr lang="en-US" altLang="en-US" dirty="0" smtClean="0">
                <a:cs typeface="Arial" charset="0"/>
              </a:rPr>
              <a:t>time </a:t>
            </a:r>
            <a:r>
              <a:rPr lang="en-US" altLang="en-US" dirty="0">
                <a:cs typeface="Arial" charset="0"/>
              </a:rPr>
              <a:t>for </a:t>
            </a:r>
            <a:r>
              <a:rPr lang="en-US" altLang="en-US" dirty="0" smtClean="0">
                <a:cs typeface="Arial" charset="0"/>
              </a:rPr>
              <a:t>the remaining </a:t>
            </a:r>
            <a:r>
              <a:rPr lang="en-US" altLang="en-US" dirty="0">
                <a:cs typeface="Arial" charset="0"/>
              </a:rPr>
              <a:t>A-level activities</a:t>
            </a:r>
          </a:p>
          <a:p>
            <a:r>
              <a:rPr lang="en-US" altLang="en-US" dirty="0">
                <a:cs typeface="Arial" charset="0"/>
              </a:rPr>
              <a:t>Schedule the most important activities for the times of day when one is at one’s best</a:t>
            </a:r>
          </a:p>
          <a:p>
            <a:r>
              <a:rPr lang="en-US" altLang="en-US" dirty="0">
                <a:cs typeface="Arial" charset="0"/>
              </a:rPr>
              <a:t>Learn to use scheduling </a:t>
            </a:r>
            <a:r>
              <a:rPr lang="en-US" altLang="en-US" dirty="0" smtClean="0">
                <a:cs typeface="Arial" charset="0"/>
              </a:rPr>
              <a:t>tools built into the computer operating system</a:t>
            </a:r>
            <a:endParaRPr lang="en-US" altLang="en-US" dirty="0">
              <a:cs typeface="Arial" charset="0"/>
            </a:endParaRPr>
          </a:p>
          <a:p>
            <a:r>
              <a:rPr lang="en-US" altLang="en-US" dirty="0">
                <a:cs typeface="Arial" charset="0"/>
              </a:rPr>
              <a:t>Schedule time for </a:t>
            </a:r>
            <a:r>
              <a:rPr lang="en-US" altLang="en-US" dirty="0" smtClean="0">
                <a:cs typeface="Arial" charset="0"/>
              </a:rPr>
              <a:t>thinking </a:t>
            </a:r>
            <a:r>
              <a:rPr lang="en-US" altLang="en-US" dirty="0">
                <a:cs typeface="Arial" charset="0"/>
              </a:rPr>
              <a:t>as well as doing</a:t>
            </a:r>
          </a:p>
          <a:p>
            <a:r>
              <a:rPr lang="en-US" altLang="en-US" dirty="0" smtClean="0">
                <a:cs typeface="Arial" charset="0"/>
              </a:rPr>
              <a:t>Do not </a:t>
            </a:r>
            <a:r>
              <a:rPr lang="en-US" altLang="en-US" dirty="0">
                <a:cs typeface="Arial" charset="0"/>
              </a:rPr>
              <a:t>fill up every hour of the day and </a:t>
            </a:r>
            <a:r>
              <a:rPr lang="en-US" altLang="en-US" dirty="0" smtClean="0">
                <a:cs typeface="Arial" charset="0"/>
              </a:rPr>
              <a:t>week</a:t>
            </a:r>
            <a:endParaRPr lang="en-US" altLang="en-US" dirty="0">
              <a:cs typeface="Arial" charset="0"/>
            </a:endParaRPr>
          </a:p>
        </p:txBody>
      </p:sp>
    </p:spTree>
    <p:extLst>
      <p:ext uri="{BB962C8B-B14F-4D97-AF65-F5344CB8AC3E}">
        <p14:creationId xmlns:p14="http://schemas.microsoft.com/office/powerpoint/2010/main" val="15364424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1A3DF917-BC41-4E55-9B23-B906A5316E6C}"/>
              </a:ext>
            </a:extLst>
          </p:cNvPr>
          <p:cNvSpPr>
            <a:spLocks noGrp="1"/>
          </p:cNvSpPr>
          <p:nvPr>
            <p:ph type="title"/>
          </p:nvPr>
        </p:nvSpPr>
        <p:spPr/>
        <p:txBody>
          <a:bodyPr/>
          <a:lstStyle/>
          <a:p>
            <a:r>
              <a:rPr lang="en-US" altLang="en-US" dirty="0">
                <a:latin typeface="Calibri" panose="020F0502020204030204" pitchFamily="34" charset="0"/>
                <a:cs typeface="Arial" charset="0"/>
              </a:rPr>
              <a:t>Figure 13.2: Common Time Wasters</a:t>
            </a:r>
            <a:endParaRPr lang="en-US" dirty="0"/>
          </a:p>
        </p:txBody>
      </p:sp>
      <p:pic>
        <p:nvPicPr>
          <p:cNvPr id="5" name="Picture 4" descr="The figure lists activities that lead to wastage of time.">
            <a:extLst>
              <a:ext uri="{FF2B5EF4-FFF2-40B4-BE49-F238E27FC236}">
                <a16:creationId xmlns="" xmlns:a16="http://schemas.microsoft.com/office/drawing/2014/main" id="{BC981440-9807-47BA-85F0-666607388F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231" y="1009312"/>
            <a:ext cx="8335538" cy="4839375"/>
          </a:xfrm>
          <a:prstGeom prst="rect">
            <a:avLst/>
          </a:prstGeom>
        </p:spPr>
      </p:pic>
      <p:sp>
        <p:nvSpPr>
          <p:cNvPr id="2" name="Content Placeholder 1">
            <a:extLst>
              <a:ext uri="{FF2B5EF4-FFF2-40B4-BE49-F238E27FC236}">
                <a16:creationId xmlns="" xmlns:a16="http://schemas.microsoft.com/office/drawing/2014/main" id="{FFCE6211-EBC2-4DB9-9879-6D820982B84B}"/>
              </a:ext>
            </a:extLst>
          </p:cNvPr>
          <p:cNvSpPr>
            <a:spLocks noGrp="1"/>
          </p:cNvSpPr>
          <p:nvPr>
            <p:ph idx="1"/>
          </p:nvPr>
        </p:nvSpPr>
        <p:spPr>
          <a:xfrm>
            <a:off x="404231" y="5989319"/>
            <a:ext cx="8130169" cy="670561"/>
          </a:xfrm>
        </p:spPr>
        <p:txBody>
          <a:bodyPr/>
          <a:lstStyle/>
          <a:p>
            <a:pPr marL="0" indent="0" algn="r">
              <a:buNone/>
            </a:pPr>
            <a:r>
              <a:rPr lang="en-US" sz="1200" dirty="0" smtClean="0">
                <a:hlinkClick r:id="rId4" action="ppaction://hlinksldjump"/>
              </a:rPr>
              <a:t>Jump to </a:t>
            </a:r>
            <a:r>
              <a:rPr lang="en-US" altLang="en-US" sz="1200" dirty="0">
                <a:latin typeface="Calibri" panose="020F0502020204030204" pitchFamily="34" charset="0"/>
                <a:cs typeface="Arial" charset="0"/>
                <a:hlinkClick r:id="rId4" action="ppaction://hlinksldjump"/>
              </a:rPr>
              <a:t>Figure 13.2: Common Time Wasters, Appendix</a:t>
            </a:r>
            <a:endParaRPr lang="en-US" sz="1200" dirty="0"/>
          </a:p>
        </p:txBody>
      </p:sp>
    </p:spTree>
    <p:extLst>
      <p:ext uri="{BB962C8B-B14F-4D97-AF65-F5344CB8AC3E}">
        <p14:creationId xmlns:p14="http://schemas.microsoft.com/office/powerpoint/2010/main" val="25665822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56372B2-0E0C-4436-9DB2-7A722E1F0D8A}"/>
              </a:ext>
            </a:extLst>
          </p:cNvPr>
          <p:cNvSpPr>
            <a:spLocks noGrp="1"/>
          </p:cNvSpPr>
          <p:nvPr>
            <p:ph type="title"/>
          </p:nvPr>
        </p:nvSpPr>
        <p:spPr/>
        <p:txBody>
          <a:bodyPr/>
          <a:lstStyle/>
          <a:p>
            <a:r>
              <a:rPr lang="en-US" altLang="en-US" dirty="0" smtClean="0">
                <a:latin typeface="Calibri" panose="020F0502020204030204" pitchFamily="34" charset="0"/>
                <a:cs typeface="Arial" charset="0"/>
              </a:rPr>
              <a:t>Using Time Wisely in Meetings</a:t>
            </a:r>
            <a:endParaRPr lang="en-US" dirty="0"/>
          </a:p>
        </p:txBody>
      </p:sp>
      <p:sp>
        <p:nvSpPr>
          <p:cNvPr id="3" name="Content Placeholder 2">
            <a:extLst>
              <a:ext uri="{FF2B5EF4-FFF2-40B4-BE49-F238E27FC236}">
                <a16:creationId xmlns="" xmlns:a16="http://schemas.microsoft.com/office/drawing/2014/main" id="{9CABDBDC-DDD6-49E6-9056-28CD7EBC6970}"/>
              </a:ext>
            </a:extLst>
          </p:cNvPr>
          <p:cNvSpPr>
            <a:spLocks noGrp="1"/>
          </p:cNvSpPr>
          <p:nvPr>
            <p:ph idx="1"/>
          </p:nvPr>
        </p:nvSpPr>
        <p:spPr/>
        <p:txBody>
          <a:bodyPr/>
          <a:lstStyle/>
          <a:p>
            <a:r>
              <a:rPr lang="en-US" altLang="en-US" dirty="0" smtClean="0">
                <a:cs typeface="Arial" charset="0"/>
              </a:rPr>
              <a:t>Start meetings promptly</a:t>
            </a:r>
            <a:endParaRPr lang="en-US" altLang="en-US" dirty="0">
              <a:cs typeface="Arial" charset="0"/>
            </a:endParaRPr>
          </a:p>
          <a:p>
            <a:r>
              <a:rPr lang="en-US" altLang="en-US" dirty="0">
                <a:cs typeface="Arial" charset="0"/>
              </a:rPr>
              <a:t>Ensure that the focus is on the goal of the meeting</a:t>
            </a:r>
          </a:p>
          <a:p>
            <a:r>
              <a:rPr lang="en-US" altLang="en-US" dirty="0">
                <a:cs typeface="Arial" charset="0"/>
              </a:rPr>
              <a:t>Set an end time for the meeting</a:t>
            </a:r>
          </a:p>
          <a:p>
            <a:r>
              <a:rPr lang="en-US" altLang="en-US" dirty="0" smtClean="0">
                <a:cs typeface="Arial" charset="0"/>
              </a:rPr>
              <a:t>If necessary, schedule </a:t>
            </a:r>
            <a:r>
              <a:rPr lang="en-US" altLang="en-US" dirty="0">
                <a:cs typeface="Arial" charset="0"/>
              </a:rPr>
              <a:t>a follow-up </a:t>
            </a:r>
            <a:r>
              <a:rPr lang="en-US" altLang="en-US" dirty="0" smtClean="0">
                <a:cs typeface="Arial" charset="0"/>
              </a:rPr>
              <a:t>meeting</a:t>
            </a:r>
            <a:endParaRPr lang="en-US" dirty="0"/>
          </a:p>
        </p:txBody>
      </p:sp>
    </p:spTree>
    <p:extLst>
      <p:ext uri="{BB962C8B-B14F-4D97-AF65-F5344CB8AC3E}">
        <p14:creationId xmlns:p14="http://schemas.microsoft.com/office/powerpoint/2010/main" val="34145717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741EA71-D03F-4BFE-BCFD-CB4F7CA3A258}"/>
              </a:ext>
            </a:extLst>
          </p:cNvPr>
          <p:cNvSpPr>
            <a:spLocks noGrp="1"/>
          </p:cNvSpPr>
          <p:nvPr>
            <p:ph type="title"/>
          </p:nvPr>
        </p:nvSpPr>
        <p:spPr/>
        <p:txBody>
          <a:bodyPr/>
          <a:lstStyle/>
          <a:p>
            <a:r>
              <a:rPr lang="en-US" altLang="en-US" sz="3400" dirty="0" smtClean="0"/>
              <a:t>	Managing Telephone </a:t>
            </a:r>
            <a:r>
              <a:rPr lang="en-US" altLang="en-US" sz="3400" dirty="0"/>
              <a:t>Calls, Texts, and E-Mail</a:t>
            </a:r>
            <a:endParaRPr lang="en-US" sz="3400" dirty="0"/>
          </a:p>
        </p:txBody>
      </p:sp>
      <p:sp>
        <p:nvSpPr>
          <p:cNvPr id="3" name="Content Placeholder 2">
            <a:extLst>
              <a:ext uri="{FF2B5EF4-FFF2-40B4-BE49-F238E27FC236}">
                <a16:creationId xmlns="" xmlns:a16="http://schemas.microsoft.com/office/drawing/2014/main" id="{5C6829E0-CAAA-4D03-89FA-821D26038AA4}"/>
              </a:ext>
            </a:extLst>
          </p:cNvPr>
          <p:cNvSpPr>
            <a:spLocks noGrp="1"/>
          </p:cNvSpPr>
          <p:nvPr>
            <p:ph idx="1"/>
          </p:nvPr>
        </p:nvSpPr>
        <p:spPr/>
        <p:txBody>
          <a:bodyPr/>
          <a:lstStyle/>
          <a:p>
            <a:pPr marL="0" indent="0">
              <a:spcBef>
                <a:spcPts val="300"/>
              </a:spcBef>
              <a:spcAft>
                <a:spcPts val="400"/>
              </a:spcAft>
              <a:buNone/>
            </a:pPr>
            <a:r>
              <a:rPr lang="en-US" dirty="0" smtClean="0"/>
              <a:t>Telephone calls</a:t>
            </a:r>
          </a:p>
          <a:p>
            <a:pPr>
              <a:spcBef>
                <a:spcPts val="300"/>
              </a:spcBef>
              <a:spcAft>
                <a:spcPts val="400"/>
              </a:spcAft>
            </a:pPr>
            <a:r>
              <a:rPr lang="en-US" sz="2200" dirty="0" smtClean="0"/>
              <a:t>Have an assistant screen telephone calls </a:t>
            </a:r>
          </a:p>
          <a:p>
            <a:pPr>
              <a:spcBef>
                <a:spcPts val="300"/>
              </a:spcBef>
              <a:spcAft>
                <a:spcPts val="400"/>
              </a:spcAft>
            </a:pPr>
            <a:r>
              <a:rPr lang="en-US" sz="2200" dirty="0" smtClean="0"/>
              <a:t>Schedule a convenient time to call back if the call cannot be immediately attended to </a:t>
            </a:r>
            <a:endParaRPr lang="en-US" sz="2200" dirty="0"/>
          </a:p>
          <a:p>
            <a:pPr>
              <a:spcBef>
                <a:spcPts val="300"/>
              </a:spcBef>
              <a:spcAft>
                <a:spcPts val="400"/>
              </a:spcAft>
            </a:pPr>
            <a:r>
              <a:rPr lang="en-US" sz="2200" dirty="0"/>
              <a:t>Schedule time for making calls each </a:t>
            </a:r>
            <a:r>
              <a:rPr lang="en-US" sz="2200" dirty="0" smtClean="0"/>
              <a:t>day</a:t>
            </a:r>
          </a:p>
          <a:p>
            <a:pPr>
              <a:spcBef>
                <a:spcPts val="300"/>
              </a:spcBef>
              <a:spcAft>
                <a:spcPts val="400"/>
              </a:spcAft>
            </a:pPr>
            <a:r>
              <a:rPr lang="en-US" sz="2200" dirty="0" smtClean="0"/>
              <a:t>Before placing a call, </a:t>
            </a:r>
            <a:r>
              <a:rPr lang="en-US" sz="2200" dirty="0"/>
              <a:t>make sure </a:t>
            </a:r>
            <a:r>
              <a:rPr lang="en-US" sz="2200" dirty="0" smtClean="0"/>
              <a:t>the required information is close </a:t>
            </a:r>
            <a:r>
              <a:rPr lang="en-US" sz="2200" dirty="0"/>
              <a:t>at </a:t>
            </a:r>
            <a:r>
              <a:rPr lang="en-US" sz="2200" dirty="0" smtClean="0"/>
              <a:t>hand</a:t>
            </a:r>
          </a:p>
          <a:p>
            <a:pPr marL="0" indent="0">
              <a:spcBef>
                <a:spcPts val="300"/>
              </a:spcBef>
              <a:spcAft>
                <a:spcPts val="400"/>
              </a:spcAft>
              <a:buNone/>
            </a:pPr>
            <a:endParaRPr lang="en-US" sz="1200" dirty="0"/>
          </a:p>
          <a:p>
            <a:pPr marL="0" indent="0">
              <a:spcBef>
                <a:spcPts val="300"/>
              </a:spcBef>
              <a:spcAft>
                <a:spcPts val="400"/>
              </a:spcAft>
              <a:buNone/>
            </a:pPr>
            <a:r>
              <a:rPr lang="en-US" dirty="0" smtClean="0"/>
              <a:t>E-mails, texts, and I M’s</a:t>
            </a:r>
            <a:endParaRPr lang="en-US" dirty="0"/>
          </a:p>
          <a:p>
            <a:pPr>
              <a:spcBef>
                <a:spcPts val="300"/>
              </a:spcBef>
              <a:spcAft>
                <a:spcPts val="400"/>
              </a:spcAft>
            </a:pPr>
            <a:r>
              <a:rPr lang="en-US" sz="2200" dirty="0" smtClean="0"/>
              <a:t>Prioritize e-mail, and delete </a:t>
            </a:r>
            <a:r>
              <a:rPr lang="en-US" sz="2200" dirty="0"/>
              <a:t>junk mail </a:t>
            </a:r>
            <a:r>
              <a:rPr lang="en-US" sz="2200" dirty="0" smtClean="0"/>
              <a:t>unread</a:t>
            </a:r>
          </a:p>
          <a:p>
            <a:pPr>
              <a:spcBef>
                <a:spcPts val="300"/>
              </a:spcBef>
              <a:spcAft>
                <a:spcPts val="400"/>
              </a:spcAft>
            </a:pPr>
            <a:r>
              <a:rPr lang="en-US" sz="2200" dirty="0" smtClean="0"/>
              <a:t>Limit </a:t>
            </a:r>
            <a:r>
              <a:rPr lang="en-US" sz="2200" dirty="0"/>
              <a:t>the number of messages sent and the number of </a:t>
            </a:r>
            <a:r>
              <a:rPr lang="en-US" sz="2200" dirty="0" smtClean="0"/>
              <a:t>recipients</a:t>
            </a:r>
          </a:p>
          <a:p>
            <a:pPr>
              <a:spcBef>
                <a:spcPts val="300"/>
              </a:spcBef>
              <a:spcAft>
                <a:spcPts val="400"/>
              </a:spcAft>
            </a:pPr>
            <a:r>
              <a:rPr lang="en-US" sz="2200" dirty="0" smtClean="0"/>
              <a:t>Avoid </a:t>
            </a:r>
            <a:r>
              <a:rPr lang="en-US" sz="2200" dirty="0"/>
              <a:t>forwarding or responding to chain letters or other kinds of nonbusiness </a:t>
            </a:r>
            <a:r>
              <a:rPr lang="en-US" sz="2200" dirty="0" smtClean="0"/>
              <a:t>correspondence</a:t>
            </a:r>
            <a:endParaRPr lang="en-US" sz="2200" dirty="0"/>
          </a:p>
        </p:txBody>
      </p:sp>
    </p:spTree>
    <p:extLst>
      <p:ext uri="{BB962C8B-B14F-4D97-AF65-F5344CB8AC3E}">
        <p14:creationId xmlns:p14="http://schemas.microsoft.com/office/powerpoint/2010/main" val="25028583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MHHE_Accessible_PPT_Template-v3">
  <a:themeElements>
    <a:clrScheme name="Custom 25">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0000"/>
      </a:hlink>
      <a:folHlink>
        <a:srgbClr val="C30C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C8748E6-DDC3-4C30-AA4F-F06A9270574B}"/>
</file>

<file path=customXml/itemProps2.xml><?xml version="1.0" encoding="utf-8"?>
<ds:datastoreItem xmlns:ds="http://schemas.openxmlformats.org/officeDocument/2006/customXml" ds:itemID="{47D94725-D3A2-4DE0-86EE-1C919F50E7C8}">
  <ds:schemaRefs>
    <ds:schemaRef ds:uri="http://schemas.microsoft.com/sharepoint/v3/contenttype/forms"/>
  </ds:schemaRefs>
</ds:datastoreItem>
</file>

<file path=customXml/itemProps3.xml><?xml version="1.0" encoding="utf-8"?>
<ds:datastoreItem xmlns:ds="http://schemas.openxmlformats.org/officeDocument/2006/customXml" ds:itemID="{CA3C0C50-B87B-44D0-9C0F-18A31FC37751}">
  <ds:schemaRefs>
    <ds:schemaRef ds:uri="http://schemas.microsoft.com/office/2006/documentManagement/types"/>
    <ds:schemaRef ds:uri="http://schemas.microsoft.com/office/2006/metadata/properties"/>
    <ds:schemaRef ds:uri="aa4f5ada-9d1d-46d6-b705-f2cf90d05a91"/>
    <ds:schemaRef ds:uri="http://purl.org/dc/terms/"/>
    <ds:schemaRef ds:uri="http://schemas.openxmlformats.org/package/2006/metadata/core-properties"/>
    <ds:schemaRef ds:uri="http://purl.org/dc/dcmitype/"/>
    <ds:schemaRef ds:uri="http://schemas.microsoft.com/office/infopath/2007/PartnerControls"/>
    <ds:schemaRef ds:uri="3b891efd-a537-4e57-a9a6-7bde74ae8a20"/>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2374</TotalTime>
  <Words>2751</Words>
  <Application>Microsoft Office PowerPoint</Application>
  <PresentationFormat>On-screen Show (4:3)</PresentationFormat>
  <Paragraphs>311</Paragraphs>
  <Slides>37</Slides>
  <Notes>24</Notes>
  <HiddenSlides>6</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37</vt:i4>
      </vt:variant>
    </vt:vector>
  </HeadingPairs>
  <TitlesOfParts>
    <vt:vector size="52" baseType="lpstr">
      <vt:lpstr>Arial</vt:lpstr>
      <vt:lpstr>ArumSans Bold</vt:lpstr>
      <vt:lpstr>ArumSans Regular</vt:lpstr>
      <vt:lpstr>Calibri</vt:lpstr>
      <vt:lpstr>Times New Roman</vt:lpstr>
      <vt:lpstr>Vectipede Rg</vt:lpstr>
      <vt:lpstr>Wingdings</vt:lpstr>
      <vt:lpstr>MHHE_Accessible_PPT_Template-v3</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Chapter 13</vt:lpstr>
      <vt:lpstr>Learning Objectives</vt:lpstr>
      <vt:lpstr>Time Management</vt:lpstr>
      <vt:lpstr>Understanding How You Use Time</vt:lpstr>
      <vt:lpstr>Planning Your Use of Time</vt:lpstr>
      <vt:lpstr> To-Do Lists: Guidelines to Follow for Creating Schedules</vt:lpstr>
      <vt:lpstr>Figure 13.2: Common Time Wasters</vt:lpstr>
      <vt:lpstr>Using Time Wisely in Meetings</vt:lpstr>
      <vt:lpstr> Managing Telephone Calls, Texts, and E-Mail</vt:lpstr>
      <vt:lpstr>Managing Paperwork and Reading Material</vt:lpstr>
      <vt:lpstr>Figure 13.3: Handling Unscheduled Visitors</vt:lpstr>
      <vt:lpstr>Tips for Managing Procrastination</vt:lpstr>
      <vt:lpstr>Perfectionism and Failure to Delegate</vt:lpstr>
      <vt:lpstr>Inability to Say No</vt:lpstr>
      <vt:lpstr>Stress</vt:lpstr>
      <vt:lpstr>Figure 13.4: Job Factors Linked to Stress</vt:lpstr>
      <vt:lpstr>Personal Factors That Cause Stress</vt:lpstr>
      <vt:lpstr>Work-Family Conflict</vt:lpstr>
      <vt:lpstr>Table 13.1: Behavior Patterns Associated with Type A  and Type B Personalities</vt:lpstr>
      <vt:lpstr>Figure 13.5: Stress Levels and Performance</vt:lpstr>
      <vt:lpstr>Possible Signs of Excess Stress</vt:lpstr>
      <vt:lpstr>Stress-Performance Relationship</vt:lpstr>
      <vt:lpstr>Burnout, 1</vt:lpstr>
      <vt:lpstr>Burnout, 2</vt:lpstr>
      <vt:lpstr> Personal Stress Management: Techniques</vt:lpstr>
      <vt:lpstr> Ways Organizations Can Manage Stress, 1</vt:lpstr>
      <vt:lpstr> Ways Organizations Can Manage Stress, 2</vt:lpstr>
      <vt:lpstr>Ways in Which Supervisors Can Minimize  Organizational Stressors, 1</vt:lpstr>
      <vt:lpstr>Ways in Which Supervisors Can Minimize  Organizational Stressors, 2</vt:lpstr>
      <vt:lpstr>Personality and Stress</vt:lpstr>
      <vt:lpstr>Figure 13.7: A Basis for Categorizing Personality Types</vt:lpstr>
      <vt:lpstr>APPENDICES</vt:lpstr>
      <vt:lpstr>Figure 13.2: Common Time Wasters, Appendix</vt:lpstr>
      <vt:lpstr> Figure 13.3: Handling Unscheduled Visitors, Appendix</vt:lpstr>
      <vt:lpstr>Figure 13.4: Job Factors Linked to Stress, Appendix</vt:lpstr>
      <vt:lpstr> Figure 13.5: Stress Levels and Performance, Appendix</vt:lpstr>
      <vt:lpstr> Figure 13.7: A Basis for Categorizing Personality Types, Appendix</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Bhavana Balaji</cp:lastModifiedBy>
  <cp:revision>101</cp:revision>
  <dcterms:created xsi:type="dcterms:W3CDTF">2015-01-23T21:54:27Z</dcterms:created>
  <dcterms:modified xsi:type="dcterms:W3CDTF">2018-02-05T11:14:39Z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