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7.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4"/>
    <p:sldMasterId id="2147483760" r:id="rId5"/>
    <p:sldMasterId id="2147483768" r:id="rId6"/>
    <p:sldMasterId id="2147483778" r:id="rId7"/>
    <p:sldMasterId id="2147483788" r:id="rId8"/>
    <p:sldMasterId id="2147483796" r:id="rId9"/>
    <p:sldMasterId id="2147483804" r:id="rId10"/>
    <p:sldMasterId id="2147483807" r:id="rId11"/>
  </p:sldMasterIdLst>
  <p:notesMasterIdLst>
    <p:notesMasterId r:id="rId40"/>
  </p:notesMasterIdLst>
  <p:sldIdLst>
    <p:sldId id="258" r:id="rId12"/>
    <p:sldId id="259" r:id="rId13"/>
    <p:sldId id="260" r:id="rId14"/>
    <p:sldId id="261" r:id="rId15"/>
    <p:sldId id="287" r:id="rId16"/>
    <p:sldId id="262" r:id="rId17"/>
    <p:sldId id="292" r:id="rId18"/>
    <p:sldId id="291" r:id="rId19"/>
    <p:sldId id="264" r:id="rId20"/>
    <p:sldId id="265" r:id="rId21"/>
    <p:sldId id="267" r:id="rId22"/>
    <p:sldId id="269" r:id="rId23"/>
    <p:sldId id="272" r:id="rId24"/>
    <p:sldId id="274" r:id="rId25"/>
    <p:sldId id="277" r:id="rId26"/>
    <p:sldId id="275" r:id="rId27"/>
    <p:sldId id="278" r:id="rId28"/>
    <p:sldId id="279" r:id="rId29"/>
    <p:sldId id="280" r:id="rId30"/>
    <p:sldId id="281" r:id="rId31"/>
    <p:sldId id="282" r:id="rId32"/>
    <p:sldId id="283" r:id="rId33"/>
    <p:sldId id="286" r:id="rId34"/>
    <p:sldId id="284" r:id="rId35"/>
    <p:sldId id="288" r:id="rId36"/>
    <p:sldId id="289" r:id="rId37"/>
    <p:sldId id="293" r:id="rId38"/>
    <p:sldId id="290"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hani Debroy" initials="ID" lastIdx="10" clrIdx="0">
    <p:extLst>
      <p:ext uri="{19B8F6BF-5375-455C-9EA6-DF929625EA0E}">
        <p15:presenceInfo xmlns:p15="http://schemas.microsoft.com/office/powerpoint/2012/main" userId="S-1-5-21-3361151005-2080053223-3394076701-18500" providerId="AD"/>
      </p:ext>
    </p:extLst>
  </p:cmAuthor>
  <p:cmAuthor id="2" name="Grace Miriam D Monte" initials="GMDM" lastIdx="9" clrIdx="1">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637" autoAdjust="0"/>
  </p:normalViewPr>
  <p:slideViewPr>
    <p:cSldViewPr>
      <p:cViewPr varScale="1">
        <p:scale>
          <a:sx n="60" d="100"/>
          <a:sy n="60" d="100"/>
        </p:scale>
        <p:origin x="168" y="60"/>
      </p:cViewPr>
      <p:guideLst>
        <p:guide orient="horz" pos="2160"/>
        <p:guide pos="2880"/>
      </p:guideLst>
    </p:cSldViewPr>
  </p:slideViewPr>
  <p:notesTextViewPr>
    <p:cViewPr>
      <p:scale>
        <a:sx n="1" d="1"/>
        <a:sy n="1" d="1"/>
      </p:scale>
      <p:origin x="0" y="0"/>
    </p:cViewPr>
  </p:notesTextViewPr>
  <p:sorterViewPr>
    <p:cViewPr>
      <p:scale>
        <a:sx n="140" d="100"/>
        <a:sy n="1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1/31/2018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2913158-4AD9-4589-9E50-7FD62E5F9353}" type="slidenum">
              <a:rPr lang="en-US"/>
              <a:pPr>
                <a:defRPr/>
              </a:pPr>
              <a:t>2</a:t>
            </a:fld>
            <a:endParaRPr lang="en-US" dirty="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text page: 114</a:t>
            </a:r>
          </a:p>
        </p:txBody>
      </p:sp>
    </p:spTree>
    <p:extLst>
      <p:ext uri="{BB962C8B-B14F-4D97-AF65-F5344CB8AC3E}">
        <p14:creationId xmlns:p14="http://schemas.microsoft.com/office/powerpoint/2010/main" val="653169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7D63A89-35A0-46C0-9A86-7334EB3F1BF6}" type="slidenum">
              <a:rPr lang="en-US"/>
              <a:pPr>
                <a:defRPr/>
              </a:pPr>
              <a:t>21</a:t>
            </a:fld>
            <a:endParaRPr lang="en-US"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7: Describe the goals of diversity training.</a:t>
            </a:r>
          </a:p>
          <a:p>
            <a:pPr marL="228600" indent="-228600"/>
            <a:endParaRPr lang="en-US" altLang="en-US" dirty="0"/>
          </a:p>
          <a:p>
            <a:pPr marL="0" indent="0" eaLnBrk="1" hangingPunct="1">
              <a:spcBef>
                <a:spcPct val="0"/>
              </a:spcBef>
              <a:buFont typeface="Arial" panose="020B0604020202020204" pitchFamily="34" charset="0"/>
              <a:buNone/>
            </a:pPr>
            <a:r>
              <a:rPr lang="en-US" altLang="en-US" dirty="0"/>
              <a:t>Some firms have experienced a backlash against diversity training; problems include the </a:t>
            </a:r>
            <a:r>
              <a:rPr lang="en-US" altLang="en-US" dirty="0" smtClean="0"/>
              <a:t>reinforcement </a:t>
            </a:r>
            <a:r>
              <a:rPr lang="en-US" altLang="en-US" dirty="0"/>
              <a:t>of group stereotypes </a:t>
            </a:r>
            <a:r>
              <a:rPr lang="en-US" altLang="en-US" dirty="0" smtClean="0"/>
              <a:t>and even </a:t>
            </a:r>
            <a:r>
              <a:rPr lang="en-US" altLang="en-US" dirty="0"/>
              <a:t>lawsuits based on offensive statements made during “awareness raising” sessions. </a:t>
            </a:r>
          </a:p>
          <a:p>
            <a:pPr marL="228600" indent="-228600"/>
            <a:endParaRPr lang="en-US" altLang="en-US" dirty="0"/>
          </a:p>
          <a:p>
            <a:pPr marL="228600" indent="-228600"/>
            <a:endParaRPr lang="en-US" altLang="en-US" dirty="0"/>
          </a:p>
          <a:p>
            <a:pPr marL="228600" indent="-228600"/>
            <a:r>
              <a:rPr lang="en-US" altLang="en-US" dirty="0"/>
              <a:t>See text pages: </a:t>
            </a:r>
            <a:r>
              <a:rPr lang="en-US" altLang="en-US" dirty="0" smtClean="0"/>
              <a:t>115</a:t>
            </a:r>
            <a:r>
              <a:rPr lang="en-US" altLang="en-US" baseline="0" dirty="0" smtClean="0"/>
              <a:t> to </a:t>
            </a:r>
            <a:r>
              <a:rPr lang="en-US" altLang="en-US" dirty="0" smtClean="0"/>
              <a:t>117</a:t>
            </a:r>
            <a:endParaRPr lang="en-US" altLang="en-US" dirty="0"/>
          </a:p>
          <a:p>
            <a:pPr marL="228600" indent="-228600"/>
            <a:endParaRPr lang="en-US" altLang="en-US" dirty="0"/>
          </a:p>
        </p:txBody>
      </p:sp>
    </p:spTree>
    <p:extLst>
      <p:ext uri="{BB962C8B-B14F-4D97-AF65-F5344CB8AC3E}">
        <p14:creationId xmlns:p14="http://schemas.microsoft.com/office/powerpoint/2010/main" val="3447348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1782747-9CE0-426B-B910-0CFE1F14E57C}" type="slidenum">
              <a:rPr lang="en-US"/>
              <a:pPr>
                <a:defRPr/>
              </a:pPr>
              <a:t>24</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List the most important recent legislation affecting diversity and its provisions.</a:t>
            </a:r>
          </a:p>
          <a:p>
            <a:endParaRPr lang="en-US" altLang="en-US" dirty="0"/>
          </a:p>
          <a:p>
            <a:r>
              <a:rPr lang="en-US" altLang="en-US" dirty="0"/>
              <a:t>See text page: 117</a:t>
            </a:r>
          </a:p>
        </p:txBody>
      </p:sp>
    </p:spTree>
    <p:extLst>
      <p:ext uri="{BB962C8B-B14F-4D97-AF65-F5344CB8AC3E}">
        <p14:creationId xmlns:p14="http://schemas.microsoft.com/office/powerpoint/2010/main" val="2536218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28</a:t>
            </a:fld>
            <a:endParaRPr lang="en-US" dirty="0"/>
          </a:p>
        </p:txBody>
      </p:sp>
    </p:spTree>
    <p:extLst>
      <p:ext uri="{BB962C8B-B14F-4D97-AF65-F5344CB8AC3E}">
        <p14:creationId xmlns:p14="http://schemas.microsoft.com/office/powerpoint/2010/main" val="85935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73ED1CD-70F2-4528-8EF9-F0B922082307}" type="slidenum">
              <a:rPr lang="en-US"/>
              <a:pPr>
                <a:defRPr/>
              </a:pPr>
              <a:t>6</a:t>
            </a:fld>
            <a:endParaRPr lang="en-US" dirty="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2: Discuss how the </a:t>
            </a:r>
            <a:r>
              <a:rPr lang="en-US" altLang="en-US" dirty="0" smtClean="0"/>
              <a:t>United States </a:t>
            </a:r>
            <a:r>
              <a:rPr lang="en-US" altLang="en-US" dirty="0"/>
              <a:t>workforce is changing and its impact on the supervisor.</a:t>
            </a:r>
          </a:p>
          <a:p>
            <a:pPr marL="228600" indent="-228600"/>
            <a:endParaRPr lang="en-US" altLang="en-US" dirty="0"/>
          </a:p>
          <a:p>
            <a:pPr marL="228600" indent="-228600"/>
            <a:r>
              <a:rPr lang="en-US" altLang="en-US" dirty="0"/>
              <a:t>See text page: 105</a:t>
            </a:r>
          </a:p>
          <a:p>
            <a:pPr marL="228600" indent="-228600"/>
            <a:endParaRPr lang="en-US" altLang="en-US" dirty="0"/>
          </a:p>
        </p:txBody>
      </p:sp>
    </p:spTree>
    <p:extLst>
      <p:ext uri="{BB962C8B-B14F-4D97-AF65-F5344CB8AC3E}">
        <p14:creationId xmlns:p14="http://schemas.microsoft.com/office/powerpoint/2010/main" val="648805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73ED1CD-70F2-4528-8EF9-F0B922082307}" type="slidenum">
              <a:rPr lang="en-US"/>
              <a:pPr>
                <a:defRPr/>
              </a:pPr>
              <a:t>8</a:t>
            </a:fld>
            <a:endParaRPr lang="en-US" dirty="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2: Discuss how the </a:t>
            </a:r>
            <a:r>
              <a:rPr lang="en-US" altLang="en-US" smtClean="0"/>
              <a:t>United</a:t>
            </a:r>
            <a:r>
              <a:rPr lang="en-US" altLang="en-US" baseline="0" smtClean="0"/>
              <a:t> States</a:t>
            </a:r>
            <a:r>
              <a:rPr lang="en-US" altLang="en-US" smtClean="0"/>
              <a:t> </a:t>
            </a:r>
            <a:r>
              <a:rPr lang="en-US" altLang="en-US" dirty="0"/>
              <a:t>workforce is changing and its impact on the supervisor.</a:t>
            </a:r>
          </a:p>
          <a:p>
            <a:pPr marL="228600" indent="-228600"/>
            <a:endParaRPr lang="en-US" altLang="en-US" dirty="0"/>
          </a:p>
          <a:p>
            <a:pPr marL="228600" indent="-228600"/>
            <a:r>
              <a:rPr lang="en-US" altLang="en-US" dirty="0"/>
              <a:t>See text page: 105</a:t>
            </a:r>
          </a:p>
          <a:p>
            <a:pPr marL="228600" indent="-228600"/>
            <a:endParaRPr lang="en-US" altLang="en-US" dirty="0"/>
          </a:p>
        </p:txBody>
      </p:sp>
    </p:spTree>
    <p:extLst>
      <p:ext uri="{BB962C8B-B14F-4D97-AF65-F5344CB8AC3E}">
        <p14:creationId xmlns:p14="http://schemas.microsoft.com/office/powerpoint/2010/main" val="2727217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750CA37-1256-4C14-9E3C-1F7279D657D6}" type="slidenum">
              <a:rPr lang="en-US"/>
              <a:pPr>
                <a:defRPr/>
              </a:pPr>
              <a:t>9</a:t>
            </a:fld>
            <a:endParaRPr lang="en-US" dirty="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50000"/>
              </a:spcBef>
            </a:pPr>
            <a:r>
              <a:rPr lang="en-US" altLang="en-US" sz="1100" b="1" dirty="0">
                <a:solidFill>
                  <a:srgbClr val="9B8166"/>
                </a:solidFill>
              </a:rPr>
              <a:t>Corporate culture</a:t>
            </a:r>
            <a:r>
              <a:rPr lang="en-US" altLang="en-US" sz="1100" b="0" dirty="0">
                <a:solidFill>
                  <a:srgbClr val="9B8166"/>
                </a:solidFill>
              </a:rPr>
              <a:t>:</a:t>
            </a:r>
            <a:r>
              <a:rPr lang="en-US" altLang="en-US" b="0" dirty="0">
                <a:solidFill>
                  <a:srgbClr val="9B8166"/>
                </a:solidFill>
              </a:rPr>
              <a:t> </a:t>
            </a:r>
            <a:r>
              <a:rPr lang="en-US" altLang="en-US" dirty="0">
                <a:solidFill>
                  <a:srgbClr val="9B8166"/>
                </a:solidFill>
              </a:rPr>
              <a:t>Beliefs and norms that govern organizational behavior in a </a:t>
            </a:r>
            <a:r>
              <a:rPr lang="en-US" altLang="en-US" dirty="0" smtClean="0">
                <a:solidFill>
                  <a:srgbClr val="9B8166"/>
                </a:solidFill>
              </a:rPr>
              <a:t>firm</a:t>
            </a:r>
            <a:endParaRPr lang="en-US" altLang="en-US" dirty="0">
              <a:solidFill>
                <a:srgbClr val="9B8166"/>
              </a:solidFill>
            </a:endParaRPr>
          </a:p>
        </p:txBody>
      </p:sp>
    </p:spTree>
    <p:extLst>
      <p:ext uri="{BB962C8B-B14F-4D97-AF65-F5344CB8AC3E}">
        <p14:creationId xmlns:p14="http://schemas.microsoft.com/office/powerpoint/2010/main" val="682933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C668E06-9B7A-4267-A62B-D6093064B41B}" type="slidenum">
              <a:rPr lang="en-US"/>
              <a:pPr>
                <a:defRPr/>
              </a:pPr>
              <a:t>12</a:t>
            </a:fld>
            <a:endParaRPr lang="en-US" dirty="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4: Explain how sexism and ageism are barriers to diversity and how supervisors can be more aware of them.</a:t>
            </a:r>
          </a:p>
          <a:p>
            <a:pPr marL="228600" indent="-228600"/>
            <a:endParaRPr lang="en-US" altLang="en-US" dirty="0"/>
          </a:p>
          <a:p>
            <a:pPr marL="228600" indent="-228600"/>
            <a:r>
              <a:rPr lang="en-US" altLang="en-US" dirty="0"/>
              <a:t>See text pages: 109 to </a:t>
            </a:r>
            <a:r>
              <a:rPr lang="en-US" altLang="en-US" dirty="0" smtClean="0"/>
              <a:t>111</a:t>
            </a:r>
            <a:endParaRPr lang="en-US" altLang="en-US" dirty="0"/>
          </a:p>
          <a:p>
            <a:pPr marL="228600" indent="-228600"/>
            <a:endParaRPr lang="en-US" altLang="en-US" dirty="0"/>
          </a:p>
        </p:txBody>
      </p:sp>
    </p:spTree>
    <p:extLst>
      <p:ext uri="{BB962C8B-B14F-4D97-AF65-F5344CB8AC3E}">
        <p14:creationId xmlns:p14="http://schemas.microsoft.com/office/powerpoint/2010/main" val="1222731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AEAE6A4-F425-4ADA-8FFA-2830E3B2469E}" type="slidenum">
              <a:rPr lang="en-US"/>
              <a:pPr>
                <a:defRPr/>
              </a:pPr>
              <a:t>13</a:t>
            </a:fld>
            <a:endParaRPr lang="en-US"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4: Explain how sexism and ageism are barriers to diversity and how supervisors can be more aware of them.</a:t>
            </a:r>
          </a:p>
          <a:p>
            <a:pPr marL="228600" indent="-228600"/>
            <a:endParaRPr lang="en-US" altLang="en-US" dirty="0"/>
          </a:p>
          <a:p>
            <a:pPr marL="228600" indent="-228600"/>
            <a:r>
              <a:rPr lang="en-US" altLang="en-US" dirty="0"/>
              <a:t>See text pages: </a:t>
            </a:r>
            <a:r>
              <a:rPr lang="en-US" altLang="en-US" dirty="0" smtClean="0"/>
              <a:t>111 </a:t>
            </a:r>
            <a:r>
              <a:rPr lang="en-US" altLang="en-US" dirty="0"/>
              <a:t>to 112</a:t>
            </a:r>
          </a:p>
          <a:p>
            <a:endParaRPr lang="en-US" altLang="en-US" dirty="0"/>
          </a:p>
        </p:txBody>
      </p:sp>
    </p:spTree>
    <p:extLst>
      <p:ext uri="{BB962C8B-B14F-4D97-AF65-F5344CB8AC3E}">
        <p14:creationId xmlns:p14="http://schemas.microsoft.com/office/powerpoint/2010/main" val="3362237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62F2A87-EC63-4A9D-9A6C-9F2CD241AC8F}" type="slidenum">
              <a:rPr lang="en-US"/>
              <a:pPr>
                <a:defRPr/>
              </a:pPr>
              <a:t>18</a:t>
            </a:fld>
            <a:endParaRPr lang="en-US" dirty="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4: Explain how sexism and ageism are barriers to diversity and how supervisors can be more aware of them.</a:t>
            </a:r>
          </a:p>
          <a:p>
            <a:endParaRPr lang="en-US" altLang="en-US" dirty="0"/>
          </a:p>
          <a:p>
            <a:pPr marL="228600" indent="-228600"/>
            <a:r>
              <a:rPr lang="en-US" altLang="en-US" dirty="0"/>
              <a:t>See text pages: </a:t>
            </a:r>
            <a:r>
              <a:rPr lang="en-US" altLang="en-US" dirty="0" smtClean="0"/>
              <a:t>113 </a:t>
            </a:r>
            <a:r>
              <a:rPr lang="en-US" altLang="en-US" dirty="0"/>
              <a:t>to </a:t>
            </a:r>
            <a:r>
              <a:rPr lang="en-US" altLang="en-US" dirty="0" smtClean="0"/>
              <a:t>114</a:t>
            </a:r>
            <a:endParaRPr lang="en-US" altLang="en-US" dirty="0"/>
          </a:p>
          <a:p>
            <a:endParaRPr lang="en-US" altLang="en-US" dirty="0"/>
          </a:p>
        </p:txBody>
      </p:sp>
    </p:spTree>
    <p:extLst>
      <p:ext uri="{BB962C8B-B14F-4D97-AF65-F5344CB8AC3E}">
        <p14:creationId xmlns:p14="http://schemas.microsoft.com/office/powerpoint/2010/main" val="14461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C249499-23F2-4DE4-9A24-9F24324AD248}" type="slidenum">
              <a:rPr lang="en-US"/>
              <a:pPr>
                <a:defRPr/>
              </a:pPr>
              <a:t>19</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Tree>
    <p:extLst>
      <p:ext uri="{BB962C8B-B14F-4D97-AF65-F5344CB8AC3E}">
        <p14:creationId xmlns:p14="http://schemas.microsoft.com/office/powerpoint/2010/main" val="150148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07EDE6E-0DB3-479F-B436-D5841DCE81B5}" type="slidenum">
              <a:rPr lang="en-US"/>
              <a:pPr>
                <a:defRPr/>
              </a:pPr>
              <a:t>20</a:t>
            </a:fld>
            <a:endParaRPr lang="en-US"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endParaRPr lang="en-US" altLang="en-US" b="1" dirty="0"/>
          </a:p>
          <a:p>
            <a:pPr marL="228600" indent="-228600"/>
            <a:endParaRPr lang="en-US" altLang="en-US" dirty="0"/>
          </a:p>
        </p:txBody>
      </p:sp>
    </p:spTree>
    <p:extLst>
      <p:ext uri="{BB962C8B-B14F-4D97-AF65-F5344CB8AC3E}">
        <p14:creationId xmlns:p14="http://schemas.microsoft.com/office/powerpoint/2010/main" val="18869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277856E2-7501-4D8D-AF96-1EE04851453D}"/>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271850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305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366961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75588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278517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0197020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368367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50884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220831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135011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60044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550035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314873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94972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680465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101962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907314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44737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272796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913722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196471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52781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705833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28748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368858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179085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3788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2135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024516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143376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547208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42046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43435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620208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308287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706991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5141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258611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404192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782096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920429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6033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087517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7052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883861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934343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038126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58898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913565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950769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758525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5520524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0074887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836943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84396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888363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7629380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770538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288858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647255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76CDE554-7A74-42A5-B237-1D31F074BB83}"/>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8680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3.gif"/><Relationship Id="rId4" Type="http://schemas.openxmlformats.org/officeDocument/2006/relationships/slideLayout" Target="../slideLayouts/slideLayout2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theme" Target="../theme/theme4.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8.xml"/><Relationship Id="rId1" Type="http://schemas.openxmlformats.org/officeDocument/2006/relationships/slideLayout" Target="../slideLayouts/slideLayout57.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642332006"/>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80505453"/>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56981367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134557793"/>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796000676"/>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52532429"/>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485834370"/>
      </p:ext>
    </p:extLst>
  </p:cSld>
  <p:clrMap bg1="lt1" tx1="dk1" bg2="lt2" tx2="dk2" accent1="accent1" accent2="accent2" accent3="accent3" accent4="accent4" accent5="accent5" accent6="accent6" hlink="hlink" folHlink="folHlink"/>
  <p:sldLayoutIdLst>
    <p:sldLayoutId id="2147483805" r:id="rId1"/>
    <p:sldLayoutId id="2147483806"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850866258"/>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243" y="2628900"/>
            <a:ext cx="5105400" cy="609600"/>
          </a:xfrm>
        </p:spPr>
        <p:txBody>
          <a:bodyPr/>
          <a:lstStyle/>
          <a:p>
            <a:r>
              <a:rPr lang="en-US" sz="3200" dirty="0">
                <a:solidFill>
                  <a:schemeClr val="tx1"/>
                </a:solidFill>
              </a:rPr>
              <a:t>Chapter 5</a:t>
            </a:r>
            <a:endParaRPr lang="en-US" sz="3200" dirty="0"/>
          </a:p>
        </p:txBody>
      </p:sp>
      <p:sp>
        <p:nvSpPr>
          <p:cNvPr id="3" name="Subtitle 2"/>
          <p:cNvSpPr>
            <a:spLocks noGrp="1"/>
          </p:cNvSpPr>
          <p:nvPr>
            <p:ph type="body" sz="quarter" idx="10"/>
          </p:nvPr>
        </p:nvSpPr>
        <p:spPr>
          <a:xfrm>
            <a:off x="54730" y="3752850"/>
            <a:ext cx="5105400" cy="685800"/>
          </a:xfrm>
        </p:spPr>
        <p:txBody>
          <a:bodyPr/>
          <a:lstStyle/>
          <a:p>
            <a:pPr algn="ctr"/>
            <a:r>
              <a:rPr lang="en-US" sz="3600" dirty="0">
                <a:latin typeface="+mj-lt"/>
              </a:rPr>
              <a:t>Managing Diversity</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90285" y="533400"/>
            <a:ext cx="4047793" cy="5105400"/>
          </a:xfrm>
          <a:prstGeom prst="rect">
            <a:avLst/>
          </a:prstGeom>
        </p:spPr>
      </p:pic>
      <p:sp>
        <p:nvSpPr>
          <p:cNvPr id="5" name="Content placeholder 1">
            <a:extLst>
              <a:ext uri="{FF2B5EF4-FFF2-40B4-BE49-F238E27FC236}">
                <a16:creationId xmlns="" xmlns:a16="http://schemas.microsoft.com/office/drawing/2014/main" id="{A6D44768-4EF4-40A3-A784-C5A3F897B169}"/>
              </a:ext>
            </a:extLst>
          </p:cNvPr>
          <p:cNvSpPr/>
          <p:nvPr/>
        </p:nvSpPr>
        <p:spPr>
          <a:xfrm>
            <a:off x="53481" y="6700454"/>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30315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a:t>Prejudice and Discrimination</a:t>
            </a:r>
            <a:endParaRPr lang="en-US" altLang="en-US" dirty="0"/>
          </a:p>
        </p:txBody>
      </p:sp>
      <p:sp>
        <p:nvSpPr>
          <p:cNvPr id="20483" name="Content Placeholder 2"/>
          <p:cNvSpPr>
            <a:spLocks noGrp="1"/>
          </p:cNvSpPr>
          <p:nvPr>
            <p:ph idx="1"/>
          </p:nvPr>
        </p:nvSpPr>
        <p:spPr/>
        <p:txBody>
          <a:bodyPr/>
          <a:lstStyle/>
          <a:p>
            <a:pPr marL="0" indent="0">
              <a:spcAft>
                <a:spcPts val="400"/>
              </a:spcAft>
              <a:buNone/>
            </a:pPr>
            <a:r>
              <a:rPr lang="en-US" altLang="en-US" b="1" dirty="0"/>
              <a:t>Prejudice</a:t>
            </a:r>
            <a:r>
              <a:rPr lang="en-US" altLang="en-US" dirty="0"/>
              <a:t>: Preconceived judgment about an individual or </a:t>
            </a:r>
            <a:r>
              <a:rPr lang="en-US" altLang="en-US" dirty="0" smtClean="0"/>
              <a:t>a group </a:t>
            </a:r>
            <a:r>
              <a:rPr lang="en-US" altLang="en-US" dirty="0"/>
              <a:t>of people</a:t>
            </a:r>
          </a:p>
          <a:p>
            <a:pPr marL="0" indent="0">
              <a:spcAft>
                <a:spcPts val="400"/>
              </a:spcAft>
              <a:buNone/>
            </a:pPr>
            <a:endParaRPr lang="en-US" altLang="en-US" sz="1200" dirty="0"/>
          </a:p>
          <a:p>
            <a:pPr marL="0" indent="0">
              <a:spcAft>
                <a:spcPts val="400"/>
              </a:spcAft>
              <a:buNone/>
            </a:pPr>
            <a:r>
              <a:rPr lang="en-US" altLang="en-US" b="1" dirty="0"/>
              <a:t>Discrimination</a:t>
            </a:r>
            <a:r>
              <a:rPr lang="en-US" altLang="en-US" dirty="0"/>
              <a:t>: Unfair or inequitable treatment based on prejudice</a:t>
            </a:r>
          </a:p>
          <a:p>
            <a:pPr marL="0" indent="0">
              <a:spcAft>
                <a:spcPts val="400"/>
              </a:spcAft>
              <a:buNone/>
            </a:pPr>
            <a:endParaRPr lang="en-US" altLang="en-US" sz="1200" dirty="0"/>
          </a:p>
          <a:p>
            <a:pPr marL="0" indent="0">
              <a:spcAft>
                <a:spcPts val="400"/>
              </a:spcAft>
              <a:buNone/>
            </a:pPr>
            <a:r>
              <a:rPr lang="en-US" altLang="en-US" dirty="0"/>
              <a:t>Workplaces tainted by prejudice and discrimination discourage and </a:t>
            </a:r>
            <a:r>
              <a:rPr lang="en-US" altLang="en-US" dirty="0" smtClean="0"/>
              <a:t>divide employees</a:t>
            </a:r>
            <a:endParaRPr lang="en-US" altLang="en-US" sz="1200" dirty="0"/>
          </a:p>
          <a:p>
            <a:pPr>
              <a:spcAft>
                <a:spcPts val="400"/>
              </a:spcAft>
            </a:pPr>
            <a:r>
              <a:rPr lang="en-US" altLang="en-US" sz="2200" dirty="0"/>
              <a:t>Unfair treatment of </a:t>
            </a:r>
            <a:r>
              <a:rPr lang="en-US" altLang="en-US" sz="2200" dirty="0" smtClean="0"/>
              <a:t>employees </a:t>
            </a:r>
            <a:r>
              <a:rPr lang="en-US" altLang="en-US" sz="2200" dirty="0"/>
              <a:t>results in negative outcomes</a:t>
            </a:r>
          </a:p>
          <a:p>
            <a:pPr lvl="1">
              <a:spcAft>
                <a:spcPts val="400"/>
              </a:spcAft>
            </a:pPr>
            <a:r>
              <a:rPr lang="en-US" altLang="en-US" dirty="0"/>
              <a:t>Lowers morale and trust</a:t>
            </a:r>
          </a:p>
          <a:p>
            <a:pPr lvl="1">
              <a:spcAft>
                <a:spcPts val="400"/>
              </a:spcAft>
            </a:pPr>
            <a:r>
              <a:rPr lang="en-US" altLang="en-US" dirty="0" smtClean="0"/>
              <a:t>Can hurt productivity</a:t>
            </a:r>
            <a:endParaRPr lang="en-US" dirty="0"/>
          </a:p>
          <a:p>
            <a:pPr>
              <a:spcAft>
                <a:spcPts val="400"/>
              </a:spcAft>
            </a:pPr>
            <a:r>
              <a:rPr lang="en-US" sz="2200" dirty="0"/>
              <a:t>Supervisors have a responsibility to help guard against </a:t>
            </a:r>
            <a:r>
              <a:rPr lang="en-US" sz="2200" dirty="0" smtClean="0"/>
              <a:t>discrimination</a:t>
            </a:r>
            <a:endParaRPr lang="en-US" altLang="en-US" dirty="0"/>
          </a:p>
        </p:txBody>
      </p:sp>
    </p:spTree>
    <p:extLst>
      <p:ext uri="{BB962C8B-B14F-4D97-AF65-F5344CB8AC3E}">
        <p14:creationId xmlns:p14="http://schemas.microsoft.com/office/powerpoint/2010/main" val="4259166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a:t>Stereotypes</a:t>
            </a:r>
            <a:endParaRPr lang="en-US" altLang="en-US" dirty="0"/>
          </a:p>
        </p:txBody>
      </p:sp>
      <p:sp>
        <p:nvSpPr>
          <p:cNvPr id="22531" name="Content Placeholder 2"/>
          <p:cNvSpPr>
            <a:spLocks noGrp="1"/>
          </p:cNvSpPr>
          <p:nvPr>
            <p:ph idx="1"/>
          </p:nvPr>
        </p:nvSpPr>
        <p:spPr/>
        <p:txBody>
          <a:bodyPr/>
          <a:lstStyle/>
          <a:p>
            <a:pPr marL="0" indent="0">
              <a:buNone/>
            </a:pPr>
            <a:r>
              <a:rPr lang="en-US" altLang="en-US" dirty="0"/>
              <a:t>Generalized, fixed images of </a:t>
            </a:r>
            <a:r>
              <a:rPr lang="en-US" altLang="en-US" dirty="0" smtClean="0"/>
              <a:t>others</a:t>
            </a:r>
          </a:p>
          <a:p>
            <a:pPr marL="0" indent="0">
              <a:buNone/>
            </a:pPr>
            <a:endParaRPr lang="en-US" sz="1200" dirty="0" smtClean="0"/>
          </a:p>
          <a:p>
            <a:pPr marL="0" indent="0">
              <a:buNone/>
            </a:pPr>
            <a:r>
              <a:rPr lang="en-US" dirty="0" smtClean="0"/>
              <a:t>Usually </a:t>
            </a:r>
            <a:r>
              <a:rPr lang="en-US" dirty="0"/>
              <a:t>based on false or incomplete information </a:t>
            </a:r>
            <a:endParaRPr lang="en-US" altLang="en-US" dirty="0"/>
          </a:p>
          <a:p>
            <a:r>
              <a:rPr lang="en-US" altLang="en-US" sz="2200" dirty="0"/>
              <a:t>Often unintended</a:t>
            </a:r>
          </a:p>
          <a:p>
            <a:r>
              <a:rPr lang="en-US" altLang="en-US" sz="2200" dirty="0"/>
              <a:t>People assume that those in a different group are more alike than they really are</a:t>
            </a:r>
          </a:p>
          <a:p>
            <a:pPr marL="0" indent="0">
              <a:buNone/>
            </a:pPr>
            <a:endParaRPr lang="en-US" altLang="en-US" sz="1200" dirty="0" smtClean="0"/>
          </a:p>
          <a:p>
            <a:pPr marL="0" indent="0">
              <a:buNone/>
            </a:pPr>
            <a:r>
              <a:rPr lang="en-US" altLang="en-US" dirty="0" smtClean="0"/>
              <a:t>Supervisors </a:t>
            </a:r>
            <a:r>
              <a:rPr lang="en-US" altLang="en-US" dirty="0"/>
              <a:t>must guard against classifying members of a culture unfairly based on general assumptions</a:t>
            </a:r>
          </a:p>
          <a:p>
            <a:r>
              <a:rPr lang="en-US" sz="2200" dirty="0" smtClean="0"/>
              <a:t>Should be aware that stereotypes </a:t>
            </a:r>
            <a:r>
              <a:rPr lang="en-US" sz="2200" dirty="0"/>
              <a:t>are </a:t>
            </a:r>
            <a:r>
              <a:rPr lang="en-US" sz="2200" dirty="0" smtClean="0"/>
              <a:t>outdated </a:t>
            </a:r>
            <a:r>
              <a:rPr lang="en-US" sz="2200" dirty="0"/>
              <a:t>and that they can lead to offensive behavior patterns </a:t>
            </a:r>
            <a:endParaRPr lang="en-US" altLang="en-US" sz="2200" dirty="0"/>
          </a:p>
        </p:txBody>
      </p:sp>
    </p:spTree>
    <p:extLst>
      <p:ext uri="{BB962C8B-B14F-4D97-AF65-F5344CB8AC3E}">
        <p14:creationId xmlns:p14="http://schemas.microsoft.com/office/powerpoint/2010/main" val="628258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 xmlns:a16="http://schemas.microsoft.com/office/drawing/2014/main" id="{C7D3E74C-0BAA-45E2-958B-EFAC16356482}"/>
              </a:ext>
            </a:extLst>
          </p:cNvPr>
          <p:cNvSpPr>
            <a:spLocks noGrp="1"/>
          </p:cNvSpPr>
          <p:nvPr>
            <p:ph type="title"/>
          </p:nvPr>
        </p:nvSpPr>
        <p:spPr/>
        <p:txBody>
          <a:bodyPr/>
          <a:lstStyle/>
          <a:p>
            <a:r>
              <a:rPr lang="en-US" altLang="en-US"/>
              <a:t>Sexism</a:t>
            </a:r>
            <a:endParaRPr lang="en-US" dirty="0"/>
          </a:p>
        </p:txBody>
      </p:sp>
      <p:sp>
        <p:nvSpPr>
          <p:cNvPr id="11" name="Content Placeholder 10">
            <a:extLst>
              <a:ext uri="{FF2B5EF4-FFF2-40B4-BE49-F238E27FC236}">
                <a16:creationId xmlns="" xmlns:a16="http://schemas.microsoft.com/office/drawing/2014/main" id="{EC456998-AE2C-490F-B71A-FD072B586FC5}"/>
              </a:ext>
            </a:extLst>
          </p:cNvPr>
          <p:cNvSpPr>
            <a:spLocks noGrp="1"/>
          </p:cNvSpPr>
          <p:nvPr>
            <p:ph idx="1"/>
          </p:nvPr>
        </p:nvSpPr>
        <p:spPr/>
        <p:txBody>
          <a:bodyPr/>
          <a:lstStyle/>
          <a:p>
            <a:pPr marL="0" indent="0">
              <a:buNone/>
            </a:pPr>
            <a:r>
              <a:rPr lang="en-US" altLang="en-US" dirty="0"/>
              <a:t>Discrimination based on gender stereotypes</a:t>
            </a:r>
          </a:p>
          <a:p>
            <a:r>
              <a:rPr lang="en-US" altLang="en-US" sz="2200" dirty="0"/>
              <a:t>Examples </a:t>
            </a:r>
            <a:endParaRPr lang="en-US" altLang="en-US" sz="2200" dirty="0" smtClean="0"/>
          </a:p>
          <a:p>
            <a:pPr lvl="1"/>
            <a:r>
              <a:rPr lang="en-US" altLang="en-US" dirty="0" smtClean="0"/>
              <a:t>Passing </a:t>
            </a:r>
            <a:r>
              <a:rPr lang="en-US" altLang="en-US" dirty="0"/>
              <a:t>over a woman for a physically demanding job</a:t>
            </a:r>
          </a:p>
          <a:p>
            <a:pPr lvl="1">
              <a:buFont typeface="Arial" panose="020B0604020202020204" pitchFamily="34" charset="0"/>
              <a:buChar char="•"/>
            </a:pPr>
            <a:r>
              <a:rPr lang="en-US" altLang="en-US" dirty="0"/>
              <a:t>Asking a pregnant job applicant about child care arrangements</a:t>
            </a:r>
          </a:p>
          <a:p>
            <a:pPr lvl="1">
              <a:buFont typeface="Arial" panose="020B0604020202020204" pitchFamily="34" charset="0"/>
              <a:buChar char="•"/>
            </a:pPr>
            <a:r>
              <a:rPr lang="en-US" altLang="en-US" dirty="0"/>
              <a:t>Denying a promotion to a qualified woman</a:t>
            </a:r>
          </a:p>
          <a:p>
            <a:pPr marL="457200" lvl="1" indent="0">
              <a:buNone/>
            </a:pPr>
            <a:endParaRPr lang="en-US" altLang="en-US" dirty="0"/>
          </a:p>
          <a:p>
            <a:r>
              <a:rPr lang="en-US" altLang="en-US" sz="2200" b="1" dirty="0"/>
              <a:t>Sexual harassment</a:t>
            </a:r>
            <a:r>
              <a:rPr lang="en-US" altLang="en-US" sz="2200" dirty="0"/>
              <a:t>: Unwanted sexual attentions, including language, behavior, or the display of images</a:t>
            </a:r>
          </a:p>
          <a:p>
            <a:pPr lvl="1">
              <a:buFont typeface="Arial" panose="020B0604020202020204" pitchFamily="34" charset="0"/>
              <a:buChar char="•"/>
            </a:pPr>
            <a:r>
              <a:rPr lang="en-US" altLang="en-US" dirty="0" smtClean="0"/>
              <a:t>Illegal in nature</a:t>
            </a:r>
            <a:endParaRPr lang="en-US" altLang="en-US" dirty="0"/>
          </a:p>
          <a:p>
            <a:pPr lvl="1">
              <a:buFont typeface="Arial" panose="020B0604020202020204" pitchFamily="34" charset="0"/>
              <a:buChar char="•"/>
            </a:pPr>
            <a:r>
              <a:rPr lang="en-US" altLang="en-US" dirty="0"/>
              <a:t>Supervisors are advised to adopt a policy of zero </a:t>
            </a:r>
            <a:r>
              <a:rPr lang="en-US" altLang="en-US" dirty="0" smtClean="0"/>
              <a:t>tolerance</a:t>
            </a:r>
            <a:endParaRPr lang="en-US" altLang="en-US" dirty="0"/>
          </a:p>
        </p:txBody>
      </p:sp>
    </p:spTree>
    <p:extLst>
      <p:ext uri="{BB962C8B-B14F-4D97-AF65-F5344CB8AC3E}">
        <p14:creationId xmlns:p14="http://schemas.microsoft.com/office/powerpoint/2010/main" val="2518496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DBA50E-F455-47FA-B818-74C12D98C897}"/>
              </a:ext>
            </a:extLst>
          </p:cNvPr>
          <p:cNvSpPr>
            <a:spLocks noGrp="1"/>
          </p:cNvSpPr>
          <p:nvPr>
            <p:ph type="title"/>
          </p:nvPr>
        </p:nvSpPr>
        <p:spPr/>
        <p:txBody>
          <a:bodyPr/>
          <a:lstStyle/>
          <a:p>
            <a:r>
              <a:rPr lang="en-US" altLang="en-US"/>
              <a:t>Ageism</a:t>
            </a:r>
            <a:endParaRPr lang="en-US" dirty="0"/>
          </a:p>
        </p:txBody>
      </p:sp>
      <p:sp>
        <p:nvSpPr>
          <p:cNvPr id="5" name="Content Placeholder 4">
            <a:extLst>
              <a:ext uri="{FF2B5EF4-FFF2-40B4-BE49-F238E27FC236}">
                <a16:creationId xmlns="" xmlns:a16="http://schemas.microsoft.com/office/drawing/2014/main" id="{CC379A4B-66DB-4599-877A-BF148B440365}"/>
              </a:ext>
            </a:extLst>
          </p:cNvPr>
          <p:cNvSpPr>
            <a:spLocks noGrp="1"/>
          </p:cNvSpPr>
          <p:nvPr>
            <p:ph idx="1"/>
          </p:nvPr>
        </p:nvSpPr>
        <p:spPr/>
        <p:txBody>
          <a:bodyPr/>
          <a:lstStyle/>
          <a:p>
            <a:pPr marL="0" indent="0">
              <a:buNone/>
            </a:pPr>
            <a:r>
              <a:rPr lang="en-US" altLang="en-US" dirty="0"/>
              <a:t>Discrimination based on age</a:t>
            </a:r>
          </a:p>
          <a:p>
            <a:pPr marL="0" indent="0">
              <a:buNone/>
            </a:pPr>
            <a:endParaRPr lang="en-US" altLang="en-US" sz="1200" dirty="0"/>
          </a:p>
          <a:p>
            <a:pPr marL="0" indent="0">
              <a:buNone/>
            </a:pPr>
            <a:r>
              <a:rPr lang="en-US" altLang="en-US" dirty="0"/>
              <a:t>Some people </a:t>
            </a:r>
            <a:r>
              <a:rPr lang="en-US" altLang="en-US" dirty="0" smtClean="0"/>
              <a:t>assume that </a:t>
            </a:r>
            <a:r>
              <a:rPr lang="en-US" altLang="en-US" dirty="0"/>
              <a:t>older workers perform less effectively</a:t>
            </a:r>
          </a:p>
          <a:p>
            <a:pPr marL="0" indent="0">
              <a:buNone/>
            </a:pPr>
            <a:endParaRPr lang="en-US" altLang="en-US" sz="1200" dirty="0"/>
          </a:p>
          <a:p>
            <a:pPr marL="0" indent="0">
              <a:buNone/>
            </a:pPr>
            <a:r>
              <a:rPr lang="en-US" altLang="en-US" dirty="0"/>
              <a:t>The Age Discrimination in Employment Act, 1967, makes it illegal to fail to hire, or to fire, </a:t>
            </a:r>
            <a:r>
              <a:rPr lang="en-US" altLang="en-US" dirty="0" smtClean="0"/>
              <a:t>on the basis of age</a:t>
            </a:r>
            <a:endParaRPr lang="en-US" altLang="en-US" dirty="0"/>
          </a:p>
          <a:p>
            <a:r>
              <a:rPr lang="en-US" altLang="en-US" sz="2200" dirty="0" smtClean="0"/>
              <a:t>Experts </a:t>
            </a:r>
            <a:r>
              <a:rPr lang="en-US" altLang="en-US" sz="2200" dirty="0"/>
              <a:t>suggest that supervisors should beware of making decisions based on assumptions about </a:t>
            </a:r>
            <a:r>
              <a:rPr lang="en-US" altLang="en-US" sz="2200" dirty="0" smtClean="0"/>
              <a:t>age unless it represents </a:t>
            </a:r>
            <a:r>
              <a:rPr lang="en-US" altLang="en-US" sz="2200" dirty="0"/>
              <a:t>a bona fide occupational qualification</a:t>
            </a:r>
          </a:p>
          <a:p>
            <a:pPr lvl="1"/>
            <a:r>
              <a:rPr lang="en-US" altLang="en-US" b="1" dirty="0" smtClean="0"/>
              <a:t>Bona </a:t>
            </a:r>
            <a:r>
              <a:rPr lang="en-US" altLang="en-US" b="1" dirty="0"/>
              <a:t>fide occupational qualification</a:t>
            </a:r>
            <a:r>
              <a:rPr lang="en-US" altLang="en-US" dirty="0"/>
              <a:t>, or </a:t>
            </a:r>
            <a:r>
              <a:rPr lang="en-US" altLang="en-US" b="1" dirty="0"/>
              <a:t>B F O </a:t>
            </a:r>
            <a:r>
              <a:rPr lang="en-US" altLang="en-US" b="1" dirty="0" smtClean="0"/>
              <a:t>Q</a:t>
            </a:r>
            <a:r>
              <a:rPr lang="en-US" altLang="en-US" dirty="0" smtClean="0"/>
              <a:t>:</a:t>
            </a:r>
            <a:r>
              <a:rPr lang="en-US" altLang="en-US" b="1" dirty="0" smtClean="0"/>
              <a:t> </a:t>
            </a:r>
            <a:r>
              <a:rPr lang="en-US" altLang="en-US" dirty="0" smtClean="0"/>
              <a:t>Objective </a:t>
            </a:r>
            <a:r>
              <a:rPr lang="en-US" altLang="en-US" dirty="0"/>
              <a:t>characteristic required for an individual to perform a job </a:t>
            </a:r>
            <a:r>
              <a:rPr lang="en-US" altLang="en-US" dirty="0" smtClean="0"/>
              <a:t>properly</a:t>
            </a:r>
            <a:endParaRPr lang="en-US" altLang="en-US" dirty="0"/>
          </a:p>
        </p:txBody>
      </p:sp>
    </p:spTree>
    <p:extLst>
      <p:ext uri="{BB962C8B-B14F-4D97-AF65-F5344CB8AC3E}">
        <p14:creationId xmlns:p14="http://schemas.microsoft.com/office/powerpoint/2010/main" val="3253828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
          <p:cNvSpPr>
            <a:spLocks noGrp="1"/>
          </p:cNvSpPr>
          <p:nvPr>
            <p:ph type="title"/>
          </p:nvPr>
        </p:nvSpPr>
        <p:spPr/>
        <p:txBody>
          <a:bodyPr/>
          <a:lstStyle/>
          <a:p>
            <a:r>
              <a:rPr lang="en-US" altLang="en-US" dirty="0"/>
              <a:t>	</a:t>
            </a:r>
            <a:r>
              <a:rPr lang="en-US" altLang="en-US" dirty="0" smtClean="0"/>
              <a:t>Reasons </a:t>
            </a:r>
            <a:r>
              <a:rPr lang="en-US" altLang="en-US" dirty="0"/>
              <a:t>to Hire Older Workers</a:t>
            </a:r>
          </a:p>
        </p:txBody>
      </p:sp>
      <p:sp>
        <p:nvSpPr>
          <p:cNvPr id="8" name="Content Placeholder 7">
            <a:extLst>
              <a:ext uri="{FF2B5EF4-FFF2-40B4-BE49-F238E27FC236}">
                <a16:creationId xmlns="" xmlns:a16="http://schemas.microsoft.com/office/drawing/2014/main" id="{0CCFEAC2-B820-4873-95AA-5D0DFDC13AD0}"/>
              </a:ext>
            </a:extLst>
          </p:cNvPr>
          <p:cNvSpPr>
            <a:spLocks noGrp="1"/>
          </p:cNvSpPr>
          <p:nvPr>
            <p:ph idx="1"/>
          </p:nvPr>
        </p:nvSpPr>
        <p:spPr/>
        <p:txBody>
          <a:bodyPr/>
          <a:lstStyle/>
          <a:p>
            <a:pPr marL="0" indent="0">
              <a:buNone/>
            </a:pPr>
            <a:r>
              <a:rPr lang="en-US" dirty="0" smtClean="0"/>
              <a:t>Older workers are:</a:t>
            </a:r>
          </a:p>
          <a:p>
            <a:pPr marL="0" indent="0">
              <a:buNone/>
            </a:pPr>
            <a:endParaRPr lang="en-US" sz="1200" dirty="0" smtClean="0"/>
          </a:p>
          <a:p>
            <a:r>
              <a:rPr lang="en-US" sz="2200" dirty="0" smtClean="0"/>
              <a:t>Experienced and require less training</a:t>
            </a:r>
            <a:endParaRPr lang="en-US" sz="2200" dirty="0"/>
          </a:p>
          <a:p>
            <a:r>
              <a:rPr lang="en-US" sz="2200" dirty="0" smtClean="0"/>
              <a:t>Confident</a:t>
            </a:r>
            <a:endParaRPr lang="en-US" sz="2200" dirty="0"/>
          </a:p>
          <a:p>
            <a:r>
              <a:rPr lang="en-US" sz="2200" dirty="0" smtClean="0"/>
              <a:t>Reliable</a:t>
            </a:r>
            <a:endParaRPr lang="en-US" sz="2200" dirty="0"/>
          </a:p>
          <a:p>
            <a:r>
              <a:rPr lang="en-US" sz="2200" dirty="0" smtClean="0"/>
              <a:t>Loyal</a:t>
            </a:r>
            <a:endParaRPr lang="en-US" sz="2200" dirty="0"/>
          </a:p>
          <a:p>
            <a:r>
              <a:rPr lang="en-US" sz="2200" dirty="0" smtClean="0"/>
              <a:t>Skilled </a:t>
            </a:r>
            <a:r>
              <a:rPr lang="en-US" sz="2200" dirty="0"/>
              <a:t>critical </a:t>
            </a:r>
            <a:r>
              <a:rPr lang="en-US" sz="2200" dirty="0" smtClean="0"/>
              <a:t>thinkers </a:t>
            </a:r>
            <a:endParaRPr lang="en-US" sz="2200" dirty="0"/>
          </a:p>
          <a:p>
            <a:r>
              <a:rPr lang="en-US" sz="2200" dirty="0" smtClean="0"/>
              <a:t>Good mentors</a:t>
            </a:r>
            <a:endParaRPr lang="en-US" sz="2200" dirty="0"/>
          </a:p>
        </p:txBody>
      </p:sp>
    </p:spTree>
    <p:extLst>
      <p:ext uri="{BB962C8B-B14F-4D97-AF65-F5344CB8AC3E}">
        <p14:creationId xmlns:p14="http://schemas.microsoft.com/office/powerpoint/2010/main" val="3140969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3"/>
          <p:cNvSpPr>
            <a:spLocks noGrp="1"/>
          </p:cNvSpPr>
          <p:nvPr>
            <p:ph type="title"/>
          </p:nvPr>
        </p:nvSpPr>
        <p:spPr/>
        <p:txBody>
          <a:bodyPr/>
          <a:lstStyle/>
          <a:p>
            <a:r>
              <a:rPr lang="en-US" altLang="en-US"/>
              <a:t>Percentage of People over Age 65</a:t>
            </a:r>
            <a:br>
              <a:rPr lang="en-US" altLang="en-US"/>
            </a:br>
            <a:r>
              <a:rPr lang="en-US" altLang="en-US"/>
              <a:t>in the United States, 2000 and 2030</a:t>
            </a:r>
            <a:endParaRPr lang="en-US" altLang="en-US" dirty="0"/>
          </a:p>
        </p:txBody>
      </p:sp>
      <p:graphicFrame>
        <p:nvGraphicFramePr>
          <p:cNvPr id="6" name="Table 5">
            <a:extLst>
              <a:ext uri="{FF2B5EF4-FFF2-40B4-BE49-F238E27FC236}">
                <a16:creationId xmlns="" xmlns:a16="http://schemas.microsoft.com/office/drawing/2014/main" id="{39E1D370-3FAF-433A-BA3E-213AE6FF68B3}"/>
              </a:ext>
            </a:extLst>
          </p:cNvPr>
          <p:cNvGraphicFramePr>
            <a:graphicFrameLocks noGrp="1"/>
          </p:cNvGraphicFramePr>
          <p:nvPr>
            <p:extLst>
              <p:ext uri="{D42A27DB-BD31-4B8C-83A1-F6EECF244321}">
                <p14:modId xmlns:p14="http://schemas.microsoft.com/office/powerpoint/2010/main" val="744990654"/>
              </p:ext>
            </p:extLst>
          </p:nvPr>
        </p:nvGraphicFramePr>
        <p:xfrm>
          <a:off x="762000" y="2438400"/>
          <a:ext cx="7620000" cy="1447800"/>
        </p:xfrm>
        <a:graphic>
          <a:graphicData uri="http://schemas.openxmlformats.org/drawingml/2006/table">
            <a:tbl>
              <a:tblPr firstRow="1" bandRow="1">
                <a:tableStyleId>{8799B23B-EC83-4686-B30A-512413B5E67A}</a:tableStyleId>
              </a:tblPr>
              <a:tblGrid>
                <a:gridCol w="1905000">
                  <a:extLst>
                    <a:ext uri="{9D8B030D-6E8A-4147-A177-3AD203B41FA5}">
                      <a16:colId xmlns="" xmlns:a16="http://schemas.microsoft.com/office/drawing/2014/main" val="4020225696"/>
                    </a:ext>
                  </a:extLst>
                </a:gridCol>
                <a:gridCol w="1905000">
                  <a:extLst>
                    <a:ext uri="{9D8B030D-6E8A-4147-A177-3AD203B41FA5}">
                      <a16:colId xmlns="" xmlns:a16="http://schemas.microsoft.com/office/drawing/2014/main" val="4048251687"/>
                    </a:ext>
                  </a:extLst>
                </a:gridCol>
                <a:gridCol w="1905000">
                  <a:extLst>
                    <a:ext uri="{9D8B030D-6E8A-4147-A177-3AD203B41FA5}">
                      <a16:colId xmlns="" xmlns:a16="http://schemas.microsoft.com/office/drawing/2014/main" val="3418096527"/>
                    </a:ext>
                  </a:extLst>
                </a:gridCol>
                <a:gridCol w="1905000">
                  <a:extLst>
                    <a:ext uri="{9D8B030D-6E8A-4147-A177-3AD203B41FA5}">
                      <a16:colId xmlns="" xmlns:a16="http://schemas.microsoft.com/office/drawing/2014/main" val="3401064973"/>
                    </a:ext>
                  </a:extLst>
                </a:gridCol>
              </a:tblGrid>
              <a:tr h="1030055">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Number of Americans over 65 in 2000</a:t>
                      </a: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Number of Americans over 65 in 2030</a:t>
                      </a:r>
                    </a:p>
                  </a:txBody>
                  <a:tcPr>
                    <a:solidFill>
                      <a:srgbClr val="C30C20"/>
                    </a:solidFill>
                  </a:tcPr>
                </a:tc>
                <a:tc>
                  <a:txBody>
                    <a:bodyPr/>
                    <a:lstStyle/>
                    <a:p>
                      <a:pPr algn="ctr"/>
                      <a:r>
                        <a:rPr lang="en-US" sz="2000" dirty="0">
                          <a:solidFill>
                            <a:schemeClr val="bg1"/>
                          </a:solidFill>
                        </a:rPr>
                        <a:t>Percentage of total population in 2000</a:t>
                      </a:r>
                    </a:p>
                  </a:txBody>
                  <a:tcPr>
                    <a:solidFill>
                      <a:srgbClr val="C30C20"/>
                    </a:solidFill>
                  </a:tcPr>
                </a:tc>
                <a:tc>
                  <a:txBody>
                    <a:bodyPr/>
                    <a:lstStyle/>
                    <a:p>
                      <a:pPr algn="ctr"/>
                      <a:r>
                        <a:rPr lang="en-US" sz="2000" dirty="0">
                          <a:solidFill>
                            <a:schemeClr val="bg1"/>
                          </a:solidFill>
                        </a:rPr>
                        <a:t>Percentage of total population in 2030</a:t>
                      </a:r>
                    </a:p>
                  </a:txBody>
                  <a:tcPr>
                    <a:solidFill>
                      <a:srgbClr val="C30C20"/>
                    </a:solidFill>
                  </a:tcPr>
                </a:tc>
                <a:extLst>
                  <a:ext uri="{0D108BD9-81ED-4DB2-BD59-A6C34878D82A}">
                    <a16:rowId xmlns="" xmlns:a16="http://schemas.microsoft.com/office/drawing/2014/main" val="1290771307"/>
                  </a:ext>
                </a:extLst>
              </a:tr>
              <a:tr h="417745">
                <a:tc>
                  <a:txBody>
                    <a:bodyPr/>
                    <a:lstStyle/>
                    <a:p>
                      <a:pPr algn="ctr"/>
                      <a:r>
                        <a:rPr lang="en-US" dirty="0"/>
                        <a:t>35 million</a:t>
                      </a:r>
                    </a:p>
                  </a:txBody>
                  <a:tcPr>
                    <a:noFill/>
                  </a:tcPr>
                </a:tc>
                <a:tc>
                  <a:txBody>
                    <a:bodyPr/>
                    <a:lstStyle/>
                    <a:p>
                      <a:pPr algn="ctr"/>
                      <a:r>
                        <a:rPr lang="en-US" dirty="0"/>
                        <a:t>72.7 million</a:t>
                      </a:r>
                    </a:p>
                  </a:txBody>
                  <a:tcPr>
                    <a:noFill/>
                  </a:tcPr>
                </a:tc>
                <a:tc>
                  <a:txBody>
                    <a:bodyPr/>
                    <a:lstStyle/>
                    <a:p>
                      <a:pPr algn="ctr"/>
                      <a:r>
                        <a:rPr lang="en-US" dirty="0"/>
                        <a:t>12 </a:t>
                      </a:r>
                    </a:p>
                  </a:txBody>
                  <a:tcPr>
                    <a:noFill/>
                  </a:tcPr>
                </a:tc>
                <a:tc>
                  <a:txBody>
                    <a:bodyPr/>
                    <a:lstStyle/>
                    <a:p>
                      <a:pPr algn="ctr"/>
                      <a:r>
                        <a:rPr lang="en-US" dirty="0"/>
                        <a:t>20</a:t>
                      </a:r>
                    </a:p>
                  </a:txBody>
                  <a:tcPr>
                    <a:noFill/>
                  </a:tcPr>
                </a:tc>
                <a:extLst>
                  <a:ext uri="{0D108BD9-81ED-4DB2-BD59-A6C34878D82A}">
                    <a16:rowId xmlns="" xmlns:a16="http://schemas.microsoft.com/office/drawing/2014/main" val="3780665621"/>
                  </a:ext>
                </a:extLst>
              </a:tr>
            </a:tbl>
          </a:graphicData>
        </a:graphic>
      </p:graphicFrame>
    </p:spTree>
    <p:extLst>
      <p:ext uri="{BB962C8B-B14F-4D97-AF65-F5344CB8AC3E}">
        <p14:creationId xmlns:p14="http://schemas.microsoft.com/office/powerpoint/2010/main" val="373131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Accommodation of Disabilities</a:t>
            </a:r>
            <a:endParaRPr lang="en-US" altLang="en-US" dirty="0"/>
          </a:p>
        </p:txBody>
      </p:sp>
      <p:sp>
        <p:nvSpPr>
          <p:cNvPr id="30723" name="Content Placeholder 2"/>
          <p:cNvSpPr>
            <a:spLocks noGrp="1"/>
          </p:cNvSpPr>
          <p:nvPr>
            <p:ph idx="1"/>
          </p:nvPr>
        </p:nvSpPr>
        <p:spPr/>
        <p:txBody>
          <a:bodyPr/>
          <a:lstStyle/>
          <a:p>
            <a:pPr marL="0" indent="0">
              <a:spcBef>
                <a:spcPts val="400"/>
              </a:spcBef>
              <a:spcAft>
                <a:spcPts val="400"/>
              </a:spcAft>
              <a:buNone/>
            </a:pPr>
            <a:r>
              <a:rPr lang="en-US" altLang="en-US" b="1" dirty="0" smtClean="0"/>
              <a:t>Qualified individual with a disability</a:t>
            </a:r>
            <a:r>
              <a:rPr lang="en-US" altLang="en-US" dirty="0" smtClean="0"/>
              <a:t>: Person with a disability who, with or without reasonable accommodation, can perform the essential functions of a particular job</a:t>
            </a:r>
          </a:p>
          <a:p>
            <a:pPr marL="0" indent="0">
              <a:spcBef>
                <a:spcPts val="400"/>
              </a:spcBef>
              <a:spcAft>
                <a:spcPts val="400"/>
              </a:spcAft>
              <a:buNone/>
            </a:pPr>
            <a:endParaRPr lang="en-US" altLang="en-US" sz="1200" dirty="0" smtClean="0"/>
          </a:p>
          <a:p>
            <a:pPr marL="0" indent="0">
              <a:spcBef>
                <a:spcPts val="400"/>
              </a:spcBef>
              <a:spcAft>
                <a:spcPts val="400"/>
              </a:spcAft>
              <a:buNone/>
            </a:pPr>
            <a:r>
              <a:rPr lang="en-US" altLang="en-US" dirty="0" smtClean="0"/>
              <a:t>The Americans with Disabilities Act, or A D A, mandates the elimination of discrimination against individuals with disabilities</a:t>
            </a:r>
          </a:p>
          <a:p>
            <a:pPr>
              <a:spcBef>
                <a:spcPts val="400"/>
              </a:spcBef>
              <a:spcAft>
                <a:spcPts val="400"/>
              </a:spcAft>
            </a:pPr>
            <a:r>
              <a:rPr lang="en-US" sz="2200" dirty="0" smtClean="0"/>
              <a:t>Employers are not allowed to deny employment to a disabled applicant who is an otherwise qualified individual</a:t>
            </a:r>
            <a:endParaRPr lang="en-US" altLang="en-US" sz="2200" dirty="0" smtClean="0"/>
          </a:p>
          <a:p>
            <a:pPr marL="0" indent="0">
              <a:spcBef>
                <a:spcPts val="400"/>
              </a:spcBef>
              <a:spcAft>
                <a:spcPts val="400"/>
              </a:spcAft>
              <a:buNone/>
            </a:pPr>
            <a:endParaRPr lang="en-US" altLang="en-US" sz="1200" dirty="0" smtClean="0"/>
          </a:p>
          <a:p>
            <a:pPr marL="0" indent="0">
              <a:spcBef>
                <a:spcPts val="400"/>
              </a:spcBef>
              <a:spcAft>
                <a:spcPts val="400"/>
              </a:spcAft>
              <a:buNone/>
            </a:pPr>
            <a:r>
              <a:rPr lang="en-US" altLang="en-US" dirty="0" smtClean="0"/>
              <a:t>Employers must provide reasonable provisions for disabled individuals</a:t>
            </a:r>
          </a:p>
          <a:p>
            <a:pPr>
              <a:spcBef>
                <a:spcPts val="400"/>
              </a:spcBef>
              <a:spcAft>
                <a:spcPts val="400"/>
              </a:spcAft>
            </a:pPr>
            <a:r>
              <a:rPr lang="en-US" sz="2200" dirty="0" smtClean="0"/>
              <a:t>Supervisors should comply with the A D A and convey to employees that it is inappropriate to discriminate against persons with disabilities</a:t>
            </a:r>
            <a:endParaRPr lang="en-US" altLang="en-US" dirty="0"/>
          </a:p>
        </p:txBody>
      </p:sp>
    </p:spTree>
    <p:extLst>
      <p:ext uri="{BB962C8B-B14F-4D97-AF65-F5344CB8AC3E}">
        <p14:creationId xmlns:p14="http://schemas.microsoft.com/office/powerpoint/2010/main" val="1540035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	Figure 5.6: Sources of Diversity in the Workplace</a:t>
            </a:r>
          </a:p>
        </p:txBody>
      </p:sp>
      <p:pic>
        <p:nvPicPr>
          <p:cNvPr id="5" name="Picture 4" descr="The figure depicts various sources of diversity.">
            <a:extLst>
              <a:ext uri="{FF2B5EF4-FFF2-40B4-BE49-F238E27FC236}">
                <a16:creationId xmlns="" xmlns:a16="http://schemas.microsoft.com/office/drawing/2014/main" id="{4174AD21-20FE-44EB-B16C-27A2989621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497590"/>
            <a:ext cx="5602193" cy="4496068"/>
          </a:xfrm>
          <a:prstGeom prst="rect">
            <a:avLst/>
          </a:prstGeom>
        </p:spPr>
      </p:pic>
      <p:sp>
        <p:nvSpPr>
          <p:cNvPr id="6" name="Content Placeholder 5">
            <a:extLst>
              <a:ext uri="{FF2B5EF4-FFF2-40B4-BE49-F238E27FC236}">
                <a16:creationId xmlns="" xmlns:a16="http://schemas.microsoft.com/office/drawing/2014/main" id="{AF789083-C938-4E28-B4A8-5B808F9C4AEB}"/>
              </a:ext>
            </a:extLst>
          </p:cNvPr>
          <p:cNvSpPr>
            <a:spLocks noGrp="1"/>
          </p:cNvSpPr>
          <p:nvPr>
            <p:ph idx="1"/>
          </p:nvPr>
        </p:nvSpPr>
        <p:spPr>
          <a:xfrm>
            <a:off x="457200" y="5993658"/>
            <a:ext cx="8229600" cy="559542"/>
          </a:xfrm>
        </p:spPr>
        <p:txBody>
          <a:bodyPr/>
          <a:lstStyle/>
          <a:p>
            <a:pPr marL="0" indent="0" algn="r">
              <a:buNone/>
            </a:pPr>
            <a:r>
              <a:rPr lang="en-US" sz="1200" dirty="0">
                <a:hlinkClick r:id="rId3" action="ppaction://hlinksldjump"/>
              </a:rPr>
              <a:t>Jump to Figure 5.6: Sources of Diversity in the Workplace, Appendix</a:t>
            </a:r>
            <a:endParaRPr lang="en-US" sz="1200" dirty="0"/>
          </a:p>
        </p:txBody>
      </p:sp>
    </p:spTree>
    <p:extLst>
      <p:ext uri="{BB962C8B-B14F-4D97-AF65-F5344CB8AC3E}">
        <p14:creationId xmlns:p14="http://schemas.microsoft.com/office/powerpoint/2010/main" val="2015161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3F8F2F-DD9C-46FB-8B11-CDDCAD22EE39}"/>
              </a:ext>
            </a:extLst>
          </p:cNvPr>
          <p:cNvSpPr>
            <a:spLocks noGrp="1"/>
          </p:cNvSpPr>
          <p:nvPr>
            <p:ph type="title"/>
          </p:nvPr>
        </p:nvSpPr>
        <p:spPr/>
        <p:txBody>
          <a:bodyPr/>
          <a:lstStyle/>
          <a:p>
            <a:r>
              <a:rPr lang="en-US" altLang="en-US"/>
              <a:t>Advantages of Diversity for Supervisors</a:t>
            </a:r>
            <a:endParaRPr lang="en-US" dirty="0"/>
          </a:p>
        </p:txBody>
      </p:sp>
      <p:sp>
        <p:nvSpPr>
          <p:cNvPr id="5" name="Content Placeholder 4">
            <a:extLst>
              <a:ext uri="{FF2B5EF4-FFF2-40B4-BE49-F238E27FC236}">
                <a16:creationId xmlns="" xmlns:a16="http://schemas.microsoft.com/office/drawing/2014/main" id="{5B815EC9-568A-429A-9B35-C3FC562747BC}"/>
              </a:ext>
            </a:extLst>
          </p:cNvPr>
          <p:cNvSpPr>
            <a:spLocks noGrp="1"/>
          </p:cNvSpPr>
          <p:nvPr>
            <p:ph idx="1"/>
          </p:nvPr>
        </p:nvSpPr>
        <p:spPr/>
        <p:txBody>
          <a:bodyPr/>
          <a:lstStyle/>
          <a:p>
            <a:r>
              <a:rPr lang="en-US" altLang="en-US" dirty="0"/>
              <a:t>O</a:t>
            </a:r>
            <a:r>
              <a:rPr lang="en-US" altLang="en-US" dirty="0" smtClean="0"/>
              <a:t>pportunity </a:t>
            </a:r>
            <a:r>
              <a:rPr lang="en-US" altLang="en-US" dirty="0"/>
              <a:t>to learn from the varied perspectives of others</a:t>
            </a:r>
          </a:p>
          <a:p>
            <a:r>
              <a:rPr lang="en-US" altLang="en-US" dirty="0" smtClean="0"/>
              <a:t>Better </a:t>
            </a:r>
            <a:r>
              <a:rPr lang="en-US" altLang="en-US" dirty="0"/>
              <a:t>motivated and more loyal team of employees</a:t>
            </a:r>
          </a:p>
          <a:p>
            <a:r>
              <a:rPr lang="en-US" altLang="en-US" dirty="0"/>
              <a:t>Enhanced communication skills</a:t>
            </a:r>
          </a:p>
          <a:p>
            <a:r>
              <a:rPr lang="en-US" altLang="en-US" dirty="0"/>
              <a:t>Improved management ability</a:t>
            </a:r>
          </a:p>
          <a:p>
            <a:r>
              <a:rPr lang="en-US" altLang="en-US" dirty="0"/>
              <a:t>Enhanced opportunities for career </a:t>
            </a:r>
            <a:r>
              <a:rPr lang="en-US" altLang="en-US" dirty="0" smtClean="0"/>
              <a:t>advancement</a:t>
            </a:r>
            <a:endParaRPr lang="en-US" altLang="en-US" dirty="0"/>
          </a:p>
        </p:txBody>
      </p:sp>
    </p:spTree>
    <p:extLst>
      <p:ext uri="{BB962C8B-B14F-4D97-AF65-F5344CB8AC3E}">
        <p14:creationId xmlns:p14="http://schemas.microsoft.com/office/powerpoint/2010/main" val="1772187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35B3C4-6569-4791-9E8C-C862CB89EE28}"/>
              </a:ext>
            </a:extLst>
          </p:cNvPr>
          <p:cNvSpPr>
            <a:spLocks noGrp="1"/>
          </p:cNvSpPr>
          <p:nvPr>
            <p:ph type="title"/>
          </p:nvPr>
        </p:nvSpPr>
        <p:spPr/>
        <p:txBody>
          <a:bodyPr/>
          <a:lstStyle/>
          <a:p>
            <a:r>
              <a:rPr lang="en-US" altLang="en-US" dirty="0" smtClean="0"/>
              <a:t>	Advantages </a:t>
            </a:r>
            <a:r>
              <a:rPr lang="en-US" altLang="en-US" dirty="0"/>
              <a:t>of Diversity for Organizations</a:t>
            </a:r>
            <a:endParaRPr lang="en-US" dirty="0"/>
          </a:p>
        </p:txBody>
      </p:sp>
      <p:sp>
        <p:nvSpPr>
          <p:cNvPr id="5" name="Content Placeholder 4">
            <a:extLst>
              <a:ext uri="{FF2B5EF4-FFF2-40B4-BE49-F238E27FC236}">
                <a16:creationId xmlns="" xmlns:a16="http://schemas.microsoft.com/office/drawing/2014/main" id="{BED5F459-A4B4-4DC2-BE80-86CA349295DD}"/>
              </a:ext>
            </a:extLst>
          </p:cNvPr>
          <p:cNvSpPr>
            <a:spLocks noGrp="1"/>
          </p:cNvSpPr>
          <p:nvPr>
            <p:ph idx="1"/>
          </p:nvPr>
        </p:nvSpPr>
        <p:spPr/>
        <p:txBody>
          <a:bodyPr/>
          <a:lstStyle/>
          <a:p>
            <a:r>
              <a:rPr lang="en-US" altLang="en-US" dirty="0"/>
              <a:t>Greater ability to attract and retain the best employees for the job</a:t>
            </a:r>
          </a:p>
          <a:p>
            <a:r>
              <a:rPr lang="en-US" altLang="en-US" dirty="0"/>
              <a:t>Increased productivity</a:t>
            </a:r>
          </a:p>
          <a:p>
            <a:r>
              <a:rPr lang="en-US" altLang="en-US" dirty="0"/>
              <a:t>Higher morale and motivation</a:t>
            </a:r>
          </a:p>
          <a:p>
            <a:r>
              <a:rPr lang="en-US" altLang="en-US" dirty="0"/>
              <a:t>More resilient workforce</a:t>
            </a:r>
          </a:p>
          <a:p>
            <a:r>
              <a:rPr lang="en-US" altLang="en-US" dirty="0"/>
              <a:t>Greater innovation</a:t>
            </a:r>
          </a:p>
          <a:p>
            <a:r>
              <a:rPr lang="en-US" altLang="en-US" dirty="0"/>
              <a:t>Reduced turnover</a:t>
            </a:r>
          </a:p>
          <a:p>
            <a:r>
              <a:rPr lang="en-US" altLang="en-US" dirty="0"/>
              <a:t>Enhanced performance leading to greater market </a:t>
            </a:r>
            <a:r>
              <a:rPr lang="en-US" altLang="en-US" dirty="0" smtClean="0"/>
              <a:t>share</a:t>
            </a:r>
            <a:endParaRPr lang="en-US" altLang="en-US" dirty="0"/>
          </a:p>
        </p:txBody>
      </p:sp>
    </p:spTree>
    <p:extLst>
      <p:ext uri="{BB962C8B-B14F-4D97-AF65-F5344CB8AC3E}">
        <p14:creationId xmlns:p14="http://schemas.microsoft.com/office/powerpoint/2010/main" val="2198744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8644847B-32EE-4E9F-95F7-3C6576B86E45}"/>
              </a:ext>
            </a:extLst>
          </p:cNvPr>
          <p:cNvSpPr>
            <a:spLocks noGrp="1"/>
          </p:cNvSpPr>
          <p:nvPr>
            <p:ph type="title"/>
          </p:nvPr>
        </p:nvSpPr>
        <p:spPr/>
        <p:txBody>
          <a:bodyPr/>
          <a:lstStyle/>
          <a:p>
            <a:r>
              <a:rPr lang="en-US" altLang="en-US"/>
              <a:t>Learning Objectives, 1</a:t>
            </a:r>
            <a:endParaRPr lang="en-US" dirty="0"/>
          </a:p>
        </p:txBody>
      </p:sp>
      <p:sp>
        <p:nvSpPr>
          <p:cNvPr id="9" name="Content Placeholder 8">
            <a:extLst>
              <a:ext uri="{FF2B5EF4-FFF2-40B4-BE49-F238E27FC236}">
                <a16:creationId xmlns="" xmlns:a16="http://schemas.microsoft.com/office/drawing/2014/main" id="{3AB0DDCD-2468-4862-B01D-6A1E13247733}"/>
              </a:ext>
            </a:extLst>
          </p:cNvPr>
          <p:cNvSpPr>
            <a:spLocks noGrp="1"/>
          </p:cNvSpPr>
          <p:nvPr>
            <p:ph idx="1"/>
          </p:nvPr>
        </p:nvSpPr>
        <p:spPr/>
        <p:txBody>
          <a:bodyPr/>
          <a:lstStyle/>
          <a:p>
            <a:r>
              <a:rPr lang="en-US" dirty="0"/>
              <a:t>Define diversity</a:t>
            </a:r>
          </a:p>
          <a:p>
            <a:r>
              <a:rPr lang="en-US" dirty="0"/>
              <a:t>Discuss how the </a:t>
            </a:r>
            <a:r>
              <a:rPr lang="en-US" dirty="0" smtClean="0"/>
              <a:t>United States </a:t>
            </a:r>
            <a:r>
              <a:rPr lang="en-US" dirty="0"/>
              <a:t>workforce is changing and its impact on the supervisor</a:t>
            </a:r>
          </a:p>
          <a:p>
            <a:r>
              <a:rPr lang="en-US" dirty="0"/>
              <a:t>Differentiate among prejudice, discrimination, and stereotypes in the workplace</a:t>
            </a:r>
          </a:p>
          <a:p>
            <a:r>
              <a:rPr lang="en-US" dirty="0"/>
              <a:t>Explain how sexism and ageism are barriers to diversity and how supervisors can be more aware of </a:t>
            </a:r>
            <a:r>
              <a:rPr lang="en-US" dirty="0" smtClean="0"/>
              <a:t>them</a:t>
            </a:r>
            <a:endParaRPr lang="en-US" dirty="0"/>
          </a:p>
        </p:txBody>
      </p:sp>
    </p:spTree>
    <p:extLst>
      <p:ext uri="{BB962C8B-B14F-4D97-AF65-F5344CB8AC3E}">
        <p14:creationId xmlns:p14="http://schemas.microsoft.com/office/powerpoint/2010/main" val="3927114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48EFB01-68FE-4E40-A2A4-D808BB0C061F}"/>
              </a:ext>
            </a:extLst>
          </p:cNvPr>
          <p:cNvSpPr>
            <a:spLocks noGrp="1"/>
          </p:cNvSpPr>
          <p:nvPr>
            <p:ph type="title"/>
          </p:nvPr>
        </p:nvSpPr>
        <p:spPr/>
        <p:txBody>
          <a:bodyPr/>
          <a:lstStyle/>
          <a:p>
            <a:r>
              <a:rPr lang="en-US" altLang="en-US" dirty="0" smtClean="0"/>
              <a:t>Communication in the Workplace</a:t>
            </a:r>
            <a:endParaRPr lang="en-US" dirty="0"/>
          </a:p>
        </p:txBody>
      </p:sp>
      <p:sp>
        <p:nvSpPr>
          <p:cNvPr id="5" name="Content Placeholder 4">
            <a:extLst>
              <a:ext uri="{FF2B5EF4-FFF2-40B4-BE49-F238E27FC236}">
                <a16:creationId xmlns="" xmlns:a16="http://schemas.microsoft.com/office/drawing/2014/main" id="{8099C459-4BE2-4474-82A4-CB0C5CC67D40}"/>
              </a:ext>
            </a:extLst>
          </p:cNvPr>
          <p:cNvSpPr>
            <a:spLocks noGrp="1"/>
          </p:cNvSpPr>
          <p:nvPr>
            <p:ph idx="1"/>
          </p:nvPr>
        </p:nvSpPr>
        <p:spPr/>
        <p:txBody>
          <a:bodyPr/>
          <a:lstStyle/>
          <a:p>
            <a:pPr marL="0" indent="0">
              <a:spcAft>
                <a:spcPts val="400"/>
              </a:spcAft>
              <a:buNone/>
            </a:pPr>
            <a:r>
              <a:rPr lang="en-US" altLang="en-US" dirty="0" smtClean="0"/>
              <a:t>In </a:t>
            </a:r>
            <a:r>
              <a:rPr lang="en-US" altLang="en-US" dirty="0"/>
              <a:t>many contexts, nonverbal communication is just as powerful as the actual words we say</a:t>
            </a:r>
          </a:p>
          <a:p>
            <a:pPr marL="0" indent="0">
              <a:spcAft>
                <a:spcPts val="400"/>
              </a:spcAft>
              <a:buNone/>
            </a:pPr>
            <a:endParaRPr lang="en-US" altLang="en-US" sz="1200" dirty="0" smtClean="0"/>
          </a:p>
          <a:p>
            <a:pPr marL="0" indent="0">
              <a:spcAft>
                <a:spcPts val="400"/>
              </a:spcAft>
              <a:buNone/>
            </a:pPr>
            <a:r>
              <a:rPr lang="en-US" altLang="en-US" dirty="0" smtClean="0"/>
              <a:t>Body </a:t>
            </a:r>
            <a:r>
              <a:rPr lang="en-US" altLang="en-US" dirty="0"/>
              <a:t>language differs from one culture to </a:t>
            </a:r>
            <a:r>
              <a:rPr lang="en-US" altLang="en-US" dirty="0" smtClean="0"/>
              <a:t>another</a:t>
            </a:r>
          </a:p>
          <a:p>
            <a:pPr marL="0" indent="0">
              <a:spcAft>
                <a:spcPts val="400"/>
              </a:spcAft>
              <a:buNone/>
            </a:pPr>
            <a:endParaRPr lang="en-US" sz="1200" dirty="0" smtClean="0"/>
          </a:p>
          <a:p>
            <a:pPr marL="0" indent="0">
              <a:spcAft>
                <a:spcPts val="400"/>
              </a:spcAft>
              <a:buNone/>
            </a:pPr>
            <a:r>
              <a:rPr lang="en-US" dirty="0" smtClean="0"/>
              <a:t>Supervisors should try </a:t>
            </a:r>
            <a:r>
              <a:rPr lang="en-US" dirty="0"/>
              <a:t>not to rely </a:t>
            </a:r>
            <a:r>
              <a:rPr lang="en-US" dirty="0" smtClean="0"/>
              <a:t>on </a:t>
            </a:r>
            <a:r>
              <a:rPr lang="en-US" dirty="0"/>
              <a:t>generalizations about </a:t>
            </a:r>
            <a:r>
              <a:rPr lang="en-US" dirty="0" smtClean="0"/>
              <a:t>culture</a:t>
            </a:r>
            <a:endParaRPr lang="en-US" altLang="en-US" dirty="0"/>
          </a:p>
          <a:p>
            <a:pPr>
              <a:spcAft>
                <a:spcPts val="400"/>
              </a:spcAft>
            </a:pPr>
            <a:r>
              <a:rPr lang="en-US" altLang="en-US" sz="2200" dirty="0" smtClean="0"/>
              <a:t>Should </a:t>
            </a:r>
            <a:r>
              <a:rPr lang="en-US" altLang="en-US" sz="2200" dirty="0"/>
              <a:t>choose words with extra care, particularly when giving </a:t>
            </a:r>
            <a:r>
              <a:rPr lang="en-US" altLang="en-US" sz="2200" dirty="0" smtClean="0"/>
              <a:t>directions</a:t>
            </a:r>
          </a:p>
          <a:p>
            <a:pPr>
              <a:spcAft>
                <a:spcPts val="400"/>
              </a:spcAft>
            </a:pPr>
            <a:r>
              <a:rPr lang="en-US" altLang="en-US" sz="2200" dirty="0" smtClean="0"/>
              <a:t>Should think before communicating and check for understanding</a:t>
            </a:r>
          </a:p>
          <a:p>
            <a:pPr marL="0" indent="0">
              <a:spcAft>
                <a:spcPts val="400"/>
              </a:spcAft>
              <a:buNone/>
            </a:pPr>
            <a:endParaRPr lang="en-US" altLang="en-US" sz="1200" dirty="0" smtClean="0"/>
          </a:p>
          <a:p>
            <a:pPr marL="0" indent="0">
              <a:spcAft>
                <a:spcPts val="400"/>
              </a:spcAft>
              <a:buNone/>
            </a:pPr>
            <a:r>
              <a:rPr lang="en-US" altLang="en-US" dirty="0" smtClean="0"/>
              <a:t>Explanation </a:t>
            </a:r>
            <a:r>
              <a:rPr lang="en-US" altLang="en-US" dirty="0"/>
              <a:t>of terms </a:t>
            </a:r>
            <a:r>
              <a:rPr lang="en-US" altLang="en-US" dirty="0" smtClean="0"/>
              <a:t>should be a standard part of orientation </a:t>
            </a:r>
            <a:r>
              <a:rPr lang="en-US" altLang="en-US" dirty="0"/>
              <a:t>and </a:t>
            </a:r>
            <a:r>
              <a:rPr lang="en-US" altLang="en-US" dirty="0" smtClean="0"/>
              <a:t>training</a:t>
            </a:r>
            <a:endParaRPr lang="en-US" altLang="en-US" dirty="0"/>
          </a:p>
        </p:txBody>
      </p:sp>
    </p:spTree>
    <p:extLst>
      <p:ext uri="{BB962C8B-B14F-4D97-AF65-F5344CB8AC3E}">
        <p14:creationId xmlns:p14="http://schemas.microsoft.com/office/powerpoint/2010/main" val="2364091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EFE8491-5F91-4728-8915-40E75E95A43E}"/>
              </a:ext>
            </a:extLst>
          </p:cNvPr>
          <p:cNvSpPr>
            <a:spLocks noGrp="1"/>
          </p:cNvSpPr>
          <p:nvPr>
            <p:ph type="title"/>
          </p:nvPr>
        </p:nvSpPr>
        <p:spPr/>
        <p:txBody>
          <a:bodyPr/>
          <a:lstStyle/>
          <a:p>
            <a:r>
              <a:rPr lang="en-US" altLang="en-US"/>
              <a:t>Diversity Training</a:t>
            </a:r>
            <a:endParaRPr lang="en-US" dirty="0"/>
          </a:p>
        </p:txBody>
      </p:sp>
      <p:sp>
        <p:nvSpPr>
          <p:cNvPr id="5" name="Content Placeholder 4">
            <a:extLst>
              <a:ext uri="{FF2B5EF4-FFF2-40B4-BE49-F238E27FC236}">
                <a16:creationId xmlns="" xmlns:a16="http://schemas.microsoft.com/office/drawing/2014/main" id="{D4C2707F-C5B8-4D52-BFF4-A4ECF7FCC3D5}"/>
              </a:ext>
            </a:extLst>
          </p:cNvPr>
          <p:cNvSpPr>
            <a:spLocks noGrp="1"/>
          </p:cNvSpPr>
          <p:nvPr>
            <p:ph idx="1"/>
          </p:nvPr>
        </p:nvSpPr>
        <p:spPr/>
        <p:txBody>
          <a:bodyPr/>
          <a:lstStyle/>
          <a:p>
            <a:pPr marL="0" indent="0">
              <a:buNone/>
            </a:pPr>
            <a:r>
              <a:rPr lang="en-US" altLang="en-US" dirty="0"/>
              <a:t>Formal diversity training is needed to raise employee awareness of multiculturalism and to reduce prejudice and stereotypes</a:t>
            </a:r>
          </a:p>
          <a:p>
            <a:pPr marL="0" indent="0">
              <a:buNone/>
            </a:pPr>
            <a:endParaRPr lang="en-US" altLang="en-US" sz="1200" dirty="0" smtClean="0"/>
          </a:p>
          <a:p>
            <a:pPr marL="0" indent="0">
              <a:buNone/>
            </a:pPr>
            <a:r>
              <a:rPr lang="en-US" altLang="en-US" dirty="0" smtClean="0"/>
              <a:t>Appropriate </a:t>
            </a:r>
            <a:r>
              <a:rPr lang="en-US" altLang="en-US" dirty="0"/>
              <a:t>controls and guidelines should accompany the training administered by professional trainers</a:t>
            </a:r>
          </a:p>
          <a:p>
            <a:pPr marL="0" indent="0">
              <a:buNone/>
            </a:pPr>
            <a:endParaRPr lang="en-US" sz="1200" dirty="0"/>
          </a:p>
          <a:p>
            <a:pPr marL="0" indent="0">
              <a:buNone/>
            </a:pPr>
            <a:r>
              <a:rPr lang="en-US" dirty="0"/>
              <a:t>Diversity contributes to the company’s goals when: </a:t>
            </a:r>
          </a:p>
          <a:p>
            <a:pPr marL="0" indent="0">
              <a:buNone/>
            </a:pPr>
            <a:endParaRPr lang="en-US" sz="800" dirty="0"/>
          </a:p>
          <a:p>
            <a:r>
              <a:rPr lang="en-US" sz="2200" dirty="0"/>
              <a:t>It is embraced by top management and built into policies and procedures that are fairly enforced</a:t>
            </a:r>
          </a:p>
          <a:p>
            <a:r>
              <a:rPr lang="en-US" sz="2200" dirty="0"/>
              <a:t>The goals of diversity training are continually reinforced within the corporate </a:t>
            </a:r>
            <a:r>
              <a:rPr lang="en-US" sz="2200" dirty="0" smtClean="0"/>
              <a:t>culture</a:t>
            </a:r>
            <a:endParaRPr lang="en-US" altLang="en-US" sz="2200" dirty="0"/>
          </a:p>
        </p:txBody>
      </p:sp>
    </p:spTree>
    <p:extLst>
      <p:ext uri="{BB962C8B-B14F-4D97-AF65-F5344CB8AC3E}">
        <p14:creationId xmlns:p14="http://schemas.microsoft.com/office/powerpoint/2010/main" val="1331553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a:t>		Table 5.1: Some Important Equal Employment Opportunity Legislation, 1</a:t>
            </a:r>
            <a:endParaRPr lang="en-US" altLang="en-US" dirty="0"/>
          </a:p>
        </p:txBody>
      </p:sp>
      <p:graphicFrame>
        <p:nvGraphicFramePr>
          <p:cNvPr id="6" name="Table 5">
            <a:extLst>
              <a:ext uri="{FF2B5EF4-FFF2-40B4-BE49-F238E27FC236}">
                <a16:creationId xmlns="" xmlns:a16="http://schemas.microsoft.com/office/drawing/2014/main" id="{5EC93201-8D66-4D11-8692-DA1B483BE2CE}"/>
              </a:ext>
            </a:extLst>
          </p:cNvPr>
          <p:cNvGraphicFramePr>
            <a:graphicFrameLocks noGrp="1"/>
          </p:cNvGraphicFramePr>
          <p:nvPr>
            <p:extLst>
              <p:ext uri="{D42A27DB-BD31-4B8C-83A1-F6EECF244321}">
                <p14:modId xmlns:p14="http://schemas.microsoft.com/office/powerpoint/2010/main" val="286066164"/>
              </p:ext>
            </p:extLst>
          </p:nvPr>
        </p:nvGraphicFramePr>
        <p:xfrm>
          <a:off x="228600" y="1600200"/>
          <a:ext cx="8686800" cy="3754120"/>
        </p:xfrm>
        <a:graphic>
          <a:graphicData uri="http://schemas.openxmlformats.org/drawingml/2006/table">
            <a:tbl>
              <a:tblPr firstRow="1" bandRow="1">
                <a:tableStyleId>{8799B23B-EC83-4686-B30A-512413B5E67A}</a:tableStyleId>
              </a:tblPr>
              <a:tblGrid>
                <a:gridCol w="3474720">
                  <a:extLst>
                    <a:ext uri="{9D8B030D-6E8A-4147-A177-3AD203B41FA5}">
                      <a16:colId xmlns="" xmlns:a16="http://schemas.microsoft.com/office/drawing/2014/main" val="2097111554"/>
                    </a:ext>
                  </a:extLst>
                </a:gridCol>
                <a:gridCol w="5212080">
                  <a:extLst>
                    <a:ext uri="{9D8B030D-6E8A-4147-A177-3AD203B41FA5}">
                      <a16:colId xmlns="" xmlns:a16="http://schemas.microsoft.com/office/drawing/2014/main" val="293854751"/>
                    </a:ext>
                  </a:extLst>
                </a:gridCol>
              </a:tblGrid>
              <a:tr h="370840">
                <a:tc>
                  <a:txBody>
                    <a:bodyPr/>
                    <a:lstStyle/>
                    <a:p>
                      <a:pPr algn="ctr"/>
                      <a:r>
                        <a:rPr lang="en-US" dirty="0">
                          <a:solidFill>
                            <a:schemeClr val="bg1"/>
                          </a:solidFill>
                        </a:rPr>
                        <a:t>Legislation</a:t>
                      </a:r>
                    </a:p>
                  </a:txBody>
                  <a:tcPr>
                    <a:solidFill>
                      <a:srgbClr val="C30C20"/>
                    </a:solidFill>
                  </a:tcPr>
                </a:tc>
                <a:tc>
                  <a:txBody>
                    <a:bodyPr/>
                    <a:lstStyle/>
                    <a:p>
                      <a:pPr algn="ctr"/>
                      <a:r>
                        <a:rPr lang="en-US" dirty="0">
                          <a:solidFill>
                            <a:schemeClr val="bg1"/>
                          </a:solidFill>
                        </a:rPr>
                        <a:t>Result</a:t>
                      </a:r>
                    </a:p>
                  </a:txBody>
                  <a:tcPr>
                    <a:solidFill>
                      <a:srgbClr val="C30C20"/>
                    </a:solidFill>
                  </a:tcPr>
                </a:tc>
                <a:extLst>
                  <a:ext uri="{0D108BD9-81ED-4DB2-BD59-A6C34878D82A}">
                    <a16:rowId xmlns="" xmlns:a16="http://schemas.microsoft.com/office/drawing/2014/main" val="2390960349"/>
                  </a:ext>
                </a:extLst>
              </a:tr>
              <a:tr h="370840">
                <a:tc>
                  <a:txBody>
                    <a:bodyPr/>
                    <a:lstStyle/>
                    <a:p>
                      <a:r>
                        <a:rPr lang="en-US" sz="1800" b="0" i="0" u="none" strike="noStrike" kern="1200" baseline="0" dirty="0">
                          <a:solidFill>
                            <a:schemeClr val="tx1"/>
                          </a:solidFill>
                          <a:latin typeface="+mn-lt"/>
                          <a:ea typeface="+mn-ea"/>
                          <a:cs typeface="+mn-cs"/>
                        </a:rPr>
                        <a:t>Title VII of </a:t>
                      </a:r>
                      <a:r>
                        <a:rPr lang="en-US" sz="1800" b="0" i="0" u="none" strike="noStrike" kern="1200" baseline="0" dirty="0" smtClean="0">
                          <a:solidFill>
                            <a:schemeClr val="tx1"/>
                          </a:solidFill>
                          <a:latin typeface="+mn-lt"/>
                          <a:ea typeface="+mn-ea"/>
                          <a:cs typeface="+mn-cs"/>
                        </a:rPr>
                        <a:t>the 1964 </a:t>
                      </a:r>
                      <a:r>
                        <a:rPr lang="en-US" sz="1800" b="0" i="0" u="none" strike="noStrike" kern="1200" baseline="0" dirty="0">
                          <a:solidFill>
                            <a:schemeClr val="tx1"/>
                          </a:solidFill>
                          <a:latin typeface="+mn-lt"/>
                          <a:ea typeface="+mn-ea"/>
                          <a:cs typeface="+mn-cs"/>
                        </a:rPr>
                        <a:t>Civil Rights Act, as amended	</a:t>
                      </a:r>
                    </a:p>
                  </a:txBody>
                  <a:tcPr>
                    <a:noFill/>
                  </a:tcPr>
                </a:tc>
                <a:tc>
                  <a:txBody>
                    <a:bodyPr/>
                    <a:lstStyle/>
                    <a:p>
                      <a:r>
                        <a:rPr lang="en-US" sz="1800" b="0" i="0" u="none" strike="noStrike" kern="1200" baseline="0" dirty="0">
                          <a:solidFill>
                            <a:schemeClr val="tx1"/>
                          </a:solidFill>
                          <a:latin typeface="+mn-lt"/>
                          <a:ea typeface="+mn-ea"/>
                          <a:cs typeface="+mn-cs"/>
                        </a:rPr>
                        <a:t>Created the Equal Employment Opportunity Commission; bars discrimination based on race, color, religion, sex, or national origin	</a:t>
                      </a:r>
                    </a:p>
                  </a:txBody>
                  <a:tcPr>
                    <a:noFill/>
                  </a:tcPr>
                </a:tc>
                <a:extLst>
                  <a:ext uri="{0D108BD9-81ED-4DB2-BD59-A6C34878D82A}">
                    <a16:rowId xmlns="" xmlns:a16="http://schemas.microsoft.com/office/drawing/2014/main" val="2835496321"/>
                  </a:ext>
                </a:extLst>
              </a:tr>
              <a:tr h="370840">
                <a:tc>
                  <a:txBody>
                    <a:bodyPr/>
                    <a:lstStyle/>
                    <a:p>
                      <a:r>
                        <a:rPr lang="en-US" sz="1800" b="0" i="0" u="none" strike="noStrike" kern="1200" baseline="0" dirty="0">
                          <a:solidFill>
                            <a:schemeClr val="tx1"/>
                          </a:solidFill>
                          <a:latin typeface="+mn-lt"/>
                          <a:ea typeface="+mn-ea"/>
                          <a:cs typeface="+mn-cs"/>
                        </a:rPr>
                        <a:t>Equal Pay Act of 1963</a:t>
                      </a:r>
                    </a:p>
                  </a:txBody>
                  <a:tcPr>
                    <a:noFill/>
                  </a:tcPr>
                </a:tc>
                <a:tc>
                  <a:txBody>
                    <a:bodyPr/>
                    <a:lstStyle/>
                    <a:p>
                      <a:r>
                        <a:rPr lang="en-US" sz="1800" b="0" i="0" u="none" strike="noStrike" kern="1200" baseline="0" dirty="0">
                          <a:solidFill>
                            <a:schemeClr val="tx1"/>
                          </a:solidFill>
                          <a:latin typeface="+mn-lt"/>
                          <a:ea typeface="+mn-ea"/>
                          <a:cs typeface="+mn-cs"/>
                        </a:rPr>
                        <a:t>Requires equal pay for men and women performing similar work</a:t>
                      </a:r>
                    </a:p>
                  </a:txBody>
                  <a:tcPr>
                    <a:noFill/>
                  </a:tcPr>
                </a:tc>
                <a:extLst>
                  <a:ext uri="{0D108BD9-81ED-4DB2-BD59-A6C34878D82A}">
                    <a16:rowId xmlns="" xmlns:a16="http://schemas.microsoft.com/office/drawing/2014/main" val="1643474042"/>
                  </a:ext>
                </a:extLst>
              </a:tr>
              <a:tr h="370840">
                <a:tc>
                  <a:txBody>
                    <a:bodyPr/>
                    <a:lstStyle/>
                    <a:p>
                      <a:r>
                        <a:rPr lang="en-US" sz="1800" b="0" i="0" u="none" strike="noStrike" kern="1200" baseline="0" dirty="0">
                          <a:solidFill>
                            <a:schemeClr val="tx1"/>
                          </a:solidFill>
                          <a:latin typeface="+mn-lt"/>
                          <a:ea typeface="+mn-ea"/>
                          <a:cs typeface="+mn-cs"/>
                        </a:rPr>
                        <a:t>Age Discrimination in Employment Act of 1967	</a:t>
                      </a:r>
                    </a:p>
                  </a:txBody>
                  <a:tcPr>
                    <a:noFill/>
                  </a:tcPr>
                </a:tc>
                <a:tc>
                  <a:txBody>
                    <a:bodyPr/>
                    <a:lstStyle/>
                    <a:p>
                      <a:r>
                        <a:rPr lang="en-US" sz="1800" b="0" i="0" u="none" strike="noStrike" kern="1200" baseline="0" dirty="0">
                          <a:solidFill>
                            <a:schemeClr val="tx1"/>
                          </a:solidFill>
                          <a:latin typeface="+mn-lt"/>
                          <a:ea typeface="+mn-ea"/>
                          <a:cs typeface="+mn-cs"/>
                        </a:rPr>
                        <a:t>Bars discrimination against those 40 years old and older because of age</a:t>
                      </a:r>
                      <a:endParaRPr lang="en-US" dirty="0"/>
                    </a:p>
                  </a:txBody>
                  <a:tcPr>
                    <a:noFill/>
                  </a:tcPr>
                </a:tc>
                <a:extLst>
                  <a:ext uri="{0D108BD9-81ED-4DB2-BD59-A6C34878D82A}">
                    <a16:rowId xmlns="" xmlns:a16="http://schemas.microsoft.com/office/drawing/2014/main" val="3514086230"/>
                  </a:ext>
                </a:extLst>
              </a:tr>
              <a:tr h="370840">
                <a:tc>
                  <a:txBody>
                    <a:bodyPr/>
                    <a:lstStyle/>
                    <a:p>
                      <a:r>
                        <a:rPr lang="en-US" sz="1800" b="0" i="0" u="none" strike="noStrike" kern="1200" baseline="0" dirty="0">
                          <a:solidFill>
                            <a:schemeClr val="tx1"/>
                          </a:solidFill>
                          <a:latin typeface="+mn-lt"/>
                          <a:ea typeface="+mn-ea"/>
                          <a:cs typeface="+mn-cs"/>
                        </a:rPr>
                        <a:t>Vocational Rehabilitation Act of 1973</a:t>
                      </a:r>
                    </a:p>
                  </a:txBody>
                  <a:tcPr>
                    <a:noFill/>
                  </a:tcPr>
                </a:tc>
                <a:tc>
                  <a:txBody>
                    <a:bodyPr/>
                    <a:lstStyle/>
                    <a:p>
                      <a:r>
                        <a:rPr lang="en-US" sz="1800" b="0" i="0" u="none" strike="noStrike" kern="1200" baseline="0" dirty="0">
                          <a:solidFill>
                            <a:schemeClr val="tx1"/>
                          </a:solidFill>
                          <a:latin typeface="+mn-lt"/>
                          <a:ea typeface="+mn-ea"/>
                          <a:cs typeface="+mn-cs"/>
                        </a:rPr>
                        <a:t>For jobs connected with the federal government, requires affirmative action to employ qualified handicapped persons and prohibits discrimination against them	</a:t>
                      </a:r>
                    </a:p>
                  </a:txBody>
                  <a:tcPr>
                    <a:noFill/>
                  </a:tcPr>
                </a:tc>
                <a:extLst>
                  <a:ext uri="{0D108BD9-81ED-4DB2-BD59-A6C34878D82A}">
                    <a16:rowId xmlns="" xmlns:a16="http://schemas.microsoft.com/office/drawing/2014/main" val="3744552736"/>
                  </a:ext>
                </a:extLst>
              </a:tr>
            </a:tbl>
          </a:graphicData>
        </a:graphic>
      </p:graphicFrame>
    </p:spTree>
    <p:extLst>
      <p:ext uri="{BB962C8B-B14F-4D97-AF65-F5344CB8AC3E}">
        <p14:creationId xmlns:p14="http://schemas.microsoft.com/office/powerpoint/2010/main" val="1530960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a:t>		Table 5.1: Some Important Equal Employment Opportunity Legislation, 2</a:t>
            </a:r>
            <a:endParaRPr lang="en-US" altLang="en-US" dirty="0"/>
          </a:p>
        </p:txBody>
      </p:sp>
      <p:graphicFrame>
        <p:nvGraphicFramePr>
          <p:cNvPr id="6" name="Table 5">
            <a:extLst>
              <a:ext uri="{FF2B5EF4-FFF2-40B4-BE49-F238E27FC236}">
                <a16:creationId xmlns="" xmlns:a16="http://schemas.microsoft.com/office/drawing/2014/main" id="{5EC93201-8D66-4D11-8692-DA1B483BE2CE}"/>
              </a:ext>
            </a:extLst>
          </p:cNvPr>
          <p:cNvGraphicFramePr>
            <a:graphicFrameLocks noGrp="1"/>
          </p:cNvGraphicFramePr>
          <p:nvPr>
            <p:extLst>
              <p:ext uri="{D42A27DB-BD31-4B8C-83A1-F6EECF244321}">
                <p14:modId xmlns:p14="http://schemas.microsoft.com/office/powerpoint/2010/main" val="423630156"/>
              </p:ext>
            </p:extLst>
          </p:nvPr>
        </p:nvGraphicFramePr>
        <p:xfrm>
          <a:off x="228600" y="1600200"/>
          <a:ext cx="8686800" cy="3754120"/>
        </p:xfrm>
        <a:graphic>
          <a:graphicData uri="http://schemas.openxmlformats.org/drawingml/2006/table">
            <a:tbl>
              <a:tblPr firstRow="1" bandRow="1">
                <a:tableStyleId>{8799B23B-EC83-4686-B30A-512413B5E67A}</a:tableStyleId>
              </a:tblPr>
              <a:tblGrid>
                <a:gridCol w="3474720">
                  <a:extLst>
                    <a:ext uri="{9D8B030D-6E8A-4147-A177-3AD203B41FA5}">
                      <a16:colId xmlns="" xmlns:a16="http://schemas.microsoft.com/office/drawing/2014/main" val="2097111554"/>
                    </a:ext>
                  </a:extLst>
                </a:gridCol>
                <a:gridCol w="5212080">
                  <a:extLst>
                    <a:ext uri="{9D8B030D-6E8A-4147-A177-3AD203B41FA5}">
                      <a16:colId xmlns="" xmlns:a16="http://schemas.microsoft.com/office/drawing/2014/main" val="293854751"/>
                    </a:ext>
                  </a:extLst>
                </a:gridCol>
              </a:tblGrid>
              <a:tr h="370840">
                <a:tc>
                  <a:txBody>
                    <a:bodyPr/>
                    <a:lstStyle/>
                    <a:p>
                      <a:pPr algn="ctr"/>
                      <a:r>
                        <a:rPr lang="en-US" dirty="0">
                          <a:solidFill>
                            <a:schemeClr val="bg1"/>
                          </a:solidFill>
                        </a:rPr>
                        <a:t>Legislation</a:t>
                      </a:r>
                    </a:p>
                  </a:txBody>
                  <a:tcPr>
                    <a:solidFill>
                      <a:srgbClr val="C30C20"/>
                    </a:solidFill>
                  </a:tcPr>
                </a:tc>
                <a:tc>
                  <a:txBody>
                    <a:bodyPr/>
                    <a:lstStyle/>
                    <a:p>
                      <a:pPr algn="ctr"/>
                      <a:r>
                        <a:rPr lang="en-US" dirty="0">
                          <a:solidFill>
                            <a:schemeClr val="bg1"/>
                          </a:solidFill>
                        </a:rPr>
                        <a:t>Result</a:t>
                      </a:r>
                    </a:p>
                  </a:txBody>
                  <a:tcPr>
                    <a:solidFill>
                      <a:srgbClr val="C30C20"/>
                    </a:solidFill>
                  </a:tcPr>
                </a:tc>
                <a:extLst>
                  <a:ext uri="{0D108BD9-81ED-4DB2-BD59-A6C34878D82A}">
                    <a16:rowId xmlns="" xmlns:a16="http://schemas.microsoft.com/office/drawing/2014/main" val="2390960349"/>
                  </a:ext>
                </a:extLst>
              </a:tr>
              <a:tr h="370840">
                <a:tc>
                  <a:txBody>
                    <a:bodyPr/>
                    <a:lstStyle/>
                    <a:p>
                      <a:r>
                        <a:rPr lang="en-US" sz="1800" b="0" i="0" u="none" strike="noStrike" kern="1200" baseline="0" dirty="0">
                          <a:solidFill>
                            <a:schemeClr val="tx1"/>
                          </a:solidFill>
                          <a:latin typeface="+mn-lt"/>
                          <a:ea typeface="+mn-ea"/>
                          <a:cs typeface="+mn-cs"/>
                        </a:rPr>
                        <a:t>Pregnancy Discrimination Act of 1978	</a:t>
                      </a:r>
                    </a:p>
                  </a:txBody>
                  <a:tcPr>
                    <a:noFill/>
                  </a:tcPr>
                </a:tc>
                <a:tc>
                  <a:txBody>
                    <a:bodyPr/>
                    <a:lstStyle/>
                    <a:p>
                      <a:r>
                        <a:rPr lang="en-US" sz="1800" b="0" i="0" u="none" strike="noStrike" kern="1200" baseline="0" dirty="0">
                          <a:solidFill>
                            <a:schemeClr val="tx1"/>
                          </a:solidFill>
                          <a:latin typeface="+mn-lt"/>
                          <a:ea typeface="+mn-ea"/>
                          <a:cs typeface="+mn-cs"/>
                        </a:rPr>
                        <a:t>Bars discrimination in employment against women based on pregnancy, childbirth, or related conditions	</a:t>
                      </a:r>
                    </a:p>
                  </a:txBody>
                  <a:tcPr>
                    <a:noFill/>
                  </a:tcPr>
                </a:tc>
                <a:extLst>
                  <a:ext uri="{0D108BD9-81ED-4DB2-BD59-A6C34878D82A}">
                    <a16:rowId xmlns="" xmlns:a16="http://schemas.microsoft.com/office/drawing/2014/main" val="2350303260"/>
                  </a:ext>
                </a:extLst>
              </a:tr>
              <a:tr h="370840">
                <a:tc>
                  <a:txBody>
                    <a:bodyPr/>
                    <a:lstStyle/>
                    <a:p>
                      <a:r>
                        <a:rPr lang="en-US" sz="1800" b="0" i="0" u="none" strike="noStrike" kern="1200" baseline="0" dirty="0">
                          <a:solidFill>
                            <a:schemeClr val="tx1"/>
                          </a:solidFill>
                          <a:latin typeface="+mn-lt"/>
                          <a:ea typeface="+mn-ea"/>
                          <a:cs typeface="+mn-cs"/>
                        </a:rPr>
                        <a:t>Vietnam Era Veterans’ Readjustment Assistance Act of 1974	</a:t>
                      </a:r>
                    </a:p>
                  </a:txBody>
                  <a:tcPr>
                    <a:noFill/>
                  </a:tcPr>
                </a:tc>
                <a:tc>
                  <a:txBody>
                    <a:bodyPr/>
                    <a:lstStyle/>
                    <a:p>
                      <a:r>
                        <a:rPr lang="en-US" sz="1800" b="0" i="0" u="none" strike="noStrike" kern="1200" baseline="0" dirty="0">
                          <a:solidFill>
                            <a:schemeClr val="tx1"/>
                          </a:solidFill>
                          <a:latin typeface="+mn-lt"/>
                          <a:ea typeface="+mn-ea"/>
                          <a:cs typeface="+mn-cs"/>
                        </a:rPr>
                        <a:t>Mandates affirmative action in employment for veterans of the Vietnam War era	</a:t>
                      </a:r>
                    </a:p>
                    <a:p>
                      <a:endParaRPr lang="en-US" dirty="0"/>
                    </a:p>
                  </a:txBody>
                  <a:tcPr>
                    <a:noFill/>
                  </a:tcPr>
                </a:tc>
                <a:extLst>
                  <a:ext uri="{0D108BD9-81ED-4DB2-BD59-A6C34878D82A}">
                    <a16:rowId xmlns="" xmlns:a16="http://schemas.microsoft.com/office/drawing/2014/main" val="601312489"/>
                  </a:ext>
                </a:extLst>
              </a:tr>
              <a:tr h="370840">
                <a:tc>
                  <a:txBody>
                    <a:bodyPr/>
                    <a:lstStyle/>
                    <a:p>
                      <a:r>
                        <a:rPr lang="en-US" sz="1800" b="0" i="0" u="none" strike="noStrike" kern="1200" baseline="0" dirty="0">
                          <a:solidFill>
                            <a:schemeClr val="tx1"/>
                          </a:solidFill>
                          <a:latin typeface="+mn-lt"/>
                          <a:ea typeface="+mn-ea"/>
                          <a:cs typeface="+mn-cs"/>
                        </a:rPr>
                        <a:t>Americans with Disabilities Act of 1990	</a:t>
                      </a:r>
                    </a:p>
                    <a:p>
                      <a:endParaRPr lang="en-US" dirty="0"/>
                    </a:p>
                  </a:txBody>
                  <a:tcPr>
                    <a:noFill/>
                  </a:tcPr>
                </a:tc>
                <a:tc>
                  <a:txBody>
                    <a:bodyPr/>
                    <a:lstStyle/>
                    <a:p>
                      <a:r>
                        <a:rPr lang="en-US" sz="1800" b="0" i="0" u="none" strike="noStrike" kern="1200" baseline="0" dirty="0">
                          <a:solidFill>
                            <a:schemeClr val="tx1"/>
                          </a:solidFill>
                          <a:latin typeface="+mn-lt"/>
                          <a:ea typeface="+mn-ea"/>
                          <a:cs typeface="+mn-cs"/>
                        </a:rPr>
                        <a:t>Prohibits discrimination against disabled employees in the private sector and encourages reasonable accommodations for them	</a:t>
                      </a:r>
                    </a:p>
                  </a:txBody>
                  <a:tcPr>
                    <a:noFill/>
                  </a:tcPr>
                </a:tc>
                <a:extLst>
                  <a:ext uri="{0D108BD9-81ED-4DB2-BD59-A6C34878D82A}">
                    <a16:rowId xmlns="" xmlns:a16="http://schemas.microsoft.com/office/drawing/2014/main" val="2245264250"/>
                  </a:ext>
                </a:extLst>
              </a:tr>
              <a:tr h="370840">
                <a:tc>
                  <a:txBody>
                    <a:bodyPr/>
                    <a:lstStyle/>
                    <a:p>
                      <a:r>
                        <a:rPr lang="en-US" sz="1800" b="0" i="0" u="none" strike="noStrike" kern="1200" baseline="0" dirty="0">
                          <a:solidFill>
                            <a:schemeClr val="tx1"/>
                          </a:solidFill>
                          <a:latin typeface="+mn-lt"/>
                          <a:ea typeface="+mn-ea"/>
                          <a:cs typeface="+mn-cs"/>
                        </a:rPr>
                        <a:t>Civil Rights Act of 1991</a:t>
                      </a:r>
                    </a:p>
                  </a:txBody>
                  <a:tcPr>
                    <a:noFill/>
                  </a:tcPr>
                </a:tc>
                <a:tc>
                  <a:txBody>
                    <a:bodyPr/>
                    <a:lstStyle/>
                    <a:p>
                      <a:r>
                        <a:rPr lang="en-US" sz="1800" b="0" i="0" u="none" strike="noStrike" kern="1200" baseline="0" dirty="0">
                          <a:solidFill>
                            <a:schemeClr val="tx1"/>
                          </a:solidFill>
                          <a:latin typeface="+mn-lt"/>
                          <a:ea typeface="+mn-ea"/>
                          <a:cs typeface="+mn-cs"/>
                        </a:rPr>
                        <a:t>Places the burden of proof on the employer and allows for compensatory and punitive damages in discrimination cases 	</a:t>
                      </a:r>
                    </a:p>
                  </a:txBody>
                  <a:tcPr>
                    <a:noFill/>
                  </a:tcPr>
                </a:tc>
                <a:extLst>
                  <a:ext uri="{0D108BD9-81ED-4DB2-BD59-A6C34878D82A}">
                    <a16:rowId xmlns="" xmlns:a16="http://schemas.microsoft.com/office/drawing/2014/main" val="3892937819"/>
                  </a:ext>
                </a:extLst>
              </a:tr>
            </a:tbl>
          </a:graphicData>
        </a:graphic>
      </p:graphicFrame>
    </p:spTree>
    <p:extLst>
      <p:ext uri="{BB962C8B-B14F-4D97-AF65-F5344CB8AC3E}">
        <p14:creationId xmlns:p14="http://schemas.microsoft.com/office/powerpoint/2010/main" val="1315461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D5A5A59-A002-468A-9649-1CE115D57B52}"/>
              </a:ext>
            </a:extLst>
          </p:cNvPr>
          <p:cNvSpPr>
            <a:spLocks noGrp="1"/>
          </p:cNvSpPr>
          <p:nvPr>
            <p:ph type="title"/>
          </p:nvPr>
        </p:nvSpPr>
        <p:spPr/>
        <p:txBody>
          <a:bodyPr/>
          <a:lstStyle/>
          <a:p>
            <a:r>
              <a:rPr lang="en-US" altLang="en-US" sz="2800" dirty="0" smtClean="0"/>
              <a:t>The Equal </a:t>
            </a:r>
            <a:r>
              <a:rPr lang="en-US" altLang="en-US" sz="2800" dirty="0"/>
              <a:t>Employment Opportunity </a:t>
            </a:r>
            <a:r>
              <a:rPr lang="en-US" altLang="en-US" sz="2800" dirty="0" smtClean="0"/>
              <a:t>Commission, </a:t>
            </a:r>
            <a:r>
              <a:rPr lang="en-US" altLang="en-US" sz="2800" dirty="0" smtClean="0"/>
              <a:t/>
            </a:r>
            <a:br>
              <a:rPr lang="en-US" altLang="en-US" sz="2800" dirty="0" smtClean="0"/>
            </a:br>
            <a:r>
              <a:rPr lang="en-US" altLang="en-US" sz="2800" dirty="0" smtClean="0"/>
              <a:t>or </a:t>
            </a:r>
            <a:r>
              <a:rPr lang="en-US" altLang="en-US" sz="2800" dirty="0"/>
              <a:t>the </a:t>
            </a:r>
            <a:r>
              <a:rPr lang="en-US" altLang="en-US" sz="2800" dirty="0" smtClean="0"/>
              <a:t>E </a:t>
            </a:r>
            <a:r>
              <a:rPr lang="en-US" altLang="en-US" sz="2800" dirty="0" err="1" smtClean="0"/>
              <a:t>E</a:t>
            </a:r>
            <a:r>
              <a:rPr lang="en-US" altLang="en-US" sz="2800" dirty="0" smtClean="0"/>
              <a:t> O C</a:t>
            </a:r>
            <a:endParaRPr lang="en-US" altLang="en-US" sz="2800" dirty="0"/>
          </a:p>
        </p:txBody>
      </p:sp>
      <p:sp>
        <p:nvSpPr>
          <p:cNvPr id="5" name="Content Placeholder 4">
            <a:extLst>
              <a:ext uri="{FF2B5EF4-FFF2-40B4-BE49-F238E27FC236}">
                <a16:creationId xmlns="" xmlns:a16="http://schemas.microsoft.com/office/drawing/2014/main" id="{D786E1FF-479B-416F-8B5B-F2F92F350D3B}"/>
              </a:ext>
            </a:extLst>
          </p:cNvPr>
          <p:cNvSpPr>
            <a:spLocks noGrp="1"/>
          </p:cNvSpPr>
          <p:nvPr>
            <p:ph idx="1"/>
          </p:nvPr>
        </p:nvSpPr>
        <p:spPr>
          <a:xfrm>
            <a:off x="457200" y="1143000"/>
            <a:ext cx="8229600" cy="5410200"/>
          </a:xfrm>
        </p:spPr>
        <p:txBody>
          <a:bodyPr/>
          <a:lstStyle/>
          <a:p>
            <a:pPr marL="0" indent="0">
              <a:buNone/>
            </a:pPr>
            <a:r>
              <a:rPr lang="en-US" altLang="en-US" dirty="0" smtClean="0"/>
              <a:t>Instituted </a:t>
            </a:r>
            <a:r>
              <a:rPr lang="en-US" altLang="en-US" dirty="0"/>
              <a:t>by Title VII of the 1964 Civil Rights Act</a:t>
            </a:r>
          </a:p>
          <a:p>
            <a:pPr marL="0" indent="0">
              <a:buNone/>
            </a:pPr>
            <a:endParaRPr lang="en-US" altLang="en-US" sz="1200" dirty="0"/>
          </a:p>
          <a:p>
            <a:pPr marL="0" indent="0">
              <a:buNone/>
            </a:pPr>
            <a:r>
              <a:rPr lang="en-US" altLang="en-US" dirty="0"/>
              <a:t>Acts as the federal government’s major means of enforcing equal employment opportunity law</a:t>
            </a:r>
          </a:p>
          <a:p>
            <a:pPr marL="0" indent="0">
              <a:buNone/>
            </a:pPr>
            <a:endParaRPr lang="en-US" altLang="en-US" sz="1200" dirty="0"/>
          </a:p>
          <a:p>
            <a:pPr marL="0" indent="0">
              <a:buNone/>
            </a:pPr>
            <a:r>
              <a:rPr lang="en-US" altLang="en-US" dirty="0"/>
              <a:t>Has the power to:</a:t>
            </a:r>
          </a:p>
          <a:p>
            <a:pPr marL="0" indent="0">
              <a:buNone/>
            </a:pPr>
            <a:endParaRPr lang="en-US" altLang="en-US" sz="800" dirty="0"/>
          </a:p>
          <a:p>
            <a:r>
              <a:rPr lang="en-US" altLang="en-US" sz="2200" dirty="0"/>
              <a:t>Investigate complaints</a:t>
            </a:r>
          </a:p>
          <a:p>
            <a:r>
              <a:rPr lang="en-US" altLang="en-US" sz="2200" dirty="0"/>
              <a:t>Use conciliation to eliminate discrimination when found</a:t>
            </a:r>
          </a:p>
          <a:p>
            <a:r>
              <a:rPr lang="en-US" altLang="en-US" sz="2200" dirty="0"/>
              <a:t>File discrimination charges on behalf of an individual if </a:t>
            </a:r>
            <a:r>
              <a:rPr lang="en-US" altLang="en-US" sz="2200" dirty="0" smtClean="0"/>
              <a:t>needed</a:t>
            </a:r>
            <a:endParaRPr lang="en-US" altLang="en-US" sz="2200" dirty="0"/>
          </a:p>
        </p:txBody>
      </p:sp>
    </p:spTree>
    <p:extLst>
      <p:ext uri="{BB962C8B-B14F-4D97-AF65-F5344CB8AC3E}">
        <p14:creationId xmlns:p14="http://schemas.microsoft.com/office/powerpoint/2010/main" val="3581809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30A5150F-90A2-4D92-A86A-493C0C9F843A}"/>
              </a:ext>
            </a:extLst>
          </p:cNvPr>
          <p:cNvSpPr>
            <a:spLocks noGrp="1"/>
          </p:cNvSpPr>
          <p:nvPr>
            <p:ph type="ctrTitle"/>
          </p:nvPr>
        </p:nvSpPr>
        <p:spPr/>
        <p:txBody>
          <a:bodyPr/>
          <a:lstStyle/>
          <a:p>
            <a:r>
              <a:rPr lang="en-US"/>
              <a:t>APPENDICES</a:t>
            </a:r>
            <a:endParaRPr lang="en-US" dirty="0"/>
          </a:p>
        </p:txBody>
      </p:sp>
    </p:spTree>
    <p:extLst>
      <p:ext uri="{BB962C8B-B14F-4D97-AF65-F5344CB8AC3E}">
        <p14:creationId xmlns:p14="http://schemas.microsoft.com/office/powerpoint/2010/main" val="3410730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E84968-FD0E-4CEB-98C3-67900460F875}"/>
              </a:ext>
            </a:extLst>
          </p:cNvPr>
          <p:cNvSpPr>
            <a:spLocks noGrp="1"/>
          </p:cNvSpPr>
          <p:nvPr>
            <p:ph type="title"/>
          </p:nvPr>
        </p:nvSpPr>
        <p:spPr/>
        <p:txBody>
          <a:bodyPr/>
          <a:lstStyle/>
          <a:p>
            <a:r>
              <a:rPr lang="en-US" sz="3200" dirty="0"/>
              <a:t>		Figure 5.1: Dimensions of Diversity, Appendix</a:t>
            </a:r>
          </a:p>
        </p:txBody>
      </p:sp>
      <p:sp>
        <p:nvSpPr>
          <p:cNvPr id="3" name="Content Placeholder 2">
            <a:extLst>
              <a:ext uri="{FF2B5EF4-FFF2-40B4-BE49-F238E27FC236}">
                <a16:creationId xmlns="" xmlns:a16="http://schemas.microsoft.com/office/drawing/2014/main" id="{5AA1FE51-0100-4233-B21F-9F659BF3D511}"/>
              </a:ext>
            </a:extLst>
          </p:cNvPr>
          <p:cNvSpPr>
            <a:spLocks noGrp="1"/>
          </p:cNvSpPr>
          <p:nvPr>
            <p:ph idx="1"/>
          </p:nvPr>
        </p:nvSpPr>
        <p:spPr/>
        <p:txBody>
          <a:bodyPr/>
          <a:lstStyle/>
          <a:p>
            <a:pPr marL="0" indent="0">
              <a:buNone/>
            </a:pPr>
            <a:r>
              <a:rPr lang="en-US" dirty="0"/>
              <a:t>The </a:t>
            </a:r>
            <a:r>
              <a:rPr lang="en-US" dirty="0" smtClean="0"/>
              <a:t>inner </a:t>
            </a:r>
            <a:r>
              <a:rPr lang="en-US" dirty="0"/>
              <a:t>circle is divided into six portions. Moving in a clockwise direction, the portions are labeled age, ethnicity, gender, physical abilities or characteristics, race, and sexual orientation. Moving in a clockwise direction, the labels in the outer circle are labeled education, employment history, family background, income, geographic location, marital status, military experience, and religion.</a:t>
            </a:r>
          </a:p>
        </p:txBody>
      </p:sp>
      <p:sp>
        <p:nvSpPr>
          <p:cNvPr id="8" name="Content Placeholder 2">
            <a:extLst>
              <a:ext uri="{FF2B5EF4-FFF2-40B4-BE49-F238E27FC236}">
                <a16:creationId xmlns="" xmlns:a16="http://schemas.microsoft.com/office/drawing/2014/main" id="{074F12C7-713A-41DD-BA9E-E82FC7FFD350}"/>
              </a:ext>
            </a:extLst>
          </p:cNvPr>
          <p:cNvSpPr txBox="1">
            <a:spLocks/>
          </p:cNvSpPr>
          <p:nvPr/>
        </p:nvSpPr>
        <p:spPr>
          <a:xfrm>
            <a:off x="609600" y="5867400"/>
            <a:ext cx="77724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5.1: Dimensions of Diversity </a:t>
            </a:r>
            <a:endParaRPr lang="en-US" sz="1200" dirty="0"/>
          </a:p>
        </p:txBody>
      </p:sp>
    </p:spTree>
    <p:extLst>
      <p:ext uri="{BB962C8B-B14F-4D97-AF65-F5344CB8AC3E}">
        <p14:creationId xmlns:p14="http://schemas.microsoft.com/office/powerpoint/2010/main" val="4286444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Figure 5.2: Changing Racial or Ethnic Makeup of the </a:t>
            </a:r>
            <a:r>
              <a:rPr lang="en-US" sz="2400" dirty="0" smtClean="0"/>
              <a:t>American </a:t>
            </a:r>
            <a:r>
              <a:rPr lang="en-US" sz="2400" dirty="0"/>
              <a:t>Workforce, 1990 to </a:t>
            </a:r>
            <a:r>
              <a:rPr lang="en-US" sz="2400" dirty="0" smtClean="0"/>
              <a:t>2020, Appendix</a:t>
            </a:r>
            <a:endParaRPr lang="en-US" sz="2400" dirty="0"/>
          </a:p>
        </p:txBody>
      </p:sp>
      <p:sp>
        <p:nvSpPr>
          <p:cNvPr id="3" name="Content Placeholder 2"/>
          <p:cNvSpPr>
            <a:spLocks noGrp="1"/>
          </p:cNvSpPr>
          <p:nvPr>
            <p:ph idx="1"/>
          </p:nvPr>
        </p:nvSpPr>
        <p:spPr/>
        <p:txBody>
          <a:bodyPr/>
          <a:lstStyle/>
          <a:p>
            <a:pPr marL="0" indent="0">
              <a:buNone/>
            </a:pPr>
            <a:r>
              <a:rPr lang="en-US" sz="2000" dirty="0"/>
              <a:t>The horizontal axis of the graph represents the years. Starting from the left side, the years 1990, 2000, 2010, and the projections for 2020 are marked on the horizontal axis. The vertical axis represents the percentage of workforce, and the axis values range from 0 to 90, in increments of 10. The graph shows that there is a steady decline in the number of white people in the workforce, with the percentage reducing from 85 in 1990 to 81 in 2010. The number is projected to further reduce to 80 percent in 2020. The number of </a:t>
            </a:r>
            <a:r>
              <a:rPr lang="en-US" sz="2000" dirty="0" smtClean="0"/>
              <a:t>Black </a:t>
            </a:r>
            <a:r>
              <a:rPr lang="en-US" sz="2000" dirty="0"/>
              <a:t>people in the workforce is relatively constant at about 11 percent between 1990 and 2010 and is projected to increase </a:t>
            </a:r>
            <a:r>
              <a:rPr lang="en-US" sz="2000" dirty="0" smtClean="0"/>
              <a:t>to about 11.5 percent in </a:t>
            </a:r>
            <a:r>
              <a:rPr lang="en-US" sz="2000" dirty="0"/>
              <a:t>2020. There is a slight increase in the number of Asians in the workforce, from 5 percent in 1990 to about 6 percent in 2010. The percentage is said to increase further to 7 percent in 2020. The number of people of Hispanic origin in the workforce has increased from 9 percent in 1990 to about 17 percent in 2010. The number is projected to rise to 19 percent in 2020. </a:t>
            </a:r>
          </a:p>
        </p:txBody>
      </p:sp>
      <p:sp>
        <p:nvSpPr>
          <p:cNvPr id="4" name="Content Placeholder 2">
            <a:extLst>
              <a:ext uri="{FF2B5EF4-FFF2-40B4-BE49-F238E27FC236}">
                <a16:creationId xmlns="" xmlns:a16="http://schemas.microsoft.com/office/drawing/2014/main" id="{074F12C7-713A-41DD-BA9E-E82FC7FFD350}"/>
              </a:ext>
            </a:extLst>
          </p:cNvPr>
          <p:cNvSpPr txBox="1">
            <a:spLocks/>
          </p:cNvSpPr>
          <p:nvPr/>
        </p:nvSpPr>
        <p:spPr>
          <a:xfrm>
            <a:off x="4038600" y="5791200"/>
            <a:ext cx="46482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5.2: Changing Racial or Ethnic Makeup of the American Workforce, 1990 to </a:t>
            </a:r>
            <a:r>
              <a:rPr lang="en-US" sz="1200" dirty="0" smtClean="0">
                <a:hlinkClick r:id="rId2" action="ppaction://hlinksldjump"/>
              </a:rPr>
              <a:t>2020</a:t>
            </a:r>
            <a:endParaRPr lang="en-US" sz="1200" dirty="0"/>
          </a:p>
        </p:txBody>
      </p:sp>
    </p:spTree>
    <p:extLst>
      <p:ext uri="{BB962C8B-B14F-4D97-AF65-F5344CB8AC3E}">
        <p14:creationId xmlns:p14="http://schemas.microsoft.com/office/powerpoint/2010/main" val="4089758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392611-29EC-4953-BED5-90ADE61819FC}"/>
              </a:ext>
            </a:extLst>
          </p:cNvPr>
          <p:cNvSpPr>
            <a:spLocks noGrp="1"/>
          </p:cNvSpPr>
          <p:nvPr>
            <p:ph type="title"/>
          </p:nvPr>
        </p:nvSpPr>
        <p:spPr/>
        <p:txBody>
          <a:bodyPr/>
          <a:lstStyle/>
          <a:p>
            <a:r>
              <a:rPr lang="en-US" altLang="en-US" sz="2800" dirty="0"/>
              <a:t>	Figure 5.6: Sources of Diversity in the Workplace, Appendix</a:t>
            </a:r>
            <a:endParaRPr lang="en-US" sz="2800" dirty="0"/>
          </a:p>
        </p:txBody>
      </p:sp>
      <p:sp>
        <p:nvSpPr>
          <p:cNvPr id="3" name="Content Placeholder 2">
            <a:extLst>
              <a:ext uri="{FF2B5EF4-FFF2-40B4-BE49-F238E27FC236}">
                <a16:creationId xmlns="" xmlns:a16="http://schemas.microsoft.com/office/drawing/2014/main" id="{BE5E8B66-B80D-469B-A077-5FA9B32DB6AD}"/>
              </a:ext>
            </a:extLst>
          </p:cNvPr>
          <p:cNvSpPr>
            <a:spLocks noGrp="1"/>
          </p:cNvSpPr>
          <p:nvPr>
            <p:ph idx="1"/>
          </p:nvPr>
        </p:nvSpPr>
        <p:spPr/>
        <p:txBody>
          <a:bodyPr/>
          <a:lstStyle/>
          <a:p>
            <a:pPr marL="0" indent="0">
              <a:buNone/>
            </a:pPr>
            <a:r>
              <a:rPr lang="en-US" dirty="0"/>
              <a:t>A honeycomb structure is used to depict the sources of diversity. The sources presented here are work experience, profession or technical specialty, sexual orientation, disability status, age, marital status, country or state of origin, sex, religion, family size, and ethnic or racial group.</a:t>
            </a:r>
          </a:p>
        </p:txBody>
      </p:sp>
      <p:sp>
        <p:nvSpPr>
          <p:cNvPr id="6" name="Content Placeholder 2">
            <a:extLst>
              <a:ext uri="{FF2B5EF4-FFF2-40B4-BE49-F238E27FC236}">
                <a16:creationId xmlns="" xmlns:a16="http://schemas.microsoft.com/office/drawing/2014/main" id="{95E117B2-932F-40E2-ADBD-7E9BC0A9093C}"/>
              </a:ext>
            </a:extLst>
          </p:cNvPr>
          <p:cNvSpPr txBox="1">
            <a:spLocks/>
          </p:cNvSpPr>
          <p:nvPr/>
        </p:nvSpPr>
        <p:spPr>
          <a:xfrm>
            <a:off x="901262" y="5943600"/>
            <a:ext cx="8229600" cy="304801"/>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back to Figure </a:t>
            </a:r>
            <a:r>
              <a:rPr lang="en-US" altLang="en-US" sz="1200" dirty="0">
                <a:latin typeface="Calibri" panose="020F0502020204030204" pitchFamily="34" charset="0"/>
                <a:cs typeface="Arial" charset="0"/>
                <a:hlinkClick r:id="rId3" action="ppaction://hlinksldjump"/>
              </a:rPr>
              <a:t>5.6: Sources of Diversity in the Workplace</a:t>
            </a:r>
            <a:r>
              <a:rPr lang="en-US" sz="1200" dirty="0">
                <a:hlinkClick r:id="rId3" action="ppaction://hlinksldjump"/>
              </a:rPr>
              <a:t> </a:t>
            </a:r>
            <a:endParaRPr lang="en-US" sz="1200" dirty="0"/>
          </a:p>
        </p:txBody>
      </p:sp>
    </p:spTree>
    <p:extLst>
      <p:ext uri="{BB962C8B-B14F-4D97-AF65-F5344CB8AC3E}">
        <p14:creationId xmlns:p14="http://schemas.microsoft.com/office/powerpoint/2010/main" val="1712472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a:t>Learning Objectives, 2</a:t>
            </a:r>
            <a:endParaRPr lang="en-US" altLang="en-US" dirty="0"/>
          </a:p>
        </p:txBody>
      </p:sp>
      <p:sp>
        <p:nvSpPr>
          <p:cNvPr id="3" name="Content Placeholder 2"/>
          <p:cNvSpPr>
            <a:spLocks noGrp="1"/>
          </p:cNvSpPr>
          <p:nvPr>
            <p:ph idx="1"/>
          </p:nvPr>
        </p:nvSpPr>
        <p:spPr/>
        <p:txBody>
          <a:bodyPr/>
          <a:lstStyle/>
          <a:p>
            <a:r>
              <a:rPr lang="en-US" dirty="0"/>
              <a:t>Discuss how and why employers must accommodate employees’ disabilities</a:t>
            </a:r>
          </a:p>
          <a:p>
            <a:r>
              <a:rPr lang="en-US" dirty="0"/>
              <a:t>Describe some ways to communicate more effectively in the diverse workplace</a:t>
            </a:r>
          </a:p>
          <a:p>
            <a:r>
              <a:rPr lang="en-US" dirty="0"/>
              <a:t>Describe the goals of diversity training</a:t>
            </a:r>
          </a:p>
          <a:p>
            <a:r>
              <a:rPr lang="en-US" dirty="0"/>
              <a:t>List the most important recent legislation affecting diversity and its </a:t>
            </a:r>
            <a:r>
              <a:rPr lang="en-US" dirty="0" smtClean="0"/>
              <a:t>provisions</a:t>
            </a:r>
            <a:endParaRPr lang="en-US" dirty="0"/>
          </a:p>
        </p:txBody>
      </p:sp>
    </p:spTree>
    <p:extLst>
      <p:ext uri="{BB962C8B-B14F-4D97-AF65-F5344CB8AC3E}">
        <p14:creationId xmlns:p14="http://schemas.microsoft.com/office/powerpoint/2010/main" val="4034993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smtClean="0"/>
              <a:t>Diversity</a:t>
            </a:r>
            <a:endParaRPr lang="en-US" altLang="en-US" dirty="0"/>
          </a:p>
        </p:txBody>
      </p:sp>
      <p:sp>
        <p:nvSpPr>
          <p:cNvPr id="16387" name="Content Placeholder 2"/>
          <p:cNvSpPr>
            <a:spLocks noGrp="1"/>
          </p:cNvSpPr>
          <p:nvPr>
            <p:ph idx="1"/>
          </p:nvPr>
        </p:nvSpPr>
        <p:spPr/>
        <p:txBody>
          <a:bodyPr/>
          <a:lstStyle/>
          <a:p>
            <a:pPr marL="0" indent="0">
              <a:buNone/>
            </a:pPr>
            <a:r>
              <a:rPr lang="en-US" altLang="en-US" dirty="0" smtClean="0"/>
              <a:t>Characteristics </a:t>
            </a:r>
            <a:r>
              <a:rPr lang="en-US" altLang="en-US" dirty="0"/>
              <a:t>of individuals that shape their identities and the experiences they have in society</a:t>
            </a:r>
          </a:p>
          <a:p>
            <a:pPr marL="0" indent="0">
              <a:buNone/>
            </a:pPr>
            <a:endParaRPr lang="en-US" altLang="en-US" sz="1200" dirty="0" smtClean="0"/>
          </a:p>
          <a:p>
            <a:pPr marL="0" indent="0">
              <a:buNone/>
            </a:pPr>
            <a:r>
              <a:rPr lang="en-US" altLang="en-US" dirty="0" smtClean="0"/>
              <a:t>Divided into the following groups:</a:t>
            </a:r>
          </a:p>
          <a:p>
            <a:pPr marL="0" indent="0">
              <a:buNone/>
            </a:pPr>
            <a:endParaRPr lang="en-US" altLang="en-US" sz="1200" dirty="0"/>
          </a:p>
          <a:p>
            <a:r>
              <a:rPr lang="en-US" altLang="en-US" sz="2200" dirty="0"/>
              <a:t>Primary </a:t>
            </a:r>
            <a:r>
              <a:rPr lang="en-US" altLang="en-US" sz="2200" dirty="0" smtClean="0"/>
              <a:t>diversity: Includes </a:t>
            </a:r>
            <a:r>
              <a:rPr lang="en-US" sz="2200" dirty="0" smtClean="0"/>
              <a:t>age</a:t>
            </a:r>
            <a:r>
              <a:rPr lang="en-US" sz="2200" dirty="0"/>
              <a:t>, ethnicity, gender, physical abilities or characteristics, race, and sexual orientation </a:t>
            </a:r>
          </a:p>
          <a:p>
            <a:r>
              <a:rPr lang="en-US" altLang="en-US" sz="2200" dirty="0" smtClean="0"/>
              <a:t>Secondary diversity: Includes </a:t>
            </a:r>
            <a:r>
              <a:rPr lang="en-US" sz="2200" dirty="0" smtClean="0"/>
              <a:t>education</a:t>
            </a:r>
            <a:r>
              <a:rPr lang="en-US" sz="2200" dirty="0"/>
              <a:t>, employment history, family background, income, geographic location, marital status, military experience, and religion </a:t>
            </a:r>
            <a:endParaRPr lang="en-US" altLang="en-US" sz="2200" dirty="0"/>
          </a:p>
          <a:p>
            <a:pPr marL="457200" lvl="1" indent="0">
              <a:buNone/>
            </a:pPr>
            <a:endParaRPr lang="en-US" altLang="en-US" sz="2200" dirty="0"/>
          </a:p>
        </p:txBody>
      </p:sp>
    </p:spTree>
    <p:extLst>
      <p:ext uri="{BB962C8B-B14F-4D97-AF65-F5344CB8AC3E}">
        <p14:creationId xmlns:p14="http://schemas.microsoft.com/office/powerpoint/2010/main" val="8705869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B7E08E-60CC-4DFE-BFFD-F1B1FA9ECB09}"/>
              </a:ext>
            </a:extLst>
          </p:cNvPr>
          <p:cNvSpPr>
            <a:spLocks noGrp="1"/>
          </p:cNvSpPr>
          <p:nvPr>
            <p:ph type="title"/>
          </p:nvPr>
        </p:nvSpPr>
        <p:spPr/>
        <p:txBody>
          <a:bodyPr/>
          <a:lstStyle/>
          <a:p>
            <a:r>
              <a:rPr lang="en-US"/>
              <a:t>Figure 5.1: Dimensions of Diversity</a:t>
            </a:r>
            <a:endParaRPr lang="en-US" dirty="0"/>
          </a:p>
        </p:txBody>
      </p:sp>
      <p:pic>
        <p:nvPicPr>
          <p:cNvPr id="7" name="Picture 6" descr="This figure illustrates the dimensions of diversity using two concentric circles.">
            <a:extLst>
              <a:ext uri="{FF2B5EF4-FFF2-40B4-BE49-F238E27FC236}">
                <a16:creationId xmlns="" xmlns:a16="http://schemas.microsoft.com/office/drawing/2014/main" id="{E67013C1-55F0-4052-8A47-6C882589F9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0580" y="1174460"/>
            <a:ext cx="4762839" cy="4509081"/>
          </a:xfrm>
          <a:prstGeom prst="rect">
            <a:avLst/>
          </a:prstGeom>
        </p:spPr>
      </p:pic>
      <p:sp>
        <p:nvSpPr>
          <p:cNvPr id="8" name="Content Placeholder 7">
            <a:extLst>
              <a:ext uri="{FF2B5EF4-FFF2-40B4-BE49-F238E27FC236}">
                <a16:creationId xmlns="" xmlns:a16="http://schemas.microsoft.com/office/drawing/2014/main" id="{5A68BB2A-F37B-4B78-80C3-68CD9E05AD45}"/>
              </a:ext>
            </a:extLst>
          </p:cNvPr>
          <p:cNvSpPr>
            <a:spLocks noGrp="1"/>
          </p:cNvSpPr>
          <p:nvPr>
            <p:ph idx="1"/>
          </p:nvPr>
        </p:nvSpPr>
        <p:spPr>
          <a:xfrm>
            <a:off x="457200" y="5943600"/>
            <a:ext cx="8229600" cy="609600"/>
          </a:xfrm>
        </p:spPr>
        <p:txBody>
          <a:bodyPr/>
          <a:lstStyle/>
          <a:p>
            <a:pPr marL="0" indent="0" algn="r">
              <a:buNone/>
            </a:pPr>
            <a:r>
              <a:rPr lang="en-US" sz="1200" dirty="0" smtClean="0">
                <a:hlinkClick r:id="rId3" action="ppaction://hlinksldjump"/>
              </a:rPr>
              <a:t>Jump to </a:t>
            </a:r>
            <a:r>
              <a:rPr lang="en-US" sz="1200" dirty="0">
                <a:hlinkClick r:id="rId3" action="ppaction://hlinksldjump"/>
              </a:rPr>
              <a:t>Figure 5.1: Dimensions of Diversity, Appendix</a:t>
            </a:r>
            <a:endParaRPr lang="en-US" sz="1200" dirty="0"/>
          </a:p>
        </p:txBody>
      </p:sp>
    </p:spTree>
    <p:extLst>
      <p:ext uri="{BB962C8B-B14F-4D97-AF65-F5344CB8AC3E}">
        <p14:creationId xmlns:p14="http://schemas.microsoft.com/office/powerpoint/2010/main" val="286576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0AE2643B-641C-47C9-998B-04A9EA5D5D55}"/>
              </a:ext>
            </a:extLst>
          </p:cNvPr>
          <p:cNvSpPr>
            <a:spLocks noGrp="1"/>
          </p:cNvSpPr>
          <p:nvPr>
            <p:ph type="title"/>
          </p:nvPr>
        </p:nvSpPr>
        <p:spPr/>
        <p:txBody>
          <a:bodyPr/>
          <a:lstStyle/>
          <a:p>
            <a:r>
              <a:rPr lang="en-US" altLang="en-US" dirty="0"/>
              <a:t>A Look at Our Diversity, 1</a:t>
            </a:r>
            <a:endParaRPr lang="en-US" dirty="0"/>
          </a:p>
        </p:txBody>
      </p:sp>
      <p:sp>
        <p:nvSpPr>
          <p:cNvPr id="3" name="Content Placeholder 2">
            <a:extLst>
              <a:ext uri="{FF2B5EF4-FFF2-40B4-BE49-F238E27FC236}">
                <a16:creationId xmlns="" xmlns:a16="http://schemas.microsoft.com/office/drawing/2014/main" id="{0ABF5386-222C-444F-A2E6-425A95A7A207}"/>
              </a:ext>
            </a:extLst>
          </p:cNvPr>
          <p:cNvSpPr>
            <a:spLocks noGrp="1"/>
          </p:cNvSpPr>
          <p:nvPr>
            <p:ph idx="1"/>
          </p:nvPr>
        </p:nvSpPr>
        <p:spPr/>
        <p:txBody>
          <a:bodyPr/>
          <a:lstStyle/>
          <a:p>
            <a:pPr marL="0" indent="0">
              <a:buNone/>
            </a:pPr>
            <a:r>
              <a:rPr lang="en-US" altLang="en-US" dirty="0" smtClean="0"/>
              <a:t>Participation </a:t>
            </a:r>
            <a:r>
              <a:rPr lang="en-US" altLang="en-US" dirty="0"/>
              <a:t>of women in the workforce has now risen to above 50 </a:t>
            </a:r>
            <a:r>
              <a:rPr lang="en-US" altLang="en-US" dirty="0" smtClean="0"/>
              <a:t>percent</a:t>
            </a:r>
          </a:p>
          <a:p>
            <a:r>
              <a:rPr lang="en-US" altLang="en-US" sz="2200" dirty="0" smtClean="0"/>
              <a:t>A recent </a:t>
            </a:r>
            <a:r>
              <a:rPr lang="en-US" altLang="en-US" sz="2200" dirty="0"/>
              <a:t>survey found that women held half of all management, professional, and related occupations</a:t>
            </a:r>
          </a:p>
          <a:p>
            <a:pPr>
              <a:buFont typeface="Arial" panose="020B0604020202020204" pitchFamily="34" charset="0"/>
              <a:buChar char="•"/>
            </a:pPr>
            <a:r>
              <a:rPr lang="en-US" altLang="en-US" sz="2200" dirty="0"/>
              <a:t>Mothers of young children have entered the workforce as a permanent </a:t>
            </a:r>
            <a:r>
              <a:rPr lang="en-US" altLang="en-US" sz="2200" dirty="0" smtClean="0"/>
              <a:t>contingent</a:t>
            </a:r>
          </a:p>
          <a:p>
            <a:pPr marL="0" indent="0">
              <a:buNone/>
            </a:pPr>
            <a:endParaRPr lang="en-US" altLang="en-US" sz="1200" dirty="0"/>
          </a:p>
          <a:p>
            <a:pPr marL="0" indent="0">
              <a:buNone/>
            </a:pPr>
            <a:r>
              <a:rPr lang="en-US" altLang="en-US" dirty="0" smtClean="0"/>
              <a:t>Workforce </a:t>
            </a:r>
            <a:r>
              <a:rPr lang="en-US" altLang="en-US" dirty="0"/>
              <a:t>is expected to continue to </a:t>
            </a:r>
            <a:r>
              <a:rPr lang="en-US" altLang="en-US" dirty="0" smtClean="0"/>
              <a:t>age </a:t>
            </a:r>
            <a:r>
              <a:rPr lang="en-US" altLang="en-US" dirty="0" smtClean="0"/>
              <a:t>as older </a:t>
            </a:r>
            <a:r>
              <a:rPr lang="en-US" altLang="en-US" dirty="0"/>
              <a:t>workers </a:t>
            </a:r>
            <a:r>
              <a:rPr lang="en-US" altLang="en-US" dirty="0" smtClean="0"/>
              <a:t>are postponing </a:t>
            </a:r>
            <a:r>
              <a:rPr lang="en-US" altLang="en-US" dirty="0"/>
              <a:t>retirement</a:t>
            </a:r>
          </a:p>
          <a:p>
            <a:pPr marL="457200" lvl="1" indent="0">
              <a:buNone/>
            </a:pPr>
            <a:endParaRPr lang="en-US" altLang="en-US" sz="1200" dirty="0"/>
          </a:p>
          <a:p>
            <a:pPr marL="0" indent="0">
              <a:buNone/>
            </a:pPr>
            <a:r>
              <a:rPr lang="en-US" altLang="en-US" dirty="0"/>
              <a:t>Proportions of African Americans, Asians, and Hispanics in the </a:t>
            </a:r>
            <a:r>
              <a:rPr lang="en-US" altLang="en-US" dirty="0" smtClean="0"/>
              <a:t>United States </a:t>
            </a:r>
            <a:r>
              <a:rPr lang="en-US" altLang="en-US" dirty="0"/>
              <a:t>workforce are gradually </a:t>
            </a:r>
            <a:r>
              <a:rPr lang="en-US" altLang="en-US" dirty="0" smtClean="0"/>
              <a:t>rising</a:t>
            </a:r>
            <a:endParaRPr lang="en-US" dirty="0"/>
          </a:p>
        </p:txBody>
      </p:sp>
    </p:spTree>
    <p:extLst>
      <p:ext uri="{BB962C8B-B14F-4D97-AF65-F5344CB8AC3E}">
        <p14:creationId xmlns:p14="http://schemas.microsoft.com/office/powerpoint/2010/main" val="3260331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a:t>Figure 5.2: Changing </a:t>
            </a:r>
            <a:r>
              <a:rPr lang="en-US" sz="2600" dirty="0" smtClean="0"/>
              <a:t>Racial or Ethnic </a:t>
            </a:r>
            <a:r>
              <a:rPr lang="en-US" sz="2600" dirty="0"/>
              <a:t>Makeup of the </a:t>
            </a:r>
            <a:r>
              <a:rPr lang="en-US" sz="2600" dirty="0" smtClean="0"/>
              <a:t/>
            </a:r>
            <a:br>
              <a:rPr lang="en-US" sz="2600" dirty="0" smtClean="0"/>
            </a:br>
            <a:r>
              <a:rPr lang="en-US" sz="2600" dirty="0" smtClean="0"/>
              <a:t>American </a:t>
            </a:r>
            <a:r>
              <a:rPr lang="en-US" sz="2600" dirty="0"/>
              <a:t>Workforce, </a:t>
            </a:r>
            <a:r>
              <a:rPr lang="en-US" sz="2600" dirty="0" smtClean="0"/>
              <a:t>1990 to 2020</a:t>
            </a:r>
            <a:endParaRPr lang="en-US" sz="2600" dirty="0"/>
          </a:p>
        </p:txBody>
      </p:sp>
      <p:pic>
        <p:nvPicPr>
          <p:cNvPr id="4" name="Picture 3" descr="This line graph shows the change in racial or ethnic makeup of the American workforce between the years 1990 and 2020.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767" y="1262710"/>
            <a:ext cx="7858466" cy="4332579"/>
          </a:xfrm>
          <a:prstGeom prst="rect">
            <a:avLst/>
          </a:prstGeom>
        </p:spPr>
      </p:pic>
      <p:sp>
        <p:nvSpPr>
          <p:cNvPr id="5" name="Content Placeholder 7">
            <a:extLst>
              <a:ext uri="{FF2B5EF4-FFF2-40B4-BE49-F238E27FC236}">
                <a16:creationId xmlns="" xmlns:a16="http://schemas.microsoft.com/office/drawing/2014/main" id="{5A68BB2A-F37B-4B78-80C3-68CD9E05AD45}"/>
              </a:ext>
            </a:extLst>
          </p:cNvPr>
          <p:cNvSpPr>
            <a:spLocks noGrp="1"/>
          </p:cNvSpPr>
          <p:nvPr>
            <p:ph idx="1"/>
          </p:nvPr>
        </p:nvSpPr>
        <p:spPr>
          <a:xfrm>
            <a:off x="457200" y="5415409"/>
            <a:ext cx="8229600" cy="609600"/>
          </a:xfrm>
        </p:spPr>
        <p:txBody>
          <a:bodyPr/>
          <a:lstStyle/>
          <a:p>
            <a:pPr marL="0" indent="0">
              <a:buNone/>
            </a:pPr>
            <a:r>
              <a:rPr lang="en-US" sz="1200" dirty="0"/>
              <a:t>*Percentages do not total 100% because racial groups and Hispanic origin are measured </a:t>
            </a:r>
            <a:r>
              <a:rPr lang="en-US" sz="1200" dirty="0" smtClean="0"/>
              <a:t>separately. </a:t>
            </a:r>
          </a:p>
          <a:p>
            <a:pPr marL="0" indent="0">
              <a:buNone/>
            </a:pPr>
            <a:r>
              <a:rPr lang="en-US" sz="1200" dirty="0" smtClean="0"/>
              <a:t>Source</a:t>
            </a:r>
            <a:r>
              <a:rPr lang="en-US" sz="1200" dirty="0"/>
              <a:t>: Bureau of Labor Statistics, “Employment Outlook: 2010–20,” news release, February 21, 2012, http://www.bls.gov/opub/mlr/2012/01/art3full.pdf, accessed March 20, 2014.</a:t>
            </a:r>
          </a:p>
        </p:txBody>
      </p:sp>
      <p:sp>
        <p:nvSpPr>
          <p:cNvPr id="6" name="Content Placeholder 7" descr="This line graph shows the change in racial or ethnic makeup of the American workforce between the years 1990 and 2020. ">
            <a:extLst>
              <a:ext uri="{FF2B5EF4-FFF2-40B4-BE49-F238E27FC236}">
                <a16:creationId xmlns="" xmlns:a16="http://schemas.microsoft.com/office/drawing/2014/main" id="{5A68BB2A-F37B-4B78-80C3-68CD9E05AD45}"/>
              </a:ext>
            </a:extLst>
          </p:cNvPr>
          <p:cNvSpPr txBox="1">
            <a:spLocks/>
          </p:cNvSpPr>
          <p:nvPr/>
        </p:nvSpPr>
        <p:spPr>
          <a:xfrm>
            <a:off x="6918158" y="4593554"/>
            <a:ext cx="2209800" cy="609600"/>
          </a:xfrm>
          <a:prstGeom prst="rect">
            <a:avLst/>
          </a:prstGeom>
        </p:spPr>
        <p:txBody>
          <a:bodyPr/>
          <a:lstStyle>
            <a:lvl1pPr marL="342900" indent="-342900" algn="l" defTabSz="457200" rtl="0" eaLnBrk="1" latinLnBrk="0" hangingPunct="1">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smtClean="0">
                <a:hlinkClick r:id="rId3" action="ppaction://hlinksldjump"/>
              </a:rPr>
              <a:t>Jump to </a:t>
            </a:r>
            <a:r>
              <a:rPr lang="en-US" sz="1200" dirty="0">
                <a:hlinkClick r:id="rId3" action="ppaction://hlinksldjump"/>
              </a:rPr>
              <a:t>Figure 5.2: Changing Racial or Ethnic Makeup of the </a:t>
            </a:r>
            <a:br>
              <a:rPr lang="en-US" sz="1200" dirty="0">
                <a:hlinkClick r:id="rId3" action="ppaction://hlinksldjump"/>
              </a:rPr>
            </a:br>
            <a:r>
              <a:rPr lang="en-US" sz="1200" dirty="0">
                <a:hlinkClick r:id="rId3" action="ppaction://hlinksldjump"/>
              </a:rPr>
              <a:t>American Workforce, 1990 to 2020, </a:t>
            </a:r>
            <a:r>
              <a:rPr lang="en-US" sz="1200" dirty="0" smtClean="0">
                <a:hlinkClick r:id="rId3" action="ppaction://hlinksldjump"/>
              </a:rPr>
              <a:t>Appendix</a:t>
            </a:r>
            <a:endParaRPr lang="en-US" sz="1200" dirty="0"/>
          </a:p>
        </p:txBody>
      </p:sp>
    </p:spTree>
    <p:extLst>
      <p:ext uri="{BB962C8B-B14F-4D97-AF65-F5344CB8AC3E}">
        <p14:creationId xmlns:p14="http://schemas.microsoft.com/office/powerpoint/2010/main" val="390759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0AE2643B-641C-47C9-998B-04A9EA5D5D55}"/>
              </a:ext>
            </a:extLst>
          </p:cNvPr>
          <p:cNvSpPr>
            <a:spLocks noGrp="1"/>
          </p:cNvSpPr>
          <p:nvPr>
            <p:ph type="title"/>
          </p:nvPr>
        </p:nvSpPr>
        <p:spPr/>
        <p:txBody>
          <a:bodyPr/>
          <a:lstStyle/>
          <a:p>
            <a:r>
              <a:rPr lang="en-US" altLang="en-US" dirty="0"/>
              <a:t>A Look at Our Diversity, 2</a:t>
            </a:r>
            <a:endParaRPr lang="en-US" dirty="0"/>
          </a:p>
        </p:txBody>
      </p:sp>
      <p:sp>
        <p:nvSpPr>
          <p:cNvPr id="3" name="Content Placeholder 2">
            <a:extLst>
              <a:ext uri="{FF2B5EF4-FFF2-40B4-BE49-F238E27FC236}">
                <a16:creationId xmlns="" xmlns:a16="http://schemas.microsoft.com/office/drawing/2014/main" id="{0ABF5386-222C-444F-A2E6-425A95A7A207}"/>
              </a:ext>
            </a:extLst>
          </p:cNvPr>
          <p:cNvSpPr>
            <a:spLocks noGrp="1"/>
          </p:cNvSpPr>
          <p:nvPr>
            <p:ph idx="1"/>
          </p:nvPr>
        </p:nvSpPr>
        <p:spPr/>
        <p:txBody>
          <a:bodyPr/>
          <a:lstStyle/>
          <a:p>
            <a:r>
              <a:rPr lang="en-US" altLang="en-US" smtClean="0"/>
              <a:t>Supervisors deal with </a:t>
            </a:r>
            <a:r>
              <a:rPr lang="en-US" altLang="en-US" dirty="0" smtClean="0"/>
              <a:t>o</a:t>
            </a:r>
            <a:r>
              <a:rPr lang="en-US" dirty="0"/>
              <a:t>lder workers, telecommuters, flextime scheduling, ethnic holidays, and </a:t>
            </a:r>
            <a:r>
              <a:rPr lang="en-US" dirty="0" smtClean="0"/>
              <a:t>other reflections </a:t>
            </a:r>
            <a:r>
              <a:rPr lang="en-US" dirty="0"/>
              <a:t>of diversity that affect day-to-day operations in the </a:t>
            </a:r>
            <a:r>
              <a:rPr lang="en-US" dirty="0" smtClean="0"/>
              <a:t>workplace</a:t>
            </a:r>
            <a:endParaRPr lang="en-US" dirty="0"/>
          </a:p>
          <a:p>
            <a:r>
              <a:rPr lang="en-US" dirty="0"/>
              <a:t>Advances in technology are enabling employees to customize their use of computers and telecommunications </a:t>
            </a:r>
          </a:p>
          <a:p>
            <a:r>
              <a:rPr lang="en-US" dirty="0" smtClean="0"/>
              <a:t>Diversity is influenced </a:t>
            </a:r>
            <a:r>
              <a:rPr lang="en-US" dirty="0"/>
              <a:t>by local and international changes </a:t>
            </a:r>
          </a:p>
        </p:txBody>
      </p:sp>
    </p:spTree>
    <p:extLst>
      <p:ext uri="{BB962C8B-B14F-4D97-AF65-F5344CB8AC3E}">
        <p14:creationId xmlns:p14="http://schemas.microsoft.com/office/powerpoint/2010/main" val="1962230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571F777B-F9B5-4FEC-A445-1CE2F99A0BE2}"/>
              </a:ext>
            </a:extLst>
          </p:cNvPr>
          <p:cNvSpPr>
            <a:spLocks noGrp="1"/>
          </p:cNvSpPr>
          <p:nvPr>
            <p:ph type="title"/>
          </p:nvPr>
        </p:nvSpPr>
        <p:spPr/>
        <p:txBody>
          <a:bodyPr/>
          <a:lstStyle/>
          <a:p>
            <a:r>
              <a:rPr lang="en-US"/>
              <a:t>	Challenges to Working in a Diverse Society</a:t>
            </a:r>
            <a:endParaRPr lang="en-US" dirty="0"/>
          </a:p>
        </p:txBody>
      </p:sp>
      <p:sp>
        <p:nvSpPr>
          <p:cNvPr id="8" name="Content Placeholder 7">
            <a:extLst>
              <a:ext uri="{FF2B5EF4-FFF2-40B4-BE49-F238E27FC236}">
                <a16:creationId xmlns="" xmlns:a16="http://schemas.microsoft.com/office/drawing/2014/main" id="{B5FB7F74-DB85-433F-A5D2-80AA0D71F5FC}"/>
              </a:ext>
            </a:extLst>
          </p:cNvPr>
          <p:cNvSpPr>
            <a:spLocks noGrp="1"/>
          </p:cNvSpPr>
          <p:nvPr>
            <p:ph idx="1"/>
          </p:nvPr>
        </p:nvSpPr>
        <p:spPr/>
        <p:txBody>
          <a:bodyPr/>
          <a:lstStyle/>
          <a:p>
            <a:pPr marL="0" indent="0">
              <a:buNone/>
            </a:pPr>
            <a:r>
              <a:rPr lang="en-US" altLang="en-US" dirty="0"/>
              <a:t>Trends in the composition of the workforce are changing the way business firms </a:t>
            </a:r>
            <a:r>
              <a:rPr lang="en-US" altLang="en-US" dirty="0" smtClean="0"/>
              <a:t>operate</a:t>
            </a:r>
          </a:p>
          <a:p>
            <a:pPr marL="0" indent="0">
              <a:buNone/>
            </a:pPr>
            <a:endParaRPr lang="en-US" altLang="en-US" sz="1200" dirty="0"/>
          </a:p>
          <a:p>
            <a:pPr marL="0" indent="0">
              <a:buNone/>
            </a:pPr>
            <a:r>
              <a:rPr lang="en-US" altLang="en-US" dirty="0"/>
              <a:t>Supervisors today need new skills to communicate and collaborate effectively with a broader range of </a:t>
            </a:r>
            <a:r>
              <a:rPr lang="en-US" altLang="en-US" dirty="0" smtClean="0"/>
              <a:t>people</a:t>
            </a:r>
          </a:p>
          <a:p>
            <a:pPr marL="0" indent="0">
              <a:buNone/>
            </a:pPr>
            <a:endParaRPr lang="en-US" altLang="en-US" sz="1200" dirty="0"/>
          </a:p>
          <a:p>
            <a:pPr marL="0" indent="0">
              <a:buNone/>
            </a:pPr>
            <a:r>
              <a:rPr lang="en-US" altLang="en-US" dirty="0"/>
              <a:t>Awareness of diversity changes the way firms select, train, and motivate </a:t>
            </a:r>
            <a:r>
              <a:rPr lang="en-US" altLang="en-US" dirty="0" smtClean="0"/>
              <a:t>employees</a:t>
            </a:r>
          </a:p>
          <a:p>
            <a:r>
              <a:rPr lang="en-US" altLang="en-US" sz="2200" dirty="0" smtClean="0"/>
              <a:t>Can affect a firm’s </a:t>
            </a:r>
            <a:r>
              <a:rPr lang="en-US" altLang="en-US" sz="2200" b="1" dirty="0" smtClean="0"/>
              <a:t>corporate culture</a:t>
            </a:r>
            <a:endParaRPr lang="en-US" altLang="en-US" sz="2200" b="1" dirty="0"/>
          </a:p>
        </p:txBody>
      </p:sp>
    </p:spTree>
    <p:extLst>
      <p:ext uri="{BB962C8B-B14F-4D97-AF65-F5344CB8AC3E}">
        <p14:creationId xmlns:p14="http://schemas.microsoft.com/office/powerpoint/2010/main" val="1860803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18">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A34433C-34ED-428A-A9A1-EEC1B309CF45}"/>
</file>

<file path=customXml/itemProps2.xml><?xml version="1.0" encoding="utf-8"?>
<ds:datastoreItem xmlns:ds="http://schemas.openxmlformats.org/officeDocument/2006/customXml" ds:itemID="{B6807F42-AA9A-4A65-8D11-071330DE25AA}">
  <ds:schemaRefs>
    <ds:schemaRef ds:uri="http://schemas.microsoft.com/sharepoint/v3/contenttype/forms"/>
  </ds:schemaRefs>
</ds:datastoreItem>
</file>

<file path=customXml/itemProps3.xml><?xml version="1.0" encoding="utf-8"?>
<ds:datastoreItem xmlns:ds="http://schemas.openxmlformats.org/officeDocument/2006/customXml" ds:itemID="{DA09A94D-EA03-4F20-9A3A-76541542044A}">
  <ds:schemaRefs>
    <ds:schemaRef ds:uri="http://schemas.microsoft.com/office/infopath/2007/PartnerControls"/>
    <ds:schemaRef ds:uri="http://purl.org/dc/terms/"/>
    <ds:schemaRef ds:uri="3b891efd-a537-4e57-a9a6-7bde74ae8a20"/>
    <ds:schemaRef ds:uri="http://schemas.microsoft.com/office/2006/documentManagement/types"/>
    <ds:schemaRef ds:uri="http://purl.org/dc/elements/1.1/"/>
    <ds:schemaRef ds:uri="http://schemas.openxmlformats.org/package/2006/metadata/core-properties"/>
    <ds:schemaRef ds:uri="aa4f5ada-9d1d-46d6-b705-f2cf90d05a9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2770</TotalTime>
  <Words>1972</Words>
  <Application>Microsoft Office PowerPoint</Application>
  <PresentationFormat>On-screen Show (4:3)</PresentationFormat>
  <Paragraphs>223</Paragraphs>
  <Slides>28</Slides>
  <Notes>12</Notes>
  <HiddenSlides>4</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28</vt:i4>
      </vt:variant>
    </vt:vector>
  </HeadingPairs>
  <TitlesOfParts>
    <vt:vector size="43"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5</vt:lpstr>
      <vt:lpstr>Learning Objectives, 1</vt:lpstr>
      <vt:lpstr>Learning Objectives, 2</vt:lpstr>
      <vt:lpstr>Diversity</vt:lpstr>
      <vt:lpstr>Figure 5.1: Dimensions of Diversity</vt:lpstr>
      <vt:lpstr>A Look at Our Diversity, 1</vt:lpstr>
      <vt:lpstr>Figure 5.2: Changing Racial or Ethnic Makeup of the  American Workforce, 1990 to 2020</vt:lpstr>
      <vt:lpstr>A Look at Our Diversity, 2</vt:lpstr>
      <vt:lpstr> Challenges to Working in a Diverse Society</vt:lpstr>
      <vt:lpstr>Prejudice and Discrimination</vt:lpstr>
      <vt:lpstr>Stereotypes</vt:lpstr>
      <vt:lpstr>Sexism</vt:lpstr>
      <vt:lpstr>Ageism</vt:lpstr>
      <vt:lpstr> Reasons to Hire Older Workers</vt:lpstr>
      <vt:lpstr>Percentage of People over Age 65 in the United States, 2000 and 2030</vt:lpstr>
      <vt:lpstr>Accommodation of Disabilities</vt:lpstr>
      <vt:lpstr> Figure 5.6: Sources of Diversity in the Workplace</vt:lpstr>
      <vt:lpstr>Advantages of Diversity for Supervisors</vt:lpstr>
      <vt:lpstr> Advantages of Diversity for Organizations</vt:lpstr>
      <vt:lpstr>Communication in the Workplace</vt:lpstr>
      <vt:lpstr>Diversity Training</vt:lpstr>
      <vt:lpstr>  Table 5.1: Some Important Equal Employment Opportunity Legislation, 1</vt:lpstr>
      <vt:lpstr>  Table 5.1: Some Important Equal Employment Opportunity Legislation, 2</vt:lpstr>
      <vt:lpstr>The Equal Employment Opportunity Commission,  or the E E O C</vt:lpstr>
      <vt:lpstr>APPENDICES</vt:lpstr>
      <vt:lpstr>  Figure 5.1: Dimensions of Diversity, Appendix</vt:lpstr>
      <vt:lpstr>Figure 5.2: Changing Racial or Ethnic Makeup of the American Workforce, 1990 to 2020, Appendix</vt:lpstr>
      <vt:lpstr> Figure 5.6: Sources of Diversity in the Workplace,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97</cp:revision>
  <dcterms:created xsi:type="dcterms:W3CDTF">2015-01-23T21:54:27Z</dcterms:created>
  <dcterms:modified xsi:type="dcterms:W3CDTF">2018-01-31T11:44:34Z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