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34" r:id="rId1"/>
    <p:sldMasterId id="2147483743" r:id="rId2"/>
  </p:sldMasterIdLst>
  <p:notesMasterIdLst>
    <p:notesMasterId r:id="rId44"/>
  </p:notesMasterIdLst>
  <p:sldIdLst>
    <p:sldId id="316" r:id="rId3"/>
    <p:sldId id="372" r:id="rId4"/>
    <p:sldId id="528" r:id="rId5"/>
    <p:sldId id="458" r:id="rId6"/>
    <p:sldId id="496" r:id="rId7"/>
    <p:sldId id="497" r:id="rId8"/>
    <p:sldId id="498" r:id="rId9"/>
    <p:sldId id="499" r:id="rId10"/>
    <p:sldId id="530" r:id="rId11"/>
    <p:sldId id="529" r:id="rId12"/>
    <p:sldId id="500" r:id="rId13"/>
    <p:sldId id="501" r:id="rId14"/>
    <p:sldId id="503" r:id="rId15"/>
    <p:sldId id="531" r:id="rId16"/>
    <p:sldId id="504" r:id="rId17"/>
    <p:sldId id="505" r:id="rId18"/>
    <p:sldId id="506" r:id="rId19"/>
    <p:sldId id="507" r:id="rId20"/>
    <p:sldId id="508" r:id="rId21"/>
    <p:sldId id="509" r:id="rId22"/>
    <p:sldId id="510" r:id="rId23"/>
    <p:sldId id="511" r:id="rId24"/>
    <p:sldId id="512" r:id="rId25"/>
    <p:sldId id="513" r:id="rId26"/>
    <p:sldId id="514" r:id="rId27"/>
    <p:sldId id="515" r:id="rId28"/>
    <p:sldId id="516" r:id="rId29"/>
    <p:sldId id="517" r:id="rId30"/>
    <p:sldId id="518" r:id="rId31"/>
    <p:sldId id="521" r:id="rId32"/>
    <p:sldId id="519" r:id="rId33"/>
    <p:sldId id="520" r:id="rId34"/>
    <p:sldId id="522" r:id="rId35"/>
    <p:sldId id="523" r:id="rId36"/>
    <p:sldId id="524" r:id="rId37"/>
    <p:sldId id="525" r:id="rId38"/>
    <p:sldId id="526" r:id="rId39"/>
    <p:sldId id="492" r:id="rId40"/>
    <p:sldId id="493" r:id="rId41"/>
    <p:sldId id="527" r:id="rId42"/>
    <p:sldId id="532" r:id="rId43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orient="horz" pos="1002">
          <p15:clr>
            <a:srgbClr val="A4A3A4"/>
          </p15:clr>
        </p15:guide>
        <p15:guide id="3" pos="2880">
          <p15:clr>
            <a:srgbClr val="A4A3A4"/>
          </p15:clr>
        </p15:guide>
        <p15:guide id="4" pos="5246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Ellen Kunkelmann" initials="AU" lastIdx="7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951" autoAdjust="0"/>
    <p:restoredTop sz="89222" autoAdjust="0"/>
  </p:normalViewPr>
  <p:slideViewPr>
    <p:cSldViewPr snapToGrid="0">
      <p:cViewPr varScale="1">
        <p:scale>
          <a:sx n="61" d="100"/>
          <a:sy n="61" d="100"/>
        </p:scale>
        <p:origin x="1194" y="216"/>
      </p:cViewPr>
      <p:guideLst>
        <p:guide orient="horz" pos="2160"/>
        <p:guide orient="horz" pos="1002"/>
        <p:guide pos="2880"/>
        <p:guide pos="524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3756"/>
    </p:cViewPr>
  </p:sorterViewPr>
  <p:notesViewPr>
    <p:cSldViewPr snapToGrid="0">
      <p:cViewPr varScale="1">
        <p:scale>
          <a:sx n="64" d="100"/>
          <a:sy n="64" d="100"/>
        </p:scale>
        <p:origin x="-3342" y="-108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commentAuthors" Target="commentAuthor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theme" Target="theme/theme1.xml"/><Relationship Id="rId8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45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ＭＳ Ｐゴシック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94457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ＭＳ Ｐゴシック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222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458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  <p:sp>
        <p:nvSpPr>
          <p:cNvPr id="194458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non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ＭＳ Ｐゴシック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94458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non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  <a:ea typeface="ＭＳ Ｐゴシック" pitchFamily="34" charset="-128"/>
                <a:cs typeface="+mn-cs"/>
              </a:defRPr>
            </a:lvl1pPr>
          </a:lstStyle>
          <a:p>
            <a:pPr>
              <a:defRPr/>
            </a:pPr>
            <a:fld id="{5BF81156-E6AF-44C8-BBE8-65F3689151C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19573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171450" indent="-171450" algn="l" rtl="0" eaLnBrk="0" fontAlgn="base" hangingPunct="0">
      <a:spcBef>
        <a:spcPct val="30000"/>
      </a:spcBef>
      <a:spcAft>
        <a:spcPct val="0"/>
      </a:spcAft>
      <a:buFont typeface="Arial" pitchFamily="34" charset="0"/>
      <a:buChar char="•"/>
      <a:defRPr sz="12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1pPr>
    <a:lvl2pPr marL="628650" indent="-171450" algn="l" rtl="0" eaLnBrk="0" fontAlgn="base" hangingPunct="0">
      <a:spcBef>
        <a:spcPct val="30000"/>
      </a:spcBef>
      <a:spcAft>
        <a:spcPct val="0"/>
      </a:spcAft>
      <a:buFont typeface="Arial" pitchFamily="34" charset="0"/>
      <a:buChar char="•"/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2pPr>
    <a:lvl3pPr marL="1085850" indent="-171450" algn="l" rtl="0" eaLnBrk="0" fontAlgn="base" hangingPunct="0">
      <a:spcBef>
        <a:spcPct val="30000"/>
      </a:spcBef>
      <a:spcAft>
        <a:spcPct val="0"/>
      </a:spcAft>
      <a:buFont typeface="Arial" pitchFamily="34" charset="0"/>
      <a:buChar char="•"/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3pPr>
    <a:lvl4pPr marL="1543050" indent="-171450" algn="l" rtl="0" eaLnBrk="0" fontAlgn="base" hangingPunct="0">
      <a:spcBef>
        <a:spcPct val="30000"/>
      </a:spcBef>
      <a:spcAft>
        <a:spcPct val="0"/>
      </a:spcAft>
      <a:buFont typeface="Arial" pitchFamily="34" charset="0"/>
      <a:buChar char="•"/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4pPr>
    <a:lvl5pPr marL="2000250" indent="-171450" algn="l" rtl="0" eaLnBrk="0" fontAlgn="base" hangingPunct="0">
      <a:spcBef>
        <a:spcPct val="30000"/>
      </a:spcBef>
      <a:spcAft>
        <a:spcPct val="0"/>
      </a:spcAft>
      <a:buFont typeface="Arial" pitchFamily="34" charset="0"/>
      <a:buChar char="•"/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171450" indent="-171450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BF81156-E6AF-44C8-BBE8-65F3689151C1}" type="slidenum">
              <a:rPr lang="en-US" smtClean="0"/>
              <a:pPr>
                <a:defRPr/>
              </a:pPr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407803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In most cases, veins leaving an abdominal organ empty blood into the inferior vena cava as it heads to the heart.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BF81156-E6AF-44C8-BBE8-65F3689151C1}" type="slidenum">
              <a:rPr lang="en-US" smtClean="0"/>
              <a:pPr>
                <a:defRPr/>
              </a:pPr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807596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 milliliter of blood has approximately 4.2 million to 6 million RBCs, 4500 to 11,000 WBCs, and 150,000 to 450,000 platelets.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BF81156-E6AF-44C8-BBE8-65F3689151C1}" type="slidenum">
              <a:rPr lang="en-US" smtClean="0"/>
              <a:pPr>
                <a:defRPr/>
              </a:pPr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826775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Plasma is the liquid portion of whole blood.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BF81156-E6AF-44C8-BBE8-65F3689151C1}" type="slidenum">
              <a:rPr lang="en-US" smtClean="0"/>
              <a:pPr>
                <a:defRPr/>
              </a:pPr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586482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Refer to Table 39.1 in the textbook.</a:t>
            </a:r>
          </a:p>
          <a:p>
            <a:r>
              <a:rPr lang="en-US" dirty="0"/>
              <a:t>Thrombocytes are just a small piece or fragment of a much larger cell called a megakaryocyte that is in the bone marrow.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BF81156-E6AF-44C8-BBE8-65F3689151C1}" type="slidenum">
              <a:rPr lang="en-US" smtClean="0"/>
              <a:pPr>
                <a:defRPr/>
              </a:pPr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308970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RBCs have a live span of approximately 120 days.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BF81156-E6AF-44C8-BBE8-65F3689151C1}" type="slidenum">
              <a:rPr lang="en-US" smtClean="0"/>
              <a:pPr>
                <a:defRPr/>
              </a:pPr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186560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Refer to Table 39.2 in the textbook.</a:t>
            </a:r>
          </a:p>
          <a:p>
            <a:r>
              <a:rPr lang="en-US" dirty="0"/>
              <a:t>With the ABO system, each blood type is unique based on the specific antigens present or absent on the surface of the RBCs and specific antibodies circulating in the plasma.</a:t>
            </a:r>
          </a:p>
          <a:p>
            <a:r>
              <a:rPr lang="en-US" dirty="0"/>
              <a:t>With the Rh system, there is a collection of 47 antigens that act together as a group and are referred to as the Rh antigen or Rh factor.</a:t>
            </a:r>
          </a:p>
          <a:p>
            <a:r>
              <a:rPr lang="en-US" dirty="0"/>
              <a:t>About 85% of the population in the United States is Rh-positive, and 15% are Rh-negative.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BF81156-E6AF-44C8-BBE8-65F3689151C1}" type="slidenum">
              <a:rPr lang="en-US" smtClean="0"/>
              <a:pPr>
                <a:defRPr/>
              </a:pPr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709523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Refer to the unnumbered box in the textbook.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BF81156-E6AF-44C8-BBE8-65F3689151C1}" type="slidenum">
              <a:rPr lang="en-US" smtClean="0"/>
              <a:pPr>
                <a:defRPr/>
              </a:pPr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580741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Cardiac muscle fibers are electrically linked, forming one unit. A myocardial cell forms a strong, electrical connection to the next cells through special junctions called intercalated disks.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BF81156-E6AF-44C8-BBE8-65F3689151C1}" type="slidenum">
              <a:rPr lang="en-US" smtClean="0"/>
              <a:pPr>
                <a:defRPr/>
              </a:pPr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826727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 conduction system is composed of five structures. Refer back to Figure 39.2 in the textbook.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BF81156-E6AF-44C8-BBE8-65F3689151C1}" type="slidenum">
              <a:rPr lang="en-US" smtClean="0"/>
              <a:pPr>
                <a:defRPr/>
              </a:pPr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442607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BF81156-E6AF-44C8-BBE8-65F3689151C1}" type="slidenum">
              <a:rPr lang="en-US" smtClean="0"/>
              <a:pPr>
                <a:defRPr/>
              </a:pPr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96926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>
            <a:spLocks noGrp="1" noChangeArrowheads="1"/>
          </p:cNvSpPr>
          <p:nvPr>
            <p:ph type="sldNum" sz="quarter" idx="5"/>
          </p:nvPr>
        </p:nvSpPr>
        <p:spPr>
          <a:ln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fld id="{1EC53791-3B67-456B-BE62-314E38E80534}" type="slidenum">
              <a:rPr lang="en-US" smtClean="0">
                <a:latin typeface="Arial" charset="0"/>
                <a:ea typeface="ＭＳ Ｐゴシック" charset="-128"/>
              </a:rPr>
              <a:pPr>
                <a:defRPr/>
              </a:pPr>
              <a:t>2</a:t>
            </a:fld>
            <a:endParaRPr lang="en-US" dirty="0">
              <a:latin typeface="Arial" charset="0"/>
              <a:ea typeface="ＭＳ Ｐゴシック" charset="-128"/>
            </a:endParaRPr>
          </a:p>
        </p:txBody>
      </p:sp>
      <p:sp>
        <p:nvSpPr>
          <p:cNvPr id="63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marL="171450" indent="-171450"/>
            <a:endParaRPr lang="en-US" dirty="0"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9216895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Refer to Table 39.3 in the textbook.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BF81156-E6AF-44C8-BBE8-65F3689151C1}" type="slidenum">
              <a:rPr lang="en-US" smtClean="0"/>
              <a:pPr>
                <a:defRPr/>
              </a:pPr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323028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About one in every three American adults has high blood pressure.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BF81156-E6AF-44C8-BBE8-65F3689151C1}" type="slidenum">
              <a:rPr lang="en-US" smtClean="0"/>
              <a:pPr>
                <a:defRPr/>
              </a:pPr>
              <a:t>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7460401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Blood volume, or the amount of circulating blood, has a direct influence on blood pressure. </a:t>
            </a:r>
          </a:p>
          <a:p>
            <a:r>
              <a:rPr lang="en-US" dirty="0"/>
              <a:t>Lastly, the viscosity of blood influences the resistance of blood flow. As the viscosity of the blood increases, so does the resistance, and the blood pressure rises.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BF81156-E6AF-44C8-BBE8-65F3689151C1}" type="slidenum">
              <a:rPr lang="en-US" smtClean="0"/>
              <a:pPr>
                <a:defRPr/>
              </a:pPr>
              <a:t>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020636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Because of platelet aggregation and adhesion, a platelet plug is formed over the injury and platelets release clotting factors, which aid in the process of coagulation. </a:t>
            </a:r>
          </a:p>
          <a:p>
            <a:r>
              <a:rPr lang="en-US" dirty="0"/>
              <a:t>Refer to Figure 39.5 in the textbook.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BF81156-E6AF-44C8-BBE8-65F3689151C1}" type="slidenum">
              <a:rPr lang="en-US" smtClean="0"/>
              <a:pPr>
                <a:defRPr/>
              </a:pPr>
              <a:t>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979840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Many patients seen in ambulatory care facilities have cardiovascular diseases.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BF81156-E6AF-44C8-BBE8-65F3689151C1}" type="slidenum">
              <a:rPr lang="en-US" smtClean="0"/>
              <a:pPr>
                <a:defRPr/>
              </a:pPr>
              <a:t>27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336485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Refer to Figures 39.6 through 39.8 and Tables 39.4 and 39.5 in the textbook.</a:t>
            </a:r>
          </a:p>
          <a:p>
            <a:r>
              <a:rPr lang="en-US" dirty="0"/>
              <a:t>An arrhythmia or dysrhythmia means the heart rate or rhythm is abnormal. </a:t>
            </a:r>
          </a:p>
          <a:p>
            <a:r>
              <a:rPr lang="en-US" dirty="0"/>
              <a:t>Signs and symptoms of arrhythmias include the following: </a:t>
            </a:r>
          </a:p>
          <a:p>
            <a:pPr lvl="1"/>
            <a:r>
              <a:rPr lang="en-US" dirty="0"/>
              <a:t>Fast or slow heart rate  </a:t>
            </a:r>
          </a:p>
          <a:p>
            <a:pPr lvl="1"/>
            <a:r>
              <a:rPr lang="en-US" dirty="0"/>
              <a:t>Irregular, skipping, or uneven heartbeats </a:t>
            </a:r>
          </a:p>
          <a:p>
            <a:pPr lvl="1"/>
            <a:r>
              <a:rPr lang="en-US" dirty="0"/>
              <a:t>Lightheadedness, dizziness, </a:t>
            </a:r>
            <a:r>
              <a:rPr lang="en-US" dirty="0" smtClean="0"/>
              <a:t>shortness</a:t>
            </a:r>
            <a:r>
              <a:rPr lang="en-US" baseline="0" dirty="0" smtClean="0"/>
              <a:t> of breath</a:t>
            </a:r>
            <a:r>
              <a:rPr lang="en-US" dirty="0" smtClean="0"/>
              <a:t> </a:t>
            </a:r>
            <a:endParaRPr lang="en-US" dirty="0"/>
          </a:p>
          <a:p>
            <a:pPr lvl="1"/>
            <a:r>
              <a:rPr lang="en-US" dirty="0"/>
              <a:t>Pallor, angina, sweating</a:t>
            </a:r>
          </a:p>
          <a:p>
            <a:pPr marL="171450" marR="0" lvl="0" indent="-17145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dirty="0"/>
              <a:t>Atherosclerosis is a condition in which plaque or atheromas build up and narrow the artery. </a:t>
            </a:r>
          </a:p>
          <a:p>
            <a:pPr marL="171450" marR="0" lvl="0" indent="-17145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dirty="0"/>
              <a:t>With cardiomyopathy, the heart muscle becomes abnormal. It may become thin and weakened, enlarged and thick, or rigid. </a:t>
            </a:r>
          </a:p>
          <a:p>
            <a:pPr marL="171450" marR="0" lvl="0" indent="-17145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dirty="0"/>
              <a:t>The signs and symptoms of congenital heart defects will depend on its type and severity. </a:t>
            </a:r>
          </a:p>
          <a:p>
            <a:pPr marL="171450" marR="0" lvl="0" indent="-17145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dirty="0"/>
              <a:t>Congestive heart failure (CHF), also called </a:t>
            </a:r>
            <a:r>
              <a:rPr lang="en-US" i="1" dirty="0"/>
              <a:t>heart failure</a:t>
            </a:r>
            <a:r>
              <a:rPr lang="en-US" dirty="0"/>
              <a:t>, occurs when the heart does not efficiently pump blood.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BF81156-E6AF-44C8-BBE8-65F3689151C1}" type="slidenum">
              <a:rPr lang="en-US" smtClean="0"/>
              <a:pPr>
                <a:defRPr/>
              </a:pPr>
              <a:t>28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936172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Refer to Figures 39.9 and 39.10 as well as Tables 39.6 and 39.7 in the textbook.</a:t>
            </a:r>
          </a:p>
          <a:p>
            <a:r>
              <a:rPr lang="en-US" dirty="0"/>
              <a:t>DVT, or </a:t>
            </a:r>
            <a:r>
              <a:rPr lang="en-US" i="1" dirty="0"/>
              <a:t>thrombophlebitis</a:t>
            </a:r>
            <a:r>
              <a:rPr lang="en-US" i="0" dirty="0"/>
              <a:t>,</a:t>
            </a:r>
            <a:r>
              <a:rPr lang="en-US" dirty="0"/>
              <a:t> occurs when a thrombus forms in a vein deep in the body, usually in the legs. </a:t>
            </a:r>
          </a:p>
          <a:p>
            <a:r>
              <a:rPr lang="en-US" dirty="0"/>
              <a:t>Two types of heart valve disease can occur to each of the valves, including stenosis and insufficiency (also called regurgitation or incompetence). </a:t>
            </a:r>
          </a:p>
          <a:p>
            <a:r>
              <a:rPr lang="en-US" dirty="0"/>
              <a:t>Hypertension (HTN), or </a:t>
            </a:r>
            <a:r>
              <a:rPr lang="en-US" i="1" dirty="0"/>
              <a:t>high blood pressure</a:t>
            </a:r>
            <a:r>
              <a:rPr lang="en-US" dirty="0"/>
              <a:t>, occurs when the force of the blood pushing against the artery wall is elevated. </a:t>
            </a:r>
          </a:p>
          <a:p>
            <a:r>
              <a:rPr lang="en-US" dirty="0"/>
              <a:t>What are the three types of hypertension?</a:t>
            </a:r>
            <a:r>
              <a:rPr lang="en-US" i="1" dirty="0"/>
              <a:t> (Primary, secondary, and malignant)</a:t>
            </a:r>
          </a:p>
          <a:p>
            <a:r>
              <a:rPr lang="en-US" dirty="0"/>
              <a:t>Myocardial infarction (MI), also called a </a:t>
            </a:r>
            <a:r>
              <a:rPr lang="en-US" i="1" dirty="0"/>
              <a:t>heart attack</a:t>
            </a:r>
            <a:r>
              <a:rPr lang="en-US" dirty="0"/>
              <a:t>, affects more than 1 million people in the United States a year, and about half of them die as a result.</a:t>
            </a:r>
          </a:p>
          <a:p>
            <a:r>
              <a:rPr lang="en-US" dirty="0"/>
              <a:t>POTS is considered a dysautonomia, an abnormal condition of the autonomic nervous system (ANS). </a:t>
            </a:r>
          </a:p>
          <a:p>
            <a:r>
              <a:rPr lang="en-US" dirty="0"/>
              <a:t>There are several types of shock: anaphylactic, cardiogenic, hypovolemic, neurogenic, and septic. Discuss these different types.</a:t>
            </a:r>
          </a:p>
          <a:p>
            <a:r>
              <a:rPr lang="en-US" dirty="0"/>
              <a:t>Signs and symptoms of shock include a weak rapid pulse and rapid shallow respirations; changes in level of consciousness; dizziness; sweaty, pale skin; cool hands and feet; bluish lips and fingernails; and decreased or no urine output.</a:t>
            </a:r>
          </a:p>
          <a:p>
            <a:r>
              <a:rPr lang="en-US" dirty="0"/>
              <a:t>Varicose veins are swollen, twisted veins seen under the skin, usually in the legs or rectum (hemorrhoids).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BF81156-E6AF-44C8-BBE8-65F3689151C1}" type="slidenum">
              <a:rPr lang="en-US" smtClean="0"/>
              <a:pPr>
                <a:defRPr/>
              </a:pPr>
              <a:t>29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803055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Refer to Table 39.7 in the textbook.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BF81156-E6AF-44C8-BBE8-65F3689151C1}" type="slidenum">
              <a:rPr lang="en-US" smtClean="0"/>
              <a:pPr>
                <a:defRPr/>
              </a:pPr>
              <a:t>30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759906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Refer to Figures 39.11 and 39.12 in the textbook.</a:t>
            </a:r>
          </a:p>
          <a:p>
            <a:r>
              <a:rPr lang="en-US" dirty="0"/>
              <a:t>Discuss each of these cardiovascular system diseases.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BF81156-E6AF-44C8-BBE8-65F3689151C1}" type="slidenum">
              <a:rPr lang="en-US" smtClean="0"/>
              <a:pPr>
                <a:defRPr/>
              </a:pPr>
              <a:t>31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8503797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Refer to Tables 39.8 and 39.9 in the textbook.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BF81156-E6AF-44C8-BBE8-65F3689151C1}" type="slidenum">
              <a:rPr lang="en-US" smtClean="0"/>
              <a:pPr>
                <a:defRPr/>
              </a:pPr>
              <a:t>32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902963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>
            <a:spLocks noGrp="1" noChangeArrowheads="1"/>
          </p:cNvSpPr>
          <p:nvPr>
            <p:ph type="sldNum" sz="quarter" idx="5"/>
          </p:nvPr>
        </p:nvSpPr>
        <p:spPr>
          <a:ln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fld id="{1EC53791-3B67-456B-BE62-314E38E80534}" type="slidenum">
              <a:rPr lang="en-US" smtClean="0">
                <a:latin typeface="Arial" charset="0"/>
                <a:ea typeface="ＭＳ Ｐゴシック" charset="-128"/>
              </a:rPr>
              <a:pPr>
                <a:defRPr/>
              </a:pPr>
              <a:t>3</a:t>
            </a:fld>
            <a:endParaRPr lang="en-US" dirty="0">
              <a:latin typeface="Arial" charset="0"/>
              <a:ea typeface="ＭＳ Ｐゴシック" charset="-128"/>
            </a:endParaRPr>
          </a:p>
        </p:txBody>
      </p:sp>
      <p:sp>
        <p:nvSpPr>
          <p:cNvPr id="63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marL="171450" indent="-171450"/>
            <a:endParaRPr lang="en-US" dirty="0"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794934062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Most cardiologists also want a complete list of the vitamins as well as the herbal, prescription, and over-the-counter (OTC) medications the patient is taking, including the strength and frequency of use for each.</a:t>
            </a:r>
          </a:p>
          <a:p>
            <a:r>
              <a:rPr lang="en-US" dirty="0"/>
              <a:t>Refer to Figure 39.13 in the textbook.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BF81156-E6AF-44C8-BBE8-65F3689151C1}" type="slidenum">
              <a:rPr lang="en-US" smtClean="0"/>
              <a:pPr>
                <a:defRPr/>
              </a:pPr>
              <a:t>33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7232013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 medical assistant can support the provider by doing some diagnostic tests in the exam room.</a:t>
            </a:r>
          </a:p>
          <a:p>
            <a:r>
              <a:rPr lang="en-US" dirty="0"/>
              <a:t>Discuss these types of angiography.</a:t>
            </a:r>
          </a:p>
          <a:p>
            <a:r>
              <a:rPr lang="en-US" dirty="0"/>
              <a:t>Refer to Figure 39.14 in the textbook.</a:t>
            </a:r>
          </a:p>
          <a:p>
            <a:r>
              <a:rPr lang="en-US" dirty="0"/>
              <a:t>Based on what is found during the cardiac catherization, the provider may also treat the condition. These treatments may include the following: </a:t>
            </a:r>
          </a:p>
          <a:p>
            <a:pPr lvl="1"/>
            <a:r>
              <a:rPr lang="en-US" dirty="0"/>
              <a:t>Repair of congenital heart defects </a:t>
            </a:r>
          </a:p>
          <a:p>
            <a:pPr lvl="1"/>
            <a:r>
              <a:rPr lang="en-US" dirty="0"/>
              <a:t>Angioplasty: A treatment to widen narrowed blood vessels by expanding a small balloon at the site, which compresses widens the vessel; a stent (small metal coil) may be inserted to help keep the vessel opened </a:t>
            </a:r>
          </a:p>
          <a:p>
            <a:pPr lvl="1"/>
            <a:r>
              <a:rPr lang="en-US" dirty="0"/>
              <a:t>Replacement or repair of a heart valve </a:t>
            </a:r>
          </a:p>
          <a:p>
            <a:pPr lvl="1"/>
            <a:r>
              <a:rPr lang="en-US" dirty="0"/>
              <a:t>Balloon valvuloplasty: A treatment to open narrowed heart valves, using a catheter with a balloon </a:t>
            </a:r>
          </a:p>
          <a:p>
            <a:pPr lvl="1"/>
            <a:r>
              <a:rPr lang="en-US" dirty="0"/>
              <a:t>Ablation: A treatment for arrhythmias that involves using a catheter with heat (radiofrequency energy or laser) or cold (nitrous oxide) to destroy abnormal tissue causing the arrhythmias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BF81156-E6AF-44C8-BBE8-65F3689151C1}" type="slidenum">
              <a:rPr lang="en-US" smtClean="0"/>
              <a:pPr>
                <a:defRPr/>
              </a:pPr>
              <a:t>34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3565516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Refer to Procedure 39.1 in the textbook.</a:t>
            </a:r>
          </a:p>
          <a:p>
            <a:r>
              <a:rPr lang="en-US" dirty="0"/>
              <a:t>Tables 39.10 and 39.11 provide information on additional diagnostic procedures and tests.</a:t>
            </a:r>
          </a:p>
          <a:p>
            <a:r>
              <a:rPr lang="en-US" dirty="0"/>
              <a:t>Refer to </a:t>
            </a:r>
            <a:r>
              <a:rPr lang="en-US" dirty="0" smtClean="0"/>
              <a:t>Figures </a:t>
            </a:r>
            <a:r>
              <a:rPr lang="en-US" dirty="0"/>
              <a:t>39.15 and 39.16 in the textbook.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BF81156-E6AF-44C8-BBE8-65F3689151C1}" type="slidenum">
              <a:rPr lang="en-US" smtClean="0"/>
              <a:pPr>
                <a:defRPr/>
              </a:pPr>
              <a:t>35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1100442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Refer to Appendix B, Medication Classification, for information on the classification, including indication for use, desired effect, side effects, adverse reactions, and generic and trade names.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BF81156-E6AF-44C8-BBE8-65F3689151C1}" type="slidenum">
              <a:rPr lang="en-US" smtClean="0"/>
              <a:pPr>
                <a:defRPr/>
              </a:pPr>
              <a:t>36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5897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Refer to Figure 39.17 in the textbook.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BF81156-E6AF-44C8-BBE8-65F3689151C1}" type="slidenum">
              <a:rPr lang="en-US" smtClean="0"/>
              <a:pPr>
                <a:defRPr/>
              </a:pPr>
              <a:t>37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8453533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kern="1200" dirty="0">
                <a:solidFill>
                  <a:schemeClr val="tx1"/>
                </a:solidFill>
                <a:effectLst/>
                <a:latin typeface="Arial" charset="0"/>
                <a:ea typeface="ＭＳ Ｐゴシック" charset="0"/>
                <a:cs typeface="ＭＳ Ｐゴシック" charset="0"/>
              </a:rPr>
              <a:t>Sources for information include the American Heart Association (www.heart.org); Nutrition.gov, USDA, workshops and conferences; professional organizations, such as the American Association of Medical Assistants (AAMA); and reputable Internet sites.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BF81156-E6AF-44C8-BBE8-65F3689151C1}" type="slidenum">
              <a:rPr lang="en-US" smtClean="0"/>
              <a:pPr>
                <a:defRPr/>
              </a:pPr>
              <a:t>38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4746057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kern="1200" dirty="0">
                <a:solidFill>
                  <a:schemeClr val="tx1"/>
                </a:solidFill>
                <a:effectLst/>
                <a:latin typeface="Arial" charset="0"/>
                <a:ea typeface="ＭＳ Ｐゴシック" charset="0"/>
                <a:cs typeface="ＭＳ Ｐゴシック" charset="0"/>
              </a:rPr>
              <a:t>Diagnostic procedures can have a marked effect on the patient’s treatment.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BF81156-E6AF-44C8-BBE8-65F3689151C1}" type="slidenum">
              <a:rPr lang="en-US" smtClean="0"/>
              <a:pPr>
                <a:defRPr/>
              </a:pPr>
              <a:t>39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8269719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When a patient is put on a new medication, providing information on the medication is important. The medical assistant should review the information with the patient. Also, giving the patient a handout to take home and a phone number to call if questions arise promotes patient-centered care.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BF81156-E6AF-44C8-BBE8-65F3689151C1}" type="slidenum">
              <a:rPr lang="en-US" smtClean="0"/>
              <a:pPr>
                <a:defRPr/>
              </a:pPr>
              <a:t>40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203007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BF81156-E6AF-44C8-BBE8-65F3689151C1}" type="slidenum">
              <a:rPr lang="en-US" smtClean="0"/>
              <a:pPr>
                <a:defRPr/>
              </a:pPr>
              <a:t>41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226276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kern="1200" dirty="0">
                <a:solidFill>
                  <a:schemeClr val="tx1"/>
                </a:solidFill>
                <a:effectLst/>
                <a:latin typeface="Arial" charset="0"/>
                <a:ea typeface="ＭＳ Ｐゴシック" charset="0"/>
                <a:cs typeface="ＭＳ Ｐゴシック" charset="0"/>
              </a:rPr>
              <a:t>The cardiovascular system is also called the circulatory system.</a:t>
            </a:r>
          </a:p>
          <a:p>
            <a:r>
              <a:rPr lang="en-US" dirty="0"/>
              <a:t>Cellular injury and death of the cells will occur if the system malfunctions and critical substances are withheld from the cells.</a:t>
            </a:r>
          </a:p>
          <a:p>
            <a:r>
              <a:rPr lang="en-US" dirty="0"/>
              <a:t>Refer to Figure 39.1 in the textbook.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BF81156-E6AF-44C8-BBE8-65F3689151C1}" type="slidenum">
              <a:rPr lang="en-US" smtClean="0"/>
              <a:pPr>
                <a:defRPr/>
              </a:pPr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904133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kern="1200" dirty="0">
                <a:solidFill>
                  <a:schemeClr val="tx1"/>
                </a:solidFill>
                <a:effectLst/>
                <a:latin typeface="Arial" charset="0"/>
                <a:ea typeface="ＭＳ Ｐゴシック" charset="0"/>
                <a:cs typeface="ＭＳ Ｐゴシック" charset="0"/>
              </a:rPr>
              <a:t>Blood vessels create a “pipeline” for blood to move out to the body and back to the heart.</a:t>
            </a: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Arial" charset="0"/>
                <a:ea typeface="ＭＳ Ｐゴシック" charset="0"/>
              </a:rPr>
              <a:t>Blood vessels differ in their role, structure, and size.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BF81156-E6AF-44C8-BBE8-65F3689151C1}" type="slidenum">
              <a:rPr lang="en-US" smtClean="0"/>
              <a:pPr>
                <a:defRPr/>
              </a:pPr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424843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kern="1200" dirty="0">
                <a:solidFill>
                  <a:schemeClr val="tx1"/>
                </a:solidFill>
                <a:effectLst/>
                <a:latin typeface="Arial" charset="0"/>
                <a:ea typeface="ＭＳ Ｐゴシック" charset="0"/>
                <a:cs typeface="ＭＳ Ｐゴシック" charset="0"/>
              </a:rPr>
              <a:t>The heart is the size of a fist. It is a complex muscular organ that pumps blood around the body.</a:t>
            </a: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Arial" charset="0"/>
                <a:ea typeface="ＭＳ Ｐゴシック" charset="0"/>
              </a:rPr>
              <a:t>The apex of heart rests just above diaphragm.</a:t>
            </a: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Arial" charset="0"/>
                <a:ea typeface="ＭＳ Ｐゴシック" charset="0"/>
              </a:rPr>
              <a:t>The right atrium receives blood from body; the left atrium receives blood from lungs.</a:t>
            </a: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Arial" charset="0"/>
                <a:ea typeface="ＭＳ Ｐゴシック" charset="0"/>
              </a:rPr>
              <a:t>The ventricles pump blood to the body and the lungs.</a:t>
            </a: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Arial" charset="0"/>
                <a:ea typeface="ＭＳ Ｐゴシック" charset="0"/>
              </a:rPr>
              <a:t>Refer to Figure 39.2 in the textbook.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BF81156-E6AF-44C8-BBE8-65F3689151C1}" type="slidenum">
              <a:rPr lang="en-US" smtClean="0"/>
              <a:pPr>
                <a:defRPr/>
              </a:pPr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336964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Valves are competent if they open and close properly, letting through or holding back an expected amount of blood.</a:t>
            </a:r>
          </a:p>
          <a:p>
            <a:r>
              <a:rPr lang="en-US" dirty="0"/>
              <a:t>The AV valves are bicuspid (mitral) and tricuspid.</a:t>
            </a:r>
          </a:p>
          <a:p>
            <a:r>
              <a:rPr lang="en-US" dirty="0"/>
              <a:t>The SL valves are found between ventricles and arteries leading out of heart.</a:t>
            </a:r>
          </a:p>
          <a:p>
            <a:r>
              <a:rPr lang="en-US" dirty="0"/>
              <a:t>The SL valves are pulmonary and aortic.</a:t>
            </a:r>
          </a:p>
          <a:p>
            <a:r>
              <a:rPr lang="en-US" dirty="0"/>
              <a:t>During the diastole phase, the heart is at rest and the atria fill with blood.</a:t>
            </a:r>
          </a:p>
          <a:p>
            <a:r>
              <a:rPr lang="en-US" dirty="0"/>
              <a:t>The systole phase occurs when the heart is contracting.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BF81156-E6AF-44C8-BBE8-65F3689151C1}" type="slidenum">
              <a:rPr lang="en-US" smtClean="0"/>
              <a:pPr>
                <a:defRPr/>
              </a:pPr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656835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 body has several types of blood flow pathways or circulations.</a:t>
            </a:r>
          </a:p>
          <a:p>
            <a:r>
              <a:rPr lang="en-US" dirty="0"/>
              <a:t>Pulmonary circulation begins as the blood returns from the body. The superior vena and the inferior vena cava bring deoxygenated blood from the body to the right atrium. </a:t>
            </a:r>
          </a:p>
          <a:p>
            <a:r>
              <a:rPr lang="en-US" dirty="0"/>
              <a:t>When the atria are full of blood, they contract. The oxygenated blood in the left atrium moves past the bicuspid or mitral valve and empties into the left ventricle.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BF81156-E6AF-44C8-BBE8-65F3689151C1}" type="slidenum">
              <a:rPr lang="en-US" smtClean="0"/>
              <a:pPr>
                <a:defRPr/>
              </a:pPr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411715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Refer to Figure 39.3 in the textbook.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BF81156-E6AF-44C8-BBE8-65F3689151C1}" type="slidenum">
              <a:rPr lang="en-US" smtClean="0"/>
              <a:pPr>
                <a:defRPr/>
              </a:pPr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91146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6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Rectangle 1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dirty="0"/>
              <a:t> </a:t>
            </a:r>
            <a:fld id="{E234264E-8860-42A2-83C5-41782AA54ED9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1" y="1447800"/>
            <a:ext cx="2551462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89397" y="1447800"/>
            <a:ext cx="3898013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1" y="3129281"/>
            <a:ext cx="2551462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1/6/2020</a:t>
            </a:fld>
            <a:endParaRPr lang="en-US" dirty="0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 </a:t>
            </a:r>
            <a:fld id="{71EFB42C-6A15-4A9A-871B-37380EDB6A26}" type="slidenum">
              <a:rPr lang="en-GB" smtClean="0"/>
              <a:pPr>
                <a:defRPr/>
              </a:pPr>
              <a:t>‹#›</a:t>
            </a:fld>
            <a:endParaRPr lang="en-GB" smtClean="0"/>
          </a:p>
          <a:p>
            <a:pPr>
              <a:defRPr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12100605"/>
      </p:ext>
    </p:extLst>
  </p:cSld>
  <p:clrMapOvr>
    <a:masterClrMapping/>
  </p:clrMapOvr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5656" y="1854192"/>
            <a:ext cx="3820674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213517" y="1143000"/>
            <a:ext cx="2400925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1" y="3657600"/>
            <a:ext cx="3814728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1/6/2020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 </a:t>
            </a:r>
            <a:fld id="{71EFB42C-6A15-4A9A-871B-37380EDB6A26}" type="slidenum">
              <a:rPr lang="en-GB" smtClean="0"/>
              <a:pPr>
                <a:defRPr/>
              </a:pPr>
              <a:t>‹#›</a:t>
            </a:fld>
            <a:endParaRPr lang="en-GB" smtClean="0"/>
          </a:p>
          <a:p>
            <a:pPr>
              <a:defRPr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53031003"/>
      </p:ext>
    </p:extLst>
  </p:cSld>
  <p:clrMapOvr>
    <a:masterClrMapping/>
  </p:clrMapOvr>
  <p:hf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3" y="4800587"/>
            <a:ext cx="66209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66442" y="685800"/>
            <a:ext cx="662096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3" y="5367325"/>
            <a:ext cx="662096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1/6/2020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 </a:t>
            </a:r>
            <a:fld id="{71EFB42C-6A15-4A9A-871B-37380EDB6A26}" type="slidenum">
              <a:rPr lang="en-GB" smtClean="0"/>
              <a:pPr>
                <a:defRPr/>
              </a:pPr>
              <a:t>‹#›</a:t>
            </a:fld>
            <a:endParaRPr lang="en-GB" smtClean="0"/>
          </a:p>
          <a:p>
            <a:pPr>
              <a:defRPr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59940535"/>
      </p:ext>
    </p:extLst>
  </p:cSld>
  <p:clrMapOvr>
    <a:masterClrMapping/>
  </p:clrMapOvr>
  <p:hf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2" y="1447800"/>
            <a:ext cx="6620968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2" y="3657600"/>
            <a:ext cx="6620968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1/6/2020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 </a:t>
            </a:r>
            <a:fld id="{71EFB42C-6A15-4A9A-871B-37380EDB6A26}" type="slidenum">
              <a:rPr lang="en-GB" smtClean="0"/>
              <a:pPr>
                <a:defRPr/>
              </a:pPr>
              <a:t>‹#›</a:t>
            </a:fld>
            <a:endParaRPr lang="en-GB" smtClean="0"/>
          </a:p>
          <a:p>
            <a:pPr>
              <a:defRPr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2084505"/>
      </p:ext>
    </p:extLst>
  </p:cSld>
  <p:clrMapOvr>
    <a:masterClrMapping/>
  </p:clrMapOvr>
  <p:hf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81409" y="1447800"/>
            <a:ext cx="6001049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448177" y="3771174"/>
            <a:ext cx="546115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2" y="4350657"/>
            <a:ext cx="6620968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1/6/2020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 </a:t>
            </a:r>
            <a:fld id="{71EFB42C-6A15-4A9A-871B-37380EDB6A26}" type="slidenum">
              <a:rPr lang="en-GB" smtClean="0"/>
              <a:pPr>
                <a:defRPr/>
              </a:pPr>
              <a:t>‹#›</a:t>
            </a:fld>
            <a:endParaRPr lang="en-GB" smtClean="0"/>
          </a:p>
          <a:p>
            <a:pPr>
              <a:defRPr/>
            </a:pPr>
            <a:endParaRPr lang="en-GB" dirty="0"/>
          </a:p>
        </p:txBody>
      </p:sp>
      <p:sp>
        <p:nvSpPr>
          <p:cNvPr id="12" name="TextBox 11"/>
          <p:cNvSpPr txBox="1"/>
          <p:nvPr/>
        </p:nvSpPr>
        <p:spPr>
          <a:xfrm>
            <a:off x="673897" y="971253"/>
            <a:ext cx="601591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sz="12200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999690" y="2613787"/>
            <a:ext cx="601591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sz="12200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137708128"/>
      </p:ext>
    </p:extLst>
  </p:cSld>
  <p:clrMapOvr>
    <a:masterClrMapping/>
  </p:clrMapOvr>
  <p:hf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1" y="3124201"/>
            <a:ext cx="6620969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442" y="4777381"/>
            <a:ext cx="6620968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1/6/2020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 </a:t>
            </a:r>
            <a:fld id="{71EFB42C-6A15-4A9A-871B-37380EDB6A26}" type="slidenum">
              <a:rPr lang="en-GB" smtClean="0"/>
              <a:pPr>
                <a:defRPr/>
              </a:pPr>
              <a:t>‹#›</a:t>
            </a:fld>
            <a:endParaRPr lang="en-GB" smtClean="0"/>
          </a:p>
          <a:p>
            <a:pPr>
              <a:defRPr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41672213"/>
      </p:ext>
    </p:extLst>
  </p:cSld>
  <p:clrMapOvr>
    <a:masterClrMapping/>
  </p:clrMapOvr>
  <p:hf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4834" y="1981200"/>
            <a:ext cx="22107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489475" y="2667000"/>
            <a:ext cx="219608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3504" y="1981200"/>
            <a:ext cx="220275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2905586" y="2667000"/>
            <a:ext cx="2210671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344917" y="1981200"/>
            <a:ext cx="219965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5344917" y="2667000"/>
            <a:ext cx="2199658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2795334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5223030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1/6/2020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 </a:t>
            </a:r>
            <a:fld id="{71EFB42C-6A15-4A9A-871B-37380EDB6A26}" type="slidenum">
              <a:rPr lang="en-GB" smtClean="0"/>
              <a:pPr>
                <a:defRPr/>
              </a:pPr>
              <a:t>‹#›</a:t>
            </a:fld>
            <a:endParaRPr lang="en-GB" smtClean="0"/>
          </a:p>
          <a:p>
            <a:pPr>
              <a:defRPr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3388323"/>
      </p:ext>
    </p:extLst>
  </p:cSld>
  <p:clrMapOvr>
    <a:masterClrMapping/>
  </p:clrMapOvr>
  <p:hf hdr="0" ft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9475" y="4250949"/>
            <a:ext cx="220561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489475" y="2209800"/>
            <a:ext cx="2205612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489475" y="4827212"/>
            <a:ext cx="2205612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7792" y="4250949"/>
            <a:ext cx="21984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2917791" y="2209800"/>
            <a:ext cx="2198466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2916776" y="4827211"/>
            <a:ext cx="2201378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344917" y="4250949"/>
            <a:ext cx="219965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5344916" y="2209800"/>
            <a:ext cx="2199658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5344824" y="4827209"/>
            <a:ext cx="2202571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2795334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5223030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1/6/2020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 </a:t>
            </a:r>
            <a:fld id="{71EFB42C-6A15-4A9A-871B-37380EDB6A26}" type="slidenum">
              <a:rPr lang="en-GB" smtClean="0"/>
              <a:pPr>
                <a:defRPr/>
              </a:pPr>
              <a:t>‹#›</a:t>
            </a:fld>
            <a:endParaRPr lang="en-GB" smtClean="0"/>
          </a:p>
          <a:p>
            <a:pPr>
              <a:defRPr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54120559"/>
      </p:ext>
    </p:extLst>
  </p:cSld>
  <p:clrMapOvr>
    <a:masterClrMapping/>
  </p:clrMapOvr>
  <p:hf hdr="0" ft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1/6/2020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 </a:t>
            </a:r>
            <a:fld id="{71EFB42C-6A15-4A9A-871B-37380EDB6A26}" type="slidenum">
              <a:rPr lang="en-GB" smtClean="0"/>
              <a:pPr>
                <a:defRPr/>
              </a:pPr>
              <a:t>‹#›</a:t>
            </a:fld>
            <a:endParaRPr lang="en-GB" smtClean="0"/>
          </a:p>
          <a:p>
            <a:pPr>
              <a:defRPr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4313875"/>
      </p:ext>
    </p:extLst>
  </p:cSld>
  <p:clrMapOvr>
    <a:masterClrMapping/>
  </p:clrMapOvr>
  <p:hf hdr="0" ft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229782" y="430214"/>
            <a:ext cx="1314793" cy="5826125"/>
          </a:xfrm>
        </p:spPr>
        <p:txBody>
          <a:bodyPr vert="eaVert" anchor="b" anchorCtr="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89475" y="773205"/>
            <a:ext cx="5568812" cy="548313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1/6/2020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 </a:t>
            </a:r>
            <a:fld id="{71EFB42C-6A15-4A9A-871B-37380EDB6A26}" type="slidenum">
              <a:rPr lang="en-GB" smtClean="0"/>
              <a:pPr>
                <a:defRPr/>
              </a:pPr>
              <a:t>‹#›</a:t>
            </a:fld>
            <a:endParaRPr lang="en-GB" smtClean="0"/>
          </a:p>
          <a:p>
            <a:pPr>
              <a:defRPr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90963759"/>
      </p:ext>
    </p:extLst>
  </p:cSld>
  <p:clrMapOvr>
    <a:masterClrMapping/>
  </p:clrMapOvr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EFB42C-6A15-4A9A-871B-37380EDB6A26}" type="slidenum">
              <a:rPr lang="en-GB" smtClean="0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66442" y="1447801"/>
            <a:ext cx="662096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6442" y="4777380"/>
            <a:ext cx="662096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D347D-5ACD-4C99-B74B-A9C85AD731AF}" type="datetimeFigureOut">
              <a:rPr lang="en-US" dirty="0"/>
              <a:t>1/6/2020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 </a:t>
            </a:r>
            <a:fld id="{71EFB42C-6A15-4A9A-871B-37380EDB6A26}" type="slidenum">
              <a:rPr lang="en-GB" smtClean="0"/>
              <a:pPr>
                <a:defRPr/>
              </a:pPr>
              <a:t>‹#›</a:t>
            </a:fld>
            <a:endParaRPr lang="en-GB" smtClean="0"/>
          </a:p>
          <a:p>
            <a:pPr>
              <a:defRPr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87823743"/>
      </p:ext>
    </p:extLst>
  </p:cSld>
  <p:clrMapOvr>
    <a:masterClrMapping/>
  </p:clrMapOvr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1/6/2020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 </a:t>
            </a:r>
            <a:fld id="{E234264E-8860-42A2-83C5-41782AA54ED9}" type="slidenum">
              <a:rPr lang="en-GB" smtClean="0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245324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3" y="2861734"/>
            <a:ext cx="662096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442" y="4777381"/>
            <a:ext cx="662096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dirty="0"/>
              <a:t>1/6/2020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 </a:t>
            </a:r>
            <a:fld id="{71EFB42C-6A15-4A9A-871B-37380EDB6A26}" type="slidenum">
              <a:rPr lang="en-GB" smtClean="0"/>
              <a:pPr>
                <a:defRPr/>
              </a:pPr>
              <a:t>‹#›</a:t>
            </a:fld>
            <a:endParaRPr lang="en-GB" smtClean="0"/>
          </a:p>
          <a:p>
            <a:pPr>
              <a:defRPr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46723167"/>
      </p:ext>
    </p:extLst>
  </p:cSld>
  <p:clrMapOvr>
    <a:masterClrMapping/>
  </p:clrMapOvr>
  <p:hf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7700" y="2060576"/>
            <a:ext cx="3298113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41975" y="2056093"/>
            <a:ext cx="3298115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dirty="0"/>
              <a:t>1/6/2020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 </a:t>
            </a:r>
            <a:fld id="{71EFB42C-6A15-4A9A-871B-37380EDB6A26}" type="slidenum">
              <a:rPr lang="en-GB" smtClean="0"/>
              <a:pPr>
                <a:defRPr/>
              </a:pPr>
              <a:t>‹#›</a:t>
            </a:fld>
            <a:endParaRPr lang="en-GB" smtClean="0"/>
          </a:p>
          <a:p>
            <a:pPr>
              <a:defRPr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64496474"/>
      </p:ext>
    </p:extLst>
  </p:cSld>
  <p:clrMapOvr>
    <a:masterClrMapping/>
  </p:clrMapOvr>
  <p:hf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7700" y="1905000"/>
            <a:ext cx="329811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7700" y="2514600"/>
            <a:ext cx="3298113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41976" y="1905000"/>
            <a:ext cx="3298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241976" y="2514600"/>
            <a:ext cx="3298113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dirty="0"/>
              <a:t>1/6/2020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 </a:t>
            </a:r>
            <a:fld id="{71EFB42C-6A15-4A9A-871B-37380EDB6A26}" type="slidenum">
              <a:rPr lang="en-GB" smtClean="0"/>
              <a:pPr>
                <a:defRPr/>
              </a:pPr>
              <a:t>‹#›</a:t>
            </a:fld>
            <a:endParaRPr lang="en-GB" smtClean="0"/>
          </a:p>
          <a:p>
            <a:pPr>
              <a:defRPr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51597026"/>
      </p:ext>
    </p:extLst>
  </p:cSld>
  <p:clrMapOvr>
    <a:masterClrMapping/>
  </p:clrMapOvr>
  <p:hf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1/6/2020</a:t>
            </a:fld>
            <a:endParaRPr lang="en-US" dirty="0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 </a:t>
            </a:r>
            <a:fld id="{71EFB42C-6A15-4A9A-871B-37380EDB6A26}" type="slidenum">
              <a:rPr lang="en-GB" smtClean="0"/>
              <a:pPr>
                <a:defRPr/>
              </a:pPr>
              <a:t>‹#›</a:t>
            </a:fld>
            <a:endParaRPr lang="en-GB" smtClean="0"/>
          </a:p>
          <a:p>
            <a:pPr>
              <a:defRPr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80884641"/>
      </p:ext>
    </p:extLst>
  </p:cSld>
  <p:clrMapOvr>
    <a:masterClrMapping/>
  </p:clrMapOvr>
  <p:hf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1/6/2020</a:t>
            </a:fld>
            <a:endParaRPr lang="en-US" dirty="0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1EFB42C-6A15-4A9A-871B-37380EDB6A26}" type="slidenum">
              <a:rPr lang="en-GB" smtClean="0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514858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5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4.xml"/><Relationship Id="rId17" Type="http://schemas.openxmlformats.org/officeDocument/2006/relationships/slideLayout" Target="../slideLayouts/slideLayout19.xml"/><Relationship Id="rId2" Type="http://schemas.openxmlformats.org/officeDocument/2006/relationships/slideLayout" Target="../slideLayouts/slideLayout4.xml"/><Relationship Id="rId16" Type="http://schemas.openxmlformats.org/officeDocument/2006/relationships/slideLayout" Target="../slideLayouts/slideLayout18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228600"/>
            <a:ext cx="77724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641475"/>
            <a:ext cx="7772400" cy="445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4109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715250" y="6615921"/>
            <a:ext cx="1327150" cy="219854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800" i="0" smtClean="0">
                <a:solidFill>
                  <a:schemeClr val="bg2"/>
                </a:solidFill>
                <a:ea typeface="ＭＳ Ｐゴシック" charset="-128"/>
                <a:cs typeface="Arial" charset="0"/>
              </a:defRPr>
            </a:lvl1pPr>
          </a:lstStyle>
          <a:p>
            <a:pPr>
              <a:defRPr/>
            </a:pPr>
            <a:r>
              <a:rPr lang="en-GB" dirty="0"/>
              <a:t> </a:t>
            </a:r>
            <a:fld id="{71EFB42C-6A15-4A9A-871B-37380EDB6A26}" type="slidenum">
              <a:rPr lang="en-GB" smtClean="0"/>
              <a:pPr>
                <a:defRPr/>
              </a:pPr>
              <a:t>‹#›</a:t>
            </a:fld>
            <a:endParaRPr lang="en-GB" dirty="0"/>
          </a:p>
          <a:p>
            <a:pPr>
              <a:defRPr/>
            </a:pPr>
            <a:endParaRPr lang="en-GB" dirty="0"/>
          </a:p>
        </p:txBody>
      </p:sp>
      <p:sp>
        <p:nvSpPr>
          <p:cNvPr id="7" name="Rectangle 13"/>
          <p:cNvSpPr txBox="1">
            <a:spLocks noChangeArrowheads="1"/>
          </p:cNvSpPr>
          <p:nvPr/>
        </p:nvSpPr>
        <p:spPr bwMode="auto">
          <a:xfrm>
            <a:off x="1790700" y="6615921"/>
            <a:ext cx="5562600" cy="23812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800" smtClean="0">
                <a:solidFill>
                  <a:schemeClr val="bg2"/>
                </a:solidFill>
                <a:ea typeface="ＭＳ Ｐゴシック" charset="-128"/>
                <a:cs typeface="Arial" charset="0"/>
              </a:defRPr>
            </a:lvl1pPr>
          </a:lstStyle>
          <a:p>
            <a:pPr algn="ctr"/>
            <a:r>
              <a:rPr lang="en-US" sz="800" kern="1200" dirty="0">
                <a:solidFill>
                  <a:schemeClr val="bg2"/>
                </a:solidFill>
                <a:effectLst/>
                <a:latin typeface="Arial" charset="0"/>
                <a:ea typeface="ＭＳ Ｐゴシック" charset="-128"/>
                <a:cs typeface="Arial" charset="0"/>
              </a:rPr>
              <a:t>Copyright © </a:t>
            </a:r>
            <a:r>
              <a:rPr lang="en-US" sz="800" kern="1200" dirty="0" smtClean="0">
                <a:solidFill>
                  <a:schemeClr val="bg2"/>
                </a:solidFill>
                <a:effectLst/>
                <a:latin typeface="Arial" charset="0"/>
                <a:ea typeface="ＭＳ Ｐゴシック" charset="-128"/>
                <a:cs typeface="Arial" charset="0"/>
              </a:rPr>
              <a:t>2020, </a:t>
            </a:r>
            <a:r>
              <a:rPr lang="en-US" sz="800" kern="1200" dirty="0">
                <a:solidFill>
                  <a:schemeClr val="bg2"/>
                </a:solidFill>
                <a:effectLst/>
                <a:latin typeface="Arial" charset="0"/>
                <a:ea typeface="ＭＳ Ｐゴシック" charset="-128"/>
                <a:cs typeface="Arial" charset="0"/>
              </a:rPr>
              <a:t>Elsevier</a:t>
            </a:r>
            <a:r>
              <a:rPr lang="en-US" sz="800" kern="1200" baseline="0" dirty="0">
                <a:solidFill>
                  <a:schemeClr val="bg2"/>
                </a:solidFill>
                <a:effectLst/>
                <a:latin typeface="Arial" charset="0"/>
                <a:ea typeface="ＭＳ Ｐゴシック" charset="-128"/>
                <a:cs typeface="Arial" charset="0"/>
              </a:rPr>
              <a:t> Inc. All Rights Reserved.</a:t>
            </a:r>
            <a:endParaRPr lang="en-US" sz="800" kern="1200" dirty="0">
              <a:solidFill>
                <a:schemeClr val="bg2"/>
              </a:solidFill>
              <a:effectLst/>
              <a:latin typeface="Arial" charset="0"/>
              <a:ea typeface="ＭＳ Ｐゴシック" charset="-128"/>
              <a:cs typeface="Arial" charset="0"/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37" r:id="rId1"/>
    <p:sldLayoutId id="2147483742" r:id="rId2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bg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400">
          <a:solidFill>
            <a:schemeClr val="bg2"/>
          </a:solidFill>
          <a:latin typeface="ArialMT" pitchFamily="34" charset="0"/>
          <a:ea typeface="ＭＳ Ｐゴシック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400">
          <a:solidFill>
            <a:schemeClr val="bg2"/>
          </a:solidFill>
          <a:latin typeface="ArialMT" pitchFamily="34" charset="0"/>
          <a:ea typeface="ＭＳ Ｐゴシック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400">
          <a:solidFill>
            <a:schemeClr val="bg2"/>
          </a:solidFill>
          <a:latin typeface="ArialMT" pitchFamily="34" charset="0"/>
          <a:ea typeface="ＭＳ Ｐゴシック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400">
          <a:solidFill>
            <a:schemeClr val="bg2"/>
          </a:solidFill>
          <a:latin typeface="ArialMT" pitchFamily="34" charset="0"/>
          <a:ea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000">
          <a:solidFill>
            <a:schemeClr val="bg2"/>
          </a:solidFill>
          <a:latin typeface="ArialMT" pitchFamily="34" charset="0"/>
          <a:ea typeface="ＭＳ Ｐゴシック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sz="4000">
          <a:solidFill>
            <a:schemeClr val="bg2"/>
          </a:solidFill>
          <a:latin typeface="ArialMT" pitchFamily="34" charset="0"/>
          <a:ea typeface="ＭＳ Ｐゴシック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sz="4000">
          <a:solidFill>
            <a:schemeClr val="bg2"/>
          </a:solidFill>
          <a:latin typeface="ArialMT" pitchFamily="34" charset="0"/>
          <a:ea typeface="ＭＳ Ｐゴシック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sz="4000">
          <a:solidFill>
            <a:schemeClr val="bg2"/>
          </a:solidFill>
          <a:latin typeface="ArialMT" pitchFamily="34" charset="0"/>
          <a:ea typeface="ＭＳ Ｐゴシック" charset="-128"/>
        </a:defRPr>
      </a:lvl9pPr>
    </p:titleStyle>
    <p:bodyStyle>
      <a:lvl1pPr marL="342900" indent="-342900" algn="l" rtl="0" eaLnBrk="0" fontAlgn="base" hangingPunct="0">
        <a:spcBef>
          <a:spcPts val="0"/>
        </a:spcBef>
        <a:spcAft>
          <a:spcPct val="0"/>
        </a:spcAft>
        <a:buClr>
          <a:schemeClr val="bg1"/>
        </a:buClr>
        <a:buSzPct val="70000"/>
        <a:buFont typeface="Wingdings 2" pitchFamily="18" charset="2"/>
        <a:buChar char=""/>
        <a:defRPr sz="2800">
          <a:solidFill>
            <a:schemeClr val="bg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ts val="0"/>
        </a:spcBef>
        <a:spcAft>
          <a:spcPct val="0"/>
        </a:spcAft>
        <a:buClr>
          <a:schemeClr val="bg1"/>
        </a:buClr>
        <a:buSzPct val="70000"/>
        <a:buFont typeface="Wingdings" pitchFamily="2" charset="2"/>
        <a:buChar char="Ø"/>
        <a:defRPr sz="2400">
          <a:solidFill>
            <a:schemeClr val="bg2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ts val="0"/>
        </a:spcBef>
        <a:spcAft>
          <a:spcPct val="0"/>
        </a:spcAft>
        <a:buClr>
          <a:schemeClr val="bg1"/>
        </a:buClr>
        <a:buSzPct val="70000"/>
        <a:buChar char="•"/>
        <a:defRPr sz="2000">
          <a:solidFill>
            <a:schemeClr val="bg2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ts val="0"/>
        </a:spcBef>
        <a:spcAft>
          <a:spcPct val="0"/>
        </a:spcAft>
        <a:buClr>
          <a:schemeClr val="bg1"/>
        </a:buClr>
        <a:buSzPct val="70000"/>
        <a:buFont typeface="Wingdings 3" pitchFamily="18" charset="2"/>
        <a:buChar char=""/>
        <a:defRPr>
          <a:solidFill>
            <a:schemeClr val="bg2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ts val="0"/>
        </a:spcBef>
        <a:spcAft>
          <a:spcPct val="0"/>
        </a:spcAft>
        <a:buClr>
          <a:schemeClr val="bg1"/>
        </a:buClr>
        <a:buSzPct val="70000"/>
        <a:buFont typeface="Times New Roman" pitchFamily="18" charset="0"/>
        <a:buChar char="–"/>
        <a:defRPr sz="1600">
          <a:solidFill>
            <a:schemeClr val="bg2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bg1"/>
        </a:buClr>
        <a:buFont typeface="Times New Roman" pitchFamily="18" charset="0"/>
        <a:buChar char="–"/>
        <a:defRPr sz="1600">
          <a:solidFill>
            <a:schemeClr val="bg2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bg1"/>
        </a:buClr>
        <a:buFont typeface="Times New Roman" pitchFamily="18" charset="0"/>
        <a:buChar char="–"/>
        <a:defRPr sz="1600">
          <a:solidFill>
            <a:schemeClr val="bg2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bg1"/>
        </a:buClr>
        <a:buFont typeface="Times New Roman" pitchFamily="18" charset="0"/>
        <a:buChar char="–"/>
        <a:defRPr sz="1600">
          <a:solidFill>
            <a:schemeClr val="bg2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bg1"/>
        </a:buClr>
        <a:buFont typeface="Times New Roman" pitchFamily="18" charset="0"/>
        <a:buChar char="–"/>
        <a:defRPr sz="1600">
          <a:solidFill>
            <a:schemeClr val="bg2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Oval 21"/>
          <p:cNvSpPr/>
          <p:nvPr/>
        </p:nvSpPr>
        <p:spPr>
          <a:xfrm>
            <a:off x="629943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3" name="Oval 22"/>
          <p:cNvSpPr/>
          <p:nvPr/>
        </p:nvSpPr>
        <p:spPr>
          <a:xfrm>
            <a:off x="5689832" y="-457200"/>
            <a:ext cx="1600200" cy="16002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14000"/>
                </a:schemeClr>
              </a:gs>
              <a:gs pos="73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7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4" name="Oval 23"/>
          <p:cNvSpPr/>
          <p:nvPr/>
        </p:nvSpPr>
        <p:spPr>
          <a:xfrm>
            <a:off x="6299432" y="6096000"/>
            <a:ext cx="990600" cy="9906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9000"/>
                </a:schemeClr>
              </a:gs>
              <a:gs pos="66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0" name="Oval 19"/>
          <p:cNvSpPr/>
          <p:nvPr/>
        </p:nvSpPr>
        <p:spPr>
          <a:xfrm>
            <a:off x="-153988" y="2667000"/>
            <a:ext cx="4191000" cy="41910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11000"/>
                </a:schemeClr>
              </a:gs>
              <a:gs pos="75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1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1" name="Oval 20"/>
          <p:cNvSpPr/>
          <p:nvPr/>
        </p:nvSpPr>
        <p:spPr>
          <a:xfrm>
            <a:off x="-839788" y="2895600"/>
            <a:ext cx="2362200" cy="23622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8000"/>
                </a:schemeClr>
              </a:gs>
              <a:gs pos="72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8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9" name="Rectangle 18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84710" y="452718"/>
            <a:ext cx="7055380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7700" y="2052925"/>
            <a:ext cx="6711654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7494989" y="1828771"/>
            <a:ext cx="990599" cy="22865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4AAD347D-5ACD-4C99-B74B-A9C85AD731AF}" type="datetimeFigureOut">
              <a:rPr lang="en-US" dirty="0"/>
              <a:t>1/6/2020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6233335" y="3263371"/>
            <a:ext cx="3859795" cy="22866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7766431" y="295736"/>
            <a:ext cx="628813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1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en-GB" smtClean="0"/>
              <a:t> </a:t>
            </a:r>
            <a:fld id="{71EFB42C-6A15-4A9A-871B-37380EDB6A26}" type="slidenum">
              <a:rPr lang="en-GB" smtClean="0"/>
              <a:pPr>
                <a:defRPr/>
              </a:pPr>
              <a:t>‹#›</a:t>
            </a:fld>
            <a:endParaRPr lang="en-GB" smtClean="0"/>
          </a:p>
          <a:p>
            <a:pPr>
              <a:defRPr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8515219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44" r:id="rId1"/>
    <p:sldLayoutId id="2147483745" r:id="rId2"/>
    <p:sldLayoutId id="2147483746" r:id="rId3"/>
    <p:sldLayoutId id="2147483747" r:id="rId4"/>
    <p:sldLayoutId id="2147483748" r:id="rId5"/>
    <p:sldLayoutId id="2147483749" r:id="rId6"/>
    <p:sldLayoutId id="2147483750" r:id="rId7"/>
    <p:sldLayoutId id="2147483751" r:id="rId8"/>
    <p:sldLayoutId id="2147483752" r:id="rId9"/>
    <p:sldLayoutId id="2147483753" r:id="rId10"/>
    <p:sldLayoutId id="2147483754" r:id="rId11"/>
    <p:sldLayoutId id="2147483755" r:id="rId12"/>
    <p:sldLayoutId id="2147483756" r:id="rId13"/>
    <p:sldLayoutId id="2147483757" r:id="rId14"/>
    <p:sldLayoutId id="2147483758" r:id="rId15"/>
    <p:sldLayoutId id="2147483759" r:id="rId16"/>
    <p:sldLayoutId id="2147483760" r:id="rId17"/>
  </p:sldLayoutIdLst>
  <p:hf hdr="0" ftr="0" dt="0"/>
  <p:txStyles>
    <p:titleStyle>
      <a:lvl1pPr algn="l" defTabSz="457207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6" indent="-342906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62" indent="-285755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20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27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34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14642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49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57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64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7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15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22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31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38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46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53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61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4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ChangeArrowheads="1"/>
          </p:cNvSpPr>
          <p:nvPr/>
        </p:nvSpPr>
        <p:spPr bwMode="auto">
          <a:xfrm>
            <a:off x="583221" y="2571798"/>
            <a:ext cx="7977558" cy="1670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 anchor="ctr"/>
          <a:lstStyle/>
          <a:p>
            <a:pPr algn="ctr"/>
            <a:r>
              <a:rPr lang="en-US" sz="4000" dirty="0">
                <a:solidFill>
                  <a:schemeClr val="bg2"/>
                </a:solidFill>
              </a:rPr>
              <a:t>Cardiology</a:t>
            </a:r>
          </a:p>
          <a:p>
            <a:pPr algn="ctr"/>
            <a:endParaRPr lang="en-US" sz="4000" dirty="0">
              <a:solidFill>
                <a:schemeClr val="bg2"/>
              </a:solidFill>
            </a:endParaRPr>
          </a:p>
          <a:p>
            <a:pPr algn="ctr"/>
            <a:r>
              <a:rPr lang="en-US" sz="3000" dirty="0">
                <a:solidFill>
                  <a:schemeClr val="bg2"/>
                </a:solidFill>
              </a:rPr>
              <a:t>Chapter 39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1EFB42C-6A15-4A9A-871B-37380EDB6A26}" type="slidenum">
              <a:rPr lang="en-GB" smtClean="0"/>
              <a:pPr>
                <a:defRPr/>
              </a:pPr>
              <a:t>1</a:t>
            </a:fld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1EFB42C-6A15-4A9A-871B-37380EDB6A26}" type="slidenum">
              <a:rPr lang="en-GB" smtClean="0"/>
              <a:pPr>
                <a:defRPr/>
              </a:pPr>
              <a:t>10</a:t>
            </a:fld>
            <a:endParaRPr lang="en-GB" dirty="0"/>
          </a:p>
        </p:txBody>
      </p:sp>
      <p:pic>
        <p:nvPicPr>
          <p:cNvPr id="1026" name="Picture 2" descr="Image result for picture of the heart chambers and valve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7269" y="567558"/>
            <a:ext cx="5312978" cy="53760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51251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Coronary Circulation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799" y="1641475"/>
            <a:ext cx="8018813" cy="4454525"/>
          </a:xfrm>
        </p:spPr>
        <p:txBody>
          <a:bodyPr>
            <a:noAutofit/>
          </a:bodyPr>
          <a:lstStyle/>
          <a:p>
            <a:pPr lvl="0"/>
            <a:r>
              <a:rPr lang="en-US" dirty="0"/>
              <a:t>Right and left coronary arteries are first branches off ascending aorta</a:t>
            </a:r>
          </a:p>
          <a:p>
            <a:pPr lvl="0"/>
            <a:r>
              <a:rPr lang="en-US" dirty="0"/>
              <a:t>Coronary arteries bring nutrients and oxygen to heart tissue</a:t>
            </a:r>
          </a:p>
          <a:p>
            <a:pPr lvl="0"/>
            <a:r>
              <a:rPr lang="en-US" dirty="0"/>
              <a:t>Coronary arteries have important role of maintaining </a:t>
            </a:r>
            <a:r>
              <a:rPr lang="en-US" dirty="0" smtClean="0"/>
              <a:t>myocardium</a:t>
            </a:r>
          </a:p>
          <a:p>
            <a:pPr lvl="0"/>
            <a:endParaRPr lang="en-US" dirty="0"/>
          </a:p>
          <a:p>
            <a:pPr lvl="0"/>
            <a:r>
              <a:rPr lang="en-US" b="1" dirty="0" smtClean="0">
                <a:solidFill>
                  <a:srgbClr val="FFFF00"/>
                </a:solidFill>
              </a:rPr>
              <a:t>**I would remember this</a:t>
            </a:r>
            <a:endParaRPr lang="en-US" b="1" dirty="0">
              <a:solidFill>
                <a:srgbClr val="FFFF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 </a:t>
            </a:r>
            <a:fld id="{E234264E-8860-42A2-83C5-41782AA54ED9}" type="slidenum">
              <a:rPr lang="en-GB" smtClean="0"/>
              <a:pPr>
                <a:defRPr/>
              </a:pPr>
              <a:t>11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44536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Hepatic Portal Circulation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799" y="1641475"/>
            <a:ext cx="8018813" cy="4454525"/>
          </a:xfrm>
        </p:spPr>
        <p:txBody>
          <a:bodyPr>
            <a:noAutofit/>
          </a:bodyPr>
          <a:lstStyle/>
          <a:p>
            <a:pPr lvl="0"/>
            <a:r>
              <a:rPr lang="en-US" dirty="0"/>
              <a:t>Veins from spleen, gallbladder, stomach, and intestines dump blood into hepatic portal vein, which takes blood to liver</a:t>
            </a:r>
          </a:p>
          <a:p>
            <a:pPr lvl="0"/>
            <a:r>
              <a:rPr lang="en-US" dirty="0"/>
              <a:t>Liver has special role in filtering blood and metabolizes or breaks down substances</a:t>
            </a:r>
          </a:p>
          <a:p>
            <a:pPr lvl="1"/>
            <a:r>
              <a:rPr lang="en-US" dirty="0"/>
              <a:t>Glucose</a:t>
            </a:r>
          </a:p>
          <a:p>
            <a:pPr lvl="1"/>
            <a:r>
              <a:rPr lang="en-US" dirty="0"/>
              <a:t>Toxic substances like alcohol or medications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 </a:t>
            </a:r>
            <a:fld id="{E234264E-8860-42A2-83C5-41782AA54ED9}" type="slidenum">
              <a:rPr lang="en-GB" smtClean="0"/>
              <a:pPr>
                <a:defRPr/>
              </a:pPr>
              <a:t>12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551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Blood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799" y="1641475"/>
            <a:ext cx="8018813" cy="4665540"/>
          </a:xfrm>
        </p:spPr>
        <p:txBody>
          <a:bodyPr>
            <a:noAutofit/>
          </a:bodyPr>
          <a:lstStyle/>
          <a:p>
            <a:pPr lvl="0"/>
            <a:r>
              <a:rPr lang="en-US" dirty="0"/>
              <a:t>Made up of two components:</a:t>
            </a:r>
          </a:p>
          <a:p>
            <a:pPr lvl="1"/>
            <a:r>
              <a:rPr lang="en-US" dirty="0"/>
              <a:t>Liquid portion: Plasma (55%)</a:t>
            </a:r>
          </a:p>
          <a:p>
            <a:pPr lvl="1"/>
            <a:r>
              <a:rPr lang="en-US" dirty="0"/>
              <a:t>Formed elements: RBCs, WBCs, and platelets (45%)</a:t>
            </a:r>
          </a:p>
          <a:p>
            <a:r>
              <a:rPr lang="en-US" dirty="0"/>
              <a:t>The average 150-pound person has approximately 5 liters of blood circulating throughout the body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 </a:t>
            </a:r>
            <a:fld id="{E234264E-8860-42A2-83C5-41782AA54ED9}" type="slidenum">
              <a:rPr lang="en-GB" smtClean="0"/>
              <a:pPr>
                <a:defRPr/>
              </a:pPr>
              <a:t>13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77315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66442" y="756745"/>
            <a:ext cx="6620968" cy="3594538"/>
          </a:xfrm>
        </p:spPr>
        <p:txBody>
          <a:bodyPr/>
          <a:lstStyle/>
          <a:p>
            <a:r>
              <a:rPr lang="en-US" sz="2800" dirty="0" smtClean="0"/>
              <a:t>The next 5 slides are a review of blood, based on this information it will help you to understand the effects blood has on the heart and the circulatory system.</a:t>
            </a:r>
            <a:endParaRPr lang="en-US" sz="2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 </a:t>
            </a:r>
            <a:fld id="{71EFB42C-6A15-4A9A-871B-37380EDB6A26}" type="slidenum">
              <a:rPr lang="en-GB" smtClean="0"/>
              <a:pPr>
                <a:defRPr/>
              </a:pPr>
              <a:t>14</a:t>
            </a:fld>
            <a:endParaRPr lang="en-GB" smtClean="0"/>
          </a:p>
          <a:p>
            <a:pPr>
              <a:defRPr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62399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Plasma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799" y="1641475"/>
            <a:ext cx="8018813" cy="4665540"/>
          </a:xfrm>
        </p:spPr>
        <p:txBody>
          <a:bodyPr>
            <a:noAutofit/>
          </a:bodyPr>
          <a:lstStyle/>
          <a:p>
            <a:pPr lvl="0"/>
            <a:r>
              <a:rPr lang="en-US" dirty="0"/>
              <a:t>Contains 90% water, and:</a:t>
            </a:r>
          </a:p>
          <a:p>
            <a:pPr lvl="1"/>
            <a:r>
              <a:rPr lang="en-US" dirty="0"/>
              <a:t>Albumin</a:t>
            </a:r>
          </a:p>
          <a:p>
            <a:pPr lvl="1"/>
            <a:r>
              <a:rPr lang="en-US" dirty="0"/>
              <a:t>Globulins</a:t>
            </a:r>
          </a:p>
          <a:p>
            <a:pPr lvl="1"/>
            <a:r>
              <a:rPr lang="en-US" dirty="0"/>
              <a:t>Clotting factors</a:t>
            </a:r>
          </a:p>
          <a:p>
            <a:pPr lvl="1"/>
            <a:r>
              <a:rPr lang="en-US" dirty="0"/>
              <a:t>Complement</a:t>
            </a:r>
          </a:p>
          <a:p>
            <a:pPr lvl="1"/>
            <a:r>
              <a:rPr lang="en-US" dirty="0"/>
              <a:t>Inorganic substances and electrolytes</a:t>
            </a:r>
          </a:p>
          <a:p>
            <a:pPr lvl="1"/>
            <a:r>
              <a:rPr lang="en-US" dirty="0"/>
              <a:t>Organic substances</a:t>
            </a:r>
          </a:p>
          <a:p>
            <a:pPr lvl="1"/>
            <a:r>
              <a:rPr lang="en-US" dirty="0"/>
              <a:t>Waste products</a:t>
            </a:r>
          </a:p>
          <a:p>
            <a:r>
              <a:rPr lang="en-US" dirty="0"/>
              <a:t>Has a narrow pH range (7.35 to 7.45)</a:t>
            </a:r>
          </a:p>
          <a:p>
            <a:r>
              <a:rPr lang="en-US" dirty="0"/>
              <a:t>Most chemical reactions in body are pH dependent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 </a:t>
            </a:r>
            <a:fld id="{E234264E-8860-42A2-83C5-41782AA54ED9}" type="slidenum">
              <a:rPr lang="en-GB" smtClean="0"/>
              <a:pPr>
                <a:defRPr/>
              </a:pPr>
              <a:t>15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0666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Thrombocytes and Leukocytes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799" y="2096814"/>
            <a:ext cx="8018813" cy="3736428"/>
          </a:xfrm>
        </p:spPr>
        <p:txBody>
          <a:bodyPr>
            <a:noAutofit/>
          </a:bodyPr>
          <a:lstStyle/>
          <a:p>
            <a:pPr lvl="0"/>
            <a:r>
              <a:rPr lang="en-US" dirty="0"/>
              <a:t>Thrombocytes (platelets) aid in coagulation</a:t>
            </a:r>
          </a:p>
          <a:p>
            <a:pPr lvl="0"/>
            <a:r>
              <a:rPr lang="en-US" dirty="0"/>
              <a:t>Leukocytes (WBCs) protect body from invading pathogens</a:t>
            </a:r>
          </a:p>
          <a:p>
            <a:pPr lvl="1"/>
            <a:r>
              <a:rPr lang="en-US" dirty="0"/>
              <a:t>Granulocytes</a:t>
            </a:r>
          </a:p>
          <a:p>
            <a:pPr lvl="2"/>
            <a:r>
              <a:rPr lang="en-US" dirty="0"/>
              <a:t>Neutrophils</a:t>
            </a:r>
          </a:p>
          <a:p>
            <a:pPr lvl="2"/>
            <a:r>
              <a:rPr lang="en-US" dirty="0"/>
              <a:t>Eosinophils</a:t>
            </a:r>
          </a:p>
          <a:p>
            <a:pPr lvl="2"/>
            <a:r>
              <a:rPr lang="en-US" dirty="0"/>
              <a:t>Basophils</a:t>
            </a:r>
          </a:p>
          <a:p>
            <a:pPr lvl="1"/>
            <a:r>
              <a:rPr lang="en-US" dirty="0"/>
              <a:t>Agranulocytes</a:t>
            </a:r>
          </a:p>
          <a:p>
            <a:pPr lvl="2"/>
            <a:r>
              <a:rPr lang="en-US" dirty="0"/>
              <a:t>Monocytes</a:t>
            </a:r>
          </a:p>
          <a:p>
            <a:pPr lvl="2"/>
            <a:r>
              <a:rPr lang="en-US" dirty="0"/>
              <a:t>Lymphocytes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 </a:t>
            </a:r>
            <a:fld id="{E234264E-8860-42A2-83C5-41782AA54ED9}" type="slidenum">
              <a:rPr lang="en-GB" smtClean="0"/>
              <a:pPr>
                <a:defRPr/>
              </a:pPr>
              <a:t>16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75080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Erythrocytes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799" y="1641475"/>
            <a:ext cx="8018813" cy="4665540"/>
          </a:xfrm>
        </p:spPr>
        <p:txBody>
          <a:bodyPr>
            <a:noAutofit/>
          </a:bodyPr>
          <a:lstStyle/>
          <a:p>
            <a:pPr lvl="0"/>
            <a:r>
              <a:rPr lang="en-US" dirty="0"/>
              <a:t>Red blood cells (RBCs)</a:t>
            </a:r>
          </a:p>
          <a:p>
            <a:pPr lvl="0"/>
            <a:r>
              <a:rPr lang="en-US" dirty="0"/>
              <a:t>Transport oxygen and carbon dioxide throughout the body</a:t>
            </a:r>
          </a:p>
          <a:p>
            <a:pPr lvl="0"/>
            <a:r>
              <a:rPr lang="en-US" dirty="0"/>
              <a:t>RBC production is stimulated by erythropoietin</a:t>
            </a:r>
          </a:p>
          <a:p>
            <a:pPr lvl="0"/>
            <a:r>
              <a:rPr lang="en-US" dirty="0"/>
              <a:t>When RBC is no longer useful, it is broken down into iron and bilirubin in the spleen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 </a:t>
            </a:r>
            <a:fld id="{E234264E-8860-42A2-83C5-41782AA54ED9}" type="slidenum">
              <a:rPr lang="en-GB" smtClean="0"/>
              <a:pPr>
                <a:defRPr/>
              </a:pPr>
              <a:t>17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92320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Blood Types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799" y="1641475"/>
            <a:ext cx="8018813" cy="4665540"/>
          </a:xfrm>
        </p:spPr>
        <p:txBody>
          <a:bodyPr>
            <a:noAutofit/>
          </a:bodyPr>
          <a:lstStyle/>
          <a:p>
            <a:pPr lvl="0"/>
            <a:r>
              <a:rPr lang="en-US" dirty="0"/>
              <a:t>ABO system</a:t>
            </a:r>
          </a:p>
          <a:p>
            <a:pPr lvl="1"/>
            <a:r>
              <a:rPr lang="en-US" dirty="0"/>
              <a:t>Each person has the A, B, ABO, or O blood type</a:t>
            </a:r>
          </a:p>
          <a:p>
            <a:pPr lvl="0"/>
            <a:r>
              <a:rPr lang="en-US" dirty="0"/>
              <a:t>Rh system</a:t>
            </a:r>
          </a:p>
          <a:p>
            <a:pPr lvl="1"/>
            <a:r>
              <a:rPr lang="en-US" dirty="0"/>
              <a:t>Each person is either Rh-positive or Rh-negative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 </a:t>
            </a:r>
            <a:fld id="{E234264E-8860-42A2-83C5-41782AA54ED9}" type="slidenum">
              <a:rPr lang="en-GB" smtClean="0"/>
              <a:pPr>
                <a:defRPr/>
              </a:pPr>
              <a:t>18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29637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Life Span Changes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799" y="1641475"/>
            <a:ext cx="8018813" cy="4665540"/>
          </a:xfrm>
        </p:spPr>
        <p:txBody>
          <a:bodyPr>
            <a:noAutofit/>
          </a:bodyPr>
          <a:lstStyle/>
          <a:p>
            <a:pPr lvl="0"/>
            <a:r>
              <a:rPr lang="en-US" dirty="0"/>
              <a:t>Unborn child receives oxygen and nutrients from mother’s blood</a:t>
            </a:r>
          </a:p>
          <a:p>
            <a:pPr lvl="0"/>
            <a:r>
              <a:rPr lang="en-US" dirty="0"/>
              <a:t>As child grows and matures, heart rate decreases</a:t>
            </a:r>
          </a:p>
          <a:p>
            <a:pPr lvl="1"/>
            <a:r>
              <a:rPr lang="en-US" dirty="0"/>
              <a:t>Resistance for blood flow increases and thus the blood pressure increases with age</a:t>
            </a:r>
          </a:p>
          <a:p>
            <a:pPr lvl="0"/>
            <a:r>
              <a:rPr lang="en-US" dirty="0"/>
              <a:t>As person ages, the heart and blood vessels undergo changes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 </a:t>
            </a:r>
            <a:fld id="{E234264E-8860-42A2-83C5-41782AA54ED9}" type="slidenum">
              <a:rPr lang="en-GB" smtClean="0"/>
              <a:pPr>
                <a:defRPr/>
              </a:pPr>
              <a:t>19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35239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1EFB42C-6A15-4A9A-871B-37380EDB6A26}" type="slidenum">
              <a:rPr lang="en-GB" smtClean="0"/>
              <a:pPr>
                <a:defRPr/>
              </a:pPr>
              <a:t>2</a:t>
            </a:fld>
            <a:endParaRPr lang="en-GB" dirty="0"/>
          </a:p>
        </p:txBody>
      </p:sp>
      <p:sp>
        <p:nvSpPr>
          <p:cNvPr id="1963014" name="Rectangle 6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263525"/>
            <a:ext cx="9144000" cy="1057275"/>
          </a:xfrm>
        </p:spPr>
        <p:txBody>
          <a:bodyPr>
            <a:noAutofit/>
          </a:bodyPr>
          <a:lstStyle/>
          <a:p>
            <a:r>
              <a:rPr lang="en-US" dirty="0"/>
              <a:t> </a:t>
            </a:r>
            <a:r>
              <a:rPr lang="en-US" dirty="0" smtClean="0"/>
              <a:t>                    </a:t>
            </a:r>
            <a:r>
              <a:rPr lang="en-US" dirty="0" smtClean="0"/>
              <a:t> </a:t>
            </a:r>
            <a:r>
              <a:rPr lang="en-US" dirty="0"/>
              <a:t>Cardiology 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sz="1600" dirty="0"/>
          </a:p>
        </p:txBody>
      </p:sp>
      <p:sp>
        <p:nvSpPr>
          <p:cNvPr id="1963015" name="Rectangle 7"/>
          <p:cNvSpPr>
            <a:spLocks noGrp="1" noChangeArrowheads="1"/>
          </p:cNvSpPr>
          <p:nvPr>
            <p:ph type="body" idx="4294967295"/>
          </p:nvPr>
        </p:nvSpPr>
        <p:spPr>
          <a:xfrm>
            <a:off x="0" y="1587500"/>
            <a:ext cx="8864600" cy="4551363"/>
          </a:xfrm>
        </p:spPr>
        <p:txBody>
          <a:bodyPr>
            <a:noAutofit/>
          </a:bodyPr>
          <a:lstStyle/>
          <a:p>
            <a:pPr>
              <a:buFont typeface="+mj-lt"/>
              <a:buAutoNum type="arabicPeriod"/>
            </a:pPr>
            <a:r>
              <a:rPr lang="en-US" sz="2600" dirty="0"/>
              <a:t>Describe the anatomy of the cardiovascular system.</a:t>
            </a:r>
          </a:p>
          <a:p>
            <a:pPr>
              <a:buFont typeface="+mj-lt"/>
              <a:buAutoNum type="arabicPeriod"/>
            </a:pPr>
            <a:r>
              <a:rPr lang="en-US" sz="2600" dirty="0"/>
              <a:t>Explain the pulmonary and systemic circulations.</a:t>
            </a:r>
          </a:p>
          <a:p>
            <a:pPr>
              <a:buFont typeface="+mj-lt"/>
              <a:buAutoNum type="arabicPeriod"/>
            </a:pPr>
            <a:r>
              <a:rPr lang="en-US" sz="2600" dirty="0"/>
              <a:t>Describe coronary circulation, hepatic portal circulation, and fetal circulation.</a:t>
            </a:r>
          </a:p>
          <a:p>
            <a:pPr>
              <a:buFont typeface="+mj-lt"/>
              <a:buAutoNum type="arabicPeriod"/>
            </a:pPr>
            <a:r>
              <a:rPr lang="en-US" sz="2600" dirty="0"/>
              <a:t>Explain the components in blood, and discuss blood types.</a:t>
            </a:r>
          </a:p>
          <a:p>
            <a:pPr>
              <a:buFont typeface="+mj-lt"/>
              <a:buAutoNum type="arabicPeriod"/>
            </a:pPr>
            <a:r>
              <a:rPr lang="en-US" sz="2600" dirty="0"/>
              <a:t>Describe life span changes related to the cardiovascular system.</a:t>
            </a:r>
          </a:p>
          <a:p>
            <a:pPr>
              <a:buFont typeface="+mj-lt"/>
              <a:buAutoNum type="arabicPeriod"/>
            </a:pPr>
            <a:r>
              <a:rPr lang="en-US" sz="2600" dirty="0"/>
              <a:t>Describe the conduction system of the heart, including the three states of a cardiac cell.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Cardiac Muscle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799" y="1641475"/>
            <a:ext cx="8018813" cy="4665540"/>
          </a:xfrm>
        </p:spPr>
        <p:txBody>
          <a:bodyPr>
            <a:noAutofit/>
          </a:bodyPr>
          <a:lstStyle/>
          <a:p>
            <a:pPr lvl="0"/>
            <a:r>
              <a:rPr lang="en-US" dirty="0"/>
              <a:t>Two kinds of cardiac cells</a:t>
            </a:r>
          </a:p>
          <a:p>
            <a:pPr lvl="1"/>
            <a:r>
              <a:rPr lang="en-US" dirty="0"/>
              <a:t>Electrical or conduction system cells</a:t>
            </a:r>
          </a:p>
          <a:p>
            <a:pPr lvl="1"/>
            <a:r>
              <a:rPr lang="en-US" dirty="0"/>
              <a:t>Myocardial cells</a:t>
            </a:r>
          </a:p>
          <a:p>
            <a:r>
              <a:rPr lang="en-US" dirty="0"/>
              <a:t>Electrical cells have three unique characteristics:</a:t>
            </a:r>
          </a:p>
          <a:p>
            <a:pPr lvl="1"/>
            <a:r>
              <a:rPr lang="en-US" dirty="0"/>
              <a:t>Automaticity</a:t>
            </a:r>
          </a:p>
          <a:p>
            <a:pPr lvl="1"/>
            <a:r>
              <a:rPr lang="en-US" dirty="0"/>
              <a:t>Excitability</a:t>
            </a:r>
          </a:p>
          <a:p>
            <a:pPr lvl="1"/>
            <a:r>
              <a:rPr lang="en-US" dirty="0" smtClean="0"/>
              <a:t>Conductivity</a:t>
            </a:r>
          </a:p>
          <a:p>
            <a:pPr lvl="1"/>
            <a:endParaRPr lang="en-US" dirty="0"/>
          </a:p>
          <a:p>
            <a:pPr lvl="1"/>
            <a:r>
              <a:rPr lang="en-US" dirty="0" smtClean="0"/>
              <a:t>***</a:t>
            </a:r>
            <a:r>
              <a:rPr lang="en-US" b="1" dirty="0" smtClean="0">
                <a:solidFill>
                  <a:srgbClr val="FFFF00"/>
                </a:solidFill>
              </a:rPr>
              <a:t>know the layers of the heart </a:t>
            </a:r>
            <a:r>
              <a:rPr lang="en-US" b="1" dirty="0" err="1" smtClean="0">
                <a:solidFill>
                  <a:srgbClr val="FFFF00"/>
                </a:solidFill>
              </a:rPr>
              <a:t>ie</a:t>
            </a:r>
            <a:r>
              <a:rPr lang="en-US" b="1" dirty="0" smtClean="0">
                <a:solidFill>
                  <a:srgbClr val="FFFF00"/>
                </a:solidFill>
              </a:rPr>
              <a:t>, myocardium</a:t>
            </a:r>
            <a:endParaRPr lang="en-US" b="1" dirty="0">
              <a:solidFill>
                <a:srgbClr val="FFFF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 </a:t>
            </a:r>
            <a:fld id="{E234264E-8860-42A2-83C5-41782AA54ED9}" type="slidenum">
              <a:rPr lang="en-GB" smtClean="0"/>
              <a:pPr>
                <a:defRPr/>
              </a:pPr>
              <a:t>20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43106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Conduction System Structures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799" y="2033751"/>
            <a:ext cx="8018813" cy="2932387"/>
          </a:xfrm>
        </p:spPr>
        <p:txBody>
          <a:bodyPr>
            <a:noAutofit/>
          </a:bodyPr>
          <a:lstStyle/>
          <a:p>
            <a:pPr lvl="0"/>
            <a:r>
              <a:rPr lang="en-US" dirty="0"/>
              <a:t>Sinoatrial (SA) node</a:t>
            </a:r>
          </a:p>
          <a:p>
            <a:pPr lvl="0"/>
            <a:r>
              <a:rPr lang="en-US" dirty="0"/>
              <a:t>Atrioventricular (AV) node</a:t>
            </a:r>
          </a:p>
          <a:p>
            <a:pPr lvl="0"/>
            <a:r>
              <a:rPr lang="en-US" dirty="0"/>
              <a:t>Bundle of His (also called </a:t>
            </a:r>
            <a:r>
              <a:rPr lang="en-US" i="1" dirty="0"/>
              <a:t>AV bundle</a:t>
            </a:r>
            <a:r>
              <a:rPr lang="en-US" dirty="0"/>
              <a:t>)</a:t>
            </a:r>
          </a:p>
          <a:p>
            <a:pPr lvl="0"/>
            <a:r>
              <a:rPr lang="en-US" dirty="0"/>
              <a:t>Right and left bundle branches</a:t>
            </a:r>
          </a:p>
          <a:p>
            <a:pPr lvl="0"/>
            <a:r>
              <a:rPr lang="en-US" dirty="0"/>
              <a:t>Purkinje </a:t>
            </a:r>
            <a:r>
              <a:rPr lang="en-US" dirty="0" smtClean="0"/>
              <a:t>fibers</a:t>
            </a:r>
          </a:p>
          <a:p>
            <a:pPr lvl="0"/>
            <a:r>
              <a:rPr lang="en-US" dirty="0" smtClean="0"/>
              <a:t>*****</a:t>
            </a:r>
            <a:r>
              <a:rPr lang="en-US" b="1" dirty="0" smtClean="0">
                <a:solidFill>
                  <a:srgbClr val="FFFF00"/>
                </a:solidFill>
              </a:rPr>
              <a:t>know these 5 structures</a:t>
            </a:r>
            <a:endParaRPr lang="en-US" b="1" dirty="0">
              <a:solidFill>
                <a:srgbClr val="FFFF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 </a:t>
            </a:r>
            <a:fld id="{E234264E-8860-42A2-83C5-41782AA54ED9}" type="slidenum">
              <a:rPr lang="en-GB" smtClean="0"/>
              <a:pPr>
                <a:defRPr/>
              </a:pPr>
              <a:t>21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41225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States of Cardiac Cell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799" y="1641475"/>
            <a:ext cx="8018813" cy="4665540"/>
          </a:xfrm>
        </p:spPr>
        <p:txBody>
          <a:bodyPr>
            <a:noAutofit/>
          </a:bodyPr>
          <a:lstStyle/>
          <a:p>
            <a:pPr lvl="0"/>
            <a:r>
              <a:rPr lang="en-US" dirty="0"/>
              <a:t>Polarized</a:t>
            </a:r>
          </a:p>
          <a:p>
            <a:pPr lvl="1"/>
            <a:r>
              <a:rPr lang="en-US" dirty="0"/>
              <a:t>”Waiting” stage</a:t>
            </a:r>
          </a:p>
          <a:p>
            <a:pPr lvl="0"/>
            <a:r>
              <a:rPr lang="en-US" dirty="0"/>
              <a:t>Depolarized</a:t>
            </a:r>
          </a:p>
          <a:p>
            <a:pPr lvl="1"/>
            <a:r>
              <a:rPr lang="en-US" dirty="0"/>
              <a:t>When impulse hits cells, cells’ charges charge</a:t>
            </a:r>
          </a:p>
          <a:p>
            <a:pPr lvl="1"/>
            <a:r>
              <a:rPr lang="en-US" dirty="0"/>
              <a:t>Impulse moves through cell, causing action potential</a:t>
            </a:r>
          </a:p>
          <a:p>
            <a:pPr lvl="0"/>
            <a:r>
              <a:rPr lang="en-US" dirty="0"/>
              <a:t>Repolarized</a:t>
            </a:r>
          </a:p>
          <a:p>
            <a:pPr lvl="1"/>
            <a:r>
              <a:rPr lang="en-US" dirty="0"/>
              <a:t>After impulse passes over cell, ions move back to their original </a:t>
            </a:r>
            <a:r>
              <a:rPr lang="en-US" dirty="0" smtClean="0"/>
              <a:t>location</a:t>
            </a:r>
          </a:p>
          <a:p>
            <a:pPr lvl="1"/>
            <a:endParaRPr lang="en-US" dirty="0"/>
          </a:p>
          <a:p>
            <a:pPr lvl="1"/>
            <a:endParaRPr lang="en-US" dirty="0" smtClean="0"/>
          </a:p>
          <a:p>
            <a:pPr marL="457207" lvl="1" indent="0">
              <a:buNone/>
            </a:pPr>
            <a:r>
              <a:rPr lang="en-US" b="1" dirty="0" smtClean="0">
                <a:solidFill>
                  <a:srgbClr val="FFFF00"/>
                </a:solidFill>
              </a:rPr>
              <a:t>****KNOW!!</a:t>
            </a:r>
            <a:endParaRPr lang="en-US" b="1" dirty="0">
              <a:solidFill>
                <a:srgbClr val="FFFF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 </a:t>
            </a:r>
            <a:fld id="{E234264E-8860-42A2-83C5-41782AA54ED9}" type="slidenum">
              <a:rPr lang="en-GB" smtClean="0"/>
              <a:pPr>
                <a:defRPr/>
              </a:pPr>
              <a:t>22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35723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Conduction System and Blood Flow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799" y="2317531"/>
            <a:ext cx="8018813" cy="2774731"/>
          </a:xfrm>
        </p:spPr>
        <p:txBody>
          <a:bodyPr>
            <a:noAutofit/>
          </a:bodyPr>
          <a:lstStyle/>
          <a:p>
            <a:pPr lvl="0"/>
            <a:r>
              <a:rPr lang="en-US" dirty="0"/>
              <a:t>Conduction system is the electrical system in the heart</a:t>
            </a:r>
          </a:p>
          <a:p>
            <a:pPr lvl="1"/>
            <a:r>
              <a:rPr lang="en-US" dirty="0"/>
              <a:t>Recorded on an ECG</a:t>
            </a:r>
          </a:p>
          <a:p>
            <a:r>
              <a:rPr lang="en-US" dirty="0"/>
              <a:t>Cardiac muscle is different than other muscles in the body</a:t>
            </a:r>
          </a:p>
          <a:p>
            <a:pPr lvl="1"/>
            <a:r>
              <a:rPr lang="en-US" dirty="0"/>
              <a:t>When heart rate needs to change to meet demands of body, autonomic nervous system automatically kicks in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 </a:t>
            </a:r>
            <a:fld id="{E234264E-8860-42A2-83C5-41782AA54ED9}" type="slidenum">
              <a:rPr lang="en-GB" smtClean="0"/>
              <a:pPr>
                <a:defRPr/>
              </a:pPr>
              <a:t>23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89829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Blood Pressure (BP)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799" y="1641475"/>
            <a:ext cx="8018813" cy="4665540"/>
          </a:xfrm>
        </p:spPr>
        <p:txBody>
          <a:bodyPr>
            <a:noAutofit/>
          </a:bodyPr>
          <a:lstStyle/>
          <a:p>
            <a:pPr lvl="0"/>
            <a:r>
              <a:rPr lang="en-US" dirty="0"/>
              <a:t>Blood pressure (BP): Resulting force of blood against the walls of arteries</a:t>
            </a:r>
          </a:p>
          <a:p>
            <a:pPr lvl="0"/>
            <a:r>
              <a:rPr lang="en-US" dirty="0"/>
              <a:t>Two measurements are taken during cardiac cycle:</a:t>
            </a:r>
          </a:p>
          <a:p>
            <a:pPr lvl="1"/>
            <a:r>
              <a:rPr lang="en-US" dirty="0"/>
              <a:t>Systole: Measured when heart is contracting and pumping out the blood</a:t>
            </a:r>
          </a:p>
          <a:p>
            <a:pPr lvl="1"/>
            <a:r>
              <a:rPr lang="en-US" dirty="0"/>
              <a:t>Diastole: Relaxation phase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 </a:t>
            </a:r>
            <a:fld id="{E234264E-8860-42A2-83C5-41782AA54ED9}" type="slidenum">
              <a:rPr lang="en-GB" smtClean="0"/>
              <a:pPr>
                <a:defRPr/>
              </a:pPr>
              <a:t>24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06096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Factors that </a:t>
            </a:r>
            <a:r>
              <a:rPr lang="en-US" dirty="0" smtClean="0"/>
              <a:t>Influence BP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799" y="1641475"/>
            <a:ext cx="8018813" cy="4665540"/>
          </a:xfrm>
        </p:spPr>
        <p:txBody>
          <a:bodyPr>
            <a:noAutofit/>
          </a:bodyPr>
          <a:lstStyle/>
          <a:p>
            <a:pPr lvl="0"/>
            <a:r>
              <a:rPr lang="en-US" dirty="0"/>
              <a:t>Blood volume</a:t>
            </a:r>
          </a:p>
          <a:p>
            <a:pPr lvl="1"/>
            <a:r>
              <a:rPr lang="en-US" dirty="0"/>
              <a:t>Can be raised by blood/plasma/IV transfusions or increased sodium intake</a:t>
            </a:r>
          </a:p>
          <a:p>
            <a:pPr lvl="0"/>
            <a:r>
              <a:rPr lang="en-US" dirty="0"/>
              <a:t>Strength of ventricular contractions</a:t>
            </a:r>
          </a:p>
          <a:p>
            <a:pPr lvl="0"/>
            <a:r>
              <a:rPr lang="en-US" dirty="0"/>
              <a:t>Resistance to blood flow</a:t>
            </a:r>
          </a:p>
          <a:p>
            <a:pPr lvl="1"/>
            <a:r>
              <a:rPr lang="en-US" dirty="0"/>
              <a:t>Plaque</a:t>
            </a:r>
          </a:p>
          <a:p>
            <a:pPr lvl="1"/>
            <a:r>
              <a:rPr lang="en-US" dirty="0"/>
              <a:t>Smoking</a:t>
            </a:r>
          </a:p>
          <a:p>
            <a:pPr lvl="1"/>
            <a:r>
              <a:rPr lang="en-US" dirty="0"/>
              <a:t>Constriction of smooth muscles during vasoconstriction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 </a:t>
            </a:r>
            <a:fld id="{E234264E-8860-42A2-83C5-41782AA54ED9}" type="slidenum">
              <a:rPr lang="en-GB" smtClean="0"/>
              <a:pPr>
                <a:defRPr/>
              </a:pPr>
              <a:t>25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44701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Coagulation and Hemostasis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799" y="2065283"/>
            <a:ext cx="8018813" cy="3799489"/>
          </a:xfrm>
        </p:spPr>
        <p:txBody>
          <a:bodyPr>
            <a:noAutofit/>
          </a:bodyPr>
          <a:lstStyle/>
          <a:p>
            <a:pPr lvl="0"/>
            <a:r>
              <a:rPr lang="en-US" dirty="0"/>
              <a:t>Damaged vessel will constrict to slow the flow of blood through vessel</a:t>
            </a:r>
          </a:p>
          <a:p>
            <a:pPr lvl="0"/>
            <a:r>
              <a:rPr lang="en-US" dirty="0"/>
              <a:t>In response to injury, platelets become sticky and clump together (aggregation)</a:t>
            </a:r>
          </a:p>
          <a:p>
            <a:pPr lvl="1"/>
            <a:r>
              <a:rPr lang="en-US" dirty="0"/>
              <a:t>Platelets then stick to area of injury (adhesion)</a:t>
            </a:r>
          </a:p>
          <a:p>
            <a:r>
              <a:rPr lang="en-US" dirty="0"/>
              <a:t>Fibrin net traps RBCs and more platelets to form a thrombus (coagulation)</a:t>
            </a:r>
          </a:p>
          <a:p>
            <a:r>
              <a:rPr lang="en-US" dirty="0"/>
              <a:t>Hemostasis: When body stops flow of blood through </a:t>
            </a:r>
            <a:r>
              <a:rPr lang="en-US" dirty="0" smtClean="0"/>
              <a:t>coagulation</a:t>
            </a:r>
          </a:p>
          <a:p>
            <a:r>
              <a:rPr lang="en-US" dirty="0" smtClean="0"/>
              <a:t>**</a:t>
            </a:r>
            <a:r>
              <a:rPr lang="en-US" b="1" dirty="0" smtClean="0">
                <a:solidFill>
                  <a:srgbClr val="FFFF00"/>
                </a:solidFill>
              </a:rPr>
              <a:t>FOR YOUR INFORMATION</a:t>
            </a:r>
            <a:endParaRPr lang="en-US" b="1" dirty="0">
              <a:solidFill>
                <a:srgbClr val="FFFF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 </a:t>
            </a:r>
            <a:fld id="{E234264E-8860-42A2-83C5-41782AA54ED9}" type="slidenum">
              <a:rPr lang="en-GB" smtClean="0"/>
              <a:pPr>
                <a:defRPr/>
              </a:pPr>
              <a:t>26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85018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Signs and Symptoms of Cardiovascular Disorders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799" y="2065283"/>
            <a:ext cx="4000501" cy="3263462"/>
          </a:xfrm>
        </p:spPr>
        <p:txBody>
          <a:bodyPr>
            <a:noAutofit/>
          </a:bodyPr>
          <a:lstStyle/>
          <a:p>
            <a:pPr lvl="0"/>
            <a:r>
              <a:rPr lang="en-US" dirty="0"/>
              <a:t>Angina (chest pain)</a:t>
            </a:r>
          </a:p>
          <a:p>
            <a:pPr lvl="0"/>
            <a:r>
              <a:rPr lang="en-US" dirty="0">
                <a:solidFill>
                  <a:srgbClr val="FFFF00"/>
                </a:solidFill>
              </a:rPr>
              <a:t>Bradycardia (heartbeat &gt;60 bpm)</a:t>
            </a:r>
          </a:p>
          <a:p>
            <a:pPr lvl="0"/>
            <a:r>
              <a:rPr lang="en-US" dirty="0">
                <a:solidFill>
                  <a:srgbClr val="FFFF00"/>
                </a:solidFill>
              </a:rPr>
              <a:t>Tachycardia (heartbeat &lt;100 bpm)</a:t>
            </a:r>
          </a:p>
          <a:p>
            <a:pPr lvl="0"/>
            <a:r>
              <a:rPr lang="en-US" dirty="0"/>
              <a:t>Palpitation</a:t>
            </a:r>
          </a:p>
          <a:p>
            <a:pPr lvl="0"/>
            <a:r>
              <a:rPr lang="en-US" dirty="0"/>
              <a:t>Cyanosis</a:t>
            </a:r>
          </a:p>
          <a:p>
            <a:pPr lvl="0"/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 </a:t>
            </a:r>
            <a:fld id="{E234264E-8860-42A2-83C5-41782AA54ED9}" type="slidenum">
              <a:rPr lang="en-GB" smtClean="0"/>
              <a:pPr>
                <a:defRPr/>
              </a:pPr>
              <a:t>27</a:t>
            </a:fld>
            <a:endParaRPr lang="en-GB" dirty="0"/>
          </a:p>
        </p:txBody>
      </p:sp>
      <p:sp>
        <p:nvSpPr>
          <p:cNvPr id="6" name="Content Placeholder 2"/>
          <p:cNvSpPr txBox="1">
            <a:spLocks/>
          </p:cNvSpPr>
          <p:nvPr/>
        </p:nvSpPr>
        <p:spPr bwMode="auto">
          <a:xfrm>
            <a:off x="4737099" y="1641475"/>
            <a:ext cx="3898901" cy="46655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lvl1pPr marL="342900" indent="-342900" algn="l" rtl="0" eaLnBrk="0" fontAlgn="base" hangingPunct="0">
              <a:spcBef>
                <a:spcPts val="0"/>
              </a:spcBef>
              <a:spcAft>
                <a:spcPct val="0"/>
              </a:spcAft>
              <a:buClr>
                <a:schemeClr val="bg1"/>
              </a:buClr>
              <a:buSzPct val="70000"/>
              <a:buFont typeface="Wingdings 2" pitchFamily="18" charset="2"/>
              <a:buChar char=""/>
              <a:defRPr sz="28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ts val="0"/>
              </a:spcBef>
              <a:spcAft>
                <a:spcPct val="0"/>
              </a:spcAft>
              <a:buClr>
                <a:schemeClr val="bg1"/>
              </a:buClr>
              <a:buSzPct val="70000"/>
              <a:buFont typeface="Wingdings" pitchFamily="2" charset="2"/>
              <a:buChar char="Ø"/>
              <a:defRPr sz="2400">
                <a:solidFill>
                  <a:schemeClr val="bg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ts val="0"/>
              </a:spcBef>
              <a:spcAft>
                <a:spcPct val="0"/>
              </a:spcAft>
              <a:buClr>
                <a:schemeClr val="bg1"/>
              </a:buClr>
              <a:buSzPct val="70000"/>
              <a:buChar char="•"/>
              <a:defRPr sz="2000">
                <a:solidFill>
                  <a:schemeClr val="bg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ts val="0"/>
              </a:spcBef>
              <a:spcAft>
                <a:spcPct val="0"/>
              </a:spcAft>
              <a:buClr>
                <a:schemeClr val="bg1"/>
              </a:buClr>
              <a:buSzPct val="70000"/>
              <a:buFont typeface="Wingdings 3" pitchFamily="18" charset="2"/>
              <a:buChar char=""/>
              <a:defRPr>
                <a:solidFill>
                  <a:schemeClr val="bg2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ts val="0"/>
              </a:spcBef>
              <a:spcAft>
                <a:spcPct val="0"/>
              </a:spcAft>
              <a:buClr>
                <a:schemeClr val="bg1"/>
              </a:buClr>
              <a:buSzPct val="70000"/>
              <a:buFont typeface="Times New Roman" pitchFamily="18" charset="0"/>
              <a:buChar char="–"/>
              <a:defRPr sz="1600">
                <a:solidFill>
                  <a:schemeClr val="bg2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Font typeface="Times New Roman" pitchFamily="18" charset="0"/>
              <a:buChar char="–"/>
              <a:defRPr sz="1600">
                <a:solidFill>
                  <a:schemeClr val="bg2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Font typeface="Times New Roman" pitchFamily="18" charset="0"/>
              <a:buChar char="–"/>
              <a:defRPr sz="1600">
                <a:solidFill>
                  <a:schemeClr val="bg2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Font typeface="Times New Roman" pitchFamily="18" charset="0"/>
              <a:buChar char="–"/>
              <a:defRPr sz="1600">
                <a:solidFill>
                  <a:schemeClr val="bg2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Font typeface="Times New Roman" pitchFamily="18" charset="0"/>
              <a:buChar char="–"/>
              <a:defRPr sz="1600">
                <a:solidFill>
                  <a:schemeClr val="bg2"/>
                </a:solidFill>
                <a:latin typeface="+mn-lt"/>
                <a:ea typeface="+mn-ea"/>
              </a:defRPr>
            </a:lvl9pPr>
          </a:lstStyle>
          <a:p>
            <a:r>
              <a:rPr lang="en-US" kern="0" dirty="0" smtClean="0"/>
              <a:t>Pallor</a:t>
            </a:r>
          </a:p>
          <a:p>
            <a:r>
              <a:rPr lang="en-US" kern="0" dirty="0" smtClean="0"/>
              <a:t>Dyspnea</a:t>
            </a:r>
          </a:p>
          <a:p>
            <a:r>
              <a:rPr lang="en-US" kern="0" dirty="0" smtClean="0"/>
              <a:t>Orthopnea</a:t>
            </a:r>
          </a:p>
          <a:p>
            <a:r>
              <a:rPr lang="en-US" kern="0" dirty="0" smtClean="0"/>
              <a:t>Shortness of breath</a:t>
            </a:r>
          </a:p>
          <a:p>
            <a:r>
              <a:rPr lang="en-US" kern="0" dirty="0" smtClean="0"/>
              <a:t>Diaphoresis</a:t>
            </a:r>
          </a:p>
          <a:p>
            <a:r>
              <a:rPr lang="en-US" kern="0" dirty="0" smtClean="0"/>
              <a:t>Edema</a:t>
            </a:r>
          </a:p>
          <a:p>
            <a:r>
              <a:rPr lang="en-US" kern="0" dirty="0" smtClean="0"/>
              <a:t>Syncope</a:t>
            </a:r>
            <a:endParaRPr lang="en-US" kern="0" dirty="0"/>
          </a:p>
        </p:txBody>
      </p:sp>
    </p:spTree>
    <p:extLst>
      <p:ext uri="{BB962C8B-B14F-4D97-AF65-F5344CB8AC3E}">
        <p14:creationId xmlns:p14="http://schemas.microsoft.com/office/powerpoint/2010/main" val="947290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Cardiovascular-Related Disorders</a:t>
            </a:r>
            <a:br>
              <a:rPr lang="en-US" dirty="0"/>
            </a:br>
            <a:r>
              <a:rPr lang="en-US" sz="1600" dirty="0"/>
              <a:t>(Slide 1 of 2)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799" y="2238703"/>
            <a:ext cx="8018813" cy="4068312"/>
          </a:xfrm>
        </p:spPr>
        <p:txBody>
          <a:bodyPr>
            <a:noAutofit/>
          </a:bodyPr>
          <a:lstStyle/>
          <a:p>
            <a:pPr lvl="0"/>
            <a:r>
              <a:rPr lang="en-US" b="1" dirty="0">
                <a:solidFill>
                  <a:srgbClr val="FFFF00"/>
                </a:solidFill>
              </a:rPr>
              <a:t>Arrhythmias</a:t>
            </a:r>
          </a:p>
          <a:p>
            <a:pPr lvl="0"/>
            <a:r>
              <a:rPr lang="en-US" dirty="0"/>
              <a:t>Atherosclerosis-related diseases</a:t>
            </a:r>
          </a:p>
          <a:p>
            <a:pPr lvl="0"/>
            <a:r>
              <a:rPr lang="en-US" dirty="0"/>
              <a:t>Cardiomyopathy</a:t>
            </a:r>
          </a:p>
          <a:p>
            <a:pPr lvl="0"/>
            <a:r>
              <a:rPr lang="en-US" dirty="0"/>
              <a:t>Congenital heart defects</a:t>
            </a:r>
          </a:p>
          <a:p>
            <a:pPr lvl="0"/>
            <a:r>
              <a:rPr lang="en-US" dirty="0"/>
              <a:t>Congestive heart failure</a:t>
            </a:r>
          </a:p>
          <a:p>
            <a:pPr lvl="1"/>
            <a:r>
              <a:rPr lang="en-US" dirty="0"/>
              <a:t>Right-sided</a:t>
            </a:r>
          </a:p>
          <a:p>
            <a:pPr lvl="1"/>
            <a:r>
              <a:rPr lang="en-US" dirty="0"/>
              <a:t>Left-sided</a:t>
            </a:r>
          </a:p>
          <a:p>
            <a:pPr lvl="1"/>
            <a:r>
              <a:rPr lang="en-US" dirty="0"/>
              <a:t>Cor pulmonale</a:t>
            </a:r>
          </a:p>
          <a:p>
            <a:pPr lvl="0"/>
            <a:endParaRPr lang="en-US" sz="26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 </a:t>
            </a:r>
            <a:fld id="{E234264E-8860-42A2-83C5-41782AA54ED9}" type="slidenum">
              <a:rPr lang="en-GB" smtClean="0"/>
              <a:pPr>
                <a:defRPr/>
              </a:pPr>
              <a:t>28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22167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Cardiovascular-Related Disorders</a:t>
            </a:r>
            <a:br>
              <a:rPr lang="en-US" dirty="0"/>
            </a:br>
            <a:endParaRPr lang="en-US" sz="1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799" y="2254469"/>
            <a:ext cx="8331201" cy="4052546"/>
          </a:xfrm>
        </p:spPr>
        <p:txBody>
          <a:bodyPr>
            <a:noAutofit/>
          </a:bodyPr>
          <a:lstStyle/>
          <a:p>
            <a:pPr lvl="0"/>
            <a:r>
              <a:rPr lang="en-US" dirty="0"/>
              <a:t>Deep vein thrombosis (DVT)</a:t>
            </a:r>
          </a:p>
          <a:p>
            <a:pPr lvl="0"/>
            <a:r>
              <a:rPr lang="en-US" dirty="0"/>
              <a:t>Heart valve diseases</a:t>
            </a:r>
          </a:p>
          <a:p>
            <a:pPr lvl="1"/>
            <a:r>
              <a:rPr lang="en-US" dirty="0"/>
              <a:t>Aortic insufficiency</a:t>
            </a:r>
          </a:p>
          <a:p>
            <a:pPr lvl="1"/>
            <a:r>
              <a:rPr lang="en-US" b="1" dirty="0">
                <a:solidFill>
                  <a:srgbClr val="FFFF00"/>
                </a:solidFill>
              </a:rPr>
              <a:t>Mitral valve prolapse</a:t>
            </a:r>
          </a:p>
          <a:p>
            <a:pPr lvl="1"/>
            <a:r>
              <a:rPr lang="en-US" dirty="0"/>
              <a:t>Rheumatic fever</a:t>
            </a:r>
          </a:p>
          <a:p>
            <a:r>
              <a:rPr lang="en-US" dirty="0"/>
              <a:t>Hypertension</a:t>
            </a:r>
          </a:p>
          <a:p>
            <a:r>
              <a:rPr lang="en-US" b="1" dirty="0">
                <a:solidFill>
                  <a:srgbClr val="FFFF00"/>
                </a:solidFill>
              </a:rPr>
              <a:t>Myocardial infarction</a:t>
            </a:r>
          </a:p>
          <a:p>
            <a:r>
              <a:rPr lang="en-US" b="1" dirty="0">
                <a:solidFill>
                  <a:srgbClr val="FFFF00"/>
                </a:solidFill>
              </a:rPr>
              <a:t>Postural orthostatic tachycardia syndrome (POTS)</a:t>
            </a:r>
          </a:p>
          <a:p>
            <a:r>
              <a:rPr lang="en-US" dirty="0"/>
              <a:t>Shock</a:t>
            </a:r>
          </a:p>
          <a:p>
            <a:r>
              <a:rPr lang="en-US" dirty="0"/>
              <a:t>Varicose veins</a:t>
            </a:r>
          </a:p>
          <a:p>
            <a:pPr lvl="0"/>
            <a:endParaRPr lang="en-US" sz="26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 </a:t>
            </a:r>
            <a:fld id="{E234264E-8860-42A2-83C5-41782AA54ED9}" type="slidenum">
              <a:rPr lang="en-GB" smtClean="0"/>
              <a:pPr>
                <a:defRPr/>
              </a:pPr>
              <a:t>29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1539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1EFB42C-6A15-4A9A-871B-37380EDB6A26}" type="slidenum">
              <a:rPr lang="en-GB" smtClean="0"/>
              <a:pPr>
                <a:defRPr/>
              </a:pPr>
              <a:t>3</a:t>
            </a:fld>
            <a:endParaRPr lang="en-GB" dirty="0"/>
          </a:p>
        </p:txBody>
      </p:sp>
      <p:sp>
        <p:nvSpPr>
          <p:cNvPr id="1963015" name="Rectangle 7"/>
          <p:cNvSpPr>
            <a:spLocks noGrp="1" noChangeArrowheads="1"/>
          </p:cNvSpPr>
          <p:nvPr>
            <p:ph type="body" idx="4294967295"/>
          </p:nvPr>
        </p:nvSpPr>
        <p:spPr>
          <a:xfrm>
            <a:off x="0" y="1095726"/>
            <a:ext cx="9144000" cy="5520974"/>
          </a:xfrm>
        </p:spPr>
        <p:txBody>
          <a:bodyPr>
            <a:noAutofit/>
          </a:bodyPr>
          <a:lstStyle/>
          <a:p>
            <a:pPr marL="457200">
              <a:buFont typeface="+mj-lt"/>
              <a:buAutoNum type="arabicPeriod" startAt="7"/>
            </a:pPr>
            <a:r>
              <a:rPr lang="en-US" sz="2600" dirty="0"/>
              <a:t>Describe factors that influence blood pressure.</a:t>
            </a:r>
          </a:p>
          <a:p>
            <a:pPr marL="457200">
              <a:buFont typeface="+mj-lt"/>
              <a:buAutoNum type="arabicPeriod" startAt="7"/>
            </a:pPr>
            <a:r>
              <a:rPr lang="en-US" sz="2600" dirty="0"/>
              <a:t>List common signs and symptoms of cardiovascular disorders.</a:t>
            </a:r>
          </a:p>
          <a:p>
            <a:pPr marL="457200">
              <a:buFont typeface="+mj-lt"/>
              <a:buAutoNum type="arabicPeriod" startAt="7"/>
            </a:pPr>
            <a:r>
              <a:rPr lang="en-US" sz="2600" dirty="0"/>
              <a:t>Identify disorders of the cardiovascular system, list risk factors for heart disease, and describe the types of shock.</a:t>
            </a:r>
          </a:p>
          <a:p>
            <a:pPr marL="457200" indent="-457200">
              <a:buFont typeface="+mj-lt"/>
              <a:buAutoNum type="arabicPeriod" startAt="7"/>
            </a:pPr>
            <a:r>
              <a:rPr lang="en-US" sz="2600" dirty="0"/>
              <a:t>Discuss the medical assistant’s role in assisting with the cardiology examination.</a:t>
            </a:r>
          </a:p>
          <a:p>
            <a:pPr marL="457200" indent="-457200">
              <a:buFont typeface="+mj-lt"/>
              <a:buAutoNum type="arabicPeriod" startAt="7"/>
            </a:pPr>
            <a:r>
              <a:rPr lang="en-US" sz="2600" dirty="0"/>
              <a:t>Describe diagnostic procedures, including angiography, cardiac catheterization, Doppler ultrasound, and echocardiography.</a:t>
            </a:r>
          </a:p>
          <a:p>
            <a:pPr marL="457200" indent="-457200">
              <a:buFont typeface="+mj-lt"/>
              <a:buAutoNum type="arabicPeriod" startAt="7"/>
            </a:pPr>
            <a:r>
              <a:rPr lang="en-US" sz="2600" dirty="0"/>
              <a:t>Describe cardiovascular treatments, including a pacemaker and an implantable cardioverter-defibrillator.</a:t>
            </a:r>
          </a:p>
        </p:txBody>
      </p:sp>
      <p:sp>
        <p:nvSpPr>
          <p:cNvPr id="5" name="Rectangle 6"/>
          <p:cNvSpPr txBox="1">
            <a:spLocks noChangeArrowheads="1"/>
          </p:cNvSpPr>
          <p:nvPr/>
        </p:nvSpPr>
        <p:spPr bwMode="auto">
          <a:xfrm>
            <a:off x="0" y="263433"/>
            <a:ext cx="9144000" cy="10567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  <a:no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chemeClr val="bg2"/>
                </a:solidFill>
                <a:latin typeface="ArialMT" pitchFamily="34" charset="0"/>
                <a:ea typeface="ＭＳ Ｐゴシック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chemeClr val="bg2"/>
                </a:solidFill>
                <a:latin typeface="ArialMT" pitchFamily="34" charset="0"/>
                <a:ea typeface="ＭＳ Ｐゴシック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chemeClr val="bg2"/>
                </a:solidFill>
                <a:latin typeface="ArialMT" pitchFamily="34" charset="0"/>
                <a:ea typeface="ＭＳ Ｐゴシック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chemeClr val="bg2"/>
                </a:solidFill>
                <a:latin typeface="ArialMT" pitchFamily="34" charset="0"/>
                <a:ea typeface="ＭＳ Ｐゴシック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bg2"/>
                </a:solidFill>
                <a:latin typeface="ArialMT" pitchFamily="34" charset="0"/>
                <a:ea typeface="ＭＳ Ｐゴシック" charset="-128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bg2"/>
                </a:solidFill>
                <a:latin typeface="ArialMT" pitchFamily="34" charset="0"/>
                <a:ea typeface="ＭＳ Ｐゴシック" charset="-128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bg2"/>
                </a:solidFill>
                <a:latin typeface="ArialMT" pitchFamily="34" charset="0"/>
                <a:ea typeface="ＭＳ Ｐゴシック" charset="-128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bg2"/>
                </a:solidFill>
                <a:latin typeface="ArialMT" pitchFamily="34" charset="0"/>
                <a:ea typeface="ＭＳ Ｐゴシック" charset="-128"/>
              </a:defRPr>
            </a:lvl9pPr>
          </a:lstStyle>
          <a:p>
            <a:r>
              <a:rPr lang="en-US" kern="0" dirty="0" smtClean="0"/>
              <a:t> </a:t>
            </a:r>
            <a:r>
              <a:rPr lang="en-US" kern="0" dirty="0" smtClean="0"/>
              <a:t>Cardiology </a:t>
            </a:r>
            <a:br>
              <a:rPr lang="en-US" kern="0" dirty="0" smtClean="0"/>
            </a:br>
            <a:endParaRPr lang="en-US" sz="1600" kern="0" dirty="0"/>
          </a:p>
        </p:txBody>
      </p:sp>
    </p:spTree>
    <p:extLst>
      <p:ext uri="{BB962C8B-B14F-4D97-AF65-F5344CB8AC3E}">
        <p14:creationId xmlns:p14="http://schemas.microsoft.com/office/powerpoint/2010/main" val="672255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Risk Factors for Heart Disease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799" y="1638300"/>
            <a:ext cx="8018813" cy="4859215"/>
          </a:xfrm>
        </p:spPr>
        <p:txBody>
          <a:bodyPr>
            <a:noAutofit/>
          </a:bodyPr>
          <a:lstStyle/>
          <a:p>
            <a:pPr lvl="0"/>
            <a:r>
              <a:rPr lang="en-US" dirty="0"/>
              <a:t>Age</a:t>
            </a:r>
          </a:p>
          <a:p>
            <a:pPr lvl="0"/>
            <a:r>
              <a:rPr lang="en-US" dirty="0"/>
              <a:t>Gender</a:t>
            </a:r>
          </a:p>
          <a:p>
            <a:pPr lvl="0"/>
            <a:r>
              <a:rPr lang="en-US" dirty="0"/>
              <a:t>Genetics</a:t>
            </a:r>
          </a:p>
          <a:p>
            <a:pPr lvl="0"/>
            <a:r>
              <a:rPr lang="en-US" dirty="0"/>
              <a:t>Race</a:t>
            </a:r>
          </a:p>
          <a:p>
            <a:pPr lvl="0"/>
            <a:r>
              <a:rPr lang="en-US" dirty="0"/>
              <a:t>Smoking</a:t>
            </a:r>
          </a:p>
          <a:p>
            <a:pPr lvl="0"/>
            <a:r>
              <a:rPr lang="en-US" dirty="0"/>
              <a:t>High </a:t>
            </a:r>
            <a:r>
              <a:rPr lang="en-US" dirty="0" smtClean="0"/>
              <a:t>cholesterol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 </a:t>
            </a:r>
            <a:fld id="{E234264E-8860-42A2-83C5-41782AA54ED9}" type="slidenum">
              <a:rPr lang="en-GB" smtClean="0"/>
              <a:pPr>
                <a:defRPr/>
              </a:pPr>
              <a:t>30</a:t>
            </a:fld>
            <a:endParaRPr lang="en-GB" dirty="0"/>
          </a:p>
        </p:txBody>
      </p:sp>
      <p:sp>
        <p:nvSpPr>
          <p:cNvPr id="6" name="Content Placeholder 2"/>
          <p:cNvSpPr txBox="1">
            <a:spLocks/>
          </p:cNvSpPr>
          <p:nvPr/>
        </p:nvSpPr>
        <p:spPr bwMode="auto">
          <a:xfrm>
            <a:off x="4749799" y="1638300"/>
            <a:ext cx="4470401" cy="48592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lvl1pPr marL="342900" indent="-342900" algn="l" rtl="0" eaLnBrk="0" fontAlgn="base" hangingPunct="0">
              <a:spcBef>
                <a:spcPts val="0"/>
              </a:spcBef>
              <a:spcAft>
                <a:spcPct val="0"/>
              </a:spcAft>
              <a:buClr>
                <a:schemeClr val="bg1"/>
              </a:buClr>
              <a:buSzPct val="70000"/>
              <a:buFont typeface="Wingdings 2" pitchFamily="18" charset="2"/>
              <a:buChar char=""/>
              <a:defRPr sz="28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ts val="0"/>
              </a:spcBef>
              <a:spcAft>
                <a:spcPct val="0"/>
              </a:spcAft>
              <a:buClr>
                <a:schemeClr val="bg1"/>
              </a:buClr>
              <a:buSzPct val="70000"/>
              <a:buFont typeface="Wingdings" pitchFamily="2" charset="2"/>
              <a:buChar char="Ø"/>
              <a:defRPr sz="2400">
                <a:solidFill>
                  <a:schemeClr val="bg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ts val="0"/>
              </a:spcBef>
              <a:spcAft>
                <a:spcPct val="0"/>
              </a:spcAft>
              <a:buClr>
                <a:schemeClr val="bg1"/>
              </a:buClr>
              <a:buSzPct val="70000"/>
              <a:buChar char="•"/>
              <a:defRPr sz="2000">
                <a:solidFill>
                  <a:schemeClr val="bg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ts val="0"/>
              </a:spcBef>
              <a:spcAft>
                <a:spcPct val="0"/>
              </a:spcAft>
              <a:buClr>
                <a:schemeClr val="bg1"/>
              </a:buClr>
              <a:buSzPct val="70000"/>
              <a:buFont typeface="Wingdings 3" pitchFamily="18" charset="2"/>
              <a:buChar char=""/>
              <a:defRPr>
                <a:solidFill>
                  <a:schemeClr val="bg2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ts val="0"/>
              </a:spcBef>
              <a:spcAft>
                <a:spcPct val="0"/>
              </a:spcAft>
              <a:buClr>
                <a:schemeClr val="bg1"/>
              </a:buClr>
              <a:buSzPct val="70000"/>
              <a:buFont typeface="Times New Roman" pitchFamily="18" charset="0"/>
              <a:buChar char="–"/>
              <a:defRPr sz="1600">
                <a:solidFill>
                  <a:schemeClr val="bg2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Font typeface="Times New Roman" pitchFamily="18" charset="0"/>
              <a:buChar char="–"/>
              <a:defRPr sz="1600">
                <a:solidFill>
                  <a:schemeClr val="bg2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Font typeface="Times New Roman" pitchFamily="18" charset="0"/>
              <a:buChar char="–"/>
              <a:defRPr sz="1600">
                <a:solidFill>
                  <a:schemeClr val="bg2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Font typeface="Times New Roman" pitchFamily="18" charset="0"/>
              <a:buChar char="–"/>
              <a:defRPr sz="1600">
                <a:solidFill>
                  <a:schemeClr val="bg2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Font typeface="Times New Roman" pitchFamily="18" charset="0"/>
              <a:buChar char="–"/>
              <a:defRPr sz="1600">
                <a:solidFill>
                  <a:schemeClr val="bg2"/>
                </a:solidFill>
                <a:latin typeface="+mn-lt"/>
                <a:ea typeface="+mn-ea"/>
              </a:defRPr>
            </a:lvl9pPr>
          </a:lstStyle>
          <a:p>
            <a:r>
              <a:rPr lang="en-US" kern="0" dirty="0" smtClean="0"/>
              <a:t>High blood pressure</a:t>
            </a:r>
          </a:p>
          <a:p>
            <a:r>
              <a:rPr lang="en-US" kern="0" dirty="0" smtClean="0"/>
              <a:t>Uncontrolled diabetes</a:t>
            </a:r>
          </a:p>
          <a:p>
            <a:r>
              <a:rPr lang="en-US" kern="0" dirty="0" smtClean="0"/>
              <a:t>Lack of exercise</a:t>
            </a:r>
          </a:p>
          <a:p>
            <a:r>
              <a:rPr lang="en-US" kern="0" dirty="0" smtClean="0"/>
              <a:t>Obesity</a:t>
            </a:r>
          </a:p>
          <a:p>
            <a:r>
              <a:rPr lang="en-US" kern="0" dirty="0" smtClean="0"/>
              <a:t>Stress</a:t>
            </a:r>
          </a:p>
          <a:p>
            <a:r>
              <a:rPr lang="en-US" kern="0" dirty="0" smtClean="0"/>
              <a:t>Alcohol</a:t>
            </a:r>
            <a:endParaRPr lang="en-US" kern="0" dirty="0"/>
          </a:p>
        </p:txBody>
      </p:sp>
    </p:spTree>
    <p:extLst>
      <p:ext uri="{BB962C8B-B14F-4D97-AF65-F5344CB8AC3E}">
        <p14:creationId xmlns:p14="http://schemas.microsoft.com/office/powerpoint/2010/main" val="3313471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Additional Cardiovascular </a:t>
            </a:r>
            <a:br>
              <a:rPr lang="en-US" dirty="0"/>
            </a:br>
            <a:r>
              <a:rPr lang="en-US" dirty="0"/>
              <a:t>System Diseases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799" y="1641475"/>
            <a:ext cx="8018813" cy="4665540"/>
          </a:xfrm>
        </p:spPr>
        <p:txBody>
          <a:bodyPr>
            <a:noAutofit/>
          </a:bodyPr>
          <a:lstStyle/>
          <a:p>
            <a:pPr lvl="0"/>
            <a:r>
              <a:rPr lang="en-US" dirty="0"/>
              <a:t>Aneurysm</a:t>
            </a:r>
          </a:p>
          <a:p>
            <a:pPr lvl="0"/>
            <a:r>
              <a:rPr lang="en-US" dirty="0"/>
              <a:t>Cardiac tamponade</a:t>
            </a:r>
          </a:p>
          <a:p>
            <a:pPr lvl="0"/>
            <a:r>
              <a:rPr lang="en-US" dirty="0"/>
              <a:t>Endocarditis</a:t>
            </a:r>
          </a:p>
          <a:p>
            <a:pPr lvl="0"/>
            <a:r>
              <a:rPr lang="en-US" dirty="0"/>
              <a:t>Esophageal varices</a:t>
            </a:r>
          </a:p>
          <a:p>
            <a:pPr lvl="0"/>
            <a:r>
              <a:rPr lang="en-US" dirty="0"/>
              <a:t>Metabolic syndrome</a:t>
            </a:r>
          </a:p>
          <a:p>
            <a:pPr lvl="0"/>
            <a:r>
              <a:rPr lang="en-US" dirty="0"/>
              <a:t>Pericarditis</a:t>
            </a:r>
          </a:p>
          <a:p>
            <a:pPr lvl="0"/>
            <a:r>
              <a:rPr lang="en-US" dirty="0"/>
              <a:t>Raynaud disease</a:t>
            </a:r>
          </a:p>
          <a:p>
            <a:pPr lvl="0"/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 </a:t>
            </a:r>
            <a:fld id="{E234264E-8860-42A2-83C5-41782AA54ED9}" type="slidenum">
              <a:rPr lang="en-GB" smtClean="0"/>
              <a:pPr>
                <a:defRPr/>
              </a:pPr>
              <a:t>31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20747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Blood-Related Disorders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799" y="1641475"/>
            <a:ext cx="8039101" cy="4665540"/>
          </a:xfrm>
        </p:spPr>
        <p:txBody>
          <a:bodyPr>
            <a:noAutofit/>
          </a:bodyPr>
          <a:lstStyle/>
          <a:p>
            <a:pPr lvl="0"/>
            <a:r>
              <a:rPr lang="en-US" dirty="0"/>
              <a:t>Anemia</a:t>
            </a:r>
            <a:endParaRPr lang="en-US" sz="2600" dirty="0"/>
          </a:p>
          <a:p>
            <a:pPr lvl="1"/>
            <a:r>
              <a:rPr lang="en-US" sz="2200" dirty="0"/>
              <a:t>Occurs when blood does not have enough healthy RBCs or hemoglobin </a:t>
            </a:r>
          </a:p>
          <a:p>
            <a:pPr lvl="0"/>
            <a:r>
              <a:rPr lang="en-US" dirty="0"/>
              <a:t>Hemophilia</a:t>
            </a:r>
            <a:endParaRPr lang="en-US" sz="2600" dirty="0"/>
          </a:p>
          <a:p>
            <a:pPr lvl="1"/>
            <a:r>
              <a:rPr lang="en-US" sz="2200" dirty="0"/>
              <a:t>A (classic): Caused by lack or decrease of clotting factor VIII</a:t>
            </a:r>
          </a:p>
          <a:p>
            <a:pPr lvl="1"/>
            <a:r>
              <a:rPr lang="en-US" sz="2200" dirty="0"/>
              <a:t>B (Christmas disease): Caused by lack or decrease of clotting factor IX</a:t>
            </a:r>
          </a:p>
          <a:p>
            <a:pPr lvl="0"/>
            <a:r>
              <a:rPr lang="en-US" dirty="0"/>
              <a:t>Idiopathic thrombocytopenic purpura (ITP)</a:t>
            </a:r>
          </a:p>
          <a:p>
            <a:pPr lvl="1"/>
            <a:r>
              <a:rPr lang="en-US" sz="2200" dirty="0"/>
              <a:t>Rare autoimmune disease that results in destruction of platelets</a:t>
            </a:r>
          </a:p>
          <a:p>
            <a:pPr lvl="0"/>
            <a:r>
              <a:rPr lang="en-US" dirty="0"/>
              <a:t>Leukemia</a:t>
            </a:r>
            <a:endParaRPr lang="en-US" sz="2600" dirty="0"/>
          </a:p>
          <a:p>
            <a:pPr lvl="1"/>
            <a:r>
              <a:rPr lang="en-US" sz="2200" dirty="0"/>
              <a:t>Cancer of WBCs</a:t>
            </a:r>
          </a:p>
          <a:p>
            <a:pPr lvl="0"/>
            <a:endParaRPr lang="en-US" sz="26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 </a:t>
            </a:r>
            <a:fld id="{E234264E-8860-42A2-83C5-41782AA54ED9}" type="slidenum">
              <a:rPr lang="en-GB" smtClean="0"/>
              <a:pPr>
                <a:defRPr/>
              </a:pPr>
              <a:t>32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10091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Assisting with Examination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799" y="1641475"/>
            <a:ext cx="8018813" cy="4665540"/>
          </a:xfrm>
        </p:spPr>
        <p:txBody>
          <a:bodyPr>
            <a:noAutofit/>
          </a:bodyPr>
          <a:lstStyle/>
          <a:p>
            <a:pPr lvl="0"/>
            <a:endParaRPr lang="en-US" sz="2600" dirty="0"/>
          </a:p>
          <a:p>
            <a:pPr lvl="0"/>
            <a:endParaRPr lang="en-US" sz="26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 </a:t>
            </a:r>
            <a:fld id="{E234264E-8860-42A2-83C5-41782AA54ED9}" type="slidenum">
              <a:rPr lang="en-GB" smtClean="0"/>
              <a:pPr>
                <a:defRPr/>
              </a:pPr>
              <a:t>33</a:t>
            </a:fld>
            <a:endParaRPr lang="en-GB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="" xmlns:a16="http://schemas.microsoft.com/office/drawing/2014/main" id="{B38EE176-540A-AD4D-9F91-3C927D4F216A}"/>
              </a:ext>
            </a:extLst>
          </p:cNvPr>
          <p:cNvSpPr txBox="1">
            <a:spLocks/>
          </p:cNvSpPr>
          <p:nvPr/>
        </p:nvSpPr>
        <p:spPr bwMode="auto">
          <a:xfrm>
            <a:off x="685799" y="1638300"/>
            <a:ext cx="8018813" cy="5011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lvl1pPr marL="342900" indent="-342900" algn="l" rtl="0" eaLnBrk="0" fontAlgn="base" hangingPunct="0">
              <a:spcBef>
                <a:spcPts val="0"/>
              </a:spcBef>
              <a:spcAft>
                <a:spcPct val="0"/>
              </a:spcAft>
              <a:buClr>
                <a:schemeClr val="bg1"/>
              </a:buClr>
              <a:buSzPct val="70000"/>
              <a:buFont typeface="Wingdings 2" pitchFamily="18" charset="2"/>
              <a:buChar char=""/>
              <a:defRPr sz="28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ts val="0"/>
              </a:spcBef>
              <a:spcAft>
                <a:spcPct val="0"/>
              </a:spcAft>
              <a:buClr>
                <a:schemeClr val="bg1"/>
              </a:buClr>
              <a:buSzPct val="70000"/>
              <a:buFont typeface="Wingdings" pitchFamily="2" charset="2"/>
              <a:buChar char="Ø"/>
              <a:defRPr sz="2400">
                <a:solidFill>
                  <a:schemeClr val="bg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ts val="0"/>
              </a:spcBef>
              <a:spcAft>
                <a:spcPct val="0"/>
              </a:spcAft>
              <a:buClr>
                <a:schemeClr val="bg1"/>
              </a:buClr>
              <a:buSzPct val="70000"/>
              <a:buChar char="•"/>
              <a:defRPr sz="2000">
                <a:solidFill>
                  <a:schemeClr val="bg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ts val="0"/>
              </a:spcBef>
              <a:spcAft>
                <a:spcPct val="0"/>
              </a:spcAft>
              <a:buClr>
                <a:schemeClr val="bg1"/>
              </a:buClr>
              <a:buSzPct val="70000"/>
              <a:buFont typeface="Wingdings 3" pitchFamily="18" charset="2"/>
              <a:buChar char=""/>
              <a:defRPr>
                <a:solidFill>
                  <a:schemeClr val="bg2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ts val="0"/>
              </a:spcBef>
              <a:spcAft>
                <a:spcPct val="0"/>
              </a:spcAft>
              <a:buClr>
                <a:schemeClr val="bg1"/>
              </a:buClr>
              <a:buSzPct val="70000"/>
              <a:buFont typeface="Times New Roman" pitchFamily="18" charset="0"/>
              <a:buChar char="–"/>
              <a:defRPr sz="1600">
                <a:solidFill>
                  <a:schemeClr val="bg2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Font typeface="Times New Roman" pitchFamily="18" charset="0"/>
              <a:buChar char="–"/>
              <a:defRPr sz="1600">
                <a:solidFill>
                  <a:schemeClr val="bg2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Font typeface="Times New Roman" pitchFamily="18" charset="0"/>
              <a:buChar char="–"/>
              <a:defRPr sz="1600">
                <a:solidFill>
                  <a:schemeClr val="bg2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Font typeface="Times New Roman" pitchFamily="18" charset="0"/>
              <a:buChar char="–"/>
              <a:defRPr sz="1600">
                <a:solidFill>
                  <a:schemeClr val="bg2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Font typeface="Times New Roman" pitchFamily="18" charset="0"/>
              <a:buChar char="–"/>
              <a:defRPr sz="1600">
                <a:solidFill>
                  <a:schemeClr val="bg2"/>
                </a:solidFill>
                <a:latin typeface="+mn-lt"/>
                <a:ea typeface="+mn-ea"/>
              </a:defRPr>
            </a:lvl9pPr>
          </a:lstStyle>
          <a:p>
            <a:r>
              <a:rPr lang="en-US" kern="0" dirty="0"/>
              <a:t>Cardiovascular examination begins with medical assistant measuring:</a:t>
            </a:r>
          </a:p>
          <a:p>
            <a:pPr lvl="1"/>
            <a:r>
              <a:rPr lang="en-US" kern="0" dirty="0"/>
              <a:t>Patient’s weight/height</a:t>
            </a:r>
          </a:p>
          <a:p>
            <a:pPr lvl="1"/>
            <a:r>
              <a:rPr lang="en-US" kern="0" dirty="0"/>
              <a:t>Patient’s temperature</a:t>
            </a:r>
          </a:p>
          <a:p>
            <a:pPr lvl="1"/>
            <a:r>
              <a:rPr lang="en-US" kern="0" dirty="0"/>
              <a:t>Patient’s radial pulse and respirations</a:t>
            </a:r>
          </a:p>
          <a:p>
            <a:pPr lvl="1"/>
            <a:r>
              <a:rPr lang="en-US" kern="0" dirty="0"/>
              <a:t>Patient’s blood pressure in both arms</a:t>
            </a:r>
          </a:p>
          <a:p>
            <a:r>
              <a:rPr lang="en-US" kern="0" dirty="0"/>
              <a:t>Large part of provider’s examination focuses on subjective symptoms</a:t>
            </a:r>
          </a:p>
        </p:txBody>
      </p:sp>
    </p:spTree>
    <p:extLst>
      <p:ext uri="{BB962C8B-B14F-4D97-AF65-F5344CB8AC3E}">
        <p14:creationId xmlns:p14="http://schemas.microsoft.com/office/powerpoint/2010/main" val="2920855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Assisting with Diagnostic Procedures</a:t>
            </a:r>
            <a:br>
              <a:rPr lang="en-US" dirty="0"/>
            </a:br>
            <a:endParaRPr lang="en-US" sz="1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799" y="2270233"/>
            <a:ext cx="8018813" cy="4036781"/>
          </a:xfrm>
        </p:spPr>
        <p:txBody>
          <a:bodyPr>
            <a:noAutofit/>
          </a:bodyPr>
          <a:lstStyle/>
          <a:p>
            <a:pPr lvl="0"/>
            <a:r>
              <a:rPr lang="en-US" dirty="0"/>
              <a:t>Angiography: Used to study blood vessels and to detect occlusions, aneurysms, and structural defects</a:t>
            </a:r>
          </a:p>
          <a:p>
            <a:pPr lvl="1"/>
            <a:r>
              <a:rPr lang="en-US" dirty="0"/>
              <a:t>Arteriography</a:t>
            </a:r>
          </a:p>
          <a:p>
            <a:pPr lvl="1"/>
            <a:r>
              <a:rPr lang="en-US" dirty="0"/>
              <a:t>Cerebral angiography</a:t>
            </a:r>
          </a:p>
          <a:p>
            <a:pPr lvl="1"/>
            <a:r>
              <a:rPr lang="en-US" dirty="0"/>
              <a:t>Coronary angiography</a:t>
            </a:r>
          </a:p>
          <a:p>
            <a:pPr lvl="1"/>
            <a:r>
              <a:rPr lang="en-US" dirty="0"/>
              <a:t>Pulmonary angiography</a:t>
            </a:r>
          </a:p>
          <a:p>
            <a:pPr lvl="0"/>
            <a:r>
              <a:rPr lang="en-US" dirty="0"/>
              <a:t>Cardiac catheterization: Used to diagnose and treat certain heart diseases</a:t>
            </a:r>
          </a:p>
          <a:p>
            <a:pPr lvl="1"/>
            <a:r>
              <a:rPr lang="en-US" dirty="0"/>
              <a:t>Regular coronary angiography is done during cardiac catheterization</a:t>
            </a:r>
          </a:p>
          <a:p>
            <a:pPr lvl="1"/>
            <a:endParaRPr lang="en-US" sz="2200" dirty="0"/>
          </a:p>
          <a:p>
            <a:pPr lvl="0"/>
            <a:endParaRPr lang="en-US" sz="26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 </a:t>
            </a:r>
            <a:fld id="{E234264E-8860-42A2-83C5-41782AA54ED9}" type="slidenum">
              <a:rPr lang="en-GB" smtClean="0"/>
              <a:pPr>
                <a:defRPr/>
              </a:pPr>
              <a:t>34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60141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Assisting with Diagnostic </a:t>
            </a:r>
            <a:r>
              <a:rPr lang="en-US" dirty="0" smtClean="0"/>
              <a:t>Procedures</a:t>
            </a:r>
            <a:endParaRPr lang="en-US" sz="1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799" y="2554013"/>
            <a:ext cx="8018813" cy="3753001"/>
          </a:xfrm>
        </p:spPr>
        <p:txBody>
          <a:bodyPr>
            <a:noAutofit/>
          </a:bodyPr>
          <a:lstStyle/>
          <a:p>
            <a:pPr lvl="0"/>
            <a:r>
              <a:rPr lang="en-US" dirty="0"/>
              <a:t>Doppler ultrasounds: Provides information on the blood flow in the arms and legs</a:t>
            </a:r>
          </a:p>
          <a:p>
            <a:pPr lvl="1"/>
            <a:r>
              <a:rPr lang="en-US" dirty="0"/>
              <a:t>Used to diagnose arteriosclerosis, arterial occlusion, peripheral artery disease, aneurysms, arterial stenosis, and venous insufficiency</a:t>
            </a:r>
          </a:p>
          <a:p>
            <a:pPr lvl="0"/>
            <a:r>
              <a:rPr lang="en-US" dirty="0"/>
              <a:t>Echocardiography: Sonographic test that uses sound waves to create pictures of heart structures</a:t>
            </a:r>
          </a:p>
          <a:p>
            <a:pPr lvl="1"/>
            <a:r>
              <a:rPr lang="en-US" dirty="0"/>
              <a:t>Most people have transthoracic echocardiogram (TTE)</a:t>
            </a:r>
          </a:p>
          <a:p>
            <a:pPr lvl="0"/>
            <a:endParaRPr lang="en-US" sz="26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 </a:t>
            </a:r>
            <a:fld id="{E234264E-8860-42A2-83C5-41782AA54ED9}" type="slidenum">
              <a:rPr lang="en-GB" smtClean="0"/>
              <a:pPr>
                <a:defRPr/>
              </a:pPr>
              <a:t>35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61582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Assisting with Treatments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799" y="1638300"/>
            <a:ext cx="7950201" cy="4859215"/>
          </a:xfrm>
        </p:spPr>
        <p:txBody>
          <a:bodyPr>
            <a:noAutofit/>
          </a:bodyPr>
          <a:lstStyle/>
          <a:p>
            <a:pPr lvl="0"/>
            <a:r>
              <a:rPr lang="en-US" dirty="0"/>
              <a:t>Patients with cardiovascular disorders are prescribed a variety of medications, including:</a:t>
            </a:r>
          </a:p>
          <a:p>
            <a:pPr lvl="1"/>
            <a:r>
              <a:rPr lang="en-US" sz="2200" dirty="0"/>
              <a:t>Antiarrhythmics</a:t>
            </a:r>
          </a:p>
          <a:p>
            <a:pPr lvl="1"/>
            <a:r>
              <a:rPr lang="en-US" sz="2200" dirty="0"/>
              <a:t>Anticoagulants</a:t>
            </a:r>
          </a:p>
          <a:p>
            <a:pPr lvl="1"/>
            <a:r>
              <a:rPr lang="en-US" sz="2200" dirty="0"/>
              <a:t>Antihypertensives</a:t>
            </a:r>
          </a:p>
          <a:p>
            <a:pPr lvl="1"/>
            <a:r>
              <a:rPr lang="en-US" sz="2200" dirty="0"/>
              <a:t>Beta-blockers</a:t>
            </a:r>
          </a:p>
          <a:p>
            <a:pPr lvl="1"/>
            <a:r>
              <a:rPr lang="en-US" sz="2200" dirty="0"/>
              <a:t>Angiotensin-converting </a:t>
            </a:r>
            <a:r>
              <a:rPr lang="en-US" sz="2200" dirty="0" smtClean="0"/>
              <a:t/>
            </a:r>
            <a:br>
              <a:rPr lang="en-US" sz="2200" dirty="0" smtClean="0"/>
            </a:br>
            <a:r>
              <a:rPr lang="en-US" sz="2200" dirty="0" smtClean="0"/>
              <a:t>enzyme </a:t>
            </a:r>
            <a:r>
              <a:rPr lang="en-US" sz="2200" dirty="0"/>
              <a:t>(ACE) </a:t>
            </a:r>
            <a:r>
              <a:rPr lang="en-US" sz="2200" dirty="0" smtClean="0"/>
              <a:t>inhibitors</a:t>
            </a:r>
          </a:p>
          <a:p>
            <a:pPr lvl="1"/>
            <a:r>
              <a:rPr lang="en-US" sz="2200" dirty="0"/>
              <a:t>Angiotensin II receptor </a:t>
            </a:r>
            <a:r>
              <a:rPr lang="en-US" sz="2200" dirty="0" smtClean="0"/>
              <a:t/>
            </a:r>
            <a:br>
              <a:rPr lang="en-US" sz="2200" dirty="0" smtClean="0"/>
            </a:br>
            <a:r>
              <a:rPr lang="en-US" sz="2200" dirty="0" smtClean="0"/>
              <a:t>antagonists</a:t>
            </a:r>
            <a:endParaRPr lang="en-US" sz="2200" dirty="0"/>
          </a:p>
          <a:p>
            <a:pPr lvl="1"/>
            <a:endParaRPr lang="en-US" sz="22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 </a:t>
            </a:r>
            <a:fld id="{E234264E-8860-42A2-83C5-41782AA54ED9}" type="slidenum">
              <a:rPr lang="en-GB" smtClean="0"/>
              <a:pPr>
                <a:defRPr/>
              </a:pPr>
              <a:t>36</a:t>
            </a:fld>
            <a:endParaRPr lang="en-GB" dirty="0"/>
          </a:p>
        </p:txBody>
      </p:sp>
      <p:sp>
        <p:nvSpPr>
          <p:cNvPr id="6" name="Content Placeholder 2"/>
          <p:cNvSpPr txBox="1">
            <a:spLocks/>
          </p:cNvSpPr>
          <p:nvPr/>
        </p:nvSpPr>
        <p:spPr bwMode="auto">
          <a:xfrm>
            <a:off x="4571999" y="2506785"/>
            <a:ext cx="4013201" cy="28399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lvl1pPr marL="342900" indent="-342900" algn="l" rtl="0" eaLnBrk="0" fontAlgn="base" hangingPunct="0">
              <a:spcBef>
                <a:spcPts val="0"/>
              </a:spcBef>
              <a:spcAft>
                <a:spcPct val="0"/>
              </a:spcAft>
              <a:buClr>
                <a:schemeClr val="bg1"/>
              </a:buClr>
              <a:buSzPct val="70000"/>
              <a:buFont typeface="Wingdings 2" pitchFamily="18" charset="2"/>
              <a:buChar char=""/>
              <a:defRPr sz="28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ts val="0"/>
              </a:spcBef>
              <a:spcAft>
                <a:spcPct val="0"/>
              </a:spcAft>
              <a:buClr>
                <a:schemeClr val="bg1"/>
              </a:buClr>
              <a:buSzPct val="70000"/>
              <a:buFont typeface="Wingdings" pitchFamily="2" charset="2"/>
              <a:buChar char="Ø"/>
              <a:defRPr sz="2400">
                <a:solidFill>
                  <a:schemeClr val="bg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ts val="0"/>
              </a:spcBef>
              <a:spcAft>
                <a:spcPct val="0"/>
              </a:spcAft>
              <a:buClr>
                <a:schemeClr val="bg1"/>
              </a:buClr>
              <a:buSzPct val="70000"/>
              <a:buChar char="•"/>
              <a:defRPr sz="2000">
                <a:solidFill>
                  <a:schemeClr val="bg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ts val="0"/>
              </a:spcBef>
              <a:spcAft>
                <a:spcPct val="0"/>
              </a:spcAft>
              <a:buClr>
                <a:schemeClr val="bg1"/>
              </a:buClr>
              <a:buSzPct val="70000"/>
              <a:buFont typeface="Wingdings 3" pitchFamily="18" charset="2"/>
              <a:buChar char=""/>
              <a:defRPr>
                <a:solidFill>
                  <a:schemeClr val="bg2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ts val="0"/>
              </a:spcBef>
              <a:spcAft>
                <a:spcPct val="0"/>
              </a:spcAft>
              <a:buClr>
                <a:schemeClr val="bg1"/>
              </a:buClr>
              <a:buSzPct val="70000"/>
              <a:buFont typeface="Times New Roman" pitchFamily="18" charset="0"/>
              <a:buChar char="–"/>
              <a:defRPr sz="1600">
                <a:solidFill>
                  <a:schemeClr val="bg2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Font typeface="Times New Roman" pitchFamily="18" charset="0"/>
              <a:buChar char="–"/>
              <a:defRPr sz="1600">
                <a:solidFill>
                  <a:schemeClr val="bg2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Font typeface="Times New Roman" pitchFamily="18" charset="0"/>
              <a:buChar char="–"/>
              <a:defRPr sz="1600">
                <a:solidFill>
                  <a:schemeClr val="bg2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Font typeface="Times New Roman" pitchFamily="18" charset="0"/>
              <a:buChar char="–"/>
              <a:defRPr sz="1600">
                <a:solidFill>
                  <a:schemeClr val="bg2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Font typeface="Times New Roman" pitchFamily="18" charset="0"/>
              <a:buChar char="–"/>
              <a:defRPr sz="1600">
                <a:solidFill>
                  <a:schemeClr val="bg2"/>
                </a:solidFill>
                <a:latin typeface="+mn-lt"/>
                <a:ea typeface="+mn-ea"/>
              </a:defRPr>
            </a:lvl9pPr>
          </a:lstStyle>
          <a:p>
            <a:pPr marL="450850" lvl="1"/>
            <a:r>
              <a:rPr lang="en-US" sz="2200" kern="0" dirty="0" smtClean="0"/>
              <a:t>Calcium channel blockers</a:t>
            </a:r>
          </a:p>
          <a:p>
            <a:pPr marL="450850" lvl="1"/>
            <a:r>
              <a:rPr lang="en-US" sz="2200" kern="0" dirty="0" smtClean="0"/>
              <a:t>Alpha blockers</a:t>
            </a:r>
          </a:p>
          <a:p>
            <a:pPr marL="450850" lvl="1"/>
            <a:r>
              <a:rPr lang="en-US" sz="2200" kern="0" dirty="0" smtClean="0"/>
              <a:t>Antiplatelets</a:t>
            </a:r>
          </a:p>
          <a:p>
            <a:pPr marL="450850" lvl="1"/>
            <a:r>
              <a:rPr lang="en-US" sz="2200" kern="0" dirty="0" smtClean="0"/>
              <a:t>Cholesterol lowering agents</a:t>
            </a:r>
          </a:p>
          <a:p>
            <a:pPr marL="450850" lvl="1"/>
            <a:r>
              <a:rPr lang="en-US" sz="2200" kern="0" dirty="0" smtClean="0"/>
              <a:t>Hematopoietics</a:t>
            </a:r>
          </a:p>
          <a:p>
            <a:pPr marL="450850" lvl="1"/>
            <a:r>
              <a:rPr lang="en-US" sz="2200" kern="0" dirty="0" smtClean="0"/>
              <a:t>Hemostatics</a:t>
            </a:r>
            <a:endParaRPr lang="en-US" sz="2200" kern="0" dirty="0"/>
          </a:p>
        </p:txBody>
      </p:sp>
    </p:spTree>
    <p:extLst>
      <p:ext uri="{BB962C8B-B14F-4D97-AF65-F5344CB8AC3E}">
        <p14:creationId xmlns:p14="http://schemas.microsoft.com/office/powerpoint/2010/main" val="1711097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Pacemakers and Implantable Cardioverter Defibrillators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799" y="2569779"/>
            <a:ext cx="8018813" cy="3737236"/>
          </a:xfrm>
        </p:spPr>
        <p:txBody>
          <a:bodyPr>
            <a:noAutofit/>
          </a:bodyPr>
          <a:lstStyle/>
          <a:p>
            <a:pPr lvl="0"/>
            <a:r>
              <a:rPr lang="en-US" dirty="0"/>
              <a:t>Pacemakers use low-energy electrical pulses to assist the heart </a:t>
            </a:r>
          </a:p>
          <a:p>
            <a:pPr lvl="1"/>
            <a:r>
              <a:rPr lang="en-US" dirty="0"/>
              <a:t>Temporary</a:t>
            </a:r>
          </a:p>
          <a:p>
            <a:pPr lvl="1"/>
            <a:r>
              <a:rPr lang="en-US" dirty="0"/>
              <a:t>Permanent</a:t>
            </a:r>
          </a:p>
          <a:p>
            <a:r>
              <a:rPr lang="en-US" dirty="0"/>
              <a:t>Implantable cardioverter defibrillator (ICD) is similar to pacemaker but they can also use high-energy pulses when life-threatening arrhythmia occurs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 </a:t>
            </a:r>
            <a:fld id="{E234264E-8860-42A2-83C5-41782AA54ED9}" type="slidenum">
              <a:rPr lang="en-GB" smtClean="0"/>
              <a:pPr>
                <a:defRPr/>
              </a:pPr>
              <a:t>37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59487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Patient Coaching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Provide encouragement, support, and community resources to help the patient find assistance with these changes</a:t>
            </a:r>
          </a:p>
          <a:p>
            <a:pPr lvl="0"/>
            <a:r>
              <a:rPr lang="en-US" dirty="0"/>
              <a:t>Provide pictures, brochures, and pamphlets to help patients learn</a:t>
            </a:r>
          </a:p>
          <a:p>
            <a:pPr lvl="0"/>
            <a:r>
              <a:rPr lang="en-US" dirty="0"/>
              <a:t>Document patient education intervention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 </a:t>
            </a:r>
            <a:fld id="{E234264E-8860-42A2-83C5-41782AA54ED9}" type="slidenum">
              <a:rPr lang="en-GB" smtClean="0"/>
              <a:pPr>
                <a:defRPr/>
              </a:pPr>
              <a:t>38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30209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Legal and Ethical Issues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You assume responsibility for the accuracy and precision of any diagnostic procedure that you perform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 </a:t>
            </a:r>
            <a:fld id="{E234264E-8860-42A2-83C5-41782AA54ED9}" type="slidenum">
              <a:rPr lang="en-GB" smtClean="0"/>
              <a:pPr>
                <a:defRPr/>
              </a:pPr>
              <a:t>39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65589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Cardiovascular System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799" y="1641475"/>
            <a:ext cx="8018813" cy="4454525"/>
          </a:xfrm>
        </p:spPr>
        <p:txBody>
          <a:bodyPr>
            <a:noAutofit/>
          </a:bodyPr>
          <a:lstStyle/>
          <a:p>
            <a:pPr lvl="0"/>
            <a:r>
              <a:rPr lang="en-US" dirty="0"/>
              <a:t>Brings oxygen, nutrients, water, and other substances to body’s cells</a:t>
            </a:r>
          </a:p>
          <a:p>
            <a:pPr lvl="0"/>
            <a:r>
              <a:rPr lang="en-US" dirty="0"/>
              <a:t>Also carries waste products away from cells to be excreted</a:t>
            </a:r>
          </a:p>
          <a:p>
            <a:pPr lvl="0"/>
            <a:r>
              <a:rPr lang="en-US" dirty="0"/>
              <a:t>Includes:</a:t>
            </a:r>
          </a:p>
          <a:p>
            <a:pPr lvl="1"/>
            <a:r>
              <a:rPr lang="en-US" dirty="0"/>
              <a:t>Blood vessels, consisting of arteries, arterioles, capillaries, venules, and veins</a:t>
            </a:r>
          </a:p>
          <a:p>
            <a:pPr lvl="1"/>
            <a:r>
              <a:rPr lang="en-US" dirty="0"/>
              <a:t>Heart, which pumps blood</a:t>
            </a:r>
          </a:p>
          <a:p>
            <a:pPr lvl="1"/>
            <a:r>
              <a:rPr lang="en-US" dirty="0"/>
              <a:t>Blood, which contains nutrients for cells and the waste products to be </a:t>
            </a:r>
            <a:r>
              <a:rPr lang="en-US" dirty="0" smtClean="0"/>
              <a:t>excreted</a:t>
            </a:r>
          </a:p>
          <a:p>
            <a:pPr lvl="1"/>
            <a:endParaRPr lang="en-US" dirty="0"/>
          </a:p>
          <a:p>
            <a:pPr lvl="1"/>
            <a:r>
              <a:rPr lang="en-US" b="1" dirty="0" smtClean="0">
                <a:solidFill>
                  <a:srgbClr val="FFFF00"/>
                </a:solidFill>
              </a:rPr>
              <a:t>Know the system</a:t>
            </a:r>
            <a:endParaRPr lang="en-US" b="1" dirty="0">
              <a:solidFill>
                <a:srgbClr val="FFFF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 </a:t>
            </a:r>
            <a:fld id="{E234264E-8860-42A2-83C5-41782AA54ED9}" type="slidenum">
              <a:rPr lang="en-GB" smtClean="0"/>
              <a:pPr>
                <a:defRPr/>
              </a:pPr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51577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Patient-Centered Care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Provide information and education</a:t>
            </a:r>
          </a:p>
          <a:p>
            <a:pPr lvl="0"/>
            <a:r>
              <a:rPr lang="en-US" dirty="0"/>
              <a:t>Patients must know:</a:t>
            </a:r>
          </a:p>
          <a:p>
            <a:pPr lvl="1"/>
            <a:r>
              <a:rPr lang="en-US" dirty="0"/>
              <a:t>Name of medication</a:t>
            </a:r>
          </a:p>
          <a:p>
            <a:pPr lvl="1"/>
            <a:r>
              <a:rPr lang="en-US" dirty="0"/>
              <a:t>Reason for medication</a:t>
            </a:r>
          </a:p>
          <a:p>
            <a:pPr lvl="1"/>
            <a:r>
              <a:rPr lang="en-US" dirty="0"/>
              <a:t>Side effects/adverse reactions to report to provider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 </a:t>
            </a:r>
            <a:fld id="{E234264E-8860-42A2-83C5-41782AA54ED9}" type="slidenum">
              <a:rPr lang="en-GB" smtClean="0"/>
              <a:pPr>
                <a:defRPr/>
              </a:pPr>
              <a:t>40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81623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1EFB42C-6A15-4A9A-871B-37380EDB6A26}" type="slidenum">
              <a:rPr lang="en-GB" smtClean="0"/>
              <a:pPr>
                <a:defRPr/>
              </a:pPr>
              <a:t>41</a:t>
            </a:fld>
            <a:endParaRPr lang="en-GB" dirty="0"/>
          </a:p>
        </p:txBody>
      </p:sp>
      <p:pic>
        <p:nvPicPr>
          <p:cNvPr id="3074" name="Picture 2" descr="Image result for CARTOON PICTURES FOR CARDIOLOGY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9616" y="0"/>
            <a:ext cx="6481708" cy="62273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82178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Blood Vessels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799" y="1641475"/>
            <a:ext cx="8018813" cy="4454525"/>
          </a:xfrm>
        </p:spPr>
        <p:txBody>
          <a:bodyPr>
            <a:noAutofit/>
          </a:bodyPr>
          <a:lstStyle/>
          <a:p>
            <a:pPr lvl="0"/>
            <a:r>
              <a:rPr lang="en-US" sz="2600" dirty="0"/>
              <a:t>Arteries: Carry blood from heart</a:t>
            </a:r>
          </a:p>
          <a:p>
            <a:pPr lvl="0"/>
            <a:r>
              <a:rPr lang="en-US" sz="2600" dirty="0"/>
              <a:t>Arterioles: Smaller arteries that move blood to capillaries; involved with maintaining blood pressure</a:t>
            </a:r>
          </a:p>
          <a:p>
            <a:pPr lvl="0"/>
            <a:r>
              <a:rPr lang="en-US" sz="2600" dirty="0"/>
              <a:t>Capillaries: Allow for exchange of oxygen, nutrients, waste products, and other substances</a:t>
            </a:r>
          </a:p>
          <a:p>
            <a:pPr lvl="0"/>
            <a:r>
              <a:rPr lang="en-US" sz="2600" dirty="0"/>
              <a:t>Venules: Vessels that collect blood from capillaries and begin return journey to heart</a:t>
            </a:r>
          </a:p>
          <a:p>
            <a:pPr lvl="0"/>
            <a:r>
              <a:rPr lang="en-US" sz="2600" dirty="0"/>
              <a:t>Veins: Collect blood from venules and return blood to heart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 </a:t>
            </a:r>
            <a:fld id="{E234264E-8860-42A2-83C5-41782AA54ED9}" type="slidenum">
              <a:rPr lang="en-GB" smtClean="0"/>
              <a:pPr>
                <a:defRPr/>
              </a:pPr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05412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4710" y="452718"/>
            <a:ext cx="7055380" cy="1045006"/>
          </a:xfrm>
        </p:spPr>
        <p:txBody>
          <a:bodyPr/>
          <a:lstStyle/>
          <a:p>
            <a:r>
              <a:rPr lang="en-US" dirty="0"/>
              <a:t>The </a:t>
            </a:r>
            <a:r>
              <a:rPr lang="en-US" dirty="0" smtClean="0"/>
              <a:t>Heart</a:t>
            </a:r>
            <a:endParaRPr lang="en-US" sz="1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799" y="1641475"/>
            <a:ext cx="8018813" cy="4454525"/>
          </a:xfrm>
        </p:spPr>
        <p:txBody>
          <a:bodyPr>
            <a:noAutofit/>
          </a:bodyPr>
          <a:lstStyle/>
          <a:p>
            <a:pPr lvl="0"/>
            <a:r>
              <a:rPr lang="en-US" dirty="0"/>
              <a:t>Chambers</a:t>
            </a:r>
          </a:p>
          <a:p>
            <a:pPr lvl="1"/>
            <a:r>
              <a:rPr lang="en-US" dirty="0"/>
              <a:t>Atria: Upper chambers</a:t>
            </a:r>
          </a:p>
          <a:p>
            <a:pPr lvl="1"/>
            <a:r>
              <a:rPr lang="en-US" dirty="0"/>
              <a:t>Ventricles: Lower chambers</a:t>
            </a:r>
          </a:p>
          <a:p>
            <a:r>
              <a:rPr lang="en-US" dirty="0"/>
              <a:t>Septum: Thick muscular wall that divides heart into right and left sections</a:t>
            </a:r>
          </a:p>
          <a:p>
            <a:r>
              <a:rPr lang="en-US" dirty="0"/>
              <a:t>Heart wall has three layers:</a:t>
            </a:r>
          </a:p>
          <a:p>
            <a:pPr lvl="1"/>
            <a:r>
              <a:rPr lang="en-US" dirty="0"/>
              <a:t>Endocardium</a:t>
            </a:r>
          </a:p>
          <a:p>
            <a:pPr lvl="1"/>
            <a:r>
              <a:rPr lang="en-US" dirty="0"/>
              <a:t>Myocardium</a:t>
            </a:r>
          </a:p>
          <a:p>
            <a:pPr lvl="1"/>
            <a:r>
              <a:rPr lang="en-US" dirty="0"/>
              <a:t>Epicardium (visceral pericardium</a:t>
            </a:r>
            <a:r>
              <a:rPr lang="en-US" dirty="0" smtClean="0"/>
              <a:t>)</a:t>
            </a:r>
          </a:p>
          <a:p>
            <a:pPr lvl="1"/>
            <a:r>
              <a:rPr lang="en-US" b="1" dirty="0" smtClean="0">
                <a:solidFill>
                  <a:srgbClr val="FFFF00"/>
                </a:solidFill>
              </a:rPr>
              <a:t>***pay attention to this</a:t>
            </a:r>
            <a:endParaRPr lang="en-US" b="1" dirty="0">
              <a:solidFill>
                <a:srgbClr val="FFFF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 </a:t>
            </a:r>
            <a:fld id="{E234264E-8860-42A2-83C5-41782AA54ED9}" type="slidenum">
              <a:rPr lang="en-GB" smtClean="0"/>
              <a:pPr>
                <a:defRPr/>
              </a:pPr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8206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4710" y="452718"/>
            <a:ext cx="7055380" cy="1013475"/>
          </a:xfrm>
        </p:spPr>
        <p:txBody>
          <a:bodyPr/>
          <a:lstStyle/>
          <a:p>
            <a:r>
              <a:rPr lang="en-US" dirty="0"/>
              <a:t>The </a:t>
            </a:r>
            <a:r>
              <a:rPr lang="en-US" dirty="0" smtClean="0"/>
              <a:t>Heart</a:t>
            </a:r>
            <a:endParaRPr lang="en-US" sz="1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799" y="1641475"/>
            <a:ext cx="8018813" cy="4454525"/>
          </a:xfrm>
        </p:spPr>
        <p:txBody>
          <a:bodyPr>
            <a:noAutofit/>
          </a:bodyPr>
          <a:lstStyle/>
          <a:p>
            <a:pPr lvl="0"/>
            <a:r>
              <a:rPr lang="en-US" dirty="0"/>
              <a:t>Valves</a:t>
            </a:r>
          </a:p>
          <a:p>
            <a:pPr lvl="1"/>
            <a:r>
              <a:rPr lang="en-US" dirty="0"/>
              <a:t>Allow blood to flow in one direction</a:t>
            </a:r>
          </a:p>
          <a:p>
            <a:pPr lvl="1"/>
            <a:r>
              <a:rPr lang="en-US" dirty="0"/>
              <a:t>Two sets of valves:</a:t>
            </a:r>
          </a:p>
          <a:p>
            <a:pPr lvl="2"/>
            <a:r>
              <a:rPr lang="en-US" dirty="0"/>
              <a:t>Atrioventricular (AV): When closed, prevents backflow of blood into atrium</a:t>
            </a:r>
          </a:p>
          <a:p>
            <a:pPr lvl="2"/>
            <a:r>
              <a:rPr lang="en-US" dirty="0"/>
              <a:t>Semilunar (SL): Allow blood to flow out of heart and prevent backflow of blood into ventricles</a:t>
            </a:r>
          </a:p>
          <a:p>
            <a:r>
              <a:rPr lang="en-US" dirty="0"/>
              <a:t>Heartbeat</a:t>
            </a:r>
          </a:p>
          <a:p>
            <a:pPr lvl="1"/>
            <a:r>
              <a:rPr lang="en-US" dirty="0"/>
              <a:t>Lub dup: Normal sound</a:t>
            </a:r>
          </a:p>
          <a:p>
            <a:pPr lvl="1"/>
            <a:r>
              <a:rPr lang="en-US" dirty="0"/>
              <a:t>Complete heartbeat (cardiac cycle) can be divided into diastole and systole </a:t>
            </a:r>
            <a:r>
              <a:rPr lang="en-US" dirty="0" smtClean="0"/>
              <a:t>phases</a:t>
            </a:r>
          </a:p>
          <a:p>
            <a:pPr lvl="1"/>
            <a:r>
              <a:rPr lang="en-US" b="1" dirty="0" smtClean="0">
                <a:solidFill>
                  <a:srgbClr val="FFFF00"/>
                </a:solidFill>
              </a:rPr>
              <a:t>****Know this information!!</a:t>
            </a:r>
            <a:endParaRPr lang="en-US" b="1" dirty="0">
              <a:solidFill>
                <a:srgbClr val="FFFF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 </a:t>
            </a:r>
            <a:fld id="{E234264E-8860-42A2-83C5-41782AA54ED9}" type="slidenum">
              <a:rPr lang="en-GB" smtClean="0"/>
              <a:pPr>
                <a:defRPr/>
              </a:pPr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55131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Pulmonary and Systemic Circulations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799" y="1853248"/>
            <a:ext cx="8018813" cy="4242752"/>
          </a:xfrm>
        </p:spPr>
        <p:txBody>
          <a:bodyPr>
            <a:noAutofit/>
          </a:bodyPr>
          <a:lstStyle/>
          <a:p>
            <a:pPr lvl="0"/>
            <a:r>
              <a:rPr lang="en-US" dirty="0"/>
              <a:t>Pulmonary circulation: Deoxygenated blood is pumped from right side of heart to lungs</a:t>
            </a:r>
          </a:p>
          <a:p>
            <a:pPr lvl="1"/>
            <a:r>
              <a:rPr lang="en-US" dirty="0"/>
              <a:t>Gas is exchanged</a:t>
            </a:r>
          </a:p>
          <a:p>
            <a:pPr lvl="1"/>
            <a:r>
              <a:rPr lang="en-US" dirty="0"/>
              <a:t>Oxygenated blood returns to heart</a:t>
            </a:r>
          </a:p>
          <a:p>
            <a:pPr lvl="0"/>
            <a:r>
              <a:rPr lang="en-US" dirty="0"/>
              <a:t>Systemic circulation: Oxygenated blood is pumped from left side of heart and moves through body</a:t>
            </a:r>
          </a:p>
          <a:p>
            <a:pPr lvl="1"/>
            <a:r>
              <a:rPr lang="en-US" dirty="0"/>
              <a:t>Oxygen, nutrients, and other substances are brought to cells while blood picks up waste </a:t>
            </a:r>
            <a:r>
              <a:rPr lang="en-US" dirty="0" smtClean="0"/>
              <a:t>products</a:t>
            </a:r>
          </a:p>
          <a:p>
            <a:pPr lvl="1"/>
            <a:r>
              <a:rPr lang="en-US" b="1" dirty="0" smtClean="0">
                <a:solidFill>
                  <a:srgbClr val="FFFF00"/>
                </a:solidFill>
              </a:rPr>
              <a:t>**this information is important</a:t>
            </a:r>
            <a:endParaRPr lang="en-US" b="1" dirty="0">
              <a:solidFill>
                <a:srgbClr val="FFFF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 </a:t>
            </a:r>
            <a:fld id="{E234264E-8860-42A2-83C5-41782AA54ED9}" type="slidenum">
              <a:rPr lang="en-GB" smtClean="0"/>
              <a:pPr>
                <a:defRPr/>
              </a:pPr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93596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1EFB42C-6A15-4A9A-871B-37380EDB6A26}" type="slidenum">
              <a:rPr lang="en-GB" smtClean="0"/>
              <a:pPr>
                <a:defRPr/>
              </a:pPr>
              <a:t>9</a:t>
            </a:fld>
            <a:endParaRPr lang="en-GB" dirty="0"/>
          </a:p>
        </p:txBody>
      </p:sp>
      <p:pic>
        <p:nvPicPr>
          <p:cNvPr id="2050" name="Picture 2" descr="Image result for picture of blood flow through the hear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9614" y="583324"/>
            <a:ext cx="5754414" cy="5076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59720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2_Blue Diagonal">
  <a:themeElements>
    <a:clrScheme name="2_Blue Diagonal 1">
      <a:dk1>
        <a:srgbClr val="000000"/>
      </a:dk1>
      <a:lt1>
        <a:srgbClr val="FFFFFF"/>
      </a:lt1>
      <a:dk2>
        <a:srgbClr val="0066FF"/>
      </a:dk2>
      <a:lt2>
        <a:srgbClr val="FFFF00"/>
      </a:lt2>
      <a:accent1>
        <a:srgbClr val="00CCCC"/>
      </a:accent1>
      <a:accent2>
        <a:srgbClr val="FF33CC"/>
      </a:accent2>
      <a:accent3>
        <a:srgbClr val="AAB8FF"/>
      </a:accent3>
      <a:accent4>
        <a:srgbClr val="DADADA"/>
      </a:accent4>
      <a:accent5>
        <a:srgbClr val="AAE2E2"/>
      </a:accent5>
      <a:accent6>
        <a:srgbClr val="E72DB9"/>
      </a:accent6>
      <a:hlink>
        <a:srgbClr val="FF4568"/>
      </a:hlink>
      <a:folHlink>
        <a:srgbClr val="CCECFF"/>
      </a:folHlink>
    </a:clrScheme>
    <a:fontScheme name="2_Blue Diagonal">
      <a:majorFont>
        <a:latin typeface="ArialMT"/>
        <a:ea typeface="ＭＳ Ｐゴシック"/>
        <a:cs typeface=""/>
      </a:majorFont>
      <a:minorFont>
        <a:latin typeface="ArialMT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Blue Diagonal 1">
        <a:dk1>
          <a:srgbClr val="000000"/>
        </a:dk1>
        <a:lt1>
          <a:srgbClr val="FFFFFF"/>
        </a:lt1>
        <a:dk2>
          <a:srgbClr val="0066FF"/>
        </a:dk2>
        <a:lt2>
          <a:srgbClr val="FFFF00"/>
        </a:lt2>
        <a:accent1>
          <a:srgbClr val="00CCCC"/>
        </a:accent1>
        <a:accent2>
          <a:srgbClr val="FF33CC"/>
        </a:accent2>
        <a:accent3>
          <a:srgbClr val="AAB8FF"/>
        </a:accent3>
        <a:accent4>
          <a:srgbClr val="DADADA"/>
        </a:accent4>
        <a:accent5>
          <a:srgbClr val="AAE2E2"/>
        </a:accent5>
        <a:accent6>
          <a:srgbClr val="E72DB9"/>
        </a:accent6>
        <a:hlink>
          <a:srgbClr val="FF4568"/>
        </a:hlink>
        <a:folHlink>
          <a:srgbClr val="CCE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Blue Diagonal 2">
        <a:dk1>
          <a:srgbClr val="000000"/>
        </a:dk1>
        <a:lt1>
          <a:srgbClr val="9999FF"/>
        </a:lt1>
        <a:dk2>
          <a:srgbClr val="6600FF"/>
        </a:dk2>
        <a:lt2>
          <a:srgbClr val="FFFFFF"/>
        </a:lt2>
        <a:accent1>
          <a:srgbClr val="CCCCFF"/>
        </a:accent1>
        <a:accent2>
          <a:srgbClr val="FF99FF"/>
        </a:accent2>
        <a:accent3>
          <a:srgbClr val="CACAFF"/>
        </a:accent3>
        <a:accent4>
          <a:srgbClr val="000000"/>
        </a:accent4>
        <a:accent5>
          <a:srgbClr val="E2E2FF"/>
        </a:accent5>
        <a:accent6>
          <a:srgbClr val="E78AE7"/>
        </a:accent6>
        <a:hlink>
          <a:srgbClr val="00CC66"/>
        </a:hlink>
        <a:folHlink>
          <a:srgbClr val="CCE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Blue Diagonal 3">
        <a:dk1>
          <a:srgbClr val="000000"/>
        </a:dk1>
        <a:lt1>
          <a:srgbClr val="FFFFFF"/>
        </a:lt1>
        <a:dk2>
          <a:srgbClr val="000000"/>
        </a:dk2>
        <a:lt2>
          <a:srgbClr val="CBCBCB"/>
        </a:lt2>
        <a:accent1>
          <a:srgbClr val="DDDDDD"/>
        </a:accent1>
        <a:accent2>
          <a:srgbClr val="B2B2B2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A1A1A1"/>
        </a:accent6>
        <a:hlink>
          <a:srgbClr val="4D4D4D"/>
        </a:hlink>
        <a:folHlink>
          <a:srgbClr val="77777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Blue Diagonal 4">
        <a:dk1>
          <a:srgbClr val="000000"/>
        </a:dk1>
        <a:lt1>
          <a:srgbClr val="FFFFFF"/>
        </a:lt1>
        <a:dk2>
          <a:srgbClr val="990066"/>
        </a:dk2>
        <a:lt2>
          <a:srgbClr val="FFFF00"/>
        </a:lt2>
        <a:accent1>
          <a:srgbClr val="996633"/>
        </a:accent1>
        <a:accent2>
          <a:srgbClr val="CC6600"/>
        </a:accent2>
        <a:accent3>
          <a:srgbClr val="CAAAB8"/>
        </a:accent3>
        <a:accent4>
          <a:srgbClr val="DADADA"/>
        </a:accent4>
        <a:accent5>
          <a:srgbClr val="CAB8AD"/>
        </a:accent5>
        <a:accent6>
          <a:srgbClr val="B95C00"/>
        </a:accent6>
        <a:hlink>
          <a:srgbClr val="999933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Ion">
  <a:themeElements>
    <a:clrScheme name="Ion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F9C9D"/>
      </a:accent5>
      <a:accent6>
        <a:srgbClr val="9E5E9B"/>
      </a:accent6>
      <a:hlink>
        <a:srgbClr val="58C1BA"/>
      </a:hlink>
      <a:folHlink>
        <a:srgbClr val="9DD0CB"/>
      </a:folHlink>
    </a:clrScheme>
    <a:fontScheme name="Io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EMS Templateppt</Template>
  <TotalTime>10431</TotalTime>
  <Words>3124</Words>
  <Application>Microsoft Office PowerPoint</Application>
  <PresentationFormat>On-screen Show (4:3)</PresentationFormat>
  <Paragraphs>443</Paragraphs>
  <Slides>41</Slides>
  <Notes>38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41</vt:i4>
      </vt:variant>
    </vt:vector>
  </HeadingPairs>
  <TitlesOfParts>
    <vt:vector size="51" baseType="lpstr">
      <vt:lpstr>ＭＳ Ｐゴシック</vt:lpstr>
      <vt:lpstr>Arial</vt:lpstr>
      <vt:lpstr>ArialMT</vt:lpstr>
      <vt:lpstr>Century Gothic</vt:lpstr>
      <vt:lpstr>Times New Roman</vt:lpstr>
      <vt:lpstr>Wingdings</vt:lpstr>
      <vt:lpstr>Wingdings 2</vt:lpstr>
      <vt:lpstr>Wingdings 3</vt:lpstr>
      <vt:lpstr>2_Blue Diagonal</vt:lpstr>
      <vt:lpstr>Ion</vt:lpstr>
      <vt:lpstr>PowerPoint Presentation</vt:lpstr>
      <vt:lpstr>                      Cardiology  </vt:lpstr>
      <vt:lpstr>PowerPoint Presentation</vt:lpstr>
      <vt:lpstr>Cardiovascular System</vt:lpstr>
      <vt:lpstr>Blood Vessels</vt:lpstr>
      <vt:lpstr>The Heart</vt:lpstr>
      <vt:lpstr>The Heart</vt:lpstr>
      <vt:lpstr>Pulmonary and Systemic Circulations</vt:lpstr>
      <vt:lpstr>PowerPoint Presentation</vt:lpstr>
      <vt:lpstr>PowerPoint Presentation</vt:lpstr>
      <vt:lpstr>Coronary Circulation </vt:lpstr>
      <vt:lpstr>Hepatic Portal Circulation </vt:lpstr>
      <vt:lpstr>Blood</vt:lpstr>
      <vt:lpstr>The next 5 slides are a review of blood, based on this information it will help you to understand the effects blood has on the heart and the circulatory system.</vt:lpstr>
      <vt:lpstr>Plasma</vt:lpstr>
      <vt:lpstr>Thrombocytes and Leukocytes</vt:lpstr>
      <vt:lpstr>Erythrocytes</vt:lpstr>
      <vt:lpstr>Blood Types</vt:lpstr>
      <vt:lpstr>Life Span Changes</vt:lpstr>
      <vt:lpstr>Cardiac Muscle</vt:lpstr>
      <vt:lpstr>Conduction System Structures</vt:lpstr>
      <vt:lpstr>States of Cardiac Cell</vt:lpstr>
      <vt:lpstr>Conduction System and Blood Flow</vt:lpstr>
      <vt:lpstr>Blood Pressure (BP)</vt:lpstr>
      <vt:lpstr>Factors that Influence BP</vt:lpstr>
      <vt:lpstr>Coagulation and Hemostasis</vt:lpstr>
      <vt:lpstr>Signs and Symptoms of Cardiovascular Disorders</vt:lpstr>
      <vt:lpstr>Cardiovascular-Related Disorders (Slide 1 of 2)</vt:lpstr>
      <vt:lpstr>Cardiovascular-Related Disorders </vt:lpstr>
      <vt:lpstr>Risk Factors for Heart Disease</vt:lpstr>
      <vt:lpstr>Additional Cardiovascular  System Diseases</vt:lpstr>
      <vt:lpstr>Blood-Related Disorders</vt:lpstr>
      <vt:lpstr>Assisting with Examination</vt:lpstr>
      <vt:lpstr>Assisting with Diagnostic Procedures </vt:lpstr>
      <vt:lpstr>Assisting with Diagnostic Procedures</vt:lpstr>
      <vt:lpstr>Assisting with Treatments</vt:lpstr>
      <vt:lpstr>Pacemakers and Implantable Cardioverter Defibrillators</vt:lpstr>
      <vt:lpstr>Patient Coaching </vt:lpstr>
      <vt:lpstr>Legal and Ethical Issues </vt:lpstr>
      <vt:lpstr>Patient-Centered Care</vt:lpstr>
      <vt:lpstr>PowerPoint Presentation</vt:lpstr>
    </vt:vector>
  </TitlesOfParts>
  <Company>REED Elsevier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7 Body Systems</dc:title>
  <dc:creator>Linda Honeycutt</dc:creator>
  <cp:lastModifiedBy>Joyce M. Curtis</cp:lastModifiedBy>
  <cp:revision>662</cp:revision>
  <dcterms:created xsi:type="dcterms:W3CDTF">2005-01-16T17:28:53Z</dcterms:created>
  <dcterms:modified xsi:type="dcterms:W3CDTF">2020-01-06T19:03:33Z</dcterms:modified>
</cp:coreProperties>
</file>