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43" r:id="rId2"/>
  </p:sldMasterIdLst>
  <p:notesMasterIdLst>
    <p:notesMasterId r:id="rId49"/>
  </p:notesMasterIdLst>
  <p:sldIdLst>
    <p:sldId id="509" r:id="rId3"/>
    <p:sldId id="372" r:id="rId4"/>
    <p:sldId id="454" r:id="rId5"/>
    <p:sldId id="455" r:id="rId6"/>
    <p:sldId id="488" r:id="rId7"/>
    <p:sldId id="489" r:id="rId8"/>
    <p:sldId id="486" r:id="rId9"/>
    <p:sldId id="460" r:id="rId10"/>
    <p:sldId id="490" r:id="rId11"/>
    <p:sldId id="487" r:id="rId12"/>
    <p:sldId id="512" r:id="rId13"/>
    <p:sldId id="467" r:id="rId14"/>
    <p:sldId id="491" r:id="rId15"/>
    <p:sldId id="510" r:id="rId16"/>
    <p:sldId id="511" r:id="rId17"/>
    <p:sldId id="470" r:id="rId18"/>
    <p:sldId id="472" r:id="rId19"/>
    <p:sldId id="513" r:id="rId20"/>
    <p:sldId id="514" r:id="rId21"/>
    <p:sldId id="492" r:id="rId22"/>
    <p:sldId id="493" r:id="rId23"/>
    <p:sldId id="515" r:id="rId24"/>
    <p:sldId id="478" r:id="rId25"/>
    <p:sldId id="479" r:id="rId26"/>
    <p:sldId id="516" r:id="rId27"/>
    <p:sldId id="494" r:id="rId28"/>
    <p:sldId id="481" r:id="rId29"/>
    <p:sldId id="517" r:id="rId30"/>
    <p:sldId id="495" r:id="rId31"/>
    <p:sldId id="518" r:id="rId32"/>
    <p:sldId id="508" r:id="rId33"/>
    <p:sldId id="497" r:id="rId34"/>
    <p:sldId id="496" r:id="rId35"/>
    <p:sldId id="498" r:id="rId36"/>
    <p:sldId id="499" r:id="rId37"/>
    <p:sldId id="500" r:id="rId38"/>
    <p:sldId id="501" r:id="rId39"/>
    <p:sldId id="502" r:id="rId40"/>
    <p:sldId id="503" r:id="rId41"/>
    <p:sldId id="504" r:id="rId42"/>
    <p:sldId id="505" r:id="rId43"/>
    <p:sldId id="506" r:id="rId44"/>
    <p:sldId id="507" r:id="rId45"/>
    <p:sldId id="482" r:id="rId46"/>
    <p:sldId id="483" r:id="rId47"/>
    <p:sldId id="519" r:id="rId48"/>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25" autoAdjust="0"/>
    <p:restoredTop sz="89521" autoAdjust="0"/>
  </p:normalViewPr>
  <p:slideViewPr>
    <p:cSldViewPr snapToGrid="0">
      <p:cViewPr varScale="1">
        <p:scale>
          <a:sx n="67" d="100"/>
          <a:sy n="67" d="100"/>
        </p:scale>
        <p:origin x="1524" y="60"/>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217024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Figure 24.14 in the textbook to see a Senn retractor.</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1028875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are the purposes</a:t>
            </a:r>
            <a:r>
              <a:rPr lang="en-US" sz="1200" kern="1200" baseline="0" dirty="0">
                <a:solidFill>
                  <a:schemeClr val="tx1"/>
                </a:solidFill>
                <a:effectLst/>
                <a:latin typeface="Arial" charset="0"/>
                <a:ea typeface="ＭＳ Ｐゴシック" charset="0"/>
                <a:cs typeface="ＭＳ Ｐゴシック" charset="0"/>
              </a:rPr>
              <a:t> of </a:t>
            </a:r>
            <a:r>
              <a:rPr lang="en-US" sz="1200" kern="1200" dirty="0">
                <a:solidFill>
                  <a:schemeClr val="tx1"/>
                </a:solidFill>
                <a:effectLst/>
                <a:latin typeface="Arial" charset="0"/>
                <a:ea typeface="ＭＳ Ｐゴシック" charset="0"/>
                <a:cs typeface="ＭＳ Ｐゴシック" charset="0"/>
              </a:rPr>
              <a:t>probes and dilators? </a:t>
            </a:r>
            <a:r>
              <a:rPr lang="en-US" sz="1200" i="1" kern="1200" dirty="0">
                <a:solidFill>
                  <a:schemeClr val="tx1"/>
                </a:solidFill>
                <a:effectLst/>
                <a:latin typeface="Arial" charset="0"/>
                <a:ea typeface="ＭＳ Ｐゴシック" charset="0"/>
                <a:cs typeface="ＭＳ Ｐゴシック" charset="0"/>
              </a:rPr>
              <a:t>(Probes and dilators are used for both surgery and examinations. Probes can be used to search for a foreign body in a wound or to enter a fistula. Dilators are used to stretch a cavity or opening for examination or before inserting another instrument to obtain a tissue specimen.)</a:t>
            </a:r>
          </a:p>
          <a:p>
            <a:r>
              <a:rPr lang="en-US" sz="1200" i="0" kern="1200" dirty="0">
                <a:solidFill>
                  <a:schemeClr val="tx1"/>
                </a:solidFill>
                <a:effectLst/>
                <a:latin typeface="Arial" charset="0"/>
                <a:ea typeface="ＭＳ Ｐゴシック" charset="0"/>
              </a:rPr>
              <a:t>Refer to Figures 24.15 and 24.16, as well as Table 24.3,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4096143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medical</a:t>
            </a:r>
            <a:r>
              <a:rPr lang="en-US" baseline="0" dirty="0"/>
              <a:t> assistant must organize and set up the instruments needed for each particular examination in what is called a </a:t>
            </a:r>
            <a:r>
              <a:rPr lang="en-US" i="1" baseline="0" dirty="0"/>
              <a:t>tray setup.</a:t>
            </a:r>
          </a:p>
          <a:p>
            <a:r>
              <a:rPr lang="en-US" i="0" baseline="0" dirty="0"/>
              <a:t>Refer to Table 24.4 in the textbook, as well as Figures 24.17 and 24.18.</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7365097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specialty grouping</a:t>
            </a:r>
            <a:r>
              <a:rPr lang="en-US" baseline="0" dirty="0"/>
              <a:t> of instruments is ophthalmologic and otolaryngologic instruments.</a:t>
            </a:r>
          </a:p>
          <a:p>
            <a:r>
              <a:rPr lang="en-US" baseline="0" dirty="0"/>
              <a:t>Refer to Table 24.5 in the textbook, as well as Figures 24.19 and 24.20.</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13172637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Refer to Table 24.6 in the textbook, as well as Figure 24.21.</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2276037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Refer to Table 24.7 in the textbook, as well as Figure 24.22.</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39947133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physician will request a certain type of suture based on the specific properties of the suture material, the desirable rate of absorption, the size of the suture, and the type of needle the physician prefers.</a:t>
            </a:r>
          </a:p>
          <a:p>
            <a:r>
              <a:rPr lang="en-US" sz="1200" kern="1200" dirty="0">
                <a:solidFill>
                  <a:schemeClr val="tx1"/>
                </a:solidFill>
                <a:effectLst/>
                <a:latin typeface="Arial" charset="0"/>
                <a:ea typeface="ＭＳ Ｐゴシック" charset="0"/>
                <a:cs typeface="ＭＳ Ｐゴシック" charset="0"/>
              </a:rPr>
              <a:t>Refer</a:t>
            </a:r>
            <a:r>
              <a:rPr lang="en-US" sz="1200" kern="1200" baseline="0" dirty="0">
                <a:solidFill>
                  <a:schemeClr val="tx1"/>
                </a:solidFill>
                <a:effectLst/>
                <a:latin typeface="Arial" charset="0"/>
                <a:ea typeface="ＭＳ Ｐゴシック" charset="0"/>
                <a:cs typeface="ＭＳ Ｐゴシック" charset="0"/>
              </a:rPr>
              <a:t> to Figures 24.23 and 24.24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15172741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Ideal suture material is easy to handle, makes a secure knot, does not cause a localized tissue reaction, is nonallergenic, has adequate strength without cutting through tissue, and can be sterilized.</a:t>
            </a:r>
          </a:p>
          <a:p>
            <a:pPr lvl="0"/>
            <a:r>
              <a:rPr lang="en-US" sz="1200" kern="1200" dirty="0">
                <a:solidFill>
                  <a:schemeClr val="tx1"/>
                </a:solidFill>
                <a:effectLst/>
                <a:latin typeface="Arial" charset="0"/>
                <a:ea typeface="ＭＳ Ｐゴシック" charset="0"/>
                <a:cs typeface="ＭＳ Ｐゴシック" charset="0"/>
              </a:rPr>
              <a:t>What common material is often used for nonabsorbable sutures? </a:t>
            </a:r>
            <a:r>
              <a:rPr lang="en-US" sz="1200" i="1" kern="1200" dirty="0">
                <a:solidFill>
                  <a:schemeClr val="tx1"/>
                </a:solidFill>
                <a:effectLst/>
                <a:latin typeface="Arial" charset="0"/>
                <a:ea typeface="ＭＳ Ｐゴシック" charset="0"/>
                <a:cs typeface="ＭＳ Ｐゴシック" charset="0"/>
              </a:rPr>
              <a:t>(A common, nonabsorbable suture material is silk because it is strong and easy to tie. It is treated</a:t>
            </a:r>
            <a:r>
              <a:rPr lang="en-US" sz="1200" i="0" kern="1200" baseline="0" dirty="0">
                <a:solidFill>
                  <a:schemeClr val="tx1"/>
                </a:solidFill>
                <a:effectLst/>
                <a:latin typeface="Arial" charset="0"/>
                <a:ea typeface="ＭＳ Ｐゴシック" charset="0"/>
                <a:cs typeface="ＭＳ Ｐゴシック" charset="0"/>
              </a:rPr>
              <a:t> </a:t>
            </a:r>
            <a:r>
              <a:rPr lang="en-US" sz="1200" i="1" kern="1200" dirty="0">
                <a:solidFill>
                  <a:schemeClr val="tx1"/>
                </a:solidFill>
                <a:effectLst/>
                <a:latin typeface="Arial" charset="0"/>
                <a:ea typeface="ＭＳ Ｐゴシック" charset="0"/>
                <a:cs typeface="ＭＳ Ｐゴシック" charset="0"/>
              </a:rPr>
              <a:t>with a coating to prevent tissue drag and flaking.)</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963857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42201780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Needles are manufactured with the suture material attached, or swaged, to the needle.</a:t>
            </a:r>
          </a:p>
          <a:p>
            <a:r>
              <a:rPr lang="en-US" sz="1200" kern="1200" dirty="0">
                <a:solidFill>
                  <a:schemeClr val="tx1"/>
                </a:solidFill>
                <a:effectLst/>
                <a:latin typeface="Arial" charset="0"/>
                <a:ea typeface="ＭＳ Ｐゴシック" charset="0"/>
                <a:cs typeface="ＭＳ Ｐゴシック" charset="0"/>
              </a:rPr>
              <a:t>Refer</a:t>
            </a:r>
            <a:r>
              <a:rPr lang="en-US" sz="1200" kern="1200" baseline="0" dirty="0">
                <a:solidFill>
                  <a:schemeClr val="tx1"/>
                </a:solidFill>
                <a:effectLst/>
                <a:latin typeface="Arial" charset="0"/>
                <a:ea typeface="ＭＳ Ｐゴシック" charset="0"/>
                <a:cs typeface="ＭＳ Ｐゴシック" charset="0"/>
              </a:rPr>
              <a:t> to Figure 24.25 in the textbook to see a swaged suture needle.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4270308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Supplies used in this room should not be used elsewhere, and supplies used elsewhere should not be brought into this room.</a:t>
            </a:r>
          </a:p>
          <a:p>
            <a:r>
              <a:rPr lang="en-US" sz="1200" kern="1200" dirty="0">
                <a:solidFill>
                  <a:schemeClr val="tx1"/>
                </a:solidFill>
                <a:effectLst/>
                <a:latin typeface="Arial" charset="0"/>
                <a:ea typeface="ＭＳ Ｐゴシック" charset="0"/>
              </a:rPr>
              <a:t>Refer to Figure 24.1 in the textbook to see a typical surgical procedure room in an ambulatory care setting.</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a:t>
            </a:fld>
            <a:endParaRPr lang="en-US" dirty="0"/>
          </a:p>
        </p:txBody>
      </p:sp>
    </p:spTree>
    <p:extLst>
      <p:ext uri="{BB962C8B-B14F-4D97-AF65-F5344CB8AC3E}">
        <p14:creationId xmlns:p14="http://schemas.microsoft.com/office/powerpoint/2010/main" val="9457916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a:t>
            </a:r>
            <a:r>
              <a:rPr lang="en-US" sz="1200" kern="1200" baseline="0" dirty="0">
                <a:solidFill>
                  <a:schemeClr val="tx1"/>
                </a:solidFill>
                <a:effectLst/>
                <a:latin typeface="Arial" charset="0"/>
                <a:ea typeface="ＭＳ Ｐゴシック" charset="0"/>
                <a:cs typeface="ＭＳ Ｐゴシック" charset="0"/>
              </a:rPr>
              <a:t> to Figures 24.26 through 24.28 in the textbook to see a disposable skin stapler, a surgical staple remover, and a wound closed with Steri-Strips.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23172452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3758719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Surgical asepsis is a mandatory technique for any procedure that invades the body’s skin or tissues, such as surgery.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7687230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24.29 in the textbook to see an ultrasonic cleaner unit.</a:t>
            </a:r>
          </a:p>
          <a:p>
            <a:r>
              <a:rPr lang="en-US" dirty="0"/>
              <a:t>After sanitization and inspection, the instruments are ready for the sterilization process.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2276552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an instrument or piece of equipment can be used in a surgical procedure, it must be sanitized, then disinfected, and finally sterilized to remove all forms of microorganisms.</a:t>
            </a:r>
          </a:p>
          <a:p>
            <a:r>
              <a:rPr lang="en-US" dirty="0"/>
              <a:t>Refer to Table 24.8 in the textbook to discuss common factors influencing the effectiveness of sterilization.</a:t>
            </a:r>
          </a:p>
          <a:p>
            <a:r>
              <a:rPr lang="en-US" dirty="0"/>
              <a:t>Many types of disinfecting agents are available, and they have varying degrees of effectiveness.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8995550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Sterilization can be achieved by moist heat, dry heat, ultraviolet or ionizing radiation, or gas, or with chemicals.</a:t>
            </a:r>
          </a:p>
          <a:p>
            <a:r>
              <a:rPr lang="en-US" dirty="0"/>
              <a:t>Refer to Figure 24.30 (to see a steam autoclave) and Table 24.9 (to discuss tips for improving autoclaving techniques) in the textbook.</a:t>
            </a:r>
          </a:p>
          <a:p>
            <a:r>
              <a:rPr lang="en-US" dirty="0"/>
              <a:t>The main cause of incomplete sterilization in the autoclave is the presence of residual air.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34802598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24.31 in the textbook to see sterilization pouches with sterilization indicators.</a:t>
            </a:r>
          </a:p>
          <a:p>
            <a:r>
              <a:rPr lang="en-US" dirty="0"/>
              <a:t>A wrapper should not be used if it is torn or has a hole in it.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11438082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number of instruments are to be placed on a stainless-steel tray for wrapping, first place a double-folded towel on the tray, and then position the instruments. This helps to protect them.</a:t>
            </a:r>
          </a:p>
          <a:p>
            <a:r>
              <a:rPr lang="en-US" dirty="0"/>
              <a:t>Polypropylene is a plastic capable of withstanding autoclaving but is resistant to heat transfer.</a:t>
            </a:r>
          </a:p>
          <a:p>
            <a:r>
              <a:rPr lang="en-US" dirty="0"/>
              <a:t>When using sterilizing bags, insert the handles of the instruments into the end of the bag that will be opened first to ensure that the grasping end of the instruments can be reached easily when the bag is opened.</a:t>
            </a:r>
          </a:p>
          <a:p>
            <a:r>
              <a:rPr lang="en-US" dirty="0"/>
              <a:t>When using two-ply autoclave paper, use specialized autoclave tape to seal the package.</a:t>
            </a:r>
          </a:p>
          <a:p>
            <a:r>
              <a:rPr lang="en-US" dirty="0"/>
              <a:t>Label each pack according to the instruments contents and sterilization date and write your initials.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26414164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24.32 in the textbook to see autoclave tape.</a:t>
            </a:r>
          </a:p>
          <a:p>
            <a:r>
              <a:rPr lang="en-US" dirty="0"/>
              <a:t>The healthcare facility should have a policy for how frequently the autoclave is tested using biologic sterilization indicators.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37060412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3100481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Although the solutions and medications listed here are basic, every physician’s office practice has preferred items and methods of applying them.</a:t>
            </a:r>
          </a:p>
          <a:p>
            <a:r>
              <a:rPr lang="en-US" sz="1200" kern="1200" dirty="0">
                <a:solidFill>
                  <a:schemeClr val="tx1"/>
                </a:solidFill>
                <a:effectLst/>
                <a:latin typeface="Arial" charset="0"/>
                <a:ea typeface="ＭＳ Ｐゴシック" charset="0"/>
              </a:rPr>
              <a:t>Surgical scrub preparations should:</a:t>
            </a:r>
          </a:p>
          <a:p>
            <a:pPr lvl="1"/>
            <a:r>
              <a:rPr lang="en-US" kern="1200" dirty="0">
                <a:solidFill>
                  <a:schemeClr val="tx1"/>
                </a:solidFill>
                <a:effectLst/>
                <a:latin typeface="Arial" charset="0"/>
                <a:ea typeface="ＭＳ Ｐゴシック" charset="0"/>
              </a:rPr>
              <a:t>Be effective against bacterial spores</a:t>
            </a:r>
          </a:p>
          <a:p>
            <a:pPr lvl="1"/>
            <a:r>
              <a:rPr lang="en-US" kern="1200" dirty="0">
                <a:solidFill>
                  <a:schemeClr val="tx1"/>
                </a:solidFill>
                <a:effectLst/>
                <a:latin typeface="Arial" charset="0"/>
                <a:ea typeface="ＭＳ Ｐゴシック" charset="0"/>
              </a:rPr>
              <a:t>Work to reduce transient bacteria</a:t>
            </a:r>
          </a:p>
          <a:p>
            <a:pPr lvl="1"/>
            <a:r>
              <a:rPr lang="en-US" kern="1200" dirty="0">
                <a:solidFill>
                  <a:schemeClr val="tx1"/>
                </a:solidFill>
                <a:effectLst/>
                <a:latin typeface="Arial" charset="0"/>
                <a:ea typeface="ＭＳ Ｐゴシック" charset="0"/>
              </a:rPr>
              <a:t>Show evidence of persistent activity on the skin</a:t>
            </a:r>
          </a:p>
          <a:p>
            <a:pPr lvl="1"/>
            <a:r>
              <a:rPr lang="en-US" kern="1200" dirty="0">
                <a:solidFill>
                  <a:schemeClr val="tx1"/>
                </a:solidFill>
                <a:effectLst/>
                <a:latin typeface="Arial" charset="0"/>
                <a:ea typeface="ＭＳ Ｐゴシック" charset="0"/>
              </a:rPr>
              <a:t>Work despite the presence of organic matter, such as blood or wound drainage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26928058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Procedure 24.2 in the textbook to discuss how to operate an autoclave.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7550504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5791135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General recommendation is that as long as the sterilized items are stored so that packaging material remains intact and undamaged, then the pack is considered sterile.</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Any package that is wet/turn/dropped/damaged should be sanitized, disinfected, and wrapped in new autoclave paper or placed in new autoclave pouches, and autoclaved again.</a:t>
            </a:r>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16352289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Sterilizing chemical solution must be mixed correctly exactly according to the instructions on the bottle.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113272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Explaining the patient preparation for the procedure, how the procedure will be performed, and what to expect afterward helps make the procedure go more smoothly and encourages the patient to follow advice and orders.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44</a:t>
            </a:fld>
            <a:endParaRPr lang="en-US" dirty="0"/>
          </a:p>
        </p:txBody>
      </p:sp>
    </p:spTree>
    <p:extLst>
      <p:ext uri="{BB962C8B-B14F-4D97-AF65-F5344CB8AC3E}">
        <p14:creationId xmlns:p14="http://schemas.microsoft.com/office/powerpoint/2010/main" val="10327963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better the patient’s understanding, the greater the likelihood that he or she will comply with presurgical preparations and postsurgical care.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45</a:t>
            </a:fld>
            <a:endParaRPr lang="en-US" dirty="0"/>
          </a:p>
        </p:txBody>
      </p:sp>
    </p:spTree>
    <p:extLst>
      <p:ext uri="{BB962C8B-B14F-4D97-AF65-F5344CB8AC3E}">
        <p14:creationId xmlns:p14="http://schemas.microsoft.com/office/powerpoint/2010/main" val="4015488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the provider may want to use a topical silver nitrate solution or coated applicator sticks to stop localized bleeding.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3015057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24.2 in the textbook to see gauze strips.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6925787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Many instruments can be ordered with either straight or curved tips, depending on the operator’s preference and the task to be performed.</a:t>
            </a:r>
          </a:p>
          <a:p>
            <a:r>
              <a:rPr lang="en-US" sz="1200" kern="1200" dirty="0">
                <a:solidFill>
                  <a:schemeClr val="tx1"/>
                </a:solidFill>
                <a:effectLst/>
                <a:latin typeface="Arial" charset="0"/>
                <a:ea typeface="ＭＳ Ｐゴシック" charset="0"/>
                <a:cs typeface="ＭＳ Ｐゴシック" charset="0"/>
              </a:rPr>
              <a:t>Procedure 24.1 describes how to wrap surgical instruments and supplies for sterilization in an autoclave.</a:t>
            </a:r>
          </a:p>
          <a:p>
            <a:r>
              <a:rPr lang="en-US" sz="1200" kern="1200" dirty="0">
                <a:solidFill>
                  <a:schemeClr val="tx1"/>
                </a:solidFill>
                <a:effectLst/>
                <a:latin typeface="Arial" charset="0"/>
                <a:ea typeface="ＭＳ Ｐゴシック" charset="0"/>
              </a:rPr>
              <a:t>Refer to Figures 24.3 through 24.5 in the textbook to view ring-handle forceps, spring-handle forceps, instruments with serrations, toothed jaws, and teeth of Allis tissue forceps.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2456258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524292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Table 24.1 in the textbook to discuss scissors.</a:t>
            </a:r>
          </a:p>
          <a:p>
            <a:r>
              <a:rPr lang="en-US" sz="1200" kern="1200" dirty="0">
                <a:solidFill>
                  <a:schemeClr val="tx1"/>
                </a:solidFill>
                <a:effectLst/>
                <a:latin typeface="Arial" charset="0"/>
                <a:ea typeface="ＭＳ Ｐゴシック" charset="0"/>
              </a:rPr>
              <a:t>Refer also to Figures 24.6 through 24.8 in the textbook to see Lister bandage scissors, operating scissors, suture scissors, and disposable scalpels.</a:t>
            </a:r>
          </a:p>
          <a:p>
            <a:r>
              <a:rPr lang="en-US" sz="1200" kern="1200" dirty="0">
                <a:solidFill>
                  <a:schemeClr val="tx1"/>
                </a:solidFill>
                <a:effectLst/>
                <a:latin typeface="Arial" charset="0"/>
                <a:ea typeface="ＭＳ Ｐゴシック" charset="0"/>
              </a:rPr>
              <a:t>Most scalpels used in minor procedures are disposable. Once used, disposable scalpel/blade units are discarded in a sharps container.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1175537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Clamping instruments</a:t>
            </a:r>
            <a:r>
              <a:rPr lang="en-US" baseline="0" dirty="0"/>
              <a:t> are used for many different tasks.</a:t>
            </a:r>
          </a:p>
          <a:p>
            <a:r>
              <a:rPr lang="en-US" baseline="0" dirty="0"/>
              <a:t>Refer to Figures 24.9 through 24.13, as well as Table 24.2,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8619386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3"/>
          <p:cNvSpPr>
            <a:spLocks noGrp="1" noChangeArrowheads="1"/>
          </p:cNvSpPr>
          <p:nvPr>
            <p:ph type="sldNum" sz="quarter" idx="4"/>
          </p:nvPr>
        </p:nvSpPr>
        <p:spPr bwMode="auto">
          <a:xfrm>
            <a:off x="7715250" y="6582468"/>
            <a:ext cx="1327150" cy="219854"/>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5542359" y="0"/>
            <a:ext cx="3601641"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6253414" y="457200"/>
            <a:ext cx="2319086" cy="1196671"/>
          </a:xfrm>
        </p:spPr>
        <p:txBody>
          <a:bodyPr anchor="b">
            <a:normAutofit/>
          </a:bodyPr>
          <a:lstStyle>
            <a:lvl1pPr>
              <a:lnSpc>
                <a:spcPct val="100000"/>
              </a:lnSpc>
              <a:defRPr sz="1800" b="1" i="0" cap="all" spc="225" baseline="0">
                <a:solidFill>
                  <a:schemeClr val="accent1"/>
                </a:solidFill>
                <a:latin typeface="+mn-lt"/>
              </a:defRPr>
            </a:lvl1pPr>
          </a:lstStyle>
          <a:p>
            <a:r>
              <a:rPr lang="en-US" smtClean="0"/>
              <a:t>Click to edit Master title style</a:t>
            </a:r>
            <a:endParaRPr lang="en-US" dirty="0"/>
          </a:p>
        </p:txBody>
      </p:sp>
      <p:sp>
        <p:nvSpPr>
          <p:cNvPr id="3" name="Content Placeholder 2"/>
          <p:cNvSpPr>
            <a:spLocks noGrp="1"/>
          </p:cNvSpPr>
          <p:nvPr>
            <p:ph idx="1"/>
          </p:nvPr>
        </p:nvSpPr>
        <p:spPr>
          <a:xfrm>
            <a:off x="573788" y="920377"/>
            <a:ext cx="4618814" cy="498512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53414" y="1741336"/>
            <a:ext cx="2319086"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573789" y="6375679"/>
            <a:ext cx="925016" cy="348462"/>
          </a:xfrm>
        </p:spPr>
        <p:txBody>
          <a:bodyPr/>
          <a:lstStyle/>
          <a:p>
            <a:fld id="{9334D819-9F07-4261-B09B-9E467E5D9002}" type="datetimeFigureOut">
              <a:rPr lang="en-US" dirty="0"/>
              <a:t>1/8/2020</a:t>
            </a:fld>
            <a:endParaRPr lang="en-US" dirty="0"/>
          </a:p>
        </p:txBody>
      </p:sp>
      <p:sp>
        <p:nvSpPr>
          <p:cNvPr id="6" name="Footer Placeholder 5"/>
          <p:cNvSpPr>
            <a:spLocks noGrp="1"/>
          </p:cNvSpPr>
          <p:nvPr>
            <p:ph type="ftr" sz="quarter" idx="11"/>
          </p:nvPr>
        </p:nvSpPr>
        <p:spPr>
          <a:xfrm>
            <a:off x="1577716" y="6375679"/>
            <a:ext cx="2611634" cy="345796"/>
          </a:xfrm>
        </p:spPr>
        <p:txBody>
          <a:bodyPr/>
          <a:lstStyle/>
          <a:p>
            <a:endParaRPr lang="en-US" dirty="0"/>
          </a:p>
        </p:txBody>
      </p:sp>
      <p:sp>
        <p:nvSpPr>
          <p:cNvPr id="7" name="Slide Number Placeholder 6"/>
          <p:cNvSpPr>
            <a:spLocks noGrp="1"/>
          </p:cNvSpPr>
          <p:nvPr>
            <p:ph type="sldNum" sz="quarter" idx="12"/>
          </p:nvPr>
        </p:nvSpPr>
        <p:spPr>
          <a:xfrm>
            <a:off x="4268261" y="6375679"/>
            <a:ext cx="924342" cy="345796"/>
          </a:xfrm>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
        <p:nvSpPr>
          <p:cNvPr id="8" name="Rectangle 7"/>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left edge border"/>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214596396"/>
      </p:ext>
    </p:extLst>
  </p:cSld>
  <p:clrMapOvr>
    <a:masterClrMapping/>
  </p:clrMapOvr>
  <p:hf hdr="0" ftr="0" dt="0"/>
  <p:extLst mod="1">
    <p:ext uri="{DCECCB84-F9BA-43D5-87BE-67443E8EF086}">
      <p15:sldGuideLst xmlns:p15="http://schemas.microsoft.com/office/powerpoint/2012/main">
        <p15:guide id="4294967295" orient="horz" pos="69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12598" y="1"/>
            <a:ext cx="5516689"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11" name="Freeform 11" title="right scallop background shape"/>
          <p:cNvSpPr/>
          <p:nvPr/>
        </p:nvSpPr>
        <p:spPr bwMode="auto">
          <a:xfrm>
            <a:off x="5542359" y="0"/>
            <a:ext cx="3601641"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253413" y="457200"/>
            <a:ext cx="2319088" cy="1196670"/>
          </a:xfrm>
        </p:spPr>
        <p:txBody>
          <a:bodyPr anchor="b">
            <a:normAutofit/>
          </a:bodyPr>
          <a:lstStyle>
            <a:lvl1pPr>
              <a:lnSpc>
                <a:spcPct val="100000"/>
              </a:lnSpc>
              <a:defRPr sz="1800" b="1" i="0" spc="225" baseline="0">
                <a:solidFill>
                  <a:schemeClr val="accent1"/>
                </a:solidFill>
                <a:latin typeface="+mn-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6253413" y="1741336"/>
            <a:ext cx="2319088"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574463" y="6375679"/>
            <a:ext cx="924342" cy="348462"/>
          </a:xfrm>
        </p:spPr>
        <p:txBody>
          <a:bodyPr/>
          <a:lstStyle/>
          <a:p>
            <a:fld id="{9334D819-9F07-4261-B09B-9E467E5D9002}" type="datetimeFigureOut">
              <a:rPr lang="en-US" dirty="0"/>
              <a:t>1/8/2020</a:t>
            </a:fld>
            <a:endParaRPr lang="en-US" dirty="0"/>
          </a:p>
        </p:txBody>
      </p:sp>
      <p:sp>
        <p:nvSpPr>
          <p:cNvPr id="6" name="Footer Placeholder 5"/>
          <p:cNvSpPr>
            <a:spLocks noGrp="1"/>
          </p:cNvSpPr>
          <p:nvPr>
            <p:ph type="ftr" sz="quarter" idx="11"/>
          </p:nvPr>
        </p:nvSpPr>
        <p:spPr>
          <a:xfrm>
            <a:off x="1577716" y="6375679"/>
            <a:ext cx="2611634" cy="345796"/>
          </a:xfrm>
        </p:spPr>
        <p:txBody>
          <a:bodyPr/>
          <a:lstStyle/>
          <a:p>
            <a:endParaRPr lang="en-US" dirty="0"/>
          </a:p>
        </p:txBody>
      </p:sp>
      <p:sp>
        <p:nvSpPr>
          <p:cNvPr id="7" name="Slide Number Placeholder 6"/>
          <p:cNvSpPr>
            <a:spLocks noGrp="1"/>
          </p:cNvSpPr>
          <p:nvPr>
            <p:ph type="sldNum" sz="quarter" idx="12"/>
          </p:nvPr>
        </p:nvSpPr>
        <p:spPr>
          <a:xfrm>
            <a:off x="4256153" y="6375679"/>
            <a:ext cx="947460" cy="345796"/>
          </a:xfrm>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
        <p:nvSpPr>
          <p:cNvPr id="13" name="Rectangle 12" title="left edge border"/>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88861931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72880380"/>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911" y="382386"/>
            <a:ext cx="1771930" cy="560040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42974" y="382386"/>
            <a:ext cx="5809517" cy="560040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965691191"/>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13"/>
          <p:cNvSpPr>
            <a:spLocks noGrp="1" noChangeArrowheads="1"/>
          </p:cNvSpPr>
          <p:nvPr>
            <p:ph type="sldNum" sz="quarter" idx="4"/>
          </p:nvPr>
        </p:nvSpPr>
        <p:spPr bwMode="auto">
          <a:xfrm>
            <a:off x="7715250" y="6582468"/>
            <a:ext cx="1327150" cy="219854"/>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2063115" y="630937"/>
            <a:ext cx="5230368"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808892" y="1098388"/>
            <a:ext cx="7738814" cy="4394988"/>
          </a:xfrm>
        </p:spPr>
        <p:txBody>
          <a:bodyPr anchor="ctr">
            <a:noAutofit/>
          </a:bodyPr>
          <a:lstStyle>
            <a:lvl1pPr algn="ctr">
              <a:defRPr sz="7500" spc="600" baseline="0"/>
            </a:lvl1pPr>
          </a:lstStyle>
          <a:p>
            <a:r>
              <a:rPr lang="en-US" smtClean="0"/>
              <a:t>Click to edit Master title style</a:t>
            </a:r>
            <a:endParaRPr lang="en-US" dirty="0"/>
          </a:p>
        </p:txBody>
      </p:sp>
      <p:sp>
        <p:nvSpPr>
          <p:cNvPr id="3" name="Subtitle 2"/>
          <p:cNvSpPr>
            <a:spLocks noGrp="1"/>
          </p:cNvSpPr>
          <p:nvPr>
            <p:ph type="subTitle" idx="1"/>
          </p:nvPr>
        </p:nvSpPr>
        <p:spPr>
          <a:xfrm>
            <a:off x="1661284" y="5979197"/>
            <a:ext cx="6034030" cy="742279"/>
          </a:xfrm>
        </p:spPr>
        <p:txBody>
          <a:bodyPr anchor="t">
            <a:normAutofit/>
          </a:bodyPr>
          <a:lstStyle>
            <a:lvl1pPr marL="0" indent="0" algn="ctr">
              <a:lnSpc>
                <a:spcPct val="100000"/>
              </a:lnSpc>
              <a:buNone/>
              <a:defRPr sz="1500" b="1" i="0" cap="all" spc="300"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808892" y="6375679"/>
            <a:ext cx="1747292" cy="348462"/>
          </a:xfrm>
        </p:spPr>
        <p:txBody>
          <a:bodyPr/>
          <a:lstStyle>
            <a:lvl1pPr>
              <a:defRPr baseline="0">
                <a:solidFill>
                  <a:schemeClr val="accent1">
                    <a:lumMod val="50000"/>
                  </a:schemeClr>
                </a:solidFill>
              </a:defRPr>
            </a:lvl1pPr>
          </a:lstStyle>
          <a:p>
            <a:fld id="{9334D819-9F07-4261-B09B-9E467E5D9002}" type="datetimeFigureOut">
              <a:rPr lang="en-US" dirty="0"/>
              <a:pPr/>
              <a:t>1/8/2020</a:t>
            </a:fld>
            <a:endParaRPr lang="en-US" dirty="0"/>
          </a:p>
        </p:txBody>
      </p:sp>
      <p:sp>
        <p:nvSpPr>
          <p:cNvPr id="5" name="Footer Placeholder 4"/>
          <p:cNvSpPr>
            <a:spLocks noGrp="1"/>
          </p:cNvSpPr>
          <p:nvPr>
            <p:ph type="ftr" sz="quarter" idx="11"/>
          </p:nvPr>
        </p:nvSpPr>
        <p:spPr>
          <a:xfrm>
            <a:off x="3135249" y="6375679"/>
            <a:ext cx="30861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6800414" y="6375679"/>
            <a:ext cx="1747292" cy="345796"/>
          </a:xfrm>
        </p:spPr>
        <p:txBody>
          <a:bodyPr/>
          <a:lstStyle>
            <a:lvl1pPr>
              <a:defRPr baseline="0">
                <a:solidFill>
                  <a:schemeClr val="accent1">
                    <a:lumMod val="50000"/>
                  </a:schemeClr>
                </a:solidFill>
              </a:defRPr>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
        <p:nvSpPr>
          <p:cNvPr id="13" name="Rectangle 12"/>
          <p:cNvSpPr/>
          <p:nvPr/>
        </p:nvSpPr>
        <p:spPr>
          <a:xfrm>
            <a:off x="0" y="0"/>
            <a:ext cx="2125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left edge border"/>
          <p:cNvSpPr/>
          <p:nvPr/>
        </p:nvSpPr>
        <p:spPr>
          <a:xfrm>
            <a:off x="0" y="0"/>
            <a:ext cx="2125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283629312"/>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040911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11" name="Freeform 6"/>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2432197" y="1073889"/>
            <a:ext cx="6140303" cy="4064627"/>
          </a:xfrm>
        </p:spPr>
        <p:txBody>
          <a:bodyPr anchor="b">
            <a:normAutofit/>
          </a:bodyPr>
          <a:lstStyle>
            <a:lvl1pPr>
              <a:defRPr sz="6300" spc="600"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2432198" y="5159782"/>
            <a:ext cx="5263116" cy="951135"/>
          </a:xfrm>
        </p:spPr>
        <p:txBody>
          <a:bodyPr>
            <a:normAutofit/>
          </a:bodyPr>
          <a:lstStyle>
            <a:lvl1pPr marL="0" indent="0">
              <a:lnSpc>
                <a:spcPct val="100000"/>
              </a:lnSpc>
              <a:buNone/>
              <a:defRPr sz="1500" b="1" i="0" cap="all" spc="300" baseline="0">
                <a:solidFill>
                  <a:schemeClr val="accent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2427410" y="6375679"/>
            <a:ext cx="1120460" cy="348462"/>
          </a:xfrm>
        </p:spPr>
        <p:txBody>
          <a:bodyPr/>
          <a:lstStyle>
            <a:lvl1pPr>
              <a:defRPr baseline="0">
                <a:solidFill>
                  <a:schemeClr val="tx2"/>
                </a:solidFill>
              </a:defRPr>
            </a:lvl1pPr>
          </a:lstStyle>
          <a:p>
            <a:fld id="{9334D819-9F07-4261-B09B-9E467E5D9002}" type="datetimeFigureOut">
              <a:rPr lang="en-US" dirty="0"/>
              <a:pPr/>
              <a:t>1/8/2020</a:t>
            </a:fld>
            <a:endParaRPr lang="en-US" dirty="0"/>
          </a:p>
        </p:txBody>
      </p:sp>
      <p:sp>
        <p:nvSpPr>
          <p:cNvPr id="5" name="Footer Placeholder 4"/>
          <p:cNvSpPr>
            <a:spLocks noGrp="1"/>
          </p:cNvSpPr>
          <p:nvPr>
            <p:ph type="ftr" sz="quarter" idx="11"/>
          </p:nvPr>
        </p:nvSpPr>
        <p:spPr>
          <a:xfrm>
            <a:off x="3959298" y="6375679"/>
            <a:ext cx="30861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7456825" y="6375679"/>
            <a:ext cx="1115675" cy="345796"/>
          </a:xfrm>
        </p:spPr>
        <p:txBody>
          <a:bodyPr/>
          <a:lstStyle>
            <a:lvl1pPr>
              <a:defRPr baseline="0">
                <a:solidFill>
                  <a:schemeClr val="tx2"/>
                </a:solidFill>
              </a:defRPr>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
        <p:nvSpPr>
          <p:cNvPr id="16" name="Freeform 11"/>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nvGrpSpPr>
          <p:cNvPr id="7" name="Group 6" title="left scallop shape"/>
          <p:cNvGrpSpPr/>
          <p:nvPr/>
        </p:nvGrpSpPr>
        <p:grpSpPr>
          <a:xfrm>
            <a:off x="0" y="0"/>
            <a:ext cx="2110979" cy="6858000"/>
            <a:chOff x="0" y="0"/>
            <a:chExt cx="2110979" cy="6858000"/>
          </a:xfrm>
        </p:grpSpPr>
        <p:sp>
          <p:nvSpPr>
            <p:cNvPr id="9" name="Freeform 8" title="left scallop shape"/>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0" name="Freeform 11" title="left scallop inline"/>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3428506204"/>
      </p:ext>
    </p:extLst>
  </p:cSld>
  <p:clrMapOvr>
    <a:overrideClrMapping bg1="dk1" tx1="lt1" bg2="dk2" tx2="lt2" accent1="accent1" accent2="accent2" accent3="accent3" accent4="accent4" accent5="accent5" accent6="accent6" hlink="hlink" folHlink="folHlink"/>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42975" y="2286000"/>
            <a:ext cx="3593592" cy="3619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985846" y="2286000"/>
            <a:ext cx="3593592" cy="3619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dirty="0"/>
              <a:t>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2911363856"/>
      </p:ext>
    </p:extLst>
  </p:cSld>
  <p:clrMapOvr>
    <a:masterClrMapping/>
  </p:clrMapOvr>
  <p:hf hdr="0" ftr="0" dt="0"/>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42975" y="381001"/>
            <a:ext cx="7629525" cy="149351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41832" y="2199634"/>
            <a:ext cx="361188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941832" y="2909102"/>
            <a:ext cx="3611880" cy="29963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975398" y="2199634"/>
            <a:ext cx="361188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975398" y="2909102"/>
            <a:ext cx="3611880" cy="29963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dirty="0"/>
              <a:t>1/8/2020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289658028"/>
      </p:ext>
    </p:extLst>
  </p:cSld>
  <p:clrMapOvr>
    <a:masterClrMapping/>
  </p:clrMapOvr>
  <p:hf hdr="0" ftr="0" dt="0"/>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dirty="0"/>
              <a:t>1/8/2020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098873557"/>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dirty="0"/>
              <a:t>1/8/2020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3978740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582468"/>
            <a:ext cx="1327150" cy="219854"/>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
        <p:nvSpPr>
          <p:cNvPr id="6" name="Rectangle 13"/>
          <p:cNvSpPr txBox="1">
            <a:spLocks noChangeArrowheads="1"/>
          </p:cNvSpPr>
          <p:nvPr userDrawn="1"/>
        </p:nvSpPr>
        <p:spPr bwMode="auto">
          <a:xfrm>
            <a:off x="1790700" y="6615921"/>
            <a:ext cx="556260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a:t>
            </a:r>
            <a:r>
              <a:rPr lang="en-US" sz="800" kern="1200" baseline="0" dirty="0">
                <a:solidFill>
                  <a:schemeClr val="bg2"/>
                </a:solidFill>
                <a:effectLst/>
                <a:latin typeface="Arial" charset="0"/>
                <a:ea typeface="ＭＳ Ｐゴシック" charset="-128"/>
                <a:cs typeface="Arial" charset="0"/>
              </a:rPr>
              <a:t> All Rights Reserved.</a:t>
            </a:r>
            <a:endParaRPr lang="en-US" sz="800" kern="1200" dirty="0">
              <a:solidFill>
                <a:schemeClr val="bg2"/>
              </a:solidFill>
              <a:effectLst/>
              <a:latin typeface="Arial" charset="0"/>
              <a:ea typeface="ＭＳ Ｐゴシック" charset="-128"/>
              <a:cs typeface="Arial" charset="0"/>
            </a:endParaRP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8758" y="382385"/>
            <a:ext cx="7633742" cy="1492132"/>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38758" y="2286002"/>
            <a:ext cx="7633742" cy="359359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38758" y="6375679"/>
            <a:ext cx="1747292" cy="348462"/>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fld id="{9334D819-9F07-4261-B09B-9E467E5D9002}" type="datetimeFigureOut">
              <a:rPr lang="en-US" dirty="0"/>
              <a:pPr/>
              <a:t>1/8/2020</a:t>
            </a:fld>
            <a:endParaRPr lang="en-US" dirty="0"/>
          </a:p>
        </p:txBody>
      </p:sp>
      <p:sp>
        <p:nvSpPr>
          <p:cNvPr id="5" name="Footer Placeholder 4"/>
          <p:cNvSpPr>
            <a:spLocks noGrp="1"/>
          </p:cNvSpPr>
          <p:nvPr>
            <p:ph type="ftr" sz="quarter" idx="3"/>
          </p:nvPr>
        </p:nvSpPr>
        <p:spPr>
          <a:xfrm>
            <a:off x="3028950" y="6375679"/>
            <a:ext cx="3086100" cy="345796"/>
          </a:xfrm>
          <a:prstGeom prst="rect">
            <a:avLst/>
          </a:prstGeom>
        </p:spPr>
        <p:txBody>
          <a:bodyPr vert="horz" lIns="91440" tIns="45720" rIns="91440" bIns="45720" rtlCol="0" anchor="ctr"/>
          <a:lstStyle>
            <a:lvl1pPr algn="ctr">
              <a:defRPr sz="10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6457951" y="6375679"/>
            <a:ext cx="2114549" cy="345796"/>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
        <p:nvSpPr>
          <p:cNvPr id="12" name="Rectangle 11"/>
          <p:cNvSpPr/>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right edge border"/>
          <p:cNvSpPr/>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Freeform 5"/>
          <p:cNvSpPr/>
          <p:nvPr/>
        </p:nvSpPr>
        <p:spPr bwMode="auto">
          <a:xfrm>
            <a:off x="1" y="0"/>
            <a:ext cx="679090" cy="6858000"/>
          </a:xfrm>
          <a:custGeom>
            <a:avLst/>
            <a:gdLst/>
            <a:ahLst/>
            <a:cxnLst/>
            <a:rect l="0" t="0" r="r" b="b"/>
            <a:pathLst>
              <a:path w="211" h="2160">
                <a:moveTo>
                  <a:pt x="155" y="1728"/>
                </a:moveTo>
                <a:cubicBezTo>
                  <a:pt x="155" y="1620"/>
                  <a:pt x="211" y="1620"/>
                  <a:pt x="211" y="1512"/>
                </a:cubicBezTo>
                <a:cubicBezTo>
                  <a:pt x="211" y="1404"/>
                  <a:pt x="155" y="1404"/>
                  <a:pt x="155" y="1296"/>
                </a:cubicBezTo>
                <a:cubicBezTo>
                  <a:pt x="155" y="1188"/>
                  <a:pt x="211" y="1188"/>
                  <a:pt x="211" y="1080"/>
                </a:cubicBezTo>
                <a:cubicBezTo>
                  <a:pt x="211" y="972"/>
                  <a:pt x="155" y="972"/>
                  <a:pt x="155" y="864"/>
                </a:cubicBezTo>
                <a:cubicBezTo>
                  <a:pt x="155" y="756"/>
                  <a:pt x="211" y="756"/>
                  <a:pt x="211" y="648"/>
                </a:cubicBezTo>
                <a:cubicBezTo>
                  <a:pt x="211" y="540"/>
                  <a:pt x="155" y="540"/>
                  <a:pt x="155" y="432"/>
                </a:cubicBezTo>
                <a:cubicBezTo>
                  <a:pt x="155" y="324"/>
                  <a:pt x="211" y="324"/>
                  <a:pt x="211" y="216"/>
                </a:cubicBezTo>
                <a:cubicBezTo>
                  <a:pt x="211" y="108"/>
                  <a:pt x="155" y="108"/>
                  <a:pt x="155" y="0"/>
                </a:cubicBezTo>
                <a:cubicBezTo>
                  <a:pt x="0" y="0"/>
                  <a:pt x="0" y="0"/>
                  <a:pt x="0" y="0"/>
                </a:cubicBezTo>
                <a:cubicBezTo>
                  <a:pt x="0" y="2160"/>
                  <a:pt x="0" y="2160"/>
                  <a:pt x="0" y="2160"/>
                </a:cubicBezTo>
                <a:cubicBezTo>
                  <a:pt x="155" y="2160"/>
                  <a:pt x="155" y="2160"/>
                  <a:pt x="155" y="2160"/>
                </a:cubicBezTo>
                <a:cubicBezTo>
                  <a:pt x="155" y="2052"/>
                  <a:pt x="211" y="2052"/>
                  <a:pt x="211" y="1944"/>
                </a:cubicBezTo>
                <a:cubicBezTo>
                  <a:pt x="211" y="1836"/>
                  <a:pt x="155" y="1836"/>
                  <a:pt x="155" y="1728"/>
                </a:cubicBezTo>
                <a:close/>
              </a:path>
            </a:pathLst>
          </a:custGeom>
          <a:solidFill>
            <a:schemeClr val="tx2"/>
          </a:solidFill>
          <a:ln>
            <a:noFill/>
          </a:ln>
        </p:spPr>
      </p:sp>
      <p:sp>
        <p:nvSpPr>
          <p:cNvPr id="11" name="Rectangle 13"/>
          <p:cNvSpPr txBox="1">
            <a:spLocks noChangeArrowheads="1"/>
          </p:cNvSpPr>
          <p:nvPr userDrawn="1"/>
        </p:nvSpPr>
        <p:spPr bwMode="auto">
          <a:xfrm>
            <a:off x="1790700" y="6615921"/>
            <a:ext cx="556260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a:t>
            </a:r>
            <a:r>
              <a:rPr lang="en-US" sz="800" kern="1200" baseline="0" dirty="0">
                <a:solidFill>
                  <a:schemeClr val="bg2"/>
                </a:solidFill>
                <a:effectLst/>
                <a:latin typeface="Arial" charset="0"/>
                <a:ea typeface="ＭＳ Ｐゴシック" charset="-128"/>
                <a:cs typeface="Arial" charset="0"/>
              </a:rPr>
              <a:t> All Rights Reserved.</a:t>
            </a:r>
            <a:endParaRPr lang="en-US" sz="800" kern="1200" dirty="0">
              <a:solidFill>
                <a:schemeClr val="bg2"/>
              </a:solidFill>
              <a:effectLst/>
              <a:latin typeface="Arial" charset="0"/>
              <a:ea typeface="ＭＳ Ｐゴシック" charset="-128"/>
              <a:cs typeface="Arial" charset="0"/>
            </a:endParaRPr>
          </a:p>
        </p:txBody>
      </p:sp>
    </p:spTree>
    <p:extLst>
      <p:ext uri="{BB962C8B-B14F-4D97-AF65-F5344CB8AC3E}">
        <p14:creationId xmlns:p14="http://schemas.microsoft.com/office/powerpoint/2010/main" val="2488070610"/>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hf hdr="0" ftr="0" dt="0"/>
  <p:txStyles>
    <p:titleStyle>
      <a:lvl1pPr algn="l" defTabSz="685800" rtl="0" eaLnBrk="1" latinLnBrk="0" hangingPunct="1">
        <a:lnSpc>
          <a:spcPct val="90000"/>
        </a:lnSpc>
        <a:spcBef>
          <a:spcPct val="0"/>
        </a:spcBef>
        <a:buNone/>
        <a:defRPr sz="5100" kern="1200" cap="all" spc="150" baseline="0">
          <a:solidFill>
            <a:schemeClr val="tx2"/>
          </a:solidFill>
          <a:latin typeface="+mj-lt"/>
          <a:ea typeface="+mj-ea"/>
          <a:cs typeface="+mj-cs"/>
        </a:defRPr>
      </a:lvl1pPr>
    </p:titleStyle>
    <p:bodyStyle>
      <a:lvl1pPr marL="228600" indent="-228600" algn="l" defTabSz="6858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6858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6858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pos="792">
          <p15:clr>
            <a:srgbClr val="F26B43"/>
          </p15:clr>
        </p15:guide>
        <p15:guide id="4294967295" pos="7200">
          <p15:clr>
            <a:srgbClr val="F26B43"/>
          </p15:clr>
        </p15:guide>
        <p15:guide id="4294967295" pos="594">
          <p15:clr>
            <a:srgbClr val="F26B43"/>
          </p15:clr>
        </p15:guide>
        <p15:guide id="4294967295" pos="5400">
          <p15:clr>
            <a:srgbClr val="F26B43"/>
          </p15:clr>
        </p15:guide>
        <p15:guide id="4294967295" orient="horz" pos="4008">
          <p15:clr>
            <a:srgbClr val="F26B43"/>
          </p15:clr>
        </p15:guide>
        <p15:guide id="4294967295" orient="horz" pos="1440">
          <p15:clr>
            <a:srgbClr val="F26B43"/>
          </p15:clr>
        </p15:guide>
        <p15:guide id="4294967295" orient="horz" pos="3720">
          <p15:clr>
            <a:srgbClr val="F26B43"/>
          </p15:clr>
        </p15:guide>
        <p15:guide id="4294967295"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Chapter 24</a:t>
            </a:r>
            <a:br>
              <a:rPr lang="en-US" dirty="0" smtClean="0"/>
            </a:br>
            <a:r>
              <a:rPr lang="en-US" sz="3600" dirty="0" smtClean="0"/>
              <a:t>surgical supplies an instrumentation</a:t>
            </a:r>
            <a:endParaRPr lang="en-US" sz="3600" dirty="0"/>
          </a:p>
        </p:txBody>
      </p:sp>
      <p:sp>
        <p:nvSpPr>
          <p:cNvPr id="3" name="Subtitle 2"/>
          <p:cNvSpPr>
            <a:spLocks noGrp="1"/>
          </p:cNvSpPr>
          <p:nvPr>
            <p:ph type="subTitle"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1</a:t>
            </a:fld>
            <a:endParaRPr lang="en-GB" sz="800" smtClean="0"/>
          </a:p>
          <a:p>
            <a:pPr>
              <a:defRPr/>
            </a:pPr>
            <a:endParaRPr lang="en-GB" dirty="0"/>
          </a:p>
        </p:txBody>
      </p:sp>
    </p:spTree>
    <p:extLst>
      <p:ext uri="{BB962C8B-B14F-4D97-AF65-F5344CB8AC3E}">
        <p14:creationId xmlns:p14="http://schemas.microsoft.com/office/powerpoint/2010/main" val="41510675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Grasping and Clamping Instruments </a:t>
            </a:r>
          </a:p>
        </p:txBody>
      </p:sp>
      <p:sp>
        <p:nvSpPr>
          <p:cNvPr id="3" name="Content Placeholder 2"/>
          <p:cNvSpPr>
            <a:spLocks noGrp="1"/>
          </p:cNvSpPr>
          <p:nvPr>
            <p:ph idx="1"/>
          </p:nvPr>
        </p:nvSpPr>
        <p:spPr>
          <a:xfrm>
            <a:off x="685800" y="1874517"/>
            <a:ext cx="8242300" cy="4221483"/>
          </a:xfrm>
        </p:spPr>
        <p:txBody>
          <a:bodyPr numCol="2">
            <a:normAutofit/>
          </a:bodyPr>
          <a:lstStyle/>
          <a:p>
            <a:pPr lvl="0"/>
            <a:r>
              <a:rPr lang="en-US" dirty="0">
                <a:solidFill>
                  <a:srgbClr val="00B0F0"/>
                </a:solidFill>
              </a:rPr>
              <a:t>Hemostat forceps</a:t>
            </a:r>
          </a:p>
          <a:p>
            <a:pPr lvl="0"/>
            <a:r>
              <a:rPr lang="en-US" dirty="0">
                <a:solidFill>
                  <a:srgbClr val="00B0F0"/>
                </a:solidFill>
              </a:rPr>
              <a:t>Needle holders</a:t>
            </a:r>
          </a:p>
          <a:p>
            <a:pPr lvl="0"/>
            <a:r>
              <a:rPr lang="en-US" dirty="0"/>
              <a:t>Splinter forceps</a:t>
            </a:r>
          </a:p>
          <a:p>
            <a:pPr lvl="0"/>
            <a:r>
              <a:rPr lang="en-US" dirty="0">
                <a:solidFill>
                  <a:srgbClr val="00B0F0"/>
                </a:solidFill>
              </a:rPr>
              <a:t>Adson forceps</a:t>
            </a:r>
          </a:p>
          <a:p>
            <a:pPr lvl="0"/>
            <a:r>
              <a:rPr lang="en-US" dirty="0">
                <a:solidFill>
                  <a:srgbClr val="00B0F0"/>
                </a:solidFill>
              </a:rPr>
              <a:t>Plain thumb (dressing) forceps</a:t>
            </a:r>
          </a:p>
          <a:p>
            <a:pPr lvl="0"/>
            <a:r>
              <a:rPr lang="en-US" dirty="0"/>
              <a:t>Towel forceps</a:t>
            </a:r>
          </a:p>
          <a:p>
            <a:pPr lvl="0"/>
            <a:r>
              <a:rPr lang="en-US" dirty="0">
                <a:solidFill>
                  <a:srgbClr val="00B0F0"/>
                </a:solidFill>
              </a:rPr>
              <a:t>Allis tissue </a:t>
            </a:r>
            <a:r>
              <a:rPr lang="en-US" dirty="0" smtClean="0">
                <a:solidFill>
                  <a:srgbClr val="00B0F0"/>
                </a:solidFill>
              </a:rPr>
              <a:t>forceps</a:t>
            </a:r>
          </a:p>
          <a:p>
            <a:pPr lvl="0"/>
            <a:r>
              <a:rPr lang="en-US" dirty="0" smtClean="0">
                <a:solidFill>
                  <a:srgbClr val="FF0000"/>
                </a:solidFill>
              </a:rPr>
              <a:t>The instruments in blue, you will need to know and identify</a:t>
            </a:r>
            <a:endParaRPr lang="en-US" dirty="0" smtClean="0">
              <a:solidFill>
                <a:srgbClr val="FF0000"/>
              </a:solidFill>
            </a:endParaRPr>
          </a:p>
          <a:p>
            <a:pPr marL="0" lvl="0" indent="0">
              <a:buNone/>
            </a:pPr>
            <a:r>
              <a:rPr lang="en-US" dirty="0"/>
              <a:t/>
            </a:r>
            <a:br>
              <a:rPr lang="en-US" dirty="0"/>
            </a:br>
            <a:r>
              <a:rPr lang="en-US" dirty="0"/>
              <a:t/>
            </a:r>
            <a:br>
              <a:rPr lang="en-US" dirty="0"/>
            </a:br>
            <a:endParaRPr lang="en-US" dirty="0"/>
          </a:p>
          <a:p>
            <a:pPr lvl="0"/>
            <a:r>
              <a:rPr lang="en-US" dirty="0">
                <a:solidFill>
                  <a:srgbClr val="00B0F0"/>
                </a:solidFill>
              </a:rPr>
              <a:t>Foerster sponge forceps</a:t>
            </a:r>
          </a:p>
          <a:p>
            <a:pPr lvl="0"/>
            <a:r>
              <a:rPr lang="en-US" dirty="0"/>
              <a:t>Transfer forceps</a:t>
            </a:r>
          </a:p>
          <a:p>
            <a:pPr lvl="0"/>
            <a:r>
              <a:rPr lang="en-US" dirty="0">
                <a:solidFill>
                  <a:srgbClr val="00B0F0"/>
                </a:solidFill>
              </a:rPr>
              <a:t>Adson thumb forceps</a:t>
            </a:r>
          </a:p>
          <a:p>
            <a:pPr lvl="0"/>
            <a:r>
              <a:rPr lang="en-US" dirty="0">
                <a:solidFill>
                  <a:srgbClr val="00B0F0"/>
                </a:solidFill>
              </a:rPr>
              <a:t>Bayonet forceps</a:t>
            </a:r>
          </a:p>
          <a:p>
            <a:pPr lvl="0"/>
            <a:r>
              <a:rPr lang="en-US" dirty="0"/>
              <a:t>Plain-tip tissue forceps</a:t>
            </a:r>
          </a:p>
          <a:p>
            <a:r>
              <a:rPr lang="en-US" dirty="0">
                <a:solidFill>
                  <a:srgbClr val="00B0F0"/>
                </a:solidFill>
              </a:rPr>
              <a:t>Toothed tissue forceps </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10</a:t>
            </a:fld>
            <a:endParaRPr lang="en-GB" sz="800" dirty="0"/>
          </a:p>
          <a:p>
            <a:pPr>
              <a:defRPr/>
            </a:pPr>
            <a:endParaRPr lang="en-GB" dirty="0"/>
          </a:p>
        </p:txBody>
      </p:sp>
    </p:spTree>
    <p:extLst>
      <p:ext uri="{BB962C8B-B14F-4D97-AF65-F5344CB8AC3E}">
        <p14:creationId xmlns:p14="http://schemas.microsoft.com/office/powerpoint/2010/main" val="4396280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8758" y="382385"/>
            <a:ext cx="7633742" cy="45719"/>
          </a:xfrm>
        </p:spPr>
        <p:txBody>
          <a:bodyPr>
            <a:normAutofit fontScale="90000"/>
          </a:bodyPr>
          <a:lstStyle/>
          <a:p>
            <a:endParaRPr lang="en-US" dirty="0"/>
          </a:p>
        </p:txBody>
      </p:sp>
      <p:sp>
        <p:nvSpPr>
          <p:cNvPr id="3" name="Content Placeholder 2"/>
          <p:cNvSpPr>
            <a:spLocks noGrp="1"/>
          </p:cNvSpPr>
          <p:nvPr>
            <p:ph idx="1"/>
          </p:nvPr>
        </p:nvSpPr>
        <p:spPr/>
        <p:txBody>
          <a:bodyPr/>
          <a:lstStyle/>
          <a:p>
            <a:r>
              <a:rPr lang="en-US" dirty="0" smtClean="0">
                <a:solidFill>
                  <a:srgbClr val="00B0F0"/>
                </a:solidFill>
              </a:rPr>
              <a:t>Please refer to your book for descriptions and photos of instrumentation. There is also a handout on the LMS to view as well.</a:t>
            </a:r>
          </a:p>
          <a:p>
            <a:r>
              <a:rPr lang="en-US" dirty="0" smtClean="0">
                <a:solidFill>
                  <a:srgbClr val="00B0F0"/>
                </a:solidFill>
              </a:rPr>
              <a:t>Students may take pictures of the instruments that are presented in lab to study for quizzes and tests.</a:t>
            </a:r>
            <a:endParaRPr lang="en-US" dirty="0">
              <a:solidFill>
                <a:srgbClr val="00B0F0"/>
              </a:solidFill>
            </a:endParaRPr>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11</a:t>
            </a:fld>
            <a:endParaRPr lang="en-GB" sz="800" smtClean="0"/>
          </a:p>
          <a:p>
            <a:pPr>
              <a:defRPr/>
            </a:pPr>
            <a:endParaRPr lang="en-GB" dirty="0"/>
          </a:p>
        </p:txBody>
      </p:sp>
    </p:spTree>
    <p:extLst>
      <p:ext uri="{BB962C8B-B14F-4D97-AF65-F5344CB8AC3E}">
        <p14:creationId xmlns:p14="http://schemas.microsoft.com/office/powerpoint/2010/main" val="36713260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Retractors</a:t>
            </a:r>
          </a:p>
        </p:txBody>
      </p:sp>
      <p:sp>
        <p:nvSpPr>
          <p:cNvPr id="3" name="Content Placeholder 2"/>
          <p:cNvSpPr>
            <a:spLocks noGrp="1"/>
          </p:cNvSpPr>
          <p:nvPr>
            <p:ph idx="1"/>
          </p:nvPr>
        </p:nvSpPr>
        <p:spPr/>
        <p:txBody>
          <a:bodyPr/>
          <a:lstStyle/>
          <a:p>
            <a:pPr lvl="0"/>
            <a:r>
              <a:rPr lang="en-US" dirty="0"/>
              <a:t>Hold tissue away from surgical wound incision</a:t>
            </a:r>
          </a:p>
          <a:p>
            <a:pPr lvl="0"/>
            <a:r>
              <a:rPr lang="en-US" dirty="0"/>
              <a:t>Handheld skin hooks or Senn retractors based on provider’s preference</a:t>
            </a:r>
          </a:p>
          <a:p>
            <a:pPr lvl="0"/>
            <a:r>
              <a:rPr lang="en-US" dirty="0">
                <a:solidFill>
                  <a:srgbClr val="FF0000"/>
                </a:solidFill>
              </a:rPr>
              <a:t>Senn retractor </a:t>
            </a:r>
          </a:p>
          <a:p>
            <a:pPr lvl="1"/>
            <a:r>
              <a:rPr lang="en-US" dirty="0"/>
              <a:t>Flat end is blunt retractor</a:t>
            </a:r>
          </a:p>
          <a:p>
            <a:pPr lvl="1"/>
            <a:r>
              <a:rPr lang="en-US" dirty="0"/>
              <a:t>Three-prong end may be sharp or dull</a:t>
            </a:r>
          </a:p>
          <a:p>
            <a:pPr lvl="1"/>
            <a:r>
              <a:rPr lang="en-US" dirty="0"/>
              <a:t>Used to retract small incisions or to secure a skin edge for suturing</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12</a:t>
            </a:fld>
            <a:endParaRPr lang="en-GB" sz="800" dirty="0"/>
          </a:p>
          <a:p>
            <a:pPr>
              <a:defRPr/>
            </a:pPr>
            <a:endParaRPr lang="en-GB" dirty="0"/>
          </a:p>
        </p:txBody>
      </p:sp>
    </p:spTree>
    <p:extLst>
      <p:ext uri="{BB962C8B-B14F-4D97-AF65-F5344CB8AC3E}">
        <p14:creationId xmlns:p14="http://schemas.microsoft.com/office/powerpoint/2010/main" val="32655635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Probes and Dilators </a:t>
            </a:r>
          </a:p>
        </p:txBody>
      </p:sp>
      <p:sp>
        <p:nvSpPr>
          <p:cNvPr id="3" name="Content Placeholder 2"/>
          <p:cNvSpPr>
            <a:spLocks noGrp="1"/>
          </p:cNvSpPr>
          <p:nvPr>
            <p:ph idx="1"/>
          </p:nvPr>
        </p:nvSpPr>
        <p:spPr/>
        <p:txBody>
          <a:bodyPr/>
          <a:lstStyle/>
          <a:p>
            <a:pPr lvl="0"/>
            <a:r>
              <a:rPr lang="en-US" dirty="0"/>
              <a:t>Probes</a:t>
            </a:r>
          </a:p>
          <a:p>
            <a:pPr lvl="0"/>
            <a:r>
              <a:rPr lang="en-US" dirty="0"/>
              <a:t>Trocars and obturators</a:t>
            </a:r>
          </a:p>
          <a:p>
            <a:pPr lvl="0"/>
            <a:r>
              <a:rPr lang="en-US" dirty="0"/>
              <a:t>Specula</a:t>
            </a:r>
          </a:p>
          <a:p>
            <a:pPr lvl="0"/>
            <a:r>
              <a:rPr lang="en-US" dirty="0"/>
              <a:t>Nasal specula </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13</a:t>
            </a:fld>
            <a:endParaRPr lang="en-GB" sz="800" dirty="0"/>
          </a:p>
          <a:p>
            <a:pPr>
              <a:defRPr/>
            </a:pPr>
            <a:endParaRPr lang="en-GB" dirty="0"/>
          </a:p>
        </p:txBody>
      </p:sp>
    </p:spTree>
    <p:extLst>
      <p:ext uri="{BB962C8B-B14F-4D97-AF65-F5344CB8AC3E}">
        <p14:creationId xmlns:p14="http://schemas.microsoft.com/office/powerpoint/2010/main" val="3442082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14</a:t>
            </a:fld>
            <a:endParaRPr lang="en-GB" sz="800" smtClean="0"/>
          </a:p>
          <a:p>
            <a:pPr>
              <a:defRPr/>
            </a:pPr>
            <a:endParaRPr lang="en-GB" dirty="0"/>
          </a:p>
        </p:txBody>
      </p:sp>
      <p:pic>
        <p:nvPicPr>
          <p:cNvPr id="4098" name="Picture 2" descr="https://coursewareobjects.elsevier.com/objects/elr/Kinn14e/IC/thumbs/024018t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614363"/>
            <a:ext cx="6200775" cy="5414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27641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15</a:t>
            </a:fld>
            <a:endParaRPr lang="en-GB" sz="800" smtClean="0"/>
          </a:p>
          <a:p>
            <a:pPr>
              <a:defRPr/>
            </a:pPr>
            <a:endParaRPr lang="en-GB" dirty="0"/>
          </a:p>
        </p:txBody>
      </p:sp>
      <p:pic>
        <p:nvPicPr>
          <p:cNvPr id="5122" name="Picture 2" descr="https://coursewareobjects.elsevier.com/objects/elr/Kinn14e/IC/thumbs/024015t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8739" y="728663"/>
            <a:ext cx="5900736" cy="50720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8184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Gynecologic Instruments </a:t>
            </a:r>
          </a:p>
        </p:txBody>
      </p:sp>
      <p:sp>
        <p:nvSpPr>
          <p:cNvPr id="3" name="Content Placeholder 2"/>
          <p:cNvSpPr>
            <a:spLocks noGrp="1"/>
          </p:cNvSpPr>
          <p:nvPr>
            <p:ph idx="1"/>
          </p:nvPr>
        </p:nvSpPr>
        <p:spPr/>
        <p:txBody>
          <a:bodyPr numCol="1">
            <a:normAutofit/>
          </a:bodyPr>
          <a:lstStyle/>
          <a:p>
            <a:pPr lvl="0"/>
            <a:r>
              <a:rPr lang="en-US" dirty="0"/>
              <a:t>Placenta forceps</a:t>
            </a:r>
          </a:p>
          <a:p>
            <a:pPr lvl="0"/>
            <a:r>
              <a:rPr lang="en-US" dirty="0"/>
              <a:t>Endocervical curette</a:t>
            </a:r>
          </a:p>
          <a:p>
            <a:pPr lvl="0"/>
            <a:r>
              <a:rPr lang="en-US" dirty="0"/>
              <a:t>Sims uterine curette</a:t>
            </a:r>
          </a:p>
          <a:p>
            <a:pPr lvl="0"/>
            <a:r>
              <a:rPr lang="en-US" dirty="0"/>
              <a:t>Schroeder uterine vulsellum forceps</a:t>
            </a:r>
          </a:p>
          <a:p>
            <a:pPr lvl="0"/>
            <a:r>
              <a:rPr lang="en-US" dirty="0"/>
              <a:t>Hegar uterine dilators</a:t>
            </a:r>
          </a:p>
          <a:p>
            <a:r>
              <a:rPr lang="en-US" dirty="0"/>
              <a:t>Sims uterine sounds </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16</a:t>
            </a:fld>
            <a:endParaRPr lang="en-GB" sz="800" dirty="0"/>
          </a:p>
          <a:p>
            <a:pPr>
              <a:defRPr/>
            </a:pPr>
            <a:endParaRPr lang="en-GB" dirty="0"/>
          </a:p>
        </p:txBody>
      </p:sp>
    </p:spTree>
    <p:extLst>
      <p:ext uri="{BB962C8B-B14F-4D97-AF65-F5344CB8AC3E}">
        <p14:creationId xmlns:p14="http://schemas.microsoft.com/office/powerpoint/2010/main" val="2927078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Ophthalmologic and </a:t>
            </a:r>
            <a:br>
              <a:rPr lang="en-US" dirty="0"/>
            </a:br>
            <a:r>
              <a:rPr lang="en-US" dirty="0"/>
              <a:t>Otolaryngologic Instruments </a:t>
            </a:r>
          </a:p>
        </p:txBody>
      </p:sp>
      <p:sp>
        <p:nvSpPr>
          <p:cNvPr id="3" name="Content Placeholder 2"/>
          <p:cNvSpPr>
            <a:spLocks noGrp="1"/>
          </p:cNvSpPr>
          <p:nvPr>
            <p:ph idx="1"/>
          </p:nvPr>
        </p:nvSpPr>
        <p:spPr/>
        <p:txBody>
          <a:bodyPr/>
          <a:lstStyle/>
          <a:p>
            <a:pPr lvl="0"/>
            <a:r>
              <a:rPr lang="en-US" dirty="0"/>
              <a:t>Krause nasal snare</a:t>
            </a:r>
          </a:p>
          <a:p>
            <a:pPr lvl="0"/>
            <a:r>
              <a:rPr lang="en-US" dirty="0"/>
              <a:t>Metal tongue depressor</a:t>
            </a:r>
          </a:p>
          <a:p>
            <a:pPr lvl="0"/>
            <a:r>
              <a:rPr lang="en-US" dirty="0"/>
              <a:t>Hartmann “alligator” ear forceps</a:t>
            </a:r>
          </a:p>
          <a:p>
            <a:pPr lvl="0"/>
            <a:r>
              <a:rPr lang="en-US" dirty="0"/>
              <a:t>Laryngeal mirror</a:t>
            </a:r>
          </a:p>
          <a:p>
            <a:pPr lvl="0"/>
            <a:r>
              <a:rPr lang="en-US" dirty="0"/>
              <a:t>Ivan laryngeal metal applicator</a:t>
            </a:r>
          </a:p>
          <a:p>
            <a:pPr lvl="0"/>
            <a:r>
              <a:rPr lang="en-US" dirty="0"/>
              <a:t>“Buck” ear curette</a:t>
            </a:r>
          </a:p>
          <a:p>
            <a:r>
              <a:rPr lang="en-US" dirty="0"/>
              <a:t>Sharp ear dissector</a:t>
            </a:r>
          </a:p>
          <a:p>
            <a:r>
              <a:rPr lang="en-US" dirty="0"/>
              <a:t>Wilde ear forceps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17</a:t>
            </a:fld>
            <a:endParaRPr lang="en-GB" sz="800" dirty="0"/>
          </a:p>
          <a:p>
            <a:pPr>
              <a:defRPr/>
            </a:pPr>
            <a:endParaRPr lang="en-GB" dirty="0"/>
          </a:p>
        </p:txBody>
      </p:sp>
    </p:spTree>
    <p:extLst>
      <p:ext uri="{BB962C8B-B14F-4D97-AF65-F5344CB8AC3E}">
        <p14:creationId xmlns:p14="http://schemas.microsoft.com/office/powerpoint/2010/main" val="5812458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18</a:t>
            </a:fld>
            <a:endParaRPr lang="en-GB" sz="800" smtClean="0"/>
          </a:p>
          <a:p>
            <a:pPr>
              <a:defRPr/>
            </a:pPr>
            <a:endParaRPr lang="en-GB" dirty="0"/>
          </a:p>
        </p:txBody>
      </p:sp>
      <p:pic>
        <p:nvPicPr>
          <p:cNvPr id="6146" name="Picture 2" descr="https://coursewareobjects.elsevier.com/objects/elr/Kinn14e/IC/thumbs/024019t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4450" y="714374"/>
            <a:ext cx="6229350" cy="5186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14493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19</a:t>
            </a:fld>
            <a:endParaRPr lang="en-GB" sz="800" smtClean="0"/>
          </a:p>
          <a:p>
            <a:pPr>
              <a:defRPr/>
            </a:pPr>
            <a:endParaRPr lang="en-GB" dirty="0"/>
          </a:p>
        </p:txBody>
      </p:sp>
      <p:pic>
        <p:nvPicPr>
          <p:cNvPr id="7170" name="Picture 2" descr="https://coursewareobjects.elsevier.com/objects/elr/Kinn14e/IC/thumbs/024020t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0150" y="971550"/>
            <a:ext cx="6729413" cy="4829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35869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2</a:t>
            </a:fld>
            <a:endParaRPr lang="en-GB" sz="800" dirty="0"/>
          </a:p>
          <a:p>
            <a:pPr>
              <a:defRPr/>
            </a:pPr>
            <a:endParaRPr lang="en-GB" dirty="0"/>
          </a:p>
        </p:txBody>
      </p:sp>
      <p:sp>
        <p:nvSpPr>
          <p:cNvPr id="1963014" name="Rectangle 6"/>
          <p:cNvSpPr>
            <a:spLocks noGrp="1" noChangeArrowheads="1"/>
          </p:cNvSpPr>
          <p:nvPr>
            <p:ph type="title" idx="4294967295"/>
          </p:nvPr>
        </p:nvSpPr>
        <p:spPr>
          <a:xfrm>
            <a:off x="0" y="428625"/>
            <a:ext cx="7353300" cy="2314575"/>
          </a:xfrm>
        </p:spPr>
        <p:txBody>
          <a:bodyPr>
            <a:noAutofit/>
          </a:bodyPr>
          <a:lstStyle/>
          <a:p>
            <a:r>
              <a:rPr lang="en-US" sz="3600" dirty="0" smtClean="0"/>
              <a:t>                  Surgical</a:t>
            </a:r>
            <a:r>
              <a:rPr lang="en-US" dirty="0" smtClean="0"/>
              <a:t> </a:t>
            </a:r>
            <a:r>
              <a:rPr lang="en-US" dirty="0" smtClean="0"/>
              <a:t/>
            </a:r>
            <a:br>
              <a:rPr lang="en-US" dirty="0" smtClean="0"/>
            </a:br>
            <a:r>
              <a:rPr lang="en-US" dirty="0" smtClean="0"/>
              <a:t>         </a:t>
            </a:r>
            <a:r>
              <a:rPr lang="en-US" sz="3200" dirty="0" smtClean="0"/>
              <a:t>Supplies </a:t>
            </a:r>
            <a:r>
              <a:rPr lang="en-US" sz="3200" dirty="0" smtClean="0"/>
              <a:t>and </a:t>
            </a:r>
            <a:r>
              <a:rPr lang="en-US" sz="3200" dirty="0"/>
              <a:t>Instruments</a:t>
            </a:r>
          </a:p>
        </p:txBody>
      </p:sp>
      <p:sp>
        <p:nvSpPr>
          <p:cNvPr id="1963015" name="Rectangle 7"/>
          <p:cNvSpPr>
            <a:spLocks noGrp="1" noChangeArrowheads="1"/>
          </p:cNvSpPr>
          <p:nvPr>
            <p:ph type="body" idx="4294967295"/>
          </p:nvPr>
        </p:nvSpPr>
        <p:spPr>
          <a:xfrm>
            <a:off x="609600" y="2128839"/>
            <a:ext cx="8534400" cy="3971924"/>
          </a:xfrm>
        </p:spPr>
        <p:txBody>
          <a:bodyPr>
            <a:noAutofit/>
          </a:bodyPr>
          <a:lstStyle/>
          <a:p>
            <a:pPr marL="457200">
              <a:buFont typeface="+mj-lt"/>
              <a:buAutoNum type="arabicPeriod"/>
            </a:pPr>
            <a:r>
              <a:rPr lang="en-US" dirty="0"/>
              <a:t>Describe typical solutions and medications used in minor surgical procedures.</a:t>
            </a:r>
          </a:p>
          <a:p>
            <a:pPr marL="457200">
              <a:buFont typeface="+mj-lt"/>
              <a:buAutoNum type="arabicPeriod"/>
            </a:pPr>
            <a:r>
              <a:rPr lang="en-US" dirty="0"/>
              <a:t>Summarize methods for identifying surgical instruments used in minor office surgery, and then identify some surgical instruments.</a:t>
            </a:r>
          </a:p>
          <a:p>
            <a:pPr marL="457200">
              <a:buFont typeface="+mj-lt"/>
              <a:buAutoNum type="arabicPeriod"/>
            </a:pPr>
            <a:r>
              <a:rPr lang="en-US" dirty="0"/>
              <a:t>Outline the general classifications of surgical instruments.</a:t>
            </a:r>
          </a:p>
          <a:p>
            <a:pPr marL="457200">
              <a:buFont typeface="+mj-lt"/>
              <a:buAutoNum type="arabicPeriod"/>
            </a:pPr>
            <a:r>
              <a:rPr lang="en-US" dirty="0"/>
              <a:t>Identify drapes and different types of sutures and surgical needles.</a:t>
            </a:r>
          </a:p>
          <a:p>
            <a:pPr marL="457200">
              <a:buFont typeface="+mj-lt"/>
              <a:buAutoNum type="arabicPeriod"/>
            </a:pPr>
            <a:r>
              <a:rPr lang="en-US" dirty="0"/>
              <a:t>Describe the care and handling of surgical instruments.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Biopsy Instruments</a:t>
            </a:r>
          </a:p>
        </p:txBody>
      </p:sp>
      <p:sp>
        <p:nvSpPr>
          <p:cNvPr id="3" name="Content Placeholder 2"/>
          <p:cNvSpPr>
            <a:spLocks noGrp="1"/>
          </p:cNvSpPr>
          <p:nvPr>
            <p:ph idx="1"/>
          </p:nvPr>
        </p:nvSpPr>
        <p:spPr/>
        <p:txBody>
          <a:bodyPr/>
          <a:lstStyle/>
          <a:p>
            <a:pPr lvl="0"/>
            <a:r>
              <a:rPr lang="en-US" dirty="0"/>
              <a:t>Cervical biopsy forceps</a:t>
            </a:r>
          </a:p>
          <a:p>
            <a:pPr lvl="0"/>
            <a:r>
              <a:rPr lang="en-US" dirty="0"/>
              <a:t>Rectal biopsy punch</a:t>
            </a:r>
          </a:p>
          <a:p>
            <a:pPr lvl="0"/>
            <a:r>
              <a:rPr lang="en-US" dirty="0"/>
              <a:t>Silverman biopsy needle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20</a:t>
            </a:fld>
            <a:endParaRPr lang="en-GB" sz="800" dirty="0"/>
          </a:p>
          <a:p>
            <a:pPr>
              <a:defRPr/>
            </a:pPr>
            <a:endParaRPr lang="en-GB" dirty="0"/>
          </a:p>
        </p:txBody>
      </p:sp>
    </p:spTree>
    <p:extLst>
      <p:ext uri="{BB962C8B-B14F-4D97-AF65-F5344CB8AC3E}">
        <p14:creationId xmlns:p14="http://schemas.microsoft.com/office/powerpoint/2010/main" val="37562784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Genitourinary Instruments</a:t>
            </a:r>
          </a:p>
        </p:txBody>
      </p:sp>
      <p:sp>
        <p:nvSpPr>
          <p:cNvPr id="3" name="Content Placeholder 2"/>
          <p:cNvSpPr>
            <a:spLocks noGrp="1"/>
          </p:cNvSpPr>
          <p:nvPr>
            <p:ph idx="1"/>
          </p:nvPr>
        </p:nvSpPr>
        <p:spPr/>
        <p:txBody>
          <a:bodyPr/>
          <a:lstStyle/>
          <a:p>
            <a:pPr lvl="0"/>
            <a:r>
              <a:rPr lang="en-US" dirty="0"/>
              <a:t>Foley catheter with inflated balloon</a:t>
            </a:r>
          </a:p>
          <a:p>
            <a:pPr lvl="0"/>
            <a:r>
              <a:rPr lang="en-US" dirty="0"/>
              <a:t>Red Robinson catheter</a:t>
            </a:r>
          </a:p>
          <a:p>
            <a:pPr lvl="0"/>
            <a:r>
              <a:rPr lang="en-US" dirty="0"/>
              <a:t>Coude-tip catheter</a:t>
            </a:r>
          </a:p>
          <a:p>
            <a:pPr lvl="0"/>
            <a:r>
              <a:rPr lang="en-US" dirty="0"/>
              <a:t>12-mL Luer-Lok syringe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21</a:t>
            </a:fld>
            <a:endParaRPr lang="en-GB" sz="800" dirty="0"/>
          </a:p>
          <a:p>
            <a:pPr>
              <a:defRPr/>
            </a:pPr>
            <a:endParaRPr lang="en-GB" dirty="0"/>
          </a:p>
        </p:txBody>
      </p:sp>
    </p:spTree>
    <p:extLst>
      <p:ext uri="{BB962C8B-B14F-4D97-AF65-F5344CB8AC3E}">
        <p14:creationId xmlns:p14="http://schemas.microsoft.com/office/powerpoint/2010/main" val="13139228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22</a:t>
            </a:fld>
            <a:endParaRPr lang="en-GB" sz="800" smtClean="0"/>
          </a:p>
          <a:p>
            <a:pPr>
              <a:defRPr/>
            </a:pPr>
            <a:endParaRPr lang="en-GB" dirty="0"/>
          </a:p>
        </p:txBody>
      </p:sp>
      <p:pic>
        <p:nvPicPr>
          <p:cNvPr id="8194" name="Picture 2" descr="https://coursewareobjects.elsevier.com/objects/elr/Kinn14e/IC/thumbs/024022t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4450" y="728663"/>
            <a:ext cx="6057899" cy="5172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22669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Drapes and Sutures</a:t>
            </a:r>
          </a:p>
        </p:txBody>
      </p:sp>
      <p:sp>
        <p:nvSpPr>
          <p:cNvPr id="3" name="Content Placeholder 2"/>
          <p:cNvSpPr>
            <a:spLocks noGrp="1"/>
          </p:cNvSpPr>
          <p:nvPr>
            <p:ph idx="1"/>
          </p:nvPr>
        </p:nvSpPr>
        <p:spPr/>
        <p:txBody>
          <a:bodyPr/>
          <a:lstStyle/>
          <a:p>
            <a:pPr lvl="0"/>
            <a:r>
              <a:rPr lang="en-US" dirty="0"/>
              <a:t>Disposable surgical drapes are placed over operative area using sterile technique</a:t>
            </a:r>
          </a:p>
          <a:p>
            <a:pPr lvl="0"/>
            <a:r>
              <a:rPr lang="en-US" dirty="0"/>
              <a:t>Ideal suture material is easy to handle and knot, nonallergenic, strong without cutting through tissue, can be sterilized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23</a:t>
            </a:fld>
            <a:endParaRPr lang="en-GB" sz="800" dirty="0"/>
          </a:p>
          <a:p>
            <a:pPr>
              <a:defRPr/>
            </a:pPr>
            <a:endParaRPr lang="en-GB" dirty="0"/>
          </a:p>
        </p:txBody>
      </p:sp>
    </p:spTree>
    <p:extLst>
      <p:ext uri="{BB962C8B-B14F-4D97-AF65-F5344CB8AC3E}">
        <p14:creationId xmlns:p14="http://schemas.microsoft.com/office/powerpoint/2010/main" val="35639250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Suture Materials </a:t>
            </a:r>
          </a:p>
        </p:txBody>
      </p:sp>
      <p:sp>
        <p:nvSpPr>
          <p:cNvPr id="3" name="Content Placeholder 2"/>
          <p:cNvSpPr>
            <a:spLocks noGrp="1"/>
          </p:cNvSpPr>
          <p:nvPr>
            <p:ph idx="1"/>
          </p:nvPr>
        </p:nvSpPr>
        <p:spPr/>
        <p:txBody>
          <a:bodyPr/>
          <a:lstStyle/>
          <a:p>
            <a:pPr lvl="0"/>
            <a:r>
              <a:rPr lang="en-US" dirty="0">
                <a:solidFill>
                  <a:srgbClr val="FF0000"/>
                </a:solidFill>
              </a:rPr>
              <a:t>Absorbable </a:t>
            </a:r>
            <a:r>
              <a:rPr lang="en-US" dirty="0"/>
              <a:t>sutures are dissolved by the body during healing process</a:t>
            </a:r>
          </a:p>
          <a:p>
            <a:pPr lvl="1"/>
            <a:r>
              <a:rPr lang="en-US" dirty="0"/>
              <a:t>Used for deep incisions or lacerations or when removal is difficult</a:t>
            </a:r>
          </a:p>
          <a:p>
            <a:pPr lvl="0"/>
            <a:r>
              <a:rPr lang="en-US" dirty="0">
                <a:solidFill>
                  <a:srgbClr val="FF0000"/>
                </a:solidFill>
              </a:rPr>
              <a:t>Nonabsorbable </a:t>
            </a:r>
            <a:r>
              <a:rPr lang="en-US" dirty="0"/>
              <a:t>suture material is left until healing is complete in minor procedures</a:t>
            </a:r>
          </a:p>
          <a:p>
            <a:pPr lvl="1"/>
            <a:r>
              <a:rPr lang="en-US" dirty="0"/>
              <a:t>Surgical staples are made of stainless steel or titanium</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24</a:t>
            </a:fld>
            <a:endParaRPr lang="en-GB" sz="800" dirty="0"/>
          </a:p>
          <a:p>
            <a:pPr>
              <a:defRPr/>
            </a:pPr>
            <a:endParaRPr lang="en-GB" dirty="0"/>
          </a:p>
        </p:txBody>
      </p:sp>
    </p:spTree>
    <p:extLst>
      <p:ext uri="{BB962C8B-B14F-4D97-AF65-F5344CB8AC3E}">
        <p14:creationId xmlns:p14="http://schemas.microsoft.com/office/powerpoint/2010/main" val="4026969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25</a:t>
            </a:fld>
            <a:endParaRPr lang="en-GB" sz="800" smtClean="0"/>
          </a:p>
          <a:p>
            <a:pPr>
              <a:defRPr/>
            </a:pPr>
            <a:endParaRPr lang="en-GB" dirty="0"/>
          </a:p>
        </p:txBody>
      </p:sp>
      <p:pic>
        <p:nvPicPr>
          <p:cNvPr id="9218" name="Picture 2" descr="https://coursewareobjects.elsevier.com/objects/elr/Kinn14e/IC/thumbs/024024t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4476" y="842963"/>
            <a:ext cx="6215062" cy="5229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54419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Suture Sizing and Packaging</a:t>
            </a:r>
          </a:p>
        </p:txBody>
      </p:sp>
      <p:sp>
        <p:nvSpPr>
          <p:cNvPr id="3" name="Content Placeholder 2"/>
          <p:cNvSpPr>
            <a:spLocks noGrp="1"/>
          </p:cNvSpPr>
          <p:nvPr>
            <p:ph idx="1"/>
          </p:nvPr>
        </p:nvSpPr>
        <p:spPr>
          <a:xfrm>
            <a:off x="685800" y="2128838"/>
            <a:ext cx="8051800" cy="3967162"/>
          </a:xfrm>
        </p:spPr>
        <p:txBody>
          <a:bodyPr/>
          <a:lstStyle/>
          <a:p>
            <a:pPr lvl="0"/>
            <a:r>
              <a:rPr lang="en-US" dirty="0"/>
              <a:t>Available in variety of diameters and lengths</a:t>
            </a:r>
          </a:p>
          <a:p>
            <a:pPr lvl="0"/>
            <a:r>
              <a:rPr lang="en-US" dirty="0"/>
              <a:t>Diameter of the suture strand determines its size</a:t>
            </a:r>
          </a:p>
          <a:p>
            <a:pPr lvl="1"/>
            <a:r>
              <a:rPr lang="en-US" dirty="0">
                <a:solidFill>
                  <a:srgbClr val="FF0000"/>
                </a:solidFill>
              </a:rPr>
              <a:t>Smaller gauges are numbered 0 (</a:t>
            </a:r>
            <a:r>
              <a:rPr lang="en-US" i="1" dirty="0">
                <a:solidFill>
                  <a:srgbClr val="FF0000"/>
                </a:solidFill>
              </a:rPr>
              <a:t>aught)</a:t>
            </a:r>
          </a:p>
          <a:p>
            <a:pPr lvl="1"/>
            <a:r>
              <a:rPr lang="en-US" dirty="0">
                <a:solidFill>
                  <a:srgbClr val="00B050"/>
                </a:solidFill>
              </a:rPr>
              <a:t>Larger gauges are identified with numbers above 0</a:t>
            </a:r>
          </a:p>
          <a:p>
            <a:r>
              <a:rPr lang="en-US" dirty="0"/>
              <a:t>Length of suture material may vary</a:t>
            </a:r>
          </a:p>
          <a:p>
            <a:pPr lvl="1"/>
            <a:r>
              <a:rPr lang="en-US" dirty="0"/>
              <a:t>Strands precut in 18-, 24-, 54- and 60-inch lengths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26</a:t>
            </a:fld>
            <a:endParaRPr lang="en-GB" sz="800" dirty="0"/>
          </a:p>
          <a:p>
            <a:pPr>
              <a:defRPr/>
            </a:pPr>
            <a:endParaRPr lang="en-GB" dirty="0"/>
          </a:p>
        </p:txBody>
      </p:sp>
    </p:spTree>
    <p:extLst>
      <p:ext uri="{BB962C8B-B14F-4D97-AF65-F5344CB8AC3E}">
        <p14:creationId xmlns:p14="http://schemas.microsoft.com/office/powerpoint/2010/main" val="39560182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Needles</a:t>
            </a:r>
          </a:p>
        </p:txBody>
      </p:sp>
      <p:sp>
        <p:nvSpPr>
          <p:cNvPr id="3" name="Content Placeholder 2"/>
          <p:cNvSpPr>
            <a:spLocks noGrp="1"/>
          </p:cNvSpPr>
          <p:nvPr>
            <p:ph idx="1"/>
          </p:nvPr>
        </p:nvSpPr>
        <p:spPr/>
        <p:txBody>
          <a:bodyPr/>
          <a:lstStyle/>
          <a:p>
            <a:r>
              <a:rPr lang="en-US" dirty="0"/>
              <a:t>Surgical needles are chosen according to the area in which they are to be used and the depth and width of the desired suture</a:t>
            </a:r>
          </a:p>
          <a:p>
            <a:r>
              <a:rPr lang="en-US" dirty="0"/>
              <a:t>Point of a needle can be  a taper or a cutting edge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27</a:t>
            </a:fld>
            <a:endParaRPr lang="en-GB" sz="800" dirty="0"/>
          </a:p>
          <a:p>
            <a:pPr>
              <a:defRPr/>
            </a:pPr>
            <a:endParaRPr lang="en-GB" dirty="0"/>
          </a:p>
        </p:txBody>
      </p:sp>
    </p:spTree>
    <p:extLst>
      <p:ext uri="{BB962C8B-B14F-4D97-AF65-F5344CB8AC3E}">
        <p14:creationId xmlns:p14="http://schemas.microsoft.com/office/powerpoint/2010/main" val="5071917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28</a:t>
            </a:fld>
            <a:endParaRPr lang="en-GB" sz="800" smtClean="0"/>
          </a:p>
          <a:p>
            <a:pPr>
              <a:defRPr/>
            </a:pPr>
            <a:endParaRPr lang="en-GB" dirty="0"/>
          </a:p>
        </p:txBody>
      </p:sp>
      <p:pic>
        <p:nvPicPr>
          <p:cNvPr id="10242" name="Picture 2" descr="https://coursewareobjects.elsevier.com/objects/elr/Kinn14e/IC/jpg/Chapter024/0240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3013" y="171449"/>
            <a:ext cx="6532562" cy="64150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35803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Closure Materials</a:t>
            </a:r>
          </a:p>
        </p:txBody>
      </p:sp>
      <p:sp>
        <p:nvSpPr>
          <p:cNvPr id="3" name="Content Placeholder 2"/>
          <p:cNvSpPr>
            <a:spLocks noGrp="1"/>
          </p:cNvSpPr>
          <p:nvPr>
            <p:ph idx="1"/>
          </p:nvPr>
        </p:nvSpPr>
        <p:spPr/>
        <p:txBody>
          <a:bodyPr/>
          <a:lstStyle/>
          <a:p>
            <a:r>
              <a:rPr lang="en-US" dirty="0"/>
              <a:t>Surgical </a:t>
            </a:r>
            <a:r>
              <a:rPr lang="en-US" dirty="0" smtClean="0"/>
              <a:t>staples applied with specific staple instruments</a:t>
            </a:r>
          </a:p>
          <a:p>
            <a:r>
              <a:rPr lang="en-US" dirty="0" smtClean="0"/>
              <a:t>Steri-Strips: self-adhesive tape placed over wounds</a:t>
            </a:r>
          </a:p>
          <a:p>
            <a:r>
              <a:rPr lang="en-US" dirty="0" smtClean="0"/>
              <a:t>Tissue adhesives (similar to glue)</a:t>
            </a:r>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29</a:t>
            </a:fld>
            <a:endParaRPr lang="en-GB" sz="800" dirty="0"/>
          </a:p>
          <a:p>
            <a:pPr>
              <a:defRPr/>
            </a:pPr>
            <a:endParaRPr lang="en-GB" dirty="0"/>
          </a:p>
        </p:txBody>
      </p:sp>
    </p:spTree>
    <p:extLst>
      <p:ext uri="{BB962C8B-B14F-4D97-AF65-F5344CB8AC3E}">
        <p14:creationId xmlns:p14="http://schemas.microsoft.com/office/powerpoint/2010/main" val="38860749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Minor Surgery Room </a:t>
            </a:r>
          </a:p>
        </p:txBody>
      </p:sp>
      <p:sp>
        <p:nvSpPr>
          <p:cNvPr id="3" name="Content Placeholder 2"/>
          <p:cNvSpPr>
            <a:spLocks noGrp="1"/>
          </p:cNvSpPr>
          <p:nvPr>
            <p:ph idx="1"/>
          </p:nvPr>
        </p:nvSpPr>
        <p:spPr/>
        <p:txBody>
          <a:bodyPr/>
          <a:lstStyle/>
          <a:p>
            <a:pPr lvl="0"/>
            <a:r>
              <a:rPr lang="en-US" dirty="0"/>
              <a:t>Changing room and minor surgery room separate from other examination rooms</a:t>
            </a:r>
          </a:p>
          <a:p>
            <a:pPr lvl="0"/>
            <a:r>
              <a:rPr lang="en-US" dirty="0"/>
              <a:t>Should be near a workroom with a sink and autoclave</a:t>
            </a:r>
          </a:p>
          <a:p>
            <a:pPr lvl="0"/>
            <a:r>
              <a:rPr lang="en-US" dirty="0"/>
              <a:t>Should be easy to disinfect and uncluttered</a:t>
            </a:r>
          </a:p>
          <a:p>
            <a:pPr lvl="0"/>
            <a:r>
              <a:rPr lang="en-US" dirty="0"/>
              <a:t>Operating table, clock, operating light, sitting stools, and Mayo stands</a:t>
            </a:r>
          </a:p>
          <a:p>
            <a:r>
              <a:rPr lang="en-US" dirty="0"/>
              <a:t>Cabinets (that store supplies) with countertops </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a:t>
            </a:fld>
            <a:endParaRPr lang="en-GB" sz="800" dirty="0"/>
          </a:p>
          <a:p>
            <a:pPr>
              <a:defRPr/>
            </a:pPr>
            <a:endParaRPr lang="en-GB" dirty="0"/>
          </a:p>
        </p:txBody>
      </p:sp>
    </p:spTree>
    <p:extLst>
      <p:ext uri="{BB962C8B-B14F-4D97-AF65-F5344CB8AC3E}">
        <p14:creationId xmlns:p14="http://schemas.microsoft.com/office/powerpoint/2010/main" val="34415235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30</a:t>
            </a:fld>
            <a:endParaRPr lang="en-GB" sz="800" smtClean="0"/>
          </a:p>
          <a:p>
            <a:pPr>
              <a:defRPr/>
            </a:pPr>
            <a:endParaRPr lang="en-GB" dirty="0"/>
          </a:p>
        </p:txBody>
      </p:sp>
      <p:pic>
        <p:nvPicPr>
          <p:cNvPr id="11266" name="Picture 2" descr="https://coursewareobjects.elsevier.com/objects/elr/Kinn14e/IC/thumbs/024026t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7326" y="128588"/>
            <a:ext cx="6429374" cy="3078162"/>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https://coursewareobjects.elsevier.com/objects/elr/Kinn14e/IC/thumbs/024028t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5925" y="3671887"/>
            <a:ext cx="5629275" cy="27037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18060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of Tissue Adhesive</a:t>
            </a:r>
          </a:p>
        </p:txBody>
      </p:sp>
      <p:sp>
        <p:nvSpPr>
          <p:cNvPr id="3" name="Content Placeholder 2"/>
          <p:cNvSpPr>
            <a:spLocks noGrp="1"/>
          </p:cNvSpPr>
          <p:nvPr>
            <p:ph idx="1"/>
          </p:nvPr>
        </p:nvSpPr>
        <p:spPr/>
        <p:txBody>
          <a:bodyPr/>
          <a:lstStyle/>
          <a:p>
            <a:r>
              <a:rPr lang="en-US" dirty="0"/>
              <a:t>Saves time during wound repair</a:t>
            </a:r>
          </a:p>
          <a:p>
            <a:r>
              <a:rPr lang="en-US" dirty="0"/>
              <a:t>Creates a flexible, water-resistant protective coating for the wound</a:t>
            </a:r>
          </a:p>
          <a:p>
            <a:r>
              <a:rPr lang="en-US" dirty="0"/>
              <a:t>Eliminates the need for suture removal</a:t>
            </a:r>
          </a:p>
          <a:p>
            <a:r>
              <a:rPr lang="en-US" dirty="0"/>
              <a:t>Results in better cosmetic outcomes because there is no scarring from suture entry</a:t>
            </a:r>
          </a:p>
          <a:p>
            <a:r>
              <a:rPr lang="en-US" dirty="0"/>
              <a:t>May also be used on larger wounds for which subcutaneous sutures are needed</a:t>
            </a:r>
          </a:p>
          <a:p>
            <a:r>
              <a:rPr lang="en-US" dirty="0"/>
              <a:t>Especially helpful in pediatric patients or individuals afraid of needles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31</a:t>
            </a:fld>
            <a:endParaRPr lang="en-GB" sz="800" dirty="0"/>
          </a:p>
          <a:p>
            <a:pPr>
              <a:defRPr/>
            </a:pPr>
            <a:endParaRPr lang="en-GB" dirty="0"/>
          </a:p>
        </p:txBody>
      </p:sp>
    </p:spTree>
    <p:extLst>
      <p:ext uri="{BB962C8B-B14F-4D97-AF65-F5344CB8AC3E}">
        <p14:creationId xmlns:p14="http://schemas.microsoft.com/office/powerpoint/2010/main" val="227908414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Surgical Asepsis and </a:t>
            </a:r>
            <a:r>
              <a:rPr lang="en-US" dirty="0" smtClean="0"/>
              <a:t>Preparation</a:t>
            </a:r>
            <a:br>
              <a:rPr lang="en-US" dirty="0" smtClean="0"/>
            </a:br>
            <a:r>
              <a:rPr lang="en-US" dirty="0"/>
              <a:t>o</a:t>
            </a:r>
            <a:r>
              <a:rPr lang="en-US" dirty="0" smtClean="0"/>
              <a:t>f </a:t>
            </a:r>
            <a:r>
              <a:rPr lang="en-US" dirty="0"/>
              <a:t>Surgical Instruments</a:t>
            </a:r>
          </a:p>
        </p:txBody>
      </p:sp>
      <p:sp>
        <p:nvSpPr>
          <p:cNvPr id="3" name="Content Placeholder 2"/>
          <p:cNvSpPr>
            <a:spLocks noGrp="1"/>
          </p:cNvSpPr>
          <p:nvPr>
            <p:ph idx="1"/>
          </p:nvPr>
        </p:nvSpPr>
        <p:spPr/>
        <p:txBody>
          <a:bodyPr/>
          <a:lstStyle/>
          <a:p>
            <a:r>
              <a:rPr lang="en-US" dirty="0"/>
              <a:t>Asepsis: Condition of being free of infection or infectious material</a:t>
            </a:r>
          </a:p>
          <a:p>
            <a:r>
              <a:rPr lang="en-US" dirty="0"/>
              <a:t>Medical asepsis: Reduction of microorganisms and the prevention of transfer of microorganisms</a:t>
            </a:r>
          </a:p>
          <a:p>
            <a:r>
              <a:rPr lang="en-US" dirty="0"/>
              <a:t>Surgical asepsis: Complete destruction of </a:t>
            </a:r>
            <a:r>
              <a:rPr lang="en-US" dirty="0" smtClean="0"/>
              <a:t>microorganisms</a:t>
            </a:r>
          </a:p>
          <a:p>
            <a:endParaRPr lang="en-US" i="1" dirty="0"/>
          </a:p>
          <a:p>
            <a:r>
              <a:rPr lang="en-US" i="1" dirty="0" smtClean="0">
                <a:solidFill>
                  <a:srgbClr val="FF0000"/>
                </a:solidFill>
              </a:rPr>
              <a:t>****Know this!!</a:t>
            </a:r>
            <a:endParaRPr lang="en-US" i="1" dirty="0">
              <a:solidFill>
                <a:srgbClr val="FF000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32</a:t>
            </a:fld>
            <a:endParaRPr lang="en-GB" sz="800" dirty="0"/>
          </a:p>
          <a:p>
            <a:pPr>
              <a:defRPr/>
            </a:pPr>
            <a:endParaRPr lang="en-GB" dirty="0"/>
          </a:p>
        </p:txBody>
      </p:sp>
    </p:spTree>
    <p:extLst>
      <p:ext uri="{BB962C8B-B14F-4D97-AF65-F5344CB8AC3E}">
        <p14:creationId xmlns:p14="http://schemas.microsoft.com/office/powerpoint/2010/main" val="13738773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Care and Handling of Instruments</a:t>
            </a:r>
          </a:p>
        </p:txBody>
      </p:sp>
      <p:sp>
        <p:nvSpPr>
          <p:cNvPr id="3" name="Content Placeholder 2"/>
          <p:cNvSpPr>
            <a:spLocks noGrp="1"/>
          </p:cNvSpPr>
          <p:nvPr>
            <p:ph idx="1"/>
          </p:nvPr>
        </p:nvSpPr>
        <p:spPr>
          <a:xfrm>
            <a:off x="685800" y="2243138"/>
            <a:ext cx="8331200" cy="3852862"/>
          </a:xfrm>
        </p:spPr>
        <p:txBody>
          <a:bodyPr>
            <a:noAutofit/>
          </a:bodyPr>
          <a:lstStyle/>
          <a:p>
            <a:r>
              <a:rPr lang="en-US" dirty="0"/>
              <a:t>Success of procedure depends on quality of instruments</a:t>
            </a:r>
          </a:p>
          <a:p>
            <a:r>
              <a:rPr lang="en-US" dirty="0"/>
              <a:t>All instruments should be carefully examined when they are purchased</a:t>
            </a:r>
          </a:p>
          <a:p>
            <a:r>
              <a:rPr lang="en-US" dirty="0"/>
              <a:t>After surgical procedure, contaminated instruments should be placed in basin of disinfectant solution</a:t>
            </a:r>
          </a:p>
          <a:p>
            <a:r>
              <a:rPr lang="en-US" dirty="0" smtClean="0"/>
              <a:t>Instruments </a:t>
            </a:r>
            <a:r>
              <a:rPr lang="en-US" dirty="0"/>
              <a:t>should be cleaned while submerged to prevent airborne spread of microorganisms</a:t>
            </a:r>
          </a:p>
          <a:p>
            <a:r>
              <a:rPr lang="en-US" dirty="0"/>
              <a:t>Mechanical washing can be used for most instruments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33</a:t>
            </a:fld>
            <a:endParaRPr lang="en-GB" sz="800" dirty="0"/>
          </a:p>
          <a:p>
            <a:pPr>
              <a:defRPr/>
            </a:pPr>
            <a:endParaRPr lang="en-GB" dirty="0"/>
          </a:p>
        </p:txBody>
      </p:sp>
    </p:spTree>
    <p:extLst>
      <p:ext uri="{BB962C8B-B14F-4D97-AF65-F5344CB8AC3E}">
        <p14:creationId xmlns:p14="http://schemas.microsoft.com/office/powerpoint/2010/main" val="1489340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Sterilization</a:t>
            </a:r>
          </a:p>
        </p:txBody>
      </p:sp>
      <p:sp>
        <p:nvSpPr>
          <p:cNvPr id="3" name="Content Placeholder 2"/>
          <p:cNvSpPr>
            <a:spLocks noGrp="1"/>
          </p:cNvSpPr>
          <p:nvPr>
            <p:ph idx="1"/>
          </p:nvPr>
        </p:nvSpPr>
        <p:spPr/>
        <p:txBody>
          <a:bodyPr/>
          <a:lstStyle/>
          <a:p>
            <a:r>
              <a:rPr lang="en-US" dirty="0"/>
              <a:t>Cleansing process that removes all organic material and reduces the number of microorganisms to a safe level</a:t>
            </a:r>
          </a:p>
          <a:p>
            <a:r>
              <a:rPr lang="en-US" dirty="0"/>
              <a:t>Should be completed immediately after instruments are used</a:t>
            </a:r>
          </a:p>
          <a:p>
            <a:r>
              <a:rPr lang="en-US" dirty="0"/>
              <a:t>Always wear utility gloves</a:t>
            </a:r>
          </a:p>
          <a:p>
            <a:r>
              <a:rPr lang="en-US" dirty="0">
                <a:solidFill>
                  <a:srgbClr val="00B0F0"/>
                </a:solidFill>
              </a:rPr>
              <a:t>Disinfection: Process of killing pathogenic organisms or rending them inactive</a:t>
            </a:r>
            <a:endParaRPr lang="en-US" i="1" dirty="0">
              <a:solidFill>
                <a:srgbClr val="00B0F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34</a:t>
            </a:fld>
            <a:endParaRPr lang="en-GB" sz="800" dirty="0"/>
          </a:p>
          <a:p>
            <a:pPr>
              <a:defRPr/>
            </a:pPr>
            <a:endParaRPr lang="en-GB" dirty="0"/>
          </a:p>
        </p:txBody>
      </p:sp>
    </p:spTree>
    <p:extLst>
      <p:ext uri="{BB962C8B-B14F-4D97-AF65-F5344CB8AC3E}">
        <p14:creationId xmlns:p14="http://schemas.microsoft.com/office/powerpoint/2010/main" val="334957544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Autoclave</a:t>
            </a:r>
          </a:p>
        </p:txBody>
      </p:sp>
      <p:sp>
        <p:nvSpPr>
          <p:cNvPr id="3" name="Content Placeholder 2"/>
          <p:cNvSpPr>
            <a:spLocks noGrp="1"/>
          </p:cNvSpPr>
          <p:nvPr>
            <p:ph idx="1"/>
          </p:nvPr>
        </p:nvSpPr>
        <p:spPr/>
        <p:txBody>
          <a:bodyPr/>
          <a:lstStyle/>
          <a:p>
            <a:r>
              <a:rPr lang="en-US" dirty="0"/>
              <a:t>Uses moist heat and pressure to achieve sterilization</a:t>
            </a:r>
          </a:p>
          <a:p>
            <a:r>
              <a:rPr lang="en-US" dirty="0"/>
              <a:t>Pressure allows for heat higher than boiling point</a:t>
            </a:r>
          </a:p>
          <a:p>
            <a:pPr lvl="1"/>
            <a:r>
              <a:rPr lang="en-US" dirty="0"/>
              <a:t>To be effective, steam moisture must come in contact with all surfaces being sterilized</a:t>
            </a:r>
          </a:p>
          <a:p>
            <a:r>
              <a:rPr lang="en-US" dirty="0"/>
              <a:t>Recommended temperature is </a:t>
            </a:r>
            <a:r>
              <a:rPr lang="en-US" dirty="0" smtClean="0"/>
              <a:t>250º to 255º </a:t>
            </a:r>
            <a:r>
              <a:rPr lang="en-US" dirty="0"/>
              <a:t>F</a:t>
            </a:r>
          </a:p>
          <a:p>
            <a:r>
              <a:rPr lang="en-US" dirty="0"/>
              <a:t>Incorrect operation may result in superheated </a:t>
            </a:r>
            <a:r>
              <a:rPr lang="en-US" dirty="0" smtClean="0"/>
              <a:t>steam</a:t>
            </a:r>
          </a:p>
          <a:p>
            <a:endParaRPr lang="en-US" dirty="0"/>
          </a:p>
          <a:p>
            <a:r>
              <a:rPr lang="en-US" dirty="0" smtClean="0">
                <a:solidFill>
                  <a:srgbClr val="FF0000"/>
                </a:solidFill>
              </a:rPr>
              <a:t>**know this</a:t>
            </a:r>
            <a:endParaRPr lang="en-US" dirty="0">
              <a:solidFill>
                <a:srgbClr val="FF000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35</a:t>
            </a:fld>
            <a:endParaRPr lang="en-GB" sz="800" dirty="0"/>
          </a:p>
          <a:p>
            <a:pPr>
              <a:defRPr/>
            </a:pPr>
            <a:endParaRPr lang="en-GB" dirty="0"/>
          </a:p>
        </p:txBody>
      </p:sp>
    </p:spTree>
    <p:extLst>
      <p:ext uri="{BB962C8B-B14F-4D97-AF65-F5344CB8AC3E}">
        <p14:creationId xmlns:p14="http://schemas.microsoft.com/office/powerpoint/2010/main" val="1611218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Wrapping Materials</a:t>
            </a:r>
          </a:p>
        </p:txBody>
      </p:sp>
      <p:sp>
        <p:nvSpPr>
          <p:cNvPr id="3" name="Content Placeholder 2"/>
          <p:cNvSpPr>
            <a:spLocks noGrp="1"/>
          </p:cNvSpPr>
          <p:nvPr>
            <p:ph idx="1"/>
          </p:nvPr>
        </p:nvSpPr>
        <p:spPr/>
        <p:txBody>
          <a:bodyPr>
            <a:normAutofit/>
          </a:bodyPr>
          <a:lstStyle/>
          <a:p>
            <a:pPr>
              <a:lnSpc>
                <a:spcPct val="110000"/>
              </a:lnSpc>
            </a:pPr>
            <a:r>
              <a:rPr lang="en-US" dirty="0"/>
              <a:t>Maintaining sterility of autoclaved package depends completely on wrapper and method of wrapping</a:t>
            </a:r>
          </a:p>
          <a:p>
            <a:pPr lvl="1">
              <a:lnSpc>
                <a:spcPct val="110000"/>
              </a:lnSpc>
            </a:pPr>
            <a:r>
              <a:rPr lang="en-US" dirty="0"/>
              <a:t>Wrapping paper must be permeable to steam but impervious to contaminants</a:t>
            </a:r>
          </a:p>
          <a:p>
            <a:pPr>
              <a:lnSpc>
                <a:spcPct val="110000"/>
              </a:lnSpc>
            </a:pPr>
            <a:r>
              <a:rPr lang="en-US" dirty="0"/>
              <a:t>Types of wrapping used for instruments that are to be autoclaved:</a:t>
            </a:r>
          </a:p>
          <a:p>
            <a:pPr lvl="1">
              <a:lnSpc>
                <a:spcPct val="110000"/>
              </a:lnSpc>
            </a:pPr>
            <a:r>
              <a:rPr lang="en-US" dirty="0"/>
              <a:t>Disposable double-ply autoclave paper</a:t>
            </a:r>
          </a:p>
          <a:p>
            <a:pPr lvl="1">
              <a:lnSpc>
                <a:spcPct val="110000"/>
              </a:lnSpc>
            </a:pPr>
            <a:r>
              <a:rPr lang="en-US" dirty="0"/>
              <a:t>Peel-apart polypropylene bags</a:t>
            </a:r>
          </a:p>
          <a:p>
            <a:pPr>
              <a:lnSpc>
                <a:spcPct val="110000"/>
              </a:lnSpc>
            </a:pPr>
            <a:r>
              <a:rPr lang="en-US" dirty="0"/>
              <a:t>Double-layered autoclave paper provides multiple layers of protection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36</a:t>
            </a:fld>
            <a:endParaRPr lang="en-GB" sz="800" dirty="0"/>
          </a:p>
          <a:p>
            <a:pPr>
              <a:defRPr/>
            </a:pPr>
            <a:endParaRPr lang="en-GB" dirty="0"/>
          </a:p>
        </p:txBody>
      </p:sp>
    </p:spTree>
    <p:extLst>
      <p:ext uri="{BB962C8B-B14F-4D97-AF65-F5344CB8AC3E}">
        <p14:creationId xmlns:p14="http://schemas.microsoft.com/office/powerpoint/2010/main" val="360188456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Wrapping Instruments</a:t>
            </a:r>
          </a:p>
        </p:txBody>
      </p:sp>
      <p:sp>
        <p:nvSpPr>
          <p:cNvPr id="3" name="Content Placeholder 2"/>
          <p:cNvSpPr>
            <a:spLocks noGrp="1"/>
          </p:cNvSpPr>
          <p:nvPr>
            <p:ph idx="1"/>
          </p:nvPr>
        </p:nvSpPr>
        <p:spPr/>
        <p:txBody>
          <a:bodyPr/>
          <a:lstStyle/>
          <a:p>
            <a:r>
              <a:rPr lang="en-US" dirty="0"/>
              <a:t>Must allow pack to be opened without becoming contaminated </a:t>
            </a:r>
          </a:p>
          <a:p>
            <a:r>
              <a:rPr lang="en-US" dirty="0"/>
              <a:t>Discard autoclave paper that is torn or has holes</a:t>
            </a:r>
          </a:p>
          <a:p>
            <a:r>
              <a:rPr lang="en-US" dirty="0"/>
              <a:t>Wrap all hinged instruments in the open position</a:t>
            </a:r>
          </a:p>
          <a:p>
            <a:r>
              <a:rPr lang="en-US" dirty="0"/>
              <a:t>Place gauze square around tips of sharp instruments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37</a:t>
            </a:fld>
            <a:endParaRPr lang="en-GB" sz="800" dirty="0"/>
          </a:p>
          <a:p>
            <a:pPr>
              <a:defRPr/>
            </a:pPr>
            <a:endParaRPr lang="en-GB" dirty="0"/>
          </a:p>
        </p:txBody>
      </p:sp>
    </p:spTree>
    <p:extLst>
      <p:ext uri="{BB962C8B-B14F-4D97-AF65-F5344CB8AC3E}">
        <p14:creationId xmlns:p14="http://schemas.microsoft.com/office/powerpoint/2010/main" val="1548475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Sterilization Indicators</a:t>
            </a:r>
          </a:p>
        </p:txBody>
      </p:sp>
      <p:sp>
        <p:nvSpPr>
          <p:cNvPr id="3" name="Content Placeholder 2"/>
          <p:cNvSpPr>
            <a:spLocks noGrp="1"/>
          </p:cNvSpPr>
          <p:nvPr>
            <p:ph idx="1"/>
          </p:nvPr>
        </p:nvSpPr>
        <p:spPr/>
        <p:txBody>
          <a:bodyPr/>
          <a:lstStyle/>
          <a:p>
            <a:r>
              <a:rPr lang="en-US" dirty="0"/>
              <a:t>Chemical </a:t>
            </a:r>
          </a:p>
          <a:p>
            <a:pPr lvl="1"/>
            <a:r>
              <a:rPr lang="en-US" dirty="0"/>
              <a:t>Autoclave tape</a:t>
            </a:r>
          </a:p>
          <a:p>
            <a:pPr lvl="1"/>
            <a:r>
              <a:rPr lang="en-US" dirty="0"/>
              <a:t>Placed inside instrument packages to verify steam and heat penetration of the wrapping</a:t>
            </a:r>
          </a:p>
          <a:p>
            <a:r>
              <a:rPr lang="en-US" dirty="0"/>
              <a:t>Biologic</a:t>
            </a:r>
          </a:p>
          <a:p>
            <a:pPr lvl="1"/>
            <a:r>
              <a:rPr lang="en-US" dirty="0"/>
              <a:t>Perform procedure weekly</a:t>
            </a:r>
          </a:p>
          <a:p>
            <a:pPr lvl="1"/>
            <a:r>
              <a:rPr lang="en-US" dirty="0"/>
              <a:t>Results should be documented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38</a:t>
            </a:fld>
            <a:endParaRPr lang="en-GB" sz="800" dirty="0"/>
          </a:p>
          <a:p>
            <a:pPr>
              <a:defRPr/>
            </a:pPr>
            <a:endParaRPr lang="en-GB" dirty="0"/>
          </a:p>
        </p:txBody>
      </p:sp>
    </p:spTree>
    <p:extLst>
      <p:ext uri="{BB962C8B-B14F-4D97-AF65-F5344CB8AC3E}">
        <p14:creationId xmlns:p14="http://schemas.microsoft.com/office/powerpoint/2010/main" val="61169450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Quality Assurance </a:t>
            </a:r>
            <a:r>
              <a:rPr lang="en-US" dirty="0" smtClean="0"/>
              <a:t>Records</a:t>
            </a:r>
            <a:br>
              <a:rPr lang="en-US" dirty="0" smtClean="0"/>
            </a:br>
            <a:r>
              <a:rPr lang="en-US" dirty="0" smtClean="0"/>
              <a:t>for Office </a:t>
            </a:r>
            <a:r>
              <a:rPr lang="en-US" dirty="0"/>
              <a:t>Sterilization</a:t>
            </a:r>
          </a:p>
        </p:txBody>
      </p:sp>
      <p:sp>
        <p:nvSpPr>
          <p:cNvPr id="3" name="Content Placeholder 2"/>
          <p:cNvSpPr>
            <a:spLocks noGrp="1"/>
          </p:cNvSpPr>
          <p:nvPr>
            <p:ph idx="1"/>
          </p:nvPr>
        </p:nvSpPr>
        <p:spPr/>
        <p:txBody>
          <a:bodyPr/>
          <a:lstStyle/>
          <a:p>
            <a:r>
              <a:rPr lang="en-US" dirty="0"/>
              <a:t>Every office should have specific protocols</a:t>
            </a:r>
          </a:p>
          <a:p>
            <a:r>
              <a:rPr lang="en-US" dirty="0"/>
              <a:t>Regular maintenance</a:t>
            </a:r>
          </a:p>
          <a:p>
            <a:r>
              <a:rPr lang="en-US" dirty="0"/>
              <a:t>Keep a log</a:t>
            </a:r>
          </a:p>
          <a:p>
            <a:r>
              <a:rPr lang="en-US" dirty="0"/>
              <a:t>File reports as necessary</a:t>
            </a:r>
          </a:p>
          <a:p>
            <a:pPr lvl="1"/>
            <a:r>
              <a:rPr lang="en-US" dirty="0"/>
              <a:t>Identify nature of problem, how it was corrected, and when</a:t>
            </a:r>
          </a:p>
          <a:p>
            <a:pPr lvl="1"/>
            <a:r>
              <a:rPr lang="en-US" dirty="0"/>
              <a:t>Date and time</a:t>
            </a:r>
          </a:p>
          <a:p>
            <a:pPr lvl="1"/>
            <a:r>
              <a:rPr lang="en-US" dirty="0"/>
              <a:t>Subsequent and successful sterilization run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39</a:t>
            </a:fld>
            <a:endParaRPr lang="en-GB" sz="800" dirty="0"/>
          </a:p>
          <a:p>
            <a:pPr>
              <a:defRPr/>
            </a:pPr>
            <a:endParaRPr lang="en-GB" dirty="0"/>
          </a:p>
        </p:txBody>
      </p:sp>
    </p:spTree>
    <p:extLst>
      <p:ext uri="{BB962C8B-B14F-4D97-AF65-F5344CB8AC3E}">
        <p14:creationId xmlns:p14="http://schemas.microsoft.com/office/powerpoint/2010/main" val="25616794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Surgical Solutions and </a:t>
            </a:r>
            <a:r>
              <a:rPr lang="en-US" dirty="0" smtClean="0"/>
              <a:t>Medications</a:t>
            </a:r>
            <a:endParaRPr lang="en-US" sz="1600" dirty="0"/>
          </a:p>
        </p:txBody>
      </p:sp>
      <p:sp>
        <p:nvSpPr>
          <p:cNvPr id="3" name="Content Placeholder 2"/>
          <p:cNvSpPr>
            <a:spLocks noGrp="1"/>
          </p:cNvSpPr>
          <p:nvPr>
            <p:ph idx="1"/>
          </p:nvPr>
        </p:nvSpPr>
        <p:spPr/>
        <p:txBody>
          <a:bodyPr/>
          <a:lstStyle/>
          <a:p>
            <a:pPr lvl="0"/>
            <a:r>
              <a:rPr lang="en-US" dirty="0"/>
              <a:t>Responsible for care and maintenance of supplies</a:t>
            </a:r>
          </a:p>
          <a:p>
            <a:pPr lvl="1"/>
            <a:r>
              <a:rPr lang="en-US" dirty="0"/>
              <a:t>Sterile water (multiple-dose or single-use vials)</a:t>
            </a:r>
          </a:p>
          <a:p>
            <a:pPr lvl="1"/>
            <a:r>
              <a:rPr lang="en-US" dirty="0"/>
              <a:t>Sterile normal saline solution</a:t>
            </a:r>
          </a:p>
          <a:p>
            <a:pPr lvl="1"/>
            <a:r>
              <a:rPr lang="en-US" dirty="0"/>
              <a:t>Surgical scrub preparations like chlorhexidine and Betadine</a:t>
            </a:r>
          </a:p>
          <a:p>
            <a:pPr lvl="1"/>
            <a:r>
              <a:rPr lang="en-US" dirty="0"/>
              <a:t>Anesthetics, formalin solution, and specimen bottles</a:t>
            </a:r>
          </a:p>
          <a:p>
            <a:pPr lvl="1"/>
            <a:r>
              <a:rPr lang="en-US" dirty="0"/>
              <a:t>Topical silver nitrate to stop bleeding</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a:t>
            </a:fld>
            <a:endParaRPr lang="en-GB" sz="800" dirty="0"/>
          </a:p>
          <a:p>
            <a:pPr>
              <a:defRPr/>
            </a:pPr>
            <a:endParaRPr lang="en-GB" dirty="0"/>
          </a:p>
        </p:txBody>
      </p:sp>
    </p:spTree>
    <p:extLst>
      <p:ext uri="{BB962C8B-B14F-4D97-AF65-F5344CB8AC3E}">
        <p14:creationId xmlns:p14="http://schemas.microsoft.com/office/powerpoint/2010/main" val="154205101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Loading the Autoclave</a:t>
            </a:r>
          </a:p>
        </p:txBody>
      </p:sp>
      <p:sp>
        <p:nvSpPr>
          <p:cNvPr id="3" name="Content Placeholder 2"/>
          <p:cNvSpPr>
            <a:spLocks noGrp="1"/>
          </p:cNvSpPr>
          <p:nvPr>
            <p:ph idx="1"/>
          </p:nvPr>
        </p:nvSpPr>
        <p:spPr/>
        <p:txBody>
          <a:bodyPr/>
          <a:lstStyle/>
          <a:p>
            <a:r>
              <a:rPr lang="en-US" dirty="0"/>
              <a:t>Prepare all packs and arrange load in a way that allows maximum circulation of steam and heat</a:t>
            </a:r>
          </a:p>
          <a:p>
            <a:r>
              <a:rPr lang="en-US" dirty="0"/>
              <a:t>Rest articles on edges; don’t overcrowd</a:t>
            </a:r>
          </a:p>
          <a:p>
            <a:r>
              <a:rPr lang="en-US" dirty="0"/>
              <a:t>Instruments may be autoclaved unwrapped if they do not need to be sterile when used later</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40</a:t>
            </a:fld>
            <a:endParaRPr lang="en-GB" sz="800" dirty="0"/>
          </a:p>
          <a:p>
            <a:pPr>
              <a:defRPr/>
            </a:pPr>
            <a:endParaRPr lang="en-GB" dirty="0"/>
          </a:p>
        </p:txBody>
      </p:sp>
    </p:spTree>
    <p:extLst>
      <p:ext uri="{BB962C8B-B14F-4D97-AF65-F5344CB8AC3E}">
        <p14:creationId xmlns:p14="http://schemas.microsoft.com/office/powerpoint/2010/main" val="323705799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Unloading Guidelines</a:t>
            </a:r>
          </a:p>
        </p:txBody>
      </p:sp>
      <p:sp>
        <p:nvSpPr>
          <p:cNvPr id="3" name="Content Placeholder 2"/>
          <p:cNvSpPr>
            <a:spLocks noGrp="1"/>
          </p:cNvSpPr>
          <p:nvPr>
            <p:ph idx="1"/>
          </p:nvPr>
        </p:nvSpPr>
        <p:spPr/>
        <p:txBody>
          <a:bodyPr/>
          <a:lstStyle/>
          <a:p>
            <a:r>
              <a:rPr lang="en-US" dirty="0">
                <a:solidFill>
                  <a:srgbClr val="FF0000"/>
                </a:solidFill>
              </a:rPr>
              <a:t>Once pressure gauge reads “0,” stand back from door and open door approximately ¼ inch</a:t>
            </a:r>
          </a:p>
          <a:p>
            <a:pPr lvl="1"/>
            <a:r>
              <a:rPr lang="en-US" dirty="0">
                <a:solidFill>
                  <a:srgbClr val="FF0000"/>
                </a:solidFill>
              </a:rPr>
              <a:t>Wear heat-resistant gloves</a:t>
            </a:r>
          </a:p>
          <a:p>
            <a:r>
              <a:rPr lang="en-US" dirty="0">
                <a:solidFill>
                  <a:srgbClr val="FF0000"/>
                </a:solidFill>
              </a:rPr>
              <a:t>Allow load to dry for at least 15 minutes</a:t>
            </a:r>
          </a:p>
          <a:p>
            <a:r>
              <a:rPr lang="en-US" dirty="0"/>
              <a:t>Dry, wrapped packs may be removed with clean, dry hands</a:t>
            </a:r>
          </a:p>
          <a:p>
            <a:r>
              <a:rPr lang="en-US" dirty="0"/>
              <a:t>Place packs on dry, dust-free surface inside an enclosed cupboard or storage drawer</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41</a:t>
            </a:fld>
            <a:endParaRPr lang="en-GB" sz="800" dirty="0"/>
          </a:p>
          <a:p>
            <a:pPr>
              <a:defRPr/>
            </a:pPr>
            <a:endParaRPr lang="en-GB" dirty="0"/>
          </a:p>
        </p:txBody>
      </p:sp>
    </p:spTree>
    <p:extLst>
      <p:ext uri="{BB962C8B-B14F-4D97-AF65-F5344CB8AC3E}">
        <p14:creationId xmlns:p14="http://schemas.microsoft.com/office/powerpoint/2010/main" val="359176068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Shelf Life of Sterilized Packs</a:t>
            </a:r>
          </a:p>
        </p:txBody>
      </p:sp>
      <p:sp>
        <p:nvSpPr>
          <p:cNvPr id="3" name="Content Placeholder 2"/>
          <p:cNvSpPr>
            <a:spLocks noGrp="1"/>
          </p:cNvSpPr>
          <p:nvPr>
            <p:ph idx="1"/>
          </p:nvPr>
        </p:nvSpPr>
        <p:spPr/>
        <p:txBody>
          <a:bodyPr/>
          <a:lstStyle/>
          <a:p>
            <a:r>
              <a:rPr lang="en-US" dirty="0"/>
              <a:t>CDC no longer identifies specific time for shelf life of sterilized packs</a:t>
            </a:r>
          </a:p>
          <a:p>
            <a:r>
              <a:rPr lang="en-US" dirty="0"/>
              <a:t>All sterile packs should be stored on dry, dust-free, covered shelves or in drawers</a:t>
            </a:r>
          </a:p>
          <a:p>
            <a:r>
              <a:rPr lang="en-US" dirty="0"/>
              <a:t>Quality of packaging material, storage conditions, and how much the packs are handled all affect possibility of </a:t>
            </a:r>
            <a:r>
              <a:rPr lang="en-US" dirty="0" smtClean="0"/>
              <a:t>contamination</a:t>
            </a:r>
          </a:p>
          <a:p>
            <a:r>
              <a:rPr lang="en-US" dirty="0">
                <a:solidFill>
                  <a:srgbClr val="0070C0"/>
                </a:solidFill>
              </a:rPr>
              <a:t>Any package that is wet/turn/dropped/damaged should be sanitized, disinfected, and wrapped in new autoclave paper or placed in new autoclave pouches, and autoclaved again.</a:t>
            </a: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42</a:t>
            </a:fld>
            <a:endParaRPr lang="en-GB" sz="800" dirty="0"/>
          </a:p>
          <a:p>
            <a:pPr>
              <a:defRPr/>
            </a:pPr>
            <a:endParaRPr lang="en-GB" dirty="0"/>
          </a:p>
        </p:txBody>
      </p:sp>
    </p:spTree>
    <p:extLst>
      <p:ext uri="{BB962C8B-B14F-4D97-AF65-F5344CB8AC3E}">
        <p14:creationId xmlns:p14="http://schemas.microsoft.com/office/powerpoint/2010/main" val="21851272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Chemical Sterilization</a:t>
            </a:r>
          </a:p>
        </p:txBody>
      </p:sp>
      <p:sp>
        <p:nvSpPr>
          <p:cNvPr id="3" name="Content Placeholder 2"/>
          <p:cNvSpPr>
            <a:spLocks noGrp="1"/>
          </p:cNvSpPr>
          <p:nvPr>
            <p:ph idx="1"/>
          </p:nvPr>
        </p:nvSpPr>
        <p:spPr/>
        <p:txBody>
          <a:bodyPr/>
          <a:lstStyle/>
          <a:p>
            <a:r>
              <a:rPr lang="en-US" dirty="0"/>
              <a:t>Used for instruments that cannot be exposed to the high temperatures of steam sterilization</a:t>
            </a:r>
          </a:p>
          <a:p>
            <a:r>
              <a:rPr lang="en-US" dirty="0"/>
              <a:t>Must avoid skin contact with sterilizing solution</a:t>
            </a:r>
          </a:p>
          <a:p>
            <a:r>
              <a:rPr lang="en-US" dirty="0"/>
              <a:t>Use of chemicals for sterilization is not very practical in ambulatory facility</a:t>
            </a:r>
          </a:p>
          <a:p>
            <a:r>
              <a:rPr lang="en-US" dirty="0"/>
              <a:t>Use of liquid chemicals should be restricted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43</a:t>
            </a:fld>
            <a:endParaRPr lang="en-GB" sz="800" dirty="0"/>
          </a:p>
          <a:p>
            <a:pPr>
              <a:defRPr/>
            </a:pPr>
            <a:endParaRPr lang="en-GB" dirty="0"/>
          </a:p>
        </p:txBody>
      </p:sp>
    </p:spTree>
    <p:extLst>
      <p:ext uri="{BB962C8B-B14F-4D97-AF65-F5344CB8AC3E}">
        <p14:creationId xmlns:p14="http://schemas.microsoft.com/office/powerpoint/2010/main" val="53581235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a:t>
            </a:r>
          </a:p>
        </p:txBody>
      </p:sp>
      <p:sp>
        <p:nvSpPr>
          <p:cNvPr id="3" name="Content Placeholder 2"/>
          <p:cNvSpPr>
            <a:spLocks noGrp="1"/>
          </p:cNvSpPr>
          <p:nvPr>
            <p:ph idx="1"/>
          </p:nvPr>
        </p:nvSpPr>
        <p:spPr/>
        <p:txBody>
          <a:bodyPr/>
          <a:lstStyle/>
          <a:p>
            <a:pPr lvl="0"/>
            <a:r>
              <a:rPr lang="en-US" dirty="0"/>
              <a:t>Allay patient’s fears by answering all questions about the instruments the surgeon will </a:t>
            </a:r>
            <a:r>
              <a:rPr lang="en-US" dirty="0" smtClean="0"/>
              <a:t>use</a:t>
            </a:r>
          </a:p>
          <a:p>
            <a:pPr lvl="0"/>
            <a:r>
              <a:rPr lang="en-US" dirty="0" smtClean="0">
                <a:solidFill>
                  <a:srgbClr val="00B0F0"/>
                </a:solidFill>
              </a:rPr>
              <a:t>**Explain to the patient how the procedure will be performed, what to expect afterward helps make the procedure go more smoothly and encourages the patient to follow advice and orders***</a:t>
            </a:r>
            <a:endParaRPr lang="en-US" dirty="0">
              <a:solidFill>
                <a:srgbClr val="00B0F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44</a:t>
            </a:fld>
            <a:endParaRPr lang="en-GB" sz="800" dirty="0"/>
          </a:p>
          <a:p>
            <a:pPr>
              <a:defRPr/>
            </a:pPr>
            <a:endParaRPr lang="en-GB" dirty="0"/>
          </a:p>
        </p:txBody>
      </p:sp>
    </p:spTree>
    <p:extLst>
      <p:ext uri="{BB962C8B-B14F-4D97-AF65-F5344CB8AC3E}">
        <p14:creationId xmlns:p14="http://schemas.microsoft.com/office/powerpoint/2010/main" val="257506625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p:txBody>
          <a:bodyPr/>
          <a:lstStyle/>
          <a:p>
            <a:pPr lvl="0"/>
            <a:r>
              <a:rPr lang="en-US" dirty="0"/>
              <a:t>Know what surgery is planned and whether the patient has been informed about the procedure</a:t>
            </a:r>
          </a:p>
          <a:p>
            <a:pPr lvl="0"/>
            <a:r>
              <a:rPr lang="en-US" dirty="0"/>
              <a:t>Realize the full extent of your role as the patient’s advocate and the physician’s agent</a:t>
            </a:r>
          </a:p>
          <a:p>
            <a:pPr lvl="0"/>
            <a:r>
              <a:rPr lang="en-US" dirty="0"/>
              <a:t>Confirm that the physician has explained the surgery to the patient and that the patient has </a:t>
            </a:r>
            <a:r>
              <a:rPr lang="en-US" dirty="0">
                <a:solidFill>
                  <a:srgbClr val="0070C0"/>
                </a:solidFill>
              </a:rPr>
              <a:t>signed informed consent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45</a:t>
            </a:fld>
            <a:endParaRPr lang="en-GB" sz="800" dirty="0"/>
          </a:p>
          <a:p>
            <a:pPr>
              <a:defRPr/>
            </a:pPr>
            <a:endParaRPr lang="en-GB" dirty="0"/>
          </a:p>
        </p:txBody>
      </p:sp>
    </p:spTree>
    <p:extLst>
      <p:ext uri="{BB962C8B-B14F-4D97-AF65-F5344CB8AC3E}">
        <p14:creationId xmlns:p14="http://schemas.microsoft.com/office/powerpoint/2010/main" val="157142660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46</a:t>
            </a:fld>
            <a:endParaRPr lang="en-GB" sz="800" smtClean="0"/>
          </a:p>
          <a:p>
            <a:pPr>
              <a:defRPr/>
            </a:pPr>
            <a:endParaRPr lang="en-GB" dirty="0"/>
          </a:p>
        </p:txBody>
      </p:sp>
      <p:pic>
        <p:nvPicPr>
          <p:cNvPr id="12290" name="Picture 2" descr="Image result for cartoon images of surgical instrumen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49" y="428625"/>
            <a:ext cx="6804025" cy="59470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584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Surgical Solutions and Medications</a:t>
            </a:r>
            <a:br>
              <a:rPr lang="en-US" dirty="0"/>
            </a:br>
            <a:endParaRPr lang="en-US" sz="1600" dirty="0"/>
          </a:p>
        </p:txBody>
      </p:sp>
      <p:sp>
        <p:nvSpPr>
          <p:cNvPr id="3" name="Content Placeholder 2"/>
          <p:cNvSpPr>
            <a:spLocks noGrp="1"/>
          </p:cNvSpPr>
          <p:nvPr>
            <p:ph idx="1"/>
          </p:nvPr>
        </p:nvSpPr>
        <p:spPr/>
        <p:txBody>
          <a:bodyPr/>
          <a:lstStyle/>
          <a:p>
            <a:pPr lvl="0"/>
            <a:r>
              <a:rPr lang="en-US" dirty="0"/>
              <a:t>Medical assistant is responsible for accurately labeling specimen containers with:</a:t>
            </a:r>
          </a:p>
          <a:p>
            <a:pPr lvl="1"/>
            <a:r>
              <a:rPr lang="en-US" dirty="0"/>
              <a:t>Patient’s name and date of birth</a:t>
            </a:r>
          </a:p>
          <a:p>
            <a:pPr lvl="1"/>
            <a:r>
              <a:rPr lang="en-US" dirty="0"/>
              <a:t>Medical history number</a:t>
            </a:r>
          </a:p>
          <a:p>
            <a:pPr lvl="1"/>
            <a:r>
              <a:rPr lang="en-US" dirty="0"/>
              <a:t>Date of collection</a:t>
            </a:r>
          </a:p>
          <a:p>
            <a:pPr lvl="1"/>
            <a:r>
              <a:rPr lang="en-US" dirty="0"/>
              <a:t>Type of </a:t>
            </a:r>
            <a:r>
              <a:rPr lang="en-US" dirty="0" smtClean="0"/>
              <a:t>specimen</a:t>
            </a:r>
          </a:p>
          <a:p>
            <a:pPr marL="457200" lvl="1" indent="0">
              <a:buNone/>
            </a:pPr>
            <a:r>
              <a:rPr lang="en-US" dirty="0" smtClean="0">
                <a:solidFill>
                  <a:srgbClr val="FF0000"/>
                </a:solidFill>
              </a:rPr>
              <a:t>***Please know this!!</a:t>
            </a:r>
            <a:endParaRPr lang="en-US" dirty="0">
              <a:solidFill>
                <a:srgbClr val="FF000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a:t>
            </a:fld>
            <a:endParaRPr lang="en-GB" sz="800" dirty="0"/>
          </a:p>
          <a:p>
            <a:pPr>
              <a:defRPr/>
            </a:pPr>
            <a:endParaRPr lang="en-GB" dirty="0"/>
          </a:p>
        </p:txBody>
      </p:sp>
    </p:spTree>
    <p:extLst>
      <p:ext uri="{BB962C8B-B14F-4D97-AF65-F5344CB8AC3E}">
        <p14:creationId xmlns:p14="http://schemas.microsoft.com/office/powerpoint/2010/main" val="17143768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Surgical Supplies</a:t>
            </a:r>
          </a:p>
        </p:txBody>
      </p:sp>
      <p:sp>
        <p:nvSpPr>
          <p:cNvPr id="3" name="Content Placeholder 2"/>
          <p:cNvSpPr>
            <a:spLocks noGrp="1"/>
          </p:cNvSpPr>
          <p:nvPr>
            <p:ph idx="1"/>
          </p:nvPr>
        </p:nvSpPr>
        <p:spPr/>
        <p:txBody>
          <a:bodyPr/>
          <a:lstStyle/>
          <a:p>
            <a:pPr lvl="0"/>
            <a:r>
              <a:rPr lang="en-US" dirty="0"/>
              <a:t>Sterilized gauze squares or strips saturated with petroleum jelly or petrolatum</a:t>
            </a:r>
          </a:p>
          <a:p>
            <a:pPr lvl="0"/>
            <a:r>
              <a:rPr lang="en-US" dirty="0"/>
              <a:t>Sterilized iodoform gauze strips</a:t>
            </a:r>
          </a:p>
          <a:p>
            <a:pPr lvl="0"/>
            <a:r>
              <a:rPr lang="en-US" dirty="0"/>
              <a:t>Surgical sponges</a:t>
            </a:r>
          </a:p>
          <a:p>
            <a:pPr lvl="0"/>
            <a:r>
              <a:rPr lang="en-US" dirty="0"/>
              <a:t>Syringes and needles</a:t>
            </a:r>
          </a:p>
          <a:p>
            <a:pPr lvl="0"/>
            <a:r>
              <a:rPr lang="en-US" dirty="0"/>
              <a:t>Sterile dressing and bandaging materials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a:t>
            </a:fld>
            <a:endParaRPr lang="en-GB" sz="800" dirty="0"/>
          </a:p>
          <a:p>
            <a:pPr>
              <a:defRPr/>
            </a:pPr>
            <a:endParaRPr lang="en-GB" dirty="0"/>
          </a:p>
        </p:txBody>
      </p:sp>
    </p:spTree>
    <p:extLst>
      <p:ext uri="{BB962C8B-B14F-4D97-AF65-F5344CB8AC3E}">
        <p14:creationId xmlns:p14="http://schemas.microsoft.com/office/powerpoint/2010/main" val="768195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Surgical Instruments </a:t>
            </a:r>
          </a:p>
        </p:txBody>
      </p:sp>
      <p:sp>
        <p:nvSpPr>
          <p:cNvPr id="3" name="Content Placeholder 2"/>
          <p:cNvSpPr>
            <a:spLocks noGrp="1"/>
          </p:cNvSpPr>
          <p:nvPr>
            <p:ph idx="1"/>
          </p:nvPr>
        </p:nvSpPr>
        <p:spPr/>
        <p:txBody>
          <a:bodyPr/>
          <a:lstStyle/>
          <a:p>
            <a:pPr lvl="0"/>
            <a:r>
              <a:rPr lang="en-US" dirty="0"/>
              <a:t>Know which instruments are used for each procedure, and be able to identify and understand the function of surgical instruments preferred by the physician</a:t>
            </a:r>
          </a:p>
          <a:p>
            <a:pPr lvl="0"/>
            <a:r>
              <a:rPr lang="en-US" dirty="0"/>
              <a:t>Instruments have clearly identifiable parts and can be visually differentiated </a:t>
            </a:r>
          </a:p>
          <a:p>
            <a:pPr lvl="1"/>
            <a:r>
              <a:rPr lang="en-US" dirty="0">
                <a:solidFill>
                  <a:srgbClr val="00B0F0"/>
                </a:solidFill>
              </a:rPr>
              <a:t>Components are the handle, closing mechanism, and the part that comes in contact with patient, commonly called the </a:t>
            </a:r>
            <a:r>
              <a:rPr lang="en-US" i="1" dirty="0">
                <a:solidFill>
                  <a:srgbClr val="00B0F0"/>
                </a:solidFill>
              </a:rPr>
              <a:t>jaws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7</a:t>
            </a:fld>
            <a:endParaRPr lang="en-GB" sz="800" dirty="0"/>
          </a:p>
          <a:p>
            <a:pPr>
              <a:defRPr/>
            </a:pPr>
            <a:endParaRPr lang="en-GB" dirty="0"/>
          </a:p>
        </p:txBody>
      </p:sp>
    </p:spTree>
    <p:extLst>
      <p:ext uri="{BB962C8B-B14F-4D97-AF65-F5344CB8AC3E}">
        <p14:creationId xmlns:p14="http://schemas.microsoft.com/office/powerpoint/2010/main" val="19892554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Classifications of </a:t>
            </a:r>
            <a:br>
              <a:rPr lang="en-US" dirty="0"/>
            </a:br>
            <a:r>
              <a:rPr lang="en-US" dirty="0"/>
              <a:t>Surgical Instruments </a:t>
            </a:r>
          </a:p>
        </p:txBody>
      </p:sp>
      <p:sp>
        <p:nvSpPr>
          <p:cNvPr id="3" name="Content Placeholder 2"/>
          <p:cNvSpPr>
            <a:spLocks noGrp="1"/>
          </p:cNvSpPr>
          <p:nvPr>
            <p:ph idx="1"/>
          </p:nvPr>
        </p:nvSpPr>
        <p:spPr/>
        <p:txBody>
          <a:bodyPr/>
          <a:lstStyle/>
          <a:p>
            <a:pPr lvl="0"/>
            <a:r>
              <a:rPr lang="en-US" dirty="0"/>
              <a:t>Generally classified according to their use:</a:t>
            </a:r>
          </a:p>
          <a:p>
            <a:pPr lvl="1"/>
            <a:r>
              <a:rPr lang="en-US" dirty="0"/>
              <a:t>Cutting</a:t>
            </a:r>
          </a:p>
          <a:p>
            <a:pPr lvl="1"/>
            <a:r>
              <a:rPr lang="en-US" dirty="0"/>
              <a:t>Grasping</a:t>
            </a:r>
          </a:p>
          <a:p>
            <a:pPr lvl="1"/>
            <a:r>
              <a:rPr lang="en-US" dirty="0"/>
              <a:t>Retracting</a:t>
            </a:r>
          </a:p>
          <a:p>
            <a:pPr lvl="1"/>
            <a:r>
              <a:rPr lang="en-US" dirty="0"/>
              <a:t>Probing and dilating</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8</a:t>
            </a:fld>
            <a:endParaRPr lang="en-GB" sz="800" dirty="0"/>
          </a:p>
          <a:p>
            <a:pPr>
              <a:defRPr/>
            </a:pPr>
            <a:endParaRPr lang="en-GB" dirty="0"/>
          </a:p>
        </p:txBody>
      </p:sp>
    </p:spTree>
    <p:extLst>
      <p:ext uri="{BB962C8B-B14F-4D97-AF65-F5344CB8AC3E}">
        <p14:creationId xmlns:p14="http://schemas.microsoft.com/office/powerpoint/2010/main" val="34379341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Cutting and Dissecting Instruments</a:t>
            </a:r>
          </a:p>
        </p:txBody>
      </p:sp>
      <p:sp>
        <p:nvSpPr>
          <p:cNvPr id="3" name="Content Placeholder 2"/>
          <p:cNvSpPr>
            <a:spLocks noGrp="1"/>
          </p:cNvSpPr>
          <p:nvPr>
            <p:ph idx="1"/>
          </p:nvPr>
        </p:nvSpPr>
        <p:spPr/>
        <p:txBody>
          <a:bodyPr/>
          <a:lstStyle/>
          <a:p>
            <a:r>
              <a:rPr lang="en-US" dirty="0">
                <a:solidFill>
                  <a:srgbClr val="00B0F0"/>
                </a:solidFill>
              </a:rPr>
              <a:t>Bandage scissors</a:t>
            </a:r>
          </a:p>
          <a:p>
            <a:r>
              <a:rPr lang="en-US" dirty="0">
                <a:solidFill>
                  <a:srgbClr val="00B0F0"/>
                </a:solidFill>
              </a:rPr>
              <a:t>Operating (surgical) scissors</a:t>
            </a:r>
          </a:p>
          <a:p>
            <a:r>
              <a:rPr lang="en-US" dirty="0">
                <a:solidFill>
                  <a:srgbClr val="00B0F0"/>
                </a:solidFill>
              </a:rPr>
              <a:t>Littauer stitch or suture scissors</a:t>
            </a:r>
          </a:p>
          <a:p>
            <a:r>
              <a:rPr lang="en-US" dirty="0"/>
              <a:t>Disposable scalpels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9</a:t>
            </a:fld>
            <a:endParaRPr lang="en-GB" sz="800" dirty="0"/>
          </a:p>
          <a:p>
            <a:pPr>
              <a:defRPr/>
            </a:pPr>
            <a:endParaRPr lang="en-GB" dirty="0"/>
          </a:p>
        </p:txBody>
      </p:sp>
    </p:spTree>
    <p:extLst>
      <p:ext uri="{BB962C8B-B14F-4D97-AF65-F5344CB8AC3E}">
        <p14:creationId xmlns:p14="http://schemas.microsoft.com/office/powerpoint/2010/main" val="3612953998"/>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9682</TotalTime>
  <Words>2749</Words>
  <Application>Microsoft Office PowerPoint</Application>
  <PresentationFormat>On-screen Show (4:3)</PresentationFormat>
  <Paragraphs>350</Paragraphs>
  <Slides>46</Slides>
  <Notes>35</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46</vt:i4>
      </vt:variant>
    </vt:vector>
  </HeadingPairs>
  <TitlesOfParts>
    <vt:vector size="57" baseType="lpstr">
      <vt:lpstr>ＭＳ Ｐゴシック</vt:lpstr>
      <vt:lpstr>Arial</vt:lpstr>
      <vt:lpstr>ArialMT</vt:lpstr>
      <vt:lpstr>Gill Sans MT</vt:lpstr>
      <vt:lpstr>Impact</vt:lpstr>
      <vt:lpstr>Times New Roman</vt:lpstr>
      <vt:lpstr>Wingdings</vt:lpstr>
      <vt:lpstr>Wingdings 2</vt:lpstr>
      <vt:lpstr>Wingdings 3</vt:lpstr>
      <vt:lpstr>2_Blue Diagonal</vt:lpstr>
      <vt:lpstr>Badge</vt:lpstr>
      <vt:lpstr>Chapter 24 surgical supplies an instrumentation</vt:lpstr>
      <vt:lpstr>                  Surgical           Supplies and Instruments</vt:lpstr>
      <vt:lpstr>Minor Surgery Room </vt:lpstr>
      <vt:lpstr>Surgical Solutions and Medications</vt:lpstr>
      <vt:lpstr>Surgical Solutions and Medications </vt:lpstr>
      <vt:lpstr>Additional Surgical Supplies</vt:lpstr>
      <vt:lpstr>Surgical Instruments </vt:lpstr>
      <vt:lpstr>Classifications of  Surgical Instruments </vt:lpstr>
      <vt:lpstr>Cutting and Dissecting Instruments</vt:lpstr>
      <vt:lpstr>Grasping and Clamping Instruments </vt:lpstr>
      <vt:lpstr>PowerPoint Presentation</vt:lpstr>
      <vt:lpstr>Retractors</vt:lpstr>
      <vt:lpstr>Probes and Dilators </vt:lpstr>
      <vt:lpstr>PowerPoint Presentation</vt:lpstr>
      <vt:lpstr>PowerPoint Presentation</vt:lpstr>
      <vt:lpstr>Gynecologic Instruments </vt:lpstr>
      <vt:lpstr>Ophthalmologic and  Otolaryngologic Instruments </vt:lpstr>
      <vt:lpstr>PowerPoint Presentation</vt:lpstr>
      <vt:lpstr>PowerPoint Presentation</vt:lpstr>
      <vt:lpstr>Biopsy Instruments</vt:lpstr>
      <vt:lpstr>Genitourinary Instruments</vt:lpstr>
      <vt:lpstr>PowerPoint Presentation</vt:lpstr>
      <vt:lpstr>Drapes and Sutures</vt:lpstr>
      <vt:lpstr>Types of Suture Materials </vt:lpstr>
      <vt:lpstr>PowerPoint Presentation</vt:lpstr>
      <vt:lpstr>Suture Sizing and Packaging</vt:lpstr>
      <vt:lpstr>Needles</vt:lpstr>
      <vt:lpstr>PowerPoint Presentation</vt:lpstr>
      <vt:lpstr>Other Closure Materials</vt:lpstr>
      <vt:lpstr>PowerPoint Presentation</vt:lpstr>
      <vt:lpstr>Advantages of Tissue Adhesive</vt:lpstr>
      <vt:lpstr>Surgical Asepsis and Preparation of Surgical Instruments</vt:lpstr>
      <vt:lpstr>Care and Handling of Instruments</vt:lpstr>
      <vt:lpstr>Sterilization</vt:lpstr>
      <vt:lpstr>Autoclave</vt:lpstr>
      <vt:lpstr>Wrapping Materials</vt:lpstr>
      <vt:lpstr>Wrapping Instruments</vt:lpstr>
      <vt:lpstr>Sterilization Indicators</vt:lpstr>
      <vt:lpstr>Quality Assurance Records for Office Sterilization</vt:lpstr>
      <vt:lpstr>Loading the Autoclave</vt:lpstr>
      <vt:lpstr>Unloading Guidelines</vt:lpstr>
      <vt:lpstr>Shelf Life of Sterilized Packs</vt:lpstr>
      <vt:lpstr>Chemical Sterilization</vt:lpstr>
      <vt:lpstr>Patient Coaching</vt:lpstr>
      <vt:lpstr>Legal and Ethical Issues </vt:lpstr>
      <vt:lpstr>PowerPoint Presentation</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Joyce Curtis</cp:lastModifiedBy>
  <cp:revision>651</cp:revision>
  <dcterms:created xsi:type="dcterms:W3CDTF">2005-01-16T17:28:53Z</dcterms:created>
  <dcterms:modified xsi:type="dcterms:W3CDTF">2020-01-09T00:44:33Z</dcterms:modified>
</cp:coreProperties>
</file>