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51"/>
  </p:notesMasterIdLst>
  <p:sldIdLst>
    <p:sldId id="316" r:id="rId3"/>
    <p:sldId id="372" r:id="rId4"/>
    <p:sldId id="700" r:id="rId5"/>
    <p:sldId id="701" r:id="rId6"/>
    <p:sldId id="639" r:id="rId7"/>
    <p:sldId id="702" r:id="rId8"/>
    <p:sldId id="640" r:id="rId9"/>
    <p:sldId id="685" r:id="rId10"/>
    <p:sldId id="686" r:id="rId11"/>
    <p:sldId id="687" r:id="rId12"/>
    <p:sldId id="688" r:id="rId13"/>
    <p:sldId id="641" r:id="rId14"/>
    <p:sldId id="642" r:id="rId15"/>
    <p:sldId id="689" r:id="rId16"/>
    <p:sldId id="690" r:id="rId17"/>
    <p:sldId id="646" r:id="rId18"/>
    <p:sldId id="691" r:id="rId19"/>
    <p:sldId id="648" r:id="rId20"/>
    <p:sldId id="649" r:id="rId21"/>
    <p:sldId id="651" r:id="rId22"/>
    <p:sldId id="652" r:id="rId23"/>
    <p:sldId id="653" r:id="rId24"/>
    <p:sldId id="692" r:id="rId25"/>
    <p:sldId id="703" r:id="rId26"/>
    <p:sldId id="655" r:id="rId27"/>
    <p:sldId id="710" r:id="rId28"/>
    <p:sldId id="693" r:id="rId29"/>
    <p:sldId id="709" r:id="rId30"/>
    <p:sldId id="656" r:id="rId31"/>
    <p:sldId id="657" r:id="rId32"/>
    <p:sldId id="658" r:id="rId33"/>
    <p:sldId id="660" r:id="rId34"/>
    <p:sldId id="661" r:id="rId35"/>
    <p:sldId id="662" r:id="rId36"/>
    <p:sldId id="668" r:id="rId37"/>
    <p:sldId id="704" r:id="rId38"/>
    <p:sldId id="670" r:id="rId39"/>
    <p:sldId id="671" r:id="rId40"/>
    <p:sldId id="705" r:id="rId41"/>
    <p:sldId id="708" r:id="rId42"/>
    <p:sldId id="677" r:id="rId43"/>
    <p:sldId id="676" r:id="rId44"/>
    <p:sldId id="678" r:id="rId45"/>
    <p:sldId id="711" r:id="rId46"/>
    <p:sldId id="706" r:id="rId47"/>
    <p:sldId id="682" r:id="rId48"/>
    <p:sldId id="683" r:id="rId49"/>
    <p:sldId id="707" r:id="rId5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27" autoAdjust="0"/>
    <p:restoredTop sz="89521" autoAdjust="0"/>
  </p:normalViewPr>
  <p:slideViewPr>
    <p:cSldViewPr snapToGrid="0">
      <p:cViewPr varScale="1">
        <p:scale>
          <a:sx n="106" d="100"/>
          <a:sy n="106" d="100"/>
        </p:scale>
        <p:origin x="468" y="6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1" d="100"/>
        <a:sy n="71"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0510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addition, the hematology department performs tests to determine the coagulating ability of blood components.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2950645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Specimens for microbiology must be collected aseptically in sterile containers.</a:t>
            </a:r>
          </a:p>
          <a:p>
            <a:r>
              <a:rPr lang="en-US" sz="1200" kern="1200" dirty="0">
                <a:solidFill>
                  <a:schemeClr val="tx1"/>
                </a:solidFill>
                <a:effectLst/>
                <a:latin typeface="Arial" charset="0"/>
                <a:ea typeface="ＭＳ Ｐゴシック" charset="0"/>
              </a:rPr>
              <a:t>The goal of the microbiology department is to identify the microorganism that is causing the infection.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513266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CLIA requires that all entities that perform even one test, including waived tests, must meet certain federal requirements and must register as a laboratory. </a:t>
            </a:r>
          </a:p>
          <a:p>
            <a:pPr lvl="0"/>
            <a:r>
              <a:rPr lang="en-US" sz="1200" kern="1200" dirty="0">
                <a:solidFill>
                  <a:schemeClr val="tx1"/>
                </a:solidFill>
                <a:effectLst/>
                <a:latin typeface="Arial" charset="0"/>
                <a:ea typeface="ＭＳ Ｐゴシック" charset="0"/>
                <a:cs typeface="ＭＳ Ｐゴシック" charset="0"/>
              </a:rPr>
              <a:t>Certain tests have been approved for home use and are considered waived tests, meaning that they are exempt from CLIA.</a:t>
            </a:r>
          </a:p>
          <a:p>
            <a:pPr lvl="0"/>
            <a:r>
              <a:rPr lang="en-US" sz="1200" kern="1200" dirty="0">
                <a:solidFill>
                  <a:schemeClr val="tx1"/>
                </a:solidFill>
                <a:effectLst/>
                <a:latin typeface="Arial" charset="0"/>
                <a:ea typeface="ＭＳ Ｐゴシック" charset="0"/>
                <a:cs typeface="ＭＳ Ｐゴシック" charset="0"/>
              </a:rPr>
              <a:t>Refer to the unnumbered box in the textbook titled</a:t>
            </a:r>
            <a:r>
              <a:rPr lang="en-US" sz="1200" kern="1200" baseline="0" dirty="0">
                <a:solidFill>
                  <a:schemeClr val="tx1"/>
                </a:solidFill>
                <a:effectLst/>
                <a:latin typeface="Arial" charset="0"/>
                <a:ea typeface="ＭＳ Ｐゴシック" charset="0"/>
                <a:cs typeface="ＭＳ Ｐゴシック" charset="0"/>
              </a:rPr>
              <a:t> “Common Government Acronyms in the Clinical Laboratory.”</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Table 45.3 in the textbook outlines CLIA-waived tests and their purposes.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309224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CLIA program oversees the quality of nearly 200,000 different laboratory procedures.</a:t>
            </a:r>
          </a:p>
          <a:p>
            <a:r>
              <a:rPr lang="en-US" sz="1200" kern="1200" dirty="0">
                <a:solidFill>
                  <a:schemeClr val="tx1"/>
                </a:solidFill>
                <a:effectLst/>
                <a:latin typeface="Arial" charset="0"/>
                <a:ea typeface="ＭＳ Ｐゴシック" charset="0"/>
                <a:cs typeface="ＭＳ Ｐゴシック" charset="0"/>
              </a:rPr>
              <a:t>Although you may not perform high-complexity tests, you may often be involved in collecting the specimens required, preparing the patient for the test, and recording the results in the medical record.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056631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QA is a set of written policies and procedures that ensure the monitoring of all the processes involving before, during, and after a laboratory test is performed in order to produce reliable patient test results.</a:t>
            </a:r>
          </a:p>
          <a:p>
            <a:r>
              <a:rPr lang="en-US" sz="1200" kern="1200" dirty="0">
                <a:solidFill>
                  <a:schemeClr val="tx1"/>
                </a:solidFill>
                <a:effectLst/>
                <a:latin typeface="Arial" charset="0"/>
                <a:ea typeface="ＭＳ Ｐゴシック" charset="0"/>
                <a:cs typeface="ＭＳ Ｐゴシック" charset="0"/>
              </a:rPr>
              <a:t>Accurate</a:t>
            </a:r>
            <a:r>
              <a:rPr lang="en-US" sz="1200" kern="1200" baseline="0" dirty="0">
                <a:solidFill>
                  <a:schemeClr val="tx1"/>
                </a:solidFill>
                <a:effectLst/>
                <a:latin typeface="Arial" charset="0"/>
                <a:ea typeface="ＭＳ Ｐゴシック" charset="0"/>
                <a:cs typeface="ＭＳ Ｐゴシック" charset="0"/>
              </a:rPr>
              <a:t> record keeping is one of the key responsibilities of the medical assistant.</a:t>
            </a:r>
          </a:p>
          <a:p>
            <a:r>
              <a:rPr lang="en-US" sz="1200" kern="1200" baseline="0" dirty="0">
                <a:solidFill>
                  <a:schemeClr val="tx1"/>
                </a:solidFill>
                <a:effectLst/>
                <a:latin typeface="Arial" charset="0"/>
                <a:ea typeface="ＭＳ Ｐゴシック" charset="0"/>
                <a:cs typeface="ＭＳ Ｐゴシック" charset="0"/>
              </a:rPr>
              <a:t>If any of these steps in any of these three stages are missed or performed incorrectly, QA has been broken.</a:t>
            </a:r>
          </a:p>
          <a:p>
            <a:r>
              <a:rPr lang="en-US" sz="1200" kern="1200" baseline="0" dirty="0">
                <a:solidFill>
                  <a:schemeClr val="tx1"/>
                </a:solidFill>
                <a:effectLst/>
                <a:latin typeface="Arial" charset="0"/>
                <a:ea typeface="ＭＳ Ｐゴシック" charset="0"/>
                <a:cs typeface="ＭＳ Ｐゴシック" charset="0"/>
              </a:rPr>
              <a:t>Figure 45.1 in the textbook shows the checklist summary of the steps needed to ensure proper CLIA-waived testing in a POL.</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Accurate</a:t>
            </a:r>
            <a:r>
              <a:rPr lang="en-US" sz="1200" kern="1200" baseline="0" dirty="0">
                <a:solidFill>
                  <a:schemeClr val="tx1"/>
                </a:solidFill>
                <a:effectLst/>
                <a:latin typeface="Arial" charset="0"/>
                <a:ea typeface="ＭＳ Ｐゴシック" charset="0"/>
                <a:cs typeface="ＭＳ Ｐゴシック" charset="0"/>
              </a:rPr>
              <a:t> record keeping is one of the key responsibilities of the medical assistant.</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Refer to Procedure 45.1 in the textbook to perform</a:t>
            </a:r>
            <a:r>
              <a:rPr lang="en-US" sz="1200" kern="1200" baseline="0" dirty="0">
                <a:solidFill>
                  <a:schemeClr val="tx1"/>
                </a:solidFill>
                <a:effectLst/>
                <a:latin typeface="Arial" charset="0"/>
                <a:ea typeface="ＭＳ Ｐゴシック" charset="0"/>
                <a:cs typeface="ＭＳ Ｐゴシック" charset="0"/>
              </a:rPr>
              <a:t> a quality control measure on a glucometer and record the results on a flow sheet.</a:t>
            </a:r>
          </a:p>
          <a:p>
            <a:r>
              <a:rPr lang="en-US" sz="1200" kern="1200" baseline="0" dirty="0">
                <a:solidFill>
                  <a:schemeClr val="tx1"/>
                </a:solidFill>
                <a:effectLst/>
                <a:latin typeface="Arial" charset="0"/>
                <a:ea typeface="ＭＳ Ｐゴシック" charset="0"/>
              </a:rPr>
              <a:t>Discuss some quality control examples</a:t>
            </a:r>
            <a:r>
              <a:rPr lang="en-US" sz="1200" kern="1200" baseline="0" dirty="0">
                <a:solidFill>
                  <a:schemeClr val="tx1"/>
                </a:solidFill>
                <a:effectLst/>
                <a:latin typeface="Arial"/>
                <a:ea typeface="ＭＳ Ｐゴシック" charset="0"/>
                <a:cs typeface="Arial"/>
              </a:rPr>
              <a:t>—</a:t>
            </a:r>
            <a:r>
              <a:rPr lang="en-US" sz="1200" kern="1200" baseline="0" dirty="0">
                <a:solidFill>
                  <a:schemeClr val="tx1"/>
                </a:solidFill>
                <a:effectLst/>
                <a:latin typeface="Arial" charset="0"/>
                <a:ea typeface="ＭＳ Ｐゴシック" charset="0"/>
              </a:rPr>
              <a:t>see the unnumbered box in the textbook.</a:t>
            </a:r>
          </a:p>
          <a:p>
            <a:r>
              <a:rPr lang="en-US" sz="1200" kern="1200" baseline="0" dirty="0">
                <a:solidFill>
                  <a:schemeClr val="tx1"/>
                </a:solidFill>
                <a:effectLst/>
                <a:latin typeface="Arial" charset="0"/>
                <a:ea typeface="ＭＳ Ｐゴシック" charset="0"/>
              </a:rPr>
              <a:t>Discuss preventive maintenance programs for laboratory equipment</a:t>
            </a:r>
            <a:r>
              <a:rPr lang="en-US" sz="1200" kern="1200" baseline="0" dirty="0">
                <a:solidFill>
                  <a:schemeClr val="tx1"/>
                </a:solidFill>
                <a:effectLst/>
                <a:latin typeface="Arial"/>
                <a:ea typeface="ＭＳ Ｐゴシック" charset="0"/>
                <a:cs typeface="Arial"/>
              </a:rPr>
              <a:t>—</a:t>
            </a:r>
            <a:r>
              <a:rPr lang="en-US" sz="1200" kern="1200" baseline="0" dirty="0">
                <a:solidFill>
                  <a:schemeClr val="tx1"/>
                </a:solidFill>
                <a:effectLst/>
                <a:latin typeface="Arial" charset="0"/>
                <a:ea typeface="ＭＳ Ｐゴシック" charset="0"/>
              </a:rPr>
              <a:t>see the unnumbered box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of the government regulatory bodies over laboratory safety? </a:t>
            </a:r>
            <a:r>
              <a:rPr lang="en-US" sz="1200" i="1" kern="1200" dirty="0">
                <a:solidFill>
                  <a:schemeClr val="tx1"/>
                </a:solidFill>
                <a:effectLst/>
                <a:latin typeface="Arial" charset="0"/>
                <a:ea typeface="ＭＳ Ｐゴシック" charset="0"/>
                <a:cs typeface="ＭＳ Ｐゴシック" charset="0"/>
              </a:rPr>
              <a:t>(These include the U.S. Department of Labor’s Occupational Safety and Health Administration [OSHA]; the Clinical and Laboratory Standards Institute [CLSI]; the Centers for Disease Control and Prevention [CDC], an agency of the U.S. Department of Health and Human Services; the College of American Pathologists [CAP]; and the Environmental Protection Agency [EPA].)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importance of safety</a:t>
            </a:r>
            <a:r>
              <a:rPr lang="en-US" sz="1200" kern="1200" baseline="0" dirty="0">
                <a:solidFill>
                  <a:schemeClr val="tx1"/>
                </a:solidFill>
                <a:effectLst/>
                <a:latin typeface="Arial" charset="0"/>
                <a:ea typeface="ＭＳ Ｐゴシック" charset="0"/>
                <a:cs typeface="ＭＳ Ｐゴシック" charset="0"/>
              </a:rPr>
              <a:t> in the laboratory cannot be overemphasized.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65638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clinical laboratory is home to chemicals that are flammable, caustic, poisonous, carcinogenic, and/or teratogenic. </a:t>
            </a:r>
          </a:p>
          <a:p>
            <a:pPr lvl="0"/>
            <a:r>
              <a:rPr lang="en-US" sz="1200" kern="1200" dirty="0">
                <a:solidFill>
                  <a:schemeClr val="tx1"/>
                </a:solidFill>
                <a:effectLst/>
                <a:latin typeface="Arial" charset="0"/>
                <a:ea typeface="ＭＳ Ｐゴシック" charset="0"/>
                <a:cs typeface="ＭＳ Ｐゴシック" charset="0"/>
              </a:rPr>
              <a:t>What does OSHA recommend for each Safety Data Sheet (SDS)? </a:t>
            </a:r>
            <a:r>
              <a:rPr lang="en-US" sz="1200" i="1" kern="1200" dirty="0">
                <a:solidFill>
                  <a:schemeClr val="tx1"/>
                </a:solidFill>
                <a:effectLst/>
                <a:latin typeface="Arial" charset="0"/>
                <a:ea typeface="ＭＳ Ｐゴシック" charset="0"/>
                <a:cs typeface="ＭＳ Ｐゴシック" charset="0"/>
              </a:rPr>
              <a:t>(OSHA recommends that each SDS follow the 16-section format developed by the American National Standards Institute [ANSI]. When this format is used, information about the hazardous material that affects the worker the most is identified at the beginning of the form and the more technical information about the product is given later.)</a:t>
            </a:r>
          </a:p>
          <a:p>
            <a:pPr lvl="0"/>
            <a:r>
              <a:rPr lang="en-US" sz="1200" i="0" kern="1200" dirty="0">
                <a:solidFill>
                  <a:schemeClr val="tx1"/>
                </a:solidFill>
                <a:effectLst/>
                <a:latin typeface="Arial" charset="0"/>
                <a:ea typeface="ＭＳ Ｐゴシック" charset="0"/>
                <a:cs typeface="ＭＳ Ｐゴシック" charset="0"/>
              </a:rPr>
              <a:t>Please note that Sections 12-15 are regulated by agencies other than OSHA and are required of the manufacturers, not the employees.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649598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do the chemical hazard identification symbols mean? </a:t>
            </a:r>
            <a:r>
              <a:rPr lang="en-US" sz="1200" i="1" kern="1200" dirty="0">
                <a:solidFill>
                  <a:schemeClr val="tx1"/>
                </a:solidFill>
                <a:effectLst/>
                <a:latin typeface="Arial" charset="0"/>
                <a:ea typeface="ＭＳ Ｐゴシック" charset="0"/>
                <a:cs typeface="ＭＳ Ｐゴシック" charset="0"/>
              </a:rPr>
              <a:t>(The top diamond is red and indicates a flammability hazard. The diamond on the left is blue and indicates hazards to health. The bottom diamond is white and provides special hazard information, including radioactivity, special biohazards, and other dangerous situations. The diamond on the right is yellow and indicates a reactivity or stability hazard.)</a:t>
            </a:r>
          </a:p>
          <a:p>
            <a:r>
              <a:rPr lang="en-US" sz="1200" i="0" kern="1200" dirty="0">
                <a:solidFill>
                  <a:schemeClr val="tx1"/>
                </a:solidFill>
                <a:effectLst/>
                <a:latin typeface="Arial" charset="0"/>
                <a:ea typeface="ＭＳ Ｐゴシック" charset="0"/>
              </a:rPr>
              <a:t>Refer to Figures 45.2 and 45.3, as well as Procedure 45.2,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8975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987633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OSHA-mandated program, Occupational Exposure to Bloodborne Pathogens, must be in place.</a:t>
            </a:r>
          </a:p>
          <a:p>
            <a:r>
              <a:rPr lang="en-US" sz="1200" kern="1200" dirty="0">
                <a:solidFill>
                  <a:schemeClr val="tx1"/>
                </a:solidFill>
                <a:effectLst/>
                <a:latin typeface="Arial" charset="0"/>
                <a:ea typeface="ＭＳ Ｐゴシック" charset="0"/>
                <a:cs typeface="ＭＳ Ｐゴシック" charset="0"/>
              </a:rPr>
              <a:t>How can infection occur? </a:t>
            </a:r>
            <a:r>
              <a:rPr lang="en-US" sz="1200" i="1" kern="1200" dirty="0">
                <a:solidFill>
                  <a:schemeClr val="tx1"/>
                </a:solidFill>
                <a:effectLst/>
                <a:latin typeface="Arial" charset="0"/>
                <a:ea typeface="ＭＳ Ｐゴシック" charset="0"/>
                <a:cs typeface="ＭＳ Ｐゴシック" charset="0"/>
              </a:rPr>
              <a:t>(Infection can occur through aspiration of a pathogen, accidental inoculation by a needlestick, aerosols created by uncapping specimen tubes, centrifuge accidents, and entry of pathogens through cuts and scratches.)</a:t>
            </a:r>
          </a:p>
          <a:p>
            <a:r>
              <a:rPr lang="en-US" sz="1200" i="0" kern="1200" dirty="0">
                <a:solidFill>
                  <a:schemeClr val="tx1"/>
                </a:solidFill>
                <a:effectLst/>
                <a:latin typeface="Arial" charset="0"/>
                <a:ea typeface="ＭＳ Ｐゴシック" charset="0"/>
              </a:rPr>
              <a:t>Refer to Figure 45.4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972428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Hepatitis B virus (HBV), hepatitis C virus (HCV), and human immunodeficiency virus (HIV) are a constant threat to the health and safety of clinical laboratory personnel. </a:t>
            </a:r>
          </a:p>
          <a:p>
            <a:r>
              <a:rPr lang="en-US" sz="1200" kern="1200" dirty="0">
                <a:solidFill>
                  <a:schemeClr val="tx1"/>
                </a:solidFill>
                <a:effectLst/>
                <a:latin typeface="Arial" charset="0"/>
                <a:ea typeface="ＭＳ Ｐゴシック" charset="0"/>
                <a:cs typeface="ＭＳ Ｐゴシック" charset="0"/>
              </a:rPr>
              <a:t>Blood and body fluids are the primary substances handled in the laboratory. </a:t>
            </a:r>
          </a:p>
          <a:p>
            <a:r>
              <a:rPr lang="en-US" sz="1200" kern="1200" dirty="0">
                <a:solidFill>
                  <a:schemeClr val="tx1"/>
                </a:solidFill>
                <a:effectLst/>
                <a:latin typeface="Arial" charset="0"/>
                <a:ea typeface="ＭＳ Ｐゴシック" charset="0"/>
              </a:rPr>
              <a:t>Standard Precautions include the following five elements: hand hygiene, use of PPE, safe needle practice, safe handling of potentially contaminated equipment or surfaces in the patient environment, and respiratory hygiene/cough etiquette.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121087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the most effective means of preventing infection? </a:t>
            </a:r>
            <a:r>
              <a:rPr lang="en-US" sz="1200" i="1" kern="1200" dirty="0">
                <a:solidFill>
                  <a:schemeClr val="tx1"/>
                </a:solidFill>
                <a:effectLst/>
                <a:latin typeface="Arial" charset="0"/>
                <a:ea typeface="ＭＳ Ｐゴシック" charset="0"/>
                <a:cs typeface="ＭＳ Ｐゴシック" charset="0"/>
              </a:rPr>
              <a:t>(Washing or sanitizing the hands is the most effective means of preventing infection.)</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Every laboratory should have a safety manual that covers all safety practices and precautions.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10404200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Has been law since 1992.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040420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Has been law since 1992.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212955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Use surge protectors.</a:t>
            </a:r>
          </a:p>
          <a:p>
            <a:r>
              <a:rPr lang="en-US" sz="1200" kern="1200" dirty="0">
                <a:solidFill>
                  <a:schemeClr val="tx1"/>
                </a:solidFill>
                <a:effectLst/>
                <a:latin typeface="Arial" charset="0"/>
                <a:ea typeface="ＭＳ Ｐゴシック" charset="0"/>
                <a:cs typeface="ＭＳ Ｐゴシック" charset="0"/>
              </a:rPr>
              <a:t>Inspect</a:t>
            </a:r>
            <a:r>
              <a:rPr lang="en-US" sz="1200" kern="1200" baseline="0" dirty="0">
                <a:solidFill>
                  <a:schemeClr val="tx1"/>
                </a:solidFill>
                <a:effectLst/>
                <a:latin typeface="Arial" charset="0"/>
                <a:ea typeface="ＭＳ Ｐゴシック" charset="0"/>
                <a:cs typeface="ＭＳ Ｐゴシック" charset="0"/>
              </a:rPr>
              <a:t> all cords frequently.</a:t>
            </a:r>
          </a:p>
          <a:p>
            <a:r>
              <a:rPr lang="en-US" sz="1200" kern="1200" baseline="0" dirty="0">
                <a:solidFill>
                  <a:schemeClr val="tx1"/>
                </a:solidFill>
                <a:effectLst/>
                <a:latin typeface="Arial" charset="0"/>
                <a:ea typeface="ＭＳ Ｐゴシック" charset="0"/>
                <a:cs typeface="ＭＳ Ｐゴシック" charset="0"/>
              </a:rPr>
              <a:t>Never use extension cords.</a:t>
            </a:r>
          </a:p>
          <a:p>
            <a:r>
              <a:rPr lang="en-US" sz="1200" kern="1200" baseline="0" dirty="0">
                <a:solidFill>
                  <a:schemeClr val="tx1"/>
                </a:solidFill>
                <a:effectLst/>
                <a:latin typeface="Arial" charset="0"/>
                <a:ea typeface="ＭＳ Ｐゴシック" charset="0"/>
                <a:cs typeface="ＭＳ Ｐゴシック" charset="0"/>
              </a:rPr>
              <a:t>Do not overload circuits.</a:t>
            </a:r>
          </a:p>
          <a:p>
            <a:r>
              <a:rPr lang="en-US" sz="1200" kern="1200" baseline="0" dirty="0">
                <a:solidFill>
                  <a:schemeClr val="tx1"/>
                </a:solidFill>
                <a:effectLst/>
                <a:latin typeface="Arial" charset="0"/>
                <a:ea typeface="ＭＳ Ｐゴシック" charset="0"/>
                <a:cs typeface="ＭＳ Ｐゴシック" charset="0"/>
              </a:rPr>
              <a:t>Flammable materials should not be stored near any source of ignition.</a:t>
            </a:r>
          </a:p>
          <a:p>
            <a:r>
              <a:rPr lang="en-US" sz="1200" kern="1200" baseline="0" dirty="0">
                <a:solidFill>
                  <a:schemeClr val="tx1"/>
                </a:solidFill>
                <a:effectLst/>
                <a:latin typeface="Arial" charset="0"/>
                <a:ea typeface="ＭＳ Ｐゴシック" charset="0"/>
                <a:cs typeface="ＭＳ Ｐゴシック" charset="0"/>
              </a:rPr>
              <a:t>Fire safety blankets should be used to smother flames on burning clothing.</a:t>
            </a:r>
          </a:p>
          <a:p>
            <a:r>
              <a:rPr lang="en-US" sz="1200" kern="1200" baseline="0" dirty="0">
                <a:solidFill>
                  <a:schemeClr val="tx1"/>
                </a:solidFill>
                <a:effectLst/>
                <a:latin typeface="Arial" charset="0"/>
                <a:ea typeface="ＭＳ Ｐゴシック" charset="0"/>
                <a:cs typeface="ＭＳ Ｐゴシック" charset="0"/>
              </a:rPr>
              <a:t>Emergency phone numbers should be posted on the wall near the phone.</a:t>
            </a:r>
          </a:p>
          <a:p>
            <a:r>
              <a:rPr lang="en-US" sz="1200" kern="1200" baseline="0" dirty="0">
                <a:solidFill>
                  <a:schemeClr val="tx1"/>
                </a:solidFill>
                <a:effectLst/>
                <a:latin typeface="Arial" charset="0"/>
                <a:ea typeface="ＭＳ Ｐゴシック" charset="0"/>
                <a:cs typeface="ＭＳ Ｐゴシック" charset="0"/>
              </a:rPr>
              <a:t>Special care should be exercised when using equipment with moving parts.</a:t>
            </a:r>
          </a:p>
          <a:p>
            <a:r>
              <a:rPr lang="en-US" sz="1200" kern="1200" baseline="0" dirty="0">
                <a:solidFill>
                  <a:schemeClr val="tx1"/>
                </a:solidFill>
                <a:effectLst/>
                <a:latin typeface="Arial" charset="0"/>
                <a:ea typeface="ＭＳ Ｐゴシック" charset="0"/>
              </a:rPr>
              <a:t>Refer to Figure 45.6 and Procedure 45.3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621303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Describe written requisition forms. </a:t>
            </a:r>
            <a:r>
              <a:rPr lang="en-US" sz="1200" i="1" kern="1200" dirty="0">
                <a:solidFill>
                  <a:schemeClr val="tx1"/>
                </a:solidFill>
                <a:effectLst/>
                <a:latin typeface="Arial" charset="0"/>
                <a:ea typeface="ＭＳ Ｐゴシック" charset="0"/>
                <a:cs typeface="ＭＳ Ｐゴシック" charset="0"/>
              </a:rPr>
              <a:t>(These forms are preprinted, and the most commonly requested tests are indicated in logical sequence. Patient information must be complete, accurate, and legible.)</a:t>
            </a:r>
          </a:p>
          <a:p>
            <a:r>
              <a:rPr lang="en-US" sz="1200" i="0" kern="1200" dirty="0">
                <a:solidFill>
                  <a:schemeClr val="tx1"/>
                </a:solidFill>
                <a:effectLst/>
                <a:latin typeface="Arial" charset="0"/>
                <a:ea typeface="ＭＳ Ｐゴシック" charset="0"/>
                <a:cs typeface="ＭＳ Ｐゴシック" charset="0"/>
              </a:rPr>
              <a:t>Refer</a:t>
            </a:r>
            <a:r>
              <a:rPr lang="en-US" sz="1200" i="0" kern="1200" baseline="0" dirty="0">
                <a:solidFill>
                  <a:schemeClr val="tx1"/>
                </a:solidFill>
                <a:effectLst/>
                <a:latin typeface="Arial" charset="0"/>
                <a:ea typeface="ＭＳ Ｐゴシック" charset="0"/>
                <a:cs typeface="ＭＳ Ｐゴシック" charset="0"/>
              </a:rPr>
              <a:t> to Figure 45.7 in the textbook to see a sample of an electronic laboratory requisition form.</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62130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the collection of specimens such an important duty for a medical assistant? </a:t>
            </a:r>
            <a:r>
              <a:rPr lang="en-US" sz="1200" i="1" kern="1200" dirty="0">
                <a:solidFill>
                  <a:schemeClr val="tx1"/>
                </a:solidFill>
                <a:effectLst/>
                <a:latin typeface="Arial" charset="0"/>
                <a:ea typeface="ＭＳ Ｐゴシック" charset="0"/>
                <a:cs typeface="ＭＳ Ｐゴシック" charset="0"/>
              </a:rPr>
              <a:t>(It is important to recognize that all clinical laboratory results are only as good as the specimen received. The importance of specimen collection cannot be overemphasized. If test results are to be accurate indicators of the patient’s state of health, it is imperative that the concepts of specimen collection be understood and followed exactly.)</a:t>
            </a:r>
          </a:p>
          <a:p>
            <a:r>
              <a:rPr lang="en-US" sz="1200" i="0" u="none" kern="1200" dirty="0">
                <a:solidFill>
                  <a:schemeClr val="tx1"/>
                </a:solidFill>
                <a:effectLst/>
                <a:latin typeface="Arial" charset="0"/>
                <a:ea typeface="ＭＳ Ｐゴシック" charset="0"/>
              </a:rPr>
              <a:t>Using a minimum of two patient identifiers before specimen collection is standard.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679148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the patient is to collect the specimen at home, he or she should be provided with the appropriate container and complete instructions for collection.</a:t>
            </a:r>
          </a:p>
          <a:p>
            <a:r>
              <a:rPr lang="en-US" sz="1200" kern="1200" dirty="0">
                <a:solidFill>
                  <a:schemeClr val="tx1"/>
                </a:solidFill>
                <a:effectLst/>
                <a:latin typeface="Arial" charset="0"/>
                <a:ea typeface="ＭＳ Ｐゴシック" charset="0"/>
                <a:cs typeface="ＭＳ Ｐゴシック" charset="0"/>
              </a:rPr>
              <a:t>Refer to Figure 45.8 in the textbook to view color-coded tops.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541477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Always check the laboratory’s specimen requirements manual for any unfamiliar tests.</a:t>
            </a:r>
          </a:p>
          <a:p>
            <a:r>
              <a:rPr lang="en-US" sz="1200" kern="1200" dirty="0">
                <a:solidFill>
                  <a:schemeClr val="tx1"/>
                </a:solidFill>
                <a:effectLst/>
                <a:latin typeface="Arial" charset="0"/>
                <a:ea typeface="ＭＳ Ｐゴシック" charset="0"/>
                <a:cs typeface="ＭＳ Ｐゴシック" charset="0"/>
              </a:rPr>
              <a:t>The container must be labeled properly at the time of collection; unlabeled containers will not be accepted for laboratory testing.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3583076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4125936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All blood and other body fluids from all patients should be considered infectious.</a:t>
            </a:r>
          </a:p>
          <a:p>
            <a:r>
              <a:rPr lang="en-US" sz="1200" kern="1200" dirty="0">
                <a:solidFill>
                  <a:schemeClr val="tx1"/>
                </a:solidFill>
                <a:effectLst/>
                <a:latin typeface="Arial" charset="0"/>
                <a:ea typeface="ＭＳ Ｐゴシック" charset="0"/>
                <a:cs typeface="ＭＳ Ｐゴシック" charset="0"/>
              </a:rPr>
              <a:t>What does a "true representative sample" mean? </a:t>
            </a:r>
            <a:r>
              <a:rPr lang="en-US" sz="1200" i="1" kern="1200" dirty="0">
                <a:solidFill>
                  <a:schemeClr val="tx1"/>
                </a:solidFill>
                <a:effectLst/>
                <a:latin typeface="Arial" charset="0"/>
                <a:ea typeface="ＭＳ Ｐゴシック" charset="0"/>
                <a:cs typeface="ＭＳ Ｐゴシック" charset="0"/>
              </a:rPr>
              <a:t>(For example, a swab for a wound culture collected from the surface of the wound generally does not yield the same results as one taken from the depths of the wound. A hemolyzed blood specimen, or one taken from an atypical area, such as a hematoma or the area above or below an intravenous drip, shows marked differences in many tests.)</a:t>
            </a:r>
          </a:p>
          <a:p>
            <a:r>
              <a:rPr lang="en-US" sz="1200" i="0" kern="1200" dirty="0">
                <a:solidFill>
                  <a:schemeClr val="tx1"/>
                </a:solidFill>
                <a:effectLst/>
                <a:latin typeface="Arial" charset="0"/>
                <a:ea typeface="ＭＳ Ｐゴシック" charset="0"/>
              </a:rPr>
              <a:t>Refer to Figure 45.9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5519820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examples of tests that require special conditions for storage? </a:t>
            </a:r>
            <a:r>
              <a:rPr lang="en-US" sz="1200" i="1" kern="1200" dirty="0">
                <a:solidFill>
                  <a:schemeClr val="tx1"/>
                </a:solidFill>
                <a:effectLst/>
                <a:latin typeface="Arial" charset="0"/>
                <a:ea typeface="ＭＳ Ｐゴシック" charset="0"/>
                <a:cs typeface="ＭＳ Ｐゴシック" charset="0"/>
              </a:rPr>
              <a:t>(Answers will vary but may include the following: Samples for gonorrhea cultures and semen analysis are two such examples because cooling kills microorganisms and sperm. When required, serum must be separated from the cells as soon as possible after the specimen has clotted to prevent changes caused by the metabolism of the cells. Specimens for bilirubin testing must be protected from light.)</a:t>
            </a:r>
          </a:p>
          <a:p>
            <a:r>
              <a:rPr lang="en-US" sz="1200" i="0" kern="1200" dirty="0">
                <a:solidFill>
                  <a:schemeClr val="tx1"/>
                </a:solidFill>
                <a:effectLst/>
                <a:latin typeface="Arial" charset="0"/>
                <a:ea typeface="ＭＳ Ｐゴシック" charset="0"/>
              </a:rPr>
              <a:t>Serum must be separated from RBCs as soon as possible after the specimen has clotted to prevent changes caused by the metabolism of the blood cells.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974585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You could potentially be subpoenaed to testify in court about specimens collected; therefore, it is in your best interest to follow chain of custody procedures rigorously.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3405064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45.4 in the textbook.</a:t>
            </a:r>
          </a:p>
          <a:p>
            <a:pPr lvl="0"/>
            <a:r>
              <a:rPr lang="en-US" sz="1200" kern="1200" dirty="0">
                <a:solidFill>
                  <a:schemeClr val="tx1"/>
                </a:solidFill>
                <a:effectLst/>
                <a:latin typeface="Arial" charset="0"/>
                <a:ea typeface="ＭＳ Ｐゴシック" charset="0"/>
                <a:cs typeface="ＭＳ Ｐゴシック" charset="0"/>
              </a:rPr>
              <a:t>Express 5:35 </a:t>
            </a:r>
            <a:r>
              <a:rPr lang="en-US" sz="1200" kern="1200" cap="small" baseline="0" dirty="0">
                <a:solidFill>
                  <a:schemeClr val="tx1"/>
                </a:solidFill>
                <a:effectLst/>
                <a:latin typeface="Arial" charset="0"/>
                <a:ea typeface="ＭＳ Ｐゴシック" charset="0"/>
                <a:cs typeface="ＭＳ Ｐゴシック" charset="0"/>
              </a:rPr>
              <a:t>pm</a:t>
            </a:r>
            <a:r>
              <a:rPr lang="en-US" sz="1200" kern="1200" dirty="0">
                <a:solidFill>
                  <a:schemeClr val="tx1"/>
                </a:solidFill>
                <a:effectLst/>
                <a:latin typeface="Arial" charset="0"/>
                <a:ea typeface="ＭＳ Ｐゴシック" charset="0"/>
                <a:cs typeface="ＭＳ Ｐゴシック" charset="0"/>
              </a:rPr>
              <a:t> in military time. </a:t>
            </a:r>
            <a:r>
              <a:rPr lang="en-US" sz="1200" i="1" kern="1200" dirty="0">
                <a:solidFill>
                  <a:schemeClr val="tx1"/>
                </a:solidFill>
                <a:effectLst/>
                <a:latin typeface="Arial" charset="0"/>
                <a:ea typeface="ＭＳ Ｐゴシック" charset="0"/>
                <a:cs typeface="ＭＳ Ｐゴシック" charset="0"/>
              </a:rPr>
              <a:t>(1735)</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Express 2:40 </a:t>
            </a:r>
            <a:r>
              <a:rPr lang="en-US" sz="1200" kern="1200" cap="small" baseline="0" dirty="0">
                <a:solidFill>
                  <a:schemeClr val="tx1"/>
                </a:solidFill>
                <a:effectLst/>
                <a:latin typeface="Arial" charset="0"/>
                <a:ea typeface="ＭＳ Ｐゴシック" charset="0"/>
                <a:cs typeface="ＭＳ Ｐゴシック" charset="0"/>
              </a:rPr>
              <a:t>am</a:t>
            </a:r>
            <a:r>
              <a:rPr lang="en-US" sz="1200" kern="1200" dirty="0">
                <a:solidFill>
                  <a:schemeClr val="tx1"/>
                </a:solidFill>
                <a:effectLst/>
                <a:latin typeface="Arial" charset="0"/>
                <a:ea typeface="ＭＳ Ｐゴシック" charset="0"/>
                <a:cs typeface="ＭＳ Ｐゴシック" charset="0"/>
              </a:rPr>
              <a:t> in military time. </a:t>
            </a:r>
            <a:r>
              <a:rPr lang="en-US" sz="1200" i="1" kern="1200" dirty="0">
                <a:solidFill>
                  <a:schemeClr val="tx1"/>
                </a:solidFill>
                <a:effectLst/>
                <a:latin typeface="Arial" charset="0"/>
                <a:ea typeface="ＭＳ Ｐゴシック" charset="0"/>
                <a:cs typeface="ＭＳ Ｐゴシック" charset="0"/>
              </a:rPr>
              <a:t>(0240)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5683891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45.5 in the textbook.</a:t>
            </a:r>
          </a:p>
          <a:p>
            <a:pPr lvl="0"/>
            <a:r>
              <a:rPr lang="en-US" sz="1200" kern="1200" dirty="0">
                <a:solidFill>
                  <a:schemeClr val="tx1"/>
                </a:solidFill>
                <a:effectLst/>
                <a:latin typeface="Arial" charset="0"/>
                <a:ea typeface="ＭＳ Ｐゴシック" charset="0"/>
              </a:rPr>
              <a:t>Almost all laboratories in the United States use Celsius scale for temperature.</a:t>
            </a:r>
          </a:p>
          <a:p>
            <a:pPr lvl="0"/>
            <a:r>
              <a:rPr lang="en-US" sz="1200" kern="1200" dirty="0">
                <a:solidFill>
                  <a:schemeClr val="tx1"/>
                </a:solidFill>
                <a:effectLst/>
                <a:latin typeface="Arial" charset="0"/>
                <a:ea typeface="ＭＳ Ｐゴシック" charset="0"/>
              </a:rPr>
              <a:t>Convert temperatures between the two scales.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914670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very important that you double-check the laboratory’s standard and include the appropriate units of measurement when reporting test values.</a:t>
            </a:r>
          </a:p>
          <a:p>
            <a:r>
              <a:rPr lang="en-US" sz="1200" kern="1200" dirty="0">
                <a:solidFill>
                  <a:schemeClr val="tx1"/>
                </a:solidFill>
                <a:effectLst/>
                <a:latin typeface="Arial" charset="0"/>
                <a:ea typeface="ＭＳ Ｐゴシック" charset="0"/>
              </a:rPr>
              <a:t>Refer to Tables 45.6 through 45.8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8306785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It is important to follow the manufacturer’s instructions for the device because each may be slightly different.</a:t>
            </a:r>
          </a:p>
          <a:p>
            <a:pPr lvl="0"/>
            <a:r>
              <a:rPr lang="en-US" sz="1200" kern="1200" dirty="0">
                <a:solidFill>
                  <a:schemeClr val="tx1"/>
                </a:solidFill>
                <a:effectLst/>
                <a:latin typeface="Arial" charset="0"/>
                <a:ea typeface="ＭＳ Ｐゴシック" charset="0"/>
              </a:rPr>
              <a:t>Refer to Figures 45.10 and 45.11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202317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45.12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0002383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students to Table</a:t>
            </a:r>
            <a:r>
              <a:rPr lang="en-US" sz="1200" kern="1200" baseline="0" dirty="0">
                <a:solidFill>
                  <a:schemeClr val="tx1"/>
                </a:solidFill>
                <a:effectLst/>
                <a:latin typeface="Arial" charset="0"/>
                <a:ea typeface="ＭＳ Ｐゴシック" charset="0"/>
                <a:cs typeface="ＭＳ Ｐゴシック" charset="0"/>
              </a:rPr>
              <a:t> 45.9 </a:t>
            </a:r>
            <a:r>
              <a:rPr lang="en-US" sz="1200" kern="1200" dirty="0">
                <a:solidFill>
                  <a:schemeClr val="tx1"/>
                </a:solidFill>
                <a:effectLst/>
                <a:latin typeface="Arial" charset="0"/>
                <a:ea typeface="ＭＳ Ｐゴシック" charset="0"/>
                <a:cs typeface="ＭＳ Ｐゴシック" charset="0"/>
              </a:rPr>
              <a:t>for a list of microscopy tests, their descriptions, and examples of each.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880860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microscope is focused through movement of the objective or stage, which is controlled by round knobs on both sides of the microscope. </a:t>
            </a:r>
          </a:p>
          <a:p>
            <a:r>
              <a:rPr lang="en-US" sz="1200" kern="1200" dirty="0">
                <a:solidFill>
                  <a:schemeClr val="tx1"/>
                </a:solidFill>
                <a:effectLst/>
                <a:latin typeface="Arial" charset="0"/>
                <a:ea typeface="ＭＳ Ｐゴシック" charset="0"/>
                <a:cs typeface="ＭＳ Ｐゴシック" charset="0"/>
              </a:rPr>
              <a:t>Refer to Procedure 45.4 in the textbook for the steps to using the microscope and performing routine maintenance</a:t>
            </a:r>
            <a:r>
              <a:rPr lang="en-US" sz="1200" kern="1200" baseline="0" dirty="0">
                <a:solidFill>
                  <a:schemeClr val="tx1"/>
                </a:solidFill>
                <a:effectLst/>
                <a:latin typeface="Arial" charset="0"/>
                <a:ea typeface="ＭＳ Ｐゴシック" charset="0"/>
                <a:cs typeface="ＭＳ Ｐゴシック" charset="0"/>
              </a:rPr>
              <a:t> on clinical equipment.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778276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775369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examples of samples that may require centrifugation? </a:t>
            </a:r>
            <a:r>
              <a:rPr lang="en-US" sz="1200" i="1" kern="1200" dirty="0">
                <a:solidFill>
                  <a:schemeClr val="tx1"/>
                </a:solidFill>
                <a:effectLst/>
                <a:latin typeface="Arial" charset="0"/>
                <a:ea typeface="ＭＳ Ｐゴシック" charset="0"/>
                <a:cs typeface="ＭＳ Ｐゴシック" charset="0"/>
              </a:rPr>
              <a:t>(Centrifugation is used to separate blood cells from serum and also solid materials, such as cells and crystals, from urine.)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How do you load the centrifuge for safe use? </a:t>
            </a:r>
            <a:r>
              <a:rPr lang="en-US" sz="1200" i="1" kern="1200" dirty="0">
                <a:solidFill>
                  <a:schemeClr val="tx1"/>
                </a:solidFill>
                <a:effectLst/>
                <a:latin typeface="Arial" charset="0"/>
                <a:ea typeface="ＭＳ Ｐゴシック" charset="0"/>
                <a:cs typeface="ＭＳ Ｐゴシック" charset="0"/>
              </a:rPr>
              <a:t>(The most important rule is to ensure that the centrifuge is balanced so that tubes of equal size and containing equal volume are directly across from one another in the rotor holders. Tubes being centrifuged should be capped to prevent emission of aerosols. Rubber cups should be placed in the bottom of the carrier cups to prevent breakage of glass tubes. Centrifuges should never be opened while they are in operation.)</a:t>
            </a:r>
          </a:p>
          <a:p>
            <a:r>
              <a:rPr lang="en-US" sz="1200" i="0" kern="1200" dirty="0">
                <a:solidFill>
                  <a:schemeClr val="tx1"/>
                </a:solidFill>
                <a:effectLst/>
                <a:latin typeface="Arial" charset="0"/>
                <a:ea typeface="ＭＳ Ｐゴシック" charset="0"/>
              </a:rPr>
              <a:t>Refer to Figure 45.13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339295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latin typeface="Arial" charset="0"/>
                <a:ea typeface="ＭＳ Ｐゴシック" charset="0"/>
              </a:rPr>
              <a:t>Refer to Figure 45.14 and Table 45.10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39297997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Be sure a phone number is included on the instruction sheet so the patient can call if he or she has questions.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37192675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you are aware of a potential safety problem, report it to the person in charge. </a:t>
            </a:r>
          </a:p>
          <a:p>
            <a:r>
              <a:rPr lang="en-US" sz="1200" kern="1200" dirty="0">
                <a:solidFill>
                  <a:schemeClr val="tx1"/>
                </a:solidFill>
                <a:effectLst/>
                <a:latin typeface="Arial" charset="0"/>
                <a:ea typeface="ＭＳ Ｐゴシック" charset="0"/>
                <a:cs typeface="ＭＳ Ｐゴシック" charset="0"/>
              </a:rPr>
              <a:t>Your welfare, the welfare of the patient, and the welfare of your co-workers may depend on your commitment to safety.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22317487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2583804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a clinical laboratory, a medical assistant is trained to perform certain testing procedures and in methods of collecting specimens that are sent to outside reference laboratories for testing. </a:t>
            </a:r>
          </a:p>
          <a:p>
            <a:r>
              <a:rPr lang="en-US" sz="1200" kern="1200" dirty="0">
                <a:solidFill>
                  <a:schemeClr val="tx1"/>
                </a:solidFill>
                <a:effectLst/>
                <a:latin typeface="Arial" charset="0"/>
                <a:ea typeface="ＭＳ Ｐゴシック" charset="0"/>
                <a:cs typeface="ＭＳ Ｐゴシック" charset="0"/>
              </a:rPr>
              <a:t>To assume this responsibility, you must know proper patient preparation, the procedures for each test, and the normal range of results for the test.</a:t>
            </a:r>
          </a:p>
          <a:p>
            <a:r>
              <a:rPr lang="en-US" sz="1200" kern="1200" dirty="0">
                <a:solidFill>
                  <a:schemeClr val="tx1"/>
                </a:solidFill>
                <a:effectLst/>
                <a:latin typeface="Arial" charset="0"/>
                <a:ea typeface="ＭＳ Ｐゴシック" charset="0"/>
              </a:rPr>
              <a:t>The agencies granting certifications and titles are listed in Table 45.1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148161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Only healthcare providers can request laboratory testing for a patient.</a:t>
            </a:r>
          </a:p>
          <a:p>
            <a:pPr lvl="0"/>
            <a:r>
              <a:rPr lang="en-US" dirty="0"/>
              <a:t>Medical assistant must carefully follow all laboratory instructions.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945148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information can a screening test provide? Provide an example. </a:t>
            </a:r>
            <a:r>
              <a:rPr lang="en-US" sz="1200" i="1" kern="1200" dirty="0">
                <a:solidFill>
                  <a:schemeClr val="tx1"/>
                </a:solidFill>
                <a:effectLst/>
                <a:latin typeface="Arial" charset="0"/>
                <a:ea typeface="ＭＳ Ｐゴシック" charset="0"/>
                <a:cs typeface="ＭＳ Ｐゴシック" charset="0"/>
              </a:rPr>
              <a:t>(These types of tests are not diagnostic for any particular disease, but rather indicate that the disease state may exist. Screening tests are done routinely on patients on the basis of their age, history, or gender. The fecal occult blood test for hidden or microscopic blood in the stool is an example of a screening test. Blood is not normally found in the stool, and its presence may indicate a cancerous lesion in the colon, but further tests will be needed.)</a:t>
            </a:r>
          </a:p>
          <a:p>
            <a:r>
              <a:rPr lang="en-US" sz="1200" i="0" kern="1200" dirty="0">
                <a:solidFill>
                  <a:schemeClr val="tx1"/>
                </a:solidFill>
                <a:effectLst/>
                <a:latin typeface="Arial" charset="0"/>
                <a:ea typeface="ＭＳ Ｐゴシック" charset="0"/>
              </a:rPr>
              <a:t>Refer to Table 45.2 in the textbook for a comparison of qualitative and quantitative testing.</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876227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Large</a:t>
            </a:r>
            <a:r>
              <a:rPr lang="en-US" sz="1200" kern="1200" baseline="0" dirty="0">
                <a:solidFill>
                  <a:schemeClr val="tx1"/>
                </a:solidFill>
                <a:effectLst/>
                <a:latin typeface="Arial" charset="0"/>
                <a:ea typeface="ＭＳ Ｐゴシック" charset="0"/>
                <a:cs typeface="ＭＳ Ｐゴシック" charset="0"/>
              </a:rPr>
              <a:t> laboratories may include other departments like blood bank, coagulation, serology, cytology, and special chemistry.</a:t>
            </a:r>
          </a:p>
          <a:p>
            <a:r>
              <a:rPr lang="en-US" sz="1200" kern="1200" baseline="0" dirty="0">
                <a:solidFill>
                  <a:schemeClr val="tx1"/>
                </a:solidFill>
                <a:effectLst/>
                <a:latin typeface="Arial" charset="0"/>
                <a:ea typeface="ＭＳ Ｐゴシック" charset="0"/>
                <a:cs typeface="ＭＳ Ｐゴシック" charset="0"/>
              </a:rPr>
              <a:t>In the microbiology laboratory, microorganisms are grown from blood, urine, sputum, </a:t>
            </a:r>
            <a:r>
              <a:rPr lang="en-US" dirty="0"/>
              <a:t>cerebrospinal fluid</a:t>
            </a:r>
            <a:r>
              <a:rPr lang="en-US" sz="1200" kern="1200" baseline="0" dirty="0">
                <a:solidFill>
                  <a:schemeClr val="tx1"/>
                </a:solidFill>
                <a:effectLst/>
                <a:latin typeface="Arial" charset="0"/>
                <a:ea typeface="ＭＳ Ｐゴシック" charset="0"/>
                <a:cs typeface="ＭＳ Ｐゴシック" charset="0"/>
              </a:rPr>
              <a:t>, and wound specimens and are identified under the microscope.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876227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Additional quantitative tests may be performed in the urinalysis department to confirm routine screening tests.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876057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604769"/>
            <a:ext cx="1327150" cy="23100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400300" cy="1600197"/>
          </a:xfrm>
        </p:spPr>
        <p:txBody>
          <a:bodyPr anchor="b">
            <a:normAutofit/>
          </a:bodyPr>
          <a:lstStyle>
            <a:lvl1pPr>
              <a:defRPr sz="2800" b="0" baseline="0"/>
            </a:lvl1pPr>
          </a:lstStyle>
          <a:p>
            <a:r>
              <a:rPr lang="en-US"/>
              <a:t>Click to edit Master title style</a:t>
            </a:r>
            <a:endParaRPr lang="en-US" dirty="0"/>
          </a:p>
        </p:txBody>
      </p:sp>
      <p:sp>
        <p:nvSpPr>
          <p:cNvPr id="3" name="Content Placeholder 2"/>
          <p:cNvSpPr>
            <a:spLocks noGrp="1"/>
          </p:cNvSpPr>
          <p:nvPr>
            <p:ph idx="1"/>
          </p:nvPr>
        </p:nvSpPr>
        <p:spPr>
          <a:xfrm>
            <a:off x="3378200" y="685800"/>
            <a:ext cx="4559300" cy="5486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30936" y="2099735"/>
            <a:ext cx="24003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94AEE7-DB1F-4DD1-9290-70ECE3C49600}"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378420687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846963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5257800"/>
            <a:ext cx="748665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846963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6108590"/>
            <a:ext cx="748665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1F845D-AA64-4C6F-B170-8AA45DD4B329}"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209317294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C08BB0-1F20-4C6B-A56C-896A9F73FB4A}"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369134784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381000"/>
            <a:ext cx="1857375"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1500" y="381000"/>
            <a:ext cx="5800725"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5C60DA-11B7-472A-AFEF-07FB059A27D8}"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387072558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604769"/>
            <a:ext cx="1327150" cy="23100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6404" y="758952"/>
            <a:ext cx="7063740" cy="4041648"/>
          </a:xfrm>
        </p:spPr>
        <p:txBody>
          <a:bodyPr anchor="b">
            <a:normAutofit/>
          </a:bodyPr>
          <a:lstStyle>
            <a:lvl1pPr algn="l">
              <a:lnSpc>
                <a:spcPct val="85000"/>
              </a:lnSpc>
              <a:defRPr sz="66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946404" y="4800600"/>
            <a:ext cx="7063740" cy="1691640"/>
          </a:xfrm>
        </p:spPr>
        <p:txBody>
          <a:bodyPr>
            <a:normAutofit/>
          </a:bodyPr>
          <a:lstStyle>
            <a:lvl1pPr marL="0" indent="0" algn="l">
              <a:buNone/>
              <a:defRPr sz="2000" baseline="0">
                <a:solidFill>
                  <a:schemeClr val="tx1">
                    <a:lumMod val="85000"/>
                  </a:schemeClr>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ate Placeholder 7"/>
          <p:cNvSpPr>
            <a:spLocks noGrp="1"/>
          </p:cNvSpPr>
          <p:nvPr>
            <p:ph type="dt" sz="half" idx="10"/>
          </p:nvPr>
        </p:nvSpPr>
        <p:spPr/>
        <p:txBody>
          <a:bodyPr/>
          <a:lstStyle>
            <a:lvl1pPr>
              <a:defRPr>
                <a:solidFill>
                  <a:schemeClr val="bg2">
                    <a:lumMod val="20000"/>
                    <a:lumOff val="80000"/>
                  </a:schemeClr>
                </a:solidFill>
              </a:defRPr>
            </a:lvl1pPr>
          </a:lstStyle>
          <a:p>
            <a:fld id="{B4554F2B-4BCF-4197-901F-D7CA0C5C3346}" type="datetimeFigureOut">
              <a:rPr lang="en-US" dirty="0"/>
              <a:t>1/19/2020</a:t>
            </a:fld>
            <a:endParaRPr lang="en-US" dirty="0"/>
          </a:p>
        </p:txBody>
      </p:sp>
      <p:sp>
        <p:nvSpPr>
          <p:cNvPr id="9" name="Footer Placeholder 8"/>
          <p:cNvSpPr>
            <a:spLocks noGrp="1"/>
          </p:cNvSpPr>
          <p:nvPr>
            <p:ph type="ftr" sz="quarter" idx="11"/>
          </p:nvPr>
        </p:nvSpPr>
        <p:spPr/>
        <p:txBody>
          <a:bodyPr/>
          <a:lstStyle>
            <a:lvl1pPr>
              <a:defRPr>
                <a:solidFill>
                  <a:schemeClr val="bg2">
                    <a:lumMod val="20000"/>
                    <a:lumOff val="80000"/>
                  </a:schemeClr>
                </a:solidFill>
              </a:defRPr>
            </a:lvl1pPr>
          </a:lstStyle>
          <a:p>
            <a:endParaRPr lang="en-US" dirty="0"/>
          </a:p>
        </p:txBody>
      </p:sp>
      <p:sp>
        <p:nvSpPr>
          <p:cNvPr id="10" name="Slide Number Placeholder 9"/>
          <p:cNvSpPr>
            <a:spLocks noGrp="1"/>
          </p:cNvSpPr>
          <p:nvPr>
            <p:ph type="sldNum" sz="quarter" idx="12"/>
          </p:nvPr>
        </p:nvSpPr>
        <p:spPr/>
        <p:txBody>
          <a:bodyPr/>
          <a:lstStyle>
            <a:lvl1pPr>
              <a:defRPr>
                <a:solidFill>
                  <a:schemeClr val="bg2">
                    <a:lumMod val="60000"/>
                    <a:lumOff val="40000"/>
                  </a:schemeClr>
                </a:solidFill>
              </a:defRPr>
            </a:lvl1p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1962676754"/>
      </p:ext>
    </p:extLst>
  </p:cSld>
  <p:clrMapOvr>
    <a:overrideClrMapping bg1="dk1" tx1="lt1" bg2="dk2" tx2="lt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651F21A-8405-4DA5-BEAC-3D4CC71D54EA}"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60981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758952"/>
            <a:ext cx="7063740" cy="4041648"/>
          </a:xfrm>
        </p:spPr>
        <p:txBody>
          <a:bodyPr anchor="b">
            <a:normAutofit/>
          </a:bodyPr>
          <a:lstStyle>
            <a:lvl1pPr>
              <a:lnSpc>
                <a:spcPct val="85000"/>
              </a:lnSpc>
              <a:defRPr sz="6600" b="0"/>
            </a:lvl1pPr>
          </a:lstStyle>
          <a:p>
            <a:r>
              <a:rPr lang="en-US"/>
              <a:t>Click to edit Master title style</a:t>
            </a:r>
            <a:endParaRPr lang="en-US" dirty="0"/>
          </a:p>
        </p:txBody>
      </p:sp>
      <p:sp>
        <p:nvSpPr>
          <p:cNvPr id="3" name="Text Placeholder 2"/>
          <p:cNvSpPr>
            <a:spLocks noGrp="1"/>
          </p:cNvSpPr>
          <p:nvPr>
            <p:ph type="body" idx="1"/>
          </p:nvPr>
        </p:nvSpPr>
        <p:spPr>
          <a:xfrm>
            <a:off x="946404" y="4800600"/>
            <a:ext cx="7063740" cy="1691640"/>
          </a:xfrm>
        </p:spPr>
        <p:txBody>
          <a:bodyPr anchor="t">
            <a:normAutofit/>
          </a:bodyPr>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8685F84-9683-4B1B-940C-516296C3B9E2}" type="datetimeFigureOut">
              <a:rPr lang="en-US" dirty="0"/>
              <a:t>1/19/2020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7115997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6404"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94860"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57B2AD-074C-4247-B20E-4BA1D1B80702}" type="datetimeFigureOut">
              <a:rPr lang="en-US" dirty="0"/>
              <a:t>1/19/2020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316595215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946404" y="1717185"/>
            <a:ext cx="3360420" cy="731520"/>
          </a:xfrm>
        </p:spPr>
        <p:txBody>
          <a:bodyPr anchor="b">
            <a:normAutofit/>
          </a:bodyPr>
          <a:lstStyle>
            <a:lvl1pPr marL="0" indent="0">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46404"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3"/>
          </p:nvPr>
        </p:nvSpPr>
        <p:spPr>
          <a:xfrm>
            <a:off x="4599432" y="1717185"/>
            <a:ext cx="3364992" cy="731520"/>
          </a:xfrm>
        </p:spPr>
        <p:txBody>
          <a:bodyPr anchor="b">
            <a:normAutofit/>
          </a:bodyPr>
          <a:lstStyle>
            <a:lvl1pPr marL="0" indent="0">
              <a:buFontTx/>
              <a:buNone/>
              <a:defRPr lang="en-US" sz="1800" b="0" kern="1200" spc="10" baseline="0" dirty="0">
                <a:solidFill>
                  <a:schemeClr val="tx2"/>
                </a:solidFill>
                <a:latin typeface="+mn-lt"/>
                <a:ea typeface="+mn-ea"/>
                <a:cs typeface="+mn-cs"/>
              </a:defRPr>
            </a:lvl1pPr>
          </a:lstStyle>
          <a:p>
            <a:pPr marL="0" lvl="0" indent="0" algn="l" defTabSz="914400" rtl="0" eaLnBrk="1" latinLnBrk="0" hangingPunct="1">
              <a:lnSpc>
                <a:spcPct val="95000"/>
              </a:lnSpc>
              <a:spcBef>
                <a:spcPts val="0"/>
              </a:spcBef>
              <a:spcAft>
                <a:spcPts val="200"/>
              </a:spcAft>
              <a:buClr>
                <a:schemeClr val="accent1"/>
              </a:buClr>
              <a:buSzPct val="80000"/>
              <a:buNone/>
            </a:pPr>
            <a:r>
              <a:rPr lang="en-US"/>
              <a:t>Click to edit Master text styles</a:t>
            </a:r>
          </a:p>
        </p:txBody>
      </p:sp>
      <p:sp>
        <p:nvSpPr>
          <p:cNvPr id="6" name="Content Placeholder 5"/>
          <p:cNvSpPr>
            <a:spLocks noGrp="1"/>
          </p:cNvSpPr>
          <p:nvPr>
            <p:ph sz="quarter" idx="4"/>
          </p:nvPr>
        </p:nvSpPr>
        <p:spPr>
          <a:xfrm>
            <a:off x="4594860"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CC26FB-39E8-4A97-A330-257F2E3058A9}" type="datetimeFigureOut">
              <a:rPr lang="en-US" dirty="0"/>
              <a:t>1/19/2020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130093587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EE6405D-5078-464B-95D5-AD1D787A29C3}" type="datetimeFigureOut">
              <a:rPr lang="en-US" dirty="0"/>
              <a:t>1/19/2020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297525838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55EF8-B59A-48DF-A116-AFDAD4B003AB}" type="datetimeFigureOut">
              <a:rPr lang="en-US" dirty="0"/>
              <a:t>1/19/2020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1842114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69"/>
            <a:ext cx="1327150" cy="23100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7" name="Rectangle 13"/>
          <p:cNvSpPr txBox="1">
            <a:spLocks noChangeArrowheads="1"/>
          </p:cNvSpPr>
          <p:nvPr/>
        </p:nvSpPr>
        <p:spPr bwMode="auto">
          <a:xfrm>
            <a:off x="1790700" y="6604770"/>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2020, 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E28077EF-3DB9-4852-A8C8-9AA18A70A9F8}" type="datetimeFigureOut">
              <a:rPr lang="en-US" dirty="0"/>
              <a:t>1/19/2020</a:t>
            </a:fld>
            <a:endParaRPr lang="en-US" dirty="0"/>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pPr>
              <a:defRPr/>
            </a:pPr>
            <a:r>
              <a:rPr lang="en-GB"/>
              <a:t> </a:t>
            </a:r>
            <a:fld id="{71EFB42C-6A15-4A9A-871B-37380EDB6A26}" type="slidenum">
              <a:rPr lang="en-GB" sz="800" smtClean="0"/>
              <a:pPr>
                <a:defRPr/>
              </a:pPr>
              <a:t>‹#›</a:t>
            </a:fld>
            <a:endParaRPr lang="en-GB" sz="800"/>
          </a:p>
          <a:p>
            <a:pPr>
              <a:defRPr/>
            </a:pPr>
            <a:endParaRPr lang="en-GB" dirty="0"/>
          </a:p>
        </p:txBody>
      </p:sp>
    </p:spTree>
    <p:extLst>
      <p:ext uri="{BB962C8B-B14F-4D97-AF65-F5344CB8AC3E}">
        <p14:creationId xmlns:p14="http://schemas.microsoft.com/office/powerpoint/2010/main" val="40853595"/>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940099"/>
            <a:ext cx="7977558"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Introduction to the </a:t>
            </a:r>
          </a:p>
          <a:p>
            <a:pPr algn="ctr"/>
            <a:r>
              <a:rPr lang="en-US" sz="4000" dirty="0">
                <a:solidFill>
                  <a:schemeClr val="bg2"/>
                </a:solidFill>
              </a:rPr>
              <a:t>Clinical Laboratory</a:t>
            </a:r>
          </a:p>
          <a:p>
            <a:pPr algn="ctr"/>
            <a:endParaRPr lang="en-US" sz="4000" dirty="0">
              <a:solidFill>
                <a:schemeClr val="bg2"/>
              </a:solidFill>
            </a:endParaRPr>
          </a:p>
          <a:p>
            <a:pPr algn="ctr"/>
            <a:r>
              <a:rPr lang="en-US" sz="3000" dirty="0">
                <a:solidFill>
                  <a:schemeClr val="bg2"/>
                </a:solidFill>
              </a:rPr>
              <a:t>Chapter 45</a:t>
            </a:r>
          </a:p>
        </p:txBody>
      </p:sp>
      <p:sp>
        <p:nvSpPr>
          <p:cNvPr id="3" name="Title 2">
            <a:extLst>
              <a:ext uri="{FF2B5EF4-FFF2-40B4-BE49-F238E27FC236}">
                <a16:creationId xmlns:a16="http://schemas.microsoft.com/office/drawing/2014/main" id="{BBDCA99F-6D4D-4F81-A987-E18DB1611D07}"/>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8A6AEEA7-4186-4E1B-96AA-6F14FF5ECAE6}"/>
              </a:ext>
            </a:extLst>
          </p:cNvPr>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Hematology </a:t>
            </a:r>
          </a:p>
        </p:txBody>
      </p:sp>
      <p:sp>
        <p:nvSpPr>
          <p:cNvPr id="3" name="Content Placeholder 2"/>
          <p:cNvSpPr>
            <a:spLocks noGrp="1"/>
          </p:cNvSpPr>
          <p:nvPr>
            <p:ph idx="1"/>
          </p:nvPr>
        </p:nvSpPr>
        <p:spPr/>
        <p:txBody>
          <a:bodyPr/>
          <a:lstStyle/>
          <a:p>
            <a:pPr lvl="0"/>
            <a:r>
              <a:rPr lang="en-US" b="1" dirty="0">
                <a:solidFill>
                  <a:srgbClr val="FF0000"/>
                </a:solidFill>
              </a:rPr>
              <a:t>Study of blood cells and coagulation</a:t>
            </a:r>
          </a:p>
          <a:p>
            <a:pPr lvl="0"/>
            <a:r>
              <a:rPr lang="en-US" dirty="0"/>
              <a:t>Qualitative or quantitative</a:t>
            </a:r>
          </a:p>
          <a:p>
            <a:pPr lvl="1"/>
            <a:r>
              <a:rPr lang="en-US" dirty="0"/>
              <a:t>Blood cell counts determine exact number </a:t>
            </a:r>
            <a:r>
              <a:rPr lang="en-US" b="1" dirty="0">
                <a:solidFill>
                  <a:srgbClr val="FF0000"/>
                </a:solidFill>
              </a:rPr>
              <a:t>of RBCs or erythrocytes, WBCs or leukocytes, or platelets (thrombocytes</a:t>
            </a:r>
            <a:r>
              <a:rPr lang="en-US" dirty="0"/>
              <a:t>)</a:t>
            </a:r>
          </a:p>
          <a:p>
            <a:pPr lvl="1"/>
            <a:r>
              <a:rPr lang="en-US" dirty="0"/>
              <a:t>Qualitative tests determine characteristics of cells, such as </a:t>
            </a:r>
            <a:r>
              <a:rPr lang="en-US" b="1" dirty="0">
                <a:solidFill>
                  <a:srgbClr val="FF0000"/>
                </a:solidFill>
              </a:rPr>
              <a:t>size, shape, and maturity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2453676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Chemistry and Microbiology </a:t>
            </a:r>
          </a:p>
        </p:txBody>
      </p:sp>
      <p:sp>
        <p:nvSpPr>
          <p:cNvPr id="3" name="Content Placeholder 2"/>
          <p:cNvSpPr>
            <a:spLocks noGrp="1"/>
          </p:cNvSpPr>
          <p:nvPr>
            <p:ph idx="1"/>
          </p:nvPr>
        </p:nvSpPr>
        <p:spPr/>
        <p:txBody>
          <a:bodyPr/>
          <a:lstStyle/>
          <a:p>
            <a:pPr lvl="0"/>
            <a:r>
              <a:rPr lang="en-US" dirty="0"/>
              <a:t>Chemistry analyzes </a:t>
            </a:r>
            <a:r>
              <a:rPr lang="en-US" b="1" dirty="0">
                <a:solidFill>
                  <a:srgbClr val="FF0000"/>
                </a:solidFill>
              </a:rPr>
              <a:t>blood, cerebrospinal fluid (CSF), urine, and joint fluid (synovial fluid</a:t>
            </a:r>
            <a:r>
              <a:rPr lang="en-US" dirty="0"/>
              <a:t>)</a:t>
            </a:r>
          </a:p>
          <a:p>
            <a:pPr lvl="0"/>
            <a:r>
              <a:rPr lang="en-US" dirty="0"/>
              <a:t>Microbiology involves study of </a:t>
            </a:r>
            <a:r>
              <a:rPr lang="en-US" b="1" dirty="0">
                <a:solidFill>
                  <a:srgbClr val="FF0000"/>
                </a:solidFill>
              </a:rPr>
              <a:t>bacteria, fungi, yeasts, parasites, and viruses</a:t>
            </a:r>
          </a:p>
          <a:p>
            <a:pPr lvl="1"/>
            <a:r>
              <a:rPr lang="en-US" dirty="0"/>
              <a:t>Microorganisms are grown from specimens and identified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1589603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Clinical Laboratory Improvement Amendments (CLIA) </a:t>
            </a:r>
          </a:p>
        </p:txBody>
      </p:sp>
      <p:sp>
        <p:nvSpPr>
          <p:cNvPr id="3" name="Content Placeholder 2"/>
          <p:cNvSpPr>
            <a:spLocks noGrp="1"/>
          </p:cNvSpPr>
          <p:nvPr>
            <p:ph idx="1"/>
          </p:nvPr>
        </p:nvSpPr>
        <p:spPr/>
        <p:txBody>
          <a:bodyPr/>
          <a:lstStyle/>
          <a:p>
            <a:pPr lvl="0"/>
            <a:r>
              <a:rPr lang="en-US" dirty="0"/>
              <a:t>Established quality standards for all laboratory testing to ensure accuracy, reliability, and timeliness of patient results</a:t>
            </a:r>
          </a:p>
          <a:p>
            <a:pPr lvl="0"/>
            <a:r>
              <a:rPr lang="en-US" b="1" dirty="0">
                <a:solidFill>
                  <a:srgbClr val="0070C0"/>
                </a:solidFill>
              </a:rPr>
              <a:t>Three regulatory categories:</a:t>
            </a:r>
          </a:p>
          <a:p>
            <a:pPr lvl="1"/>
            <a:r>
              <a:rPr lang="en-US" dirty="0"/>
              <a:t>Waived tests</a:t>
            </a:r>
          </a:p>
          <a:p>
            <a:pPr lvl="1"/>
            <a:r>
              <a:rPr lang="en-US" dirty="0"/>
              <a:t>Moderate-complexity tests</a:t>
            </a:r>
          </a:p>
          <a:p>
            <a:pPr lvl="1"/>
            <a:r>
              <a:rPr lang="en-US" dirty="0"/>
              <a:t>High-complexity tests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813613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Moderate- and High-Complexity Tests </a:t>
            </a:r>
          </a:p>
        </p:txBody>
      </p:sp>
      <p:sp>
        <p:nvSpPr>
          <p:cNvPr id="3" name="Content Placeholder 2"/>
          <p:cNvSpPr>
            <a:spLocks noGrp="1"/>
          </p:cNvSpPr>
          <p:nvPr>
            <p:ph idx="1"/>
          </p:nvPr>
        </p:nvSpPr>
        <p:spPr>
          <a:xfrm>
            <a:off x="171450" y="1582738"/>
            <a:ext cx="7975600" cy="4454525"/>
          </a:xfrm>
        </p:spPr>
        <p:txBody>
          <a:bodyPr>
            <a:noAutofit/>
          </a:bodyPr>
          <a:lstStyle/>
          <a:p>
            <a:pPr lvl="0"/>
            <a:r>
              <a:rPr lang="en-US" dirty="0"/>
              <a:t>Laboratories that perform these tests must meet CLIA regulations and are subject to </a:t>
            </a:r>
            <a:r>
              <a:rPr lang="en-US" b="1" dirty="0">
                <a:solidFill>
                  <a:srgbClr val="0070C0"/>
                </a:solidFill>
              </a:rPr>
              <a:t>unannounced inspections every 2 years</a:t>
            </a:r>
          </a:p>
          <a:p>
            <a:pPr lvl="0"/>
            <a:r>
              <a:rPr lang="en-US" dirty="0"/>
              <a:t>Must establish a system to maintain integrity and identification of patients’ specimens throughout testing process and to ensure accurate reporting of results</a:t>
            </a:r>
          </a:p>
          <a:p>
            <a:pPr lvl="0"/>
            <a:r>
              <a:rPr lang="en-US" b="1" dirty="0">
                <a:solidFill>
                  <a:srgbClr val="0070C0"/>
                </a:solidFill>
              </a:rPr>
              <a:t>Medical assistants may perform all CLIA-waived tests and some moderately complex tests, depending on the certification of the laboratory or POL in which they are employed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3375251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t>
            </a:r>
            <a:r>
              <a:rPr lang="en-US" b="1" dirty="0">
                <a:solidFill>
                  <a:srgbClr val="0070C0"/>
                </a:solidFill>
              </a:rPr>
              <a:t>Assurance (QA) Guidelines</a:t>
            </a:r>
          </a:p>
        </p:txBody>
      </p:sp>
      <p:sp>
        <p:nvSpPr>
          <p:cNvPr id="3" name="Content Placeholder 2"/>
          <p:cNvSpPr>
            <a:spLocks noGrp="1"/>
          </p:cNvSpPr>
          <p:nvPr>
            <p:ph idx="1"/>
          </p:nvPr>
        </p:nvSpPr>
        <p:spPr/>
        <p:txBody>
          <a:bodyPr/>
          <a:lstStyle/>
          <a:p>
            <a:pPr lvl="0"/>
            <a:r>
              <a:rPr lang="en-US" b="1" dirty="0">
                <a:solidFill>
                  <a:srgbClr val="0070C0"/>
                </a:solidFill>
              </a:rPr>
              <a:t>QA encompasses a comprehensive set of policies developed to ensure </a:t>
            </a:r>
            <a:r>
              <a:rPr lang="en-US" b="1" i="1" u="sng" dirty="0"/>
              <a:t>excellent documentation </a:t>
            </a:r>
            <a:r>
              <a:rPr lang="en-US" b="1" dirty="0">
                <a:solidFill>
                  <a:srgbClr val="0070C0"/>
                </a:solidFill>
              </a:rPr>
              <a:t>and reliability of laboratory testing</a:t>
            </a:r>
          </a:p>
          <a:p>
            <a:pPr lvl="1"/>
            <a:r>
              <a:rPr lang="en-US" dirty="0"/>
              <a:t>Also focuses on establishing a series of operating procedures for the benefit of the patient and the medical assistant doing the laboratory testing</a:t>
            </a:r>
          </a:p>
          <a:p>
            <a:pPr lvl="1"/>
            <a:r>
              <a:rPr lang="en-US" b="1" dirty="0">
                <a:solidFill>
                  <a:srgbClr val="0070C0"/>
                </a:solidFill>
              </a:rPr>
              <a:t>Process is divided into three stages:</a:t>
            </a:r>
          </a:p>
          <a:p>
            <a:pPr lvl="2"/>
            <a:r>
              <a:rPr lang="en-US" dirty="0"/>
              <a:t>Preanalytic</a:t>
            </a:r>
          </a:p>
          <a:p>
            <a:pPr lvl="2"/>
            <a:r>
              <a:rPr lang="en-US" dirty="0"/>
              <a:t>Analytic</a:t>
            </a:r>
          </a:p>
          <a:p>
            <a:pPr lvl="2"/>
            <a:r>
              <a:rPr lang="en-US" dirty="0"/>
              <a:t>Postanalytic</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3263105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9852"/>
            <a:ext cx="7772400" cy="1219200"/>
          </a:xfrm>
        </p:spPr>
        <p:txBody>
          <a:bodyPr/>
          <a:lstStyle/>
          <a:p>
            <a:r>
              <a:rPr lang="en-US" b="1" dirty="0">
                <a:solidFill>
                  <a:srgbClr val="C00000"/>
                </a:solidFill>
              </a:rPr>
              <a:t>Quality Control (QC) Guidelines</a:t>
            </a:r>
          </a:p>
        </p:txBody>
      </p:sp>
      <p:sp>
        <p:nvSpPr>
          <p:cNvPr id="3" name="Content Placeholder 2"/>
          <p:cNvSpPr>
            <a:spLocks noGrp="1"/>
          </p:cNvSpPr>
          <p:nvPr>
            <p:ph idx="1"/>
          </p:nvPr>
        </p:nvSpPr>
        <p:spPr/>
        <p:txBody>
          <a:bodyPr/>
          <a:lstStyle/>
          <a:p>
            <a:pPr lvl="0"/>
            <a:r>
              <a:rPr lang="en-US" dirty="0"/>
              <a:t>Specially prepared QC samples are tested daily, along with patient samples</a:t>
            </a:r>
          </a:p>
          <a:p>
            <a:pPr lvl="0"/>
            <a:r>
              <a:rPr lang="en-US" dirty="0"/>
              <a:t>Objective of QC in the laboratory is to ensure the reliability of the test results</a:t>
            </a:r>
          </a:p>
          <a:p>
            <a:pPr lvl="0"/>
            <a:r>
              <a:rPr lang="en-US" dirty="0"/>
              <a:t>On every day that patient tests are performed, QC tests must also be performed and the results entered on the flow sheet</a:t>
            </a:r>
          </a:p>
          <a:p>
            <a:pPr lvl="0"/>
            <a:endParaRPr lang="en-US" dirty="0"/>
          </a:p>
          <a:p>
            <a:pPr lvl="0"/>
            <a:r>
              <a:rPr lang="en-US" b="1" dirty="0">
                <a:solidFill>
                  <a:srgbClr val="FFC000"/>
                </a:solidFill>
              </a:rPr>
              <a:t>KNOW THIS!!!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1093663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Safety Standards </a:t>
            </a:r>
          </a:p>
        </p:txBody>
      </p:sp>
      <p:sp>
        <p:nvSpPr>
          <p:cNvPr id="3" name="Content Placeholder 2"/>
          <p:cNvSpPr>
            <a:spLocks noGrp="1"/>
          </p:cNvSpPr>
          <p:nvPr>
            <p:ph idx="1"/>
          </p:nvPr>
        </p:nvSpPr>
        <p:spPr/>
        <p:txBody>
          <a:bodyPr/>
          <a:lstStyle/>
          <a:p>
            <a:pPr lvl="0"/>
            <a:r>
              <a:rPr lang="en-US" dirty="0"/>
              <a:t>Safety standards for laboratories are initiated, regulated, and reviewed by several agencies or committees</a:t>
            </a:r>
          </a:p>
          <a:p>
            <a:pPr lvl="0"/>
            <a:r>
              <a:rPr lang="en-US" dirty="0"/>
              <a:t>OSHA mandates two programs for safety in laboratories</a:t>
            </a:r>
          </a:p>
          <a:p>
            <a:pPr lvl="1"/>
            <a:r>
              <a:rPr lang="en-US" dirty="0"/>
              <a:t>One covers occupational exposure to chemical hazards</a:t>
            </a:r>
          </a:p>
          <a:p>
            <a:pPr lvl="1"/>
            <a:r>
              <a:rPr lang="en-US" dirty="0"/>
              <a:t>One covers exposure to blood-borne pathogens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209937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Safety</a:t>
            </a:r>
          </a:p>
        </p:txBody>
      </p:sp>
      <p:sp>
        <p:nvSpPr>
          <p:cNvPr id="3" name="Content Placeholder 2"/>
          <p:cNvSpPr>
            <a:spLocks noGrp="1"/>
          </p:cNvSpPr>
          <p:nvPr>
            <p:ph idx="1"/>
          </p:nvPr>
        </p:nvSpPr>
        <p:spPr/>
        <p:txBody>
          <a:bodyPr/>
          <a:lstStyle/>
          <a:p>
            <a:pPr lvl="0"/>
            <a:r>
              <a:rPr lang="en-US" dirty="0"/>
              <a:t>U.S. government created a system of safeguards and regulations under the </a:t>
            </a:r>
            <a:r>
              <a:rPr lang="en-US" b="1" dirty="0">
                <a:solidFill>
                  <a:srgbClr val="FFC000"/>
                </a:solidFill>
              </a:rPr>
              <a:t>Occupational Safety and Health Act of 1970</a:t>
            </a:r>
          </a:p>
          <a:p>
            <a:pPr lvl="0"/>
            <a:r>
              <a:rPr lang="en-US" b="1" dirty="0">
                <a:solidFill>
                  <a:srgbClr val="FFC000"/>
                </a:solidFill>
              </a:rPr>
              <a:t>CDC</a:t>
            </a:r>
            <a:r>
              <a:rPr lang="en-US" dirty="0"/>
              <a:t> also has established recommendations and resources in Standard Precautions and Transmission Precautions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3721039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Hazards </a:t>
            </a:r>
          </a:p>
        </p:txBody>
      </p:sp>
      <p:sp>
        <p:nvSpPr>
          <p:cNvPr id="3" name="Content Placeholder 2"/>
          <p:cNvSpPr>
            <a:spLocks noGrp="1"/>
          </p:cNvSpPr>
          <p:nvPr>
            <p:ph idx="1"/>
          </p:nvPr>
        </p:nvSpPr>
        <p:spPr>
          <a:xfrm>
            <a:off x="685800" y="1641475"/>
            <a:ext cx="8077200" cy="4454525"/>
          </a:xfrm>
        </p:spPr>
        <p:txBody>
          <a:bodyPr numCol="2">
            <a:noAutofit/>
          </a:bodyPr>
          <a:lstStyle/>
          <a:p>
            <a:pPr lvl="0"/>
            <a:r>
              <a:rPr lang="en-US" sz="2600" dirty="0"/>
              <a:t>Identification of the product</a:t>
            </a:r>
          </a:p>
          <a:p>
            <a:pPr lvl="0"/>
            <a:r>
              <a:rPr lang="en-US" sz="2600" dirty="0"/>
              <a:t>Hazard(s) identification </a:t>
            </a:r>
          </a:p>
          <a:p>
            <a:pPr lvl="0"/>
            <a:r>
              <a:rPr lang="en-US" sz="2600" dirty="0"/>
              <a:t>Composition/information on ingredients </a:t>
            </a:r>
          </a:p>
          <a:p>
            <a:pPr lvl="0"/>
            <a:r>
              <a:rPr lang="en-US" sz="2600" dirty="0"/>
              <a:t>First-aid measures </a:t>
            </a:r>
          </a:p>
          <a:p>
            <a:pPr lvl="0"/>
            <a:r>
              <a:rPr lang="en-US" sz="2600" dirty="0"/>
              <a:t>Fire-fighting measures </a:t>
            </a:r>
          </a:p>
          <a:p>
            <a:pPr lvl="0"/>
            <a:r>
              <a:rPr lang="en-US" sz="2600" dirty="0"/>
              <a:t>Accidental release measures </a:t>
            </a:r>
          </a:p>
          <a:p>
            <a:pPr lvl="0"/>
            <a:r>
              <a:rPr lang="en-US" sz="2600" dirty="0"/>
              <a:t>Handling and storage </a:t>
            </a:r>
          </a:p>
          <a:p>
            <a:pPr marL="292100" lvl="0" indent="-292100"/>
            <a:r>
              <a:rPr lang="en-US" sz="2600" dirty="0"/>
              <a:t>Exposure controls/</a:t>
            </a:r>
            <a:br>
              <a:rPr lang="en-US" sz="2600" dirty="0"/>
            </a:br>
            <a:r>
              <a:rPr lang="en-US" sz="2600" dirty="0"/>
              <a:t>personal protection </a:t>
            </a:r>
          </a:p>
          <a:p>
            <a:pPr marL="520700" lvl="0">
              <a:tabLst>
                <a:tab pos="63500" algn="l"/>
              </a:tabLst>
            </a:pPr>
            <a:r>
              <a:rPr lang="en-US" sz="2600" dirty="0"/>
              <a:t>Physical and chemical properties </a:t>
            </a:r>
          </a:p>
          <a:p>
            <a:pPr marL="520700" lvl="0">
              <a:tabLst>
                <a:tab pos="63500" algn="l"/>
              </a:tabLst>
            </a:pPr>
            <a:r>
              <a:rPr lang="en-US" sz="2600" dirty="0"/>
              <a:t>Stability and reactivity </a:t>
            </a:r>
          </a:p>
          <a:p>
            <a:pPr marL="520700" lvl="0">
              <a:tabLst>
                <a:tab pos="63500" algn="l"/>
              </a:tabLst>
            </a:pPr>
            <a:r>
              <a:rPr lang="en-US" sz="2600" dirty="0"/>
              <a:t>Toxicologic information </a:t>
            </a:r>
          </a:p>
          <a:p>
            <a:pPr marL="520700" lvl="0">
              <a:tabLst>
                <a:tab pos="63500" algn="l"/>
              </a:tabLst>
            </a:pPr>
            <a:r>
              <a:rPr lang="en-US" sz="2600" dirty="0"/>
              <a:t>Ecologic information </a:t>
            </a:r>
          </a:p>
          <a:p>
            <a:pPr marL="520700" lvl="0">
              <a:tabLst>
                <a:tab pos="63500" algn="l"/>
              </a:tabLst>
            </a:pPr>
            <a:r>
              <a:rPr lang="en-US" sz="2600" dirty="0"/>
              <a:t>Disposal considerations </a:t>
            </a:r>
          </a:p>
          <a:p>
            <a:pPr marL="520700" lvl="0">
              <a:tabLst>
                <a:tab pos="63500" algn="l"/>
              </a:tabLst>
            </a:pPr>
            <a:r>
              <a:rPr lang="en-US" sz="2600" dirty="0"/>
              <a:t>Transport information </a:t>
            </a:r>
          </a:p>
          <a:p>
            <a:pPr marL="520700" lvl="0">
              <a:tabLst>
                <a:tab pos="63500" algn="l"/>
              </a:tabLst>
            </a:pPr>
            <a:r>
              <a:rPr lang="en-US" sz="2600" dirty="0"/>
              <a:t>Regulatory information </a:t>
            </a:r>
          </a:p>
          <a:p>
            <a:pPr marL="520700" lvl="0">
              <a:tabLst>
                <a:tab pos="63500" algn="l"/>
              </a:tabLst>
            </a:pPr>
            <a:r>
              <a:rPr lang="en-US" sz="2600" dirty="0"/>
              <a:t>Other information</a:t>
            </a:r>
            <a:r>
              <a:rPr lang="en-US" dirty="0"/>
              <a:t>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1547594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Safety Procedures </a:t>
            </a:r>
          </a:p>
        </p:txBody>
      </p:sp>
      <p:sp>
        <p:nvSpPr>
          <p:cNvPr id="3" name="Content Placeholder 2"/>
          <p:cNvSpPr>
            <a:spLocks noGrp="1"/>
          </p:cNvSpPr>
          <p:nvPr>
            <p:ph idx="1"/>
          </p:nvPr>
        </p:nvSpPr>
        <p:spPr/>
        <p:txBody>
          <a:bodyPr/>
          <a:lstStyle/>
          <a:p>
            <a:pPr lvl="0"/>
            <a:r>
              <a:rPr lang="en-US" dirty="0"/>
              <a:t>Never pipet by mouth</a:t>
            </a:r>
          </a:p>
          <a:p>
            <a:pPr lvl="0"/>
            <a:r>
              <a:rPr lang="en-US" dirty="0"/>
              <a:t>Work under fume hood</a:t>
            </a:r>
          </a:p>
          <a:p>
            <a:pPr lvl="0"/>
            <a:r>
              <a:rPr lang="en-US" dirty="0"/>
              <a:t>Rinse exposed skin under water for 5 minutes</a:t>
            </a:r>
          </a:p>
          <a:p>
            <a:pPr lvl="0"/>
            <a:r>
              <a:rPr lang="en-US" dirty="0"/>
              <a:t>Use eyewash station for at least 15 minutes</a:t>
            </a:r>
          </a:p>
          <a:p>
            <a:pPr lvl="0"/>
            <a:r>
              <a:rPr lang="en-US" dirty="0"/>
              <a:t>Keep chemicals tightly sealed and know hazard identification symbols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1837612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a:t> Clinical Laboratory</a:t>
            </a:r>
            <a:br>
              <a:rPr lang="en-US" dirty="0"/>
            </a:br>
            <a:endParaRPr lang="en-US" sz="1600" dirty="0"/>
          </a:p>
        </p:txBody>
      </p:sp>
      <p:sp>
        <p:nvSpPr>
          <p:cNvPr id="1963015" name="Rectangle 7"/>
          <p:cNvSpPr>
            <a:spLocks noGrp="1" noChangeArrowheads="1"/>
          </p:cNvSpPr>
          <p:nvPr>
            <p:ph type="body" idx="4294967295"/>
          </p:nvPr>
        </p:nvSpPr>
        <p:spPr>
          <a:xfrm>
            <a:off x="196850" y="1485900"/>
            <a:ext cx="8432800" cy="4494213"/>
          </a:xfrm>
        </p:spPr>
        <p:txBody>
          <a:bodyPr>
            <a:noAutofit/>
          </a:bodyPr>
          <a:lstStyle/>
          <a:p>
            <a:pPr>
              <a:buFont typeface="+mj-lt"/>
              <a:buAutoNum type="arabicPeriod"/>
            </a:pPr>
            <a:r>
              <a:rPr lang="en-US" sz="2600" dirty="0"/>
              <a:t>Discuss the role of the clinical laboratory personnel in patient care and the medical assistant’s role in coordinating laboratory tests and results.</a:t>
            </a:r>
          </a:p>
          <a:p>
            <a:pPr>
              <a:buFont typeface="+mj-lt"/>
              <a:buAutoNum type="arabicPeriod"/>
            </a:pPr>
            <a:r>
              <a:rPr lang="en-US" sz="2600" dirty="0"/>
              <a:t>Describe the divisions/departments of the clinical laboratory.</a:t>
            </a:r>
          </a:p>
          <a:p>
            <a:pPr>
              <a:buFont typeface="+mj-lt"/>
              <a:buAutoNum type="arabicPeriod"/>
            </a:pPr>
            <a:r>
              <a:rPr lang="en-US" sz="2600" dirty="0"/>
              <a:t>Explain the three regulatory categories established by the Clinical Laboratory Improvement Amendments (CLIA), and identify CLIA-waived tests associated with common diseases.</a:t>
            </a:r>
          </a:p>
          <a:p>
            <a:pPr>
              <a:buFont typeface="+mj-lt"/>
              <a:buAutoNum type="arabicPeriod"/>
            </a:pPr>
            <a:r>
              <a:rPr lang="en-US" sz="2600" dirty="0"/>
              <a:t>Identify quality assurance practices in healthcare, document the results on a laboratory flow sheet, and discuss quality control guidelines.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Biologic Hazards </a:t>
            </a:r>
            <a:br>
              <a:rPr lang="en-US" dirty="0"/>
            </a:br>
            <a:r>
              <a:rPr lang="en-US" dirty="0"/>
              <a:t>and Infection Control </a:t>
            </a:r>
          </a:p>
        </p:txBody>
      </p:sp>
      <p:sp>
        <p:nvSpPr>
          <p:cNvPr id="3" name="Content Placeholder 2"/>
          <p:cNvSpPr>
            <a:spLocks noGrp="1"/>
          </p:cNvSpPr>
          <p:nvPr>
            <p:ph idx="1"/>
          </p:nvPr>
        </p:nvSpPr>
        <p:spPr/>
        <p:txBody>
          <a:bodyPr/>
          <a:lstStyle/>
          <a:p>
            <a:pPr lvl="0"/>
            <a:r>
              <a:rPr lang="en-US" b="1" dirty="0">
                <a:solidFill>
                  <a:srgbClr val="FFC000"/>
                </a:solidFill>
              </a:rPr>
              <a:t>Biohazards</a:t>
            </a:r>
            <a:r>
              <a:rPr lang="en-US" dirty="0"/>
              <a:t> are materials or situations that present risk or potential </a:t>
            </a:r>
            <a:r>
              <a:rPr lang="en-US" b="1" dirty="0">
                <a:solidFill>
                  <a:srgbClr val="FFC000"/>
                </a:solidFill>
              </a:rPr>
              <a:t>risk of infection</a:t>
            </a:r>
          </a:p>
          <a:p>
            <a:pPr lvl="0"/>
            <a:r>
              <a:rPr lang="en-US" b="1" dirty="0">
                <a:solidFill>
                  <a:srgbClr val="FFC000"/>
                </a:solidFill>
              </a:rPr>
              <a:t>Potentially infective specimens include blood, body tissue biopsy specimens, urine, exudates, and bacterial cultures and smears</a:t>
            </a:r>
          </a:p>
          <a:p>
            <a:pPr lvl="0"/>
            <a:r>
              <a:rPr lang="en-US" dirty="0"/>
              <a:t>Label potentially biohazardous material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411854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Precautions </a:t>
            </a:r>
          </a:p>
        </p:txBody>
      </p:sp>
      <p:sp>
        <p:nvSpPr>
          <p:cNvPr id="3" name="Content Placeholder 2"/>
          <p:cNvSpPr>
            <a:spLocks noGrp="1"/>
          </p:cNvSpPr>
          <p:nvPr>
            <p:ph idx="1"/>
          </p:nvPr>
        </p:nvSpPr>
        <p:spPr/>
        <p:txBody>
          <a:bodyPr/>
          <a:lstStyle/>
          <a:p>
            <a:pPr lvl="0"/>
            <a:r>
              <a:rPr lang="en-US" dirty="0"/>
              <a:t>Bloodborne Pathogens Standard (BBPS) covers all employees who could reasonably be exposed to infectious material while doing their job</a:t>
            </a:r>
          </a:p>
          <a:p>
            <a:pPr lvl="0"/>
            <a:r>
              <a:rPr lang="en-US" dirty="0"/>
              <a:t>Laboratory employer must have a written exposure control plan</a:t>
            </a:r>
          </a:p>
          <a:p>
            <a:pPr lvl="0"/>
            <a:r>
              <a:rPr lang="en-US" b="1" dirty="0">
                <a:solidFill>
                  <a:srgbClr val="FFC000"/>
                </a:solidFill>
              </a:rPr>
              <a:t>Urine is the only body fluid not specifically included in the BBPS standard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3250881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Washing and Sanitizing the Hands </a:t>
            </a:r>
          </a:p>
        </p:txBody>
      </p:sp>
      <p:sp>
        <p:nvSpPr>
          <p:cNvPr id="3" name="Content Placeholder 2"/>
          <p:cNvSpPr>
            <a:spLocks noGrp="1"/>
          </p:cNvSpPr>
          <p:nvPr>
            <p:ph idx="1"/>
          </p:nvPr>
        </p:nvSpPr>
        <p:spPr/>
        <p:txBody>
          <a:bodyPr/>
          <a:lstStyle/>
          <a:p>
            <a:pPr lvl="0"/>
            <a:r>
              <a:rPr lang="en-US" dirty="0"/>
              <a:t>When entering and before leaving the area</a:t>
            </a:r>
          </a:p>
          <a:p>
            <a:pPr lvl="0"/>
            <a:r>
              <a:rPr lang="en-US" dirty="0"/>
              <a:t>Before and after every patient procedure</a:t>
            </a:r>
          </a:p>
          <a:p>
            <a:pPr lvl="0"/>
            <a:r>
              <a:rPr lang="en-US" dirty="0"/>
              <a:t>After contact with body fluid, even if gloves were worn</a:t>
            </a:r>
          </a:p>
          <a:p>
            <a:pPr lvl="0"/>
            <a:r>
              <a:rPr lang="en-US" dirty="0"/>
              <a:t>Before and after eating</a:t>
            </a:r>
          </a:p>
          <a:p>
            <a:pPr lvl="0"/>
            <a:r>
              <a:rPr lang="en-US" dirty="0"/>
              <a:t>Before and after using the restroom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805314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Bloodborne Pathogens Standard</a:t>
            </a:r>
          </a:p>
        </p:txBody>
      </p:sp>
      <p:sp>
        <p:nvSpPr>
          <p:cNvPr id="3" name="Content Placeholder 2"/>
          <p:cNvSpPr>
            <a:spLocks noGrp="1"/>
          </p:cNvSpPr>
          <p:nvPr>
            <p:ph idx="1"/>
          </p:nvPr>
        </p:nvSpPr>
        <p:spPr/>
        <p:txBody>
          <a:bodyPr/>
          <a:lstStyle/>
          <a:p>
            <a:pPr lvl="0"/>
            <a:r>
              <a:rPr lang="en-US" dirty="0"/>
              <a:t>Regulates the handling of blood and blood products, as well as other potentially infectious materials (OPIM)</a:t>
            </a:r>
          </a:p>
          <a:p>
            <a:pPr lvl="0"/>
            <a:r>
              <a:rPr lang="en-US" dirty="0"/>
              <a:t>Covers all employees who could “reasonable anticipate contact with blood and other potentially infectious materials as a result of performing their job duties”</a:t>
            </a:r>
          </a:p>
          <a:p>
            <a:pPr lvl="0"/>
            <a:r>
              <a:rPr lang="en-US" dirty="0"/>
              <a:t>Requires that laboratory employer has a written exposure control plan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4186573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Safety Guidelines for Other </a:t>
            </a:r>
            <a:br>
              <a:rPr lang="en-US" dirty="0"/>
            </a:br>
            <a:r>
              <a:rPr lang="en-US" dirty="0"/>
              <a:t>Potentially Infectious Materials (OPIM)</a:t>
            </a:r>
          </a:p>
        </p:txBody>
      </p:sp>
      <p:sp>
        <p:nvSpPr>
          <p:cNvPr id="3" name="Content Placeholder 2"/>
          <p:cNvSpPr>
            <a:spLocks noGrp="1"/>
          </p:cNvSpPr>
          <p:nvPr>
            <p:ph idx="1"/>
          </p:nvPr>
        </p:nvSpPr>
        <p:spPr/>
        <p:txBody>
          <a:bodyPr>
            <a:normAutofit/>
          </a:bodyPr>
          <a:lstStyle/>
          <a:p>
            <a:pPr lvl="0">
              <a:lnSpc>
                <a:spcPct val="110000"/>
              </a:lnSpc>
            </a:pPr>
            <a:r>
              <a:rPr lang="en-US" dirty="0"/>
              <a:t>Handle and process all specimens as if they contain infectious material</a:t>
            </a:r>
          </a:p>
          <a:p>
            <a:pPr lvl="0">
              <a:lnSpc>
                <a:spcPct val="110000"/>
              </a:lnSpc>
            </a:pPr>
            <a:r>
              <a:rPr lang="en-US" dirty="0"/>
              <a:t>Wipe the outside of specimen containers with a germicide</a:t>
            </a:r>
          </a:p>
          <a:p>
            <a:pPr lvl="0">
              <a:lnSpc>
                <a:spcPct val="110000"/>
              </a:lnSpc>
            </a:pPr>
            <a:r>
              <a:rPr lang="en-US" dirty="0"/>
              <a:t>Dispose of all infectious materials according to state and federal guidelines</a:t>
            </a:r>
          </a:p>
          <a:p>
            <a:pPr lvl="0">
              <a:lnSpc>
                <a:spcPct val="110000"/>
              </a:lnSpc>
            </a:pPr>
            <a:r>
              <a:rPr lang="en-US" dirty="0"/>
              <a:t>Clean up spills using a disinfectant</a:t>
            </a:r>
          </a:p>
          <a:p>
            <a:pPr lvl="0">
              <a:lnSpc>
                <a:spcPct val="110000"/>
              </a:lnSpc>
            </a:pPr>
            <a:r>
              <a:rPr lang="en-US" dirty="0"/>
              <a:t>Immediately dispose of any chipped or broken glassware into a sharps container using appropriate safety methods to prevent accidental punctures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980456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Hazards</a:t>
            </a:r>
          </a:p>
        </p:txBody>
      </p:sp>
      <p:sp>
        <p:nvSpPr>
          <p:cNvPr id="3" name="Content Placeholder 2"/>
          <p:cNvSpPr>
            <a:spLocks noGrp="1"/>
          </p:cNvSpPr>
          <p:nvPr>
            <p:ph idx="1"/>
          </p:nvPr>
        </p:nvSpPr>
        <p:spPr/>
        <p:txBody>
          <a:bodyPr/>
          <a:lstStyle/>
          <a:p>
            <a:pPr lvl="0"/>
            <a:r>
              <a:rPr lang="en-US" dirty="0"/>
              <a:t>Electrical</a:t>
            </a:r>
          </a:p>
          <a:p>
            <a:pPr lvl="0"/>
            <a:r>
              <a:rPr lang="en-US" dirty="0"/>
              <a:t>Fire</a:t>
            </a:r>
          </a:p>
          <a:p>
            <a:pPr lvl="0"/>
            <a:r>
              <a:rPr lang="en-US" dirty="0"/>
              <a:t>Mechanical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1431160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a:t> </a:t>
            </a:r>
            <a:fld id="{71EFB42C-6A15-4A9A-871B-37380EDB6A26}" type="slidenum">
              <a:rPr lang="en-GB" sz="800" smtClean="0"/>
              <a:pPr>
                <a:defRPr/>
              </a:pPr>
              <a:t>26</a:t>
            </a:fld>
            <a:endParaRPr lang="en-GB" sz="800"/>
          </a:p>
          <a:p>
            <a:pPr>
              <a:defRPr/>
            </a:pPr>
            <a:endParaRPr lang="en-GB" dirty="0"/>
          </a:p>
        </p:txBody>
      </p:sp>
      <p:pic>
        <p:nvPicPr>
          <p:cNvPr id="3074" name="Picture 2" descr="https://coursewareobjects.elsevier.com/objects/elr/Kinn14e/IC/jpg/Chapter045/045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57162"/>
            <a:ext cx="7620000" cy="6386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119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Requisitions and Reports </a:t>
            </a:r>
          </a:p>
        </p:txBody>
      </p:sp>
      <p:sp>
        <p:nvSpPr>
          <p:cNvPr id="3" name="Content Placeholder 2"/>
          <p:cNvSpPr>
            <a:spLocks noGrp="1"/>
          </p:cNvSpPr>
          <p:nvPr>
            <p:ph idx="1"/>
          </p:nvPr>
        </p:nvSpPr>
        <p:spPr/>
        <p:txBody>
          <a:bodyPr/>
          <a:lstStyle/>
          <a:p>
            <a:pPr lvl="0"/>
            <a:r>
              <a:rPr lang="en-US" dirty="0"/>
              <a:t>Various methods are used to file laboratory reports in a patient’s medical record</a:t>
            </a:r>
          </a:p>
          <a:p>
            <a:pPr lvl="0"/>
            <a:r>
              <a:rPr lang="en-US" dirty="0"/>
              <a:t>Make sure that all reports are received for diagnostic tests performed on the patient outside the physician’s office</a:t>
            </a:r>
          </a:p>
          <a:p>
            <a:pPr lvl="0"/>
            <a:r>
              <a:rPr lang="en-US" dirty="0"/>
              <a:t>Only file reports after the physician has reviewed the results</a:t>
            </a:r>
          </a:p>
          <a:p>
            <a:pPr lvl="0"/>
            <a:r>
              <a:rPr lang="en-US" dirty="0"/>
              <a:t>Written requisitions for outside tests must be sent to the laboratory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1343257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a:t> </a:t>
            </a:r>
            <a:fld id="{71EFB42C-6A15-4A9A-871B-37380EDB6A26}" type="slidenum">
              <a:rPr lang="en-GB" sz="800" smtClean="0"/>
              <a:pPr>
                <a:defRPr/>
              </a:pPr>
              <a:t>28</a:t>
            </a:fld>
            <a:endParaRPr lang="en-GB" sz="800"/>
          </a:p>
          <a:p>
            <a:pPr>
              <a:defRPr/>
            </a:pPr>
            <a:endParaRPr lang="en-GB" dirty="0"/>
          </a:p>
        </p:txBody>
      </p:sp>
      <p:pic>
        <p:nvPicPr>
          <p:cNvPr id="2050" name="Picture 2" descr="https://coursewareobjects.elsevier.com/objects/elr/Kinn14e/IC/jpg/Chapter045/045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314324"/>
            <a:ext cx="7620000" cy="6451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948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Specimen Collection </a:t>
            </a:r>
          </a:p>
        </p:txBody>
      </p:sp>
      <p:sp>
        <p:nvSpPr>
          <p:cNvPr id="3" name="Content Placeholder 2"/>
          <p:cNvSpPr>
            <a:spLocks noGrp="1"/>
          </p:cNvSpPr>
          <p:nvPr>
            <p:ph idx="1"/>
          </p:nvPr>
        </p:nvSpPr>
        <p:spPr/>
        <p:txBody>
          <a:bodyPr/>
          <a:lstStyle/>
          <a:p>
            <a:pPr lvl="0"/>
            <a:r>
              <a:rPr lang="en-US" dirty="0"/>
              <a:t>Most common specimens: Blood, urine, and swab samples collected from wounds or mucous membranes</a:t>
            </a:r>
          </a:p>
          <a:p>
            <a:pPr lvl="0"/>
            <a:r>
              <a:rPr lang="en-US" dirty="0"/>
              <a:t>Less often: Feces, gastric contents, CSF, tissue samples, semen, and aspirates, such as synovial fluid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1995985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a:t>Clinical Laboratory</a:t>
            </a:r>
            <a:br>
              <a:rPr lang="en-US" dirty="0"/>
            </a:br>
            <a:endParaRPr lang="en-US" sz="1600" dirty="0"/>
          </a:p>
        </p:txBody>
      </p:sp>
      <p:sp>
        <p:nvSpPr>
          <p:cNvPr id="1963015" name="Rectangle 7"/>
          <p:cNvSpPr>
            <a:spLocks noGrp="1" noChangeArrowheads="1"/>
          </p:cNvSpPr>
          <p:nvPr>
            <p:ph type="body" idx="4294967295"/>
          </p:nvPr>
        </p:nvSpPr>
        <p:spPr>
          <a:xfrm>
            <a:off x="247650" y="1519238"/>
            <a:ext cx="8648700" cy="4652963"/>
          </a:xfrm>
        </p:spPr>
        <p:txBody>
          <a:bodyPr>
            <a:noAutofit/>
          </a:bodyPr>
          <a:lstStyle/>
          <a:p>
            <a:pPr>
              <a:buFont typeface="+mj-lt"/>
              <a:buAutoNum type="arabicPeriod" startAt="5"/>
            </a:pPr>
            <a:r>
              <a:rPr lang="en-US" sz="2500" dirty="0"/>
              <a:t>Discuss laboratory safety and the governing agencies involved in safety standards.</a:t>
            </a:r>
          </a:p>
          <a:p>
            <a:pPr>
              <a:buFont typeface="+mj-lt"/>
              <a:buAutoNum type="arabicPeriod" startAt="5"/>
            </a:pPr>
            <a:r>
              <a:rPr lang="en-US" sz="2500" dirty="0"/>
              <a:t>Discuss the purpose of a </a:t>
            </a:r>
            <a:r>
              <a:rPr lang="en-US" sz="2500" b="1" dirty="0">
                <a:solidFill>
                  <a:srgbClr val="FFC000"/>
                </a:solidFill>
              </a:rPr>
              <a:t>Safety Data Sheet (SDS), </a:t>
            </a:r>
            <a:r>
              <a:rPr lang="en-US" sz="2500" dirty="0"/>
              <a:t>and summarize safety techniques to minimize physical, chemical, and biologic hazards in the clinical laboratory.</a:t>
            </a:r>
          </a:p>
          <a:p>
            <a:pPr>
              <a:buFont typeface="+mj-lt"/>
              <a:buAutoNum type="arabicPeriod" startAt="5"/>
            </a:pPr>
            <a:r>
              <a:rPr lang="en-US" sz="2500" dirty="0"/>
              <a:t>Describe the</a:t>
            </a:r>
            <a:r>
              <a:rPr lang="en-US" sz="2500" b="1" dirty="0">
                <a:solidFill>
                  <a:srgbClr val="FFC000"/>
                </a:solidFill>
              </a:rPr>
              <a:t> essential elements of a laboratory requisition.</a:t>
            </a:r>
          </a:p>
          <a:p>
            <a:pPr>
              <a:buFont typeface="+mj-lt"/>
              <a:buAutoNum type="arabicPeriod" startAt="5"/>
            </a:pPr>
            <a:r>
              <a:rPr lang="en-US" sz="2500" dirty="0"/>
              <a:t>Discuss </a:t>
            </a:r>
            <a:r>
              <a:rPr lang="en-US" sz="2500" b="1" dirty="0">
                <a:solidFill>
                  <a:srgbClr val="FFC000"/>
                </a:solidFill>
              </a:rPr>
              <a:t>specimen collection</a:t>
            </a:r>
            <a:r>
              <a:rPr lang="en-US" sz="2500" dirty="0"/>
              <a:t>, including the importance of sensitivity to patients’ rights and feelings when collecting specimen. Also, </a:t>
            </a:r>
            <a:r>
              <a:rPr lang="en-US" sz="2500" b="1" dirty="0">
                <a:solidFill>
                  <a:srgbClr val="FFC000"/>
                </a:solidFill>
              </a:rPr>
              <a:t>discuss the eight steps to follow when collecting specimens and informing patients of their results.</a:t>
            </a:r>
          </a:p>
        </p:txBody>
      </p:sp>
    </p:spTree>
    <p:extLst>
      <p:ext uri="{BB962C8B-B14F-4D97-AF65-F5344CB8AC3E}">
        <p14:creationId xmlns:p14="http://schemas.microsoft.com/office/powerpoint/2010/main" val="14546047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Ensuring Accuracy </a:t>
            </a:r>
          </a:p>
        </p:txBody>
      </p:sp>
      <p:sp>
        <p:nvSpPr>
          <p:cNvPr id="3" name="Content Placeholder 2"/>
          <p:cNvSpPr>
            <a:spLocks noGrp="1"/>
          </p:cNvSpPr>
          <p:nvPr>
            <p:ph idx="1"/>
          </p:nvPr>
        </p:nvSpPr>
        <p:spPr/>
        <p:txBody>
          <a:bodyPr/>
          <a:lstStyle/>
          <a:p>
            <a:pPr lvl="0"/>
            <a:r>
              <a:rPr lang="en-US" dirty="0"/>
              <a:t>Initial identification of the patient is essential</a:t>
            </a:r>
          </a:p>
          <a:p>
            <a:pPr lvl="0"/>
            <a:r>
              <a:rPr lang="en-US" dirty="0"/>
              <a:t>Collect the specimen in an appropriate collection container</a:t>
            </a:r>
          </a:p>
          <a:p>
            <a:pPr lvl="0"/>
            <a:r>
              <a:rPr lang="en-US" dirty="0"/>
              <a:t>Color-coded tubes or sterile specimen containers may be used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91390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Labeling Specimens </a:t>
            </a:r>
          </a:p>
        </p:txBody>
      </p:sp>
      <p:sp>
        <p:nvSpPr>
          <p:cNvPr id="3" name="Content Placeholder 2"/>
          <p:cNvSpPr>
            <a:spLocks noGrp="1"/>
          </p:cNvSpPr>
          <p:nvPr>
            <p:ph idx="1"/>
          </p:nvPr>
        </p:nvSpPr>
        <p:spPr>
          <a:xfrm>
            <a:off x="685800" y="1641475"/>
            <a:ext cx="8244444" cy="4454525"/>
          </a:xfrm>
        </p:spPr>
        <p:txBody>
          <a:bodyPr>
            <a:noAutofit/>
          </a:bodyPr>
          <a:lstStyle/>
          <a:p>
            <a:pPr lvl="0"/>
            <a:r>
              <a:rPr lang="en-US" b="1" dirty="0">
                <a:solidFill>
                  <a:srgbClr val="FFC000"/>
                </a:solidFill>
              </a:rPr>
              <a:t>Provider’s name, account number, address, and phone number</a:t>
            </a:r>
          </a:p>
          <a:p>
            <a:pPr lvl="0"/>
            <a:r>
              <a:rPr lang="en-US" b="1" dirty="0">
                <a:solidFill>
                  <a:srgbClr val="FFC000"/>
                </a:solidFill>
              </a:rPr>
              <a:t>Patient’s full name, age, date of birth, gender, address, and insurance information</a:t>
            </a:r>
          </a:p>
          <a:p>
            <a:pPr lvl="0"/>
            <a:r>
              <a:rPr lang="en-US" b="1" dirty="0">
                <a:solidFill>
                  <a:srgbClr val="FFC000"/>
                </a:solidFill>
              </a:rPr>
              <a:t>Source of specimen; date and time of collection</a:t>
            </a:r>
          </a:p>
          <a:p>
            <a:pPr lvl="0"/>
            <a:r>
              <a:rPr lang="en-US" b="1" dirty="0">
                <a:solidFill>
                  <a:srgbClr val="FFC000"/>
                </a:solidFill>
              </a:rPr>
              <a:t>Specific test (or tests) requested; medications patient is taking</a:t>
            </a:r>
          </a:p>
          <a:p>
            <a:pPr lvl="0"/>
            <a:r>
              <a:rPr lang="en-US" b="1" dirty="0">
                <a:solidFill>
                  <a:srgbClr val="FFC000"/>
                </a:solidFill>
              </a:rPr>
              <a:t>Whether patient fasted or followed dietary restrictions if required; time of last intake</a:t>
            </a:r>
          </a:p>
          <a:p>
            <a:pPr lvl="0"/>
            <a:r>
              <a:rPr lang="en-US" b="1" dirty="0">
                <a:solidFill>
                  <a:srgbClr val="FFC000"/>
                </a:solidFill>
              </a:rPr>
              <a:t>Possible diagnosis</a:t>
            </a:r>
          </a:p>
          <a:p>
            <a:pPr lvl="0"/>
            <a:r>
              <a:rPr lang="en-US" b="1" dirty="0">
                <a:solidFill>
                  <a:srgbClr val="FFC000"/>
                </a:solidFill>
              </a:rPr>
              <a:t>Indication of whether test is to be performed stat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14986867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Contamination </a:t>
            </a:r>
          </a:p>
        </p:txBody>
      </p:sp>
      <p:sp>
        <p:nvSpPr>
          <p:cNvPr id="3" name="Content Placeholder 2"/>
          <p:cNvSpPr>
            <a:spLocks noGrp="1"/>
          </p:cNvSpPr>
          <p:nvPr>
            <p:ph idx="1"/>
          </p:nvPr>
        </p:nvSpPr>
        <p:spPr/>
        <p:txBody>
          <a:bodyPr/>
          <a:lstStyle/>
          <a:p>
            <a:pPr lvl="0"/>
            <a:r>
              <a:rPr lang="en-US" b="1" dirty="0">
                <a:solidFill>
                  <a:srgbClr val="FFC000"/>
                </a:solidFill>
              </a:rPr>
              <a:t>Expiration dates on swabs, tubes, transport media, and other collection containers should be checked before these items are used</a:t>
            </a:r>
          </a:p>
          <a:p>
            <a:pPr lvl="0"/>
            <a:r>
              <a:rPr lang="en-US" b="1" dirty="0">
                <a:solidFill>
                  <a:srgbClr val="00B050"/>
                </a:solidFill>
              </a:rPr>
              <a:t>Sufficient samples should be collected for tests requested by physician</a:t>
            </a:r>
          </a:p>
          <a:p>
            <a:pPr lvl="0"/>
            <a:r>
              <a:rPr lang="en-US" b="1" dirty="0">
                <a:solidFill>
                  <a:srgbClr val="0070C0"/>
                </a:solidFill>
              </a:rPr>
              <a:t>The specimen collected must be a true representative sample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574510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Handling, Processing, </a:t>
            </a:r>
            <a:br>
              <a:rPr lang="en-US" dirty="0"/>
            </a:br>
            <a:r>
              <a:rPr lang="en-US" dirty="0"/>
              <a:t>and Storing Specimens </a:t>
            </a:r>
          </a:p>
        </p:txBody>
      </p:sp>
      <p:sp>
        <p:nvSpPr>
          <p:cNvPr id="3" name="Content Placeholder 2"/>
          <p:cNvSpPr>
            <a:spLocks noGrp="1"/>
          </p:cNvSpPr>
          <p:nvPr>
            <p:ph idx="1"/>
          </p:nvPr>
        </p:nvSpPr>
        <p:spPr/>
        <p:txBody>
          <a:bodyPr/>
          <a:lstStyle/>
          <a:p>
            <a:pPr lvl="0"/>
            <a:r>
              <a:rPr lang="en-US" dirty="0"/>
              <a:t>Specimen must be handled, processed, and stored according to individual guidelines</a:t>
            </a:r>
          </a:p>
          <a:p>
            <a:pPr lvl="0"/>
            <a:r>
              <a:rPr lang="en-US" dirty="0"/>
              <a:t>Determine whether the specimen needs to be kept warm or cool</a:t>
            </a:r>
          </a:p>
          <a:p>
            <a:pPr lvl="0"/>
            <a:r>
              <a:rPr lang="en-US" dirty="0"/>
              <a:t>Laboratory specimen requirements should be consulted to ensure that each specimen is handled and processed properly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1518878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Chain of Custody </a:t>
            </a:r>
          </a:p>
        </p:txBody>
      </p:sp>
      <p:sp>
        <p:nvSpPr>
          <p:cNvPr id="3" name="Content Placeholder 2"/>
          <p:cNvSpPr>
            <a:spLocks noGrp="1"/>
          </p:cNvSpPr>
          <p:nvPr>
            <p:ph idx="1"/>
          </p:nvPr>
        </p:nvSpPr>
        <p:spPr/>
        <p:txBody>
          <a:bodyPr>
            <a:noAutofit/>
          </a:bodyPr>
          <a:lstStyle/>
          <a:p>
            <a:pPr lvl="0"/>
            <a:r>
              <a:rPr lang="en-US" dirty="0"/>
              <a:t>When a specimen is evidence in court case, certain procedures must be followed in collecting and handling</a:t>
            </a:r>
          </a:p>
          <a:p>
            <a:pPr lvl="0"/>
            <a:r>
              <a:rPr lang="en-US" dirty="0"/>
              <a:t>Specimen processing must be documented meticulously</a:t>
            </a:r>
          </a:p>
          <a:p>
            <a:pPr lvl="0"/>
            <a:r>
              <a:rPr lang="en-US" i="1" dirty="0"/>
              <a:t>Chain of custody </a:t>
            </a:r>
            <a:r>
              <a:rPr lang="en-US" dirty="0"/>
              <a:t>refers to the stepwise method used to collect, process, and test a specimen</a:t>
            </a:r>
          </a:p>
          <a:p>
            <a:pPr lvl="0"/>
            <a:r>
              <a:rPr lang="en-US" dirty="0"/>
              <a:t>Documentation must be signed by every person who has contact with the specimen, from collection to the final reporting of results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4102282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Time </a:t>
            </a:r>
          </a:p>
        </p:txBody>
      </p:sp>
      <p:sp>
        <p:nvSpPr>
          <p:cNvPr id="3" name="Content Placeholder 2"/>
          <p:cNvSpPr>
            <a:spLocks noGrp="1"/>
          </p:cNvSpPr>
          <p:nvPr>
            <p:ph idx="1"/>
          </p:nvPr>
        </p:nvSpPr>
        <p:spPr/>
        <p:txBody>
          <a:bodyPr/>
          <a:lstStyle/>
          <a:p>
            <a:pPr lvl="0"/>
            <a:r>
              <a:rPr lang="en-US" dirty="0"/>
              <a:t>Time of day often is a critical factor in patient care</a:t>
            </a:r>
          </a:p>
          <a:p>
            <a:pPr lvl="0"/>
            <a:r>
              <a:rPr lang="en-US" dirty="0"/>
              <a:t>Many facilities use military time, based on four digits in terms of “hundred hours”</a:t>
            </a:r>
          </a:p>
          <a:p>
            <a:pPr lvl="0"/>
            <a:r>
              <a:rPr lang="en-US" dirty="0"/>
              <a:t>Noon is 1200, midnight is 0000 or 2400</a:t>
            </a:r>
          </a:p>
          <a:p>
            <a:pPr lvl="0"/>
            <a:r>
              <a:rPr lang="en-US" dirty="0"/>
              <a:t>Based on 60-minute hours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3021776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Temperature</a:t>
            </a:r>
          </a:p>
        </p:txBody>
      </p:sp>
      <p:sp>
        <p:nvSpPr>
          <p:cNvPr id="3" name="Content Placeholder 2"/>
          <p:cNvSpPr>
            <a:spLocks noGrp="1"/>
          </p:cNvSpPr>
          <p:nvPr>
            <p:ph idx="1"/>
          </p:nvPr>
        </p:nvSpPr>
        <p:spPr/>
        <p:txBody>
          <a:bodyPr/>
          <a:lstStyle/>
          <a:p>
            <a:pPr lvl="0"/>
            <a:r>
              <a:rPr lang="en-US" dirty="0"/>
              <a:t>Fahrenheit scale</a:t>
            </a:r>
          </a:p>
          <a:p>
            <a:pPr lvl="1"/>
            <a:r>
              <a:rPr lang="en-US" dirty="0"/>
              <a:t>Part of the English system of measurement; most commonly seen in United States</a:t>
            </a:r>
          </a:p>
          <a:p>
            <a:pPr lvl="0"/>
            <a:r>
              <a:rPr lang="en-US" dirty="0"/>
              <a:t>Celsius scale</a:t>
            </a:r>
          </a:p>
          <a:p>
            <a:pPr lvl="1"/>
            <a:r>
              <a:rPr lang="en-US" dirty="0"/>
              <a:t>Used in countries that apply the metric system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3802690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Units of Measurement </a:t>
            </a:r>
          </a:p>
        </p:txBody>
      </p:sp>
      <p:sp>
        <p:nvSpPr>
          <p:cNvPr id="3" name="Content Placeholder 2"/>
          <p:cNvSpPr>
            <a:spLocks noGrp="1"/>
          </p:cNvSpPr>
          <p:nvPr>
            <p:ph idx="1"/>
          </p:nvPr>
        </p:nvSpPr>
        <p:spPr/>
        <p:txBody>
          <a:bodyPr/>
          <a:lstStyle/>
          <a:p>
            <a:pPr lvl="0"/>
            <a:r>
              <a:rPr lang="en-US" dirty="0"/>
              <a:t>Metric system and Système International (SI) are used in the laboratory</a:t>
            </a:r>
          </a:p>
          <a:p>
            <a:pPr lvl="0"/>
            <a:r>
              <a:rPr lang="en-US" dirty="0"/>
              <a:t>Basic units for metric system are gram (g) for weight, meter (m) for length, and liter (L) for volume</a:t>
            </a:r>
          </a:p>
          <a:p>
            <a:pPr lvl="0"/>
            <a:r>
              <a:rPr lang="en-US" dirty="0"/>
              <a:t>Some common units for reporting analytes are mg, µ, g, dL, and L</a:t>
            </a:r>
          </a:p>
          <a:p>
            <a:pPr lvl="0"/>
            <a:r>
              <a:rPr lang="en-US" dirty="0"/>
              <a:t>SI system is an adaptation of metric system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36784561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Liquid Volume </a:t>
            </a:r>
          </a:p>
        </p:txBody>
      </p:sp>
      <p:sp>
        <p:nvSpPr>
          <p:cNvPr id="6" name="Content Placeholder 5"/>
          <p:cNvSpPr>
            <a:spLocks noGrp="1"/>
          </p:cNvSpPr>
          <p:nvPr>
            <p:ph idx="1"/>
          </p:nvPr>
        </p:nvSpPr>
        <p:spPr>
          <a:xfrm>
            <a:off x="685800" y="1641475"/>
            <a:ext cx="7772400" cy="3910045"/>
          </a:xfrm>
        </p:spPr>
        <p:txBody>
          <a:bodyPr/>
          <a:lstStyle/>
          <a:p>
            <a:r>
              <a:rPr lang="en-US" dirty="0"/>
              <a:t>Test tubes come in many sizes and are typically disposable</a:t>
            </a:r>
          </a:p>
          <a:p>
            <a:r>
              <a:rPr lang="en-US" dirty="0"/>
              <a:t>Micropipets are used to deliver very small amounts of liquid</a:t>
            </a:r>
          </a:p>
          <a:p>
            <a:r>
              <a:rPr lang="en-US" dirty="0"/>
              <a:t>Tips may be sterile</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dirty="0"/>
          </a:p>
        </p:txBody>
      </p:sp>
    </p:spTree>
    <p:extLst>
      <p:ext uri="{BB962C8B-B14F-4D97-AF65-F5344CB8AC3E}">
        <p14:creationId xmlns:p14="http://schemas.microsoft.com/office/powerpoint/2010/main" val="17055235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Microscope</a:t>
            </a:r>
          </a:p>
        </p:txBody>
      </p:sp>
      <p:sp>
        <p:nvSpPr>
          <p:cNvPr id="6" name="Content Placeholder 5"/>
          <p:cNvSpPr>
            <a:spLocks noGrp="1"/>
          </p:cNvSpPr>
          <p:nvPr>
            <p:ph idx="1"/>
          </p:nvPr>
        </p:nvSpPr>
        <p:spPr>
          <a:xfrm>
            <a:off x="685800" y="1641475"/>
            <a:ext cx="7772400" cy="3910045"/>
          </a:xfrm>
        </p:spPr>
        <p:txBody>
          <a:bodyPr/>
          <a:lstStyle/>
          <a:p>
            <a:r>
              <a:rPr lang="en-US" dirty="0"/>
              <a:t>Used to view objects too small to be seen with the naked eye</a:t>
            </a:r>
          </a:p>
          <a:p>
            <a:r>
              <a:rPr lang="en-US" dirty="0"/>
              <a:t>Used to evaluate stained blood smears, urine sediment, vaginal secretions, and smears made from body fluids and microorganisms</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sz="800" dirty="0"/>
          </a:p>
          <a:p>
            <a:pPr>
              <a:defRPr/>
            </a:pPr>
            <a:endParaRPr lang="en-GB" dirty="0"/>
          </a:p>
        </p:txBody>
      </p:sp>
    </p:spTree>
    <p:extLst>
      <p:ext uri="{BB962C8B-B14F-4D97-AF65-F5344CB8AC3E}">
        <p14:creationId xmlns:p14="http://schemas.microsoft.com/office/powerpoint/2010/main" val="159350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9144000" cy="1057275"/>
          </a:xfrm>
        </p:spPr>
        <p:txBody>
          <a:bodyPr>
            <a:noAutofit/>
          </a:bodyPr>
          <a:lstStyle/>
          <a:p>
            <a:r>
              <a:rPr lang="en-US" dirty="0"/>
              <a:t> Clinical Laboratory</a:t>
            </a:r>
            <a:br>
              <a:rPr lang="en-US" dirty="0"/>
            </a:br>
            <a:endParaRPr lang="en-US" sz="1600" dirty="0"/>
          </a:p>
        </p:txBody>
      </p:sp>
      <p:sp>
        <p:nvSpPr>
          <p:cNvPr id="1963015" name="Rectangle 7"/>
          <p:cNvSpPr>
            <a:spLocks noGrp="1" noChangeArrowheads="1"/>
          </p:cNvSpPr>
          <p:nvPr>
            <p:ph type="body" idx="4294967295"/>
          </p:nvPr>
        </p:nvSpPr>
        <p:spPr>
          <a:xfrm>
            <a:off x="0" y="1689100"/>
            <a:ext cx="8572500" cy="4551363"/>
          </a:xfrm>
        </p:spPr>
        <p:txBody>
          <a:bodyPr>
            <a:noAutofit/>
          </a:bodyPr>
          <a:lstStyle/>
          <a:p>
            <a:pPr marL="457200">
              <a:buFont typeface="+mj-lt"/>
              <a:buAutoNum type="arabicPeriod" startAt="9"/>
            </a:pPr>
            <a:r>
              <a:rPr lang="en-US" sz="2600" dirty="0"/>
              <a:t>Explain the </a:t>
            </a:r>
            <a:r>
              <a:rPr lang="en-US" sz="2600" b="1" dirty="0">
                <a:solidFill>
                  <a:srgbClr val="FFC000"/>
                </a:solidFill>
              </a:rPr>
              <a:t>chain of custody </a:t>
            </a:r>
            <a:r>
              <a:rPr lang="en-US" sz="2600" dirty="0"/>
              <a:t>and why it is important.</a:t>
            </a:r>
          </a:p>
          <a:p>
            <a:pPr marL="457200" indent="-457200">
              <a:buFont typeface="+mj-lt"/>
              <a:buAutoNum type="arabicPeriod" startAt="9"/>
            </a:pPr>
            <a:r>
              <a:rPr lang="en-US" sz="2600" dirty="0"/>
              <a:t>Discuss the measurement of time and temperature, and name the metric units used for </a:t>
            </a:r>
            <a:r>
              <a:rPr lang="en-US" sz="2600" b="1" dirty="0">
                <a:solidFill>
                  <a:srgbClr val="FFC000"/>
                </a:solidFill>
              </a:rPr>
              <a:t>measuring liquid volume, distance, and mass.</a:t>
            </a:r>
          </a:p>
          <a:p>
            <a:pPr marL="457200" indent="-457200">
              <a:buFont typeface="+mj-lt"/>
              <a:buAutoNum type="arabicPeriod" startAt="9"/>
            </a:pPr>
            <a:r>
              <a:rPr lang="en-US" sz="2600" dirty="0"/>
              <a:t>Name the </a:t>
            </a:r>
            <a:r>
              <a:rPr lang="en-US" sz="2600" b="1" dirty="0">
                <a:solidFill>
                  <a:srgbClr val="FFC000"/>
                </a:solidFill>
              </a:rPr>
              <a:t>parts of a microscope</a:t>
            </a:r>
            <a:r>
              <a:rPr lang="en-US" sz="2600" dirty="0"/>
              <a:t>, and describe their functions. Also, summarize selected microscopy tests that may be performed in the ambulatory care setting.</a:t>
            </a:r>
          </a:p>
          <a:p>
            <a:pPr marL="457200" indent="-457200">
              <a:buFont typeface="+mj-lt"/>
              <a:buAutoNum type="arabicPeriod" startAt="9"/>
            </a:pPr>
            <a:r>
              <a:rPr lang="en-US" sz="2600" dirty="0"/>
              <a:t>Describe the safe </a:t>
            </a:r>
            <a:r>
              <a:rPr lang="en-US" sz="2600" b="1" dirty="0">
                <a:solidFill>
                  <a:srgbClr val="FFC000"/>
                </a:solidFill>
              </a:rPr>
              <a:t>use of a centrifuge</a:t>
            </a:r>
            <a:r>
              <a:rPr lang="en-US" sz="2600" dirty="0"/>
              <a:t>.</a:t>
            </a:r>
          </a:p>
          <a:p>
            <a:pPr marL="457200" indent="-457200">
              <a:buFont typeface="+mj-lt"/>
              <a:buAutoNum type="arabicPeriod" startAt="9"/>
            </a:pPr>
            <a:r>
              <a:rPr lang="en-US" sz="2600" dirty="0"/>
              <a:t>Discuss the use of an incubator.</a:t>
            </a:r>
          </a:p>
        </p:txBody>
      </p:sp>
    </p:spTree>
    <p:extLst>
      <p:ext uri="{BB962C8B-B14F-4D97-AF65-F5344CB8AC3E}">
        <p14:creationId xmlns:p14="http://schemas.microsoft.com/office/powerpoint/2010/main" val="2625645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a:t> </a:t>
            </a:r>
            <a:fld id="{71EFB42C-6A15-4A9A-871B-37380EDB6A26}" type="slidenum">
              <a:rPr lang="en-GB" sz="800" smtClean="0"/>
              <a:pPr>
                <a:defRPr/>
              </a:pPr>
              <a:t>40</a:t>
            </a:fld>
            <a:endParaRPr lang="en-GB" sz="800"/>
          </a:p>
          <a:p>
            <a:pPr>
              <a:defRPr/>
            </a:pPr>
            <a:endParaRPr lang="en-GB" dirty="0"/>
          </a:p>
        </p:txBody>
      </p:sp>
      <p:pic>
        <p:nvPicPr>
          <p:cNvPr id="1026" name="Picture 2" descr="https://coursewareobjects.elsevier.com/objects/elr/Kinn14e/IC/jpg/Chapter045/045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485775"/>
            <a:ext cx="7620000" cy="568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494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CLIA-Approved Procedures for </a:t>
            </a:r>
            <a:br>
              <a:rPr lang="en-US" dirty="0"/>
            </a:br>
            <a:r>
              <a:rPr lang="en-US" dirty="0"/>
              <a:t>Provider Performed Microscopy (PPM)</a:t>
            </a:r>
          </a:p>
        </p:txBody>
      </p:sp>
      <p:sp>
        <p:nvSpPr>
          <p:cNvPr id="4" name="Content Placeholder 3"/>
          <p:cNvSpPr>
            <a:spLocks noGrp="1"/>
          </p:cNvSpPr>
          <p:nvPr>
            <p:ph idx="1"/>
          </p:nvPr>
        </p:nvSpPr>
        <p:spPr/>
        <p:txBody>
          <a:bodyPr/>
          <a:lstStyle/>
          <a:p>
            <a:pPr lvl="0"/>
            <a:r>
              <a:rPr lang="en-US" dirty="0"/>
              <a:t>Direct wet mount</a:t>
            </a:r>
          </a:p>
          <a:p>
            <a:pPr lvl="0"/>
            <a:r>
              <a:rPr lang="en-US" dirty="0"/>
              <a:t>KOH preparation</a:t>
            </a:r>
          </a:p>
          <a:p>
            <a:pPr lvl="0"/>
            <a:r>
              <a:rPr lang="en-US" dirty="0"/>
              <a:t>Fecal leukocyte examination</a:t>
            </a:r>
          </a:p>
          <a:p>
            <a:r>
              <a:rPr lang="en-US" dirty="0"/>
              <a:t>Pinworm examinations</a:t>
            </a:r>
          </a:p>
          <a:p>
            <a:r>
              <a:rPr lang="en-US" dirty="0"/>
              <a:t>Postcoital direct, qualitative examinations</a:t>
            </a:r>
          </a:p>
          <a:p>
            <a:r>
              <a:rPr lang="en-US" dirty="0"/>
              <a:t>Qualitative semen analysis</a:t>
            </a:r>
          </a:p>
          <a:p>
            <a:r>
              <a:rPr lang="en-US" dirty="0"/>
              <a:t>Urine sediment examination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sz="800" dirty="0"/>
          </a:p>
          <a:p>
            <a:pPr>
              <a:defRPr/>
            </a:pPr>
            <a:endParaRPr lang="en-GB" dirty="0"/>
          </a:p>
        </p:txBody>
      </p:sp>
    </p:spTree>
    <p:extLst>
      <p:ext uri="{BB962C8B-B14F-4D97-AF65-F5344CB8AC3E}">
        <p14:creationId xmlns:p14="http://schemas.microsoft.com/office/powerpoint/2010/main" val="42096454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Microscope Use and Maintenance </a:t>
            </a:r>
          </a:p>
        </p:txBody>
      </p:sp>
      <p:sp>
        <p:nvSpPr>
          <p:cNvPr id="3" name="Content Placeholder 2"/>
          <p:cNvSpPr>
            <a:spLocks noGrp="1"/>
          </p:cNvSpPr>
          <p:nvPr>
            <p:ph idx="1"/>
          </p:nvPr>
        </p:nvSpPr>
        <p:spPr/>
        <p:txBody>
          <a:bodyPr/>
          <a:lstStyle/>
          <a:p>
            <a:pPr lvl="0"/>
            <a:r>
              <a:rPr lang="en-US" dirty="0"/>
              <a:t>Microscopes have three components</a:t>
            </a:r>
          </a:p>
          <a:p>
            <a:pPr lvl="1"/>
            <a:r>
              <a:rPr lang="en-US" dirty="0"/>
              <a:t>Magnification system</a:t>
            </a:r>
          </a:p>
          <a:p>
            <a:pPr lvl="1"/>
            <a:r>
              <a:rPr lang="en-US" dirty="0"/>
              <a:t>Illumination system</a:t>
            </a:r>
          </a:p>
          <a:p>
            <a:pPr lvl="1"/>
            <a:r>
              <a:rPr lang="en-US" dirty="0"/>
              <a:t>Framework</a:t>
            </a:r>
          </a:p>
          <a:p>
            <a:pPr lvl="0"/>
            <a:r>
              <a:rPr lang="en-US" b="1" dirty="0">
                <a:solidFill>
                  <a:srgbClr val="0070C0"/>
                </a:solidFill>
              </a:rPr>
              <a:t>Must be kept scrupulously clean at all times</a:t>
            </a:r>
          </a:p>
          <a:p>
            <a:pPr lvl="0"/>
            <a:r>
              <a:rPr lang="en-US" dirty="0"/>
              <a:t>Should be placed in a permanent location in the laboratory on a sturdy table in an area where it cannot be bumped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dirty="0"/>
          </a:p>
        </p:txBody>
      </p:sp>
    </p:spTree>
    <p:extLst>
      <p:ext uri="{BB962C8B-B14F-4D97-AF65-F5344CB8AC3E}">
        <p14:creationId xmlns:p14="http://schemas.microsoft.com/office/powerpoint/2010/main" val="17705405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Centrifuge</a:t>
            </a:r>
          </a:p>
        </p:txBody>
      </p:sp>
      <p:sp>
        <p:nvSpPr>
          <p:cNvPr id="3" name="Content Placeholder 2"/>
          <p:cNvSpPr>
            <a:spLocks noGrp="1"/>
          </p:cNvSpPr>
          <p:nvPr>
            <p:ph idx="1"/>
          </p:nvPr>
        </p:nvSpPr>
        <p:spPr/>
        <p:txBody>
          <a:bodyPr/>
          <a:lstStyle/>
          <a:p>
            <a:pPr lvl="0"/>
            <a:r>
              <a:rPr lang="en-US" dirty="0"/>
              <a:t>Used when solids must be separated from liquids</a:t>
            </a:r>
          </a:p>
          <a:p>
            <a:pPr lvl="0"/>
            <a:r>
              <a:rPr lang="en-US" dirty="0"/>
              <a:t>Involves the application of increased gravitational force achieved by rapid spinning</a:t>
            </a:r>
          </a:p>
          <a:p>
            <a:pPr lvl="0"/>
            <a:r>
              <a:rPr lang="en-US" dirty="0"/>
              <a:t>Directions for using the centrifuge are usually given in terms of revolutions per minute (rpm)</a:t>
            </a:r>
          </a:p>
          <a:p>
            <a:pPr lvl="0"/>
            <a:r>
              <a:rPr lang="en-US" dirty="0"/>
              <a:t>Dangerous if used incorrectly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dirty="0"/>
          </a:p>
        </p:txBody>
      </p:sp>
    </p:spTree>
    <p:extLst>
      <p:ext uri="{BB962C8B-B14F-4D97-AF65-F5344CB8AC3E}">
        <p14:creationId xmlns:p14="http://schemas.microsoft.com/office/powerpoint/2010/main" val="2193249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a:t> </a:t>
            </a:r>
            <a:fld id="{71EFB42C-6A15-4A9A-871B-37380EDB6A26}" type="slidenum">
              <a:rPr lang="en-GB" sz="800" smtClean="0"/>
              <a:pPr>
                <a:defRPr/>
              </a:pPr>
              <a:t>44</a:t>
            </a:fld>
            <a:endParaRPr lang="en-GB" sz="800"/>
          </a:p>
          <a:p>
            <a:pPr>
              <a:defRPr/>
            </a:pPr>
            <a:endParaRPr lang="en-GB" dirty="0"/>
          </a:p>
        </p:txBody>
      </p:sp>
      <p:pic>
        <p:nvPicPr>
          <p:cNvPr id="4098" name="Picture 2" descr="https://coursewareobjects.elsevier.com/objects/elr/Kinn14e/IC/jpg/Chapter045/045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0"/>
            <a:ext cx="7620000" cy="652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737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Incubator</a:t>
            </a:r>
          </a:p>
        </p:txBody>
      </p:sp>
      <p:sp>
        <p:nvSpPr>
          <p:cNvPr id="3" name="Content Placeholder 2"/>
          <p:cNvSpPr>
            <a:spLocks noGrp="1"/>
          </p:cNvSpPr>
          <p:nvPr>
            <p:ph idx="1"/>
          </p:nvPr>
        </p:nvSpPr>
        <p:spPr/>
        <p:txBody>
          <a:bodyPr/>
          <a:lstStyle/>
          <a:p>
            <a:pPr lvl="0"/>
            <a:r>
              <a:rPr lang="en-US" dirty="0"/>
              <a:t>Cabinets that maintain constant temperatures</a:t>
            </a:r>
          </a:p>
          <a:p>
            <a:pPr lvl="0"/>
            <a:r>
              <a:rPr lang="en-US" dirty="0"/>
              <a:t>Generally used in microbiology laboratory</a:t>
            </a:r>
          </a:p>
          <a:p>
            <a:pPr lvl="0"/>
            <a:r>
              <a:rPr lang="en-US" dirty="0"/>
              <a:t>Usually have warning alarms if temperature exceeds or falls below specified range</a:t>
            </a:r>
          </a:p>
          <a:p>
            <a:pPr lvl="0"/>
            <a:r>
              <a:rPr lang="en-US" dirty="0"/>
              <a:t>Temperature should be checked daily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dirty="0"/>
          </a:p>
        </p:txBody>
      </p:sp>
    </p:spTree>
    <p:extLst>
      <p:ext uri="{BB962C8B-B14F-4D97-AF65-F5344CB8AC3E}">
        <p14:creationId xmlns:p14="http://schemas.microsoft.com/office/powerpoint/2010/main" val="12934123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For many testing procedures, patients must be given a specific set of instructions to follow</a:t>
            </a:r>
          </a:p>
          <a:p>
            <a:pPr lvl="0"/>
            <a:r>
              <a:rPr lang="en-US" dirty="0"/>
              <a:t>You may be responsible for explaining to the patient measures to be taken before laboratory testing</a:t>
            </a:r>
          </a:p>
          <a:p>
            <a:pPr lvl="0"/>
            <a:r>
              <a:rPr lang="en-US" dirty="0"/>
              <a:t>Make sure you have interpreted the physician’s orders correctly </a:t>
            </a:r>
          </a:p>
          <a:p>
            <a:pPr lvl="0"/>
            <a:r>
              <a:rPr lang="en-US" dirty="0"/>
              <a:t>Patient should be given written instructions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46</a:t>
            </a:fld>
            <a:endParaRPr lang="en-GB" sz="800" dirty="0"/>
          </a:p>
          <a:p>
            <a:pPr>
              <a:defRPr/>
            </a:pPr>
            <a:endParaRPr lang="en-GB" dirty="0"/>
          </a:p>
        </p:txBody>
      </p:sp>
    </p:spTree>
    <p:extLst>
      <p:ext uri="{BB962C8B-B14F-4D97-AF65-F5344CB8AC3E}">
        <p14:creationId xmlns:p14="http://schemas.microsoft.com/office/powerpoint/2010/main" val="2871237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Use common sense and document everything</a:t>
            </a:r>
          </a:p>
          <a:p>
            <a:pPr lvl="0"/>
            <a:r>
              <a:rPr lang="en-US" dirty="0"/>
              <a:t>Make sure the physician has reviewed and signed the test results and has given permission for the patient to be told the results</a:t>
            </a:r>
          </a:p>
          <a:p>
            <a:pPr lvl="0"/>
            <a:r>
              <a:rPr lang="en-US" dirty="0"/>
              <a:t>Maintain confidentiality when disclosing test results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47</a:t>
            </a:fld>
            <a:endParaRPr lang="en-GB" sz="800" dirty="0"/>
          </a:p>
          <a:p>
            <a:pPr>
              <a:defRPr/>
            </a:pPr>
            <a:endParaRPr lang="en-GB" dirty="0"/>
          </a:p>
        </p:txBody>
      </p:sp>
    </p:spTree>
    <p:extLst>
      <p:ext uri="{BB962C8B-B14F-4D97-AF65-F5344CB8AC3E}">
        <p14:creationId xmlns:p14="http://schemas.microsoft.com/office/powerpoint/2010/main" val="7819686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Risks to laboratory workers can be greatly reduced when everyone who works in laboratory is conscious of safety guidelines</a:t>
            </a:r>
          </a:p>
          <a:p>
            <a:pPr lvl="0"/>
            <a:r>
              <a:rPr lang="en-US" dirty="0"/>
              <a:t>Remember: If it hasn’t been documented, it never happened</a:t>
            </a:r>
          </a:p>
          <a:p>
            <a:pPr lvl="0"/>
            <a:r>
              <a:rPr lang="en-US" dirty="0"/>
              <a:t>Your welfare, the welfare of patient, and the welfare of coworkers may depend on your commitment to safety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48</a:t>
            </a:fld>
            <a:endParaRPr lang="en-GB" sz="800" dirty="0"/>
          </a:p>
          <a:p>
            <a:pPr>
              <a:defRPr/>
            </a:pPr>
            <a:endParaRPr lang="en-GB" dirty="0"/>
          </a:p>
        </p:txBody>
      </p:sp>
    </p:spTree>
    <p:extLst>
      <p:ext uri="{BB962C8B-B14F-4D97-AF65-F5344CB8AC3E}">
        <p14:creationId xmlns:p14="http://schemas.microsoft.com/office/powerpoint/2010/main" val="155150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Personnel in the Clinical Laboratory </a:t>
            </a:r>
          </a:p>
        </p:txBody>
      </p:sp>
      <p:sp>
        <p:nvSpPr>
          <p:cNvPr id="3" name="Content Placeholder 2"/>
          <p:cNvSpPr>
            <a:spLocks noGrp="1"/>
          </p:cNvSpPr>
          <p:nvPr>
            <p:ph idx="1"/>
          </p:nvPr>
        </p:nvSpPr>
        <p:spPr/>
        <p:txBody>
          <a:bodyPr/>
          <a:lstStyle/>
          <a:p>
            <a:pPr lvl="0"/>
            <a:r>
              <a:rPr lang="en-US" dirty="0"/>
              <a:t>Laboratory tests are an essential part of a medical diagnosis</a:t>
            </a:r>
          </a:p>
          <a:p>
            <a:pPr lvl="0"/>
            <a:r>
              <a:rPr lang="en-US" dirty="0"/>
              <a:t>Personnel may include:</a:t>
            </a:r>
          </a:p>
          <a:p>
            <a:pPr lvl="1"/>
            <a:r>
              <a:rPr lang="en-US" dirty="0"/>
              <a:t>A director (who may be a pathologist)</a:t>
            </a:r>
          </a:p>
          <a:p>
            <a:pPr lvl="1"/>
            <a:r>
              <a:rPr lang="en-US" dirty="0"/>
              <a:t>Certified medical technologists (MTs) and certified medical laboratory technicians (MLTs)</a:t>
            </a:r>
          </a:p>
          <a:p>
            <a:pPr lvl="1"/>
            <a:r>
              <a:rPr lang="en-US" dirty="0"/>
              <a:t>Medical laboratory assistants (MLAs)</a:t>
            </a:r>
          </a:p>
          <a:p>
            <a:pPr lvl="1"/>
            <a:r>
              <a:rPr lang="en-US" dirty="0"/>
              <a:t>Credentialed medical assistants (CMAs and RMAs)</a:t>
            </a:r>
          </a:p>
          <a:p>
            <a:pPr lvl="1"/>
            <a:r>
              <a:rPr lang="en-US" dirty="0"/>
              <a:t>Phlebotomists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204393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Laboratory Tests</a:t>
            </a:r>
          </a:p>
        </p:txBody>
      </p:sp>
      <p:sp>
        <p:nvSpPr>
          <p:cNvPr id="3" name="Content Placeholder 2"/>
          <p:cNvSpPr>
            <a:spLocks noGrp="1"/>
          </p:cNvSpPr>
          <p:nvPr>
            <p:ph idx="1"/>
          </p:nvPr>
        </p:nvSpPr>
        <p:spPr/>
        <p:txBody>
          <a:bodyPr/>
          <a:lstStyle/>
          <a:p>
            <a:pPr lvl="0"/>
            <a:r>
              <a:rPr lang="en-US" dirty="0"/>
              <a:t>Four main purposes:</a:t>
            </a:r>
          </a:p>
          <a:p>
            <a:pPr lvl="1"/>
            <a:r>
              <a:rPr lang="en-US" dirty="0"/>
              <a:t>To document the good health of a patient</a:t>
            </a:r>
          </a:p>
          <a:p>
            <a:pPr lvl="1"/>
            <a:r>
              <a:rPr lang="en-US" dirty="0"/>
              <a:t>To screen patients for diseases such as diabetes, high cholesterol, or urinary tract infections (UTIs)</a:t>
            </a:r>
          </a:p>
          <a:p>
            <a:pPr lvl="1"/>
            <a:r>
              <a:rPr lang="en-US" b="1" dirty="0">
                <a:solidFill>
                  <a:srgbClr val="FFC000"/>
                </a:solidFill>
              </a:rPr>
              <a:t>To help the provider diagnose a medical disease, disorder, or condition</a:t>
            </a:r>
          </a:p>
          <a:p>
            <a:pPr lvl="1"/>
            <a:r>
              <a:rPr lang="en-US" b="1" dirty="0">
                <a:solidFill>
                  <a:srgbClr val="FFC000"/>
                </a:solidFill>
              </a:rPr>
              <a:t>To help the provider decide the most appropriate treatment, to monitor the effects of medications and treatments, and to monitor a disease process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3385471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Laboratory Testing </a:t>
            </a:r>
          </a:p>
        </p:txBody>
      </p:sp>
      <p:sp>
        <p:nvSpPr>
          <p:cNvPr id="3" name="Content Placeholder 2"/>
          <p:cNvSpPr>
            <a:spLocks noGrp="1"/>
          </p:cNvSpPr>
          <p:nvPr>
            <p:ph idx="1"/>
          </p:nvPr>
        </p:nvSpPr>
        <p:spPr>
          <a:xfrm>
            <a:off x="685800" y="1641475"/>
            <a:ext cx="8216900" cy="4454525"/>
          </a:xfrm>
        </p:spPr>
        <p:txBody>
          <a:bodyPr>
            <a:noAutofit/>
          </a:bodyPr>
          <a:lstStyle/>
          <a:p>
            <a:pPr lvl="0"/>
            <a:r>
              <a:rPr lang="en-US" dirty="0"/>
              <a:t>Used with a thorough health history and physical exam to obtain essential data for diagnosis and management of patient’s condition</a:t>
            </a:r>
          </a:p>
          <a:p>
            <a:pPr lvl="0"/>
            <a:r>
              <a:rPr lang="en-US" b="1" dirty="0">
                <a:solidFill>
                  <a:srgbClr val="FFC000"/>
                </a:solidFill>
              </a:rPr>
              <a:t>Abnormal test results can indicate more than one pathologic condition, so more information is needed</a:t>
            </a:r>
          </a:p>
          <a:p>
            <a:pPr lvl="0"/>
            <a:r>
              <a:rPr lang="en-US" dirty="0"/>
              <a:t>Screening tests examine a particular specimen for presence of a substance that may indicate a disease, often qualitative</a:t>
            </a:r>
          </a:p>
          <a:p>
            <a:pPr lvl="0"/>
            <a:r>
              <a:rPr lang="en-US" dirty="0"/>
              <a:t>Quantitative tests measure numeric values with a unit, such as analyte per given volume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79462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Departments of the </a:t>
            </a:r>
            <a:br>
              <a:rPr lang="en-US" dirty="0"/>
            </a:br>
            <a:r>
              <a:rPr lang="en-US" dirty="0"/>
              <a:t>Clinical Laboratory</a:t>
            </a:r>
          </a:p>
        </p:txBody>
      </p:sp>
      <p:sp>
        <p:nvSpPr>
          <p:cNvPr id="3" name="Content Placeholder 2"/>
          <p:cNvSpPr>
            <a:spLocks noGrp="1"/>
          </p:cNvSpPr>
          <p:nvPr>
            <p:ph idx="1"/>
          </p:nvPr>
        </p:nvSpPr>
        <p:spPr/>
        <p:txBody>
          <a:bodyPr>
            <a:normAutofit/>
          </a:bodyPr>
          <a:lstStyle/>
          <a:p>
            <a:pPr lvl="0"/>
            <a:r>
              <a:rPr lang="en-US" b="1" dirty="0">
                <a:solidFill>
                  <a:srgbClr val="FFC000"/>
                </a:solidFill>
              </a:rPr>
              <a:t>Urinalysis</a:t>
            </a:r>
          </a:p>
          <a:p>
            <a:pPr lvl="1"/>
            <a:r>
              <a:rPr lang="en-US" dirty="0"/>
              <a:t>Physical, chemical, and microscopic evaluation of urine</a:t>
            </a:r>
          </a:p>
          <a:p>
            <a:pPr lvl="0"/>
            <a:r>
              <a:rPr lang="en-US" b="1" dirty="0">
                <a:solidFill>
                  <a:srgbClr val="FF0000"/>
                </a:solidFill>
              </a:rPr>
              <a:t>Hematology</a:t>
            </a:r>
          </a:p>
          <a:p>
            <a:pPr lvl="1"/>
            <a:r>
              <a:rPr lang="en-US" dirty="0"/>
              <a:t>Study of blood cells and coagulation</a:t>
            </a:r>
          </a:p>
          <a:p>
            <a:pPr lvl="0"/>
            <a:r>
              <a:rPr lang="en-US" b="1" dirty="0">
                <a:solidFill>
                  <a:srgbClr val="7030A0"/>
                </a:solidFill>
              </a:rPr>
              <a:t>Chemistry</a:t>
            </a:r>
          </a:p>
          <a:p>
            <a:pPr lvl="1"/>
            <a:r>
              <a:rPr lang="en-US" dirty="0"/>
              <a:t>Analyzes chemicals found in blood, cerebrospinal fluid, urine, and joint fluid</a:t>
            </a:r>
          </a:p>
          <a:p>
            <a:pPr lvl="0"/>
            <a:r>
              <a:rPr lang="en-US" b="1" dirty="0">
                <a:solidFill>
                  <a:srgbClr val="00B050"/>
                </a:solidFill>
              </a:rPr>
              <a:t>Microbiology</a:t>
            </a:r>
          </a:p>
          <a:p>
            <a:pPr lvl="1"/>
            <a:r>
              <a:rPr lang="en-US" dirty="0"/>
              <a:t>Involves the study of bacteria, fungi, yeasts, parasites, and viruses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15116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Urinalysis </a:t>
            </a:r>
          </a:p>
        </p:txBody>
      </p:sp>
      <p:sp>
        <p:nvSpPr>
          <p:cNvPr id="3" name="Content Placeholder 2"/>
          <p:cNvSpPr>
            <a:spLocks noGrp="1"/>
          </p:cNvSpPr>
          <p:nvPr>
            <p:ph idx="1"/>
          </p:nvPr>
        </p:nvSpPr>
        <p:spPr/>
        <p:txBody>
          <a:bodyPr/>
          <a:lstStyle/>
          <a:p>
            <a:pPr lvl="0"/>
            <a:r>
              <a:rPr lang="en-US" b="1" dirty="0">
                <a:solidFill>
                  <a:srgbClr val="00B050"/>
                </a:solidFill>
              </a:rPr>
              <a:t>Physical, chemical, </a:t>
            </a:r>
            <a:r>
              <a:rPr lang="en-US" dirty="0"/>
              <a:t>and microscopic examination of urine</a:t>
            </a:r>
          </a:p>
          <a:p>
            <a:pPr lvl="1"/>
            <a:r>
              <a:rPr lang="en-US" dirty="0"/>
              <a:t>Physical </a:t>
            </a:r>
            <a:r>
              <a:rPr lang="en-US" b="1" dirty="0">
                <a:solidFill>
                  <a:srgbClr val="00B050"/>
                </a:solidFill>
              </a:rPr>
              <a:t>includes color, clarity, specific gravity</a:t>
            </a:r>
          </a:p>
          <a:p>
            <a:pPr lvl="1"/>
            <a:r>
              <a:rPr lang="en-US" dirty="0"/>
              <a:t>Chemical measures levels of </a:t>
            </a:r>
            <a:r>
              <a:rPr lang="en-US" b="1" dirty="0">
                <a:solidFill>
                  <a:srgbClr val="00B050"/>
                </a:solidFill>
              </a:rPr>
              <a:t>glucose, protein, ketones, blood, bilirubin, urobilinogen, nitrites, and pH</a:t>
            </a:r>
          </a:p>
          <a:p>
            <a:pPr lvl="1"/>
            <a:r>
              <a:rPr lang="en-US" dirty="0"/>
              <a:t>Microscopic looks for certain </a:t>
            </a:r>
            <a:r>
              <a:rPr lang="en-US" b="1" dirty="0">
                <a:solidFill>
                  <a:srgbClr val="00B050"/>
                </a:solidFill>
              </a:rPr>
              <a:t>cells, mucus, casts, crystals, yeasts, parasites, and bacteria</a:t>
            </a:r>
          </a:p>
          <a:p>
            <a:pPr lvl="1"/>
            <a:endParaRPr lang="en-US" b="1" dirty="0">
              <a:solidFill>
                <a:srgbClr val="00B050"/>
              </a:solidFill>
            </a:endParaRPr>
          </a:p>
          <a:p>
            <a:pPr lvl="1"/>
            <a:r>
              <a:rPr lang="en-US" b="1" dirty="0">
                <a:solidFill>
                  <a:srgbClr val="00B050"/>
                </a:solidFill>
              </a:rPr>
              <a:t>**this information is crucial!!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1410463383"/>
      </p:ext>
    </p:extLst>
  </p:cSld>
  <p:clrMapOvr>
    <a:masterClrMapping/>
  </p:clrMapOvr>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9108</TotalTime>
  <Words>4319</Words>
  <Application>Microsoft Office PowerPoint</Application>
  <PresentationFormat>On-screen Show (4:3)</PresentationFormat>
  <Paragraphs>419</Paragraphs>
  <Slides>48</Slides>
  <Notes>44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48</vt:i4>
      </vt:variant>
    </vt:vector>
  </HeadingPairs>
  <TitlesOfParts>
    <vt:vector size="57" baseType="lpstr">
      <vt:lpstr>Arial</vt:lpstr>
      <vt:lpstr>ArialMT</vt:lpstr>
      <vt:lpstr>Century Schoolbook</vt:lpstr>
      <vt:lpstr>Times New Roman</vt:lpstr>
      <vt:lpstr>Wingdings</vt:lpstr>
      <vt:lpstr>Wingdings 2</vt:lpstr>
      <vt:lpstr>Wingdings 3</vt:lpstr>
      <vt:lpstr>2_Blue Diagonal</vt:lpstr>
      <vt:lpstr>View</vt:lpstr>
      <vt:lpstr>PowerPoint Presentation</vt:lpstr>
      <vt:lpstr> Clinical Laboratory </vt:lpstr>
      <vt:lpstr>Clinical Laboratory </vt:lpstr>
      <vt:lpstr> Clinical Laboratory </vt:lpstr>
      <vt:lpstr>Personnel in the Clinical Laboratory </vt:lpstr>
      <vt:lpstr>Laboratory Tests</vt:lpstr>
      <vt:lpstr>Clinical Laboratory Testing </vt:lpstr>
      <vt:lpstr>Departments of the  Clinical Laboratory</vt:lpstr>
      <vt:lpstr>Urinalysis </vt:lpstr>
      <vt:lpstr>Hematology </vt:lpstr>
      <vt:lpstr>Chemistry and Microbiology </vt:lpstr>
      <vt:lpstr>Clinical Laboratory Improvement Amendments (CLIA) </vt:lpstr>
      <vt:lpstr>Moderate- and High-Complexity Tests </vt:lpstr>
      <vt:lpstr>Quality Assurance (QA) Guidelines</vt:lpstr>
      <vt:lpstr>Quality Control (QC) Guidelines</vt:lpstr>
      <vt:lpstr>Laboratory Safety Standards </vt:lpstr>
      <vt:lpstr>Laboratory Safety</vt:lpstr>
      <vt:lpstr>Chemical Hazards </vt:lpstr>
      <vt:lpstr>Chemical Safety Procedures </vt:lpstr>
      <vt:lpstr>Biologic Hazards  and Infection Control </vt:lpstr>
      <vt:lpstr>Standard Precautions </vt:lpstr>
      <vt:lpstr>Washing and Sanitizing the Hands </vt:lpstr>
      <vt:lpstr>Bloodborne Pathogens Standard</vt:lpstr>
      <vt:lpstr>Safety Guidelines for Other  Potentially Infectious Materials (OPIM)</vt:lpstr>
      <vt:lpstr>Physical Hazards</vt:lpstr>
      <vt:lpstr>PowerPoint Presentation</vt:lpstr>
      <vt:lpstr>Laboratory Requisitions and Reports </vt:lpstr>
      <vt:lpstr>PowerPoint Presentation</vt:lpstr>
      <vt:lpstr>Specimen Collection </vt:lpstr>
      <vt:lpstr>Ensuring Accuracy </vt:lpstr>
      <vt:lpstr>Labeling Specimens </vt:lpstr>
      <vt:lpstr>Preventing Contamination </vt:lpstr>
      <vt:lpstr>Handling, Processing,  and Storing Specimens </vt:lpstr>
      <vt:lpstr>Chain of Custody </vt:lpstr>
      <vt:lpstr>Measuring Time </vt:lpstr>
      <vt:lpstr>Measuring Temperature</vt:lpstr>
      <vt:lpstr>Units of Measurement </vt:lpstr>
      <vt:lpstr>Measuring Liquid Volume </vt:lpstr>
      <vt:lpstr>Microscope</vt:lpstr>
      <vt:lpstr>PowerPoint Presentation</vt:lpstr>
      <vt:lpstr>CLIA-Approved Procedures for  Provider Performed Microscopy (PPM)</vt:lpstr>
      <vt:lpstr>Microscope Use and Maintenance </vt:lpstr>
      <vt:lpstr>Centrifuge</vt:lpstr>
      <vt:lpstr>PowerPoint Presentation</vt:lpstr>
      <vt:lpstr>Incubator</vt:lpstr>
      <vt:lpstr>Patient Coaching</vt:lpstr>
      <vt:lpstr>Legal and Ethical Issues </vt:lpstr>
      <vt:lpstr>Patient-Centered Care</vt:lpstr>
    </vt:vector>
  </TitlesOfParts>
  <Company>REED Elsevier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Robert Williams</cp:lastModifiedBy>
  <cp:revision>677</cp:revision>
  <dcterms:created xsi:type="dcterms:W3CDTF">2005-01-16T17:28:53Z</dcterms:created>
  <dcterms:modified xsi:type="dcterms:W3CDTF">2020-01-20T01:20:58Z</dcterms:modified>
</cp:coreProperties>
</file>