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1"/>
    <p:sldMasterId id="2147483743" r:id="rId2"/>
  </p:sldMasterIdLst>
  <p:notesMasterIdLst>
    <p:notesMasterId r:id="rId44"/>
  </p:notesMasterIdLst>
  <p:sldIdLst>
    <p:sldId id="316" r:id="rId3"/>
    <p:sldId id="372" r:id="rId4"/>
    <p:sldId id="528" r:id="rId5"/>
    <p:sldId id="458" r:id="rId6"/>
    <p:sldId id="496" r:id="rId7"/>
    <p:sldId id="497" r:id="rId8"/>
    <p:sldId id="498" r:id="rId9"/>
    <p:sldId id="499" r:id="rId10"/>
    <p:sldId id="530" r:id="rId11"/>
    <p:sldId id="529" r:id="rId12"/>
    <p:sldId id="500" r:id="rId13"/>
    <p:sldId id="501" r:id="rId14"/>
    <p:sldId id="503" r:id="rId15"/>
    <p:sldId id="531" r:id="rId16"/>
    <p:sldId id="504" r:id="rId17"/>
    <p:sldId id="505" r:id="rId18"/>
    <p:sldId id="506" r:id="rId19"/>
    <p:sldId id="507" r:id="rId20"/>
    <p:sldId id="508" r:id="rId21"/>
    <p:sldId id="509" r:id="rId22"/>
    <p:sldId id="510" r:id="rId23"/>
    <p:sldId id="511" r:id="rId24"/>
    <p:sldId id="512" r:id="rId25"/>
    <p:sldId id="513" r:id="rId26"/>
    <p:sldId id="514" r:id="rId27"/>
    <p:sldId id="515" r:id="rId28"/>
    <p:sldId id="516" r:id="rId29"/>
    <p:sldId id="517" r:id="rId30"/>
    <p:sldId id="518" r:id="rId31"/>
    <p:sldId id="521" r:id="rId32"/>
    <p:sldId id="519" r:id="rId33"/>
    <p:sldId id="520" r:id="rId34"/>
    <p:sldId id="522" r:id="rId35"/>
    <p:sldId id="523" r:id="rId36"/>
    <p:sldId id="524" r:id="rId37"/>
    <p:sldId id="525" r:id="rId38"/>
    <p:sldId id="526" r:id="rId39"/>
    <p:sldId id="492" r:id="rId40"/>
    <p:sldId id="493" r:id="rId41"/>
    <p:sldId id="527" r:id="rId42"/>
    <p:sldId id="532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2">
          <p15:clr>
            <a:srgbClr val="A4A3A4"/>
          </p15:clr>
        </p15:guide>
        <p15:guide id="3" pos="2880">
          <p15:clr>
            <a:srgbClr val="A4A3A4"/>
          </p15:clr>
        </p15:guide>
        <p15:guide id="4" pos="524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len Kunkelmann" initials="AU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51" autoAdjust="0"/>
    <p:restoredTop sz="89222" autoAdjust="0"/>
  </p:normalViewPr>
  <p:slideViewPr>
    <p:cSldViewPr snapToGrid="0">
      <p:cViewPr varScale="1">
        <p:scale>
          <a:sx n="66" d="100"/>
          <a:sy n="66" d="100"/>
        </p:scale>
        <p:origin x="1242" y="6"/>
      </p:cViewPr>
      <p:guideLst>
        <p:guide orient="horz" pos="2160"/>
        <p:guide orient="horz" pos="1002"/>
        <p:guide pos="2880"/>
        <p:guide pos="52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756"/>
    </p:cViewPr>
  </p:sorterViewPr>
  <p:notesViewPr>
    <p:cSldViewPr snapToGrid="0">
      <p:cViewPr varScale="1">
        <p:scale>
          <a:sx n="64" d="100"/>
          <a:sy n="64" d="100"/>
        </p:scale>
        <p:origin x="-33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94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BF81156-E6AF-44C8-BBE8-65F368915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57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286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10858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5430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20002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078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most cases, veins leaving an abdominal organ empty blood into the inferior vena cava as it heads to the heart.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075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milliliter of blood has approximately 4.2 million to 6 million RBCs, 4500 to 11,000 WBCs, and 150,000 to 450,000 platelets.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267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Plasma is the liquid portion of whole blood.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864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 39.1 in the textbook.</a:t>
            </a:r>
          </a:p>
          <a:p>
            <a:r>
              <a:rPr lang="en-US" dirty="0"/>
              <a:t>Thrombocytes are just a small piece or fragment of a much larger cell called a megakaryocyte that is in the bone marrow.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089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RBCs have a live span of approximately 120 days.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865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 39.2 in the textbook.</a:t>
            </a:r>
          </a:p>
          <a:p>
            <a:r>
              <a:rPr lang="en-US" dirty="0"/>
              <a:t>With the ABO system, each blood type is unique based on the specific antigens present or absent on the surface of the RBCs and specific antibodies circulating in the plasma.</a:t>
            </a:r>
          </a:p>
          <a:p>
            <a:r>
              <a:rPr lang="en-US" dirty="0"/>
              <a:t>With the Rh system, there is a collection of 47 antigens that act together as a group and are referred to as the Rh antigen or Rh factor.</a:t>
            </a:r>
          </a:p>
          <a:p>
            <a:r>
              <a:rPr lang="en-US" dirty="0"/>
              <a:t>About 85% of the population in the United States is Rh-positive, and 15% are Rh-negative.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0952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the unnumbered box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807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Cardiac muscle fibers are electrically linked, forming one unit. A myocardial cell forms a strong, electrical connection to the next cells through special junctions called intercalated disks.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267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conduction system is composed of five structures. Refer back to Figure 39.2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6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92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2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1689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 39.3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230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About one in every three American adults has high blood pressure.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6040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Blood volume, or the amount of circulating blood, has a direct influence on blood pressure. </a:t>
            </a:r>
          </a:p>
          <a:p>
            <a:r>
              <a:rPr lang="en-US" dirty="0"/>
              <a:t>Lastly, the viscosity of blood influences the resistance of blood flow. As the viscosity of the blood increases, so does the resistance, and the blood pressure rises.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063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Because of platelet aggregation and adhesion, a platelet plug is formed over the injury and platelets release clotting factors, which aid in the process of coagulation. </a:t>
            </a:r>
          </a:p>
          <a:p>
            <a:r>
              <a:rPr lang="en-US" dirty="0"/>
              <a:t>Refer to Figure 39.5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7984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Many patients seen in ambulatory care facilities have cardiovascular diseases.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648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Figures 39.6 through 39.8 and Tables 39.4 and 39.5 in the textbook.</a:t>
            </a:r>
          </a:p>
          <a:p>
            <a:r>
              <a:rPr lang="en-US" dirty="0"/>
              <a:t>An arrhythmia or dysrhythmia means the heart rate or rhythm is abnormal. </a:t>
            </a:r>
          </a:p>
          <a:p>
            <a:r>
              <a:rPr lang="en-US" dirty="0"/>
              <a:t>Signs and symptoms of arrhythmias include the following: </a:t>
            </a:r>
          </a:p>
          <a:p>
            <a:pPr lvl="1"/>
            <a:r>
              <a:rPr lang="en-US" dirty="0"/>
              <a:t>Fast or slow heart rate  </a:t>
            </a:r>
          </a:p>
          <a:p>
            <a:pPr lvl="1"/>
            <a:r>
              <a:rPr lang="en-US" dirty="0"/>
              <a:t>Irregular, skipping, or uneven heartbeats </a:t>
            </a:r>
          </a:p>
          <a:p>
            <a:pPr lvl="1"/>
            <a:r>
              <a:rPr lang="en-US" dirty="0"/>
              <a:t>Lightheadedness, dizziness, </a:t>
            </a:r>
            <a:r>
              <a:rPr lang="en-US" dirty="0" smtClean="0"/>
              <a:t>shortness</a:t>
            </a:r>
            <a:r>
              <a:rPr lang="en-US" baseline="0" dirty="0" smtClean="0"/>
              <a:t> of breath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/>
              <a:t>Pallor, angina, sweating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Atherosclerosis is a condition in which plaque or atheromas build up and narrow the artery.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With cardiomyopathy, the heart muscle becomes abnormal. It may become thin and weakened, enlarged and thick, or rigid.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The signs and symptoms of congenital heart defects will depend on its type and severity.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Congestive heart failure (CHF), also called </a:t>
            </a:r>
            <a:r>
              <a:rPr lang="en-US" i="1" dirty="0"/>
              <a:t>heart failure</a:t>
            </a:r>
            <a:r>
              <a:rPr lang="en-US" dirty="0"/>
              <a:t>, occurs when the heart does not efficiently pump blood.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3617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Figures 39.9 and 39.10 as well as Tables 39.6 and 39.7 in the textbook.</a:t>
            </a:r>
          </a:p>
          <a:p>
            <a:r>
              <a:rPr lang="en-US" dirty="0"/>
              <a:t>DVT, or </a:t>
            </a:r>
            <a:r>
              <a:rPr lang="en-US" i="1" dirty="0"/>
              <a:t>thrombophlebitis</a:t>
            </a:r>
            <a:r>
              <a:rPr lang="en-US" i="0" dirty="0"/>
              <a:t>,</a:t>
            </a:r>
            <a:r>
              <a:rPr lang="en-US" dirty="0"/>
              <a:t> occurs when a thrombus forms in a vein deep in the body, usually in the legs. </a:t>
            </a:r>
          </a:p>
          <a:p>
            <a:r>
              <a:rPr lang="en-US" dirty="0"/>
              <a:t>Two types of heart valve disease can occur to each of the valves, including stenosis and insufficiency (also called regurgitation or incompetence). </a:t>
            </a:r>
          </a:p>
          <a:p>
            <a:r>
              <a:rPr lang="en-US" dirty="0"/>
              <a:t>Hypertension (HTN), or </a:t>
            </a:r>
            <a:r>
              <a:rPr lang="en-US" i="1" dirty="0"/>
              <a:t>high blood pressure</a:t>
            </a:r>
            <a:r>
              <a:rPr lang="en-US" dirty="0"/>
              <a:t>, occurs when the force of the blood pushing against the artery wall is elevated. </a:t>
            </a:r>
          </a:p>
          <a:p>
            <a:r>
              <a:rPr lang="en-US" dirty="0"/>
              <a:t>What are the three types of hypertension?</a:t>
            </a:r>
            <a:r>
              <a:rPr lang="en-US" i="1" dirty="0"/>
              <a:t> (Primary, secondary, and malignant)</a:t>
            </a:r>
          </a:p>
          <a:p>
            <a:r>
              <a:rPr lang="en-US" dirty="0"/>
              <a:t>Myocardial infarction (MI), also called a </a:t>
            </a:r>
            <a:r>
              <a:rPr lang="en-US" i="1" dirty="0"/>
              <a:t>heart attack</a:t>
            </a:r>
            <a:r>
              <a:rPr lang="en-US" dirty="0"/>
              <a:t>, affects more than 1 million people in the United States a year, and about half of them die as a result.</a:t>
            </a:r>
          </a:p>
          <a:p>
            <a:r>
              <a:rPr lang="en-US" dirty="0"/>
              <a:t>POTS is considered a dysautonomia, an abnormal condition of the autonomic nervous system (ANS). </a:t>
            </a:r>
          </a:p>
          <a:p>
            <a:r>
              <a:rPr lang="en-US" dirty="0"/>
              <a:t>There are several types of shock: anaphylactic, cardiogenic, hypovolemic, neurogenic, and septic. Discuss these different types.</a:t>
            </a:r>
          </a:p>
          <a:p>
            <a:r>
              <a:rPr lang="en-US" dirty="0"/>
              <a:t>Signs and symptoms of shock include a weak rapid pulse and rapid shallow respirations; changes in level of consciousness; dizziness; sweaty, pale skin; cool hands and feet; bluish lips and fingernails; and decreased or no urine output.</a:t>
            </a:r>
          </a:p>
          <a:p>
            <a:r>
              <a:rPr lang="en-US" dirty="0"/>
              <a:t>Varicose veins are swollen, twisted veins seen under the skin, usually in the legs or rectum (hemorrhoids).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0305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 39.7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5990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Figures 39.11 and 39.12 in the textbook.</a:t>
            </a:r>
          </a:p>
          <a:p>
            <a:r>
              <a:rPr lang="en-US" dirty="0"/>
              <a:t>Discuss each of these cardiovascular system diseases.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5037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Tables 39.8 and 39.9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029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3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49340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cardiologists also want a complete list of the vitamins as well as the herbal, prescription, and over-the-counter (OTC) medications the patient is taking, including the strength and frequency of use for each.</a:t>
            </a:r>
          </a:p>
          <a:p>
            <a:r>
              <a:rPr lang="en-US" dirty="0"/>
              <a:t>Refer to Figure 39.13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2320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medical assistant can support the provider by doing some diagnostic tests in the exam room.</a:t>
            </a:r>
          </a:p>
          <a:p>
            <a:r>
              <a:rPr lang="en-US" dirty="0"/>
              <a:t>Discuss these types of angiography.</a:t>
            </a:r>
          </a:p>
          <a:p>
            <a:r>
              <a:rPr lang="en-US" dirty="0"/>
              <a:t>Refer to Figure 39.14 in the textbook.</a:t>
            </a:r>
          </a:p>
          <a:p>
            <a:r>
              <a:rPr lang="en-US" dirty="0"/>
              <a:t>Based on what is found during the cardiac catherization, the provider may also treat the condition. These treatments may include the following: </a:t>
            </a:r>
          </a:p>
          <a:p>
            <a:pPr lvl="1"/>
            <a:r>
              <a:rPr lang="en-US" dirty="0"/>
              <a:t>Repair of congenital heart defects </a:t>
            </a:r>
          </a:p>
          <a:p>
            <a:pPr lvl="1"/>
            <a:r>
              <a:rPr lang="en-US" dirty="0"/>
              <a:t>Angioplasty: A treatment to widen narrowed blood vessels by expanding a small balloon at the site, which compresses widens the vessel; a stent (small metal coil) may be inserted to help keep the vessel opened </a:t>
            </a:r>
          </a:p>
          <a:p>
            <a:pPr lvl="1"/>
            <a:r>
              <a:rPr lang="en-US" dirty="0"/>
              <a:t>Replacement or repair of a heart valve </a:t>
            </a:r>
          </a:p>
          <a:p>
            <a:pPr lvl="1"/>
            <a:r>
              <a:rPr lang="en-US" dirty="0"/>
              <a:t>Balloon valvuloplasty: A treatment to open narrowed heart valves, using a catheter with a balloon </a:t>
            </a:r>
          </a:p>
          <a:p>
            <a:pPr lvl="1"/>
            <a:r>
              <a:rPr lang="en-US" dirty="0"/>
              <a:t>Ablation: A treatment for arrhythmias that involves using a catheter with heat (radiofrequency energy or laser) or cold (nitrous oxide) to destroy abnormal tissue causing the arrhythmias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655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Procedure 39.1 in the textbook.</a:t>
            </a:r>
          </a:p>
          <a:p>
            <a:r>
              <a:rPr lang="en-US" dirty="0"/>
              <a:t>Tables 39.10 and 39.11 provide information on additional diagnostic procedures and tests.</a:t>
            </a:r>
          </a:p>
          <a:p>
            <a:r>
              <a:rPr lang="en-US" dirty="0"/>
              <a:t>Refer to </a:t>
            </a:r>
            <a:r>
              <a:rPr lang="en-US" dirty="0" smtClean="0"/>
              <a:t>Figures </a:t>
            </a:r>
            <a:r>
              <a:rPr lang="en-US" dirty="0"/>
              <a:t>39.15 and 39.16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1004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Appendix B, Medication Classification, for information on the classification, including indication for use, desired effect, side effects, adverse reactions, and generic and trade names.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97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 39.17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4535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Sources for information include the American Heart Association (www.heart.org); Nutrition.gov, USDA, workshops and conferences; professional organizations, such as the American Association of Medical Assistants (AAMA); and reputable Internet sites.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7460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Diagnostic procedures can have a marked effect on the patient’s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2697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a patient is put on a new medication, providing information on the medication is important. The medical assistant should review the information with the patient. Also, giving the patient a handout to take home and a phone number to call if questions arise promotes patient-centered care.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0300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262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The cardiovascular system is also called the circulatory system.</a:t>
            </a:r>
          </a:p>
          <a:p>
            <a:r>
              <a:rPr lang="en-US" dirty="0"/>
              <a:t>Cellular injury and death of the cells will occur if the system malfunctions and critical substances are withheld from the cells.</a:t>
            </a:r>
          </a:p>
          <a:p>
            <a:r>
              <a:rPr lang="en-US" dirty="0"/>
              <a:t>Refer to Figure 39.1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041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Blood vessels create a “pipeline” for blood to move out to the body and back to the heart.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Blood vessels differ in their role, structure, and size.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248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The heart is the size of a fist. It is a complex muscular organ that pumps blood around the body.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The apex of heart rests just above diaphragm.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The right atrium receives blood from body; the left atrium receives blood from lungs.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The ventricles pump blood to the body and the lungs.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Refer to Figure 39.2 in the textbook.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69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Valves are competent if they open and close properly, letting through or holding back an expected amount of blood.</a:t>
            </a:r>
          </a:p>
          <a:p>
            <a:r>
              <a:rPr lang="en-US" dirty="0"/>
              <a:t>The AV valves are bicuspid (mitral) and tricuspid.</a:t>
            </a:r>
          </a:p>
          <a:p>
            <a:r>
              <a:rPr lang="en-US" dirty="0"/>
              <a:t>The SL valves are found between ventricles and arteries leading out of heart.</a:t>
            </a:r>
          </a:p>
          <a:p>
            <a:r>
              <a:rPr lang="en-US" dirty="0"/>
              <a:t>The SL valves are pulmonary and aortic.</a:t>
            </a:r>
          </a:p>
          <a:p>
            <a:r>
              <a:rPr lang="en-US" dirty="0"/>
              <a:t>During the diastole phase, the heart is at rest and the atria fill with blood.</a:t>
            </a:r>
          </a:p>
          <a:p>
            <a:r>
              <a:rPr lang="en-US" dirty="0"/>
              <a:t>The systole phase occurs when the heart is contracting.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568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body has several types of blood flow pathways or circulations.</a:t>
            </a:r>
          </a:p>
          <a:p>
            <a:r>
              <a:rPr lang="en-US" dirty="0"/>
              <a:t>Pulmonary circulation begins as the blood returns from the body. The superior vena and the inferior vena cava bring deoxygenated blood from the body to the right atrium. </a:t>
            </a:r>
          </a:p>
          <a:p>
            <a:r>
              <a:rPr lang="en-US" dirty="0"/>
              <a:t>When the atria are full of blood, they contract. The oxygenated blood in the left atrium moves past the bicuspid or mitral valve and empties into the left ventricle.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117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 39.3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114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210060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303100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994053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08450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37708128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1672213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3388323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412055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431387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096375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782374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E234264E-8860-42A2-83C5-41782AA54ED9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532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672316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449647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159702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088464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48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41475"/>
            <a:ext cx="77724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15250" y="6615921"/>
            <a:ext cx="1327150" cy="219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i="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1790700" y="6615921"/>
            <a:ext cx="5562600" cy="238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 algn="ctr"/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Copyright © </a:t>
            </a:r>
            <a:r>
              <a:rPr lang="en-US" sz="800" kern="1200" dirty="0" smtClean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2020, 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Elsevier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 Inc. All Rights Reserved.</a:t>
            </a:r>
            <a:endParaRPr lang="en-US" sz="800" kern="1200" dirty="0">
              <a:solidFill>
                <a:schemeClr val="bg2"/>
              </a:solidFill>
              <a:effectLst/>
              <a:latin typeface="Arial" charset="0"/>
              <a:ea typeface="ＭＳ Ｐゴシック" charset="-128"/>
              <a:cs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  <p:sldLayoutId id="214748374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2" pitchFamily="18" charset="2"/>
        <a:buChar char=""/>
        <a:defRPr sz="28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" pitchFamily="2" charset="2"/>
        <a:buChar char="Ø"/>
        <a:defRPr sz="2400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Char char="•"/>
        <a:defRPr sz="2000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3" pitchFamily="18" charset="2"/>
        <a:buChar char=""/>
        <a:defRPr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51521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hf hdr="0" ftr="0" dt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583221" y="2571798"/>
            <a:ext cx="7977558" cy="167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en-US" sz="4000" dirty="0">
                <a:solidFill>
                  <a:schemeClr val="bg2"/>
                </a:solidFill>
              </a:rPr>
              <a:t>Cardiology</a:t>
            </a:r>
          </a:p>
          <a:p>
            <a:pPr algn="ctr"/>
            <a:endParaRPr lang="en-US" sz="4000" dirty="0">
              <a:solidFill>
                <a:schemeClr val="bg2"/>
              </a:solidFill>
            </a:endParaRPr>
          </a:p>
          <a:p>
            <a:pPr algn="ctr"/>
            <a:r>
              <a:rPr lang="en-US" sz="3000" dirty="0">
                <a:solidFill>
                  <a:schemeClr val="bg2"/>
                </a:solidFill>
              </a:rPr>
              <a:t>Chapter 39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1026" name="Picture 2" descr="Image result for picture of the heart chambers and valv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69" y="567558"/>
            <a:ext cx="5312978" cy="5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25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Coronary Circulation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Right and left coronary arteries are first branches off ascending aorta</a:t>
            </a:r>
          </a:p>
          <a:p>
            <a:pPr lvl="0"/>
            <a:r>
              <a:rPr lang="en-US" dirty="0"/>
              <a:t>Coronary arteries bring nutrients and oxygen to heart tissue</a:t>
            </a:r>
          </a:p>
          <a:p>
            <a:pPr lvl="0"/>
            <a:r>
              <a:rPr lang="en-US" dirty="0"/>
              <a:t>Coronary arteries have important role of maintaining </a:t>
            </a:r>
            <a:r>
              <a:rPr lang="en-US" dirty="0" smtClean="0"/>
              <a:t>myocardium</a:t>
            </a:r>
          </a:p>
          <a:p>
            <a:pPr lvl="0"/>
            <a:endParaRPr lang="en-US" dirty="0"/>
          </a:p>
          <a:p>
            <a:pPr lvl="0"/>
            <a:r>
              <a:rPr lang="en-US" b="1" dirty="0" smtClean="0">
                <a:solidFill>
                  <a:srgbClr val="FFFF00"/>
                </a:solidFill>
              </a:rPr>
              <a:t>**I would remember this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53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Hepatic Portal Circulation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Veins from spleen, gallbladder, stomach, and intestines dump blood into hepatic portal vein, which takes blood to liver</a:t>
            </a:r>
          </a:p>
          <a:p>
            <a:pPr lvl="0"/>
            <a:r>
              <a:rPr lang="en-US" dirty="0"/>
              <a:t>Liver has special role in filtering blood and metabolizes or breaks down substances</a:t>
            </a:r>
          </a:p>
          <a:p>
            <a:pPr lvl="1"/>
            <a:r>
              <a:rPr lang="en-US" dirty="0"/>
              <a:t>Glucose</a:t>
            </a:r>
          </a:p>
          <a:p>
            <a:pPr lvl="1"/>
            <a:r>
              <a:rPr lang="en-US" dirty="0"/>
              <a:t>Toxic substances like alcohol or medications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55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Made up of two components:</a:t>
            </a:r>
          </a:p>
          <a:p>
            <a:pPr lvl="1"/>
            <a:r>
              <a:rPr lang="en-US" dirty="0"/>
              <a:t>Liquid portion: Plasma (55%)</a:t>
            </a:r>
          </a:p>
          <a:p>
            <a:pPr lvl="1"/>
            <a:r>
              <a:rPr lang="en-US" dirty="0"/>
              <a:t>Formed elements: RBCs, WBCs, and platelets (45%)</a:t>
            </a:r>
          </a:p>
          <a:p>
            <a:r>
              <a:rPr lang="en-US" dirty="0"/>
              <a:t>The average 150-pound person has approximately 5 liters of blood circulating throughout the body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731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756745"/>
            <a:ext cx="6620968" cy="3594538"/>
          </a:xfrm>
        </p:spPr>
        <p:txBody>
          <a:bodyPr/>
          <a:lstStyle/>
          <a:p>
            <a:r>
              <a:rPr lang="en-US" sz="2800" dirty="0" smtClean="0"/>
              <a:t>The next 5 slides are a review of blood, based on this information it will help you to understand the effects blood has on the heart and the circulatory system.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14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239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Plasma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Contains 90% water, and:</a:t>
            </a:r>
          </a:p>
          <a:p>
            <a:pPr lvl="1"/>
            <a:r>
              <a:rPr lang="en-US" dirty="0"/>
              <a:t>Albumin</a:t>
            </a:r>
          </a:p>
          <a:p>
            <a:pPr lvl="1"/>
            <a:r>
              <a:rPr lang="en-US" dirty="0"/>
              <a:t>Globulins</a:t>
            </a:r>
          </a:p>
          <a:p>
            <a:pPr lvl="1"/>
            <a:r>
              <a:rPr lang="en-US" dirty="0"/>
              <a:t>Clotting factors</a:t>
            </a:r>
          </a:p>
          <a:p>
            <a:pPr lvl="1"/>
            <a:r>
              <a:rPr lang="en-US" dirty="0"/>
              <a:t>Complement</a:t>
            </a:r>
          </a:p>
          <a:p>
            <a:pPr lvl="1"/>
            <a:r>
              <a:rPr lang="en-US" dirty="0"/>
              <a:t>Inorganic substances and electrolytes</a:t>
            </a:r>
          </a:p>
          <a:p>
            <a:pPr lvl="1"/>
            <a:r>
              <a:rPr lang="en-US" dirty="0"/>
              <a:t>Organic substances</a:t>
            </a:r>
          </a:p>
          <a:p>
            <a:pPr lvl="1"/>
            <a:r>
              <a:rPr lang="en-US" dirty="0"/>
              <a:t>Waste products</a:t>
            </a:r>
          </a:p>
          <a:p>
            <a:r>
              <a:rPr lang="en-US" dirty="0"/>
              <a:t>Has a narrow pH range (7.35 to 7.45)</a:t>
            </a:r>
          </a:p>
          <a:p>
            <a:r>
              <a:rPr lang="en-US" dirty="0"/>
              <a:t>Most chemical reactions in body are pH dependent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66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Thrombocytes and Leukocytes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096814"/>
            <a:ext cx="8018813" cy="373642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Thrombocytes (platelets) aid in coagulation</a:t>
            </a:r>
          </a:p>
          <a:p>
            <a:pPr lvl="0"/>
            <a:r>
              <a:rPr lang="en-US" dirty="0"/>
              <a:t>Leukocytes (WBCs) protect body from invading pathogens</a:t>
            </a:r>
          </a:p>
          <a:p>
            <a:pPr lvl="1"/>
            <a:r>
              <a:rPr lang="en-US" dirty="0"/>
              <a:t>Granulocytes</a:t>
            </a:r>
          </a:p>
          <a:p>
            <a:pPr lvl="2"/>
            <a:r>
              <a:rPr lang="en-US" dirty="0"/>
              <a:t>Neutrophils</a:t>
            </a:r>
          </a:p>
          <a:p>
            <a:pPr lvl="2"/>
            <a:r>
              <a:rPr lang="en-US" dirty="0"/>
              <a:t>Eosinophils</a:t>
            </a:r>
          </a:p>
          <a:p>
            <a:pPr lvl="2"/>
            <a:r>
              <a:rPr lang="en-US" dirty="0"/>
              <a:t>Basophils</a:t>
            </a:r>
          </a:p>
          <a:p>
            <a:pPr lvl="1"/>
            <a:r>
              <a:rPr lang="en-US" dirty="0"/>
              <a:t>Agranulocytes</a:t>
            </a:r>
          </a:p>
          <a:p>
            <a:pPr lvl="2"/>
            <a:r>
              <a:rPr lang="en-US" dirty="0"/>
              <a:t>Monocytes</a:t>
            </a:r>
          </a:p>
          <a:p>
            <a:pPr lvl="2"/>
            <a:r>
              <a:rPr lang="en-US" dirty="0"/>
              <a:t>Lymphocytes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508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Erythrocytes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Red blood cells (RBCs)</a:t>
            </a:r>
          </a:p>
          <a:p>
            <a:pPr lvl="0"/>
            <a:r>
              <a:rPr lang="en-US" dirty="0"/>
              <a:t>Transport oxygen and carbon dioxide throughout the body</a:t>
            </a:r>
          </a:p>
          <a:p>
            <a:pPr lvl="0"/>
            <a:r>
              <a:rPr lang="en-US" dirty="0"/>
              <a:t>RBC production is stimulated by erythropoietin</a:t>
            </a:r>
          </a:p>
          <a:p>
            <a:pPr lvl="0"/>
            <a:r>
              <a:rPr lang="en-US" dirty="0"/>
              <a:t>When RBC is no longer useful, it is broken down into iron and bilirubin in the spleen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32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ABO system</a:t>
            </a:r>
          </a:p>
          <a:p>
            <a:pPr lvl="1"/>
            <a:r>
              <a:rPr lang="en-US" dirty="0"/>
              <a:t>Each person has the A, B, ABO, or O blood type</a:t>
            </a:r>
          </a:p>
          <a:p>
            <a:pPr lvl="0"/>
            <a:r>
              <a:rPr lang="en-US" dirty="0"/>
              <a:t>Rh system</a:t>
            </a:r>
          </a:p>
          <a:p>
            <a:pPr lvl="1"/>
            <a:r>
              <a:rPr lang="en-US" dirty="0"/>
              <a:t>Each person is either Rh-positive or Rh-negative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63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Span 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Unborn child receives oxygen and nutrients from mother’s blood</a:t>
            </a:r>
          </a:p>
          <a:p>
            <a:pPr lvl="0"/>
            <a:r>
              <a:rPr lang="en-US" dirty="0"/>
              <a:t>As child grows and matures, heart rate decreases</a:t>
            </a:r>
          </a:p>
          <a:p>
            <a:pPr lvl="1"/>
            <a:r>
              <a:rPr lang="en-US" dirty="0"/>
              <a:t>Resistance for blood flow increases and thus the blood pressure increases with age</a:t>
            </a:r>
          </a:p>
          <a:p>
            <a:pPr lvl="0"/>
            <a:r>
              <a:rPr lang="en-US" dirty="0"/>
              <a:t>As person ages, the heart and blood vessels undergo changes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23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3525"/>
            <a:ext cx="9144000" cy="1057275"/>
          </a:xfrm>
        </p:spPr>
        <p:txBody>
          <a:bodyPr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                     </a:t>
            </a:r>
            <a:r>
              <a:rPr lang="en-US" dirty="0"/>
              <a:t>Cardiology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1600" dirty="0"/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87500"/>
            <a:ext cx="8864600" cy="4551363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sz="2600" dirty="0"/>
              <a:t>Describe the anatomy of the cardiovascular system.</a:t>
            </a:r>
          </a:p>
          <a:p>
            <a:pPr>
              <a:buFont typeface="+mj-lt"/>
              <a:buAutoNum type="arabicPeriod"/>
            </a:pPr>
            <a:r>
              <a:rPr lang="en-US" sz="2600" dirty="0"/>
              <a:t>Explain the pulmonary and systemic circulations.</a:t>
            </a:r>
          </a:p>
          <a:p>
            <a:pPr>
              <a:buFont typeface="+mj-lt"/>
              <a:buAutoNum type="arabicPeriod"/>
            </a:pPr>
            <a:r>
              <a:rPr lang="en-US" sz="2600" dirty="0"/>
              <a:t>Describe coronary circulation, hepatic portal circulation, and fetal circulation.</a:t>
            </a:r>
          </a:p>
          <a:p>
            <a:pPr>
              <a:buFont typeface="+mj-lt"/>
              <a:buAutoNum type="arabicPeriod"/>
            </a:pPr>
            <a:r>
              <a:rPr lang="en-US" sz="2600" dirty="0"/>
              <a:t>Explain the components in blood, and discuss blood types.</a:t>
            </a:r>
          </a:p>
          <a:p>
            <a:pPr>
              <a:buFont typeface="+mj-lt"/>
              <a:buAutoNum type="arabicPeriod"/>
            </a:pPr>
            <a:r>
              <a:rPr lang="en-US" sz="2600" dirty="0"/>
              <a:t>Describe life span changes related to the cardiovascular system.</a:t>
            </a:r>
          </a:p>
          <a:p>
            <a:pPr>
              <a:buFont typeface="+mj-lt"/>
              <a:buAutoNum type="arabicPeriod"/>
            </a:pPr>
            <a:r>
              <a:rPr lang="en-US" sz="2600" b="1" dirty="0">
                <a:solidFill>
                  <a:srgbClr val="FFFF00"/>
                </a:solidFill>
              </a:rPr>
              <a:t>Describe the conduction system of the heart, including the three states of a cardiac cell.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Cardiac Muscle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Two kinds of cardiac cells</a:t>
            </a:r>
          </a:p>
          <a:p>
            <a:pPr lvl="1"/>
            <a:r>
              <a:rPr lang="en-US" dirty="0"/>
              <a:t>Electrical or conduction system cells</a:t>
            </a:r>
          </a:p>
          <a:p>
            <a:pPr lvl="1"/>
            <a:r>
              <a:rPr lang="en-US" dirty="0"/>
              <a:t>Myocardial cells</a:t>
            </a:r>
          </a:p>
          <a:p>
            <a:r>
              <a:rPr lang="en-US" dirty="0"/>
              <a:t>Electrical cells have three unique characteristics:</a:t>
            </a:r>
          </a:p>
          <a:p>
            <a:pPr lvl="1"/>
            <a:r>
              <a:rPr lang="en-US" dirty="0"/>
              <a:t>Automaticity</a:t>
            </a:r>
          </a:p>
          <a:p>
            <a:pPr lvl="1"/>
            <a:r>
              <a:rPr lang="en-US" dirty="0"/>
              <a:t>Excitability</a:t>
            </a:r>
          </a:p>
          <a:p>
            <a:pPr lvl="1"/>
            <a:r>
              <a:rPr lang="en-US" dirty="0" smtClean="0"/>
              <a:t>Conductivity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***</a:t>
            </a:r>
            <a:r>
              <a:rPr lang="en-US" b="1" dirty="0" smtClean="0">
                <a:solidFill>
                  <a:srgbClr val="FFFF00"/>
                </a:solidFill>
              </a:rPr>
              <a:t>know the layers of the heart </a:t>
            </a:r>
            <a:r>
              <a:rPr lang="en-US" b="1" dirty="0" err="1" smtClean="0">
                <a:solidFill>
                  <a:srgbClr val="FFFF00"/>
                </a:solidFill>
              </a:rPr>
              <a:t>ie</a:t>
            </a:r>
            <a:r>
              <a:rPr lang="en-US" b="1" dirty="0" smtClean="0">
                <a:solidFill>
                  <a:srgbClr val="FFFF00"/>
                </a:solidFill>
              </a:rPr>
              <a:t>, myocardium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310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Conduction System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033751"/>
            <a:ext cx="8018813" cy="293238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Sinoatrial (SA) node</a:t>
            </a:r>
          </a:p>
          <a:p>
            <a:pPr lvl="0"/>
            <a:r>
              <a:rPr lang="en-US" dirty="0"/>
              <a:t>Atrioventricular (AV) node</a:t>
            </a:r>
          </a:p>
          <a:p>
            <a:pPr lvl="0"/>
            <a:r>
              <a:rPr lang="en-US" dirty="0"/>
              <a:t>Bundle of His (also called </a:t>
            </a:r>
            <a:r>
              <a:rPr lang="en-US" i="1" dirty="0"/>
              <a:t>AV bundle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Right and left bundle branches</a:t>
            </a:r>
          </a:p>
          <a:p>
            <a:pPr lvl="0"/>
            <a:r>
              <a:rPr lang="en-US" dirty="0"/>
              <a:t>Purkinje </a:t>
            </a:r>
            <a:r>
              <a:rPr lang="en-US" dirty="0" smtClean="0"/>
              <a:t>fibers</a:t>
            </a:r>
          </a:p>
          <a:p>
            <a:pPr lvl="0"/>
            <a:r>
              <a:rPr lang="en-US" dirty="0" smtClean="0"/>
              <a:t>*****</a:t>
            </a:r>
            <a:r>
              <a:rPr lang="en-US" b="1" dirty="0" smtClean="0">
                <a:solidFill>
                  <a:srgbClr val="FFFF00"/>
                </a:solidFill>
              </a:rPr>
              <a:t>know these 5 structures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22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States of Cardiac Cell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Polarized</a:t>
            </a:r>
          </a:p>
          <a:p>
            <a:pPr lvl="1"/>
            <a:r>
              <a:rPr lang="en-US" dirty="0"/>
              <a:t>”Waiting” stage</a:t>
            </a:r>
          </a:p>
          <a:p>
            <a:pPr lvl="0"/>
            <a:r>
              <a:rPr lang="en-US" dirty="0"/>
              <a:t>Depolarized</a:t>
            </a:r>
          </a:p>
          <a:p>
            <a:pPr lvl="1"/>
            <a:r>
              <a:rPr lang="en-US" dirty="0"/>
              <a:t>When impulse hits cells, cells’ charges charge</a:t>
            </a:r>
          </a:p>
          <a:p>
            <a:pPr lvl="1"/>
            <a:r>
              <a:rPr lang="en-US" dirty="0"/>
              <a:t>Impulse moves through cell, causing action potential</a:t>
            </a:r>
          </a:p>
          <a:p>
            <a:pPr lvl="0"/>
            <a:r>
              <a:rPr lang="en-US" dirty="0"/>
              <a:t>Repolarized</a:t>
            </a:r>
          </a:p>
          <a:p>
            <a:pPr lvl="1"/>
            <a:r>
              <a:rPr lang="en-US" dirty="0"/>
              <a:t>After impulse passes over cell, ions move back to their original </a:t>
            </a:r>
            <a:r>
              <a:rPr lang="en-US" dirty="0" smtClean="0"/>
              <a:t>location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7" lvl="1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****KNOW!!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572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Conduction System and Blood Flow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317531"/>
            <a:ext cx="8018813" cy="277473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Conduction system is the electrical system in the heart</a:t>
            </a:r>
          </a:p>
          <a:p>
            <a:pPr lvl="1"/>
            <a:r>
              <a:rPr lang="en-US" dirty="0"/>
              <a:t>Recorded on an ECG</a:t>
            </a:r>
          </a:p>
          <a:p>
            <a:r>
              <a:rPr lang="en-US" dirty="0"/>
              <a:t>Cardiac muscle is different than other muscles in the body</a:t>
            </a:r>
          </a:p>
          <a:p>
            <a:pPr lvl="1"/>
            <a:r>
              <a:rPr lang="en-US" dirty="0"/>
              <a:t>When heart rate needs to change to meet demands of body, autonomic nervous system automatically kicks 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82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 Pressure (BP)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Blood pressure (BP): Resulting force of blood against the walls of arteries</a:t>
            </a:r>
          </a:p>
          <a:p>
            <a:pPr lvl="0"/>
            <a:r>
              <a:rPr lang="en-US" dirty="0"/>
              <a:t>Two measurements are taken during cardiac cycle:</a:t>
            </a:r>
          </a:p>
          <a:p>
            <a:pPr lvl="1"/>
            <a:r>
              <a:rPr lang="en-US" dirty="0"/>
              <a:t>Systole: Measured when heart is contracting and pumping out the blood</a:t>
            </a:r>
          </a:p>
          <a:p>
            <a:pPr lvl="1"/>
            <a:r>
              <a:rPr lang="en-US" dirty="0"/>
              <a:t>Diastole: Relaxation phase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609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Factors that </a:t>
            </a:r>
            <a:r>
              <a:rPr lang="en-US" dirty="0" smtClean="0"/>
              <a:t>Influence BP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Blood volume</a:t>
            </a:r>
          </a:p>
          <a:p>
            <a:pPr lvl="1"/>
            <a:r>
              <a:rPr lang="en-US" dirty="0"/>
              <a:t>Can be raised by blood/plasma/IV transfusions or increased sodium intake</a:t>
            </a:r>
          </a:p>
          <a:p>
            <a:pPr lvl="0"/>
            <a:r>
              <a:rPr lang="en-US" dirty="0"/>
              <a:t>Strength of ventricular contractions</a:t>
            </a:r>
          </a:p>
          <a:p>
            <a:pPr lvl="0"/>
            <a:r>
              <a:rPr lang="en-US" dirty="0"/>
              <a:t>Resistance to blood flow</a:t>
            </a:r>
          </a:p>
          <a:p>
            <a:pPr lvl="1"/>
            <a:r>
              <a:rPr lang="en-US" dirty="0"/>
              <a:t>Plaque</a:t>
            </a:r>
          </a:p>
          <a:p>
            <a:pPr lvl="1"/>
            <a:r>
              <a:rPr lang="en-US" dirty="0"/>
              <a:t>Smoking</a:t>
            </a:r>
          </a:p>
          <a:p>
            <a:pPr lvl="1"/>
            <a:r>
              <a:rPr lang="en-US" dirty="0"/>
              <a:t>Constriction of smooth muscles during vasoconstriction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470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Coagulation and Hemostasis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065283"/>
            <a:ext cx="8018813" cy="3799489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Damaged vessel will constrict to slow the flow of blood through vessel</a:t>
            </a:r>
          </a:p>
          <a:p>
            <a:pPr lvl="0"/>
            <a:r>
              <a:rPr lang="en-US" dirty="0"/>
              <a:t>In response to injury, platelets become sticky and clump together (aggregation)</a:t>
            </a:r>
          </a:p>
          <a:p>
            <a:pPr lvl="1"/>
            <a:r>
              <a:rPr lang="en-US" dirty="0"/>
              <a:t>Platelets then stick to area of injury (adhesion)</a:t>
            </a:r>
          </a:p>
          <a:p>
            <a:r>
              <a:rPr lang="en-US" dirty="0"/>
              <a:t>Fibrin net traps RBCs and more platelets to form a thrombus (coagulation)</a:t>
            </a:r>
          </a:p>
          <a:p>
            <a:r>
              <a:rPr lang="en-US" dirty="0"/>
              <a:t>Hemostasis: When body stops flow of blood through </a:t>
            </a:r>
            <a:r>
              <a:rPr lang="en-US" dirty="0" smtClean="0"/>
              <a:t>coagulation</a:t>
            </a:r>
          </a:p>
          <a:p>
            <a:r>
              <a:rPr lang="en-US" dirty="0" smtClean="0"/>
              <a:t>**</a:t>
            </a:r>
            <a:r>
              <a:rPr lang="en-US" b="1" dirty="0" smtClean="0">
                <a:solidFill>
                  <a:srgbClr val="FFFF00"/>
                </a:solidFill>
              </a:rPr>
              <a:t>FOR YOUR INFORMATION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50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 and Symptoms of Cardiovascular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065283"/>
            <a:ext cx="4000501" cy="326346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Angina (chest pain)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Bradycardia (heartbeat &gt;60 bpm)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Tachycardia (heartbeat &lt;100 bpm)</a:t>
            </a:r>
          </a:p>
          <a:p>
            <a:pPr lvl="0"/>
            <a:r>
              <a:rPr lang="en-US" dirty="0"/>
              <a:t>Palpitation</a:t>
            </a:r>
          </a:p>
          <a:p>
            <a:pPr lvl="0"/>
            <a:r>
              <a:rPr lang="en-US" dirty="0"/>
              <a:t>Cyanosis</a:t>
            </a:r>
          </a:p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737099" y="1641475"/>
            <a:ext cx="3898901" cy="4665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Pallor</a:t>
            </a:r>
          </a:p>
          <a:p>
            <a:r>
              <a:rPr lang="en-US" kern="0" dirty="0" smtClean="0"/>
              <a:t>Dyspnea</a:t>
            </a:r>
          </a:p>
          <a:p>
            <a:r>
              <a:rPr lang="en-US" kern="0" dirty="0" smtClean="0"/>
              <a:t>Orthopnea</a:t>
            </a:r>
          </a:p>
          <a:p>
            <a:r>
              <a:rPr lang="en-US" kern="0" dirty="0" smtClean="0"/>
              <a:t>Shortness of breath</a:t>
            </a:r>
          </a:p>
          <a:p>
            <a:r>
              <a:rPr lang="en-US" kern="0" dirty="0" smtClean="0"/>
              <a:t>Diaphoresis</a:t>
            </a:r>
          </a:p>
          <a:p>
            <a:r>
              <a:rPr lang="en-US" kern="0" dirty="0" smtClean="0"/>
              <a:t>Edema</a:t>
            </a:r>
          </a:p>
          <a:p>
            <a:r>
              <a:rPr lang="en-US" kern="0" dirty="0" smtClean="0"/>
              <a:t>Syncope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9472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Cardiovascular-Related Disorders</a:t>
            </a:r>
            <a:br>
              <a:rPr lang="en-US" dirty="0"/>
            </a:br>
            <a:r>
              <a:rPr lang="en-US" sz="1600" dirty="0"/>
              <a:t>(Slide 1 of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238703"/>
            <a:ext cx="8018813" cy="4068312"/>
          </a:xfrm>
        </p:spPr>
        <p:txBody>
          <a:bodyPr>
            <a:noAutofit/>
          </a:bodyPr>
          <a:lstStyle/>
          <a:p>
            <a:pPr lvl="0"/>
            <a:r>
              <a:rPr lang="en-US" b="1" dirty="0">
                <a:solidFill>
                  <a:srgbClr val="FFFF00"/>
                </a:solidFill>
              </a:rPr>
              <a:t>Arrhythmias</a:t>
            </a:r>
          </a:p>
          <a:p>
            <a:pPr lvl="0"/>
            <a:r>
              <a:rPr lang="en-US" dirty="0"/>
              <a:t>Atherosclerosis-related diseases</a:t>
            </a:r>
          </a:p>
          <a:p>
            <a:pPr lvl="0"/>
            <a:r>
              <a:rPr lang="en-US" dirty="0"/>
              <a:t>Cardiomyopathy</a:t>
            </a:r>
          </a:p>
          <a:p>
            <a:pPr lvl="0"/>
            <a:r>
              <a:rPr lang="en-US" dirty="0"/>
              <a:t>Congenital heart defects</a:t>
            </a:r>
          </a:p>
          <a:p>
            <a:pPr lvl="0"/>
            <a:r>
              <a:rPr lang="en-US" dirty="0"/>
              <a:t>Congestive heart failure</a:t>
            </a:r>
          </a:p>
          <a:p>
            <a:pPr lvl="1"/>
            <a:r>
              <a:rPr lang="en-US" dirty="0"/>
              <a:t>Right-sided</a:t>
            </a:r>
          </a:p>
          <a:p>
            <a:pPr lvl="1"/>
            <a:r>
              <a:rPr lang="en-US" dirty="0"/>
              <a:t>Left-sided</a:t>
            </a:r>
          </a:p>
          <a:p>
            <a:pPr lvl="1"/>
            <a:r>
              <a:rPr lang="en-US" dirty="0"/>
              <a:t>Cor pulmonale</a:t>
            </a:r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216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Cardiovascular-Related Disorders</a:t>
            </a:r>
            <a:br>
              <a:rPr lang="en-US" dirty="0"/>
            </a:b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254469"/>
            <a:ext cx="8331201" cy="405254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Deep vein thrombosis (DVT)</a:t>
            </a:r>
          </a:p>
          <a:p>
            <a:pPr lvl="0"/>
            <a:r>
              <a:rPr lang="en-US" dirty="0"/>
              <a:t>Heart valve diseases</a:t>
            </a:r>
          </a:p>
          <a:p>
            <a:pPr lvl="1"/>
            <a:r>
              <a:rPr lang="en-US" dirty="0"/>
              <a:t>Aortic insufficiency</a:t>
            </a:r>
          </a:p>
          <a:p>
            <a:pPr lvl="1"/>
            <a:r>
              <a:rPr lang="en-US" b="1" dirty="0">
                <a:solidFill>
                  <a:srgbClr val="FFFF00"/>
                </a:solidFill>
              </a:rPr>
              <a:t>Mitral valve prolapse</a:t>
            </a:r>
          </a:p>
          <a:p>
            <a:pPr lvl="1"/>
            <a:r>
              <a:rPr lang="en-US" dirty="0"/>
              <a:t>Rheumatic fever</a:t>
            </a:r>
          </a:p>
          <a:p>
            <a:r>
              <a:rPr lang="en-US" dirty="0"/>
              <a:t>Hypertension</a:t>
            </a:r>
          </a:p>
          <a:p>
            <a:r>
              <a:rPr lang="en-US" b="1" dirty="0">
                <a:solidFill>
                  <a:srgbClr val="FFFF00"/>
                </a:solidFill>
              </a:rPr>
              <a:t>Myocardial infarction</a:t>
            </a:r>
          </a:p>
          <a:p>
            <a:r>
              <a:rPr lang="en-US" b="1" dirty="0">
                <a:solidFill>
                  <a:srgbClr val="FFFF00"/>
                </a:solidFill>
              </a:rPr>
              <a:t>Postural orthostatic tachycardia syndrome (POTS)</a:t>
            </a:r>
          </a:p>
          <a:p>
            <a:r>
              <a:rPr lang="en-US" dirty="0"/>
              <a:t>Shock</a:t>
            </a:r>
          </a:p>
          <a:p>
            <a:r>
              <a:rPr lang="en-US" dirty="0"/>
              <a:t>Varicose veins</a:t>
            </a:r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53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95726"/>
            <a:ext cx="9144000" cy="5520974"/>
          </a:xfrm>
        </p:spPr>
        <p:txBody>
          <a:bodyPr>
            <a:noAutofit/>
          </a:bodyPr>
          <a:lstStyle/>
          <a:p>
            <a:pPr marL="457200">
              <a:buFont typeface="+mj-lt"/>
              <a:buAutoNum type="arabicPeriod" startAt="7"/>
            </a:pPr>
            <a:r>
              <a:rPr lang="en-US" sz="2600" dirty="0"/>
              <a:t>Describe factors that influence blood pressure.</a:t>
            </a:r>
          </a:p>
          <a:p>
            <a:pPr marL="457200">
              <a:buFont typeface="+mj-lt"/>
              <a:buAutoNum type="arabicPeriod" startAt="7"/>
            </a:pPr>
            <a:r>
              <a:rPr lang="en-US" sz="2600" dirty="0"/>
              <a:t>List common signs and symptoms of cardiovascular disorders.</a:t>
            </a:r>
          </a:p>
          <a:p>
            <a:pPr marL="457200">
              <a:buFont typeface="+mj-lt"/>
              <a:buAutoNum type="arabicPeriod" startAt="7"/>
            </a:pPr>
            <a:r>
              <a:rPr lang="en-US" sz="2600" dirty="0"/>
              <a:t>Identify disorders of the cardiovascular system, list risk factors for heart disease, and describe the types of shock.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n-US" sz="2600" b="1" dirty="0">
                <a:solidFill>
                  <a:srgbClr val="FFFF00"/>
                </a:solidFill>
              </a:rPr>
              <a:t>Discuss the medical assistant’s role in assisting with the cardiology examination.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n-US" sz="2600" b="1" dirty="0">
                <a:solidFill>
                  <a:srgbClr val="FFFF00"/>
                </a:solidFill>
              </a:rPr>
              <a:t>Describe diagnostic procedures, including angiography, cardiac catheterization, Doppler ultrasound, and echocardiography.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n-US" sz="2600" dirty="0"/>
              <a:t>Describe cardiovascular treatments, including a pacemaker and an implantable cardioverter-defibrillator.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0" y="263433"/>
            <a:ext cx="9144000" cy="105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9pPr>
          </a:lstStyle>
          <a:p>
            <a:r>
              <a:rPr lang="en-US" kern="0" dirty="0" smtClean="0"/>
              <a:t> Cardiology </a:t>
            </a:r>
            <a:br>
              <a:rPr lang="en-US" kern="0" dirty="0" smtClean="0"/>
            </a:b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67225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 for Heart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38300"/>
            <a:ext cx="8018813" cy="485921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Age</a:t>
            </a:r>
          </a:p>
          <a:p>
            <a:pPr lvl="0"/>
            <a:r>
              <a:rPr lang="en-US" dirty="0"/>
              <a:t>Gender</a:t>
            </a:r>
          </a:p>
          <a:p>
            <a:pPr lvl="0"/>
            <a:r>
              <a:rPr lang="en-US" dirty="0"/>
              <a:t>Genetics</a:t>
            </a:r>
          </a:p>
          <a:p>
            <a:pPr lvl="0"/>
            <a:r>
              <a:rPr lang="en-US" dirty="0"/>
              <a:t>Race</a:t>
            </a:r>
          </a:p>
          <a:p>
            <a:pPr lvl="0"/>
            <a:r>
              <a:rPr lang="en-US" dirty="0"/>
              <a:t>Smoking</a:t>
            </a:r>
          </a:p>
          <a:p>
            <a:pPr lvl="0"/>
            <a:r>
              <a:rPr lang="en-US" dirty="0"/>
              <a:t>High </a:t>
            </a:r>
            <a:r>
              <a:rPr lang="en-US" dirty="0" smtClean="0"/>
              <a:t>cholesterol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30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749799" y="1638300"/>
            <a:ext cx="4470401" cy="4859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High blood pressure</a:t>
            </a:r>
          </a:p>
          <a:p>
            <a:r>
              <a:rPr lang="en-US" kern="0" dirty="0" smtClean="0"/>
              <a:t>Uncontrolled diabetes</a:t>
            </a:r>
          </a:p>
          <a:p>
            <a:r>
              <a:rPr lang="en-US" kern="0" dirty="0" smtClean="0"/>
              <a:t>Lack of exercise</a:t>
            </a:r>
          </a:p>
          <a:p>
            <a:r>
              <a:rPr lang="en-US" kern="0" dirty="0" smtClean="0"/>
              <a:t>Obesity</a:t>
            </a:r>
          </a:p>
          <a:p>
            <a:r>
              <a:rPr lang="en-US" kern="0" dirty="0" smtClean="0"/>
              <a:t>Stress</a:t>
            </a:r>
          </a:p>
          <a:p>
            <a:r>
              <a:rPr lang="en-US" kern="0" dirty="0" smtClean="0"/>
              <a:t>Alcohol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Cardiovascular </a:t>
            </a:r>
            <a:br>
              <a:rPr lang="en-US" dirty="0"/>
            </a:br>
            <a:r>
              <a:rPr lang="en-US" dirty="0"/>
              <a:t>System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Aneurysm</a:t>
            </a:r>
          </a:p>
          <a:p>
            <a:pPr lvl="0"/>
            <a:r>
              <a:rPr lang="en-US" dirty="0"/>
              <a:t>Cardiac tamponade</a:t>
            </a:r>
          </a:p>
          <a:p>
            <a:pPr lvl="0"/>
            <a:r>
              <a:rPr lang="en-US" dirty="0"/>
              <a:t>Endocarditis</a:t>
            </a:r>
          </a:p>
          <a:p>
            <a:pPr lvl="0"/>
            <a:r>
              <a:rPr lang="en-US" dirty="0"/>
              <a:t>Esophageal varices</a:t>
            </a:r>
          </a:p>
          <a:p>
            <a:pPr lvl="0"/>
            <a:r>
              <a:rPr lang="en-US" dirty="0"/>
              <a:t>Metabolic syndrome</a:t>
            </a:r>
          </a:p>
          <a:p>
            <a:pPr lvl="0"/>
            <a:r>
              <a:rPr lang="en-US" dirty="0"/>
              <a:t>Pericarditis</a:t>
            </a:r>
          </a:p>
          <a:p>
            <a:pPr lvl="0"/>
            <a:r>
              <a:rPr lang="en-US" dirty="0"/>
              <a:t>Raynaud disease</a:t>
            </a:r>
          </a:p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074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Blood-Related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39101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Anemia</a:t>
            </a:r>
            <a:endParaRPr lang="en-US" sz="2600" dirty="0"/>
          </a:p>
          <a:p>
            <a:pPr lvl="1"/>
            <a:r>
              <a:rPr lang="en-US" sz="2200" dirty="0"/>
              <a:t>Occurs when blood does not have enough healthy RBCs or hemoglobin </a:t>
            </a:r>
          </a:p>
          <a:p>
            <a:pPr lvl="0"/>
            <a:r>
              <a:rPr lang="en-US" dirty="0"/>
              <a:t>Hemophilia</a:t>
            </a:r>
            <a:endParaRPr lang="en-US" sz="2600" dirty="0"/>
          </a:p>
          <a:p>
            <a:pPr lvl="1"/>
            <a:r>
              <a:rPr lang="en-US" sz="2200" dirty="0"/>
              <a:t>A (classic): Caused by lack or decrease of clotting factor VIII</a:t>
            </a:r>
          </a:p>
          <a:p>
            <a:pPr lvl="1"/>
            <a:r>
              <a:rPr lang="en-US" sz="2200" dirty="0"/>
              <a:t>B (Christmas disease): Caused by lack or decrease of clotting factor IX</a:t>
            </a:r>
          </a:p>
          <a:p>
            <a:pPr lvl="0"/>
            <a:r>
              <a:rPr lang="en-US" dirty="0"/>
              <a:t>Idiopathic thrombocytopenic purpura (ITP)</a:t>
            </a:r>
          </a:p>
          <a:p>
            <a:pPr lvl="1"/>
            <a:r>
              <a:rPr lang="en-US" sz="2200" dirty="0"/>
              <a:t>Rare autoimmune disease that results in destruction of platelets</a:t>
            </a:r>
          </a:p>
          <a:p>
            <a:pPr lvl="0"/>
            <a:r>
              <a:rPr lang="en-US" dirty="0"/>
              <a:t>Leukemia</a:t>
            </a:r>
            <a:endParaRPr lang="en-US" sz="2600" dirty="0"/>
          </a:p>
          <a:p>
            <a:pPr lvl="1"/>
            <a:r>
              <a:rPr lang="en-US" sz="2200" dirty="0"/>
              <a:t>Cancer of WBCs</a:t>
            </a:r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00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Assisting with Examination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endParaRPr lang="en-US" sz="2600" dirty="0"/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33</a:t>
            </a:fld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B38EE176-540A-AD4D-9F91-3C927D4F216A}"/>
              </a:ext>
            </a:extLst>
          </p:cNvPr>
          <p:cNvSpPr txBox="1">
            <a:spLocks/>
          </p:cNvSpPr>
          <p:nvPr/>
        </p:nvSpPr>
        <p:spPr bwMode="auto">
          <a:xfrm>
            <a:off x="685799" y="1638300"/>
            <a:ext cx="8018813" cy="501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/>
              <a:t>Cardiovascular examination begins with medical assistant measuring:</a:t>
            </a:r>
          </a:p>
          <a:p>
            <a:pPr lvl="1"/>
            <a:r>
              <a:rPr lang="en-US" kern="0" dirty="0"/>
              <a:t>Patient’s weight/height</a:t>
            </a:r>
          </a:p>
          <a:p>
            <a:pPr lvl="1"/>
            <a:r>
              <a:rPr lang="en-US" kern="0" dirty="0"/>
              <a:t>Patient’s temperature</a:t>
            </a:r>
          </a:p>
          <a:p>
            <a:pPr lvl="1"/>
            <a:r>
              <a:rPr lang="en-US" kern="0" dirty="0"/>
              <a:t>Patient’s radial pulse and respirations</a:t>
            </a:r>
          </a:p>
          <a:p>
            <a:pPr lvl="1"/>
            <a:r>
              <a:rPr lang="en-US" kern="0" dirty="0"/>
              <a:t>Patient’s blood pressure in both arms</a:t>
            </a:r>
          </a:p>
          <a:p>
            <a:r>
              <a:rPr lang="en-US" kern="0" dirty="0"/>
              <a:t>Large part of provider’s examination focuses on subjective symptoms</a:t>
            </a:r>
          </a:p>
        </p:txBody>
      </p:sp>
    </p:spTree>
    <p:extLst>
      <p:ext uri="{BB962C8B-B14F-4D97-AF65-F5344CB8AC3E}">
        <p14:creationId xmlns:p14="http://schemas.microsoft.com/office/powerpoint/2010/main" val="292085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Assisting with Diagnostic Procedures</a:t>
            </a:r>
            <a:br>
              <a:rPr lang="en-US" dirty="0"/>
            </a:b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270233"/>
            <a:ext cx="8018813" cy="403678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Angiography: Used to study blood vessels and to detect occlusions, aneurysms, and structural defects</a:t>
            </a:r>
          </a:p>
          <a:p>
            <a:pPr lvl="1"/>
            <a:r>
              <a:rPr lang="en-US" dirty="0"/>
              <a:t>Arteriography</a:t>
            </a:r>
          </a:p>
          <a:p>
            <a:pPr lvl="1"/>
            <a:r>
              <a:rPr lang="en-US" dirty="0"/>
              <a:t>Cerebral angiography</a:t>
            </a:r>
          </a:p>
          <a:p>
            <a:pPr lvl="1"/>
            <a:r>
              <a:rPr lang="en-US" dirty="0"/>
              <a:t>Coronary angiography</a:t>
            </a:r>
          </a:p>
          <a:p>
            <a:pPr lvl="1"/>
            <a:r>
              <a:rPr lang="en-US" dirty="0"/>
              <a:t>Pulmonary angiography</a:t>
            </a:r>
          </a:p>
          <a:p>
            <a:pPr lvl="0"/>
            <a:r>
              <a:rPr lang="en-US" dirty="0"/>
              <a:t>Cardiac catheterization: Used to diagnose and treat certain heart diseases</a:t>
            </a:r>
          </a:p>
          <a:p>
            <a:pPr lvl="1"/>
            <a:r>
              <a:rPr lang="en-US" dirty="0"/>
              <a:t>Regular coronary angiography is done during cardiac catheterization</a:t>
            </a:r>
          </a:p>
          <a:p>
            <a:pPr lvl="1"/>
            <a:endParaRPr lang="en-US" sz="2200" dirty="0"/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014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Assisting with Diagnostic </a:t>
            </a:r>
            <a:r>
              <a:rPr lang="en-US" dirty="0" smtClean="0"/>
              <a:t>Procedures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554013"/>
            <a:ext cx="8018813" cy="375300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Doppler ultrasounds: Provides information on the blood flow in the arms and legs</a:t>
            </a:r>
          </a:p>
          <a:p>
            <a:pPr lvl="1"/>
            <a:r>
              <a:rPr lang="en-US" dirty="0"/>
              <a:t>Used to diagnose arteriosclerosis, arterial occlusion, peripheral artery disease, aneurysms, arterial stenosis, and venous insufficiency</a:t>
            </a:r>
          </a:p>
          <a:p>
            <a:pPr lvl="0"/>
            <a:r>
              <a:rPr lang="en-US" dirty="0"/>
              <a:t>Echocardiography: Sonographic test that uses sound waves to create pictures of heart structures</a:t>
            </a:r>
          </a:p>
          <a:p>
            <a:pPr lvl="1"/>
            <a:r>
              <a:rPr lang="en-US" dirty="0"/>
              <a:t>Most people have transthoracic echocardiogram (TTE)</a:t>
            </a:r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58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Assisting with Treatments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38300"/>
            <a:ext cx="7950201" cy="485921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Patients with cardiovascular disorders are prescribed a variety of medications, including:</a:t>
            </a:r>
          </a:p>
          <a:p>
            <a:pPr lvl="1"/>
            <a:r>
              <a:rPr lang="en-US" sz="2200" dirty="0"/>
              <a:t>Antiarrhythmics</a:t>
            </a:r>
          </a:p>
          <a:p>
            <a:pPr lvl="1"/>
            <a:r>
              <a:rPr lang="en-US" sz="2200" dirty="0"/>
              <a:t>Anticoagulants</a:t>
            </a:r>
          </a:p>
          <a:p>
            <a:pPr lvl="1"/>
            <a:r>
              <a:rPr lang="en-US" sz="2200" dirty="0"/>
              <a:t>Antihypertensives</a:t>
            </a:r>
          </a:p>
          <a:p>
            <a:pPr lvl="1"/>
            <a:r>
              <a:rPr lang="en-US" sz="2200" dirty="0"/>
              <a:t>Beta-blockers</a:t>
            </a:r>
          </a:p>
          <a:p>
            <a:pPr lvl="1"/>
            <a:r>
              <a:rPr lang="en-US" sz="2200" dirty="0"/>
              <a:t>Angiotensin-converting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enzyme </a:t>
            </a:r>
            <a:r>
              <a:rPr lang="en-US" sz="2200" dirty="0"/>
              <a:t>(ACE) </a:t>
            </a:r>
            <a:r>
              <a:rPr lang="en-US" sz="2200" dirty="0" smtClean="0"/>
              <a:t>inhibitors</a:t>
            </a:r>
          </a:p>
          <a:p>
            <a:pPr lvl="1"/>
            <a:r>
              <a:rPr lang="en-US" sz="2200" dirty="0"/>
              <a:t>Angiotensin II receptor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antagonists</a:t>
            </a:r>
            <a:endParaRPr lang="en-US" sz="2200" dirty="0"/>
          </a:p>
          <a:p>
            <a:pPr lvl="1"/>
            <a:endParaRPr lang="en-US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36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1999" y="2506785"/>
            <a:ext cx="4013201" cy="283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450850" lvl="1"/>
            <a:r>
              <a:rPr lang="en-US" sz="2200" kern="0" dirty="0" smtClean="0"/>
              <a:t>Calcium channel blockers</a:t>
            </a:r>
          </a:p>
          <a:p>
            <a:pPr marL="450850" lvl="1"/>
            <a:r>
              <a:rPr lang="en-US" sz="2200" kern="0" dirty="0" smtClean="0"/>
              <a:t>Alpha blockers</a:t>
            </a:r>
          </a:p>
          <a:p>
            <a:pPr marL="450850" lvl="1"/>
            <a:r>
              <a:rPr lang="en-US" sz="2200" kern="0" dirty="0" smtClean="0"/>
              <a:t>Antiplatelets</a:t>
            </a:r>
          </a:p>
          <a:p>
            <a:pPr marL="450850" lvl="1"/>
            <a:r>
              <a:rPr lang="en-US" sz="2200" kern="0" dirty="0" smtClean="0"/>
              <a:t>Cholesterol lowering agents</a:t>
            </a:r>
          </a:p>
          <a:p>
            <a:pPr marL="450850" lvl="1"/>
            <a:r>
              <a:rPr lang="en-US" sz="2200" kern="0" dirty="0" smtClean="0"/>
              <a:t>Hematopoietics</a:t>
            </a:r>
          </a:p>
          <a:p>
            <a:pPr marL="450850" lvl="1"/>
            <a:r>
              <a:rPr lang="en-US" sz="2200" kern="0" dirty="0" smtClean="0"/>
              <a:t>Hemostatics</a:t>
            </a:r>
            <a:endParaRPr lang="en-US" sz="2200" kern="0" dirty="0"/>
          </a:p>
        </p:txBody>
      </p:sp>
    </p:spTree>
    <p:extLst>
      <p:ext uri="{BB962C8B-B14F-4D97-AF65-F5344CB8AC3E}">
        <p14:creationId xmlns:p14="http://schemas.microsoft.com/office/powerpoint/2010/main" val="171109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Pacemakers and Implantable Cardioverter Defibrillators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569779"/>
            <a:ext cx="8018813" cy="373723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Pacemakers use low-energy electrical pulses to assist the heart </a:t>
            </a:r>
          </a:p>
          <a:p>
            <a:pPr lvl="1"/>
            <a:r>
              <a:rPr lang="en-US" dirty="0"/>
              <a:t>Temporary</a:t>
            </a:r>
          </a:p>
          <a:p>
            <a:pPr lvl="1"/>
            <a:r>
              <a:rPr lang="en-US" dirty="0"/>
              <a:t>Permanent</a:t>
            </a:r>
          </a:p>
          <a:p>
            <a:r>
              <a:rPr lang="en-US" dirty="0"/>
              <a:t>Implantable cardioverter defibrillator (ICD) is similar to pacemaker but they can also use high-energy pulses when life-threatening arrhythmia occurs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94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Coaching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Provide encouragement, support, and community resources to help the patient find assistance with these changes</a:t>
            </a:r>
          </a:p>
          <a:p>
            <a:pPr lvl="0"/>
            <a:r>
              <a:rPr lang="en-US" dirty="0"/>
              <a:t>Provide pictures, brochures, and pamphlets to help patients learn</a:t>
            </a:r>
          </a:p>
          <a:p>
            <a:pPr lvl="0"/>
            <a:r>
              <a:rPr lang="en-US" dirty="0"/>
              <a:t>Document patient education intervention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20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and Ethical Issues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You assume responsibility for the accuracy and precision of any diagnostic procedure that you perform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558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Cardiovascular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Brings oxygen, nutrients, water, and other substances to body’s cells</a:t>
            </a:r>
          </a:p>
          <a:p>
            <a:pPr lvl="0"/>
            <a:r>
              <a:rPr lang="en-US" dirty="0"/>
              <a:t>Also carries waste products away from cells to be excreted</a:t>
            </a:r>
          </a:p>
          <a:p>
            <a:pPr lvl="0"/>
            <a:r>
              <a:rPr lang="en-US" dirty="0"/>
              <a:t>Includes:</a:t>
            </a:r>
          </a:p>
          <a:p>
            <a:pPr lvl="1"/>
            <a:r>
              <a:rPr lang="en-US" dirty="0"/>
              <a:t>Blood vessels, consisting of arteries, arterioles, capillaries, venules, and veins</a:t>
            </a:r>
          </a:p>
          <a:p>
            <a:pPr lvl="1"/>
            <a:r>
              <a:rPr lang="en-US" dirty="0"/>
              <a:t>Heart, which pumps blood</a:t>
            </a:r>
          </a:p>
          <a:p>
            <a:pPr lvl="1"/>
            <a:r>
              <a:rPr lang="en-US" dirty="0"/>
              <a:t>Blood, which contains nutrients for cells and the waste products to be </a:t>
            </a:r>
            <a:r>
              <a:rPr lang="en-US" dirty="0" smtClean="0"/>
              <a:t>excreted</a:t>
            </a:r>
          </a:p>
          <a:p>
            <a:pPr lvl="1"/>
            <a:endParaRPr lang="en-US" dirty="0"/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Know the system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157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Patient-Centered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Provide information and education</a:t>
            </a:r>
          </a:p>
          <a:p>
            <a:pPr lvl="0"/>
            <a:r>
              <a:rPr lang="en-US" dirty="0"/>
              <a:t>Patients must know:</a:t>
            </a:r>
          </a:p>
          <a:p>
            <a:pPr lvl="1"/>
            <a:r>
              <a:rPr lang="en-US" dirty="0"/>
              <a:t>Name of medication</a:t>
            </a:r>
          </a:p>
          <a:p>
            <a:pPr lvl="1"/>
            <a:r>
              <a:rPr lang="en-US" dirty="0"/>
              <a:t>Reason for medication</a:t>
            </a:r>
          </a:p>
          <a:p>
            <a:pPr lvl="1"/>
            <a:r>
              <a:rPr lang="en-US" dirty="0"/>
              <a:t>Side effects/adverse reactions to report to provider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62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41</a:t>
            </a:fld>
            <a:endParaRPr lang="en-GB" dirty="0"/>
          </a:p>
        </p:txBody>
      </p:sp>
      <p:pic>
        <p:nvPicPr>
          <p:cNvPr id="3074" name="Picture 2" descr="Image result for CARTOON PICTURES FOR CARDIOLOG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16" y="0"/>
            <a:ext cx="6481708" cy="622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17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 Vessels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sz="2600" dirty="0"/>
              <a:t>Arteries: Carry blood from heart</a:t>
            </a:r>
          </a:p>
          <a:p>
            <a:pPr lvl="0"/>
            <a:r>
              <a:rPr lang="en-US" sz="2600" dirty="0"/>
              <a:t>Arterioles: Smaller arteries that move blood to capillaries; involved with maintaining blood pressure</a:t>
            </a:r>
          </a:p>
          <a:p>
            <a:pPr lvl="0"/>
            <a:r>
              <a:rPr lang="en-US" sz="2600" dirty="0"/>
              <a:t>Capillaries: Allow for exchange of oxygen, nutrients, waste products, and other substances</a:t>
            </a:r>
          </a:p>
          <a:p>
            <a:pPr lvl="0"/>
            <a:r>
              <a:rPr lang="en-US" sz="2600" dirty="0"/>
              <a:t>Venules: Vessels that collect blood from capillaries and begin return journey to heart</a:t>
            </a:r>
          </a:p>
          <a:p>
            <a:pPr lvl="0"/>
            <a:r>
              <a:rPr lang="en-US" sz="2600" dirty="0"/>
              <a:t>Veins: Collect blood from venules and return blood to heart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41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045006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Heart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Chambers</a:t>
            </a:r>
          </a:p>
          <a:p>
            <a:pPr lvl="1"/>
            <a:r>
              <a:rPr lang="en-US" dirty="0"/>
              <a:t>Atria: Upper chambers</a:t>
            </a:r>
          </a:p>
          <a:p>
            <a:pPr lvl="1"/>
            <a:r>
              <a:rPr lang="en-US" dirty="0"/>
              <a:t>Ventricles: Lower chambers</a:t>
            </a:r>
          </a:p>
          <a:p>
            <a:r>
              <a:rPr lang="en-US" dirty="0"/>
              <a:t>Septum: Thick muscular wall that divides heart into right and left sections</a:t>
            </a:r>
          </a:p>
          <a:p>
            <a:r>
              <a:rPr lang="en-US" dirty="0"/>
              <a:t>Heart wall has three layers:</a:t>
            </a:r>
          </a:p>
          <a:p>
            <a:pPr lvl="1"/>
            <a:r>
              <a:rPr lang="en-US" dirty="0"/>
              <a:t>Endocardium</a:t>
            </a:r>
          </a:p>
          <a:p>
            <a:pPr lvl="1"/>
            <a:r>
              <a:rPr lang="en-US" dirty="0"/>
              <a:t>Myocardium</a:t>
            </a:r>
          </a:p>
          <a:p>
            <a:pPr lvl="1"/>
            <a:r>
              <a:rPr lang="en-US" dirty="0"/>
              <a:t>Epicardium (visceral pericardium</a:t>
            </a:r>
            <a:r>
              <a:rPr lang="en-US" dirty="0" smtClean="0"/>
              <a:t>)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***pay attention to this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20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013475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Heart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Valves</a:t>
            </a:r>
          </a:p>
          <a:p>
            <a:pPr lvl="1"/>
            <a:r>
              <a:rPr lang="en-US" dirty="0"/>
              <a:t>Allow blood to flow in one direction</a:t>
            </a:r>
          </a:p>
          <a:p>
            <a:pPr lvl="1"/>
            <a:r>
              <a:rPr lang="en-US" dirty="0"/>
              <a:t>Two sets of valves:</a:t>
            </a:r>
          </a:p>
          <a:p>
            <a:pPr lvl="2"/>
            <a:r>
              <a:rPr lang="en-US" dirty="0"/>
              <a:t>Atrioventricular (AV): When closed, prevents backflow of blood into atrium</a:t>
            </a:r>
          </a:p>
          <a:p>
            <a:pPr lvl="2"/>
            <a:r>
              <a:rPr lang="en-US" dirty="0"/>
              <a:t>Semilunar (SL): Allow blood to flow out of heart and prevent backflow of blood into ventricles</a:t>
            </a:r>
          </a:p>
          <a:p>
            <a:r>
              <a:rPr lang="en-US" dirty="0"/>
              <a:t>Heartbeat</a:t>
            </a:r>
          </a:p>
          <a:p>
            <a:pPr lvl="1"/>
            <a:r>
              <a:rPr lang="en-US" dirty="0"/>
              <a:t>Lub dup: Normal sound</a:t>
            </a:r>
          </a:p>
          <a:p>
            <a:pPr lvl="1"/>
            <a:r>
              <a:rPr lang="en-US" dirty="0"/>
              <a:t>Complete heartbeat (cardiac cycle) can be divided into diastole and systole </a:t>
            </a:r>
            <a:r>
              <a:rPr lang="en-US" dirty="0" smtClean="0"/>
              <a:t>phases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****Know this information!!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1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Pulmonary and Systemic Circulations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853248"/>
            <a:ext cx="8018813" cy="424275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Pulmonary circulation: Deoxygenated blood is pumped from right side of heart to lungs</a:t>
            </a:r>
          </a:p>
          <a:p>
            <a:pPr lvl="1"/>
            <a:r>
              <a:rPr lang="en-US" dirty="0"/>
              <a:t>Gas is exchanged</a:t>
            </a:r>
          </a:p>
          <a:p>
            <a:pPr lvl="1"/>
            <a:r>
              <a:rPr lang="en-US" dirty="0"/>
              <a:t>Oxygenated blood returns to heart</a:t>
            </a:r>
          </a:p>
          <a:p>
            <a:pPr lvl="0"/>
            <a:r>
              <a:rPr lang="en-US" dirty="0"/>
              <a:t>Systemic circulation: Oxygenated blood is pumped from left side of heart and moves through body</a:t>
            </a:r>
          </a:p>
          <a:p>
            <a:pPr lvl="1"/>
            <a:r>
              <a:rPr lang="en-US" dirty="0"/>
              <a:t>Oxygen, nutrients, and other substances are brought to cells while blood picks up waste </a:t>
            </a:r>
            <a:r>
              <a:rPr lang="en-US" dirty="0" smtClean="0"/>
              <a:t>products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**this information is important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359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pic>
        <p:nvPicPr>
          <p:cNvPr id="2050" name="Picture 2" descr="Image result for picture of blood flow through the he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614" y="583324"/>
            <a:ext cx="5754414" cy="507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7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Blue Diagonal">
  <a:themeElements>
    <a:clrScheme name="2_Blue Diagonal 1">
      <a:dk1>
        <a:srgbClr val="000000"/>
      </a:dk1>
      <a:lt1>
        <a:srgbClr val="FFFFFF"/>
      </a:lt1>
      <a:dk2>
        <a:srgbClr val="0066FF"/>
      </a:dk2>
      <a:lt2>
        <a:srgbClr val="FFFF00"/>
      </a:lt2>
      <a:accent1>
        <a:srgbClr val="00CCCC"/>
      </a:accent1>
      <a:accent2>
        <a:srgbClr val="FF33CC"/>
      </a:accent2>
      <a:accent3>
        <a:srgbClr val="AAB8FF"/>
      </a:accent3>
      <a:accent4>
        <a:srgbClr val="DADADA"/>
      </a:accent4>
      <a:accent5>
        <a:srgbClr val="AAE2E2"/>
      </a:accent5>
      <a:accent6>
        <a:srgbClr val="E72DB9"/>
      </a:accent6>
      <a:hlink>
        <a:srgbClr val="FF4568"/>
      </a:hlink>
      <a:folHlink>
        <a:srgbClr val="CCECFF"/>
      </a:folHlink>
    </a:clrScheme>
    <a:fontScheme name="2_Blue Diagonal">
      <a:majorFont>
        <a:latin typeface="ArialMT"/>
        <a:ea typeface="ＭＳ Ｐゴシック"/>
        <a:cs typeface=""/>
      </a:majorFont>
      <a:minorFont>
        <a:latin typeface="ArialM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lue Diagonal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4568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ue Diagonal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EMS Templateppt</Template>
  <TotalTime>10433</TotalTime>
  <Words>3124</Words>
  <Application>Microsoft Office PowerPoint</Application>
  <PresentationFormat>On-screen Show (4:3)</PresentationFormat>
  <Paragraphs>443</Paragraphs>
  <Slides>41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1" baseType="lpstr">
      <vt:lpstr>ＭＳ Ｐゴシック</vt:lpstr>
      <vt:lpstr>Arial</vt:lpstr>
      <vt:lpstr>ArialMT</vt:lpstr>
      <vt:lpstr>Century Gothic</vt:lpstr>
      <vt:lpstr>Times New Roman</vt:lpstr>
      <vt:lpstr>Wingdings</vt:lpstr>
      <vt:lpstr>Wingdings 2</vt:lpstr>
      <vt:lpstr>Wingdings 3</vt:lpstr>
      <vt:lpstr>2_Blue Diagonal</vt:lpstr>
      <vt:lpstr>Ion</vt:lpstr>
      <vt:lpstr>PowerPoint Presentation</vt:lpstr>
      <vt:lpstr>                      Cardiology  </vt:lpstr>
      <vt:lpstr>PowerPoint Presentation</vt:lpstr>
      <vt:lpstr>Cardiovascular System</vt:lpstr>
      <vt:lpstr>Blood Vessels</vt:lpstr>
      <vt:lpstr>The Heart</vt:lpstr>
      <vt:lpstr>The Heart</vt:lpstr>
      <vt:lpstr>Pulmonary and Systemic Circulations</vt:lpstr>
      <vt:lpstr>PowerPoint Presentation</vt:lpstr>
      <vt:lpstr>PowerPoint Presentation</vt:lpstr>
      <vt:lpstr>Coronary Circulation </vt:lpstr>
      <vt:lpstr>Hepatic Portal Circulation </vt:lpstr>
      <vt:lpstr>Blood</vt:lpstr>
      <vt:lpstr>The next 5 slides are a review of blood, based on this information it will help you to understand the effects blood has on the heart and the circulatory system.</vt:lpstr>
      <vt:lpstr>Plasma</vt:lpstr>
      <vt:lpstr>Thrombocytes and Leukocytes</vt:lpstr>
      <vt:lpstr>Erythrocytes</vt:lpstr>
      <vt:lpstr>Blood Types</vt:lpstr>
      <vt:lpstr>Life Span Changes</vt:lpstr>
      <vt:lpstr>Cardiac Muscle</vt:lpstr>
      <vt:lpstr>Conduction System Structures</vt:lpstr>
      <vt:lpstr>States of Cardiac Cell</vt:lpstr>
      <vt:lpstr>Conduction System and Blood Flow</vt:lpstr>
      <vt:lpstr>Blood Pressure (BP)</vt:lpstr>
      <vt:lpstr>Factors that Influence BP</vt:lpstr>
      <vt:lpstr>Coagulation and Hemostasis</vt:lpstr>
      <vt:lpstr>Signs and Symptoms of Cardiovascular Disorders</vt:lpstr>
      <vt:lpstr>Cardiovascular-Related Disorders (Slide 1 of 2)</vt:lpstr>
      <vt:lpstr>Cardiovascular-Related Disorders </vt:lpstr>
      <vt:lpstr>Risk Factors for Heart Disease</vt:lpstr>
      <vt:lpstr>Additional Cardiovascular  System Diseases</vt:lpstr>
      <vt:lpstr>Blood-Related Disorders</vt:lpstr>
      <vt:lpstr>Assisting with Examination</vt:lpstr>
      <vt:lpstr>Assisting with Diagnostic Procedures </vt:lpstr>
      <vt:lpstr>Assisting with Diagnostic Procedures</vt:lpstr>
      <vt:lpstr>Assisting with Treatments</vt:lpstr>
      <vt:lpstr>Pacemakers and Implantable Cardioverter Defibrillators</vt:lpstr>
      <vt:lpstr>Patient Coaching </vt:lpstr>
      <vt:lpstr>Legal and Ethical Issues </vt:lpstr>
      <vt:lpstr>Patient-Centered Care</vt:lpstr>
      <vt:lpstr>PowerPoint Presentation</vt:lpstr>
    </vt:vector>
  </TitlesOfParts>
  <Company>REED Elsevier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 Body Systems</dc:title>
  <dc:creator>Linda Honeycutt</dc:creator>
  <cp:lastModifiedBy>Joyce Curtis</cp:lastModifiedBy>
  <cp:revision>663</cp:revision>
  <dcterms:created xsi:type="dcterms:W3CDTF">2005-01-16T17:28:53Z</dcterms:created>
  <dcterms:modified xsi:type="dcterms:W3CDTF">2020-01-19T19:11:30Z</dcterms:modified>
</cp:coreProperties>
</file>