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47"/>
  </p:notesMasterIdLst>
  <p:sldIdLst>
    <p:sldId id="316" r:id="rId3"/>
    <p:sldId id="372" r:id="rId4"/>
    <p:sldId id="547" r:id="rId5"/>
    <p:sldId id="548" r:id="rId6"/>
    <p:sldId id="549" r:id="rId7"/>
    <p:sldId id="528" r:id="rId8"/>
    <p:sldId id="551" r:id="rId9"/>
    <p:sldId id="553" r:id="rId10"/>
    <p:sldId id="552" r:id="rId11"/>
    <p:sldId id="554" r:id="rId12"/>
    <p:sldId id="555" r:id="rId13"/>
    <p:sldId id="556" r:id="rId14"/>
    <p:sldId id="557" r:id="rId15"/>
    <p:sldId id="558" r:id="rId16"/>
    <p:sldId id="559" r:id="rId17"/>
    <p:sldId id="560" r:id="rId18"/>
    <p:sldId id="561" r:id="rId19"/>
    <p:sldId id="562" r:id="rId20"/>
    <p:sldId id="563" r:id="rId21"/>
    <p:sldId id="564" r:id="rId22"/>
    <p:sldId id="565" r:id="rId23"/>
    <p:sldId id="566" r:id="rId24"/>
    <p:sldId id="567" r:id="rId25"/>
    <p:sldId id="550" r:id="rId26"/>
    <p:sldId id="529" r:id="rId27"/>
    <p:sldId id="530" r:id="rId28"/>
    <p:sldId id="531" r:id="rId29"/>
    <p:sldId id="533" r:id="rId30"/>
    <p:sldId id="568" r:id="rId31"/>
    <p:sldId id="541" r:id="rId32"/>
    <p:sldId id="543" r:id="rId33"/>
    <p:sldId id="546" r:id="rId34"/>
    <p:sldId id="506" r:id="rId35"/>
    <p:sldId id="507" r:id="rId36"/>
    <p:sldId id="508" r:id="rId37"/>
    <p:sldId id="538" r:id="rId38"/>
    <p:sldId id="513" r:id="rId39"/>
    <p:sldId id="514" r:id="rId40"/>
    <p:sldId id="516" r:id="rId41"/>
    <p:sldId id="569" r:id="rId42"/>
    <p:sldId id="518" r:id="rId43"/>
    <p:sldId id="519" r:id="rId44"/>
    <p:sldId id="570" r:id="rId45"/>
    <p:sldId id="571" r:id="rId4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06" autoAdjust="0"/>
    <p:restoredTop sz="89521" autoAdjust="0"/>
  </p:normalViewPr>
  <p:slideViewPr>
    <p:cSldViewPr snapToGrid="0">
      <p:cViewPr varScale="1">
        <p:scale>
          <a:sx n="67" d="100"/>
          <a:sy n="67" d="100"/>
        </p:scale>
        <p:origin x="1350" y="24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307329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Communication is an interactive process involving the sender of the message, the receiver, and feedback.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189990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2454862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21.1 in the textbook to view some nonverbal behaviors by patients that may indicate anxiety, frustration, or fear.</a:t>
            </a:r>
          </a:p>
          <a:p>
            <a:pPr lvl="0"/>
            <a:r>
              <a:rPr lang="en-US" sz="1200" kern="1200" dirty="0">
                <a:solidFill>
                  <a:schemeClr val="tx1"/>
                </a:solidFill>
                <a:effectLst/>
                <a:latin typeface="Arial" charset="0"/>
                <a:ea typeface="ＭＳ Ｐゴシック" charset="0"/>
                <a:cs typeface="ＭＳ Ｐゴシック" charset="0"/>
              </a:rPr>
              <a:t>Refer to Procedure 21.2 in the textbook to discuss how to respond to nonverbal communication.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621958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Closed posture may indicate disinterest.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2334995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31704363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3976093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interview is the first and most important part of data collection.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2205179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2323665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21.2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382600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803172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639314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Patients may use defense mechanisms to protect themselves from a situation they cannot manage psychologically.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852693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key to </a:t>
            </a:r>
            <a:r>
              <a:rPr lang="en-US" sz="1200" kern="1200" dirty="0" smtClean="0">
                <a:solidFill>
                  <a:schemeClr val="tx1"/>
                </a:solidFill>
                <a:effectLst/>
                <a:latin typeface="Arial" charset="0"/>
                <a:ea typeface="ＭＳ Ｐゴシック" charset="0"/>
                <a:cs typeface="ＭＳ Ｐゴシック" charset="0"/>
              </a:rPr>
              <a:t>effective </a:t>
            </a:r>
            <a:r>
              <a:rPr lang="en-US" sz="1200" kern="1200" dirty="0">
                <a:solidFill>
                  <a:schemeClr val="tx1"/>
                </a:solidFill>
                <a:effectLst/>
                <a:latin typeface="Arial" charset="0"/>
                <a:ea typeface="ＭＳ Ｐゴシック" charset="0"/>
                <a:cs typeface="ＭＳ Ｐゴシック" charset="0"/>
              </a:rPr>
              <a:t>communication with patients is using an age-specific approach.</a:t>
            </a:r>
          </a:p>
          <a:p>
            <a:pPr lvl="0"/>
            <a:r>
              <a:rPr lang="en-US" sz="1200" kern="1200" dirty="0">
                <a:solidFill>
                  <a:schemeClr val="tx1"/>
                </a:solidFill>
                <a:effectLst/>
                <a:latin typeface="Arial" charset="0"/>
                <a:ea typeface="ＭＳ Ｐゴシック" charset="0"/>
                <a:cs typeface="ＭＳ Ｐゴシック" charset="0"/>
              </a:rPr>
              <a:t>Refer to Figures 21.6 through 21.8 in the textbook.</a:t>
            </a:r>
          </a:p>
          <a:p>
            <a:pPr lvl="0"/>
            <a:r>
              <a:rPr lang="en-US" sz="1200" kern="1200" dirty="0">
                <a:solidFill>
                  <a:schemeClr val="tx1"/>
                </a:solidFill>
                <a:effectLst/>
                <a:latin typeface="Arial" charset="0"/>
                <a:ea typeface="ＭＳ Ｐゴシック" charset="0"/>
                <a:cs typeface="ＭＳ Ｐゴシック" charset="0"/>
              </a:rPr>
              <a:t>Get to know your adult patients and emphasize preventive healthcare when possible.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54886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After the interview is complete, the patient is escorted to an examination room and prepared for the physical examination.</a:t>
            </a:r>
          </a:p>
          <a:p>
            <a:pPr lvl="0"/>
            <a:r>
              <a:rPr lang="en-US" sz="1200" kern="1200" dirty="0">
                <a:solidFill>
                  <a:schemeClr val="tx1"/>
                </a:solidFill>
                <a:effectLst/>
                <a:latin typeface="Arial" charset="0"/>
                <a:ea typeface="ＭＳ Ｐゴシック" charset="0"/>
                <a:cs typeface="ＭＳ Ｐゴシック" charset="0"/>
              </a:rPr>
              <a:t>Refer to Figure 21.9 in the textbook to view the Wong-Baker </a:t>
            </a:r>
            <a:r>
              <a:rPr lang="en-US" sz="1200" kern="1200" dirty="0" smtClean="0">
                <a:solidFill>
                  <a:schemeClr val="tx1"/>
                </a:solidFill>
                <a:effectLst/>
                <a:latin typeface="Arial" charset="0"/>
                <a:ea typeface="ＭＳ Ｐゴシック" charset="0"/>
                <a:cs typeface="ＭＳ Ｐゴシック" charset="0"/>
              </a:rPr>
              <a:t>Faces Pain Scale</a:t>
            </a:r>
            <a:r>
              <a:rPr lang="en-US" sz="1200" kern="1200" dirty="0">
                <a:solidFill>
                  <a:schemeClr val="tx1"/>
                </a:solidFill>
                <a:effectLst/>
                <a:latin typeface="Arial" charset="0"/>
                <a:ea typeface="ＭＳ Ｐゴシック" charset="0"/>
                <a:cs typeface="ＭＳ Ｐゴシック" charset="0"/>
              </a:rPr>
              <a:t>.</a:t>
            </a:r>
          </a:p>
          <a:p>
            <a:pPr lvl="0"/>
            <a:r>
              <a:rPr lang="en-US" sz="1200" kern="1200" dirty="0">
                <a:solidFill>
                  <a:schemeClr val="tx1"/>
                </a:solidFill>
                <a:effectLst/>
                <a:latin typeface="Arial" charset="0"/>
                <a:ea typeface="ＭＳ Ｐゴシック" charset="0"/>
                <a:cs typeface="ＭＳ Ｐゴシック" charset="0"/>
              </a:rPr>
              <a:t>Pain is difficult to assess.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41471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Use accurate abbreviations, symbols, and terminology. Refer to Table 21.3 to view common medical abbreviations.</a:t>
            </a:r>
          </a:p>
          <a:p>
            <a:pPr lvl="0"/>
            <a:r>
              <a:rPr lang="en-US" sz="1200" kern="1200" dirty="0">
                <a:solidFill>
                  <a:schemeClr val="tx1"/>
                </a:solidFill>
                <a:effectLst/>
                <a:latin typeface="Arial" charset="0"/>
                <a:ea typeface="ＭＳ Ｐゴシック" charset="0"/>
                <a:cs typeface="ＭＳ Ｐゴシック" charset="0"/>
              </a:rPr>
              <a:t>The electronic record system will automatically track any corrections made to the original documentation entry.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2711220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As the physician examines the entire body, he or she interprets the findings, and by the time the examination has been completed, the physician has formed an initial diagnosis of the patient’s condition.</a:t>
            </a:r>
          </a:p>
          <a:p>
            <a:pPr lvl="0"/>
            <a:r>
              <a:rPr lang="en-US" sz="1200" kern="1200" dirty="0">
                <a:solidFill>
                  <a:schemeClr val="tx1"/>
                </a:solidFill>
                <a:effectLst/>
                <a:latin typeface="Arial" charset="0"/>
                <a:ea typeface="ＭＳ Ｐゴシック" charset="0"/>
                <a:cs typeface="ＭＳ Ｐゴシック" charset="0"/>
              </a:rPr>
              <a:t>Before the examination, the medical assistant has the opportunity to make sure that the patient feels comfortable during the examination process and that all the necessary medical information has been obtained.</a:t>
            </a:r>
          </a:p>
          <a:p>
            <a:r>
              <a:rPr lang="en-US" sz="1200" kern="1200" dirty="0">
                <a:solidFill>
                  <a:schemeClr val="tx1"/>
                </a:solidFill>
                <a:effectLst/>
                <a:latin typeface="Arial" charset="0"/>
                <a:ea typeface="ＭＳ Ｐゴシック" charset="0"/>
                <a:cs typeface="ＭＳ Ｐゴシック" charset="0"/>
              </a:rPr>
              <a:t>As part of patient preparation, the medical assistant should verify the patient’s insurance information and document current medications and allergies.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208651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room should always be as comfortable as possible and free of any potential dangers.</a:t>
            </a:r>
          </a:p>
          <a:p>
            <a:pPr lvl="0"/>
            <a:r>
              <a:rPr lang="en-US" sz="1200" kern="1200" dirty="0">
                <a:solidFill>
                  <a:schemeClr val="tx1"/>
                </a:solidFill>
                <a:effectLst/>
                <a:latin typeface="Arial" charset="0"/>
                <a:ea typeface="ＭＳ Ｐゴシック" charset="0"/>
                <a:cs typeface="ＭＳ Ｐゴシック" charset="0"/>
              </a:rPr>
              <a:t>The medical assistant must understand how to take care of and operate all equipment and instruments and should refer to operation manuals supplied by manufacturers as needed.</a:t>
            </a:r>
          </a:p>
          <a:p>
            <a:r>
              <a:rPr lang="en-US" sz="1200" kern="1200" dirty="0">
                <a:solidFill>
                  <a:schemeClr val="tx1"/>
                </a:solidFill>
                <a:effectLst/>
                <a:latin typeface="Arial" charset="0"/>
                <a:ea typeface="ＭＳ Ｐゴシック" charset="0"/>
                <a:cs typeface="ＭＳ Ｐゴシック" charset="0"/>
              </a:rPr>
              <a:t>What supplies and materials are needed for Standard Precautions? </a:t>
            </a:r>
            <a:r>
              <a:rPr lang="en-US" sz="1200" i="1" kern="1200" dirty="0">
                <a:solidFill>
                  <a:schemeClr val="tx1"/>
                </a:solidFill>
                <a:effectLst/>
                <a:latin typeface="Arial" charset="0"/>
                <a:ea typeface="ＭＳ Ｐゴシック" charset="0"/>
                <a:cs typeface="ＭＳ Ｐゴシック" charset="0"/>
              </a:rPr>
              <a:t>(Precautions include disposable gloves, a sink with an antibacterial handwashing agent, paper towels, biohazard waste containers, sharps containers, and impervious gowns and face guards.)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4400789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specimens have been preordered by the physician, the medical assistant will know.</a:t>
            </a:r>
          </a:p>
          <a:p>
            <a:pPr lvl="0"/>
            <a:r>
              <a:rPr lang="en-US" sz="1200" kern="1200" dirty="0">
                <a:solidFill>
                  <a:schemeClr val="tx1"/>
                </a:solidFill>
                <a:effectLst/>
                <a:latin typeface="Arial" charset="0"/>
                <a:ea typeface="ＭＳ Ｐゴシック" charset="0"/>
                <a:cs typeface="ＭＳ Ｐゴシック" charset="0"/>
              </a:rPr>
              <a:t>Explain to the patient what clothing should be removed and in what direction to put on the gown (open to the front or to the back, depending on the type of examination). If necessary, provide a drape to ensure the patient’s privacy.</a:t>
            </a:r>
          </a:p>
          <a:p>
            <a:pPr lvl="0"/>
            <a:r>
              <a:rPr lang="en-US" sz="1200" kern="1200" dirty="0">
                <a:solidFill>
                  <a:schemeClr val="tx1"/>
                </a:solidFill>
                <a:effectLst/>
                <a:latin typeface="Arial" charset="0"/>
                <a:ea typeface="ＭＳ Ｐゴシック" charset="0"/>
                <a:cs typeface="ＭＳ Ｐゴシック" charset="0"/>
              </a:rPr>
              <a:t>Assist the patient into and out of various examination positions as needed, explain what is happening, and consistently maintain the patient’s privacy and confidentiality.</a:t>
            </a:r>
          </a:p>
          <a:p>
            <a:pPr lvl="0"/>
            <a:r>
              <a:rPr lang="en-US" sz="1200" kern="1200" dirty="0">
                <a:solidFill>
                  <a:schemeClr val="tx1"/>
                </a:solidFill>
                <a:effectLst/>
                <a:latin typeface="Arial" charset="0"/>
                <a:ea typeface="ＭＳ Ｐゴシック" charset="0"/>
                <a:cs typeface="ＭＳ Ｐゴシック" charset="0"/>
              </a:rPr>
              <a:t>Place the patient’s medical record in the designated area for the physician, usually in a chart holder on the examination room door</a:t>
            </a:r>
            <a:r>
              <a:rPr lang="en-US" sz="1200" kern="1200" baseline="0" dirty="0">
                <a:solidFill>
                  <a:schemeClr val="tx1"/>
                </a:solidFill>
                <a:effectLst/>
                <a:latin typeface="Arial" charset="0"/>
                <a:ea typeface="ＭＳ Ｐゴシック" charset="0"/>
                <a:cs typeface="ＭＳ Ｐゴシック" charset="0"/>
              </a:rPr>
              <a:t> (if a written record), or update the EHR as needed.</a:t>
            </a:r>
          </a:p>
          <a:p>
            <a:pPr lvl="0"/>
            <a:r>
              <a:rPr lang="en-US" sz="1200" kern="1200" baseline="0" dirty="0">
                <a:solidFill>
                  <a:schemeClr val="tx1"/>
                </a:solidFill>
                <a:effectLst/>
                <a:latin typeface="Arial" charset="0"/>
                <a:ea typeface="ＭＳ Ｐゴシック" charset="0"/>
                <a:cs typeface="ＭＳ Ｐゴシック" charset="0"/>
              </a:rPr>
              <a:t>Maintain confidentiality and privacy.</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You may need to assist with patient dressing after the examination.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1731327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Alter the position of a gooseneck lamp to better illuminate the area being examined and turn lights off and on during specific phases of the examination.</a:t>
            </a:r>
          </a:p>
          <a:p>
            <a:pPr lvl="0"/>
            <a:r>
              <a:rPr lang="en-US" sz="1200" kern="1200" dirty="0">
                <a:solidFill>
                  <a:schemeClr val="tx1"/>
                </a:solidFill>
                <a:effectLst/>
                <a:latin typeface="Arial" charset="0"/>
                <a:ea typeface="ＭＳ Ｐゴシック" charset="0"/>
                <a:cs typeface="ＭＳ Ｐゴシック" charset="0"/>
              </a:rPr>
              <a:t>Conduct follow-up diagnostic procedures as ordered, including an electrocardiogram (ECG), eye or ear screening, urinalysis, and phlebotomy. </a:t>
            </a:r>
          </a:p>
          <a:p>
            <a:r>
              <a:rPr lang="en-US" sz="1200" kern="1200" dirty="0">
                <a:solidFill>
                  <a:schemeClr val="tx1"/>
                </a:solidFill>
                <a:effectLst/>
                <a:latin typeface="Arial" charset="0"/>
                <a:ea typeface="ＭＳ Ｐゴシック" charset="0"/>
                <a:cs typeface="ＭＳ Ｐゴシック" charset="0"/>
              </a:rPr>
              <a:t>Schedule postexamination diagnostic procedures, such as mammography, x-ray examination, or colonoscopy.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9664742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rPr>
              <a:t>Refer to Figure 21.10 in the textbook.</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The instruments enable the provider to see, feel, inspect, and listen to parts of the body.</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According to Standard Precautions, gloves must be worn whenever the potential exists for contact with any body fluid, broken skin or wounds, or contaminated items.</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4185759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How does an otoscope work? </a:t>
            </a:r>
            <a:r>
              <a:rPr lang="en-US" sz="1200" i="1" kern="1200" dirty="0">
                <a:solidFill>
                  <a:schemeClr val="tx1"/>
                </a:solidFill>
                <a:effectLst/>
                <a:latin typeface="Arial" charset="0"/>
                <a:ea typeface="ＭＳ Ｐゴシック" charset="0"/>
                <a:cs typeface="ＭＳ Ｐゴシック" charset="0"/>
              </a:rPr>
              <a:t>(The head of the otoscope has a light that is focused through a magnifying lens, should be covered with a disposable ear speculum, and can be used to see nasal passages and the throat.)</a:t>
            </a:r>
          </a:p>
          <a:p>
            <a:r>
              <a:rPr lang="en-US" sz="1200" kern="1200" dirty="0">
                <a:solidFill>
                  <a:schemeClr val="tx1"/>
                </a:solidFill>
                <a:effectLst/>
                <a:latin typeface="Arial" charset="0"/>
                <a:ea typeface="ＭＳ Ｐゴシック" charset="0"/>
              </a:rPr>
              <a:t>Refer to Figure 21.10 in the textbook.</a:t>
            </a:r>
          </a:p>
          <a:p>
            <a:r>
              <a:rPr lang="en-US" sz="1200" kern="1200" dirty="0">
                <a:solidFill>
                  <a:schemeClr val="tx1"/>
                </a:solidFill>
                <a:effectLst/>
                <a:latin typeface="Arial" charset="0"/>
                <a:ea typeface="ＭＳ Ｐゴシック" charset="0"/>
                <a:cs typeface="ＭＳ Ｐゴシック" charset="0"/>
              </a:rPr>
              <a:t>What are additional supplies that might be needed for the examination? </a:t>
            </a:r>
            <a:r>
              <a:rPr lang="en-US" sz="1200" i="1" kern="1200" dirty="0">
                <a:solidFill>
                  <a:schemeClr val="tx1"/>
                </a:solidFill>
                <a:effectLst/>
                <a:latin typeface="Arial" charset="0"/>
                <a:ea typeface="ＭＳ Ｐゴシック" charset="0"/>
                <a:cs typeface="ＭＳ Ｐゴシック" charset="0"/>
              </a:rPr>
              <a:t>(These</a:t>
            </a:r>
            <a:r>
              <a:rPr lang="en-US" sz="1200" i="1" kern="1200" baseline="0" dirty="0">
                <a:solidFill>
                  <a:schemeClr val="tx1"/>
                </a:solidFill>
                <a:effectLst/>
                <a:latin typeface="Arial" charset="0"/>
                <a:ea typeface="ＭＳ Ｐゴシック" charset="0"/>
                <a:cs typeface="ＭＳ Ｐゴシック" charset="0"/>
              </a:rPr>
              <a:t> supplies include g</a:t>
            </a:r>
            <a:r>
              <a:rPr lang="en-US" sz="1200" i="1" kern="1200" dirty="0">
                <a:solidFill>
                  <a:schemeClr val="tx1"/>
                </a:solidFill>
                <a:effectLst/>
                <a:latin typeface="Arial" charset="0"/>
                <a:ea typeface="ＭＳ Ｐゴシック" charset="0"/>
                <a:cs typeface="ＭＳ Ｐゴシック" charset="0"/>
              </a:rPr>
              <a:t>auze squares, cotton balls, cotton-tipped applicators, specimen containers, hemoccult packets, Pap smear supplies for female patients, lubricating jelly for vaginal and rectal examinations. Laboratory request forms should be easily accessible during the examination.)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876947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058804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Proper body mechanics should be used when sitting or standing, lifting or carrying objects, pushing or pulling, or transferring patients.</a:t>
            </a:r>
          </a:p>
          <a:p>
            <a:pPr lvl="0"/>
            <a:r>
              <a:rPr lang="en-US" sz="1200" kern="1200" dirty="0">
                <a:solidFill>
                  <a:schemeClr val="tx1"/>
                </a:solidFill>
                <a:effectLst/>
                <a:latin typeface="Arial" charset="0"/>
                <a:ea typeface="ＭＳ Ｐゴシック" charset="0"/>
                <a:cs typeface="ＭＳ Ｐゴシック" charset="0"/>
              </a:rPr>
              <a:t>Good posture keeps the spine balanced and aligned while a person is sitting or standing.</a:t>
            </a:r>
          </a:p>
          <a:p>
            <a:r>
              <a:rPr lang="en-US" sz="1200" kern="1200" dirty="0">
                <a:solidFill>
                  <a:schemeClr val="tx1"/>
                </a:solidFill>
                <a:effectLst/>
                <a:latin typeface="Arial" charset="0"/>
                <a:ea typeface="ＭＳ Ｐゴシック" charset="0"/>
                <a:cs typeface="ＭＳ Ｐゴシック" charset="0"/>
              </a:rPr>
              <a:t>Do not cross the legs while sitting because this interferes with circulation to the legs and feet. When sitting, keep the popliteal area (behind the knees) free of the edge of the chair.</a:t>
            </a:r>
          </a:p>
          <a:p>
            <a:r>
              <a:rPr lang="en-US" sz="1200" kern="1200" dirty="0">
                <a:solidFill>
                  <a:schemeClr val="tx1"/>
                </a:solidFill>
                <a:effectLst/>
                <a:latin typeface="Arial" charset="0"/>
                <a:ea typeface="ＭＳ Ｐゴシック" charset="0"/>
              </a:rPr>
              <a:t>Refer to Figures 21.13 and 21.14 in the textbook.</a:t>
            </a:r>
          </a:p>
          <a:p>
            <a:r>
              <a:rPr lang="en-US" sz="1200" kern="1200" dirty="0">
                <a:solidFill>
                  <a:schemeClr val="tx1"/>
                </a:solidFill>
                <a:effectLst/>
                <a:latin typeface="Arial" charset="0"/>
                <a:ea typeface="ＭＳ Ｐゴシック" charset="0"/>
              </a:rPr>
              <a:t>Refer to Procedure 21.3 to discuss how to use proper body mechanics.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40164978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bending, always bend at the knees and maintain the back’s three natural curves, allowing the leg muscles to help in lifting.</a:t>
            </a:r>
          </a:p>
          <a:p>
            <a:r>
              <a:rPr lang="en-US" sz="1200" kern="1200" dirty="0">
                <a:solidFill>
                  <a:schemeClr val="tx1"/>
                </a:solidFill>
                <a:effectLst/>
                <a:latin typeface="Arial" charset="0"/>
                <a:ea typeface="ＭＳ Ｐゴシック" charset="0"/>
                <a:cs typeface="ＭＳ Ｐゴシック" charset="0"/>
              </a:rPr>
              <a:t>You may need to remain with the patient until the examination has been completed to ensure the patient’s safety.</a:t>
            </a:r>
          </a:p>
          <a:p>
            <a:r>
              <a:rPr lang="en-US" sz="1200" kern="1200" dirty="0">
                <a:solidFill>
                  <a:schemeClr val="tx1"/>
                </a:solidFill>
                <a:effectLst/>
                <a:latin typeface="Arial" charset="0"/>
                <a:ea typeface="ＭＳ Ｐゴシック" charset="0"/>
              </a:rPr>
              <a:t>Refer to Figure 21.15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435805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For gynecologic and rectal examinations, the sheet is positioned on the diagonal across the patient, or in a diamond shape, to provide maximum comfort for the patient while allowing the physician to perform the examination.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33556868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Fowler position, the patient simply sits at the edge of the table; for semi-Fowler position, the position is at a 45-degree angle. These positions are good for head, chest, neck, and postoperative examinations.</a:t>
            </a:r>
          </a:p>
          <a:p>
            <a:pPr lvl="0"/>
            <a:r>
              <a:rPr lang="en-US" sz="1200" kern="1200" dirty="0">
                <a:solidFill>
                  <a:schemeClr val="tx1"/>
                </a:solidFill>
                <a:effectLst/>
                <a:latin typeface="Arial" charset="0"/>
                <a:ea typeface="ＭＳ Ｐゴシック" charset="0"/>
                <a:cs typeface="ＭＳ Ｐゴシック" charset="0"/>
              </a:rPr>
              <a:t>In the supine position the patient lies flat with the face upward and the lower legs supported by the table extension and is useful for examining the front of the body.</a:t>
            </a:r>
          </a:p>
          <a:p>
            <a:pPr lvl="0"/>
            <a:r>
              <a:rPr lang="en-US" sz="1200" kern="1200" dirty="0">
                <a:solidFill>
                  <a:schemeClr val="tx1"/>
                </a:solidFill>
                <a:effectLst/>
                <a:latin typeface="Arial" charset="0"/>
                <a:ea typeface="ＭＳ Ｐゴシック" charset="0"/>
                <a:cs typeface="ＭＳ Ｐゴシック" charset="0"/>
              </a:rPr>
              <a:t>In the</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dorsal recumbent position, the patient is face upward with flexed knees; this position</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may be used for examination and/or inspection of the rectal, vaginal, and perineal areas.</a:t>
            </a:r>
          </a:p>
          <a:p>
            <a:pPr lvl="0"/>
            <a:r>
              <a:rPr lang="en-US" sz="1200" kern="1200" dirty="0">
                <a:solidFill>
                  <a:schemeClr val="tx1"/>
                </a:solidFill>
                <a:effectLst/>
                <a:latin typeface="Arial" charset="0"/>
                <a:ea typeface="ＭＳ Ｐゴシック" charset="0"/>
                <a:cs typeface="ＭＳ Ｐゴシック" charset="0"/>
              </a:rPr>
              <a:t>The lithotomy position is used primarily for vaginal examinations that require the use of a speculum and for Pap smears.</a:t>
            </a:r>
          </a:p>
          <a:p>
            <a:r>
              <a:rPr lang="en-US" sz="1200" kern="1200" dirty="0">
                <a:solidFill>
                  <a:schemeClr val="tx1"/>
                </a:solidFill>
                <a:effectLst/>
                <a:latin typeface="Arial" charset="0"/>
                <a:ea typeface="ＭＳ Ｐゴシック" charset="0"/>
                <a:cs typeface="ＭＳ Ｐゴシック" charset="0"/>
              </a:rPr>
              <a:t>Sims position is used for rectal examination, for instillation of rectal medication, and for some perineal and pelvic examinations.</a:t>
            </a:r>
          </a:p>
          <a:p>
            <a:r>
              <a:rPr lang="en-US" sz="1200" kern="1200" dirty="0">
                <a:solidFill>
                  <a:schemeClr val="tx1"/>
                </a:solidFill>
                <a:effectLst/>
                <a:latin typeface="Arial" charset="0"/>
                <a:ea typeface="ＭＳ Ｐゴシック" charset="0"/>
                <a:cs typeface="ＭＳ Ｐゴシック" charset="0"/>
              </a:rPr>
              <a:t>Procedure 21.4</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describes</a:t>
            </a:r>
            <a:r>
              <a:rPr lang="en-US" sz="1200" kern="1200" baseline="0" dirty="0">
                <a:solidFill>
                  <a:schemeClr val="tx1"/>
                </a:solidFill>
                <a:effectLst/>
                <a:latin typeface="Arial" charset="0"/>
                <a:ea typeface="ＭＳ Ｐゴシック" charset="0"/>
                <a:cs typeface="ＭＳ Ｐゴシック" charset="0"/>
              </a:rPr>
              <a:t> how to prepare and position the patient using the Fowler and semi-Fowler positions.</a:t>
            </a:r>
          </a:p>
          <a:p>
            <a:r>
              <a:rPr lang="en-US" dirty="0"/>
              <a:t>Procedure 21.5 </a:t>
            </a:r>
            <a:r>
              <a:rPr lang="en-US" baseline="0" dirty="0"/>
              <a:t>describes how to prepare and position the patient using the horizontal recumbent and dorsal recumbent positions.</a:t>
            </a:r>
          </a:p>
          <a:p>
            <a:r>
              <a:rPr lang="en-US" baseline="0" dirty="0"/>
              <a:t>Procedure 21.6 describes how to prepare and position the patient using the lithotomy position.</a:t>
            </a:r>
          </a:p>
          <a:p>
            <a:r>
              <a:rPr lang="en-US" baseline="0" dirty="0"/>
              <a:t>Procedure 21.7 describes how to prepare and position the patient using the Sims position.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78150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On a female patient, the drape should extend high enough to cover the breasts if the patient is to be turned over to the dorsal recumbent position during the examination.</a:t>
            </a:r>
          </a:p>
          <a:p>
            <a:r>
              <a:rPr lang="en-US" sz="1200" kern="1200" dirty="0">
                <a:solidFill>
                  <a:schemeClr val="tx1"/>
                </a:solidFill>
                <a:effectLst/>
                <a:latin typeface="Arial" charset="0"/>
                <a:ea typeface="ＭＳ Ｐゴシック" charset="0"/>
                <a:cs typeface="ＭＳ Ｐゴシック" charset="0"/>
              </a:rPr>
              <a:t>Explain the knee-chest position. </a:t>
            </a:r>
            <a:r>
              <a:rPr lang="en-US" sz="1200" i="1" kern="1200" dirty="0">
                <a:solidFill>
                  <a:schemeClr val="tx1"/>
                </a:solidFill>
                <a:effectLst/>
                <a:latin typeface="Arial" charset="0"/>
                <a:ea typeface="ＭＳ Ｐゴシック" charset="0"/>
                <a:cs typeface="ＭＳ Ｐゴシック" charset="0"/>
              </a:rPr>
              <a:t>(The patient rests on the knees and the chest with the head turned to one side. The arms can be placed under the head for support and comfort, or they can be bent and placed at the sides of the table near the head. The thighs are perpendicular to the table and slightly separated. The buttocks extend up into the air, and the back should be straight.)</a:t>
            </a:r>
          </a:p>
          <a:p>
            <a:r>
              <a:rPr lang="en-US" sz="1200" i="0" kern="1200" dirty="0">
                <a:solidFill>
                  <a:schemeClr val="tx1"/>
                </a:solidFill>
                <a:effectLst/>
                <a:latin typeface="Arial" charset="0"/>
                <a:ea typeface="ＭＳ Ｐゴシック" charset="0"/>
                <a:cs typeface="ＭＳ Ｐゴシック" charset="0"/>
              </a:rPr>
              <a:t>Procedure 21.8 </a:t>
            </a:r>
            <a:r>
              <a:rPr lang="en-US" sz="1200" i="0" kern="1200" baseline="0" dirty="0">
                <a:solidFill>
                  <a:schemeClr val="tx1"/>
                </a:solidFill>
                <a:effectLst/>
                <a:latin typeface="Arial" charset="0"/>
                <a:ea typeface="ＭＳ Ｐゴシック" charset="0"/>
                <a:cs typeface="ＭＳ Ｐゴシック" charset="0"/>
              </a:rPr>
              <a:t>describes how to prepare and position the patient using the prone position.</a:t>
            </a:r>
          </a:p>
          <a:p>
            <a:r>
              <a:rPr lang="en-US" sz="1200" i="0" kern="1200" baseline="0" dirty="0">
                <a:solidFill>
                  <a:schemeClr val="tx1"/>
                </a:solidFill>
                <a:effectLst/>
                <a:latin typeface="Arial" charset="0"/>
                <a:ea typeface="ＭＳ Ｐゴシック" charset="0"/>
                <a:cs typeface="ＭＳ Ｐゴシック" charset="0"/>
              </a:rPr>
              <a:t>Procedure 21.9 describes how to prepare and position the patient using the knee-chest position.</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9354755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Trendelenburg position, as shown in Figure 21.16, may be needed if a patient has severe hypotension or is going into shock.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24433668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Healthcare providers use six methods to examine the human body. All six are part of a complete physical examination.</a:t>
            </a:r>
          </a:p>
          <a:p>
            <a:r>
              <a:rPr lang="en-US" sz="1200" kern="1200" dirty="0">
                <a:solidFill>
                  <a:schemeClr val="tx1"/>
                </a:solidFill>
                <a:effectLst/>
                <a:latin typeface="Arial" charset="0"/>
                <a:ea typeface="ＭＳ Ｐゴシック" charset="0"/>
                <a:cs typeface="ＭＳ Ｐゴシック" charset="0"/>
              </a:rPr>
              <a:t>What are some things that may be observed during inspection? </a:t>
            </a:r>
            <a:r>
              <a:rPr lang="en-US" sz="1200" i="1" kern="1200" dirty="0">
                <a:solidFill>
                  <a:schemeClr val="tx1"/>
                </a:solidFill>
                <a:effectLst/>
                <a:latin typeface="Arial" charset="0"/>
                <a:ea typeface="ＭＳ Ｐゴシック" charset="0"/>
                <a:cs typeface="ＭＳ Ｐゴシック" charset="0"/>
              </a:rPr>
              <a:t>(This part focuses on general appearance and mannerisms to body gait and deformities.)</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Mensuration is the act of measuring, and manipulation is the passive movement of a joint to determine the range of extension or flexion of a part of the body.</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rPr>
              <a:t>Refer to Figures 21.17 and 21.18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4471524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presenting appearance includes signs of disorientation or undernourishment and vice versa. The patient’s gait should also be observed.</a:t>
            </a:r>
          </a:p>
          <a:p>
            <a:pPr lvl="0"/>
            <a:r>
              <a:rPr lang="en-US" sz="1200" kern="1200" dirty="0">
                <a:solidFill>
                  <a:schemeClr val="tx1"/>
                </a:solidFill>
                <a:effectLst/>
                <a:latin typeface="Arial" charset="0"/>
                <a:ea typeface="ＭＳ Ｐゴシック" charset="0"/>
                <a:cs typeface="ＭＳ Ｐゴシック" charset="0"/>
              </a:rPr>
              <a:t>Sometimes abnormalities in height or body proportion may be caused by hormonal imbalances.</a:t>
            </a:r>
          </a:p>
          <a:p>
            <a:pPr lvl="0"/>
            <a:r>
              <a:rPr lang="en-US" sz="1200" kern="1200" dirty="0">
                <a:solidFill>
                  <a:schemeClr val="tx1"/>
                </a:solidFill>
                <a:effectLst/>
                <a:latin typeface="Arial" charset="0"/>
                <a:ea typeface="ＭＳ Ｐゴシック" charset="0"/>
                <a:cs typeface="ＭＳ Ｐゴシック" charset="0"/>
              </a:rPr>
              <a:t>What are some basic speech defects? </a:t>
            </a:r>
            <a:r>
              <a:rPr lang="en-US" sz="1200" i="1" kern="1200" dirty="0">
                <a:solidFill>
                  <a:schemeClr val="tx1"/>
                </a:solidFill>
                <a:effectLst/>
                <a:latin typeface="Arial" charset="0"/>
                <a:ea typeface="ＭＳ Ｐゴシック" charset="0"/>
                <a:cs typeface="ＭＳ Ｐゴシック" charset="0"/>
              </a:rPr>
              <a:t>(They include aphonia, aphasia, dysphasia, and motor aphasia.)</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Acidosis produces a strong odor of acetone, which is sweet and fruity, and may result from diabetes mellitus, starvation, or renal disease.</a:t>
            </a:r>
          </a:p>
          <a:p>
            <a:pPr lvl="0"/>
            <a:r>
              <a:rPr lang="en-US" sz="1200" kern="1200" dirty="0">
                <a:solidFill>
                  <a:schemeClr val="tx1"/>
                </a:solidFill>
                <a:effectLst/>
                <a:latin typeface="Arial" charset="0"/>
                <a:ea typeface="ＭＳ Ｐゴシック" charset="0"/>
                <a:cs typeface="ＭＳ Ｐゴシック" charset="0"/>
              </a:rPr>
              <a:t>The condition of the skin can be a good reflection of the patient’s nutritional status and hydration level.</a:t>
            </a:r>
          </a:p>
          <a:p>
            <a:pPr lvl="0"/>
            <a:r>
              <a:rPr lang="en-US" sz="1200" kern="1200" dirty="0">
                <a:solidFill>
                  <a:schemeClr val="tx1"/>
                </a:solidFill>
                <a:effectLst/>
                <a:latin typeface="Arial" charset="0"/>
                <a:ea typeface="ＭＳ Ｐゴシック" charset="0"/>
                <a:cs typeface="ＭＳ Ｐゴシック" charset="0"/>
              </a:rPr>
              <a:t>The skull, scalp, and face are palpated for size, shape, and symmetry. The distribution or lack of hair and the hair texture may indicate hormonal changes.</a:t>
            </a:r>
          </a:p>
          <a:p>
            <a:pPr lvl="0"/>
            <a:r>
              <a:rPr lang="en-US" sz="1200" kern="1200" dirty="0">
                <a:solidFill>
                  <a:schemeClr val="tx1"/>
                </a:solidFill>
                <a:effectLst/>
                <a:latin typeface="Arial" charset="0"/>
                <a:ea typeface="ＭＳ Ｐゴシック" charset="0"/>
                <a:cs typeface="ＭＳ Ｐゴシック" charset="0"/>
              </a:rPr>
              <a:t>As the head is palpated, the physician assesses possible nodules, masses, or signs of trauma.</a:t>
            </a:r>
          </a:p>
          <a:p>
            <a:pPr lvl="0"/>
            <a:r>
              <a:rPr lang="en-US" sz="1200" kern="1200" dirty="0">
                <a:solidFill>
                  <a:schemeClr val="tx1"/>
                </a:solidFill>
                <a:effectLst/>
                <a:latin typeface="Arial" charset="0"/>
                <a:ea typeface="ＭＳ Ｐゴシック" charset="0"/>
                <a:cs typeface="ＭＳ Ｐゴシック" charset="0"/>
              </a:rPr>
              <a:t>If the pupils constrict equally and smoothly to a light stimulus, the physician documents "PERRLA" (which means the pupils are equal, round, respond to light, and adjust and focus on objects).</a:t>
            </a:r>
          </a:p>
          <a:p>
            <a:pPr lvl="0"/>
            <a:r>
              <a:rPr lang="en-US" sz="1200" kern="1200" dirty="0">
                <a:solidFill>
                  <a:schemeClr val="tx1"/>
                </a:solidFill>
                <a:effectLst/>
                <a:latin typeface="Arial" charset="0"/>
                <a:ea typeface="ＭＳ Ｐゴシック" charset="0"/>
                <a:cs typeface="ＭＳ Ｐゴシック" charset="0"/>
              </a:rPr>
              <a:t>The ears are checked with an otoscope for inflammation and earwax.</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3667215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Dental hygiene includes the condition of the teeth, how the patient cares for the teeth and gums, and whether the teeth of the upper and lower jaws meet properly (occlude) for chewing.</a:t>
            </a:r>
          </a:p>
          <a:p>
            <a:pPr lvl="0"/>
            <a:r>
              <a:rPr lang="en-US" sz="1200" kern="1200" dirty="0">
                <a:solidFill>
                  <a:schemeClr val="tx1"/>
                </a:solidFill>
                <a:effectLst/>
                <a:latin typeface="Arial" charset="0"/>
                <a:ea typeface="ＭＳ Ｐゴシック" charset="0"/>
                <a:cs typeface="ＭＳ Ｐゴシック" charset="0"/>
              </a:rPr>
              <a:t>During neck examination, the carotid artery and lymph nodes are palpated.</a:t>
            </a:r>
          </a:p>
          <a:p>
            <a:pPr lvl="0"/>
            <a:r>
              <a:rPr lang="en-US" sz="1200" kern="1200" dirty="0">
                <a:solidFill>
                  <a:schemeClr val="tx1"/>
                </a:solidFill>
                <a:effectLst/>
                <a:latin typeface="Arial" charset="0"/>
                <a:ea typeface="ＭＳ Ｐゴシック" charset="0"/>
                <a:cs typeface="ＭＳ Ｐゴシック" charset="0"/>
              </a:rPr>
              <a:t>While the patient is sitting, the biceps are checked with the patient’s arm flexed and supported by the examiner. The knee jerk (patellar reflex) and the ankle jerk (Achilles reflex) are checked using tapotement (a tapping or percussing movement) with either the fingers or the reflex hammer.</a:t>
            </a:r>
          </a:p>
          <a:p>
            <a:pPr lvl="0"/>
            <a:r>
              <a:rPr lang="en-US" sz="1200" kern="1200" dirty="0">
                <a:solidFill>
                  <a:schemeClr val="tx1"/>
                </a:solidFill>
                <a:effectLst/>
                <a:latin typeface="Arial" charset="0"/>
                <a:ea typeface="ＭＳ Ｐゴシック" charset="0"/>
                <a:cs typeface="ＭＳ Ｐゴシック" charset="0"/>
              </a:rPr>
              <a:t>With the stethoscope to the patient’s back, the examiner auscultates lung sounds. The patient is asked to take deep, regular breaths.</a:t>
            </a:r>
          </a:p>
          <a:p>
            <a:r>
              <a:rPr lang="en-US" sz="1200" kern="1200" dirty="0">
                <a:solidFill>
                  <a:schemeClr val="tx1"/>
                </a:solidFill>
                <a:effectLst/>
                <a:latin typeface="Arial" charset="0"/>
                <a:ea typeface="ＭＳ Ｐゴシック" charset="0"/>
                <a:cs typeface="ＭＳ Ｐゴシック" charset="0"/>
              </a:rPr>
              <a:t>The abdomen is examined with the patient in the dorsal recumbent position.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6562186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Breast cancer is the most common malignancy in women, and early detection is the key to successful treatment.</a:t>
            </a:r>
          </a:p>
          <a:p>
            <a:pPr lvl="0"/>
            <a:r>
              <a:rPr lang="en-US" sz="1200" kern="1200" dirty="0">
                <a:solidFill>
                  <a:schemeClr val="tx1"/>
                </a:solidFill>
                <a:effectLst/>
                <a:latin typeface="Arial" charset="0"/>
                <a:ea typeface="ＭＳ Ｐゴシック" charset="0"/>
                <a:cs typeface="ＭＳ Ｐゴシック" charset="0"/>
              </a:rPr>
              <a:t>It is important for all males to perform a testicular self-examination each month because testicular carcinoma is a major health risk.</a:t>
            </a:r>
          </a:p>
          <a:p>
            <a:pPr lvl="0"/>
            <a:r>
              <a:rPr lang="en-US" sz="1200" kern="1200" dirty="0">
                <a:solidFill>
                  <a:schemeClr val="tx1"/>
                </a:solidFill>
                <a:effectLst/>
                <a:latin typeface="Arial" charset="0"/>
                <a:ea typeface="ＭＳ Ｐゴシック" charset="0"/>
                <a:cs typeface="ＭＳ Ｐゴシック" charset="0"/>
              </a:rPr>
              <a:t>Hemoccult test specimens often are collected at the time of the digital rectal examination. </a:t>
            </a:r>
          </a:p>
          <a:p>
            <a:r>
              <a:rPr lang="en-US" sz="1200" kern="1200" dirty="0">
                <a:solidFill>
                  <a:schemeClr val="tx1"/>
                </a:solidFill>
                <a:effectLst/>
                <a:latin typeface="Arial" charset="0"/>
                <a:ea typeface="ＭＳ Ｐゴシック" charset="0"/>
                <a:cs typeface="ＭＳ Ｐゴシック" charset="0"/>
              </a:rPr>
              <a:t>If this is a procedure the physician performs, be sure to include the necessary collection folder with the examination equipment.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28851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4607637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Procedure 21.10 to further discuss how to assist provider with a physical examination.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38115161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Develop a plan to teach the patient. </a:t>
            </a:r>
          </a:p>
          <a:p>
            <a:r>
              <a:rPr lang="en-US" sz="1200" kern="1200" dirty="0">
                <a:solidFill>
                  <a:schemeClr val="tx1"/>
                </a:solidFill>
                <a:effectLst/>
                <a:latin typeface="Arial" charset="0"/>
                <a:ea typeface="ＭＳ Ｐゴシック" charset="0"/>
                <a:cs typeface="ＭＳ Ｐゴシック" charset="0"/>
              </a:rPr>
              <a:t>Think about the different modalities available, such as pamphlets, pictures, DVDs, demonstrations, and community resources.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28658544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Information gained during the physical examination is confidential and must remain that way.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1307067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ability to communicate effectively is crucial to the role of the professional medical assistant and allows for excellent service.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1348970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5</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687928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new patient is asked to complete a health history form.</a:t>
            </a:r>
          </a:p>
          <a:p>
            <a:pPr lvl="0"/>
            <a:r>
              <a:rPr lang="en-US" sz="1200" kern="1200" dirty="0">
                <a:solidFill>
                  <a:schemeClr val="tx1"/>
                </a:solidFill>
                <a:effectLst/>
                <a:latin typeface="Arial" charset="0"/>
                <a:ea typeface="ＭＳ Ｐゴシック" charset="0"/>
                <a:cs typeface="ＭＳ Ｐゴシック" charset="0"/>
              </a:rPr>
              <a:t>If you are responsible for taking a portion of the medical history, conduct the interview in a private area, free of distractions and where others cannot hear anything.</a:t>
            </a:r>
          </a:p>
          <a:p>
            <a:pPr lvl="0"/>
            <a:r>
              <a:rPr lang="en-US" sz="1200" kern="1200" dirty="0">
                <a:solidFill>
                  <a:schemeClr val="tx1"/>
                </a:solidFill>
                <a:effectLst/>
                <a:latin typeface="Arial" charset="0"/>
                <a:ea typeface="ＭＳ Ｐゴシック" charset="0"/>
                <a:cs typeface="ＭＳ Ｐゴシック" charset="0"/>
              </a:rPr>
              <a:t>Refer to Figure 21.1 in the textbook to see an example of an electronic health record (EHR) system.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3493686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Be sure to document allergies.</a:t>
            </a:r>
          </a:p>
          <a:p>
            <a:pPr lvl="0"/>
            <a:r>
              <a:rPr lang="en-US" sz="1200" kern="1200" dirty="0">
                <a:solidFill>
                  <a:schemeClr val="tx1"/>
                </a:solidFill>
                <a:effectLst/>
                <a:latin typeface="Arial" charset="0"/>
                <a:ea typeface="ＭＳ Ｐゴシック" charset="0"/>
                <a:cs typeface="ＭＳ Ｐゴシック" charset="0"/>
              </a:rPr>
              <a:t>Included in the patient’s medication history should be a record of frequently used over-the-counter (OTC) medications, including supplements and currently prescribed drugs. Also, family history (FH) and social history (SH).</a:t>
            </a:r>
          </a:p>
          <a:p>
            <a:pPr lvl="0"/>
            <a:r>
              <a:rPr lang="en-US" sz="1200" kern="1200" dirty="0">
                <a:solidFill>
                  <a:schemeClr val="tx1"/>
                </a:solidFill>
                <a:effectLst/>
                <a:latin typeface="Arial" charset="0"/>
                <a:ea typeface="ＭＳ Ｐゴシック" charset="0"/>
                <a:cs typeface="ＭＳ Ｐゴシック" charset="0"/>
              </a:rPr>
              <a:t>Systems review should be done as well. See Figure 21.2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434063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Procedure 21.1 in the textbook to discuss how to obtain and document patient information.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910414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Discuss the points to consider about diverse groups that are included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430327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604770"/>
            <a:ext cx="1327150" cy="19755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82587646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49513961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36620585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2757761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99065228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135688016"/>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4237272375"/>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120601434"/>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406697160"/>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310701044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604770"/>
            <a:ext cx="1327150" cy="19755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63376567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60258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230296325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390206426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38862161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32517302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1/11/2020</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091988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04770"/>
            <a:ext cx="1327150" cy="19755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38223"/>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a:t>
            </a:r>
            <a:r>
              <a:rPr lang="en-US" sz="800" kern="1200" baseline="0" dirty="0">
                <a:solidFill>
                  <a:schemeClr val="bg2"/>
                </a:solidFill>
                <a:effectLst/>
                <a:latin typeface="Arial" charset="0"/>
                <a:ea typeface="ＭＳ Ｐゴシック" charset="-128"/>
                <a:cs typeface="Arial" charset="0"/>
              </a:rPr>
              <a:t>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1/11/2020</a:t>
            </a:fld>
            <a:endParaRPr lang="en-US"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a:defRPr/>
            </a:pPr>
            <a:r>
              <a:rPr lang="en-GB" smtClean="0"/>
              <a:t> </a:t>
            </a:r>
            <a:fld id="{71EFB42C-6A15-4A9A-871B-37380EDB6A26}" type="slidenum">
              <a:rPr lang="en-GB" sz="800" smtClean="0"/>
              <a:pPr>
                <a:defRPr/>
              </a:pPr>
              <a:t>‹#›</a:t>
            </a:fld>
            <a:endParaRPr lang="en-GB" smtClean="0"/>
          </a:p>
          <a:p>
            <a:pPr>
              <a:defRPr/>
            </a:pPr>
            <a:endParaRPr lang="en-GB" dirty="0"/>
          </a:p>
        </p:txBody>
      </p:sp>
    </p:spTree>
    <p:extLst>
      <p:ext uri="{BB962C8B-B14F-4D97-AF65-F5344CB8AC3E}">
        <p14:creationId xmlns:p14="http://schemas.microsoft.com/office/powerpoint/2010/main" val="1161792743"/>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hf hdr="0" ftr="0" dt="0"/>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533698"/>
            <a:ext cx="7977558" cy="2176987"/>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Physical Examination</a:t>
            </a:r>
          </a:p>
          <a:p>
            <a:pPr algn="ctr"/>
            <a:endParaRPr lang="en-US" sz="4000" dirty="0">
              <a:solidFill>
                <a:schemeClr val="bg2"/>
              </a:solidFill>
            </a:endParaRPr>
          </a:p>
          <a:p>
            <a:pPr algn="ctr"/>
            <a:r>
              <a:rPr lang="en-US" sz="3000" dirty="0">
                <a:solidFill>
                  <a:schemeClr val="bg2"/>
                </a:solidFill>
              </a:rPr>
              <a:t>Chapter 21</a:t>
            </a:r>
          </a:p>
        </p:txBody>
      </p:sp>
      <p:sp>
        <p:nvSpPr>
          <p:cNvPr id="4" name="TextBox 3"/>
          <p:cNvSpPr txBox="1"/>
          <p:nvPr/>
        </p:nvSpPr>
        <p:spPr>
          <a:xfrm>
            <a:off x="4225782" y="6348986"/>
            <a:ext cx="184666" cy="461665"/>
          </a:xfrm>
          <a:prstGeom prst="rect">
            <a:avLst/>
          </a:prstGeom>
          <a:noFill/>
        </p:spPr>
        <p:txBody>
          <a:bodyPr wrap="none" rtlCol="0">
            <a:spAutoFit/>
          </a:bodyPr>
          <a:lstStyle/>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dirty="0"/>
          </a:p>
          <a:p>
            <a:pPr>
              <a:defRPr/>
            </a:pP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Therapeutic Techniques</a:t>
            </a:r>
          </a:p>
        </p:txBody>
      </p:sp>
      <p:sp>
        <p:nvSpPr>
          <p:cNvPr id="3" name="Content Placeholder 2"/>
          <p:cNvSpPr>
            <a:spLocks noGrp="1"/>
          </p:cNvSpPr>
          <p:nvPr>
            <p:ph idx="1"/>
          </p:nvPr>
        </p:nvSpPr>
        <p:spPr/>
        <p:txBody>
          <a:bodyPr/>
          <a:lstStyle/>
          <a:p>
            <a:pPr lvl="0"/>
            <a:r>
              <a:rPr lang="en-US" dirty="0"/>
              <a:t>Feedback is crucial</a:t>
            </a:r>
          </a:p>
          <a:p>
            <a:pPr lvl="0"/>
            <a:r>
              <a:rPr lang="en-US" dirty="0"/>
              <a:t>Message can be sent via:</a:t>
            </a:r>
          </a:p>
          <a:p>
            <a:pPr lvl="1"/>
            <a:r>
              <a:rPr lang="en-US" dirty="0"/>
              <a:t>Face-to-face communication</a:t>
            </a:r>
          </a:p>
          <a:p>
            <a:pPr lvl="1"/>
            <a:r>
              <a:rPr lang="en-US" dirty="0"/>
              <a:t>Telephone</a:t>
            </a:r>
          </a:p>
          <a:p>
            <a:pPr lvl="1"/>
            <a:r>
              <a:rPr lang="en-US" dirty="0"/>
              <a:t>Email</a:t>
            </a:r>
          </a:p>
          <a:p>
            <a:pPr lvl="1"/>
            <a:r>
              <a:rPr lang="en-US" dirty="0"/>
              <a:t>Letter</a:t>
            </a:r>
          </a:p>
          <a:p>
            <a:r>
              <a:rPr lang="en-US" dirty="0"/>
              <a:t>Must become effective communicator</a:t>
            </a:r>
          </a:p>
          <a:p>
            <a:r>
              <a:rPr lang="en-US" dirty="0"/>
              <a:t>Play vital role in collecting and documenting patient information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dirty="0"/>
          </a:p>
          <a:p>
            <a:pPr>
              <a:defRPr/>
            </a:pPr>
            <a:endParaRPr lang="en-GB" dirty="0"/>
          </a:p>
        </p:txBody>
      </p:sp>
    </p:spTree>
    <p:extLst>
      <p:ext uri="{BB962C8B-B14F-4D97-AF65-F5344CB8AC3E}">
        <p14:creationId xmlns:p14="http://schemas.microsoft.com/office/powerpoint/2010/main" val="37471827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Listening Techniques</a:t>
            </a:r>
          </a:p>
        </p:txBody>
      </p:sp>
      <p:sp>
        <p:nvSpPr>
          <p:cNvPr id="3" name="Content Placeholder 2"/>
          <p:cNvSpPr>
            <a:spLocks noGrp="1"/>
          </p:cNvSpPr>
          <p:nvPr>
            <p:ph idx="1"/>
          </p:nvPr>
        </p:nvSpPr>
        <p:spPr/>
        <p:txBody>
          <a:bodyPr/>
          <a:lstStyle/>
          <a:p>
            <a:pPr lvl="0"/>
            <a:r>
              <a:rPr lang="en-US" dirty="0"/>
              <a:t>Restatement</a:t>
            </a:r>
          </a:p>
          <a:p>
            <a:pPr lvl="1"/>
            <a:r>
              <a:rPr lang="en-US" dirty="0"/>
              <a:t>Paraphrasing patient’s statements</a:t>
            </a:r>
          </a:p>
          <a:p>
            <a:pPr lvl="0"/>
            <a:r>
              <a:rPr lang="en-US" dirty="0"/>
              <a:t>Reflection</a:t>
            </a:r>
          </a:p>
          <a:p>
            <a:pPr lvl="1"/>
            <a:r>
              <a:rPr lang="en-US" dirty="0"/>
              <a:t>Repeating main idea of conversation while also identifying sender’s feelings</a:t>
            </a:r>
          </a:p>
          <a:p>
            <a:pPr lvl="0"/>
            <a:r>
              <a:rPr lang="en-US" dirty="0"/>
              <a:t>Clarification</a:t>
            </a:r>
          </a:p>
          <a:p>
            <a:pPr lvl="1"/>
            <a:r>
              <a:rPr lang="en-US" dirty="0"/>
              <a:t>Summarizes or simplifies the sender’s thoughts and feelings; resolves any confusion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dirty="0"/>
          </a:p>
          <a:p>
            <a:pPr>
              <a:defRPr/>
            </a:pPr>
            <a:endParaRPr lang="en-GB" dirty="0"/>
          </a:p>
        </p:txBody>
      </p:sp>
    </p:spTree>
    <p:extLst>
      <p:ext uri="{BB962C8B-B14F-4D97-AF65-F5344CB8AC3E}">
        <p14:creationId xmlns:p14="http://schemas.microsoft.com/office/powerpoint/2010/main" val="94270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Nonverbal Communication</a:t>
            </a:r>
          </a:p>
        </p:txBody>
      </p:sp>
      <p:sp>
        <p:nvSpPr>
          <p:cNvPr id="3" name="Content Placeholder 2"/>
          <p:cNvSpPr>
            <a:spLocks noGrp="1"/>
          </p:cNvSpPr>
          <p:nvPr>
            <p:ph idx="1"/>
          </p:nvPr>
        </p:nvSpPr>
        <p:spPr/>
        <p:txBody>
          <a:bodyPr/>
          <a:lstStyle/>
          <a:p>
            <a:pPr lvl="0"/>
            <a:r>
              <a:rPr lang="en-US" dirty="0"/>
              <a:t>More than 90% of communication is nonverbal</a:t>
            </a:r>
          </a:p>
          <a:p>
            <a:pPr lvl="0"/>
            <a:r>
              <a:rPr lang="en-US" dirty="0"/>
              <a:t>Nonverbal actions:</a:t>
            </a:r>
          </a:p>
          <a:p>
            <a:pPr lvl="1"/>
            <a:r>
              <a:rPr lang="en-US" dirty="0"/>
              <a:t>Gestures</a:t>
            </a:r>
          </a:p>
          <a:p>
            <a:pPr lvl="1"/>
            <a:r>
              <a:rPr lang="en-US" dirty="0"/>
              <a:t>Facial expressions</a:t>
            </a:r>
          </a:p>
          <a:p>
            <a:pPr lvl="1"/>
            <a:r>
              <a:rPr lang="en-US" dirty="0"/>
              <a:t>Mannerisms</a:t>
            </a:r>
          </a:p>
          <a:p>
            <a:r>
              <a:rPr lang="en-US" dirty="0"/>
              <a:t>Observe nonverbal communication to become aware of message being conveyed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dirty="0"/>
          </a:p>
          <a:p>
            <a:pPr>
              <a:defRPr/>
            </a:pPr>
            <a:endParaRPr lang="en-GB" dirty="0"/>
          </a:p>
        </p:txBody>
      </p:sp>
    </p:spTree>
    <p:extLst>
      <p:ext uri="{BB962C8B-B14F-4D97-AF65-F5344CB8AC3E}">
        <p14:creationId xmlns:p14="http://schemas.microsoft.com/office/powerpoint/2010/main" val="13986988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Nonverbal Language Behaviors</a:t>
            </a:r>
          </a:p>
        </p:txBody>
      </p:sp>
      <p:sp>
        <p:nvSpPr>
          <p:cNvPr id="3" name="Content Placeholder 2"/>
          <p:cNvSpPr>
            <a:spLocks noGrp="1"/>
          </p:cNvSpPr>
          <p:nvPr>
            <p:ph idx="1"/>
          </p:nvPr>
        </p:nvSpPr>
        <p:spPr/>
        <p:txBody>
          <a:bodyPr/>
          <a:lstStyle/>
          <a:p>
            <a:pPr lvl="0"/>
            <a:r>
              <a:rPr lang="en-US" dirty="0"/>
              <a:t>Lean toward patient to show interest</a:t>
            </a:r>
          </a:p>
          <a:p>
            <a:pPr lvl="0"/>
            <a:r>
              <a:rPr lang="en-US" dirty="0"/>
              <a:t>Face patient squarely </a:t>
            </a:r>
            <a:r>
              <a:rPr lang="en-US" dirty="0" smtClean="0"/>
              <a:t>and at </a:t>
            </a:r>
            <a:r>
              <a:rPr lang="en-US" dirty="0"/>
              <a:t>eye level</a:t>
            </a:r>
          </a:p>
          <a:p>
            <a:pPr lvl="0"/>
            <a:r>
              <a:rPr lang="en-US" dirty="0"/>
              <a:t>Eye contact</a:t>
            </a:r>
          </a:p>
          <a:p>
            <a:pPr lvl="0"/>
            <a:r>
              <a:rPr lang="en-US" dirty="0"/>
              <a:t>Be careful with body gestures</a:t>
            </a:r>
          </a:p>
          <a:p>
            <a:pPr lvl="0"/>
            <a:r>
              <a:rPr lang="en-US" dirty="0"/>
              <a:t>Watch your tone of voice</a:t>
            </a:r>
          </a:p>
          <a:p>
            <a:pPr lvl="0"/>
            <a:r>
              <a:rPr lang="en-US" dirty="0"/>
              <a:t>Continually observe patient’s body language</a:t>
            </a:r>
          </a:p>
          <a:p>
            <a:pPr lvl="0"/>
            <a:r>
              <a:rPr lang="en-US" dirty="0"/>
              <a:t>Documenting in an EHR can be distracting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dirty="0"/>
          </a:p>
          <a:p>
            <a:pPr>
              <a:defRPr/>
            </a:pPr>
            <a:endParaRPr lang="en-GB" dirty="0"/>
          </a:p>
        </p:txBody>
      </p:sp>
    </p:spTree>
    <p:extLst>
      <p:ext uri="{BB962C8B-B14F-4D97-AF65-F5344CB8AC3E}">
        <p14:creationId xmlns:p14="http://schemas.microsoft.com/office/powerpoint/2010/main" val="11804076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Open-Ended </a:t>
            </a:r>
            <a:r>
              <a:rPr lang="en-US" dirty="0" smtClean="0"/>
              <a:t>Questions</a:t>
            </a:r>
            <a:br>
              <a:rPr lang="en-US" dirty="0" smtClean="0"/>
            </a:br>
            <a:r>
              <a:rPr lang="en-US" dirty="0" smtClean="0"/>
              <a:t>or </a:t>
            </a:r>
            <a:r>
              <a:rPr lang="en-US" dirty="0"/>
              <a:t>Statements</a:t>
            </a:r>
          </a:p>
        </p:txBody>
      </p:sp>
      <p:sp>
        <p:nvSpPr>
          <p:cNvPr id="3" name="Content Placeholder 2"/>
          <p:cNvSpPr>
            <a:spLocks noGrp="1"/>
          </p:cNvSpPr>
          <p:nvPr>
            <p:ph idx="1"/>
          </p:nvPr>
        </p:nvSpPr>
        <p:spPr/>
        <p:txBody>
          <a:bodyPr/>
          <a:lstStyle/>
          <a:p>
            <a:pPr lvl="0"/>
            <a:r>
              <a:rPr lang="en-US" dirty="0"/>
              <a:t>Asks for general information or states topic to be discussed</a:t>
            </a:r>
          </a:p>
          <a:p>
            <a:pPr lvl="0"/>
            <a:r>
              <a:rPr lang="en-US" dirty="0"/>
              <a:t>Effective method of gathering more details from patient about chief complaint or health history</a:t>
            </a:r>
          </a:p>
          <a:p>
            <a:pPr lvl="0"/>
            <a:r>
              <a:rPr lang="en-US" dirty="0"/>
              <a:t>Used:</a:t>
            </a:r>
          </a:p>
          <a:p>
            <a:pPr lvl="1"/>
            <a:r>
              <a:rPr lang="en-US" dirty="0"/>
              <a:t>To begin an interview</a:t>
            </a:r>
          </a:p>
          <a:p>
            <a:pPr lvl="1"/>
            <a:r>
              <a:rPr lang="en-US" dirty="0"/>
              <a:t>To introduce a new section of questions</a:t>
            </a:r>
          </a:p>
          <a:p>
            <a:pPr lvl="1"/>
            <a:r>
              <a:rPr lang="en-US" dirty="0"/>
              <a:t>Whenever person introduces a new topic</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dirty="0"/>
          </a:p>
          <a:p>
            <a:pPr>
              <a:defRPr/>
            </a:pPr>
            <a:endParaRPr lang="en-GB" dirty="0"/>
          </a:p>
        </p:txBody>
      </p:sp>
    </p:spTree>
    <p:extLst>
      <p:ext uri="{BB962C8B-B14F-4D97-AF65-F5344CB8AC3E}">
        <p14:creationId xmlns:p14="http://schemas.microsoft.com/office/powerpoint/2010/main" val="2906415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Closed Questions</a:t>
            </a:r>
          </a:p>
        </p:txBody>
      </p:sp>
      <p:sp>
        <p:nvSpPr>
          <p:cNvPr id="3" name="Content Placeholder 2"/>
          <p:cNvSpPr>
            <a:spLocks noGrp="1"/>
          </p:cNvSpPr>
          <p:nvPr>
            <p:ph idx="1"/>
          </p:nvPr>
        </p:nvSpPr>
        <p:spPr/>
        <p:txBody>
          <a:bodyPr/>
          <a:lstStyle/>
          <a:p>
            <a:pPr lvl="0"/>
            <a:r>
              <a:rPr lang="en-US" dirty="0"/>
              <a:t>Direct, or closed, questions</a:t>
            </a:r>
          </a:p>
          <a:p>
            <a:pPr lvl="0"/>
            <a:r>
              <a:rPr lang="en-US" dirty="0"/>
              <a:t>Limits the answers to one or two words</a:t>
            </a:r>
          </a:p>
          <a:p>
            <a:pPr lvl="0"/>
            <a:r>
              <a:rPr lang="en-US" dirty="0"/>
              <a:t>Use closed questions when you need confirmation of specific facts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dirty="0"/>
          </a:p>
          <a:p>
            <a:pPr>
              <a:defRPr/>
            </a:pPr>
            <a:endParaRPr lang="en-GB" dirty="0"/>
          </a:p>
        </p:txBody>
      </p:sp>
    </p:spTree>
    <p:extLst>
      <p:ext uri="{BB962C8B-B14F-4D97-AF65-F5344CB8AC3E}">
        <p14:creationId xmlns:p14="http://schemas.microsoft.com/office/powerpoint/2010/main" val="985790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Interviewing the Patient</a:t>
            </a:r>
          </a:p>
        </p:txBody>
      </p:sp>
      <p:sp>
        <p:nvSpPr>
          <p:cNvPr id="3" name="Content Placeholder 2"/>
          <p:cNvSpPr>
            <a:spLocks noGrp="1"/>
          </p:cNvSpPr>
          <p:nvPr>
            <p:ph idx="1"/>
          </p:nvPr>
        </p:nvSpPr>
        <p:spPr/>
        <p:txBody>
          <a:bodyPr/>
          <a:lstStyle/>
          <a:p>
            <a:pPr lvl="0"/>
            <a:r>
              <a:rPr lang="en-US" dirty="0"/>
              <a:t>Interview skills help to collect necessary information and build rapport with patient</a:t>
            </a:r>
          </a:p>
          <a:p>
            <a:pPr lvl="0"/>
            <a:r>
              <a:rPr lang="en-US" dirty="0"/>
              <a:t>Consider the interview a type of contract between you and patient</a:t>
            </a:r>
          </a:p>
          <a:p>
            <a:pPr lvl="0"/>
            <a:r>
              <a:rPr lang="en-US" dirty="0"/>
              <a:t>Three stages of patient interview:</a:t>
            </a:r>
          </a:p>
          <a:p>
            <a:pPr lvl="1"/>
            <a:r>
              <a:rPr lang="en-US" dirty="0"/>
              <a:t>Initiation or introduction</a:t>
            </a:r>
          </a:p>
          <a:p>
            <a:pPr lvl="1"/>
            <a:r>
              <a:rPr lang="en-US" dirty="0"/>
              <a:t>Body</a:t>
            </a:r>
          </a:p>
          <a:p>
            <a:pPr lvl="1"/>
            <a:r>
              <a:rPr lang="en-US" dirty="0"/>
              <a:t>Closing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dirty="0"/>
          </a:p>
          <a:p>
            <a:pPr>
              <a:defRPr/>
            </a:pPr>
            <a:endParaRPr lang="en-GB" dirty="0"/>
          </a:p>
        </p:txBody>
      </p:sp>
    </p:spTree>
    <p:extLst>
      <p:ext uri="{BB962C8B-B14F-4D97-AF65-F5344CB8AC3E}">
        <p14:creationId xmlns:p14="http://schemas.microsoft.com/office/powerpoint/2010/main" val="7977137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Preparing the Appropriate Environment</a:t>
            </a:r>
          </a:p>
        </p:txBody>
      </p:sp>
      <p:sp>
        <p:nvSpPr>
          <p:cNvPr id="3" name="Content Placeholder 2"/>
          <p:cNvSpPr>
            <a:spLocks noGrp="1"/>
          </p:cNvSpPr>
          <p:nvPr>
            <p:ph idx="1"/>
          </p:nvPr>
        </p:nvSpPr>
        <p:spPr/>
        <p:txBody>
          <a:bodyPr/>
          <a:lstStyle/>
          <a:p>
            <a:pPr lvl="0"/>
            <a:r>
              <a:rPr lang="en-US" dirty="0"/>
              <a:t>Ensure privacy</a:t>
            </a:r>
          </a:p>
          <a:p>
            <a:pPr lvl="0"/>
            <a:r>
              <a:rPr lang="en-US" dirty="0"/>
              <a:t>Prevent interruptions</a:t>
            </a:r>
          </a:p>
          <a:p>
            <a:pPr lvl="0"/>
            <a:r>
              <a:rPr lang="en-US" dirty="0"/>
              <a:t>Prepare comfortable surroundings</a:t>
            </a:r>
          </a:p>
          <a:p>
            <a:pPr lvl="0"/>
            <a:r>
              <a:rPr lang="en-US" b="1" dirty="0" smtClean="0">
                <a:solidFill>
                  <a:srgbClr val="FFFF00"/>
                </a:solidFill>
              </a:rPr>
              <a:t>*****Take </a:t>
            </a:r>
            <a:r>
              <a:rPr lang="en-US" b="1" dirty="0">
                <a:solidFill>
                  <a:srgbClr val="FFFF00"/>
                </a:solidFill>
              </a:rPr>
              <a:t>judicious notes</a:t>
            </a:r>
          </a:p>
          <a:p>
            <a:pPr marL="0" lvl="0" indent="0">
              <a:buNone/>
            </a:pP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dirty="0"/>
          </a:p>
          <a:p>
            <a:pPr>
              <a:defRPr/>
            </a:pPr>
            <a:endParaRPr lang="en-GB" dirty="0"/>
          </a:p>
        </p:txBody>
      </p:sp>
    </p:spTree>
    <p:extLst>
      <p:ext uri="{BB962C8B-B14F-4D97-AF65-F5344CB8AC3E}">
        <p14:creationId xmlns:p14="http://schemas.microsoft.com/office/powerpoint/2010/main" val="4225343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Therapeutic Communication Techniques</a:t>
            </a:r>
          </a:p>
        </p:txBody>
      </p:sp>
      <p:sp>
        <p:nvSpPr>
          <p:cNvPr id="3" name="Content Placeholder 2"/>
          <p:cNvSpPr>
            <a:spLocks noGrp="1"/>
          </p:cNvSpPr>
          <p:nvPr>
            <p:ph idx="1"/>
          </p:nvPr>
        </p:nvSpPr>
        <p:spPr/>
        <p:txBody>
          <a:bodyPr/>
          <a:lstStyle/>
          <a:p>
            <a:pPr lvl="0"/>
            <a:r>
              <a:rPr lang="en-US" dirty="0"/>
              <a:t>Open-ended questions and statements</a:t>
            </a:r>
          </a:p>
          <a:p>
            <a:pPr lvl="0"/>
            <a:r>
              <a:rPr lang="en-US" dirty="0"/>
              <a:t>Direct or closed questions</a:t>
            </a:r>
          </a:p>
          <a:p>
            <a:pPr lvl="0"/>
            <a:r>
              <a:rPr lang="en-US" dirty="0"/>
              <a:t>Active listening</a:t>
            </a:r>
          </a:p>
          <a:p>
            <a:pPr lvl="0"/>
            <a:r>
              <a:rPr lang="en-US" dirty="0"/>
              <a:t>Silence</a:t>
            </a:r>
          </a:p>
          <a:p>
            <a:pPr lvl="0"/>
            <a:r>
              <a:rPr lang="en-US" dirty="0"/>
              <a:t>Establishing guidelines</a:t>
            </a:r>
          </a:p>
          <a:p>
            <a:pPr lvl="0"/>
            <a:r>
              <a:rPr lang="en-US" dirty="0"/>
              <a:t>Acknowledgment</a:t>
            </a:r>
          </a:p>
          <a:p>
            <a:pPr lvl="0"/>
            <a:r>
              <a:rPr lang="en-US" dirty="0"/>
              <a:t>Restating</a:t>
            </a:r>
          </a:p>
          <a:p>
            <a:pPr lvl="0"/>
            <a:r>
              <a:rPr lang="en-US" dirty="0"/>
              <a:t>Reflecting</a:t>
            </a:r>
          </a:p>
          <a:p>
            <a:pPr lvl="0"/>
            <a:r>
              <a:rPr lang="en-US" dirty="0"/>
              <a:t>Summarizing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dirty="0"/>
          </a:p>
          <a:p>
            <a:pPr>
              <a:defRPr/>
            </a:pPr>
            <a:endParaRPr lang="en-GB" dirty="0"/>
          </a:p>
        </p:txBody>
      </p:sp>
    </p:spTree>
    <p:extLst>
      <p:ext uri="{BB962C8B-B14F-4D97-AF65-F5344CB8AC3E}">
        <p14:creationId xmlns:p14="http://schemas.microsoft.com/office/powerpoint/2010/main" val="16626343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Interview Barriers</a:t>
            </a:r>
          </a:p>
        </p:txBody>
      </p:sp>
      <p:sp>
        <p:nvSpPr>
          <p:cNvPr id="3" name="Content Placeholder 2"/>
          <p:cNvSpPr>
            <a:spLocks noGrp="1"/>
          </p:cNvSpPr>
          <p:nvPr>
            <p:ph idx="1"/>
          </p:nvPr>
        </p:nvSpPr>
        <p:spPr/>
        <p:txBody>
          <a:bodyPr/>
          <a:lstStyle/>
          <a:p>
            <a:pPr lvl="0"/>
            <a:r>
              <a:rPr lang="en-US" dirty="0"/>
              <a:t>Providing unwarranted assurance</a:t>
            </a:r>
          </a:p>
          <a:p>
            <a:pPr lvl="0"/>
            <a:r>
              <a:rPr lang="en-US" dirty="0"/>
              <a:t>Giving advice</a:t>
            </a:r>
          </a:p>
          <a:p>
            <a:pPr lvl="0"/>
            <a:r>
              <a:rPr lang="en-US" dirty="0"/>
              <a:t>Using medical terminology</a:t>
            </a:r>
          </a:p>
          <a:p>
            <a:pPr lvl="0"/>
            <a:r>
              <a:rPr lang="en-US" dirty="0"/>
              <a:t>Leading questions</a:t>
            </a:r>
          </a:p>
          <a:p>
            <a:pPr lvl="0"/>
            <a:r>
              <a:rPr lang="en-US" dirty="0"/>
              <a:t>Talking too much</a:t>
            </a:r>
          </a:p>
          <a:p>
            <a:pPr lvl="0"/>
            <a:r>
              <a:rPr lang="en-US" dirty="0"/>
              <a:t>Defense mechanisms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dirty="0"/>
          </a:p>
          <a:p>
            <a:pPr>
              <a:defRPr/>
            </a:pPr>
            <a:endParaRPr lang="en-GB" dirty="0"/>
          </a:p>
        </p:txBody>
      </p:sp>
    </p:spTree>
    <p:extLst>
      <p:ext uri="{BB962C8B-B14F-4D97-AF65-F5344CB8AC3E}">
        <p14:creationId xmlns:p14="http://schemas.microsoft.com/office/powerpoint/2010/main" val="4017499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dirty="0"/>
          </a:p>
          <a:p>
            <a:pPr>
              <a:defRPr/>
            </a:pPr>
            <a:endParaRPr lang="en-GB" dirty="0"/>
          </a:p>
        </p:txBody>
      </p:sp>
      <p:sp>
        <p:nvSpPr>
          <p:cNvPr id="1963014" name="Rectangle 6"/>
          <p:cNvSpPr>
            <a:spLocks noGrp="1" noChangeArrowheads="1"/>
          </p:cNvSpPr>
          <p:nvPr>
            <p:ph type="title" idx="4294967295"/>
          </p:nvPr>
        </p:nvSpPr>
        <p:spPr>
          <a:xfrm>
            <a:off x="0" y="377825"/>
            <a:ext cx="9144000" cy="1057275"/>
          </a:xfrm>
        </p:spPr>
        <p:txBody>
          <a:bodyPr>
            <a:noAutofit/>
          </a:bodyPr>
          <a:lstStyle/>
          <a:p>
            <a:r>
              <a:rPr lang="en-US" dirty="0" smtClean="0"/>
              <a:t> </a:t>
            </a:r>
            <a:r>
              <a:rPr lang="en-US" dirty="0"/>
              <a:t>Physical </a:t>
            </a:r>
            <a:r>
              <a:rPr lang="en-US" dirty="0" smtClean="0"/>
              <a:t>Examination</a:t>
            </a:r>
            <a:endParaRPr lang="en-US" sz="1600" dirty="0"/>
          </a:p>
        </p:txBody>
      </p:sp>
      <p:sp>
        <p:nvSpPr>
          <p:cNvPr id="1963015" name="Rectangle 7"/>
          <p:cNvSpPr>
            <a:spLocks noGrp="1" noChangeArrowheads="1"/>
          </p:cNvSpPr>
          <p:nvPr>
            <p:ph type="body" idx="4294967295"/>
          </p:nvPr>
        </p:nvSpPr>
        <p:spPr>
          <a:xfrm>
            <a:off x="0" y="1711325"/>
            <a:ext cx="8547100" cy="4249738"/>
          </a:xfrm>
        </p:spPr>
        <p:txBody>
          <a:bodyPr>
            <a:noAutofit/>
          </a:bodyPr>
          <a:lstStyle/>
          <a:p>
            <a:pPr>
              <a:buFont typeface="+mj-lt"/>
              <a:buAutoNum type="arabicPeriod"/>
            </a:pPr>
            <a:r>
              <a:rPr lang="en-US" dirty="0"/>
              <a:t>Describe the components of the patient’s medical history and how to collect the history information.</a:t>
            </a:r>
          </a:p>
          <a:p>
            <a:pPr>
              <a:buFont typeface="+mj-lt"/>
              <a:buAutoNum type="arabicPeriod"/>
            </a:pPr>
            <a:r>
              <a:rPr lang="en-US" dirty="0" smtClean="0"/>
              <a:t>understanding </a:t>
            </a:r>
            <a:r>
              <a:rPr lang="en-US" dirty="0"/>
              <a:t>and communicating with patients:</a:t>
            </a:r>
          </a:p>
          <a:p>
            <a:pPr marL="685800" lvl="1" indent="-228600">
              <a:buFont typeface="Arial" panose="020B0604020202020204" pitchFamily="34" charset="0"/>
              <a:buChar char="•"/>
            </a:pPr>
            <a:r>
              <a:rPr lang="en-US" sz="2300" dirty="0" smtClean="0"/>
              <a:t>communicate </a:t>
            </a:r>
            <a:r>
              <a:rPr lang="en-US" sz="2300" dirty="0" smtClean="0"/>
              <a:t>with patients and display sensitivity to diverse populations.</a:t>
            </a:r>
          </a:p>
          <a:p>
            <a:pPr marL="685800" lvl="1" indent="-228600">
              <a:buFont typeface="Arial" panose="020B0604020202020204" pitchFamily="34" charset="0"/>
              <a:buChar char="•"/>
            </a:pPr>
            <a:r>
              <a:rPr lang="en-US" sz="2300" dirty="0" smtClean="0"/>
              <a:t>Demonstrate therapeutic communication </a:t>
            </a:r>
          </a:p>
          <a:p>
            <a:pPr marL="685800" lvl="1" indent="-228600">
              <a:buFont typeface="Arial" panose="020B0604020202020204" pitchFamily="34" charset="0"/>
              <a:buChar char="•"/>
            </a:pPr>
            <a:r>
              <a:rPr lang="en-US" sz="2300" dirty="0" smtClean="0"/>
              <a:t>Obtain and document patient information.</a:t>
            </a:r>
          </a:p>
          <a:p>
            <a:pPr marL="685800" lvl="1" indent="-228600">
              <a:buFont typeface="Arial" panose="020B0604020202020204" pitchFamily="34" charset="0"/>
              <a:buChar char="•"/>
            </a:pPr>
            <a:r>
              <a:rPr lang="en-US" sz="2300" dirty="0" smtClean="0"/>
              <a:t>Respond to nonverbal </a:t>
            </a:r>
            <a:r>
              <a:rPr lang="en-US" sz="2300" dirty="0" smtClean="0"/>
              <a:t>communication</a:t>
            </a:r>
            <a:endParaRPr lang="en-US" sz="2300" dirty="0" smtClean="0"/>
          </a:p>
          <a:p>
            <a:pPr marL="685800" lvl="1" indent="-228600">
              <a:buFont typeface="Arial" panose="020B0604020202020204" pitchFamily="34" charset="0"/>
              <a:buChar char="•"/>
            </a:pPr>
            <a:r>
              <a:rPr lang="en-US" sz="2300" dirty="0" smtClean="0"/>
              <a:t>Compare open-ended and close-ended questions.</a:t>
            </a:r>
            <a:endParaRPr lang="en-US" sz="23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Defense Mechanisms</a:t>
            </a:r>
          </a:p>
        </p:txBody>
      </p:sp>
      <p:sp>
        <p:nvSpPr>
          <p:cNvPr id="3" name="Content Placeholder 2"/>
          <p:cNvSpPr>
            <a:spLocks noGrp="1"/>
          </p:cNvSpPr>
          <p:nvPr>
            <p:ph idx="1"/>
          </p:nvPr>
        </p:nvSpPr>
        <p:spPr/>
        <p:txBody>
          <a:bodyPr/>
          <a:lstStyle/>
          <a:p>
            <a:pPr lvl="0"/>
            <a:r>
              <a:rPr lang="en-US" dirty="0"/>
              <a:t>Denial</a:t>
            </a:r>
          </a:p>
          <a:p>
            <a:pPr lvl="0"/>
            <a:r>
              <a:rPr lang="en-US" dirty="0"/>
              <a:t>Suppression</a:t>
            </a:r>
          </a:p>
          <a:p>
            <a:pPr lvl="0"/>
            <a:r>
              <a:rPr lang="en-US" dirty="0"/>
              <a:t>Reaction formation</a:t>
            </a:r>
          </a:p>
          <a:p>
            <a:pPr lvl="0"/>
            <a:r>
              <a:rPr lang="en-US" dirty="0"/>
              <a:t>Projection</a:t>
            </a:r>
          </a:p>
          <a:p>
            <a:pPr lvl="0"/>
            <a:r>
              <a:rPr lang="en-US" dirty="0"/>
              <a:t>Rationalization</a:t>
            </a:r>
          </a:p>
          <a:p>
            <a:pPr lvl="0"/>
            <a:r>
              <a:rPr lang="en-US" dirty="0"/>
              <a:t>Undoing</a:t>
            </a:r>
          </a:p>
          <a:p>
            <a:pPr lvl="0"/>
            <a:r>
              <a:rPr lang="en-US" dirty="0"/>
              <a:t>Regression</a:t>
            </a:r>
          </a:p>
          <a:p>
            <a:pPr lvl="0"/>
            <a:r>
              <a:rPr lang="en-US" dirty="0"/>
              <a:t>Sublimation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dirty="0"/>
          </a:p>
          <a:p>
            <a:pPr>
              <a:defRPr/>
            </a:pPr>
            <a:endParaRPr lang="en-GB" dirty="0"/>
          </a:p>
        </p:txBody>
      </p:sp>
    </p:spTree>
    <p:extLst>
      <p:ext uri="{BB962C8B-B14F-4D97-AF65-F5344CB8AC3E}">
        <p14:creationId xmlns:p14="http://schemas.microsoft.com/office/powerpoint/2010/main" val="7720640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Across the Life Span</a:t>
            </a:r>
          </a:p>
        </p:txBody>
      </p:sp>
      <p:sp>
        <p:nvSpPr>
          <p:cNvPr id="3" name="Content Placeholder 2"/>
          <p:cNvSpPr>
            <a:spLocks noGrp="1"/>
          </p:cNvSpPr>
          <p:nvPr>
            <p:ph idx="1"/>
          </p:nvPr>
        </p:nvSpPr>
        <p:spPr>
          <a:xfrm>
            <a:off x="685800" y="1641475"/>
            <a:ext cx="8140700" cy="4454525"/>
          </a:xfrm>
        </p:spPr>
        <p:txBody>
          <a:bodyPr/>
          <a:lstStyle/>
          <a:p>
            <a:pPr lvl="0"/>
            <a:r>
              <a:rPr lang="en-US" dirty="0"/>
              <a:t>Interact appropriately with the age and developmental level of patient</a:t>
            </a:r>
          </a:p>
          <a:p>
            <a:pPr lvl="0"/>
            <a:r>
              <a:rPr lang="en-US" dirty="0"/>
              <a:t>Children</a:t>
            </a:r>
          </a:p>
          <a:p>
            <a:pPr lvl="1"/>
            <a:r>
              <a:rPr lang="en-US" dirty="0"/>
              <a:t>Make sure environment is safe/attractive</a:t>
            </a:r>
          </a:p>
          <a:p>
            <a:pPr lvl="1"/>
            <a:r>
              <a:rPr lang="en-US" dirty="0"/>
              <a:t>Don’t offer a choice unless they can truly make one</a:t>
            </a:r>
          </a:p>
          <a:p>
            <a:pPr lvl="1"/>
            <a:r>
              <a:rPr lang="en-US" dirty="0"/>
              <a:t>Praise the child; reduce anxiety</a:t>
            </a:r>
          </a:p>
          <a:p>
            <a:r>
              <a:rPr lang="en-US" dirty="0"/>
              <a:t>Older children</a:t>
            </a:r>
          </a:p>
          <a:p>
            <a:pPr lvl="1"/>
            <a:r>
              <a:rPr lang="en-US" dirty="0"/>
              <a:t>Privacy</a:t>
            </a:r>
          </a:p>
          <a:p>
            <a:r>
              <a:rPr lang="en-US" dirty="0"/>
              <a:t>Adults</a:t>
            </a:r>
          </a:p>
          <a:p>
            <a:pPr lvl="1"/>
            <a:r>
              <a:rPr lang="en-US" dirty="0"/>
              <a:t>Patient education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dirty="0"/>
          </a:p>
          <a:p>
            <a:pPr>
              <a:defRPr/>
            </a:pPr>
            <a:endParaRPr lang="en-GB" dirty="0"/>
          </a:p>
        </p:txBody>
      </p:sp>
    </p:spTree>
    <p:extLst>
      <p:ext uri="{BB962C8B-B14F-4D97-AF65-F5344CB8AC3E}">
        <p14:creationId xmlns:p14="http://schemas.microsoft.com/office/powerpoint/2010/main" val="18500616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Assessing the Patient</a:t>
            </a:r>
          </a:p>
        </p:txBody>
      </p:sp>
      <p:sp>
        <p:nvSpPr>
          <p:cNvPr id="3" name="Content Placeholder 2"/>
          <p:cNvSpPr>
            <a:spLocks noGrp="1"/>
          </p:cNvSpPr>
          <p:nvPr>
            <p:ph idx="1"/>
          </p:nvPr>
        </p:nvSpPr>
        <p:spPr/>
        <p:txBody>
          <a:bodyPr/>
          <a:lstStyle/>
          <a:p>
            <a:pPr lvl="0"/>
            <a:r>
              <a:rPr lang="en-US" dirty="0"/>
              <a:t>Signs and symptoms</a:t>
            </a:r>
          </a:p>
          <a:p>
            <a:pPr lvl="1"/>
            <a:r>
              <a:rPr lang="en-US" dirty="0"/>
              <a:t>Symptoms: Subjective findings</a:t>
            </a:r>
          </a:p>
          <a:p>
            <a:pPr lvl="2"/>
            <a:r>
              <a:rPr lang="en-US" dirty="0"/>
              <a:t>Cardinal symptoms: symptoms of greatest significance</a:t>
            </a:r>
          </a:p>
          <a:p>
            <a:pPr lvl="1"/>
            <a:r>
              <a:rPr lang="en-US" dirty="0"/>
              <a:t>Signs: Objective findings</a:t>
            </a:r>
          </a:p>
          <a:p>
            <a:pPr lvl="2"/>
            <a:r>
              <a:rPr lang="en-US" dirty="0"/>
              <a:t>Can be observed or measured by provider or medical assistant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dirty="0"/>
          </a:p>
          <a:p>
            <a:pPr>
              <a:defRPr/>
            </a:pPr>
            <a:endParaRPr lang="en-GB" dirty="0"/>
          </a:p>
        </p:txBody>
      </p:sp>
    </p:spTree>
    <p:extLst>
      <p:ext uri="{BB962C8B-B14F-4D97-AF65-F5344CB8AC3E}">
        <p14:creationId xmlns:p14="http://schemas.microsoft.com/office/powerpoint/2010/main" val="9992568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 Guidelines</a:t>
            </a:r>
          </a:p>
        </p:txBody>
      </p:sp>
      <p:sp>
        <p:nvSpPr>
          <p:cNvPr id="3" name="Content Placeholder 2"/>
          <p:cNvSpPr>
            <a:spLocks noGrp="1"/>
          </p:cNvSpPr>
          <p:nvPr>
            <p:ph idx="1"/>
          </p:nvPr>
        </p:nvSpPr>
        <p:spPr/>
        <p:txBody>
          <a:bodyPr/>
          <a:lstStyle/>
          <a:p>
            <a:pPr lvl="0"/>
            <a:r>
              <a:rPr lang="en-US" dirty="0"/>
              <a:t>Check name on record; confirm identity</a:t>
            </a:r>
          </a:p>
          <a:p>
            <a:pPr lvl="0"/>
            <a:r>
              <a:rPr lang="en-US" dirty="0"/>
              <a:t>Month, day, and year must precede entry</a:t>
            </a:r>
          </a:p>
          <a:p>
            <a:pPr lvl="0"/>
            <a:r>
              <a:rPr lang="en-US" dirty="0">
                <a:solidFill>
                  <a:srgbClr val="FFFF00"/>
                </a:solidFill>
              </a:rPr>
              <a:t>All unusual complaints, symptoms, or reactions must be noted in detail</a:t>
            </a:r>
          </a:p>
          <a:p>
            <a:pPr lvl="0"/>
            <a:r>
              <a:rPr lang="en-US" dirty="0"/>
              <a:t>Describe objective data</a:t>
            </a:r>
          </a:p>
          <a:p>
            <a:pPr lvl="0"/>
            <a:r>
              <a:rPr lang="en-US" dirty="0">
                <a:solidFill>
                  <a:srgbClr val="FFFF00"/>
                </a:solidFill>
              </a:rPr>
              <a:t>If patient reports pain, record quality and intensity of pain using a pain scale of 1-10</a:t>
            </a:r>
          </a:p>
          <a:p>
            <a:pPr lvl="0"/>
            <a:r>
              <a:rPr lang="en-US" dirty="0"/>
              <a:t>Document complete </a:t>
            </a:r>
            <a:r>
              <a:rPr lang="en-US" dirty="0">
                <a:solidFill>
                  <a:srgbClr val="FFFF00"/>
                </a:solidFill>
              </a:rPr>
              <a:t>medication history</a:t>
            </a:r>
          </a:p>
          <a:p>
            <a:pPr lvl="0"/>
            <a:r>
              <a:rPr lang="en-US" dirty="0"/>
              <a:t>Record details about </a:t>
            </a:r>
            <a:r>
              <a:rPr lang="en-US" dirty="0">
                <a:solidFill>
                  <a:srgbClr val="FFFF00"/>
                </a:solidFill>
              </a:rPr>
              <a:t>previous history</a:t>
            </a:r>
          </a:p>
          <a:p>
            <a:pPr lvl="0"/>
            <a:r>
              <a:rPr lang="en-US" dirty="0">
                <a:solidFill>
                  <a:srgbClr val="FFFF00"/>
                </a:solidFill>
              </a:rPr>
              <a:t>Learn to be observant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dirty="0"/>
          </a:p>
          <a:p>
            <a:pPr>
              <a:defRPr/>
            </a:pPr>
            <a:endParaRPr lang="en-GB" dirty="0"/>
          </a:p>
        </p:txBody>
      </p:sp>
    </p:spTree>
    <p:extLst>
      <p:ext uri="{BB962C8B-B14F-4D97-AF65-F5344CB8AC3E}">
        <p14:creationId xmlns:p14="http://schemas.microsoft.com/office/powerpoint/2010/main" val="11301358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Examination </a:t>
            </a:r>
          </a:p>
        </p:txBody>
      </p:sp>
      <p:sp>
        <p:nvSpPr>
          <p:cNvPr id="3" name="Content Placeholder 2"/>
          <p:cNvSpPr>
            <a:spLocks noGrp="1"/>
          </p:cNvSpPr>
          <p:nvPr>
            <p:ph idx="1"/>
          </p:nvPr>
        </p:nvSpPr>
        <p:spPr/>
        <p:txBody>
          <a:bodyPr/>
          <a:lstStyle/>
          <a:p>
            <a:pPr lvl="0"/>
            <a:r>
              <a:rPr lang="en-US" dirty="0">
                <a:solidFill>
                  <a:srgbClr val="FFFF00"/>
                </a:solidFill>
              </a:rPr>
              <a:t>The medical assistant’s roles include:</a:t>
            </a:r>
          </a:p>
          <a:p>
            <a:pPr lvl="1"/>
            <a:r>
              <a:rPr lang="en-US" dirty="0"/>
              <a:t>Preparing the examination room</a:t>
            </a:r>
          </a:p>
          <a:p>
            <a:pPr lvl="1"/>
            <a:r>
              <a:rPr lang="en-US" dirty="0"/>
              <a:t>Assisting the patient</a:t>
            </a:r>
          </a:p>
          <a:p>
            <a:pPr lvl="1"/>
            <a:r>
              <a:rPr lang="en-US" dirty="0"/>
              <a:t>Assisting the provider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dirty="0"/>
          </a:p>
          <a:p>
            <a:pPr>
              <a:defRPr/>
            </a:pPr>
            <a:endParaRPr lang="en-GB" dirty="0"/>
          </a:p>
        </p:txBody>
      </p:sp>
    </p:spTree>
    <p:extLst>
      <p:ext uri="{BB962C8B-B14F-4D97-AF65-F5344CB8AC3E}">
        <p14:creationId xmlns:p14="http://schemas.microsoft.com/office/powerpoint/2010/main" val="1618533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Preparing the Examination Room</a:t>
            </a:r>
          </a:p>
        </p:txBody>
      </p:sp>
      <p:sp>
        <p:nvSpPr>
          <p:cNvPr id="3" name="Content Placeholder 2"/>
          <p:cNvSpPr>
            <a:spLocks noGrp="1"/>
          </p:cNvSpPr>
          <p:nvPr>
            <p:ph idx="1"/>
          </p:nvPr>
        </p:nvSpPr>
        <p:spPr/>
        <p:txBody>
          <a:bodyPr>
            <a:noAutofit/>
          </a:bodyPr>
          <a:lstStyle/>
          <a:p>
            <a:pPr lvl="0"/>
            <a:r>
              <a:rPr lang="en-US" dirty="0"/>
              <a:t>Stock with all equipment and supplies</a:t>
            </a:r>
          </a:p>
          <a:p>
            <a:pPr lvl="0"/>
            <a:r>
              <a:rPr lang="en-US" dirty="0"/>
              <a:t>Check expiration dates, and discard expired materials</a:t>
            </a:r>
          </a:p>
          <a:p>
            <a:pPr lvl="0"/>
            <a:r>
              <a:rPr lang="en-US" dirty="0"/>
              <a:t>Ensure the room is private, well lit, and a good temperature</a:t>
            </a:r>
          </a:p>
          <a:p>
            <a:pPr lvl="0"/>
            <a:r>
              <a:rPr lang="en-US" dirty="0"/>
              <a:t>Clean and disinfect room between patients to avoid infection</a:t>
            </a:r>
          </a:p>
          <a:p>
            <a:pPr lvl="0"/>
            <a:r>
              <a:rPr lang="en-US" dirty="0"/>
              <a:t>Be sure drapes, sheets, and gowns are ready to use</a:t>
            </a:r>
          </a:p>
          <a:p>
            <a:pPr lvl="0"/>
            <a:r>
              <a:rPr lang="en-US" dirty="0"/>
              <a:t>Arrange equipment for easy access</a:t>
            </a:r>
          </a:p>
          <a:p>
            <a:pPr lvl="0"/>
            <a:r>
              <a:rPr lang="en-US" dirty="0"/>
              <a:t>Observe Standard Precautions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dirty="0"/>
          </a:p>
          <a:p>
            <a:pPr>
              <a:defRPr/>
            </a:pPr>
            <a:endParaRPr lang="en-GB" dirty="0"/>
          </a:p>
        </p:txBody>
      </p:sp>
    </p:spTree>
    <p:extLst>
      <p:ext uri="{BB962C8B-B14F-4D97-AF65-F5344CB8AC3E}">
        <p14:creationId xmlns:p14="http://schemas.microsoft.com/office/powerpoint/2010/main" val="14788385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Assisting the Patient</a:t>
            </a:r>
          </a:p>
        </p:txBody>
      </p:sp>
      <p:sp>
        <p:nvSpPr>
          <p:cNvPr id="3" name="Content Placeholder 2"/>
          <p:cNvSpPr>
            <a:spLocks noGrp="1"/>
          </p:cNvSpPr>
          <p:nvPr>
            <p:ph idx="1"/>
          </p:nvPr>
        </p:nvSpPr>
        <p:spPr/>
        <p:txBody>
          <a:bodyPr/>
          <a:lstStyle/>
          <a:p>
            <a:pPr lvl="0"/>
            <a:r>
              <a:rPr lang="en-US" dirty="0"/>
              <a:t>Ensure medical record is complete and consent forms are signed </a:t>
            </a:r>
          </a:p>
          <a:p>
            <a:pPr lvl="0"/>
            <a:r>
              <a:rPr lang="en-US" dirty="0"/>
              <a:t>Introduce yourself and address patient by preferred name</a:t>
            </a:r>
          </a:p>
          <a:p>
            <a:pPr lvl="0"/>
            <a:r>
              <a:rPr lang="en-US" dirty="0"/>
              <a:t>Verify accuracy of insurance information by office policy</a:t>
            </a:r>
          </a:p>
          <a:p>
            <a:pPr lvl="0"/>
            <a:r>
              <a:rPr lang="en-US" dirty="0"/>
              <a:t>Obtain any preordered specimens</a:t>
            </a:r>
          </a:p>
          <a:p>
            <a:pPr lvl="0"/>
            <a:r>
              <a:rPr lang="en-US" dirty="0"/>
              <a:t>Measure height, body mass index, and vital signs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26</a:t>
            </a:fld>
            <a:endParaRPr lang="en-GB" dirty="0"/>
          </a:p>
          <a:p>
            <a:pPr>
              <a:defRPr/>
            </a:pPr>
            <a:endParaRPr lang="en-GB" dirty="0"/>
          </a:p>
        </p:txBody>
      </p:sp>
    </p:spTree>
    <p:extLst>
      <p:ext uri="{BB962C8B-B14F-4D97-AF65-F5344CB8AC3E}">
        <p14:creationId xmlns:p14="http://schemas.microsoft.com/office/powerpoint/2010/main" val="1686045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Assisting the Provider </a:t>
            </a:r>
          </a:p>
        </p:txBody>
      </p:sp>
      <p:sp>
        <p:nvSpPr>
          <p:cNvPr id="3" name="Content Placeholder 2"/>
          <p:cNvSpPr>
            <a:spLocks noGrp="1"/>
          </p:cNvSpPr>
          <p:nvPr>
            <p:ph idx="1"/>
          </p:nvPr>
        </p:nvSpPr>
        <p:spPr/>
        <p:txBody>
          <a:bodyPr/>
          <a:lstStyle/>
          <a:p>
            <a:pPr lvl="0"/>
            <a:r>
              <a:rPr lang="en-US" dirty="0"/>
              <a:t>Hand out equipment and supplies as needed</a:t>
            </a:r>
          </a:p>
          <a:p>
            <a:pPr lvl="0"/>
            <a:r>
              <a:rPr lang="en-US" dirty="0"/>
              <a:t>Alter position of lamp and turn lights on/off as needed</a:t>
            </a:r>
          </a:p>
          <a:p>
            <a:pPr lvl="0"/>
            <a:r>
              <a:rPr lang="en-US" dirty="0"/>
              <a:t>Position the drape during phases of the examination</a:t>
            </a:r>
          </a:p>
          <a:p>
            <a:pPr lvl="0"/>
            <a:r>
              <a:rPr lang="en-US" dirty="0"/>
              <a:t>Collect and properly label all specimens</a:t>
            </a:r>
          </a:p>
          <a:p>
            <a:pPr lvl="0"/>
            <a:r>
              <a:rPr lang="en-US" dirty="0"/>
              <a:t>Perform follow-up diagnostic procedures as needed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dirty="0"/>
          </a:p>
          <a:p>
            <a:pPr>
              <a:defRPr/>
            </a:pPr>
            <a:endParaRPr lang="en-GB" dirty="0"/>
          </a:p>
        </p:txBody>
      </p:sp>
    </p:spTree>
    <p:extLst>
      <p:ext uri="{BB962C8B-B14F-4D97-AF65-F5344CB8AC3E}">
        <p14:creationId xmlns:p14="http://schemas.microsoft.com/office/powerpoint/2010/main" val="635547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Supplies and Instruments </a:t>
            </a:r>
            <a:br>
              <a:rPr lang="en-US" dirty="0"/>
            </a:br>
            <a:r>
              <a:rPr lang="en-US" dirty="0"/>
              <a:t>Needed for Examination </a:t>
            </a:r>
            <a:br>
              <a:rPr lang="en-US" dirty="0"/>
            </a:br>
            <a:endParaRPr lang="en-US" sz="1600" dirty="0"/>
          </a:p>
        </p:txBody>
      </p:sp>
      <p:sp>
        <p:nvSpPr>
          <p:cNvPr id="3" name="Content Placeholder 2"/>
          <p:cNvSpPr>
            <a:spLocks noGrp="1"/>
          </p:cNvSpPr>
          <p:nvPr>
            <p:ph idx="1"/>
          </p:nvPr>
        </p:nvSpPr>
        <p:spPr/>
        <p:txBody>
          <a:bodyPr>
            <a:normAutofit lnSpcReduction="10000"/>
          </a:bodyPr>
          <a:lstStyle/>
          <a:p>
            <a:pPr lvl="0"/>
            <a:r>
              <a:rPr lang="en-US" dirty="0"/>
              <a:t>Gauze</a:t>
            </a:r>
          </a:p>
          <a:p>
            <a:pPr lvl="0"/>
            <a:r>
              <a:rPr lang="en-US" dirty="0"/>
              <a:t>Antiseptic wipe</a:t>
            </a:r>
          </a:p>
          <a:p>
            <a:pPr lvl="0"/>
            <a:r>
              <a:rPr lang="en-US" dirty="0"/>
              <a:t>Specimen collection system</a:t>
            </a:r>
          </a:p>
          <a:p>
            <a:pPr lvl="0"/>
            <a:r>
              <a:rPr lang="en-US" dirty="0"/>
              <a:t>Lubricant</a:t>
            </a:r>
          </a:p>
          <a:p>
            <a:pPr lvl="0"/>
            <a:r>
              <a:rPr lang="en-US" dirty="0"/>
              <a:t>Tape measure</a:t>
            </a:r>
          </a:p>
          <a:p>
            <a:pPr lvl="0"/>
            <a:r>
              <a:rPr lang="en-US" dirty="0"/>
              <a:t>Clean nonsterile gloves</a:t>
            </a:r>
          </a:p>
          <a:p>
            <a:pPr lvl="0"/>
            <a:r>
              <a:rPr lang="en-US" dirty="0"/>
              <a:t>Fecal occult blood testing supplies</a:t>
            </a:r>
          </a:p>
          <a:p>
            <a:pPr lvl="0"/>
            <a:r>
              <a:rPr lang="en-US" dirty="0"/>
              <a:t>Percussion hammer</a:t>
            </a:r>
          </a:p>
          <a:p>
            <a:pPr lvl="0"/>
            <a:r>
              <a:rPr lang="en-US" dirty="0"/>
              <a:t>Tuning </a:t>
            </a:r>
            <a:r>
              <a:rPr lang="en-US" dirty="0" smtClean="0"/>
              <a:t>forks</a:t>
            </a:r>
          </a:p>
          <a:p>
            <a:pPr lvl="0"/>
            <a:r>
              <a:rPr lang="en-US" dirty="0" smtClean="0">
                <a:solidFill>
                  <a:srgbClr val="FFFF00"/>
                </a:solidFill>
              </a:rPr>
              <a:t>***you will be setting up for a physical exam</a:t>
            </a:r>
            <a:endParaRPr lang="en-US"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dirty="0"/>
          </a:p>
          <a:p>
            <a:pPr>
              <a:defRPr/>
            </a:pPr>
            <a:endParaRPr lang="en-GB" dirty="0"/>
          </a:p>
        </p:txBody>
      </p:sp>
    </p:spTree>
    <p:extLst>
      <p:ext uri="{BB962C8B-B14F-4D97-AF65-F5344CB8AC3E}">
        <p14:creationId xmlns:p14="http://schemas.microsoft.com/office/powerpoint/2010/main" val="1815717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Supplies and Instruments </a:t>
            </a:r>
            <a:br>
              <a:rPr lang="en-US" dirty="0"/>
            </a:br>
            <a:r>
              <a:rPr lang="en-US" dirty="0"/>
              <a:t>Needed for Examination</a:t>
            </a:r>
            <a:br>
              <a:rPr lang="en-US" dirty="0"/>
            </a:br>
            <a:endParaRPr lang="en-US" sz="1600" dirty="0"/>
          </a:p>
        </p:txBody>
      </p:sp>
      <p:sp>
        <p:nvSpPr>
          <p:cNvPr id="3" name="Content Placeholder 2"/>
          <p:cNvSpPr>
            <a:spLocks noGrp="1"/>
          </p:cNvSpPr>
          <p:nvPr>
            <p:ph idx="1"/>
          </p:nvPr>
        </p:nvSpPr>
        <p:spPr/>
        <p:txBody>
          <a:bodyPr/>
          <a:lstStyle/>
          <a:p>
            <a:pPr lvl="0"/>
            <a:r>
              <a:rPr lang="en-US" dirty="0"/>
              <a:t>Ophthalmoscope</a:t>
            </a:r>
          </a:p>
          <a:p>
            <a:pPr lvl="1"/>
            <a:r>
              <a:rPr lang="en-US" dirty="0"/>
              <a:t>For inspection of inner eye structures</a:t>
            </a:r>
          </a:p>
          <a:p>
            <a:pPr lvl="0"/>
            <a:r>
              <a:rPr lang="en-US" dirty="0"/>
              <a:t>Tongue depressor</a:t>
            </a:r>
          </a:p>
          <a:p>
            <a:pPr lvl="1"/>
            <a:r>
              <a:rPr lang="en-US" dirty="0"/>
              <a:t>Holds tongue down during throat examination</a:t>
            </a:r>
          </a:p>
          <a:p>
            <a:pPr lvl="0"/>
            <a:r>
              <a:rPr lang="en-US" dirty="0"/>
              <a:t>Otoscope</a:t>
            </a:r>
          </a:p>
          <a:p>
            <a:pPr lvl="1"/>
            <a:r>
              <a:rPr lang="en-US" dirty="0"/>
              <a:t>For examination of the external auditory canal and tympanic membrane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dirty="0"/>
          </a:p>
          <a:p>
            <a:pPr>
              <a:defRPr/>
            </a:pPr>
            <a:endParaRPr lang="en-GB" dirty="0"/>
          </a:p>
        </p:txBody>
      </p:sp>
    </p:spTree>
    <p:extLst>
      <p:ext uri="{BB962C8B-B14F-4D97-AF65-F5344CB8AC3E}">
        <p14:creationId xmlns:p14="http://schemas.microsoft.com/office/powerpoint/2010/main" val="29566255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dirty="0"/>
          </a:p>
          <a:p>
            <a:pPr>
              <a:defRPr/>
            </a:pPr>
            <a:endParaRPr lang="en-GB" dirty="0"/>
          </a:p>
        </p:txBody>
      </p:sp>
      <p:sp>
        <p:nvSpPr>
          <p:cNvPr id="1963014" name="Rectangle 6"/>
          <p:cNvSpPr>
            <a:spLocks noGrp="1" noChangeArrowheads="1"/>
          </p:cNvSpPr>
          <p:nvPr>
            <p:ph type="title" idx="4294967295"/>
          </p:nvPr>
        </p:nvSpPr>
        <p:spPr>
          <a:xfrm>
            <a:off x="0" y="377825"/>
            <a:ext cx="9144000" cy="1057275"/>
          </a:xfrm>
        </p:spPr>
        <p:txBody>
          <a:bodyPr>
            <a:noAutofit/>
          </a:bodyPr>
          <a:lstStyle/>
          <a:p>
            <a:r>
              <a:rPr lang="en-US" dirty="0" smtClean="0"/>
              <a:t> </a:t>
            </a:r>
            <a:r>
              <a:rPr lang="en-US" dirty="0"/>
              <a:t>Physical </a:t>
            </a:r>
            <a:r>
              <a:rPr lang="en-US" dirty="0" smtClean="0"/>
              <a:t>Examination</a:t>
            </a:r>
            <a:endParaRPr lang="en-US" sz="1600" dirty="0"/>
          </a:p>
        </p:txBody>
      </p:sp>
      <p:sp>
        <p:nvSpPr>
          <p:cNvPr id="1963015" name="Rectangle 7"/>
          <p:cNvSpPr>
            <a:spLocks noGrp="1" noChangeArrowheads="1"/>
          </p:cNvSpPr>
          <p:nvPr>
            <p:ph type="body" idx="4294967295"/>
          </p:nvPr>
        </p:nvSpPr>
        <p:spPr>
          <a:xfrm>
            <a:off x="0" y="1711325"/>
            <a:ext cx="8597900" cy="4249738"/>
          </a:xfrm>
        </p:spPr>
        <p:txBody>
          <a:bodyPr>
            <a:noAutofit/>
          </a:bodyPr>
          <a:lstStyle/>
          <a:p>
            <a:pPr>
              <a:buFont typeface="+mj-lt"/>
              <a:buAutoNum type="arabicPeriod" startAt="3"/>
            </a:pPr>
            <a:r>
              <a:rPr lang="en-US" dirty="0"/>
              <a:t>Do the following related to the patient interview</a:t>
            </a:r>
            <a:r>
              <a:rPr lang="en-US" dirty="0" smtClean="0"/>
              <a:t>:</a:t>
            </a:r>
            <a:endParaRPr lang="en-US" sz="2300" dirty="0"/>
          </a:p>
          <a:p>
            <a:pPr marL="685800" lvl="1" indent="-228600">
              <a:buFont typeface="Arial" panose="020B0604020202020204" pitchFamily="34" charset="0"/>
              <a:buChar char="•"/>
            </a:pPr>
            <a:r>
              <a:rPr lang="en-US" sz="2300" dirty="0"/>
              <a:t>Identify barriers to communication and their impact on the patient assessment.</a:t>
            </a:r>
          </a:p>
          <a:p>
            <a:pPr marL="685800" lvl="1" indent="-228600">
              <a:buFont typeface="Arial" panose="020B0604020202020204" pitchFamily="34" charset="0"/>
              <a:buChar char="•"/>
            </a:pPr>
            <a:r>
              <a:rPr lang="en-US" sz="2300" dirty="0"/>
              <a:t>Detect a patient’s use of defense mechanisms and the resultant barriers to therapeutic communication.</a:t>
            </a:r>
          </a:p>
          <a:p>
            <a:pPr marL="685800" lvl="1" indent="-228600">
              <a:buFont typeface="Arial" panose="020B0604020202020204" pitchFamily="34" charset="0"/>
              <a:buChar char="•"/>
            </a:pPr>
            <a:r>
              <a:rPr lang="en-US" sz="2300" dirty="0"/>
              <a:t>Demonstrate professional patient interviewing techniques.</a:t>
            </a:r>
          </a:p>
          <a:p>
            <a:pPr>
              <a:buFont typeface="+mj-lt"/>
              <a:buAutoNum type="arabicPeriod" startAt="4"/>
            </a:pPr>
            <a:r>
              <a:rPr lang="en-US" dirty="0"/>
              <a:t>Discuss the use of therapeutic communication techniques with patients across the life span.</a:t>
            </a:r>
          </a:p>
          <a:p>
            <a:pPr>
              <a:buFont typeface="+mj-lt"/>
              <a:buAutoNum type="arabicPeriod" startAt="4"/>
            </a:pPr>
            <a:r>
              <a:rPr lang="en-US" dirty="0"/>
              <a:t>Compare and contrast signs and symptoms.</a:t>
            </a:r>
          </a:p>
          <a:p>
            <a:pPr marL="0" indent="0">
              <a:buNone/>
            </a:pPr>
            <a:endParaRPr lang="en-US" dirty="0"/>
          </a:p>
        </p:txBody>
      </p:sp>
    </p:spTree>
    <p:extLst>
      <p:ext uri="{BB962C8B-B14F-4D97-AF65-F5344CB8AC3E}">
        <p14:creationId xmlns:p14="http://schemas.microsoft.com/office/powerpoint/2010/main" val="34837145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Body Mechanics </a:t>
            </a:r>
          </a:p>
        </p:txBody>
      </p:sp>
      <p:sp>
        <p:nvSpPr>
          <p:cNvPr id="3" name="Content Placeholder 2"/>
          <p:cNvSpPr>
            <a:spLocks noGrp="1"/>
          </p:cNvSpPr>
          <p:nvPr>
            <p:ph idx="1"/>
          </p:nvPr>
        </p:nvSpPr>
        <p:spPr/>
        <p:txBody>
          <a:bodyPr/>
          <a:lstStyle/>
          <a:p>
            <a:pPr lvl="0"/>
            <a:r>
              <a:rPr lang="en-US" dirty="0"/>
              <a:t>Used consistently in work environment</a:t>
            </a:r>
          </a:p>
          <a:p>
            <a:pPr lvl="0"/>
            <a:r>
              <a:rPr lang="en-US" dirty="0"/>
              <a:t>Proper alignment begins with good posture</a:t>
            </a:r>
          </a:p>
          <a:p>
            <a:pPr lvl="0"/>
            <a:r>
              <a:rPr lang="en-US" dirty="0"/>
              <a:t>When reaching for object:</a:t>
            </a:r>
          </a:p>
          <a:p>
            <a:pPr lvl="1"/>
            <a:r>
              <a:rPr lang="en-US" dirty="0"/>
              <a:t>Don’t twist or turn</a:t>
            </a:r>
          </a:p>
          <a:p>
            <a:pPr lvl="1"/>
            <a:r>
              <a:rPr lang="en-US" dirty="0"/>
              <a:t>Turn feet toward object</a:t>
            </a:r>
          </a:p>
          <a:p>
            <a:r>
              <a:rPr lang="en-US" dirty="0"/>
              <a:t>Don’t sit with legs crossed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dirty="0"/>
          </a:p>
          <a:p>
            <a:pPr>
              <a:defRPr/>
            </a:pPr>
            <a:endParaRPr lang="en-GB" dirty="0"/>
          </a:p>
        </p:txBody>
      </p:sp>
    </p:spTree>
    <p:extLst>
      <p:ext uri="{BB962C8B-B14F-4D97-AF65-F5344CB8AC3E}">
        <p14:creationId xmlns:p14="http://schemas.microsoft.com/office/powerpoint/2010/main" val="24083235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Transferring a Patient </a:t>
            </a:r>
          </a:p>
        </p:txBody>
      </p:sp>
      <p:sp>
        <p:nvSpPr>
          <p:cNvPr id="3" name="Content Placeholder 2"/>
          <p:cNvSpPr>
            <a:spLocks noGrp="1"/>
          </p:cNvSpPr>
          <p:nvPr>
            <p:ph idx="1"/>
          </p:nvPr>
        </p:nvSpPr>
        <p:spPr/>
        <p:txBody>
          <a:bodyPr/>
          <a:lstStyle/>
          <a:p>
            <a:pPr lvl="0"/>
            <a:r>
              <a:rPr lang="en-US" dirty="0"/>
              <a:t>Focus on correct body mechanics</a:t>
            </a:r>
          </a:p>
          <a:p>
            <a:pPr lvl="0"/>
            <a:r>
              <a:rPr lang="en-US" dirty="0"/>
              <a:t>Provide support on the patient’s strong side</a:t>
            </a:r>
          </a:p>
          <a:p>
            <a:pPr lvl="0"/>
            <a:r>
              <a:rPr lang="en-US" dirty="0"/>
              <a:t>Keep one hand under the axillary region and one on forearm</a:t>
            </a:r>
          </a:p>
          <a:p>
            <a:pPr lvl="0"/>
            <a:r>
              <a:rPr lang="en-US" dirty="0"/>
              <a:t>Always bend at the knees</a:t>
            </a:r>
          </a:p>
          <a:p>
            <a:pPr lvl="0"/>
            <a:r>
              <a:rPr lang="en-US" dirty="0"/>
              <a:t>Ensure the patient is safely positioned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dirty="0"/>
          </a:p>
          <a:p>
            <a:pPr>
              <a:defRPr/>
            </a:pPr>
            <a:endParaRPr lang="en-GB" dirty="0"/>
          </a:p>
        </p:txBody>
      </p:sp>
    </p:spTree>
    <p:extLst>
      <p:ext uri="{BB962C8B-B14F-4D97-AF65-F5344CB8AC3E}">
        <p14:creationId xmlns:p14="http://schemas.microsoft.com/office/powerpoint/2010/main" val="5935118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Draping the Patient </a:t>
            </a:r>
          </a:p>
        </p:txBody>
      </p:sp>
      <p:sp>
        <p:nvSpPr>
          <p:cNvPr id="3" name="Content Placeholder 2"/>
          <p:cNvSpPr>
            <a:spLocks noGrp="1"/>
          </p:cNvSpPr>
          <p:nvPr>
            <p:ph idx="1"/>
          </p:nvPr>
        </p:nvSpPr>
        <p:spPr/>
        <p:txBody>
          <a:bodyPr/>
          <a:lstStyle/>
          <a:p>
            <a:pPr lvl="0"/>
            <a:r>
              <a:rPr lang="en-US" dirty="0"/>
              <a:t>Drape the patient to protect privacy and keep the patient warm</a:t>
            </a:r>
          </a:p>
          <a:p>
            <a:pPr lvl="0"/>
            <a:r>
              <a:rPr lang="en-US" dirty="0"/>
              <a:t>Position the sheet so that it allows complete visibility for examiner to conduct examination</a:t>
            </a:r>
          </a:p>
          <a:p>
            <a:pPr lvl="0"/>
            <a:r>
              <a:rPr lang="en-US" dirty="0"/>
              <a:t>Expose one portion of body at a time during examination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dirty="0"/>
          </a:p>
          <a:p>
            <a:pPr>
              <a:defRPr/>
            </a:pPr>
            <a:endParaRPr lang="en-GB" dirty="0"/>
          </a:p>
        </p:txBody>
      </p:sp>
    </p:spTree>
    <p:extLst>
      <p:ext uri="{BB962C8B-B14F-4D97-AF65-F5344CB8AC3E}">
        <p14:creationId xmlns:p14="http://schemas.microsoft.com/office/powerpoint/2010/main" val="11376622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Positioning the Patient</a:t>
            </a:r>
            <a:br>
              <a:rPr lang="en-US" dirty="0"/>
            </a:br>
            <a:endParaRPr lang="en-US" sz="1600" dirty="0"/>
          </a:p>
        </p:txBody>
      </p:sp>
      <p:sp>
        <p:nvSpPr>
          <p:cNvPr id="3" name="Content Placeholder 2"/>
          <p:cNvSpPr>
            <a:spLocks noGrp="1"/>
          </p:cNvSpPr>
          <p:nvPr>
            <p:ph idx="1"/>
          </p:nvPr>
        </p:nvSpPr>
        <p:spPr/>
        <p:txBody>
          <a:bodyPr/>
          <a:lstStyle/>
          <a:p>
            <a:pPr lvl="0"/>
            <a:r>
              <a:rPr lang="en-US" dirty="0">
                <a:solidFill>
                  <a:srgbClr val="FFFF00"/>
                </a:solidFill>
              </a:rPr>
              <a:t>Fowler position</a:t>
            </a:r>
          </a:p>
          <a:p>
            <a:pPr lvl="0"/>
            <a:r>
              <a:rPr lang="en-US" dirty="0">
                <a:solidFill>
                  <a:srgbClr val="FFFF00"/>
                </a:solidFill>
              </a:rPr>
              <a:t>Semi-Fowler position</a:t>
            </a:r>
          </a:p>
          <a:p>
            <a:pPr lvl="0"/>
            <a:r>
              <a:rPr lang="en-US" dirty="0">
                <a:solidFill>
                  <a:srgbClr val="FFFF00"/>
                </a:solidFill>
              </a:rPr>
              <a:t>Supine (horizontal recumbent) position</a:t>
            </a:r>
          </a:p>
          <a:p>
            <a:pPr lvl="0"/>
            <a:r>
              <a:rPr lang="en-US" dirty="0">
                <a:solidFill>
                  <a:srgbClr val="FFFF00"/>
                </a:solidFill>
              </a:rPr>
              <a:t>Dorsal recumbent position</a:t>
            </a:r>
          </a:p>
          <a:p>
            <a:pPr lvl="0"/>
            <a:r>
              <a:rPr lang="en-US" dirty="0">
                <a:solidFill>
                  <a:srgbClr val="FFFF00"/>
                </a:solidFill>
              </a:rPr>
              <a:t>Lithotomy position</a:t>
            </a:r>
          </a:p>
          <a:p>
            <a:pPr lvl="0"/>
            <a:r>
              <a:rPr lang="en-US" dirty="0">
                <a:solidFill>
                  <a:srgbClr val="FFFF00"/>
                </a:solidFill>
              </a:rPr>
              <a:t>Sims position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dirty="0"/>
          </a:p>
          <a:p>
            <a:pPr>
              <a:defRPr/>
            </a:pPr>
            <a:endParaRPr lang="en-GB" dirty="0"/>
          </a:p>
        </p:txBody>
      </p:sp>
    </p:spTree>
    <p:extLst>
      <p:ext uri="{BB962C8B-B14F-4D97-AF65-F5344CB8AC3E}">
        <p14:creationId xmlns:p14="http://schemas.microsoft.com/office/powerpoint/2010/main" val="22640626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Positioning the Patient</a:t>
            </a:r>
            <a:br>
              <a:rPr lang="en-US" dirty="0"/>
            </a:br>
            <a:endParaRPr lang="en-US" sz="1600" dirty="0"/>
          </a:p>
        </p:txBody>
      </p:sp>
      <p:sp>
        <p:nvSpPr>
          <p:cNvPr id="3" name="Content Placeholder 2"/>
          <p:cNvSpPr>
            <a:spLocks noGrp="1"/>
          </p:cNvSpPr>
          <p:nvPr>
            <p:ph idx="1"/>
          </p:nvPr>
        </p:nvSpPr>
        <p:spPr/>
        <p:txBody>
          <a:bodyPr/>
          <a:lstStyle/>
          <a:p>
            <a:pPr lvl="0"/>
            <a:r>
              <a:rPr lang="en-US" dirty="0">
                <a:solidFill>
                  <a:srgbClr val="FFFF00"/>
                </a:solidFill>
              </a:rPr>
              <a:t>Prone position</a:t>
            </a:r>
          </a:p>
          <a:p>
            <a:pPr lvl="1"/>
            <a:r>
              <a:rPr lang="en-US" dirty="0">
                <a:solidFill>
                  <a:srgbClr val="FFFF00"/>
                </a:solidFill>
              </a:rPr>
              <a:t>Face down on ventral surface of the body</a:t>
            </a:r>
          </a:p>
          <a:p>
            <a:pPr lvl="0"/>
            <a:r>
              <a:rPr lang="en-US" dirty="0">
                <a:solidFill>
                  <a:srgbClr val="FFFF00"/>
                </a:solidFill>
              </a:rPr>
              <a:t>Knee-chest position</a:t>
            </a:r>
          </a:p>
          <a:p>
            <a:pPr lvl="1"/>
            <a:r>
              <a:rPr lang="en-US" dirty="0">
                <a:solidFill>
                  <a:srgbClr val="FFFF00"/>
                </a:solidFill>
              </a:rPr>
              <a:t>Difficult to maintain</a:t>
            </a:r>
          </a:p>
          <a:p>
            <a:pPr lvl="1"/>
            <a:r>
              <a:rPr lang="en-US" dirty="0">
                <a:solidFill>
                  <a:srgbClr val="FFFF00"/>
                </a:solidFill>
              </a:rPr>
              <a:t>Rarely used in ambulatory care setting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dirty="0"/>
          </a:p>
          <a:p>
            <a:pPr>
              <a:defRPr/>
            </a:pPr>
            <a:endParaRPr lang="en-GB" dirty="0"/>
          </a:p>
        </p:txBody>
      </p:sp>
    </p:spTree>
    <p:extLst>
      <p:ext uri="{BB962C8B-B14F-4D97-AF65-F5344CB8AC3E}">
        <p14:creationId xmlns:p14="http://schemas.microsoft.com/office/powerpoint/2010/main" val="15662281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Trendelenburg Position </a:t>
            </a:r>
          </a:p>
        </p:txBody>
      </p:sp>
      <p:sp>
        <p:nvSpPr>
          <p:cNvPr id="3" name="Content Placeholder 2"/>
          <p:cNvSpPr>
            <a:spLocks noGrp="1"/>
          </p:cNvSpPr>
          <p:nvPr>
            <p:ph idx="1"/>
          </p:nvPr>
        </p:nvSpPr>
        <p:spPr/>
        <p:txBody>
          <a:bodyPr/>
          <a:lstStyle/>
          <a:p>
            <a:pPr lvl="0"/>
            <a:r>
              <a:rPr lang="en-US" dirty="0"/>
              <a:t>Rarely used in ambulatory setting</a:t>
            </a:r>
          </a:p>
          <a:p>
            <a:pPr lvl="0"/>
            <a:r>
              <a:rPr lang="en-US" dirty="0"/>
              <a:t>Can be achieved only if examination table separates so that legs can be elevated higher than the head</a:t>
            </a:r>
          </a:p>
        </p:txBody>
      </p:sp>
      <p:sp>
        <p:nvSpPr>
          <p:cNvPr id="6" name="Slide Number Placeholder 5"/>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dirty="0"/>
          </a:p>
          <a:p>
            <a:pPr>
              <a:defRPr/>
            </a:pPr>
            <a:endParaRPr lang="en-GB" dirty="0"/>
          </a:p>
        </p:txBody>
      </p:sp>
    </p:spTree>
    <p:extLst>
      <p:ext uri="{BB962C8B-B14F-4D97-AF65-F5344CB8AC3E}">
        <p14:creationId xmlns:p14="http://schemas.microsoft.com/office/powerpoint/2010/main" val="28666645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Examination</a:t>
            </a:r>
          </a:p>
        </p:txBody>
      </p:sp>
      <p:sp>
        <p:nvSpPr>
          <p:cNvPr id="3" name="Content Placeholder 2"/>
          <p:cNvSpPr>
            <a:spLocks noGrp="1"/>
          </p:cNvSpPr>
          <p:nvPr>
            <p:ph idx="1"/>
          </p:nvPr>
        </p:nvSpPr>
        <p:spPr/>
        <p:txBody>
          <a:bodyPr/>
          <a:lstStyle/>
          <a:p>
            <a:pPr lvl="0"/>
            <a:r>
              <a:rPr lang="en-US" dirty="0">
                <a:solidFill>
                  <a:srgbClr val="FFFF00"/>
                </a:solidFill>
              </a:rPr>
              <a:t>Inspection</a:t>
            </a:r>
          </a:p>
          <a:p>
            <a:pPr lvl="0"/>
            <a:r>
              <a:rPr lang="en-US" dirty="0">
                <a:solidFill>
                  <a:srgbClr val="FFFF00"/>
                </a:solidFill>
              </a:rPr>
              <a:t>Palpation</a:t>
            </a:r>
          </a:p>
          <a:p>
            <a:pPr lvl="0"/>
            <a:r>
              <a:rPr lang="en-US" dirty="0">
                <a:solidFill>
                  <a:srgbClr val="FFFF00"/>
                </a:solidFill>
              </a:rPr>
              <a:t>Percussion</a:t>
            </a:r>
          </a:p>
          <a:p>
            <a:pPr lvl="0"/>
            <a:r>
              <a:rPr lang="en-US" dirty="0">
                <a:solidFill>
                  <a:srgbClr val="FFFF00"/>
                </a:solidFill>
              </a:rPr>
              <a:t>Auscultation</a:t>
            </a:r>
          </a:p>
          <a:p>
            <a:pPr lvl="0"/>
            <a:r>
              <a:rPr lang="en-US" dirty="0">
                <a:solidFill>
                  <a:srgbClr val="FFFF00"/>
                </a:solidFill>
              </a:rPr>
              <a:t>Mensuration</a:t>
            </a:r>
          </a:p>
          <a:p>
            <a:pPr lvl="0"/>
            <a:r>
              <a:rPr lang="en-US" dirty="0" smtClean="0">
                <a:solidFill>
                  <a:srgbClr val="FFFF00"/>
                </a:solidFill>
              </a:rPr>
              <a:t>Manipulation</a:t>
            </a:r>
          </a:p>
          <a:p>
            <a:pPr lvl="0"/>
            <a:endParaRPr lang="en-US" dirty="0">
              <a:solidFill>
                <a:srgbClr val="FFFF00"/>
              </a:solidFill>
            </a:endParaRPr>
          </a:p>
          <a:p>
            <a:pPr lvl="0"/>
            <a:r>
              <a:rPr lang="en-US" dirty="0" smtClean="0">
                <a:solidFill>
                  <a:srgbClr val="FFFF00"/>
                </a:solidFill>
              </a:rPr>
              <a:t>***very important to know</a:t>
            </a:r>
            <a:endParaRPr lang="en-US"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dirty="0"/>
          </a:p>
          <a:p>
            <a:pPr>
              <a:defRPr/>
            </a:pPr>
            <a:endParaRPr lang="en-GB" dirty="0"/>
          </a:p>
        </p:txBody>
      </p:sp>
    </p:spTree>
    <p:extLst>
      <p:ext uri="{BB962C8B-B14F-4D97-AF65-F5344CB8AC3E}">
        <p14:creationId xmlns:p14="http://schemas.microsoft.com/office/powerpoint/2010/main" val="14683455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Examination Sequence</a:t>
            </a:r>
            <a:r>
              <a:rPr lang="en-US" dirty="0"/>
              <a:t/>
            </a:r>
            <a:br>
              <a:rPr lang="en-US" dirty="0"/>
            </a:br>
            <a:endParaRPr lang="en-US" sz="1600" dirty="0"/>
          </a:p>
        </p:txBody>
      </p:sp>
      <p:sp>
        <p:nvSpPr>
          <p:cNvPr id="3" name="Content Placeholder 2"/>
          <p:cNvSpPr>
            <a:spLocks noGrp="1"/>
          </p:cNvSpPr>
          <p:nvPr>
            <p:ph idx="1"/>
          </p:nvPr>
        </p:nvSpPr>
        <p:spPr/>
        <p:txBody>
          <a:bodyPr/>
          <a:lstStyle/>
          <a:p>
            <a:pPr lvl="0"/>
            <a:r>
              <a:rPr lang="en-US" dirty="0"/>
              <a:t>General appearance </a:t>
            </a:r>
          </a:p>
          <a:p>
            <a:pPr lvl="1"/>
            <a:r>
              <a:rPr lang="en-US" dirty="0"/>
              <a:t>Disorientation, gait, posture, nourishment</a:t>
            </a:r>
          </a:p>
          <a:p>
            <a:pPr lvl="0"/>
            <a:r>
              <a:rPr lang="en-US" dirty="0"/>
              <a:t>Speech </a:t>
            </a:r>
          </a:p>
          <a:p>
            <a:pPr lvl="1"/>
            <a:r>
              <a:rPr lang="en-US" dirty="0"/>
              <a:t>Could reveal pathologic condition</a:t>
            </a:r>
          </a:p>
          <a:p>
            <a:pPr lvl="0"/>
            <a:r>
              <a:rPr lang="en-US" dirty="0"/>
              <a:t>Skin</a:t>
            </a:r>
          </a:p>
          <a:p>
            <a:pPr lvl="1"/>
            <a:r>
              <a:rPr lang="en-US" dirty="0"/>
              <a:t>Note fingernails and toenails</a:t>
            </a:r>
          </a:p>
          <a:p>
            <a:pPr lvl="0"/>
            <a:r>
              <a:rPr lang="en-US" dirty="0"/>
              <a:t>Head </a:t>
            </a:r>
          </a:p>
          <a:p>
            <a:pPr lvl="1"/>
            <a:r>
              <a:rPr lang="en-US" dirty="0"/>
              <a:t>How patient handles stress and illness</a:t>
            </a:r>
          </a:p>
          <a:p>
            <a:pPr lvl="0"/>
            <a:r>
              <a:rPr lang="en-US" dirty="0"/>
              <a:t>Eyes and ears</a:t>
            </a:r>
          </a:p>
          <a:p>
            <a:pPr lvl="1"/>
            <a:r>
              <a:rPr lang="en-US" dirty="0"/>
              <a:t>PERRLA</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dirty="0"/>
          </a:p>
          <a:p>
            <a:pPr>
              <a:defRPr/>
            </a:pPr>
            <a:endParaRPr lang="en-GB" dirty="0"/>
          </a:p>
        </p:txBody>
      </p:sp>
    </p:spTree>
    <p:extLst>
      <p:ext uri="{BB962C8B-B14F-4D97-AF65-F5344CB8AC3E}">
        <p14:creationId xmlns:p14="http://schemas.microsoft.com/office/powerpoint/2010/main" val="970482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Examination Sequence</a:t>
            </a:r>
            <a:r>
              <a:rPr lang="en-US" dirty="0"/>
              <a:t/>
            </a:r>
            <a:br>
              <a:rPr lang="en-US" dirty="0"/>
            </a:br>
            <a:endParaRPr lang="en-US" sz="1600" dirty="0"/>
          </a:p>
        </p:txBody>
      </p:sp>
      <p:sp>
        <p:nvSpPr>
          <p:cNvPr id="3" name="Content Placeholder 2"/>
          <p:cNvSpPr>
            <a:spLocks noGrp="1"/>
          </p:cNvSpPr>
          <p:nvPr>
            <p:ph idx="1"/>
          </p:nvPr>
        </p:nvSpPr>
        <p:spPr/>
        <p:txBody>
          <a:bodyPr>
            <a:normAutofit fontScale="55000" lnSpcReduction="20000"/>
          </a:bodyPr>
          <a:lstStyle/>
          <a:p>
            <a:pPr lvl="0">
              <a:lnSpc>
                <a:spcPct val="110000"/>
              </a:lnSpc>
            </a:pPr>
            <a:r>
              <a:rPr lang="en-US" sz="3000" dirty="0"/>
              <a:t>Nose and sinuses</a:t>
            </a:r>
          </a:p>
          <a:p>
            <a:pPr lvl="1">
              <a:lnSpc>
                <a:spcPct val="110000"/>
              </a:lnSpc>
            </a:pPr>
            <a:r>
              <a:rPr lang="en-US" sz="2600" dirty="0"/>
              <a:t>Mucosa examined for color/texture</a:t>
            </a:r>
          </a:p>
          <a:p>
            <a:pPr lvl="0">
              <a:lnSpc>
                <a:spcPct val="110000"/>
              </a:lnSpc>
            </a:pPr>
            <a:r>
              <a:rPr lang="en-US" sz="3000" dirty="0"/>
              <a:t>Mouth and throat</a:t>
            </a:r>
          </a:p>
          <a:p>
            <a:pPr lvl="1">
              <a:lnSpc>
                <a:spcPct val="110000"/>
              </a:lnSpc>
            </a:pPr>
            <a:r>
              <a:rPr lang="en-US" sz="2600" dirty="0"/>
              <a:t>Oral hygiene and dental care</a:t>
            </a:r>
          </a:p>
          <a:p>
            <a:pPr lvl="0">
              <a:lnSpc>
                <a:spcPct val="110000"/>
              </a:lnSpc>
            </a:pPr>
            <a:r>
              <a:rPr lang="en-US" sz="3000" dirty="0"/>
              <a:t>Neck</a:t>
            </a:r>
          </a:p>
          <a:p>
            <a:pPr lvl="1">
              <a:lnSpc>
                <a:spcPct val="110000"/>
              </a:lnSpc>
            </a:pPr>
            <a:r>
              <a:rPr lang="en-US" sz="2600" dirty="0"/>
              <a:t>Examined for range of motion (ROM)</a:t>
            </a:r>
          </a:p>
          <a:p>
            <a:pPr lvl="0">
              <a:lnSpc>
                <a:spcPct val="110000"/>
              </a:lnSpc>
            </a:pPr>
            <a:r>
              <a:rPr lang="en-US" sz="3000" dirty="0"/>
              <a:t>Chest</a:t>
            </a:r>
          </a:p>
          <a:p>
            <a:pPr lvl="1">
              <a:lnSpc>
                <a:spcPct val="110000"/>
              </a:lnSpc>
            </a:pPr>
            <a:r>
              <a:rPr lang="en-US" sz="2600" dirty="0"/>
              <a:t>Examine heart, chest, lungs</a:t>
            </a:r>
          </a:p>
          <a:p>
            <a:pPr lvl="0">
              <a:lnSpc>
                <a:spcPct val="110000"/>
              </a:lnSpc>
            </a:pPr>
            <a:r>
              <a:rPr lang="en-US" sz="3000" dirty="0"/>
              <a:t>Abdomen</a:t>
            </a:r>
          </a:p>
          <a:p>
            <a:pPr lvl="1">
              <a:lnSpc>
                <a:spcPct val="110000"/>
              </a:lnSpc>
            </a:pPr>
            <a:r>
              <a:rPr lang="en-US" sz="2600" dirty="0"/>
              <a:t>Relaxation of abdominal muscles</a:t>
            </a:r>
          </a:p>
          <a:p>
            <a:pPr lvl="0">
              <a:lnSpc>
                <a:spcPct val="110000"/>
              </a:lnSpc>
            </a:pPr>
            <a:r>
              <a:rPr lang="en-US" sz="3000" dirty="0"/>
              <a:t>Reflexes</a:t>
            </a:r>
          </a:p>
          <a:p>
            <a:pPr lvl="1">
              <a:lnSpc>
                <a:spcPct val="110000"/>
              </a:lnSpc>
            </a:pPr>
            <a:r>
              <a:rPr lang="en-US" sz="2600" dirty="0"/>
              <a:t>Checked in sitting, Fowler, and supine positions</a:t>
            </a:r>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dirty="0"/>
          </a:p>
          <a:p>
            <a:pPr>
              <a:defRPr/>
            </a:pPr>
            <a:endParaRPr lang="en-GB" dirty="0"/>
          </a:p>
        </p:txBody>
      </p:sp>
    </p:spTree>
    <p:extLst>
      <p:ext uri="{BB962C8B-B14F-4D97-AF65-F5344CB8AC3E}">
        <p14:creationId xmlns:p14="http://schemas.microsoft.com/office/powerpoint/2010/main" val="3864761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Examination Sequence</a:t>
            </a:r>
            <a:r>
              <a:rPr lang="en-US" dirty="0"/>
              <a:t/>
            </a:r>
            <a:br>
              <a:rPr lang="en-US" dirty="0"/>
            </a:br>
            <a:endParaRPr lang="en-US" sz="1600" dirty="0"/>
          </a:p>
        </p:txBody>
      </p:sp>
      <p:sp>
        <p:nvSpPr>
          <p:cNvPr id="3" name="Content Placeholder 2"/>
          <p:cNvSpPr>
            <a:spLocks noGrp="1"/>
          </p:cNvSpPr>
          <p:nvPr>
            <p:ph idx="1"/>
          </p:nvPr>
        </p:nvSpPr>
        <p:spPr/>
        <p:txBody>
          <a:bodyPr/>
          <a:lstStyle/>
          <a:p>
            <a:pPr lvl="0"/>
            <a:r>
              <a:rPr lang="en-US" dirty="0"/>
              <a:t>Breasts and testicles</a:t>
            </a:r>
          </a:p>
          <a:p>
            <a:pPr lvl="1"/>
            <a:r>
              <a:rPr lang="en-US" dirty="0"/>
              <a:t>Examined visually and by palpation</a:t>
            </a:r>
          </a:p>
          <a:p>
            <a:pPr lvl="1"/>
            <a:r>
              <a:rPr lang="en-US" dirty="0"/>
              <a:t>Testicular examination</a:t>
            </a:r>
          </a:p>
          <a:p>
            <a:pPr lvl="0"/>
            <a:r>
              <a:rPr lang="en-US" dirty="0"/>
              <a:t>Rectum</a:t>
            </a:r>
          </a:p>
          <a:p>
            <a:pPr lvl="1"/>
            <a:r>
              <a:rPr lang="en-US" dirty="0"/>
              <a:t>Maintain comfort and dignity</a:t>
            </a:r>
          </a:p>
          <a:p>
            <a:pPr lvl="1"/>
            <a:r>
              <a:rPr lang="en-US" dirty="0"/>
              <a:t>Examination gloves and lubricating jelly needed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39</a:t>
            </a:fld>
            <a:endParaRPr lang="en-GB" dirty="0"/>
          </a:p>
          <a:p>
            <a:pPr>
              <a:defRPr/>
            </a:pPr>
            <a:endParaRPr lang="en-GB" dirty="0"/>
          </a:p>
        </p:txBody>
      </p:sp>
    </p:spTree>
    <p:extLst>
      <p:ext uri="{BB962C8B-B14F-4D97-AF65-F5344CB8AC3E}">
        <p14:creationId xmlns:p14="http://schemas.microsoft.com/office/powerpoint/2010/main" val="7029119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dirty="0"/>
          </a:p>
          <a:p>
            <a:pPr>
              <a:defRPr/>
            </a:pPr>
            <a:endParaRPr lang="en-GB" dirty="0"/>
          </a:p>
        </p:txBody>
      </p:sp>
      <p:sp>
        <p:nvSpPr>
          <p:cNvPr id="1963014" name="Rectangle 6"/>
          <p:cNvSpPr>
            <a:spLocks noGrp="1" noChangeArrowheads="1"/>
          </p:cNvSpPr>
          <p:nvPr>
            <p:ph type="title" idx="4294967295"/>
          </p:nvPr>
        </p:nvSpPr>
        <p:spPr>
          <a:xfrm>
            <a:off x="0" y="377825"/>
            <a:ext cx="9144000" cy="1057275"/>
          </a:xfrm>
        </p:spPr>
        <p:txBody>
          <a:bodyPr>
            <a:noAutofit/>
          </a:bodyPr>
          <a:lstStyle/>
          <a:p>
            <a:r>
              <a:rPr lang="en-US" dirty="0" smtClean="0"/>
              <a:t> </a:t>
            </a:r>
            <a:r>
              <a:rPr lang="en-US" dirty="0"/>
              <a:t>Physical Examination</a:t>
            </a:r>
            <a:br>
              <a:rPr lang="en-US" dirty="0"/>
            </a:br>
            <a:endParaRPr lang="en-US" sz="1600" dirty="0"/>
          </a:p>
        </p:txBody>
      </p:sp>
      <p:sp>
        <p:nvSpPr>
          <p:cNvPr id="1963015" name="Rectangle 7"/>
          <p:cNvSpPr>
            <a:spLocks noGrp="1" noChangeArrowheads="1"/>
          </p:cNvSpPr>
          <p:nvPr>
            <p:ph type="body" idx="4294967295"/>
          </p:nvPr>
        </p:nvSpPr>
        <p:spPr>
          <a:xfrm>
            <a:off x="355600" y="1711325"/>
            <a:ext cx="8788400" cy="4249738"/>
          </a:xfrm>
        </p:spPr>
        <p:txBody>
          <a:bodyPr>
            <a:noAutofit/>
          </a:bodyPr>
          <a:lstStyle/>
          <a:p>
            <a:pPr marL="0" indent="0">
              <a:buNone/>
            </a:pPr>
            <a:r>
              <a:rPr lang="en-US" dirty="0" smtClean="0"/>
              <a:t>6.</a:t>
            </a:r>
            <a:r>
              <a:rPr lang="en-US" dirty="0" smtClean="0"/>
              <a:t> </a:t>
            </a:r>
            <a:r>
              <a:rPr lang="en-US" dirty="0"/>
              <a:t>the physical examination:</a:t>
            </a:r>
          </a:p>
          <a:p>
            <a:pPr marL="685800" lvl="1" indent="-228600">
              <a:buFont typeface="Arial" panose="020B0604020202020204" pitchFamily="34" charset="0"/>
              <a:buChar char="•"/>
            </a:pPr>
            <a:r>
              <a:rPr lang="en-US" sz="2300" dirty="0"/>
              <a:t>Outline the medical assistant’s role in preparing for the physical examination.</a:t>
            </a:r>
          </a:p>
          <a:p>
            <a:pPr marL="685800" lvl="1" indent="-228600">
              <a:buFont typeface="Arial" panose="020B0604020202020204" pitchFamily="34" charset="0"/>
              <a:buChar char="•"/>
            </a:pPr>
            <a:r>
              <a:rPr lang="en-US" sz="2300" dirty="0">
                <a:solidFill>
                  <a:srgbClr val="FFFF00"/>
                </a:solidFill>
              </a:rPr>
              <a:t>Summarize the instruments and equipment the provider typically uses during a physical examination.</a:t>
            </a:r>
          </a:p>
          <a:p>
            <a:pPr>
              <a:buFont typeface="+mj-lt"/>
              <a:buAutoNum type="arabicPeriod" startAt="7"/>
            </a:pPr>
            <a:r>
              <a:rPr lang="en-US" dirty="0"/>
              <a:t>Identify the principles of body mechanics and demonstrate proper body mechanics.</a:t>
            </a:r>
          </a:p>
          <a:p>
            <a:pPr>
              <a:buFont typeface="+mj-lt"/>
              <a:buAutoNum type="arabicPeriod" startAt="7"/>
            </a:pPr>
            <a:r>
              <a:rPr lang="en-US" dirty="0"/>
              <a:t>Outline the basic principles of gowning, </a:t>
            </a:r>
            <a:r>
              <a:rPr lang="en-US" dirty="0">
                <a:solidFill>
                  <a:srgbClr val="FFFF00"/>
                </a:solidFill>
              </a:rPr>
              <a:t>positioning, </a:t>
            </a:r>
            <a:r>
              <a:rPr lang="en-US" dirty="0"/>
              <a:t>and draping a patient for </a:t>
            </a:r>
            <a:r>
              <a:rPr lang="en-US" dirty="0" smtClean="0"/>
              <a:t>examination</a:t>
            </a:r>
            <a:r>
              <a:rPr lang="en-US" dirty="0"/>
              <a:t>.</a:t>
            </a:r>
            <a:endParaRPr lang="en-US" dirty="0"/>
          </a:p>
        </p:txBody>
      </p:sp>
    </p:spTree>
    <p:extLst>
      <p:ext uri="{BB962C8B-B14F-4D97-AF65-F5344CB8AC3E}">
        <p14:creationId xmlns:p14="http://schemas.microsoft.com/office/powerpoint/2010/main" val="15544464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Role of the Medical Assistant</a:t>
            </a:r>
          </a:p>
        </p:txBody>
      </p:sp>
      <p:sp>
        <p:nvSpPr>
          <p:cNvPr id="3" name="Content Placeholder 2"/>
          <p:cNvSpPr>
            <a:spLocks noGrp="1"/>
          </p:cNvSpPr>
          <p:nvPr>
            <p:ph idx="1"/>
          </p:nvPr>
        </p:nvSpPr>
        <p:spPr/>
        <p:txBody>
          <a:bodyPr/>
          <a:lstStyle/>
          <a:p>
            <a:pPr lvl="0"/>
            <a:r>
              <a:rPr lang="en-US" dirty="0"/>
              <a:t>Aid provider in examination of patient by preparing patient and necessary equipment</a:t>
            </a:r>
          </a:p>
          <a:p>
            <a:pPr lvl="0"/>
            <a:r>
              <a:rPr lang="en-US" dirty="0"/>
              <a:t>Ensure patient’s safety and comfort during examination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40</a:t>
            </a:fld>
            <a:endParaRPr lang="en-GB" dirty="0"/>
          </a:p>
          <a:p>
            <a:pPr>
              <a:defRPr/>
            </a:pPr>
            <a:endParaRPr lang="en-GB" dirty="0"/>
          </a:p>
        </p:txBody>
      </p:sp>
    </p:spTree>
    <p:extLst>
      <p:ext uri="{BB962C8B-B14F-4D97-AF65-F5344CB8AC3E}">
        <p14:creationId xmlns:p14="http://schemas.microsoft.com/office/powerpoint/2010/main" val="39120164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Consider the following:</a:t>
            </a:r>
          </a:p>
          <a:p>
            <a:pPr lvl="1"/>
            <a:r>
              <a:rPr lang="en-US" dirty="0"/>
              <a:t>What information the patient needs to know</a:t>
            </a:r>
          </a:p>
          <a:p>
            <a:pPr lvl="1"/>
            <a:r>
              <a:rPr lang="en-US" dirty="0"/>
              <a:t>How to convey the information so that the patient understands it</a:t>
            </a:r>
          </a:p>
          <a:p>
            <a:pPr lvl="1"/>
            <a:r>
              <a:rPr lang="en-US" dirty="0"/>
              <a:t>How the patient will use the information</a:t>
            </a:r>
          </a:p>
          <a:p>
            <a:pPr lvl="1"/>
            <a:r>
              <a:rPr lang="en-US" dirty="0"/>
              <a:t>Whether any community resources are available that might help</a:t>
            </a:r>
          </a:p>
          <a:p>
            <a:pPr lvl="1"/>
            <a:r>
              <a:rPr lang="en-US" dirty="0"/>
              <a:t>Whether the patient understands and will learn more about health problems or treatment protocols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41</a:t>
            </a:fld>
            <a:endParaRPr lang="en-GB" dirty="0"/>
          </a:p>
          <a:p>
            <a:pPr>
              <a:defRPr/>
            </a:pPr>
            <a:endParaRPr lang="en-GB" dirty="0"/>
          </a:p>
        </p:txBody>
      </p:sp>
    </p:spTree>
    <p:extLst>
      <p:ext uri="{BB962C8B-B14F-4D97-AF65-F5344CB8AC3E}">
        <p14:creationId xmlns:p14="http://schemas.microsoft.com/office/powerpoint/2010/main" val="31876926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a:t>
            </a:r>
          </a:p>
        </p:txBody>
      </p:sp>
      <p:sp>
        <p:nvSpPr>
          <p:cNvPr id="3" name="Content Placeholder 2"/>
          <p:cNvSpPr>
            <a:spLocks noGrp="1"/>
          </p:cNvSpPr>
          <p:nvPr>
            <p:ph idx="1"/>
          </p:nvPr>
        </p:nvSpPr>
        <p:spPr/>
        <p:txBody>
          <a:bodyPr/>
          <a:lstStyle/>
          <a:p>
            <a:pPr lvl="0"/>
            <a:r>
              <a:rPr lang="en-US" dirty="0"/>
              <a:t>HIPAA applications</a:t>
            </a:r>
          </a:p>
          <a:p>
            <a:pPr lvl="1"/>
            <a:r>
              <a:rPr lang="en-US" dirty="0"/>
              <a:t>Guard patient confidentiality during all parts of a visit</a:t>
            </a:r>
          </a:p>
          <a:p>
            <a:pPr lvl="1"/>
            <a:r>
              <a:rPr lang="en-US" dirty="0"/>
              <a:t>If paper records are used, place medical records facing the door</a:t>
            </a:r>
          </a:p>
          <a:p>
            <a:pPr lvl="1"/>
            <a:r>
              <a:rPr lang="en-US" dirty="0"/>
              <a:t>If EHRs are used, safeguard patient information by closing patient files and locking computers when you are out of the room</a:t>
            </a:r>
          </a:p>
          <a:p>
            <a:pPr lvl="1"/>
            <a:r>
              <a:rPr lang="en-US" dirty="0"/>
              <a:t>Place physician’s schedule away from patient areas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dirty="0"/>
          </a:p>
          <a:p>
            <a:pPr>
              <a:defRPr/>
            </a:pPr>
            <a:endParaRPr lang="en-GB" dirty="0"/>
          </a:p>
        </p:txBody>
      </p:sp>
    </p:spTree>
    <p:extLst>
      <p:ext uri="{BB962C8B-B14F-4D97-AF65-F5344CB8AC3E}">
        <p14:creationId xmlns:p14="http://schemas.microsoft.com/office/powerpoint/2010/main" val="30947592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Effective communication includes used of all therapeutic tools</a:t>
            </a:r>
          </a:p>
          <a:p>
            <a:pPr lvl="0"/>
            <a:r>
              <a:rPr lang="en-US" dirty="0"/>
              <a:t>Watch for nonverbal behaviors to verify congruence between what patient states and demonstrates via body language</a:t>
            </a:r>
          </a:p>
          <a:p>
            <a:pPr lvl="0"/>
            <a:r>
              <a:rPr lang="en-US" dirty="0"/>
              <a:t>Modify communication methods as needed</a:t>
            </a:r>
          </a:p>
          <a:p>
            <a:pPr lvl="0"/>
            <a:r>
              <a:rPr lang="en-US" dirty="0"/>
              <a:t>Use restatement, reflection, and clarification</a:t>
            </a:r>
          </a:p>
          <a:p>
            <a:pPr lvl="0"/>
            <a:r>
              <a:rPr lang="en-US" dirty="0"/>
              <a:t>Use electronic communication appropriately and effectively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dirty="0"/>
          </a:p>
          <a:p>
            <a:pPr>
              <a:defRPr/>
            </a:pPr>
            <a:endParaRPr lang="en-GB" dirty="0"/>
          </a:p>
        </p:txBody>
      </p:sp>
    </p:spTree>
    <p:extLst>
      <p:ext uri="{BB962C8B-B14F-4D97-AF65-F5344CB8AC3E}">
        <p14:creationId xmlns:p14="http://schemas.microsoft.com/office/powerpoint/2010/main" val="42589244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44</a:t>
            </a:fld>
            <a:endParaRPr lang="en-GB" smtClean="0"/>
          </a:p>
          <a:p>
            <a:pPr>
              <a:defRPr/>
            </a:pPr>
            <a:endParaRPr lang="en-GB" dirty="0"/>
          </a:p>
        </p:txBody>
      </p:sp>
      <p:pic>
        <p:nvPicPr>
          <p:cNvPr id="1026" name="Picture 2" descr="https://s3.amazonaws.com/lowres.cartoonstock.com/medical-medical_examination-out_of_shape-diagnosis-unhealthy-eating-cza0683_l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263" y="295736"/>
            <a:ext cx="6818312" cy="5733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007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dirty="0"/>
          </a:p>
          <a:p>
            <a:pPr>
              <a:defRPr/>
            </a:pPr>
            <a:endParaRPr lang="en-GB" dirty="0"/>
          </a:p>
        </p:txBody>
      </p:sp>
      <p:sp>
        <p:nvSpPr>
          <p:cNvPr id="1963014" name="Rectangle 6"/>
          <p:cNvSpPr>
            <a:spLocks noGrp="1" noChangeArrowheads="1"/>
          </p:cNvSpPr>
          <p:nvPr>
            <p:ph type="title" idx="4294967295"/>
          </p:nvPr>
        </p:nvSpPr>
        <p:spPr>
          <a:xfrm>
            <a:off x="0" y="377825"/>
            <a:ext cx="9144000" cy="1057275"/>
          </a:xfrm>
        </p:spPr>
        <p:txBody>
          <a:bodyPr>
            <a:noAutofit/>
          </a:bodyPr>
          <a:lstStyle/>
          <a:p>
            <a:endParaRPr lang="en-US" sz="1600" dirty="0"/>
          </a:p>
        </p:txBody>
      </p:sp>
      <p:sp>
        <p:nvSpPr>
          <p:cNvPr id="1963015" name="Rectangle 7"/>
          <p:cNvSpPr>
            <a:spLocks noGrp="1" noChangeArrowheads="1"/>
          </p:cNvSpPr>
          <p:nvPr>
            <p:ph type="body" idx="4294967295"/>
          </p:nvPr>
        </p:nvSpPr>
        <p:spPr>
          <a:xfrm>
            <a:off x="0" y="1711325"/>
            <a:ext cx="8686800" cy="4249738"/>
          </a:xfrm>
        </p:spPr>
        <p:txBody>
          <a:bodyPr>
            <a:noAutofit/>
          </a:bodyPr>
          <a:lstStyle/>
          <a:p>
            <a:pPr marL="457200" indent="-457200">
              <a:buFont typeface="+mj-lt"/>
              <a:buAutoNum type="arabicPeriod" startAt="10"/>
            </a:pPr>
            <a:r>
              <a:rPr lang="en-US" dirty="0"/>
              <a:t>Describe the methods of examination and give an example of each one.</a:t>
            </a:r>
          </a:p>
          <a:p>
            <a:pPr marL="457200" indent="-457200">
              <a:buFont typeface="+mj-lt"/>
              <a:buAutoNum type="arabicPeriod" startAt="10"/>
            </a:pPr>
            <a:r>
              <a:rPr lang="en-US" dirty="0"/>
              <a:t>Outline the sequence of a routine physical examination. Also, prepare for and assist in the physical examination of a patient, correctly completing each step of the procedure in the proper sequence.</a:t>
            </a:r>
          </a:p>
        </p:txBody>
      </p:sp>
    </p:spTree>
    <p:extLst>
      <p:ext uri="{BB962C8B-B14F-4D97-AF65-F5344CB8AC3E}">
        <p14:creationId xmlns:p14="http://schemas.microsoft.com/office/powerpoint/2010/main" val="21938950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Collecting the History Information</a:t>
            </a:r>
          </a:p>
        </p:txBody>
      </p:sp>
      <p:sp>
        <p:nvSpPr>
          <p:cNvPr id="3" name="Content Placeholder 2"/>
          <p:cNvSpPr>
            <a:spLocks noGrp="1"/>
          </p:cNvSpPr>
          <p:nvPr>
            <p:ph idx="1"/>
          </p:nvPr>
        </p:nvSpPr>
        <p:spPr/>
        <p:txBody>
          <a:bodyPr/>
          <a:lstStyle/>
          <a:p>
            <a:pPr lvl="0"/>
            <a:r>
              <a:rPr lang="en-US" dirty="0"/>
              <a:t>Documentation should include:</a:t>
            </a:r>
          </a:p>
          <a:p>
            <a:pPr lvl="1"/>
            <a:r>
              <a:rPr lang="en-US" dirty="0"/>
              <a:t>Purpose of patient’s visit, </a:t>
            </a:r>
            <a:r>
              <a:rPr lang="en-US" dirty="0">
                <a:solidFill>
                  <a:srgbClr val="FFFF00"/>
                </a:solidFill>
              </a:rPr>
              <a:t>written as chief complaint </a:t>
            </a:r>
            <a:r>
              <a:rPr lang="en-US" dirty="0"/>
              <a:t>(CC)</a:t>
            </a:r>
          </a:p>
          <a:p>
            <a:pPr lvl="1"/>
            <a:r>
              <a:rPr lang="en-US" dirty="0">
                <a:solidFill>
                  <a:srgbClr val="FFFF00"/>
                </a:solidFill>
              </a:rPr>
              <a:t>Patient’s vital signs (VS)</a:t>
            </a:r>
          </a:p>
          <a:p>
            <a:pPr lvl="1"/>
            <a:r>
              <a:rPr lang="en-US" dirty="0">
                <a:solidFill>
                  <a:srgbClr val="FFFF00"/>
                </a:solidFill>
              </a:rPr>
              <a:t>Height and weight</a:t>
            </a:r>
          </a:p>
          <a:p>
            <a:pPr lvl="1"/>
            <a:r>
              <a:rPr lang="en-US" dirty="0">
                <a:solidFill>
                  <a:srgbClr val="FFFF00"/>
                </a:solidFill>
              </a:rPr>
              <a:t>Pain; documented using a scale of 1 to 10</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dirty="0"/>
          </a:p>
          <a:p>
            <a:pPr>
              <a:defRPr/>
            </a:pPr>
            <a:endParaRPr lang="en-GB" dirty="0"/>
          </a:p>
        </p:txBody>
      </p:sp>
    </p:spTree>
    <p:extLst>
      <p:ext uri="{BB962C8B-B14F-4D97-AF65-F5344CB8AC3E}">
        <p14:creationId xmlns:p14="http://schemas.microsoft.com/office/powerpoint/2010/main" val="30322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rPr>
              <a:t>Components of the Medical History</a:t>
            </a:r>
          </a:p>
        </p:txBody>
      </p:sp>
      <p:sp>
        <p:nvSpPr>
          <p:cNvPr id="3" name="Content Placeholder 2"/>
          <p:cNvSpPr>
            <a:spLocks noGrp="1"/>
          </p:cNvSpPr>
          <p:nvPr>
            <p:ph idx="1"/>
          </p:nvPr>
        </p:nvSpPr>
        <p:spPr>
          <a:xfrm>
            <a:off x="685800" y="1641475"/>
            <a:ext cx="8140700" cy="4454525"/>
          </a:xfrm>
        </p:spPr>
        <p:txBody>
          <a:bodyPr/>
          <a:lstStyle/>
          <a:p>
            <a:pPr lvl="0"/>
            <a:r>
              <a:rPr lang="en-US" dirty="0"/>
              <a:t>Database</a:t>
            </a:r>
          </a:p>
          <a:p>
            <a:pPr lvl="0"/>
            <a:r>
              <a:rPr lang="en-US" dirty="0"/>
              <a:t>Chief complaint (CC)</a:t>
            </a:r>
          </a:p>
          <a:p>
            <a:pPr lvl="0"/>
            <a:r>
              <a:rPr lang="en-US" dirty="0"/>
              <a:t>History of present illness (HPI)</a:t>
            </a:r>
          </a:p>
          <a:p>
            <a:pPr lvl="0"/>
            <a:r>
              <a:rPr lang="en-US" dirty="0"/>
              <a:t>Past history (PH) or past medical history (PMH)</a:t>
            </a:r>
          </a:p>
          <a:p>
            <a:pPr lvl="0"/>
            <a:r>
              <a:rPr lang="en-US" dirty="0"/>
              <a:t>Usual childhood diseases</a:t>
            </a:r>
          </a:p>
          <a:p>
            <a:pPr lvl="0"/>
            <a:r>
              <a:rPr lang="en-US" dirty="0"/>
              <a:t>Major illnesses</a:t>
            </a:r>
          </a:p>
          <a:p>
            <a:pPr lvl="0"/>
            <a:r>
              <a:rPr lang="en-US" dirty="0"/>
              <a:t>Surgeries</a:t>
            </a:r>
          </a:p>
          <a:p>
            <a:pPr lvl="0"/>
            <a:r>
              <a:rPr lang="en-US" dirty="0"/>
              <a:t>Allergies</a:t>
            </a:r>
          </a:p>
          <a:p>
            <a:pPr lvl="0"/>
            <a:r>
              <a:rPr lang="en-US" dirty="0"/>
              <a:t>Accidents</a:t>
            </a:r>
          </a:p>
          <a:p>
            <a:pPr lvl="0"/>
            <a:r>
              <a:rPr lang="en-US" dirty="0"/>
              <a:t>Immunization record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dirty="0"/>
          </a:p>
          <a:p>
            <a:pPr>
              <a:defRPr/>
            </a:pPr>
            <a:endParaRPr lang="en-GB" dirty="0"/>
          </a:p>
        </p:txBody>
      </p:sp>
    </p:spTree>
    <p:extLst>
      <p:ext uri="{BB962C8B-B14F-4D97-AF65-F5344CB8AC3E}">
        <p14:creationId xmlns:p14="http://schemas.microsoft.com/office/powerpoint/2010/main" val="16248454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and </a:t>
            </a:r>
            <a:r>
              <a:rPr lang="en-US" dirty="0" smtClean="0"/>
              <a:t/>
            </a:r>
            <a:br>
              <a:rPr lang="en-US" dirty="0" smtClean="0"/>
            </a:br>
            <a:r>
              <a:rPr lang="en-US" dirty="0" smtClean="0"/>
              <a:t>Communicating </a:t>
            </a:r>
            <a:r>
              <a:rPr lang="en-US" dirty="0"/>
              <a:t>with Patients</a:t>
            </a:r>
          </a:p>
        </p:txBody>
      </p:sp>
      <p:sp>
        <p:nvSpPr>
          <p:cNvPr id="3" name="Content Placeholder 2"/>
          <p:cNvSpPr>
            <a:spLocks noGrp="1"/>
          </p:cNvSpPr>
          <p:nvPr>
            <p:ph idx="1"/>
          </p:nvPr>
        </p:nvSpPr>
        <p:spPr>
          <a:xfrm>
            <a:off x="1054777" y="2838737"/>
            <a:ext cx="6711654" cy="4195481"/>
          </a:xfrm>
        </p:spPr>
        <p:txBody>
          <a:bodyPr/>
          <a:lstStyle/>
          <a:p>
            <a:pPr lvl="0"/>
            <a:r>
              <a:rPr lang="en-US" dirty="0"/>
              <a:t>To provide high-quality patient care, we must communicate effectively</a:t>
            </a:r>
          </a:p>
          <a:p>
            <a:pPr lvl="0"/>
            <a:r>
              <a:rPr lang="en-US" dirty="0"/>
              <a:t>Healthcare professionals accept the responsibility of developing relationships with patients</a:t>
            </a:r>
          </a:p>
          <a:p>
            <a:pPr lvl="0"/>
            <a:r>
              <a:rPr lang="en-US" dirty="0"/>
              <a:t>Be aware of </a:t>
            </a:r>
            <a:r>
              <a:rPr lang="en-US" dirty="0">
                <a:solidFill>
                  <a:srgbClr val="FFFF00"/>
                </a:solidFill>
              </a:rPr>
              <a:t>self-boundaries</a:t>
            </a:r>
          </a:p>
          <a:p>
            <a:pPr lvl="0"/>
            <a:r>
              <a:rPr lang="en-US" dirty="0">
                <a:solidFill>
                  <a:srgbClr val="FFFF00"/>
                </a:solidFill>
              </a:rPr>
              <a:t>Keep focus on the patient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dirty="0"/>
          </a:p>
          <a:p>
            <a:pPr>
              <a:defRPr/>
            </a:pPr>
            <a:endParaRPr lang="en-GB" dirty="0"/>
          </a:p>
        </p:txBody>
      </p:sp>
    </p:spTree>
    <p:extLst>
      <p:ext uri="{BB962C8B-B14F-4D97-AF65-F5344CB8AC3E}">
        <p14:creationId xmlns:p14="http://schemas.microsoft.com/office/powerpoint/2010/main" val="38929351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Sensitivity to Diverse Patient Groups</a:t>
            </a:r>
          </a:p>
        </p:txBody>
      </p:sp>
      <p:sp>
        <p:nvSpPr>
          <p:cNvPr id="3" name="Content Placeholder 2"/>
          <p:cNvSpPr>
            <a:spLocks noGrp="1"/>
          </p:cNvSpPr>
          <p:nvPr>
            <p:ph idx="1"/>
          </p:nvPr>
        </p:nvSpPr>
        <p:spPr/>
        <p:txBody>
          <a:bodyPr/>
          <a:lstStyle/>
          <a:p>
            <a:pPr lvl="0"/>
            <a:r>
              <a:rPr lang="en-US" dirty="0"/>
              <a:t>Diversity could be based on race, age, culture, religion, or physical qualities</a:t>
            </a:r>
          </a:p>
          <a:p>
            <a:pPr lvl="0"/>
            <a:r>
              <a:rPr lang="en-US" dirty="0"/>
              <a:t>Practice respectful patient care</a:t>
            </a:r>
          </a:p>
          <a:p>
            <a:pPr lvl="0"/>
            <a:r>
              <a:rPr lang="en-US" dirty="0"/>
              <a:t>Empathy: key to creating a caring, therapeutic environment</a:t>
            </a:r>
          </a:p>
          <a:p>
            <a:pPr lvl="0"/>
            <a:r>
              <a:rPr lang="en-US" dirty="0"/>
              <a:t>Value systems begin as learned beliefs and behaviors</a:t>
            </a:r>
          </a:p>
          <a:p>
            <a:pPr lvl="0"/>
            <a:r>
              <a:rPr lang="en-US" dirty="0">
                <a:solidFill>
                  <a:srgbClr val="FFFF00"/>
                </a:solidFill>
              </a:rPr>
              <a:t>Personal biases or prejudices are huge barriers to development of therapeutic relationships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dirty="0"/>
          </a:p>
          <a:p>
            <a:pPr>
              <a:defRPr/>
            </a:pPr>
            <a:endParaRPr lang="en-GB" dirty="0"/>
          </a:p>
        </p:txBody>
      </p:sp>
    </p:spTree>
    <p:extLst>
      <p:ext uri="{BB962C8B-B14F-4D97-AF65-F5344CB8AC3E}">
        <p14:creationId xmlns:p14="http://schemas.microsoft.com/office/powerpoint/2010/main" val="2987412861"/>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6687</TotalTime>
  <Words>3754</Words>
  <Application>Microsoft Office PowerPoint</Application>
  <PresentationFormat>On-screen Show (4:3)</PresentationFormat>
  <Paragraphs>478</Paragraphs>
  <Slides>44</Slides>
  <Notes>43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44</vt:i4>
      </vt:variant>
    </vt:vector>
  </HeadingPairs>
  <TitlesOfParts>
    <vt:vector size="54" baseType="lpstr">
      <vt:lpstr>ＭＳ Ｐゴシック</vt:lpstr>
      <vt:lpstr>Arial</vt:lpstr>
      <vt:lpstr>ArialMT</vt:lpstr>
      <vt:lpstr>Century Gothic</vt:lpstr>
      <vt:lpstr>Times New Roman</vt:lpstr>
      <vt:lpstr>Wingdings</vt:lpstr>
      <vt:lpstr>Wingdings 2</vt:lpstr>
      <vt:lpstr>Wingdings 3</vt:lpstr>
      <vt:lpstr>2_Blue Diagonal</vt:lpstr>
      <vt:lpstr>Ion</vt:lpstr>
      <vt:lpstr>PowerPoint Presentation</vt:lpstr>
      <vt:lpstr> Physical Examination</vt:lpstr>
      <vt:lpstr> Physical Examination</vt:lpstr>
      <vt:lpstr> Physical Examination </vt:lpstr>
      <vt:lpstr>PowerPoint Presentation</vt:lpstr>
      <vt:lpstr>Collecting the History Information</vt:lpstr>
      <vt:lpstr>Components of the Medical History</vt:lpstr>
      <vt:lpstr>Understanding and  Communicating with Patients</vt:lpstr>
      <vt:lpstr>Sensitivity to Diverse Patient Groups</vt:lpstr>
      <vt:lpstr>Therapeutic Techniques</vt:lpstr>
      <vt:lpstr>Active Listening Techniques</vt:lpstr>
      <vt:lpstr>Nonverbal Communication</vt:lpstr>
      <vt:lpstr>Nonverbal Language Behaviors</vt:lpstr>
      <vt:lpstr>Open-Ended Questions or Statements</vt:lpstr>
      <vt:lpstr>Closed Questions</vt:lpstr>
      <vt:lpstr>Interviewing the Patient</vt:lpstr>
      <vt:lpstr>Preparing the Appropriate Environment</vt:lpstr>
      <vt:lpstr>Therapeutic Communication Techniques</vt:lpstr>
      <vt:lpstr>Interview Barriers</vt:lpstr>
      <vt:lpstr>Defense Mechanisms</vt:lpstr>
      <vt:lpstr>Communication Across the Life Span</vt:lpstr>
      <vt:lpstr>Assessing the Patient</vt:lpstr>
      <vt:lpstr>Documentation Guidelines</vt:lpstr>
      <vt:lpstr>Physical Examination </vt:lpstr>
      <vt:lpstr>Preparing the Examination Room</vt:lpstr>
      <vt:lpstr>Assisting the Patient</vt:lpstr>
      <vt:lpstr>Assisting the Provider </vt:lpstr>
      <vt:lpstr>Supplies and Instruments  Needed for Examination  </vt:lpstr>
      <vt:lpstr>Supplies and Instruments  Needed for Examination </vt:lpstr>
      <vt:lpstr>Principles of Body Mechanics </vt:lpstr>
      <vt:lpstr>Transferring a Patient </vt:lpstr>
      <vt:lpstr>Draping the Patient </vt:lpstr>
      <vt:lpstr>Positioning the Patient </vt:lpstr>
      <vt:lpstr>Positioning the Patient </vt:lpstr>
      <vt:lpstr>Trendelenburg Position </vt:lpstr>
      <vt:lpstr>Methods of Examination</vt:lpstr>
      <vt:lpstr>Examination Sequence </vt:lpstr>
      <vt:lpstr>Examination Sequence </vt:lpstr>
      <vt:lpstr>Examination Sequence </vt:lpstr>
      <vt:lpstr>The Role of the Medical Assistant</vt:lpstr>
      <vt:lpstr>Patient Coaching</vt:lpstr>
      <vt:lpstr>Legal and Ethical Issues</vt:lpstr>
      <vt:lpstr>Patient-Centered Care</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629</cp:revision>
  <dcterms:created xsi:type="dcterms:W3CDTF">2005-01-16T17:28:53Z</dcterms:created>
  <dcterms:modified xsi:type="dcterms:W3CDTF">2020-01-12T04:37:27Z</dcterms:modified>
</cp:coreProperties>
</file>