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2" r:id="rId2"/>
    <p:sldId id="283"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479D"/>
    <a:srgbClr val="7E00B4"/>
    <a:srgbClr val="820082"/>
    <a:srgbClr val="E2F4FD"/>
    <a:srgbClr val="C7EAFC"/>
    <a:srgbClr val="2D2D8A"/>
    <a:srgbClr val="E7F3F4"/>
    <a:srgbClr val="F3F9FA"/>
    <a:srgbClr val="BBE0E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7" autoAdjust="0"/>
    <p:restoredTop sz="94660"/>
  </p:normalViewPr>
  <p:slideViewPr>
    <p:cSldViewPr snapToGrid="0">
      <p:cViewPr varScale="1">
        <p:scale>
          <a:sx n="74" d="100"/>
          <a:sy n="74" d="100"/>
        </p:scale>
        <p:origin x="606"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2125663"/>
            <a:ext cx="10515600" cy="914400"/>
          </a:xfrm>
        </p:spPr>
        <p:txBody>
          <a:bodyPr anchor="ctr">
            <a:noAutofit/>
          </a:bodyPr>
          <a:lstStyle>
            <a:lvl1pPr algn="ctr">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724400" y="3589338"/>
            <a:ext cx="2743200" cy="731520"/>
          </a:xfrm>
        </p:spPr>
        <p:txBody>
          <a:bodyPr>
            <a:no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date</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Autofit/>
          </a:bodyPr>
          <a:lstStyle>
            <a:lvl1pPr marL="0" indent="0">
              <a:buNone/>
              <a:defRPr sz="1400">
                <a:solidFill>
                  <a:schemeClr val="bg1"/>
                </a:solidFill>
              </a:defRPr>
            </a:lvl1pPr>
          </a:lstStyle>
          <a:p>
            <a:pPr lvl="0"/>
            <a:r>
              <a:rPr lang="en-US" dirty="0" smtClean="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527062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548640"/>
          </a:xfrm>
        </p:spPr>
        <p:txBody>
          <a:bodyPr>
            <a:noAutofit/>
          </a:bodyPr>
          <a:lstStyle>
            <a:lvl1pPr marL="0" indent="0" algn="ctr">
              <a:buNone/>
              <a:defRPr sz="2800" b="1">
                <a:solidFill>
                  <a:srgbClr val="006298"/>
                </a:solidFill>
              </a:defRPr>
            </a:lvl1pPr>
          </a:lstStyle>
          <a:p>
            <a:pPr lvl="0"/>
            <a:r>
              <a:rPr lang="en-US" smtClean="0"/>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6324600" y="1317625"/>
            <a:ext cx="5029200" cy="548640"/>
          </a:xfrm>
        </p:spPr>
        <p:txBody>
          <a:bodyPr>
            <a:noAutofit/>
          </a:bodyPr>
          <a:lstStyle>
            <a:lvl1pPr marL="0" indent="0" algn="ctr">
              <a:buNone/>
              <a:defRPr sz="2800" b="1">
                <a:solidFill>
                  <a:srgbClr val="006298"/>
                </a:solidFill>
              </a:defRPr>
            </a:lvl1pPr>
            <a:lvl2pPr>
              <a:defRPr sz="2400"/>
            </a:lvl2pPr>
            <a:lvl3pPr>
              <a:defRPr sz="2000"/>
            </a:lvl3pPr>
            <a:lvl4pPr>
              <a:defRPr sz="1800"/>
            </a:lvl4pPr>
            <a:lvl5pPr>
              <a:defRPr sz="1800"/>
            </a:lvl5pPr>
          </a:lstStyle>
          <a:p>
            <a:pPr lvl="0"/>
            <a:r>
              <a:rPr lang="en-US" smtClean="0"/>
              <a:t>Click to edit Master text styles</a:t>
            </a:r>
          </a:p>
        </p:txBody>
      </p:sp>
      <p:sp>
        <p:nvSpPr>
          <p:cNvPr id="7" name="Content Placeholder 2"/>
          <p:cNvSpPr>
            <a:spLocks noGrp="1"/>
          </p:cNvSpPr>
          <p:nvPr>
            <p:ph idx="12"/>
          </p:nvPr>
        </p:nvSpPr>
        <p:spPr>
          <a:xfrm>
            <a:off x="63246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8976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hasCustomPrompt="1"/>
          </p:nvPr>
        </p:nvSpPr>
        <p:spPr>
          <a:xfrm>
            <a:off x="838200" y="1317625"/>
            <a:ext cx="10515600" cy="548640"/>
          </a:xfrm>
        </p:spPr>
        <p:txBody>
          <a:bodyPr>
            <a:noAutofit/>
          </a:bodyPr>
          <a:lstStyle>
            <a:lvl1pPr marL="0" indent="0" algn="l">
              <a:buNone/>
              <a:defRPr sz="2800" b="1">
                <a:solidFill>
                  <a:srgbClr val="006298"/>
                </a:solidFill>
              </a:defRPr>
            </a:lvl1pPr>
          </a:lstStyle>
          <a:p>
            <a:pPr lvl="0"/>
            <a:r>
              <a:rPr lang="en-US" dirty="0" smtClean="0"/>
              <a:t>Section Header</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198818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hasCustomPrompt="1"/>
          </p:nvPr>
        </p:nvSpPr>
        <p:spPr>
          <a:xfrm>
            <a:off x="838200" y="3872137"/>
            <a:ext cx="10515600" cy="548640"/>
          </a:xfrm>
        </p:spPr>
        <p:txBody>
          <a:bodyPr>
            <a:noAutofit/>
          </a:bodyPr>
          <a:lstStyle>
            <a:lvl1pPr marL="0" indent="0" algn="l">
              <a:buNone/>
              <a:defRPr sz="2800" b="1">
                <a:solidFill>
                  <a:srgbClr val="006298"/>
                </a:solidFill>
              </a:defRPr>
            </a:lvl1pPr>
            <a:lvl2pPr>
              <a:defRPr sz="2400"/>
            </a:lvl2pPr>
            <a:lvl3pPr>
              <a:defRPr sz="2000"/>
            </a:lvl3pPr>
            <a:lvl4pPr>
              <a:defRPr sz="1800"/>
            </a:lvl4pPr>
            <a:lvl5pPr>
              <a:defRPr sz="1800"/>
            </a:lvl5pPr>
          </a:lstStyle>
          <a:p>
            <a:pPr lvl="0"/>
            <a:r>
              <a:rPr lang="en-US" dirty="0" smtClean="0"/>
              <a:t>Section Header</a:t>
            </a:r>
          </a:p>
        </p:txBody>
      </p:sp>
      <p:sp>
        <p:nvSpPr>
          <p:cNvPr id="7" name="Content Placeholder 2"/>
          <p:cNvSpPr>
            <a:spLocks noGrp="1"/>
          </p:cNvSpPr>
          <p:nvPr>
            <p:ph idx="12"/>
          </p:nvPr>
        </p:nvSpPr>
        <p:spPr>
          <a:xfrm>
            <a:off x="838200" y="451802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3436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3300984" cy="548640"/>
          </a:xfrm>
        </p:spPr>
        <p:txBody>
          <a:bodyPr>
            <a:noAutofit/>
          </a:bodyPr>
          <a:lstStyle>
            <a:lvl1pPr marL="0" indent="0" algn="ctr">
              <a:buNone/>
              <a:defRPr sz="2000" b="1">
                <a:solidFill>
                  <a:srgbClr val="006298"/>
                </a:solidFill>
              </a:defRPr>
            </a:lvl1pPr>
          </a:lstStyle>
          <a:p>
            <a:pPr lvl="0"/>
            <a:r>
              <a:rPr lang="en-US" smtClean="0"/>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4445508" y="1317625"/>
            <a:ext cx="3300984" cy="548640"/>
          </a:xfrm>
        </p:spPr>
        <p:txBody>
          <a:bodyPr>
            <a:noAutofit/>
          </a:bodyPr>
          <a:lstStyle>
            <a:lvl1pPr marL="0" indent="0" algn="ctr">
              <a:buNone/>
              <a:defRPr sz="2000" b="1">
                <a:solidFill>
                  <a:srgbClr val="006298"/>
                </a:solidFill>
              </a:defRPr>
            </a:lvl1pPr>
            <a:lvl2pPr>
              <a:defRPr sz="2400"/>
            </a:lvl2pPr>
            <a:lvl3pPr>
              <a:defRPr sz="2000"/>
            </a:lvl3pPr>
            <a:lvl4pPr>
              <a:defRPr sz="1800"/>
            </a:lvl4pPr>
            <a:lvl5pPr>
              <a:defRPr sz="1800"/>
            </a:lvl5pPr>
          </a:lstStyle>
          <a:p>
            <a:pPr lvl="0"/>
            <a:r>
              <a:rPr lang="en-US" smtClean="0"/>
              <a:t>Click to edit Master text styles</a:t>
            </a:r>
          </a:p>
        </p:txBody>
      </p:sp>
      <p:sp>
        <p:nvSpPr>
          <p:cNvPr id="7" name="Content Placeholder 2"/>
          <p:cNvSpPr>
            <a:spLocks noGrp="1"/>
          </p:cNvSpPr>
          <p:nvPr>
            <p:ph idx="12"/>
          </p:nvPr>
        </p:nvSpPr>
        <p:spPr>
          <a:xfrm>
            <a:off x="4445508"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3"/>
          </p:nvPr>
        </p:nvSpPr>
        <p:spPr>
          <a:xfrm>
            <a:off x="8052816" y="1317625"/>
            <a:ext cx="3300984" cy="548640"/>
          </a:xfrm>
        </p:spPr>
        <p:txBody>
          <a:bodyPr>
            <a:noAutofit/>
          </a:bodyPr>
          <a:lstStyle>
            <a:lvl1pPr marL="0" indent="0" algn="ctr">
              <a:buNone/>
              <a:defRPr sz="2000" b="1">
                <a:solidFill>
                  <a:srgbClr val="006298"/>
                </a:solidFill>
              </a:defRPr>
            </a:lvl1pPr>
            <a:lvl2pPr>
              <a:defRPr sz="1800"/>
            </a:lvl2pPr>
            <a:lvl3pPr>
              <a:defRPr sz="1600"/>
            </a:lvl3pPr>
            <a:lvl4pPr>
              <a:defRPr sz="1400"/>
            </a:lvl4pPr>
            <a:lvl5pPr>
              <a:defRPr sz="1400"/>
            </a:lvl5pPr>
          </a:lstStyle>
          <a:p>
            <a:pPr lvl="0"/>
            <a:r>
              <a:rPr lang="en-US" smtClean="0"/>
              <a:t>Click to edit Master text styles</a:t>
            </a:r>
          </a:p>
        </p:txBody>
      </p:sp>
      <p:sp>
        <p:nvSpPr>
          <p:cNvPr id="10" name="Content Placeholder 2"/>
          <p:cNvSpPr>
            <a:spLocks noGrp="1"/>
          </p:cNvSpPr>
          <p:nvPr>
            <p:ph idx="14"/>
          </p:nvPr>
        </p:nvSpPr>
        <p:spPr>
          <a:xfrm>
            <a:off x="8052816"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7345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4"/>
            <a:ext cx="10515600" cy="3399519"/>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5" name="Content Placeholder 2"/>
          <p:cNvSpPr>
            <a:spLocks noGrp="1"/>
          </p:cNvSpPr>
          <p:nvPr>
            <p:ph idx="10" hasCustomPrompt="1"/>
          </p:nvPr>
        </p:nvSpPr>
        <p:spPr>
          <a:xfrm>
            <a:off x="838200" y="5138056"/>
            <a:ext cx="10515600" cy="954765"/>
          </a:xfrm>
        </p:spPr>
        <p:txBody>
          <a:bodyPr>
            <a:noAutofit/>
          </a:bodyPr>
          <a:lstStyle>
            <a:lvl1pPr marL="0" indent="0">
              <a:buNone/>
              <a:defRPr sz="2000">
                <a:solidFill>
                  <a:srgbClr val="006298"/>
                </a:solidFill>
              </a:defRPr>
            </a:lvl1pPr>
          </a:lstStyle>
          <a:p>
            <a:pPr lvl="0"/>
            <a:r>
              <a:rPr lang="en-US" dirty="0" smtClean="0"/>
              <a:t>Click to add caption to accompany content. </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Tree>
    <p:extLst>
      <p:ext uri="{BB962C8B-B14F-4D97-AF65-F5344CB8AC3E}">
        <p14:creationId xmlns:p14="http://schemas.microsoft.com/office/powerpoint/2010/main" val="2447068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5" name="Content Placeholder 2"/>
          <p:cNvSpPr>
            <a:spLocks noGrp="1"/>
          </p:cNvSpPr>
          <p:nvPr>
            <p:ph idx="10" hasCustomPrompt="1"/>
          </p:nvPr>
        </p:nvSpPr>
        <p:spPr>
          <a:xfrm>
            <a:off x="7358743" y="4484914"/>
            <a:ext cx="3995056" cy="1607907"/>
          </a:xfrm>
        </p:spPr>
        <p:txBody>
          <a:bodyPr>
            <a:noAutofit/>
          </a:bodyPr>
          <a:lstStyle>
            <a:lvl1pPr marL="0" indent="0">
              <a:buNone/>
              <a:defRPr sz="2000">
                <a:solidFill>
                  <a:srgbClr val="006298"/>
                </a:solidFill>
              </a:defRPr>
            </a:lvl1pPr>
          </a:lstStyle>
          <a:p>
            <a:pPr lvl="0"/>
            <a:r>
              <a:rPr lang="en-US" dirty="0" smtClean="0"/>
              <a:t>Click to add caption to accompany content. </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6" name="Picture Placeholder 5"/>
          <p:cNvSpPr>
            <a:spLocks noGrp="1"/>
          </p:cNvSpPr>
          <p:nvPr>
            <p:ph type="pic" sz="quarter" idx="11"/>
          </p:nvPr>
        </p:nvSpPr>
        <p:spPr>
          <a:xfrm>
            <a:off x="838199" y="1538514"/>
            <a:ext cx="6201229" cy="4554311"/>
          </a:xfrm>
        </p:spPr>
        <p:txBody>
          <a:bodyPr>
            <a:noAutofit/>
          </a:bodyPr>
          <a:lstStyle>
            <a:lvl1pPr marL="0" indent="0">
              <a:buNone/>
              <a:defRPr/>
            </a:lvl1pPr>
          </a:lstStyle>
          <a:p>
            <a:r>
              <a:rPr lang="en-US" smtClean="0"/>
              <a:t>Click icon to add picture</a:t>
            </a:r>
            <a:endParaRPr lang="en-US" dirty="0" smtClean="0"/>
          </a:p>
        </p:txBody>
      </p:sp>
    </p:spTree>
    <p:extLst>
      <p:ext uri="{BB962C8B-B14F-4D97-AF65-F5344CB8AC3E}">
        <p14:creationId xmlns:p14="http://schemas.microsoft.com/office/powerpoint/2010/main" val="4170027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smtClean="0"/>
              <a:t>Add picture here</a:t>
            </a:r>
            <a:endParaRPr lang="en-US" dirty="0"/>
          </a:p>
        </p:txBody>
      </p:sp>
      <p:sp>
        <p:nvSpPr>
          <p:cNvPr id="9"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bg1"/>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chemeClr val="bg1"/>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chemeClr val="bg1"/>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2413074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3310516"/>
            <a:ext cx="10515600" cy="914400"/>
          </a:xfrm>
        </p:spPr>
        <p:txBody>
          <a:bodyPr anchor="ctr">
            <a:noAutofit/>
          </a:bodyPr>
          <a:lstStyle>
            <a:lvl1pPr algn="ctr">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066800" y="2249929"/>
            <a:ext cx="10058400" cy="731520"/>
          </a:xfrm>
        </p:spPr>
        <p:txBody>
          <a:bodyPr anchor="ctr">
            <a:noAutofit/>
          </a:bodyPr>
          <a:lstStyle>
            <a:lvl1pPr marL="0" indent="0" algn="ctr">
              <a:buNone/>
              <a:defRPr sz="5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1</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rmAutofit/>
          </a:bodyPr>
          <a:lstStyle>
            <a:lvl1pPr marL="0" indent="0">
              <a:buNone/>
              <a:defRPr sz="1400">
                <a:solidFill>
                  <a:schemeClr val="bg1"/>
                </a:solidFill>
              </a:defRPr>
            </a:lvl1pPr>
          </a:lstStyle>
          <a:p>
            <a:pPr lvl="0"/>
            <a:r>
              <a:rPr lang="en-US" dirty="0" smtClean="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96758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p:nvPr>
        </p:nvSpPr>
        <p:spPr>
          <a:xfrm>
            <a:off x="2888443" y="6301527"/>
            <a:ext cx="8805672" cy="457200"/>
          </a:xfrm>
        </p:spPr>
        <p:txBody>
          <a:bodyPr anchor="b">
            <a:noAutofit/>
          </a:bodyPr>
          <a:lstStyle>
            <a:lvl1pPr marL="0" indent="0">
              <a:buNone/>
              <a:defRPr sz="1400">
                <a:solidFill>
                  <a:schemeClr val="bg1"/>
                </a:solidFill>
              </a:defRPr>
            </a:lvl1pPr>
          </a:lstStyle>
          <a:p>
            <a:pPr lvl="0"/>
            <a:endParaRPr lang="en-US" dirty="0" smtClean="0"/>
          </a:p>
        </p:txBody>
      </p:sp>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smtClean="0"/>
              <a:t>Add picture here</a:t>
            </a:r>
            <a:endParaRPr lang="en-US" dirty="0"/>
          </a:p>
        </p:txBody>
      </p:sp>
    </p:spTree>
    <p:extLst>
      <p:ext uri="{BB962C8B-B14F-4D97-AF65-F5344CB8AC3E}">
        <p14:creationId xmlns:p14="http://schemas.microsoft.com/office/powerpoint/2010/main" val="2657070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p:txBody>
          <a:bodyPr>
            <a:noAutofit/>
          </a:bodyPr>
          <a:lstStyle>
            <a:lvl1pPr marL="365760" indent="-365760">
              <a:defRPr/>
            </a:lvl1pPr>
            <a:lvl2pPr marL="822960" indent="-320040">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Tree>
    <p:extLst>
      <p:ext uri="{BB962C8B-B14F-4D97-AF65-F5344CB8AC3E}">
        <p14:creationId xmlns:p14="http://schemas.microsoft.com/office/powerpoint/2010/main" val="138515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228600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3806822"/>
            <a:ext cx="10515600" cy="228600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973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543597"/>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838200" y="3769569"/>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838200" y="4995542"/>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256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1097280"/>
          </a:xfrm>
        </p:spPr>
        <p:txBody>
          <a:bodyPr>
            <a:noAutofit/>
          </a:bodyPr>
          <a:lstStyle>
            <a:lvl1pPr marL="365760" indent="-365760">
              <a:defRPr/>
            </a:lvl1pPr>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[Author Name], [Book Title], [#] Edition. © [Insert Year] Cengage. All Rights Reserved. May not be scanned, copied or duplicated, or posted to a publicly accessible website, in whole or in part.</a:t>
            </a:r>
          </a:p>
        </p:txBody>
      </p:sp>
      <p:sp>
        <p:nvSpPr>
          <p:cNvPr id="5" name="Content Placeholder 2"/>
          <p:cNvSpPr>
            <a:spLocks noGrp="1"/>
          </p:cNvSpPr>
          <p:nvPr>
            <p:ph idx="10"/>
          </p:nvPr>
        </p:nvSpPr>
        <p:spPr>
          <a:xfrm>
            <a:off x="6324600" y="1317625"/>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8382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63246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3"/>
          </p:nvPr>
        </p:nvSpPr>
        <p:spPr>
          <a:xfrm>
            <a:off x="8382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4"/>
          </p:nvPr>
        </p:nvSpPr>
        <p:spPr>
          <a:xfrm>
            <a:off x="63246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2"/>
          <p:cNvSpPr>
            <a:spLocks noGrp="1"/>
          </p:cNvSpPr>
          <p:nvPr>
            <p:ph idx="15"/>
          </p:nvPr>
        </p:nvSpPr>
        <p:spPr>
          <a:xfrm>
            <a:off x="8382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6"/>
          </p:nvPr>
        </p:nvSpPr>
        <p:spPr>
          <a:xfrm>
            <a:off x="63246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9272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126360"/>
            <a:ext cx="10515600" cy="731520"/>
          </a:xfrm>
        </p:spPr>
        <p:txBody>
          <a:bodyPr>
            <a:noAutofit/>
          </a:bodyPr>
          <a:lstStyle>
            <a:lvl1pPr marL="228600" indent="-228600">
              <a:defRPr lang="en-US" sz="28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6" name="Content Placeholder 2"/>
          <p:cNvSpPr>
            <a:spLocks noGrp="1"/>
          </p:cNvSpPr>
          <p:nvPr>
            <p:ph idx="11"/>
          </p:nvPr>
        </p:nvSpPr>
        <p:spPr>
          <a:xfrm>
            <a:off x="838200" y="293509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7" name="Content Placeholder 2"/>
          <p:cNvSpPr>
            <a:spLocks noGrp="1"/>
          </p:cNvSpPr>
          <p:nvPr>
            <p:ph idx="12"/>
          </p:nvPr>
        </p:nvSpPr>
        <p:spPr>
          <a:xfrm>
            <a:off x="838200" y="3743830"/>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9" name="Content Placeholder 2"/>
          <p:cNvSpPr>
            <a:spLocks noGrp="1"/>
          </p:cNvSpPr>
          <p:nvPr>
            <p:ph idx="13"/>
          </p:nvPr>
        </p:nvSpPr>
        <p:spPr>
          <a:xfrm>
            <a:off x="838200" y="455256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10" name="Content Placeholder 2"/>
          <p:cNvSpPr>
            <a:spLocks noGrp="1"/>
          </p:cNvSpPr>
          <p:nvPr>
            <p:ph idx="14"/>
          </p:nvPr>
        </p:nvSpPr>
        <p:spPr>
          <a:xfrm>
            <a:off x="838200" y="5361302"/>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Fifth level</a:t>
            </a:r>
            <a:endParaRPr lang="en-US" dirty="0"/>
          </a:p>
        </p:txBody>
      </p:sp>
    </p:spTree>
    <p:extLst>
      <p:ext uri="{BB962C8B-B14F-4D97-AF65-F5344CB8AC3E}">
        <p14:creationId xmlns:p14="http://schemas.microsoft.com/office/powerpoint/2010/main" val="104190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475488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6324600" y="1317625"/>
            <a:ext cx="5029200" cy="475488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0736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36525"/>
            <a:ext cx="105156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317625"/>
            <a:ext cx="10515600" cy="4754880"/>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6843" y="6356350"/>
            <a:ext cx="15795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910158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62" r:id="rId5"/>
    <p:sldLayoutId id="2147483665" r:id="rId6"/>
    <p:sldLayoutId id="2147483667" r:id="rId7"/>
    <p:sldLayoutId id="2147483666" r:id="rId8"/>
    <p:sldLayoutId id="2147483663" r:id="rId9"/>
    <p:sldLayoutId id="2147483664" r:id="rId10"/>
    <p:sldLayoutId id="2147483668" r:id="rId11"/>
    <p:sldLayoutId id="2147483669" r:id="rId12"/>
    <p:sldLayoutId id="2147483670" r:id="rId13"/>
    <p:sldLayoutId id="2147483671" r:id="rId14"/>
    <p:sldLayoutId id="2147483672" r:id="rId15"/>
  </p:sldLayoutIdLst>
  <p:txStyles>
    <p:titleStyle>
      <a:lvl1pPr algn="ctr" defTabSz="914400" rtl="0" eaLnBrk="1" latinLnBrk="0" hangingPunct="1">
        <a:lnSpc>
          <a:spcPct val="90000"/>
        </a:lnSpc>
        <a:spcBef>
          <a:spcPct val="0"/>
        </a:spcBef>
        <a:buNone/>
        <a:defRPr sz="3400" b="1" kern="1200">
          <a:solidFill>
            <a:srgbClr val="004A7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p:txBody>
          <a:bodyPr/>
          <a:lstStyle/>
          <a:p>
            <a:r>
              <a:rPr lang="en-US" dirty="0" smtClean="0"/>
              <a:t>3-2-1 CODE </a:t>
            </a:r>
            <a:r>
              <a:rPr lang="en-US" dirty="0"/>
              <a:t>IT!</a:t>
            </a:r>
          </a:p>
        </p:txBody>
      </p:sp>
      <p:sp>
        <p:nvSpPr>
          <p:cNvPr id="6" name="Text Placeholder 2"/>
          <p:cNvSpPr>
            <a:spLocks noGrp="1"/>
          </p:cNvSpPr>
          <p:nvPr>
            <p:ph type="body" sz="quarter" idx="10"/>
          </p:nvPr>
        </p:nvSpPr>
        <p:spPr/>
        <p:txBody>
          <a:bodyPr/>
          <a:lstStyle/>
          <a:p>
            <a:pPr lvl="0"/>
            <a:r>
              <a:rPr lang="en-US" dirty="0"/>
              <a:t>Michelle A. Green, 3-2-1 Code IT!, Seventh Edition </a:t>
            </a:r>
            <a:r>
              <a:rPr lang="en-US" dirty="0" err="1"/>
              <a:t>Edition</a:t>
            </a:r>
            <a:r>
              <a:rPr lang="en-US" dirty="0"/>
              <a:t>. © 2020 </a:t>
            </a:r>
            <a:r>
              <a:rPr lang="en-US" dirty="0" err="1"/>
              <a:t>Cengage</a:t>
            </a:r>
            <a:r>
              <a:rPr lang="en-US" dirty="0"/>
              <a:t>. All Rights Reserved. </a:t>
            </a:r>
            <a:r>
              <a:rPr lang="en-US"/>
              <a:t>May not be scanned, copied or duplicated, or posted to a publicly accessible website, in whole or in part.</a:t>
            </a:r>
            <a:endParaRPr lang="en-US" dirty="0"/>
          </a:p>
        </p:txBody>
      </p:sp>
    </p:spTree>
    <p:extLst>
      <p:ext uri="{BB962C8B-B14F-4D97-AF65-F5344CB8AC3E}">
        <p14:creationId xmlns:p14="http://schemas.microsoft.com/office/powerpoint/2010/main" val="39460240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Permanent National Codes</a:t>
            </a:r>
          </a:p>
        </p:txBody>
      </p:sp>
      <p:sp>
        <p:nvSpPr>
          <p:cNvPr id="7" name="Content Placeholder 2"/>
          <p:cNvSpPr>
            <a:spLocks noGrp="1"/>
          </p:cNvSpPr>
          <p:nvPr>
            <p:ph idx="1"/>
          </p:nvPr>
        </p:nvSpPr>
        <p:spPr/>
        <p:txBody>
          <a:bodyPr/>
          <a:lstStyle/>
          <a:p>
            <a:pPr>
              <a:spcBef>
                <a:spcPts val="1200"/>
              </a:spcBef>
            </a:pPr>
            <a:r>
              <a:rPr lang="en-US" dirty="0"/>
              <a:t>Maintained by HCPCS Workgroup</a:t>
            </a:r>
          </a:p>
          <a:p>
            <a:pPr lvl="1">
              <a:spcBef>
                <a:spcPts val="1200"/>
              </a:spcBef>
            </a:pPr>
            <a:r>
              <a:rPr lang="en-US" dirty="0"/>
              <a:t>Unanimously makes decisions about additions, revisions, and deletions</a:t>
            </a:r>
          </a:p>
          <a:p>
            <a:pPr lvl="1">
              <a:spcBef>
                <a:spcPts val="1200"/>
              </a:spcBef>
            </a:pPr>
            <a:r>
              <a:rPr lang="en-US" dirty="0"/>
              <a:t>Because HCPCS level II is a national coding system, none of the parties, including CMS, can make unilateral decisions regarding </a:t>
            </a:r>
            <a:r>
              <a:rPr lang="en-US" dirty="0" smtClean="0"/>
              <a:t>permanent </a:t>
            </a:r>
            <a:r>
              <a:rPr lang="en-US" dirty="0"/>
              <a:t>national codes, which are intended for use by all private and public health </a:t>
            </a:r>
            <a:r>
              <a:rPr lang="en-US" dirty="0" smtClean="0"/>
              <a:t>insurers</a:t>
            </a:r>
            <a:endParaRPr lang="en-US" dirty="0"/>
          </a:p>
        </p:txBody>
      </p:sp>
    </p:spTree>
    <p:extLst>
      <p:ext uri="{BB962C8B-B14F-4D97-AF65-F5344CB8AC3E}">
        <p14:creationId xmlns:p14="http://schemas.microsoft.com/office/powerpoint/2010/main" val="30129596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Miscellaneous Codes</a:t>
            </a:r>
          </a:p>
        </p:txBody>
      </p:sp>
      <p:sp>
        <p:nvSpPr>
          <p:cNvPr id="7" name="Content Placeholder 2"/>
          <p:cNvSpPr>
            <a:spLocks noGrp="1"/>
          </p:cNvSpPr>
          <p:nvPr>
            <p:ph idx="1"/>
          </p:nvPr>
        </p:nvSpPr>
        <p:spPr/>
        <p:txBody>
          <a:bodyPr/>
          <a:lstStyle/>
          <a:p>
            <a:pPr>
              <a:spcAft>
                <a:spcPts val="0"/>
              </a:spcAft>
            </a:pPr>
            <a:r>
              <a:rPr lang="en-US" sz="2600" dirty="0"/>
              <a:t>Reported for product or service that has no HCPCS level II code</a:t>
            </a:r>
          </a:p>
          <a:p>
            <a:pPr>
              <a:spcAft>
                <a:spcPts val="0"/>
              </a:spcAft>
            </a:pPr>
            <a:r>
              <a:rPr lang="en-US" sz="2600" dirty="0"/>
              <a:t>Allow DMEPOS dealers to submit claims for product/service as soon as approved by FDA</a:t>
            </a:r>
          </a:p>
          <a:p>
            <a:pPr>
              <a:spcAft>
                <a:spcPts val="0"/>
              </a:spcAft>
            </a:pPr>
            <a:r>
              <a:rPr lang="en-US" sz="2600" dirty="0"/>
              <a:t>Help avoid inefficiency of assigning codes for items or services that are rarely provided</a:t>
            </a:r>
          </a:p>
          <a:p>
            <a:pPr>
              <a:spcAft>
                <a:spcPts val="0"/>
              </a:spcAft>
            </a:pPr>
            <a:r>
              <a:rPr lang="en-US" sz="2600" dirty="0"/>
              <a:t>Claims manually reviewed by payers include:</a:t>
            </a:r>
          </a:p>
          <a:p>
            <a:pPr lvl="1">
              <a:spcAft>
                <a:spcPts val="0"/>
              </a:spcAft>
            </a:pPr>
            <a:r>
              <a:rPr lang="en-US" sz="2200" dirty="0"/>
              <a:t>Complete description of product or service</a:t>
            </a:r>
          </a:p>
          <a:p>
            <a:pPr lvl="1">
              <a:spcAft>
                <a:spcPts val="0"/>
              </a:spcAft>
            </a:pPr>
            <a:r>
              <a:rPr lang="en-US" sz="2200" dirty="0"/>
              <a:t>Pricing information for product or service</a:t>
            </a:r>
          </a:p>
          <a:p>
            <a:pPr lvl="1">
              <a:spcAft>
                <a:spcPts val="0"/>
              </a:spcAft>
            </a:pPr>
            <a:r>
              <a:rPr lang="en-US" sz="2200" dirty="0"/>
              <a:t>Documentation about why item/service is needed</a:t>
            </a:r>
          </a:p>
          <a:p>
            <a:pPr>
              <a:spcAft>
                <a:spcPts val="0"/>
              </a:spcAft>
            </a:pPr>
            <a:r>
              <a:rPr lang="en-US" sz="2600" dirty="0"/>
              <a:t>Before reporting miscellaneous codes, check with payer to determine if specific code has been identified for </a:t>
            </a:r>
            <a:r>
              <a:rPr lang="en-US" sz="2600" dirty="0" smtClean="0"/>
              <a:t>use</a:t>
            </a:r>
            <a:endParaRPr lang="en-US" sz="2600" dirty="0"/>
          </a:p>
        </p:txBody>
      </p:sp>
    </p:spTree>
    <p:extLst>
      <p:ext uri="{BB962C8B-B14F-4D97-AF65-F5344CB8AC3E}">
        <p14:creationId xmlns:p14="http://schemas.microsoft.com/office/powerpoint/2010/main" val="1096307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Temporary Codes</a:t>
            </a:r>
          </a:p>
        </p:txBody>
      </p:sp>
      <p:sp>
        <p:nvSpPr>
          <p:cNvPr id="7" name="Content Placeholder 2"/>
          <p:cNvSpPr>
            <a:spLocks noGrp="1"/>
          </p:cNvSpPr>
          <p:nvPr>
            <p:ph idx="1"/>
          </p:nvPr>
        </p:nvSpPr>
        <p:spPr/>
        <p:txBody>
          <a:bodyPr/>
          <a:lstStyle/>
          <a:p>
            <a:pPr>
              <a:spcBef>
                <a:spcPts val="1200"/>
              </a:spcBef>
            </a:pPr>
            <a:r>
              <a:rPr lang="en-US" dirty="0"/>
              <a:t>Maintained by CMS and other members of the HCPCS Workgroup, independent of permanent level II codes</a:t>
            </a:r>
          </a:p>
          <a:p>
            <a:pPr>
              <a:spcBef>
                <a:spcPts val="1200"/>
              </a:spcBef>
            </a:pPr>
            <a:r>
              <a:rPr lang="en-US" dirty="0"/>
              <a:t>Whenever permanent code is established by HCPCS National Panel to replace temporary code:</a:t>
            </a:r>
          </a:p>
          <a:p>
            <a:pPr lvl="1">
              <a:spcBef>
                <a:spcPts val="1200"/>
              </a:spcBef>
            </a:pPr>
            <a:r>
              <a:rPr lang="en-US" dirty="0"/>
              <a:t>Temporary code is deleted and cross-referenced to new permanent </a:t>
            </a:r>
            <a:r>
              <a:rPr lang="en-US" dirty="0" smtClean="0"/>
              <a:t>code</a:t>
            </a:r>
            <a:endParaRPr lang="en-US" dirty="0"/>
          </a:p>
        </p:txBody>
      </p:sp>
    </p:spTree>
    <p:extLst>
      <p:ext uri="{BB962C8B-B14F-4D97-AF65-F5344CB8AC3E}">
        <p14:creationId xmlns:p14="http://schemas.microsoft.com/office/powerpoint/2010/main" val="37910540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Categories of HCPCS Level II Temporary Codes</a:t>
            </a:r>
          </a:p>
        </p:txBody>
      </p:sp>
      <p:graphicFrame>
        <p:nvGraphicFramePr>
          <p:cNvPr id="8" name="Table 2" descr="A table shows the column headers category and descriptions. The row-wise data follows. C codes: Reported to Medicare administrative contractors (MACs) for hospital outpatient department procedures and services, including device categories, new technology procedures, and drugs, biologicals, and radiopharmaceuticals that do not have other HCPCS code assignments, which are provided exclusively for Outpatient Prospective Payment System (OPPS) purposes; G codes: Identify professional health care procedures and services that do not have codes identified in CPT. G codes can be reported to all payers; H codes: Reported to state Medicaid agencies that are mandated by state law to establish separate codes for identifying mental health services (e.g., alcohol and drug treatment services); K codes: Reported to MACs when existing permanent national codes do not include codes needed to implement a medical review coverage policy; Q codes: Identify services that would not ordinarily be assigned a CPT code (e.g., drugs, biologicals, and other types of medical equipment or services). Q codes can be reported to all payers; S codes: Used by private payers when no HCPCS level II national codes exist to report drugs, services, and supplies, but codes are needed to implement private payer policies and programs for claims processing. S codes are reported to BCBS, Medicaid, and private third-party payers; T codes: Reported to state Medicaid agencies when no HCPCS level II permanent codes exist, but codes are needed to administer the Medicaid program. T codes are not reported to Medicare, but they can be reported to private third-party payers."/>
          <p:cNvGraphicFramePr>
            <a:graphicFrameLocks noGrp="1"/>
          </p:cNvGraphicFramePr>
          <p:nvPr>
            <p:ph idx="1"/>
            <p:extLst>
              <p:ext uri="{D42A27DB-BD31-4B8C-83A1-F6EECF244321}">
                <p14:modId xmlns:p14="http://schemas.microsoft.com/office/powerpoint/2010/main" val="855757756"/>
              </p:ext>
            </p:extLst>
          </p:nvPr>
        </p:nvGraphicFramePr>
        <p:xfrm>
          <a:off x="823749" y="1363694"/>
          <a:ext cx="10858499" cy="4584192"/>
        </p:xfrm>
        <a:graphic>
          <a:graphicData uri="http://schemas.openxmlformats.org/drawingml/2006/table">
            <a:tbl>
              <a:tblPr firstRow="1" bandRow="1">
                <a:tableStyleId>{5C22544A-7EE6-4342-B048-85BDC9FD1C3A}</a:tableStyleId>
              </a:tblPr>
              <a:tblGrid>
                <a:gridCol w="1344798"/>
                <a:gridCol w="9513701"/>
              </a:tblGrid>
              <a:tr h="274320">
                <a:tc>
                  <a:txBody>
                    <a:bodyPr/>
                    <a:lstStyle/>
                    <a:p>
                      <a:pPr algn="l"/>
                      <a:r>
                        <a:rPr lang="en-US" sz="1400" b="1" i="0" u="none" strike="noStrike" kern="1200" baseline="0" dirty="0" smtClean="0">
                          <a:solidFill>
                            <a:schemeClr val="lt1"/>
                          </a:solidFill>
                          <a:latin typeface="Arial" panose="020B0604020202020204" pitchFamily="34" charset="0"/>
                          <a:ea typeface="+mn-ea"/>
                          <a:cs typeface="Arial" panose="020B0604020202020204" pitchFamily="34" charset="0"/>
                        </a:rPr>
                        <a:t>Category</a:t>
                      </a:r>
                      <a:endParaRPr lang="en-US" sz="1400" b="1" dirty="0">
                        <a:latin typeface="Arial" panose="020B0604020202020204" pitchFamily="34" charset="0"/>
                        <a:cs typeface="Arial" panose="020B0604020202020204" pitchFamily="34" charset="0"/>
                      </a:endParaRPr>
                    </a:p>
                  </a:txBody>
                  <a:tcPr marT="18288" marB="18288">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5479D"/>
                    </a:solidFill>
                  </a:tcPr>
                </a:tc>
                <a:tc>
                  <a:txBody>
                    <a:bodyPr/>
                    <a:lstStyle/>
                    <a:p>
                      <a:pPr algn="l"/>
                      <a:r>
                        <a:rPr lang="en-US" sz="1400" b="1" i="0" u="none" strike="noStrike" kern="1200" baseline="0" dirty="0" smtClean="0">
                          <a:solidFill>
                            <a:schemeClr val="lt1"/>
                          </a:solidFill>
                          <a:latin typeface="Arial" panose="020B0604020202020204" pitchFamily="34" charset="0"/>
                          <a:ea typeface="+mn-ea"/>
                          <a:cs typeface="Arial" panose="020B0604020202020204" pitchFamily="34" charset="0"/>
                        </a:rPr>
                        <a:t>Descriptions</a:t>
                      </a:r>
                      <a:endParaRPr lang="en-US" sz="1400" b="1" dirty="0">
                        <a:latin typeface="Arial" panose="020B0604020202020204" pitchFamily="34" charset="0"/>
                        <a:cs typeface="Arial" panose="020B0604020202020204" pitchFamily="34" charset="0"/>
                      </a:endParaRPr>
                    </a:p>
                  </a:txBody>
                  <a:tcPr marT="18288" marB="18288">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5479D"/>
                    </a:solidFill>
                  </a:tcPr>
                </a:tc>
              </a:tr>
              <a:tr h="0">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C codes</a:t>
                      </a:r>
                      <a:endParaRPr lang="en-US" sz="1400" dirty="0">
                        <a:latin typeface="Arial" panose="020B0604020202020204" pitchFamily="34" charset="0"/>
                        <a:cs typeface="Arial" panose="020B0604020202020204" pitchFamily="34" charset="0"/>
                      </a:endParaRPr>
                    </a:p>
                  </a:txBody>
                  <a:tcPr marT="18288" marB="18288">
                    <a:lnL w="12700" cap="flat" cmpd="sng" algn="ctr">
                      <a:solidFill>
                        <a:srgbClr val="4B488A"/>
                      </a:solidFill>
                      <a:prstDash val="solid"/>
                      <a:round/>
                      <a:headEnd type="none" w="med" len="med"/>
                      <a:tailEnd type="none" w="med" len="med"/>
                    </a:lnL>
                    <a:lnR w="19050" cap="flat" cmpd="sng" algn="ctr">
                      <a:solidFill>
                        <a:srgbClr val="C1BFE0"/>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C7EAFC"/>
                    </a:solidFill>
                  </a:tcPr>
                </a:tc>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Reported to Medicare administrative contractors (MACs) for hospital outpatient department procedures</a:t>
                      </a:r>
                    </a:p>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and services, including device categories, new technology procedures, and drugs, </a:t>
                      </a:r>
                      <a:r>
                        <a:rPr lang="en-US" sz="1400" b="0" i="0" u="none" strike="noStrike" kern="1200" baseline="0" dirty="0" err="1" smtClean="0">
                          <a:solidFill>
                            <a:schemeClr val="dk1"/>
                          </a:solidFill>
                          <a:latin typeface="Arial" panose="020B0604020202020204" pitchFamily="34" charset="0"/>
                          <a:ea typeface="+mn-ea"/>
                          <a:cs typeface="Arial" panose="020B0604020202020204" pitchFamily="34" charset="0"/>
                        </a:rPr>
                        <a:t>biologicals</a:t>
                      </a:r>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and radiopharmaceuticals that do not have other HCPCS code assignments, which are provided exclusively for</a:t>
                      </a:r>
                    </a:p>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Outpatient Prospective Payment System (OPPS) purposes.</a:t>
                      </a:r>
                      <a:endParaRPr lang="en-US" sz="1400" dirty="0">
                        <a:latin typeface="Arial" panose="020B0604020202020204" pitchFamily="34" charset="0"/>
                        <a:cs typeface="Arial" panose="020B0604020202020204" pitchFamily="34" charset="0"/>
                      </a:endParaRPr>
                    </a:p>
                  </a:txBody>
                  <a:tcPr marT="18288" marB="18288">
                    <a:lnL w="19050" cap="flat" cmpd="sng" algn="ctr">
                      <a:solidFill>
                        <a:srgbClr val="C1BFE0"/>
                      </a:solidFill>
                      <a:prstDash val="solid"/>
                      <a:round/>
                      <a:headEnd type="none" w="med" len="med"/>
                      <a:tailEnd type="none" w="med" len="med"/>
                    </a:lnL>
                    <a:lnR w="12700" cap="flat" cmpd="sng" algn="ctr">
                      <a:solidFill>
                        <a:srgbClr val="4B488A"/>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C7EAFC"/>
                    </a:solidFill>
                  </a:tcPr>
                </a:tc>
              </a:tr>
              <a:tr h="0">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G codes</a:t>
                      </a:r>
                      <a:endParaRPr lang="en-US" sz="1400" dirty="0">
                        <a:latin typeface="Arial" panose="020B0604020202020204" pitchFamily="34" charset="0"/>
                        <a:cs typeface="Arial" panose="020B0604020202020204" pitchFamily="34" charset="0"/>
                      </a:endParaRPr>
                    </a:p>
                  </a:txBody>
                  <a:tcPr marT="18288" marB="18288">
                    <a:lnL w="12700" cap="flat" cmpd="sng" algn="ctr">
                      <a:solidFill>
                        <a:srgbClr val="4B488A"/>
                      </a:solidFill>
                      <a:prstDash val="solid"/>
                      <a:round/>
                      <a:headEnd type="none" w="med" len="med"/>
                      <a:tailEnd type="none" w="med" len="med"/>
                    </a:lnL>
                    <a:lnR w="19050" cap="flat" cmpd="sng" algn="ctr">
                      <a:solidFill>
                        <a:srgbClr val="C1BFE0"/>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E2F4FD"/>
                    </a:solidFill>
                  </a:tcPr>
                </a:tc>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Identify professional and outpatient health care procedures and services that do not have codes identified in CPT.</a:t>
                      </a:r>
                      <a:b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br>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G codes can be reported to all payers.</a:t>
                      </a:r>
                      <a:endParaRPr lang="en-US" sz="1400" dirty="0">
                        <a:latin typeface="Arial" panose="020B0604020202020204" pitchFamily="34" charset="0"/>
                        <a:cs typeface="Arial" panose="020B0604020202020204" pitchFamily="34" charset="0"/>
                      </a:endParaRPr>
                    </a:p>
                  </a:txBody>
                  <a:tcPr marT="18288" marB="18288">
                    <a:lnL w="19050" cap="flat" cmpd="sng" algn="ctr">
                      <a:solidFill>
                        <a:srgbClr val="C1BFE0"/>
                      </a:solidFill>
                      <a:prstDash val="solid"/>
                      <a:round/>
                      <a:headEnd type="none" w="med" len="med"/>
                      <a:tailEnd type="none" w="med" len="med"/>
                    </a:lnL>
                    <a:lnR w="12700" cap="flat" cmpd="sng" algn="ctr">
                      <a:solidFill>
                        <a:srgbClr val="4B488A"/>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E2F4FD"/>
                    </a:solidFill>
                  </a:tcPr>
                </a:tc>
              </a:tr>
              <a:tr h="0">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H codes</a:t>
                      </a:r>
                      <a:endParaRPr lang="en-US" sz="1400" dirty="0">
                        <a:latin typeface="Arial" panose="020B0604020202020204" pitchFamily="34" charset="0"/>
                        <a:cs typeface="Arial" panose="020B0604020202020204" pitchFamily="34" charset="0"/>
                      </a:endParaRPr>
                    </a:p>
                  </a:txBody>
                  <a:tcPr marT="18288" marB="18288">
                    <a:lnL w="12700" cap="flat" cmpd="sng" algn="ctr">
                      <a:solidFill>
                        <a:srgbClr val="4B488A"/>
                      </a:solidFill>
                      <a:prstDash val="solid"/>
                      <a:round/>
                      <a:headEnd type="none" w="med" len="med"/>
                      <a:tailEnd type="none" w="med" len="med"/>
                    </a:lnL>
                    <a:lnR w="19050" cap="flat" cmpd="sng" algn="ctr">
                      <a:solidFill>
                        <a:srgbClr val="C1BFE0"/>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C7EAFC"/>
                    </a:solidFill>
                  </a:tcPr>
                </a:tc>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Reported to state Medicaid agencies that are mandated by state law to establish separate codes for</a:t>
                      </a:r>
                    </a:p>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identifying mental health services (e.g., alcohol and drug treatment services).</a:t>
                      </a:r>
                      <a:endParaRPr lang="en-US" sz="1400" dirty="0">
                        <a:latin typeface="Arial" panose="020B0604020202020204" pitchFamily="34" charset="0"/>
                        <a:cs typeface="Arial" panose="020B0604020202020204" pitchFamily="34" charset="0"/>
                      </a:endParaRPr>
                    </a:p>
                  </a:txBody>
                  <a:tcPr marT="18288" marB="18288">
                    <a:lnL w="19050" cap="flat" cmpd="sng" algn="ctr">
                      <a:solidFill>
                        <a:srgbClr val="C1BFE0"/>
                      </a:solidFill>
                      <a:prstDash val="solid"/>
                      <a:round/>
                      <a:headEnd type="none" w="med" len="med"/>
                      <a:tailEnd type="none" w="med" len="med"/>
                    </a:lnL>
                    <a:lnR w="12700" cap="flat" cmpd="sng" algn="ctr">
                      <a:solidFill>
                        <a:srgbClr val="4B488A"/>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C7EAFC"/>
                    </a:solidFill>
                  </a:tcPr>
                </a:tc>
              </a:tr>
              <a:tr h="0">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K codes</a:t>
                      </a:r>
                      <a:endParaRPr lang="en-US" sz="1400" dirty="0">
                        <a:latin typeface="Arial" panose="020B0604020202020204" pitchFamily="34" charset="0"/>
                        <a:cs typeface="Arial" panose="020B0604020202020204" pitchFamily="34" charset="0"/>
                      </a:endParaRPr>
                    </a:p>
                  </a:txBody>
                  <a:tcPr marT="18288" marB="18288">
                    <a:lnL w="12700" cap="flat" cmpd="sng" algn="ctr">
                      <a:solidFill>
                        <a:srgbClr val="4B488A"/>
                      </a:solidFill>
                      <a:prstDash val="solid"/>
                      <a:round/>
                      <a:headEnd type="none" w="med" len="med"/>
                      <a:tailEnd type="none" w="med" len="med"/>
                    </a:lnL>
                    <a:lnR w="19050" cap="flat" cmpd="sng" algn="ctr">
                      <a:solidFill>
                        <a:srgbClr val="C1BFE0"/>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E2F4FD"/>
                    </a:solidFill>
                  </a:tcPr>
                </a:tc>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Reported to MACs when existing permanent national codes do not include codes needed to implement a medical review coverage policy.</a:t>
                      </a:r>
                      <a:endParaRPr lang="en-US" sz="1400" dirty="0">
                        <a:latin typeface="Arial" panose="020B0604020202020204" pitchFamily="34" charset="0"/>
                        <a:cs typeface="Arial" panose="020B0604020202020204" pitchFamily="34" charset="0"/>
                      </a:endParaRPr>
                    </a:p>
                  </a:txBody>
                  <a:tcPr marT="18288" marB="18288">
                    <a:lnL w="19050" cap="flat" cmpd="sng" algn="ctr">
                      <a:solidFill>
                        <a:srgbClr val="C1BFE0"/>
                      </a:solidFill>
                      <a:prstDash val="solid"/>
                      <a:round/>
                      <a:headEnd type="none" w="med" len="med"/>
                      <a:tailEnd type="none" w="med" len="med"/>
                    </a:lnL>
                    <a:lnR w="12700" cap="flat" cmpd="sng" algn="ctr">
                      <a:solidFill>
                        <a:srgbClr val="4B488A"/>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E2F4FD"/>
                    </a:solidFill>
                  </a:tcPr>
                </a:tc>
              </a:tr>
              <a:tr h="0">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Q codes</a:t>
                      </a:r>
                      <a:endParaRPr lang="en-US" sz="1400" dirty="0">
                        <a:latin typeface="Arial" panose="020B0604020202020204" pitchFamily="34" charset="0"/>
                        <a:cs typeface="Arial" panose="020B0604020202020204" pitchFamily="34" charset="0"/>
                      </a:endParaRPr>
                    </a:p>
                  </a:txBody>
                  <a:tcPr marT="18288" marB="18288">
                    <a:lnL w="12700" cap="flat" cmpd="sng" algn="ctr">
                      <a:solidFill>
                        <a:srgbClr val="4B488A"/>
                      </a:solidFill>
                      <a:prstDash val="solid"/>
                      <a:round/>
                      <a:headEnd type="none" w="med" len="med"/>
                      <a:tailEnd type="none" w="med" len="med"/>
                    </a:lnL>
                    <a:lnR w="19050" cap="flat" cmpd="sng" algn="ctr">
                      <a:solidFill>
                        <a:srgbClr val="C1BFE0"/>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C7EAFC"/>
                    </a:solidFill>
                  </a:tcPr>
                </a:tc>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Identify services that would not ordinarily be assigned a CPT code (e.g., drugs, </a:t>
                      </a:r>
                      <a:r>
                        <a:rPr lang="en-US" sz="1400" b="0" i="0" u="none" strike="noStrike" kern="1200" baseline="0" dirty="0" err="1" smtClean="0">
                          <a:solidFill>
                            <a:schemeClr val="dk1"/>
                          </a:solidFill>
                          <a:latin typeface="Arial" panose="020B0604020202020204" pitchFamily="34" charset="0"/>
                          <a:ea typeface="+mn-ea"/>
                          <a:cs typeface="Arial" panose="020B0604020202020204" pitchFamily="34" charset="0"/>
                        </a:rPr>
                        <a:t>biologicals</a:t>
                      </a:r>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 and other types of medical equipment or services).</a:t>
                      </a:r>
                      <a:b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br>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Q codes can be reported to all payers.</a:t>
                      </a:r>
                      <a:endParaRPr lang="en-US" sz="1400" dirty="0">
                        <a:latin typeface="Arial" panose="020B0604020202020204" pitchFamily="34" charset="0"/>
                        <a:cs typeface="Arial" panose="020B0604020202020204" pitchFamily="34" charset="0"/>
                      </a:endParaRPr>
                    </a:p>
                  </a:txBody>
                  <a:tcPr marT="18288" marB="18288">
                    <a:lnL w="19050" cap="flat" cmpd="sng" algn="ctr">
                      <a:solidFill>
                        <a:srgbClr val="C1BFE0"/>
                      </a:solidFill>
                      <a:prstDash val="solid"/>
                      <a:round/>
                      <a:headEnd type="none" w="med" len="med"/>
                      <a:tailEnd type="none" w="med" len="med"/>
                    </a:lnL>
                    <a:lnR w="12700" cap="flat" cmpd="sng" algn="ctr">
                      <a:solidFill>
                        <a:srgbClr val="4B488A"/>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C7EAFC"/>
                    </a:solidFill>
                  </a:tcPr>
                </a:tc>
              </a:tr>
              <a:tr h="0">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S codes</a:t>
                      </a:r>
                      <a:endParaRPr lang="en-US" sz="1400" dirty="0">
                        <a:latin typeface="Arial" panose="020B0604020202020204" pitchFamily="34" charset="0"/>
                        <a:cs typeface="Arial" panose="020B0604020202020204" pitchFamily="34" charset="0"/>
                      </a:endParaRPr>
                    </a:p>
                  </a:txBody>
                  <a:tcPr marT="18288" marB="18288">
                    <a:lnL w="12700" cap="flat" cmpd="sng" algn="ctr">
                      <a:solidFill>
                        <a:srgbClr val="4B488A"/>
                      </a:solidFill>
                      <a:prstDash val="solid"/>
                      <a:round/>
                      <a:headEnd type="none" w="med" len="med"/>
                      <a:tailEnd type="none" w="med" len="med"/>
                    </a:lnL>
                    <a:lnR w="19050" cap="flat" cmpd="sng" algn="ctr">
                      <a:solidFill>
                        <a:srgbClr val="C1BFE0"/>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E2F4FD"/>
                    </a:solidFill>
                  </a:tcPr>
                </a:tc>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Used by private payers when no HCPCS level II codes exist to report drugs, services, and supplies, but codes are needed to implement private payer policies and programs for claims processing.</a:t>
                      </a:r>
                      <a:b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br>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S codes are reported to BCBS, Medicaid, and private third-party payers.</a:t>
                      </a:r>
                      <a:endParaRPr lang="en-US" sz="1400" dirty="0">
                        <a:latin typeface="Arial" panose="020B0604020202020204" pitchFamily="34" charset="0"/>
                        <a:cs typeface="Arial" panose="020B0604020202020204" pitchFamily="34" charset="0"/>
                      </a:endParaRPr>
                    </a:p>
                  </a:txBody>
                  <a:tcPr marT="18288" marB="18288">
                    <a:lnL w="19050" cap="flat" cmpd="sng" algn="ctr">
                      <a:solidFill>
                        <a:srgbClr val="C1BFE0"/>
                      </a:solidFill>
                      <a:prstDash val="solid"/>
                      <a:round/>
                      <a:headEnd type="none" w="med" len="med"/>
                      <a:tailEnd type="none" w="med" len="med"/>
                    </a:lnL>
                    <a:lnR w="12700" cap="flat" cmpd="sng" algn="ctr">
                      <a:solidFill>
                        <a:srgbClr val="4B488A"/>
                      </a:solidFill>
                      <a:prstDash val="solid"/>
                      <a:round/>
                      <a:headEnd type="none" w="med" len="med"/>
                      <a:tailEnd type="none" w="med" len="med"/>
                    </a:lnR>
                    <a:lnT w="19050" cap="flat" cmpd="sng" algn="ctr">
                      <a:solidFill>
                        <a:srgbClr val="C1BFE0"/>
                      </a:solidFill>
                      <a:prstDash val="solid"/>
                      <a:round/>
                      <a:headEnd type="none" w="med" len="med"/>
                      <a:tailEnd type="none" w="med" len="med"/>
                    </a:lnT>
                    <a:lnB w="19050" cap="flat" cmpd="sng" algn="ctr">
                      <a:solidFill>
                        <a:srgbClr val="C1BFE0"/>
                      </a:solidFill>
                      <a:prstDash val="solid"/>
                      <a:round/>
                      <a:headEnd type="none" w="med" len="med"/>
                      <a:tailEnd type="none" w="med" len="med"/>
                    </a:lnB>
                    <a:solidFill>
                      <a:srgbClr val="E2F4FD"/>
                    </a:solidFill>
                  </a:tcPr>
                </a:tc>
              </a:tr>
              <a:tr h="0">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T codes</a:t>
                      </a:r>
                      <a:endParaRPr lang="en-US" sz="1400" dirty="0">
                        <a:latin typeface="Arial" panose="020B0604020202020204" pitchFamily="34" charset="0"/>
                        <a:cs typeface="Arial" panose="020B0604020202020204" pitchFamily="34" charset="0"/>
                      </a:endParaRPr>
                    </a:p>
                  </a:txBody>
                  <a:tcPr marT="18288" marB="18288">
                    <a:lnL w="12700" cap="flat" cmpd="sng" algn="ctr">
                      <a:solidFill>
                        <a:srgbClr val="4B488A"/>
                      </a:solidFill>
                      <a:prstDash val="solid"/>
                      <a:round/>
                      <a:headEnd type="none" w="med" len="med"/>
                      <a:tailEnd type="none" w="med" len="med"/>
                    </a:lnL>
                    <a:lnR w="19050" cap="flat" cmpd="sng" algn="ctr">
                      <a:solidFill>
                        <a:srgbClr val="C1BFE0"/>
                      </a:solidFill>
                      <a:prstDash val="solid"/>
                      <a:round/>
                      <a:headEnd type="none" w="med" len="med"/>
                      <a:tailEnd type="none" w="med" len="med"/>
                    </a:lnR>
                    <a:lnT w="19050" cap="flat" cmpd="sng" algn="ctr">
                      <a:solidFill>
                        <a:srgbClr val="C1BFE0"/>
                      </a:solidFill>
                      <a:prstDash val="solid"/>
                      <a:round/>
                      <a:headEnd type="none" w="med" len="med"/>
                      <a:tailEnd type="none" w="med" len="med"/>
                    </a:lnT>
                    <a:lnB w="12700" cap="flat" cmpd="sng" algn="ctr">
                      <a:solidFill>
                        <a:srgbClr val="4B488A"/>
                      </a:solidFill>
                      <a:prstDash val="solid"/>
                      <a:round/>
                      <a:headEnd type="none" w="med" len="med"/>
                      <a:tailEnd type="none" w="med" len="med"/>
                    </a:lnB>
                    <a:solidFill>
                      <a:srgbClr val="C7EAFC"/>
                    </a:solidFill>
                  </a:tcPr>
                </a:tc>
                <a:tc>
                  <a:txBody>
                    <a:bodyPr/>
                    <a:lstStyle/>
                    <a:p>
                      <a:pPr algn="l"/>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Reported to state Medicaid agencies when no HCPCS level II permanent codes exist, but codes are needed to administer the Medicaid program.</a:t>
                      </a:r>
                      <a:b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br>
                      <a:r>
                        <a:rPr lang="en-US" sz="1400" b="0" i="0" u="none" strike="noStrike" kern="1200" baseline="0" dirty="0" smtClean="0">
                          <a:solidFill>
                            <a:schemeClr val="dk1"/>
                          </a:solidFill>
                          <a:latin typeface="Arial" panose="020B0604020202020204" pitchFamily="34" charset="0"/>
                          <a:ea typeface="+mn-ea"/>
                          <a:cs typeface="Arial" panose="020B0604020202020204" pitchFamily="34" charset="0"/>
                        </a:rPr>
                        <a:t>T codes are not reported to Medicare, but they can be reported to private third-party payers.</a:t>
                      </a:r>
                      <a:endParaRPr lang="en-US" sz="1400" dirty="0">
                        <a:latin typeface="Arial" panose="020B0604020202020204" pitchFamily="34" charset="0"/>
                        <a:cs typeface="Arial" panose="020B0604020202020204" pitchFamily="34" charset="0"/>
                      </a:endParaRPr>
                    </a:p>
                  </a:txBody>
                  <a:tcPr marT="18288" marB="18288">
                    <a:lnL w="19050" cap="flat" cmpd="sng" algn="ctr">
                      <a:solidFill>
                        <a:srgbClr val="C1BFE0"/>
                      </a:solidFill>
                      <a:prstDash val="solid"/>
                      <a:round/>
                      <a:headEnd type="none" w="med" len="med"/>
                      <a:tailEnd type="none" w="med" len="med"/>
                    </a:lnL>
                    <a:lnR w="12700" cap="flat" cmpd="sng" algn="ctr">
                      <a:solidFill>
                        <a:srgbClr val="4B488A"/>
                      </a:solidFill>
                      <a:prstDash val="solid"/>
                      <a:round/>
                      <a:headEnd type="none" w="med" len="med"/>
                      <a:tailEnd type="none" w="med" len="med"/>
                    </a:lnR>
                    <a:lnT w="19050" cap="flat" cmpd="sng" algn="ctr">
                      <a:solidFill>
                        <a:srgbClr val="C1BFE0"/>
                      </a:solidFill>
                      <a:prstDash val="solid"/>
                      <a:round/>
                      <a:headEnd type="none" w="med" len="med"/>
                      <a:tailEnd type="none" w="med" len="med"/>
                    </a:lnT>
                    <a:lnB w="12700" cap="flat" cmpd="sng" algn="ctr">
                      <a:solidFill>
                        <a:srgbClr val="4B488A"/>
                      </a:solidFill>
                      <a:prstDash val="solid"/>
                      <a:round/>
                      <a:headEnd type="none" w="med" len="med"/>
                      <a:tailEnd type="none" w="med" len="med"/>
                    </a:lnB>
                    <a:solidFill>
                      <a:srgbClr val="C7EAFC"/>
                    </a:solidFill>
                  </a:tcPr>
                </a:tc>
              </a:tr>
            </a:tbl>
          </a:graphicData>
        </a:graphic>
      </p:graphicFrame>
    </p:spTree>
    <p:extLst>
      <p:ext uri="{BB962C8B-B14F-4D97-AF65-F5344CB8AC3E}">
        <p14:creationId xmlns:p14="http://schemas.microsoft.com/office/powerpoint/2010/main" val="21871158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HCPCS Level II Modifiers</a:t>
            </a:r>
          </a:p>
        </p:txBody>
      </p:sp>
      <p:sp>
        <p:nvSpPr>
          <p:cNvPr id="2" name="Content Placeholder 2"/>
          <p:cNvSpPr>
            <a:spLocks noGrp="1"/>
          </p:cNvSpPr>
          <p:nvPr>
            <p:ph idx="1"/>
          </p:nvPr>
        </p:nvSpPr>
        <p:spPr/>
        <p:txBody>
          <a:bodyPr/>
          <a:lstStyle/>
          <a:p>
            <a:pPr>
              <a:spcBef>
                <a:spcPts val="1200"/>
              </a:spcBef>
            </a:pPr>
            <a:r>
              <a:rPr lang="en-US" dirty="0"/>
              <a:t>Attached to CPT or HCPCS level </a:t>
            </a:r>
            <a:r>
              <a:rPr lang="en-US" dirty="0" smtClean="0"/>
              <a:t>II </a:t>
            </a:r>
            <a:r>
              <a:rPr lang="en-US" dirty="0"/>
              <a:t>codes to provide additional information regarding product or service</a:t>
            </a:r>
          </a:p>
          <a:p>
            <a:pPr>
              <a:spcBef>
                <a:spcPts val="1200"/>
              </a:spcBef>
            </a:pPr>
            <a:r>
              <a:rPr lang="en-US" dirty="0"/>
              <a:t>Supplement information provided by HCPCS code descriptor to identify specific circumstances that may apply to item or service</a:t>
            </a:r>
          </a:p>
          <a:p>
            <a:pPr>
              <a:spcBef>
                <a:spcPts val="1200"/>
              </a:spcBef>
            </a:pPr>
            <a:r>
              <a:rPr lang="en-US" dirty="0"/>
              <a:t>Contain alpha or alphanumeric characters</a:t>
            </a:r>
          </a:p>
        </p:txBody>
      </p:sp>
    </p:spTree>
    <p:extLst>
      <p:ext uri="{BB962C8B-B14F-4D97-AF65-F5344CB8AC3E}">
        <p14:creationId xmlns:p14="http://schemas.microsoft.com/office/powerpoint/2010/main" val="30897240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Sample HCPCS Level II Modifiers</a:t>
            </a:r>
          </a:p>
        </p:txBody>
      </p:sp>
      <p:pic>
        <p:nvPicPr>
          <p:cNvPr id="1026" name="Picture 2" descr="A screenshot shows sample HCPCS Level II Modifiers.&#10;AA – Anesthesia services performed personally by anesthesiologist; AD – Medical supervision by a physician: more than 4 concurrent anesthesia procedures; AE – Registered dietician; AF – Specialty physician; AG – Primary physician; AH – Clinical psychologist."/>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36911" y="1718442"/>
            <a:ext cx="9118177" cy="3780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399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General Guidelines for Modifier Use</a:t>
            </a:r>
          </a:p>
        </p:txBody>
      </p:sp>
      <p:sp>
        <p:nvSpPr>
          <p:cNvPr id="2" name="Content Placeholder 2"/>
          <p:cNvSpPr>
            <a:spLocks noGrp="1"/>
          </p:cNvSpPr>
          <p:nvPr>
            <p:ph idx="1"/>
          </p:nvPr>
        </p:nvSpPr>
        <p:spPr>
          <a:xfrm>
            <a:off x="838200" y="1317624"/>
            <a:ext cx="10515600" cy="4893989"/>
          </a:xfrm>
        </p:spPr>
        <p:txBody>
          <a:bodyPr/>
          <a:lstStyle/>
          <a:p>
            <a:pPr>
              <a:spcBef>
                <a:spcPts val="0"/>
              </a:spcBef>
              <a:spcAft>
                <a:spcPts val="0"/>
              </a:spcAft>
            </a:pPr>
            <a:r>
              <a:rPr lang="en-US" sz="2800" dirty="0"/>
              <a:t>Not all codes require modifiers</a:t>
            </a:r>
          </a:p>
          <a:p>
            <a:pPr>
              <a:spcBef>
                <a:spcPts val="0"/>
              </a:spcBef>
              <a:spcAft>
                <a:spcPts val="0"/>
              </a:spcAft>
            </a:pPr>
            <a:r>
              <a:rPr lang="en-US" sz="2800" dirty="0"/>
              <a:t>CMS has clarified the use of modifiers</a:t>
            </a:r>
          </a:p>
          <a:p>
            <a:pPr lvl="1">
              <a:spcBef>
                <a:spcPts val="0"/>
              </a:spcBef>
              <a:spcAft>
                <a:spcPts val="0"/>
              </a:spcAft>
            </a:pPr>
            <a:r>
              <a:rPr lang="en-US" sz="2400" dirty="0"/>
              <a:t>Do not add a modifier to a code when its description indicates multiple occurrences</a:t>
            </a:r>
          </a:p>
          <a:p>
            <a:pPr lvl="1">
              <a:spcBef>
                <a:spcPts val="0"/>
              </a:spcBef>
              <a:spcAft>
                <a:spcPts val="0"/>
              </a:spcAft>
            </a:pPr>
            <a:r>
              <a:rPr lang="en-US" sz="2400" dirty="0"/>
              <a:t>Modifiers -GN, -GO, and -GP are added to codes reported for an outpatient plan of care.</a:t>
            </a:r>
          </a:p>
          <a:p>
            <a:pPr lvl="1">
              <a:spcBef>
                <a:spcPts val="0"/>
              </a:spcBef>
              <a:spcAft>
                <a:spcPts val="0"/>
              </a:spcAft>
            </a:pPr>
            <a:r>
              <a:rPr lang="en-US" sz="2400" dirty="0"/>
              <a:t>Modifiers -50, -73, and -84 are added to codes reported for hospital outpatient surgical procedures</a:t>
            </a:r>
          </a:p>
          <a:p>
            <a:pPr lvl="1">
              <a:spcBef>
                <a:spcPts val="0"/>
              </a:spcBef>
              <a:spcAft>
                <a:spcPts val="0"/>
              </a:spcAft>
            </a:pPr>
            <a:r>
              <a:rPr lang="en-US" sz="2400" dirty="0"/>
              <a:t>Modifiers are added to:</a:t>
            </a:r>
          </a:p>
          <a:p>
            <a:pPr lvl="2">
              <a:spcBef>
                <a:spcPts val="0"/>
              </a:spcBef>
              <a:spcAft>
                <a:spcPts val="0"/>
              </a:spcAft>
            </a:pPr>
            <a:r>
              <a:rPr lang="en-US" sz="2000" dirty="0"/>
              <a:t>Add more information about anatomical site of procedure</a:t>
            </a:r>
          </a:p>
          <a:p>
            <a:pPr lvl="2">
              <a:spcBef>
                <a:spcPts val="0"/>
              </a:spcBef>
              <a:spcAft>
                <a:spcPts val="0"/>
              </a:spcAft>
            </a:pPr>
            <a:r>
              <a:rPr lang="en-US" sz="2000" dirty="0"/>
              <a:t>Help eliminate duplicate billing and unbundling</a:t>
            </a:r>
          </a:p>
          <a:p>
            <a:pPr lvl="1">
              <a:spcBef>
                <a:spcPts val="0"/>
              </a:spcBef>
              <a:spcAft>
                <a:spcPts val="0"/>
              </a:spcAft>
            </a:pPr>
            <a:r>
              <a:rPr lang="en-US" sz="2400" dirty="0"/>
              <a:t>Do not report the dash that precedes the modifier</a:t>
            </a:r>
          </a:p>
        </p:txBody>
      </p:sp>
    </p:spTree>
    <p:extLst>
      <p:ext uri="{BB962C8B-B14F-4D97-AF65-F5344CB8AC3E}">
        <p14:creationId xmlns:p14="http://schemas.microsoft.com/office/powerpoint/2010/main" val="36582528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Modifiers Added to </a:t>
            </a:r>
            <a:r>
              <a:rPr lang="en-US" dirty="0" smtClean="0"/>
              <a:t>Surgical </a:t>
            </a:r>
            <a:r>
              <a:rPr lang="en-US" dirty="0"/>
              <a:t>Procedures</a:t>
            </a:r>
          </a:p>
        </p:txBody>
      </p:sp>
      <p:sp>
        <p:nvSpPr>
          <p:cNvPr id="2" name="Content Placeholder 2"/>
          <p:cNvSpPr>
            <a:spLocks noGrp="1"/>
          </p:cNvSpPr>
          <p:nvPr>
            <p:ph idx="1"/>
          </p:nvPr>
        </p:nvSpPr>
        <p:spPr>
          <a:xfrm>
            <a:off x="838200" y="1317624"/>
            <a:ext cx="10515600" cy="4893989"/>
          </a:xfrm>
        </p:spPr>
        <p:txBody>
          <a:bodyPr/>
          <a:lstStyle/>
          <a:p>
            <a:r>
              <a:rPr lang="en-US" sz="2800" dirty="0"/>
              <a:t>Laterality</a:t>
            </a:r>
          </a:p>
          <a:p>
            <a:pPr lvl="1"/>
            <a:r>
              <a:rPr lang="en-US" sz="2400" dirty="0"/>
              <a:t>50 (bilateral procedure)</a:t>
            </a:r>
          </a:p>
          <a:p>
            <a:pPr lvl="1"/>
            <a:r>
              <a:rPr lang="en-US" sz="2400" dirty="0"/>
              <a:t>LT (left side) or RT (right side)</a:t>
            </a:r>
          </a:p>
          <a:p>
            <a:r>
              <a:rPr lang="en-US" sz="2800" dirty="0"/>
              <a:t>Discontinued procedures for outpatient hospital or ambulatory surgery center</a:t>
            </a:r>
          </a:p>
          <a:p>
            <a:pPr lvl="1"/>
            <a:r>
              <a:rPr lang="en-US" sz="2400" dirty="0"/>
              <a:t>73 (prior to administration of anesthesia) or 74 (after administration of anesthesia)</a:t>
            </a:r>
          </a:p>
          <a:p>
            <a:r>
              <a:rPr lang="en-US" sz="2800" dirty="0"/>
              <a:t>Repeat procedure</a:t>
            </a:r>
          </a:p>
          <a:p>
            <a:pPr lvl="1"/>
            <a:r>
              <a:rPr lang="en-US" sz="2400" dirty="0"/>
              <a:t>76 (repeat procedure by same physician) or 77 (repeat procedure by another physician</a:t>
            </a:r>
            <a:r>
              <a:rPr lang="en-US" sz="2400" dirty="0" smtClean="0"/>
              <a:t>)</a:t>
            </a:r>
            <a:endParaRPr lang="en-US" sz="2400" dirty="0"/>
          </a:p>
        </p:txBody>
      </p:sp>
    </p:spTree>
    <p:extLst>
      <p:ext uri="{BB962C8B-B14F-4D97-AF65-F5344CB8AC3E}">
        <p14:creationId xmlns:p14="http://schemas.microsoft.com/office/powerpoint/2010/main" val="35310038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Modifiers Added to Radiology Services</a:t>
            </a:r>
          </a:p>
        </p:txBody>
      </p:sp>
      <p:sp>
        <p:nvSpPr>
          <p:cNvPr id="2" name="Content Placeholder 2"/>
          <p:cNvSpPr>
            <a:spLocks noGrp="1"/>
          </p:cNvSpPr>
          <p:nvPr>
            <p:ph idx="1"/>
          </p:nvPr>
        </p:nvSpPr>
        <p:spPr>
          <a:xfrm>
            <a:off x="838200" y="1317624"/>
            <a:ext cx="10515600" cy="4893989"/>
          </a:xfrm>
        </p:spPr>
        <p:txBody>
          <a:bodyPr/>
          <a:lstStyle/>
          <a:p>
            <a:pPr>
              <a:spcAft>
                <a:spcPts val="0"/>
              </a:spcAft>
            </a:pPr>
            <a:r>
              <a:rPr lang="en-US" sz="2800" dirty="0"/>
              <a:t>Modifiers added to radiology services:</a:t>
            </a:r>
          </a:p>
          <a:p>
            <a:pPr lvl="1">
              <a:spcAft>
                <a:spcPts val="0"/>
              </a:spcAft>
            </a:pPr>
            <a:r>
              <a:rPr lang="en-US" sz="2400" dirty="0"/>
              <a:t>52 (reduced services)</a:t>
            </a:r>
          </a:p>
          <a:p>
            <a:pPr lvl="1">
              <a:spcAft>
                <a:spcPts val="0"/>
              </a:spcAft>
            </a:pPr>
            <a:r>
              <a:rPr lang="en-US" sz="2400" dirty="0"/>
              <a:t>59 (distinct procedural service)</a:t>
            </a:r>
          </a:p>
          <a:p>
            <a:pPr marL="1040130" lvl="2">
              <a:spcAft>
                <a:spcPts val="0"/>
              </a:spcAft>
            </a:pPr>
            <a:r>
              <a:rPr lang="en-US" sz="2000" dirty="0"/>
              <a:t>CMS created modifiers to define subsets of modifier 59:</a:t>
            </a:r>
          </a:p>
          <a:p>
            <a:pPr lvl="3">
              <a:spcAft>
                <a:spcPts val="0"/>
              </a:spcAft>
            </a:pPr>
            <a:r>
              <a:rPr lang="en-US" sz="1600" dirty="0"/>
              <a:t>XE, XS, XP, XU</a:t>
            </a:r>
          </a:p>
          <a:p>
            <a:pPr lvl="1">
              <a:spcAft>
                <a:spcPts val="0"/>
              </a:spcAft>
            </a:pPr>
            <a:r>
              <a:rPr lang="en-US" sz="2400" dirty="0"/>
              <a:t>76 (repeat procedure by same physician)</a:t>
            </a:r>
          </a:p>
          <a:p>
            <a:pPr lvl="1">
              <a:spcAft>
                <a:spcPts val="0"/>
              </a:spcAft>
            </a:pPr>
            <a:r>
              <a:rPr lang="en-US" sz="2400" dirty="0"/>
              <a:t>77 (repeat procedure by another physician)</a:t>
            </a:r>
          </a:p>
          <a:p>
            <a:pPr lvl="1">
              <a:spcAft>
                <a:spcPts val="0"/>
              </a:spcAft>
            </a:pPr>
            <a:r>
              <a:rPr lang="en-US" sz="2400" dirty="0"/>
              <a:t>HCPCS level II modifiers</a:t>
            </a:r>
          </a:p>
          <a:p>
            <a:pPr>
              <a:spcAft>
                <a:spcPts val="0"/>
              </a:spcAft>
            </a:pPr>
            <a:r>
              <a:rPr lang="en-US" sz="2800" dirty="0"/>
              <a:t>When a radiology procedure is canceled, add modifier 52 to the code (if separate code to describe extent of procedure performed does not exist</a:t>
            </a:r>
            <a:r>
              <a:rPr lang="en-US" sz="2800" dirty="0" smtClean="0"/>
              <a:t>).</a:t>
            </a:r>
            <a:endParaRPr lang="en-US" sz="2800" dirty="0"/>
          </a:p>
        </p:txBody>
      </p:sp>
    </p:spTree>
    <p:extLst>
      <p:ext uri="{BB962C8B-B14F-4D97-AF65-F5344CB8AC3E}">
        <p14:creationId xmlns:p14="http://schemas.microsoft.com/office/powerpoint/2010/main" val="32962333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Reporting HCPCS Level II Modifiers</a:t>
            </a:r>
          </a:p>
        </p:txBody>
      </p:sp>
      <p:sp>
        <p:nvSpPr>
          <p:cNvPr id="2" name="Content Placeholder 2"/>
          <p:cNvSpPr>
            <a:spLocks noGrp="1"/>
          </p:cNvSpPr>
          <p:nvPr>
            <p:ph idx="1"/>
          </p:nvPr>
        </p:nvSpPr>
        <p:spPr>
          <a:xfrm>
            <a:off x="838200" y="1317624"/>
            <a:ext cx="10515600" cy="4893989"/>
          </a:xfrm>
        </p:spPr>
        <p:txBody>
          <a:bodyPr/>
          <a:lstStyle/>
          <a:p>
            <a:pPr>
              <a:spcBef>
                <a:spcPts val="1200"/>
              </a:spcBef>
            </a:pPr>
            <a:r>
              <a:rPr lang="en-US" dirty="0"/>
              <a:t>Added to CPT and national codes</a:t>
            </a:r>
          </a:p>
          <a:p>
            <a:pPr>
              <a:spcBef>
                <a:spcPts val="1200"/>
              </a:spcBef>
            </a:pPr>
            <a:r>
              <a:rPr lang="en-US" dirty="0"/>
              <a:t>When more than one HCPCS level II modifier applies:</a:t>
            </a:r>
          </a:p>
          <a:p>
            <a:pPr lvl="1">
              <a:spcBef>
                <a:spcPts val="1200"/>
              </a:spcBef>
            </a:pPr>
            <a:r>
              <a:rPr lang="en-US" dirty="0"/>
              <a:t>For UB-04 claim, report the same code on more than one line with appropriate HCPCS level II modifier</a:t>
            </a:r>
          </a:p>
          <a:p>
            <a:pPr lvl="1">
              <a:spcBef>
                <a:spcPts val="1200"/>
              </a:spcBef>
            </a:pPr>
            <a:r>
              <a:rPr lang="en-US" dirty="0"/>
              <a:t>On CMS-1500 claim, report code and multiple modifiers on one line of Block </a:t>
            </a:r>
            <a:r>
              <a:rPr lang="en-US" dirty="0" smtClean="0"/>
              <a:t>24D</a:t>
            </a:r>
            <a:endParaRPr lang="en-US" dirty="0"/>
          </a:p>
        </p:txBody>
      </p:sp>
    </p:spTree>
    <p:extLst>
      <p:ext uri="{BB962C8B-B14F-4D97-AF65-F5344CB8AC3E}">
        <p14:creationId xmlns:p14="http://schemas.microsoft.com/office/powerpoint/2010/main" val="22262647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4043966" y="3352800"/>
            <a:ext cx="7309834" cy="1551056"/>
          </a:xfrm>
        </p:spPr>
        <p:txBody>
          <a:bodyPr/>
          <a:lstStyle/>
          <a:p>
            <a:r>
              <a:rPr lang="en-US" dirty="0"/>
              <a:t>Health Care Procedure Coding System (HCPCS)</a:t>
            </a:r>
            <a:r>
              <a:rPr lang="en-US" dirty="0" smtClean="0"/>
              <a:t> </a:t>
            </a:r>
            <a:r>
              <a:rPr lang="en-US" dirty="0"/>
              <a:t>Level II </a:t>
            </a:r>
            <a:br>
              <a:rPr lang="en-US" dirty="0"/>
            </a:br>
            <a:r>
              <a:rPr lang="en-US" dirty="0" smtClean="0"/>
              <a:t>Coding </a:t>
            </a:r>
            <a:r>
              <a:rPr lang="en-US" dirty="0"/>
              <a:t>System</a:t>
            </a:r>
          </a:p>
        </p:txBody>
      </p:sp>
      <p:sp>
        <p:nvSpPr>
          <p:cNvPr id="5" name="Subtitle 2"/>
          <p:cNvSpPr>
            <a:spLocks noGrp="1"/>
          </p:cNvSpPr>
          <p:nvPr>
            <p:ph type="subTitle" idx="1"/>
          </p:nvPr>
        </p:nvSpPr>
        <p:spPr/>
        <p:txBody>
          <a:bodyPr/>
          <a:lstStyle/>
          <a:p>
            <a:r>
              <a:rPr lang="en-US" dirty="0"/>
              <a:t>Chapter </a:t>
            </a:r>
            <a:r>
              <a:rPr lang="en-US" dirty="0" smtClean="0"/>
              <a:t>7</a:t>
            </a:r>
            <a:endParaRPr lang="en-US" dirty="0"/>
          </a:p>
        </p:txBody>
      </p:sp>
    </p:spTree>
    <p:extLst>
      <p:ext uri="{BB962C8B-B14F-4D97-AF65-F5344CB8AC3E}">
        <p14:creationId xmlns:p14="http://schemas.microsoft.com/office/powerpoint/2010/main" val="20958706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Assigning HCPCS Level II Codes</a:t>
            </a:r>
          </a:p>
        </p:txBody>
      </p:sp>
      <p:sp>
        <p:nvSpPr>
          <p:cNvPr id="2" name="Content Placeholder 2"/>
          <p:cNvSpPr>
            <a:spLocks noGrp="1"/>
          </p:cNvSpPr>
          <p:nvPr>
            <p:ph idx="1"/>
          </p:nvPr>
        </p:nvSpPr>
        <p:spPr/>
        <p:txBody>
          <a:bodyPr/>
          <a:lstStyle/>
          <a:p>
            <a:pPr>
              <a:spcBef>
                <a:spcPts val="1200"/>
              </a:spcBef>
            </a:pPr>
            <a:r>
              <a:rPr lang="en-US" dirty="0"/>
              <a:t>Some services must be reported by assigning </a:t>
            </a:r>
            <a:r>
              <a:rPr lang="en-US" i="1" dirty="0"/>
              <a:t>both</a:t>
            </a:r>
            <a:r>
              <a:rPr lang="en-US" dirty="0"/>
              <a:t> CPT and HCPCS level </a:t>
            </a:r>
            <a:r>
              <a:rPr lang="en-US" dirty="0" smtClean="0"/>
              <a:t>II </a:t>
            </a:r>
            <a:r>
              <a:rPr lang="en-US" dirty="0"/>
              <a:t>codes</a:t>
            </a:r>
          </a:p>
          <a:p>
            <a:pPr>
              <a:spcBef>
                <a:spcPts val="1200"/>
              </a:spcBef>
            </a:pPr>
            <a:r>
              <a:rPr lang="en-US" dirty="0"/>
              <a:t>HCPCS level II drug codes have qualifying terms such as </a:t>
            </a:r>
            <a:r>
              <a:rPr lang="en-US" i="1" dirty="0"/>
              <a:t>dosage limits </a:t>
            </a:r>
            <a:r>
              <a:rPr lang="en-US" dirty="0"/>
              <a:t>that alter number of codes </a:t>
            </a:r>
            <a:r>
              <a:rPr lang="en-US" dirty="0" smtClean="0"/>
              <a:t>reported</a:t>
            </a:r>
            <a:endParaRPr lang="en-US" dirty="0"/>
          </a:p>
        </p:txBody>
      </p:sp>
      <p:pic>
        <p:nvPicPr>
          <p:cNvPr id="5" name="Picture 3" descr="A screenshot shows drugs administered other than oral method.&#10;J0475: Injection, baclofen, 10 mg; J0476: Injection, baclofen, 50mcg for intrathecal trial; J0480: Injection, basiliximab, 20 mg; J0485: Injection, belatacept, 1 mg; J0490: Injection, belimumab, 10mg; J500: Injection, dicyclomineHCl,up to 20mg; J0515: Injection, benztropinemesylate, per 1 mg; J0520: Injection, bethanechol chloride, Mytonachol or Urecholine, up to 5 mg."/>
          <p:cNvPicPr>
            <a:picLocks noGrp="1" noChangeAspect="1" noChangeArrowheads="1"/>
          </p:cNvPicPr>
          <p:nvPr>
            <p:ph idx="10"/>
          </p:nvPr>
        </p:nvPicPr>
        <p:blipFill>
          <a:blip r:embed="rId2">
            <a:extLst>
              <a:ext uri="{28A0092B-C50C-407E-A947-70E740481C1C}">
                <a14:useLocalDpi xmlns:a14="http://schemas.microsoft.com/office/drawing/2010/main" val="0"/>
              </a:ext>
            </a:extLst>
          </a:blip>
          <a:stretch>
            <a:fillRect/>
          </a:stretch>
        </p:blipFill>
        <p:spPr bwMode="auto">
          <a:xfrm>
            <a:off x="2097244" y="3895208"/>
            <a:ext cx="7997512" cy="2109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66734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HCPCS Level II Index</a:t>
            </a:r>
          </a:p>
        </p:txBody>
      </p:sp>
      <p:sp>
        <p:nvSpPr>
          <p:cNvPr id="2" name="Content Placeholder 2"/>
          <p:cNvSpPr>
            <a:spLocks noGrp="1"/>
          </p:cNvSpPr>
          <p:nvPr>
            <p:ph idx="1"/>
          </p:nvPr>
        </p:nvSpPr>
        <p:spPr>
          <a:xfrm>
            <a:off x="838200" y="1317625"/>
            <a:ext cx="10515600" cy="1267920"/>
          </a:xfrm>
        </p:spPr>
        <p:txBody>
          <a:bodyPr/>
          <a:lstStyle/>
          <a:p>
            <a:pPr>
              <a:spcBef>
                <a:spcPts val="1200"/>
              </a:spcBef>
            </a:pPr>
            <a:r>
              <a:rPr lang="en-US" dirty="0"/>
              <a:t>Never code directly from index; verify code in appropriate HCPCS level II code </a:t>
            </a:r>
            <a:r>
              <a:rPr lang="en-US" dirty="0" smtClean="0"/>
              <a:t>section</a:t>
            </a:r>
            <a:endParaRPr lang="en-US" dirty="0"/>
          </a:p>
        </p:txBody>
      </p:sp>
      <p:pic>
        <p:nvPicPr>
          <p:cNvPr id="6" name="Picture 3" descr="A screenshot shows level II code section. The row-wise data is as follows: Index; Abdomen; dressing holder/ binder, A4461, A4463; pad, low profile, L1270; Abduction: control, each, L2624; rotation bar, foot, L3140-L3170; Ablation: ultrasound, C9734."/>
          <p:cNvPicPr>
            <a:picLocks noGrp="1" noChangeAspect="1" noChangeArrowheads="1"/>
          </p:cNvPicPr>
          <p:nvPr>
            <p:ph idx="10"/>
          </p:nvPr>
        </p:nvPicPr>
        <p:blipFill>
          <a:blip r:embed="rId2">
            <a:extLst>
              <a:ext uri="{28A0092B-C50C-407E-A947-70E740481C1C}">
                <a14:useLocalDpi xmlns:a14="http://schemas.microsoft.com/office/drawing/2010/main" val="0"/>
              </a:ext>
            </a:extLst>
          </a:blip>
          <a:stretch>
            <a:fillRect/>
          </a:stretch>
        </p:blipFill>
        <p:spPr bwMode="auto">
          <a:xfrm>
            <a:off x="3205654" y="2503938"/>
            <a:ext cx="5780692" cy="3441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22058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HCPCS Level II </a:t>
            </a:r>
            <a:r>
              <a:rPr lang="en-US" dirty="0" smtClean="0"/>
              <a:t>Table </a:t>
            </a:r>
            <a:r>
              <a:rPr lang="en-US" dirty="0"/>
              <a:t>of Drugs (sample)</a:t>
            </a:r>
          </a:p>
        </p:txBody>
      </p:sp>
      <p:sp>
        <p:nvSpPr>
          <p:cNvPr id="2" name="Content Placeholder 2"/>
          <p:cNvSpPr>
            <a:spLocks noGrp="1"/>
          </p:cNvSpPr>
          <p:nvPr>
            <p:ph idx="1"/>
          </p:nvPr>
        </p:nvSpPr>
        <p:spPr>
          <a:xfrm>
            <a:off x="838200" y="1317625"/>
            <a:ext cx="10515600" cy="731892"/>
          </a:xfrm>
        </p:spPr>
        <p:txBody>
          <a:bodyPr/>
          <a:lstStyle/>
          <a:p>
            <a:pPr>
              <a:spcBef>
                <a:spcPts val="1200"/>
              </a:spcBef>
            </a:pPr>
            <a:r>
              <a:rPr lang="en-US" dirty="0"/>
              <a:t>Table of drugs lists J codes assigned to medications</a:t>
            </a:r>
          </a:p>
        </p:txBody>
      </p:sp>
      <p:pic>
        <p:nvPicPr>
          <p:cNvPr id="7" name="Picture 3" descr="A screenshot shows a level II table of drugs. The column headers are: Drug Name, Unit Per, Route, and Code. The row-wise data is as follows:&#10;10% LMD, 500 mL, IV, J7100;&#10;4-Factor Prothrombin Complex, I lU, IV, C9132;&#10;5% Dextrose and .45% Normal Saline, 1000 mL, IV, S5010;&#10;5% Dextrose in Lactated Ringers, 1000 mL, IV, J7121;&#10;5% Dextrose with Potassium Chloride, 1000 mL, IV, S5012;"/>
          <p:cNvPicPr>
            <a:picLocks noGrp="1" noChangeAspect="1" noChangeArrowheads="1"/>
          </p:cNvPicPr>
          <p:nvPr>
            <p:ph idx="10"/>
          </p:nvPr>
        </p:nvPicPr>
        <p:blipFill>
          <a:blip r:embed="rId2">
            <a:extLst>
              <a:ext uri="{28A0092B-C50C-407E-A947-70E740481C1C}">
                <a14:useLocalDpi xmlns:a14="http://schemas.microsoft.com/office/drawing/2010/main" val="0"/>
              </a:ext>
            </a:extLst>
          </a:blip>
          <a:stretch>
            <a:fillRect/>
          </a:stretch>
        </p:blipFill>
        <p:spPr bwMode="auto">
          <a:xfrm>
            <a:off x="1865585" y="2295041"/>
            <a:ext cx="8460830" cy="3417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87804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HCPCS Level II Code Sections</a:t>
            </a:r>
          </a:p>
        </p:txBody>
      </p:sp>
      <p:sp>
        <p:nvSpPr>
          <p:cNvPr id="2" name="Content Placeholder 2"/>
          <p:cNvSpPr>
            <a:spLocks noGrp="1"/>
          </p:cNvSpPr>
          <p:nvPr>
            <p:ph idx="1"/>
          </p:nvPr>
        </p:nvSpPr>
        <p:spPr>
          <a:xfrm>
            <a:off x="838200" y="1317624"/>
            <a:ext cx="10515600" cy="3443561"/>
          </a:xfrm>
        </p:spPr>
        <p:txBody>
          <a:bodyPr/>
          <a:lstStyle/>
          <a:p>
            <a:pPr>
              <a:spcBef>
                <a:spcPts val="1200"/>
              </a:spcBef>
            </a:pPr>
            <a:r>
              <a:rPr lang="en-US" dirty="0"/>
              <a:t>Identified by alphabetical first character, such as </a:t>
            </a:r>
            <a:r>
              <a:rPr lang="en-US" i="1" dirty="0"/>
              <a:t>B </a:t>
            </a:r>
            <a:r>
              <a:rPr lang="en-US" dirty="0"/>
              <a:t>for </a:t>
            </a:r>
            <a:r>
              <a:rPr lang="en-US" i="1" dirty="0"/>
              <a:t>enteral and parenteral therapy</a:t>
            </a:r>
          </a:p>
          <a:p>
            <a:pPr>
              <a:spcBef>
                <a:spcPts val="1200"/>
              </a:spcBef>
            </a:pPr>
            <a:r>
              <a:rPr lang="en-US" dirty="0"/>
              <a:t>Some code sections are logical, such as </a:t>
            </a:r>
            <a:r>
              <a:rPr lang="en-US" i="1" dirty="0"/>
              <a:t>R </a:t>
            </a:r>
            <a:r>
              <a:rPr lang="en-US" dirty="0"/>
              <a:t>for </a:t>
            </a:r>
            <a:r>
              <a:rPr lang="en-US" i="1" dirty="0"/>
              <a:t>radiology</a:t>
            </a:r>
          </a:p>
          <a:p>
            <a:pPr>
              <a:spcBef>
                <a:spcPts val="1200"/>
              </a:spcBef>
            </a:pPr>
            <a:r>
              <a:rPr lang="en-US" dirty="0"/>
              <a:t>Other code sections, such as </a:t>
            </a:r>
            <a:r>
              <a:rPr lang="en-US" i="1" dirty="0"/>
              <a:t>J </a:t>
            </a:r>
            <a:r>
              <a:rPr lang="en-US" dirty="0"/>
              <a:t>for </a:t>
            </a:r>
            <a:r>
              <a:rPr lang="en-US" i="1" dirty="0"/>
              <a:t>drugs</a:t>
            </a:r>
            <a:r>
              <a:rPr lang="en-US" dirty="0"/>
              <a:t>, appear to be arbitrarily assigned</a:t>
            </a:r>
          </a:p>
        </p:txBody>
      </p:sp>
    </p:spTree>
    <p:extLst>
      <p:ext uri="{BB962C8B-B14F-4D97-AF65-F5344CB8AC3E}">
        <p14:creationId xmlns:p14="http://schemas.microsoft.com/office/powerpoint/2010/main" val="37586526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Determining Payer Responsibility</a:t>
            </a:r>
          </a:p>
        </p:txBody>
      </p:sp>
      <p:sp>
        <p:nvSpPr>
          <p:cNvPr id="2" name="Content Placeholder 2"/>
          <p:cNvSpPr>
            <a:spLocks noGrp="1"/>
          </p:cNvSpPr>
          <p:nvPr>
            <p:ph idx="1"/>
          </p:nvPr>
        </p:nvSpPr>
        <p:spPr>
          <a:xfrm>
            <a:off x="838200" y="1317624"/>
            <a:ext cx="10515600" cy="4042652"/>
          </a:xfrm>
        </p:spPr>
        <p:txBody>
          <a:bodyPr/>
          <a:lstStyle/>
          <a:p>
            <a:pPr>
              <a:spcBef>
                <a:spcPts val="1200"/>
              </a:spcBef>
            </a:pPr>
            <a:r>
              <a:rPr lang="en-US" dirty="0"/>
              <a:t>Specific HCPCS level II code determines whether claim is sent to:</a:t>
            </a:r>
          </a:p>
          <a:p>
            <a:pPr lvl="1">
              <a:spcBef>
                <a:spcPts val="1200"/>
              </a:spcBef>
            </a:pPr>
            <a:r>
              <a:rPr lang="en-US" dirty="0"/>
              <a:t>Primary MAC, which processes provider claims</a:t>
            </a:r>
          </a:p>
          <a:p>
            <a:pPr lvl="1">
              <a:spcBef>
                <a:spcPts val="1200"/>
              </a:spcBef>
            </a:pPr>
            <a:r>
              <a:rPr lang="en-US" dirty="0"/>
              <a:t>DME MAC, which processes DMEPOS dealer claims</a:t>
            </a:r>
          </a:p>
          <a:p>
            <a:pPr>
              <a:spcBef>
                <a:spcPts val="1200"/>
              </a:spcBef>
            </a:pPr>
            <a:r>
              <a:rPr lang="en-US" dirty="0"/>
              <a:t>Providers and DMEPOS dealers obtain annual lists of </a:t>
            </a:r>
            <a:r>
              <a:rPr lang="en-US" dirty="0" smtClean="0"/>
              <a:t>valid </a:t>
            </a:r>
            <a:r>
              <a:rPr lang="en-US" dirty="0"/>
              <a:t>HCPCS</a:t>
            </a:r>
            <a:r>
              <a:rPr lang="en-US" dirty="0" smtClean="0"/>
              <a:t> </a:t>
            </a:r>
            <a:r>
              <a:rPr lang="en-US" dirty="0"/>
              <a:t>level </a:t>
            </a:r>
            <a:r>
              <a:rPr lang="en-US" dirty="0" smtClean="0"/>
              <a:t>II </a:t>
            </a:r>
            <a:r>
              <a:rPr lang="en-US" dirty="0"/>
              <a:t>codes, which include billing instructions for services</a:t>
            </a:r>
          </a:p>
        </p:txBody>
      </p:sp>
    </p:spTree>
    <p:extLst>
      <p:ext uri="{BB962C8B-B14F-4D97-AF65-F5344CB8AC3E}">
        <p14:creationId xmlns:p14="http://schemas.microsoft.com/office/powerpoint/2010/main" val="10359061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Patient Record Documentation</a:t>
            </a:r>
          </a:p>
        </p:txBody>
      </p:sp>
      <p:sp>
        <p:nvSpPr>
          <p:cNvPr id="2" name="Content Placeholder 2"/>
          <p:cNvSpPr>
            <a:spLocks noGrp="1"/>
          </p:cNvSpPr>
          <p:nvPr>
            <p:ph idx="1"/>
          </p:nvPr>
        </p:nvSpPr>
        <p:spPr>
          <a:xfrm>
            <a:off x="838200" y="1317624"/>
            <a:ext cx="10515600" cy="4042652"/>
          </a:xfrm>
        </p:spPr>
        <p:txBody>
          <a:bodyPr/>
          <a:lstStyle/>
          <a:p>
            <a:pPr>
              <a:spcBef>
                <a:spcPts val="1200"/>
              </a:spcBef>
            </a:pPr>
            <a:r>
              <a:rPr lang="en-US" dirty="0"/>
              <a:t>Documentation must justify medical necessity of procedures, services, and supplies</a:t>
            </a:r>
          </a:p>
          <a:p>
            <a:pPr>
              <a:spcBef>
                <a:spcPts val="1200"/>
              </a:spcBef>
            </a:pPr>
            <a:r>
              <a:rPr lang="en-US" dirty="0"/>
              <a:t>Diagnosis codes reported on claim justify diagnostic and/or therapeutic procedures or services provided</a:t>
            </a:r>
          </a:p>
        </p:txBody>
      </p:sp>
    </p:spTree>
    <p:extLst>
      <p:ext uri="{BB962C8B-B14F-4D97-AF65-F5344CB8AC3E}">
        <p14:creationId xmlns:p14="http://schemas.microsoft.com/office/powerpoint/2010/main" val="2411088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DMEPOS Claims</a:t>
            </a:r>
          </a:p>
        </p:txBody>
      </p:sp>
      <p:sp>
        <p:nvSpPr>
          <p:cNvPr id="2" name="Content Placeholder 2"/>
          <p:cNvSpPr>
            <a:spLocks noGrp="1"/>
          </p:cNvSpPr>
          <p:nvPr>
            <p:ph idx="1"/>
          </p:nvPr>
        </p:nvSpPr>
        <p:spPr>
          <a:xfrm>
            <a:off x="838200" y="1317624"/>
            <a:ext cx="10515600" cy="4042652"/>
          </a:xfrm>
        </p:spPr>
        <p:txBody>
          <a:bodyPr/>
          <a:lstStyle/>
          <a:p>
            <a:pPr>
              <a:spcBef>
                <a:spcPts val="1200"/>
              </a:spcBef>
            </a:pPr>
            <a:r>
              <a:rPr lang="en-US" dirty="0"/>
              <a:t>Certificate of medical necessity (CMN) from treating physician is required for certain DME items or services.</a:t>
            </a:r>
          </a:p>
          <a:p>
            <a:pPr>
              <a:spcBef>
                <a:spcPts val="1200"/>
              </a:spcBef>
            </a:pPr>
            <a:r>
              <a:rPr lang="en-US" dirty="0"/>
              <a:t>DME MAC medical review policies include:</a:t>
            </a:r>
          </a:p>
          <a:p>
            <a:pPr lvl="1">
              <a:spcBef>
                <a:spcPts val="1200"/>
              </a:spcBef>
            </a:pPr>
            <a:r>
              <a:rPr lang="en-US" dirty="0"/>
              <a:t>Local coverage determinations (LCDs)</a:t>
            </a:r>
          </a:p>
          <a:p>
            <a:pPr lvl="1">
              <a:spcBef>
                <a:spcPts val="1200"/>
              </a:spcBef>
            </a:pPr>
            <a:r>
              <a:rPr lang="en-US" dirty="0"/>
              <a:t>National coverage determinations (NCDs</a:t>
            </a:r>
            <a:r>
              <a:rPr lang="en-US" dirty="0" smtClean="0"/>
              <a:t>)</a:t>
            </a:r>
            <a:endParaRPr lang="en-US" dirty="0"/>
          </a:p>
        </p:txBody>
      </p:sp>
    </p:spTree>
    <p:extLst>
      <p:ext uri="{BB962C8B-B14F-4D97-AF65-F5344CB8AC3E}">
        <p14:creationId xmlns:p14="http://schemas.microsoft.com/office/powerpoint/2010/main" val="474249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Outline</a:t>
            </a:r>
          </a:p>
        </p:txBody>
      </p:sp>
      <p:sp>
        <p:nvSpPr>
          <p:cNvPr id="7" name="Content Placeholder 2"/>
          <p:cNvSpPr>
            <a:spLocks noGrp="1"/>
          </p:cNvSpPr>
          <p:nvPr>
            <p:ph idx="1"/>
          </p:nvPr>
        </p:nvSpPr>
        <p:spPr/>
        <p:txBody>
          <a:bodyPr/>
          <a:lstStyle/>
          <a:p>
            <a:pPr>
              <a:spcBef>
                <a:spcPts val="1200"/>
              </a:spcBef>
            </a:pPr>
            <a:r>
              <a:rPr lang="en-US" dirty="0"/>
              <a:t>Overview of HCPCS</a:t>
            </a:r>
          </a:p>
          <a:p>
            <a:pPr>
              <a:spcBef>
                <a:spcPts val="1200"/>
              </a:spcBef>
            </a:pPr>
            <a:r>
              <a:rPr lang="en-US" dirty="0"/>
              <a:t>HCPCS Level </a:t>
            </a:r>
            <a:r>
              <a:rPr lang="en-US" dirty="0" smtClean="0"/>
              <a:t>II </a:t>
            </a:r>
            <a:r>
              <a:rPr lang="en-US" dirty="0"/>
              <a:t>Codes</a:t>
            </a:r>
          </a:p>
          <a:p>
            <a:pPr>
              <a:spcBef>
                <a:spcPts val="1200"/>
              </a:spcBef>
            </a:pPr>
            <a:r>
              <a:rPr lang="en-US" dirty="0"/>
              <a:t>Assigning HCPCS Level II Codes</a:t>
            </a:r>
          </a:p>
          <a:p>
            <a:pPr>
              <a:spcBef>
                <a:spcPts val="1200"/>
              </a:spcBef>
            </a:pPr>
            <a:r>
              <a:rPr lang="en-US" dirty="0"/>
              <a:t>Determining Payer Responsibility</a:t>
            </a:r>
            <a:endParaRPr lang="en-US" kern="0" dirty="0"/>
          </a:p>
        </p:txBody>
      </p:sp>
    </p:spTree>
    <p:extLst>
      <p:ext uri="{BB962C8B-B14F-4D97-AF65-F5344CB8AC3E}">
        <p14:creationId xmlns:p14="http://schemas.microsoft.com/office/powerpoint/2010/main" val="3825819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Objectives</a:t>
            </a:r>
          </a:p>
        </p:txBody>
      </p:sp>
      <p:sp>
        <p:nvSpPr>
          <p:cNvPr id="7" name="Content Placeholder 2"/>
          <p:cNvSpPr>
            <a:spLocks noGrp="1"/>
          </p:cNvSpPr>
          <p:nvPr>
            <p:ph idx="1"/>
          </p:nvPr>
        </p:nvSpPr>
        <p:spPr/>
        <p:txBody>
          <a:bodyPr/>
          <a:lstStyle/>
          <a:p>
            <a:pPr marL="0" indent="0">
              <a:spcAft>
                <a:spcPts val="0"/>
              </a:spcAft>
              <a:buNone/>
            </a:pPr>
            <a:r>
              <a:rPr lang="en-US" dirty="0"/>
              <a:t>At the conclusion of this chapter, the student should be able to:</a:t>
            </a:r>
          </a:p>
          <a:p>
            <a:pPr>
              <a:spcAft>
                <a:spcPts val="0"/>
              </a:spcAft>
            </a:pPr>
            <a:r>
              <a:rPr lang="en-US" sz="2800" dirty="0"/>
              <a:t>Define key terms related to HCPCS level </a:t>
            </a:r>
            <a:r>
              <a:rPr lang="en-US" sz="2800" dirty="0" smtClean="0"/>
              <a:t>II </a:t>
            </a:r>
            <a:r>
              <a:rPr lang="en-US" sz="2800" dirty="0"/>
              <a:t>coding.</a:t>
            </a:r>
          </a:p>
          <a:p>
            <a:pPr>
              <a:spcAft>
                <a:spcPts val="0"/>
              </a:spcAft>
            </a:pPr>
            <a:r>
              <a:rPr lang="en-US" sz="2800" dirty="0"/>
              <a:t>Provide an overview about the use of HCPCS codes.</a:t>
            </a:r>
          </a:p>
          <a:p>
            <a:pPr>
              <a:spcAft>
                <a:spcPts val="0"/>
              </a:spcAft>
            </a:pPr>
            <a:r>
              <a:rPr lang="en-US" sz="2800" dirty="0"/>
              <a:t>List the HCPCS levels and their components.</a:t>
            </a:r>
          </a:p>
          <a:p>
            <a:pPr>
              <a:spcAft>
                <a:spcPts val="0"/>
              </a:spcAft>
            </a:pPr>
            <a:r>
              <a:rPr lang="en-US" sz="2800" dirty="0"/>
              <a:t>Assign HCPCS level II procedure and services codes for outpatient care.</a:t>
            </a:r>
          </a:p>
          <a:p>
            <a:pPr>
              <a:spcAft>
                <a:spcPts val="0"/>
              </a:spcAft>
            </a:pPr>
            <a:r>
              <a:rPr lang="en-US" sz="2800" dirty="0"/>
              <a:t>Determine payer </a:t>
            </a:r>
            <a:r>
              <a:rPr lang="en-US" sz="2800" dirty="0" smtClean="0"/>
              <a:t>responsibility </a:t>
            </a:r>
            <a:r>
              <a:rPr lang="en-US" sz="2800" dirty="0"/>
              <a:t>based on HCPCS level II code assignment.</a:t>
            </a:r>
          </a:p>
        </p:txBody>
      </p:sp>
    </p:spTree>
    <p:extLst>
      <p:ext uri="{BB962C8B-B14F-4D97-AF65-F5344CB8AC3E}">
        <p14:creationId xmlns:p14="http://schemas.microsoft.com/office/powerpoint/2010/main" val="4267084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Introduction</a:t>
            </a:r>
          </a:p>
        </p:txBody>
      </p:sp>
      <p:sp>
        <p:nvSpPr>
          <p:cNvPr id="7" name="Content Placeholder 2"/>
          <p:cNvSpPr>
            <a:spLocks noGrp="1"/>
          </p:cNvSpPr>
          <p:nvPr>
            <p:ph idx="1"/>
          </p:nvPr>
        </p:nvSpPr>
        <p:spPr/>
        <p:txBody>
          <a:bodyPr/>
          <a:lstStyle/>
          <a:p>
            <a:r>
              <a:rPr lang="en-US" dirty="0"/>
              <a:t>HCPCS level II </a:t>
            </a:r>
          </a:p>
          <a:p>
            <a:pPr lvl="1"/>
            <a:r>
              <a:rPr lang="en-US" dirty="0"/>
              <a:t>Contains alphanumeric codes complement CPT</a:t>
            </a:r>
          </a:p>
          <a:p>
            <a:pPr lvl="1"/>
            <a:r>
              <a:rPr lang="en-US" dirty="0"/>
              <a:t>Introduced in 1983</a:t>
            </a:r>
          </a:p>
          <a:p>
            <a:pPr lvl="2"/>
            <a:r>
              <a:rPr lang="en-US" dirty="0"/>
              <a:t>Medicare determined that payers used more than 100 different coding systems, making it difficult to analyze claims data</a:t>
            </a:r>
          </a:p>
          <a:p>
            <a:pPr lvl="1"/>
            <a:r>
              <a:rPr lang="en-US" dirty="0"/>
              <a:t>Also called HCPCS national coding system</a:t>
            </a:r>
          </a:p>
          <a:p>
            <a:pPr lvl="1"/>
            <a:r>
              <a:rPr lang="en-US" dirty="0"/>
              <a:t>Furnishes health care providers and suppliers with standardized language for reporting professional and </a:t>
            </a:r>
            <a:r>
              <a:rPr lang="en-US" dirty="0" err="1"/>
              <a:t>nonphysician</a:t>
            </a:r>
            <a:r>
              <a:rPr lang="en-US" dirty="0"/>
              <a:t> services, procedures, supplies, </a:t>
            </a:r>
            <a:r>
              <a:rPr lang="en-US" dirty="0" smtClean="0"/>
              <a:t>equipment</a:t>
            </a:r>
            <a:endParaRPr lang="en-US" dirty="0">
              <a:ea typeface="ＭＳ Ｐゴシック" pitchFamily="34" charset="-128"/>
            </a:endParaRPr>
          </a:p>
        </p:txBody>
      </p:sp>
    </p:spTree>
    <p:extLst>
      <p:ext uri="{BB962C8B-B14F-4D97-AF65-F5344CB8AC3E}">
        <p14:creationId xmlns:p14="http://schemas.microsoft.com/office/powerpoint/2010/main" val="595384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Overview of HCPCS</a:t>
            </a:r>
          </a:p>
        </p:txBody>
      </p:sp>
      <p:sp>
        <p:nvSpPr>
          <p:cNvPr id="7" name="Content Placeholder 2"/>
          <p:cNvSpPr>
            <a:spLocks noGrp="1"/>
          </p:cNvSpPr>
          <p:nvPr>
            <p:ph idx="1"/>
          </p:nvPr>
        </p:nvSpPr>
        <p:spPr/>
        <p:txBody>
          <a:bodyPr/>
          <a:lstStyle/>
          <a:p>
            <a:pPr>
              <a:spcBef>
                <a:spcPts val="0"/>
              </a:spcBef>
              <a:spcAft>
                <a:spcPts val="0"/>
              </a:spcAft>
            </a:pPr>
            <a:r>
              <a:rPr lang="en-US" dirty="0"/>
              <a:t>HCPCS level I (CPT)</a:t>
            </a:r>
          </a:p>
          <a:p>
            <a:pPr>
              <a:spcBef>
                <a:spcPts val="0"/>
              </a:spcBef>
              <a:spcAft>
                <a:spcPts val="0"/>
              </a:spcAft>
            </a:pPr>
            <a:r>
              <a:rPr lang="en-US" dirty="0"/>
              <a:t>HCPCS level II (national codes)</a:t>
            </a:r>
          </a:p>
          <a:p>
            <a:pPr lvl="1">
              <a:spcBef>
                <a:spcPts val="0"/>
              </a:spcBef>
              <a:spcAft>
                <a:spcPts val="0"/>
              </a:spcAft>
            </a:pPr>
            <a:r>
              <a:rPr lang="en-US" dirty="0"/>
              <a:t>Describe common medical services and supplies</a:t>
            </a:r>
          </a:p>
          <a:p>
            <a:pPr lvl="1">
              <a:spcBef>
                <a:spcPts val="0"/>
              </a:spcBef>
              <a:spcAft>
                <a:spcPts val="0"/>
              </a:spcAft>
            </a:pPr>
            <a:r>
              <a:rPr lang="en-US" dirty="0"/>
              <a:t>Five-character codes that begin with A‒V</a:t>
            </a:r>
          </a:p>
          <a:p>
            <a:pPr lvl="1">
              <a:spcBef>
                <a:spcPts val="0"/>
              </a:spcBef>
              <a:spcAft>
                <a:spcPts val="0"/>
              </a:spcAft>
            </a:pPr>
            <a:r>
              <a:rPr lang="en-US" dirty="0"/>
              <a:t>Includes durable medical equipment (DME)</a:t>
            </a:r>
          </a:p>
          <a:p>
            <a:pPr lvl="2">
              <a:spcBef>
                <a:spcPts val="0"/>
              </a:spcBef>
              <a:spcAft>
                <a:spcPts val="0"/>
              </a:spcAft>
            </a:pPr>
            <a:r>
              <a:rPr lang="en-US" dirty="0"/>
              <a:t>DMEPOS, DMEPOS dealers, Medicare PDAC contractor</a:t>
            </a:r>
          </a:p>
          <a:p>
            <a:pPr>
              <a:spcBef>
                <a:spcPts val="0"/>
              </a:spcBef>
              <a:spcAft>
                <a:spcPts val="0"/>
              </a:spcAft>
            </a:pPr>
            <a:r>
              <a:rPr lang="en-US" dirty="0"/>
              <a:t>HCPCS level III (local codes)</a:t>
            </a:r>
          </a:p>
          <a:p>
            <a:pPr lvl="1">
              <a:spcBef>
                <a:spcPts val="0"/>
              </a:spcBef>
              <a:spcAft>
                <a:spcPts val="0"/>
              </a:spcAft>
            </a:pPr>
            <a:r>
              <a:rPr lang="en-US" dirty="0"/>
              <a:t>Discontinued in 2003 for Medicare claims</a:t>
            </a:r>
          </a:p>
          <a:p>
            <a:pPr lvl="1">
              <a:spcBef>
                <a:spcPts val="0"/>
              </a:spcBef>
              <a:spcAft>
                <a:spcPts val="0"/>
              </a:spcAft>
            </a:pPr>
            <a:r>
              <a:rPr lang="en-US" dirty="0"/>
              <a:t>Five-character codes that begin with W‒Z</a:t>
            </a:r>
          </a:p>
          <a:p>
            <a:pPr lvl="1">
              <a:spcBef>
                <a:spcPts val="0"/>
              </a:spcBef>
              <a:spcAft>
                <a:spcPts val="0"/>
              </a:spcAft>
            </a:pPr>
            <a:r>
              <a:rPr lang="en-US" dirty="0"/>
              <a:t>Continues to be used by some third-party payers</a:t>
            </a:r>
          </a:p>
        </p:txBody>
      </p:sp>
    </p:spTree>
    <p:extLst>
      <p:ext uri="{BB962C8B-B14F-4D97-AF65-F5344CB8AC3E}">
        <p14:creationId xmlns:p14="http://schemas.microsoft.com/office/powerpoint/2010/main" val="15327420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HCPCS Level II</a:t>
            </a:r>
          </a:p>
        </p:txBody>
      </p:sp>
      <p:sp>
        <p:nvSpPr>
          <p:cNvPr id="7" name="Content Placeholder 2"/>
          <p:cNvSpPr>
            <a:spLocks noGrp="1"/>
          </p:cNvSpPr>
          <p:nvPr>
            <p:ph idx="1"/>
          </p:nvPr>
        </p:nvSpPr>
        <p:spPr/>
        <p:txBody>
          <a:bodyPr/>
          <a:lstStyle/>
          <a:p>
            <a:r>
              <a:rPr lang="en-US" dirty="0"/>
              <a:t>Classifies similar medical products and services for efficient claims processing</a:t>
            </a:r>
          </a:p>
          <a:p>
            <a:r>
              <a:rPr lang="en-US" dirty="0"/>
              <a:t>Ensures uniform reporting of medical products or services on claims</a:t>
            </a:r>
          </a:p>
          <a:p>
            <a:r>
              <a:rPr lang="en-US" dirty="0"/>
              <a:t>Code descriptions identify similar products or services</a:t>
            </a:r>
          </a:p>
          <a:p>
            <a:r>
              <a:rPr lang="en-US" dirty="0"/>
              <a:t>Is </a:t>
            </a:r>
            <a:r>
              <a:rPr lang="en-US" i="1" dirty="0"/>
              <a:t>not</a:t>
            </a:r>
            <a:r>
              <a:rPr lang="en-US" dirty="0"/>
              <a:t> a reimbursement methodology for making coverage or payment determinations</a:t>
            </a:r>
          </a:p>
          <a:p>
            <a:pPr lvl="1"/>
            <a:r>
              <a:rPr lang="en-US" dirty="0"/>
              <a:t>Payers determine coverage and payment</a:t>
            </a:r>
          </a:p>
        </p:txBody>
      </p:sp>
    </p:spTree>
    <p:extLst>
      <p:ext uri="{BB962C8B-B14F-4D97-AF65-F5344CB8AC3E}">
        <p14:creationId xmlns:p14="http://schemas.microsoft.com/office/powerpoint/2010/main" val="3023609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Responsibility for HCPCS </a:t>
            </a:r>
            <a:r>
              <a:rPr lang="en-US" dirty="0" smtClean="0"/>
              <a:t>Level II </a:t>
            </a:r>
            <a:r>
              <a:rPr lang="en-US" dirty="0"/>
              <a:t>Codes</a:t>
            </a:r>
          </a:p>
        </p:txBody>
      </p:sp>
      <p:sp>
        <p:nvSpPr>
          <p:cNvPr id="7" name="Content Placeholder 2"/>
          <p:cNvSpPr>
            <a:spLocks noGrp="1"/>
          </p:cNvSpPr>
          <p:nvPr>
            <p:ph idx="1"/>
          </p:nvPr>
        </p:nvSpPr>
        <p:spPr/>
        <p:txBody>
          <a:bodyPr/>
          <a:lstStyle/>
          <a:p>
            <a:r>
              <a:rPr lang="en-US" dirty="0">
                <a:ea typeface="ＭＳ Ｐゴシック" pitchFamily="34" charset="-128"/>
              </a:rPr>
              <a:t>Developed and maintained annually by </a:t>
            </a:r>
            <a:r>
              <a:rPr lang="en-US" i="1" dirty="0"/>
              <a:t>CMS HCPCS Workgroup</a:t>
            </a:r>
          </a:p>
          <a:p>
            <a:pPr lvl="1"/>
            <a:r>
              <a:rPr lang="en-US" dirty="0"/>
              <a:t>CMS HCPCS Workgroup is comprised of representatives of CMS, Medicaid state agencies, and PDAC</a:t>
            </a:r>
          </a:p>
          <a:p>
            <a:r>
              <a:rPr lang="en-US" dirty="0">
                <a:ea typeface="ＭＳ Ｐゴシック" pitchFamily="34" charset="-128"/>
              </a:rPr>
              <a:t>Publishers may add the following to HCPCS level II coding manuals:</a:t>
            </a:r>
          </a:p>
          <a:p>
            <a:pPr lvl="1"/>
            <a:r>
              <a:rPr lang="en-US" dirty="0">
                <a:ea typeface="ＭＳ Ｐゴシック" pitchFamily="34" charset="-128"/>
              </a:rPr>
              <a:t>Medicare benefit policy manual</a:t>
            </a:r>
          </a:p>
          <a:p>
            <a:pPr lvl="1"/>
            <a:r>
              <a:rPr lang="en-US" dirty="0">
                <a:ea typeface="ＭＳ Ｐゴシック" pitchFamily="34" charset="-128"/>
              </a:rPr>
              <a:t>Medicare national coverage determinations manual</a:t>
            </a:r>
          </a:p>
        </p:txBody>
      </p:sp>
    </p:spTree>
    <p:extLst>
      <p:ext uri="{BB962C8B-B14F-4D97-AF65-F5344CB8AC3E}">
        <p14:creationId xmlns:p14="http://schemas.microsoft.com/office/powerpoint/2010/main" val="19882745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Types of HCPCS Level II Codes</a:t>
            </a:r>
          </a:p>
        </p:txBody>
      </p:sp>
      <p:sp>
        <p:nvSpPr>
          <p:cNvPr id="7" name="Content Placeholder 2"/>
          <p:cNvSpPr>
            <a:spLocks noGrp="1"/>
          </p:cNvSpPr>
          <p:nvPr>
            <p:ph idx="1"/>
          </p:nvPr>
        </p:nvSpPr>
        <p:spPr/>
        <p:txBody>
          <a:bodyPr/>
          <a:lstStyle/>
          <a:p>
            <a:pPr>
              <a:spcAft>
                <a:spcPts val="0"/>
              </a:spcAft>
            </a:pPr>
            <a:r>
              <a:rPr lang="en-US" dirty="0"/>
              <a:t>HCPCS level II codes are organized according to type depending on: </a:t>
            </a:r>
          </a:p>
          <a:p>
            <a:pPr lvl="1">
              <a:spcAft>
                <a:spcPts val="0"/>
              </a:spcAft>
            </a:pPr>
            <a:r>
              <a:rPr lang="en-US" dirty="0"/>
              <a:t>Purpose of codes</a:t>
            </a:r>
          </a:p>
          <a:p>
            <a:pPr lvl="1">
              <a:spcAft>
                <a:spcPts val="0"/>
              </a:spcAft>
            </a:pPr>
            <a:r>
              <a:rPr lang="en-US" dirty="0"/>
              <a:t>Entity responsible for establishing/maintaining codes</a:t>
            </a:r>
          </a:p>
          <a:p>
            <a:pPr>
              <a:spcAft>
                <a:spcPts val="0"/>
              </a:spcAft>
            </a:pPr>
            <a:r>
              <a:rPr lang="en-US" dirty="0"/>
              <a:t>Four types of codes include the following:</a:t>
            </a:r>
          </a:p>
          <a:p>
            <a:pPr lvl="1">
              <a:spcAft>
                <a:spcPts val="0"/>
              </a:spcAft>
            </a:pPr>
            <a:r>
              <a:rPr lang="en-US" dirty="0"/>
              <a:t>Permanent national codes</a:t>
            </a:r>
          </a:p>
          <a:p>
            <a:pPr lvl="1">
              <a:spcAft>
                <a:spcPts val="0"/>
              </a:spcAft>
            </a:pPr>
            <a:r>
              <a:rPr lang="en-US" dirty="0"/>
              <a:t>Miscellaneous codes</a:t>
            </a:r>
          </a:p>
          <a:p>
            <a:pPr lvl="1">
              <a:spcAft>
                <a:spcPts val="0"/>
              </a:spcAft>
            </a:pPr>
            <a:r>
              <a:rPr lang="en-US" dirty="0"/>
              <a:t>Temporary codes</a:t>
            </a:r>
          </a:p>
          <a:p>
            <a:pPr lvl="1">
              <a:spcAft>
                <a:spcPts val="0"/>
              </a:spcAft>
            </a:pPr>
            <a:r>
              <a:rPr lang="en-US" dirty="0"/>
              <a:t>HCPCS level II modifiers</a:t>
            </a:r>
          </a:p>
        </p:txBody>
      </p:sp>
    </p:spTree>
    <p:extLst>
      <p:ext uri="{BB962C8B-B14F-4D97-AF65-F5344CB8AC3E}">
        <p14:creationId xmlns:p14="http://schemas.microsoft.com/office/powerpoint/2010/main" val="2506008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Accessible_PPT_Template_Cengage_M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ssible_PPT_Template_Cengage_MPS.potx" id="{6A341ED2-E63B-4177-9AAF-670EA0822A4A}" vid="{9F6311B6-333D-45C7-A3D7-227D14483E8E}"/>
    </a:ext>
  </a:extLst>
</a:theme>
</file>

<file path=docProps/app.xml><?xml version="1.0" encoding="utf-8"?>
<Properties xmlns="http://schemas.openxmlformats.org/officeDocument/2006/extended-properties" xmlns:vt="http://schemas.openxmlformats.org/officeDocument/2006/docPropsVTypes">
  <Template>Accessible_PPT_Template_Cengage_MPS</Template>
  <TotalTime>758</TotalTime>
  <Words>1422</Words>
  <Application>Microsoft Office PowerPoint</Application>
  <PresentationFormat>Widescreen</PresentationFormat>
  <Paragraphs>154</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ＭＳ Ｐゴシック</vt:lpstr>
      <vt:lpstr>Arial</vt:lpstr>
      <vt:lpstr>Arial</vt:lpstr>
      <vt:lpstr>Accessible_PPT_Template_Cengage_MPS</vt:lpstr>
      <vt:lpstr>3-2-1 CODE IT!</vt:lpstr>
      <vt:lpstr>Health Care Procedure Coding System (HCPCS) Level II  Coding System</vt:lpstr>
      <vt:lpstr>Chapter Outline</vt:lpstr>
      <vt:lpstr>Chapter Objectives</vt:lpstr>
      <vt:lpstr>Introduction</vt:lpstr>
      <vt:lpstr>Overview of HCPCS</vt:lpstr>
      <vt:lpstr>HCPCS Level II</vt:lpstr>
      <vt:lpstr>Responsibility for HCPCS Level II Codes</vt:lpstr>
      <vt:lpstr>Types of HCPCS Level II Codes</vt:lpstr>
      <vt:lpstr>Permanent National Codes</vt:lpstr>
      <vt:lpstr>Miscellaneous Codes</vt:lpstr>
      <vt:lpstr>Temporary Codes</vt:lpstr>
      <vt:lpstr>Categories of HCPCS Level II Temporary Codes</vt:lpstr>
      <vt:lpstr>HCPCS Level II Modifiers</vt:lpstr>
      <vt:lpstr>Sample HCPCS Level II Modifiers</vt:lpstr>
      <vt:lpstr>General Guidelines for Modifier Use</vt:lpstr>
      <vt:lpstr>Modifiers Added to Surgical Procedures</vt:lpstr>
      <vt:lpstr>Modifiers Added to Radiology Services</vt:lpstr>
      <vt:lpstr>Reporting HCPCS Level II Modifiers</vt:lpstr>
      <vt:lpstr>Assigning HCPCS Level II Codes</vt:lpstr>
      <vt:lpstr>HCPCS Level II Index</vt:lpstr>
      <vt:lpstr>HCPCS Level II Table of Drugs (sample)</vt:lpstr>
      <vt:lpstr>HCPCS Level II Code Sections</vt:lpstr>
      <vt:lpstr>Determining Payer Responsibility</vt:lpstr>
      <vt:lpstr>Patient Record Documentation</vt:lpstr>
      <vt:lpstr>DMEPOS Claims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Ashwani Kumar</dc:creator>
  <cp:lastModifiedBy>Hilari Simmons</cp:lastModifiedBy>
  <cp:revision>225</cp:revision>
  <dcterms:created xsi:type="dcterms:W3CDTF">2018-11-12T04:25:48Z</dcterms:created>
  <dcterms:modified xsi:type="dcterms:W3CDTF">2019-12-19T17:58:30Z</dcterms:modified>
</cp:coreProperties>
</file>