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4" r:id="rId3"/>
    <p:sldId id="257" r:id="rId4"/>
    <p:sldId id="258" r:id="rId5"/>
    <p:sldId id="259" r:id="rId6"/>
    <p:sldId id="282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479D"/>
    <a:srgbClr val="E2F4FD"/>
    <a:srgbClr val="C7EAFC"/>
    <a:srgbClr val="BBE0E3"/>
    <a:srgbClr val="7E00B4"/>
    <a:srgbClr val="F3F9FA"/>
    <a:srgbClr val="E7F3F4"/>
    <a:srgbClr val="0000FF"/>
    <a:srgbClr val="420747"/>
    <a:srgbClr val="F9F9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7" autoAdjust="0"/>
    <p:restoredTop sz="94687" autoAdjust="0"/>
  </p:normalViewPr>
  <p:slideViewPr>
    <p:cSldViewPr snapToGrid="0">
      <p:cViewPr varScale="1">
        <p:scale>
          <a:sx n="74" d="100"/>
          <a:sy n="74" d="100"/>
        </p:scale>
        <p:origin x="60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125663"/>
            <a:ext cx="10515600" cy="914400"/>
          </a:xfrm>
        </p:spPr>
        <p:txBody>
          <a:bodyPr anchor="ctr">
            <a:noAutofit/>
          </a:bodyPr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24400" y="3589338"/>
            <a:ext cx="2743200" cy="73152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date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88443" y="6301527"/>
            <a:ext cx="8805672" cy="457200"/>
          </a:xfrm>
        </p:spPr>
        <p:txBody>
          <a:bodyPr anchor="b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[Author Name], [Book Title], [#] Edition. © [Insert Year] Cengage.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3527062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548640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017486"/>
            <a:ext cx="5029200" cy="4055019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6324600" y="1317625"/>
            <a:ext cx="5029200" cy="548640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6324600" y="2017486"/>
            <a:ext cx="5029200" cy="4055019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976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1317625"/>
            <a:ext cx="10515600" cy="548640"/>
          </a:xfr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 smtClean="0"/>
              <a:t>Section Header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1988185"/>
            <a:ext cx="10515600" cy="1554480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838200" y="3872137"/>
            <a:ext cx="10515600" cy="548640"/>
          </a:xfr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Section Header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4518025"/>
            <a:ext cx="10515600" cy="1554480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436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4445508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4445508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8052816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8052816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345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3399519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838200" y="5138056"/>
            <a:ext cx="10515600" cy="95476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 smtClean="0"/>
              <a:t>Click to add caption to accompany content. 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70683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7358743" y="4484914"/>
            <a:ext cx="3995056" cy="1607907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 smtClean="0"/>
              <a:t>Click to add caption to accompany content. 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38199" y="1538514"/>
            <a:ext cx="6201229" cy="4554311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70027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3966" y="3671128"/>
            <a:ext cx="7309834" cy="914400"/>
          </a:xfrm>
        </p:spPr>
        <p:txBody>
          <a:bodyPr anchor="ctr">
            <a:noAutofit/>
          </a:bodyPr>
          <a:lstStyle>
            <a:lvl1pPr algn="l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43966" y="2597660"/>
            <a:ext cx="3515933" cy="731520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Chapter 1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245144" y="231774"/>
            <a:ext cx="3346704" cy="431596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Add picture here</a:t>
            </a:r>
            <a:endParaRPr lang="en-US" dirty="0"/>
          </a:p>
        </p:txBody>
      </p:sp>
      <p:sp>
        <p:nvSpPr>
          <p:cNvPr id="9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2014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3310516"/>
            <a:ext cx="10515600" cy="914400"/>
          </a:xfrm>
        </p:spPr>
        <p:txBody>
          <a:bodyPr anchor="ctr">
            <a:noAutofit/>
          </a:bodyPr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66800" y="2249929"/>
            <a:ext cx="10058400" cy="731520"/>
          </a:xfrm>
        </p:spPr>
        <p:txBody>
          <a:bodyPr anchor="ctr">
            <a:noAutofit/>
          </a:bodyPr>
          <a:lstStyle>
            <a:lvl1pPr marL="0" indent="0" algn="ctr">
              <a:buNone/>
              <a:defRPr sz="5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Unit 1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88443" y="6301527"/>
            <a:ext cx="8805672" cy="457200"/>
          </a:xfrm>
        </p:spPr>
        <p:txBody>
          <a:bodyPr anchor="b"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[Author Name], [Book Title], [#] Edition. © [Insert Year] Cengage.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967583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3966" y="3671128"/>
            <a:ext cx="7309834" cy="914400"/>
          </a:xfrm>
        </p:spPr>
        <p:txBody>
          <a:bodyPr anchor="ctr">
            <a:noAutofit/>
          </a:bodyPr>
          <a:lstStyle>
            <a:lvl1pPr algn="l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43966" y="2597660"/>
            <a:ext cx="3515933" cy="731520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Chapter 1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/>
          </p:nvPr>
        </p:nvSpPr>
        <p:spPr>
          <a:xfrm>
            <a:off x="2888443" y="6301527"/>
            <a:ext cx="8805672" cy="457200"/>
          </a:xfrm>
        </p:spPr>
        <p:txBody>
          <a:bodyPr anchor="b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en-US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245144" y="231774"/>
            <a:ext cx="3346704" cy="431596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070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5151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228600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3806822"/>
            <a:ext cx="10515600" cy="228600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97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543597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3769569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4995542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56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6324600" y="1317625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2543597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6324600" y="2543597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838200" y="3769569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4"/>
          </p:nvPr>
        </p:nvSpPr>
        <p:spPr>
          <a:xfrm>
            <a:off x="6324600" y="3769569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838200" y="4995542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6324600" y="4995542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272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126360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293509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3743830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838200" y="455256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838200" y="5361302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90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475488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6324600" y="1317625"/>
            <a:ext cx="5029200" cy="475488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736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17625"/>
            <a:ext cx="10515600" cy="4754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43" y="6356350"/>
            <a:ext cx="1579562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910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62" r:id="rId5"/>
    <p:sldLayoutId id="2147483665" r:id="rId6"/>
    <p:sldLayoutId id="2147483667" r:id="rId7"/>
    <p:sldLayoutId id="2147483666" r:id="rId8"/>
    <p:sldLayoutId id="2147483663" r:id="rId9"/>
    <p:sldLayoutId id="2147483664" r:id="rId10"/>
    <p:sldLayoutId id="2147483668" r:id="rId11"/>
    <p:sldLayoutId id="2147483669" r:id="rId12"/>
    <p:sldLayoutId id="2147483670" r:id="rId13"/>
    <p:sldLayoutId id="2147483671" r:id="rId14"/>
    <p:sldLayoutId id="2147483672" r:id="rId1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rgbClr val="004A7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3-2-1 CODE </a:t>
            </a:r>
            <a:r>
              <a:rPr lang="en-US" dirty="0"/>
              <a:t>IT!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dirty="0"/>
              <a:t>Michelle A. Green, 3-2-1 Code IT!, Seventh Edition </a:t>
            </a:r>
            <a:r>
              <a:rPr lang="en-US" dirty="0" err="1"/>
              <a:t>Edition</a:t>
            </a:r>
            <a:r>
              <a:rPr lang="en-US" dirty="0"/>
              <a:t>. © 2020 </a:t>
            </a:r>
            <a:r>
              <a:rPr lang="en-US" dirty="0" err="1"/>
              <a:t>Cengage</a:t>
            </a:r>
            <a:r>
              <a:rPr lang="en-US" dirty="0"/>
              <a:t>. All Rights Reserved. </a:t>
            </a:r>
            <a:r>
              <a:rPr lang="en-US"/>
              <a:t>May not be scanned, copied or duplicated, or posted to a publicly accessible website, in whole or in part.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31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 of Surgery Subheadings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4941285"/>
          </a:xfrm>
        </p:spPr>
        <p:txBody>
          <a:bodyPr/>
          <a:lstStyle/>
          <a:p>
            <a:r>
              <a:rPr lang="en-US" dirty="0">
                <a:ea typeface="ＭＳ Ｐゴシック" pitchFamily="34" charset="-128"/>
              </a:rPr>
              <a:t>Typically organized as:</a:t>
            </a:r>
          </a:p>
          <a:p>
            <a:pPr lvl="1"/>
            <a:r>
              <a:rPr lang="en-US" dirty="0">
                <a:ea typeface="ＭＳ Ｐゴシック" pitchFamily="34" charset="-128"/>
              </a:rPr>
              <a:t>Incision </a:t>
            </a:r>
            <a:r>
              <a:rPr lang="en-US" i="1" dirty="0">
                <a:ea typeface="ＭＳ Ｐゴシック" pitchFamily="34" charset="-128"/>
              </a:rPr>
              <a:t>or</a:t>
            </a:r>
            <a:r>
              <a:rPr lang="en-US" dirty="0">
                <a:ea typeface="ＭＳ Ｐゴシック" pitchFamily="34" charset="-128"/>
              </a:rPr>
              <a:t> incision and drainage (I&amp;D)</a:t>
            </a:r>
          </a:p>
          <a:p>
            <a:pPr lvl="1"/>
            <a:r>
              <a:rPr lang="en-US" dirty="0">
                <a:ea typeface="ＭＳ Ｐゴシック" pitchFamily="34" charset="-128"/>
              </a:rPr>
              <a:t>Excision</a:t>
            </a:r>
          </a:p>
          <a:p>
            <a:pPr lvl="1"/>
            <a:r>
              <a:rPr lang="en-US" dirty="0">
                <a:ea typeface="ＭＳ Ｐゴシック" pitchFamily="34" charset="-128"/>
              </a:rPr>
              <a:t>Introduction or removal</a:t>
            </a:r>
          </a:p>
          <a:p>
            <a:pPr lvl="1"/>
            <a:r>
              <a:rPr lang="en-US" dirty="0">
                <a:ea typeface="ＭＳ Ｐゴシック" pitchFamily="34" charset="-128"/>
              </a:rPr>
              <a:t>Endoscopy</a:t>
            </a:r>
          </a:p>
          <a:p>
            <a:pPr lvl="1"/>
            <a:r>
              <a:rPr lang="en-US" dirty="0">
                <a:ea typeface="ＭＳ Ｐゴシック" pitchFamily="34" charset="-128"/>
              </a:rPr>
              <a:t>Repair, revision, and/or reconstruction</a:t>
            </a:r>
          </a:p>
          <a:p>
            <a:pPr lvl="1"/>
            <a:r>
              <a:rPr lang="en-US" dirty="0">
                <a:ea typeface="ＭＳ Ｐゴシック" pitchFamily="34" charset="-128"/>
              </a:rPr>
              <a:t>Destruction</a:t>
            </a:r>
          </a:p>
          <a:p>
            <a:pPr lvl="1"/>
            <a:r>
              <a:rPr lang="en-US" dirty="0">
                <a:ea typeface="ＭＳ Ｐゴシック" pitchFamily="34" charset="-128"/>
              </a:rPr>
              <a:t>Other procedures</a:t>
            </a:r>
          </a:p>
        </p:txBody>
      </p:sp>
    </p:spTree>
    <p:extLst>
      <p:ext uri="{BB962C8B-B14F-4D97-AF65-F5344CB8AC3E}">
        <p14:creationId xmlns:p14="http://schemas.microsoft.com/office/powerpoint/2010/main" val="274454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Surgery Guidelines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138747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600" dirty="0">
                <a:ea typeface="ＭＳ Ｐゴシック" pitchFamily="34" charset="-128"/>
              </a:rPr>
              <a:t>Located at beginning of Surgery section</a:t>
            </a:r>
          </a:p>
          <a:p>
            <a:pPr>
              <a:spcAft>
                <a:spcPts val="0"/>
              </a:spcAft>
            </a:pPr>
            <a:r>
              <a:rPr lang="en-US" sz="2600" dirty="0">
                <a:ea typeface="ＭＳ Ｐゴシック" pitchFamily="34" charset="-128"/>
              </a:rPr>
              <a:t>Clarify assignment of codes and define terms</a:t>
            </a:r>
          </a:p>
          <a:p>
            <a:pPr>
              <a:spcAft>
                <a:spcPts val="0"/>
              </a:spcAft>
            </a:pPr>
            <a:r>
              <a:rPr lang="en-US" sz="2600" dirty="0">
                <a:ea typeface="ＭＳ Ｐゴシック" pitchFamily="34" charset="-128"/>
              </a:rPr>
              <a:t>Guidelines include: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0"/>
          </p:nvPr>
        </p:nvSpPr>
        <p:spPr>
          <a:xfrm>
            <a:off x="838200" y="2832365"/>
            <a:ext cx="4708358" cy="3592508"/>
          </a:xfrm>
        </p:spPr>
        <p:txBody>
          <a:bodyPr/>
          <a:lstStyle/>
          <a:p>
            <a:pPr marL="822960" indent="-320040">
              <a:spcAft>
                <a:spcPts val="0"/>
              </a:spcAft>
            </a:pPr>
            <a:r>
              <a:rPr lang="en-US" sz="2400" dirty="0">
                <a:ea typeface="ＭＳ Ｐゴシック" pitchFamily="34" charset="-128"/>
              </a:rPr>
              <a:t>Services</a:t>
            </a:r>
          </a:p>
          <a:p>
            <a:pPr marL="822960" indent="-320040">
              <a:spcAft>
                <a:spcPts val="0"/>
              </a:spcAft>
            </a:pPr>
            <a:r>
              <a:rPr lang="en-US" sz="2400" dirty="0">
                <a:ea typeface="ＭＳ Ｐゴシック" pitchFamily="34" charset="-128"/>
              </a:rPr>
              <a:t>CPT surgical package definition</a:t>
            </a:r>
          </a:p>
          <a:p>
            <a:pPr marL="822960" indent="-320040">
              <a:spcAft>
                <a:spcPts val="0"/>
              </a:spcAft>
            </a:pPr>
            <a:r>
              <a:rPr lang="en-US" sz="2400" dirty="0">
                <a:ea typeface="ＭＳ Ｐゴシック" pitchFamily="34" charset="-128"/>
              </a:rPr>
              <a:t>Follow-up care for diagnostic procedures</a:t>
            </a:r>
          </a:p>
          <a:p>
            <a:pPr marL="822960" indent="-320040">
              <a:spcAft>
                <a:spcPts val="0"/>
              </a:spcAft>
            </a:pPr>
            <a:r>
              <a:rPr lang="en-US" sz="2400" dirty="0">
                <a:ea typeface="ＭＳ Ｐゴシック" pitchFamily="34" charset="-128"/>
              </a:rPr>
              <a:t>Follow-up care for therapeutic procedures</a:t>
            </a:r>
          </a:p>
          <a:p>
            <a:pPr marL="822960" indent="-320040">
              <a:spcAft>
                <a:spcPts val="0"/>
              </a:spcAft>
            </a:pPr>
            <a:r>
              <a:rPr lang="en-US" sz="2400" dirty="0">
                <a:ea typeface="ＭＳ Ｐゴシック" pitchFamily="34" charset="-128"/>
              </a:rPr>
              <a:t>Supplied materials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1"/>
          </p:nvPr>
        </p:nvSpPr>
        <p:spPr>
          <a:xfrm>
            <a:off x="4760441" y="2832365"/>
            <a:ext cx="5478379" cy="3172652"/>
          </a:xfrm>
        </p:spPr>
        <p:txBody>
          <a:bodyPr/>
          <a:lstStyle/>
          <a:p>
            <a:pPr marL="822960" indent="-320040">
              <a:spcAft>
                <a:spcPts val="0"/>
              </a:spcAft>
            </a:pPr>
            <a:r>
              <a:rPr lang="en-US" sz="2400" dirty="0"/>
              <a:t>Reporting more than one procedure and/or service</a:t>
            </a:r>
          </a:p>
          <a:p>
            <a:pPr marL="822960" indent="-320040">
              <a:spcAft>
                <a:spcPts val="0"/>
              </a:spcAft>
            </a:pPr>
            <a:r>
              <a:rPr lang="en-US" sz="2400" dirty="0"/>
              <a:t>Separate procedure</a:t>
            </a:r>
          </a:p>
          <a:p>
            <a:pPr marL="822960" indent="-320040">
              <a:spcAft>
                <a:spcPts val="0"/>
              </a:spcAft>
            </a:pPr>
            <a:r>
              <a:rPr lang="en-US" sz="2400" dirty="0"/>
              <a:t>Unlisted service or procedure</a:t>
            </a:r>
          </a:p>
          <a:p>
            <a:pPr marL="822960" indent="-320040">
              <a:spcAft>
                <a:spcPts val="0"/>
              </a:spcAft>
            </a:pPr>
            <a:r>
              <a:rPr lang="en-US" sz="2400" dirty="0"/>
              <a:t>Special report</a:t>
            </a:r>
          </a:p>
          <a:p>
            <a:pPr marL="822960" indent="-320040">
              <a:spcAft>
                <a:spcPts val="0"/>
              </a:spcAft>
            </a:pPr>
            <a:r>
              <a:rPr lang="en-US" sz="2400" dirty="0"/>
              <a:t>Imaging guidance</a:t>
            </a:r>
          </a:p>
          <a:p>
            <a:pPr marL="822960" indent="-320040">
              <a:spcAft>
                <a:spcPts val="0"/>
              </a:spcAft>
            </a:pPr>
            <a:r>
              <a:rPr lang="en-US" sz="2400" dirty="0"/>
              <a:t>Surgical destruction</a:t>
            </a:r>
          </a:p>
        </p:txBody>
      </p:sp>
    </p:spTree>
    <p:extLst>
      <p:ext uri="{BB962C8B-B14F-4D97-AF65-F5344CB8AC3E}">
        <p14:creationId xmlns:p14="http://schemas.microsoft.com/office/powerpoint/2010/main" val="223138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Codes for services provided in office, patient’s home, hospital, and other health care facilities are located in CPT Evaluation and Management (E/M) section.</a:t>
            </a:r>
          </a:p>
          <a:p>
            <a:pPr>
              <a:spcBef>
                <a:spcPts val="1200"/>
              </a:spcBef>
            </a:pPr>
            <a:r>
              <a:rPr lang="en-US" dirty="0"/>
              <a:t>E/M section also includes codes for consultations and other medical services.</a:t>
            </a:r>
          </a:p>
          <a:p>
            <a:pPr>
              <a:spcBef>
                <a:spcPts val="1200"/>
              </a:spcBef>
            </a:pPr>
            <a:r>
              <a:rPr lang="en-US" dirty="0"/>
              <a:t>Codes for special services and reports are located in the CPT Medicine section.</a:t>
            </a:r>
          </a:p>
        </p:txBody>
      </p:sp>
    </p:spTree>
    <p:extLst>
      <p:ext uri="{BB962C8B-B14F-4D97-AF65-F5344CB8AC3E}">
        <p14:creationId xmlns:p14="http://schemas.microsoft.com/office/powerpoint/2010/main" val="128262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CPT Surgical Package Definition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2844472"/>
          </a:xfrm>
        </p:spPr>
        <p:txBody>
          <a:bodyPr/>
          <a:lstStyle/>
          <a:p>
            <a:r>
              <a:rPr lang="en-US" sz="2800" dirty="0"/>
              <a:t>Services integral to procedure include: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Cleansing, shaving, and prepping of skin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Insertion of intravenous access for medication</a:t>
            </a:r>
          </a:p>
          <a:p>
            <a:r>
              <a:rPr lang="en-US" sz="2800" dirty="0"/>
              <a:t>CPT surgical package usually includes: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Local infiltration, metacarpal/metatarsal/digital block, or topical anesthesia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Related E/M service following decision for surgery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Immediate postoperative care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Documentation of postoperative physician orders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Evaluation of patient in </a:t>
            </a:r>
            <a:r>
              <a:rPr lang="en-US" sz="2400" dirty="0" err="1"/>
              <a:t>postanesthesia</a:t>
            </a:r>
            <a:r>
              <a:rPr lang="en-US" sz="2400" dirty="0"/>
              <a:t> recovery area</a:t>
            </a:r>
          </a:p>
          <a:p>
            <a:pPr lvl="1">
              <a:spcBef>
                <a:spcPts val="0"/>
              </a:spcBef>
            </a:pPr>
            <a:r>
              <a:rPr lang="en-US" sz="2400" dirty="0"/>
              <a:t>Typical postoperative follow-up care</a:t>
            </a:r>
          </a:p>
        </p:txBody>
      </p:sp>
    </p:spTree>
    <p:extLst>
      <p:ext uri="{BB962C8B-B14F-4D97-AF65-F5344CB8AC3E}">
        <p14:creationId xmlns:p14="http://schemas.microsoft.com/office/powerpoint/2010/main" val="67502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Surgical Package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Differs from CPT </a:t>
            </a:r>
            <a:r>
              <a:rPr lang="en-US" sz="2800" i="1" dirty="0"/>
              <a:t>surgical package</a:t>
            </a:r>
            <a:r>
              <a:rPr lang="en-US" sz="2800" dirty="0"/>
              <a:t> definition to ensure payments are made consistently for same services across all MAC jurisdictions</a:t>
            </a:r>
          </a:p>
          <a:p>
            <a:r>
              <a:rPr lang="en-US" sz="2800" dirty="0"/>
              <a:t>Prevents Medicare payments for services that are more or less comprehensive than intended</a:t>
            </a:r>
          </a:p>
          <a:p>
            <a:r>
              <a:rPr lang="en-US" sz="2800" dirty="0"/>
              <a:t>Includes surgical procedure and standard package of preoperative, intraoperative, and postoperative services</a:t>
            </a:r>
          </a:p>
          <a:p>
            <a:r>
              <a:rPr lang="en-US" sz="2800" dirty="0"/>
              <a:t>Categorizes surgeries as major or minor</a:t>
            </a:r>
          </a:p>
          <a:p>
            <a:r>
              <a:rPr lang="en-US" sz="2800" dirty="0"/>
              <a:t>Establishes postoperative </a:t>
            </a:r>
            <a:r>
              <a:rPr lang="en-US" sz="2800" i="1" dirty="0"/>
              <a:t>global period </a:t>
            </a:r>
            <a:r>
              <a:rPr lang="en-US" sz="2800" dirty="0"/>
              <a:t>(0, 10, or 90 days) for each surgical procedure</a:t>
            </a:r>
          </a:p>
        </p:txBody>
      </p:sp>
    </p:spTree>
    <p:extLst>
      <p:ext uri="{BB962C8B-B14F-4D97-AF65-F5344CB8AC3E}">
        <p14:creationId xmlns:p14="http://schemas.microsoft.com/office/powerpoint/2010/main" val="341245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Follow-up Care for </a:t>
            </a:r>
            <a:r>
              <a:rPr lang="en-US" dirty="0" smtClean="0"/>
              <a:t>Diagnostic </a:t>
            </a:r>
            <a:r>
              <a:rPr lang="en-US" dirty="0"/>
              <a:t>Procedures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Diagnostic procedures </a:t>
            </a:r>
            <a:r>
              <a:rPr lang="en-US" dirty="0"/>
              <a:t>are performed to evaluate patient’s condition, to determine nature of condition, and to distinguish between one disease and another</a:t>
            </a:r>
          </a:p>
          <a:p>
            <a:r>
              <a:rPr lang="en-US" dirty="0"/>
              <a:t>Includes only that care related to recovery from diagnostic procedure itself</a:t>
            </a:r>
          </a:p>
          <a:p>
            <a:r>
              <a:rPr lang="en-US" dirty="0"/>
              <a:t>When patient receives services from physician who performed diagnostic procedure </a:t>
            </a:r>
            <a:r>
              <a:rPr lang="en-US" i="1" dirty="0"/>
              <a:t>and those services are in follow-up to procedure performed</a:t>
            </a:r>
            <a:r>
              <a:rPr lang="en-US" dirty="0"/>
              <a:t>, do not report a code for services provided</a:t>
            </a:r>
          </a:p>
        </p:txBody>
      </p:sp>
    </p:spTree>
    <p:extLst>
      <p:ext uri="{BB962C8B-B14F-4D97-AF65-F5344CB8AC3E}">
        <p14:creationId xmlns:p14="http://schemas.microsoft.com/office/powerpoint/2010/main" val="274745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Follow-up Care for </a:t>
            </a:r>
            <a:r>
              <a:rPr lang="en-US" dirty="0" smtClean="0"/>
              <a:t>Therapeutic </a:t>
            </a:r>
            <a:r>
              <a:rPr lang="en-US" dirty="0"/>
              <a:t>Surgical Procedures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i="1" dirty="0"/>
              <a:t>Therapeutic surgical procedures </a:t>
            </a:r>
            <a:r>
              <a:rPr lang="en-US" sz="2800" dirty="0"/>
              <a:t>are performed for definitive treatment of disease or condition</a:t>
            </a:r>
          </a:p>
          <a:p>
            <a:r>
              <a:rPr lang="en-US" sz="2800" dirty="0"/>
              <a:t>Includes care considered part of surgical service</a:t>
            </a:r>
          </a:p>
          <a:p>
            <a:r>
              <a:rPr lang="en-US" sz="2800" dirty="0"/>
              <a:t>Postoperative visits are part of global period because normal follow-up care is component of surgery</a:t>
            </a:r>
          </a:p>
          <a:p>
            <a:r>
              <a:rPr lang="en-US" sz="2800" dirty="0"/>
              <a:t>However, codes for the following services are reported during postoperative global period:</a:t>
            </a:r>
          </a:p>
          <a:p>
            <a:pPr lvl="1"/>
            <a:r>
              <a:rPr lang="en-US" sz="2400" dirty="0"/>
              <a:t>Complications, exacerbations, recurrence, presence of other diseases, injuries</a:t>
            </a:r>
          </a:p>
        </p:txBody>
      </p:sp>
    </p:spTree>
    <p:extLst>
      <p:ext uri="{BB962C8B-B14F-4D97-AF65-F5344CB8AC3E}">
        <p14:creationId xmlns:p14="http://schemas.microsoft.com/office/powerpoint/2010/main" val="420508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Supplied Materials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Supplies commonly included in surgical packages (e.g., dressings) are not coded separately.</a:t>
            </a:r>
          </a:p>
          <a:p>
            <a:r>
              <a:rPr lang="en-US" i="1" dirty="0"/>
              <a:t>Only those supplies and materials provided by the physician over and above the supplies usually included with the procedure rendered are reported separately</a:t>
            </a:r>
            <a:r>
              <a:rPr lang="en-US" dirty="0"/>
              <a:t>. </a:t>
            </a:r>
          </a:p>
          <a:p>
            <a:r>
              <a:rPr lang="en-US" dirty="0"/>
              <a:t>Assign code 99070 or specific HCPCS level II national codes for supplies or drugs.</a:t>
            </a:r>
          </a:p>
        </p:txBody>
      </p:sp>
    </p:spTree>
    <p:extLst>
      <p:ext uri="{BB962C8B-B14F-4D97-AF65-F5344CB8AC3E}">
        <p14:creationId xmlns:p14="http://schemas.microsoft.com/office/powerpoint/2010/main" val="355358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Reporting More Than One Procedure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When a physician performs more than one procedure, report CPT modifier(s) for the following circumstances.</a:t>
            </a:r>
          </a:p>
          <a:p>
            <a:pPr lvl="1"/>
            <a:r>
              <a:rPr lang="en-US" sz="2400" dirty="0"/>
              <a:t>Procedures were performed on the same date</a:t>
            </a:r>
          </a:p>
          <a:p>
            <a:pPr lvl="1"/>
            <a:r>
              <a:rPr lang="en-US" sz="2400" dirty="0"/>
              <a:t>Procedures were performed during the same operative session</a:t>
            </a:r>
          </a:p>
          <a:p>
            <a:pPr lvl="1"/>
            <a:r>
              <a:rPr lang="en-US" sz="2400" dirty="0"/>
              <a:t>Procedures were performed during a postoperative period </a:t>
            </a:r>
            <a:r>
              <a:rPr lang="en-US" sz="2400" i="1" dirty="0"/>
              <a:t>and the surgical package concept applies</a:t>
            </a:r>
          </a:p>
          <a:p>
            <a:r>
              <a:rPr lang="en-US" sz="2800" i="1" dirty="0"/>
              <a:t>Add-on Codes</a:t>
            </a:r>
            <a:r>
              <a:rPr lang="en-US" sz="2800" dirty="0"/>
              <a:t> contain a </a:t>
            </a:r>
            <a:r>
              <a:rPr lang="en-US" sz="2800" dirty="0">
                <a:sym typeface="Wingdings 2"/>
              </a:rPr>
              <a:t> symbol next to CPT codes to </a:t>
            </a:r>
            <a:r>
              <a:rPr lang="en-US" sz="2800" dirty="0"/>
              <a:t>describe a service that can be reported only in addition to a primary procedure.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5339372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Separate Procedure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CPT code descriptions that contain </a:t>
            </a:r>
            <a:r>
              <a:rPr lang="en-US" sz="2800" i="1" dirty="0"/>
              <a:t>separate procedure</a:t>
            </a:r>
            <a:r>
              <a:rPr lang="en-US" sz="2800" dirty="0"/>
              <a:t> in parentheses are considered an integral component of a comprehensive procedure. </a:t>
            </a:r>
          </a:p>
          <a:p>
            <a:pPr lvl="1"/>
            <a:r>
              <a:rPr lang="en-US" sz="2400" dirty="0"/>
              <a:t>When the comprehensive procedure is performed, do </a:t>
            </a:r>
            <a:r>
              <a:rPr lang="en-US" sz="2400" i="1" dirty="0"/>
              <a:t>not also </a:t>
            </a:r>
            <a:r>
              <a:rPr lang="en-US" sz="2400" dirty="0"/>
              <a:t>report </a:t>
            </a:r>
            <a:r>
              <a:rPr lang="en-US" sz="2400" i="1" dirty="0"/>
              <a:t>(separate procedure) </a:t>
            </a:r>
            <a:r>
              <a:rPr lang="en-US" sz="2400" dirty="0"/>
              <a:t>code.</a:t>
            </a:r>
          </a:p>
          <a:p>
            <a:pPr lvl="1"/>
            <a:r>
              <a:rPr lang="en-US" sz="2400" dirty="0"/>
              <a:t>When a procedure or service that contains </a:t>
            </a:r>
            <a:r>
              <a:rPr lang="en-US" sz="2400" i="1" dirty="0"/>
              <a:t>(separate procedure) </a:t>
            </a:r>
            <a:r>
              <a:rPr lang="en-US" sz="2400" dirty="0"/>
              <a:t>in its code description </a:t>
            </a:r>
            <a:r>
              <a:rPr lang="en-US" sz="2400" i="1" dirty="0"/>
              <a:t>is performed independently of or is considered unrelated to or distinct from other procedures performed during the same operative session</a:t>
            </a:r>
            <a:r>
              <a:rPr lang="en-US" sz="2400" dirty="0"/>
              <a:t>, report the separate procedure code in addition to codes for other procedures. Add modifier -59 to the </a:t>
            </a:r>
            <a:r>
              <a:rPr lang="en-US" sz="2400" i="1" dirty="0"/>
              <a:t>(separate procedure) </a:t>
            </a:r>
            <a:r>
              <a:rPr lang="en-US" sz="2400" dirty="0"/>
              <a:t>code.</a:t>
            </a:r>
          </a:p>
        </p:txBody>
      </p:sp>
    </p:spTree>
    <p:extLst>
      <p:ext uri="{BB962C8B-B14F-4D97-AF65-F5344CB8AC3E}">
        <p14:creationId xmlns:p14="http://schemas.microsoft.com/office/powerpoint/2010/main" val="388278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CPT Surgery I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Chapter </a:t>
            </a:r>
            <a:r>
              <a:rPr lang="en-US" dirty="0" smtClean="0"/>
              <a:t>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59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Unlisted Service or Procedure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2844472"/>
          </a:xfrm>
        </p:spPr>
        <p:txBody>
          <a:bodyPr/>
          <a:lstStyle/>
          <a:p>
            <a:r>
              <a:rPr lang="en-US" sz="3000" dirty="0"/>
              <a:t>CPT unlisted procedure codes are assigned when no specific code accurately describes the procedure performed.</a:t>
            </a:r>
          </a:p>
          <a:p>
            <a:r>
              <a:rPr lang="en-US" sz="3000" dirty="0"/>
              <a:t>When reporting an unlisted procedure code, include a written report that describes the procedure(s) performed. </a:t>
            </a:r>
          </a:p>
          <a:p>
            <a:r>
              <a:rPr lang="en-US" sz="3000" b="1" dirty="0"/>
              <a:t>Example</a:t>
            </a:r>
            <a:r>
              <a:rPr lang="en-US" sz="3000" dirty="0"/>
              <a:t>: Pressure ulcer excision is performed using a technique that is not described by any existing codes. Report code 15999, and include a copy of the operative report with the claim.</a:t>
            </a:r>
          </a:p>
        </p:txBody>
      </p:sp>
    </p:spTree>
    <p:extLst>
      <p:ext uri="{BB962C8B-B14F-4D97-AF65-F5344CB8AC3E}">
        <p14:creationId xmlns:p14="http://schemas.microsoft.com/office/powerpoint/2010/main" val="210206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Report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When unlisted procedure code is reported, attach special report that describes procedure performed. </a:t>
            </a:r>
          </a:p>
          <a:p>
            <a:pPr lvl="1"/>
            <a:r>
              <a:rPr lang="en-US" sz="2400" dirty="0"/>
              <a:t>Special reports may also be required for procedures rarely performed, unusual, or new (to establish medical necessity). </a:t>
            </a:r>
          </a:p>
          <a:p>
            <a:pPr lvl="1"/>
            <a:r>
              <a:rPr lang="en-US" sz="2400" dirty="0"/>
              <a:t>To document a special report, include the following:</a:t>
            </a:r>
          </a:p>
          <a:p>
            <a:pPr lvl="2"/>
            <a:r>
              <a:rPr lang="en-US" sz="2000" dirty="0"/>
              <a:t>Adequate description of the nature, extent, and need for the procedure</a:t>
            </a:r>
          </a:p>
          <a:p>
            <a:pPr lvl="2"/>
            <a:r>
              <a:rPr lang="en-US" sz="2000" dirty="0"/>
              <a:t>Time, effort, equipment necessary to provide procedure</a:t>
            </a:r>
          </a:p>
          <a:p>
            <a:pPr lvl="2"/>
            <a:r>
              <a:rPr lang="en-US" sz="2000" dirty="0"/>
              <a:t>Additional items may also be documented in a special report:</a:t>
            </a:r>
          </a:p>
          <a:p>
            <a:pPr lvl="3"/>
            <a:r>
              <a:rPr lang="en-US" sz="1600" dirty="0"/>
              <a:t>Complexity of symptoms, concurrent problems, diagnostic and therapeutic procedures, final diagnosis, follow-up care, pertinent physical findings</a:t>
            </a:r>
          </a:p>
        </p:txBody>
      </p:sp>
    </p:spTree>
    <p:extLst>
      <p:ext uri="{BB962C8B-B14F-4D97-AF65-F5344CB8AC3E}">
        <p14:creationId xmlns:p14="http://schemas.microsoft.com/office/powerpoint/2010/main" val="106634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Imaging Guidance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When imaging guidance or imaging supervision and interpretation is performed with a surgical procedure and included in the Surgery code description, the Radiology guidelines apply.</a:t>
            </a:r>
          </a:p>
          <a:p>
            <a:r>
              <a:rPr lang="en-US" sz="2800" b="1" dirty="0"/>
              <a:t>Example</a:t>
            </a:r>
            <a:r>
              <a:rPr lang="en-US" sz="2800" dirty="0"/>
              <a:t>: Percutaneous breast biopsy, left, with placement of breast clip and imaging of biopsy specimen, including stereotactic guidance. </a:t>
            </a:r>
          </a:p>
          <a:p>
            <a:pPr lvl="1"/>
            <a:r>
              <a:rPr lang="en-US" sz="2400" dirty="0"/>
              <a:t>Report code 19081.</a:t>
            </a:r>
          </a:p>
          <a:p>
            <a:pPr lvl="1"/>
            <a:r>
              <a:rPr lang="en-US" sz="2400" dirty="0"/>
              <a:t>Stereotactic guidance is included in code 19081, and a separate Radiology code is </a:t>
            </a:r>
            <a:r>
              <a:rPr lang="en-US" sz="2400" i="1" dirty="0"/>
              <a:t>not </a:t>
            </a:r>
            <a:r>
              <a:rPr lang="en-US" sz="2400" dirty="0"/>
              <a:t>reported.</a:t>
            </a:r>
          </a:p>
        </p:txBody>
      </p:sp>
    </p:spTree>
    <p:extLst>
      <p:ext uri="{BB962C8B-B14F-4D97-AF65-F5344CB8AC3E}">
        <p14:creationId xmlns:p14="http://schemas.microsoft.com/office/powerpoint/2010/main" val="12384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Surgical Destruction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Surgical destruction is considered part of a surgical procedure.</a:t>
            </a:r>
          </a:p>
          <a:p>
            <a:pPr lvl="1"/>
            <a:r>
              <a:rPr lang="en-US" sz="2400" dirty="0"/>
              <a:t>Different methods of destruction are </a:t>
            </a:r>
            <a:r>
              <a:rPr lang="en-US" sz="2400" i="1" dirty="0"/>
              <a:t>not </a:t>
            </a:r>
            <a:r>
              <a:rPr lang="en-US" sz="2400" dirty="0"/>
              <a:t>reported separately unless the technique substantially differs from the standard management of a problem or condition. </a:t>
            </a:r>
          </a:p>
          <a:p>
            <a:pPr lvl="2"/>
            <a:r>
              <a:rPr lang="en-US" sz="2000" dirty="0"/>
              <a:t>CPT codes are available for exceptions due to special circumstances.</a:t>
            </a:r>
          </a:p>
          <a:p>
            <a:pPr lvl="1"/>
            <a:r>
              <a:rPr lang="en-US" sz="2400" dirty="0"/>
              <a:t>Surgical destruction includes ablation (or removal) of tissues by any method, including chemical treatment, cryosurgery, </a:t>
            </a:r>
            <a:r>
              <a:rPr lang="en-US" sz="2400" dirty="0" err="1"/>
              <a:t>electrosurgery</a:t>
            </a:r>
            <a:r>
              <a:rPr lang="en-US" sz="2400" dirty="0"/>
              <a:t>, or laser.</a:t>
            </a:r>
          </a:p>
          <a:p>
            <a:pPr lvl="1"/>
            <a:r>
              <a:rPr lang="en-US" sz="2400" b="1" dirty="0"/>
              <a:t>Example</a:t>
            </a:r>
            <a:r>
              <a:rPr lang="en-US" sz="2400" dirty="0"/>
              <a:t>: A physician performed argon laser treatments on a patient with a congenital port wine stain. Report code 17106.</a:t>
            </a:r>
          </a:p>
        </p:txBody>
      </p:sp>
    </p:spTree>
    <p:extLst>
      <p:ext uri="{BB962C8B-B14F-4D97-AF65-F5344CB8AC3E}">
        <p14:creationId xmlns:p14="http://schemas.microsoft.com/office/powerpoint/2010/main" val="347392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Subsection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>
                <a:ea typeface="ＭＳ Ｐゴシック" pitchFamily="34" charset="-128"/>
              </a:rPr>
              <a:t>Contains just two codes:</a:t>
            </a:r>
          </a:p>
          <a:p>
            <a:pPr lvl="1">
              <a:spcBef>
                <a:spcPts val="1200"/>
              </a:spcBef>
            </a:pPr>
            <a:r>
              <a:rPr lang="en-US" dirty="0" smtClean="0">
                <a:ea typeface="ＭＳ Ｐゴシック" pitchFamily="34" charset="-128"/>
              </a:rPr>
              <a:t>10021	 Fine-needle aspiration; without imaging guidance</a:t>
            </a:r>
          </a:p>
          <a:p>
            <a:pPr lvl="1">
              <a:spcBef>
                <a:spcPts val="1200"/>
              </a:spcBef>
            </a:pPr>
            <a:r>
              <a:rPr lang="en-US" dirty="0" smtClean="0">
                <a:ea typeface="ＭＳ Ｐゴシック" pitchFamily="34" charset="-128"/>
              </a:rPr>
              <a:t>10022	 Fine-needle aspiration; with imaging guidance</a:t>
            </a:r>
          </a:p>
          <a:p>
            <a:pPr lvl="1">
              <a:spcBef>
                <a:spcPts val="1200"/>
              </a:spcBef>
            </a:pPr>
            <a:r>
              <a:rPr lang="en-US" dirty="0" smtClean="0">
                <a:ea typeface="ＭＳ Ｐゴシック" pitchFamily="34" charset="-128"/>
              </a:rPr>
              <a:t>Fine-needle aspiration involves the removal of fluid from a cyst or cells from a solid mass.</a:t>
            </a:r>
          </a:p>
          <a:p>
            <a:pPr lvl="1">
              <a:spcBef>
                <a:spcPts val="1200"/>
              </a:spcBef>
            </a:pPr>
            <a:r>
              <a:rPr lang="en-US" b="1" dirty="0" smtClean="0">
                <a:ea typeface="ＭＳ Ｐゴシック" pitchFamily="34" charset="-128"/>
              </a:rPr>
              <a:t>Example: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smtClean="0"/>
              <a:t>A physician aspirates a cyst, using FNA technique. Report code 10021.</a:t>
            </a:r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693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Integumentary System Subsection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Includes dermatological procedures, plastic surgery, and components of multiple surgical procedures</a:t>
            </a:r>
          </a:p>
          <a:p>
            <a:pPr>
              <a:spcBef>
                <a:spcPts val="1200"/>
              </a:spcBef>
            </a:pPr>
            <a:r>
              <a:rPr lang="en-US" dirty="0"/>
              <a:t>Often performed as staged procedures due to complexity of services rendered</a:t>
            </a:r>
          </a:p>
          <a:p>
            <a:pPr>
              <a:spcBef>
                <a:spcPts val="1200"/>
              </a:spcBef>
            </a:pPr>
            <a:r>
              <a:rPr lang="en-US" dirty="0"/>
              <a:t>Includes incision, biopsy, removal, paring, </a:t>
            </a:r>
            <a:r>
              <a:rPr lang="en-US" dirty="0" err="1"/>
              <a:t>curettement</a:t>
            </a:r>
            <a:r>
              <a:rPr lang="en-US" dirty="0"/>
              <a:t>, shaving, destruction, excision, repair, adjacent tissue rearrangement, grafts, flaps, and specialized services</a:t>
            </a:r>
          </a:p>
        </p:txBody>
      </p:sp>
    </p:spTree>
    <p:extLst>
      <p:ext uri="{BB962C8B-B14F-4D97-AF65-F5344CB8AC3E}">
        <p14:creationId xmlns:p14="http://schemas.microsoft.com/office/powerpoint/2010/main" val="35656449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Integumentary System </a:t>
            </a:r>
            <a:r>
              <a:rPr lang="en-US" dirty="0" smtClean="0"/>
              <a:t>Subsection </a:t>
            </a:r>
            <a:r>
              <a:rPr lang="en-US" dirty="0"/>
              <a:t>Headings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Skin, Subcutaneous and Accessory Structures</a:t>
            </a:r>
          </a:p>
          <a:p>
            <a:pPr>
              <a:spcBef>
                <a:spcPts val="1200"/>
              </a:spcBef>
            </a:pPr>
            <a:r>
              <a:rPr lang="en-US" dirty="0"/>
              <a:t>Nails</a:t>
            </a:r>
          </a:p>
          <a:p>
            <a:pPr>
              <a:spcBef>
                <a:spcPts val="1200"/>
              </a:spcBef>
            </a:pPr>
            <a:r>
              <a:rPr lang="en-US" dirty="0"/>
              <a:t>Pilonidal cyst</a:t>
            </a:r>
          </a:p>
          <a:p>
            <a:pPr>
              <a:spcBef>
                <a:spcPts val="1200"/>
              </a:spcBef>
            </a:pPr>
            <a:r>
              <a:rPr lang="en-US" dirty="0"/>
              <a:t>Introduction</a:t>
            </a:r>
          </a:p>
          <a:p>
            <a:pPr>
              <a:spcBef>
                <a:spcPts val="1200"/>
              </a:spcBef>
            </a:pPr>
            <a:r>
              <a:rPr lang="en-US" dirty="0"/>
              <a:t>Repair (closure)</a:t>
            </a:r>
          </a:p>
          <a:p>
            <a:pPr>
              <a:spcBef>
                <a:spcPts val="1200"/>
              </a:spcBef>
            </a:pPr>
            <a:r>
              <a:rPr lang="en-US" dirty="0"/>
              <a:t>Destruction</a:t>
            </a:r>
          </a:p>
          <a:p>
            <a:pPr>
              <a:spcBef>
                <a:spcPts val="1200"/>
              </a:spcBef>
            </a:pPr>
            <a:r>
              <a:rPr lang="en-US" dirty="0"/>
              <a:t>Breast</a:t>
            </a:r>
          </a:p>
        </p:txBody>
      </p:sp>
    </p:spTree>
    <p:extLst>
      <p:ext uri="{BB962C8B-B14F-4D97-AF65-F5344CB8AC3E}">
        <p14:creationId xmlns:p14="http://schemas.microsoft.com/office/powerpoint/2010/main" val="80564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Outline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Overview of Surgery Section</a:t>
            </a:r>
          </a:p>
          <a:p>
            <a:r>
              <a:rPr lang="en-US" dirty="0"/>
              <a:t>Surgery Guidelines</a:t>
            </a:r>
          </a:p>
          <a:p>
            <a:r>
              <a:rPr lang="en-US" dirty="0"/>
              <a:t>General Subsection</a:t>
            </a:r>
          </a:p>
          <a:p>
            <a:r>
              <a:rPr lang="en-US" dirty="0"/>
              <a:t>Integumentary System Subsection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00185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Objectives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dirty="0"/>
              <a:t>At the conclusion of this chapter, the student should be able to:</a:t>
            </a:r>
          </a:p>
          <a:p>
            <a:pPr>
              <a:spcAft>
                <a:spcPts val="0"/>
              </a:spcAft>
            </a:pPr>
            <a:r>
              <a:rPr lang="en-US" sz="2800" dirty="0"/>
              <a:t>Define key terms related to CPT General and Integumentary System </a:t>
            </a:r>
            <a:r>
              <a:rPr lang="en-US" sz="2800" dirty="0" smtClean="0"/>
              <a:t>subsections </a:t>
            </a:r>
            <a:r>
              <a:rPr lang="en-US" sz="2800" dirty="0"/>
              <a:t> of CPT Surgery</a:t>
            </a:r>
            <a:r>
              <a:rPr lang="en-US" sz="2800" dirty="0" smtClean="0"/>
              <a:t>.</a:t>
            </a:r>
            <a:endParaRPr lang="en-US" sz="2800" dirty="0"/>
          </a:p>
          <a:p>
            <a:pPr>
              <a:spcAft>
                <a:spcPts val="0"/>
              </a:spcAft>
            </a:pPr>
            <a:r>
              <a:rPr lang="en-US" sz="2800" dirty="0"/>
              <a:t>Provide an overview about</a:t>
            </a:r>
            <a:r>
              <a:rPr lang="en-US" sz="2800" dirty="0" smtClean="0"/>
              <a:t> </a:t>
            </a:r>
            <a:r>
              <a:rPr lang="en-US" sz="2800" dirty="0"/>
              <a:t>the CPT Surgery </a:t>
            </a:r>
            <a:r>
              <a:rPr lang="en-US" sz="2800" dirty="0" smtClean="0"/>
              <a:t>section, </a:t>
            </a:r>
            <a:r>
              <a:rPr lang="en-US" sz="2800" dirty="0"/>
              <a:t>including its organization, format, and content</a:t>
            </a:r>
            <a:r>
              <a:rPr lang="en-US" sz="2800" dirty="0" smtClean="0"/>
              <a:t>.</a:t>
            </a:r>
            <a:endParaRPr lang="en-US" sz="2800" dirty="0"/>
          </a:p>
          <a:p>
            <a:pPr>
              <a:spcAft>
                <a:spcPts val="0"/>
              </a:spcAft>
            </a:pPr>
            <a:r>
              <a:rPr lang="en-US" sz="2800" dirty="0"/>
              <a:t>Interpret CPT Surgery guidelines.</a:t>
            </a:r>
          </a:p>
          <a:p>
            <a:pPr>
              <a:spcAft>
                <a:spcPts val="0"/>
              </a:spcAft>
            </a:pPr>
            <a:r>
              <a:rPr lang="en-US" sz="2800" dirty="0"/>
              <a:t>Assign codes from the General subsection of CPT Surgery</a:t>
            </a:r>
            <a:r>
              <a:rPr lang="en-US" sz="2800" dirty="0" smtClean="0"/>
              <a:t>.</a:t>
            </a:r>
            <a:endParaRPr lang="en-US" sz="2800" dirty="0"/>
          </a:p>
          <a:p>
            <a:pPr>
              <a:spcAft>
                <a:spcPts val="0"/>
              </a:spcAft>
            </a:pPr>
            <a:r>
              <a:rPr lang="en-US" sz="2800" dirty="0"/>
              <a:t>Assign codes from the Integumentary System subsection of CPT Surgery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5588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CPT Surgery section:</a:t>
            </a:r>
          </a:p>
          <a:p>
            <a:pPr lvl="1"/>
            <a:r>
              <a:rPr lang="en-US" dirty="0"/>
              <a:t>Contains codes for surgical procedures</a:t>
            </a:r>
          </a:p>
          <a:p>
            <a:pPr lvl="1"/>
            <a:r>
              <a:rPr lang="en-US" dirty="0"/>
              <a:t>Includes multiple codes that describe similar procedures that allow for coding specificity</a:t>
            </a:r>
          </a:p>
          <a:p>
            <a:r>
              <a:rPr lang="en-US" dirty="0"/>
              <a:t>Physician decides whether one or more procedures will be performed during and encounter.</a:t>
            </a:r>
          </a:p>
          <a:p>
            <a:r>
              <a:rPr lang="en-US" dirty="0"/>
              <a:t>Documentation guides the selection of appropriate codes for reporting to payers.</a:t>
            </a:r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437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Surgery Section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3036661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800" dirty="0">
                <a:ea typeface="ＭＳ Ｐゴシック" pitchFamily="34" charset="-128"/>
              </a:rPr>
              <a:t>Organized anatomically</a:t>
            </a:r>
          </a:p>
          <a:p>
            <a:pPr lvl="1">
              <a:spcAft>
                <a:spcPts val="0"/>
              </a:spcAft>
            </a:pPr>
            <a:r>
              <a:rPr lang="en-US" sz="2400" dirty="0">
                <a:ea typeface="ＭＳ Ｐゴシック" pitchFamily="34" charset="-128"/>
              </a:rPr>
              <a:t>Major body area</a:t>
            </a:r>
          </a:p>
          <a:p>
            <a:pPr lvl="1">
              <a:spcAft>
                <a:spcPts val="0"/>
              </a:spcAft>
            </a:pPr>
            <a:r>
              <a:rPr lang="en-US" sz="2400" dirty="0">
                <a:ea typeface="ＭＳ Ｐゴシック" pitchFamily="34" charset="-128"/>
              </a:rPr>
              <a:t>Organ system</a:t>
            </a:r>
          </a:p>
          <a:p>
            <a:pPr>
              <a:spcAft>
                <a:spcPts val="0"/>
              </a:spcAft>
            </a:pPr>
            <a:r>
              <a:rPr lang="en-US" sz="2800" dirty="0">
                <a:ea typeface="ＭＳ Ｐゴシック" pitchFamily="34" charset="-128"/>
              </a:rPr>
              <a:t>Headings and subheadings are organized according to type of procedure</a:t>
            </a:r>
          </a:p>
          <a:p>
            <a:pPr>
              <a:spcAft>
                <a:spcPts val="0"/>
              </a:spcAft>
            </a:pPr>
            <a:r>
              <a:rPr lang="en-US" sz="2800" dirty="0">
                <a:ea typeface="ＭＳ Ｐゴシック" pitchFamily="34" charset="-128"/>
              </a:rPr>
              <a:t>Careful review of patient record leads to accurate coding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idx="10"/>
          </p:nvPr>
        </p:nvSpPr>
        <p:spPr>
          <a:xfrm>
            <a:off x="838200" y="4444931"/>
            <a:ext cx="4648200" cy="1563986"/>
          </a:xfrm>
        </p:spPr>
        <p:txBody>
          <a:bodyPr/>
          <a:lstStyle/>
          <a:p>
            <a:pPr marL="822960" indent="-320040"/>
            <a:r>
              <a:rPr lang="en-US" sz="2400" dirty="0"/>
              <a:t>Body system</a:t>
            </a:r>
          </a:p>
          <a:p>
            <a:pPr marL="822960" indent="-320040"/>
            <a:r>
              <a:rPr lang="en-US" sz="2400" dirty="0"/>
              <a:t>Surgical approach</a:t>
            </a:r>
          </a:p>
          <a:p>
            <a:pPr marL="822960" indent="-320040"/>
            <a:r>
              <a:rPr lang="en-US" sz="2400" dirty="0"/>
              <a:t>Anatomical site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idx="11"/>
          </p:nvPr>
        </p:nvSpPr>
        <p:spPr>
          <a:xfrm>
            <a:off x="4528456" y="4444930"/>
            <a:ext cx="6037943" cy="1447871"/>
          </a:xfrm>
        </p:spPr>
        <p:txBody>
          <a:bodyPr/>
          <a:lstStyle/>
          <a:p>
            <a:pPr marL="822960" indent="-320040"/>
            <a:r>
              <a:rPr lang="en-US" sz="2400" dirty="0"/>
              <a:t>Type of procedure performed</a:t>
            </a:r>
          </a:p>
          <a:p>
            <a:pPr lvl="1"/>
            <a:r>
              <a:rPr lang="en-US" sz="2400" dirty="0"/>
              <a:t>Whether multiple procedures were</a:t>
            </a:r>
            <a:br>
              <a:rPr lang="en-US" sz="2400" dirty="0"/>
            </a:br>
            <a:r>
              <a:rPr lang="en-US" sz="2400" dirty="0"/>
              <a:t>performed</a:t>
            </a:r>
          </a:p>
        </p:txBody>
      </p:sp>
    </p:spTree>
    <p:extLst>
      <p:ext uri="{BB962C8B-B14F-4D97-AF65-F5344CB8AC3E}">
        <p14:creationId xmlns:p14="http://schemas.microsoft.com/office/powerpoint/2010/main" val="179359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 of Surgery Section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sz="2800" dirty="0">
                <a:ea typeface="ＭＳ Ｐゴシック" pitchFamily="34" charset="-128"/>
              </a:rPr>
              <a:t>Surgery Guidelines</a:t>
            </a:r>
          </a:p>
          <a:p>
            <a:pPr lvl="1">
              <a:spcBef>
                <a:spcPts val="300"/>
              </a:spcBef>
            </a:pPr>
            <a:r>
              <a:rPr lang="en-US" sz="2400" dirty="0">
                <a:ea typeface="ＭＳ Ｐゴシック" pitchFamily="34" charset="-128"/>
              </a:rPr>
              <a:t>Located at beginning of Surgery section</a:t>
            </a:r>
          </a:p>
          <a:p>
            <a:pPr lvl="1">
              <a:spcBef>
                <a:spcPts val="300"/>
              </a:spcBef>
            </a:pPr>
            <a:r>
              <a:rPr lang="en-US" sz="2400" dirty="0">
                <a:ea typeface="ＭＳ Ｐゴシック" pitchFamily="34" charset="-128"/>
              </a:rPr>
              <a:t>Apply to all codes in Surgery section</a:t>
            </a:r>
          </a:p>
          <a:p>
            <a:r>
              <a:rPr lang="en-US" sz="2800" dirty="0">
                <a:ea typeface="ＭＳ Ｐゴシック" pitchFamily="34" charset="-128"/>
              </a:rPr>
              <a:t>Notes</a:t>
            </a:r>
          </a:p>
          <a:p>
            <a:pPr lvl="1">
              <a:spcBef>
                <a:spcPts val="300"/>
              </a:spcBef>
            </a:pPr>
            <a:r>
              <a:rPr lang="en-US" sz="2400" dirty="0">
                <a:ea typeface="ＭＳ Ｐゴシック" pitchFamily="34" charset="-128"/>
              </a:rPr>
              <a:t>Located throughout Surgery section</a:t>
            </a:r>
          </a:p>
          <a:p>
            <a:pPr lvl="1">
              <a:spcBef>
                <a:spcPts val="300"/>
              </a:spcBef>
            </a:pPr>
            <a:r>
              <a:rPr lang="en-US" sz="2400" dirty="0">
                <a:ea typeface="ＭＳ Ｐゴシック" pitchFamily="34" charset="-128"/>
              </a:rPr>
              <a:t>Apply to specific subsection, heading, or subheading</a:t>
            </a:r>
          </a:p>
          <a:p>
            <a:r>
              <a:rPr lang="en-US" sz="2800" dirty="0">
                <a:ea typeface="ＭＳ Ｐゴシック" pitchFamily="34" charset="-128"/>
              </a:rPr>
              <a:t>Organization</a:t>
            </a:r>
          </a:p>
          <a:p>
            <a:pPr lvl="1">
              <a:spcBef>
                <a:spcPts val="300"/>
              </a:spcBef>
            </a:pPr>
            <a:r>
              <a:rPr lang="en-US" sz="2400" dirty="0">
                <a:ea typeface="ＭＳ Ｐゴシック" pitchFamily="34" charset="-128"/>
              </a:rPr>
              <a:t>Major body area</a:t>
            </a:r>
          </a:p>
          <a:p>
            <a:pPr lvl="1">
              <a:spcBef>
                <a:spcPts val="300"/>
              </a:spcBef>
            </a:pPr>
            <a:r>
              <a:rPr lang="en-US" sz="2400" dirty="0">
                <a:ea typeface="ＭＳ Ｐゴシック" pitchFamily="34" charset="-128"/>
              </a:rPr>
              <a:t>Organ system</a:t>
            </a:r>
          </a:p>
        </p:txBody>
      </p:sp>
    </p:spTree>
    <p:extLst>
      <p:ext uri="{BB962C8B-B14F-4D97-AF65-F5344CB8AC3E}">
        <p14:creationId xmlns:p14="http://schemas.microsoft.com/office/powerpoint/2010/main" val="348039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34" charset="-128"/>
              </a:rPr>
              <a:t>Surgery Subsections</a:t>
            </a:r>
            <a:endParaRPr lang="en-US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5201653" cy="485457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600" dirty="0">
                <a:ea typeface="ＭＳ Ｐゴシック" pitchFamily="34" charset="-128"/>
              </a:rPr>
              <a:t>General</a:t>
            </a:r>
          </a:p>
          <a:p>
            <a:pPr>
              <a:spcAft>
                <a:spcPts val="0"/>
              </a:spcAft>
            </a:pPr>
            <a:r>
              <a:rPr lang="en-US" sz="2600" dirty="0">
                <a:ea typeface="ＭＳ Ｐゴシック" pitchFamily="34" charset="-128"/>
              </a:rPr>
              <a:t>Integumentary System</a:t>
            </a:r>
          </a:p>
          <a:p>
            <a:pPr>
              <a:spcAft>
                <a:spcPts val="0"/>
              </a:spcAft>
            </a:pPr>
            <a:r>
              <a:rPr lang="en-US" sz="2600" dirty="0">
                <a:ea typeface="ＭＳ Ｐゴシック" pitchFamily="34" charset="-128"/>
              </a:rPr>
              <a:t>Musculoskeletal System</a:t>
            </a:r>
          </a:p>
          <a:p>
            <a:pPr>
              <a:spcAft>
                <a:spcPts val="0"/>
              </a:spcAft>
            </a:pPr>
            <a:r>
              <a:rPr lang="en-US" sz="2600" dirty="0">
                <a:ea typeface="ＭＳ Ｐゴシック" pitchFamily="34" charset="-128"/>
              </a:rPr>
              <a:t>Respiratory System</a:t>
            </a:r>
          </a:p>
          <a:p>
            <a:pPr>
              <a:spcAft>
                <a:spcPts val="0"/>
              </a:spcAft>
            </a:pPr>
            <a:r>
              <a:rPr lang="en-US" sz="2600" dirty="0">
                <a:ea typeface="ＭＳ Ｐゴシック" pitchFamily="34" charset="-128"/>
              </a:rPr>
              <a:t>Cardiovascular System</a:t>
            </a:r>
          </a:p>
          <a:p>
            <a:pPr>
              <a:spcAft>
                <a:spcPts val="0"/>
              </a:spcAft>
            </a:pPr>
            <a:r>
              <a:rPr lang="en-US" sz="2600" dirty="0">
                <a:ea typeface="ＭＳ Ｐゴシック" pitchFamily="34" charset="-128"/>
              </a:rPr>
              <a:t>Hemic and Lymphatic Systems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Mediastinum and Diaphragm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Digestive System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Urinary System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Male Genital System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0"/>
          </p:nvPr>
        </p:nvSpPr>
        <p:spPr>
          <a:xfrm>
            <a:off x="5987705" y="1340349"/>
            <a:ext cx="5731042" cy="467544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600" dirty="0"/>
              <a:t>Reproductive System Procedures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Intersex Surgery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Female Genital System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Maternity Care and Delivery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Endocrine System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Nervous System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Eye and Ocular Adnexa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Auditory System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Operating </a:t>
            </a:r>
            <a:r>
              <a:rPr lang="en-US" sz="2600" dirty="0" smtClean="0"/>
              <a:t>Microscope</a:t>
            </a:r>
            <a:endParaRPr lang="en-US" sz="260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6220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ea typeface="ＭＳ Ｐゴシック" pitchFamily="34" charset="-128"/>
              </a:rPr>
              <a:t>Diagnostic and Therapeutic Procedures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Diagnostic procedures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Performed to evaluate complaints or symptoms </a:t>
            </a:r>
          </a:p>
          <a:p>
            <a:pPr lvl="1"/>
            <a:r>
              <a:rPr lang="en-US" dirty="0"/>
              <a:t>Establish diagnosis</a:t>
            </a:r>
          </a:p>
          <a:p>
            <a:r>
              <a:rPr lang="en-US" b="1" dirty="0"/>
              <a:t>Therapeutic surgical procedures</a:t>
            </a:r>
            <a:endParaRPr lang="en-US" dirty="0"/>
          </a:p>
          <a:p>
            <a:pPr lvl="1"/>
            <a:r>
              <a:rPr lang="en-US" dirty="0"/>
              <a:t>Treat specific conditions or injuries</a:t>
            </a:r>
          </a:p>
          <a:p>
            <a:pPr lvl="1"/>
            <a:r>
              <a:rPr lang="en-US" dirty="0"/>
              <a:t>Include normal, uncomplicated follow-up </a:t>
            </a:r>
            <a:r>
              <a:rPr lang="en-US" dirty="0" smtClean="0"/>
              <a:t>care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75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ccessible_PPT_Template_Cengage_M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ssible_PPT_Template_Cengage_MPS.potx" id="{6A341ED2-E63B-4177-9AAF-670EA0822A4A}" vid="{9F6311B6-333D-45C7-A3D7-227D14483E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Accessible_PPT_Template_Cengage_MPS</Template>
  <TotalTime>784</TotalTime>
  <Words>1418</Words>
  <Application>Microsoft Office PowerPoint</Application>
  <PresentationFormat>Widescreen</PresentationFormat>
  <Paragraphs>180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ＭＳ Ｐゴシック</vt:lpstr>
      <vt:lpstr>Arial</vt:lpstr>
      <vt:lpstr>Arial</vt:lpstr>
      <vt:lpstr>Wingdings 2</vt:lpstr>
      <vt:lpstr>Accessible_PPT_Template_Cengage_MPS</vt:lpstr>
      <vt:lpstr>3-2-1 CODE IT!</vt:lpstr>
      <vt:lpstr>CPT Surgery I</vt:lpstr>
      <vt:lpstr>Chapter Outline</vt:lpstr>
      <vt:lpstr>Chapter Objectives</vt:lpstr>
      <vt:lpstr>Introduction</vt:lpstr>
      <vt:lpstr>Overview of Surgery Section</vt:lpstr>
      <vt:lpstr>Organization of Surgery Section</vt:lpstr>
      <vt:lpstr>Surgery Subsections</vt:lpstr>
      <vt:lpstr>Diagnostic and Therapeutic Procedures</vt:lpstr>
      <vt:lpstr>Organization of Surgery Subheadings</vt:lpstr>
      <vt:lpstr>Surgery Guidelines</vt:lpstr>
      <vt:lpstr>Services</vt:lpstr>
      <vt:lpstr>CPT Surgical Package Definition</vt:lpstr>
      <vt:lpstr>Global Surgical Package</vt:lpstr>
      <vt:lpstr>Follow-up Care for Diagnostic Procedures</vt:lpstr>
      <vt:lpstr>Follow-up Care for Therapeutic Surgical Procedures</vt:lpstr>
      <vt:lpstr>Supplied Materials</vt:lpstr>
      <vt:lpstr>Reporting More Than One Procedure</vt:lpstr>
      <vt:lpstr>Separate Procedure</vt:lpstr>
      <vt:lpstr>Unlisted Service or Procedure</vt:lpstr>
      <vt:lpstr>Special Report</vt:lpstr>
      <vt:lpstr>Imaging Guidance</vt:lpstr>
      <vt:lpstr>Surgical Destruction</vt:lpstr>
      <vt:lpstr>General Subsection</vt:lpstr>
      <vt:lpstr>Integumentary System Subsection</vt:lpstr>
      <vt:lpstr>Integumentary System Subsection Headings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Ashwani Kumar</dc:creator>
  <cp:lastModifiedBy>Hilari Simmons</cp:lastModifiedBy>
  <cp:revision>113</cp:revision>
  <dcterms:created xsi:type="dcterms:W3CDTF">2018-11-12T04:25:48Z</dcterms:created>
  <dcterms:modified xsi:type="dcterms:W3CDTF">2019-12-19T17:53:03Z</dcterms:modified>
</cp:coreProperties>
</file>