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81"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3F4"/>
    <a:srgbClr val="F3F9FA"/>
    <a:srgbClr val="BBE0E3"/>
    <a:srgbClr val="2D2D8A"/>
    <a:srgbClr val="0000FF"/>
    <a:srgbClr val="57E0E3"/>
    <a:srgbClr val="006298"/>
    <a:srgbClr val="004A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97" autoAdjust="0"/>
    <p:restoredTop sz="94687" autoAdjust="0"/>
  </p:normalViewPr>
  <p:slideViewPr>
    <p:cSldViewPr snapToGrid="0">
      <p:cViewPr varScale="1">
        <p:scale>
          <a:sx n="70" d="100"/>
          <a:sy n="70" d="100"/>
        </p:scale>
        <p:origin x="768"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838200" y="2125663"/>
            <a:ext cx="10515600" cy="914400"/>
          </a:xfrm>
        </p:spPr>
        <p:txBody>
          <a:bodyPr anchor="ctr">
            <a:noAutofit/>
          </a:bodyPr>
          <a:lstStyle>
            <a:lvl1pPr algn="ctr">
              <a:defRPr sz="3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724400" y="3589338"/>
            <a:ext cx="2743200" cy="731520"/>
          </a:xfrm>
        </p:spPr>
        <p:txBody>
          <a:bodyPr>
            <a:noAutofit/>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date</a:t>
            </a:r>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hasCustomPrompt="1"/>
          </p:nvPr>
        </p:nvSpPr>
        <p:spPr>
          <a:xfrm>
            <a:off x="2888443" y="6301527"/>
            <a:ext cx="8805672" cy="457200"/>
          </a:xfrm>
        </p:spPr>
        <p:txBody>
          <a:bodyPr anchor="b">
            <a:noAutofit/>
          </a:bodyPr>
          <a:lstStyle>
            <a:lvl1pPr marL="0" indent="0">
              <a:buNone/>
              <a:defRPr sz="1400">
                <a:solidFill>
                  <a:schemeClr val="bg1"/>
                </a:solidFill>
              </a:defRPr>
            </a:lvl1pPr>
          </a:lstStyle>
          <a:p>
            <a:pPr lvl="0"/>
            <a:r>
              <a:rPr lang="en-US" dirty="0" smtClean="0"/>
              <a:t>[Author Name], [Book Title], [#] Edition. © [Insert Year]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527062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5029200" cy="548640"/>
          </a:xfrm>
        </p:spPr>
        <p:txBody>
          <a:bodyPr>
            <a:noAutofit/>
          </a:bodyPr>
          <a:lstStyle>
            <a:lvl1pPr marL="0" indent="0" algn="ctr">
              <a:buNone/>
              <a:defRPr sz="2800" b="1">
                <a:solidFill>
                  <a:srgbClr val="006298"/>
                </a:solidFill>
              </a:defRPr>
            </a:lvl1pPr>
          </a:lstStyle>
          <a:p>
            <a:pPr lvl="0"/>
            <a:r>
              <a:rPr lang="en-US" smtClean="0"/>
              <a:t>Click to edit Master text styles</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017486"/>
            <a:ext cx="5029200" cy="4055019"/>
          </a:xfrm>
        </p:spPr>
        <p:txBody>
          <a:bodyPr>
            <a:noAutofit/>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6324600" y="1317625"/>
            <a:ext cx="5029200" cy="548640"/>
          </a:xfrm>
        </p:spPr>
        <p:txBody>
          <a:bodyPr>
            <a:noAutofit/>
          </a:bodyPr>
          <a:lstStyle>
            <a:lvl1pPr marL="0" indent="0" algn="ctr">
              <a:buNone/>
              <a:defRPr sz="2800" b="1">
                <a:solidFill>
                  <a:srgbClr val="006298"/>
                </a:solidFill>
              </a:defRPr>
            </a:lvl1pPr>
            <a:lvl2pPr>
              <a:defRPr sz="2400"/>
            </a:lvl2pPr>
            <a:lvl3pPr>
              <a:defRPr sz="2000"/>
            </a:lvl3pPr>
            <a:lvl4pPr>
              <a:defRPr sz="1800"/>
            </a:lvl4pPr>
            <a:lvl5pPr>
              <a:defRPr sz="1800"/>
            </a:lvl5pPr>
          </a:lstStyle>
          <a:p>
            <a:pPr lvl="0"/>
            <a:r>
              <a:rPr lang="en-US" smtClean="0"/>
              <a:t>Click to edit Master text styles</a:t>
            </a:r>
          </a:p>
        </p:txBody>
      </p:sp>
      <p:sp>
        <p:nvSpPr>
          <p:cNvPr id="7" name="Content Placeholder 2"/>
          <p:cNvSpPr>
            <a:spLocks noGrp="1"/>
          </p:cNvSpPr>
          <p:nvPr>
            <p:ph idx="12"/>
          </p:nvPr>
        </p:nvSpPr>
        <p:spPr>
          <a:xfrm>
            <a:off x="6324600" y="2017486"/>
            <a:ext cx="5029200" cy="4055019"/>
          </a:xfrm>
        </p:spPr>
        <p:txBody>
          <a:bodyPr>
            <a:noAutofit/>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8976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smtClean="0"/>
              <a:t>Click to edit Master title style</a:t>
            </a:r>
            <a:endParaRPr lang="en-US" dirty="0"/>
          </a:p>
        </p:txBody>
      </p:sp>
      <p:sp>
        <p:nvSpPr>
          <p:cNvPr id="3" name="Content Placeholder 2"/>
          <p:cNvSpPr>
            <a:spLocks noGrp="1"/>
          </p:cNvSpPr>
          <p:nvPr>
            <p:ph idx="1" hasCustomPrompt="1"/>
          </p:nvPr>
        </p:nvSpPr>
        <p:spPr>
          <a:xfrm>
            <a:off x="838200" y="1317625"/>
            <a:ext cx="10515600" cy="548640"/>
          </a:xfrm>
        </p:spPr>
        <p:txBody>
          <a:bodyPr>
            <a:noAutofit/>
          </a:bodyPr>
          <a:lstStyle>
            <a:lvl1pPr marL="0" indent="0" algn="l">
              <a:buNone/>
              <a:defRPr sz="2800" b="1">
                <a:solidFill>
                  <a:srgbClr val="006298"/>
                </a:solidFill>
              </a:defRPr>
            </a:lvl1pPr>
          </a:lstStyle>
          <a:p>
            <a:pPr lvl="0"/>
            <a:r>
              <a:rPr lang="en-US" dirty="0" smtClean="0"/>
              <a:t>Section Header</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1988185"/>
            <a:ext cx="10515600" cy="1554480"/>
          </a:xfrm>
        </p:spPr>
        <p:txBody>
          <a:bodyPr>
            <a:noAutofit/>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hasCustomPrompt="1"/>
          </p:nvPr>
        </p:nvSpPr>
        <p:spPr>
          <a:xfrm>
            <a:off x="838200" y="3872137"/>
            <a:ext cx="10515600" cy="548640"/>
          </a:xfrm>
        </p:spPr>
        <p:txBody>
          <a:bodyPr>
            <a:noAutofit/>
          </a:bodyPr>
          <a:lstStyle>
            <a:lvl1pPr marL="0" indent="0" algn="l">
              <a:buNone/>
              <a:defRPr sz="2800" b="1">
                <a:solidFill>
                  <a:srgbClr val="006298"/>
                </a:solidFill>
              </a:defRPr>
            </a:lvl1pPr>
            <a:lvl2pPr>
              <a:defRPr sz="2400"/>
            </a:lvl2pPr>
            <a:lvl3pPr>
              <a:defRPr sz="2000"/>
            </a:lvl3pPr>
            <a:lvl4pPr>
              <a:defRPr sz="1800"/>
            </a:lvl4pPr>
            <a:lvl5pPr>
              <a:defRPr sz="1800"/>
            </a:lvl5pPr>
          </a:lstStyle>
          <a:p>
            <a:pPr lvl="0"/>
            <a:r>
              <a:rPr lang="en-US" dirty="0" smtClean="0"/>
              <a:t>Section Header</a:t>
            </a:r>
          </a:p>
        </p:txBody>
      </p:sp>
      <p:sp>
        <p:nvSpPr>
          <p:cNvPr id="7" name="Content Placeholder 2"/>
          <p:cNvSpPr>
            <a:spLocks noGrp="1"/>
          </p:cNvSpPr>
          <p:nvPr>
            <p:ph idx="12"/>
          </p:nvPr>
        </p:nvSpPr>
        <p:spPr>
          <a:xfrm>
            <a:off x="838200" y="4518025"/>
            <a:ext cx="10515600" cy="155448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34361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3300984" cy="548640"/>
          </a:xfrm>
        </p:spPr>
        <p:txBody>
          <a:bodyPr>
            <a:noAutofit/>
          </a:bodyPr>
          <a:lstStyle>
            <a:lvl1pPr marL="0" indent="0" algn="ctr">
              <a:buNone/>
              <a:defRPr sz="2000" b="1">
                <a:solidFill>
                  <a:srgbClr val="006298"/>
                </a:solidFill>
              </a:defRPr>
            </a:lvl1pPr>
          </a:lstStyle>
          <a:p>
            <a:pPr lvl="0"/>
            <a:r>
              <a:rPr lang="en-US" smtClean="0"/>
              <a:t>Click to edit Master text styles</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4445508" y="1317625"/>
            <a:ext cx="3300984" cy="548640"/>
          </a:xfrm>
        </p:spPr>
        <p:txBody>
          <a:bodyPr>
            <a:noAutofit/>
          </a:bodyPr>
          <a:lstStyle>
            <a:lvl1pPr marL="0" indent="0" algn="ctr">
              <a:buNone/>
              <a:defRPr sz="2000" b="1">
                <a:solidFill>
                  <a:srgbClr val="006298"/>
                </a:solidFill>
              </a:defRPr>
            </a:lvl1pPr>
            <a:lvl2pPr>
              <a:defRPr sz="2400"/>
            </a:lvl2pPr>
            <a:lvl3pPr>
              <a:defRPr sz="2000"/>
            </a:lvl3pPr>
            <a:lvl4pPr>
              <a:defRPr sz="1800"/>
            </a:lvl4pPr>
            <a:lvl5pPr>
              <a:defRPr sz="1800"/>
            </a:lvl5pPr>
          </a:lstStyle>
          <a:p>
            <a:pPr lvl="0"/>
            <a:r>
              <a:rPr lang="en-US" smtClean="0"/>
              <a:t>Click to edit Master text styles</a:t>
            </a:r>
          </a:p>
        </p:txBody>
      </p:sp>
      <p:sp>
        <p:nvSpPr>
          <p:cNvPr id="7" name="Content Placeholder 2"/>
          <p:cNvSpPr>
            <a:spLocks noGrp="1"/>
          </p:cNvSpPr>
          <p:nvPr>
            <p:ph idx="12"/>
          </p:nvPr>
        </p:nvSpPr>
        <p:spPr>
          <a:xfrm>
            <a:off x="4445508"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3"/>
          </p:nvPr>
        </p:nvSpPr>
        <p:spPr>
          <a:xfrm>
            <a:off x="8052816" y="1317625"/>
            <a:ext cx="3300984" cy="548640"/>
          </a:xfrm>
        </p:spPr>
        <p:txBody>
          <a:bodyPr>
            <a:noAutofit/>
          </a:bodyPr>
          <a:lstStyle>
            <a:lvl1pPr marL="0" indent="0" algn="ctr">
              <a:buNone/>
              <a:defRPr sz="2000" b="1">
                <a:solidFill>
                  <a:srgbClr val="006298"/>
                </a:solidFill>
              </a:defRPr>
            </a:lvl1pPr>
            <a:lvl2pPr>
              <a:defRPr sz="1800"/>
            </a:lvl2pPr>
            <a:lvl3pPr>
              <a:defRPr sz="1600"/>
            </a:lvl3pPr>
            <a:lvl4pPr>
              <a:defRPr sz="1400"/>
            </a:lvl4pPr>
            <a:lvl5pPr>
              <a:defRPr sz="1400"/>
            </a:lvl5pPr>
          </a:lstStyle>
          <a:p>
            <a:pPr lvl="0"/>
            <a:r>
              <a:rPr lang="en-US" smtClean="0"/>
              <a:t>Click to edit Master text styles</a:t>
            </a:r>
          </a:p>
        </p:txBody>
      </p:sp>
      <p:sp>
        <p:nvSpPr>
          <p:cNvPr id="10" name="Content Placeholder 2"/>
          <p:cNvSpPr>
            <a:spLocks noGrp="1"/>
          </p:cNvSpPr>
          <p:nvPr>
            <p:ph idx="14"/>
          </p:nvPr>
        </p:nvSpPr>
        <p:spPr>
          <a:xfrm>
            <a:off x="8052816"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7345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4"/>
            <a:ext cx="10515600" cy="3399519"/>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5" name="Content Placeholder 2"/>
          <p:cNvSpPr>
            <a:spLocks noGrp="1"/>
          </p:cNvSpPr>
          <p:nvPr>
            <p:ph idx="10" hasCustomPrompt="1"/>
          </p:nvPr>
        </p:nvSpPr>
        <p:spPr>
          <a:xfrm>
            <a:off x="838200" y="5138056"/>
            <a:ext cx="10515600" cy="954765"/>
          </a:xfrm>
        </p:spPr>
        <p:txBody>
          <a:bodyPr>
            <a:noAutofit/>
          </a:bodyPr>
          <a:lstStyle>
            <a:lvl1pPr marL="0" indent="0">
              <a:buNone/>
              <a:defRPr sz="2000">
                <a:solidFill>
                  <a:srgbClr val="006298"/>
                </a:solidFill>
              </a:defRPr>
            </a:lvl1pPr>
          </a:lstStyle>
          <a:p>
            <a:pPr lvl="0"/>
            <a:r>
              <a:rPr lang="en-US" dirty="0" smtClean="0"/>
              <a:t>Click to add caption to accompany content. </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Tree>
    <p:extLst>
      <p:ext uri="{BB962C8B-B14F-4D97-AF65-F5344CB8AC3E}">
        <p14:creationId xmlns:p14="http://schemas.microsoft.com/office/powerpoint/2010/main" val="2447068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5" name="Content Placeholder 2"/>
          <p:cNvSpPr>
            <a:spLocks noGrp="1"/>
          </p:cNvSpPr>
          <p:nvPr>
            <p:ph idx="10" hasCustomPrompt="1"/>
          </p:nvPr>
        </p:nvSpPr>
        <p:spPr>
          <a:xfrm>
            <a:off x="7358743" y="4484914"/>
            <a:ext cx="3995056" cy="1607907"/>
          </a:xfrm>
        </p:spPr>
        <p:txBody>
          <a:bodyPr>
            <a:noAutofit/>
          </a:bodyPr>
          <a:lstStyle>
            <a:lvl1pPr marL="0" indent="0">
              <a:buNone/>
              <a:defRPr sz="2000">
                <a:solidFill>
                  <a:srgbClr val="006298"/>
                </a:solidFill>
              </a:defRPr>
            </a:lvl1pPr>
          </a:lstStyle>
          <a:p>
            <a:pPr lvl="0"/>
            <a:r>
              <a:rPr lang="en-US" dirty="0" smtClean="0"/>
              <a:t>Click to add caption to accompany content. </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6" name="Picture Placeholder 5"/>
          <p:cNvSpPr>
            <a:spLocks noGrp="1"/>
          </p:cNvSpPr>
          <p:nvPr>
            <p:ph type="pic" sz="quarter" idx="11"/>
          </p:nvPr>
        </p:nvSpPr>
        <p:spPr>
          <a:xfrm>
            <a:off x="838199" y="1538514"/>
            <a:ext cx="6201229" cy="4554311"/>
          </a:xfrm>
        </p:spPr>
        <p:txBody>
          <a:bodyPr>
            <a:noAutofit/>
          </a:bodyPr>
          <a:lstStyle>
            <a:lvl1pPr marL="0" indent="0">
              <a:buNone/>
              <a:defRPr/>
            </a:lvl1pPr>
          </a:lstStyle>
          <a:p>
            <a:r>
              <a:rPr lang="en-US" smtClean="0"/>
              <a:t>Click icon to add picture</a:t>
            </a:r>
            <a:endParaRPr lang="en-US" dirty="0" smtClean="0"/>
          </a:p>
        </p:txBody>
      </p:sp>
    </p:spTree>
    <p:extLst>
      <p:ext uri="{BB962C8B-B14F-4D97-AF65-F5344CB8AC3E}">
        <p14:creationId xmlns:p14="http://schemas.microsoft.com/office/powerpoint/2010/main" val="4170027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4043966" y="3671128"/>
            <a:ext cx="7309834" cy="914400"/>
          </a:xfrm>
        </p:spPr>
        <p:txBody>
          <a:bodyPr anchor="ctr">
            <a:noAutofit/>
          </a:bodyPr>
          <a:lstStyle>
            <a:lvl1pPr algn="l">
              <a:defRPr sz="3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043966" y="2597660"/>
            <a:ext cx="3515933" cy="731520"/>
          </a:xfrm>
        </p:spPr>
        <p:txBody>
          <a:bodyPr anchor="ctr">
            <a:no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Chapter 1</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sz="quarter" idx="11" hasCustomPrompt="1"/>
          </p:nvPr>
        </p:nvSpPr>
        <p:spPr>
          <a:xfrm>
            <a:off x="245144" y="231774"/>
            <a:ext cx="3346704" cy="4315968"/>
          </a:xfrm>
        </p:spPr>
        <p:txBody>
          <a:bodyPr>
            <a:noAutofit/>
          </a:bodyPr>
          <a:lstStyle>
            <a:lvl1pPr marL="0" indent="0">
              <a:buNone/>
              <a:defRPr/>
            </a:lvl1pPr>
          </a:lstStyle>
          <a:p>
            <a:pPr lvl="0"/>
            <a:r>
              <a:rPr lang="en-US" dirty="0" smtClean="0"/>
              <a:t>Add picture here</a:t>
            </a:r>
            <a:endParaRPr lang="en-US" dirty="0"/>
          </a:p>
        </p:txBody>
      </p:sp>
      <p:sp>
        <p:nvSpPr>
          <p:cNvPr id="9"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bg1"/>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chemeClr val="bg1"/>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chemeClr val="bg1"/>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2168753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838200" y="3310516"/>
            <a:ext cx="10515600" cy="914400"/>
          </a:xfrm>
        </p:spPr>
        <p:txBody>
          <a:bodyPr anchor="ctr">
            <a:noAutofit/>
          </a:bodyPr>
          <a:lstStyle>
            <a:lvl1pPr algn="ctr">
              <a:defRPr sz="3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066800" y="2249929"/>
            <a:ext cx="10058400" cy="731520"/>
          </a:xfrm>
        </p:spPr>
        <p:txBody>
          <a:bodyPr anchor="ctr">
            <a:noAutofit/>
          </a:bodyPr>
          <a:lstStyle>
            <a:lvl1pPr marL="0" indent="0" algn="ctr">
              <a:buNone/>
              <a:defRPr sz="5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1</a:t>
            </a:r>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hasCustomPrompt="1"/>
          </p:nvPr>
        </p:nvSpPr>
        <p:spPr>
          <a:xfrm>
            <a:off x="2888443" y="6301527"/>
            <a:ext cx="8805672" cy="457200"/>
          </a:xfrm>
        </p:spPr>
        <p:txBody>
          <a:bodyPr anchor="b">
            <a:normAutofit/>
          </a:bodyPr>
          <a:lstStyle>
            <a:lvl1pPr marL="0" indent="0">
              <a:buNone/>
              <a:defRPr sz="1400">
                <a:solidFill>
                  <a:schemeClr val="bg1"/>
                </a:solidFill>
              </a:defRPr>
            </a:lvl1pPr>
          </a:lstStyle>
          <a:p>
            <a:pPr lvl="0"/>
            <a:r>
              <a:rPr lang="en-US" dirty="0" smtClean="0"/>
              <a:t>[Author Name], [Book Title], [#] Edition. © [Insert Year]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967583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4043966" y="3671128"/>
            <a:ext cx="7309834" cy="914400"/>
          </a:xfrm>
        </p:spPr>
        <p:txBody>
          <a:bodyPr anchor="ctr">
            <a:noAutofit/>
          </a:bodyPr>
          <a:lstStyle>
            <a:lvl1pPr algn="l">
              <a:defRPr sz="34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hasCustomPrompt="1"/>
          </p:nvPr>
        </p:nvSpPr>
        <p:spPr>
          <a:xfrm>
            <a:off x="4043966" y="2597660"/>
            <a:ext cx="3515933" cy="731520"/>
          </a:xfrm>
        </p:spPr>
        <p:txBody>
          <a:bodyPr anchor="ctr">
            <a:no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Chapter 1</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p:nvPr>
        </p:nvSpPr>
        <p:spPr>
          <a:xfrm>
            <a:off x="2888443" y="6301527"/>
            <a:ext cx="8805672" cy="457200"/>
          </a:xfrm>
        </p:spPr>
        <p:txBody>
          <a:bodyPr anchor="b">
            <a:noAutofit/>
          </a:bodyPr>
          <a:lstStyle>
            <a:lvl1pPr marL="0" indent="0">
              <a:buNone/>
              <a:defRPr sz="1400">
                <a:solidFill>
                  <a:schemeClr val="bg1"/>
                </a:solidFill>
              </a:defRPr>
            </a:lvl1pPr>
          </a:lstStyle>
          <a:p>
            <a:pPr lvl="0"/>
            <a:endParaRPr lang="en-US" dirty="0" smtClean="0"/>
          </a:p>
        </p:txBody>
      </p:sp>
      <p:sp>
        <p:nvSpPr>
          <p:cNvPr id="5" name="Content Placeholder 4"/>
          <p:cNvSpPr>
            <a:spLocks noGrp="1"/>
          </p:cNvSpPr>
          <p:nvPr>
            <p:ph sz="quarter" idx="11" hasCustomPrompt="1"/>
          </p:nvPr>
        </p:nvSpPr>
        <p:spPr>
          <a:xfrm>
            <a:off x="245144" y="231774"/>
            <a:ext cx="3346704" cy="4315968"/>
          </a:xfrm>
        </p:spPr>
        <p:txBody>
          <a:bodyPr>
            <a:noAutofit/>
          </a:bodyPr>
          <a:lstStyle>
            <a:lvl1pPr marL="0" indent="0">
              <a:buNone/>
              <a:defRPr/>
            </a:lvl1pPr>
          </a:lstStyle>
          <a:p>
            <a:pPr lvl="0"/>
            <a:r>
              <a:rPr lang="en-US" dirty="0" smtClean="0"/>
              <a:t>Add picture here</a:t>
            </a:r>
            <a:endParaRPr lang="en-US" dirty="0"/>
          </a:p>
        </p:txBody>
      </p:sp>
    </p:spTree>
    <p:extLst>
      <p:ext uri="{BB962C8B-B14F-4D97-AF65-F5344CB8AC3E}">
        <p14:creationId xmlns:p14="http://schemas.microsoft.com/office/powerpoint/2010/main" val="2657070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p:txBody>
          <a:bodyPr>
            <a:noAutofit/>
          </a:bodyPr>
          <a:lstStyle>
            <a:lvl1pPr marL="365760" indent="-365760">
              <a:defRPr/>
            </a:lvl1pPr>
            <a:lvl2pPr marL="822960" indent="-320040">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Tree>
    <p:extLst>
      <p:ext uri="{BB962C8B-B14F-4D97-AF65-F5344CB8AC3E}">
        <p14:creationId xmlns:p14="http://schemas.microsoft.com/office/powerpoint/2010/main" val="138515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10515600" cy="228600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3806822"/>
            <a:ext cx="10515600" cy="228600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7973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10515600" cy="109728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543597"/>
            <a:ext cx="10515600" cy="109728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838200" y="3769569"/>
            <a:ext cx="10515600" cy="109728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2"/>
          </p:nvPr>
        </p:nvSpPr>
        <p:spPr>
          <a:xfrm>
            <a:off x="838200" y="4995542"/>
            <a:ext cx="10515600" cy="109728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256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5029200" cy="1097280"/>
          </a:xfrm>
        </p:spPr>
        <p:txBody>
          <a:bodyPr>
            <a:noAutofit/>
          </a:bodyPr>
          <a:lstStyle>
            <a:lvl1pPr marL="365760" indent="-365760">
              <a:defRPr/>
            </a:lvl1pPr>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[Author Name], [Book Title], [#] Edition. © [Insert Year] Cengage. All Rights Reserved. May not be scanned, copied or duplicated, or posted to a publicly accessible website, in whole or in part.</a:t>
            </a:r>
          </a:p>
        </p:txBody>
      </p:sp>
      <p:sp>
        <p:nvSpPr>
          <p:cNvPr id="5" name="Content Placeholder 2"/>
          <p:cNvSpPr>
            <a:spLocks noGrp="1"/>
          </p:cNvSpPr>
          <p:nvPr>
            <p:ph idx="10"/>
          </p:nvPr>
        </p:nvSpPr>
        <p:spPr>
          <a:xfrm>
            <a:off x="6324600" y="1317625"/>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838200" y="2543597"/>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2"/>
          </p:nvPr>
        </p:nvSpPr>
        <p:spPr>
          <a:xfrm>
            <a:off x="6324600" y="2543597"/>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idx="13"/>
          </p:nvPr>
        </p:nvSpPr>
        <p:spPr>
          <a:xfrm>
            <a:off x="838200" y="3769569"/>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2"/>
          <p:cNvSpPr>
            <a:spLocks noGrp="1"/>
          </p:cNvSpPr>
          <p:nvPr>
            <p:ph idx="14"/>
          </p:nvPr>
        </p:nvSpPr>
        <p:spPr>
          <a:xfrm>
            <a:off x="6324600" y="3769569"/>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2"/>
          <p:cNvSpPr>
            <a:spLocks noGrp="1"/>
          </p:cNvSpPr>
          <p:nvPr>
            <p:ph idx="15"/>
          </p:nvPr>
        </p:nvSpPr>
        <p:spPr>
          <a:xfrm>
            <a:off x="838200" y="4995542"/>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idx="16"/>
          </p:nvPr>
        </p:nvSpPr>
        <p:spPr>
          <a:xfrm>
            <a:off x="6324600" y="4995542"/>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9272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126360"/>
            <a:ext cx="10515600" cy="731520"/>
          </a:xfrm>
        </p:spPr>
        <p:txBody>
          <a:bodyPr>
            <a:noAutofit/>
          </a:bodyPr>
          <a:lstStyle>
            <a:lvl1pPr marL="228600" indent="-228600">
              <a:defRPr lang="en-US" sz="28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6" name="Content Placeholder 2"/>
          <p:cNvSpPr>
            <a:spLocks noGrp="1"/>
          </p:cNvSpPr>
          <p:nvPr>
            <p:ph idx="11"/>
          </p:nvPr>
        </p:nvSpPr>
        <p:spPr>
          <a:xfrm>
            <a:off x="838200" y="293509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7" name="Content Placeholder 2"/>
          <p:cNvSpPr>
            <a:spLocks noGrp="1"/>
          </p:cNvSpPr>
          <p:nvPr>
            <p:ph idx="12"/>
          </p:nvPr>
        </p:nvSpPr>
        <p:spPr>
          <a:xfrm>
            <a:off x="838200" y="3743830"/>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9" name="Content Placeholder 2"/>
          <p:cNvSpPr>
            <a:spLocks noGrp="1"/>
          </p:cNvSpPr>
          <p:nvPr>
            <p:ph idx="13"/>
          </p:nvPr>
        </p:nvSpPr>
        <p:spPr>
          <a:xfrm>
            <a:off x="838200" y="455256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10" name="Content Placeholder 2"/>
          <p:cNvSpPr>
            <a:spLocks noGrp="1"/>
          </p:cNvSpPr>
          <p:nvPr>
            <p:ph idx="14"/>
          </p:nvPr>
        </p:nvSpPr>
        <p:spPr>
          <a:xfrm>
            <a:off x="838200" y="5361302"/>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Fifth level</a:t>
            </a:r>
            <a:endParaRPr lang="en-US" dirty="0"/>
          </a:p>
        </p:txBody>
      </p:sp>
    </p:spTree>
    <p:extLst>
      <p:ext uri="{BB962C8B-B14F-4D97-AF65-F5344CB8AC3E}">
        <p14:creationId xmlns:p14="http://schemas.microsoft.com/office/powerpoint/2010/main" val="104190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5029200" cy="4754880"/>
          </a:xfrm>
        </p:spPr>
        <p:txBody>
          <a:bodyPr>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6324600" y="1317625"/>
            <a:ext cx="5029200" cy="4754880"/>
          </a:xfrm>
        </p:spPr>
        <p:txBody>
          <a:bodyPr>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0736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36525"/>
            <a:ext cx="10515600" cy="9144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317625"/>
            <a:ext cx="10515600" cy="4754880"/>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6843" y="6356350"/>
            <a:ext cx="15795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910158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62" r:id="rId5"/>
    <p:sldLayoutId id="2147483665" r:id="rId6"/>
    <p:sldLayoutId id="2147483667" r:id="rId7"/>
    <p:sldLayoutId id="2147483666" r:id="rId8"/>
    <p:sldLayoutId id="2147483663" r:id="rId9"/>
    <p:sldLayoutId id="2147483664" r:id="rId10"/>
    <p:sldLayoutId id="2147483668" r:id="rId11"/>
    <p:sldLayoutId id="2147483669" r:id="rId12"/>
    <p:sldLayoutId id="2147483670" r:id="rId13"/>
    <p:sldLayoutId id="2147483671" r:id="rId14"/>
    <p:sldLayoutId id="2147483672" r:id="rId15"/>
  </p:sldLayoutIdLst>
  <p:txStyles>
    <p:titleStyle>
      <a:lvl1pPr algn="ctr" defTabSz="914400" rtl="0" eaLnBrk="1" latinLnBrk="0" hangingPunct="1">
        <a:lnSpc>
          <a:spcPct val="90000"/>
        </a:lnSpc>
        <a:spcBef>
          <a:spcPct val="0"/>
        </a:spcBef>
        <a:buNone/>
        <a:defRPr sz="3400" b="1" kern="1200">
          <a:solidFill>
            <a:srgbClr val="004A7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600"/>
        </a:spcBef>
        <a:spcAft>
          <a:spcPts val="6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p:txBody>
          <a:bodyPr/>
          <a:lstStyle/>
          <a:p>
            <a:r>
              <a:rPr lang="en-US" dirty="0" smtClean="0"/>
              <a:t>3-2-1 CODE </a:t>
            </a:r>
            <a:r>
              <a:rPr lang="en-US" dirty="0"/>
              <a:t>IT!</a:t>
            </a:r>
          </a:p>
        </p:txBody>
      </p:sp>
      <p:sp>
        <p:nvSpPr>
          <p:cNvPr id="6" name="Text Placeholder 2"/>
          <p:cNvSpPr>
            <a:spLocks noGrp="1"/>
          </p:cNvSpPr>
          <p:nvPr>
            <p:ph type="body" sz="quarter" idx="10"/>
          </p:nvPr>
        </p:nvSpPr>
        <p:spPr/>
        <p:txBody>
          <a:bodyPr/>
          <a:lstStyle/>
          <a:p>
            <a:pPr lvl="0"/>
            <a:r>
              <a:rPr lang="en-US" dirty="0"/>
              <a:t>Michelle A. Green, 3-2-1 Code IT!, Seventh Edition </a:t>
            </a:r>
            <a:r>
              <a:rPr lang="en-US" dirty="0" err="1"/>
              <a:t>Edition</a:t>
            </a:r>
            <a:r>
              <a:rPr lang="en-US" dirty="0"/>
              <a:t>. © 2020 </a:t>
            </a:r>
            <a:r>
              <a:rPr lang="en-US" dirty="0" err="1"/>
              <a:t>Cengage</a:t>
            </a:r>
            <a:r>
              <a:rPr lang="en-US" dirty="0"/>
              <a:t>. All Rights Reserved. </a:t>
            </a:r>
            <a:r>
              <a:rPr lang="en-US"/>
              <a:t>May not be scanned, copied or duplicated, or posted to a publicly accessible website, in whole or in part.</a:t>
            </a:r>
            <a:endParaRPr lang="en-US" dirty="0"/>
          </a:p>
        </p:txBody>
      </p:sp>
    </p:spTree>
    <p:extLst>
      <p:ext uri="{BB962C8B-B14F-4D97-AF65-F5344CB8AC3E}">
        <p14:creationId xmlns:p14="http://schemas.microsoft.com/office/powerpoint/2010/main" val="33163971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Sedation</a:t>
            </a:r>
          </a:p>
        </p:txBody>
      </p:sp>
      <p:sp>
        <p:nvSpPr>
          <p:cNvPr id="7" name="Content Placeholder 2"/>
          <p:cNvSpPr>
            <a:spLocks noGrp="1"/>
          </p:cNvSpPr>
          <p:nvPr>
            <p:ph idx="1"/>
          </p:nvPr>
        </p:nvSpPr>
        <p:spPr>
          <a:xfrm>
            <a:off x="838200" y="1317624"/>
            <a:ext cx="10515600" cy="4941285"/>
          </a:xfrm>
        </p:spPr>
        <p:txBody>
          <a:bodyPr/>
          <a:lstStyle/>
          <a:p>
            <a:pPr>
              <a:spcBef>
                <a:spcPts val="1200"/>
              </a:spcBef>
            </a:pPr>
            <a:r>
              <a:rPr lang="en-US" dirty="0"/>
              <a:t>Administration of medication into a vein to relieve pain and anxiety</a:t>
            </a:r>
          </a:p>
          <a:p>
            <a:pPr>
              <a:spcBef>
                <a:spcPts val="1200"/>
              </a:spcBef>
            </a:pPr>
            <a:r>
              <a:rPr lang="en-US" dirty="0"/>
              <a:t>Makes patient feel calm</a:t>
            </a:r>
          </a:p>
          <a:p>
            <a:pPr>
              <a:spcBef>
                <a:spcPts val="1200"/>
              </a:spcBef>
            </a:pPr>
            <a:r>
              <a:rPr lang="en-US" dirty="0"/>
              <a:t>May result in the patient not remembering surgical events (even though the patient remains awake)</a:t>
            </a:r>
          </a:p>
          <a:p>
            <a:pPr>
              <a:spcBef>
                <a:spcPts val="1200"/>
              </a:spcBef>
            </a:pPr>
            <a:r>
              <a:rPr lang="en-US" dirty="0"/>
              <a:t>Sedation medications are often administered in addition to other forms of anesthesia.</a:t>
            </a:r>
          </a:p>
        </p:txBody>
      </p:sp>
    </p:spTree>
    <p:extLst>
      <p:ext uri="{BB962C8B-B14F-4D97-AF65-F5344CB8AC3E}">
        <p14:creationId xmlns:p14="http://schemas.microsoft.com/office/powerpoint/2010/main" val="17408055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Overview of Anesthesia Section</a:t>
            </a:r>
          </a:p>
        </p:txBody>
      </p:sp>
      <p:sp>
        <p:nvSpPr>
          <p:cNvPr id="7" name="Content Placeholder 2"/>
          <p:cNvSpPr>
            <a:spLocks noGrp="1"/>
          </p:cNvSpPr>
          <p:nvPr>
            <p:ph idx="1"/>
          </p:nvPr>
        </p:nvSpPr>
        <p:spPr>
          <a:xfrm>
            <a:off x="838200" y="1317624"/>
            <a:ext cx="10515600" cy="4941285"/>
          </a:xfrm>
        </p:spPr>
        <p:txBody>
          <a:bodyPr/>
          <a:lstStyle/>
          <a:p>
            <a:r>
              <a:rPr lang="en-US" dirty="0"/>
              <a:t>Anesthesia section</a:t>
            </a:r>
          </a:p>
          <a:p>
            <a:pPr lvl="1"/>
            <a:r>
              <a:rPr lang="en-US" dirty="0">
                <a:ea typeface="ＭＳ Ｐゴシック" pitchFamily="-105" charset="-128"/>
              </a:rPr>
              <a:t>Includes 15 anatomical sites plus four additional subsections f</a:t>
            </a:r>
            <a:r>
              <a:rPr lang="en-US" dirty="0"/>
              <a:t>or radiological procedures, burn excisions or debridement, obstetrics, and other procedures</a:t>
            </a:r>
          </a:p>
          <a:p>
            <a:pPr lvl="1"/>
            <a:r>
              <a:rPr lang="en-US" dirty="0"/>
              <a:t>Codes are organized according to type of procedure</a:t>
            </a:r>
          </a:p>
          <a:p>
            <a:pPr lvl="1"/>
            <a:r>
              <a:rPr lang="en-US" dirty="0"/>
              <a:t>Each anesthesia code relates to corresponding surgical procedures</a:t>
            </a:r>
          </a:p>
          <a:p>
            <a:r>
              <a:rPr lang="en-US" dirty="0"/>
              <a:t>Anesthesia services include preparation, monitoring of patient, and bundled services</a:t>
            </a:r>
            <a:endParaRPr lang="en-US" dirty="0">
              <a:ea typeface="ＭＳ Ｐゴシック" pitchFamily="-105" charset="-128"/>
            </a:endParaRPr>
          </a:p>
        </p:txBody>
      </p:sp>
    </p:spTree>
    <p:extLst>
      <p:ext uri="{BB962C8B-B14F-4D97-AF65-F5344CB8AC3E}">
        <p14:creationId xmlns:p14="http://schemas.microsoft.com/office/powerpoint/2010/main" val="663704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Correct Position for Spinal Block or </a:t>
            </a:r>
            <a:br>
              <a:rPr lang="en-US" dirty="0"/>
            </a:br>
            <a:r>
              <a:rPr lang="en-US" dirty="0"/>
              <a:t>Inserting an Epidural Catheter</a:t>
            </a:r>
          </a:p>
        </p:txBody>
      </p:sp>
      <p:pic>
        <p:nvPicPr>
          <p:cNvPr id="5" name="Picture 2" descr="An illustration shows a posterior view of a patient lying on his side, hunched and a medical professional holding the head of the patient by the neck. The spinal cord along with the pelvis bone of the patient is illustrated and the parts are labeled as follows: Sacrum, Pelvis, Spinous process, Transverse process, and Vertebra."/>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2748455" y="1623465"/>
            <a:ext cx="6695090" cy="393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85366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Monitored Anesthesia Care</a:t>
            </a:r>
          </a:p>
        </p:txBody>
      </p:sp>
      <p:sp>
        <p:nvSpPr>
          <p:cNvPr id="2" name="Content Placeholder 2"/>
          <p:cNvSpPr>
            <a:spLocks noGrp="1"/>
          </p:cNvSpPr>
          <p:nvPr>
            <p:ph idx="1"/>
          </p:nvPr>
        </p:nvSpPr>
        <p:spPr/>
        <p:txBody>
          <a:bodyPr/>
          <a:lstStyle/>
          <a:p>
            <a:pPr>
              <a:spcBef>
                <a:spcPts val="1200"/>
              </a:spcBef>
            </a:pPr>
            <a:r>
              <a:rPr lang="en-US" dirty="0"/>
              <a:t>Administration of varying amounts of local, regional, and certain mind-altering drugs during diagnostic or therapeutic procedure</a:t>
            </a:r>
          </a:p>
          <a:p>
            <a:pPr>
              <a:spcBef>
                <a:spcPts val="1200"/>
              </a:spcBef>
            </a:pPr>
            <a:r>
              <a:rPr lang="en-US" dirty="0"/>
              <a:t>Anesthetic medication is administered through an IV line, patient’s comfort level is monitored, and medication is increased or decreased as needed</a:t>
            </a:r>
          </a:p>
          <a:p>
            <a:pPr>
              <a:spcBef>
                <a:spcPts val="1200"/>
              </a:spcBef>
            </a:pPr>
            <a:r>
              <a:rPr lang="en-US" dirty="0"/>
              <a:t>Monitored anesthesia care is </a:t>
            </a:r>
            <a:r>
              <a:rPr lang="en-US" i="1" dirty="0"/>
              <a:t>not the same as moderate (conscious) sedation.</a:t>
            </a:r>
          </a:p>
        </p:txBody>
      </p:sp>
    </p:spTree>
    <p:extLst>
      <p:ext uri="{BB962C8B-B14F-4D97-AF65-F5344CB8AC3E}">
        <p14:creationId xmlns:p14="http://schemas.microsoft.com/office/powerpoint/2010/main" val="41029643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Anesthesia Section Guidelines</a:t>
            </a:r>
          </a:p>
        </p:txBody>
      </p:sp>
      <p:sp>
        <p:nvSpPr>
          <p:cNvPr id="2" name="Content Placeholder 2"/>
          <p:cNvSpPr>
            <a:spLocks noGrp="1"/>
          </p:cNvSpPr>
          <p:nvPr>
            <p:ph idx="1"/>
          </p:nvPr>
        </p:nvSpPr>
        <p:spPr>
          <a:xfrm>
            <a:off x="838200" y="1317625"/>
            <a:ext cx="10515600" cy="4846692"/>
          </a:xfrm>
        </p:spPr>
        <p:txBody>
          <a:bodyPr/>
          <a:lstStyle/>
          <a:p>
            <a:pPr>
              <a:spcBef>
                <a:spcPts val="1200"/>
              </a:spcBef>
            </a:pPr>
            <a:r>
              <a:rPr lang="en-US" dirty="0"/>
              <a:t>Time Reporting</a:t>
            </a:r>
          </a:p>
          <a:p>
            <a:pPr>
              <a:spcBef>
                <a:spcPts val="1200"/>
              </a:spcBef>
            </a:pPr>
            <a:r>
              <a:rPr lang="en-US" dirty="0">
                <a:ea typeface="ＭＳ Ｐゴシック" pitchFamily="-105" charset="-128"/>
              </a:rPr>
              <a:t>Anesthesia Services</a:t>
            </a:r>
          </a:p>
          <a:p>
            <a:pPr>
              <a:spcBef>
                <a:spcPts val="1200"/>
              </a:spcBef>
            </a:pPr>
            <a:r>
              <a:rPr lang="en-US" dirty="0"/>
              <a:t>Supplied Materials</a:t>
            </a:r>
          </a:p>
          <a:p>
            <a:pPr>
              <a:spcBef>
                <a:spcPts val="1200"/>
              </a:spcBef>
            </a:pPr>
            <a:r>
              <a:rPr lang="en-US" dirty="0">
                <a:ea typeface="ＭＳ Ｐゴシック" pitchFamily="-105" charset="-128"/>
              </a:rPr>
              <a:t>Separate or Multiple Procedures</a:t>
            </a:r>
          </a:p>
          <a:p>
            <a:pPr>
              <a:spcBef>
                <a:spcPts val="1200"/>
              </a:spcBef>
            </a:pPr>
            <a:r>
              <a:rPr lang="en-US" dirty="0"/>
              <a:t>Special Report</a:t>
            </a:r>
          </a:p>
          <a:p>
            <a:pPr>
              <a:spcBef>
                <a:spcPts val="1200"/>
              </a:spcBef>
            </a:pPr>
            <a:r>
              <a:rPr lang="en-US" dirty="0">
                <a:ea typeface="ＭＳ Ｐゴシック" pitchFamily="-105" charset="-128"/>
              </a:rPr>
              <a:t>Anesthesia Modifiers</a:t>
            </a:r>
          </a:p>
          <a:p>
            <a:pPr>
              <a:spcBef>
                <a:spcPts val="1200"/>
              </a:spcBef>
            </a:pPr>
            <a:r>
              <a:rPr lang="en-US" dirty="0"/>
              <a:t>Qualifying Circumstances</a:t>
            </a:r>
            <a:endParaRPr lang="en-US" dirty="0">
              <a:ea typeface="ＭＳ Ｐゴシック" pitchFamily="-105" charset="-128"/>
            </a:endParaRPr>
          </a:p>
        </p:txBody>
      </p:sp>
    </p:spTree>
    <p:extLst>
      <p:ext uri="{BB962C8B-B14F-4D97-AF65-F5344CB8AC3E}">
        <p14:creationId xmlns:p14="http://schemas.microsoft.com/office/powerpoint/2010/main" val="23905232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Time Reporting</a:t>
            </a:r>
          </a:p>
        </p:txBody>
      </p:sp>
      <p:sp>
        <p:nvSpPr>
          <p:cNvPr id="2" name="Content Placeholder 2"/>
          <p:cNvSpPr>
            <a:spLocks noGrp="1"/>
          </p:cNvSpPr>
          <p:nvPr>
            <p:ph idx="1"/>
          </p:nvPr>
        </p:nvSpPr>
        <p:spPr>
          <a:xfrm>
            <a:off x="838200" y="1317625"/>
            <a:ext cx="10515600" cy="4846692"/>
          </a:xfrm>
        </p:spPr>
        <p:txBody>
          <a:bodyPr/>
          <a:lstStyle/>
          <a:p>
            <a:pPr>
              <a:spcBef>
                <a:spcPts val="1200"/>
              </a:spcBef>
            </a:pPr>
            <a:r>
              <a:rPr lang="en-US" dirty="0"/>
              <a:t>Anesthesia services are based on time.</a:t>
            </a:r>
          </a:p>
          <a:p>
            <a:pPr lvl="1">
              <a:spcBef>
                <a:spcPts val="1200"/>
              </a:spcBef>
            </a:pPr>
            <a:r>
              <a:rPr lang="en-US" dirty="0"/>
              <a:t>Time begins when the anesthesiologist or CRNA starts preparing the patient to receive anesthesia.</a:t>
            </a:r>
          </a:p>
          <a:p>
            <a:pPr lvl="1">
              <a:spcBef>
                <a:spcPts val="1200"/>
              </a:spcBef>
            </a:pPr>
            <a:r>
              <a:rPr lang="en-US" dirty="0"/>
              <a:t>Time ends when the  anesthesiologist or qualified </a:t>
            </a:r>
            <a:r>
              <a:rPr lang="en-US" dirty="0" err="1"/>
              <a:t>nonphysician</a:t>
            </a:r>
            <a:r>
              <a:rPr lang="en-US" dirty="0"/>
              <a:t> anesthetist is no longer in attendance.</a:t>
            </a:r>
          </a:p>
          <a:p>
            <a:pPr>
              <a:spcBef>
                <a:spcPts val="1200"/>
              </a:spcBef>
            </a:pPr>
            <a:r>
              <a:rPr lang="en-US" dirty="0"/>
              <a:t>Anesthesia time units are reported for the amount of time anesthesia services were provided.</a:t>
            </a:r>
          </a:p>
        </p:txBody>
      </p:sp>
    </p:spTree>
    <p:extLst>
      <p:ext uri="{BB962C8B-B14F-4D97-AF65-F5344CB8AC3E}">
        <p14:creationId xmlns:p14="http://schemas.microsoft.com/office/powerpoint/2010/main" val="16093642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Calculating Payment</a:t>
            </a:r>
          </a:p>
        </p:txBody>
      </p:sp>
      <p:sp>
        <p:nvSpPr>
          <p:cNvPr id="2" name="Content Placeholder 2"/>
          <p:cNvSpPr>
            <a:spLocks noGrp="1"/>
          </p:cNvSpPr>
          <p:nvPr>
            <p:ph idx="1"/>
          </p:nvPr>
        </p:nvSpPr>
        <p:spPr>
          <a:xfrm>
            <a:off x="838199" y="1317624"/>
            <a:ext cx="10875579" cy="3049423"/>
          </a:xfrm>
        </p:spPr>
        <p:txBody>
          <a:bodyPr/>
          <a:lstStyle/>
          <a:p>
            <a:pPr>
              <a:spcBef>
                <a:spcPts val="1200"/>
              </a:spcBef>
            </a:pPr>
            <a:r>
              <a:rPr lang="en-US" sz="2800" dirty="0"/>
              <a:t>Anesthesia services payment is based on a formula:</a:t>
            </a:r>
          </a:p>
          <a:p>
            <a:pPr lvl="1">
              <a:spcBef>
                <a:spcPts val="1200"/>
              </a:spcBef>
            </a:pPr>
            <a:r>
              <a:rPr lang="en-US" sz="2400" dirty="0"/>
              <a:t>[code-specific base unit value + anesthesia time unit(s) + modifying unit(s)] × locality-specific anesthesia conversion factor = anesthesia fee</a:t>
            </a:r>
          </a:p>
          <a:p>
            <a:pPr lvl="1">
              <a:spcBef>
                <a:spcPts val="1200"/>
              </a:spcBef>
            </a:pPr>
            <a:r>
              <a:rPr lang="en-US" sz="2400" b="1" dirty="0"/>
              <a:t>Example:</a:t>
            </a:r>
            <a:r>
              <a:rPr lang="en-US" sz="2400" dirty="0"/>
              <a:t> For code 00100, 45 minutes of anesthesia was administered, there is no modifying unit, and $17.04 is </a:t>
            </a:r>
            <a:r>
              <a:rPr lang="en-US" sz="2400" dirty="0" smtClean="0"/>
              <a:t>the conversion </a:t>
            </a:r>
            <a:r>
              <a:rPr lang="en-US" sz="2400" dirty="0"/>
              <a:t>factor.</a:t>
            </a:r>
          </a:p>
          <a:p>
            <a:pPr lvl="2">
              <a:spcBef>
                <a:spcPts val="1200"/>
              </a:spcBef>
            </a:pPr>
            <a:r>
              <a:rPr lang="en-US" sz="2000" dirty="0"/>
              <a:t>[5 + 3 + 0] × $17.04 = $136.62 anesthesia fee</a:t>
            </a:r>
          </a:p>
        </p:txBody>
      </p:sp>
      <p:graphicFrame>
        <p:nvGraphicFramePr>
          <p:cNvPr id="5" name="Table 3" descr="A table shows CPT code and description base unit value."/>
          <p:cNvGraphicFramePr>
            <a:graphicFrameLocks noGrp="1"/>
          </p:cNvGraphicFramePr>
          <p:nvPr>
            <p:ph idx="10"/>
            <p:extLst>
              <p:ext uri="{D42A27DB-BD31-4B8C-83A1-F6EECF244321}">
                <p14:modId xmlns:p14="http://schemas.microsoft.com/office/powerpoint/2010/main" val="2920498659"/>
              </p:ext>
            </p:extLst>
          </p:nvPr>
        </p:nvGraphicFramePr>
        <p:xfrm>
          <a:off x="2885090" y="4555637"/>
          <a:ext cx="6421821" cy="1371600"/>
        </p:xfrm>
        <a:graphic>
          <a:graphicData uri="http://schemas.openxmlformats.org/drawingml/2006/table">
            <a:tbl>
              <a:tblPr firstRow="1" bandRow="1">
                <a:tableStyleId>{5C22544A-7EE6-4342-B048-85BDC9FD1C3A}</a:tableStyleId>
              </a:tblPr>
              <a:tblGrid>
                <a:gridCol w="2286000"/>
                <a:gridCol w="4135821"/>
              </a:tblGrid>
              <a:tr h="457200">
                <a:tc>
                  <a:txBody>
                    <a:bodyPr/>
                    <a:lstStyle/>
                    <a:p>
                      <a:pPr marL="0" indent="0" algn="ctr">
                        <a:spcBef>
                          <a:spcPts val="0"/>
                        </a:spcBef>
                        <a:buFontTx/>
                        <a:buNone/>
                      </a:pPr>
                      <a:r>
                        <a:rPr lang="en-US" sz="2000" b="1" i="0" u="none" strike="noStrike" kern="1200" baseline="0" dirty="0" smtClean="0">
                          <a:solidFill>
                            <a:schemeClr val="tx1"/>
                          </a:solidFill>
                          <a:latin typeface="Arial" panose="020B0604020202020204" pitchFamily="34" charset="0"/>
                          <a:ea typeface="+mn-ea"/>
                          <a:cs typeface="Arial" panose="020B0604020202020204" pitchFamily="34" charset="0"/>
                        </a:rPr>
                        <a:t>CPT Code</a:t>
                      </a:r>
                    </a:p>
                  </a:txBody>
                  <a:tcPr marL="116602" marR="116602" marT="58301" marB="58301" anchor="ctr">
                    <a:solidFill>
                      <a:srgbClr val="BBE0E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Arial" panose="020B0604020202020204" pitchFamily="34" charset="0"/>
                          <a:cs typeface="Arial" panose="020B0604020202020204" pitchFamily="34" charset="0"/>
                        </a:rPr>
                        <a:t>Description Base Unit Value</a:t>
                      </a:r>
                    </a:p>
                  </a:txBody>
                  <a:tcPr marL="116602" marR="116602" marT="58301" marB="58301" anchor="ctr">
                    <a:solidFill>
                      <a:srgbClr val="BBE0E3"/>
                    </a:solidFill>
                  </a:tcPr>
                </a:tc>
              </a:tr>
              <a:tr h="457200">
                <a:tc>
                  <a:txBody>
                    <a:bodyPr/>
                    <a:lstStyle/>
                    <a:p>
                      <a:pPr marL="0" indent="0" algn="ctr">
                        <a:spcBef>
                          <a:spcPts val="0"/>
                        </a:spcBef>
                        <a:buFontTx/>
                        <a:buNone/>
                      </a:pPr>
                      <a:r>
                        <a:rPr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00100</a:t>
                      </a:r>
                    </a:p>
                  </a:txBody>
                  <a:tcPr marL="116602" marR="116602" marT="58301" marB="58301" anchor="ctr">
                    <a:solidFill>
                      <a:srgbClr val="E7F3F4"/>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Arial" panose="020B0604020202020204" pitchFamily="34" charset="0"/>
                          <a:cs typeface="Arial" panose="020B0604020202020204" pitchFamily="34" charset="0"/>
                        </a:rPr>
                        <a:t>5</a:t>
                      </a:r>
                    </a:p>
                  </a:txBody>
                  <a:tcPr marL="116602" marR="116602" marT="58301" marB="58301" anchor="ctr">
                    <a:solidFill>
                      <a:srgbClr val="E7F3F4"/>
                    </a:solidFill>
                  </a:tcPr>
                </a:tc>
              </a:tr>
              <a:tr h="457200">
                <a:tc>
                  <a:txBody>
                    <a:bodyPr/>
                    <a:lstStyle/>
                    <a:p>
                      <a:pPr marL="0" indent="0" algn="ctr">
                        <a:spcBef>
                          <a:spcPts val="0"/>
                        </a:spcBef>
                        <a:buFontTx/>
                        <a:buNone/>
                      </a:pPr>
                      <a:r>
                        <a:rPr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00102</a:t>
                      </a:r>
                    </a:p>
                  </a:txBody>
                  <a:tcPr marL="116602" marR="116602" marT="58301" marB="58301" anchor="ctr">
                    <a:solidFill>
                      <a:srgbClr val="F3F9FA"/>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Arial" panose="020B0604020202020204" pitchFamily="34" charset="0"/>
                          <a:cs typeface="Arial" panose="020B0604020202020204" pitchFamily="34" charset="0"/>
                        </a:rPr>
                        <a:t>6</a:t>
                      </a:r>
                    </a:p>
                  </a:txBody>
                  <a:tcPr marL="116602" marR="116602" marT="58301" marB="58301" anchor="ctr">
                    <a:solidFill>
                      <a:srgbClr val="F3F9FA"/>
                    </a:solidFill>
                  </a:tcPr>
                </a:tc>
              </a:tr>
            </a:tbl>
          </a:graphicData>
        </a:graphic>
      </p:graphicFrame>
    </p:spTree>
    <p:extLst>
      <p:ext uri="{BB962C8B-B14F-4D97-AF65-F5344CB8AC3E}">
        <p14:creationId xmlns:p14="http://schemas.microsoft.com/office/powerpoint/2010/main" val="15047610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Anesthesia Services</a:t>
            </a:r>
          </a:p>
        </p:txBody>
      </p:sp>
      <p:sp>
        <p:nvSpPr>
          <p:cNvPr id="2" name="Content Placeholder 2"/>
          <p:cNvSpPr>
            <a:spLocks noGrp="1"/>
          </p:cNvSpPr>
          <p:nvPr>
            <p:ph idx="1"/>
          </p:nvPr>
        </p:nvSpPr>
        <p:spPr>
          <a:xfrm>
            <a:off x="838200" y="1317625"/>
            <a:ext cx="10515600" cy="4720318"/>
          </a:xfrm>
        </p:spPr>
        <p:txBody>
          <a:bodyPr/>
          <a:lstStyle/>
          <a:p>
            <a:pPr>
              <a:spcBef>
                <a:spcPts val="1200"/>
              </a:spcBef>
            </a:pPr>
            <a:r>
              <a:rPr lang="en-US" dirty="0"/>
              <a:t>Assign the appropriate CPT evaluation and management (E/M) code when </a:t>
            </a:r>
            <a:r>
              <a:rPr lang="en-US" dirty="0" smtClean="0"/>
              <a:t>anesthesia</a:t>
            </a:r>
            <a:br>
              <a:rPr lang="en-US" dirty="0" smtClean="0"/>
            </a:br>
            <a:r>
              <a:rPr lang="en-US" dirty="0" smtClean="0"/>
              <a:t>services </a:t>
            </a:r>
            <a:r>
              <a:rPr lang="en-US" dirty="0"/>
              <a:t>(e.g., consultation) are provided in an:</a:t>
            </a:r>
          </a:p>
          <a:p>
            <a:pPr lvl="1">
              <a:spcBef>
                <a:spcPts val="1200"/>
              </a:spcBef>
            </a:pPr>
            <a:r>
              <a:rPr lang="en-US" dirty="0"/>
              <a:t>Office</a:t>
            </a:r>
          </a:p>
          <a:p>
            <a:pPr lvl="1">
              <a:spcBef>
                <a:spcPts val="1200"/>
              </a:spcBef>
            </a:pPr>
            <a:r>
              <a:rPr lang="en-US" dirty="0"/>
              <a:t>Home</a:t>
            </a:r>
          </a:p>
          <a:p>
            <a:pPr lvl="1">
              <a:spcBef>
                <a:spcPts val="1200"/>
              </a:spcBef>
            </a:pPr>
            <a:r>
              <a:rPr lang="en-US" dirty="0"/>
              <a:t>Hospital</a:t>
            </a:r>
          </a:p>
          <a:p>
            <a:pPr>
              <a:spcBef>
                <a:spcPts val="1200"/>
              </a:spcBef>
            </a:pPr>
            <a:r>
              <a:rPr lang="en-US" i="1" dirty="0"/>
              <a:t>Special Services and Reporting </a:t>
            </a:r>
            <a:r>
              <a:rPr lang="en-US" dirty="0"/>
              <a:t>(99000-99091) are located in CPT Medicine.</a:t>
            </a:r>
          </a:p>
        </p:txBody>
      </p:sp>
    </p:spTree>
    <p:extLst>
      <p:ext uri="{BB962C8B-B14F-4D97-AF65-F5344CB8AC3E}">
        <p14:creationId xmlns:p14="http://schemas.microsoft.com/office/powerpoint/2010/main" val="19977346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Supplied  Materials</a:t>
            </a:r>
          </a:p>
        </p:txBody>
      </p:sp>
      <p:sp>
        <p:nvSpPr>
          <p:cNvPr id="2" name="Content Placeholder 2"/>
          <p:cNvSpPr>
            <a:spLocks noGrp="1"/>
          </p:cNvSpPr>
          <p:nvPr>
            <p:ph idx="1"/>
          </p:nvPr>
        </p:nvSpPr>
        <p:spPr>
          <a:xfrm>
            <a:off x="838200" y="1317625"/>
            <a:ext cx="10515600" cy="4720318"/>
          </a:xfrm>
        </p:spPr>
        <p:txBody>
          <a:bodyPr/>
          <a:lstStyle/>
          <a:p>
            <a:pPr>
              <a:spcBef>
                <a:spcPts val="1200"/>
              </a:spcBef>
            </a:pPr>
            <a:r>
              <a:rPr lang="en-US" dirty="0"/>
              <a:t>When an anesthesiologist or a qualified </a:t>
            </a:r>
            <a:r>
              <a:rPr lang="en-US" dirty="0" err="1"/>
              <a:t>nonphysician</a:t>
            </a:r>
            <a:r>
              <a:rPr lang="en-US" dirty="0"/>
              <a:t> anesthetist provides materials and supplies over and above those usually included with the office visit or other services rendered:</a:t>
            </a:r>
          </a:p>
          <a:p>
            <a:pPr lvl="1">
              <a:spcBef>
                <a:spcPts val="1200"/>
              </a:spcBef>
            </a:pPr>
            <a:r>
              <a:rPr lang="en-US" dirty="0"/>
              <a:t>Report the materials and supplies separately with CPT code 99070</a:t>
            </a:r>
          </a:p>
          <a:p>
            <a:pPr lvl="1">
              <a:spcBef>
                <a:spcPts val="1200"/>
              </a:spcBef>
            </a:pPr>
            <a:r>
              <a:rPr lang="en-US" b="1" dirty="0"/>
              <a:t>Example:</a:t>
            </a:r>
            <a:r>
              <a:rPr lang="en-US" dirty="0"/>
              <a:t> sterile trays and drugs</a:t>
            </a:r>
            <a:endParaRPr lang="en-US" dirty="0">
              <a:ea typeface="ＭＳ Ｐゴシック" pitchFamily="-105" charset="-128"/>
            </a:endParaRPr>
          </a:p>
        </p:txBody>
      </p:sp>
    </p:spTree>
    <p:extLst>
      <p:ext uri="{BB962C8B-B14F-4D97-AF65-F5344CB8AC3E}">
        <p14:creationId xmlns:p14="http://schemas.microsoft.com/office/powerpoint/2010/main" val="42863374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Separate or Multiple Procedures</a:t>
            </a:r>
          </a:p>
        </p:txBody>
      </p:sp>
      <p:sp>
        <p:nvSpPr>
          <p:cNvPr id="2" name="Content Placeholder 2"/>
          <p:cNvSpPr>
            <a:spLocks noGrp="1"/>
          </p:cNvSpPr>
          <p:nvPr>
            <p:ph idx="1"/>
          </p:nvPr>
        </p:nvSpPr>
        <p:spPr>
          <a:xfrm>
            <a:off x="838200" y="1317625"/>
            <a:ext cx="11005458" cy="4720318"/>
          </a:xfrm>
        </p:spPr>
        <p:txBody>
          <a:bodyPr/>
          <a:lstStyle/>
          <a:p>
            <a:pPr>
              <a:spcBef>
                <a:spcPts val="1200"/>
              </a:spcBef>
            </a:pPr>
            <a:r>
              <a:rPr lang="en-US" dirty="0"/>
              <a:t>When multiple surgical procedures are performed during provision of anesthesia services:</a:t>
            </a:r>
          </a:p>
          <a:p>
            <a:pPr lvl="1">
              <a:spcBef>
                <a:spcPts val="1200"/>
              </a:spcBef>
            </a:pPr>
            <a:r>
              <a:rPr lang="en-US" dirty="0"/>
              <a:t>Report the anesthesia code that represents the most complex procedure performed. </a:t>
            </a:r>
          </a:p>
          <a:p>
            <a:pPr lvl="1">
              <a:spcBef>
                <a:spcPts val="1200"/>
              </a:spcBef>
            </a:pPr>
            <a:r>
              <a:rPr lang="en-US" dirty="0"/>
              <a:t>However, if the additional anesthesia code for multiple surgical procedures performed is an add-on code, report all codes. </a:t>
            </a:r>
          </a:p>
          <a:p>
            <a:pPr>
              <a:spcBef>
                <a:spcPts val="1200"/>
              </a:spcBef>
            </a:pPr>
            <a:r>
              <a:rPr lang="en-US" dirty="0"/>
              <a:t>The time reported for provision of anesthesia services is combined total for all procedures performed.</a:t>
            </a:r>
          </a:p>
        </p:txBody>
      </p:sp>
    </p:spTree>
    <p:extLst>
      <p:ext uri="{BB962C8B-B14F-4D97-AF65-F5344CB8AC3E}">
        <p14:creationId xmlns:p14="http://schemas.microsoft.com/office/powerpoint/2010/main" val="40995082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p:txBody>
          <a:bodyPr/>
          <a:lstStyle/>
          <a:p>
            <a:r>
              <a:rPr lang="en-US" dirty="0"/>
              <a:t>CPT Anesthesia</a:t>
            </a:r>
          </a:p>
        </p:txBody>
      </p:sp>
      <p:sp>
        <p:nvSpPr>
          <p:cNvPr id="5" name="Subtitle 2"/>
          <p:cNvSpPr>
            <a:spLocks noGrp="1"/>
          </p:cNvSpPr>
          <p:nvPr>
            <p:ph type="subTitle" idx="1"/>
          </p:nvPr>
        </p:nvSpPr>
        <p:spPr/>
        <p:txBody>
          <a:bodyPr/>
          <a:lstStyle/>
          <a:p>
            <a:r>
              <a:rPr lang="en-US" dirty="0"/>
              <a:t>Chapter </a:t>
            </a:r>
            <a:r>
              <a:rPr lang="en-US" dirty="0" smtClean="0"/>
              <a:t>10</a:t>
            </a:r>
            <a:endParaRPr lang="en-US" dirty="0"/>
          </a:p>
        </p:txBody>
      </p:sp>
    </p:spTree>
    <p:extLst>
      <p:ext uri="{BB962C8B-B14F-4D97-AF65-F5344CB8AC3E}">
        <p14:creationId xmlns:p14="http://schemas.microsoft.com/office/powerpoint/2010/main" val="31160176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Special Report</a:t>
            </a:r>
          </a:p>
        </p:txBody>
      </p:sp>
      <p:sp>
        <p:nvSpPr>
          <p:cNvPr id="2" name="Content Placeholder 2"/>
          <p:cNvSpPr>
            <a:spLocks noGrp="1"/>
          </p:cNvSpPr>
          <p:nvPr>
            <p:ph idx="1"/>
          </p:nvPr>
        </p:nvSpPr>
        <p:spPr>
          <a:xfrm>
            <a:off x="838200" y="1317625"/>
            <a:ext cx="11005458" cy="4720318"/>
          </a:xfrm>
        </p:spPr>
        <p:txBody>
          <a:bodyPr/>
          <a:lstStyle/>
          <a:p>
            <a:pPr>
              <a:spcBef>
                <a:spcPts val="1200"/>
              </a:spcBef>
            </a:pPr>
            <a:r>
              <a:rPr lang="en-US" dirty="0"/>
              <a:t>When a service is provided that is new, variable, rare, or unusual:</a:t>
            </a:r>
          </a:p>
          <a:p>
            <a:pPr lvl="1">
              <a:spcBef>
                <a:spcPts val="1200"/>
              </a:spcBef>
            </a:pPr>
            <a:r>
              <a:rPr lang="en-US" dirty="0"/>
              <a:t>Submit a </a:t>
            </a:r>
            <a:r>
              <a:rPr lang="en-US" i="1" dirty="0"/>
              <a:t>special report</a:t>
            </a:r>
            <a:r>
              <a:rPr lang="en-US" dirty="0"/>
              <a:t> with the claim.</a:t>
            </a:r>
          </a:p>
          <a:p>
            <a:pPr>
              <a:spcBef>
                <a:spcPts val="1200"/>
              </a:spcBef>
            </a:pPr>
            <a:r>
              <a:rPr lang="en-US" dirty="0"/>
              <a:t>Special report should include:</a:t>
            </a:r>
          </a:p>
          <a:p>
            <a:pPr lvl="1">
              <a:spcBef>
                <a:spcPts val="1200"/>
              </a:spcBef>
            </a:pPr>
            <a:r>
              <a:rPr lang="en-US" dirty="0"/>
              <a:t>Information that defines or describes the nature, event, and need for the procedure </a:t>
            </a:r>
          </a:p>
          <a:p>
            <a:pPr lvl="1">
              <a:spcBef>
                <a:spcPts val="1200"/>
              </a:spcBef>
            </a:pPr>
            <a:r>
              <a:rPr lang="en-US" dirty="0"/>
              <a:t>Time, effort, and equipment necessary to provide the service</a:t>
            </a:r>
          </a:p>
        </p:txBody>
      </p:sp>
    </p:spTree>
    <p:extLst>
      <p:ext uri="{BB962C8B-B14F-4D97-AF65-F5344CB8AC3E}">
        <p14:creationId xmlns:p14="http://schemas.microsoft.com/office/powerpoint/2010/main" val="26196370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Anesthesia Modifiers</a:t>
            </a:r>
          </a:p>
        </p:txBody>
      </p:sp>
      <p:sp>
        <p:nvSpPr>
          <p:cNvPr id="2" name="Content Placeholder 2"/>
          <p:cNvSpPr>
            <a:spLocks noGrp="1"/>
          </p:cNvSpPr>
          <p:nvPr>
            <p:ph idx="1"/>
          </p:nvPr>
        </p:nvSpPr>
        <p:spPr>
          <a:xfrm>
            <a:off x="838200" y="1317625"/>
            <a:ext cx="11005458" cy="4909004"/>
          </a:xfrm>
        </p:spPr>
        <p:txBody>
          <a:bodyPr/>
          <a:lstStyle/>
          <a:p>
            <a:pPr>
              <a:spcAft>
                <a:spcPts val="0"/>
              </a:spcAft>
            </a:pPr>
            <a:r>
              <a:rPr lang="en-US" dirty="0"/>
              <a:t>HCPCS level II modifiers</a:t>
            </a:r>
          </a:p>
          <a:p>
            <a:pPr lvl="1">
              <a:spcAft>
                <a:spcPts val="0"/>
              </a:spcAft>
            </a:pPr>
            <a:r>
              <a:rPr lang="en-US" b="1" dirty="0"/>
              <a:t>Example:</a:t>
            </a:r>
            <a:r>
              <a:rPr lang="en-US" dirty="0"/>
              <a:t> -AA (Anesthesia services performed personally by anesthesiologist)</a:t>
            </a:r>
          </a:p>
          <a:p>
            <a:pPr>
              <a:spcAft>
                <a:spcPts val="0"/>
              </a:spcAft>
            </a:pPr>
            <a:r>
              <a:rPr lang="en-US" dirty="0"/>
              <a:t>Physical status modifiers</a:t>
            </a:r>
          </a:p>
          <a:p>
            <a:pPr lvl="1">
              <a:spcAft>
                <a:spcPts val="0"/>
              </a:spcAft>
            </a:pPr>
            <a:r>
              <a:rPr lang="en-US" dirty="0"/>
              <a:t>Indicate patient’s condition at time anesthesia was administered</a:t>
            </a:r>
          </a:p>
          <a:p>
            <a:pPr lvl="1">
              <a:spcAft>
                <a:spcPts val="0"/>
              </a:spcAft>
            </a:pPr>
            <a:r>
              <a:rPr lang="en-US" b="1" dirty="0"/>
              <a:t>Example:</a:t>
            </a:r>
            <a:r>
              <a:rPr lang="en-US" dirty="0"/>
              <a:t> -P1 (Normal healthy patient)</a:t>
            </a:r>
          </a:p>
          <a:p>
            <a:pPr>
              <a:spcAft>
                <a:spcPts val="0"/>
              </a:spcAft>
            </a:pPr>
            <a:r>
              <a:rPr lang="en-US" dirty="0"/>
              <a:t>CPT modifiers</a:t>
            </a:r>
          </a:p>
          <a:p>
            <a:pPr lvl="1">
              <a:spcAft>
                <a:spcPts val="0"/>
              </a:spcAft>
            </a:pPr>
            <a:r>
              <a:rPr lang="en-US" b="1" dirty="0"/>
              <a:t>Example:</a:t>
            </a:r>
            <a:r>
              <a:rPr lang="en-US" dirty="0"/>
              <a:t> -23 (Unusual anesthesia</a:t>
            </a:r>
          </a:p>
        </p:txBody>
      </p:sp>
    </p:spTree>
    <p:extLst>
      <p:ext uri="{BB962C8B-B14F-4D97-AF65-F5344CB8AC3E}">
        <p14:creationId xmlns:p14="http://schemas.microsoft.com/office/powerpoint/2010/main" val="2221871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Qualifying Circumstances</a:t>
            </a:r>
          </a:p>
        </p:txBody>
      </p:sp>
      <p:sp>
        <p:nvSpPr>
          <p:cNvPr id="2" name="Content Placeholder 2"/>
          <p:cNvSpPr>
            <a:spLocks noGrp="1"/>
          </p:cNvSpPr>
          <p:nvPr>
            <p:ph idx="1"/>
          </p:nvPr>
        </p:nvSpPr>
        <p:spPr>
          <a:xfrm>
            <a:off x="838200" y="1317625"/>
            <a:ext cx="11005458" cy="4909004"/>
          </a:xfrm>
        </p:spPr>
        <p:txBody>
          <a:bodyPr/>
          <a:lstStyle/>
          <a:p>
            <a:r>
              <a:rPr lang="en-US" sz="2800" dirty="0"/>
              <a:t>When anesthesia services are provided during situations that make administration more difficult:</a:t>
            </a:r>
          </a:p>
          <a:p>
            <a:pPr lvl="1"/>
            <a:r>
              <a:rPr lang="en-US" sz="2400" dirty="0"/>
              <a:t>Report a qualifying circumstances code from CPT </a:t>
            </a:r>
            <a:r>
              <a:rPr lang="en-US" sz="2400" dirty="0" smtClean="0"/>
              <a:t>Medicine</a:t>
            </a:r>
            <a:br>
              <a:rPr lang="en-US" sz="2400" dirty="0" smtClean="0"/>
            </a:br>
            <a:r>
              <a:rPr lang="en-US" sz="2400" dirty="0" smtClean="0"/>
              <a:t>(in </a:t>
            </a:r>
            <a:r>
              <a:rPr lang="en-US" sz="2400" dirty="0"/>
              <a:t>addition to anesthesia code).</a:t>
            </a:r>
          </a:p>
          <a:p>
            <a:pPr lvl="1"/>
            <a:r>
              <a:rPr lang="en-US" sz="2400" dirty="0"/>
              <a:t>Difficult circumstances depend on factors such as </a:t>
            </a:r>
            <a:r>
              <a:rPr lang="en-US" sz="2400" dirty="0" smtClean="0"/>
              <a:t>extraordinary</a:t>
            </a:r>
            <a:br>
              <a:rPr lang="en-US" sz="2400" dirty="0" smtClean="0"/>
            </a:br>
            <a:r>
              <a:rPr lang="en-US" sz="2400" dirty="0" smtClean="0"/>
              <a:t>condition </a:t>
            </a:r>
            <a:r>
              <a:rPr lang="en-US" sz="2400" dirty="0"/>
              <a:t>of patient, notable operative conditions, </a:t>
            </a:r>
            <a:r>
              <a:rPr lang="en-US" sz="2400" dirty="0" smtClean="0"/>
              <a:t>or</a:t>
            </a:r>
            <a:br>
              <a:rPr lang="en-US" sz="2400" dirty="0" smtClean="0"/>
            </a:br>
            <a:r>
              <a:rPr lang="en-US" sz="2400" dirty="0" smtClean="0"/>
              <a:t>unusual risk </a:t>
            </a:r>
            <a:r>
              <a:rPr lang="en-US" sz="2400" dirty="0"/>
              <a:t>factors. </a:t>
            </a:r>
          </a:p>
          <a:p>
            <a:pPr lvl="1"/>
            <a:r>
              <a:rPr lang="en-US" sz="2400" b="1" dirty="0"/>
              <a:t>Example: </a:t>
            </a:r>
            <a:r>
              <a:rPr lang="en-US" sz="2400" dirty="0"/>
              <a:t>92-year-old female patient received general anesthesia services from a CRNA and was monitored by an anesthesiologist during total left hip </a:t>
            </a:r>
            <a:r>
              <a:rPr lang="en-US" sz="2400" dirty="0" err="1"/>
              <a:t>arthroplasty</a:t>
            </a:r>
            <a:r>
              <a:rPr lang="en-US" sz="2400" dirty="0"/>
              <a:t>. Report codes 01214-P2-QX and 99100.</a:t>
            </a:r>
          </a:p>
        </p:txBody>
      </p:sp>
    </p:spTree>
    <p:extLst>
      <p:ext uri="{BB962C8B-B14F-4D97-AF65-F5344CB8AC3E}">
        <p14:creationId xmlns:p14="http://schemas.microsoft.com/office/powerpoint/2010/main" val="20590835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Anesthesia Subsections</a:t>
            </a:r>
          </a:p>
        </p:txBody>
      </p:sp>
      <p:sp>
        <p:nvSpPr>
          <p:cNvPr id="2" name="Content Placeholder 2"/>
          <p:cNvSpPr>
            <a:spLocks noGrp="1"/>
          </p:cNvSpPr>
          <p:nvPr>
            <p:ph idx="1"/>
          </p:nvPr>
        </p:nvSpPr>
        <p:spPr>
          <a:xfrm>
            <a:off x="838199" y="1317625"/>
            <a:ext cx="11745687" cy="4754880"/>
          </a:xfrm>
        </p:spPr>
        <p:txBody>
          <a:bodyPr/>
          <a:lstStyle/>
          <a:p>
            <a:pPr>
              <a:spcBef>
                <a:spcPts val="1200"/>
              </a:spcBef>
            </a:pPr>
            <a:r>
              <a:rPr lang="en-US" dirty="0"/>
              <a:t>Organized according to general anatomic </a:t>
            </a:r>
            <a:r>
              <a:rPr lang="en-US" dirty="0" smtClean="0"/>
              <a:t>areas or </a:t>
            </a:r>
            <a:r>
              <a:rPr lang="en-US" dirty="0"/>
              <a:t>services</a:t>
            </a:r>
          </a:p>
          <a:p>
            <a:pPr>
              <a:spcBef>
                <a:spcPts val="1200"/>
              </a:spcBef>
            </a:pPr>
            <a:r>
              <a:rPr lang="en-US" dirty="0"/>
              <a:t>For Medicare, report just one anesthesia code</a:t>
            </a:r>
          </a:p>
          <a:p>
            <a:pPr>
              <a:spcBef>
                <a:spcPts val="1200"/>
              </a:spcBef>
            </a:pPr>
            <a:r>
              <a:rPr lang="en-US" dirty="0"/>
              <a:t>For unusual procedures or services, </a:t>
            </a:r>
            <a:r>
              <a:rPr lang="en-US" dirty="0" smtClean="0"/>
              <a:t>report separate </a:t>
            </a:r>
            <a:r>
              <a:rPr lang="en-US" dirty="0"/>
              <a:t>anesthesia codes</a:t>
            </a:r>
          </a:p>
          <a:p>
            <a:pPr>
              <a:spcBef>
                <a:spcPts val="1200"/>
              </a:spcBef>
            </a:pPr>
            <a:r>
              <a:rPr lang="en-US" dirty="0"/>
              <a:t>Report highest basic unit value first</a:t>
            </a:r>
          </a:p>
          <a:p>
            <a:pPr>
              <a:spcBef>
                <a:spcPts val="1200"/>
              </a:spcBef>
            </a:pPr>
            <a:r>
              <a:rPr lang="en-US" dirty="0"/>
              <a:t>Report add-on codes, as appropriate</a:t>
            </a:r>
          </a:p>
        </p:txBody>
      </p:sp>
    </p:spTree>
    <p:extLst>
      <p:ext uri="{BB962C8B-B14F-4D97-AF65-F5344CB8AC3E}">
        <p14:creationId xmlns:p14="http://schemas.microsoft.com/office/powerpoint/2010/main" val="27307464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CPT Anesthesia Subsections</a:t>
            </a:r>
          </a:p>
        </p:txBody>
      </p:sp>
      <p:graphicFrame>
        <p:nvGraphicFramePr>
          <p:cNvPr id="5" name="Table 2" descr="A table shows CPT anesthesia subsections of different body parts."/>
          <p:cNvGraphicFramePr>
            <a:graphicFrameLocks noGrp="1"/>
          </p:cNvGraphicFramePr>
          <p:nvPr>
            <p:ph idx="1"/>
            <p:extLst>
              <p:ext uri="{D42A27DB-BD31-4B8C-83A1-F6EECF244321}">
                <p14:modId xmlns:p14="http://schemas.microsoft.com/office/powerpoint/2010/main" val="3991032218"/>
              </p:ext>
            </p:extLst>
          </p:nvPr>
        </p:nvGraphicFramePr>
        <p:xfrm>
          <a:off x="2057400" y="1317625"/>
          <a:ext cx="8077200" cy="4190997"/>
        </p:xfrm>
        <a:graphic>
          <a:graphicData uri="http://schemas.openxmlformats.org/drawingml/2006/table">
            <a:tbl>
              <a:tblPr firstRow="1" bandRow="1">
                <a:effectLst/>
                <a:tableStyleId>{5C22544A-7EE6-4342-B048-85BDC9FD1C3A}</a:tableStyleId>
              </a:tblPr>
              <a:tblGrid>
                <a:gridCol w="4038600"/>
                <a:gridCol w="4038600"/>
              </a:tblGrid>
              <a:tr h="389164">
                <a:tc>
                  <a:txBody>
                    <a:bodyPr/>
                    <a:lstStyle/>
                    <a:p>
                      <a:pPr marL="0" indent="0" eaLnBrk="1" hangingPunct="1">
                        <a:buFont typeface="Arial" panose="020B0604020202020204" pitchFamily="34" charset="0"/>
                        <a:buNone/>
                      </a:pPr>
                      <a:r>
                        <a:rPr lang="en-US" sz="1800" b="0" dirty="0" smtClean="0">
                          <a:solidFill>
                            <a:schemeClr val="tx1"/>
                          </a:solidFill>
                          <a:latin typeface="Arial" panose="020B0604020202020204" pitchFamily="34" charset="0"/>
                          <a:cs typeface="Arial" panose="020B0604020202020204" pitchFamily="34" charset="0"/>
                        </a:rPr>
                        <a:t>Head</a:t>
                      </a:r>
                    </a:p>
                  </a:txBody>
                  <a:tcPr>
                    <a:solidFill>
                      <a:srgbClr val="F3F9FA"/>
                    </a:solidFill>
                  </a:tcPr>
                </a:tc>
                <a:tc>
                  <a:txBody>
                    <a:bodyPr/>
                    <a:lstStyle/>
                    <a:p>
                      <a:pPr marL="0" indent="0">
                        <a:buFont typeface="Arial" panose="020B0604020202020204" pitchFamily="34" charset="0"/>
                        <a:buNone/>
                      </a:pPr>
                      <a:r>
                        <a:rPr lang="en-US" sz="1800" b="0" dirty="0" smtClean="0">
                          <a:solidFill>
                            <a:schemeClr val="tx1"/>
                          </a:solidFill>
                          <a:latin typeface="Arial" panose="020B0604020202020204" pitchFamily="34" charset="0"/>
                          <a:cs typeface="Arial" panose="020B0604020202020204" pitchFamily="34" charset="0"/>
                        </a:rPr>
                        <a:t>Upper Leg (Except Knee)</a:t>
                      </a:r>
                      <a:endParaRPr lang="en-US" sz="1800" b="0" dirty="0">
                        <a:solidFill>
                          <a:schemeClr val="tx1"/>
                        </a:solidFill>
                        <a:latin typeface="Arial" panose="020B0604020202020204" pitchFamily="34" charset="0"/>
                        <a:cs typeface="Arial" panose="020B0604020202020204" pitchFamily="34" charset="0"/>
                      </a:endParaRPr>
                    </a:p>
                  </a:txBody>
                  <a:tcPr>
                    <a:solidFill>
                      <a:srgbClr val="F3F9FA"/>
                    </a:solidFill>
                  </a:tcPr>
                </a:tc>
              </a:tr>
              <a:tr h="389164">
                <a:tc>
                  <a:txBody>
                    <a:bodyPr/>
                    <a:lstStyle/>
                    <a:p>
                      <a:pPr marL="0" indent="0" eaLnBrk="1" hangingPunct="1">
                        <a:buFont typeface="Arial" panose="020B0604020202020204" pitchFamily="34" charset="0"/>
                        <a:buNone/>
                      </a:pPr>
                      <a:r>
                        <a:rPr lang="en-US" sz="1800" dirty="0" smtClean="0">
                          <a:latin typeface="Arial" panose="020B0604020202020204" pitchFamily="34" charset="0"/>
                          <a:cs typeface="Arial" panose="020B0604020202020204" pitchFamily="34" charset="0"/>
                        </a:rPr>
                        <a:t>Neck</a:t>
                      </a:r>
                    </a:p>
                  </a:txBody>
                  <a:tcPr>
                    <a:solidFill>
                      <a:srgbClr val="E7F3F4"/>
                    </a:solidFill>
                  </a:tcPr>
                </a:tc>
                <a:tc>
                  <a:txBody>
                    <a:bodyPr/>
                    <a:lstStyle/>
                    <a:p>
                      <a:pPr marL="0" indent="0" eaLnBrk="1" hangingPunct="1">
                        <a:buFont typeface="Arial" panose="020B0604020202020204" pitchFamily="34" charset="0"/>
                        <a:buNone/>
                      </a:pPr>
                      <a:r>
                        <a:rPr lang="en-US" sz="1800" b="0" dirty="0" smtClean="0">
                          <a:solidFill>
                            <a:schemeClr val="tx1"/>
                          </a:solidFill>
                          <a:latin typeface="Arial" panose="020B0604020202020204" pitchFamily="34" charset="0"/>
                          <a:cs typeface="Arial" panose="020B0604020202020204" pitchFamily="34" charset="0"/>
                        </a:rPr>
                        <a:t>Knee and Popliteal Area</a:t>
                      </a:r>
                    </a:p>
                  </a:txBody>
                  <a:tcPr>
                    <a:solidFill>
                      <a:srgbClr val="E7F3F4"/>
                    </a:solidFill>
                  </a:tcPr>
                </a:tc>
              </a:tr>
              <a:tr h="688521">
                <a:tc>
                  <a:txBody>
                    <a:bodyPr/>
                    <a:lstStyle/>
                    <a:p>
                      <a:pPr marL="0" indent="0" eaLnBrk="1" hangingPunct="1">
                        <a:buFont typeface="Arial" panose="020B0604020202020204" pitchFamily="34" charset="0"/>
                        <a:buNone/>
                      </a:pPr>
                      <a:r>
                        <a:rPr lang="en-US" sz="1800" dirty="0" smtClean="0">
                          <a:latin typeface="Arial" panose="020B0604020202020204" pitchFamily="34" charset="0"/>
                          <a:cs typeface="Arial" panose="020B0604020202020204" pitchFamily="34" charset="0"/>
                        </a:rPr>
                        <a:t>Thorax (Chest Wall and Shoulder Girdle)</a:t>
                      </a:r>
                    </a:p>
                  </a:txBody>
                  <a:tcPr>
                    <a:solidFill>
                      <a:srgbClr val="F3F9FA"/>
                    </a:solidFill>
                  </a:tcPr>
                </a:tc>
                <a:tc>
                  <a:txBody>
                    <a:bodyPr/>
                    <a:lstStyle/>
                    <a:p>
                      <a:pPr marL="0" indent="0" eaLnBrk="1" hangingPunct="1">
                        <a:buFont typeface="Arial" panose="020B0604020202020204" pitchFamily="34" charset="0"/>
                        <a:buNone/>
                      </a:pPr>
                      <a:r>
                        <a:rPr lang="en-US" sz="1800" b="0" dirty="0" smtClean="0">
                          <a:solidFill>
                            <a:schemeClr val="tx1"/>
                          </a:solidFill>
                          <a:latin typeface="Arial" panose="020B0604020202020204" pitchFamily="34" charset="0"/>
                          <a:cs typeface="Arial" panose="020B0604020202020204" pitchFamily="34" charset="0"/>
                        </a:rPr>
                        <a:t>Lower Leg (Below Knee, Includes Ankle and Foot)</a:t>
                      </a:r>
                    </a:p>
                  </a:txBody>
                  <a:tcPr>
                    <a:solidFill>
                      <a:srgbClr val="F3F9FA"/>
                    </a:solidFill>
                  </a:tcPr>
                </a:tc>
              </a:tr>
              <a:tr h="389164">
                <a:tc>
                  <a:txBody>
                    <a:bodyPr/>
                    <a:lstStyle/>
                    <a:p>
                      <a:pPr marL="0" indent="0" eaLnBrk="1" hangingPunct="1">
                        <a:buFont typeface="Arial" panose="020B0604020202020204" pitchFamily="34" charset="0"/>
                        <a:buNone/>
                      </a:pPr>
                      <a:r>
                        <a:rPr lang="en-US" sz="1800" dirty="0" smtClean="0">
                          <a:latin typeface="Arial" panose="020B0604020202020204" pitchFamily="34" charset="0"/>
                          <a:cs typeface="Arial" panose="020B0604020202020204" pitchFamily="34" charset="0"/>
                        </a:rPr>
                        <a:t>Intrathoracic</a:t>
                      </a:r>
                    </a:p>
                  </a:txBody>
                  <a:tcPr>
                    <a:solidFill>
                      <a:srgbClr val="E7F3F4"/>
                    </a:solidFill>
                  </a:tcPr>
                </a:tc>
                <a:tc>
                  <a:txBody>
                    <a:bodyPr/>
                    <a:lstStyle/>
                    <a:p>
                      <a:pPr marL="0" indent="0" eaLnBrk="1" hangingPunct="1">
                        <a:buFont typeface="Arial" panose="020B0604020202020204" pitchFamily="34" charset="0"/>
                        <a:buNone/>
                      </a:pPr>
                      <a:r>
                        <a:rPr lang="en-US" sz="1800" b="0" dirty="0" smtClean="0">
                          <a:solidFill>
                            <a:schemeClr val="tx1"/>
                          </a:solidFill>
                          <a:latin typeface="Arial" panose="020B0604020202020204" pitchFamily="34" charset="0"/>
                          <a:cs typeface="Arial" panose="020B0604020202020204" pitchFamily="34" charset="0"/>
                        </a:rPr>
                        <a:t>Shoulder and Axilla</a:t>
                      </a:r>
                    </a:p>
                  </a:txBody>
                  <a:tcPr>
                    <a:solidFill>
                      <a:srgbClr val="E7F3F4"/>
                    </a:solidFill>
                  </a:tcPr>
                </a:tc>
              </a:tr>
              <a:tr h="389164">
                <a:tc>
                  <a:txBody>
                    <a:bodyPr/>
                    <a:lstStyle/>
                    <a:p>
                      <a:pPr marL="0" indent="0" eaLnBrk="1" hangingPunct="1">
                        <a:buFont typeface="Arial" panose="020B0604020202020204" pitchFamily="34" charset="0"/>
                        <a:buNone/>
                      </a:pPr>
                      <a:r>
                        <a:rPr lang="en-US" sz="1800" dirty="0" smtClean="0">
                          <a:latin typeface="Arial" panose="020B0604020202020204" pitchFamily="34" charset="0"/>
                          <a:cs typeface="Arial" panose="020B0604020202020204" pitchFamily="34" charset="0"/>
                        </a:rPr>
                        <a:t>Spine and Spinal Cord</a:t>
                      </a:r>
                    </a:p>
                  </a:txBody>
                  <a:tcPr>
                    <a:solidFill>
                      <a:srgbClr val="F3F9FA"/>
                    </a:solidFill>
                  </a:tcPr>
                </a:tc>
                <a:tc>
                  <a:txBody>
                    <a:bodyPr/>
                    <a:lstStyle/>
                    <a:p>
                      <a:pPr marL="0" indent="0" eaLnBrk="1" hangingPunct="1">
                        <a:buFont typeface="Arial" panose="020B0604020202020204" pitchFamily="34" charset="0"/>
                        <a:buNone/>
                      </a:pPr>
                      <a:r>
                        <a:rPr lang="en-US" sz="1800" b="0" dirty="0" smtClean="0">
                          <a:solidFill>
                            <a:schemeClr val="tx1"/>
                          </a:solidFill>
                          <a:latin typeface="Arial" panose="020B0604020202020204" pitchFamily="34" charset="0"/>
                          <a:cs typeface="Arial" panose="020B0604020202020204" pitchFamily="34" charset="0"/>
                        </a:rPr>
                        <a:t>Upper Arm and Elbow</a:t>
                      </a:r>
                    </a:p>
                  </a:txBody>
                  <a:tcPr>
                    <a:solidFill>
                      <a:srgbClr val="F3F9FA"/>
                    </a:solidFill>
                  </a:tcPr>
                </a:tc>
              </a:tr>
              <a:tr h="389164">
                <a:tc>
                  <a:txBody>
                    <a:bodyPr/>
                    <a:lstStyle/>
                    <a:p>
                      <a:pPr marL="0" indent="0" eaLnBrk="1" hangingPunct="1">
                        <a:buFont typeface="Arial" panose="020B0604020202020204" pitchFamily="34" charset="0"/>
                        <a:buNone/>
                      </a:pPr>
                      <a:r>
                        <a:rPr lang="en-US" sz="1800" dirty="0" smtClean="0">
                          <a:latin typeface="Arial" panose="020B0604020202020204" pitchFamily="34" charset="0"/>
                          <a:cs typeface="Arial" panose="020B0604020202020204" pitchFamily="34" charset="0"/>
                        </a:rPr>
                        <a:t>Upper Abdomen</a:t>
                      </a:r>
                    </a:p>
                  </a:txBody>
                  <a:tcPr>
                    <a:solidFill>
                      <a:srgbClr val="E7F3F4"/>
                    </a:solidFill>
                  </a:tcPr>
                </a:tc>
                <a:tc>
                  <a:txBody>
                    <a:bodyPr/>
                    <a:lstStyle/>
                    <a:p>
                      <a:pPr marL="0" indent="0" eaLnBrk="1" hangingPunct="1">
                        <a:buFont typeface="Arial" panose="020B0604020202020204" pitchFamily="34" charset="0"/>
                        <a:buNone/>
                      </a:pPr>
                      <a:r>
                        <a:rPr lang="en-US" sz="1800" b="0" dirty="0" smtClean="0">
                          <a:solidFill>
                            <a:schemeClr val="tx1"/>
                          </a:solidFill>
                          <a:latin typeface="Arial" panose="020B0604020202020204" pitchFamily="34" charset="0"/>
                          <a:cs typeface="Arial" panose="020B0604020202020204" pitchFamily="34" charset="0"/>
                        </a:rPr>
                        <a:t>Forearm, Wrist, and Hand</a:t>
                      </a:r>
                    </a:p>
                  </a:txBody>
                  <a:tcPr>
                    <a:solidFill>
                      <a:srgbClr val="E7F3F4"/>
                    </a:solidFill>
                  </a:tcPr>
                </a:tc>
              </a:tr>
              <a:tr h="389164">
                <a:tc>
                  <a:txBody>
                    <a:bodyPr/>
                    <a:lstStyle/>
                    <a:p>
                      <a:pPr marL="0" indent="0" eaLnBrk="1" hangingPunct="1">
                        <a:buFont typeface="Arial" panose="020B0604020202020204" pitchFamily="34" charset="0"/>
                        <a:buNone/>
                      </a:pPr>
                      <a:r>
                        <a:rPr lang="en-US" sz="1800" dirty="0" smtClean="0">
                          <a:latin typeface="Arial" panose="020B0604020202020204" pitchFamily="34" charset="0"/>
                          <a:cs typeface="Arial" panose="020B0604020202020204" pitchFamily="34" charset="0"/>
                        </a:rPr>
                        <a:t>Lower Abdomen</a:t>
                      </a:r>
                    </a:p>
                  </a:txBody>
                  <a:tcPr>
                    <a:solidFill>
                      <a:srgbClr val="F3F9FA"/>
                    </a:solidFill>
                  </a:tcPr>
                </a:tc>
                <a:tc>
                  <a:txBody>
                    <a:bodyPr/>
                    <a:lstStyle/>
                    <a:p>
                      <a:pPr marL="0" indent="0" eaLnBrk="1" hangingPunct="1">
                        <a:buFont typeface="Arial" panose="020B0604020202020204" pitchFamily="34" charset="0"/>
                        <a:buNone/>
                      </a:pPr>
                      <a:r>
                        <a:rPr lang="en-US" sz="1800" b="0" dirty="0" smtClean="0">
                          <a:solidFill>
                            <a:schemeClr val="tx1"/>
                          </a:solidFill>
                          <a:latin typeface="Arial" panose="020B0604020202020204" pitchFamily="34" charset="0"/>
                          <a:cs typeface="Arial" panose="020B0604020202020204" pitchFamily="34" charset="0"/>
                        </a:rPr>
                        <a:t>Radiological Procedures</a:t>
                      </a:r>
                    </a:p>
                  </a:txBody>
                  <a:tcPr>
                    <a:solidFill>
                      <a:srgbClr val="F3F9FA"/>
                    </a:solidFill>
                  </a:tcPr>
                </a:tc>
              </a:tr>
              <a:tr h="389164">
                <a:tc>
                  <a:txBody>
                    <a:bodyPr/>
                    <a:lstStyle/>
                    <a:p>
                      <a:pPr marL="0" indent="0" eaLnBrk="1" hangingPunct="1">
                        <a:buFont typeface="Arial" panose="020B0604020202020204" pitchFamily="34" charset="0"/>
                        <a:buNone/>
                      </a:pPr>
                      <a:r>
                        <a:rPr lang="en-US" sz="1800" dirty="0" smtClean="0">
                          <a:latin typeface="Arial" panose="020B0604020202020204" pitchFamily="34" charset="0"/>
                          <a:cs typeface="Arial" panose="020B0604020202020204" pitchFamily="34" charset="0"/>
                        </a:rPr>
                        <a:t>Perineum</a:t>
                      </a:r>
                      <a:endParaRPr lang="en-US" sz="1800" dirty="0">
                        <a:latin typeface="Arial" panose="020B0604020202020204" pitchFamily="34" charset="0"/>
                        <a:cs typeface="Arial" panose="020B0604020202020204" pitchFamily="34" charset="0"/>
                      </a:endParaRPr>
                    </a:p>
                  </a:txBody>
                  <a:tcPr>
                    <a:solidFill>
                      <a:srgbClr val="E7F3F4"/>
                    </a:solidFill>
                  </a:tcPr>
                </a:tc>
                <a:tc>
                  <a:txBody>
                    <a:bodyPr/>
                    <a:lstStyle/>
                    <a:p>
                      <a:pPr marL="0" indent="0" eaLnBrk="1" hangingPunct="1">
                        <a:buFont typeface="Arial" panose="020B0604020202020204" pitchFamily="34" charset="0"/>
                        <a:buNone/>
                      </a:pPr>
                      <a:r>
                        <a:rPr lang="en-US" sz="1800" b="0" dirty="0" smtClean="0">
                          <a:solidFill>
                            <a:schemeClr val="tx1"/>
                          </a:solidFill>
                          <a:latin typeface="Arial" panose="020B0604020202020204" pitchFamily="34" charset="0"/>
                          <a:cs typeface="Arial" panose="020B0604020202020204" pitchFamily="34" charset="0"/>
                        </a:rPr>
                        <a:t>Burn Excisions or Debridement</a:t>
                      </a:r>
                    </a:p>
                  </a:txBody>
                  <a:tcPr>
                    <a:solidFill>
                      <a:srgbClr val="E7F3F4"/>
                    </a:solidFill>
                  </a:tcPr>
                </a:tc>
              </a:tr>
              <a:tr h="389164">
                <a:tc>
                  <a: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smtClean="0">
                          <a:latin typeface="Arial" panose="020B0604020202020204" pitchFamily="34" charset="0"/>
                          <a:cs typeface="Arial" panose="020B0604020202020204" pitchFamily="34" charset="0"/>
                        </a:rPr>
                        <a:t>Pelvis (Except Hip)</a:t>
                      </a:r>
                    </a:p>
                  </a:txBody>
                  <a:tcPr>
                    <a:solidFill>
                      <a:srgbClr val="F3F9FA"/>
                    </a:solidFill>
                  </a:tcPr>
                </a:tc>
                <a:tc>
                  <a:txBody>
                    <a:bodyPr/>
                    <a:lstStyle/>
                    <a:p>
                      <a:pPr marL="0" indent="0" eaLnBrk="1" hangingPunct="1">
                        <a:buFont typeface="Arial" panose="020B0604020202020204" pitchFamily="34" charset="0"/>
                        <a:buNone/>
                      </a:pPr>
                      <a:r>
                        <a:rPr lang="en-US" sz="1800" b="0" dirty="0" smtClean="0">
                          <a:solidFill>
                            <a:schemeClr val="tx1"/>
                          </a:solidFill>
                          <a:latin typeface="Arial" panose="020B0604020202020204" pitchFamily="34" charset="0"/>
                          <a:cs typeface="Arial" panose="020B0604020202020204" pitchFamily="34" charset="0"/>
                        </a:rPr>
                        <a:t>Obstetric</a:t>
                      </a:r>
                    </a:p>
                  </a:txBody>
                  <a:tcPr>
                    <a:solidFill>
                      <a:srgbClr val="F3F9FA"/>
                    </a:solidFill>
                  </a:tcPr>
                </a:tc>
              </a:tr>
              <a:tr h="389164">
                <a:tc>
                  <a: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dirty="0" smtClean="0">
                        <a:latin typeface="Arial" panose="020B0604020202020204" pitchFamily="34" charset="0"/>
                        <a:cs typeface="Arial" panose="020B0604020202020204" pitchFamily="34" charset="0"/>
                      </a:endParaRPr>
                    </a:p>
                  </a:txBody>
                  <a:tcPr>
                    <a:solidFill>
                      <a:srgbClr val="E7F3F4"/>
                    </a:solidFill>
                  </a:tcPr>
                </a:tc>
                <a:tc>
                  <a: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smtClean="0">
                          <a:solidFill>
                            <a:schemeClr val="tx1"/>
                          </a:solidFill>
                          <a:latin typeface="Arial" panose="020B0604020202020204" pitchFamily="34" charset="0"/>
                          <a:cs typeface="Arial" panose="020B0604020202020204" pitchFamily="34" charset="0"/>
                        </a:rPr>
                        <a:t>Other Procedures</a:t>
                      </a:r>
                    </a:p>
                  </a:txBody>
                  <a:tcPr>
                    <a:solidFill>
                      <a:srgbClr val="E7F3F4"/>
                    </a:solidFill>
                  </a:tcPr>
                </a:tc>
              </a:tr>
            </a:tbl>
          </a:graphicData>
        </a:graphic>
      </p:graphicFrame>
    </p:spTree>
    <p:extLst>
      <p:ext uri="{BB962C8B-B14F-4D97-AF65-F5344CB8AC3E}">
        <p14:creationId xmlns:p14="http://schemas.microsoft.com/office/powerpoint/2010/main" val="1655469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Chapter Outline</a:t>
            </a:r>
          </a:p>
        </p:txBody>
      </p:sp>
      <p:sp>
        <p:nvSpPr>
          <p:cNvPr id="7" name="Content Placeholder 2"/>
          <p:cNvSpPr>
            <a:spLocks noGrp="1"/>
          </p:cNvSpPr>
          <p:nvPr>
            <p:ph idx="1"/>
          </p:nvPr>
        </p:nvSpPr>
        <p:spPr/>
        <p:txBody>
          <a:bodyPr/>
          <a:lstStyle/>
          <a:p>
            <a:pPr>
              <a:spcBef>
                <a:spcPts val="1200"/>
              </a:spcBef>
            </a:pPr>
            <a:r>
              <a:rPr lang="en-US" dirty="0"/>
              <a:t>Anesthesia Terminology</a:t>
            </a:r>
          </a:p>
          <a:p>
            <a:pPr>
              <a:spcBef>
                <a:spcPts val="1200"/>
              </a:spcBef>
            </a:pPr>
            <a:r>
              <a:rPr lang="en-US" dirty="0"/>
              <a:t>Overview of Anesthesia Section</a:t>
            </a:r>
          </a:p>
          <a:p>
            <a:pPr>
              <a:spcBef>
                <a:spcPts val="1200"/>
              </a:spcBef>
            </a:pPr>
            <a:r>
              <a:rPr lang="en-US" dirty="0"/>
              <a:t>Anesthesia Section Guidelines</a:t>
            </a:r>
          </a:p>
          <a:p>
            <a:pPr>
              <a:spcBef>
                <a:spcPts val="1200"/>
              </a:spcBef>
            </a:pPr>
            <a:r>
              <a:rPr lang="en-US" dirty="0"/>
              <a:t>Anesthesia Subsections</a:t>
            </a:r>
            <a:endParaRPr lang="en-US" kern="0" dirty="0"/>
          </a:p>
        </p:txBody>
      </p:sp>
    </p:spTree>
    <p:extLst>
      <p:ext uri="{BB962C8B-B14F-4D97-AF65-F5344CB8AC3E}">
        <p14:creationId xmlns:p14="http://schemas.microsoft.com/office/powerpoint/2010/main" val="38258193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Chapter Objectives</a:t>
            </a:r>
          </a:p>
        </p:txBody>
      </p:sp>
      <p:sp>
        <p:nvSpPr>
          <p:cNvPr id="7" name="Content Placeholder 2"/>
          <p:cNvSpPr>
            <a:spLocks noGrp="1"/>
          </p:cNvSpPr>
          <p:nvPr>
            <p:ph idx="1"/>
          </p:nvPr>
        </p:nvSpPr>
        <p:spPr/>
        <p:txBody>
          <a:bodyPr/>
          <a:lstStyle/>
          <a:p>
            <a:pPr marL="0" indent="0">
              <a:buNone/>
            </a:pPr>
            <a:r>
              <a:rPr lang="en-US" dirty="0"/>
              <a:t>At the conclusion of this chapter, the student should be able to:</a:t>
            </a:r>
          </a:p>
          <a:p>
            <a:r>
              <a:rPr lang="en-US" sz="2800" dirty="0"/>
              <a:t>Define key terms related to the CPT </a:t>
            </a:r>
            <a:r>
              <a:rPr lang="en-US" sz="2800" dirty="0" smtClean="0"/>
              <a:t>Anesthesia </a:t>
            </a:r>
            <a:r>
              <a:rPr lang="en-US" sz="2800" dirty="0"/>
              <a:t> section</a:t>
            </a:r>
            <a:r>
              <a:rPr lang="en-US" sz="2800" dirty="0" smtClean="0"/>
              <a:t>.</a:t>
            </a:r>
            <a:endParaRPr lang="en-US" sz="2800" dirty="0"/>
          </a:p>
          <a:p>
            <a:r>
              <a:rPr lang="en-US" sz="2800" dirty="0"/>
              <a:t>Define terminology associated with types of anesthesia</a:t>
            </a:r>
            <a:r>
              <a:rPr lang="en-US" sz="2800" dirty="0" smtClean="0"/>
              <a:t>.</a:t>
            </a:r>
            <a:endParaRPr lang="en-US" sz="2800" dirty="0"/>
          </a:p>
          <a:p>
            <a:r>
              <a:rPr lang="en-US" sz="2800" dirty="0"/>
              <a:t>Provide an overview about the Anesthesia </a:t>
            </a:r>
            <a:r>
              <a:rPr lang="en-US" sz="2800" dirty="0" smtClean="0"/>
              <a:t>section, </a:t>
            </a:r>
            <a:r>
              <a:rPr lang="en-US" sz="2800" dirty="0"/>
              <a:t>focusing on organization, services included and excluded, and monitored anesthesia care</a:t>
            </a:r>
            <a:r>
              <a:rPr lang="en-US" sz="2800" dirty="0" smtClean="0"/>
              <a:t>.</a:t>
            </a:r>
            <a:endParaRPr lang="en-US" sz="2800" dirty="0"/>
          </a:p>
          <a:p>
            <a:r>
              <a:rPr lang="en-US" sz="2800" dirty="0"/>
              <a:t>Interpret Anesthesia section guidelines.</a:t>
            </a:r>
          </a:p>
          <a:p>
            <a:r>
              <a:rPr lang="en-US" sz="2800" dirty="0"/>
              <a:t>Assign CPT Anesthesia section codes and modifiers.</a:t>
            </a:r>
          </a:p>
        </p:txBody>
      </p:sp>
    </p:spTree>
    <p:extLst>
      <p:ext uri="{BB962C8B-B14F-4D97-AF65-F5344CB8AC3E}">
        <p14:creationId xmlns:p14="http://schemas.microsoft.com/office/powerpoint/2010/main" val="36663674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Introduction</a:t>
            </a:r>
          </a:p>
        </p:txBody>
      </p:sp>
      <p:sp>
        <p:nvSpPr>
          <p:cNvPr id="7" name="Content Placeholder 2"/>
          <p:cNvSpPr>
            <a:spLocks noGrp="1"/>
          </p:cNvSpPr>
          <p:nvPr>
            <p:ph idx="1"/>
          </p:nvPr>
        </p:nvSpPr>
        <p:spPr>
          <a:xfrm>
            <a:off x="838200" y="1317624"/>
            <a:ext cx="10515600" cy="4941285"/>
          </a:xfrm>
        </p:spPr>
        <p:txBody>
          <a:bodyPr/>
          <a:lstStyle/>
          <a:p>
            <a:pPr>
              <a:spcAft>
                <a:spcPts val="0"/>
              </a:spcAft>
            </a:pPr>
            <a:r>
              <a:rPr lang="en-US" dirty="0"/>
              <a:t>Anesthesia codes</a:t>
            </a:r>
          </a:p>
          <a:p>
            <a:pPr lvl="1">
              <a:spcAft>
                <a:spcPts val="0"/>
              </a:spcAft>
            </a:pPr>
            <a:r>
              <a:rPr lang="en-US" dirty="0"/>
              <a:t>Located after Evaluation and Management section</a:t>
            </a:r>
          </a:p>
          <a:p>
            <a:pPr lvl="1">
              <a:spcAft>
                <a:spcPts val="0"/>
              </a:spcAft>
            </a:pPr>
            <a:r>
              <a:rPr lang="en-US" dirty="0"/>
              <a:t>Range from 00100 to 01999</a:t>
            </a:r>
          </a:p>
          <a:p>
            <a:pPr lvl="1">
              <a:spcAft>
                <a:spcPts val="0"/>
              </a:spcAft>
            </a:pPr>
            <a:r>
              <a:rPr lang="en-US" dirty="0"/>
              <a:t>Reported for services related to the administration of anesthesia, supplementation of local anesthesia, </a:t>
            </a:r>
            <a:r>
              <a:rPr lang="en-US" dirty="0" smtClean="0"/>
              <a:t>and</a:t>
            </a:r>
            <a:br>
              <a:rPr lang="en-US" dirty="0" smtClean="0"/>
            </a:br>
            <a:r>
              <a:rPr lang="en-US" dirty="0" smtClean="0"/>
              <a:t>other </a:t>
            </a:r>
            <a:r>
              <a:rPr lang="en-US" dirty="0"/>
              <a:t>supportive anesthesia services</a:t>
            </a:r>
          </a:p>
          <a:p>
            <a:pPr>
              <a:spcAft>
                <a:spcPts val="0"/>
              </a:spcAft>
            </a:pPr>
            <a:r>
              <a:rPr lang="en-US" dirty="0"/>
              <a:t>Anesthesia subsections</a:t>
            </a:r>
          </a:p>
          <a:p>
            <a:pPr lvl="1">
              <a:spcAft>
                <a:spcPts val="0"/>
              </a:spcAft>
            </a:pPr>
            <a:r>
              <a:rPr lang="en-US" dirty="0"/>
              <a:t>Organized according to anatomical site</a:t>
            </a:r>
          </a:p>
          <a:p>
            <a:pPr lvl="1">
              <a:spcAft>
                <a:spcPts val="0"/>
              </a:spcAft>
            </a:pPr>
            <a:r>
              <a:rPr lang="en-US" dirty="0"/>
              <a:t>Except last four subsections, which are listed as </a:t>
            </a:r>
            <a:r>
              <a:rPr lang="en-US" dirty="0" smtClean="0"/>
              <a:t>types</a:t>
            </a:r>
            <a:br>
              <a:rPr lang="en-US" dirty="0" smtClean="0"/>
            </a:br>
            <a:r>
              <a:rPr lang="en-US" dirty="0" smtClean="0"/>
              <a:t>of </a:t>
            </a:r>
            <a:r>
              <a:rPr lang="en-US" dirty="0"/>
              <a:t>procedure</a:t>
            </a:r>
          </a:p>
        </p:txBody>
      </p:sp>
    </p:spTree>
    <p:extLst>
      <p:ext uri="{BB962C8B-B14F-4D97-AF65-F5344CB8AC3E}">
        <p14:creationId xmlns:p14="http://schemas.microsoft.com/office/powerpoint/2010/main" val="17461550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Anesthesia Terminology</a:t>
            </a:r>
          </a:p>
        </p:txBody>
      </p:sp>
      <p:sp>
        <p:nvSpPr>
          <p:cNvPr id="7" name="Content Placeholder 2"/>
          <p:cNvSpPr>
            <a:spLocks noGrp="1"/>
          </p:cNvSpPr>
          <p:nvPr>
            <p:ph idx="1"/>
          </p:nvPr>
        </p:nvSpPr>
        <p:spPr>
          <a:xfrm>
            <a:off x="838200" y="1317624"/>
            <a:ext cx="10515600" cy="4941285"/>
          </a:xfrm>
        </p:spPr>
        <p:txBody>
          <a:bodyPr/>
          <a:lstStyle/>
          <a:p>
            <a:pPr>
              <a:spcAft>
                <a:spcPts val="0"/>
              </a:spcAft>
            </a:pPr>
            <a:r>
              <a:rPr lang="en-US" dirty="0"/>
              <a:t>Anesthesiologist (physician)</a:t>
            </a:r>
          </a:p>
          <a:p>
            <a:pPr>
              <a:spcAft>
                <a:spcPts val="0"/>
              </a:spcAft>
            </a:pPr>
            <a:r>
              <a:rPr lang="en-US" dirty="0"/>
              <a:t>Qualified </a:t>
            </a:r>
            <a:r>
              <a:rPr lang="en-US" dirty="0" err="1"/>
              <a:t>nonphysician</a:t>
            </a:r>
            <a:r>
              <a:rPr lang="en-US" dirty="0"/>
              <a:t> anesthetist</a:t>
            </a:r>
          </a:p>
          <a:p>
            <a:pPr lvl="1">
              <a:spcAft>
                <a:spcPts val="0"/>
              </a:spcAft>
            </a:pPr>
            <a:r>
              <a:rPr lang="en-US" dirty="0"/>
              <a:t>Anesthesiologist's assistant</a:t>
            </a:r>
          </a:p>
          <a:p>
            <a:pPr lvl="1">
              <a:spcAft>
                <a:spcPts val="0"/>
              </a:spcAft>
            </a:pPr>
            <a:r>
              <a:rPr lang="en-US" dirty="0"/>
              <a:t>Certified registered nurse anesthetist (CRNA)</a:t>
            </a:r>
          </a:p>
          <a:p>
            <a:pPr>
              <a:spcAft>
                <a:spcPts val="0"/>
              </a:spcAft>
            </a:pPr>
            <a:r>
              <a:rPr lang="en-US" dirty="0"/>
              <a:t>Types of anesthesia</a:t>
            </a:r>
          </a:p>
          <a:p>
            <a:pPr lvl="1">
              <a:spcAft>
                <a:spcPts val="0"/>
              </a:spcAft>
            </a:pPr>
            <a:r>
              <a:rPr lang="en-US" dirty="0"/>
              <a:t>General</a:t>
            </a:r>
          </a:p>
          <a:p>
            <a:pPr lvl="1">
              <a:spcAft>
                <a:spcPts val="0"/>
              </a:spcAft>
            </a:pPr>
            <a:r>
              <a:rPr lang="en-US" dirty="0"/>
              <a:t>Local</a:t>
            </a:r>
          </a:p>
          <a:p>
            <a:pPr lvl="1">
              <a:spcAft>
                <a:spcPts val="0"/>
              </a:spcAft>
            </a:pPr>
            <a:r>
              <a:rPr lang="en-US" dirty="0"/>
              <a:t>Regional</a:t>
            </a:r>
          </a:p>
          <a:p>
            <a:pPr lvl="1">
              <a:spcAft>
                <a:spcPts val="0"/>
              </a:spcAft>
            </a:pPr>
            <a:r>
              <a:rPr lang="en-US" dirty="0" smtClean="0"/>
              <a:t>Sedation</a:t>
            </a:r>
            <a:endParaRPr lang="en-US" dirty="0"/>
          </a:p>
        </p:txBody>
      </p:sp>
    </p:spTree>
    <p:extLst>
      <p:ext uri="{BB962C8B-B14F-4D97-AF65-F5344CB8AC3E}">
        <p14:creationId xmlns:p14="http://schemas.microsoft.com/office/powerpoint/2010/main" val="106980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General Anesthesia</a:t>
            </a:r>
          </a:p>
        </p:txBody>
      </p:sp>
      <p:sp>
        <p:nvSpPr>
          <p:cNvPr id="7" name="Content Placeholder 2"/>
          <p:cNvSpPr>
            <a:spLocks noGrp="1"/>
          </p:cNvSpPr>
          <p:nvPr>
            <p:ph idx="1"/>
          </p:nvPr>
        </p:nvSpPr>
        <p:spPr>
          <a:xfrm>
            <a:off x="838200" y="1317624"/>
            <a:ext cx="10515600" cy="4941285"/>
          </a:xfrm>
        </p:spPr>
        <p:txBody>
          <a:bodyPr/>
          <a:lstStyle/>
          <a:p>
            <a:pPr>
              <a:spcBef>
                <a:spcPts val="1200"/>
              </a:spcBef>
            </a:pPr>
            <a:r>
              <a:rPr lang="en-US" dirty="0"/>
              <a:t>Used for extensive surgeries</a:t>
            </a:r>
          </a:p>
          <a:p>
            <a:pPr>
              <a:spcBef>
                <a:spcPts val="1200"/>
              </a:spcBef>
            </a:pPr>
            <a:r>
              <a:rPr lang="en-US" dirty="0"/>
              <a:t>Involves administration of anesthetic agents</a:t>
            </a:r>
          </a:p>
          <a:p>
            <a:pPr lvl="1">
              <a:spcBef>
                <a:spcPts val="1200"/>
              </a:spcBef>
            </a:pPr>
            <a:r>
              <a:rPr lang="en-US" dirty="0"/>
              <a:t>Inhaled (e.g., </a:t>
            </a:r>
            <a:r>
              <a:rPr lang="en-US" dirty="0" err="1"/>
              <a:t>sevoflurane</a:t>
            </a:r>
            <a:r>
              <a:rPr lang="en-US" dirty="0"/>
              <a:t> with nitrous oxide)</a:t>
            </a:r>
          </a:p>
          <a:p>
            <a:pPr lvl="1">
              <a:spcBef>
                <a:spcPts val="1200"/>
              </a:spcBef>
            </a:pPr>
            <a:r>
              <a:rPr lang="en-US" dirty="0"/>
              <a:t>Intravenous (e.g., </a:t>
            </a:r>
            <a:r>
              <a:rPr lang="en-US" dirty="0" err="1"/>
              <a:t>propofol</a:t>
            </a:r>
            <a:r>
              <a:rPr lang="en-US" dirty="0"/>
              <a:t>)</a:t>
            </a:r>
          </a:p>
          <a:p>
            <a:pPr>
              <a:spcBef>
                <a:spcPts val="1200"/>
              </a:spcBef>
            </a:pPr>
            <a:r>
              <a:rPr lang="en-US" dirty="0"/>
              <a:t>Act as hypnotics, muscle relaxants, and painkillers</a:t>
            </a:r>
          </a:p>
          <a:p>
            <a:pPr>
              <a:spcBef>
                <a:spcPts val="1200"/>
              </a:spcBef>
            </a:pPr>
            <a:r>
              <a:rPr lang="en-US" dirty="0"/>
              <a:t>Blocks any memory of surgery</a:t>
            </a:r>
          </a:p>
        </p:txBody>
      </p:sp>
    </p:spTree>
    <p:extLst>
      <p:ext uri="{BB962C8B-B14F-4D97-AF65-F5344CB8AC3E}">
        <p14:creationId xmlns:p14="http://schemas.microsoft.com/office/powerpoint/2010/main" val="33572337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Local Anesthesia</a:t>
            </a:r>
          </a:p>
        </p:txBody>
      </p:sp>
      <p:sp>
        <p:nvSpPr>
          <p:cNvPr id="7" name="Content Placeholder 2"/>
          <p:cNvSpPr>
            <a:spLocks noGrp="1"/>
          </p:cNvSpPr>
          <p:nvPr>
            <p:ph idx="1"/>
          </p:nvPr>
        </p:nvSpPr>
        <p:spPr/>
        <p:txBody>
          <a:bodyPr/>
          <a:lstStyle/>
          <a:p>
            <a:pPr>
              <a:spcAft>
                <a:spcPts val="0"/>
              </a:spcAft>
            </a:pPr>
            <a:r>
              <a:rPr lang="en-US" sz="2800" dirty="0"/>
              <a:t>Appropriate for minor surgeries</a:t>
            </a:r>
          </a:p>
          <a:p>
            <a:pPr lvl="1">
              <a:spcAft>
                <a:spcPts val="0"/>
              </a:spcAft>
            </a:pPr>
            <a:r>
              <a:rPr lang="en-US" sz="2400" dirty="0"/>
              <a:t>Topical agent (e.g., </a:t>
            </a:r>
            <a:r>
              <a:rPr lang="en-US" sz="2400" dirty="0" err="1"/>
              <a:t>lidocaine</a:t>
            </a:r>
            <a:r>
              <a:rPr lang="en-US" sz="2400" dirty="0"/>
              <a:t>)</a:t>
            </a:r>
          </a:p>
          <a:p>
            <a:pPr lvl="1">
              <a:spcAft>
                <a:spcPts val="0"/>
              </a:spcAft>
            </a:pPr>
            <a:r>
              <a:rPr lang="en-US" sz="2400" dirty="0"/>
              <a:t>Injection (e.g., procaine)</a:t>
            </a:r>
          </a:p>
          <a:p>
            <a:pPr lvl="1">
              <a:spcAft>
                <a:spcPts val="0"/>
              </a:spcAft>
            </a:pPr>
            <a:r>
              <a:rPr lang="en-US" sz="2400" dirty="0"/>
              <a:t>Pain signals blocked, and patient remains alert</a:t>
            </a:r>
          </a:p>
          <a:p>
            <a:pPr>
              <a:spcAft>
                <a:spcPts val="0"/>
              </a:spcAft>
            </a:pPr>
            <a:r>
              <a:rPr lang="en-US" sz="2800" dirty="0"/>
              <a:t>Administration techniques:</a:t>
            </a:r>
          </a:p>
          <a:p>
            <a:pPr lvl="1">
              <a:spcAft>
                <a:spcPts val="0"/>
              </a:spcAft>
            </a:pPr>
            <a:r>
              <a:rPr lang="en-US" sz="2400" dirty="0"/>
              <a:t>Surface anesthesia</a:t>
            </a:r>
          </a:p>
          <a:p>
            <a:pPr lvl="1">
              <a:spcAft>
                <a:spcPts val="0"/>
              </a:spcAft>
            </a:pPr>
            <a:r>
              <a:rPr lang="en-US" sz="2400" dirty="0"/>
              <a:t>Infiltration anesthesia</a:t>
            </a:r>
          </a:p>
          <a:p>
            <a:pPr lvl="1">
              <a:spcAft>
                <a:spcPts val="0"/>
              </a:spcAft>
            </a:pPr>
            <a:r>
              <a:rPr lang="en-US" sz="2400" dirty="0"/>
              <a:t>Field block</a:t>
            </a:r>
          </a:p>
          <a:p>
            <a:pPr lvl="1">
              <a:spcAft>
                <a:spcPts val="0"/>
              </a:spcAft>
            </a:pPr>
            <a:r>
              <a:rPr lang="en-US" sz="2400" dirty="0"/>
              <a:t>Peripheral nerve blocks</a:t>
            </a:r>
          </a:p>
          <a:p>
            <a:pPr lvl="1">
              <a:spcAft>
                <a:spcPts val="0"/>
              </a:spcAft>
            </a:pPr>
            <a:r>
              <a:rPr lang="en-US" sz="2400" dirty="0"/>
              <a:t>Plexus anesthesia</a:t>
            </a:r>
          </a:p>
        </p:txBody>
      </p:sp>
    </p:spTree>
    <p:extLst>
      <p:ext uri="{BB962C8B-B14F-4D97-AF65-F5344CB8AC3E}">
        <p14:creationId xmlns:p14="http://schemas.microsoft.com/office/powerpoint/2010/main" val="1029636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Regional Anesthesia</a:t>
            </a:r>
          </a:p>
        </p:txBody>
      </p:sp>
      <p:sp>
        <p:nvSpPr>
          <p:cNvPr id="7" name="Content Placeholder 2"/>
          <p:cNvSpPr>
            <a:spLocks noGrp="1"/>
          </p:cNvSpPr>
          <p:nvPr>
            <p:ph idx="1"/>
          </p:nvPr>
        </p:nvSpPr>
        <p:spPr/>
        <p:txBody>
          <a:bodyPr/>
          <a:lstStyle/>
          <a:p>
            <a:r>
              <a:rPr lang="en-US" sz="2800" dirty="0"/>
              <a:t>Blocks pain from a large part of the body</a:t>
            </a:r>
          </a:p>
          <a:p>
            <a:r>
              <a:rPr lang="en-US" sz="2800" dirty="0"/>
              <a:t>Injected into or near spinal fluid and around nerve or network of nerves</a:t>
            </a:r>
          </a:p>
          <a:p>
            <a:r>
              <a:rPr lang="en-US" sz="2800" dirty="0"/>
              <a:t>Bock nerve supply to specific part of body</a:t>
            </a:r>
          </a:p>
          <a:p>
            <a:r>
              <a:rPr lang="en-US" sz="2800" dirty="0"/>
              <a:t>Regional anesthesia includes:</a:t>
            </a:r>
          </a:p>
          <a:p>
            <a:pPr lvl="1"/>
            <a:r>
              <a:rPr lang="en-US" sz="2400" dirty="0"/>
              <a:t>Caudal anesthesia or saddle block anesthesia</a:t>
            </a:r>
          </a:p>
          <a:p>
            <a:pPr lvl="1"/>
            <a:r>
              <a:rPr lang="en-US" sz="2400" dirty="0"/>
              <a:t>Epidural anesthesia</a:t>
            </a:r>
          </a:p>
          <a:p>
            <a:pPr lvl="1"/>
            <a:r>
              <a:rPr lang="en-US" sz="2400" dirty="0"/>
              <a:t>Spinal anesthesia</a:t>
            </a:r>
          </a:p>
          <a:p>
            <a:pPr lvl="1"/>
            <a:r>
              <a:rPr lang="en-US" sz="2400" dirty="0"/>
              <a:t>Intravenous regional anesthesia or Bier block</a:t>
            </a:r>
            <a:endParaRPr lang="en-US" sz="2400" i="1" dirty="0"/>
          </a:p>
        </p:txBody>
      </p:sp>
    </p:spTree>
    <p:extLst>
      <p:ext uri="{BB962C8B-B14F-4D97-AF65-F5344CB8AC3E}">
        <p14:creationId xmlns:p14="http://schemas.microsoft.com/office/powerpoint/2010/main" val="1875204356"/>
      </p:ext>
    </p:extLst>
  </p:cSld>
  <p:clrMapOvr>
    <a:masterClrMapping/>
  </p:clrMapOvr>
  <p:timing>
    <p:tnLst>
      <p:par>
        <p:cTn id="1" dur="indefinite" restart="never" nodeType="tmRoot"/>
      </p:par>
    </p:tnLst>
  </p:timing>
</p:sld>
</file>

<file path=ppt/theme/theme1.xml><?xml version="1.0" encoding="utf-8"?>
<a:theme xmlns:a="http://schemas.openxmlformats.org/drawingml/2006/main" name="Accessible_PPT_Template_Cengage_M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ssible_PPT_Template_Cengage_MPS.potx" id="{6A341ED2-E63B-4177-9AAF-670EA0822A4A}" vid="{9F6311B6-333D-45C7-A3D7-227D14483E8E}"/>
    </a:ext>
  </a:extLst>
</a:theme>
</file>

<file path=docProps/app.xml><?xml version="1.0" encoding="utf-8"?>
<Properties xmlns="http://schemas.openxmlformats.org/officeDocument/2006/extended-properties" xmlns:vt="http://schemas.openxmlformats.org/officeDocument/2006/docPropsVTypes">
  <Template>Accessible_PPT_Template_Cengage_MPS</Template>
  <TotalTime>812</TotalTime>
  <Words>1009</Words>
  <Application>Microsoft Office PowerPoint</Application>
  <PresentationFormat>Widescreen</PresentationFormat>
  <Paragraphs>161</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ＭＳ Ｐゴシック</vt:lpstr>
      <vt:lpstr>Arial</vt:lpstr>
      <vt:lpstr>Arial</vt:lpstr>
      <vt:lpstr>Accessible_PPT_Template_Cengage_MPS</vt:lpstr>
      <vt:lpstr>3-2-1 CODE IT!</vt:lpstr>
      <vt:lpstr>CPT Anesthesia</vt:lpstr>
      <vt:lpstr>Chapter Outline</vt:lpstr>
      <vt:lpstr>Chapter Objectives</vt:lpstr>
      <vt:lpstr>Introduction</vt:lpstr>
      <vt:lpstr>Anesthesia Terminology</vt:lpstr>
      <vt:lpstr>General Anesthesia</vt:lpstr>
      <vt:lpstr>Local Anesthesia</vt:lpstr>
      <vt:lpstr>Regional Anesthesia</vt:lpstr>
      <vt:lpstr>Sedation</vt:lpstr>
      <vt:lpstr>Overview of Anesthesia Section</vt:lpstr>
      <vt:lpstr>Correct Position for Spinal Block or  Inserting an Epidural Catheter</vt:lpstr>
      <vt:lpstr>Monitored Anesthesia Care</vt:lpstr>
      <vt:lpstr>Anesthesia Section Guidelines</vt:lpstr>
      <vt:lpstr>Time Reporting</vt:lpstr>
      <vt:lpstr>Calculating Payment</vt:lpstr>
      <vt:lpstr>Anesthesia Services</vt:lpstr>
      <vt:lpstr>Supplied  Materials</vt:lpstr>
      <vt:lpstr>Separate or Multiple Procedures</vt:lpstr>
      <vt:lpstr>Special Report</vt:lpstr>
      <vt:lpstr>Anesthesia Modifiers</vt:lpstr>
      <vt:lpstr>Qualifying Circumstances</vt:lpstr>
      <vt:lpstr>Anesthesia Subsections</vt:lpstr>
      <vt:lpstr>CPT Anesthesia Subsections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Ashwani Kumar</dc:creator>
  <cp:lastModifiedBy>Hilari Simmons</cp:lastModifiedBy>
  <cp:revision>245</cp:revision>
  <dcterms:created xsi:type="dcterms:W3CDTF">2018-11-12T04:25:48Z</dcterms:created>
  <dcterms:modified xsi:type="dcterms:W3CDTF">2019-12-19T17:52:44Z</dcterms:modified>
</cp:coreProperties>
</file>