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E2F4FD"/>
    <a:srgbClr val="C7EAFC"/>
    <a:srgbClr val="7E00B4"/>
    <a:srgbClr val="F3F9FA"/>
    <a:srgbClr val="E7F3F4"/>
    <a:srgbClr val="0000FF"/>
    <a:srgbClr val="420747"/>
    <a:srgbClr val="F9F9FA"/>
    <a:srgbClr val="006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7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25663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24400" y="3589338"/>
            <a:ext cx="2743200" cy="7315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352706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6324600" y="1317625"/>
            <a:ext cx="5029200" cy="548640"/>
          </a:xfr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017486"/>
            <a:ext cx="5029200" cy="4055019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76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17625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Section Header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198818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838200" y="3872137"/>
            <a:ext cx="10515600" cy="548640"/>
          </a:xfr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Section Header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518025"/>
            <a:ext cx="10515600" cy="155448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43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445508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445508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052816" y="1317625"/>
            <a:ext cx="3300984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006298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052816" y="2017486"/>
            <a:ext cx="3300984" cy="405501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4"/>
            <a:ext cx="10515600" cy="3399519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38200" y="5138056"/>
            <a:ext cx="10515600" cy="95476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Click to add caption to accompany content. 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0683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58743" y="4484914"/>
            <a:ext cx="3995056" cy="1607907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6298"/>
                </a:solidFill>
              </a:defRPr>
            </a:lvl1pPr>
          </a:lstStyle>
          <a:p>
            <a:pPr lvl="0"/>
            <a:r>
              <a:rPr lang="en-US" dirty="0" smtClean="0"/>
              <a:t>Click to add caption to accompany content. 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538514"/>
            <a:ext cx="6201229" cy="4554311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00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Add picture here</a:t>
            </a:r>
            <a:endParaRPr lang="en-US" dirty="0"/>
          </a:p>
        </p:txBody>
      </p:sp>
      <p:sp>
        <p:nvSpPr>
          <p:cNvPr id="9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56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310516"/>
            <a:ext cx="10515600" cy="914400"/>
          </a:xfrm>
        </p:spPr>
        <p:txBody>
          <a:bodyPr anchor="ctr">
            <a:noAutofit/>
          </a:bodyPr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66800" y="2249929"/>
            <a:ext cx="10058400" cy="731520"/>
          </a:xfrm>
        </p:spPr>
        <p:txBody>
          <a:bodyPr anchor="ctr">
            <a:noAutofit/>
          </a:bodyPr>
          <a:lstStyle>
            <a:lvl1pPr marL="0" indent="0" algn="ctr">
              <a:buNone/>
              <a:defRPr sz="5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Unit 1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88443" y="6301527"/>
            <a:ext cx="8805672" cy="457200"/>
          </a:xfrm>
        </p:spPr>
        <p:txBody>
          <a:bodyPr anchor="b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[Author Name], [Book Title], [#] Edition. © [Insert Year] Cengage. All Rights Reserved. May not be scanned, copied or duplicated, or posted to a publicly accessible website, in whole or in part.</a:t>
            </a:r>
          </a:p>
        </p:txBody>
      </p:sp>
    </p:spTree>
    <p:extLst>
      <p:ext uri="{BB962C8B-B14F-4D97-AF65-F5344CB8AC3E}">
        <p14:creationId xmlns:p14="http://schemas.microsoft.com/office/powerpoint/2010/main" val="96758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" y="16"/>
            <a:ext cx="12191807" cy="6865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3966" y="3671128"/>
            <a:ext cx="7309834" cy="914400"/>
          </a:xfrm>
        </p:spPr>
        <p:txBody>
          <a:bodyPr anchor="ctr">
            <a:noAutofit/>
          </a:bodyPr>
          <a:lstStyle>
            <a:lvl1pPr algn="l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43966" y="2597660"/>
            <a:ext cx="3515933" cy="731520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Chapter 1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1" y="6356350"/>
            <a:ext cx="1699425" cy="3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body" sz="quarter" idx="10"/>
          </p:nvPr>
        </p:nvSpPr>
        <p:spPr>
          <a:xfrm>
            <a:off x="2888443" y="6301527"/>
            <a:ext cx="8805672" cy="457200"/>
          </a:xfrm>
        </p:spPr>
        <p:txBody>
          <a:bodyPr anchor="b">
            <a:no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45144" y="231774"/>
            <a:ext cx="3346704" cy="431596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Add picture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070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5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3806822"/>
            <a:ext cx="10515600" cy="228600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9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543597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3769569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4995542"/>
            <a:ext cx="105156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822960" indent="-320040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1097280"/>
          </a:xfrm>
        </p:spPr>
        <p:txBody>
          <a:bodyPr>
            <a:noAutofit/>
          </a:bodyPr>
          <a:lstStyle>
            <a:lvl1pPr marL="365760" indent="-365760">
              <a:defRPr/>
            </a:lvl1pPr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6324600" y="2543597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8382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6324600" y="3769569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8382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6324600" y="4995542"/>
            <a:ext cx="5029200" cy="1097280"/>
          </a:xfrm>
        </p:spPr>
        <p:txBody>
          <a:bodyPr>
            <a:noAutofit/>
          </a:bodyPr>
          <a:lstStyle>
            <a:lvl2pPr marL="960120" indent="-4572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27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838200" y="212636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28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38200" y="293509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38200" y="3743830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838200" y="4552565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838200" y="5361302"/>
            <a:ext cx="10515600" cy="731520"/>
          </a:xfrm>
        </p:spPr>
        <p:txBody>
          <a:bodyPr>
            <a:noAutofit/>
          </a:bodyPr>
          <a:lstStyle>
            <a:lvl1pPr marL="228600" indent="-228600">
              <a:defRPr lang="en-US" sz="3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2960" indent="-320040">
              <a:defRPr/>
            </a:lvl2pPr>
          </a:lstStyle>
          <a:p>
            <a:pPr marL="365760" lvl="0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Click to edit Master text styles</a:t>
            </a:r>
          </a:p>
          <a:p>
            <a:pPr marL="365760" lvl="1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365760" lvl="2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Third level</a:t>
            </a:r>
          </a:p>
          <a:p>
            <a:pPr marL="365760" lvl="3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Fourth level</a:t>
            </a:r>
          </a:p>
          <a:p>
            <a:pPr marL="365760" lvl="4" indent="-36576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7"/>
          <p:cNvSpPr txBox="1"/>
          <p:nvPr userDrawn="1"/>
        </p:nvSpPr>
        <p:spPr>
          <a:xfrm>
            <a:off x="2888443" y="6301527"/>
            <a:ext cx="8805672" cy="4572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2020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Cengage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A78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All Rights Reserved. May not be scanned, copied or duplicated, or posted to a publicly accessible website, in whole or in part.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A7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324600" y="1317625"/>
            <a:ext cx="5029200" cy="475488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73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17625"/>
            <a:ext cx="10515600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3" y="6356350"/>
            <a:ext cx="157956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10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5" r:id="rId6"/>
    <p:sldLayoutId id="2147483667" r:id="rId7"/>
    <p:sldLayoutId id="2147483666" r:id="rId8"/>
    <p:sldLayoutId id="2147483663" r:id="rId9"/>
    <p:sldLayoutId id="2147483664" r:id="rId10"/>
    <p:sldLayoutId id="2147483668" r:id="rId11"/>
    <p:sldLayoutId id="2147483669" r:id="rId12"/>
    <p:sldLayoutId id="2147483670" r:id="rId13"/>
    <p:sldLayoutId id="2147483671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04A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3-2-1 CODE </a:t>
            </a:r>
            <a:r>
              <a:rPr lang="en-US" dirty="0"/>
              <a:t>IT!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US" dirty="0"/>
              <a:t>Michelle A. Green, 3-2-1 Code IT!, Seventh Edition </a:t>
            </a:r>
            <a:r>
              <a:rPr lang="en-US" dirty="0" err="1"/>
              <a:t>Edition</a:t>
            </a:r>
            <a:r>
              <a:rPr lang="en-US" dirty="0"/>
              <a:t>. © 2020 </a:t>
            </a:r>
            <a:r>
              <a:rPr lang="en-US" dirty="0" err="1"/>
              <a:t>Cengage</a:t>
            </a:r>
            <a:r>
              <a:rPr lang="en-US" dirty="0"/>
              <a:t>. All Rights Reserved. </a:t>
            </a:r>
            <a:r>
              <a:rPr lang="en-US"/>
              <a:t>May not be scanned, copied or duplicated, or posted to a publicly accessible website, in whole or in part.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1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Category II Codes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Supplemental alphanumeric tracking codes (e.g., 0015F) for performance measurement</a:t>
            </a:r>
          </a:p>
          <a:p>
            <a:r>
              <a:rPr lang="en-US" dirty="0"/>
              <a:t>Support nationally established performance measures that have proven to contribute to quality patient care</a:t>
            </a:r>
          </a:p>
          <a:p>
            <a:r>
              <a:rPr lang="en-US" dirty="0"/>
              <a:t>Alphanumeric, consisting of four digits followed by the alpha character F</a:t>
            </a:r>
          </a:p>
          <a:p>
            <a:r>
              <a:rPr lang="en-US" dirty="0"/>
              <a:t>Facilitate collection of information about quality of patient care</a:t>
            </a:r>
          </a:p>
        </p:txBody>
      </p:sp>
    </p:spTree>
    <p:extLst>
      <p:ext uri="{BB962C8B-B14F-4D97-AF65-F5344CB8AC3E}">
        <p14:creationId xmlns:p14="http://schemas.microsoft.com/office/powerpoint/2010/main" val="274454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Category III Codes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Temporary alphanumeric codes (e.g., 0042T) for emerging technology, procedures, and services</a:t>
            </a:r>
          </a:p>
          <a:p>
            <a:r>
              <a:rPr lang="en-US" dirty="0"/>
              <a:t>Facilitate data collection on and assessment of new services and procedures during FDA approval process or to confirm that a procedure/service is generally provided</a:t>
            </a:r>
          </a:p>
          <a:p>
            <a:r>
              <a:rPr lang="en-US" dirty="0"/>
              <a:t>Retired if Category I code is not created within five years</a:t>
            </a:r>
          </a:p>
        </p:txBody>
      </p:sp>
    </p:spTree>
    <p:extLst>
      <p:ext uri="{BB962C8B-B14F-4D97-AF65-F5344CB8AC3E}">
        <p14:creationId xmlns:p14="http://schemas.microsoft.com/office/powerpoint/2010/main" val="22313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Code Number Format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Five-digit code number and narrative description</a:t>
            </a:r>
          </a:p>
          <a:p>
            <a:r>
              <a:rPr lang="en-US" dirty="0"/>
              <a:t>Most procedures and services contain stand-alone descriptions</a:t>
            </a:r>
          </a:p>
          <a:p>
            <a:r>
              <a:rPr lang="en-US" dirty="0"/>
              <a:t>To save space, some descriptions are indented</a:t>
            </a:r>
          </a:p>
          <a:p>
            <a:pPr lvl="1"/>
            <a:r>
              <a:rPr lang="en-US" dirty="0"/>
              <a:t>Coder must refer to common portion of code description located before semicolon</a:t>
            </a:r>
          </a:p>
        </p:txBody>
      </p:sp>
    </p:spTree>
    <p:extLst>
      <p:ext uri="{BB962C8B-B14F-4D97-AF65-F5344CB8AC3E}">
        <p14:creationId xmlns:p14="http://schemas.microsoft.com/office/powerpoint/2010/main" val="128262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Index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3000" dirty="0"/>
              <a:t>Organized by alphabetical </a:t>
            </a:r>
            <a:r>
              <a:rPr lang="en-US" sz="3000" i="1" dirty="0"/>
              <a:t>main terms</a:t>
            </a:r>
          </a:p>
          <a:p>
            <a:pPr lvl="1">
              <a:spcAft>
                <a:spcPts val="0"/>
              </a:spcAft>
            </a:pPr>
            <a:r>
              <a:rPr lang="en-US" dirty="0"/>
              <a:t>Boldfaced</a:t>
            </a:r>
          </a:p>
          <a:p>
            <a:pPr lvl="1">
              <a:spcAft>
                <a:spcPts val="0"/>
              </a:spcAft>
            </a:pPr>
            <a:r>
              <a:rPr lang="en-US" dirty="0"/>
              <a:t>Procedures, services, organs, anatomic sites, conditions, eponyms, or abbreviations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Main term may be followed by </a:t>
            </a:r>
            <a:r>
              <a:rPr lang="en-US" sz="3000" i="1" dirty="0" err="1"/>
              <a:t>subterms</a:t>
            </a:r>
            <a:endParaRPr lang="en-US" sz="3000" dirty="0"/>
          </a:p>
          <a:p>
            <a:pPr>
              <a:spcAft>
                <a:spcPts val="0"/>
              </a:spcAft>
            </a:pPr>
            <a:r>
              <a:rPr lang="en-US" sz="3000" dirty="0"/>
              <a:t>Cross references (e.g., </a:t>
            </a:r>
            <a:r>
              <a:rPr lang="en-US" sz="3000" i="1" dirty="0"/>
              <a:t>See</a:t>
            </a:r>
            <a:r>
              <a:rPr lang="en-US" sz="3000" dirty="0"/>
              <a:t>) direct coders to an index entry under which codes are listed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Contains single codes and ranges of codes</a:t>
            </a:r>
          </a:p>
          <a:p>
            <a:pPr>
              <a:spcAft>
                <a:spcPts val="0"/>
              </a:spcAft>
            </a:pPr>
            <a:r>
              <a:rPr lang="en-US" sz="3000" dirty="0"/>
              <a:t>Inferred words do not appear in index (e.g., of</a:t>
            </a:r>
            <a:r>
              <a:rPr lang="en-US" sz="3000" dirty="0" smtClean="0"/>
              <a:t>)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6750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CPT Index Entry</a:t>
            </a:r>
          </a:p>
        </p:txBody>
      </p:sp>
      <p:pic>
        <p:nvPicPr>
          <p:cNvPr id="1026" name="Picture 2" descr="A selection from CPT index shows Main terms and their Cross-referenced terms and Sub-terms, and a Range of codes to investigate for the alphabet N. The main terms and their cross-referenced terms are as follows: N. Meningitidis; See Neisseria Meningitidis, Naffziger Operation See Decompression, Orbit, Section, and Nagel Test See Color Vision Examination. Two Subterms for a Main term, Nails, are Avulsion and Biopsy. The Range of codes to investigate is Debridement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5478" y="1836823"/>
            <a:ext cx="6561045" cy="406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4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Appendices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Located after CPT Category III codes</a:t>
            </a:r>
          </a:p>
          <a:p>
            <a:r>
              <a:rPr lang="en-US" dirty="0"/>
              <a:t>Review each appendix annually to locate revisions</a:t>
            </a:r>
          </a:p>
          <a:p>
            <a:r>
              <a:rPr lang="en-US" b="1" dirty="0"/>
              <a:t>Example: </a:t>
            </a:r>
            <a:r>
              <a:rPr lang="en-US" dirty="0"/>
              <a:t>A complete list of code additions, deletions, and revisions is found in CPT Appendix B. (Revisions marked with horizontal triangles (</a:t>
            </a:r>
            <a:r>
              <a:rPr lang="en-US" dirty="0">
                <a:solidFill>
                  <a:srgbClr val="00B050"/>
                </a:solidFill>
              </a:rPr>
              <a:t>▶◀</a:t>
            </a:r>
            <a:r>
              <a:rPr lang="en-US" dirty="0"/>
              <a:t>) are </a:t>
            </a:r>
            <a:r>
              <a:rPr lang="en-US" i="1" dirty="0"/>
              <a:t>not</a:t>
            </a:r>
            <a:r>
              <a:rPr lang="en-US" dirty="0"/>
              <a:t> included in Appendix B.) Coders need to carefully review all CPT guidelines and notes in the new edition of CPT.</a:t>
            </a:r>
          </a:p>
        </p:txBody>
      </p:sp>
    </p:spTree>
    <p:extLst>
      <p:ext uri="{BB962C8B-B14F-4D97-AF65-F5344CB8AC3E}">
        <p14:creationId xmlns:p14="http://schemas.microsoft.com/office/powerpoint/2010/main" val="274745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Symbols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/>
              <a:t>Located throughout CPT</a:t>
            </a:r>
          </a:p>
          <a:p>
            <a:pPr>
              <a:spcBef>
                <a:spcPts val="1200"/>
              </a:spcBef>
            </a:pPr>
            <a:r>
              <a:rPr lang="en-US" sz="3000" b="1" dirty="0"/>
              <a:t>Example:</a:t>
            </a:r>
            <a:r>
              <a:rPr lang="en-US" sz="3000" dirty="0"/>
              <a:t> The forbidden (or prohibitory)  </a:t>
            </a:r>
            <a:r>
              <a:rPr lang="en-US" sz="3000" dirty="0" smtClean="0"/>
              <a:t>symbol (     ) identifies codes that are exempt from modifier -51</a:t>
            </a:r>
            <a:r>
              <a:rPr lang="en-US" sz="3000" dirty="0"/>
              <a:t>.</a:t>
            </a:r>
          </a:p>
          <a:p>
            <a:pPr lvl="1"/>
            <a:r>
              <a:rPr lang="en-US" sz="2600" dirty="0"/>
              <a:t>Patient underwent emergency endotracheal intubation.</a:t>
            </a:r>
          </a:p>
          <a:p>
            <a:pPr lvl="1"/>
            <a:r>
              <a:rPr lang="en-US" sz="2600" dirty="0"/>
              <a:t>Code 31500 (Intubation, endotracheal, emergency procedure) has forbidden symbol in front of code.</a:t>
            </a:r>
          </a:p>
          <a:p>
            <a:pPr lvl="1"/>
            <a:r>
              <a:rPr lang="en-US" sz="2600" dirty="0"/>
              <a:t>When code 31500 is reported with other procedures performed during the same encounter, do </a:t>
            </a:r>
            <a:r>
              <a:rPr lang="en-US" sz="2600" i="1" dirty="0"/>
              <a:t>not </a:t>
            </a:r>
            <a:r>
              <a:rPr lang="en-US" sz="2600" dirty="0"/>
              <a:t>add modifier -51</a:t>
            </a:r>
            <a:r>
              <a:rPr lang="en-US" sz="2600" dirty="0" smtClean="0"/>
              <a:t>.</a:t>
            </a:r>
            <a:endParaRPr lang="en-US" sz="2600" dirty="0"/>
          </a:p>
        </p:txBody>
      </p:sp>
      <p:pic>
        <p:nvPicPr>
          <p:cNvPr id="7" name="Picture 3" descr="A symbol shows blocker icon."/>
          <p:cNvPicPr>
            <a:picLocks noGrp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797" y="2108819"/>
            <a:ext cx="297206" cy="37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0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Sections, Subsections, Categories, and Subcategories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CPT Category I codes are organized according to six sections.</a:t>
            </a:r>
          </a:p>
          <a:p>
            <a:pPr>
              <a:spcBef>
                <a:spcPts val="1200"/>
              </a:spcBef>
            </a:pPr>
            <a:r>
              <a:rPr lang="en-US" dirty="0"/>
              <a:t>Each CPT section contains subsections, categories (or headings), and subcategories (or subheadings).</a:t>
            </a:r>
          </a:p>
          <a:p>
            <a:pPr>
              <a:spcBef>
                <a:spcPts val="1200"/>
              </a:spcBef>
            </a:pPr>
            <a:r>
              <a:rPr lang="en-US" i="1" dirty="0"/>
              <a:t>Guidelines</a:t>
            </a:r>
            <a:r>
              <a:rPr lang="en-US" dirty="0"/>
              <a:t> appear at the beginning of each CPT section.</a:t>
            </a:r>
          </a:p>
          <a:p>
            <a:pPr>
              <a:spcBef>
                <a:spcPts val="1200"/>
              </a:spcBef>
            </a:pPr>
            <a:r>
              <a:rPr lang="en-US" i="1" dirty="0"/>
              <a:t>Notes</a:t>
            </a:r>
            <a:r>
              <a:rPr lang="en-US" dirty="0"/>
              <a:t> appear throughout each CPT section.</a:t>
            </a:r>
          </a:p>
          <a:p>
            <a:pPr>
              <a:spcBef>
                <a:spcPts val="1200"/>
              </a:spcBef>
            </a:pPr>
            <a:r>
              <a:rPr lang="en-US" i="1" dirty="0"/>
              <a:t>Descriptive qualifiers</a:t>
            </a:r>
            <a:r>
              <a:rPr lang="en-US" dirty="0"/>
              <a:t> clarify CPT code assignment.</a:t>
            </a:r>
          </a:p>
        </p:txBody>
      </p:sp>
    </p:spTree>
    <p:extLst>
      <p:ext uri="{BB962C8B-B14F-4D97-AF65-F5344CB8AC3E}">
        <p14:creationId xmlns:p14="http://schemas.microsoft.com/office/powerpoint/2010/main" val="355358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CPT Section, Subsection, Category, Subcategory, Notes, and Descriptive Qualifiers</a:t>
            </a:r>
          </a:p>
        </p:txBody>
      </p:sp>
      <p:pic>
        <p:nvPicPr>
          <p:cNvPr id="6" name="Picture 2" descr="An extract from CPT shows Section, Subsection, Category, Subcategory, Note, and Descriptive qualifier (underlined phrase). Data from the extract are as follows: Section – Surgery; Subsection - Integumentary System; Category - Skin, Subcutaneous and Accessory Structures; Subcategory - Incision and Drainage Note: (For excision, see 11400, et seq) Descriptive qualifier (underlined phrase): 10060 Incision and drainage of abscess (eg, carbuncle, suppurative hidradenitis, cutaneous or subcutaneous abscess, cyst, furuncle, or paronychia) simple or single. Here, the phrase; simple or single; is underlined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82" y="1531156"/>
            <a:ext cx="9926036" cy="41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19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CPT Modifiers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Clarify services and procedures performed by providers</a:t>
            </a:r>
          </a:p>
          <a:p>
            <a:r>
              <a:rPr lang="en-US" dirty="0"/>
              <a:t>Reported as two digits, added to five-digit CPT code (e.g., 99213-25)</a:t>
            </a:r>
          </a:p>
          <a:p>
            <a:r>
              <a:rPr lang="en-US" dirty="0"/>
              <a:t>HCPCS level II national two-character alphanumeric modifiers also added to five-digit CPT code (e.g., 11760-TA)</a:t>
            </a:r>
          </a:p>
        </p:txBody>
      </p:sp>
    </p:spTree>
    <p:extLst>
      <p:ext uri="{BB962C8B-B14F-4D97-AF65-F5344CB8AC3E}">
        <p14:creationId xmlns:p14="http://schemas.microsoft.com/office/powerpoint/2010/main" val="388278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CPT Coding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</a:t>
            </a:r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24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and Informational Modifiers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Functional modifier</a:t>
            </a:r>
          </a:p>
          <a:p>
            <a:pPr lvl="1"/>
            <a:r>
              <a:rPr lang="en-US" dirty="0"/>
              <a:t>Also called pricing modifier</a:t>
            </a:r>
          </a:p>
          <a:p>
            <a:pPr lvl="1"/>
            <a:r>
              <a:rPr lang="en-US" dirty="0"/>
              <a:t>Assists in reimbursement decision making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procedure performed by assistant surgeon</a:t>
            </a:r>
          </a:p>
          <a:p>
            <a:r>
              <a:rPr lang="en-US" dirty="0"/>
              <a:t>Informational modifier</a:t>
            </a:r>
          </a:p>
          <a:p>
            <a:pPr lvl="1"/>
            <a:r>
              <a:rPr lang="en-US" dirty="0"/>
              <a:t>Clarifies aspects of the procedure or service provided for the payer</a:t>
            </a:r>
          </a:p>
          <a:p>
            <a:pPr lvl="1"/>
            <a:r>
              <a:rPr lang="en-US" b="1" dirty="0"/>
              <a:t>Example</a:t>
            </a:r>
            <a:r>
              <a:rPr lang="en-US" dirty="0"/>
              <a:t>: procedure performed on right or left side only</a:t>
            </a:r>
          </a:p>
        </p:txBody>
      </p:sp>
    </p:spTree>
    <p:extLst>
      <p:ext uri="{BB962C8B-B14F-4D97-AF65-F5344CB8AC3E}">
        <p14:creationId xmlns:p14="http://schemas.microsoft.com/office/powerpoint/2010/main" val="20759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Correct Coding </a:t>
            </a:r>
            <a:r>
              <a:rPr lang="en-US" dirty="0" smtClean="0"/>
              <a:t>Initiative </a:t>
            </a:r>
            <a:r>
              <a:rPr lang="en-US" dirty="0"/>
              <a:t>(NCCI)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a typeface="ＭＳ Ｐゴシック" pitchFamily="34" charset="-128"/>
              </a:rPr>
              <a:t>Promotes national correct coding methodologies</a:t>
            </a:r>
          </a:p>
          <a:p>
            <a:r>
              <a:rPr lang="en-US" dirty="0">
                <a:ea typeface="ＭＳ Ｐゴシック" pitchFamily="34" charset="-128"/>
              </a:rPr>
              <a:t>Controls improper code assignment</a:t>
            </a:r>
          </a:p>
          <a:p>
            <a:r>
              <a:rPr lang="en-US" dirty="0">
                <a:ea typeface="ＭＳ Ｐゴシック" pitchFamily="34" charset="-128"/>
              </a:rPr>
              <a:t>Reduces inappropriate reimbursement</a:t>
            </a:r>
          </a:p>
          <a:p>
            <a:r>
              <a:rPr lang="en-US" dirty="0">
                <a:ea typeface="ＭＳ Ｐゴシック" pitchFamily="34" charset="-128"/>
              </a:rPr>
              <a:t>Implemented by CMS</a:t>
            </a:r>
          </a:p>
          <a:p>
            <a:r>
              <a:rPr lang="en-US" dirty="0">
                <a:ea typeface="ＭＳ Ｐゴシック" pitchFamily="34" charset="-128"/>
              </a:rPr>
              <a:t>Used to process Medicare Part B claims for physician services and hospital outpatient procedures and services</a:t>
            </a:r>
          </a:p>
        </p:txBody>
      </p:sp>
    </p:spTree>
    <p:extLst>
      <p:ext uri="{BB962C8B-B14F-4D97-AF65-F5344CB8AC3E}">
        <p14:creationId xmlns:p14="http://schemas.microsoft.com/office/powerpoint/2010/main" val="331643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Partial List of NCCI Edits</a:t>
            </a:r>
          </a:p>
        </p:txBody>
      </p:sp>
      <p:graphicFrame>
        <p:nvGraphicFramePr>
          <p:cNvPr id="7" name="Table 2" descr="A table shows the column headers NCCI edit, description, and disposition of claim. The row-wise data follows. 1, Invalid diagnosis code, Return to Provider; 2, Diagnosis and age conflict, Return to Provider; 3. Diagnosis and sex conflict, Return to Provider; 4, Medicare secondary payer alert, Suspend; 19, Mutually exclusive procedure that is not allowed by CCI even if appropriate modifier is present, Line Item Rejection; 20, Component of a comprehensive procedure that is not allowed by CCI even if appropriate modifier is present, Line Item Rejection; 39, Mutually exclusive procedure that would be allowed by CCI if appropriate modifier were present, Line Item Rejection; 40, Component of a comprehensive procedure that would be allowed by CCI if appropriate modifier were present, Line Item Rejection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028105"/>
              </p:ext>
            </p:extLst>
          </p:nvPr>
        </p:nvGraphicFramePr>
        <p:xfrm>
          <a:off x="135021" y="896711"/>
          <a:ext cx="11882807" cy="5044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251"/>
                <a:gridCol w="8782746"/>
                <a:gridCol w="2078810"/>
              </a:tblGrid>
              <a:tr h="64933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iral"/>
                          <a:cs typeface="Arial" panose="020B0604020202020204" pitchFamily="34" charset="0"/>
                        </a:rPr>
                        <a:t>NCCI Edit</a:t>
                      </a:r>
                      <a:endParaRPr lang="en-US" sz="1800" dirty="0">
                        <a:latin typeface="Airal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7E00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iral"/>
                          <a:cs typeface="Arial" panose="020B0604020202020204" pitchFamily="34" charset="0"/>
                        </a:rPr>
                        <a:t>Description</a:t>
                      </a:r>
                      <a:endParaRPr lang="en-US" sz="1800" dirty="0">
                        <a:latin typeface="Airal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7E00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iral"/>
                          <a:cs typeface="Arial" panose="020B0604020202020204" pitchFamily="34" charset="0"/>
                        </a:rPr>
                        <a:t>Disposition </a:t>
                      </a:r>
                    </a:p>
                    <a:p>
                      <a:r>
                        <a:rPr lang="en-US" sz="1800" dirty="0" smtClean="0">
                          <a:latin typeface="Airal"/>
                          <a:cs typeface="Arial" panose="020B0604020202020204" pitchFamily="34" charset="0"/>
                        </a:rPr>
                        <a:t>of Claim</a:t>
                      </a:r>
                      <a:endParaRPr lang="en-US" sz="1800" dirty="0">
                        <a:latin typeface="Airal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7E00B4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1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Invalid diagnosis code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Return to Provider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2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Diagnosis and age conflict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Return to Provider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3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Diagnosis and sex conflict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Return to Provider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4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Medicare secondary payer alert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Suspend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19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Mutually exclusive procedure that is not allowed by CCI even if appropriate modifier is present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Rejection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20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Component of a comprehensive procedure that is not allowed by CCI even if appropriate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modifier is present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Rejection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39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Mutually exclusive procedure that would be allowed by CCI if appropriate modifier were present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Rejection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C7EAFC"/>
                    </a:solidFill>
                  </a:tcPr>
                </a:tc>
              </a:tr>
              <a:tr h="53949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iral"/>
                        </a:rPr>
                        <a:t>40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Component of a comprehensive procedure that would be allowed by CCI if appropriate modifier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iral"/>
                          <a:ea typeface="+mn-ea"/>
                          <a:cs typeface="+mn-cs"/>
                        </a:rPr>
                        <a:t>were present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 Item Rejection</a:t>
                      </a:r>
                      <a:endParaRPr lang="en-US" sz="1600" dirty="0">
                        <a:latin typeface="Airal"/>
                      </a:endParaRPr>
                    </a:p>
                  </a:txBody>
                  <a:tcPr>
                    <a:solidFill>
                      <a:srgbClr val="E2F4F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1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NCCI Edits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>
                <a:ea typeface="ＭＳ Ｐゴシック" pitchFamily="34" charset="-128"/>
              </a:rPr>
              <a:t>Column 1/column 2 edits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Code pairs that should not be billed together because one service inherently includes the other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Previously called comprehensive/component edits</a:t>
            </a:r>
          </a:p>
          <a:p>
            <a:pPr>
              <a:spcBef>
                <a:spcPts val="1200"/>
              </a:spcBef>
            </a:pPr>
            <a:r>
              <a:rPr lang="en-US" dirty="0"/>
              <a:t>Mutually exclusive edits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Code pairs that, for clinical reasons, are unlikely to be performed on the same patient on the same day</a:t>
            </a:r>
          </a:p>
        </p:txBody>
      </p:sp>
    </p:spTree>
    <p:extLst>
      <p:ext uri="{BB962C8B-B14F-4D97-AF65-F5344CB8AC3E}">
        <p14:creationId xmlns:p14="http://schemas.microsoft.com/office/powerpoint/2010/main" val="35811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Unbundling CPT Codes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sz="2800" dirty="0"/>
              <a:t>Reporting multiple codes for a service when a single comprehensive code should be assigned</a:t>
            </a:r>
          </a:p>
          <a:p>
            <a:pPr>
              <a:spcAft>
                <a:spcPts val="0"/>
              </a:spcAft>
            </a:pPr>
            <a:r>
              <a:rPr lang="en-US" sz="2800" dirty="0"/>
              <a:t>NCCI edits are designed to detect </a:t>
            </a:r>
            <a:r>
              <a:rPr lang="en-US" sz="2800" i="1" dirty="0"/>
              <a:t>unbundling.</a:t>
            </a:r>
            <a:endParaRPr lang="en-US" sz="2800" dirty="0"/>
          </a:p>
          <a:p>
            <a:pPr lvl="1">
              <a:spcAft>
                <a:spcPts val="0"/>
              </a:spcAft>
            </a:pPr>
            <a:r>
              <a:rPr lang="en-US" sz="2400" b="1" dirty="0"/>
              <a:t>Example:</a:t>
            </a:r>
            <a:r>
              <a:rPr lang="en-US" sz="2400" dirty="0"/>
              <a:t> Excision of </a:t>
            </a:r>
            <a:r>
              <a:rPr lang="en-US" sz="2400" dirty="0" err="1"/>
              <a:t>ileoanal</a:t>
            </a:r>
            <a:r>
              <a:rPr lang="en-US" sz="2400" dirty="0"/>
              <a:t> reservoir with ileostomy, requiring </a:t>
            </a:r>
            <a:r>
              <a:rPr lang="en-US" sz="2400" dirty="0" err="1"/>
              <a:t>lysis</a:t>
            </a:r>
            <a:r>
              <a:rPr lang="en-US" sz="2400" dirty="0"/>
              <a:t> of adhesions to gain access to surgical site. </a:t>
            </a:r>
          </a:p>
          <a:p>
            <a:pPr lvl="2">
              <a:spcAft>
                <a:spcPts val="0"/>
              </a:spcAft>
            </a:pPr>
            <a:r>
              <a:rPr lang="en-US" sz="2000" dirty="0"/>
              <a:t>Coder reported codes 45135 and 44005.</a:t>
            </a:r>
          </a:p>
          <a:p>
            <a:pPr lvl="3">
              <a:spcAft>
                <a:spcPts val="0"/>
              </a:spcAft>
            </a:pPr>
            <a:r>
              <a:rPr lang="en-US" sz="1600" b="1" dirty="0"/>
              <a:t>45135 </a:t>
            </a:r>
            <a:r>
              <a:rPr lang="en-US" sz="1600" dirty="0"/>
              <a:t>  Excision of rectal </a:t>
            </a:r>
            <a:r>
              <a:rPr lang="en-US" sz="1600" dirty="0" err="1"/>
              <a:t>procidentia</a:t>
            </a:r>
            <a:r>
              <a:rPr lang="en-US" sz="1600" dirty="0"/>
              <a:t>, with anastomosis; </a:t>
            </a:r>
          </a:p>
          <a:p>
            <a:pPr marL="1371600" lvl="3" indent="0">
              <a:spcAft>
                <a:spcPts val="0"/>
              </a:spcAft>
              <a:buNone/>
            </a:pPr>
            <a:r>
              <a:rPr lang="en-US" sz="1600" dirty="0"/>
              <a:t>                 abdominal and </a:t>
            </a:r>
            <a:r>
              <a:rPr lang="en-US" sz="1600" dirty="0" err="1"/>
              <a:t>perineal</a:t>
            </a:r>
            <a:r>
              <a:rPr lang="en-US" sz="1600" dirty="0"/>
              <a:t> approach</a:t>
            </a:r>
          </a:p>
          <a:p>
            <a:pPr lvl="3">
              <a:spcAft>
                <a:spcPts val="0"/>
              </a:spcAft>
            </a:pPr>
            <a:r>
              <a:rPr lang="en-US" sz="1600" b="1" dirty="0"/>
              <a:t>44005   </a:t>
            </a:r>
            <a:r>
              <a:rPr lang="en-US" sz="1600" dirty="0" err="1"/>
              <a:t>Enterolysis</a:t>
            </a:r>
            <a:r>
              <a:rPr lang="en-US" sz="1600" dirty="0"/>
              <a:t> (freeing of intestinal adhesion) (separate </a:t>
            </a:r>
          </a:p>
          <a:p>
            <a:pPr marL="1371600" lvl="3" indent="0">
              <a:spcAft>
                <a:spcPts val="0"/>
              </a:spcAft>
              <a:buNone/>
            </a:pPr>
            <a:r>
              <a:rPr lang="en-US" sz="1600" dirty="0"/>
              <a:t>                 procedure)</a:t>
            </a:r>
          </a:p>
          <a:p>
            <a:pPr lvl="2">
              <a:spcAft>
                <a:spcPts val="0"/>
              </a:spcAft>
            </a:pPr>
            <a:r>
              <a:rPr lang="en-US" sz="2000" dirty="0"/>
              <a:t>NCCI edits identified 44005 as a component of 45135.</a:t>
            </a:r>
          </a:p>
          <a:p>
            <a:pPr lvl="2">
              <a:spcAft>
                <a:spcPts val="0"/>
              </a:spcAft>
            </a:pPr>
            <a:r>
              <a:rPr lang="en-US" sz="2000" dirty="0"/>
              <a:t>Reporting both codes is unbundling, and it is considered fraud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5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Outline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199" y="1317625"/>
            <a:ext cx="11353801" cy="47548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History of CPT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Overview of CPT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Organization of CPT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CPT Index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CPT Appendices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CPT Symbols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CPT Sections, Subsections, </a:t>
            </a:r>
            <a:r>
              <a:rPr lang="en-US" dirty="0" smtClean="0"/>
              <a:t>Categories, and Subcategories</a:t>
            </a: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CPT Modifiers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National Correct Coding Initiative (NCCI)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00185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317625"/>
            <a:ext cx="10686394" cy="475488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/>
              <a:t>At the conclusion of this chapter, the student should be able to: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Define key terms related to the introduction of CPT coding</a:t>
            </a:r>
            <a:r>
              <a:rPr lang="en-US" sz="2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Identify key dates and events in the history of CPT.</a:t>
            </a:r>
            <a:endParaRPr lang="en-US" sz="2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Provide an overview about CPT.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Explain </a:t>
            </a:r>
            <a:r>
              <a:rPr lang="en-US" sz="2200" dirty="0"/>
              <a:t>the organization of CPT.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/>
              <a:t>Apply </a:t>
            </a:r>
            <a:r>
              <a:rPr lang="en-US" sz="2400" dirty="0"/>
              <a:t>CPT index rules and conventions to identify main terms, </a:t>
            </a:r>
            <a:r>
              <a:rPr lang="en-US" sz="2400" dirty="0" err="1"/>
              <a:t>subterms</a:t>
            </a:r>
            <a:r>
              <a:rPr lang="en-US" sz="2400" dirty="0"/>
              <a:t>, qualifiers, cross-references, and code ranges.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Describe the types of codes included in each of the CPT appendices.</a:t>
            </a:r>
            <a:endParaRPr lang="en-US" sz="2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Interpret </a:t>
            </a:r>
            <a:r>
              <a:rPr lang="en-US" sz="2200" dirty="0"/>
              <a:t>CPT symbols.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Summarize the contents of CPT sections, subsections, categories, and </a:t>
            </a:r>
            <a:r>
              <a:rPr lang="en-US" sz="2400" dirty="0" smtClean="0"/>
              <a:t>subcategories</a:t>
            </a:r>
            <a:r>
              <a:rPr lang="en-US" sz="2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Add </a:t>
            </a:r>
            <a:r>
              <a:rPr lang="en-US" sz="2200" dirty="0"/>
              <a:t>CPT modifiers to codes.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Describe how the national correct coding initiative impacts CPT code assignment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5588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Procedural Terminology (CPT)</a:t>
            </a:r>
          </a:p>
          <a:p>
            <a:pPr lvl="1"/>
            <a:r>
              <a:rPr lang="en-US" dirty="0"/>
              <a:t>Also called HCPCS level I</a:t>
            </a:r>
          </a:p>
          <a:p>
            <a:pPr lvl="1"/>
            <a:r>
              <a:rPr lang="en-US" dirty="0"/>
              <a:t>Proprietary coding system published annually by AMA</a:t>
            </a:r>
          </a:p>
          <a:p>
            <a:pPr lvl="1"/>
            <a:r>
              <a:rPr lang="en-US" dirty="0"/>
              <a:t>Contains list of descriptive terms and identifying codes for reporting medical services and procedures</a:t>
            </a:r>
          </a:p>
          <a:p>
            <a:pPr lvl="1"/>
            <a:r>
              <a:rPr lang="en-US" dirty="0"/>
              <a:t>Provides uniform language that describes medical, surgical, and diagnostic services to facilitate communication among providers, patients, and third-party payers</a:t>
            </a:r>
          </a:p>
        </p:txBody>
      </p:sp>
    </p:spTree>
    <p:extLst>
      <p:ext uri="{BB962C8B-B14F-4D97-AF65-F5344CB8AC3E}">
        <p14:creationId xmlns:p14="http://schemas.microsoft.com/office/powerpoint/2010/main" val="10443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of CPT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/>
              <a:t>Five-digit codes introduced in 1970</a:t>
            </a:r>
          </a:p>
          <a:p>
            <a:r>
              <a:rPr lang="en-US" sz="3000" dirty="0"/>
              <a:t>Adopted as part of HCPCS for reporting Medicare Part B physician services in 1983</a:t>
            </a:r>
          </a:p>
          <a:p>
            <a:r>
              <a:rPr lang="en-US" sz="3000" dirty="0"/>
              <a:t>Mandated for reporting outpatient hospital surgical procedures in 1986</a:t>
            </a:r>
          </a:p>
          <a:p>
            <a:r>
              <a:rPr lang="en-US" sz="3000" dirty="0"/>
              <a:t>HIPAA (1996) named CPT and HCPCS level II as procedure code sets</a:t>
            </a:r>
          </a:p>
          <a:p>
            <a:r>
              <a:rPr lang="en-US" sz="3000" dirty="0"/>
              <a:t>MMA (2004) required new/revised/deleted codes be implemented each  January 1</a:t>
            </a:r>
          </a:p>
        </p:txBody>
      </p:sp>
    </p:spTree>
    <p:extLst>
      <p:ext uri="{BB962C8B-B14F-4D97-AF65-F5344CB8AC3E}">
        <p14:creationId xmlns:p14="http://schemas.microsoft.com/office/powerpoint/2010/main" val="352157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CPT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CPT codes are reported for:</a:t>
            </a:r>
          </a:p>
          <a:p>
            <a:pPr lvl="1"/>
            <a:r>
              <a:rPr lang="en-US" sz="2400" dirty="0"/>
              <a:t>Home health care and hospice agencies</a:t>
            </a:r>
          </a:p>
          <a:p>
            <a:pPr lvl="1"/>
            <a:r>
              <a:rPr lang="en-US" sz="2400" dirty="0"/>
              <a:t>Outpatient hospital departments</a:t>
            </a:r>
          </a:p>
          <a:p>
            <a:pPr lvl="1"/>
            <a:r>
              <a:rPr lang="en-US" sz="2400" dirty="0"/>
              <a:t>Physicians employees by health care facility</a:t>
            </a:r>
          </a:p>
          <a:p>
            <a:pPr lvl="1"/>
            <a:r>
              <a:rPr lang="en-US" sz="2400" dirty="0"/>
              <a:t>Physicians who see patients in offices, clinics, or their homes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CPT categories</a:t>
            </a:r>
          </a:p>
          <a:p>
            <a:pPr lvl="1"/>
            <a:r>
              <a:rPr lang="en-US" sz="2400" dirty="0"/>
              <a:t>Category I (5-digit codes)</a:t>
            </a:r>
          </a:p>
          <a:p>
            <a:pPr lvl="1"/>
            <a:r>
              <a:rPr lang="en-US" sz="2400" dirty="0"/>
              <a:t>Category II (5-character codes for measuring performance)</a:t>
            </a:r>
          </a:p>
          <a:p>
            <a:pPr lvl="1"/>
            <a:r>
              <a:rPr lang="en-US" sz="2400" dirty="0"/>
              <a:t>Category III (5-character codes for emerging technology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03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of CPT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838200" y="1492899"/>
            <a:ext cx="10470502" cy="634482"/>
          </a:xfrm>
          <a:solidFill>
            <a:srgbClr val="BBE0E3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en-US" sz="2800" b="1" dirty="0"/>
              <a:t>CPT Organizational </a:t>
            </a:r>
            <a:r>
              <a:rPr lang="en-US" sz="2800" b="1" dirty="0" smtClean="0"/>
              <a:t>Characteristics</a:t>
            </a:r>
            <a:endParaRPr lang="en-US" sz="2800" b="1" dirty="0"/>
          </a:p>
        </p:txBody>
      </p:sp>
      <p:graphicFrame>
        <p:nvGraphicFramePr>
          <p:cNvPr id="6" name="Table 3" descr="A table shows the organizational characteristics of CPT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4674980"/>
              </p:ext>
            </p:extLst>
          </p:nvPr>
        </p:nvGraphicFramePr>
        <p:xfrm>
          <a:off x="838200" y="2176041"/>
          <a:ext cx="10515853" cy="399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6328"/>
                <a:gridCol w="5479525"/>
              </a:tblGrid>
              <a:tr h="666296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</a:pPr>
                      <a:r>
                        <a:rPr lang="en-US" sz="2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CPT sections</a:t>
                      </a: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Inferred</a:t>
                      </a:r>
                      <a:r>
                        <a:rPr lang="en-US" sz="2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words</a:t>
                      </a:r>
                      <a:endParaRPr lang="en-US" sz="2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</a:tr>
              <a:tr h="666296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</a:pPr>
                      <a:r>
                        <a:rPr lang="en-US" sz="2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CPT code number format</a:t>
                      </a:r>
                    </a:p>
                  </a:txBody>
                  <a:tcPr marL="120872" marR="120872" marT="58301" marB="58301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Guidelines</a:t>
                      </a:r>
                    </a:p>
                  </a:txBody>
                  <a:tcPr marL="120872" marR="120872" marT="58301" marB="58301">
                    <a:solidFill>
                      <a:srgbClr val="F3F9FA"/>
                    </a:solidFill>
                  </a:tcPr>
                </a:tc>
              </a:tr>
              <a:tr h="666296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</a:pPr>
                      <a:r>
                        <a:rPr lang="en-US" sz="2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Boldfaced type</a:t>
                      </a: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Unlisted procedures and services</a:t>
                      </a: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</a:tr>
              <a:tr h="666296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</a:pPr>
                      <a:r>
                        <a:rPr lang="en-US" sz="2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Italicized type</a:t>
                      </a:r>
                    </a:p>
                  </a:txBody>
                  <a:tcPr marL="120872" marR="120872" marT="58301" marB="58301"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120872" marR="120872" marT="58301" marB="58301">
                    <a:solidFill>
                      <a:srgbClr val="F3F9FA"/>
                    </a:solidFill>
                  </a:tcPr>
                </a:tc>
              </a:tr>
              <a:tr h="6662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Cross-reference term</a:t>
                      </a:r>
                      <a:endParaRPr lang="en-US" sz="2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Descriptive qualifiers</a:t>
                      </a:r>
                    </a:p>
                  </a:txBody>
                  <a:tcPr marL="120872" marR="120872" marT="58301" marB="58301">
                    <a:solidFill>
                      <a:srgbClr val="E7F3F4"/>
                    </a:solidFill>
                  </a:tcPr>
                </a:tc>
              </a:tr>
              <a:tr h="6662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</a:t>
                      </a:r>
                      <a:r>
                        <a:rPr lang="en-US" sz="2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codes and code ranges</a:t>
                      </a:r>
                      <a:endParaRPr lang="en-US" sz="2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0872" marR="120872" marT="58301" marB="58301">
                    <a:solidFill>
                      <a:srgbClr val="F9F9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FontTx/>
                        <a:buNone/>
                      </a:pPr>
                      <a:endParaRPr lang="en-US" sz="2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0872" marR="120872" marT="58301" marB="58301">
                    <a:solidFill>
                      <a:srgbClr val="F9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2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Category I Codes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Category I codes have six sections</a:t>
            </a:r>
          </a:p>
          <a:p>
            <a:pPr lvl="1"/>
            <a:r>
              <a:rPr lang="en-US" dirty="0"/>
              <a:t>Evaluation and Management (E/M) (99201–99499)</a:t>
            </a:r>
          </a:p>
          <a:p>
            <a:pPr lvl="1"/>
            <a:r>
              <a:rPr lang="en-US" dirty="0"/>
              <a:t>Anesthesia (00100–01999, 99100–99140)</a:t>
            </a:r>
          </a:p>
          <a:p>
            <a:pPr lvl="1"/>
            <a:r>
              <a:rPr lang="en-US" dirty="0"/>
              <a:t>Surgery (10021–69990)</a:t>
            </a:r>
          </a:p>
          <a:p>
            <a:pPr lvl="1"/>
            <a:r>
              <a:rPr lang="en-US" dirty="0"/>
              <a:t>Radiology (70010–79999)</a:t>
            </a:r>
          </a:p>
          <a:p>
            <a:pPr lvl="1"/>
            <a:r>
              <a:rPr lang="en-US" dirty="0"/>
              <a:t>Pathology and Laboratory (80047–89398, 0001U–0034U)</a:t>
            </a:r>
          </a:p>
          <a:p>
            <a:pPr lvl="1"/>
            <a:r>
              <a:rPr lang="en-US" dirty="0"/>
              <a:t>Medicine (90281–99199, 99500–99607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75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cessible_PPT_Template_Cengage_MP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ssible_PPT_Template_Cengage_MPS.potx" id="{6A341ED2-E63B-4177-9AAF-670EA0822A4A}" vid="{9F6311B6-333D-45C7-A3D7-227D14483E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Accessible_PPT_Template_Cengage_MPS</Template>
  <TotalTime>785</TotalTime>
  <Words>1286</Words>
  <Application>Microsoft Office PowerPoint</Application>
  <PresentationFormat>Widescreen</PresentationFormat>
  <Paragraphs>175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ＭＳ Ｐゴシック</vt:lpstr>
      <vt:lpstr>Airal</vt:lpstr>
      <vt:lpstr>Arial</vt:lpstr>
      <vt:lpstr>Arial</vt:lpstr>
      <vt:lpstr>Calibri</vt:lpstr>
      <vt:lpstr>Accessible_PPT_Template_Cengage_MPS</vt:lpstr>
      <vt:lpstr>3-2-1 CODE IT!</vt:lpstr>
      <vt:lpstr>Introduction to CPT Coding</vt:lpstr>
      <vt:lpstr>Chapter Outline</vt:lpstr>
      <vt:lpstr>Chapter Objectives</vt:lpstr>
      <vt:lpstr>Introduction</vt:lpstr>
      <vt:lpstr>History of CPT</vt:lpstr>
      <vt:lpstr>Overview of CPT</vt:lpstr>
      <vt:lpstr>Organization of CPT</vt:lpstr>
      <vt:lpstr>Category I Codes</vt:lpstr>
      <vt:lpstr>Category II Codes</vt:lpstr>
      <vt:lpstr>CPT Category III Codes</vt:lpstr>
      <vt:lpstr>CPT Code Number Format</vt:lpstr>
      <vt:lpstr>CPT Index</vt:lpstr>
      <vt:lpstr>Sample CPT Index Entry</vt:lpstr>
      <vt:lpstr>CPT Appendices</vt:lpstr>
      <vt:lpstr>CPT Symbols</vt:lpstr>
      <vt:lpstr>CPT Sections, Subsections, Categories, and Subcategories</vt:lpstr>
      <vt:lpstr>Sample CPT Section, Subsection, Category, Subcategory, Notes, and Descriptive Qualifiers</vt:lpstr>
      <vt:lpstr>CPT Modifiers</vt:lpstr>
      <vt:lpstr>Functional and Informational Modifiers</vt:lpstr>
      <vt:lpstr>National Correct Coding Initiative (NCCI)</vt:lpstr>
      <vt:lpstr>Partial List of NCCI Edits</vt:lpstr>
      <vt:lpstr>Types of NCCI Edits</vt:lpstr>
      <vt:lpstr>Unbundling CPT Codes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Ashwani Kumar</dc:creator>
  <cp:lastModifiedBy>Hilari Simmons</cp:lastModifiedBy>
  <cp:revision>97</cp:revision>
  <cp:lastPrinted>2019-12-19T14:47:02Z</cp:lastPrinted>
  <dcterms:created xsi:type="dcterms:W3CDTF">2018-11-12T04:25:48Z</dcterms:created>
  <dcterms:modified xsi:type="dcterms:W3CDTF">2019-12-19T17:48:47Z</dcterms:modified>
</cp:coreProperties>
</file>