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00"/>
    <a:srgbClr val="CC9900"/>
    <a:srgbClr val="070D5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8E2FC2-602B-47F8-952A-98EF85F89EA1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0287172-6F34-4E4F-BE9A-012D097FA20D}">
      <dgm:prSet phldrT="[Text]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Quality Discussion Boards</a:t>
          </a:r>
          <a:endParaRPr lang="en-US" dirty="0"/>
        </a:p>
      </dgm:t>
    </dgm:pt>
    <dgm:pt modelId="{D228B49D-9B29-4B7C-8B2B-81B659BC8E0B}" type="parTrans" cxnId="{0E02F69B-8B6D-4B8F-A0DD-F643C909ACA6}">
      <dgm:prSet/>
      <dgm:spPr/>
      <dgm:t>
        <a:bodyPr/>
        <a:lstStyle/>
        <a:p>
          <a:endParaRPr lang="en-US"/>
        </a:p>
      </dgm:t>
    </dgm:pt>
    <dgm:pt modelId="{6431719E-F931-4BA2-8583-5E1DF30A48A7}" type="sibTrans" cxnId="{0E02F69B-8B6D-4B8F-A0DD-F643C909ACA6}">
      <dgm:prSet/>
      <dgm:spPr/>
      <dgm:t>
        <a:bodyPr/>
        <a:lstStyle/>
        <a:p>
          <a:endParaRPr lang="en-US"/>
        </a:p>
      </dgm:t>
    </dgm:pt>
    <dgm:pt modelId="{AB01C749-B1F6-4522-9C2C-76086607EF4F}">
      <dgm:prSet phldrT="[Text]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n-US" dirty="0" smtClean="0"/>
            <a:t>Intrinsic Motivation</a:t>
          </a:r>
          <a:endParaRPr lang="en-US" dirty="0"/>
        </a:p>
      </dgm:t>
    </dgm:pt>
    <dgm:pt modelId="{40D6B8F2-1F80-411B-BAC9-8063336E184D}" type="parTrans" cxnId="{348612F1-19DD-48CB-9F9F-ADEE1AA29CA0}">
      <dgm:prSet/>
      <dgm:spPr/>
      <dgm:t>
        <a:bodyPr/>
        <a:lstStyle/>
        <a:p>
          <a:endParaRPr lang="en-US"/>
        </a:p>
      </dgm:t>
    </dgm:pt>
    <dgm:pt modelId="{EE74EE32-C86B-4E45-AD6D-BC625EBEC0A1}" type="sibTrans" cxnId="{348612F1-19DD-48CB-9F9F-ADEE1AA29CA0}">
      <dgm:prSet/>
      <dgm:spPr/>
      <dgm:t>
        <a:bodyPr/>
        <a:lstStyle/>
        <a:p>
          <a:endParaRPr lang="en-US"/>
        </a:p>
      </dgm:t>
    </dgm:pt>
    <dgm:pt modelId="{B42DFBFB-BA89-466C-9A2E-EB7C13374FCE}">
      <dgm:prSet phldrT="[Text]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n-US" dirty="0" smtClean="0"/>
            <a:t>Real-Life Connection</a:t>
          </a:r>
          <a:endParaRPr lang="en-US" dirty="0"/>
        </a:p>
      </dgm:t>
    </dgm:pt>
    <dgm:pt modelId="{BB1BD09D-FEAE-4632-A108-3AD596D0EFAF}" type="parTrans" cxnId="{FADF8DF8-57E6-4EAC-B819-C52EE9735F0E}">
      <dgm:prSet/>
      <dgm:spPr/>
      <dgm:t>
        <a:bodyPr/>
        <a:lstStyle/>
        <a:p>
          <a:endParaRPr lang="en-US"/>
        </a:p>
      </dgm:t>
    </dgm:pt>
    <dgm:pt modelId="{D8BE5CB5-1B2E-4787-BD10-87A6BBF6827F}" type="sibTrans" cxnId="{FADF8DF8-57E6-4EAC-B819-C52EE9735F0E}">
      <dgm:prSet/>
      <dgm:spPr/>
      <dgm:t>
        <a:bodyPr/>
        <a:lstStyle/>
        <a:p>
          <a:endParaRPr lang="en-US"/>
        </a:p>
      </dgm:t>
    </dgm:pt>
    <dgm:pt modelId="{4B8317D8-1669-47D7-9F06-AC9C6D49E15C}">
      <dgm:prSet phldrT="[Text]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n-US" dirty="0" smtClean="0"/>
            <a:t>Guidelines</a:t>
          </a:r>
          <a:endParaRPr lang="en-US" dirty="0"/>
        </a:p>
      </dgm:t>
    </dgm:pt>
    <dgm:pt modelId="{A9DD7BEA-1E0F-44FB-B680-8230EA89F64B}" type="parTrans" cxnId="{449B70EF-4D0E-4140-B94A-E6AEF93042C4}">
      <dgm:prSet/>
      <dgm:spPr/>
      <dgm:t>
        <a:bodyPr/>
        <a:lstStyle/>
        <a:p>
          <a:endParaRPr lang="en-US"/>
        </a:p>
      </dgm:t>
    </dgm:pt>
    <dgm:pt modelId="{6C213E89-339D-4D8A-B5B3-7CABFD16397F}" type="sibTrans" cxnId="{449B70EF-4D0E-4140-B94A-E6AEF93042C4}">
      <dgm:prSet/>
      <dgm:spPr/>
      <dgm:t>
        <a:bodyPr/>
        <a:lstStyle/>
        <a:p>
          <a:endParaRPr lang="en-US"/>
        </a:p>
      </dgm:t>
    </dgm:pt>
    <dgm:pt modelId="{ECE72FF5-0637-44B0-B414-B4A7DBCF1CC9}">
      <dgm:prSet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n-US" dirty="0" smtClean="0"/>
            <a:t>Instructor Presence </a:t>
          </a:r>
        </a:p>
      </dgm:t>
    </dgm:pt>
    <dgm:pt modelId="{D84BE6A9-AE40-4CD3-A6B5-F1AC616C3A3D}" type="parTrans" cxnId="{33061E47-A4F7-4549-8174-37C6BC26DA38}">
      <dgm:prSet/>
      <dgm:spPr/>
      <dgm:t>
        <a:bodyPr/>
        <a:lstStyle/>
        <a:p>
          <a:endParaRPr lang="en-US"/>
        </a:p>
      </dgm:t>
    </dgm:pt>
    <dgm:pt modelId="{EA6EDAEF-4771-4DF7-8E39-3F0DEB306532}" type="sibTrans" cxnId="{33061E47-A4F7-4549-8174-37C6BC26DA38}">
      <dgm:prSet/>
      <dgm:spPr/>
      <dgm:t>
        <a:bodyPr/>
        <a:lstStyle/>
        <a:p>
          <a:endParaRPr lang="en-US"/>
        </a:p>
      </dgm:t>
    </dgm:pt>
    <dgm:pt modelId="{20686342-E71E-49D3-A136-096DC9EFF436}">
      <dgm:prSet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n-US" dirty="0" smtClean="0"/>
            <a:t>Quality Questions &amp; Responses</a:t>
          </a:r>
          <a:endParaRPr lang="en-US" dirty="0"/>
        </a:p>
      </dgm:t>
    </dgm:pt>
    <dgm:pt modelId="{0584BB8C-0758-40E2-9BDA-76785F2F3A46}" type="parTrans" cxnId="{9F05B426-8BA3-4E4C-8BE0-140703DFCF01}">
      <dgm:prSet/>
      <dgm:spPr/>
      <dgm:t>
        <a:bodyPr/>
        <a:lstStyle/>
        <a:p>
          <a:endParaRPr lang="en-US"/>
        </a:p>
      </dgm:t>
    </dgm:pt>
    <dgm:pt modelId="{DBE6B4D4-E244-40BB-BA18-796544ED1FF2}" type="sibTrans" cxnId="{9F05B426-8BA3-4E4C-8BE0-140703DFCF01}">
      <dgm:prSet/>
      <dgm:spPr/>
      <dgm:t>
        <a:bodyPr/>
        <a:lstStyle/>
        <a:p>
          <a:endParaRPr lang="en-US"/>
        </a:p>
      </dgm:t>
    </dgm:pt>
    <dgm:pt modelId="{6A746844-EC3E-4B09-B915-81459F9886FA}" type="pres">
      <dgm:prSet presAssocID="{B98E2FC2-602B-47F8-952A-98EF85F89EA1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7775140-ABEF-4FBA-916C-8B49AB414CF1}" type="pres">
      <dgm:prSet presAssocID="{90287172-6F34-4E4F-BE9A-012D097FA20D}" presName="centerShape" presStyleLbl="node0" presStyleIdx="0" presStyleCnt="1"/>
      <dgm:spPr/>
      <dgm:t>
        <a:bodyPr/>
        <a:lstStyle/>
        <a:p>
          <a:endParaRPr lang="en-US"/>
        </a:p>
      </dgm:t>
    </dgm:pt>
    <dgm:pt modelId="{F5D08EEB-0D78-4CCD-ACF4-CFEE11C6C615}" type="pres">
      <dgm:prSet presAssocID="{40D6B8F2-1F80-411B-BAC9-8063336E184D}" presName="parTrans" presStyleLbl="bgSibTrans2D1" presStyleIdx="0" presStyleCnt="5"/>
      <dgm:spPr/>
      <dgm:t>
        <a:bodyPr/>
        <a:lstStyle/>
        <a:p>
          <a:endParaRPr lang="en-US"/>
        </a:p>
      </dgm:t>
    </dgm:pt>
    <dgm:pt modelId="{F1E7F267-C7EE-435A-BF3B-45B963F31A1A}" type="pres">
      <dgm:prSet presAssocID="{AB01C749-B1F6-4522-9C2C-76086607EF4F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0DF212-2698-4E30-8C95-C123F78A76BE}" type="pres">
      <dgm:prSet presAssocID="{BB1BD09D-FEAE-4632-A108-3AD596D0EFAF}" presName="parTrans" presStyleLbl="bgSibTrans2D1" presStyleIdx="1" presStyleCnt="5"/>
      <dgm:spPr/>
      <dgm:t>
        <a:bodyPr/>
        <a:lstStyle/>
        <a:p>
          <a:endParaRPr lang="en-US"/>
        </a:p>
      </dgm:t>
    </dgm:pt>
    <dgm:pt modelId="{6EED9974-8C11-4D56-919D-28CB96A0865C}" type="pres">
      <dgm:prSet presAssocID="{B42DFBFB-BA89-466C-9A2E-EB7C13374FCE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D5AFE9-D00F-4130-AF5E-1CDC4747DD3B}" type="pres">
      <dgm:prSet presAssocID="{A9DD7BEA-1E0F-44FB-B680-8230EA89F64B}" presName="parTrans" presStyleLbl="bgSibTrans2D1" presStyleIdx="2" presStyleCnt="5"/>
      <dgm:spPr/>
      <dgm:t>
        <a:bodyPr/>
        <a:lstStyle/>
        <a:p>
          <a:endParaRPr lang="en-US"/>
        </a:p>
      </dgm:t>
    </dgm:pt>
    <dgm:pt modelId="{A066E06B-38B8-43E0-996A-99DD517594E4}" type="pres">
      <dgm:prSet presAssocID="{4B8317D8-1669-47D7-9F06-AC9C6D49E15C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6348F1-A2E4-44F1-B222-AB4F34BA4EB8}" type="pres">
      <dgm:prSet presAssocID="{D84BE6A9-AE40-4CD3-A6B5-F1AC616C3A3D}" presName="parTrans" presStyleLbl="bgSibTrans2D1" presStyleIdx="3" presStyleCnt="5"/>
      <dgm:spPr/>
      <dgm:t>
        <a:bodyPr/>
        <a:lstStyle/>
        <a:p>
          <a:endParaRPr lang="en-US"/>
        </a:p>
      </dgm:t>
    </dgm:pt>
    <dgm:pt modelId="{B0D6D676-C01A-4C31-B0EE-6E06A68E148F}" type="pres">
      <dgm:prSet presAssocID="{ECE72FF5-0637-44B0-B414-B4A7DBCF1CC9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2ACAD8-1F9C-41D3-AE01-4B59747C1555}" type="pres">
      <dgm:prSet presAssocID="{0584BB8C-0758-40E2-9BDA-76785F2F3A46}" presName="parTrans" presStyleLbl="bgSibTrans2D1" presStyleIdx="4" presStyleCnt="5"/>
      <dgm:spPr/>
      <dgm:t>
        <a:bodyPr/>
        <a:lstStyle/>
        <a:p>
          <a:endParaRPr lang="en-US"/>
        </a:p>
      </dgm:t>
    </dgm:pt>
    <dgm:pt modelId="{463DD4CF-D315-4F77-8108-FE73BA6CE6CC}" type="pres">
      <dgm:prSet presAssocID="{20686342-E71E-49D3-A136-096DC9EFF436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F05B426-8BA3-4E4C-8BE0-140703DFCF01}" srcId="{90287172-6F34-4E4F-BE9A-012D097FA20D}" destId="{20686342-E71E-49D3-A136-096DC9EFF436}" srcOrd="4" destOrd="0" parTransId="{0584BB8C-0758-40E2-9BDA-76785F2F3A46}" sibTransId="{DBE6B4D4-E244-40BB-BA18-796544ED1FF2}"/>
    <dgm:cxn modelId="{E0A9DE88-7223-4941-BCFC-E01014D481AF}" type="presOf" srcId="{20686342-E71E-49D3-A136-096DC9EFF436}" destId="{463DD4CF-D315-4F77-8108-FE73BA6CE6CC}" srcOrd="0" destOrd="0" presId="urn:microsoft.com/office/officeart/2005/8/layout/radial4"/>
    <dgm:cxn modelId="{0E02F69B-8B6D-4B8F-A0DD-F643C909ACA6}" srcId="{B98E2FC2-602B-47F8-952A-98EF85F89EA1}" destId="{90287172-6F34-4E4F-BE9A-012D097FA20D}" srcOrd="0" destOrd="0" parTransId="{D228B49D-9B29-4B7C-8B2B-81B659BC8E0B}" sibTransId="{6431719E-F931-4BA2-8583-5E1DF30A48A7}"/>
    <dgm:cxn modelId="{9DB3339E-258B-43D5-BD89-68A7E8E58EF7}" type="presOf" srcId="{D84BE6A9-AE40-4CD3-A6B5-F1AC616C3A3D}" destId="{0F6348F1-A2E4-44F1-B222-AB4F34BA4EB8}" srcOrd="0" destOrd="0" presId="urn:microsoft.com/office/officeart/2005/8/layout/radial4"/>
    <dgm:cxn modelId="{591BCD42-827F-439A-B524-34E35AE19F01}" type="presOf" srcId="{40D6B8F2-1F80-411B-BAC9-8063336E184D}" destId="{F5D08EEB-0D78-4CCD-ACF4-CFEE11C6C615}" srcOrd="0" destOrd="0" presId="urn:microsoft.com/office/officeart/2005/8/layout/radial4"/>
    <dgm:cxn modelId="{C06D08E4-6FA5-41D1-88A3-FDA42A13592F}" type="presOf" srcId="{AB01C749-B1F6-4522-9C2C-76086607EF4F}" destId="{F1E7F267-C7EE-435A-BF3B-45B963F31A1A}" srcOrd="0" destOrd="0" presId="urn:microsoft.com/office/officeart/2005/8/layout/radial4"/>
    <dgm:cxn modelId="{74A9412B-58F8-4362-A369-5229EC75E2F0}" type="presOf" srcId="{B42DFBFB-BA89-466C-9A2E-EB7C13374FCE}" destId="{6EED9974-8C11-4D56-919D-28CB96A0865C}" srcOrd="0" destOrd="0" presId="urn:microsoft.com/office/officeart/2005/8/layout/radial4"/>
    <dgm:cxn modelId="{348612F1-19DD-48CB-9F9F-ADEE1AA29CA0}" srcId="{90287172-6F34-4E4F-BE9A-012D097FA20D}" destId="{AB01C749-B1F6-4522-9C2C-76086607EF4F}" srcOrd="0" destOrd="0" parTransId="{40D6B8F2-1F80-411B-BAC9-8063336E184D}" sibTransId="{EE74EE32-C86B-4E45-AD6D-BC625EBEC0A1}"/>
    <dgm:cxn modelId="{1A7E5D37-0E43-4065-B6DC-FFD0ED7E6B96}" type="presOf" srcId="{BB1BD09D-FEAE-4632-A108-3AD596D0EFAF}" destId="{800DF212-2698-4E30-8C95-C123F78A76BE}" srcOrd="0" destOrd="0" presId="urn:microsoft.com/office/officeart/2005/8/layout/radial4"/>
    <dgm:cxn modelId="{33061E47-A4F7-4549-8174-37C6BC26DA38}" srcId="{90287172-6F34-4E4F-BE9A-012D097FA20D}" destId="{ECE72FF5-0637-44B0-B414-B4A7DBCF1CC9}" srcOrd="3" destOrd="0" parTransId="{D84BE6A9-AE40-4CD3-A6B5-F1AC616C3A3D}" sibTransId="{EA6EDAEF-4771-4DF7-8E39-3F0DEB306532}"/>
    <dgm:cxn modelId="{8438E68D-EAF0-439F-A8C9-AF67CAE0D9E4}" type="presOf" srcId="{4B8317D8-1669-47D7-9F06-AC9C6D49E15C}" destId="{A066E06B-38B8-43E0-996A-99DD517594E4}" srcOrd="0" destOrd="0" presId="urn:microsoft.com/office/officeart/2005/8/layout/radial4"/>
    <dgm:cxn modelId="{E5E1E4A1-0C58-4DCE-9D9A-337F6B185674}" type="presOf" srcId="{ECE72FF5-0637-44B0-B414-B4A7DBCF1CC9}" destId="{B0D6D676-C01A-4C31-B0EE-6E06A68E148F}" srcOrd="0" destOrd="0" presId="urn:microsoft.com/office/officeart/2005/8/layout/radial4"/>
    <dgm:cxn modelId="{9FE3F50A-523D-4BDC-B908-2415CB70FA7E}" type="presOf" srcId="{A9DD7BEA-1E0F-44FB-B680-8230EA89F64B}" destId="{E2D5AFE9-D00F-4130-AF5E-1CDC4747DD3B}" srcOrd="0" destOrd="0" presId="urn:microsoft.com/office/officeart/2005/8/layout/radial4"/>
    <dgm:cxn modelId="{449B70EF-4D0E-4140-B94A-E6AEF93042C4}" srcId="{90287172-6F34-4E4F-BE9A-012D097FA20D}" destId="{4B8317D8-1669-47D7-9F06-AC9C6D49E15C}" srcOrd="2" destOrd="0" parTransId="{A9DD7BEA-1E0F-44FB-B680-8230EA89F64B}" sibTransId="{6C213E89-339D-4D8A-B5B3-7CABFD16397F}"/>
    <dgm:cxn modelId="{21C1F043-C4C1-4798-A6BE-8C98315EEF92}" type="presOf" srcId="{0584BB8C-0758-40E2-9BDA-76785F2F3A46}" destId="{AF2ACAD8-1F9C-41D3-AE01-4B59747C1555}" srcOrd="0" destOrd="0" presId="urn:microsoft.com/office/officeart/2005/8/layout/radial4"/>
    <dgm:cxn modelId="{CBDD26D9-32D2-4833-9050-73632FA2DF61}" type="presOf" srcId="{B98E2FC2-602B-47F8-952A-98EF85F89EA1}" destId="{6A746844-EC3E-4B09-B915-81459F9886FA}" srcOrd="0" destOrd="0" presId="urn:microsoft.com/office/officeart/2005/8/layout/radial4"/>
    <dgm:cxn modelId="{FADF8DF8-57E6-4EAC-B819-C52EE9735F0E}" srcId="{90287172-6F34-4E4F-BE9A-012D097FA20D}" destId="{B42DFBFB-BA89-466C-9A2E-EB7C13374FCE}" srcOrd="1" destOrd="0" parTransId="{BB1BD09D-FEAE-4632-A108-3AD596D0EFAF}" sibTransId="{D8BE5CB5-1B2E-4787-BD10-87A6BBF6827F}"/>
    <dgm:cxn modelId="{F0253861-3724-49C8-ADB6-9E54877E3825}" type="presOf" srcId="{90287172-6F34-4E4F-BE9A-012D097FA20D}" destId="{37775140-ABEF-4FBA-916C-8B49AB414CF1}" srcOrd="0" destOrd="0" presId="urn:microsoft.com/office/officeart/2005/8/layout/radial4"/>
    <dgm:cxn modelId="{671C8C1A-3E5E-4B43-89EA-83688AF6735D}" type="presParOf" srcId="{6A746844-EC3E-4B09-B915-81459F9886FA}" destId="{37775140-ABEF-4FBA-916C-8B49AB414CF1}" srcOrd="0" destOrd="0" presId="urn:microsoft.com/office/officeart/2005/8/layout/radial4"/>
    <dgm:cxn modelId="{D5A3BE9E-24B1-4959-AE66-C6F94AE8DB66}" type="presParOf" srcId="{6A746844-EC3E-4B09-B915-81459F9886FA}" destId="{F5D08EEB-0D78-4CCD-ACF4-CFEE11C6C615}" srcOrd="1" destOrd="0" presId="urn:microsoft.com/office/officeart/2005/8/layout/radial4"/>
    <dgm:cxn modelId="{8F644C42-2A36-46DA-A6CA-40730A7392E5}" type="presParOf" srcId="{6A746844-EC3E-4B09-B915-81459F9886FA}" destId="{F1E7F267-C7EE-435A-BF3B-45B963F31A1A}" srcOrd="2" destOrd="0" presId="urn:microsoft.com/office/officeart/2005/8/layout/radial4"/>
    <dgm:cxn modelId="{7FF438D7-4A4C-4F89-8E74-8EED7B207F03}" type="presParOf" srcId="{6A746844-EC3E-4B09-B915-81459F9886FA}" destId="{800DF212-2698-4E30-8C95-C123F78A76BE}" srcOrd="3" destOrd="0" presId="urn:microsoft.com/office/officeart/2005/8/layout/radial4"/>
    <dgm:cxn modelId="{489FBD2E-6908-4B83-8A58-5B9D14D7458E}" type="presParOf" srcId="{6A746844-EC3E-4B09-B915-81459F9886FA}" destId="{6EED9974-8C11-4D56-919D-28CB96A0865C}" srcOrd="4" destOrd="0" presId="urn:microsoft.com/office/officeart/2005/8/layout/radial4"/>
    <dgm:cxn modelId="{E85F2078-09A0-4C4E-B96C-09BA27B09AC3}" type="presParOf" srcId="{6A746844-EC3E-4B09-B915-81459F9886FA}" destId="{E2D5AFE9-D00F-4130-AF5E-1CDC4747DD3B}" srcOrd="5" destOrd="0" presId="urn:microsoft.com/office/officeart/2005/8/layout/radial4"/>
    <dgm:cxn modelId="{F8AE1877-A078-49FE-8F27-9FD07CCD0D5E}" type="presParOf" srcId="{6A746844-EC3E-4B09-B915-81459F9886FA}" destId="{A066E06B-38B8-43E0-996A-99DD517594E4}" srcOrd="6" destOrd="0" presId="urn:microsoft.com/office/officeart/2005/8/layout/radial4"/>
    <dgm:cxn modelId="{D0FC9E51-8A77-4F0A-BB38-AD8BB43BF838}" type="presParOf" srcId="{6A746844-EC3E-4B09-B915-81459F9886FA}" destId="{0F6348F1-A2E4-44F1-B222-AB4F34BA4EB8}" srcOrd="7" destOrd="0" presId="urn:microsoft.com/office/officeart/2005/8/layout/radial4"/>
    <dgm:cxn modelId="{92ABB285-568A-4438-B35F-C9AFEEFD7373}" type="presParOf" srcId="{6A746844-EC3E-4B09-B915-81459F9886FA}" destId="{B0D6D676-C01A-4C31-B0EE-6E06A68E148F}" srcOrd="8" destOrd="0" presId="urn:microsoft.com/office/officeart/2005/8/layout/radial4"/>
    <dgm:cxn modelId="{1606D966-4154-4012-8AB5-0464008D6EAF}" type="presParOf" srcId="{6A746844-EC3E-4B09-B915-81459F9886FA}" destId="{AF2ACAD8-1F9C-41D3-AE01-4B59747C1555}" srcOrd="9" destOrd="0" presId="urn:microsoft.com/office/officeart/2005/8/layout/radial4"/>
    <dgm:cxn modelId="{5274F3BD-8982-4D74-8E45-1E7EF8D03FF4}" type="presParOf" srcId="{6A746844-EC3E-4B09-B915-81459F9886FA}" destId="{463DD4CF-D315-4F77-8108-FE73BA6CE6CC}" srcOrd="1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7775140-ABEF-4FBA-916C-8B49AB414CF1}">
      <dsp:nvSpPr>
        <dsp:cNvPr id="0" name=""/>
        <dsp:cNvSpPr/>
      </dsp:nvSpPr>
      <dsp:spPr>
        <a:xfrm>
          <a:off x="2263616" y="2304674"/>
          <a:ext cx="1568767" cy="1568767"/>
        </a:xfrm>
        <a:prstGeom prst="ellipse">
          <a:avLst/>
        </a:prstGeom>
        <a:blipFill>
          <a:blip xmlns:r="http://schemas.openxmlformats.org/officeDocument/2006/relationships" r:embed="rId1">
            <a:duotone>
              <a:schemeClr val="accent5">
                <a:shade val="22000"/>
                <a:satMod val="160000"/>
              </a:schemeClr>
              <a:schemeClr val="accent5"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50800" dist="50800" dir="5400000" algn="t" rotWithShape="0">
            <a:srgbClr val="000000">
              <a:alpha val="60000"/>
            </a:srgbClr>
          </a:outerShdw>
        </a:effectLst>
        <a:scene3d>
          <a:camera prst="isometricBottomUp" fov="0">
            <a:rot lat="0" lon="0" rev="0"/>
          </a:camera>
          <a:lightRig rig="soft" dir="b">
            <a:rot lat="0" lon="0" rev="9000000"/>
          </a:lightRig>
        </a:scene3d>
        <a:sp3d contourW="35000" prstMaterial="matte">
          <a:bevelT w="45000" h="38100" prst="convex"/>
          <a:contourClr>
            <a:schemeClr val="accent5">
              <a:tint val="10000"/>
              <a:satMod val="130000"/>
            </a:schemeClr>
          </a:contourClr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Quality Discussion Boards</a:t>
          </a:r>
          <a:endParaRPr lang="en-US" sz="1900" kern="1200" dirty="0"/>
        </a:p>
      </dsp:txBody>
      <dsp:txXfrm>
        <a:off x="2263616" y="2304674"/>
        <a:ext cx="1568767" cy="1568767"/>
      </dsp:txXfrm>
    </dsp:sp>
    <dsp:sp modelId="{F5D08EEB-0D78-4CCD-ACF4-CFEE11C6C615}">
      <dsp:nvSpPr>
        <dsp:cNvPr id="0" name=""/>
        <dsp:cNvSpPr/>
      </dsp:nvSpPr>
      <dsp:spPr>
        <a:xfrm rot="10800000">
          <a:off x="745631" y="2865508"/>
          <a:ext cx="1434495" cy="447098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E7F267-C7EE-435A-BF3B-45B963F31A1A}">
      <dsp:nvSpPr>
        <dsp:cNvPr id="0" name=""/>
        <dsp:cNvSpPr/>
      </dsp:nvSpPr>
      <dsp:spPr>
        <a:xfrm>
          <a:off x="466" y="2492926"/>
          <a:ext cx="1490329" cy="11922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Intrinsic Motivation</a:t>
          </a:r>
          <a:endParaRPr lang="en-US" sz="2000" kern="1200" dirty="0"/>
        </a:p>
      </dsp:txBody>
      <dsp:txXfrm>
        <a:off x="466" y="2492926"/>
        <a:ext cx="1490329" cy="1192263"/>
      </dsp:txXfrm>
    </dsp:sp>
    <dsp:sp modelId="{800DF212-2698-4E30-8C95-C123F78A76BE}">
      <dsp:nvSpPr>
        <dsp:cNvPr id="0" name=""/>
        <dsp:cNvSpPr/>
      </dsp:nvSpPr>
      <dsp:spPr>
        <a:xfrm rot="13500000">
          <a:off x="1209902" y="1744659"/>
          <a:ext cx="1434495" cy="447098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ED9974-8C11-4D56-919D-28CB96A0865C}">
      <dsp:nvSpPr>
        <dsp:cNvPr id="0" name=""/>
        <dsp:cNvSpPr/>
      </dsp:nvSpPr>
      <dsp:spPr>
        <a:xfrm>
          <a:off x="674814" y="864906"/>
          <a:ext cx="1490329" cy="11922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Real-Life Connection</a:t>
          </a:r>
          <a:endParaRPr lang="en-US" sz="2000" kern="1200" dirty="0"/>
        </a:p>
      </dsp:txBody>
      <dsp:txXfrm>
        <a:off x="674814" y="864906"/>
        <a:ext cx="1490329" cy="1192263"/>
      </dsp:txXfrm>
    </dsp:sp>
    <dsp:sp modelId="{E2D5AFE9-D00F-4130-AF5E-1CDC4747DD3B}">
      <dsp:nvSpPr>
        <dsp:cNvPr id="0" name=""/>
        <dsp:cNvSpPr/>
      </dsp:nvSpPr>
      <dsp:spPr>
        <a:xfrm rot="16200000">
          <a:off x="2330752" y="1280388"/>
          <a:ext cx="1434495" cy="447098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66E06B-38B8-43E0-996A-99DD517594E4}">
      <dsp:nvSpPr>
        <dsp:cNvPr id="0" name=""/>
        <dsp:cNvSpPr/>
      </dsp:nvSpPr>
      <dsp:spPr>
        <a:xfrm>
          <a:off x="2302835" y="190557"/>
          <a:ext cx="1490329" cy="11922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Guidelines</a:t>
          </a:r>
          <a:endParaRPr lang="en-US" sz="2000" kern="1200" dirty="0"/>
        </a:p>
      </dsp:txBody>
      <dsp:txXfrm>
        <a:off x="2302835" y="190557"/>
        <a:ext cx="1490329" cy="1192263"/>
      </dsp:txXfrm>
    </dsp:sp>
    <dsp:sp modelId="{0F6348F1-A2E4-44F1-B222-AB4F34BA4EB8}">
      <dsp:nvSpPr>
        <dsp:cNvPr id="0" name=""/>
        <dsp:cNvSpPr/>
      </dsp:nvSpPr>
      <dsp:spPr>
        <a:xfrm rot="18900000">
          <a:off x="3451601" y="1744659"/>
          <a:ext cx="1434495" cy="447098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D6D676-C01A-4C31-B0EE-6E06A68E148F}">
      <dsp:nvSpPr>
        <dsp:cNvPr id="0" name=""/>
        <dsp:cNvSpPr/>
      </dsp:nvSpPr>
      <dsp:spPr>
        <a:xfrm>
          <a:off x="3930855" y="864906"/>
          <a:ext cx="1490329" cy="11922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Instructor Presence </a:t>
          </a:r>
        </a:p>
      </dsp:txBody>
      <dsp:txXfrm>
        <a:off x="3930855" y="864906"/>
        <a:ext cx="1490329" cy="1192263"/>
      </dsp:txXfrm>
    </dsp:sp>
    <dsp:sp modelId="{AF2ACAD8-1F9C-41D3-AE01-4B59747C1555}">
      <dsp:nvSpPr>
        <dsp:cNvPr id="0" name=""/>
        <dsp:cNvSpPr/>
      </dsp:nvSpPr>
      <dsp:spPr>
        <a:xfrm>
          <a:off x="3915872" y="2865508"/>
          <a:ext cx="1434495" cy="447098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3DD4CF-D315-4F77-8108-FE73BA6CE6CC}">
      <dsp:nvSpPr>
        <dsp:cNvPr id="0" name=""/>
        <dsp:cNvSpPr/>
      </dsp:nvSpPr>
      <dsp:spPr>
        <a:xfrm>
          <a:off x="4605204" y="2492926"/>
          <a:ext cx="1490329" cy="11922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Quality Questions &amp; Responses</a:t>
          </a:r>
          <a:endParaRPr lang="en-US" sz="2000" kern="1200" dirty="0"/>
        </a:p>
      </dsp:txBody>
      <dsp:txXfrm>
        <a:off x="4605204" y="2492926"/>
        <a:ext cx="1490329" cy="11922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0755584-1B87-499F-83B5-309BDC265C82}" type="datetimeFigureOut">
              <a:rPr lang="en-US"/>
              <a:pPr>
                <a:defRPr/>
              </a:pPr>
              <a:t>8/22/2013</a:t>
            </a:fld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0758568-7B58-4D06-9F7F-D05EE2189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5C1980-5910-45A0-94CE-80625DE30EC8}" type="datetimeFigureOut">
              <a:rPr lang="en-US"/>
              <a:pPr>
                <a:defRPr/>
              </a:pPr>
              <a:t>8/22/2013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1FDF75-6A93-4B3F-8470-0029FFF02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AF165-7DCA-42ED-B6E0-67DE207A3BC6}" type="datetimeFigureOut">
              <a:rPr lang="en-US"/>
              <a:pPr>
                <a:defRPr/>
              </a:pPr>
              <a:t>8/22/2013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5FFE3-D2E5-4907-B3B7-41037EAF7B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18617-5EE2-4140-BD01-7DC3ACC39BB2}" type="datetimeFigureOut">
              <a:rPr lang="en-US"/>
              <a:pPr>
                <a:defRPr/>
              </a:pPr>
              <a:t>8/22/2013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3C8E6C-7615-4136-983F-86FC7DDAE4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BE902F1-E0ED-42BC-A1B8-D90DC1F8BBCA}" type="datetimeFigureOut">
              <a:rPr lang="en-US"/>
              <a:pPr>
                <a:defRPr/>
              </a:pPr>
              <a:t>8/22/2013</a:t>
            </a:fld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116058B-709F-4EA3-A477-51550A779E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64F1716-FD57-4733-8F03-AA829F9DB392}" type="datetimeFigureOut">
              <a:rPr lang="en-US"/>
              <a:pPr>
                <a:defRPr/>
              </a:pPr>
              <a:t>8/22/2013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366AD61-7314-4316-A01F-B41A7B2F1F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00A3AE4-903F-413D-9F11-05F861042059}" type="datetimeFigureOut">
              <a:rPr lang="en-US"/>
              <a:pPr>
                <a:defRPr/>
              </a:pPr>
              <a:t>8/22/2013</a:t>
            </a:fld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E8A0FE1-2D12-46B0-A912-61FA9A08BF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3C571E-1B66-490B-9457-9CA421DCA7E7}" type="datetimeFigureOut">
              <a:rPr lang="en-US"/>
              <a:pPr>
                <a:defRPr/>
              </a:pPr>
              <a:t>8/22/2013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D309CA-E348-4A69-9713-2722C0CCA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F6929E3-C19B-4FFE-880D-898A776DC4D2}" type="datetimeFigureOut">
              <a:rPr lang="en-US"/>
              <a:pPr>
                <a:defRPr/>
              </a:pPr>
              <a:t>8/22/2013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63A99A6-706F-4E96-B634-5A1A718183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AA8B97-5C91-4174-97C2-51258D9D92DF}" type="datetimeFigureOut">
              <a:rPr lang="en-US"/>
              <a:pPr>
                <a:defRPr/>
              </a:pPr>
              <a:t>8/22/2013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57BDB3-E5F4-4200-A2F4-B7F764431B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B57C02B-3D41-49FF-9F61-A6376DB24A90}" type="datetimeFigureOut">
              <a:rPr lang="en-US"/>
              <a:pPr>
                <a:defRPr/>
              </a:pPr>
              <a:t>8/22/2013</a:t>
            </a:fld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BF330E8-3D72-4802-B41B-63D5A4697B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D7037B59-3BDA-42CE-A32D-AA8E5D49E659}" type="datetimeFigureOut">
              <a:rPr lang="en-US"/>
              <a:pPr>
                <a:defRPr/>
              </a:pPr>
              <a:t>8/22/2013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4480DEA0-874E-4D2C-8E18-846FF3157A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79" r:id="rId1"/>
    <p:sldLayoutId id="2147483774" r:id="rId2"/>
    <p:sldLayoutId id="2147483780" r:id="rId3"/>
    <p:sldLayoutId id="2147483781" r:id="rId4"/>
    <p:sldLayoutId id="2147483782" r:id="rId5"/>
    <p:sldLayoutId id="2147483775" r:id="rId6"/>
    <p:sldLayoutId id="2147483783" r:id="rId7"/>
    <p:sldLayoutId id="2147483776" r:id="rId8"/>
    <p:sldLayoutId id="2147483784" r:id="rId9"/>
    <p:sldLayoutId id="2147483777" r:id="rId10"/>
    <p:sldLayoutId id="2147483778" r:id="rId11"/>
  </p:sldLayoutIdLst>
  <p:transition spd="slow">
    <p:random/>
  </p:transition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3276600"/>
            <a:ext cx="7772400" cy="1975104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200000"/>
                  </a:schemeClr>
                </a:solidFill>
              </a:rPr>
              <a:t>Discussion boards and Participation</a:t>
            </a:r>
            <a:endParaRPr lang="en-US" dirty="0">
              <a:solidFill>
                <a:schemeClr val="tx2">
                  <a:satMod val="200000"/>
                </a:schemeClr>
              </a:solidFill>
            </a:endParaRPr>
          </a:p>
        </p:txBody>
      </p:sp>
      <p:pic>
        <p:nvPicPr>
          <p:cNvPr id="8195" name="Picture 6" descr="BHU_Logo_Color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304800"/>
            <a:ext cx="44958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381000" y="1295400"/>
            <a:ext cx="8458200" cy="5334000"/>
          </a:xfrm>
        </p:spPr>
        <p:txBody>
          <a:bodyPr>
            <a:normAutofit/>
          </a:bodyPr>
          <a:lstStyle/>
          <a:p>
            <a:pPr fontAlgn="auto">
              <a:lnSpc>
                <a:spcPct val="20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Develop an understanding of Discussion Board interactions.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Outline online discussion models and conditions necessary for student participation and learning.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Distinguish qualities of responses in discussion forums.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81000"/>
            <a:ext cx="8482013" cy="90805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200000"/>
                  </a:schemeClr>
                </a:solidFill>
              </a:rPr>
              <a:t>Objectives</a:t>
            </a:r>
            <a:endParaRPr lang="en-US" dirty="0">
              <a:solidFill>
                <a:schemeClr val="tx2">
                  <a:satMod val="200000"/>
                </a:schemeClr>
              </a:solidFill>
            </a:endParaRPr>
          </a:p>
        </p:txBody>
      </p:sp>
      <p:pic>
        <p:nvPicPr>
          <p:cNvPr id="9220" name="Picture 2" descr="http://marineinsight.com/wp-content/uploads/2011/07/foru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3846513"/>
            <a:ext cx="2590800" cy="2582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381000" y="1350963"/>
            <a:ext cx="8534400" cy="4973637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buFont typeface="Wingdings"/>
              <a:buNone/>
              <a:defRPr/>
            </a:pPr>
            <a:r>
              <a:rPr lang="en-US" b="1" dirty="0" smtClean="0"/>
              <a:t>Five elements that are essential to effective quality discussion boards: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06438" y="512763"/>
            <a:ext cx="8156575" cy="776287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200000"/>
                  </a:schemeClr>
                </a:solidFill>
              </a:rPr>
              <a:t>Discussion Board Model</a:t>
            </a:r>
            <a:endParaRPr lang="en-US" dirty="0">
              <a:solidFill>
                <a:schemeClr val="tx2">
                  <a:satMod val="200000"/>
                </a:schemeClr>
              </a:solidFill>
            </a:endParaRPr>
          </a:p>
        </p:txBody>
      </p:sp>
      <p:graphicFrame>
        <p:nvGraphicFramePr>
          <p:cNvPr id="5" name="Diagram 4"/>
          <p:cNvGraphicFramePr/>
          <p:nvPr/>
        </p:nvGraphicFramePr>
        <p:xfrm>
          <a:off x="1752600" y="19812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7775140-ABEF-4FBA-916C-8B49AB414C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37775140-ABEF-4FBA-916C-8B49AB414CF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5D08EEB-0D78-4CCD-ACF4-CFEE11C6C6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dgm id="{F5D08EEB-0D78-4CCD-ACF4-CFEE11C6C61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1E7F267-C7EE-435A-BF3B-45B963F31A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>
                                            <p:graphicEl>
                                              <a:dgm id="{F1E7F267-C7EE-435A-BF3B-45B963F31A1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00DF212-2698-4E30-8C95-C123F78A76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">
                                            <p:graphicEl>
                                              <a:dgm id="{800DF212-2698-4E30-8C95-C123F78A76B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EED9974-8C11-4D56-919D-28CB96A086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">
                                            <p:graphicEl>
                                              <a:dgm id="{6EED9974-8C11-4D56-919D-28CB96A0865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2D5AFE9-D00F-4130-AF5E-1CDC4747DD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5">
                                            <p:graphicEl>
                                              <a:dgm id="{E2D5AFE9-D00F-4130-AF5E-1CDC4747DD3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066E06B-38B8-43E0-996A-99DD517594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5">
                                            <p:graphicEl>
                                              <a:dgm id="{A066E06B-38B8-43E0-996A-99DD517594E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F6348F1-A2E4-44F1-B222-AB4F34BA4E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5">
                                            <p:graphicEl>
                                              <a:dgm id="{0F6348F1-A2E4-44F1-B222-AB4F34BA4EB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0D6D676-C01A-4C31-B0EE-6E06A68E14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5">
                                            <p:graphicEl>
                                              <a:dgm id="{B0D6D676-C01A-4C31-B0EE-6E06A68E14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F2ACAD8-1F9C-41D3-AE01-4B59747C15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5">
                                            <p:graphicEl>
                                              <a:dgm id="{AF2ACAD8-1F9C-41D3-AE01-4B59747C155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63DD4CF-D315-4F77-8108-FE73BA6CE6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">
                                            <p:graphicEl>
                                              <a:dgm id="{463DD4CF-D315-4F77-8108-FE73BA6CE6C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lvl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381000" y="1295400"/>
            <a:ext cx="8458200" cy="5181600"/>
          </a:xfrm>
        </p:spPr>
        <p:txBody>
          <a:bodyPr>
            <a:normAutofit fontScale="92500" lnSpcReduction="20000"/>
          </a:bodyPr>
          <a:lstStyle/>
          <a:p>
            <a:pPr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200" b="1" dirty="0" smtClean="0"/>
              <a:t>Intrinsic Motivations- </a:t>
            </a:r>
            <a:r>
              <a:rPr lang="en-US" sz="2200" dirty="0" smtClean="0"/>
              <a:t>“If students perceived the online discussion as  valuable, interesting, and enjoyable, they were more likely to participate” (</a:t>
            </a:r>
            <a:r>
              <a:rPr lang="en-US" sz="2200" dirty="0" err="1" smtClean="0"/>
              <a:t>Xie</a:t>
            </a:r>
            <a:r>
              <a:rPr lang="en-US" sz="2200" dirty="0" smtClean="0"/>
              <a:t>, </a:t>
            </a:r>
            <a:r>
              <a:rPr lang="en-US" sz="2200" dirty="0" err="1" smtClean="0"/>
              <a:t>DeBacker</a:t>
            </a:r>
            <a:r>
              <a:rPr lang="en-US" sz="2200" dirty="0" smtClean="0"/>
              <a:t>, &amp; Ferguson, 2006).</a:t>
            </a:r>
          </a:p>
          <a:p>
            <a:pPr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200" b="1" dirty="0" smtClean="0"/>
              <a:t>Real-Life Connections- </a:t>
            </a:r>
            <a:r>
              <a:rPr lang="en-US" sz="2200" dirty="0" smtClean="0"/>
              <a:t>Relevance facilitates motivation and addresses how the content relates to the student’s goals.</a:t>
            </a:r>
          </a:p>
          <a:p>
            <a:pPr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200" b="1" dirty="0" smtClean="0"/>
              <a:t>Guidelines</a:t>
            </a:r>
            <a:r>
              <a:rPr lang="en-US" sz="2200" dirty="0" smtClean="0"/>
              <a:t>-Provide clear expectations and guidelines concerning participation.</a:t>
            </a:r>
          </a:p>
          <a:p>
            <a:pPr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200" b="1" dirty="0" smtClean="0"/>
              <a:t>Instructor Presence</a:t>
            </a:r>
            <a:r>
              <a:rPr lang="en-US" sz="2200" dirty="0" smtClean="0"/>
              <a:t>- According to </a:t>
            </a:r>
            <a:r>
              <a:rPr lang="en-US" sz="2200" dirty="0" err="1" smtClean="0"/>
              <a:t>Dennen</a:t>
            </a:r>
            <a:r>
              <a:rPr lang="en-US" sz="2200" dirty="0" smtClean="0"/>
              <a:t> (2005) “Instructor presence…is important in moderation, and that can be achieved in different ways.”</a:t>
            </a:r>
          </a:p>
          <a:p>
            <a:pPr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200" b="1" dirty="0" smtClean="0"/>
              <a:t>Quality Questions and Responses</a:t>
            </a:r>
            <a:r>
              <a:rPr lang="en-US" sz="2200" dirty="0" smtClean="0"/>
              <a:t>-Questions should ask probing questions and  promote student-student interactions  in which the instructor also encourages all learners to explore their individual thoughts. </a:t>
            </a:r>
            <a:endParaRPr lang="en-US" sz="2200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81000"/>
            <a:ext cx="8482013" cy="9144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200" dirty="0" smtClean="0">
                <a:solidFill>
                  <a:schemeClr val="tx2">
                    <a:satMod val="200000"/>
                  </a:schemeClr>
                </a:solidFill>
              </a:rPr>
              <a:t>5 Elements of Quality Discussion Boards </a:t>
            </a:r>
            <a:endParaRPr lang="en-US" sz="3200" dirty="0">
              <a:solidFill>
                <a:schemeClr val="tx2">
                  <a:satMod val="200000"/>
                </a:schemeClr>
              </a:solidFill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706438" y="1350963"/>
            <a:ext cx="8208962" cy="5507037"/>
          </a:xfrm>
        </p:spPr>
        <p:txBody>
          <a:bodyPr>
            <a:noAutofit/>
          </a:bodyPr>
          <a:lstStyle/>
          <a:p>
            <a:pPr fontAlgn="auto">
              <a:lnSpc>
                <a:spcPct val="12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800" b="1" dirty="0" smtClean="0"/>
              <a:t>Students are more likely to utilize critical thinking skills</a:t>
            </a:r>
            <a:r>
              <a:rPr lang="en-US" sz="1800" dirty="0" smtClean="0"/>
              <a:t>.</a:t>
            </a:r>
          </a:p>
          <a:p>
            <a:pPr marL="740664" lvl="1" fontAlgn="auto">
              <a:lnSpc>
                <a:spcPct val="12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Discussion boards are reflective in nature. They force students to read other perspectives and carefully consider a response.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800" b="1" dirty="0" smtClean="0"/>
              <a:t>Students participate more regularly and in a more thoughtful manner than they would normally do in a face-to-face instructional setting especially in large-enrollment classes</a:t>
            </a:r>
            <a:r>
              <a:rPr lang="en-US" sz="1800" dirty="0" smtClean="0"/>
              <a:t>.</a:t>
            </a:r>
          </a:p>
          <a:p>
            <a:pPr marL="740664" lvl="1" fontAlgn="auto">
              <a:lnSpc>
                <a:spcPct val="12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The social aspects of the face-to-face classroom are very intimidating for many students. Online discussion boards offer students a tool through which they can actively participate in the class without feeling the overwhelming anxiety they may feel with many sets of eyes on them. 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800" b="1" dirty="0" smtClean="0"/>
              <a:t>Students develop a stronger class community.</a:t>
            </a:r>
          </a:p>
          <a:p>
            <a:pPr marL="740664" lvl="1" fontAlgn="auto">
              <a:lnSpc>
                <a:spcPct val="12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There is a greater propensity for students to interact with one another on a discussion  board than there is in a face-to-face setting.  Class community is often shown to be enhanced through the discussion board function. </a:t>
            </a:r>
          </a:p>
          <a:p>
            <a:pPr marL="740664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06438" y="512763"/>
            <a:ext cx="8156575" cy="7762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200000"/>
                  </a:schemeClr>
                </a:solidFill>
              </a:rPr>
              <a:t>Benefits of Discussion Boards</a:t>
            </a:r>
            <a:endParaRPr lang="en-US" dirty="0">
              <a:solidFill>
                <a:schemeClr val="tx2">
                  <a:satMod val="200000"/>
                </a:schemeClr>
              </a:solidFill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762000" y="1295400"/>
            <a:ext cx="8077200" cy="52578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"/>
              <a:buNone/>
              <a:defRPr/>
            </a:pPr>
            <a:r>
              <a:rPr lang="en-US" dirty="0" smtClean="0"/>
              <a:t>Levine (2007) provides a list of conditions to support online discussion boards:</a:t>
            </a:r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Create a Conducive Learning Environment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Establish Rules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Pose Meaningful Questions and Activities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Stimulate Participation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Be Sensitive to Non-participation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Encourage Reflection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Summarize Discussions and Key Ideas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Encourage More Reflection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457200"/>
            <a:ext cx="8385175" cy="7778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3200" dirty="0" smtClean="0">
                <a:solidFill>
                  <a:schemeClr val="tx2">
                    <a:satMod val="200000"/>
                  </a:schemeClr>
                </a:solidFill>
              </a:rPr>
              <a:t>Conditions to Support Online Discussion</a:t>
            </a:r>
            <a:endParaRPr lang="en-US" sz="3200" dirty="0">
              <a:solidFill>
                <a:schemeClr val="tx2">
                  <a:satMod val="200000"/>
                </a:schemeClr>
              </a:solidFill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706438" y="1350963"/>
            <a:ext cx="8285162" cy="4973637"/>
          </a:xfrm>
        </p:spPr>
        <p:txBody>
          <a:bodyPr>
            <a:normAutofit fontScale="85000" lnSpcReduction="20000"/>
          </a:bodyPr>
          <a:lstStyle/>
          <a:p>
            <a:pPr fontAlgn="auto">
              <a:lnSpc>
                <a:spcPct val="20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en-US" b="1" dirty="0" smtClean="0"/>
              <a:t>Quality online discussion boards have the all of the following:</a:t>
            </a:r>
          </a:p>
          <a:p>
            <a:pPr fontAlgn="auto">
              <a:lnSpc>
                <a:spcPct val="20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Introductions</a:t>
            </a:r>
          </a:p>
          <a:p>
            <a:pPr fontAlgn="auto">
              <a:lnSpc>
                <a:spcPct val="20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Personal Goal Setting</a:t>
            </a:r>
          </a:p>
          <a:p>
            <a:pPr fontAlgn="auto">
              <a:lnSpc>
                <a:spcPct val="20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Coffee House, Technology Bar, Water Cooler</a:t>
            </a:r>
          </a:p>
          <a:p>
            <a:pPr fontAlgn="auto">
              <a:lnSpc>
                <a:spcPct val="20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General Discussion: Questions-Responses</a:t>
            </a:r>
          </a:p>
          <a:p>
            <a:pPr fontAlgn="auto">
              <a:lnSpc>
                <a:spcPct val="20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Peer Evaluation and Feedback</a:t>
            </a:r>
          </a:p>
          <a:p>
            <a:pPr fontAlgn="auto">
              <a:lnSpc>
                <a:spcPct val="20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Starter/Wrapper-Initial Posting/Summary</a:t>
            </a:r>
          </a:p>
          <a:p>
            <a:pPr fontAlgn="auto">
              <a:lnSpc>
                <a:spcPct val="20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Self-Evaluation or Personal Reflections </a:t>
            </a:r>
          </a:p>
          <a:p>
            <a:pPr fontAlgn="auto">
              <a:lnSpc>
                <a:spcPct val="20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Well-written, organized questions and responses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06438" y="512763"/>
            <a:ext cx="8156575" cy="7762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200000"/>
                  </a:schemeClr>
                </a:solidFill>
              </a:rPr>
              <a:t>Structured Online Discussion </a:t>
            </a:r>
            <a:endParaRPr lang="en-US" dirty="0">
              <a:solidFill>
                <a:schemeClr val="tx2">
                  <a:satMod val="200000"/>
                </a:schemeClr>
              </a:solidFill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685800" y="1295400"/>
            <a:ext cx="8153400" cy="4724400"/>
          </a:xfrm>
        </p:spPr>
        <p:txBody>
          <a:bodyPr>
            <a:normAutofit lnSpcReduction="10000"/>
          </a:bodyPr>
          <a:lstStyle/>
          <a:p>
            <a:pPr fontAlgn="auto">
              <a:lnSpc>
                <a:spcPct val="15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en-US" dirty="0" smtClean="0"/>
              <a:t>Gill (2006):</a:t>
            </a:r>
          </a:p>
          <a:p>
            <a:pPr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Openness</a:t>
            </a:r>
            <a:r>
              <a:rPr lang="en-US" dirty="0" smtClean="0"/>
              <a:t>-Students must feel that there are no constraints on sharing their opinions. </a:t>
            </a:r>
          </a:p>
          <a:p>
            <a:pPr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Efficient</a:t>
            </a:r>
            <a:r>
              <a:rPr lang="en-US" dirty="0" smtClean="0"/>
              <a:t>- Students and instructors must feel that the discussion board serves as the most efficient means of supplying/receiving needed support.</a:t>
            </a:r>
          </a:p>
          <a:p>
            <a:pPr marL="740664" lvl="1"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Replies to post must be engaging.</a:t>
            </a:r>
          </a:p>
          <a:p>
            <a:pPr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Collaboration</a:t>
            </a:r>
            <a:r>
              <a:rPr lang="en-US" dirty="0" smtClean="0"/>
              <a:t>-Students’ responses to other postings increase the effectiveness of the discussion.</a:t>
            </a:r>
          </a:p>
          <a:p>
            <a:pPr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Safety</a:t>
            </a:r>
            <a:r>
              <a:rPr lang="en-US" dirty="0" smtClean="0"/>
              <a:t>- The learning community must feel there are no repercussions for any post that maintains civil behavior respectful interaction.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457200"/>
            <a:ext cx="8610600" cy="777875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2800" dirty="0" smtClean="0">
                <a:solidFill>
                  <a:schemeClr val="tx2">
                    <a:satMod val="200000"/>
                  </a:schemeClr>
                </a:solidFill>
              </a:rPr>
              <a:t>Four Characteristics of Effective Discussion Boards</a:t>
            </a:r>
            <a:endParaRPr lang="en-US" sz="2800" dirty="0">
              <a:solidFill>
                <a:schemeClr val="tx2">
                  <a:satMod val="200000"/>
                </a:schemeClr>
              </a:solidFill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706438" y="1350963"/>
            <a:ext cx="8437562" cy="4059237"/>
          </a:xfrm>
        </p:spPr>
        <p:txBody>
          <a:bodyPr>
            <a:normAutofit/>
          </a:bodyPr>
          <a:lstStyle/>
          <a:p>
            <a:pPr marL="400050" indent="-346075" fontAlgn="auto">
              <a:spcAft>
                <a:spcPts val="0"/>
              </a:spcAft>
              <a:buFont typeface="Wingdings"/>
              <a:buNone/>
              <a:defRPr/>
            </a:pPr>
            <a:r>
              <a:rPr lang="en-US" dirty="0" err="1" smtClean="0"/>
              <a:t>Dennen</a:t>
            </a:r>
            <a:r>
              <a:rPr lang="en-US" dirty="0" smtClean="0"/>
              <a:t>, V. P. (2005). From message posting to learning dialogues: Factors affecting learner participation in asynchronous discussion. </a:t>
            </a:r>
            <a:r>
              <a:rPr lang="en-US" i="1" dirty="0" smtClean="0"/>
              <a:t>Distance Education, 26(1), 127-148.</a:t>
            </a:r>
          </a:p>
          <a:p>
            <a:pPr marL="400050" indent="-346075" fontAlgn="auto">
              <a:spcAft>
                <a:spcPts val="0"/>
              </a:spcAft>
              <a:buFont typeface="Wingdings"/>
              <a:buNone/>
              <a:defRPr/>
            </a:pPr>
            <a:r>
              <a:rPr lang="en-US" dirty="0" smtClean="0"/>
              <a:t>Gill, G. (2006). Asynchronous discussion groups: A use-based taxonomy with examples. </a:t>
            </a:r>
            <a:r>
              <a:rPr lang="en-US" i="1" dirty="0" smtClean="0"/>
              <a:t>Journal of Information Systems Education, 17</a:t>
            </a:r>
            <a:r>
              <a:rPr lang="en-US" dirty="0" smtClean="0"/>
              <a:t>(4), 381-382.</a:t>
            </a:r>
            <a:endParaRPr lang="en-US" i="1" dirty="0" smtClean="0"/>
          </a:p>
          <a:p>
            <a:pPr marL="400050" indent="-346075" fontAlgn="auto">
              <a:spcAft>
                <a:spcPts val="0"/>
              </a:spcAft>
              <a:buFont typeface="Wingdings"/>
              <a:buNone/>
              <a:defRPr/>
            </a:pPr>
            <a:r>
              <a:rPr lang="en-US" dirty="0" err="1" smtClean="0"/>
              <a:t>Xie</a:t>
            </a:r>
            <a:r>
              <a:rPr lang="en-US" dirty="0" smtClean="0"/>
              <a:t>, K., </a:t>
            </a:r>
            <a:r>
              <a:rPr lang="en-US" dirty="0" err="1" smtClean="0"/>
              <a:t>DeBacker</a:t>
            </a:r>
            <a:r>
              <a:rPr lang="en-US" dirty="0" smtClean="0"/>
              <a:t>, T. K., &amp; Ferguson, C. (2006). Extending the traditional classroom through online discussion: The role of student motivation. </a:t>
            </a:r>
            <a:r>
              <a:rPr lang="en-US" i="1" dirty="0" smtClean="0"/>
              <a:t>Journal of Educational Computing Research</a:t>
            </a:r>
            <a:r>
              <a:rPr lang="en-US" dirty="0" smtClean="0"/>
              <a:t>, 34(1), 67-89.</a:t>
            </a:r>
          </a:p>
          <a:p>
            <a:pPr marL="400050" indent="-346075" fontAlgn="auto">
              <a:spcAft>
                <a:spcPts val="0"/>
              </a:spcAft>
              <a:buFont typeface="Wingdings"/>
              <a:buNone/>
              <a:defRPr/>
            </a:pPr>
            <a:endParaRPr lang="en-US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06438" y="512763"/>
            <a:ext cx="8156575" cy="7762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200000"/>
                  </a:schemeClr>
                </a:solidFill>
              </a:rPr>
              <a:t>References</a:t>
            </a:r>
            <a:endParaRPr lang="en-US" dirty="0">
              <a:solidFill>
                <a:schemeClr val="tx2">
                  <a:satMod val="200000"/>
                </a:schemeClr>
              </a:solidFill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2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475</TotalTime>
  <Words>605</Words>
  <Application>Microsoft Office PowerPoint</Application>
  <PresentationFormat>On-screen Show (4:3)</PresentationFormat>
  <Paragraphs>59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Metro</vt:lpstr>
      <vt:lpstr>Discussion boards and Participation</vt:lpstr>
      <vt:lpstr>Objectives</vt:lpstr>
      <vt:lpstr>Discussion Board Model</vt:lpstr>
      <vt:lpstr>5 Elements of Quality Discussion Boards </vt:lpstr>
      <vt:lpstr>Benefits of Discussion Boards</vt:lpstr>
      <vt:lpstr>Conditions to Support Online Discussion</vt:lpstr>
      <vt:lpstr>Structured Online Discussion </vt:lpstr>
      <vt:lpstr>Four Characteristics of Effective Discussion Boards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mark hardgrove</dc:creator>
  <cp:lastModifiedBy>robin greene</cp:lastModifiedBy>
  <cp:revision>29</cp:revision>
  <dcterms:created xsi:type="dcterms:W3CDTF">2013-03-12T11:40:51Z</dcterms:created>
  <dcterms:modified xsi:type="dcterms:W3CDTF">2013-08-22T15:50:29Z</dcterms:modified>
</cp:coreProperties>
</file>