
<file path=[Content_Types].xml><?xml version="1.0" encoding="utf-8"?>
<Types xmlns="http://schemas.openxmlformats.org/package/2006/content-types">
  <Default Extension="jfif" ContentType="image/jpeg"/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1" r:id="rId3"/>
    <p:sldId id="262" r:id="rId4"/>
    <p:sldId id="260" r:id="rId5"/>
    <p:sldId id="257" r:id="rId6"/>
    <p:sldId id="263" r:id="rId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6121" autoAdjust="0"/>
  </p:normalViewPr>
  <p:slideViewPr>
    <p:cSldViewPr>
      <p:cViewPr>
        <p:scale>
          <a:sx n="75" d="100"/>
          <a:sy n="75" d="100"/>
        </p:scale>
        <p:origin x="-122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1A6FD18-828C-4D4C-940F-5D0ABD8F2BA6}" type="datetimeFigureOut">
              <a:rPr lang="en-US" smtClean="0"/>
              <a:t>2/10/2019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FEDEB73-5FE7-4988-B4C0-0A8147A6512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127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Hello</a:t>
            </a:r>
            <a:r>
              <a:rPr lang="en-US" baseline="0" dirty="0" smtClean="0"/>
              <a:t> everybody! And welcome to week two of </a:t>
            </a:r>
            <a:r>
              <a:rPr lang="en-US" i="1" baseline="0" dirty="0" smtClean="0"/>
              <a:t>Adapt Your Poem(s) For Stage:  Transforming Poetry into Performance</a:t>
            </a:r>
            <a:r>
              <a:rPr lang="en-US" baseline="0" dirty="0" smtClean="0"/>
              <a:t>.</a:t>
            </a:r>
          </a:p>
          <a:p>
            <a:r>
              <a:rPr lang="en-US" baseline="0" dirty="0" smtClean="0"/>
              <a:t>Last week, we looked at the </a:t>
            </a:r>
          </a:p>
          <a:p>
            <a:r>
              <a:rPr lang="en-US" baseline="0" dirty="0" smtClean="0"/>
              <a:t>Thank you for completing and posting your assignment responses and participating in the online discussions.</a:t>
            </a:r>
          </a:p>
          <a:p>
            <a:r>
              <a:rPr lang="en-US" baseline="0" dirty="0" smtClean="0"/>
              <a:t>This week,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DEB73-5FE7-4988-B4C0-0A8147A6512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485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DEB73-5FE7-4988-B4C0-0A8147A6512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92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DEB73-5FE7-4988-B4C0-0A8147A6512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388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http://homepage.smc.edu/meeks_christopher/SOUND%20DEVICES%20USED%20IN%20POETRY.htm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DEB73-5FE7-4988-B4C0-0A8147A6512D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357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279F-F69E-4140-90DB-347BA05B73F5}" type="datetimeFigureOut">
              <a:rPr lang="en-US" smtClean="0"/>
              <a:t>2/10/2019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E9D5-5F4C-4B02-ABED-F7F82C6E17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394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279F-F69E-4140-90DB-347BA05B73F5}" type="datetimeFigureOut">
              <a:rPr lang="en-US" smtClean="0"/>
              <a:t>2/10/2019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E9D5-5F4C-4B02-ABED-F7F82C6E17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585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279F-F69E-4140-90DB-347BA05B73F5}" type="datetimeFigureOut">
              <a:rPr lang="en-US" smtClean="0"/>
              <a:t>2/10/2019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E9D5-5F4C-4B02-ABED-F7F82C6E17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632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279F-F69E-4140-90DB-347BA05B73F5}" type="datetimeFigureOut">
              <a:rPr lang="en-US" smtClean="0"/>
              <a:t>2/10/2019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E9D5-5F4C-4B02-ABED-F7F82C6E17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190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279F-F69E-4140-90DB-347BA05B73F5}" type="datetimeFigureOut">
              <a:rPr lang="en-US" smtClean="0"/>
              <a:t>2/10/2019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E9D5-5F4C-4B02-ABED-F7F82C6E17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297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279F-F69E-4140-90DB-347BA05B73F5}" type="datetimeFigureOut">
              <a:rPr lang="en-US" smtClean="0"/>
              <a:t>2/10/2019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E9D5-5F4C-4B02-ABED-F7F82C6E17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910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279F-F69E-4140-90DB-347BA05B73F5}" type="datetimeFigureOut">
              <a:rPr lang="en-US" smtClean="0"/>
              <a:t>2/10/2019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E9D5-5F4C-4B02-ABED-F7F82C6E17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219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279F-F69E-4140-90DB-347BA05B73F5}" type="datetimeFigureOut">
              <a:rPr lang="en-US" smtClean="0"/>
              <a:t>2/10/2019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E9D5-5F4C-4B02-ABED-F7F82C6E17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514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279F-F69E-4140-90DB-347BA05B73F5}" type="datetimeFigureOut">
              <a:rPr lang="en-US" smtClean="0"/>
              <a:t>2/10/2019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E9D5-5F4C-4B02-ABED-F7F82C6E17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890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279F-F69E-4140-90DB-347BA05B73F5}" type="datetimeFigureOut">
              <a:rPr lang="en-US" smtClean="0"/>
              <a:t>2/10/2019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E9D5-5F4C-4B02-ABED-F7F82C6E17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25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279F-F69E-4140-90DB-347BA05B73F5}" type="datetimeFigureOut">
              <a:rPr lang="en-US" smtClean="0"/>
              <a:t>2/10/2019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E9D5-5F4C-4B02-ABED-F7F82C6E17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00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E279F-F69E-4140-90DB-347BA05B73F5}" type="datetimeFigureOut">
              <a:rPr lang="en-US" smtClean="0"/>
              <a:t>2/10/2019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EE9D5-5F4C-4B02-ABED-F7F82C6E17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110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.png"/><Relationship Id="rId5" Type="http://schemas.openxmlformats.org/officeDocument/2006/relationships/image" Target="../media/image1.jfif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2.png"/><Relationship Id="rId5" Type="http://schemas.openxmlformats.org/officeDocument/2006/relationships/image" Target="../media/image3.jfif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5" Type="http://schemas.openxmlformats.org/officeDocument/2006/relationships/image" Target="../media/image2.png"/><Relationship Id="rId4" Type="http://schemas.openxmlformats.org/officeDocument/2006/relationships/image" Target="../media/image4.jf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0"/>
            <a:ext cx="7772400" cy="1295400"/>
          </a:xfrm>
          <a:effectLst>
            <a:outerShdw blurRad="50800" dist="50800" dir="5400000" algn="ctr" rotWithShape="0">
              <a:schemeClr val="bg1">
                <a:lumMod val="65000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US" sz="3600" b="1" dirty="0" smtClean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  <a:t>Adapt Your Poem(s) For Stage:  Transforming Poetry into Performance</a:t>
            </a:r>
            <a:endParaRPr lang="en-US" sz="3600" b="1" dirty="0">
              <a:effectLst>
                <a:outerShdw blurRad="50800" dist="50800" dir="5400000" algn="ctr" rotWithShape="0">
                  <a:schemeClr val="accent2"/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533" y="2209800"/>
            <a:ext cx="5294467" cy="33289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10200" y="5638800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© Dana L. Stringer</a:t>
            </a:r>
            <a:endParaRPr lang="en-US" sz="1600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08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</a:br>
            <a:r>
              <a:rPr lang="en-US" sz="2800" dirty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  <a:t/>
            </a:r>
            <a:br>
              <a:rPr lang="en-US" sz="2800" dirty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</a:br>
            <a:r>
              <a:rPr lang="en-US" sz="2800" dirty="0" smtClean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</a:br>
            <a:r>
              <a:rPr lang="en-US" sz="2800" dirty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  <a:t/>
            </a:r>
            <a:br>
              <a:rPr lang="en-US" sz="2800" dirty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</a:br>
            <a:r>
              <a:rPr lang="en-US" sz="2800" dirty="0" smtClean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</a:br>
            <a:r>
              <a:rPr lang="en-US" sz="2800" dirty="0" smtClean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  <a:t>APPROACHES TO</a:t>
            </a:r>
            <a:br>
              <a:rPr lang="en-US" sz="2800" dirty="0" smtClean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</a:br>
            <a:r>
              <a:rPr lang="en-US" sz="2800" dirty="0" smtClean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  <a:t>ADAPTATION</a:t>
            </a:r>
            <a:br>
              <a:rPr lang="en-US" sz="2800" dirty="0" smtClean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</a:br>
            <a:endParaRPr lang="en-US" sz="2800" dirty="0">
              <a:effectLst>
                <a:outerShdw blurRad="50800" dist="50800" dir="5400000" algn="ctr" rotWithShape="0">
                  <a:schemeClr val="accent2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400" dirty="0" smtClean="0"/>
              <a:t>	</a:t>
            </a:r>
            <a:r>
              <a:rPr lang="en-US" sz="1200" i="1" dirty="0" smtClean="0"/>
              <a:t>Citizen:  An American Lyric, </a:t>
            </a:r>
            <a:r>
              <a:rPr lang="en-US" sz="1200" dirty="0" smtClean="0"/>
              <a:t>Courtesy of Fountain Theatre</a:t>
            </a:r>
          </a:p>
          <a:p>
            <a:pPr marL="0" indent="0">
              <a:buNone/>
            </a:pPr>
            <a:r>
              <a:rPr lang="en-US" sz="1800" dirty="0" smtClean="0"/>
              <a:t>“</a:t>
            </a:r>
            <a:r>
              <a:rPr lang="en-US" sz="1800" dirty="0"/>
              <a:t>My stage adaptation of </a:t>
            </a:r>
            <a:r>
              <a:rPr lang="en-US" sz="1800" i="1" dirty="0"/>
              <a:t>Citizen</a:t>
            </a:r>
            <a:r>
              <a:rPr lang="en-US" sz="1800" dirty="0"/>
              <a:t> is not a play. So, what is it? Like Claudia Rankine’s book, it’s a collage of colliding events, fragments, vignettes, and streams of consciousness that blend poetry, prose, movement, sound, music, and video images. An ensemble of six actors. Each is both a single citizen, and all citizens, interweaving. No conventional linear story, yet a powerful emotional arc. Fast-moving. Stylized. Theatre at the speed of thought</a:t>
            </a:r>
            <a:r>
              <a:rPr lang="en-US" sz="1800" dirty="0" smtClean="0"/>
              <a:t>.”  </a:t>
            </a:r>
          </a:p>
          <a:p>
            <a:pPr marL="0" indent="0">
              <a:buNone/>
            </a:pPr>
            <a:r>
              <a:rPr lang="en-US" sz="1800" dirty="0" smtClean="0"/>
              <a:t>-Stephen Sachs, Fountain Theatre</a:t>
            </a:r>
            <a:endParaRPr lang="en-US" sz="1800" dirty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2000" dirty="0" smtClean="0"/>
              <a:t>The following are some theatrical approaches to adaptation: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/>
              <a:t>Vignettes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/>
              <a:t>Collage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/>
              <a:t>Montage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/>
              <a:t>Sketch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/>
              <a:t>Multimedia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/>
              <a:t>Image 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/>
              <a:t>Monologues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/>
              <a:t>Movement/Dance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/>
              <a:t>Performance Art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/>
              <a:t>Stage Play</a:t>
            </a:r>
            <a:endParaRPr lang="en-US" sz="2000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381001"/>
            <a:ext cx="3886200" cy="243840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31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  <a:t>APPROACHES </a:t>
            </a:r>
            <a:r>
              <a:rPr lang="en-US" b="1" dirty="0" smtClean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  <a:t>TO ADAPTATION</a:t>
            </a:r>
            <a:endParaRPr lang="en-US" b="1" dirty="0">
              <a:effectLst>
                <a:outerShdw blurRad="50800" dist="50800" dir="5400000" algn="ctr" rotWithShape="0">
                  <a:schemeClr val="accent2"/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362200"/>
            <a:ext cx="4343400" cy="2763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876800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000" b="1" dirty="0"/>
              <a:t>Vignette</a:t>
            </a:r>
            <a:r>
              <a:rPr lang="en-US" sz="2000" dirty="0"/>
              <a:t> </a:t>
            </a:r>
            <a:r>
              <a:rPr lang="en-US" sz="2000" dirty="0" smtClean="0"/>
              <a:t>– a </a:t>
            </a:r>
            <a:r>
              <a:rPr lang="en-US" sz="2000" dirty="0"/>
              <a:t>vignette is a brief performance of a </a:t>
            </a:r>
            <a:r>
              <a:rPr lang="en-US" sz="2000" dirty="0" smtClean="0"/>
              <a:t>scene or </a:t>
            </a:r>
            <a:r>
              <a:rPr lang="en-US" sz="2000" dirty="0"/>
              <a:t>a series of short scenes that focus on particular </a:t>
            </a:r>
            <a:r>
              <a:rPr lang="en-US" sz="2000" dirty="0" smtClean="0"/>
              <a:t>moments</a:t>
            </a:r>
            <a:endParaRPr lang="en-US" sz="20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000" b="1" dirty="0"/>
              <a:t>Sketch</a:t>
            </a:r>
            <a:r>
              <a:rPr lang="en-US" sz="2000" dirty="0"/>
              <a:t> – a brief scene that enacts a </a:t>
            </a:r>
            <a:r>
              <a:rPr lang="en-US" sz="2000" dirty="0" smtClean="0"/>
              <a:t>situation and/or an experience</a:t>
            </a:r>
            <a:endParaRPr lang="en-US" sz="20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000" b="1" dirty="0"/>
              <a:t>Montage </a:t>
            </a:r>
            <a:r>
              <a:rPr lang="en-US" sz="2000" dirty="0"/>
              <a:t>– piecing together </a:t>
            </a:r>
            <a:r>
              <a:rPr lang="en-US" sz="2000" dirty="0" smtClean="0"/>
              <a:t>or juxtaposing fragmented parts to form a new, unified whole</a:t>
            </a:r>
            <a:endParaRPr lang="en-US" sz="20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000" b="1" dirty="0"/>
              <a:t>Multimedia</a:t>
            </a:r>
            <a:r>
              <a:rPr lang="en-US" sz="2000" dirty="0"/>
              <a:t> – combining the use of video projection and/or digital technology with storytelling </a:t>
            </a:r>
            <a:r>
              <a:rPr lang="en-US" sz="2000" dirty="0" smtClean="0"/>
              <a:t>or a performance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b="1" dirty="0" smtClean="0"/>
              <a:t>Image Theatre </a:t>
            </a:r>
            <a:r>
              <a:rPr lang="en-US" sz="2000" dirty="0" smtClean="0"/>
              <a:t>– performers form still images that can represent anything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876800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900" b="1" dirty="0" smtClean="0"/>
              <a:t>Collage – </a:t>
            </a:r>
            <a:r>
              <a:rPr lang="en-US" sz="1900" dirty="0" smtClean="0"/>
              <a:t>a</a:t>
            </a:r>
            <a:r>
              <a:rPr lang="en-US" sz="1900" b="1" dirty="0" smtClean="0"/>
              <a:t> </a:t>
            </a:r>
            <a:r>
              <a:rPr lang="en-US" sz="1900" dirty="0" smtClean="0"/>
              <a:t>combination of different things that can be combined together on stage </a:t>
            </a:r>
            <a:r>
              <a:rPr lang="en-US" sz="1900" b="1" dirty="0" smtClean="0"/>
              <a:t>Monologues – </a:t>
            </a:r>
            <a:r>
              <a:rPr lang="en-US" sz="1900" dirty="0" smtClean="0"/>
              <a:t>one person speaking without interruption for an extended period of time</a:t>
            </a:r>
            <a:endParaRPr lang="en-US" sz="19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1900" b="1" dirty="0" smtClean="0"/>
              <a:t>Movement/Dance – </a:t>
            </a:r>
            <a:r>
              <a:rPr lang="en-US" sz="1900" dirty="0" smtClean="0"/>
              <a:t>a pattern or sequence of physical movements, often rhythmical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900" b="1" dirty="0" smtClean="0"/>
              <a:t>Performance/Conceptual Art – </a:t>
            </a:r>
            <a:r>
              <a:rPr lang="en-US" sz="1900" dirty="0" smtClean="0"/>
              <a:t>a live presentation that focuses on the actions of artists/performers</a:t>
            </a:r>
            <a:endParaRPr lang="en-US" sz="19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1900" b="1" dirty="0" smtClean="0"/>
              <a:t>Stage Play – </a:t>
            </a:r>
            <a:r>
              <a:rPr lang="en-US" sz="1900" dirty="0" smtClean="0"/>
              <a:t>text written for a live theatrical performance (linear or nonlinear storytelling)</a:t>
            </a: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8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effectLst>
                  <a:outerShdw blurRad="50800" dist="50800" dir="5400000" algn="ctr" rotWithShape="0">
                    <a:schemeClr val="accent6">
                      <a:lumMod val="75000"/>
                    </a:schemeClr>
                  </a:outerShdw>
                </a:effectLst>
              </a:rPr>
              <a:t>ELEMENTS FOR ADAPTATION</a:t>
            </a:r>
            <a:endParaRPr lang="en-US" i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PAGE/POETRY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/>
              <a:t>Speaker, Persona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/>
              <a:t>Sound Devices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/>
              <a:t>Figurative Language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/>
              <a:t>Diction, Tone</a:t>
            </a:r>
            <a:endParaRPr lang="en-US" b="1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/>
              <a:t>Imagery (Visual), Mood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/>
              <a:t>Form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/>
              <a:t>Style, Genre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STAGE/DRAMA </a:t>
            </a: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/>
              <a:t>Character, Performer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/>
              <a:t>Sound Design, Music, Sound Effects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/>
              <a:t>Action, Setting, Objects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/>
              <a:t>Dialogue, Monologue(s)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/>
              <a:t>Set Design, Light Effects, Props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/>
              <a:t>Structure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/>
              <a:t>Style, Genre</a:t>
            </a: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62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3200400" cy="914400"/>
          </a:xfrm>
          <a:noFill/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 smtClean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  <a:t>STRATEGIES and </a:t>
            </a:r>
            <a:br>
              <a:rPr lang="en-US" sz="2800" dirty="0" smtClean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</a:br>
            <a:r>
              <a:rPr lang="en-US" sz="2800" dirty="0" smtClean="0">
                <a:effectLst>
                  <a:outerShdw blurRad="50800" dist="50800" dir="5400000" algn="ctr" rotWithShape="0">
                    <a:schemeClr val="accent2"/>
                  </a:outerShdw>
                </a:effectLst>
              </a:rPr>
              <a:t>TECHNIQUES</a:t>
            </a:r>
            <a:endParaRPr lang="en-US" sz="2800" dirty="0">
              <a:effectLst>
                <a:outerShdw blurRad="50800" dist="50800" dir="5400000" algn="ctr" rotWithShape="0">
                  <a:schemeClr val="accent2"/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828799"/>
            <a:ext cx="3200400" cy="4780717"/>
          </a:xfrm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800" dirty="0" smtClean="0"/>
              <a:t>Experiment with ritual.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800" dirty="0" smtClean="0"/>
              <a:t>Employ the use of  character.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800" dirty="0" smtClean="0"/>
              <a:t>Explore a narrative.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800" dirty="0" smtClean="0"/>
              <a:t>Establish a place.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800" dirty="0" smtClean="0"/>
              <a:t>Elicit an emotional response.</a:t>
            </a:r>
            <a:endParaRPr lang="en-US" sz="28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800" dirty="0" smtClean="0"/>
              <a:t>Enliven the effects.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800" dirty="0" smtClean="0"/>
              <a:t>Engender action.</a:t>
            </a:r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304800"/>
            <a:ext cx="4419600" cy="1828800"/>
          </a:xfrm>
        </p:spPr>
      </p:pic>
      <p:sp>
        <p:nvSpPr>
          <p:cNvPr id="11" name="TextBox 10"/>
          <p:cNvSpPr txBox="1"/>
          <p:nvPr/>
        </p:nvSpPr>
        <p:spPr>
          <a:xfrm>
            <a:off x="3962400" y="2133600"/>
            <a:ext cx="4419600" cy="45243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/>
              <a:t>Ritual can be a combination of language, movement, and image.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/>
              <a:t>Creating a character allows access, connection, and engagement.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/>
              <a:t>Exploring narrative enables the poet to reconceive/reimagine the source material.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/>
              <a:t>Establishing place helps to ground the performance.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/>
              <a:t>Emotional responses to a performance piece can mean the audience was invested and impacted.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/>
              <a:t>Effects with technical elements enliven the experience and make it more entertaining.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/>
              <a:t>Engendering action calls for the work to incite and inspire.</a:t>
            </a:r>
            <a:endParaRPr lang="en-US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31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88" y="1143000"/>
            <a:ext cx="5254625" cy="324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52600" y="4572000"/>
            <a:ext cx="5715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effectLst>
                  <a:outerShdw blurRad="38100" dist="38100" dir="2700000" algn="tl">
                    <a:schemeClr val="accent2">
                      <a:lumMod val="40000"/>
                      <a:lumOff val="60000"/>
                      <a:alpha val="43000"/>
                    </a:schemeClr>
                  </a:outerShdw>
                </a:effectLst>
                <a:latin typeface="Footlight MT Light" panose="0204060206030A020304" pitchFamily="18" charset="0"/>
              </a:rPr>
              <a:t>THE END</a:t>
            </a:r>
            <a:r>
              <a:rPr lang="en-US" sz="6000" dirty="0">
                <a:latin typeface="Footlight MT Light" panose="0204060206030A020304" pitchFamily="18" charset="0"/>
              </a:rPr>
              <a:t> </a:t>
            </a:r>
          </a:p>
          <a:p>
            <a:endParaRPr lang="en-US" dirty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47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3607</TotalTime>
  <Words>408</Words>
  <Application>Microsoft Office PowerPoint</Application>
  <PresentationFormat>On-screen Show (4:3)</PresentationFormat>
  <Paragraphs>76</Paragraphs>
  <Slides>6</Slides>
  <Notes>4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Adapt Your Poem(s) For Stage:  Transforming Poetry into Performance</vt:lpstr>
      <vt:lpstr>     APPROACHES TO ADAPTATION </vt:lpstr>
      <vt:lpstr>APPROACHES TO ADAPTATION</vt:lpstr>
      <vt:lpstr>ELEMENTS FOR ADAPTATION</vt:lpstr>
      <vt:lpstr>STRATEGIES and  TECHNIQUES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Dana</dc:creator>
  <cp:lastModifiedBy>Dana </cp:lastModifiedBy>
  <cp:revision>343</cp:revision>
  <cp:lastPrinted>2019-02-04T21:55:15Z</cp:lastPrinted>
  <dcterms:created xsi:type="dcterms:W3CDTF">2018-12-24T16:26:20Z</dcterms:created>
  <dcterms:modified xsi:type="dcterms:W3CDTF">2019-02-10T16:27:55Z</dcterms:modified>
  <cp:contentStatus/>
</cp:coreProperties>
</file>