
<file path=[Content_Types].xml><?xml version="1.0" encoding="utf-8"?>
<Types xmlns="http://schemas.openxmlformats.org/package/2006/content-types">
  <Default Extension="png" ContentType="image/png"/>
  <Default Extension="jfif" ContentType="image/jpe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74" r:id="rId4"/>
    <p:sldId id="262" r:id="rId5"/>
    <p:sldId id="258" r:id="rId6"/>
    <p:sldId id="272" r:id="rId7"/>
    <p:sldId id="263" r:id="rId8"/>
    <p:sldId id="261" r:id="rId9"/>
    <p:sldId id="260" r:id="rId10"/>
    <p:sldId id="265" r:id="rId11"/>
    <p:sldId id="264" r:id="rId12"/>
    <p:sldId id="266" r:id="rId13"/>
    <p:sldId id="270" r:id="rId14"/>
    <p:sldId id="269" r:id="rId15"/>
    <p:sldId id="267" r:id="rId16"/>
    <p:sldId id="271" r:id="rId17"/>
    <p:sldId id="275" r:id="rId18"/>
    <p:sldId id="276" r:id="rId1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652" autoAdjust="0"/>
    <p:restoredTop sz="90925" autoAdjust="0"/>
  </p:normalViewPr>
  <p:slideViewPr>
    <p:cSldViewPr>
      <p:cViewPr>
        <p:scale>
          <a:sx n="80" d="100"/>
          <a:sy n="80" d="100"/>
        </p:scale>
        <p:origin x="-1710" y="16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1A6FD18-828C-4D4C-940F-5D0ABD8F2BA6}" type="datetimeFigureOut">
              <a:rPr lang="en-US" smtClean="0"/>
              <a:t>2/10/2019</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EFEDEB73-5FE7-4988-B4C0-0A8147A6512D}" type="slidenum">
              <a:rPr lang="en-US" smtClean="0"/>
              <a:t>‹#›</a:t>
            </a:fld>
            <a:endParaRPr lang="en-US" dirty="0"/>
          </a:p>
        </p:txBody>
      </p:sp>
    </p:spTree>
    <p:extLst>
      <p:ext uri="{BB962C8B-B14F-4D97-AF65-F5344CB8AC3E}">
        <p14:creationId xmlns:p14="http://schemas.microsoft.com/office/powerpoint/2010/main" val="2815127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Happy New</a:t>
            </a:r>
            <a:r>
              <a:rPr lang="en-US" baseline="0" dirty="0" smtClean="0"/>
              <a:t> Year, everyone and w</a:t>
            </a:r>
            <a:r>
              <a:rPr lang="en-US" dirty="0" smtClean="0"/>
              <a:t>elcome</a:t>
            </a:r>
            <a:r>
              <a:rPr lang="en-US" baseline="0" dirty="0" smtClean="0"/>
              <a:t> to the two-week </a:t>
            </a:r>
            <a:r>
              <a:rPr lang="en-US" i="1" baseline="0" dirty="0" smtClean="0"/>
              <a:t>Inspiration to Publication</a:t>
            </a:r>
            <a:r>
              <a:rPr lang="en-US" baseline="0" dirty="0" smtClean="0"/>
              <a:t> course, </a:t>
            </a:r>
            <a:r>
              <a:rPr lang="en-US" i="1" baseline="0" dirty="0" smtClean="0"/>
              <a:t>Adapt Your Poem(s) For Stage:  Transforming Poetry into Performance</a:t>
            </a:r>
            <a:r>
              <a:rPr lang="en-US" baseline="0" dirty="0" smtClean="0"/>
              <a:t>.  I am your course instructor, Dana Stringer.</a:t>
            </a:r>
          </a:p>
          <a:p>
            <a:r>
              <a:rPr lang="en-US" b="1" baseline="0" dirty="0" smtClean="0"/>
              <a:t>Introduction:</a:t>
            </a:r>
          </a:p>
          <a:p>
            <a:pPr marL="171450" indent="-171450">
              <a:buFont typeface="Arial" panose="020B0604020202020204" pitchFamily="34" charset="0"/>
              <a:buChar char="•"/>
            </a:pPr>
            <a:r>
              <a:rPr lang="en-US" dirty="0"/>
              <a:t>In the 90s, I wrote numerous poems, church skits, articles, etc. as a hobby.</a:t>
            </a:r>
          </a:p>
          <a:p>
            <a:pPr marL="171450" indent="-171450">
              <a:buFont typeface="Arial" panose="020B0604020202020204" pitchFamily="34" charset="0"/>
              <a:buChar char="•"/>
            </a:pPr>
            <a:r>
              <a:rPr lang="en-US" dirty="0"/>
              <a:t>In 2006, I took a playwriting workshop with the Los Angeles Women’s Theatre Festival, where I began writing  and workshopping a one-woman show titled </a:t>
            </a:r>
            <a:r>
              <a:rPr lang="en-US" i="1" dirty="0"/>
              <a:t>Braxton Place</a:t>
            </a:r>
            <a:r>
              <a:rPr lang="en-US" dirty="0"/>
              <a:t>.</a:t>
            </a:r>
          </a:p>
          <a:p>
            <a:pPr marL="171450" indent="-171450">
              <a:buFont typeface="Arial" panose="020B0604020202020204" pitchFamily="34" charset="0"/>
              <a:buChar char="•"/>
            </a:pPr>
            <a:r>
              <a:rPr lang="en-US" dirty="0"/>
              <a:t>My first play, </a:t>
            </a:r>
            <a:r>
              <a:rPr lang="en-US" i="1" dirty="0"/>
              <a:t>Kinsman Redeemer </a:t>
            </a:r>
            <a:r>
              <a:rPr lang="en-US" dirty="0"/>
              <a:t>was produced in 2006 in Los Angeles.</a:t>
            </a:r>
          </a:p>
          <a:p>
            <a:pPr marL="171450" indent="-171450">
              <a:buFont typeface="Arial" panose="020B0604020202020204" pitchFamily="34" charset="0"/>
              <a:buChar char="•"/>
            </a:pPr>
            <a:r>
              <a:rPr lang="en-US" dirty="0"/>
              <a:t>I earned an MFA in Creative Writing in Poetry from Antioch University Los Angeles in 2011.</a:t>
            </a:r>
          </a:p>
          <a:p>
            <a:pPr marL="171450" indent="-171450">
              <a:buFont typeface="Arial" panose="020B0604020202020204" pitchFamily="34" charset="0"/>
              <a:buChar char="•"/>
            </a:pPr>
            <a:r>
              <a:rPr lang="en-US" dirty="0"/>
              <a:t>In 2014, my poetry chapbook, </a:t>
            </a:r>
            <a:r>
              <a:rPr lang="en-US" i="1" dirty="0"/>
              <a:t>In Between Faith, </a:t>
            </a:r>
            <a:r>
              <a:rPr lang="en-US" dirty="0"/>
              <a:t>was published.</a:t>
            </a:r>
          </a:p>
          <a:p>
            <a:pPr marL="171450" indent="-171450">
              <a:buFont typeface="Arial" panose="020B0604020202020204" pitchFamily="34" charset="0"/>
              <a:buChar char="•"/>
            </a:pPr>
            <a:r>
              <a:rPr lang="en-US" dirty="0"/>
              <a:t>In 2015, I began working with the </a:t>
            </a:r>
            <a:r>
              <a:rPr lang="en-US" i="1" dirty="0"/>
              <a:t>Inspiration2Publication Program </a:t>
            </a:r>
            <a:r>
              <a:rPr lang="en-US" dirty="0"/>
              <a:t>at Antioch University Los Angeles, teaching these short-term online courses as well as providing poetry book coaching.  I also work as a freelance writer and an academic writing tutor.</a:t>
            </a:r>
          </a:p>
          <a:p>
            <a:pPr marL="171450" indent="-171450">
              <a:buFont typeface="Arial" panose="020B0604020202020204" pitchFamily="34" charset="0"/>
              <a:buChar char="•"/>
            </a:pPr>
            <a:r>
              <a:rPr lang="en-US" dirty="0"/>
              <a:t>I’ve had poems and articles </a:t>
            </a:r>
            <a:r>
              <a:rPr lang="en-US" dirty="0" smtClean="0"/>
              <a:t>published,</a:t>
            </a:r>
            <a:r>
              <a:rPr lang="en-US" baseline="0" dirty="0" smtClean="0"/>
              <a:t> as well as</a:t>
            </a:r>
            <a:r>
              <a:rPr lang="en-US" dirty="0" smtClean="0"/>
              <a:t> </a:t>
            </a:r>
            <a:r>
              <a:rPr lang="en-US" dirty="0"/>
              <a:t>several plays produced </a:t>
            </a:r>
            <a:r>
              <a:rPr lang="en-US" dirty="0" smtClean="0"/>
              <a:t>and a few </a:t>
            </a:r>
            <a:r>
              <a:rPr lang="en-US" dirty="0"/>
              <a:t>staged </a:t>
            </a:r>
            <a:r>
              <a:rPr lang="en-US" dirty="0" smtClean="0"/>
              <a:t>readings.</a:t>
            </a:r>
          </a:p>
          <a:p>
            <a:pPr marL="171450" indent="-171450">
              <a:buFont typeface="Arial" panose="020B0604020202020204" pitchFamily="34" charset="0"/>
              <a:buChar char="•"/>
            </a:pPr>
            <a:r>
              <a:rPr lang="en-US" dirty="0" smtClean="0"/>
              <a:t>I’m excited</a:t>
            </a:r>
            <a:r>
              <a:rPr lang="en-US" baseline="0" dirty="0" smtClean="0"/>
              <a:t> to teach this course just after the recent production of my performance piece, </a:t>
            </a:r>
            <a:endParaRPr lang="en-US" dirty="0"/>
          </a:p>
          <a:p>
            <a:pPr marL="171450" indent="-171450">
              <a:buFont typeface="Arial" panose="020B0604020202020204" pitchFamily="34" charset="0"/>
              <a:buChar char="•"/>
            </a:pPr>
            <a:r>
              <a:rPr lang="en-US" i="1" dirty="0"/>
              <a:t>Black Body, Blue </a:t>
            </a:r>
            <a:r>
              <a:rPr lang="en-US" i="1" dirty="0" smtClean="0"/>
              <a:t>Note, </a:t>
            </a:r>
            <a:r>
              <a:rPr lang="en-US" i="0" dirty="0" smtClean="0"/>
              <a:t>which was </a:t>
            </a:r>
            <a:r>
              <a:rPr lang="en-US" dirty="0"/>
              <a:t>produced by Vanguard Repertory Company at </a:t>
            </a:r>
            <a:r>
              <a:rPr lang="en-US" dirty="0" smtClean="0"/>
              <a:t>the Windmills </a:t>
            </a:r>
            <a:r>
              <a:rPr lang="en-US" dirty="0"/>
              <a:t>Arts Center in East Point, </a:t>
            </a:r>
            <a:r>
              <a:rPr lang="en-US" dirty="0" smtClean="0"/>
              <a:t>Georgia</a:t>
            </a:r>
            <a:r>
              <a:rPr lang="en-US" baseline="0" dirty="0" smtClean="0"/>
              <a:t> this past weekend.</a:t>
            </a:r>
          </a:p>
          <a:p>
            <a:pPr marL="171450" indent="-171450">
              <a:buFont typeface="Arial" panose="020B0604020202020204" pitchFamily="34" charset="0"/>
              <a:buChar char="•"/>
            </a:pPr>
            <a:r>
              <a:rPr lang="en-US" baseline="0" dirty="0" smtClean="0"/>
              <a:t>Discussion Forum for Student Introductions</a:t>
            </a:r>
            <a:endParaRPr lang="en-US" dirty="0"/>
          </a:p>
          <a:p>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1</a:t>
            </a:fld>
            <a:endParaRPr lang="en-US" dirty="0"/>
          </a:p>
        </p:txBody>
      </p:sp>
    </p:spTree>
    <p:extLst>
      <p:ext uri="{BB962C8B-B14F-4D97-AF65-F5344CB8AC3E}">
        <p14:creationId xmlns:p14="http://schemas.microsoft.com/office/powerpoint/2010/main" val="553695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when we talk about dramatic structure or the traditional</a:t>
            </a:r>
            <a:r>
              <a:rPr lang="en-US" baseline="0" dirty="0" smtClean="0"/>
              <a:t> plot structure, there is a conventional form that the majority plays follow, especially in traditional theatre. The framework is a beginning, middle, and end.</a:t>
            </a:r>
          </a:p>
          <a:p>
            <a:pPr marL="171450" indent="-171450">
              <a:buFont typeface="Arial" panose="020B0604020202020204" pitchFamily="34" charset="0"/>
              <a:buChar char="•"/>
            </a:pPr>
            <a:r>
              <a:rPr lang="en-US" baseline="0" dirty="0" smtClean="0"/>
              <a:t>There is the beginning of the story, which introduces the main character/protagonist in an established or normal world with some </a:t>
            </a:r>
            <a:r>
              <a:rPr lang="en-US" b="1" baseline="0" dirty="0" smtClean="0"/>
              <a:t>exposition</a:t>
            </a:r>
            <a:r>
              <a:rPr lang="en-US" baseline="0" dirty="0" smtClean="0"/>
              <a:t> provided to let the audience know who this character is and what kind of life he/she has.</a:t>
            </a:r>
          </a:p>
          <a:p>
            <a:pPr marL="171450" indent="-171450">
              <a:buFont typeface="Arial" panose="020B0604020202020204" pitchFamily="34" charset="0"/>
              <a:buChar char="•"/>
            </a:pPr>
            <a:r>
              <a:rPr lang="en-US" baseline="0" dirty="0" smtClean="0"/>
              <a:t>Next, there is an </a:t>
            </a:r>
            <a:r>
              <a:rPr lang="en-US" b="1" baseline="0" dirty="0" smtClean="0"/>
              <a:t>inciting incident</a:t>
            </a:r>
            <a:r>
              <a:rPr lang="en-US" baseline="0" dirty="0" smtClean="0"/>
              <a:t>, which is an event or situation that arises that disrupts the character’s normal world, as he/she knows it and introduces the conflict, setting the events in motion.</a:t>
            </a:r>
          </a:p>
          <a:p>
            <a:pPr marL="171450" indent="-171450">
              <a:buFont typeface="Arial" panose="020B0604020202020204" pitchFamily="34" charset="0"/>
              <a:buChar char="•"/>
            </a:pPr>
            <a:r>
              <a:rPr lang="en-US" baseline="0" dirty="0" smtClean="0"/>
              <a:t>Once the inciting incident occurs, the character’s journey (story’s plot) is kicked into gear, triggering a </a:t>
            </a:r>
            <a:r>
              <a:rPr lang="en-US" b="1" baseline="0" dirty="0" smtClean="0"/>
              <a:t>series of actions/conflict/obstacles </a:t>
            </a:r>
            <a:r>
              <a:rPr lang="en-US" baseline="0" dirty="0" smtClean="0"/>
              <a:t>that continue to build until the story reaches its climax.</a:t>
            </a:r>
          </a:p>
          <a:p>
            <a:pPr marL="171450" indent="-171450">
              <a:buFont typeface="Arial" panose="020B0604020202020204" pitchFamily="34" charset="0"/>
              <a:buChar char="•"/>
            </a:pPr>
            <a:r>
              <a:rPr lang="en-US" baseline="0" dirty="0" smtClean="0"/>
              <a:t>The </a:t>
            </a:r>
            <a:r>
              <a:rPr lang="en-US" b="1" baseline="0" dirty="0" smtClean="0"/>
              <a:t>climax</a:t>
            </a:r>
            <a:r>
              <a:rPr lang="en-US" baseline="0" dirty="0" smtClean="0"/>
              <a:t> is essentially the peak of the action, which is the highest point of the story when the action is the most emotionally intense.</a:t>
            </a:r>
          </a:p>
          <a:p>
            <a:pPr marL="171450" indent="-171450">
              <a:buFont typeface="Arial" panose="020B0604020202020204" pitchFamily="34" charset="0"/>
              <a:buChar char="•"/>
            </a:pPr>
            <a:r>
              <a:rPr lang="en-US" b="0" baseline="0" dirty="0" smtClean="0"/>
              <a:t>The climax is then followed by </a:t>
            </a:r>
            <a:r>
              <a:rPr lang="en-US" b="1" baseline="0" dirty="0" smtClean="0"/>
              <a:t>falling action </a:t>
            </a:r>
            <a:r>
              <a:rPr lang="en-US" b="0" baseline="0" dirty="0" smtClean="0"/>
              <a:t>is the result of the climax</a:t>
            </a:r>
            <a:r>
              <a:rPr lang="en-US" b="1" baseline="0" dirty="0" smtClean="0"/>
              <a:t>, </a:t>
            </a:r>
            <a:r>
              <a:rPr lang="en-US" b="0" baseline="0" dirty="0" smtClean="0"/>
              <a:t>when loose ends are getting “wrapped up,” discoveries are made, questions are being answered, and it’s becoming clear as to whether or not the character will achieve his/her objective.</a:t>
            </a:r>
            <a:endParaRPr lang="en-US" b="1" baseline="0" dirty="0" smtClean="0"/>
          </a:p>
          <a:p>
            <a:pPr marL="171450" indent="-171450">
              <a:buFont typeface="Arial" panose="020B0604020202020204" pitchFamily="34" charset="0"/>
              <a:buChar char="•"/>
            </a:pPr>
            <a:r>
              <a:rPr lang="en-US" b="0" baseline="0" dirty="0" smtClean="0"/>
              <a:t>In the </a:t>
            </a:r>
            <a:r>
              <a:rPr lang="en-US" b="1" baseline="0" dirty="0" smtClean="0"/>
              <a:t>denouement/resolution, </a:t>
            </a:r>
            <a:r>
              <a:rPr lang="en-US" b="0" baseline="0" dirty="0" smtClean="0"/>
              <a:t>the main character/protagonist has either achieved or not achieve his/her objective, but we generally see a kind of return to the world as the character knows it; usually, with the character having undergone some kind of transformation. </a:t>
            </a:r>
          </a:p>
          <a:p>
            <a:pPr marL="0" indent="0">
              <a:buFont typeface="Arial" panose="020B0604020202020204" pitchFamily="34" charset="0"/>
              <a:buNone/>
            </a:pPr>
            <a:endParaRPr lang="en-US" b="1" baseline="0" dirty="0" smtClean="0"/>
          </a:p>
          <a:p>
            <a:pPr marL="171450" indent="-17145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EFEDEB73-5FE7-4988-B4C0-0A8147A6512D}" type="slidenum">
              <a:rPr lang="en-US" smtClean="0"/>
              <a:t>10</a:t>
            </a:fld>
            <a:endParaRPr lang="en-US" dirty="0"/>
          </a:p>
        </p:txBody>
      </p:sp>
    </p:spTree>
    <p:extLst>
      <p:ext uri="{BB962C8B-B14F-4D97-AF65-F5344CB8AC3E}">
        <p14:creationId xmlns:p14="http://schemas.microsoft.com/office/powerpoint/2010/main" val="3308597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Many theatre professionals, as well as theatre academics, rely heavily on the </a:t>
            </a:r>
            <a:r>
              <a:rPr lang="en-US" i="1" baseline="0" dirty="0" smtClean="0"/>
              <a:t>Six Elements of Drama </a:t>
            </a:r>
            <a:r>
              <a:rPr lang="en-US" baseline="0" dirty="0" smtClean="0"/>
              <a:t>according to Aristotle’s </a:t>
            </a:r>
            <a:r>
              <a:rPr lang="en-US" i="1" baseline="0" dirty="0" smtClean="0"/>
              <a:t>Poetics</a:t>
            </a:r>
            <a:r>
              <a:rPr lang="en-US" baseline="0" dirty="0" smtClean="0"/>
              <a:t>; however, I’m reluctant to suggest that these elements are required to create great theatre, especially since his </a:t>
            </a:r>
            <a:r>
              <a:rPr lang="en-US" i="1" baseline="0" dirty="0" smtClean="0"/>
              <a:t>Poetics </a:t>
            </a:r>
            <a:r>
              <a:rPr lang="en-US" baseline="0" dirty="0" smtClean="0"/>
              <a:t>focus on the poetics of tragedy. As I mentioned before, I want to give you the “rules” with hopes that you’ll find creative ways to bend (or even) break them and create something new.  With that said, let’s look at the six elements of drama that are commonly referred to in theatre.</a:t>
            </a:r>
          </a:p>
          <a:p>
            <a:pPr marL="457200" indent="-457200">
              <a:buFont typeface="Arial" panose="020B0604020202020204" pitchFamily="34" charset="0"/>
              <a:buChar char="•"/>
            </a:pPr>
            <a:r>
              <a:rPr lang="en-US" sz="1200" dirty="0" smtClean="0"/>
              <a:t>Theme</a:t>
            </a:r>
          </a:p>
          <a:p>
            <a:pPr marL="457200" indent="-457200">
              <a:buFont typeface="Arial" panose="020B0604020202020204" pitchFamily="34" charset="0"/>
              <a:buChar char="•"/>
            </a:pPr>
            <a:r>
              <a:rPr lang="en-US" sz="1200" dirty="0" smtClean="0"/>
              <a:t>Spectacle w/Setting</a:t>
            </a:r>
          </a:p>
          <a:p>
            <a:pPr marL="457200" indent="-457200">
              <a:buFont typeface="Arial" panose="020B0604020202020204" pitchFamily="34" charset="0"/>
              <a:buChar char="•"/>
            </a:pPr>
            <a:r>
              <a:rPr lang="en-US" sz="1200" dirty="0" smtClean="0"/>
              <a:t>Plot</a:t>
            </a:r>
          </a:p>
          <a:p>
            <a:pPr marL="457200" indent="-457200">
              <a:buFont typeface="Arial" panose="020B0604020202020204" pitchFamily="34" charset="0"/>
              <a:buChar char="•"/>
            </a:pPr>
            <a:r>
              <a:rPr lang="en-US" sz="1200" dirty="0" smtClean="0"/>
              <a:t>Character</a:t>
            </a:r>
          </a:p>
          <a:p>
            <a:pPr marL="457200" indent="-457200">
              <a:buFont typeface="Arial" panose="020B0604020202020204" pitchFamily="34" charset="0"/>
              <a:buChar char="•"/>
            </a:pPr>
            <a:r>
              <a:rPr lang="en-US" sz="1200" dirty="0" smtClean="0"/>
              <a:t>Dialogue</a:t>
            </a:r>
          </a:p>
          <a:p>
            <a:pPr marL="457200" indent="-457200">
              <a:buFont typeface="Arial" panose="020B0604020202020204" pitchFamily="34" charset="0"/>
              <a:buChar char="•"/>
            </a:pPr>
            <a:r>
              <a:rPr lang="en-US" sz="1200" smtClean="0"/>
              <a:t>Music</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11</a:t>
            </a:fld>
            <a:endParaRPr lang="en-US" dirty="0"/>
          </a:p>
        </p:txBody>
      </p:sp>
    </p:spTree>
    <p:extLst>
      <p:ext uri="{BB962C8B-B14F-4D97-AF65-F5344CB8AC3E}">
        <p14:creationId xmlns:p14="http://schemas.microsoft.com/office/powerpoint/2010/main" val="3472282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Theme:</a:t>
            </a:r>
          </a:p>
          <a:p>
            <a:pPr marL="171450" indent="-171450">
              <a:buFont typeface="Arial" panose="020B0604020202020204" pitchFamily="34" charset="0"/>
              <a:buChar char="•"/>
            </a:pPr>
            <a:r>
              <a:rPr lang="en-US" sz="1200" dirty="0" smtClean="0"/>
              <a:t>Theme is the central idea and message of a particular work, which is important to all forms of writing.</a:t>
            </a:r>
          </a:p>
          <a:p>
            <a:pPr marL="171450" indent="-171450">
              <a:buFont typeface="Arial" panose="020B0604020202020204" pitchFamily="34" charset="0"/>
              <a:buChar char="•"/>
            </a:pPr>
            <a:r>
              <a:rPr lang="en-US" sz="1200" dirty="0" smtClean="0"/>
              <a:t>Theme will more than likely be the underpinning of your adaptation.</a:t>
            </a:r>
          </a:p>
          <a:p>
            <a:pPr marL="171450" indent="-171450">
              <a:buFont typeface="Arial" panose="020B0604020202020204" pitchFamily="34" charset="0"/>
              <a:buChar char="•"/>
            </a:pPr>
            <a:r>
              <a:rPr lang="en-US" sz="1200" dirty="0" smtClean="0"/>
              <a:t>Theme is not necessarily the subject or topic of your work, but it’s a broader concept conveyed about that subject (</a:t>
            </a:r>
            <a:r>
              <a:rPr lang="en-US" sz="1200" i="1" dirty="0" smtClean="0"/>
              <a:t>i.e., subject = toxic masculinity, theme = how toxic masculinity contributes to rape culture</a:t>
            </a:r>
            <a:r>
              <a:rPr lang="en-US" sz="1200" dirty="0" smtClean="0"/>
              <a:t>).</a:t>
            </a:r>
          </a:p>
          <a:p>
            <a:pPr marL="171450" indent="-171450">
              <a:buFont typeface="Arial" panose="020B0604020202020204" pitchFamily="34" charset="0"/>
              <a:buChar char="•"/>
            </a:pPr>
            <a:r>
              <a:rPr lang="en-US" sz="1200" dirty="0" smtClean="0"/>
              <a:t>The discovery of theme(s) can emerge at the beginning, in the middle, or even at the end of your work.</a:t>
            </a:r>
          </a:p>
          <a:p>
            <a:pPr marL="171450" indent="-171450">
              <a:buFont typeface="Arial" panose="020B0604020202020204" pitchFamily="34" charset="0"/>
              <a:buChar char="•"/>
            </a:pPr>
            <a:r>
              <a:rPr lang="en-US" sz="1200" dirty="0" smtClean="0"/>
              <a:t>With your adaptation, theme should hold your work together by keeping you focused on the message you want to communicate to the audience.</a:t>
            </a:r>
          </a:p>
          <a:p>
            <a:endParaRPr lang="en-US" b="1" dirty="0"/>
          </a:p>
        </p:txBody>
      </p:sp>
      <p:sp>
        <p:nvSpPr>
          <p:cNvPr id="4" name="Slide Number Placeholder 3"/>
          <p:cNvSpPr>
            <a:spLocks noGrp="1"/>
          </p:cNvSpPr>
          <p:nvPr>
            <p:ph type="sldNum" sz="quarter" idx="10"/>
          </p:nvPr>
        </p:nvSpPr>
        <p:spPr/>
        <p:txBody>
          <a:bodyPr/>
          <a:lstStyle/>
          <a:p>
            <a:fld id="{EFEDEB73-5FE7-4988-B4C0-0A8147A6512D}" type="slidenum">
              <a:rPr lang="en-US" smtClean="0"/>
              <a:t>12</a:t>
            </a:fld>
            <a:endParaRPr lang="en-US"/>
          </a:p>
        </p:txBody>
      </p:sp>
    </p:spTree>
    <p:extLst>
      <p:ext uri="{BB962C8B-B14F-4D97-AF65-F5344CB8AC3E}">
        <p14:creationId xmlns:p14="http://schemas.microsoft.com/office/powerpoint/2010/main" val="1506047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look at </a:t>
            </a:r>
            <a:r>
              <a:rPr lang="en-US" b="1" baseline="0" dirty="0" smtClean="0"/>
              <a:t>Spectacle with Setting</a:t>
            </a: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element is typically referred to as just </a:t>
            </a:r>
            <a:r>
              <a:rPr lang="en-US" b="1" baseline="0" dirty="0" smtClean="0"/>
              <a:t>spectacle</a:t>
            </a:r>
            <a:r>
              <a:rPr lang="en-US" baseline="0" dirty="0" smtClean="0"/>
              <a:t>; however, I want to distinguish the spectacle from the setting because during your process of adaptation, you may determine that you don’t need anything related to spectacle; however, you’ll want to give the audience a sense of where and when is this happening through a type of setting. However, s</a:t>
            </a:r>
            <a:r>
              <a:rPr lang="en-US" sz="1200" dirty="0" smtClean="0"/>
              <a:t>etting does not necessarily require a specific set design and/or tangible props on stage; it can be more abstract and suggestive of place</a:t>
            </a:r>
            <a:r>
              <a:rPr lang="en-US" sz="1200" baseline="0" dirty="0" smtClean="0"/>
              <a:t> (i.e., images projected onto a wall, etc.).  Now in  conventional terms:</a:t>
            </a:r>
          </a:p>
          <a:p>
            <a:pPr marL="342900" indent="-342900">
              <a:buFont typeface="Arial" panose="020B0604020202020204" pitchFamily="34" charset="0"/>
              <a:buChar char="•"/>
            </a:pPr>
            <a:r>
              <a:rPr lang="en-US" sz="2200" dirty="0" smtClean="0"/>
              <a:t>Spectacle</a:t>
            </a:r>
            <a:r>
              <a:rPr lang="en-US" sz="2200" baseline="0" dirty="0" smtClean="0"/>
              <a:t> is </a:t>
            </a:r>
            <a:r>
              <a:rPr lang="en-US" sz="2400" dirty="0" smtClean="0">
                <a:solidFill>
                  <a:prstClr val="black"/>
                </a:solidFill>
              </a:rPr>
              <a:t>scenery, costumes, lighting design, in addition</a:t>
            </a:r>
            <a:r>
              <a:rPr lang="en-US" sz="2400" baseline="0" dirty="0" smtClean="0">
                <a:solidFill>
                  <a:prstClr val="black"/>
                </a:solidFill>
              </a:rPr>
              <a:t> to other technical elements, </a:t>
            </a:r>
            <a:r>
              <a:rPr lang="en-US" sz="2400" dirty="0" smtClean="0">
                <a:solidFill>
                  <a:prstClr val="black"/>
                </a:solidFill>
              </a:rPr>
              <a:t>some include special effects in this category</a:t>
            </a:r>
            <a:endParaRPr lang="en-US" sz="2200" dirty="0" smtClean="0"/>
          </a:p>
          <a:p>
            <a:pPr marL="342900" indent="-342900">
              <a:buFont typeface="Arial" panose="020B0604020202020204" pitchFamily="34" charset="0"/>
              <a:buChar char="•"/>
            </a:pPr>
            <a:r>
              <a:rPr lang="en-US" sz="2200" dirty="0" smtClean="0"/>
              <a:t>Setting is the elements that are created to form a sense of place of where the action is happening.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200" dirty="0" smtClean="0">
                <a:solidFill>
                  <a:prstClr val="black"/>
                </a:solidFill>
              </a:rPr>
              <a:t>Setting does not necessarily require a specific set design and/or tangible props on stage; it can be more abstract and suggestive of place.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200" dirty="0" smtClean="0"/>
              <a:t>Theatre can happen on a bare stage.</a:t>
            </a:r>
          </a:p>
          <a:p>
            <a:pPr marL="342900" indent="-342900">
              <a:buFont typeface="Arial" panose="020B0604020202020204" pitchFamily="34" charset="0"/>
              <a:buChar char="•"/>
            </a:pPr>
            <a:r>
              <a:rPr lang="en-US" sz="2200" dirty="0" smtClean="0"/>
              <a:t>Setting even influences</a:t>
            </a:r>
            <a:r>
              <a:rPr lang="en-US" sz="2200" baseline="0" dirty="0" smtClean="0"/>
              <a:t> what characters do and say.</a:t>
            </a:r>
            <a:endParaRPr lang="en-US" sz="2200" dirty="0" smtClean="0"/>
          </a:p>
          <a:p>
            <a:pPr marL="342900" indent="-342900">
              <a:buFont typeface="Arial" panose="020B0604020202020204" pitchFamily="34" charset="0"/>
              <a:buChar char="•"/>
            </a:pPr>
            <a:r>
              <a:rPr lang="en-US" sz="2200" dirty="0" smtClean="0"/>
              <a:t>Think about when and where your piece takes place:</a:t>
            </a:r>
          </a:p>
          <a:p>
            <a:pPr marL="742950" lvl="1" indent="-285750">
              <a:buFont typeface="Arial" panose="020B0604020202020204" pitchFamily="34" charset="0"/>
              <a:buChar char="•"/>
            </a:pPr>
            <a:r>
              <a:rPr lang="en-US" sz="1800" dirty="0" smtClean="0"/>
              <a:t>Does the work take place in multiple places, spanning different times?</a:t>
            </a:r>
          </a:p>
          <a:p>
            <a:pPr marL="742950" lvl="1" indent="-285750">
              <a:buFont typeface="Arial" panose="020B0604020202020204" pitchFamily="34" charset="0"/>
              <a:buChar char="•"/>
            </a:pPr>
            <a:r>
              <a:rPr lang="en-US" sz="1800" dirty="0" smtClean="0"/>
              <a:t>What are some of the key traits of your setting? (i.e., a lighted backdrop, etc.)</a:t>
            </a:r>
          </a:p>
          <a:p>
            <a:pPr marL="742950" lvl="1" indent="-285750">
              <a:buFont typeface="Arial" panose="020B0604020202020204" pitchFamily="34" charset="0"/>
              <a:buChar char="•"/>
            </a:pPr>
            <a:r>
              <a:rPr lang="en-US" sz="1800" dirty="0" smtClean="0"/>
              <a:t>How does the setting help to enrich the theatrical piece? </a:t>
            </a:r>
          </a:p>
          <a:p>
            <a:r>
              <a:rPr lang="en-US" baseline="0" dirty="0" smtClean="0"/>
              <a:t>With setting, I also want to highlight Stephen Sachs’ adaptation of Rankine’s </a:t>
            </a:r>
            <a:r>
              <a:rPr lang="en-US" i="1" baseline="0" dirty="0" smtClean="0"/>
              <a:t>Citizen: An American Lyric</a:t>
            </a:r>
            <a:r>
              <a:rPr lang="en-US" baseline="0" dirty="0" smtClean="0"/>
              <a:t>, because although the production originally opened at the Fountain Theatre, the clip shows a production that was held in Grand Park in Los Angeles, and the stage is basically bare.  So, I think it’s important to note that we, as poets, often rely on concrete details to describe things in our poems, especially to paint a rich and vivid picture in the mind of the reader; and onstage, this effect is/can be created without physical props/objects.</a:t>
            </a:r>
            <a:endParaRPr lang="en-US" dirty="0" smtClean="0"/>
          </a:p>
        </p:txBody>
      </p:sp>
      <p:sp>
        <p:nvSpPr>
          <p:cNvPr id="4" name="Slide Number Placeholder 3"/>
          <p:cNvSpPr>
            <a:spLocks noGrp="1"/>
          </p:cNvSpPr>
          <p:nvPr>
            <p:ph type="sldNum" sz="quarter" idx="10"/>
          </p:nvPr>
        </p:nvSpPr>
        <p:spPr/>
        <p:txBody>
          <a:bodyPr/>
          <a:lstStyle/>
          <a:p>
            <a:fld id="{EFEDEB73-5FE7-4988-B4C0-0A8147A6512D}" type="slidenum">
              <a:rPr lang="en-US" smtClean="0"/>
              <a:t>13</a:t>
            </a:fld>
            <a:endParaRPr lang="en-US" dirty="0"/>
          </a:p>
        </p:txBody>
      </p:sp>
    </p:spTree>
    <p:extLst>
      <p:ext uri="{BB962C8B-B14F-4D97-AF65-F5344CB8AC3E}">
        <p14:creationId xmlns:p14="http://schemas.microsoft.com/office/powerpoint/2010/main" val="35619997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Plot and Subplot: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The </a:t>
            </a:r>
            <a:r>
              <a:rPr lang="en-US" sz="1200" b="1" i="1" dirty="0" smtClean="0"/>
              <a:t>plot</a:t>
            </a:r>
            <a:r>
              <a:rPr lang="en-US" sz="1200" dirty="0" smtClean="0"/>
              <a:t> is an arranged series of events/actions in the story that involves conflict. (And</a:t>
            </a:r>
            <a:r>
              <a:rPr lang="en-US" sz="1200" baseline="0" dirty="0" smtClean="0"/>
              <a:t> by conflict, I don’t mean characters arguing and fighting each other; the conflict are typically obstacles and challenges that the main character must overcome in order to achieve his/her objective.)</a:t>
            </a:r>
          </a:p>
          <a:p>
            <a:pPr marL="171450" indent="-171450">
              <a:buFont typeface="Arial" panose="020B0604020202020204" pitchFamily="34" charset="0"/>
              <a:buChar char="•"/>
            </a:pPr>
            <a:r>
              <a:rPr lang="en-US" sz="1200" dirty="0" smtClean="0"/>
              <a:t>The </a:t>
            </a:r>
            <a:r>
              <a:rPr lang="en-US" sz="1200" b="1" i="1" dirty="0" smtClean="0"/>
              <a:t>subplot </a:t>
            </a:r>
            <a:r>
              <a:rPr lang="en-US" sz="1200" dirty="0" smtClean="0"/>
              <a:t>is considered a secondary plot or “minor story” that provides another layer to a story by creating greater complexity.</a:t>
            </a:r>
          </a:p>
          <a:p>
            <a:pPr marL="171450" indent="-171450">
              <a:buFont typeface="Arial" panose="020B0604020202020204" pitchFamily="34" charset="0"/>
              <a:buChar char="•"/>
            </a:pPr>
            <a:r>
              <a:rPr lang="en-US" sz="1200" dirty="0" smtClean="0"/>
              <a:t>In traditional theatre, some plays are plot-driven while others are character-driven.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14</a:t>
            </a:fld>
            <a:endParaRPr lang="en-US" dirty="0"/>
          </a:p>
        </p:txBody>
      </p:sp>
    </p:spTree>
    <p:extLst>
      <p:ext uri="{BB962C8B-B14F-4D97-AF65-F5344CB8AC3E}">
        <p14:creationId xmlns:p14="http://schemas.microsoft.com/office/powerpoint/2010/main" val="3030103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baseline="0" dirty="0" smtClean="0"/>
              <a:t>Character:</a:t>
            </a:r>
          </a:p>
          <a:p>
            <a:pPr marL="342900" indent="-342900">
              <a:buFont typeface="Arial" panose="020B0604020202020204" pitchFamily="34" charset="0"/>
              <a:buChar char="•"/>
            </a:pPr>
            <a:r>
              <a:rPr lang="en-US" sz="1900" dirty="0" smtClean="0"/>
              <a:t>The characters are the people in the play and/or personified entities (i.e., setting can function as a character; a particular object may function as a character).</a:t>
            </a:r>
          </a:p>
          <a:p>
            <a:pPr marL="342900" indent="-342900">
              <a:buFont typeface="Arial" panose="020B0604020202020204" pitchFamily="34" charset="0"/>
              <a:buChar char="•"/>
            </a:pPr>
            <a:r>
              <a:rPr lang="en-US" sz="1900" dirty="0" smtClean="0"/>
              <a:t>In traditional theatre, some plays are </a:t>
            </a:r>
            <a:r>
              <a:rPr lang="en-US" sz="1900" b="1" i="1" dirty="0" smtClean="0"/>
              <a:t>character-driven </a:t>
            </a:r>
            <a:r>
              <a:rPr lang="en-US" sz="1900" dirty="0" smtClean="0"/>
              <a:t>so character development and characterization is central.  </a:t>
            </a:r>
            <a:r>
              <a:rPr lang="en-US" sz="1900" i="1" dirty="0" smtClean="0"/>
              <a:t>Who are the characters? </a:t>
            </a:r>
            <a:r>
              <a:rPr lang="en-US" sz="1900" b="1" i="1" u="sng" dirty="0" smtClean="0"/>
              <a:t>What do they want?  What is the character’s motivation? What’s at stake? What is preventing them from getting it? Do they get what they want by the end?</a:t>
            </a:r>
          </a:p>
          <a:p>
            <a:pPr marL="342900" indent="-342900">
              <a:buFont typeface="Arial" panose="020B0604020202020204" pitchFamily="34" charset="0"/>
              <a:buChar char="•"/>
            </a:pPr>
            <a:r>
              <a:rPr lang="en-US" sz="1900" dirty="0" smtClean="0"/>
              <a:t>The main character is usually considered the </a:t>
            </a:r>
            <a:r>
              <a:rPr lang="en-US" sz="1900" b="1" i="1" dirty="0" smtClean="0"/>
              <a:t>protagonist, </a:t>
            </a:r>
            <a:r>
              <a:rPr lang="en-US" sz="1900" dirty="0" smtClean="0"/>
              <a:t>while an opposing character and/or entity or issue is considered the </a:t>
            </a:r>
            <a:r>
              <a:rPr lang="en-US" sz="1900" b="1" i="1" dirty="0" smtClean="0"/>
              <a:t>antagonist.  </a:t>
            </a:r>
            <a:r>
              <a:rPr lang="en-US" sz="1900" dirty="0" smtClean="0"/>
              <a:t>Each character should have his/her own distinct personality and character traits.</a:t>
            </a:r>
            <a:endParaRPr lang="en-US" sz="1900" b="1" i="1" dirty="0" smtClean="0"/>
          </a:p>
          <a:p>
            <a:pPr marL="342900" indent="-342900">
              <a:buFont typeface="Arial" panose="020B0604020202020204" pitchFamily="34" charset="0"/>
              <a:buChar char="•"/>
            </a:pPr>
            <a:r>
              <a:rPr lang="en-US" sz="1900" dirty="0" smtClean="0"/>
              <a:t>Depending on what type of theatre experience you are creating (traditional, experimental, etc.), you may or may not require character development, characterization, and/or backstory  for characters.</a:t>
            </a:r>
          </a:p>
          <a:p>
            <a:pPr marL="342900" indent="-342900">
              <a:buFont typeface="Arial" panose="020B0604020202020204" pitchFamily="34" charset="0"/>
              <a:buChar char="•"/>
            </a:pPr>
            <a:r>
              <a:rPr lang="en-US" sz="1900" dirty="0" smtClean="0"/>
              <a:t>With your adaptation, I want you to think about who is on stage.  </a:t>
            </a:r>
          </a:p>
          <a:p>
            <a:pPr lvl="1">
              <a:buFont typeface="Courier New" panose="02070309020205020404" pitchFamily="49" charset="0"/>
              <a:buChar char="o"/>
            </a:pPr>
            <a:r>
              <a:rPr lang="en-US" sz="1800" dirty="0" smtClean="0"/>
              <a:t>	</a:t>
            </a:r>
            <a:r>
              <a:rPr lang="en-US" sz="1900" dirty="0" smtClean="0"/>
              <a:t>Do you want to transform the speaker in the poem into a character?  </a:t>
            </a:r>
          </a:p>
          <a:p>
            <a:pPr lvl="1">
              <a:buFont typeface="Courier New" panose="02070309020205020404" pitchFamily="49" charset="0"/>
              <a:buChar char="o"/>
            </a:pPr>
            <a:r>
              <a:rPr lang="en-US" sz="1600" dirty="0" smtClean="0"/>
              <a:t>	</a:t>
            </a:r>
            <a:r>
              <a:rPr lang="en-US" sz="1900" dirty="0" smtClean="0"/>
              <a:t>Have you created characters from people mentioned in the poems?</a:t>
            </a:r>
          </a:p>
          <a:p>
            <a:pPr lvl="1">
              <a:buFont typeface="Courier New" panose="02070309020205020404" pitchFamily="49" charset="0"/>
              <a:buChar char="o"/>
            </a:pPr>
            <a:r>
              <a:rPr lang="en-US" sz="1900" dirty="0" smtClean="0"/>
              <a:t>	Do you want a single, first-person point of view or multiple points of view?</a:t>
            </a:r>
          </a:p>
          <a:p>
            <a:pPr lvl="1">
              <a:buFont typeface="Courier New" panose="02070309020205020404" pitchFamily="49" charset="0"/>
              <a:buChar char="o"/>
            </a:pPr>
            <a:r>
              <a:rPr lang="en-US" sz="1900" dirty="0" smtClean="0"/>
              <a:t>        Should there be a narrator?</a:t>
            </a:r>
          </a:p>
          <a:p>
            <a:pPr lvl="1">
              <a:buFont typeface="Courier New" panose="02070309020205020404" pitchFamily="49" charset="0"/>
              <a:buChar char="o"/>
            </a:pPr>
            <a:r>
              <a:rPr lang="en-US" sz="1900" dirty="0" smtClean="0"/>
              <a:t>         Do you want to create additional voices?</a:t>
            </a:r>
          </a:p>
          <a:p>
            <a:pPr marL="232943" indent="-232943">
              <a:buFont typeface="Arial" panose="020B0604020202020204" pitchFamily="34" charset="0"/>
              <a:buChar char="•"/>
            </a:pPr>
            <a:r>
              <a:rPr lang="en-US" baseline="0" dirty="0" smtClean="0"/>
              <a:t>If you do intend to create specific characters, you’ll want to make sure that they are multidimensional and not one-dimensional stereotypical characters.</a:t>
            </a:r>
          </a:p>
          <a:p>
            <a:pPr marL="232943" indent="-232943">
              <a:buFont typeface="Arial" panose="020B0604020202020204" pitchFamily="34" charset="0"/>
              <a:buChar char="•"/>
            </a:pPr>
            <a:r>
              <a:rPr lang="en-US" baseline="0" dirty="0" smtClean="0"/>
              <a:t>The antagonist does not have to be portrayed as an enemy or adversary; he/she/it can simply present an obstacle that prevents the protagonist from achieving his/her objective.</a:t>
            </a:r>
          </a:p>
          <a:p>
            <a:pPr marL="232943" indent="-232943">
              <a:buFont typeface="Arial" panose="020B0604020202020204" pitchFamily="34" charset="0"/>
              <a:buChar char="•"/>
            </a:pPr>
            <a:r>
              <a:rPr lang="en-US" baseline="0" dirty="0" smtClean="0"/>
              <a:t>For those of you who write persona poetry, dramatic monologues, narrative poetry, and prose poetry, you have already been engaged in the practice of creating characters and providing different points of view and perspectives</a:t>
            </a:r>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15</a:t>
            </a:fld>
            <a:endParaRPr lang="en-US" dirty="0"/>
          </a:p>
        </p:txBody>
      </p:sp>
    </p:spTree>
    <p:extLst>
      <p:ext uri="{BB962C8B-B14F-4D97-AF65-F5344CB8AC3E}">
        <p14:creationId xmlns:p14="http://schemas.microsoft.com/office/powerpoint/2010/main" val="1765771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b="1" dirty="0" smtClean="0"/>
              <a:t>Dialogue:</a:t>
            </a:r>
          </a:p>
          <a:p>
            <a:pPr marL="0" indent="0">
              <a:buFont typeface="+mj-lt"/>
              <a:buNone/>
            </a:pPr>
            <a:r>
              <a:rPr lang="en-US" dirty="0" smtClean="0"/>
              <a:t>Now we come to </a:t>
            </a:r>
            <a:r>
              <a:rPr lang="en-US" baseline="0" dirty="0" smtClean="0"/>
              <a:t>dialogue; however, I’m aware that you may or may not have characters actually speaking lines; you may have performers delivering your poems in unique and interesting ways; there may be only one person or multiple people on stage presenting your poems as monologues and/or weaving them together between a story that is narrated.</a:t>
            </a:r>
          </a:p>
          <a:p>
            <a:pPr marL="171450" indent="-171450">
              <a:buFont typeface="Arial" panose="020B0604020202020204" pitchFamily="34" charset="0"/>
              <a:buChar char="•"/>
            </a:pPr>
            <a:r>
              <a:rPr lang="en-US" sz="1200" dirty="0" smtClean="0"/>
              <a:t>Dialogue is the words spoken between characters.</a:t>
            </a:r>
          </a:p>
          <a:p>
            <a:pPr marL="171450" indent="-171450">
              <a:buFont typeface="Arial" panose="020B0604020202020204" pitchFamily="34" charset="0"/>
              <a:buChar char="•"/>
            </a:pPr>
            <a:r>
              <a:rPr lang="en-US" sz="1200" dirty="0" smtClean="0"/>
              <a:t>Dialogue is what the character needs to express and not what the writer needs to express.</a:t>
            </a:r>
          </a:p>
          <a:p>
            <a:pPr marL="171450" indent="-171450">
              <a:buFont typeface="Arial" panose="020B0604020202020204" pitchFamily="34" charset="0"/>
              <a:buChar char="•"/>
            </a:pPr>
            <a:r>
              <a:rPr lang="en-US" sz="1200" dirty="0" smtClean="0"/>
              <a:t>Dialogue is the element that reveals character.</a:t>
            </a:r>
          </a:p>
          <a:p>
            <a:pPr marL="171450" indent="-171450">
              <a:buFont typeface="Arial" panose="020B0604020202020204" pitchFamily="34" charset="0"/>
              <a:buChar char="•"/>
            </a:pPr>
            <a:r>
              <a:rPr lang="en-US" sz="1200" dirty="0" smtClean="0"/>
              <a:t>Dialogue should move the story/plot forward. </a:t>
            </a:r>
            <a:r>
              <a:rPr lang="en-US" sz="1200" dirty="0" smtClean="0">
                <a:solidFill>
                  <a:srgbClr val="FF0000"/>
                </a:solidFill>
              </a:rPr>
              <a:t>(However, when we look</a:t>
            </a:r>
            <a:r>
              <a:rPr lang="en-US" sz="1200" baseline="0" dirty="0" smtClean="0">
                <a:solidFill>
                  <a:srgbClr val="FF0000"/>
                </a:solidFill>
              </a:rPr>
              <a:t> at different techniques, this may be abandon, if employ the use of repetition) </a:t>
            </a:r>
            <a:endParaRPr lang="en-US" sz="1200" dirty="0" smtClean="0">
              <a:solidFill>
                <a:srgbClr val="FF0000"/>
              </a:solidFill>
            </a:endParaRPr>
          </a:p>
          <a:p>
            <a:pPr marL="171450" indent="-171450">
              <a:buFont typeface="Arial" panose="020B0604020202020204" pitchFamily="34" charset="0"/>
              <a:buChar char="•"/>
            </a:pPr>
            <a:r>
              <a:rPr lang="en-US" sz="1200" dirty="0" smtClean="0"/>
              <a:t>What needs to be said or left unsaid? (text/explicit and subtext/implicit) In this regards,</a:t>
            </a:r>
            <a:r>
              <a:rPr lang="en-US" sz="1200" baseline="0" dirty="0" smtClean="0"/>
              <a:t> you’ll also want to consider the amount of exposition or backstory that is revealed in dialogue.</a:t>
            </a:r>
            <a:endParaRPr lang="en-US" sz="12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What is being said, why it’s being said, in what manner is it being said, and how do other characters react to it? (…remember less</a:t>
            </a:r>
            <a:r>
              <a:rPr lang="en-US" sz="1200" baseline="0" dirty="0" smtClean="0"/>
              <a:t> is more, and just like we are selective with the diction within our poems, the same needs to be true if we intend to include either dialogue, narration, monologues, soliloquy, or dramatic monologues.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How does the language/diction of the work contribute to the mood?</a:t>
            </a:r>
          </a:p>
          <a:p>
            <a:pPr algn="l"/>
            <a:r>
              <a:rPr lang="en-US" b="1" dirty="0" smtClean="0"/>
              <a:t>There are additional ways to</a:t>
            </a:r>
            <a:r>
              <a:rPr lang="en-US" b="1" baseline="0" dirty="0" smtClean="0"/>
              <a:t> use language on stage besides dialogue</a:t>
            </a:r>
            <a:r>
              <a:rPr lang="en-US" b="1" dirty="0" smtClean="0"/>
              <a:t>:</a:t>
            </a:r>
          </a:p>
          <a:p>
            <a:pPr marL="285750" indent="-285750" algn="l">
              <a:buFont typeface="Arial" panose="020B0604020202020204" pitchFamily="34" charset="0"/>
              <a:buChar char="•"/>
            </a:pPr>
            <a:r>
              <a:rPr lang="en-US" dirty="0" smtClean="0"/>
              <a:t>Narration – the</a:t>
            </a:r>
            <a:r>
              <a:rPr lang="en-US" baseline="0" dirty="0" smtClean="0"/>
              <a:t> </a:t>
            </a:r>
            <a:r>
              <a:rPr lang="en-US" dirty="0" smtClean="0"/>
              <a:t>telling of a story to an audience by </a:t>
            </a:r>
            <a:r>
              <a:rPr lang="en-US" smtClean="0"/>
              <a:t>a narrator</a:t>
            </a:r>
            <a:endParaRPr lang="en-US" dirty="0" smtClean="0"/>
          </a:p>
          <a:p>
            <a:pPr marL="285750" indent="-285750" algn="l">
              <a:buFont typeface="Arial" panose="020B0604020202020204" pitchFamily="34" charset="0"/>
              <a:buChar char="•"/>
            </a:pPr>
            <a:r>
              <a:rPr lang="en-US" dirty="0" smtClean="0"/>
              <a:t>Monologue – extended speaking/speech</a:t>
            </a:r>
            <a:r>
              <a:rPr lang="en-US" baseline="0" dirty="0" smtClean="0"/>
              <a:t> delivered by one character (audience, other character(s))</a:t>
            </a:r>
            <a:endParaRPr lang="en-US" dirty="0" smtClean="0"/>
          </a:p>
          <a:p>
            <a:pPr marL="285750" indent="-285750" algn="l">
              <a:buFont typeface="Arial" panose="020B0604020202020204" pitchFamily="34" charset="0"/>
              <a:buChar char="•"/>
            </a:pPr>
            <a:r>
              <a:rPr lang="en-US" dirty="0" smtClean="0"/>
              <a:t>Soliloquy – a character speaking thoughts aloud</a:t>
            </a:r>
          </a:p>
          <a:p>
            <a:pPr marL="285750" indent="-285750" algn="l">
              <a:buFont typeface="Arial" panose="020B0604020202020204" pitchFamily="34" charset="0"/>
              <a:buChar char="•"/>
            </a:pPr>
            <a:r>
              <a:rPr lang="en-US" dirty="0" smtClean="0"/>
              <a:t>Dramatic Monologue (found in poetry)</a:t>
            </a:r>
            <a:r>
              <a:rPr lang="en-US" baseline="0" dirty="0" smtClean="0"/>
              <a:t> – a character speaks to a listener</a:t>
            </a:r>
          </a:p>
          <a:p>
            <a:pPr marL="0" indent="0">
              <a:buFont typeface="+mj-lt"/>
              <a:buNone/>
            </a:pPr>
            <a:r>
              <a:rPr lang="en-US" baseline="0" dirty="0" smtClean="0"/>
              <a:t>“Every poem is a scene of language.” –Edward Hirsch</a:t>
            </a:r>
          </a:p>
          <a:p>
            <a:pPr marL="0" indent="0">
              <a:buFont typeface="+mj-lt"/>
              <a:buNone/>
            </a:pPr>
            <a:endParaRPr lang="en-US" baseline="0" dirty="0" smtClean="0"/>
          </a:p>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16</a:t>
            </a:fld>
            <a:endParaRPr lang="en-US" dirty="0"/>
          </a:p>
        </p:txBody>
      </p:sp>
    </p:spTree>
    <p:extLst>
      <p:ext uri="{BB962C8B-B14F-4D97-AF65-F5344CB8AC3E}">
        <p14:creationId xmlns:p14="http://schemas.microsoft.com/office/powerpoint/2010/main" val="750593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poets, we</a:t>
            </a:r>
            <a:r>
              <a:rPr lang="en-US" baseline="0" dirty="0" smtClean="0"/>
              <a:t> are familiar with the musicality of poetry when it comes to rhythm and sound devices like repetition, rhyme, slant rhyme, alliteration, consonance, and assonance just to name a few. That works for the stage as well.  For instance, in Black Body, Blue Note, I added a question that was asked</a:t>
            </a:r>
          </a:p>
          <a:p>
            <a:r>
              <a:rPr lang="en-US" baseline="0" dirty="0" smtClean="0"/>
              <a:t>repeatedly between each poem to serve as a kind of chant that would contribute to the rhythm of the piece.</a:t>
            </a:r>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17</a:t>
            </a:fld>
            <a:endParaRPr lang="en-US" dirty="0"/>
          </a:p>
        </p:txBody>
      </p:sp>
    </p:spTree>
    <p:extLst>
      <p:ext uri="{BB962C8B-B14F-4D97-AF65-F5344CB8AC3E}">
        <p14:creationId xmlns:p14="http://schemas.microsoft.com/office/powerpoint/2010/main" val="11773616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That is the</a:t>
            </a:r>
            <a:r>
              <a:rPr lang="en-US" baseline="0" dirty="0" smtClean="0"/>
              <a:t> end of week one’s lesson. In the online classroom, under the discussion section, you will find the assignments for this week, as well as the video clips.  If you have any questions, comments, or concerns, feel free to send me an email.  I am looking forward to reading all of your responses.</a:t>
            </a:r>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18</a:t>
            </a:fld>
            <a:endParaRPr lang="en-US" dirty="0"/>
          </a:p>
        </p:txBody>
      </p:sp>
    </p:spTree>
    <p:extLst>
      <p:ext uri="{BB962C8B-B14F-4D97-AF65-F5344CB8AC3E}">
        <p14:creationId xmlns:p14="http://schemas.microsoft.com/office/powerpoint/2010/main" val="2506392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marR="0" indent="-23294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By no means is this a </a:t>
            </a:r>
            <a:r>
              <a:rPr lang="en-US" baseline="0" dirty="0" smtClean="0"/>
              <a:t>comprehensive</a:t>
            </a:r>
            <a:r>
              <a:rPr lang="en-US" dirty="0" smtClean="0"/>
              <a:t> introduction to playwriting course;</a:t>
            </a:r>
            <a:r>
              <a:rPr lang="en-US" baseline="0" dirty="0" smtClean="0"/>
              <a:t> however, I think it’s important to have an understanding of some of the basic elements of dramatic writing as well as some building blocks that will help you explore the idea of adapting poetry for the stage. I know that most of you have heard the saying, “you have to learn the rules before you can break them.” So, in this regards, I just want to lay a solid foundation of understanding dramatic writing. Understanding dramatic structure is essential for adaptation because a live audience needs to remain engaged in the three-dimensional experience that’s happening on stage, which requires being able to follow along.  We can’t expect the audience to come along on the journey if we’re not sure where we’re even going and how we’ll get there.</a:t>
            </a:r>
          </a:p>
          <a:p>
            <a:pPr marL="232943" indent="-232943">
              <a:buFont typeface="Arial" panose="020B0604020202020204" pitchFamily="34" charset="0"/>
              <a:buChar char="•"/>
            </a:pPr>
            <a:r>
              <a:rPr lang="en-US" baseline="0" dirty="0" smtClean="0"/>
              <a:t>But this not exactly instruction in how to fit your work into a specific formal structure so you feel constrained into trying to write a story based off your poems, where actors are featured on stage, acting out scenes, and telling a story in two or three acts; however, if the inspiration and imagination to work towards that is there, then by all means, embrace it and the course content can help in doing so.</a:t>
            </a:r>
          </a:p>
          <a:p>
            <a:pPr marL="232943" indent="-232943">
              <a:buFont typeface="Arial" panose="020B0604020202020204" pitchFamily="34" charset="0"/>
              <a:buChar char="•"/>
            </a:pPr>
            <a:r>
              <a:rPr lang="en-US" baseline="0" dirty="0" smtClean="0"/>
              <a:t>There are, in fact, volumes of books and entire websites dedicated to playwriting and play structure, but there seems to be a dearth of instruction about how to effectively adapt poems into a theatrical production.  So, we’ll primarily focus on the </a:t>
            </a:r>
            <a:r>
              <a:rPr lang="en-US" baseline="0" dirty="0" err="1" smtClean="0"/>
              <a:t>stageability</a:t>
            </a:r>
            <a:r>
              <a:rPr lang="en-US" baseline="0" dirty="0" smtClean="0"/>
              <a:t> of poems by way of adaptation.</a:t>
            </a:r>
          </a:p>
          <a:p>
            <a:pPr marL="232943" indent="-232943">
              <a:buFont typeface="Arial" panose="020B0604020202020204" pitchFamily="34" charset="0"/>
              <a:buChar char="•"/>
            </a:pPr>
            <a:r>
              <a:rPr lang="en-US" baseline="0" dirty="0" smtClean="0"/>
              <a:t>Throughout the course, I’ll likely refer to your work as theatrical piece/production instead of a play because what you may envision and create may not necessarily fit the definition of a traditional stage play.</a:t>
            </a:r>
          </a:p>
          <a:p>
            <a:pPr marL="232943" indent="-232943">
              <a:buFont typeface="Arial" panose="020B0604020202020204" pitchFamily="34" charset="0"/>
              <a:buChar char="•"/>
            </a:pPr>
            <a:r>
              <a:rPr lang="en-US" baseline="0" dirty="0" smtClean="0"/>
              <a:t>For instance, in the recent production that I mentioned in the introduction, </a:t>
            </a:r>
            <a:r>
              <a:rPr lang="en-US" i="1" baseline="0" dirty="0" smtClean="0"/>
              <a:t>Black Body, Blue Note</a:t>
            </a:r>
            <a:r>
              <a:rPr lang="en-US" baseline="0" dirty="0" smtClean="0"/>
              <a:t>, I selected five poems from a poetry manuscript-in-progress because I knew they were suitable for the stage, and I simply had a dancer on stage interpreting the language and meaning of the poems through body movements while the prerecording of my reading of the poems, in a dramatic fashion, was set to music and soundscape, which was about a ten-minute piece; light effects also played a role in the mood of the piece.</a:t>
            </a:r>
          </a:p>
          <a:p>
            <a:pPr marL="232943" indent="-232943">
              <a:buFont typeface="Arial" panose="020B0604020202020204" pitchFamily="34" charset="0"/>
              <a:buChar char="•"/>
            </a:pPr>
            <a:r>
              <a:rPr lang="en-US" baseline="0" dirty="0" smtClean="0"/>
              <a:t>So, that’s just one example of what I mean that our focus for the next two weeks won’t necessarily be on how to write a stage play but on how to adapt the poems for the stage that can create a theatrical experience for the audience.</a:t>
            </a:r>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2</a:t>
            </a:fld>
            <a:endParaRPr lang="en-US" dirty="0"/>
          </a:p>
        </p:txBody>
      </p:sp>
    </p:spTree>
    <p:extLst>
      <p:ext uri="{BB962C8B-B14F-4D97-AF65-F5344CB8AC3E}">
        <p14:creationId xmlns:p14="http://schemas.microsoft.com/office/powerpoint/2010/main" val="2396721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t>
            </a:r>
            <a:r>
              <a:rPr lang="en-US" baseline="0" dirty="0" smtClean="0"/>
              <a:t> </a:t>
            </a:r>
            <a:r>
              <a:rPr lang="en-US" dirty="0" smtClean="0"/>
              <a:t>sure that</a:t>
            </a:r>
            <a:r>
              <a:rPr lang="en-US" baseline="0" dirty="0" smtClean="0"/>
              <a:t> </a:t>
            </a:r>
            <a:r>
              <a:rPr lang="en-US" dirty="0" smtClean="0"/>
              <a:t>all of</a:t>
            </a:r>
            <a:r>
              <a:rPr lang="en-US" baseline="0" dirty="0" smtClean="0"/>
              <a:t> you are quite familiar with what adaptation means; however, </a:t>
            </a:r>
            <a:r>
              <a:rPr lang="en-US" dirty="0" smtClean="0"/>
              <a:t>I think it’s important to </a:t>
            </a:r>
            <a:r>
              <a:rPr lang="en-US" baseline="0" dirty="0" smtClean="0"/>
              <a:t>begin with a brief explanation of </a:t>
            </a:r>
            <a:r>
              <a:rPr lang="en-US" i="1" baseline="0" dirty="0" smtClean="0"/>
              <a:t>adaptation</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Simply put, </a:t>
            </a:r>
            <a:r>
              <a:rPr lang="en-US" sz="1200" i="1" baseline="0" dirty="0" smtClean="0"/>
              <a:t>a</a:t>
            </a:r>
            <a:r>
              <a:rPr lang="en-US" sz="1200" i="1" dirty="0" smtClean="0"/>
              <a:t>daptation is changing the form of one genre/medium into another genre/medium.</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0" dirty="0" smtClean="0"/>
              <a:t>We</a:t>
            </a:r>
            <a:r>
              <a:rPr lang="en-US" sz="1200" i="0" baseline="0" dirty="0" smtClean="0"/>
              <a:t> can all go down the list of novels and short stories that have been adapted into films, plays, and even television series, as well as plays that have been adapted into films and vice versa.  And there’s a long history of adaptation dating back to as early as the beginning of the 5</a:t>
            </a:r>
            <a:r>
              <a:rPr lang="en-US" sz="1200" i="0" baseline="30000" dirty="0" smtClean="0"/>
              <a:t>th</a:t>
            </a:r>
            <a:r>
              <a:rPr lang="en-US" sz="1200" i="0" baseline="0" dirty="0" smtClean="0"/>
              <a:t> century in ancient Greece.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t>In fact, the Greek playwright/dramatist, Aeschylus </a:t>
            </a:r>
            <a:r>
              <a:rPr lang="en-US" sz="1200" b="0" i="0" kern="1200" dirty="0" smtClean="0">
                <a:solidFill>
                  <a:schemeClr val="tx1"/>
                </a:solidFill>
                <a:effectLst/>
                <a:latin typeface="+mn-lt"/>
                <a:ea typeface="+mn-ea"/>
                <a:cs typeface="+mn-cs"/>
              </a:rPr>
              <a:t>(525–456 B.C.)</a:t>
            </a:r>
            <a:r>
              <a:rPr lang="en-US" sz="1200" b="0" i="0" kern="1200" baseline="0" dirty="0" smtClean="0">
                <a:solidFill>
                  <a:schemeClr val="tx1"/>
                </a:solidFill>
                <a:effectLst/>
                <a:latin typeface="+mn-lt"/>
                <a:ea typeface="+mn-ea"/>
                <a:cs typeface="+mn-cs"/>
              </a:rPr>
              <a:t> </a:t>
            </a:r>
            <a:r>
              <a:rPr lang="en-US" sz="1200" i="0" baseline="0" dirty="0" smtClean="0"/>
              <a:t>states, “My dramas are but slices cut off from the great banquet of Homer’s poems.”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t>(http://www.asjournal.org/53-2009/adapting-history-and-literature-into-movies/) (https://www.youtube.com/watch?v=AYM65NL5714)</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t>So, we have evidence that a dramatist used the source text of Homer’s epic poems to adapt into Greek tragedies for theatre.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3</a:t>
            </a:fld>
            <a:endParaRPr lang="en-US" dirty="0"/>
          </a:p>
        </p:txBody>
      </p:sp>
    </p:spTree>
    <p:extLst>
      <p:ext uri="{BB962C8B-B14F-4D97-AF65-F5344CB8AC3E}">
        <p14:creationId xmlns:p14="http://schemas.microsoft.com/office/powerpoint/2010/main" val="2381831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Font typeface="Arial" panose="020B0604020202020204" pitchFamily="34" charset="0"/>
              <a:buChar char="•"/>
            </a:pPr>
            <a:r>
              <a:rPr lang="en-US" dirty="0" smtClean="0"/>
              <a:t>What prompted me to consider</a:t>
            </a:r>
            <a:r>
              <a:rPr lang="en-US" baseline="0" dirty="0" smtClean="0"/>
              <a:t> creating this course was when I kept reflecting on some of the challenges that poets face with getting exposure; of course, we write poems and those poems are published in literary journals or in book format that can be sold to poetry lovers, and then we can do public readings, which are generally attended by poetry lovers, so then I started thinking about what other ways can we get our poems out into the world for a wider audience to experience.  Being a playwright-poet, I had also been considering the gulf between the poetry community and theatre community and how the gulf between the two communities can be crossed over, combining the two mediums.  This led me to look at the benefits of adapting poetry for the stage:</a:t>
            </a:r>
          </a:p>
          <a:p>
            <a:pPr lvl="1">
              <a:buFont typeface="Wingdings" panose="05000000000000000000" pitchFamily="2" charset="2"/>
              <a:buChar char="v"/>
            </a:pPr>
            <a:r>
              <a:rPr lang="en-US" sz="1200" dirty="0" smtClean="0"/>
              <a:t>Poets get a chance to branch out into a new medium and challenge themselves to work in the theatrical form</a:t>
            </a:r>
          </a:p>
          <a:p>
            <a:pPr lvl="1">
              <a:buFont typeface="Wingdings" panose="05000000000000000000" pitchFamily="2" charset="2"/>
              <a:buChar char="v"/>
            </a:pPr>
            <a:r>
              <a:rPr lang="en-US" sz="1200" dirty="0" smtClean="0"/>
              <a:t>Poets can expand their readership to a live audience</a:t>
            </a:r>
          </a:p>
          <a:p>
            <a:pPr lvl="1">
              <a:buFont typeface="Wingdings" panose="05000000000000000000" pitchFamily="2" charset="2"/>
              <a:buChar char="v"/>
            </a:pPr>
            <a:r>
              <a:rPr lang="en-US" sz="1200" dirty="0" smtClean="0"/>
              <a:t>Poets extend beyond  the parameters of poetry</a:t>
            </a:r>
          </a:p>
          <a:p>
            <a:pPr lvl="1">
              <a:buFont typeface="Wingdings" panose="05000000000000000000" pitchFamily="2" charset="2"/>
              <a:buChar char="v"/>
            </a:pPr>
            <a:r>
              <a:rPr lang="en-US" sz="1200" dirty="0" smtClean="0"/>
              <a:t>Poets are</a:t>
            </a:r>
            <a:r>
              <a:rPr lang="en-US" sz="1200" baseline="0" dirty="0" smtClean="0"/>
              <a:t> likely to</a:t>
            </a:r>
            <a:r>
              <a:rPr lang="en-US" sz="1200" dirty="0" smtClean="0"/>
              <a:t> make brand new discoveries with their work during the process of adaptation</a:t>
            </a:r>
          </a:p>
          <a:p>
            <a:pPr lvl="1">
              <a:buFont typeface="Wingdings" panose="05000000000000000000" pitchFamily="2" charset="2"/>
              <a:buChar char="v"/>
            </a:pPr>
            <a:r>
              <a:rPr lang="en-US" sz="2200" dirty="0" smtClean="0"/>
              <a:t>Poets are able to see actors interpreting and enacting their words on stage</a:t>
            </a:r>
          </a:p>
          <a:p>
            <a:pPr lvl="1">
              <a:buFont typeface="Wingdings" panose="05000000000000000000" pitchFamily="2" charset="2"/>
              <a:buChar char="v"/>
            </a:pPr>
            <a:r>
              <a:rPr lang="en-US" sz="2200" dirty="0" smtClean="0"/>
              <a:t>Poets get to expose supporters of theatre and the performing arts to the function of poetry </a:t>
            </a:r>
          </a:p>
          <a:p>
            <a:pPr lvl="1">
              <a:buFont typeface="Wingdings" panose="05000000000000000000" pitchFamily="2" charset="2"/>
              <a:buChar char="v"/>
            </a:pPr>
            <a:r>
              <a:rPr lang="en-US" sz="2200" dirty="0" smtClean="0"/>
              <a:t>Poets have an opportunity to reinterpret or reimagine their work</a:t>
            </a:r>
          </a:p>
          <a:p>
            <a:pPr lvl="1">
              <a:buFont typeface="Wingdings" panose="05000000000000000000" pitchFamily="2" charset="2"/>
              <a:buChar char="v"/>
            </a:pPr>
            <a:r>
              <a:rPr lang="en-US" sz="2200" dirty="0" smtClean="0"/>
              <a:t>Poets learn how to work in a collaborative art form</a:t>
            </a:r>
          </a:p>
          <a:p>
            <a:pPr lvl="1">
              <a:buFont typeface="Wingdings" panose="05000000000000000000" pitchFamily="2" charset="2"/>
              <a:buChar char="v"/>
            </a:pPr>
            <a:endParaRPr lang="en-US" sz="2200" dirty="0" smtClean="0"/>
          </a:p>
          <a:p>
            <a:pPr marL="342900" lvl="0" indent="-342900" algn="l">
              <a:buFont typeface="Arial" panose="020B0604020202020204" pitchFamily="34" charset="0"/>
              <a:buChar char="•"/>
            </a:pPr>
            <a:r>
              <a:rPr lang="en-US" sz="2200" dirty="0" smtClean="0"/>
              <a:t>And</a:t>
            </a:r>
            <a:r>
              <a:rPr lang="en-US" sz="2200" baseline="0" dirty="0" smtClean="0"/>
              <a:t> this is just a few of the benefits that poets can experience by adapting poems for the stage.</a:t>
            </a:r>
            <a:endParaRPr lang="en-US" sz="2200" dirty="0" smtClean="0"/>
          </a:p>
          <a:p>
            <a:endParaRPr lang="en-US" dirty="0" smtClean="0"/>
          </a:p>
          <a:p>
            <a:pPr lvl="1">
              <a:buFont typeface="Wingdings" panose="05000000000000000000" pitchFamily="2" charset="2"/>
              <a:buNone/>
            </a:pPr>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4</a:t>
            </a:fld>
            <a:endParaRPr lang="en-US" dirty="0"/>
          </a:p>
        </p:txBody>
      </p:sp>
    </p:spTree>
    <p:extLst>
      <p:ext uri="{BB962C8B-B14F-4D97-AF65-F5344CB8AC3E}">
        <p14:creationId xmlns:p14="http://schemas.microsoft.com/office/powerpoint/2010/main" val="2259408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b="1" i="1" dirty="0" smtClean="0">
                <a:solidFill>
                  <a:srgbClr val="FF0000"/>
                </a:solidFill>
              </a:rPr>
              <a:t>Different Types of</a:t>
            </a:r>
            <a:r>
              <a:rPr lang="en-US" b="1" i="1" baseline="0" dirty="0" smtClean="0">
                <a:solidFill>
                  <a:srgbClr val="FF0000"/>
                </a:solidFill>
              </a:rPr>
              <a:t> Theatre  Productions  </a:t>
            </a:r>
            <a:r>
              <a:rPr lang="en-US" baseline="0" dirty="0" smtClean="0">
                <a:solidFill>
                  <a:srgbClr val="FF0000"/>
                </a:solidFill>
              </a:rPr>
              <a:t>that poets may want to begin looking into as they consider adapting poems for the stage:</a:t>
            </a:r>
          </a:p>
          <a:p>
            <a:pPr marL="0" indent="0">
              <a:buFont typeface="+mj-lt"/>
              <a:buNone/>
            </a:pPr>
            <a:r>
              <a:rPr lang="en-US" baseline="0" dirty="0" smtClean="0">
                <a:solidFill>
                  <a:srgbClr val="FF0000"/>
                </a:solidFill>
              </a:rPr>
              <a:t>Perhaps the poems’ themes, form, structure, or poetic elements and devices may help in determining the type of theatre you want to create; there is:</a:t>
            </a:r>
          </a:p>
          <a:p>
            <a:pPr>
              <a:buFont typeface="Wingdings" panose="05000000000000000000" pitchFamily="2" charset="2"/>
              <a:buChar char="v"/>
            </a:pPr>
            <a:r>
              <a:rPr lang="en-US" sz="1200" b="1" dirty="0" smtClean="0"/>
              <a:t>Traditional – </a:t>
            </a:r>
            <a:r>
              <a:rPr lang="en-US" sz="1200" dirty="0" smtClean="0"/>
              <a:t>theatre that follows the conventional structure of mainstream theatre and tends to follow styles like naturalism</a:t>
            </a:r>
            <a:r>
              <a:rPr lang="en-US" sz="1200" baseline="0" dirty="0" smtClean="0"/>
              <a:t> and realism</a:t>
            </a:r>
            <a:endParaRPr lang="en-US" sz="1200" b="1" dirty="0" smtClean="0"/>
          </a:p>
          <a:p>
            <a:pPr>
              <a:buFont typeface="Wingdings" panose="05000000000000000000" pitchFamily="2" charset="2"/>
              <a:buChar char="v"/>
            </a:pPr>
            <a:r>
              <a:rPr lang="en-US" sz="1200" b="1" dirty="0" smtClean="0"/>
              <a:t>Avant-Garde (Experimental) – </a:t>
            </a:r>
            <a:r>
              <a:rPr lang="en-US" sz="1200" dirty="0" smtClean="0"/>
              <a:t>theatre that has a more innovative approach and  pushes beyond the boundaries of traditional theatre (i.e., nonlinear, lack of an identifiable narrative, etc.)</a:t>
            </a:r>
          </a:p>
          <a:p>
            <a:pPr>
              <a:buFont typeface="Wingdings" panose="05000000000000000000" pitchFamily="2" charset="2"/>
              <a:buChar char="v"/>
            </a:pPr>
            <a:r>
              <a:rPr lang="en-US" sz="1200" b="1" dirty="0" smtClean="0"/>
              <a:t>Hybrid</a:t>
            </a:r>
            <a:r>
              <a:rPr lang="en-US" sz="1200" dirty="0" smtClean="0"/>
              <a:t> – theatre that blends elements of two or more genres (i.e., dance, poetry, multimedia, music, visual art, etc.)</a:t>
            </a:r>
          </a:p>
          <a:p>
            <a:pPr>
              <a:buFont typeface="Wingdings" panose="05000000000000000000" pitchFamily="2" charset="2"/>
              <a:buChar char="v"/>
            </a:pPr>
            <a:r>
              <a:rPr lang="en-US" sz="1200" b="1" dirty="0" smtClean="0"/>
              <a:t>Immersive (Interactive) – </a:t>
            </a:r>
            <a:r>
              <a:rPr lang="en-US" sz="1200" dirty="0" smtClean="0"/>
              <a:t>theatre that includes the active involvement of the audience within the world of the performance, so there are no boundaries between the actors and audience </a:t>
            </a:r>
            <a:endParaRPr lang="en-US" sz="1200" b="1" dirty="0" smtClean="0"/>
          </a:p>
          <a:p>
            <a:pPr>
              <a:buFont typeface="Wingdings" panose="05000000000000000000" pitchFamily="2" charset="2"/>
              <a:buChar char="v"/>
            </a:pPr>
            <a:r>
              <a:rPr lang="en-US" sz="1200" b="1" dirty="0" smtClean="0"/>
              <a:t>Musical – </a:t>
            </a:r>
            <a:r>
              <a:rPr lang="en-US" sz="1200" dirty="0" smtClean="0"/>
              <a:t>theatre that relies on music, lyrics, and dance to convey the story</a:t>
            </a:r>
            <a:endParaRPr lang="en-US" sz="1200" b="1" dirty="0" smtClean="0"/>
          </a:p>
          <a:p>
            <a:pPr>
              <a:buFont typeface="Wingdings" panose="05000000000000000000" pitchFamily="2" charset="2"/>
              <a:buChar char="v"/>
            </a:pPr>
            <a:r>
              <a:rPr lang="en-US" sz="1200" b="1" dirty="0" smtClean="0"/>
              <a:t>Fringe – </a:t>
            </a:r>
            <a:r>
              <a:rPr lang="en-US" sz="1200" dirty="0" smtClean="0"/>
              <a:t>theatre that falls outside of the mainstream, which may be more subversive and include unusual subject matters</a:t>
            </a:r>
            <a:endParaRPr lang="en-US" sz="1200" b="1" dirty="0" smtClean="0"/>
          </a:p>
          <a:p>
            <a:pPr marL="0" indent="0">
              <a:buFont typeface="+mj-lt"/>
              <a:buNone/>
            </a:pPr>
            <a:endParaRPr lang="en-US" dirty="0" smtClean="0">
              <a:solidFill>
                <a:srgbClr val="FF0000"/>
              </a:solidFill>
            </a:endParaRPr>
          </a:p>
          <a:p>
            <a:pPr marL="0" indent="0">
              <a:buFont typeface="+mj-lt"/>
              <a:buNone/>
            </a:pPr>
            <a:r>
              <a:rPr lang="en-US" b="1" dirty="0" smtClean="0">
                <a:solidFill>
                  <a:srgbClr val="FF0000"/>
                </a:solidFill>
              </a:rPr>
              <a:t>Examples</a:t>
            </a:r>
            <a:r>
              <a:rPr lang="en-US" b="1" baseline="0" dirty="0" smtClean="0">
                <a:solidFill>
                  <a:srgbClr val="FF0000"/>
                </a:solidFill>
              </a:rPr>
              <a:t> of Poems that have worked on stage in these different types of theatre:</a:t>
            </a:r>
            <a:endParaRPr lang="en-US" b="1" dirty="0" smtClean="0">
              <a:solidFill>
                <a:srgbClr val="FF0000"/>
              </a:solidFill>
            </a:endParaRPr>
          </a:p>
          <a:p>
            <a:pPr marL="232943" indent="-232943">
              <a:buFont typeface="+mj-lt"/>
              <a:buAutoNum type="arabicPeriod"/>
            </a:pPr>
            <a:endParaRPr lang="en-US" dirty="0" smtClean="0">
              <a:solidFill>
                <a:srgbClr val="FF0000"/>
              </a:solidFill>
            </a:endParaRPr>
          </a:p>
          <a:p>
            <a:pPr marL="232943" indent="-232943">
              <a:buFont typeface="Wingdings" panose="05000000000000000000" pitchFamily="2" charset="2"/>
              <a:buChar char="v"/>
            </a:pPr>
            <a:r>
              <a:rPr lang="en-US" dirty="0" smtClean="0">
                <a:solidFill>
                  <a:srgbClr val="FF0000"/>
                </a:solidFill>
              </a:rPr>
              <a:t>Traditional -</a:t>
            </a:r>
          </a:p>
          <a:p>
            <a:pPr marL="232943" indent="-232943">
              <a:buFont typeface="Wingdings" panose="05000000000000000000" pitchFamily="2" charset="2"/>
              <a:buChar char="v"/>
            </a:pPr>
            <a:r>
              <a:rPr lang="en-US" dirty="0" smtClean="0"/>
              <a:t>Avant-Garde – Although it’s</a:t>
            </a:r>
            <a:r>
              <a:rPr lang="en-US" baseline="0" dirty="0" smtClean="0"/>
              <a:t> a choreopoem that began on stage and was later adapted into a film, </a:t>
            </a:r>
            <a:r>
              <a:rPr lang="en-US" i="1" baseline="0" dirty="0" smtClean="0"/>
              <a:t>For Colored Girls Who Considered Suicide When The Rainbow Enuf</a:t>
            </a:r>
            <a:r>
              <a:rPr lang="en-US" baseline="0" dirty="0" smtClean="0"/>
              <a:t> by Ntozake Shange was and essentially remains a form of Avant-Garde theatre, especially during the time it premiered in 1976 blending poetry (dramatic monologues, dance, music, and song without any kind of plot or main character).</a:t>
            </a:r>
            <a:endParaRPr lang="en-US" dirty="0" smtClean="0"/>
          </a:p>
          <a:p>
            <a:pPr marL="232943" indent="-232943">
              <a:buFont typeface="Wingdings" panose="05000000000000000000" pitchFamily="2" charset="2"/>
              <a:buChar char="v"/>
            </a:pPr>
            <a:r>
              <a:rPr lang="en-US" dirty="0" smtClean="0"/>
              <a:t>Hybrid – </a:t>
            </a:r>
            <a:r>
              <a:rPr lang="en-US" i="1" dirty="0" smtClean="0"/>
              <a:t>Native Guard adapted</a:t>
            </a:r>
            <a:r>
              <a:rPr lang="en-US" i="1" baseline="0" dirty="0" smtClean="0"/>
              <a:t> by Alliance Theatre and “Kaddish” adapted by Donald Mather; these works use poetry, multimedia, and music.</a:t>
            </a:r>
            <a:endParaRPr lang="en-US" i="1" dirty="0" smtClean="0"/>
          </a:p>
          <a:p>
            <a:pPr marL="232943" indent="-232943">
              <a:buFont typeface="Wingdings" panose="05000000000000000000" pitchFamily="2" charset="2"/>
              <a:buChar char="v"/>
            </a:pPr>
            <a:r>
              <a:rPr lang="en-US" dirty="0" smtClean="0"/>
              <a:t>Immersive – Punchdrunk is a theatre company in London</a:t>
            </a:r>
            <a:r>
              <a:rPr lang="en-US" baseline="0" dirty="0" smtClean="0"/>
              <a:t> that presents forms of immersive theatre which seems to thrive on mystery. No example of a poem that was adapted into a form of immersive theatre.</a:t>
            </a:r>
            <a:endParaRPr lang="en-US" dirty="0" smtClean="0"/>
          </a:p>
          <a:p>
            <a:pPr marL="232943" indent="-232943">
              <a:buFont typeface="Wingdings" panose="05000000000000000000" pitchFamily="2" charset="2"/>
              <a:buChar char="v"/>
            </a:pPr>
            <a:r>
              <a:rPr lang="en-US" dirty="0" smtClean="0"/>
              <a:t>Musical</a:t>
            </a:r>
            <a:r>
              <a:rPr lang="en-US" baseline="0" dirty="0" smtClean="0"/>
              <a:t>  - </a:t>
            </a:r>
            <a:r>
              <a:rPr lang="en-US" i="1" baseline="0" dirty="0" smtClean="0"/>
              <a:t>Beowulf; epic poem adapted by Chris Thorpe as a one-person musical</a:t>
            </a:r>
          </a:p>
          <a:p>
            <a:pPr marL="232943" indent="-232943">
              <a:buFont typeface="Wingdings" panose="05000000000000000000" pitchFamily="2" charset="2"/>
              <a:buChar char="v"/>
            </a:pPr>
            <a:r>
              <a:rPr lang="en-US" baseline="0" dirty="0" smtClean="0"/>
              <a:t>Fringe – </a:t>
            </a:r>
            <a:r>
              <a:rPr lang="en-US" i="1" baseline="0" dirty="0" smtClean="0"/>
              <a:t>The World’s Wife; poems adapted by Linda Marlowe that some say reflects an act of subversion focus on the subject of </a:t>
            </a:r>
          </a:p>
          <a:p>
            <a:pPr marL="232943" indent="-232943">
              <a:buFont typeface="Wingdings" panose="05000000000000000000" pitchFamily="2" charset="2"/>
              <a:buChar char="v"/>
            </a:pPr>
            <a:r>
              <a:rPr lang="en-US" i="0" baseline="0" dirty="0" smtClean="0"/>
              <a:t>In addition to the different types of theatre, there are different styles and forms a theatre that fall within these categories.  For instance, naturalism is a form/style that would fall under traditional theatre.  Surrealism is a form/style that would fall under Avant-Garde/Experimental.</a:t>
            </a:r>
            <a:endParaRPr lang="en-US" i="0" dirty="0"/>
          </a:p>
        </p:txBody>
      </p:sp>
      <p:sp>
        <p:nvSpPr>
          <p:cNvPr id="4" name="Slide Number Placeholder 3"/>
          <p:cNvSpPr>
            <a:spLocks noGrp="1"/>
          </p:cNvSpPr>
          <p:nvPr>
            <p:ph type="sldNum" sz="quarter" idx="10"/>
          </p:nvPr>
        </p:nvSpPr>
        <p:spPr/>
        <p:txBody>
          <a:bodyPr/>
          <a:lstStyle/>
          <a:p>
            <a:fld id="{EFEDEB73-5FE7-4988-B4C0-0A8147A6512D}" type="slidenum">
              <a:rPr lang="en-US" smtClean="0"/>
              <a:t>5</a:t>
            </a:fld>
            <a:endParaRPr lang="en-US" dirty="0"/>
          </a:p>
        </p:txBody>
      </p:sp>
    </p:spTree>
    <p:extLst>
      <p:ext uri="{BB962C8B-B14F-4D97-AF65-F5344CB8AC3E}">
        <p14:creationId xmlns:p14="http://schemas.microsoft.com/office/powerpoint/2010/main" val="1153217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So, now</a:t>
            </a:r>
            <a:r>
              <a:rPr lang="en-US" b="0" i="0" baseline="0" dirty="0" smtClean="0"/>
              <a:t> that we know some of the different types of theatre productions that exist, I have provided examples that represent those types of theatre to illustrate how these adaptations of poems have translated to the stage (exception of For Colored Girls, which is not an adaptation). Obviously, some of the most common adaptations are of epic poems because they are ripe with dramatic content—from the hero being the central character/protagonist and conflict like battles and wars presenting obstacles to overcome.  Before you begin working on the writing exercise that I will give you, I’d like you to click on the links and view short video clips of these works; the clips are primarily trailers that include individuals reflecting on their theater experience, but they do give you a sense of how writers have approached adapting poetry for the stage.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smtClean="0"/>
              <a:t>Citizen:</a:t>
            </a:r>
            <a:r>
              <a:rPr lang="en-US" b="1" i="1" baseline="0" dirty="0" smtClean="0"/>
              <a:t> An American Lyric </a:t>
            </a:r>
            <a:r>
              <a:rPr lang="en-US" baseline="0" dirty="0" smtClean="0"/>
              <a:t>was adapted for stage by Stephen Sachs of the Fountain Theatre in Los Angeles, which examines the issue of race and racial identity in America.  Citizen: American Lyric is not just a collection of poems; it’s actually a combination of prose, poetry, and images.</a:t>
            </a:r>
            <a:endParaRPr lang="en-US" dirty="0" smtClean="0"/>
          </a:p>
          <a:p>
            <a:pPr marL="171450" indent="-171450">
              <a:buFont typeface="Arial" panose="020B0604020202020204" pitchFamily="34" charset="0"/>
              <a:buChar char="•"/>
            </a:pPr>
            <a:r>
              <a:rPr lang="en-US" b="1" i="1" baseline="0" dirty="0" smtClean="0"/>
              <a:t>The World’s Wife </a:t>
            </a:r>
            <a:r>
              <a:rPr lang="en-US" baseline="0" dirty="0" smtClean="0"/>
              <a:t>was adapted by Linda Marlowe, “</a:t>
            </a:r>
            <a:r>
              <a:rPr lang="en-US" dirty="0"/>
              <a:t>examines the stories of the great women behind some of history's greatest men, both real and imagined.” A physical rendering of her volume of poetry … poetry written as monologues. Premiered at the Edinburgh Fringe Festival in 2009.  key words: subversive, feminist perspective, poems about women and the struggles of being a woman</a:t>
            </a:r>
            <a:endParaRPr lang="en-US" baseline="0" dirty="0" smtClean="0"/>
          </a:p>
          <a:p>
            <a:pPr marL="171450" indent="-171450">
              <a:buFont typeface="Arial" panose="020B0604020202020204" pitchFamily="34" charset="0"/>
              <a:buChar char="•"/>
            </a:pPr>
            <a:r>
              <a:rPr lang="en-US" b="1" i="1" dirty="0" smtClean="0"/>
              <a:t>Native Guard </a:t>
            </a:r>
            <a:r>
              <a:rPr lang="en-US" dirty="0" smtClean="0"/>
              <a:t>was</a:t>
            </a:r>
            <a:r>
              <a:rPr lang="en-US" baseline="0" dirty="0" smtClean="0"/>
              <a:t> adapted by the Alliance Theatre and looks at family and the history of race, slavery, and war in the Deep South.</a:t>
            </a:r>
          </a:p>
          <a:p>
            <a:pPr marL="171450" indent="-171450">
              <a:buFont typeface="Arial" panose="020B0604020202020204" pitchFamily="34" charset="0"/>
              <a:buChar char="•"/>
            </a:pPr>
            <a:r>
              <a:rPr lang="en-US" b="1" dirty="0" smtClean="0"/>
              <a:t>“</a:t>
            </a:r>
            <a:r>
              <a:rPr lang="en-US" b="1" dirty="0" err="1" smtClean="0"/>
              <a:t>Kaddish</a:t>
            </a:r>
            <a:r>
              <a:rPr lang="en-US" b="1" dirty="0" smtClean="0"/>
              <a:t>” </a:t>
            </a:r>
            <a:r>
              <a:rPr lang="en-US" dirty="0" smtClean="0"/>
              <a:t>was adapted by Donnie Mather (writer and director), who took the</a:t>
            </a:r>
            <a:r>
              <a:rPr lang="en-US" baseline="0" dirty="0" smtClean="0"/>
              <a:t> first few sections of the 1961 poem and adapted it to a one man show.</a:t>
            </a:r>
          </a:p>
          <a:p>
            <a:pPr marL="171450" indent="-171450">
              <a:buFont typeface="Arial" panose="020B0604020202020204" pitchFamily="34" charset="0"/>
              <a:buChar char="•"/>
            </a:pPr>
            <a:r>
              <a:rPr lang="en-US" b="1" i="1" baseline="0" dirty="0" smtClean="0"/>
              <a:t>Metamorphoses</a:t>
            </a:r>
            <a:r>
              <a:rPr lang="en-US" baseline="0" dirty="0" smtClean="0"/>
              <a:t>  was adapted by Mary Zimmerman based from Ovid’s classic poem.</a:t>
            </a:r>
          </a:p>
          <a:p>
            <a:pPr marL="171450" indent="-171450">
              <a:buFont typeface="Arial" panose="020B0604020202020204" pitchFamily="34" charset="0"/>
              <a:buChar char="•"/>
            </a:pPr>
            <a:r>
              <a:rPr lang="en-US" b="1" i="1" baseline="0" dirty="0" smtClean="0"/>
              <a:t>For Colored Girls Who Have Considered Suicide When The Rainbow Is </a:t>
            </a:r>
            <a:r>
              <a:rPr lang="en-US" b="1" i="1" baseline="0" dirty="0" err="1" smtClean="0"/>
              <a:t>Enuf</a:t>
            </a:r>
            <a:r>
              <a:rPr lang="en-US" b="1" i="1" baseline="0" dirty="0" smtClean="0"/>
              <a:t> </a:t>
            </a:r>
            <a:r>
              <a:rPr lang="en-US" baseline="0" dirty="0" smtClean="0"/>
              <a:t>by </a:t>
            </a:r>
            <a:r>
              <a:rPr lang="en-US" baseline="0" dirty="0" err="1" smtClean="0"/>
              <a:t>Ntozake</a:t>
            </a:r>
            <a:r>
              <a:rPr lang="en-US" baseline="0" dirty="0" smtClean="0"/>
              <a:t> </a:t>
            </a:r>
            <a:r>
              <a:rPr lang="en-US" baseline="0" dirty="0" err="1" smtClean="0"/>
              <a:t>Shange</a:t>
            </a:r>
            <a:r>
              <a:rPr lang="en-US" baseline="0" dirty="0" smtClean="0"/>
              <a:t>, which is not an adaptation; however, it is a </a:t>
            </a:r>
            <a:r>
              <a:rPr lang="en-US" baseline="0" dirty="0" err="1" smtClean="0"/>
              <a:t>choreopoem</a:t>
            </a:r>
            <a:r>
              <a:rPr lang="en-US" baseline="0" dirty="0" smtClean="0"/>
              <a:t>, which was regarded as </a:t>
            </a:r>
            <a:r>
              <a:rPr lang="en-US" baseline="0" dirty="0" err="1" smtClean="0"/>
              <a:t>avante-garde</a:t>
            </a:r>
            <a:r>
              <a:rPr lang="en-US" baseline="0" dirty="0" smtClean="0"/>
              <a:t> or experimental when it premiered in 1976.</a:t>
            </a:r>
          </a:p>
          <a:p>
            <a:pPr marL="171450" indent="-171450">
              <a:buFont typeface="Arial" panose="020B0604020202020204" pitchFamily="34" charset="0"/>
              <a:buChar char="•"/>
            </a:pPr>
            <a:r>
              <a:rPr lang="en-US" b="1" baseline="0" dirty="0" err="1" smtClean="0"/>
              <a:t>Punchdrunk</a:t>
            </a:r>
            <a:r>
              <a:rPr lang="en-US" b="1" baseline="0" dirty="0" smtClean="0"/>
              <a:t> </a:t>
            </a:r>
            <a:r>
              <a:rPr lang="en-US" b="0" baseline="0" dirty="0" smtClean="0"/>
              <a:t>is theatre company that has an i</a:t>
            </a:r>
            <a:r>
              <a:rPr lang="en-US" baseline="0" dirty="0" smtClean="0"/>
              <a:t>mmersive style of theatre, where the audience essentially experiences the production by moving and walking around, engaging and interacting with the performers/performance.</a:t>
            </a:r>
          </a:p>
          <a:p>
            <a:pPr marL="171450" indent="-171450">
              <a:buFont typeface="Arial" panose="020B0604020202020204" pitchFamily="34" charset="0"/>
              <a:buChar char="•"/>
            </a:pPr>
            <a:r>
              <a:rPr lang="en-US" b="1" i="1" baseline="0" dirty="0" smtClean="0"/>
              <a:t>Beowulf</a:t>
            </a:r>
            <a:r>
              <a:rPr lang="en-US" baseline="0" dirty="0" smtClean="0"/>
              <a:t> adapted by Chris Thorpe into a one-person rock musical.</a:t>
            </a:r>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6</a:t>
            </a:fld>
            <a:endParaRPr lang="en-US"/>
          </a:p>
        </p:txBody>
      </p:sp>
    </p:spTree>
    <p:extLst>
      <p:ext uri="{BB962C8B-B14F-4D97-AF65-F5344CB8AC3E}">
        <p14:creationId xmlns:p14="http://schemas.microsoft.com/office/powerpoint/2010/main" val="2128416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What is</a:t>
            </a:r>
            <a:r>
              <a:rPr lang="en-US" b="1" baseline="0" dirty="0" smtClean="0"/>
              <a:t> Drama/Dramatic Writing/Writing for Theatre or the Stage?</a:t>
            </a:r>
          </a:p>
          <a:p>
            <a:pPr marL="174708" indent="-174708" defTabSz="931774">
              <a:buFont typeface="Arial" panose="020B0604020202020204" pitchFamily="34" charset="0"/>
              <a:buChar char="•"/>
              <a:defRPr/>
            </a:pPr>
            <a:r>
              <a:rPr lang="en-US" dirty="0"/>
              <a:t>Drama is a particular style of writing that is written to be performed on stage for an audience; therefore, it’s distinct from a novel, short story, essay, and poetry.  However, these forms of writing can be adapted into a drama.  Also, I use the term “stage” loosely because a production does not have to take place on a physical stage but we’ll get into that later.  I also want to distinguish drama from the actual genre of drama and what I consider to be a “weightier” form of writing that has a serious tone; in other words, it’s not comedy, but it doesn’t have to be a tragedy. One of the reasons for writing drama is to dramatize something on stage.</a:t>
            </a:r>
          </a:p>
          <a:p>
            <a:pPr marL="174708" indent="-174708" defTabSz="931774">
              <a:buFont typeface="Arial" panose="020B0604020202020204" pitchFamily="34" charset="0"/>
              <a:buChar char="•"/>
              <a:defRPr/>
            </a:pPr>
            <a:r>
              <a:rPr lang="en-US" dirty="0"/>
              <a:t>Drama relies heavily on action to communicate a story/message; </a:t>
            </a:r>
            <a:r>
              <a:rPr lang="en-US" dirty="0" smtClean="0"/>
              <a:t>therefore, </a:t>
            </a:r>
            <a:r>
              <a:rPr lang="en-US" dirty="0"/>
              <a:t>something has to be happening on stage.</a:t>
            </a:r>
          </a:p>
          <a:p>
            <a:pPr marL="174708" indent="-174708" defTabSz="931774">
              <a:buFont typeface="Arial" panose="020B0604020202020204" pitchFamily="34" charset="0"/>
              <a:buChar char="•"/>
              <a:defRPr/>
            </a:pPr>
            <a:r>
              <a:rPr lang="en-US" dirty="0"/>
              <a:t>Now, when we talk about dramatic writing, especially in regards to theatre, </a:t>
            </a:r>
            <a:r>
              <a:rPr lang="en-US" dirty="0" smtClean="0"/>
              <a:t>it</a:t>
            </a:r>
            <a:r>
              <a:rPr lang="en-US" baseline="0" dirty="0" smtClean="0"/>
              <a:t> </a:t>
            </a:r>
            <a:r>
              <a:rPr lang="en-US" dirty="0" smtClean="0"/>
              <a:t>is </a:t>
            </a:r>
            <a:r>
              <a:rPr lang="en-US" dirty="0"/>
              <a:t>the text that is written for a live production that will be performed on </a:t>
            </a:r>
            <a:r>
              <a:rPr lang="en-US" dirty="0" smtClean="0"/>
              <a:t>stage.</a:t>
            </a:r>
          </a:p>
          <a:p>
            <a:pPr marL="174708" marR="0" indent="-174708" algn="l" defTabSz="93177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smtClean="0">
                <a:solidFill>
                  <a:schemeClr val="accent2"/>
                </a:solidFill>
              </a:rPr>
              <a:t>Dramatization </a:t>
            </a:r>
            <a:r>
              <a:rPr lang="en-US" sz="1200" b="0" i="0" dirty="0" smtClean="0"/>
              <a:t>is adapting from one medium something that can be enacted/reenacted on stage.</a:t>
            </a:r>
          </a:p>
          <a:p>
            <a:pPr marL="0" indent="0" defTabSz="931774">
              <a:buFont typeface="Arial" panose="020B0604020202020204" pitchFamily="34" charset="0"/>
              <a:buNone/>
              <a:defRPr/>
            </a:pPr>
            <a:endParaRPr lang="en-US" dirty="0"/>
          </a:p>
          <a:p>
            <a:pPr defTabSz="931774">
              <a:defRPr/>
            </a:pPr>
            <a:endParaRPr lang="en-US" dirty="0"/>
          </a:p>
          <a:p>
            <a:endParaRPr lang="en-US" b="1" dirty="0"/>
          </a:p>
        </p:txBody>
      </p:sp>
      <p:sp>
        <p:nvSpPr>
          <p:cNvPr id="4" name="Slide Number Placeholder 3"/>
          <p:cNvSpPr>
            <a:spLocks noGrp="1"/>
          </p:cNvSpPr>
          <p:nvPr>
            <p:ph type="sldNum" sz="quarter" idx="10"/>
          </p:nvPr>
        </p:nvSpPr>
        <p:spPr/>
        <p:txBody>
          <a:bodyPr/>
          <a:lstStyle/>
          <a:p>
            <a:fld id="{EFEDEB73-5FE7-4988-B4C0-0A8147A6512D}" type="slidenum">
              <a:rPr lang="en-US" smtClean="0"/>
              <a:t>7</a:t>
            </a:fld>
            <a:endParaRPr lang="en-US" dirty="0"/>
          </a:p>
        </p:txBody>
      </p:sp>
    </p:spTree>
    <p:extLst>
      <p:ext uri="{BB962C8B-B14F-4D97-AF65-F5344CB8AC3E}">
        <p14:creationId xmlns:p14="http://schemas.microsoft.com/office/powerpoint/2010/main" val="2795265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Similarities</a:t>
            </a:r>
            <a:r>
              <a:rPr lang="en-US" b="1" baseline="0" dirty="0" smtClean="0"/>
              <a:t> in Writing Drama and Poetry:</a:t>
            </a:r>
            <a:endParaRPr lang="en-US" b="1" dirty="0" smtClean="0"/>
          </a:p>
          <a:p>
            <a:pPr marL="0" indent="0">
              <a:buFont typeface="Arial" panose="020B0604020202020204" pitchFamily="34" charset="0"/>
              <a:buNone/>
            </a:pPr>
            <a:r>
              <a:rPr lang="en-US" dirty="0" smtClean="0"/>
              <a:t>Although</a:t>
            </a:r>
            <a:r>
              <a:rPr lang="en-US" baseline="0" dirty="0" smtClean="0"/>
              <a:t> there is a chasm between the poetry and theatre communities, the two mediums share similarities.  There are playwrights who have the ability to write poetic dialogue, and there are poets who write highly dramatic poems, especially those who write persona poems and dramatic monologues.  The bard and the dramatist are both usually skilled in the economy of language, understanding the power of using a minimum amount of words to convey the most , i.e., “less is more” in both the world of poetry and dramatic writing.  Writing for the stage or dramatic writing is similar in that regards because it relies heavily upon showing as opposed to telling. Let’s look at some similarities:</a:t>
            </a:r>
          </a:p>
          <a:p>
            <a:pPr marL="171450" indent="-171450">
              <a:buFont typeface="Arial" panose="020B0604020202020204" pitchFamily="34" charset="0"/>
              <a:buChar char="•"/>
            </a:pPr>
            <a:r>
              <a:rPr lang="en-US" sz="1200" dirty="0" smtClean="0"/>
              <a:t>Drama and poetry provide a way of reflecting and understanding the human experience and the self.</a:t>
            </a:r>
          </a:p>
          <a:p>
            <a:pPr marL="171450" indent="-171450">
              <a:buFont typeface="Arial" panose="020B0604020202020204" pitchFamily="34" charset="0"/>
              <a:buChar char="•"/>
            </a:pPr>
            <a:r>
              <a:rPr lang="en-US" sz="1200" dirty="0" smtClean="0"/>
              <a:t>Drama and poetry both convey theme(s) in order to communicate a broader message.</a:t>
            </a:r>
          </a:p>
          <a:p>
            <a:pPr marL="171450" indent="-171450">
              <a:buFont typeface="Arial" panose="020B0604020202020204" pitchFamily="34" charset="0"/>
              <a:buChar char="•"/>
            </a:pPr>
            <a:r>
              <a:rPr lang="en-US" sz="1200" dirty="0" smtClean="0"/>
              <a:t>Drama and poetry both utilize subtext.</a:t>
            </a:r>
          </a:p>
          <a:p>
            <a:pPr marL="171450" indent="-171450">
              <a:buFont typeface="Arial" panose="020B0604020202020204" pitchFamily="34" charset="0"/>
              <a:buChar char="•"/>
            </a:pPr>
            <a:r>
              <a:rPr lang="en-US" sz="1200" dirty="0" smtClean="0"/>
              <a:t>Drama enacts on the stage; poetry enacts on the page.</a:t>
            </a:r>
          </a:p>
          <a:p>
            <a:pPr marL="171450" indent="-171450">
              <a:buFont typeface="Arial" panose="020B0604020202020204" pitchFamily="34" charset="0"/>
              <a:buChar char="•"/>
            </a:pPr>
            <a:r>
              <a:rPr lang="en-US" sz="1200" dirty="0" smtClean="0"/>
              <a:t>Drama and poetry both employ the use of diction/language in a selective way.</a:t>
            </a:r>
          </a:p>
          <a:p>
            <a:pPr marL="171450" indent="-171450">
              <a:buFont typeface="Arial" panose="020B0604020202020204" pitchFamily="34" charset="0"/>
              <a:buChar char="•"/>
            </a:pPr>
            <a:r>
              <a:rPr lang="en-US" sz="1200" dirty="0" smtClean="0"/>
              <a:t>Drama and poetry are both rely on specific devices to convey meaning, and some of those devices have a similar function (imagery, figurative language, rhythm and sound, etc.).</a:t>
            </a:r>
          </a:p>
          <a:p>
            <a:pPr marL="171450" indent="-171450">
              <a:buFont typeface="Arial" panose="020B0604020202020204" pitchFamily="34" charset="0"/>
              <a:buChar char="•"/>
            </a:pPr>
            <a:r>
              <a:rPr lang="en-US" sz="1200" dirty="0" smtClean="0"/>
              <a:t>Drama and poetry both work at creating an experience and evoking an emotional response from an audience (in-person or on the page).</a:t>
            </a:r>
          </a:p>
          <a:p>
            <a:pPr marL="0" indent="0">
              <a:buFont typeface="Arial" panose="020B0604020202020204" pitchFamily="34" charset="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8</a:t>
            </a:fld>
            <a:endParaRPr lang="en-US" dirty="0"/>
          </a:p>
        </p:txBody>
      </p:sp>
    </p:spTree>
    <p:extLst>
      <p:ext uri="{BB962C8B-B14F-4D97-AF65-F5344CB8AC3E}">
        <p14:creationId xmlns:p14="http://schemas.microsoft.com/office/powerpoint/2010/main" val="1368006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Differences Between</a:t>
            </a:r>
            <a:r>
              <a:rPr lang="en-US" b="1" baseline="0" dirty="0" smtClean="0"/>
              <a:t> Writing Drama and Poetry:</a:t>
            </a:r>
            <a:endParaRPr lang="en-US" b="1" dirty="0" smtClean="0"/>
          </a:p>
          <a:p>
            <a:r>
              <a:rPr lang="en-US" dirty="0" smtClean="0"/>
              <a:t>And</a:t>
            </a:r>
            <a:r>
              <a:rPr lang="en-US" baseline="0" dirty="0" smtClean="0"/>
              <a:t> j</a:t>
            </a:r>
            <a:r>
              <a:rPr lang="en-US" dirty="0" smtClean="0"/>
              <a:t>ust as</a:t>
            </a:r>
            <a:r>
              <a:rPr lang="en-US" baseline="0" dirty="0" smtClean="0"/>
              <a:t> there are similarities with dramatic writing and poetry writing, there are also differences.</a:t>
            </a:r>
          </a:p>
          <a:p>
            <a:pPr marL="171450" indent="-171450">
              <a:buFont typeface="Arial" panose="020B0604020202020204" pitchFamily="34" charset="0"/>
              <a:buChar char="•"/>
            </a:pPr>
            <a:r>
              <a:rPr lang="en-US" sz="1200" b="1" dirty="0" smtClean="0"/>
              <a:t>Drama</a:t>
            </a:r>
            <a:r>
              <a:rPr lang="en-US" sz="1200" dirty="0" smtClean="0"/>
              <a:t> is comprised of beats, scenes, and acts.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solidFill>
                  <a:srgbClr val="FF0000"/>
                </a:solidFill>
              </a:rPr>
              <a:t>Poetry </a:t>
            </a:r>
            <a:r>
              <a:rPr lang="en-US" dirty="0" smtClean="0"/>
              <a:t>is comprised of lines and stanzas.</a:t>
            </a:r>
          </a:p>
          <a:p>
            <a:pPr marL="171450" indent="-171450">
              <a:buFont typeface="Arial" panose="020B0604020202020204" pitchFamily="34" charset="0"/>
              <a:buChar char="•"/>
            </a:pPr>
            <a:r>
              <a:rPr lang="en-US" sz="1200" b="1" dirty="0" smtClean="0"/>
              <a:t>Drama</a:t>
            </a:r>
            <a:r>
              <a:rPr lang="en-US" sz="1200" dirty="0" smtClean="0"/>
              <a:t> has turning points, plot twists, and surprises.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Poetry has turns.</a:t>
            </a:r>
          </a:p>
          <a:p>
            <a:pPr marL="171450" indent="-171450">
              <a:buFont typeface="Arial" panose="020B0604020202020204" pitchFamily="34" charset="0"/>
              <a:buChar char="•"/>
            </a:pPr>
            <a:r>
              <a:rPr lang="en-US" sz="1200" b="1" dirty="0" smtClean="0"/>
              <a:t>Drama </a:t>
            </a:r>
            <a:r>
              <a:rPr lang="en-US" sz="1200" dirty="0" smtClean="0"/>
              <a:t>relies</a:t>
            </a:r>
            <a:r>
              <a:rPr lang="en-US" sz="1200" baseline="0" dirty="0" smtClean="0"/>
              <a:t> on</a:t>
            </a:r>
            <a:r>
              <a:rPr lang="en-US" sz="1200" dirty="0" smtClean="0"/>
              <a:t> conflict.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Poetry relies on tension.</a:t>
            </a:r>
          </a:p>
          <a:p>
            <a:pPr marL="171450" indent="-171450">
              <a:buFont typeface="Arial" panose="020B0604020202020204" pitchFamily="34" charset="0"/>
              <a:buChar char="•"/>
            </a:pPr>
            <a:r>
              <a:rPr lang="en-US" sz="1200" b="1" dirty="0" smtClean="0"/>
              <a:t>Drama</a:t>
            </a:r>
            <a:r>
              <a:rPr lang="en-US" sz="1200" dirty="0" smtClean="0"/>
              <a:t> has characters/performers (physical actors).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Poetry has a speaker and/or speakers (persona, dramatic monologues, etc.).</a:t>
            </a:r>
          </a:p>
          <a:p>
            <a:pPr marL="171450" indent="-171450">
              <a:buFont typeface="Arial" panose="020B0604020202020204" pitchFamily="34" charset="0"/>
              <a:buChar char="•"/>
            </a:pPr>
            <a:r>
              <a:rPr lang="en-US" sz="1200" b="1" dirty="0" smtClean="0"/>
              <a:t>Drama</a:t>
            </a:r>
            <a:r>
              <a:rPr lang="en-US" sz="1200" dirty="0" smtClean="0"/>
              <a:t> is written to seen.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Poetry is written to be read.</a:t>
            </a:r>
          </a:p>
          <a:p>
            <a:pPr marL="171450" indent="-171450">
              <a:buFont typeface="Arial" panose="020B0604020202020204" pitchFamily="34" charset="0"/>
              <a:buChar char="•"/>
            </a:pPr>
            <a:r>
              <a:rPr lang="en-US" sz="1200" b="1" dirty="0" smtClean="0"/>
              <a:t>Drama </a:t>
            </a:r>
            <a:r>
              <a:rPr lang="en-US" sz="1200" dirty="0" smtClean="0"/>
              <a:t>is  collaborative (dramaturg, director, and actors).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Poetry is created independently.</a:t>
            </a:r>
          </a:p>
          <a:p>
            <a:pPr marL="0" indent="0">
              <a:buFont typeface="Arial" panose="020B0604020202020204" pitchFamily="34" charset="0"/>
              <a:buNone/>
            </a:pP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EFEDEB73-5FE7-4988-B4C0-0A8147A6512D}" type="slidenum">
              <a:rPr lang="en-US" smtClean="0"/>
              <a:t>9</a:t>
            </a:fld>
            <a:endParaRPr lang="en-US" dirty="0"/>
          </a:p>
        </p:txBody>
      </p:sp>
    </p:spTree>
    <p:extLst>
      <p:ext uri="{BB962C8B-B14F-4D97-AF65-F5344CB8AC3E}">
        <p14:creationId xmlns:p14="http://schemas.microsoft.com/office/powerpoint/2010/main" val="1763708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2158394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889585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1726632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2009190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648297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3811910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573219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2013514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2390890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4093425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9E279F-F69E-4140-90DB-347BA05B73F5}" type="datetimeFigureOut">
              <a:rPr lang="en-US" smtClean="0"/>
              <a:t>2/10/2019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FEE9D5-5F4C-4B02-ABED-F7F82C6E17DF}" type="slidenum">
              <a:rPr lang="en-US" smtClean="0"/>
              <a:t>‹#›</a:t>
            </a:fld>
            <a:endParaRPr lang="en-US" dirty="0"/>
          </a:p>
        </p:txBody>
      </p:sp>
    </p:spTree>
    <p:extLst>
      <p:ext uri="{BB962C8B-B14F-4D97-AF65-F5344CB8AC3E}">
        <p14:creationId xmlns:p14="http://schemas.microsoft.com/office/powerpoint/2010/main" val="325200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9E279F-F69E-4140-90DB-347BA05B73F5}" type="datetimeFigureOut">
              <a:rPr lang="en-US" smtClean="0"/>
              <a:t>2/10/2019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FEE9D5-5F4C-4B02-ABED-F7F82C6E17DF}" type="slidenum">
              <a:rPr lang="en-US" smtClean="0"/>
              <a:t>‹#›</a:t>
            </a:fld>
            <a:endParaRPr lang="en-US" dirty="0"/>
          </a:p>
        </p:txBody>
      </p:sp>
    </p:spTree>
    <p:extLst>
      <p:ext uri="{BB962C8B-B14F-4D97-AF65-F5344CB8AC3E}">
        <p14:creationId xmlns:p14="http://schemas.microsoft.com/office/powerpoint/2010/main" val="1812110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wma"/><Relationship Id="rId1" Type="http://schemas.microsoft.com/office/2007/relationships/media" Target="../media/media10.wma"/><Relationship Id="rId5" Type="http://schemas.openxmlformats.org/officeDocument/2006/relationships/image" Target="../media/image5.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1.wma"/><Relationship Id="rId1" Type="http://schemas.microsoft.com/office/2007/relationships/media" Target="../media/media11.wma"/><Relationship Id="rId6" Type="http://schemas.openxmlformats.org/officeDocument/2006/relationships/image" Target="../media/image5.png"/><Relationship Id="rId5" Type="http://schemas.openxmlformats.org/officeDocument/2006/relationships/image" Target="../media/image15.jfif"/><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wma"/><Relationship Id="rId1" Type="http://schemas.microsoft.com/office/2007/relationships/media" Target="../media/media12.wma"/><Relationship Id="rId5" Type="http://schemas.openxmlformats.org/officeDocument/2006/relationships/image" Target="../media/image5.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wma"/><Relationship Id="rId1" Type="http://schemas.microsoft.com/office/2007/relationships/media" Target="../media/media13.wma"/><Relationship Id="rId6" Type="http://schemas.openxmlformats.org/officeDocument/2006/relationships/image" Target="../media/image5.png"/><Relationship Id="rId5" Type="http://schemas.openxmlformats.org/officeDocument/2006/relationships/image" Target="../media/image16.jfif"/><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ma"/><Relationship Id="rId1" Type="http://schemas.microsoft.com/office/2007/relationships/media" Target="../media/media14.wma"/><Relationship Id="rId6" Type="http://schemas.openxmlformats.org/officeDocument/2006/relationships/image" Target="../media/image5.png"/><Relationship Id="rId5" Type="http://schemas.openxmlformats.org/officeDocument/2006/relationships/image" Target="../media/image17.jpe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5.wma"/><Relationship Id="rId1" Type="http://schemas.microsoft.com/office/2007/relationships/media" Target="../media/media15.wma"/><Relationship Id="rId6" Type="http://schemas.microsoft.com/office/2007/relationships/hdphoto" Target="../media/hdphoto2.wdp"/><Relationship Id="rId5" Type="http://schemas.openxmlformats.org/officeDocument/2006/relationships/image" Target="../media/image18.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5.png"/><Relationship Id="rId2" Type="http://schemas.openxmlformats.org/officeDocument/2006/relationships/audio" Target="../media/media16.wma"/><Relationship Id="rId1" Type="http://schemas.microsoft.com/office/2007/relationships/media" Target="../media/media16.wma"/><Relationship Id="rId6" Type="http://schemas.microsoft.com/office/2007/relationships/hdphoto" Target="../media/hdphoto3.wdp"/><Relationship Id="rId5" Type="http://schemas.openxmlformats.org/officeDocument/2006/relationships/image" Target="../media/image19.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wma"/><Relationship Id="rId1" Type="http://schemas.microsoft.com/office/2007/relationships/media" Target="../media/media17.wma"/><Relationship Id="rId6" Type="http://schemas.openxmlformats.org/officeDocument/2006/relationships/image" Target="../media/image5.png"/><Relationship Id="rId5" Type="http://schemas.openxmlformats.org/officeDocument/2006/relationships/image" Target="../media/image20.jfif"/><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8.wma"/><Relationship Id="rId1" Type="http://schemas.microsoft.com/office/2007/relationships/media" Target="../media/media18.wma"/><Relationship Id="rId6" Type="http://schemas.openxmlformats.org/officeDocument/2006/relationships/image" Target="../media/image5.png"/><Relationship Id="rId5" Type="http://schemas.openxmlformats.org/officeDocument/2006/relationships/image" Target="../media/image21.jp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2.png"/><Relationship Id="rId5" Type="http://schemas.openxmlformats.org/officeDocument/2006/relationships/image" Target="../media/image3.jpe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3.wma"/><Relationship Id="rId1" Type="http://schemas.microsoft.com/office/2007/relationships/media" Target="../media/media3.wma"/><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wma"/><Relationship Id="rId1" Type="http://schemas.microsoft.com/office/2007/relationships/media" Target="../media/media4.wm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hyperlink" Target="https://www.youtube.com/watch?v=bBjQRRNWseA" TargetMode="External"/><Relationship Id="rId18" Type="http://schemas.openxmlformats.org/officeDocument/2006/relationships/hyperlink" Target="https://www.youtube.com/watch?v=0809xFVJGfI" TargetMode="External"/><Relationship Id="rId3" Type="http://schemas.openxmlformats.org/officeDocument/2006/relationships/slideLayout" Target="../slideLayouts/slideLayout2.xml"/><Relationship Id="rId21" Type="http://schemas.openxmlformats.org/officeDocument/2006/relationships/image" Target="../media/image2.png"/><Relationship Id="rId7" Type="http://schemas.openxmlformats.org/officeDocument/2006/relationships/image" Target="../media/image8.jpeg"/><Relationship Id="rId12" Type="http://schemas.openxmlformats.org/officeDocument/2006/relationships/hyperlink" Target="https://www.youtube.com/watch?v=46ixKV80f70" TargetMode="External"/><Relationship Id="rId17" Type="http://schemas.openxmlformats.org/officeDocument/2006/relationships/image" Target="../media/image12.jpeg"/><Relationship Id="rId2" Type="http://schemas.openxmlformats.org/officeDocument/2006/relationships/audio" Target="../media/media6.wma"/><Relationship Id="rId16" Type="http://schemas.openxmlformats.org/officeDocument/2006/relationships/hyperlink" Target="https://www.youtube.com/watch?v=2Y4-e9yTVvc" TargetMode="External"/><Relationship Id="rId20" Type="http://schemas.openxmlformats.org/officeDocument/2006/relationships/image" Target="../media/image13.jpeg"/><Relationship Id="rId1" Type="http://schemas.microsoft.com/office/2007/relationships/media" Target="../media/media6.wma"/><Relationship Id="rId6" Type="http://schemas.openxmlformats.org/officeDocument/2006/relationships/image" Target="../media/image7.jpeg"/><Relationship Id="rId11" Type="http://schemas.openxmlformats.org/officeDocument/2006/relationships/hyperlink" Target="https://www.youtube.com/watch?v=gzl48Um1awM" TargetMode="External"/><Relationship Id="rId5" Type="http://schemas.openxmlformats.org/officeDocument/2006/relationships/image" Target="../media/image6.jpeg"/><Relationship Id="rId15" Type="http://schemas.openxmlformats.org/officeDocument/2006/relationships/image" Target="../media/image11.jpeg"/><Relationship Id="rId10" Type="http://schemas.openxmlformats.org/officeDocument/2006/relationships/hyperlink" Target="https://www.youtube.com/watch?v=292Y3jJhPCo" TargetMode="External"/><Relationship Id="rId19" Type="http://schemas.openxmlformats.org/officeDocument/2006/relationships/hyperlink" Target="https://www.youtube.com/watch?v=6ktpes0qMZ0&amp;index=5&amp;list=PLuo0E9i_Eg1A9-PzQM6Na4gz8ApUW8g9q" TargetMode="External"/><Relationship Id="rId4" Type="http://schemas.openxmlformats.org/officeDocument/2006/relationships/notesSlide" Target="../notesSlides/notesSlide6.xml"/><Relationship Id="rId9" Type="http://schemas.openxmlformats.org/officeDocument/2006/relationships/image" Target="../media/image10.jpeg"/><Relationship Id="rId14" Type="http://schemas.openxmlformats.org/officeDocument/2006/relationships/hyperlink" Target="https://www.youtube.com/watch?v=CaKeHrfyQr0" TargetMode="Externa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7.wma"/><Relationship Id="rId1" Type="http://schemas.microsoft.com/office/2007/relationships/media" Target="../media/media7.wma"/><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5.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5.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1295400"/>
          </a:xfrm>
          <a:effectLst>
            <a:outerShdw blurRad="50800" dist="50800" dir="5400000" algn="ctr" rotWithShape="0">
              <a:schemeClr val="bg1">
                <a:lumMod val="65000"/>
              </a:schemeClr>
            </a:outerShdw>
          </a:effectLst>
        </p:spPr>
        <p:txBody>
          <a:bodyPr>
            <a:normAutofit/>
          </a:bodyPr>
          <a:lstStyle/>
          <a:p>
            <a:r>
              <a:rPr lang="en-US" sz="3600" b="1" dirty="0" smtClean="0">
                <a:effectLst>
                  <a:outerShdw blurRad="50800" dist="50800" dir="5400000" algn="ctr" rotWithShape="0">
                    <a:schemeClr val="accent2"/>
                  </a:outerShdw>
                </a:effectLst>
              </a:rPr>
              <a:t>Adapt Your Poem(s) For Stage:  Transforming Poetry into Performance</a:t>
            </a:r>
            <a:endParaRPr lang="en-US" sz="3600" b="1" dirty="0">
              <a:effectLst>
                <a:outerShdw blurRad="50800" dist="50800" dir="5400000" algn="ctr" rotWithShape="0">
                  <a:schemeClr val="accent2"/>
                </a:outerShdw>
              </a:effectLst>
            </a:endParaRPr>
          </a:p>
        </p:txBody>
      </p:sp>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944533" y="2209800"/>
            <a:ext cx="5294467" cy="3328987"/>
          </a:xfrm>
          <a:prstGeom prst="rect">
            <a:avLst/>
          </a:prstGeom>
          <a:noFill/>
          <a:ln>
            <a:noFill/>
          </a:ln>
        </p:spPr>
      </p:pic>
      <p:sp>
        <p:nvSpPr>
          <p:cNvPr id="6" name="TextBox 5"/>
          <p:cNvSpPr txBox="1"/>
          <p:nvPr/>
        </p:nvSpPr>
        <p:spPr>
          <a:xfrm>
            <a:off x="5410200" y="5638800"/>
            <a:ext cx="1828800" cy="338554"/>
          </a:xfrm>
          <a:prstGeom prst="rect">
            <a:avLst/>
          </a:prstGeom>
          <a:noFill/>
        </p:spPr>
        <p:txBody>
          <a:bodyPr wrap="square" rtlCol="0">
            <a:spAutoFit/>
          </a:bodyPr>
          <a:lstStyle/>
          <a:p>
            <a:r>
              <a:rPr lang="en-US" sz="1600" dirty="0" smtClean="0"/>
              <a:t>© Dana L. Stringer</a:t>
            </a:r>
            <a:endParaRPr lang="en-US" sz="1600" dirty="0"/>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9208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457200"/>
            <a:ext cx="6858000" cy="954107"/>
          </a:xfrm>
          <a:prstGeom prst="rect">
            <a:avLst/>
          </a:prstGeom>
          <a:noFill/>
          <a:ln>
            <a:solidFill>
              <a:schemeClr val="accent2"/>
            </a:solidFill>
          </a:ln>
        </p:spPr>
        <p:txBody>
          <a:bodyPr wrap="square" rtlCol="0">
            <a:spAutoFit/>
          </a:bodyPr>
          <a:lstStyle/>
          <a:p>
            <a:pPr algn="ctr"/>
            <a:r>
              <a:rPr lang="en-US" sz="3600" b="1" dirty="0" smtClean="0">
                <a:effectLst>
                  <a:outerShdw blurRad="50800" dist="50800" dir="5400000" algn="ctr" rotWithShape="0">
                    <a:schemeClr val="accent2"/>
                  </a:outerShdw>
                </a:effectLst>
              </a:rPr>
              <a:t>DRAMATIC STRUCTURE</a:t>
            </a:r>
          </a:p>
          <a:p>
            <a:pPr algn="ctr"/>
            <a:r>
              <a:rPr lang="en-US" sz="2000" dirty="0" smtClean="0"/>
              <a:t>Traditional Plot Structure</a:t>
            </a:r>
            <a:endParaRPr lang="en-US" sz="2000" dirty="0"/>
          </a:p>
        </p:txBody>
      </p:sp>
      <p:sp>
        <p:nvSpPr>
          <p:cNvPr id="3" name="Block Arc 2"/>
          <p:cNvSpPr/>
          <p:nvPr/>
        </p:nvSpPr>
        <p:spPr>
          <a:xfrm>
            <a:off x="1371600" y="1752600"/>
            <a:ext cx="6705600" cy="4724400"/>
          </a:xfrm>
          <a:prstGeom prst="blockArc">
            <a:avLst>
              <a:gd name="adj1" fmla="val 10745211"/>
              <a:gd name="adj2" fmla="val 0"/>
              <a:gd name="adj3" fmla="val 25000"/>
            </a:avLst>
          </a:prstGeom>
          <a:solidFill>
            <a:schemeClr val="accent2">
              <a:lumMod val="20000"/>
              <a:lumOff val="8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 name="TextBox 4"/>
          <p:cNvSpPr txBox="1"/>
          <p:nvPr/>
        </p:nvSpPr>
        <p:spPr>
          <a:xfrm>
            <a:off x="4114800" y="1764268"/>
            <a:ext cx="990600" cy="369332"/>
          </a:xfrm>
          <a:prstGeom prst="rect">
            <a:avLst/>
          </a:prstGeom>
          <a:noFill/>
        </p:spPr>
        <p:txBody>
          <a:bodyPr wrap="square" rtlCol="0">
            <a:spAutoFit/>
          </a:bodyPr>
          <a:lstStyle/>
          <a:p>
            <a:r>
              <a:rPr lang="en-US" dirty="0" smtClean="0"/>
              <a:t>Climax</a:t>
            </a:r>
            <a:endParaRPr lang="en-US" dirty="0"/>
          </a:p>
        </p:txBody>
      </p:sp>
      <p:sp>
        <p:nvSpPr>
          <p:cNvPr id="6" name="TextBox 5"/>
          <p:cNvSpPr txBox="1"/>
          <p:nvPr/>
        </p:nvSpPr>
        <p:spPr>
          <a:xfrm>
            <a:off x="6591301" y="3581400"/>
            <a:ext cx="1485899" cy="646331"/>
          </a:xfrm>
          <a:prstGeom prst="rect">
            <a:avLst/>
          </a:prstGeom>
          <a:noFill/>
        </p:spPr>
        <p:txBody>
          <a:bodyPr wrap="square" rtlCol="0">
            <a:spAutoFit/>
          </a:bodyPr>
          <a:lstStyle/>
          <a:p>
            <a:r>
              <a:rPr lang="en-US" dirty="0" smtClean="0"/>
              <a:t>Resolution/</a:t>
            </a:r>
          </a:p>
          <a:p>
            <a:r>
              <a:rPr lang="en-US" dirty="0" smtClean="0"/>
              <a:t>Denouement</a:t>
            </a:r>
            <a:endParaRPr lang="en-US" dirty="0"/>
          </a:p>
        </p:txBody>
      </p:sp>
      <p:sp>
        <p:nvSpPr>
          <p:cNvPr id="7" name="TextBox 6"/>
          <p:cNvSpPr txBox="1"/>
          <p:nvPr/>
        </p:nvSpPr>
        <p:spPr>
          <a:xfrm>
            <a:off x="5791200" y="2667000"/>
            <a:ext cx="1447800" cy="369332"/>
          </a:xfrm>
          <a:prstGeom prst="rect">
            <a:avLst/>
          </a:prstGeom>
          <a:noFill/>
        </p:spPr>
        <p:txBody>
          <a:bodyPr wrap="square" rtlCol="0">
            <a:spAutoFit/>
          </a:bodyPr>
          <a:lstStyle/>
          <a:p>
            <a:r>
              <a:rPr lang="en-US" dirty="0" smtClean="0"/>
              <a:t>Falling Action</a:t>
            </a:r>
            <a:endParaRPr lang="en-US" dirty="0"/>
          </a:p>
        </p:txBody>
      </p:sp>
      <p:sp>
        <p:nvSpPr>
          <p:cNvPr id="8" name="TextBox 7"/>
          <p:cNvSpPr txBox="1"/>
          <p:nvPr/>
        </p:nvSpPr>
        <p:spPr>
          <a:xfrm>
            <a:off x="1981200" y="2590800"/>
            <a:ext cx="1447800" cy="369332"/>
          </a:xfrm>
          <a:prstGeom prst="rect">
            <a:avLst/>
          </a:prstGeom>
          <a:noFill/>
        </p:spPr>
        <p:txBody>
          <a:bodyPr wrap="square" rtlCol="0">
            <a:spAutoFit/>
          </a:bodyPr>
          <a:lstStyle/>
          <a:p>
            <a:r>
              <a:rPr lang="en-US" dirty="0" smtClean="0"/>
              <a:t>Rising Action</a:t>
            </a:r>
            <a:endParaRPr lang="en-US" dirty="0"/>
          </a:p>
        </p:txBody>
      </p:sp>
      <p:sp>
        <p:nvSpPr>
          <p:cNvPr id="9" name="TextBox 8"/>
          <p:cNvSpPr txBox="1"/>
          <p:nvPr/>
        </p:nvSpPr>
        <p:spPr>
          <a:xfrm>
            <a:off x="1447800" y="4191000"/>
            <a:ext cx="6400800" cy="369332"/>
          </a:xfrm>
          <a:prstGeom prst="rect">
            <a:avLst/>
          </a:prstGeom>
          <a:noFill/>
        </p:spPr>
        <p:txBody>
          <a:bodyPr wrap="square" rtlCol="0">
            <a:spAutoFit/>
          </a:bodyPr>
          <a:lstStyle/>
          <a:p>
            <a:r>
              <a:rPr lang="en-US" b="1" dirty="0" smtClean="0"/>
              <a:t>Beginning</a:t>
            </a:r>
            <a:r>
              <a:rPr lang="en-US" dirty="0" smtClean="0"/>
              <a:t>		</a:t>
            </a:r>
            <a:r>
              <a:rPr lang="en-US" b="1" dirty="0" smtClean="0"/>
              <a:t>Middle	</a:t>
            </a:r>
            <a:r>
              <a:rPr lang="en-US" dirty="0" smtClean="0"/>
              <a:t>		</a:t>
            </a:r>
            <a:r>
              <a:rPr lang="en-US" b="1" dirty="0" smtClean="0"/>
              <a:t>End</a:t>
            </a:r>
            <a:endParaRPr lang="en-US" b="1" dirty="0"/>
          </a:p>
        </p:txBody>
      </p:sp>
      <p:sp>
        <p:nvSpPr>
          <p:cNvPr id="12" name="TextBox 11"/>
          <p:cNvSpPr txBox="1"/>
          <p:nvPr/>
        </p:nvSpPr>
        <p:spPr>
          <a:xfrm>
            <a:off x="1219200" y="3288268"/>
            <a:ext cx="1828800" cy="369332"/>
          </a:xfrm>
          <a:prstGeom prst="rect">
            <a:avLst/>
          </a:prstGeom>
          <a:noFill/>
        </p:spPr>
        <p:txBody>
          <a:bodyPr wrap="square" rtlCol="0">
            <a:spAutoFit/>
          </a:bodyPr>
          <a:lstStyle/>
          <a:p>
            <a:r>
              <a:rPr lang="en-US" dirty="0" smtClean="0"/>
              <a:t>Inciting Incident</a:t>
            </a:r>
            <a:endParaRPr lang="en-US" dirty="0"/>
          </a:p>
        </p:txBody>
      </p:sp>
      <p:sp>
        <p:nvSpPr>
          <p:cNvPr id="16" name="TextBox 15"/>
          <p:cNvSpPr txBox="1"/>
          <p:nvPr/>
        </p:nvSpPr>
        <p:spPr>
          <a:xfrm>
            <a:off x="3581400" y="3276600"/>
            <a:ext cx="2057400" cy="369332"/>
          </a:xfrm>
          <a:prstGeom prst="rect">
            <a:avLst/>
          </a:prstGeom>
          <a:noFill/>
        </p:spPr>
        <p:txBody>
          <a:bodyPr wrap="square" rtlCol="0">
            <a:spAutoFit/>
          </a:bodyPr>
          <a:lstStyle/>
          <a:p>
            <a:pPr algn="ctr"/>
            <a:r>
              <a:rPr lang="en-US" dirty="0" smtClean="0"/>
              <a:t>Conflict/Obstacles</a:t>
            </a:r>
            <a:endParaRPr lang="en-US" dirty="0"/>
          </a:p>
        </p:txBody>
      </p:sp>
      <p:sp>
        <p:nvSpPr>
          <p:cNvPr id="17" name="TextBox 16"/>
          <p:cNvSpPr txBox="1"/>
          <p:nvPr/>
        </p:nvSpPr>
        <p:spPr>
          <a:xfrm>
            <a:off x="1409700" y="3897868"/>
            <a:ext cx="1181100" cy="369332"/>
          </a:xfrm>
          <a:prstGeom prst="rect">
            <a:avLst/>
          </a:prstGeom>
          <a:noFill/>
        </p:spPr>
        <p:txBody>
          <a:bodyPr wrap="square" rtlCol="0">
            <a:spAutoFit/>
          </a:bodyPr>
          <a:lstStyle/>
          <a:p>
            <a:r>
              <a:rPr lang="en-US" dirty="0" smtClean="0"/>
              <a:t>Exposition</a:t>
            </a:r>
            <a:endParaRPr lang="en-US" dirty="0"/>
          </a:p>
        </p:txBody>
      </p:sp>
      <p:sp>
        <p:nvSpPr>
          <p:cNvPr id="10" name="TextBox 9"/>
          <p:cNvSpPr txBox="1"/>
          <p:nvPr/>
        </p:nvSpPr>
        <p:spPr>
          <a:xfrm>
            <a:off x="1447800" y="4800600"/>
            <a:ext cx="6629400" cy="1754326"/>
          </a:xfrm>
          <a:prstGeom prst="rect">
            <a:avLst/>
          </a:prstGeom>
          <a:noFill/>
          <a:ln>
            <a:solidFill>
              <a:srgbClr val="C00000"/>
            </a:solidFill>
          </a:ln>
        </p:spPr>
        <p:txBody>
          <a:bodyPr wrap="square" rtlCol="0">
            <a:spAutoFit/>
          </a:bodyPr>
          <a:lstStyle/>
          <a:p>
            <a:pPr algn="ctr"/>
            <a:r>
              <a:rPr lang="en-US" dirty="0" smtClean="0"/>
              <a:t>Exposition</a:t>
            </a:r>
          </a:p>
          <a:p>
            <a:pPr algn="ctr"/>
            <a:r>
              <a:rPr lang="en-US" dirty="0" smtClean="0"/>
              <a:t>Inciting Incident</a:t>
            </a:r>
          </a:p>
          <a:p>
            <a:pPr algn="ctr"/>
            <a:r>
              <a:rPr lang="en-US" dirty="0" smtClean="0"/>
              <a:t>Rising Action</a:t>
            </a:r>
          </a:p>
          <a:p>
            <a:pPr algn="ctr"/>
            <a:r>
              <a:rPr lang="en-US" dirty="0" smtClean="0"/>
              <a:t>Climax</a:t>
            </a:r>
          </a:p>
          <a:p>
            <a:pPr algn="ctr"/>
            <a:r>
              <a:rPr lang="en-US" dirty="0" smtClean="0"/>
              <a:t>Falling Action</a:t>
            </a:r>
          </a:p>
          <a:p>
            <a:pPr algn="ctr"/>
            <a:r>
              <a:rPr lang="en-US" dirty="0" smtClean="0"/>
              <a:t>Resolution/Denouement</a:t>
            </a:r>
          </a:p>
        </p:txBody>
      </p:sp>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526850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962400" cy="1162050"/>
          </a:xfrm>
          <a:solidFill>
            <a:schemeClr val="accent2">
              <a:lumMod val="60000"/>
              <a:lumOff val="40000"/>
            </a:schemeClr>
          </a:solidFill>
          <a:ln>
            <a:solidFill>
              <a:schemeClr val="tx1">
                <a:lumMod val="85000"/>
                <a:lumOff val="15000"/>
              </a:schemeClr>
            </a:solidFill>
          </a:ln>
        </p:spPr>
        <p:txBody>
          <a:bodyPr>
            <a:noAutofit/>
          </a:bodyPr>
          <a:lstStyle/>
          <a:p>
            <a:r>
              <a:rPr lang="en-US" sz="3600" dirty="0" smtClean="0"/>
              <a:t>Elements of Drama</a:t>
            </a:r>
            <a:endParaRPr lang="en-US" sz="3600" dirty="0"/>
          </a:p>
        </p:txBody>
      </p:sp>
      <p:sp>
        <p:nvSpPr>
          <p:cNvPr id="4" name="Text Placeholder 3"/>
          <p:cNvSpPr>
            <a:spLocks noGrp="1"/>
          </p:cNvSpPr>
          <p:nvPr>
            <p:ph type="body" sz="half" idx="2"/>
          </p:nvPr>
        </p:nvSpPr>
        <p:spPr>
          <a:xfrm>
            <a:off x="457200" y="1435100"/>
            <a:ext cx="3962400" cy="4691063"/>
          </a:xfrm>
          <a:ln>
            <a:solidFill>
              <a:srgbClr val="C00000"/>
            </a:solidFill>
          </a:ln>
        </p:spPr>
        <p:txBody>
          <a:bodyPr>
            <a:normAutofit/>
          </a:bodyPr>
          <a:lstStyle/>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r>
              <a:rPr lang="en-US" sz="2800" dirty="0" smtClean="0"/>
              <a:t>Theme (Thought)</a:t>
            </a:r>
          </a:p>
          <a:p>
            <a:pPr marL="457200" indent="-457200">
              <a:buFont typeface="Arial" panose="020B0604020202020204" pitchFamily="34" charset="0"/>
              <a:buChar char="•"/>
            </a:pPr>
            <a:r>
              <a:rPr lang="en-US" sz="2800" dirty="0"/>
              <a:t>Spectacle </a:t>
            </a:r>
            <a:r>
              <a:rPr lang="en-US" sz="2800" smtClean="0"/>
              <a:t>(Setting/Design)</a:t>
            </a:r>
            <a:endParaRPr lang="en-US" sz="2800" dirty="0" smtClean="0"/>
          </a:p>
          <a:p>
            <a:pPr marL="457200" indent="-457200">
              <a:buFont typeface="Arial" panose="020B0604020202020204" pitchFamily="34" charset="0"/>
              <a:buChar char="•"/>
            </a:pPr>
            <a:r>
              <a:rPr lang="en-US" sz="2800" dirty="0" smtClean="0"/>
              <a:t>Plot</a:t>
            </a:r>
            <a:endParaRPr lang="en-US" sz="2800" dirty="0"/>
          </a:p>
          <a:p>
            <a:pPr marL="457200" indent="-457200">
              <a:buFont typeface="Arial" panose="020B0604020202020204" pitchFamily="34" charset="0"/>
              <a:buChar char="•"/>
            </a:pPr>
            <a:r>
              <a:rPr lang="en-US" sz="2800" dirty="0" smtClean="0"/>
              <a:t>Character</a:t>
            </a:r>
            <a:endParaRPr lang="en-US" sz="2800" dirty="0"/>
          </a:p>
          <a:p>
            <a:pPr marL="457200" indent="-457200">
              <a:buFont typeface="Arial" panose="020B0604020202020204" pitchFamily="34" charset="0"/>
              <a:buChar char="•"/>
            </a:pPr>
            <a:r>
              <a:rPr lang="en-US" sz="2800" dirty="0" smtClean="0"/>
              <a:t>Dialogue (Diction)</a:t>
            </a:r>
          </a:p>
          <a:p>
            <a:pPr marL="457200" indent="-457200">
              <a:buFont typeface="Arial" panose="020B0604020202020204" pitchFamily="34" charset="0"/>
              <a:buChar char="•"/>
            </a:pPr>
            <a:r>
              <a:rPr lang="en-US" sz="2800" dirty="0" smtClean="0"/>
              <a:t>Music</a:t>
            </a:r>
          </a:p>
          <a:p>
            <a:endParaRPr lang="en-US" sz="2800" dirty="0" smtClean="0"/>
          </a:p>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endParaRPr lang="en-US" sz="3200" dirty="0"/>
          </a:p>
          <a:p>
            <a:endParaRPr lang="en-US" dirty="0"/>
          </a:p>
        </p:txBody>
      </p:sp>
      <p:pic>
        <p:nvPicPr>
          <p:cNvPr id="7" name="Content Placeholder 6"/>
          <p:cNvPicPr>
            <a:picLocks noGrp="1" noChangeAspect="1"/>
          </p:cNvPicPr>
          <p:nvPr>
            <p:ph idx="1"/>
          </p:nvPr>
        </p:nvPicPr>
        <p:blipFill>
          <a:blip r:embed="rId5">
            <a:extLst>
              <a:ext uri="{28A0092B-C50C-407E-A947-70E740481C1C}">
                <a14:useLocalDpi xmlns:a14="http://schemas.microsoft.com/office/drawing/2010/main"/>
              </a:ext>
            </a:extLst>
          </a:blip>
          <a:stretch>
            <a:fillRect/>
          </a:stretch>
        </p:blipFill>
        <p:spPr>
          <a:xfrm>
            <a:off x="4648200" y="914400"/>
            <a:ext cx="4191000" cy="4495800"/>
          </a:xfr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02301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a:ln>
            <a:solidFill>
              <a:schemeClr val="accent2"/>
            </a:solidFill>
          </a:ln>
        </p:spPr>
        <p:txBody>
          <a:bodyPr>
            <a:normAutofit/>
          </a:bodyPr>
          <a:lstStyle/>
          <a:p>
            <a:r>
              <a:rPr lang="en-US" sz="4000" b="1" dirty="0" smtClean="0">
                <a:effectLst>
                  <a:outerShdw blurRad="50800" dist="50800" dir="5400000" algn="ctr" rotWithShape="0">
                    <a:schemeClr val="accent2"/>
                  </a:outerShdw>
                </a:effectLst>
              </a:rPr>
              <a:t>THEME/THOUGHT</a:t>
            </a:r>
            <a:endParaRPr lang="en-US" sz="4000" b="1" dirty="0">
              <a:effectLst>
                <a:outerShdw blurRad="50800" dist="50800" dir="5400000" algn="ctr" rotWithShape="0">
                  <a:schemeClr val="accent2"/>
                </a:outerShdw>
              </a:effectLst>
            </a:endParaRPr>
          </a:p>
        </p:txBody>
      </p:sp>
      <p:sp>
        <p:nvSpPr>
          <p:cNvPr id="3" name="Content Placeholder 2"/>
          <p:cNvSpPr>
            <a:spLocks noGrp="1"/>
          </p:cNvSpPr>
          <p:nvPr>
            <p:ph idx="1"/>
          </p:nvPr>
        </p:nvSpPr>
        <p:spPr>
          <a:xfrm>
            <a:off x="457200" y="1600200"/>
            <a:ext cx="8229600" cy="4724400"/>
          </a:xfrm>
          <a:solidFill>
            <a:schemeClr val="bg2"/>
          </a:solidFill>
          <a:ln>
            <a:solidFill>
              <a:schemeClr val="accent2"/>
            </a:solidFill>
          </a:ln>
        </p:spPr>
        <p:txBody>
          <a:bodyPr>
            <a:normAutofit fontScale="92500" lnSpcReduction="10000"/>
          </a:bodyPr>
          <a:lstStyle/>
          <a:p>
            <a:pPr>
              <a:buFont typeface="Wingdings" panose="05000000000000000000" pitchFamily="2" charset="2"/>
              <a:buChar char="v"/>
            </a:pPr>
            <a:r>
              <a:rPr lang="en-US" sz="2200" dirty="0" smtClean="0"/>
              <a:t>Theme is the central idea and message of a particular work, which is important to all forms of writing.</a:t>
            </a:r>
          </a:p>
          <a:p>
            <a:pPr>
              <a:buFont typeface="Wingdings" panose="05000000000000000000" pitchFamily="2" charset="2"/>
              <a:buChar char="v"/>
            </a:pPr>
            <a:endParaRPr lang="en-US" sz="2200" dirty="0"/>
          </a:p>
          <a:p>
            <a:pPr>
              <a:buFont typeface="Wingdings" panose="05000000000000000000" pitchFamily="2" charset="2"/>
              <a:buChar char="v"/>
            </a:pPr>
            <a:r>
              <a:rPr lang="en-US" sz="2200" dirty="0"/>
              <a:t>Theme is not necessarily the subject or topic of your work, but it’s a broader concept conveyed about that subject (</a:t>
            </a:r>
            <a:r>
              <a:rPr lang="en-US" sz="2200" i="1" dirty="0"/>
              <a:t>i.e., subject = toxic masculinity, theme = how toxic masculinity contributes to rape culture</a:t>
            </a:r>
            <a:r>
              <a:rPr lang="en-US" sz="2200" dirty="0"/>
              <a:t>).</a:t>
            </a:r>
          </a:p>
          <a:p>
            <a:pPr marL="0" indent="0">
              <a:buNone/>
            </a:pPr>
            <a:endParaRPr lang="en-US" sz="1300" dirty="0" smtClean="0"/>
          </a:p>
          <a:p>
            <a:pPr>
              <a:buFont typeface="Wingdings" panose="05000000000000000000" pitchFamily="2" charset="2"/>
              <a:buChar char="v"/>
            </a:pPr>
            <a:r>
              <a:rPr lang="en-US" sz="2200" dirty="0" smtClean="0"/>
              <a:t>Theme is usually the underpinning of an adaptation.</a:t>
            </a:r>
          </a:p>
          <a:p>
            <a:pPr marL="0" indent="0">
              <a:buNone/>
            </a:pPr>
            <a:endParaRPr lang="en-US" sz="1300" dirty="0" smtClean="0"/>
          </a:p>
          <a:p>
            <a:pPr>
              <a:buFont typeface="Wingdings" panose="05000000000000000000" pitchFamily="2" charset="2"/>
              <a:buChar char="v"/>
            </a:pPr>
            <a:r>
              <a:rPr lang="en-US" sz="2200" dirty="0" smtClean="0"/>
              <a:t>The </a:t>
            </a:r>
            <a:r>
              <a:rPr lang="en-US" sz="2200" dirty="0"/>
              <a:t>discovery of theme(s) can emerge at the beginning, in the middle, or even at the end of </a:t>
            </a:r>
            <a:r>
              <a:rPr lang="en-US" sz="2200" dirty="0" smtClean="0"/>
              <a:t>the work.</a:t>
            </a:r>
          </a:p>
          <a:p>
            <a:pPr marL="0" indent="0">
              <a:buNone/>
            </a:pPr>
            <a:endParaRPr lang="en-US" sz="1300" dirty="0"/>
          </a:p>
          <a:p>
            <a:pPr>
              <a:buFont typeface="Wingdings" panose="05000000000000000000" pitchFamily="2" charset="2"/>
              <a:buChar char="v"/>
            </a:pPr>
            <a:r>
              <a:rPr lang="en-US" sz="2200" dirty="0" smtClean="0"/>
              <a:t>With adaptation, theme should hold your work together by keeping you focused on the message you want to communicate to the audience.</a:t>
            </a:r>
          </a:p>
          <a:p>
            <a:pPr marL="0" indent="0">
              <a:buNone/>
            </a:pPr>
            <a:r>
              <a:rPr lang="en-US" sz="2200" dirty="0" smtClean="0"/>
              <a:t>     </a:t>
            </a:r>
            <a:endParaRPr lang="en-US" sz="2200"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02625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lum bright="70000" contrast="-70000"/>
            <a:extLst>
              <a:ext uri="{28A0092B-C50C-407E-A947-70E740481C1C}">
                <a14:useLocalDpi xmlns:a14="http://schemas.microsoft.com/office/drawing/2010/main"/>
              </a:ext>
            </a:extLst>
          </a:blip>
          <a:stretch>
            <a:fillRect/>
          </a:stretch>
        </p:blipFill>
        <p:spPr>
          <a:xfrm>
            <a:off x="2438400" y="1830860"/>
            <a:ext cx="4953000" cy="3709969"/>
          </a:xfrm>
          <a:prstGeom prst="rect">
            <a:avLst/>
          </a:prstGeom>
          <a:ln>
            <a:noFill/>
          </a:ln>
          <a:effectLst>
            <a:softEdge rad="112500"/>
          </a:effectLst>
        </p:spPr>
      </p:pic>
      <p:sp>
        <p:nvSpPr>
          <p:cNvPr id="2" name="Title 1"/>
          <p:cNvSpPr>
            <a:spLocks noGrp="1"/>
          </p:cNvSpPr>
          <p:nvPr>
            <p:ph type="title"/>
          </p:nvPr>
        </p:nvSpPr>
        <p:spPr>
          <a:ln>
            <a:solidFill>
              <a:schemeClr val="accent2"/>
            </a:solidFill>
          </a:ln>
        </p:spPr>
        <p:txBody>
          <a:bodyPr>
            <a:normAutofit/>
          </a:bodyPr>
          <a:lstStyle/>
          <a:p>
            <a:r>
              <a:rPr lang="en-US" sz="4000" b="1" dirty="0" smtClean="0">
                <a:effectLst>
                  <a:outerShdw blurRad="50800" dist="50800" dir="5400000" algn="ctr" rotWithShape="0">
                    <a:schemeClr val="accent2"/>
                  </a:outerShdw>
                </a:effectLst>
              </a:rPr>
              <a:t>SPECTACLE/SETTING</a:t>
            </a:r>
            <a:endParaRPr lang="en-US" sz="4000" b="1" dirty="0">
              <a:effectLst>
                <a:outerShdw blurRad="50800" dist="50800" dir="5400000" algn="ctr" rotWithShape="0">
                  <a:schemeClr val="accent2"/>
                </a:outerShdw>
              </a:effectLst>
            </a:endParaRPr>
          </a:p>
        </p:txBody>
      </p:sp>
      <p:sp>
        <p:nvSpPr>
          <p:cNvPr id="3" name="Content Placeholder 2"/>
          <p:cNvSpPr>
            <a:spLocks noGrp="1"/>
          </p:cNvSpPr>
          <p:nvPr>
            <p:ph idx="1"/>
          </p:nvPr>
        </p:nvSpPr>
        <p:spPr>
          <a:ln>
            <a:solidFill>
              <a:schemeClr val="accent2"/>
            </a:solidFill>
          </a:ln>
        </p:spPr>
        <p:txBody>
          <a:bodyPr>
            <a:normAutofit lnSpcReduction="10000"/>
          </a:bodyPr>
          <a:lstStyle/>
          <a:p>
            <a:pPr lvl="0">
              <a:buFont typeface="Wingdings" panose="05000000000000000000" pitchFamily="2" charset="2"/>
              <a:buChar char="v"/>
            </a:pPr>
            <a:r>
              <a:rPr lang="en-US" sz="2000" dirty="0" smtClean="0">
                <a:solidFill>
                  <a:prstClr val="black"/>
                </a:solidFill>
              </a:rPr>
              <a:t>Spectacle is scenery,  costumes, lighting design,  and other technical elements, and some even include special effects in this category.</a:t>
            </a:r>
          </a:p>
          <a:p>
            <a:pPr lvl="0">
              <a:buFont typeface="Wingdings" panose="05000000000000000000" pitchFamily="2" charset="2"/>
              <a:buChar char="v"/>
            </a:pPr>
            <a:r>
              <a:rPr lang="en-US" sz="2000" dirty="0" smtClean="0">
                <a:solidFill>
                  <a:prstClr val="black"/>
                </a:solidFill>
              </a:rPr>
              <a:t>Setting </a:t>
            </a:r>
            <a:r>
              <a:rPr lang="en-US" sz="2000" dirty="0">
                <a:solidFill>
                  <a:prstClr val="black"/>
                </a:solidFill>
              </a:rPr>
              <a:t>is the elements that are created to form a sense of place of where the action is happening.</a:t>
            </a:r>
          </a:p>
          <a:p>
            <a:pPr lvl="0">
              <a:buFont typeface="Wingdings" panose="05000000000000000000" pitchFamily="2" charset="2"/>
              <a:buChar char="v"/>
            </a:pPr>
            <a:r>
              <a:rPr lang="en-US" sz="2000" dirty="0" smtClean="0">
                <a:solidFill>
                  <a:prstClr val="black"/>
                </a:solidFill>
              </a:rPr>
              <a:t>Setting is not just properties (props); in fact, theatre can happen on a </a:t>
            </a:r>
            <a:r>
              <a:rPr lang="en-US" sz="2000" dirty="0">
                <a:solidFill>
                  <a:prstClr val="black"/>
                </a:solidFill>
              </a:rPr>
              <a:t>bare </a:t>
            </a:r>
            <a:r>
              <a:rPr lang="en-US" sz="2000" dirty="0" smtClean="0">
                <a:solidFill>
                  <a:prstClr val="black"/>
                </a:solidFill>
              </a:rPr>
              <a:t>stage. </a:t>
            </a:r>
          </a:p>
          <a:p>
            <a:pPr lvl="0">
              <a:buFont typeface="Wingdings" panose="05000000000000000000" pitchFamily="2" charset="2"/>
              <a:buChar char="v"/>
            </a:pPr>
            <a:r>
              <a:rPr lang="en-US" sz="2000" dirty="0" smtClean="0">
                <a:solidFill>
                  <a:prstClr val="black"/>
                </a:solidFill>
              </a:rPr>
              <a:t>Setting influences what characters say and do.</a:t>
            </a:r>
          </a:p>
          <a:p>
            <a:pPr lvl="0">
              <a:buFont typeface="Wingdings" panose="05000000000000000000" pitchFamily="2" charset="2"/>
              <a:buChar char="v"/>
            </a:pPr>
            <a:r>
              <a:rPr lang="en-US" sz="2000" dirty="0" smtClean="0">
                <a:solidFill>
                  <a:prstClr val="black"/>
                </a:solidFill>
              </a:rPr>
              <a:t>As you think about setting and/or spectacle, consider </a:t>
            </a:r>
            <a:r>
              <a:rPr lang="en-US" sz="2000" dirty="0">
                <a:solidFill>
                  <a:prstClr val="black"/>
                </a:solidFill>
              </a:rPr>
              <a:t>when and where your  piece takes place:</a:t>
            </a:r>
          </a:p>
          <a:p>
            <a:pPr lvl="1">
              <a:buFont typeface="Courier New" panose="02070309020205020404" pitchFamily="49" charset="0"/>
              <a:buChar char="o"/>
            </a:pPr>
            <a:r>
              <a:rPr lang="en-US" sz="1800" dirty="0">
                <a:solidFill>
                  <a:prstClr val="black"/>
                </a:solidFill>
              </a:rPr>
              <a:t>Does the work take place in multiple places, spanning different times</a:t>
            </a:r>
            <a:r>
              <a:rPr lang="en-US" sz="1800" dirty="0" smtClean="0">
                <a:solidFill>
                  <a:prstClr val="black"/>
                </a:solidFill>
              </a:rPr>
              <a:t>?</a:t>
            </a:r>
          </a:p>
          <a:p>
            <a:pPr lvl="1">
              <a:buFont typeface="Courier New" panose="02070309020205020404" pitchFamily="49" charset="0"/>
              <a:buChar char="o"/>
            </a:pPr>
            <a:r>
              <a:rPr lang="en-US" sz="1800" dirty="0" smtClean="0">
                <a:solidFill>
                  <a:prstClr val="black"/>
                </a:solidFill>
              </a:rPr>
              <a:t>Do you want to transform the perception of space, making the performance more interactive?</a:t>
            </a:r>
            <a:endParaRPr lang="en-US" sz="1800" dirty="0">
              <a:solidFill>
                <a:prstClr val="black"/>
              </a:solidFill>
            </a:endParaRPr>
          </a:p>
          <a:p>
            <a:pPr lvl="1">
              <a:buFont typeface="Courier New" panose="02070309020205020404" pitchFamily="49" charset="0"/>
              <a:buChar char="o"/>
            </a:pPr>
            <a:r>
              <a:rPr lang="en-US" sz="1800" dirty="0" smtClean="0">
                <a:solidFill>
                  <a:prstClr val="black"/>
                </a:solidFill>
              </a:rPr>
              <a:t>What </a:t>
            </a:r>
            <a:r>
              <a:rPr lang="en-US" sz="1800" dirty="0">
                <a:solidFill>
                  <a:prstClr val="black"/>
                </a:solidFill>
              </a:rPr>
              <a:t>are some </a:t>
            </a:r>
            <a:r>
              <a:rPr lang="en-US" sz="1800" dirty="0" smtClean="0">
                <a:solidFill>
                  <a:prstClr val="black"/>
                </a:solidFill>
              </a:rPr>
              <a:t>design elements </a:t>
            </a:r>
            <a:r>
              <a:rPr lang="en-US" sz="1800" dirty="0">
                <a:solidFill>
                  <a:prstClr val="black"/>
                </a:solidFill>
              </a:rPr>
              <a:t>of </a:t>
            </a:r>
            <a:r>
              <a:rPr lang="en-US" sz="1800" dirty="0" smtClean="0">
                <a:solidFill>
                  <a:prstClr val="black"/>
                </a:solidFill>
              </a:rPr>
              <a:t>the setting</a:t>
            </a:r>
            <a:r>
              <a:rPr lang="en-US" sz="1800" dirty="0">
                <a:solidFill>
                  <a:prstClr val="black"/>
                </a:solidFill>
              </a:rPr>
              <a:t>? (i.e., a lighted backdrop, etc.)</a:t>
            </a:r>
          </a:p>
          <a:p>
            <a:pPr lvl="1">
              <a:buFont typeface="Courier New" panose="02070309020205020404" pitchFamily="49" charset="0"/>
              <a:buChar char="o"/>
            </a:pPr>
            <a:r>
              <a:rPr lang="en-US" sz="1800" dirty="0">
                <a:solidFill>
                  <a:prstClr val="black"/>
                </a:solidFill>
              </a:rPr>
              <a:t>D</a:t>
            </a:r>
            <a:r>
              <a:rPr lang="en-US" sz="1800" dirty="0" smtClean="0">
                <a:solidFill>
                  <a:prstClr val="black"/>
                </a:solidFill>
              </a:rPr>
              <a:t>oes the </a:t>
            </a:r>
            <a:r>
              <a:rPr lang="en-US" sz="1800" dirty="0">
                <a:solidFill>
                  <a:prstClr val="black"/>
                </a:solidFill>
              </a:rPr>
              <a:t>setting help to enrich the theatrical piece? </a:t>
            </a:r>
          </a:p>
          <a:p>
            <a:pPr marL="0" indent="0">
              <a:buNone/>
            </a:pPr>
            <a:endParaRPr lang="en-US" sz="2200" dirty="0"/>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96120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2"/>
            </a:solidFill>
          </a:ln>
        </p:spPr>
        <p:txBody>
          <a:bodyPr>
            <a:normAutofit/>
          </a:bodyPr>
          <a:lstStyle/>
          <a:p>
            <a:r>
              <a:rPr lang="en-US" sz="4000" b="1" dirty="0" smtClean="0">
                <a:effectLst>
                  <a:outerShdw blurRad="50800" dist="50800" dir="5400000" algn="ctr" rotWithShape="0">
                    <a:schemeClr val="accent2"/>
                  </a:outerShdw>
                </a:effectLst>
              </a:rPr>
              <a:t>PLOT </a:t>
            </a:r>
            <a:endParaRPr lang="en-US" sz="4000" b="1" dirty="0">
              <a:effectLst>
                <a:outerShdw blurRad="50800" dist="50800" dir="5400000" algn="ctr" rotWithShape="0">
                  <a:schemeClr val="accent2"/>
                </a:outerShdw>
              </a:effectLst>
            </a:endParaRPr>
          </a:p>
        </p:txBody>
      </p:sp>
      <p:sp>
        <p:nvSpPr>
          <p:cNvPr id="3" name="Content Placeholder 2"/>
          <p:cNvSpPr>
            <a:spLocks noGrp="1"/>
          </p:cNvSpPr>
          <p:nvPr>
            <p:ph idx="1"/>
          </p:nvPr>
        </p:nvSpPr>
        <p:spPr>
          <a:xfrm>
            <a:off x="457200" y="1600200"/>
            <a:ext cx="8229600" cy="4800600"/>
          </a:xfrm>
          <a:ln>
            <a:solidFill>
              <a:schemeClr val="accent2"/>
            </a:solidFill>
          </a:ln>
        </p:spPr>
        <p:txBody>
          <a:bodyPr>
            <a:normAutofit/>
          </a:bodyPr>
          <a:lstStyle/>
          <a:p>
            <a:r>
              <a:rPr lang="en-US" sz="2400" dirty="0"/>
              <a:t>The </a:t>
            </a:r>
            <a:r>
              <a:rPr lang="en-US" sz="2400" b="1" i="1" dirty="0"/>
              <a:t>plot</a:t>
            </a:r>
            <a:r>
              <a:rPr lang="en-US" sz="2400" dirty="0"/>
              <a:t> i</a:t>
            </a:r>
            <a:r>
              <a:rPr lang="en-US" sz="2400" dirty="0" smtClean="0"/>
              <a:t>s an arranged series of events/actions in the story that involves conflict.</a:t>
            </a:r>
            <a:endParaRPr lang="en-US" sz="2400" dirty="0"/>
          </a:p>
          <a:p>
            <a:endParaRPr lang="en-US" sz="2200" dirty="0" smtClean="0"/>
          </a:p>
          <a:p>
            <a:endParaRPr lang="en-US" sz="2200" dirty="0"/>
          </a:p>
          <a:p>
            <a:endParaRPr lang="en-US" sz="2200" dirty="0" smtClean="0"/>
          </a:p>
          <a:p>
            <a:endParaRPr lang="en-US" sz="2200" dirty="0"/>
          </a:p>
          <a:p>
            <a:endParaRPr lang="en-US" sz="2200" dirty="0" smtClean="0"/>
          </a:p>
          <a:p>
            <a:endParaRPr lang="en-US" sz="2200" dirty="0" smtClean="0"/>
          </a:p>
          <a:p>
            <a:r>
              <a:rPr lang="en-US" sz="2200" dirty="0" smtClean="0"/>
              <a:t>The </a:t>
            </a:r>
            <a:r>
              <a:rPr lang="en-US" sz="2200" b="1" i="1" dirty="0" smtClean="0"/>
              <a:t>subplot </a:t>
            </a:r>
            <a:r>
              <a:rPr lang="en-US" sz="2200" dirty="0" smtClean="0"/>
              <a:t>is considered a secondary plot or “minor story” that provides another layer to a story, creating greater complexity.</a:t>
            </a:r>
          </a:p>
          <a:p>
            <a:r>
              <a:rPr lang="en-US" sz="2200" dirty="0" smtClean="0"/>
              <a:t>In traditional theatre, some plays are plot-driven while others are character-driven.</a:t>
            </a:r>
            <a:endParaRPr lang="en-US" sz="2200" dirty="0"/>
          </a:p>
        </p:txBody>
      </p:sp>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819400" y="2590800"/>
            <a:ext cx="3352800" cy="1988013"/>
          </a:xfrm>
          <a:prstGeom prst="rect">
            <a:avLst/>
          </a:prstGeom>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2501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5">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tretch>
            <a:fillRect/>
          </a:stretch>
        </p:blipFill>
        <p:spPr>
          <a:xfrm>
            <a:off x="2349243" y="2013858"/>
            <a:ext cx="4795416" cy="3472542"/>
          </a:xfrm>
          <a:prstGeom prst="rect">
            <a:avLst/>
          </a:prstGeom>
          <a:ln>
            <a:noFill/>
          </a:ln>
          <a:effectLst>
            <a:softEdge rad="635000"/>
          </a:effectLst>
        </p:spPr>
      </p:pic>
      <p:sp>
        <p:nvSpPr>
          <p:cNvPr id="2" name="Title 1"/>
          <p:cNvSpPr>
            <a:spLocks noGrp="1"/>
          </p:cNvSpPr>
          <p:nvPr>
            <p:ph type="title"/>
          </p:nvPr>
        </p:nvSpPr>
        <p:spPr>
          <a:xfrm>
            <a:off x="457200" y="274638"/>
            <a:ext cx="8229600" cy="944562"/>
          </a:xfrm>
          <a:ln>
            <a:solidFill>
              <a:schemeClr val="accent2"/>
            </a:solidFill>
          </a:ln>
        </p:spPr>
        <p:txBody>
          <a:bodyPr>
            <a:normAutofit fontScale="90000"/>
          </a:bodyPr>
          <a:lstStyle/>
          <a:p>
            <a:r>
              <a:rPr lang="en-US" b="1" dirty="0" smtClean="0">
                <a:effectLst>
                  <a:outerShdw blurRad="50800" dist="50800" dir="5400000" algn="ctr" rotWithShape="0">
                    <a:schemeClr val="accent2"/>
                  </a:outerShdw>
                </a:effectLst>
              </a:rPr>
              <a:t/>
            </a:r>
            <a:br>
              <a:rPr lang="en-US" b="1" dirty="0" smtClean="0">
                <a:effectLst>
                  <a:outerShdw blurRad="50800" dist="50800" dir="5400000" algn="ctr" rotWithShape="0">
                    <a:schemeClr val="accent2"/>
                  </a:outerShdw>
                </a:effectLst>
              </a:rPr>
            </a:br>
            <a:r>
              <a:rPr lang="en-US" b="1" dirty="0" smtClean="0">
                <a:effectLst>
                  <a:outerShdw blurRad="50800" dist="50800" dir="5400000" algn="ctr" rotWithShape="0">
                    <a:schemeClr val="accent2"/>
                  </a:outerShdw>
                </a:effectLst>
              </a:rPr>
              <a:t>CHARACTER</a:t>
            </a:r>
            <a:r>
              <a:rPr lang="en-US" dirty="0" smtClean="0"/>
              <a:t/>
            </a:r>
            <a:br>
              <a:rPr lang="en-US" dirty="0" smtClean="0"/>
            </a:br>
            <a:endParaRPr lang="en-US" dirty="0"/>
          </a:p>
        </p:txBody>
      </p:sp>
      <p:sp>
        <p:nvSpPr>
          <p:cNvPr id="3" name="Content Placeholder 2"/>
          <p:cNvSpPr>
            <a:spLocks noGrp="1"/>
          </p:cNvSpPr>
          <p:nvPr>
            <p:ph idx="1"/>
          </p:nvPr>
        </p:nvSpPr>
        <p:spPr>
          <a:xfrm>
            <a:off x="457200" y="1371600"/>
            <a:ext cx="8229600" cy="5181600"/>
          </a:xfrm>
          <a:ln>
            <a:solidFill>
              <a:schemeClr val="accent2"/>
            </a:solidFill>
          </a:ln>
        </p:spPr>
        <p:txBody>
          <a:bodyPr>
            <a:normAutofit/>
          </a:bodyPr>
          <a:lstStyle/>
          <a:p>
            <a:pPr marL="0" indent="0">
              <a:buNone/>
            </a:pPr>
            <a:endParaRPr lang="en-US" sz="1900" dirty="0" smtClean="0"/>
          </a:p>
          <a:p>
            <a:pPr>
              <a:buFont typeface="Wingdings" panose="05000000000000000000" pitchFamily="2" charset="2"/>
              <a:buChar char="v"/>
            </a:pPr>
            <a:r>
              <a:rPr lang="en-US" sz="1900" dirty="0" smtClean="0"/>
              <a:t>The characters are the people in the play and/or personified entities</a:t>
            </a:r>
            <a:r>
              <a:rPr lang="en-US" sz="1900" dirty="0"/>
              <a:t> </a:t>
            </a:r>
            <a:r>
              <a:rPr lang="en-US" sz="1900" dirty="0" smtClean="0"/>
              <a:t>(i.e., setting can function as a character; a particular object may function as a character).</a:t>
            </a:r>
          </a:p>
          <a:p>
            <a:pPr>
              <a:buFont typeface="Wingdings" panose="05000000000000000000" pitchFamily="2" charset="2"/>
              <a:buChar char="v"/>
            </a:pPr>
            <a:r>
              <a:rPr lang="en-US" sz="1900" dirty="0" smtClean="0"/>
              <a:t>In traditional theatre, some plays are </a:t>
            </a:r>
            <a:r>
              <a:rPr lang="en-US" sz="1900" b="1" i="1" dirty="0" smtClean="0"/>
              <a:t>character-driven </a:t>
            </a:r>
            <a:r>
              <a:rPr lang="en-US" sz="1900" dirty="0" smtClean="0"/>
              <a:t>so character development and characterization is central. </a:t>
            </a:r>
            <a:r>
              <a:rPr lang="en-US" sz="1900" dirty="0"/>
              <a:t> </a:t>
            </a:r>
            <a:r>
              <a:rPr lang="en-US" sz="1900" i="1" dirty="0" smtClean="0"/>
              <a:t>Who are the characters? </a:t>
            </a:r>
            <a:r>
              <a:rPr lang="en-US" sz="1900" b="1" i="1" u="sng" dirty="0" smtClean="0"/>
              <a:t>What do they want?  What is the character’s motivation? What’s at stake? What is preventing them from getting it? Do they get what they want by the end?</a:t>
            </a:r>
          </a:p>
          <a:p>
            <a:pPr>
              <a:buFont typeface="Wingdings" panose="05000000000000000000" pitchFamily="2" charset="2"/>
              <a:buChar char="v"/>
            </a:pPr>
            <a:r>
              <a:rPr lang="en-US" sz="1900" dirty="0" smtClean="0"/>
              <a:t>The main character is considered the </a:t>
            </a:r>
            <a:r>
              <a:rPr lang="en-US" sz="1900" b="1" i="1" dirty="0" smtClean="0"/>
              <a:t>protagonist, </a:t>
            </a:r>
            <a:r>
              <a:rPr lang="en-US" sz="1900" dirty="0" smtClean="0"/>
              <a:t>while an opposing character and/or entity is considered the </a:t>
            </a:r>
            <a:r>
              <a:rPr lang="en-US" sz="1900" b="1" i="1" dirty="0" smtClean="0"/>
              <a:t>antagonist.  </a:t>
            </a:r>
            <a:r>
              <a:rPr lang="en-US" sz="1900" dirty="0" smtClean="0"/>
              <a:t>Each character should have his/her own distinct personality and character traits.</a:t>
            </a:r>
            <a:endParaRPr lang="en-US" sz="1900" b="1" i="1" dirty="0" smtClean="0"/>
          </a:p>
          <a:p>
            <a:pPr>
              <a:buFont typeface="Wingdings" panose="05000000000000000000" pitchFamily="2" charset="2"/>
              <a:buChar char="v"/>
            </a:pPr>
            <a:r>
              <a:rPr lang="en-US" sz="1900" dirty="0" smtClean="0"/>
              <a:t>With your adaptation, I want you to think about who should be on stage.  </a:t>
            </a:r>
          </a:p>
          <a:p>
            <a:pPr lvl="1">
              <a:buFont typeface="Wingdings" panose="05000000000000000000" pitchFamily="2" charset="2"/>
              <a:buChar char="§"/>
            </a:pPr>
            <a:r>
              <a:rPr lang="en-US" sz="1800" dirty="0"/>
              <a:t>	</a:t>
            </a:r>
            <a:r>
              <a:rPr lang="en-US" sz="1900" dirty="0" smtClean="0"/>
              <a:t>Do you want to transform the speaker in the poem into a character?  </a:t>
            </a:r>
          </a:p>
          <a:p>
            <a:pPr lvl="1">
              <a:buFont typeface="Wingdings" panose="05000000000000000000" pitchFamily="2" charset="2"/>
              <a:buChar char="§"/>
            </a:pPr>
            <a:r>
              <a:rPr lang="en-US" sz="1600" dirty="0"/>
              <a:t>	</a:t>
            </a:r>
            <a:r>
              <a:rPr lang="en-US" sz="1900" dirty="0" smtClean="0"/>
              <a:t>Can you create characters/additional voices from people mentioned in the poems?</a:t>
            </a:r>
          </a:p>
          <a:p>
            <a:pPr lvl="1">
              <a:buFont typeface="Wingdings" panose="05000000000000000000" pitchFamily="2" charset="2"/>
              <a:buChar char="§"/>
            </a:pPr>
            <a:r>
              <a:rPr lang="en-US" sz="1900" dirty="0" smtClean="0"/>
              <a:t>Should there be a narrator?</a:t>
            </a:r>
          </a:p>
          <a:p>
            <a:pPr marL="457200" lvl="1" indent="0">
              <a:buNone/>
            </a:pPr>
            <a:endParaRPr lang="en-US" sz="1800" dirty="0" smtClean="0"/>
          </a:p>
          <a:p>
            <a:pPr marL="0" indent="0">
              <a:buNone/>
            </a:pPr>
            <a:endParaRPr lang="en-US" sz="2200"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05230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2"/>
            </a:solidFill>
          </a:ln>
        </p:spPr>
        <p:txBody>
          <a:bodyPr>
            <a:normAutofit/>
          </a:bodyPr>
          <a:lstStyle/>
          <a:p>
            <a:pPr algn="ctr"/>
            <a:r>
              <a:rPr lang="en-US" sz="4000" b="1" dirty="0" smtClean="0">
                <a:effectLst>
                  <a:outerShdw blurRad="50800" dist="50800" dir="5400000" algn="ctr" rotWithShape="0">
                    <a:schemeClr val="accent2"/>
                  </a:outerShdw>
                </a:effectLst>
              </a:rPr>
              <a:t>DIALOGUE</a:t>
            </a:r>
            <a:endParaRPr lang="en-US" sz="4000" b="1" dirty="0">
              <a:effectLst>
                <a:outerShdw blurRad="50800" dist="50800" dir="5400000" algn="ctr" rotWithShape="0">
                  <a:schemeClr val="accent2"/>
                </a:outerShdw>
              </a:effectLst>
            </a:endParaRPr>
          </a:p>
        </p:txBody>
      </p:sp>
      <p:sp>
        <p:nvSpPr>
          <p:cNvPr id="8" name="Content Placeholder 7"/>
          <p:cNvSpPr>
            <a:spLocks noGrp="1"/>
          </p:cNvSpPr>
          <p:nvPr>
            <p:ph sz="half" idx="1"/>
          </p:nvPr>
        </p:nvSpPr>
        <p:spPr>
          <a:xfrm>
            <a:off x="457200" y="1600200"/>
            <a:ext cx="4267200" cy="4525963"/>
          </a:xfrm>
          <a:solidFill>
            <a:schemeClr val="bg1"/>
          </a:solidFill>
          <a:ln>
            <a:solidFill>
              <a:schemeClr val="accent2">
                <a:lumMod val="75000"/>
              </a:schemeClr>
            </a:solidFill>
          </a:ln>
        </p:spPr>
        <p:txBody>
          <a:bodyPr>
            <a:normAutofit/>
          </a:bodyPr>
          <a:lstStyle/>
          <a:p>
            <a:r>
              <a:rPr lang="en-US" sz="1800" dirty="0" smtClean="0"/>
              <a:t>Dialogue is words that are spoken between characters.</a:t>
            </a:r>
          </a:p>
          <a:p>
            <a:r>
              <a:rPr lang="en-US" sz="1800" dirty="0" smtClean="0"/>
              <a:t>Dialogue is what the character needs to express and not what the writer needs to express.</a:t>
            </a:r>
            <a:endParaRPr lang="en-US" sz="1800" dirty="0"/>
          </a:p>
          <a:p>
            <a:r>
              <a:rPr lang="en-US" sz="1800" dirty="0" smtClean="0"/>
              <a:t>Dialogue is the element that reveals character.</a:t>
            </a:r>
          </a:p>
          <a:p>
            <a:r>
              <a:rPr lang="en-US" sz="1800" dirty="0" smtClean="0"/>
              <a:t>Dialogue should move the story/plot forward.</a:t>
            </a:r>
          </a:p>
          <a:p>
            <a:r>
              <a:rPr lang="en-US" sz="1800" dirty="0" smtClean="0"/>
              <a:t>With dialogue, consider what’s being said, why it’s being said, in what manner is it being said, and how do other characters react to it?</a:t>
            </a:r>
          </a:p>
          <a:p>
            <a:r>
              <a:rPr lang="en-US" sz="1800" dirty="0"/>
              <a:t>D</a:t>
            </a:r>
            <a:r>
              <a:rPr lang="en-US" sz="1800" dirty="0" smtClean="0"/>
              <a:t>oes the language/diction of the work contribute to the mood?</a:t>
            </a:r>
          </a:p>
          <a:p>
            <a:endParaRPr lang="en-US" sz="1800" dirty="0" smtClean="0"/>
          </a:p>
        </p:txBody>
      </p:sp>
      <p:pic>
        <p:nvPicPr>
          <p:cNvPr id="10" name="Content Placeholder 9"/>
          <p:cNvPicPr>
            <a:picLocks noGrp="1" noChangeAspect="1"/>
          </p:cNvPicPr>
          <p:nvPr>
            <p:ph sz="half" idx="2"/>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4953000" y="1600200"/>
            <a:ext cx="3733800" cy="2893558"/>
          </a:xfrm>
          <a:ln>
            <a:solidFill>
              <a:schemeClr val="accent2">
                <a:lumMod val="75000"/>
                <a:alpha val="80000"/>
              </a:schemeClr>
            </a:solidFill>
          </a:ln>
        </p:spPr>
      </p:pic>
      <p:sp>
        <p:nvSpPr>
          <p:cNvPr id="12" name="TextBox 11"/>
          <p:cNvSpPr txBox="1"/>
          <p:nvPr/>
        </p:nvSpPr>
        <p:spPr>
          <a:xfrm>
            <a:off x="4953000" y="4618672"/>
            <a:ext cx="3733800" cy="1477328"/>
          </a:xfrm>
          <a:prstGeom prst="rect">
            <a:avLst/>
          </a:prstGeom>
          <a:noFill/>
          <a:ln>
            <a:solidFill>
              <a:schemeClr val="accent2"/>
            </a:solidFill>
          </a:ln>
        </p:spPr>
        <p:txBody>
          <a:bodyPr wrap="square" rtlCol="0">
            <a:spAutoFit/>
          </a:bodyPr>
          <a:lstStyle/>
          <a:p>
            <a:pPr algn="ctr"/>
            <a:r>
              <a:rPr lang="en-US" b="1" dirty="0" smtClean="0"/>
              <a:t>Additional use of language on stage:</a:t>
            </a:r>
          </a:p>
          <a:p>
            <a:pPr marL="285750" indent="-285750" algn="ctr">
              <a:buFont typeface="Arial" panose="020B0604020202020204" pitchFamily="34" charset="0"/>
              <a:buChar char="•"/>
            </a:pPr>
            <a:r>
              <a:rPr lang="en-US" dirty="0" smtClean="0"/>
              <a:t>Narration</a:t>
            </a:r>
          </a:p>
          <a:p>
            <a:pPr marL="285750" indent="-285750" algn="ctr">
              <a:buFont typeface="Arial" panose="020B0604020202020204" pitchFamily="34" charset="0"/>
              <a:buChar char="•"/>
            </a:pPr>
            <a:r>
              <a:rPr lang="en-US" dirty="0" smtClean="0"/>
              <a:t>Monologue</a:t>
            </a:r>
          </a:p>
          <a:p>
            <a:pPr marL="285750" indent="-285750" algn="ctr">
              <a:buFont typeface="Arial" panose="020B0604020202020204" pitchFamily="34" charset="0"/>
              <a:buChar char="•"/>
            </a:pPr>
            <a:r>
              <a:rPr lang="en-US" dirty="0" smtClean="0"/>
              <a:t>Soliloquy</a:t>
            </a:r>
          </a:p>
          <a:p>
            <a:pPr marL="285750" indent="-285750" algn="ctr">
              <a:buFont typeface="Arial" panose="020B0604020202020204" pitchFamily="34" charset="0"/>
              <a:buChar char="•"/>
            </a:pPr>
            <a:r>
              <a:rPr lang="en-US" dirty="0" smtClean="0"/>
              <a:t>Dramatic Monologue</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33695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a:ln>
            <a:solidFill>
              <a:schemeClr val="accent2"/>
            </a:solidFill>
          </a:ln>
        </p:spPr>
        <p:txBody>
          <a:bodyPr/>
          <a:lstStyle/>
          <a:p>
            <a:r>
              <a:rPr lang="en-US" b="1" dirty="0" smtClean="0">
                <a:effectLst>
                  <a:outerShdw blurRad="50800" dist="50800" dir="5400000" algn="ctr" rotWithShape="0">
                    <a:schemeClr val="accent2"/>
                  </a:outerShdw>
                </a:effectLst>
              </a:rPr>
              <a:t>MUSIC</a:t>
            </a:r>
            <a:endParaRPr lang="en-US" dirty="0"/>
          </a:p>
        </p:txBody>
      </p:sp>
      <p:sp>
        <p:nvSpPr>
          <p:cNvPr id="3" name="Content Placeholder 2"/>
          <p:cNvSpPr>
            <a:spLocks noGrp="1"/>
          </p:cNvSpPr>
          <p:nvPr>
            <p:ph sz="half" idx="1"/>
          </p:nvPr>
        </p:nvSpPr>
        <p:spPr>
          <a:xfrm>
            <a:off x="457200" y="1371600"/>
            <a:ext cx="4876800" cy="5105400"/>
          </a:xfrm>
          <a:ln>
            <a:solidFill>
              <a:schemeClr val="accent2"/>
            </a:solidFill>
          </a:ln>
        </p:spPr>
        <p:txBody>
          <a:bodyPr>
            <a:normAutofit fontScale="92500" lnSpcReduction="20000"/>
          </a:bodyPr>
          <a:lstStyle/>
          <a:p>
            <a:r>
              <a:rPr lang="en-US" sz="2400" dirty="0" smtClean="0"/>
              <a:t>Music can be a musical composition in the piece.</a:t>
            </a:r>
          </a:p>
          <a:p>
            <a:r>
              <a:rPr lang="en-US" sz="2400" dirty="0" smtClean="0"/>
              <a:t>Music can refer to the rhythm of the language in dialogue or monologue. </a:t>
            </a:r>
          </a:p>
          <a:p>
            <a:r>
              <a:rPr lang="en-US" sz="2400" dirty="0" smtClean="0"/>
              <a:t>Music can be sound effects.</a:t>
            </a:r>
          </a:p>
          <a:p>
            <a:r>
              <a:rPr lang="en-US" sz="2400" dirty="0" smtClean="0"/>
              <a:t>Character voices can serve as instruments of sound.</a:t>
            </a:r>
          </a:p>
          <a:p>
            <a:r>
              <a:rPr lang="en-US" sz="2400" dirty="0" smtClean="0"/>
              <a:t>Music can be songs, chants, </a:t>
            </a:r>
            <a:r>
              <a:rPr lang="en-US" sz="2400" smtClean="0"/>
              <a:t>or a chorus </a:t>
            </a:r>
            <a:r>
              <a:rPr lang="en-US" sz="2400" dirty="0" smtClean="0"/>
              <a:t>of voices.</a:t>
            </a:r>
          </a:p>
          <a:p>
            <a:r>
              <a:rPr lang="en-US" sz="2400" dirty="0"/>
              <a:t>Music </a:t>
            </a:r>
            <a:r>
              <a:rPr lang="en-US" sz="2400" dirty="0" smtClean="0"/>
              <a:t>influences </a:t>
            </a:r>
            <a:r>
              <a:rPr lang="en-US" sz="2400" dirty="0"/>
              <a:t>the pace/tempo of the performance piece.</a:t>
            </a:r>
          </a:p>
          <a:p>
            <a:r>
              <a:rPr lang="en-US" sz="2400" dirty="0" smtClean="0"/>
              <a:t>The absence of sound/silence can be a tool of music.</a:t>
            </a:r>
          </a:p>
          <a:p>
            <a:r>
              <a:rPr lang="en-US" sz="2400" dirty="0" smtClean="0"/>
              <a:t>The pattern that music creates in a piece most often contributes to the theme. </a:t>
            </a:r>
            <a:endParaRPr lang="en-US" sz="2400" dirty="0"/>
          </a:p>
        </p:txBody>
      </p:sp>
      <p:pic>
        <p:nvPicPr>
          <p:cNvPr id="5" name="Content Placeholder 4"/>
          <p:cNvPicPr>
            <a:picLocks noGrp="1" noChangeAspect="1"/>
          </p:cNvPicPr>
          <p:nvPr>
            <p:ph sz="half" idx="2"/>
          </p:nvPr>
        </p:nvPicPr>
        <p:blipFill>
          <a:blip r:embed="rId5">
            <a:extLst>
              <a:ext uri="{28A0092B-C50C-407E-A947-70E740481C1C}">
                <a14:useLocalDpi xmlns:a14="http://schemas.microsoft.com/office/drawing/2010/main"/>
              </a:ext>
            </a:extLst>
          </a:blip>
          <a:stretch>
            <a:fillRect/>
          </a:stretch>
        </p:blipFill>
        <p:spPr>
          <a:xfrm>
            <a:off x="5562600" y="1371600"/>
            <a:ext cx="3124200" cy="5029200"/>
          </a:xfrm>
          <a:ln>
            <a:solidFill>
              <a:schemeClr val="tx1"/>
            </a:solidFill>
          </a:ln>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861287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3457" y="4038600"/>
            <a:ext cx="6934200" cy="1569660"/>
          </a:xfrm>
          <a:prstGeom prst="rect">
            <a:avLst/>
          </a:prstGeom>
          <a:noFill/>
        </p:spPr>
        <p:txBody>
          <a:bodyPr wrap="square" rtlCol="0">
            <a:spAutoFit/>
          </a:bodyPr>
          <a:lstStyle/>
          <a:p>
            <a:pPr algn="ctr"/>
            <a:r>
              <a:rPr lang="en-US" sz="9600" b="1" dirty="0" smtClean="0">
                <a:effectLst>
                  <a:outerShdw blurRad="38100" dist="38100" dir="2700000" algn="tl">
                    <a:schemeClr val="accent2">
                      <a:lumMod val="40000"/>
                      <a:lumOff val="60000"/>
                      <a:alpha val="43000"/>
                    </a:schemeClr>
                  </a:outerShdw>
                </a:effectLst>
                <a:latin typeface="Footlight MT Light" panose="0204060206030A020304" pitchFamily="18" charset="0"/>
              </a:rPr>
              <a:t>THE END</a:t>
            </a:r>
            <a:r>
              <a:rPr lang="en-US" sz="7200" dirty="0" smtClean="0">
                <a:latin typeface="Footlight MT Light" panose="0204060206030A020304" pitchFamily="18" charset="0"/>
              </a:rPr>
              <a:t> </a:t>
            </a:r>
            <a:endParaRPr lang="en-US" sz="7200" dirty="0">
              <a:latin typeface="Footlight MT Light" panose="0204060206030A020304" pitchFamily="18"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057400" y="838200"/>
            <a:ext cx="5257800" cy="3245296"/>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217586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chemeClr val="bg2">
              <a:lumMod val="90000"/>
            </a:schemeClr>
          </a:solidFill>
          <a:ln>
            <a:solidFill>
              <a:schemeClr val="accent2">
                <a:lumMod val="75000"/>
                <a:alpha val="80000"/>
              </a:schemeClr>
            </a:solidFill>
          </a:ln>
        </p:spPr>
        <p:txBody>
          <a:bodyPr>
            <a:normAutofit/>
          </a:bodyPr>
          <a:lstStyle/>
          <a:p>
            <a:r>
              <a:rPr lang="en-US" sz="3600" b="1" dirty="0" smtClean="0">
                <a:effectLst>
                  <a:outerShdw blurRad="50800" dist="50800" dir="5400000" algn="ctr" rotWithShape="0">
                    <a:schemeClr val="accent2">
                      <a:lumMod val="75000"/>
                    </a:schemeClr>
                  </a:outerShdw>
                </a:effectLst>
              </a:rPr>
              <a:t>Overview</a:t>
            </a:r>
            <a:endParaRPr lang="en-US" sz="3600" b="1" dirty="0">
              <a:effectLst>
                <a:outerShdw blurRad="50800" dist="50800" dir="5400000" algn="ctr" rotWithShape="0">
                  <a:schemeClr val="accent2">
                    <a:lumMod val="75000"/>
                  </a:schemeClr>
                </a:outerShdw>
              </a:effectLst>
            </a:endParaRPr>
          </a:p>
        </p:txBody>
      </p:sp>
      <p:sp>
        <p:nvSpPr>
          <p:cNvPr id="4" name="Content Placeholder 3"/>
          <p:cNvSpPr>
            <a:spLocks noGrp="1"/>
          </p:cNvSpPr>
          <p:nvPr>
            <p:ph idx="1"/>
          </p:nvPr>
        </p:nvSpPr>
        <p:spPr>
          <a:xfrm>
            <a:off x="457200" y="1371600"/>
            <a:ext cx="8229600" cy="4953000"/>
          </a:xfrm>
          <a:solidFill>
            <a:schemeClr val="bg2">
              <a:lumMod val="90000"/>
            </a:schemeClr>
          </a:solidFill>
          <a:ln>
            <a:solidFill>
              <a:schemeClr val="accent2">
                <a:lumMod val="75000"/>
                <a:alpha val="80000"/>
              </a:schemeClr>
            </a:solidFill>
          </a:ln>
        </p:spPr>
        <p:txBody>
          <a:bodyPr>
            <a:normAutofit fontScale="85000" lnSpcReduction="20000"/>
          </a:bodyPr>
          <a:lstStyle/>
          <a:p>
            <a:pPr>
              <a:buFont typeface="Wingdings" panose="05000000000000000000" pitchFamily="2" charset="2"/>
              <a:buChar char="v"/>
            </a:pPr>
            <a:endParaRPr lang="en-US" sz="2200" dirty="0" smtClean="0"/>
          </a:p>
          <a:p>
            <a:pPr marL="0" indent="0">
              <a:buNone/>
            </a:pPr>
            <a:endParaRPr lang="en-US" sz="2200" dirty="0"/>
          </a:p>
          <a:p>
            <a:pPr>
              <a:buFont typeface="Wingdings" panose="05000000000000000000" pitchFamily="2" charset="2"/>
              <a:buChar char="v"/>
            </a:pPr>
            <a:endParaRPr lang="en-US" sz="2200" dirty="0" smtClean="0"/>
          </a:p>
          <a:p>
            <a:pPr>
              <a:buFont typeface="Wingdings" panose="05000000000000000000" pitchFamily="2" charset="2"/>
              <a:buChar char="v"/>
            </a:pPr>
            <a:endParaRPr lang="en-US" sz="2200" dirty="0"/>
          </a:p>
          <a:p>
            <a:pPr>
              <a:buFont typeface="Wingdings" panose="05000000000000000000" pitchFamily="2" charset="2"/>
              <a:buChar char="v"/>
            </a:pPr>
            <a:endParaRPr lang="en-US" sz="2200" dirty="0" smtClean="0"/>
          </a:p>
          <a:p>
            <a:pPr>
              <a:buFont typeface="Wingdings" panose="05000000000000000000" pitchFamily="2" charset="2"/>
              <a:buChar char="v"/>
            </a:pPr>
            <a:endParaRPr lang="en-US" sz="2200" dirty="0"/>
          </a:p>
          <a:p>
            <a:pPr marL="0" indent="0">
              <a:buNone/>
            </a:pPr>
            <a:endParaRPr lang="en-US" sz="1800" dirty="0" smtClean="0"/>
          </a:p>
          <a:p>
            <a:pPr marL="0" indent="0">
              <a:buNone/>
            </a:pPr>
            <a:endParaRPr lang="en-US" sz="2200" dirty="0" smtClean="0"/>
          </a:p>
          <a:p>
            <a:pPr marL="0" indent="0">
              <a:buNone/>
            </a:pPr>
            <a:r>
              <a:rPr lang="en-US" sz="2200" dirty="0" smtClean="0"/>
              <a:t>This </a:t>
            </a:r>
            <a:r>
              <a:rPr lang="en-US" sz="2200" dirty="0"/>
              <a:t>is </a:t>
            </a:r>
            <a:r>
              <a:rPr lang="en-US" sz="2200" dirty="0" smtClean="0"/>
              <a:t>exploratory course  that will primarily focus </a:t>
            </a:r>
            <a:r>
              <a:rPr lang="en-US" sz="2200" dirty="0"/>
              <a:t>on making </a:t>
            </a:r>
            <a:r>
              <a:rPr lang="en-US" sz="2200" dirty="0" smtClean="0"/>
              <a:t> new discoveries </a:t>
            </a:r>
            <a:r>
              <a:rPr lang="en-US" sz="2200" dirty="0"/>
              <a:t>and exploring a range of possibilities with the source </a:t>
            </a:r>
            <a:r>
              <a:rPr lang="en-US" sz="2200" dirty="0" smtClean="0"/>
              <a:t>text, which are your poems.  </a:t>
            </a:r>
            <a:r>
              <a:rPr lang="en-US" sz="2200" b="1" dirty="0" smtClean="0"/>
              <a:t>We will look at:</a:t>
            </a:r>
            <a:r>
              <a:rPr lang="en-US" sz="2200" dirty="0" smtClean="0"/>
              <a:t>  how poems have been dramatized on stage, the basic elements of drama,  ways to identify dramatic elements within poems that will translate on stage, as well as approaches and techniques to adapting poetry text to performative text.</a:t>
            </a:r>
          </a:p>
          <a:p>
            <a:pPr marL="0" indent="0">
              <a:buNone/>
            </a:pPr>
            <a:endParaRPr lang="en-US" sz="2200" dirty="0"/>
          </a:p>
          <a:p>
            <a:pPr marL="0" indent="0">
              <a:buNone/>
            </a:pPr>
            <a:r>
              <a:rPr lang="en-US" sz="2200" dirty="0" smtClean="0"/>
              <a:t>The structure of the course will be in the form of a presentation; however, there are assigned videos to watch online, writing exercises to complete, and online discussions that require your participation.</a:t>
            </a:r>
            <a:endParaRPr lang="en-US" sz="1800" dirty="0"/>
          </a:p>
          <a:p>
            <a:pPr marL="0" indent="0">
              <a:buNone/>
            </a:pPr>
            <a:endParaRPr lang="en-US" sz="1800" dirty="0" smtClean="0"/>
          </a:p>
          <a:p>
            <a:pPr marL="0" indent="0">
              <a:buNone/>
            </a:pPr>
            <a:endParaRPr lang="en-US" sz="2200" dirty="0"/>
          </a:p>
          <a:p>
            <a:pPr marL="0" indent="0">
              <a:buNone/>
            </a:pPr>
            <a:endParaRPr lang="en-US" dirty="0"/>
          </a:p>
        </p:txBody>
      </p:sp>
      <p:pic>
        <p:nvPicPr>
          <p:cNvPr id="2" name="Picture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7999" y="1524000"/>
            <a:ext cx="3048001" cy="2024191"/>
          </a:xfrm>
          <a:prstGeom prst="rect">
            <a:avLst/>
          </a:prstGeom>
          <a:ln>
            <a:solidFill>
              <a:schemeClr val="accent2">
                <a:lumMod val="75000"/>
                <a:alpha val="95000"/>
              </a:schemeClr>
            </a:solidFill>
          </a:ln>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059586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3276600" cy="1162050"/>
          </a:xfrm>
          <a:ln>
            <a:solidFill>
              <a:schemeClr val="accent2"/>
            </a:solidFill>
          </a:ln>
        </p:spPr>
        <p:txBody>
          <a:bodyPr>
            <a:normAutofit/>
          </a:bodyPr>
          <a:lstStyle/>
          <a:p>
            <a:r>
              <a:rPr lang="en-US" sz="3200" dirty="0" smtClean="0"/>
              <a:t>WHAT IS ADAPTATION?</a:t>
            </a:r>
            <a:endParaRPr lang="en-US" sz="3200" dirty="0"/>
          </a:p>
        </p:txBody>
      </p:sp>
      <p:pic>
        <p:nvPicPr>
          <p:cNvPr id="5" name="Content Placeholder 4"/>
          <p:cNvPicPr>
            <a:picLocks noGrp="1" noChangeAspect="1"/>
          </p:cNvPicPr>
          <p:nvPr>
            <p:ph idx="1"/>
          </p:nvPr>
        </p:nvPicPr>
        <p:blipFill>
          <a:blip r:embed="rId5" cstate="email">
            <a:extLst>
              <a:ext uri="{28A0092B-C50C-407E-A947-70E740481C1C}">
                <a14:useLocalDpi xmlns:a14="http://schemas.microsoft.com/office/drawing/2010/main"/>
              </a:ext>
            </a:extLst>
          </a:blip>
          <a:stretch>
            <a:fillRect/>
          </a:stretch>
        </p:blipFill>
        <p:spPr>
          <a:xfrm>
            <a:off x="3810000" y="1371601"/>
            <a:ext cx="5105400" cy="3962399"/>
          </a:xfrm>
          <a:ln>
            <a:solidFill>
              <a:schemeClr val="tx1">
                <a:alpha val="75000"/>
              </a:schemeClr>
            </a:solidFill>
          </a:ln>
        </p:spPr>
      </p:pic>
      <p:sp>
        <p:nvSpPr>
          <p:cNvPr id="4" name="Text Placeholder 3"/>
          <p:cNvSpPr>
            <a:spLocks noGrp="1"/>
          </p:cNvSpPr>
          <p:nvPr>
            <p:ph type="body" sz="half" idx="2"/>
          </p:nvPr>
        </p:nvSpPr>
        <p:spPr>
          <a:xfrm>
            <a:off x="381000" y="1435100"/>
            <a:ext cx="3276600" cy="4691063"/>
          </a:xfrm>
          <a:ln>
            <a:solidFill>
              <a:schemeClr val="accent2"/>
            </a:solidFill>
          </a:ln>
        </p:spPr>
        <p:txBody>
          <a:bodyPr>
            <a:normAutofit/>
          </a:bodyPr>
          <a:lstStyle/>
          <a:p>
            <a:endParaRPr lang="en-US" sz="3200" i="1" dirty="0" smtClean="0"/>
          </a:p>
          <a:p>
            <a:r>
              <a:rPr lang="en-US" sz="3200" i="1" dirty="0" smtClean="0"/>
              <a:t>Adaptation is changing the form of one genre/medium into another genre/medium.</a:t>
            </a:r>
            <a:endParaRPr lang="en-US" sz="3200" i="1"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479199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solidFill>
              <a:schemeClr val="accent2"/>
            </a:solidFill>
          </a:ln>
        </p:spPr>
        <p:txBody>
          <a:bodyPr>
            <a:normAutofit/>
          </a:bodyPr>
          <a:lstStyle/>
          <a:p>
            <a:r>
              <a:rPr lang="en-US" b="1" dirty="0" smtClean="0">
                <a:effectLst>
                  <a:outerShdw blurRad="50800" dist="50800" dir="5400000" algn="ctr" rotWithShape="0">
                    <a:schemeClr val="accent2">
                      <a:lumMod val="75000"/>
                    </a:schemeClr>
                  </a:outerShdw>
                </a:effectLst>
              </a:rPr>
              <a:t>Bene</a:t>
            </a:r>
            <a:r>
              <a:rPr lang="en-US" sz="4000" b="1" dirty="0" smtClean="0">
                <a:effectLst>
                  <a:outerShdw blurRad="50800" dist="50800" dir="5400000" algn="ctr" rotWithShape="0">
                    <a:schemeClr val="accent2">
                      <a:lumMod val="75000"/>
                    </a:schemeClr>
                  </a:outerShdw>
                </a:effectLst>
              </a:rPr>
              <a:t>fits of Adapting Poetry for Stage</a:t>
            </a:r>
            <a:endParaRPr lang="en-US" sz="4000" b="1" dirty="0">
              <a:effectLst>
                <a:outerShdw blurRad="50800" dist="50800" dir="5400000" algn="ctr" rotWithShape="0">
                  <a:schemeClr val="accent2">
                    <a:lumMod val="75000"/>
                  </a:schemeClr>
                </a:outerShdw>
              </a:effectLst>
            </a:endParaRPr>
          </a:p>
        </p:txBody>
      </p:sp>
      <p:sp>
        <p:nvSpPr>
          <p:cNvPr id="3" name="Content Placeholder 2"/>
          <p:cNvSpPr>
            <a:spLocks noGrp="1"/>
          </p:cNvSpPr>
          <p:nvPr>
            <p:ph sz="half" idx="1"/>
          </p:nvPr>
        </p:nvSpPr>
        <p:spPr/>
        <p:txBody>
          <a:bodyPr>
            <a:normAutofit lnSpcReduction="10000"/>
          </a:bodyPr>
          <a:lstStyle/>
          <a:p>
            <a:pPr>
              <a:buFont typeface="Wingdings" panose="05000000000000000000" pitchFamily="2" charset="2"/>
              <a:buChar char="v"/>
            </a:pPr>
            <a:r>
              <a:rPr lang="en-US" sz="2200" dirty="0" smtClean="0"/>
              <a:t>Poets get a chance to branch out into a new medium and challenge themselves to work in the theatrical form</a:t>
            </a:r>
          </a:p>
          <a:p>
            <a:pPr>
              <a:buFont typeface="Wingdings" panose="05000000000000000000" pitchFamily="2" charset="2"/>
              <a:buChar char="v"/>
            </a:pPr>
            <a:r>
              <a:rPr lang="en-US" sz="2200" dirty="0" smtClean="0"/>
              <a:t>Poets can expand their readership to a live audience</a:t>
            </a:r>
          </a:p>
          <a:p>
            <a:pPr>
              <a:buFont typeface="Wingdings" panose="05000000000000000000" pitchFamily="2" charset="2"/>
              <a:buChar char="v"/>
            </a:pPr>
            <a:r>
              <a:rPr lang="en-US" sz="2200" dirty="0" smtClean="0"/>
              <a:t>Poets can extend their craft beyond  the parameters of poetry</a:t>
            </a:r>
          </a:p>
          <a:p>
            <a:pPr>
              <a:buFont typeface="Wingdings" panose="05000000000000000000" pitchFamily="2" charset="2"/>
              <a:buChar char="v"/>
            </a:pPr>
            <a:r>
              <a:rPr lang="en-US" sz="2200" dirty="0" smtClean="0"/>
              <a:t>Poets make brand new discoveries with their work during the process of adaptation</a:t>
            </a:r>
          </a:p>
        </p:txBody>
      </p:sp>
      <p:sp>
        <p:nvSpPr>
          <p:cNvPr id="4" name="Content Placeholder 3"/>
          <p:cNvSpPr>
            <a:spLocks noGrp="1"/>
          </p:cNvSpPr>
          <p:nvPr>
            <p:ph sz="half" idx="2"/>
          </p:nvPr>
        </p:nvSpPr>
        <p:spPr/>
        <p:txBody>
          <a:bodyPr>
            <a:normAutofit lnSpcReduction="10000"/>
          </a:bodyPr>
          <a:lstStyle/>
          <a:p>
            <a:pPr>
              <a:buFont typeface="Wingdings" panose="05000000000000000000" pitchFamily="2" charset="2"/>
              <a:buChar char="v"/>
            </a:pPr>
            <a:r>
              <a:rPr lang="en-US" sz="2200" dirty="0" smtClean="0"/>
              <a:t>Poets are able to see actors interpreting and enacting their words on stage</a:t>
            </a:r>
          </a:p>
          <a:p>
            <a:pPr>
              <a:buFont typeface="Wingdings" panose="05000000000000000000" pitchFamily="2" charset="2"/>
              <a:buChar char="v"/>
            </a:pPr>
            <a:r>
              <a:rPr lang="en-US" sz="2200" dirty="0" smtClean="0"/>
              <a:t>Poets get to expose supporters of theatre and the performing arts to the function of poetry </a:t>
            </a:r>
          </a:p>
          <a:p>
            <a:pPr>
              <a:buFont typeface="Wingdings" panose="05000000000000000000" pitchFamily="2" charset="2"/>
              <a:buChar char="v"/>
            </a:pPr>
            <a:r>
              <a:rPr lang="en-US" sz="2200" dirty="0" smtClean="0"/>
              <a:t>Poets </a:t>
            </a:r>
            <a:r>
              <a:rPr lang="en-US" sz="2200" dirty="0"/>
              <a:t>have an opportunity to reinterpret or reimagine their </a:t>
            </a:r>
            <a:r>
              <a:rPr lang="en-US" sz="2200" dirty="0" smtClean="0"/>
              <a:t>work</a:t>
            </a:r>
          </a:p>
          <a:p>
            <a:pPr>
              <a:buFont typeface="Wingdings" panose="05000000000000000000" pitchFamily="2" charset="2"/>
              <a:buChar char="v"/>
            </a:pPr>
            <a:r>
              <a:rPr lang="en-US" sz="2200" dirty="0" smtClean="0"/>
              <a:t>Poets learn how to work in a collaborative art form</a:t>
            </a:r>
            <a:endParaRPr lang="en-US" sz="2200" dirty="0"/>
          </a:p>
          <a:p>
            <a:endParaRPr lang="en-US"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02344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a:ln>
            <a:solidFill>
              <a:schemeClr val="accent2"/>
            </a:solidFill>
          </a:ln>
        </p:spPr>
        <p:txBody>
          <a:bodyPr>
            <a:normAutofit/>
          </a:bodyPr>
          <a:lstStyle/>
          <a:p>
            <a:r>
              <a:rPr lang="en-US" sz="3600" b="1" dirty="0" smtClean="0">
                <a:effectLst>
                  <a:outerShdw blurRad="50800" dist="50800" dir="5400000" algn="ctr" rotWithShape="0">
                    <a:schemeClr val="accent2"/>
                  </a:outerShdw>
                </a:effectLst>
              </a:rPr>
              <a:t>Types of Theatre Productions</a:t>
            </a:r>
            <a:endParaRPr lang="en-US" sz="3600" b="1" dirty="0">
              <a:effectLst>
                <a:outerShdw blurRad="50800" dist="50800" dir="5400000" algn="ctr" rotWithShape="0">
                  <a:schemeClr val="accent2"/>
                </a:outerShdw>
              </a:effectLst>
            </a:endParaRPr>
          </a:p>
        </p:txBody>
      </p:sp>
      <p:sp>
        <p:nvSpPr>
          <p:cNvPr id="3" name="Content Placeholder 2"/>
          <p:cNvSpPr>
            <a:spLocks noGrp="1"/>
          </p:cNvSpPr>
          <p:nvPr>
            <p:ph idx="1"/>
          </p:nvPr>
        </p:nvSpPr>
        <p:spPr>
          <a:xfrm>
            <a:off x="457200" y="1295400"/>
            <a:ext cx="8229600" cy="5029200"/>
          </a:xfrm>
        </p:spPr>
        <p:txBody>
          <a:bodyPr>
            <a:normAutofit fontScale="92500" lnSpcReduction="10000"/>
          </a:bodyPr>
          <a:lstStyle/>
          <a:p>
            <a:pPr>
              <a:buFont typeface="Wingdings" panose="05000000000000000000" pitchFamily="2" charset="2"/>
              <a:buChar char="v"/>
            </a:pPr>
            <a:r>
              <a:rPr lang="en-US" sz="2400" b="1" dirty="0" smtClean="0"/>
              <a:t>Traditional – </a:t>
            </a:r>
            <a:r>
              <a:rPr lang="en-US" sz="2400" dirty="0" smtClean="0"/>
              <a:t>theatre that follows the conventional structure of mainstream theatre and tends to follow a naturalistic/realistic style</a:t>
            </a:r>
            <a:endParaRPr lang="en-US" sz="2400" b="1" dirty="0" smtClean="0"/>
          </a:p>
          <a:p>
            <a:pPr>
              <a:buFont typeface="Wingdings" panose="05000000000000000000" pitchFamily="2" charset="2"/>
              <a:buChar char="v"/>
            </a:pPr>
            <a:r>
              <a:rPr lang="en-US" sz="2400" b="1" dirty="0" smtClean="0"/>
              <a:t>Avant-Garde (Experimental) – </a:t>
            </a:r>
            <a:r>
              <a:rPr lang="en-US" sz="2400" dirty="0" smtClean="0"/>
              <a:t>theatre that has a more innovative approach and  pushes beyond the boundaries of traditional theatre (i.e., nonlinear narrative or a lack of an identifiable narrative, etc.)</a:t>
            </a:r>
          </a:p>
          <a:p>
            <a:pPr>
              <a:buFont typeface="Wingdings" panose="05000000000000000000" pitchFamily="2" charset="2"/>
              <a:buChar char="v"/>
            </a:pPr>
            <a:r>
              <a:rPr lang="en-US" sz="2400" b="1" dirty="0" smtClean="0"/>
              <a:t>Hybrid</a:t>
            </a:r>
            <a:r>
              <a:rPr lang="en-US" sz="2400" dirty="0" smtClean="0"/>
              <a:t> </a:t>
            </a:r>
            <a:r>
              <a:rPr lang="en-US" sz="2400" b="1" dirty="0" smtClean="0"/>
              <a:t>–</a:t>
            </a:r>
            <a:r>
              <a:rPr lang="en-US" sz="2400" dirty="0" smtClean="0"/>
              <a:t> theatre that blends elements of two or more genres (i.e., choreopoem, dance, poetry, multimedia, music, visual art, etc.)</a:t>
            </a:r>
          </a:p>
          <a:p>
            <a:pPr>
              <a:buFont typeface="Wingdings" panose="05000000000000000000" pitchFamily="2" charset="2"/>
              <a:buChar char="v"/>
            </a:pPr>
            <a:r>
              <a:rPr lang="en-US" sz="2400" b="1" dirty="0" smtClean="0"/>
              <a:t>Immersive (Interactive) – </a:t>
            </a:r>
            <a:r>
              <a:rPr lang="en-US" sz="2400" dirty="0" smtClean="0"/>
              <a:t>theatre that includes the active involvement of the audience within the world of the performance, so there are no boundaries between the actors and audience </a:t>
            </a:r>
            <a:endParaRPr lang="en-US" sz="2400" b="1" dirty="0" smtClean="0"/>
          </a:p>
          <a:p>
            <a:pPr>
              <a:buFont typeface="Wingdings" panose="05000000000000000000" pitchFamily="2" charset="2"/>
              <a:buChar char="v"/>
            </a:pPr>
            <a:r>
              <a:rPr lang="en-US" sz="2400" b="1" dirty="0" smtClean="0"/>
              <a:t>Musical – </a:t>
            </a:r>
            <a:r>
              <a:rPr lang="en-US" sz="2400" dirty="0" smtClean="0"/>
              <a:t>theatre that relies on music, lyrics, and dance to convey the story</a:t>
            </a:r>
            <a:endParaRPr lang="en-US" sz="2400" b="1" dirty="0" smtClean="0"/>
          </a:p>
          <a:p>
            <a:pPr>
              <a:buFont typeface="Wingdings" panose="05000000000000000000" pitchFamily="2" charset="2"/>
              <a:buChar char="v"/>
            </a:pPr>
            <a:r>
              <a:rPr lang="en-US" sz="2400" b="1" dirty="0" smtClean="0"/>
              <a:t>Fringe – </a:t>
            </a:r>
            <a:r>
              <a:rPr lang="en-US" sz="2400" dirty="0" smtClean="0"/>
              <a:t>theatre that falls outside of the mainstream, which may be more subversive and include unusual subject matters</a:t>
            </a:r>
            <a:endParaRPr lang="en-US" sz="2400" b="1" dirty="0" smtClean="0"/>
          </a:p>
          <a:p>
            <a:pPr marL="0" indent="0">
              <a:buNone/>
            </a:pPr>
            <a:endParaRPr lang="en-US" sz="2400" b="1"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194807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2"/>
            </a:solidFill>
          </a:ln>
        </p:spPr>
        <p:txBody>
          <a:bodyPr/>
          <a:lstStyle/>
          <a:p>
            <a:r>
              <a:rPr lang="en-US" b="1" dirty="0" smtClean="0">
                <a:effectLst>
                  <a:outerShdw blurRad="50800" dist="50800" dir="5400000" algn="ctr" rotWithShape="0">
                    <a:schemeClr val="accent2"/>
                  </a:outerShdw>
                </a:effectLst>
              </a:rPr>
              <a:t>How Poems Can Work on Stage</a:t>
            </a:r>
            <a:endParaRPr lang="en-US" b="1" dirty="0">
              <a:effectLst>
                <a:outerShdw blurRad="50800" dist="50800" dir="5400000" algn="ctr" rotWithShape="0">
                  <a:schemeClr val="accent2"/>
                </a:outerShdw>
              </a:effectLst>
            </a:endParaRPr>
          </a:p>
        </p:txBody>
      </p:sp>
      <p:pic>
        <p:nvPicPr>
          <p:cNvPr id="4" name="Content Placeholder 3"/>
          <p:cNvPicPr>
            <a:picLocks noGrp="1" noChangeAspect="1"/>
          </p:cNvPicPr>
          <p:nvPr>
            <p:ph idx="1"/>
          </p:nvPr>
        </p:nvPicPr>
        <p:blipFill>
          <a:blip r:embed="rId5" cstate="email">
            <a:extLst>
              <a:ext uri="{28A0092B-C50C-407E-A947-70E740481C1C}">
                <a14:useLocalDpi xmlns:a14="http://schemas.microsoft.com/office/drawing/2010/main"/>
              </a:ext>
            </a:extLst>
          </a:blip>
          <a:stretch>
            <a:fillRect/>
          </a:stretch>
        </p:blipFill>
        <p:spPr>
          <a:xfrm>
            <a:off x="457200" y="1676400"/>
            <a:ext cx="2077860" cy="1219200"/>
          </a:xfrm>
          <a:ln>
            <a:solidFill>
              <a:schemeClr val="accent2"/>
            </a:solidFill>
          </a:ln>
        </p:spPr>
      </p:pic>
      <p:pic>
        <p:nvPicPr>
          <p:cNvPr id="5" name="Picture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95600" y="1676400"/>
            <a:ext cx="1082053" cy="1621455"/>
          </a:xfrm>
          <a:prstGeom prst="rect">
            <a:avLst/>
          </a:prstGeom>
          <a:ln>
            <a:solidFill>
              <a:srgbClr val="C00000"/>
            </a:solidFill>
          </a:ln>
        </p:spPr>
      </p:pic>
      <p:pic>
        <p:nvPicPr>
          <p:cNvPr id="6" name="Picture 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19600" y="1676400"/>
            <a:ext cx="1065805" cy="1621454"/>
          </a:xfrm>
          <a:prstGeom prst="rect">
            <a:avLst/>
          </a:prstGeom>
          <a:ln>
            <a:solidFill>
              <a:srgbClr val="C00000"/>
            </a:solidFill>
          </a:ln>
        </p:spPr>
      </p:pic>
      <p:pic>
        <p:nvPicPr>
          <p:cNvPr id="7" name="Picture 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943600" y="1676400"/>
            <a:ext cx="1097696" cy="1621454"/>
          </a:xfrm>
          <a:prstGeom prst="rect">
            <a:avLst/>
          </a:prstGeom>
        </p:spPr>
      </p:pic>
      <p:pic>
        <p:nvPicPr>
          <p:cNvPr id="8" name="Picture 7"/>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57200" y="4343400"/>
            <a:ext cx="1132581" cy="1621455"/>
          </a:xfrm>
          <a:prstGeom prst="rect">
            <a:avLst/>
          </a:prstGeom>
        </p:spPr>
      </p:pic>
      <p:sp>
        <p:nvSpPr>
          <p:cNvPr id="9" name="TextBox 8"/>
          <p:cNvSpPr txBox="1"/>
          <p:nvPr/>
        </p:nvSpPr>
        <p:spPr>
          <a:xfrm>
            <a:off x="457200" y="3048000"/>
            <a:ext cx="2057400" cy="1384995"/>
          </a:xfrm>
          <a:prstGeom prst="rect">
            <a:avLst/>
          </a:prstGeom>
          <a:noFill/>
        </p:spPr>
        <p:txBody>
          <a:bodyPr wrap="square" rtlCol="0">
            <a:spAutoFit/>
          </a:bodyPr>
          <a:lstStyle/>
          <a:p>
            <a:r>
              <a:rPr lang="en-US" sz="1400" i="1" dirty="0" smtClean="0"/>
              <a:t>Citizen:  An American Lyric </a:t>
            </a:r>
            <a:r>
              <a:rPr lang="en-US" sz="1400" dirty="0" smtClean="0"/>
              <a:t>by Claudia Rankine</a:t>
            </a:r>
          </a:p>
          <a:p>
            <a:r>
              <a:rPr lang="en-US" sz="1400" dirty="0" smtClean="0"/>
              <a:t>Adapted by Stephen Sachs</a:t>
            </a:r>
          </a:p>
          <a:p>
            <a:r>
              <a:rPr lang="en-US" sz="1400" dirty="0" smtClean="0">
                <a:hlinkClick r:id="rId10"/>
              </a:rPr>
              <a:t>Video Clip</a:t>
            </a:r>
            <a:endParaRPr lang="en-US" sz="1400" dirty="0" smtClean="0"/>
          </a:p>
          <a:p>
            <a:endParaRPr lang="en-US" sz="1400" dirty="0"/>
          </a:p>
        </p:txBody>
      </p:sp>
      <p:sp>
        <p:nvSpPr>
          <p:cNvPr id="11" name="Rectangle 10"/>
          <p:cNvSpPr/>
          <p:nvPr/>
        </p:nvSpPr>
        <p:spPr>
          <a:xfrm>
            <a:off x="2607660" y="3429000"/>
            <a:ext cx="2040540" cy="1169551"/>
          </a:xfrm>
          <a:prstGeom prst="rect">
            <a:avLst/>
          </a:prstGeom>
        </p:spPr>
        <p:txBody>
          <a:bodyPr wrap="square">
            <a:spAutoFit/>
          </a:bodyPr>
          <a:lstStyle/>
          <a:p>
            <a:r>
              <a:rPr lang="en-US" sz="1400" i="1" dirty="0" smtClean="0"/>
              <a:t>The World’s Wife</a:t>
            </a:r>
          </a:p>
          <a:p>
            <a:r>
              <a:rPr lang="en-US" sz="1400" dirty="0"/>
              <a:t>b</a:t>
            </a:r>
            <a:r>
              <a:rPr lang="en-US" sz="1400" dirty="0" smtClean="0"/>
              <a:t>y Cathy Ann Duffy</a:t>
            </a:r>
          </a:p>
          <a:p>
            <a:r>
              <a:rPr lang="en-US" sz="1400" dirty="0" smtClean="0"/>
              <a:t>Adapted by Linda Marlowe</a:t>
            </a:r>
          </a:p>
          <a:p>
            <a:r>
              <a:rPr lang="en-US" sz="1400" dirty="0" smtClean="0">
                <a:hlinkClick r:id="rId11"/>
              </a:rPr>
              <a:t>Video Clip</a:t>
            </a:r>
            <a:endParaRPr lang="en-US" sz="1400" dirty="0"/>
          </a:p>
        </p:txBody>
      </p:sp>
      <p:sp>
        <p:nvSpPr>
          <p:cNvPr id="10" name="Rectangle 9"/>
          <p:cNvSpPr/>
          <p:nvPr/>
        </p:nvSpPr>
        <p:spPr>
          <a:xfrm>
            <a:off x="4326540" y="3429000"/>
            <a:ext cx="1464660" cy="1384995"/>
          </a:xfrm>
          <a:prstGeom prst="rect">
            <a:avLst/>
          </a:prstGeom>
        </p:spPr>
        <p:txBody>
          <a:bodyPr wrap="square">
            <a:spAutoFit/>
          </a:bodyPr>
          <a:lstStyle/>
          <a:p>
            <a:r>
              <a:rPr lang="en-US" sz="1400" i="1" dirty="0" smtClean="0"/>
              <a:t>Native Guard</a:t>
            </a:r>
          </a:p>
          <a:p>
            <a:r>
              <a:rPr lang="en-US" sz="1400" dirty="0"/>
              <a:t>b</a:t>
            </a:r>
            <a:r>
              <a:rPr lang="en-US" sz="1400" dirty="0" smtClean="0"/>
              <a:t>y Natasha Trethewey</a:t>
            </a:r>
          </a:p>
          <a:p>
            <a:r>
              <a:rPr lang="en-US" sz="1400" dirty="0" smtClean="0"/>
              <a:t>Adapted by Alliance Theatre</a:t>
            </a:r>
          </a:p>
          <a:p>
            <a:r>
              <a:rPr lang="en-US" sz="1400" dirty="0" smtClean="0">
                <a:hlinkClick r:id="rId12"/>
              </a:rPr>
              <a:t>Video Clip</a:t>
            </a:r>
            <a:endParaRPr lang="en-US" sz="1400" dirty="0"/>
          </a:p>
        </p:txBody>
      </p:sp>
      <p:sp>
        <p:nvSpPr>
          <p:cNvPr id="12" name="Rectangle 11"/>
          <p:cNvSpPr/>
          <p:nvPr/>
        </p:nvSpPr>
        <p:spPr>
          <a:xfrm>
            <a:off x="5791200" y="3429000"/>
            <a:ext cx="1464660" cy="1600438"/>
          </a:xfrm>
          <a:prstGeom prst="rect">
            <a:avLst/>
          </a:prstGeom>
        </p:spPr>
        <p:txBody>
          <a:bodyPr wrap="square">
            <a:spAutoFit/>
          </a:bodyPr>
          <a:lstStyle/>
          <a:p>
            <a:r>
              <a:rPr lang="en-US" sz="1400" dirty="0" smtClean="0"/>
              <a:t>“</a:t>
            </a:r>
            <a:r>
              <a:rPr lang="en-US" sz="1400" dirty="0" err="1" smtClean="0"/>
              <a:t>Kaddish</a:t>
            </a:r>
            <a:r>
              <a:rPr lang="en-US" sz="1400" dirty="0" smtClean="0"/>
              <a:t>”</a:t>
            </a:r>
          </a:p>
          <a:p>
            <a:r>
              <a:rPr lang="en-US" sz="1400" dirty="0"/>
              <a:t>b</a:t>
            </a:r>
            <a:r>
              <a:rPr lang="en-US" sz="1400" dirty="0" smtClean="0"/>
              <a:t>y Allen Ginsberg</a:t>
            </a:r>
          </a:p>
          <a:p>
            <a:r>
              <a:rPr lang="en-US" sz="1400" dirty="0" smtClean="0"/>
              <a:t>Adapted by Donnie Mather (The Adaptation Project)</a:t>
            </a:r>
          </a:p>
          <a:p>
            <a:r>
              <a:rPr lang="en-US" sz="1400" dirty="0" smtClean="0">
                <a:hlinkClick r:id="rId13"/>
              </a:rPr>
              <a:t>Video Clip</a:t>
            </a:r>
            <a:endParaRPr lang="en-US" sz="1400" dirty="0"/>
          </a:p>
        </p:txBody>
      </p:sp>
      <p:sp>
        <p:nvSpPr>
          <p:cNvPr id="13" name="Rectangle 12"/>
          <p:cNvSpPr/>
          <p:nvPr/>
        </p:nvSpPr>
        <p:spPr>
          <a:xfrm>
            <a:off x="1600200" y="4648200"/>
            <a:ext cx="2027730" cy="1169551"/>
          </a:xfrm>
          <a:prstGeom prst="rect">
            <a:avLst/>
          </a:prstGeom>
        </p:spPr>
        <p:txBody>
          <a:bodyPr wrap="square">
            <a:spAutoFit/>
          </a:bodyPr>
          <a:lstStyle/>
          <a:p>
            <a:r>
              <a:rPr lang="en-US" sz="1400" i="1" dirty="0" smtClean="0"/>
              <a:t>For Colored Girls Who Have Considered Suicide  When The Rainbow is </a:t>
            </a:r>
            <a:r>
              <a:rPr lang="en-US" sz="1400" i="1" dirty="0" err="1" smtClean="0"/>
              <a:t>Enuf</a:t>
            </a:r>
            <a:r>
              <a:rPr lang="en-US" sz="1400" i="1" dirty="0" smtClean="0"/>
              <a:t> </a:t>
            </a:r>
            <a:r>
              <a:rPr lang="en-US" sz="1400" dirty="0" smtClean="0"/>
              <a:t>by </a:t>
            </a:r>
            <a:r>
              <a:rPr lang="en-US" sz="1400" dirty="0" err="1" smtClean="0"/>
              <a:t>Ntzoke</a:t>
            </a:r>
            <a:r>
              <a:rPr lang="en-US" sz="1400" dirty="0" smtClean="0"/>
              <a:t> </a:t>
            </a:r>
            <a:r>
              <a:rPr lang="en-US" sz="1400" dirty="0" err="1" smtClean="0"/>
              <a:t>Shange</a:t>
            </a:r>
            <a:endParaRPr lang="en-US" sz="1400" dirty="0" smtClean="0"/>
          </a:p>
          <a:p>
            <a:r>
              <a:rPr lang="en-US" sz="1400" dirty="0" smtClean="0">
                <a:hlinkClick r:id="rId14"/>
              </a:rPr>
              <a:t>Video Clip</a:t>
            </a:r>
            <a:endParaRPr lang="en-US" sz="1400" dirty="0" smtClean="0"/>
          </a:p>
        </p:txBody>
      </p:sp>
      <p:pic>
        <p:nvPicPr>
          <p:cNvPr id="14" name="Picture 13"/>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488023" y="1676400"/>
            <a:ext cx="1122577" cy="1656071"/>
          </a:xfrm>
          <a:prstGeom prst="rect">
            <a:avLst/>
          </a:prstGeom>
        </p:spPr>
      </p:pic>
      <p:sp>
        <p:nvSpPr>
          <p:cNvPr id="15" name="Rectangle 14"/>
          <p:cNvSpPr/>
          <p:nvPr/>
        </p:nvSpPr>
        <p:spPr>
          <a:xfrm>
            <a:off x="7316981" y="3505200"/>
            <a:ext cx="1464660" cy="1169551"/>
          </a:xfrm>
          <a:prstGeom prst="rect">
            <a:avLst/>
          </a:prstGeom>
        </p:spPr>
        <p:txBody>
          <a:bodyPr wrap="square">
            <a:spAutoFit/>
          </a:bodyPr>
          <a:lstStyle/>
          <a:p>
            <a:r>
              <a:rPr lang="en-US" sz="1400" i="1" dirty="0" smtClean="0"/>
              <a:t>Metamorphoses</a:t>
            </a:r>
          </a:p>
          <a:p>
            <a:r>
              <a:rPr lang="en-US" sz="1400" dirty="0"/>
              <a:t>b</a:t>
            </a:r>
            <a:r>
              <a:rPr lang="en-US" sz="1400" dirty="0" smtClean="0"/>
              <a:t>y Ovid</a:t>
            </a:r>
          </a:p>
          <a:p>
            <a:r>
              <a:rPr lang="en-US" sz="1400" dirty="0" smtClean="0"/>
              <a:t>Adapted by Mary Zimmerman</a:t>
            </a:r>
          </a:p>
          <a:p>
            <a:r>
              <a:rPr lang="en-US" sz="1400" dirty="0" smtClean="0">
                <a:hlinkClick r:id="rId16"/>
              </a:rPr>
              <a:t>Video Clip</a:t>
            </a:r>
            <a:endParaRPr lang="en-US" sz="1400" dirty="0"/>
          </a:p>
        </p:txBody>
      </p:sp>
      <p:pic>
        <p:nvPicPr>
          <p:cNvPr id="3" name="Picture 2"/>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6994296" y="5143442"/>
            <a:ext cx="1882283" cy="1104958"/>
          </a:xfrm>
          <a:prstGeom prst="rect">
            <a:avLst/>
          </a:prstGeom>
        </p:spPr>
      </p:pic>
      <p:sp>
        <p:nvSpPr>
          <p:cNvPr id="16" name="Rectangle 15"/>
          <p:cNvSpPr/>
          <p:nvPr/>
        </p:nvSpPr>
        <p:spPr>
          <a:xfrm>
            <a:off x="5469540" y="5105400"/>
            <a:ext cx="1464660" cy="1169551"/>
          </a:xfrm>
          <a:prstGeom prst="rect">
            <a:avLst/>
          </a:prstGeom>
        </p:spPr>
        <p:txBody>
          <a:bodyPr wrap="square">
            <a:spAutoFit/>
          </a:bodyPr>
          <a:lstStyle/>
          <a:p>
            <a:r>
              <a:rPr lang="en-US" sz="1400" i="1" dirty="0" smtClean="0"/>
              <a:t>Beowulf  (Musical)</a:t>
            </a:r>
          </a:p>
          <a:p>
            <a:r>
              <a:rPr lang="en-US" sz="1400" dirty="0" smtClean="0"/>
              <a:t>Adapted by Chris Thorpe</a:t>
            </a:r>
          </a:p>
          <a:p>
            <a:r>
              <a:rPr lang="en-US" sz="1400" dirty="0" smtClean="0">
                <a:hlinkClick r:id="rId18"/>
              </a:rPr>
              <a:t>Video Clip</a:t>
            </a:r>
            <a:endParaRPr lang="en-US" sz="1400" dirty="0"/>
          </a:p>
        </p:txBody>
      </p:sp>
      <p:sp>
        <p:nvSpPr>
          <p:cNvPr id="19" name="Rectangle 18"/>
          <p:cNvSpPr/>
          <p:nvPr/>
        </p:nvSpPr>
        <p:spPr>
          <a:xfrm>
            <a:off x="2590800" y="5943600"/>
            <a:ext cx="1464660" cy="523220"/>
          </a:xfrm>
          <a:prstGeom prst="rect">
            <a:avLst/>
          </a:prstGeom>
        </p:spPr>
        <p:txBody>
          <a:bodyPr wrap="square">
            <a:spAutoFit/>
          </a:bodyPr>
          <a:lstStyle/>
          <a:p>
            <a:r>
              <a:rPr lang="en-US" sz="1400" dirty="0" smtClean="0">
                <a:hlinkClick r:id="rId19"/>
              </a:rPr>
              <a:t>Video Clip</a:t>
            </a:r>
            <a:endParaRPr lang="en-US" sz="1400" dirty="0" smtClean="0"/>
          </a:p>
          <a:p>
            <a:r>
              <a:rPr lang="en-US" sz="1400" dirty="0" err="1" smtClean="0"/>
              <a:t>Punchdrunk</a:t>
            </a:r>
            <a:endParaRPr lang="en-US" sz="1400" dirty="0"/>
          </a:p>
        </p:txBody>
      </p:sp>
      <p:pic>
        <p:nvPicPr>
          <p:cNvPr id="20" name="Picture 19"/>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3966997" y="4944150"/>
            <a:ext cx="1138403" cy="1609050"/>
          </a:xfrm>
          <a:prstGeom prst="rect">
            <a:avLst/>
          </a:prstGeom>
        </p:spPr>
      </p:pic>
      <p:pic>
        <p:nvPicPr>
          <p:cNvPr id="18" name="Audio 1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1000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54162"/>
          </a:xfrm>
          <a:noFill/>
          <a:ln>
            <a:solidFill>
              <a:schemeClr val="accent2"/>
            </a:solidFill>
          </a:ln>
        </p:spPr>
        <p:txBody>
          <a:bodyPr>
            <a:normAutofit/>
          </a:bodyPr>
          <a:lstStyle/>
          <a:p>
            <a:r>
              <a:rPr lang="en-US" b="1" dirty="0" smtClean="0">
                <a:effectLst>
                  <a:outerShdw blurRad="50800" dist="50800" dir="5400000" algn="ctr" rotWithShape="0">
                    <a:schemeClr val="accent2"/>
                  </a:outerShdw>
                </a:effectLst>
              </a:rPr>
              <a:t>What is Drama/Dramatic Writing/</a:t>
            </a:r>
            <a:br>
              <a:rPr lang="en-US" b="1" dirty="0" smtClean="0">
                <a:effectLst>
                  <a:outerShdw blurRad="50800" dist="50800" dir="5400000" algn="ctr" rotWithShape="0">
                    <a:schemeClr val="accent2"/>
                  </a:outerShdw>
                </a:effectLst>
              </a:rPr>
            </a:br>
            <a:r>
              <a:rPr lang="en-US" b="1" dirty="0" smtClean="0">
                <a:effectLst>
                  <a:outerShdw blurRad="50800" dist="50800" dir="5400000" algn="ctr" rotWithShape="0">
                    <a:schemeClr val="accent2"/>
                  </a:outerShdw>
                </a:effectLst>
              </a:rPr>
              <a:t>Writing for Theatre/Stage?</a:t>
            </a:r>
            <a:endParaRPr lang="en-US" b="1" dirty="0">
              <a:effectLst>
                <a:outerShdw blurRad="50800" dist="50800" dir="5400000" algn="ctr" rotWithShape="0">
                  <a:schemeClr val="accent2"/>
                </a:outerShdw>
              </a:effectLst>
            </a:endParaRPr>
          </a:p>
        </p:txBody>
      </p:sp>
      <p:pic>
        <p:nvPicPr>
          <p:cNvPr id="4" name="Picture 3"/>
          <p:cNvPicPr>
            <a:picLocks noChangeAspect="1"/>
          </p:cNvPicPr>
          <p:nvPr/>
        </p:nvPicPr>
        <p:blipFill>
          <a:blip r:embed="rId5">
            <a:extLst>
              <a:ext uri="{BEBA8EAE-BF5A-486C-A8C5-ECC9F3942E4B}">
                <a14:imgProps xmlns:a14="http://schemas.microsoft.com/office/drawing/2010/main">
                  <a14:imgLayer r:embed="rId6">
                    <a14:imgEffect>
                      <a14:artisticCrisscrossEtching/>
                    </a14:imgEffect>
                    <a14:imgEffect>
                      <a14:sharpenSoften amount="-31000"/>
                    </a14:imgEffect>
                    <a14:imgEffect>
                      <a14:brightnessContrast bright="47000"/>
                    </a14:imgEffect>
                  </a14:imgLayer>
                </a14:imgProps>
              </a:ext>
              <a:ext uri="{28A0092B-C50C-407E-A947-70E740481C1C}">
                <a14:useLocalDpi xmlns:a14="http://schemas.microsoft.com/office/drawing/2010/main"/>
              </a:ext>
            </a:extLst>
          </a:blip>
          <a:stretch>
            <a:fillRect/>
          </a:stretch>
        </p:blipFill>
        <p:spPr>
          <a:xfrm>
            <a:off x="2600324" y="2133600"/>
            <a:ext cx="3724276" cy="372427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a:effectLst>
            <a:softEdge rad="112500"/>
          </a:effectLst>
        </p:spPr>
      </p:pic>
      <p:sp>
        <p:nvSpPr>
          <p:cNvPr id="3" name="Content Placeholder 2"/>
          <p:cNvSpPr>
            <a:spLocks noGrp="1"/>
          </p:cNvSpPr>
          <p:nvPr>
            <p:ph idx="1"/>
          </p:nvPr>
        </p:nvSpPr>
        <p:spPr>
          <a:xfrm>
            <a:off x="457200" y="2057400"/>
            <a:ext cx="8229600" cy="4495800"/>
          </a:xfrm>
          <a:ln>
            <a:solidFill>
              <a:schemeClr val="accent2"/>
            </a:solidFill>
          </a:ln>
        </p:spPr>
        <p:txBody>
          <a:bodyPr>
            <a:normAutofit fontScale="25000" lnSpcReduction="20000"/>
          </a:bodyPr>
          <a:lstStyle/>
          <a:p>
            <a:pPr>
              <a:buFont typeface="Wingdings" panose="05000000000000000000" pitchFamily="2" charset="2"/>
              <a:buChar char="v"/>
            </a:pPr>
            <a:endParaRPr lang="en-US" sz="2200" b="1" i="1" dirty="0" smtClean="0"/>
          </a:p>
          <a:p>
            <a:pPr>
              <a:lnSpc>
                <a:spcPct val="170000"/>
              </a:lnSpc>
              <a:buFont typeface="Wingdings" panose="05000000000000000000" pitchFamily="2" charset="2"/>
              <a:buChar char="v"/>
            </a:pPr>
            <a:r>
              <a:rPr lang="en-US" sz="8800" b="1" i="1" dirty="0" smtClean="0">
                <a:solidFill>
                  <a:schemeClr val="accent2"/>
                </a:solidFill>
              </a:rPr>
              <a:t>Drama</a:t>
            </a:r>
            <a:r>
              <a:rPr lang="en-US" sz="8800" dirty="0" smtClean="0"/>
              <a:t> </a:t>
            </a:r>
            <a:r>
              <a:rPr lang="en-US" sz="8800" b="1" dirty="0" smtClean="0"/>
              <a:t>is a particular style of writing that is written to be performed on stage for an audience.</a:t>
            </a:r>
          </a:p>
          <a:p>
            <a:pPr>
              <a:lnSpc>
                <a:spcPct val="170000"/>
              </a:lnSpc>
              <a:buFont typeface="Wingdings" panose="05000000000000000000" pitchFamily="2" charset="2"/>
              <a:buChar char="v"/>
            </a:pPr>
            <a:r>
              <a:rPr lang="en-US" sz="8800" b="1" i="1" dirty="0">
                <a:solidFill>
                  <a:schemeClr val="accent2"/>
                </a:solidFill>
              </a:rPr>
              <a:t>Drama</a:t>
            </a:r>
            <a:r>
              <a:rPr lang="en-US" sz="8800" b="1" dirty="0">
                <a:solidFill>
                  <a:schemeClr val="accent2"/>
                </a:solidFill>
              </a:rPr>
              <a:t> </a:t>
            </a:r>
            <a:r>
              <a:rPr lang="en-US" sz="8800" b="1" dirty="0"/>
              <a:t>relies heavily on action to communicate a story/message; </a:t>
            </a:r>
            <a:r>
              <a:rPr lang="en-US" sz="8800" b="1" dirty="0" smtClean="0"/>
              <a:t>therefore, something </a:t>
            </a:r>
            <a:r>
              <a:rPr lang="en-US" sz="8800" b="1" dirty="0"/>
              <a:t>has to be happening on </a:t>
            </a:r>
            <a:r>
              <a:rPr lang="en-US" sz="8800" b="1" dirty="0" smtClean="0"/>
              <a:t>stage.</a:t>
            </a:r>
            <a:endParaRPr lang="en-US" sz="8800" b="1" dirty="0"/>
          </a:p>
          <a:p>
            <a:pPr>
              <a:lnSpc>
                <a:spcPct val="170000"/>
              </a:lnSpc>
              <a:buFont typeface="Wingdings" panose="05000000000000000000" pitchFamily="2" charset="2"/>
              <a:buChar char="v"/>
            </a:pPr>
            <a:r>
              <a:rPr lang="en-US" sz="8800" b="1" i="1" dirty="0" smtClean="0">
                <a:solidFill>
                  <a:schemeClr val="accent2"/>
                </a:solidFill>
              </a:rPr>
              <a:t>Dramatic writing/stage play </a:t>
            </a:r>
            <a:r>
              <a:rPr lang="en-US" sz="8800" b="1" dirty="0" smtClean="0"/>
              <a:t>is the </a:t>
            </a:r>
            <a:r>
              <a:rPr lang="en-US" sz="8800" b="1" dirty="0"/>
              <a:t>text that is written for a live production that will be performed on stage</a:t>
            </a:r>
            <a:r>
              <a:rPr lang="en-US" sz="8800" b="1" dirty="0" smtClean="0"/>
              <a:t>.</a:t>
            </a:r>
          </a:p>
          <a:p>
            <a:pPr>
              <a:lnSpc>
                <a:spcPct val="170000"/>
              </a:lnSpc>
              <a:buFont typeface="Wingdings" panose="05000000000000000000" pitchFamily="2" charset="2"/>
              <a:buChar char="v"/>
            </a:pPr>
            <a:r>
              <a:rPr lang="en-US" sz="8800" b="1" i="1" dirty="0" smtClean="0">
                <a:solidFill>
                  <a:schemeClr val="accent2"/>
                </a:solidFill>
              </a:rPr>
              <a:t>Dramatization</a:t>
            </a:r>
            <a:r>
              <a:rPr lang="en-US" sz="8800" b="1" dirty="0" smtClean="0">
                <a:solidFill>
                  <a:schemeClr val="accent2"/>
                </a:solidFill>
              </a:rPr>
              <a:t> </a:t>
            </a:r>
            <a:r>
              <a:rPr lang="en-US" sz="8800" b="1" dirty="0" smtClean="0"/>
              <a:t>is adapting from one medium something that can be enacted/reenacted on stage.</a:t>
            </a:r>
          </a:p>
          <a:p>
            <a:pPr marL="0" indent="0">
              <a:buNone/>
            </a:pPr>
            <a:endParaRPr lang="en-US" sz="2200" dirty="0" smtClean="0"/>
          </a:p>
          <a:p>
            <a:pPr marL="0" indent="0">
              <a:buNone/>
            </a:pP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50873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2"/>
            </a:solidFill>
          </a:ln>
        </p:spPr>
        <p:txBody>
          <a:bodyPr>
            <a:normAutofit/>
          </a:bodyPr>
          <a:lstStyle/>
          <a:p>
            <a:r>
              <a:rPr lang="en-US" sz="3600" b="1" dirty="0" smtClean="0">
                <a:effectLst>
                  <a:outerShdw blurRad="50800" dist="50800" dir="5400000" algn="ctr" rotWithShape="0">
                    <a:schemeClr val="accent2"/>
                  </a:outerShdw>
                </a:effectLst>
              </a:rPr>
              <a:t>Similarities in Writing Drama and Poetry</a:t>
            </a:r>
            <a:endParaRPr lang="en-US" sz="3600" b="1" dirty="0">
              <a:effectLst>
                <a:outerShdw blurRad="50800" dist="50800" dir="5400000" algn="ctr" rotWithShape="0">
                  <a:schemeClr val="accent2"/>
                </a:outerShdw>
              </a:effectLst>
            </a:endParaRPr>
          </a:p>
        </p:txBody>
      </p:sp>
      <p:sp>
        <p:nvSpPr>
          <p:cNvPr id="3" name="Content Placeholder 2"/>
          <p:cNvSpPr>
            <a:spLocks noGrp="1"/>
          </p:cNvSpPr>
          <p:nvPr>
            <p:ph idx="1"/>
          </p:nvPr>
        </p:nvSpPr>
        <p:spPr>
          <a:xfrm>
            <a:off x="457200" y="1524000"/>
            <a:ext cx="8229600" cy="5105400"/>
          </a:xfrm>
          <a:noFill/>
          <a:ln>
            <a:solidFill>
              <a:schemeClr val="accent2"/>
            </a:solidFill>
          </a:ln>
        </p:spPr>
        <p:txBody>
          <a:bodyPr>
            <a:normAutofit fontScale="77500" lnSpcReduction="20000"/>
          </a:bodyPr>
          <a:lstStyle/>
          <a:p>
            <a:pPr>
              <a:buFont typeface="Wingdings" panose="05000000000000000000" pitchFamily="2" charset="2"/>
              <a:buChar char="v"/>
            </a:pPr>
            <a:endParaRPr lang="en-US" sz="2200" dirty="0" smtClean="0"/>
          </a:p>
          <a:p>
            <a:pPr>
              <a:buFont typeface="Wingdings" panose="05000000000000000000" pitchFamily="2" charset="2"/>
              <a:buChar char="v"/>
            </a:pPr>
            <a:r>
              <a:rPr lang="en-US" sz="2200" dirty="0" smtClean="0"/>
              <a:t>Drama and poetry provide a way of reflecting and understanding the human experience and the self.</a:t>
            </a:r>
          </a:p>
          <a:p>
            <a:pPr>
              <a:buFont typeface="Wingdings" panose="05000000000000000000" pitchFamily="2" charset="2"/>
              <a:buChar char="v"/>
            </a:pPr>
            <a:endParaRPr lang="en-US" sz="1200" dirty="0" smtClean="0"/>
          </a:p>
          <a:p>
            <a:pPr>
              <a:buFont typeface="Wingdings" panose="05000000000000000000" pitchFamily="2" charset="2"/>
              <a:buChar char="v"/>
            </a:pPr>
            <a:r>
              <a:rPr lang="en-US" sz="2200" dirty="0" smtClean="0"/>
              <a:t>Drama and poetry both convey theme(s) in order to communicate a broader message.</a:t>
            </a:r>
          </a:p>
          <a:p>
            <a:pPr>
              <a:buFont typeface="Wingdings" panose="05000000000000000000" pitchFamily="2" charset="2"/>
              <a:buChar char="v"/>
            </a:pPr>
            <a:endParaRPr lang="en-US" sz="2200" dirty="0" smtClean="0"/>
          </a:p>
          <a:p>
            <a:pPr>
              <a:buFont typeface="Wingdings" panose="05000000000000000000" pitchFamily="2" charset="2"/>
              <a:buChar char="v"/>
            </a:pPr>
            <a:r>
              <a:rPr lang="en-US" sz="2200" dirty="0"/>
              <a:t>Drama and poetry both utilize subtext</a:t>
            </a:r>
            <a:r>
              <a:rPr lang="en-US" sz="2200" dirty="0" smtClean="0"/>
              <a:t>.</a:t>
            </a:r>
          </a:p>
          <a:p>
            <a:pPr>
              <a:buFont typeface="Wingdings" panose="05000000000000000000" pitchFamily="2" charset="2"/>
              <a:buChar char="v"/>
            </a:pPr>
            <a:endParaRPr lang="en-US" sz="2200" dirty="0" smtClean="0"/>
          </a:p>
          <a:p>
            <a:pPr>
              <a:buFont typeface="Wingdings" panose="05000000000000000000" pitchFamily="2" charset="2"/>
              <a:buChar char="v"/>
            </a:pPr>
            <a:r>
              <a:rPr lang="en-US" sz="2200" dirty="0" smtClean="0"/>
              <a:t>Drama and poetry both integrate elements of music, especially in terms of the rhythm of language</a:t>
            </a:r>
            <a:endParaRPr lang="en-US" sz="2200" dirty="0"/>
          </a:p>
          <a:p>
            <a:pPr marL="0" indent="0">
              <a:buNone/>
            </a:pPr>
            <a:endParaRPr lang="en-US" sz="1300" dirty="0" smtClean="0"/>
          </a:p>
          <a:p>
            <a:pPr>
              <a:buFont typeface="Wingdings" panose="05000000000000000000" pitchFamily="2" charset="2"/>
              <a:buChar char="v"/>
            </a:pPr>
            <a:endParaRPr lang="en-US" sz="1200" dirty="0" smtClean="0"/>
          </a:p>
          <a:p>
            <a:pPr>
              <a:buFont typeface="Wingdings" panose="05000000000000000000" pitchFamily="2" charset="2"/>
              <a:buChar char="v"/>
            </a:pPr>
            <a:r>
              <a:rPr lang="en-US" sz="2200" dirty="0"/>
              <a:t>Drama enacts on the </a:t>
            </a:r>
            <a:r>
              <a:rPr lang="en-US" sz="2200" dirty="0" smtClean="0"/>
              <a:t>stage; poetry </a:t>
            </a:r>
            <a:r>
              <a:rPr lang="en-US" sz="2200" dirty="0"/>
              <a:t>enacts on the </a:t>
            </a:r>
            <a:r>
              <a:rPr lang="en-US" sz="2200" dirty="0" smtClean="0"/>
              <a:t>page.</a:t>
            </a:r>
          </a:p>
          <a:p>
            <a:pPr>
              <a:buFont typeface="Wingdings" panose="05000000000000000000" pitchFamily="2" charset="2"/>
              <a:buChar char="v"/>
            </a:pPr>
            <a:endParaRPr lang="en-US" sz="1200" dirty="0"/>
          </a:p>
          <a:p>
            <a:pPr>
              <a:buFont typeface="Wingdings" panose="05000000000000000000" pitchFamily="2" charset="2"/>
              <a:buChar char="v"/>
            </a:pPr>
            <a:r>
              <a:rPr lang="en-US" sz="2200" dirty="0" smtClean="0"/>
              <a:t>Drama and poetry employ the use of diction/language in a selective way.</a:t>
            </a:r>
          </a:p>
          <a:p>
            <a:pPr>
              <a:buFont typeface="Wingdings" panose="05000000000000000000" pitchFamily="2" charset="2"/>
              <a:buChar char="v"/>
            </a:pPr>
            <a:endParaRPr lang="en-US" sz="1200" dirty="0" smtClean="0"/>
          </a:p>
          <a:p>
            <a:pPr>
              <a:buFont typeface="Wingdings" panose="05000000000000000000" pitchFamily="2" charset="2"/>
              <a:buChar char="v"/>
            </a:pPr>
            <a:r>
              <a:rPr lang="en-US" sz="2200" dirty="0" smtClean="0"/>
              <a:t>Drama and poetry rely on specific devices to convey meaning, and some of those devices have a similar function (imagery, figurative language, sound, etc.).</a:t>
            </a:r>
          </a:p>
          <a:p>
            <a:pPr>
              <a:buFont typeface="Wingdings" panose="05000000000000000000" pitchFamily="2" charset="2"/>
              <a:buChar char="v"/>
            </a:pPr>
            <a:endParaRPr lang="en-US" sz="1400" dirty="0" smtClean="0"/>
          </a:p>
          <a:p>
            <a:pPr>
              <a:buFont typeface="Wingdings" panose="05000000000000000000" pitchFamily="2" charset="2"/>
              <a:buChar char="v"/>
            </a:pPr>
            <a:r>
              <a:rPr lang="en-US" sz="2200" dirty="0" smtClean="0"/>
              <a:t>Drama and poetry both work at creating an experience as well as evoking an emotional response from an audience (in-person or on the page).</a:t>
            </a:r>
          </a:p>
          <a:p>
            <a:pPr marL="0" indent="0">
              <a:buNone/>
            </a:pPr>
            <a:endParaRPr lang="en-US" sz="2200" dirty="0" smtClean="0"/>
          </a:p>
          <a:p>
            <a:endParaRPr lang="en-US" sz="2200" dirty="0" smtClean="0"/>
          </a:p>
          <a:p>
            <a:pPr marL="0" indent="0">
              <a:buNone/>
            </a:pPr>
            <a:endParaRPr lang="en-US" sz="2200" dirty="0" smtClean="0"/>
          </a:p>
          <a:p>
            <a:endParaRPr lang="en-US" sz="2200"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69939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90000"/>
            </a:schemeClr>
          </a:solidFill>
          <a:ln>
            <a:solidFill>
              <a:schemeClr val="accent2"/>
            </a:solidFill>
          </a:ln>
        </p:spPr>
        <p:txBody>
          <a:bodyPr>
            <a:normAutofit fontScale="90000"/>
          </a:bodyPr>
          <a:lstStyle/>
          <a:p>
            <a:r>
              <a:rPr lang="en-US" sz="3600" b="1" dirty="0">
                <a:effectLst>
                  <a:outerShdw blurRad="50800" dist="50800" dir="5400000" algn="ctr" rotWithShape="0">
                    <a:schemeClr val="accent2"/>
                  </a:outerShdw>
                </a:effectLst>
              </a:rPr>
              <a:t>Differences </a:t>
            </a:r>
            <a:r>
              <a:rPr lang="en-US" sz="3600" b="1" dirty="0" smtClean="0">
                <a:effectLst>
                  <a:outerShdw blurRad="50800" dist="50800" dir="5400000" algn="ctr" rotWithShape="0">
                    <a:schemeClr val="accent2"/>
                  </a:outerShdw>
                </a:effectLst>
              </a:rPr>
              <a:t>Between Writing</a:t>
            </a:r>
            <a:br>
              <a:rPr lang="en-US" sz="3600" b="1" dirty="0" smtClean="0">
                <a:effectLst>
                  <a:outerShdw blurRad="50800" dist="50800" dir="5400000" algn="ctr" rotWithShape="0">
                    <a:schemeClr val="accent2"/>
                  </a:outerShdw>
                </a:effectLst>
              </a:rPr>
            </a:br>
            <a:r>
              <a:rPr lang="en-US" sz="3600" b="1" dirty="0" smtClean="0">
                <a:effectLst>
                  <a:outerShdw blurRad="50800" dist="50800" dir="5400000" algn="ctr" rotWithShape="0">
                    <a:schemeClr val="accent2"/>
                  </a:outerShdw>
                </a:effectLst>
              </a:rPr>
              <a:t> </a:t>
            </a:r>
            <a:r>
              <a:rPr lang="en-US" sz="3600" b="1" dirty="0">
                <a:effectLst>
                  <a:outerShdw blurRad="50800" dist="50800" dir="5400000" algn="ctr" rotWithShape="0">
                    <a:schemeClr val="accent2"/>
                  </a:outerShdw>
                </a:effectLst>
              </a:rPr>
              <a:t>Drama and Poetry</a:t>
            </a:r>
            <a:endParaRPr lang="en-US" sz="3600" dirty="0">
              <a:effectLst>
                <a:outerShdw blurRad="50800" dist="50800" dir="5400000" algn="ctr" rotWithShape="0">
                  <a:schemeClr val="accent2"/>
                </a:outerShdw>
              </a:effectLst>
            </a:endParaRPr>
          </a:p>
        </p:txBody>
      </p:sp>
      <p:sp>
        <p:nvSpPr>
          <p:cNvPr id="3" name="Text Placeholder 2"/>
          <p:cNvSpPr>
            <a:spLocks noGrp="1"/>
          </p:cNvSpPr>
          <p:nvPr>
            <p:ph type="body" idx="1"/>
          </p:nvPr>
        </p:nvSpPr>
        <p:spPr>
          <a:solidFill>
            <a:schemeClr val="accent2">
              <a:lumMod val="60000"/>
              <a:lumOff val="40000"/>
            </a:schemeClr>
          </a:solidFill>
          <a:ln>
            <a:solidFill>
              <a:schemeClr val="tx1">
                <a:lumMod val="85000"/>
                <a:lumOff val="15000"/>
              </a:schemeClr>
            </a:solidFill>
          </a:ln>
        </p:spPr>
        <p:txBody>
          <a:bodyPr/>
          <a:lstStyle/>
          <a:p>
            <a:r>
              <a:rPr lang="en-US" dirty="0" smtClean="0"/>
              <a:t>DRAMA</a:t>
            </a:r>
            <a:endParaRPr lang="en-US" dirty="0"/>
          </a:p>
        </p:txBody>
      </p:sp>
      <p:sp>
        <p:nvSpPr>
          <p:cNvPr id="4" name="Content Placeholder 3"/>
          <p:cNvSpPr>
            <a:spLocks noGrp="1"/>
          </p:cNvSpPr>
          <p:nvPr>
            <p:ph sz="half" idx="2"/>
          </p:nvPr>
        </p:nvSpPr>
        <p:spPr>
          <a:noFill/>
          <a:ln>
            <a:solidFill>
              <a:schemeClr val="tx1">
                <a:lumMod val="85000"/>
                <a:lumOff val="15000"/>
              </a:schemeClr>
            </a:solidFill>
          </a:ln>
        </p:spPr>
        <p:txBody>
          <a:bodyPr>
            <a:normAutofit fontScale="92500"/>
          </a:bodyPr>
          <a:lstStyle/>
          <a:p>
            <a:pPr>
              <a:buFont typeface="Wingdings" panose="05000000000000000000" pitchFamily="2" charset="2"/>
              <a:buChar char="v"/>
            </a:pPr>
            <a:r>
              <a:rPr lang="en-US" sz="2200" dirty="0" smtClean="0"/>
              <a:t>Drama is comprised of beats, scenes, and acts.</a:t>
            </a:r>
          </a:p>
          <a:p>
            <a:pPr>
              <a:buFont typeface="Wingdings" panose="05000000000000000000" pitchFamily="2" charset="2"/>
              <a:buChar char="v"/>
            </a:pPr>
            <a:r>
              <a:rPr lang="en-US" sz="2200" dirty="0" smtClean="0"/>
              <a:t>Drama has turning points, plot twists, and surprises.</a:t>
            </a:r>
          </a:p>
          <a:p>
            <a:pPr>
              <a:buFont typeface="Wingdings" panose="05000000000000000000" pitchFamily="2" charset="2"/>
              <a:buChar char="v"/>
            </a:pPr>
            <a:r>
              <a:rPr lang="en-US" sz="2200" dirty="0" smtClean="0"/>
              <a:t>Drama relies conflict.</a:t>
            </a:r>
          </a:p>
          <a:p>
            <a:pPr>
              <a:buFont typeface="Wingdings" panose="05000000000000000000" pitchFamily="2" charset="2"/>
              <a:buChar char="v"/>
            </a:pPr>
            <a:r>
              <a:rPr lang="en-US" sz="2200" dirty="0" smtClean="0"/>
              <a:t>Drama has characters/performers (physical actors).</a:t>
            </a:r>
          </a:p>
          <a:p>
            <a:pPr>
              <a:buFont typeface="Wingdings" panose="05000000000000000000" pitchFamily="2" charset="2"/>
              <a:buChar char="v"/>
            </a:pPr>
            <a:r>
              <a:rPr lang="en-US" sz="2200" dirty="0" smtClean="0"/>
              <a:t>Drama is written to seen.</a:t>
            </a:r>
          </a:p>
          <a:p>
            <a:pPr>
              <a:buFont typeface="Wingdings" panose="05000000000000000000" pitchFamily="2" charset="2"/>
              <a:buChar char="v"/>
            </a:pPr>
            <a:r>
              <a:rPr lang="en-US" sz="2200" dirty="0" smtClean="0"/>
              <a:t>Drama is  collaborative (dramaturg, director, actors, etc.). </a:t>
            </a:r>
          </a:p>
          <a:p>
            <a:endParaRPr lang="en-US" sz="2200" dirty="0"/>
          </a:p>
        </p:txBody>
      </p:sp>
      <p:sp>
        <p:nvSpPr>
          <p:cNvPr id="5" name="Text Placeholder 4"/>
          <p:cNvSpPr>
            <a:spLocks noGrp="1"/>
          </p:cNvSpPr>
          <p:nvPr>
            <p:ph type="body" sz="quarter" idx="3"/>
          </p:nvPr>
        </p:nvSpPr>
        <p:spPr>
          <a:solidFill>
            <a:schemeClr val="accent2">
              <a:lumMod val="60000"/>
              <a:lumOff val="40000"/>
            </a:schemeClr>
          </a:solidFill>
          <a:ln>
            <a:solidFill>
              <a:schemeClr val="tx1">
                <a:lumMod val="85000"/>
                <a:lumOff val="15000"/>
              </a:schemeClr>
            </a:solidFill>
          </a:ln>
        </p:spPr>
        <p:txBody>
          <a:bodyPr/>
          <a:lstStyle/>
          <a:p>
            <a:r>
              <a:rPr lang="en-US" dirty="0" smtClean="0"/>
              <a:t>POETRY</a:t>
            </a:r>
            <a:endParaRPr lang="en-US" dirty="0"/>
          </a:p>
        </p:txBody>
      </p:sp>
      <p:sp>
        <p:nvSpPr>
          <p:cNvPr id="6" name="Content Placeholder 5"/>
          <p:cNvSpPr>
            <a:spLocks noGrp="1"/>
          </p:cNvSpPr>
          <p:nvPr>
            <p:ph sz="quarter" idx="4"/>
          </p:nvPr>
        </p:nvSpPr>
        <p:spPr>
          <a:noFill/>
          <a:ln>
            <a:solidFill>
              <a:schemeClr val="tx1">
                <a:lumMod val="85000"/>
                <a:lumOff val="15000"/>
              </a:schemeClr>
            </a:solidFill>
          </a:ln>
        </p:spPr>
        <p:txBody>
          <a:bodyPr>
            <a:normAutofit/>
          </a:bodyPr>
          <a:lstStyle/>
          <a:p>
            <a:pPr>
              <a:buFont typeface="Wingdings" panose="05000000000000000000" pitchFamily="2" charset="2"/>
              <a:buChar char="v"/>
            </a:pPr>
            <a:r>
              <a:rPr lang="en-US" dirty="0" smtClean="0"/>
              <a:t>Poetry is comprised of lines and stanzas.</a:t>
            </a:r>
          </a:p>
          <a:p>
            <a:pPr>
              <a:buFont typeface="Wingdings" panose="05000000000000000000" pitchFamily="2" charset="2"/>
              <a:buChar char="v"/>
            </a:pPr>
            <a:r>
              <a:rPr lang="en-US" dirty="0" smtClean="0"/>
              <a:t>Poetry has turns.</a:t>
            </a:r>
          </a:p>
          <a:p>
            <a:pPr>
              <a:buFont typeface="Wingdings" panose="05000000000000000000" pitchFamily="2" charset="2"/>
              <a:buChar char="v"/>
            </a:pPr>
            <a:r>
              <a:rPr lang="en-US" dirty="0" smtClean="0"/>
              <a:t>Poetry relies on tension.</a:t>
            </a:r>
          </a:p>
          <a:p>
            <a:pPr>
              <a:buFont typeface="Wingdings" panose="05000000000000000000" pitchFamily="2" charset="2"/>
              <a:buChar char="v"/>
            </a:pPr>
            <a:r>
              <a:rPr lang="en-US" dirty="0" smtClean="0"/>
              <a:t>Poetry has a speaker and/or speakers.</a:t>
            </a:r>
          </a:p>
          <a:p>
            <a:pPr>
              <a:buFont typeface="Wingdings" panose="05000000000000000000" pitchFamily="2" charset="2"/>
              <a:buChar char="v"/>
            </a:pPr>
            <a:r>
              <a:rPr lang="en-US" dirty="0" smtClean="0"/>
              <a:t>Poetry is written to be read.</a:t>
            </a:r>
          </a:p>
          <a:p>
            <a:pPr>
              <a:buFont typeface="Wingdings" panose="05000000000000000000" pitchFamily="2" charset="2"/>
              <a:buChar char="v"/>
            </a:pPr>
            <a:r>
              <a:rPr lang="en-US" dirty="0" smtClean="0"/>
              <a:t>Poetry is created independently.</a:t>
            </a:r>
            <a:endParaRPr lang="en-US" dirty="0"/>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26959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4447</TotalTime>
  <Words>5712</Words>
  <Application>Microsoft Office PowerPoint</Application>
  <PresentationFormat>On-screen Show (4:3)</PresentationFormat>
  <Paragraphs>371</Paragraphs>
  <Slides>18</Slides>
  <Notes>18</Notes>
  <HiddenSlides>0</HiddenSlides>
  <MMClips>18</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Adapt Your Poem(s) For Stage:  Transforming Poetry into Performance</vt:lpstr>
      <vt:lpstr>Overview</vt:lpstr>
      <vt:lpstr>WHAT IS ADAPTATION?</vt:lpstr>
      <vt:lpstr>Benefits of Adapting Poetry for Stage</vt:lpstr>
      <vt:lpstr>Types of Theatre Productions</vt:lpstr>
      <vt:lpstr>How Poems Can Work on Stage</vt:lpstr>
      <vt:lpstr>What is Drama/Dramatic Writing/ Writing for Theatre/Stage?</vt:lpstr>
      <vt:lpstr>Similarities in Writing Drama and Poetry</vt:lpstr>
      <vt:lpstr>Differences Between Writing  Drama and Poetry</vt:lpstr>
      <vt:lpstr>PowerPoint Presentation</vt:lpstr>
      <vt:lpstr>Elements of Drama</vt:lpstr>
      <vt:lpstr>THEME/THOUGHT</vt:lpstr>
      <vt:lpstr>SPECTACLE/SETTING</vt:lpstr>
      <vt:lpstr>PLOT </vt:lpstr>
      <vt:lpstr> CHARACTER </vt:lpstr>
      <vt:lpstr>DIALOGUE</vt:lpstr>
      <vt:lpstr>MUSIC</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Dana</dc:creator>
  <cp:lastModifiedBy>Dana </cp:lastModifiedBy>
  <cp:revision>431</cp:revision>
  <cp:lastPrinted>2019-01-15T15:53:02Z</cp:lastPrinted>
  <dcterms:created xsi:type="dcterms:W3CDTF">2018-12-24T16:26:20Z</dcterms:created>
  <dcterms:modified xsi:type="dcterms:W3CDTF">2019-02-10T16:04:30Z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