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  <p:sldMasterId id="2147483677" r:id="rId2"/>
  </p:sldMasterIdLst>
  <p:notesMasterIdLst>
    <p:notesMasterId r:id="rId124"/>
  </p:notesMasterIdLst>
  <p:handoutMasterIdLst>
    <p:handoutMasterId r:id="rId125"/>
  </p:handoutMasterIdLst>
  <p:sldIdLst>
    <p:sldId id="256" r:id="rId3"/>
    <p:sldId id="386" r:id="rId4"/>
    <p:sldId id="346" r:id="rId5"/>
    <p:sldId id="532" r:id="rId6"/>
    <p:sldId id="533" r:id="rId7"/>
    <p:sldId id="347" r:id="rId8"/>
    <p:sldId id="534" r:id="rId9"/>
    <p:sldId id="535" r:id="rId10"/>
    <p:sldId id="536" r:id="rId11"/>
    <p:sldId id="261" r:id="rId12"/>
    <p:sldId id="283" r:id="rId13"/>
    <p:sldId id="284" r:id="rId14"/>
    <p:sldId id="338" r:id="rId15"/>
    <p:sldId id="286" r:id="rId16"/>
    <p:sldId id="288" r:id="rId17"/>
    <p:sldId id="339" r:id="rId18"/>
    <p:sldId id="340" r:id="rId19"/>
    <p:sldId id="341" r:id="rId20"/>
    <p:sldId id="388" r:id="rId21"/>
    <p:sldId id="389" r:id="rId22"/>
    <p:sldId id="390" r:id="rId23"/>
    <p:sldId id="537" r:id="rId24"/>
    <p:sldId id="391" r:id="rId25"/>
    <p:sldId id="392" r:id="rId26"/>
    <p:sldId id="538" r:id="rId27"/>
    <p:sldId id="393" r:id="rId28"/>
    <p:sldId id="394" r:id="rId29"/>
    <p:sldId id="298" r:id="rId30"/>
    <p:sldId id="545" r:id="rId31"/>
    <p:sldId id="487" r:id="rId32"/>
    <p:sldId id="490" r:id="rId33"/>
    <p:sldId id="489" r:id="rId34"/>
    <p:sldId id="488" r:id="rId35"/>
    <p:sldId id="491" r:id="rId36"/>
    <p:sldId id="492" r:id="rId37"/>
    <p:sldId id="493" r:id="rId38"/>
    <p:sldId id="494" r:id="rId39"/>
    <p:sldId id="495" r:id="rId40"/>
    <p:sldId id="496" r:id="rId41"/>
    <p:sldId id="497" r:id="rId42"/>
    <p:sldId id="428" r:id="rId43"/>
    <p:sldId id="430" r:id="rId44"/>
    <p:sldId id="431" r:id="rId45"/>
    <p:sldId id="432" r:id="rId46"/>
    <p:sldId id="433" r:id="rId47"/>
    <p:sldId id="434" r:id="rId48"/>
    <p:sldId id="435" r:id="rId49"/>
    <p:sldId id="461" r:id="rId50"/>
    <p:sldId id="462" r:id="rId51"/>
    <p:sldId id="463" r:id="rId52"/>
    <p:sldId id="464" r:id="rId53"/>
    <p:sldId id="465" r:id="rId54"/>
    <p:sldId id="466" r:id="rId55"/>
    <p:sldId id="467" r:id="rId56"/>
    <p:sldId id="504" r:id="rId57"/>
    <p:sldId id="505" r:id="rId58"/>
    <p:sldId id="519" r:id="rId59"/>
    <p:sldId id="506" r:id="rId60"/>
    <p:sldId id="516" r:id="rId61"/>
    <p:sldId id="517" r:id="rId62"/>
    <p:sldId id="518" r:id="rId63"/>
    <p:sldId id="515" r:id="rId64"/>
    <p:sldId id="507" r:id="rId65"/>
    <p:sldId id="460" r:id="rId66"/>
    <p:sldId id="444" r:id="rId67"/>
    <p:sldId id="447" r:id="rId68"/>
    <p:sldId id="445" r:id="rId69"/>
    <p:sldId id="446" r:id="rId70"/>
    <p:sldId id="437" r:id="rId71"/>
    <p:sldId id="438" r:id="rId72"/>
    <p:sldId id="439" r:id="rId73"/>
    <p:sldId id="441" r:id="rId74"/>
    <p:sldId id="442" r:id="rId75"/>
    <p:sldId id="443" r:id="rId76"/>
    <p:sldId id="476" r:id="rId77"/>
    <p:sldId id="477" r:id="rId78"/>
    <p:sldId id="448" r:id="rId79"/>
    <p:sldId id="449" r:id="rId80"/>
    <p:sldId id="450" r:id="rId81"/>
    <p:sldId id="451" r:id="rId82"/>
    <p:sldId id="524" r:id="rId83"/>
    <p:sldId id="511" r:id="rId84"/>
    <p:sldId id="522" r:id="rId85"/>
    <p:sldId id="452" r:id="rId86"/>
    <p:sldId id="523" r:id="rId87"/>
    <p:sldId id="521" r:id="rId88"/>
    <p:sldId id="500" r:id="rId89"/>
    <p:sldId id="501" r:id="rId90"/>
    <p:sldId id="503" r:id="rId91"/>
    <p:sldId id="471" r:id="rId92"/>
    <p:sldId id="472" r:id="rId93"/>
    <p:sldId id="473" r:id="rId94"/>
    <p:sldId id="478" r:id="rId95"/>
    <p:sldId id="474" r:id="rId96"/>
    <p:sldId id="512" r:id="rId97"/>
    <p:sldId id="513" r:id="rId98"/>
    <p:sldId id="502" r:id="rId99"/>
    <p:sldId id="479" r:id="rId100"/>
    <p:sldId id="482" r:id="rId101"/>
    <p:sldId id="483" r:id="rId102"/>
    <p:sldId id="484" r:id="rId103"/>
    <p:sldId id="485" r:id="rId104"/>
    <p:sldId id="486" r:id="rId105"/>
    <p:sldId id="525" r:id="rId106"/>
    <p:sldId id="526" r:id="rId107"/>
    <p:sldId id="527" r:id="rId108"/>
    <p:sldId id="539" r:id="rId109"/>
    <p:sldId id="528" r:id="rId110"/>
    <p:sldId id="529" r:id="rId111"/>
    <p:sldId id="376" r:id="rId112"/>
    <p:sldId id="377" r:id="rId113"/>
    <p:sldId id="378" r:id="rId114"/>
    <p:sldId id="379" r:id="rId115"/>
    <p:sldId id="542" r:id="rId116"/>
    <p:sldId id="380" r:id="rId117"/>
    <p:sldId id="381" r:id="rId118"/>
    <p:sldId id="382" r:id="rId119"/>
    <p:sldId id="543" r:id="rId120"/>
    <p:sldId id="544" r:id="rId121"/>
    <p:sldId id="540" r:id="rId122"/>
    <p:sldId id="541" r:id="rId123"/>
  </p:sldIdLst>
  <p:sldSz cx="9144000" cy="5143500" type="screen16x9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40" userDrawn="1">
          <p15:clr>
            <a:srgbClr val="A4A3A4"/>
          </p15:clr>
        </p15:guide>
        <p15:guide id="2" pos="648" userDrawn="1">
          <p15:clr>
            <a:srgbClr val="A4A3A4"/>
          </p15:clr>
        </p15:guide>
        <p15:guide id="3" orient="horz" pos="792" userDrawn="1">
          <p15:clr>
            <a:srgbClr val="A4A3A4"/>
          </p15:clr>
        </p15:guide>
        <p15:guide id="4" pos="493">
          <p15:clr>
            <a:srgbClr val="A4A3A4"/>
          </p15:clr>
        </p15:guide>
        <p15:guide id="5" orient="horz" pos="2100">
          <p15:clr>
            <a:srgbClr val="A4A3A4"/>
          </p15:clr>
        </p15:guide>
        <p15:guide id="6" orient="horz" pos="25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arriam Kinny" initials="MK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99"/>
    <a:srgbClr val="33CCCC"/>
    <a:srgbClr val="00CC99"/>
    <a:srgbClr val="165699"/>
    <a:srgbClr val="0D67AD"/>
    <a:srgbClr val="3B7911"/>
    <a:srgbClr val="4F81BD"/>
    <a:srgbClr val="663300"/>
    <a:srgbClr val="CC9900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282" autoAdjust="0"/>
    <p:restoredTop sz="94434" autoAdjust="0"/>
  </p:normalViewPr>
  <p:slideViewPr>
    <p:cSldViewPr snapToGrid="0">
      <p:cViewPr varScale="1">
        <p:scale>
          <a:sx n="143" d="100"/>
          <a:sy n="143" d="100"/>
        </p:scale>
        <p:origin x="120" y="234"/>
      </p:cViewPr>
      <p:guideLst>
        <p:guide orient="horz" pos="2640"/>
        <p:guide pos="648"/>
        <p:guide orient="horz" pos="792"/>
        <p:guide pos="493"/>
        <p:guide orient="horz" pos="2100"/>
        <p:guide orient="horz" pos="25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6" d="100"/>
        <a:sy n="136" d="100"/>
      </p:scale>
      <p:origin x="0" y="280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5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6" Type="http://schemas.openxmlformats.org/officeDocument/2006/relationships/slide" Target="slides/slide14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slide" Target="slides/slide121.xml"/><Relationship Id="rId128" Type="http://schemas.openxmlformats.org/officeDocument/2006/relationships/viewProps" Target="viewProps.xml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113" Type="http://schemas.openxmlformats.org/officeDocument/2006/relationships/slide" Target="slides/slide111.xml"/><Relationship Id="rId118" Type="http://schemas.openxmlformats.org/officeDocument/2006/relationships/slide" Target="slides/slide116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59" Type="http://schemas.openxmlformats.org/officeDocument/2006/relationships/slide" Target="slides/slide57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124" Type="http://schemas.openxmlformats.org/officeDocument/2006/relationships/notesMaster" Target="notesMasters/notesMaster1.xml"/><Relationship Id="rId129" Type="http://schemas.openxmlformats.org/officeDocument/2006/relationships/theme" Target="theme/theme1.xml"/><Relationship Id="rId54" Type="http://schemas.openxmlformats.org/officeDocument/2006/relationships/slide" Target="slides/slide52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49" Type="http://schemas.openxmlformats.org/officeDocument/2006/relationships/slide" Target="slides/slide47.xml"/><Relationship Id="rId114" Type="http://schemas.openxmlformats.org/officeDocument/2006/relationships/slide" Target="slides/slide112.xml"/><Relationship Id="rId119" Type="http://schemas.openxmlformats.org/officeDocument/2006/relationships/slide" Target="slides/slide117.xml"/><Relationship Id="rId44" Type="http://schemas.openxmlformats.org/officeDocument/2006/relationships/slide" Target="slides/slide42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130" Type="http://schemas.openxmlformats.org/officeDocument/2006/relationships/tableStyles" Target="tableStyles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120" Type="http://schemas.openxmlformats.org/officeDocument/2006/relationships/slide" Target="slides/slide118.xml"/><Relationship Id="rId125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15" Type="http://schemas.openxmlformats.org/officeDocument/2006/relationships/slide" Target="slides/slide11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26" Type="http://schemas.openxmlformats.org/officeDocument/2006/relationships/commentAuthors" Target="commentAuthor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slide" Target="slides/slide119.xml"/><Relationship Id="rId3" Type="http://schemas.openxmlformats.org/officeDocument/2006/relationships/slide" Target="slides/slide1.xml"/><Relationship Id="rId25" Type="http://schemas.openxmlformats.org/officeDocument/2006/relationships/slide" Target="slides/slide23.xml"/><Relationship Id="rId46" Type="http://schemas.openxmlformats.org/officeDocument/2006/relationships/slide" Target="slides/slide44.xml"/><Relationship Id="rId67" Type="http://schemas.openxmlformats.org/officeDocument/2006/relationships/slide" Target="slides/slide65.xml"/><Relationship Id="rId116" Type="http://schemas.openxmlformats.org/officeDocument/2006/relationships/slide" Target="slides/slide11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62" Type="http://schemas.openxmlformats.org/officeDocument/2006/relationships/slide" Target="slides/slide60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111" Type="http://schemas.openxmlformats.org/officeDocument/2006/relationships/slide" Target="slides/slide109.xml"/><Relationship Id="rId15" Type="http://schemas.openxmlformats.org/officeDocument/2006/relationships/slide" Target="slides/slide13.xml"/><Relationship Id="rId36" Type="http://schemas.openxmlformats.org/officeDocument/2006/relationships/slide" Target="slides/slide34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27" Type="http://schemas.openxmlformats.org/officeDocument/2006/relationships/presProps" Target="presProp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52" Type="http://schemas.openxmlformats.org/officeDocument/2006/relationships/slide" Target="slides/slide50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slide" Target="slides/slide120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26" Type="http://schemas.openxmlformats.org/officeDocument/2006/relationships/slide" Target="slides/slide2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8155" cy="464978"/>
          </a:xfrm>
          <a:prstGeom prst="rect">
            <a:avLst/>
          </a:prstGeom>
        </p:spPr>
        <p:txBody>
          <a:bodyPr vert="horz" lIns="90687" tIns="45343" rIns="90687" bIns="4534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673" y="1"/>
            <a:ext cx="3038155" cy="464978"/>
          </a:xfrm>
          <a:prstGeom prst="rect">
            <a:avLst/>
          </a:prstGeom>
        </p:spPr>
        <p:txBody>
          <a:bodyPr vert="horz" lIns="90687" tIns="45343" rIns="90687" bIns="45343" rtlCol="0"/>
          <a:lstStyle>
            <a:lvl1pPr algn="r">
              <a:defRPr sz="1200"/>
            </a:lvl1pPr>
          </a:lstStyle>
          <a:p>
            <a:fld id="{77D432A7-3273-4103-A73B-68B29B63DB52}" type="datetimeFigureOut">
              <a:rPr lang="en-US" smtClean="0"/>
              <a:pPr/>
              <a:t>7/10/2018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847"/>
            <a:ext cx="3038155" cy="464978"/>
          </a:xfrm>
          <a:prstGeom prst="rect">
            <a:avLst/>
          </a:prstGeom>
        </p:spPr>
        <p:txBody>
          <a:bodyPr vert="horz" lIns="90687" tIns="45343" rIns="90687" bIns="4534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673" y="8829847"/>
            <a:ext cx="3038155" cy="464978"/>
          </a:xfrm>
          <a:prstGeom prst="rect">
            <a:avLst/>
          </a:prstGeom>
        </p:spPr>
        <p:txBody>
          <a:bodyPr vert="horz" lIns="90687" tIns="45343" rIns="90687" bIns="45343" rtlCol="0" anchor="b"/>
          <a:lstStyle>
            <a:lvl1pPr algn="r">
              <a:defRPr sz="1200"/>
            </a:lvl1pPr>
          </a:lstStyle>
          <a:p>
            <a:fld id="{A2CE81A1-C023-4F68-9065-AD66D4CD20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07990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1" cy="464820"/>
          </a:xfrm>
          <a:prstGeom prst="rect">
            <a:avLst/>
          </a:prstGeom>
        </p:spPr>
        <p:txBody>
          <a:bodyPr vert="horz" lIns="93163" tIns="46581" rIns="93163" bIns="4658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1" cy="464820"/>
          </a:xfrm>
          <a:prstGeom prst="rect">
            <a:avLst/>
          </a:prstGeom>
        </p:spPr>
        <p:txBody>
          <a:bodyPr vert="horz" lIns="93163" tIns="46581" rIns="93163" bIns="46581" rtlCol="0"/>
          <a:lstStyle>
            <a:lvl1pPr algn="r">
              <a:defRPr sz="1200"/>
            </a:lvl1pPr>
          </a:lstStyle>
          <a:p>
            <a:fld id="{F0183E24-F5D2-D740-A075-B6928F315132}" type="datetimeFigureOut">
              <a:rPr lang="en-US" smtClean="0"/>
              <a:pPr/>
              <a:t>7/10/2018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63" tIns="46581" rIns="93163" bIns="4658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63" tIns="46581" rIns="93163" bIns="4658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1" cy="464820"/>
          </a:xfrm>
          <a:prstGeom prst="rect">
            <a:avLst/>
          </a:prstGeom>
        </p:spPr>
        <p:txBody>
          <a:bodyPr vert="horz" lIns="93163" tIns="46581" rIns="93163" bIns="4658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1" cy="464820"/>
          </a:xfrm>
          <a:prstGeom prst="rect">
            <a:avLst/>
          </a:prstGeom>
        </p:spPr>
        <p:txBody>
          <a:bodyPr vert="horz" lIns="93163" tIns="46581" rIns="93163" bIns="46581" rtlCol="0" anchor="b"/>
          <a:lstStyle>
            <a:lvl1pPr algn="r">
              <a:defRPr sz="1200"/>
            </a:lvl1pPr>
          </a:lstStyle>
          <a:p>
            <a:fld id="{619914AF-5F3B-B745-8189-C64905F09E8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98768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mary Title Slide -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_PPT_2-01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495301"/>
            <a:ext cx="7772400" cy="533400"/>
          </a:xfrm>
        </p:spPr>
        <p:txBody>
          <a:bodyPr anchor="t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Insert Title Here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028701"/>
            <a:ext cx="7772400" cy="400049"/>
          </a:xfrm>
        </p:spPr>
        <p:txBody>
          <a:bodyPr>
            <a:noAutofit/>
          </a:bodyPr>
          <a:lstStyle>
            <a:lvl1pPr marL="0" indent="0" algn="l">
              <a:buNone/>
              <a:defRPr sz="2100">
                <a:solidFill>
                  <a:srgbClr val="AFD4DF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idx="13" hasCustomPrompt="1"/>
          </p:nvPr>
        </p:nvSpPr>
        <p:spPr>
          <a:xfrm>
            <a:off x="685800" y="2286001"/>
            <a:ext cx="1752600" cy="4571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 sz="1400" b="0">
                <a:solidFill>
                  <a:srgbClr val="61A2BC"/>
                </a:solidFill>
                <a:latin typeface="Lucida Grande"/>
                <a:cs typeface="Lucida Grande"/>
              </a:defRPr>
            </a:lvl1pPr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pic>
        <p:nvPicPr>
          <p:cNvPr id="8" name="Picture 7" descr="Allegro_PPT_1-Blank-17.png"/>
          <p:cNvPicPr>
            <a:picLocks/>
          </p:cNvPicPr>
          <p:nvPr userDrawn="1"/>
        </p:nvPicPr>
        <p:blipFill>
          <a:blip r:embed="rId3"/>
          <a:srcRect r="74802" b="79894"/>
          <a:stretch>
            <a:fillRect/>
          </a:stretch>
        </p:blipFill>
        <p:spPr>
          <a:xfrm>
            <a:off x="6134976" y="3440317"/>
            <a:ext cx="2846062" cy="17031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mary Title Slide -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_PPT_2-01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495301"/>
            <a:ext cx="7772400" cy="533400"/>
          </a:xfrm>
        </p:spPr>
        <p:txBody>
          <a:bodyPr anchor="t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Insert Title Here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028701"/>
            <a:ext cx="7772400" cy="400049"/>
          </a:xfrm>
        </p:spPr>
        <p:txBody>
          <a:bodyPr>
            <a:noAutofit/>
          </a:bodyPr>
          <a:lstStyle>
            <a:lvl1pPr marL="0" indent="0" algn="l">
              <a:buNone/>
              <a:defRPr sz="2100">
                <a:solidFill>
                  <a:srgbClr val="AFD4D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idx="13" hasCustomPrompt="1"/>
          </p:nvPr>
        </p:nvSpPr>
        <p:spPr>
          <a:xfrm>
            <a:off x="685800" y="2286001"/>
            <a:ext cx="1752600" cy="4571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 sz="1400" b="0">
                <a:solidFill>
                  <a:srgbClr val="61A2BC"/>
                </a:solidFill>
                <a:latin typeface="Lucida Grande"/>
                <a:cs typeface="Lucida Grande"/>
              </a:defRPr>
            </a:lvl1pPr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pic>
        <p:nvPicPr>
          <p:cNvPr id="8" name="Picture 7" descr="Allegro_PPT_1-Blank-17.png"/>
          <p:cNvPicPr>
            <a:picLocks/>
          </p:cNvPicPr>
          <p:nvPr userDrawn="1"/>
        </p:nvPicPr>
        <p:blipFill>
          <a:blip r:embed="rId3"/>
          <a:srcRect r="74802" b="79894"/>
          <a:stretch>
            <a:fillRect/>
          </a:stretch>
        </p:blipFill>
        <p:spPr>
          <a:xfrm>
            <a:off x="6134976" y="3440317"/>
            <a:ext cx="2846062" cy="1703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4317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_PPT_2-01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96194"/>
            <a:ext cx="7772400" cy="533400"/>
          </a:xfrm>
        </p:spPr>
        <p:txBody>
          <a:bodyPr anchor="t">
            <a:noAutofit/>
          </a:bodyPr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Insert Title Here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729594"/>
            <a:ext cx="7772400" cy="400049"/>
          </a:xfrm>
        </p:spPr>
        <p:txBody>
          <a:bodyPr>
            <a:no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idx="13" hasCustomPrompt="1"/>
          </p:nvPr>
        </p:nvSpPr>
        <p:spPr>
          <a:xfrm>
            <a:off x="6705600" y="4313464"/>
            <a:ext cx="1752600" cy="4571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algn="r">
              <a:defRPr sz="1400" b="0">
                <a:solidFill>
                  <a:srgbClr val="61A2BC"/>
                </a:solidFill>
                <a:latin typeface="Lucida Grande"/>
                <a:cs typeface="Lucida Grande"/>
              </a:defRPr>
            </a:lvl1pPr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pic>
        <p:nvPicPr>
          <p:cNvPr id="8" name="Picture 7" descr="Allegro_PPT_1-Blank-17.png"/>
          <p:cNvPicPr>
            <a:picLocks/>
          </p:cNvPicPr>
          <p:nvPr userDrawn="1"/>
        </p:nvPicPr>
        <p:blipFill>
          <a:blip r:embed="rId3"/>
          <a:srcRect r="74802" b="79894"/>
          <a:stretch>
            <a:fillRect/>
          </a:stretch>
        </p:blipFill>
        <p:spPr>
          <a:xfrm>
            <a:off x="0" y="-147677"/>
            <a:ext cx="2299579" cy="1376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4821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4563762" y="1746422"/>
            <a:ext cx="4580238" cy="339707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7" name="Picture 6" descr="A_PPT_2-01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96194"/>
            <a:ext cx="7772400" cy="533400"/>
          </a:xfrm>
        </p:spPr>
        <p:txBody>
          <a:bodyPr anchor="t">
            <a:noAutofit/>
          </a:bodyPr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Insert Title Here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729594"/>
            <a:ext cx="7772400" cy="400049"/>
          </a:xfrm>
        </p:spPr>
        <p:txBody>
          <a:bodyPr>
            <a:no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idx="13" hasCustomPrompt="1"/>
          </p:nvPr>
        </p:nvSpPr>
        <p:spPr>
          <a:xfrm>
            <a:off x="6705600" y="4313464"/>
            <a:ext cx="1752600" cy="4571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algn="r">
              <a:defRPr sz="1400" b="0">
                <a:solidFill>
                  <a:srgbClr val="61A2BC"/>
                </a:solidFill>
                <a:latin typeface="Lucida Grande"/>
                <a:cs typeface="Lucida Grande"/>
              </a:defRPr>
            </a:lvl1pPr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pic>
        <p:nvPicPr>
          <p:cNvPr id="10" name="Picture 9" descr="Allegro_PPT_1-Blank-17.png"/>
          <p:cNvPicPr>
            <a:picLocks/>
          </p:cNvPicPr>
          <p:nvPr userDrawn="1"/>
        </p:nvPicPr>
        <p:blipFill>
          <a:blip r:embed="rId3"/>
          <a:srcRect r="74802" b="79894"/>
          <a:stretch>
            <a:fillRect/>
          </a:stretch>
        </p:blipFill>
        <p:spPr>
          <a:xfrm>
            <a:off x="0" y="-147677"/>
            <a:ext cx="2299579" cy="1376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339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7689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_PPT_2-08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1539310"/>
            <a:ext cx="7772400" cy="1021556"/>
          </a:xfrm>
        </p:spPr>
        <p:txBody>
          <a:bodyPr anchor="b"/>
          <a:lstStyle>
            <a:lvl1pPr algn="l">
              <a:defRPr sz="4000" b="1" cap="none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Insert Title Here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722313" y="2577705"/>
            <a:ext cx="7772400" cy="112514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Additional Information</a:t>
            </a:r>
          </a:p>
        </p:txBody>
      </p:sp>
    </p:spTree>
    <p:extLst>
      <p:ext uri="{BB962C8B-B14F-4D97-AF65-F5344CB8AC3E}">
        <p14:creationId xmlns:p14="http://schemas.microsoft.com/office/powerpoint/2010/main" val="34431003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Emphasi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llegro_PPT_1-Blank-07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" y="4629150"/>
            <a:ext cx="2133600" cy="273844"/>
          </a:xfrm>
          <a:prstGeom prst="rect">
            <a:avLst/>
          </a:prstGeom>
        </p:spPr>
        <p:txBody>
          <a:bodyPr/>
          <a:lstStyle/>
          <a:p>
            <a:fld id="{FE672E67-E2AB-9E4E-8218-1177CB586B03}" type="slidenum">
              <a:rPr lang="en-US" smtClean="0">
                <a:solidFill>
                  <a:srgbClr val="081F37"/>
                </a:solidFill>
              </a:rPr>
              <a:pPr/>
              <a:t>‹#›</a:t>
            </a:fld>
            <a:endParaRPr lang="en-US">
              <a:solidFill>
                <a:srgbClr val="081F37"/>
              </a:solidFill>
            </a:endParaRPr>
          </a:p>
        </p:txBody>
      </p:sp>
      <p:pic>
        <p:nvPicPr>
          <p:cNvPr id="7" name="Picture 2" descr="image001"/>
          <p:cNvPicPr>
            <a:picLocks noChangeAspect="1" noChangeArrowheads="1"/>
          </p:cNvPicPr>
          <p:nvPr userDrawn="1"/>
        </p:nvPicPr>
        <p:blipFill>
          <a:blip r:embed="rId3"/>
          <a:stretch>
            <a:fillRect/>
          </a:stretch>
        </p:blipFill>
        <p:spPr bwMode="auto">
          <a:xfrm>
            <a:off x="7873838" y="4654257"/>
            <a:ext cx="1168723" cy="36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2097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hasis 6 - Photo Cr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9" name="Picture 8" descr="Allegro_PPT_1-Blank-15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" y="4629150"/>
            <a:ext cx="2133600" cy="273844"/>
          </a:xfrm>
          <a:prstGeom prst="rect">
            <a:avLst/>
          </a:prstGeom>
        </p:spPr>
        <p:txBody>
          <a:bodyPr/>
          <a:lstStyle/>
          <a:p>
            <a:fld id="{FE672E67-E2AB-9E4E-8218-1177CB586B03}" type="slidenum">
              <a:rPr lang="en-US" smtClean="0">
                <a:solidFill>
                  <a:srgbClr val="081F37"/>
                </a:solidFill>
              </a:rPr>
              <a:pPr/>
              <a:t>‹#›</a:t>
            </a:fld>
            <a:endParaRPr lang="en-US">
              <a:solidFill>
                <a:srgbClr val="081F37"/>
              </a:solidFill>
            </a:endParaRPr>
          </a:p>
        </p:txBody>
      </p:sp>
      <p:pic>
        <p:nvPicPr>
          <p:cNvPr id="11" name="Picture 2" descr="image001"/>
          <p:cNvPicPr>
            <a:picLocks noChangeAspect="1" noChangeArrowheads="1"/>
          </p:cNvPicPr>
          <p:nvPr userDrawn="1"/>
        </p:nvPicPr>
        <p:blipFill>
          <a:blip r:embed="rId3"/>
          <a:stretch>
            <a:fillRect/>
          </a:stretch>
        </p:blipFill>
        <p:spPr bwMode="auto">
          <a:xfrm>
            <a:off x="7873838" y="4654257"/>
            <a:ext cx="1168723" cy="36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04871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_PPT_2-01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96194"/>
            <a:ext cx="7772400" cy="533400"/>
          </a:xfrm>
        </p:spPr>
        <p:txBody>
          <a:bodyPr anchor="t">
            <a:noAutofit/>
          </a:bodyPr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Insert Title Here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729594"/>
            <a:ext cx="7772400" cy="400049"/>
          </a:xfrm>
        </p:spPr>
        <p:txBody>
          <a:bodyPr>
            <a:no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idx="13" hasCustomPrompt="1"/>
          </p:nvPr>
        </p:nvSpPr>
        <p:spPr>
          <a:xfrm>
            <a:off x="6705600" y="4313464"/>
            <a:ext cx="1752600" cy="4571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algn="r">
              <a:defRPr sz="1400" b="0">
                <a:solidFill>
                  <a:srgbClr val="61A2BC"/>
                </a:solidFill>
                <a:latin typeface="Lucida Grande"/>
                <a:cs typeface="Lucida Grande"/>
              </a:defRPr>
            </a:lvl1pPr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pic>
        <p:nvPicPr>
          <p:cNvPr id="8" name="Picture 7" descr="Allegro_PPT_1-Blank-17.png"/>
          <p:cNvPicPr>
            <a:picLocks/>
          </p:cNvPicPr>
          <p:nvPr userDrawn="1"/>
        </p:nvPicPr>
        <p:blipFill>
          <a:blip r:embed="rId3"/>
          <a:srcRect r="74802" b="79894"/>
          <a:stretch>
            <a:fillRect/>
          </a:stretch>
        </p:blipFill>
        <p:spPr>
          <a:xfrm>
            <a:off x="0" y="-147677"/>
            <a:ext cx="2299579" cy="13761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4563762" y="1746422"/>
            <a:ext cx="4580238" cy="339707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_PPT_2-01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96194"/>
            <a:ext cx="7772400" cy="533400"/>
          </a:xfrm>
        </p:spPr>
        <p:txBody>
          <a:bodyPr anchor="t">
            <a:noAutofit/>
          </a:bodyPr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Insert Title Here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729594"/>
            <a:ext cx="7772400" cy="400049"/>
          </a:xfrm>
        </p:spPr>
        <p:txBody>
          <a:bodyPr>
            <a:no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idx="13" hasCustomPrompt="1"/>
          </p:nvPr>
        </p:nvSpPr>
        <p:spPr>
          <a:xfrm>
            <a:off x="6705600" y="4313464"/>
            <a:ext cx="1752600" cy="4571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algn="r">
              <a:defRPr sz="1400" b="0">
                <a:solidFill>
                  <a:srgbClr val="61A2BC"/>
                </a:solidFill>
                <a:latin typeface="Lucida Grande"/>
                <a:cs typeface="Lucida Grande"/>
              </a:defRPr>
            </a:lvl1pPr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pic>
        <p:nvPicPr>
          <p:cNvPr id="10" name="Picture 9" descr="Allegro_PPT_1-Blank-17.png"/>
          <p:cNvPicPr>
            <a:picLocks/>
          </p:cNvPicPr>
          <p:nvPr userDrawn="1"/>
        </p:nvPicPr>
        <p:blipFill>
          <a:blip r:embed="rId3"/>
          <a:srcRect r="74802" b="79894"/>
          <a:stretch>
            <a:fillRect/>
          </a:stretch>
        </p:blipFill>
        <p:spPr>
          <a:xfrm>
            <a:off x="0" y="-147677"/>
            <a:ext cx="2299579" cy="13761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_PPT_2-08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1539310"/>
            <a:ext cx="7772400" cy="1021556"/>
          </a:xfrm>
        </p:spPr>
        <p:txBody>
          <a:bodyPr anchor="b"/>
          <a:lstStyle>
            <a:lvl1pPr algn="l">
              <a:defRPr sz="4000" b="1" cap="none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Insert Title Here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722313" y="2577705"/>
            <a:ext cx="7772400" cy="112514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Additional Information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Emphasi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llegro_PPT_1-Blank-07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" y="4629150"/>
            <a:ext cx="2133600" cy="273844"/>
          </a:xfrm>
          <a:prstGeom prst="rect">
            <a:avLst/>
          </a:prstGeom>
        </p:spPr>
        <p:txBody>
          <a:bodyPr/>
          <a:lstStyle/>
          <a:p>
            <a:fld id="{FE672E67-E2AB-9E4E-8218-1177CB586B0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2" descr="image001"/>
          <p:cNvPicPr>
            <a:picLocks noChangeAspect="1" noChangeArrowheads="1"/>
          </p:cNvPicPr>
          <p:nvPr userDrawn="1"/>
        </p:nvPicPr>
        <p:blipFill>
          <a:blip r:embed="rId3"/>
          <a:stretch>
            <a:fillRect/>
          </a:stretch>
        </p:blipFill>
        <p:spPr bwMode="auto">
          <a:xfrm>
            <a:off x="7873838" y="4654257"/>
            <a:ext cx="1168723" cy="36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hasis 6 - Photo Cr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Allegro_PPT_1-Blank-15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" y="4629150"/>
            <a:ext cx="2133600" cy="273844"/>
          </a:xfrm>
          <a:prstGeom prst="rect">
            <a:avLst/>
          </a:prstGeom>
        </p:spPr>
        <p:txBody>
          <a:bodyPr/>
          <a:lstStyle/>
          <a:p>
            <a:fld id="{FE672E67-E2AB-9E4E-8218-1177CB586B0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2" descr="image001"/>
          <p:cNvPicPr>
            <a:picLocks noChangeAspect="1" noChangeArrowheads="1"/>
          </p:cNvPicPr>
          <p:nvPr userDrawn="1"/>
        </p:nvPicPr>
        <p:blipFill>
          <a:blip r:embed="rId3"/>
          <a:stretch>
            <a:fillRect/>
          </a:stretch>
        </p:blipFill>
        <p:spPr bwMode="auto">
          <a:xfrm>
            <a:off x="7873838" y="4654257"/>
            <a:ext cx="1168723" cy="36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89EB6BAF-2C7F-2940-9649-10E09ED400A4}" type="datetimeFigureOut">
              <a:rPr lang="en-US" smtClean="0"/>
              <a:t>7/10/2018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955C53E8-55CA-1640-B59A-E90202729E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1131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9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356617" y="866148"/>
            <a:ext cx="8028506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lang="en-US" sz="2300" b="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26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26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26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2600" b="1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Click to edit subtitle</a:t>
            </a:r>
            <a:endParaRPr lang="en-US" dirty="0"/>
          </a:p>
        </p:txBody>
      </p:sp>
      <p:sp>
        <p:nvSpPr>
          <p:cNvPr id="7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356617" y="4683892"/>
            <a:ext cx="7400794" cy="246858"/>
          </a:xfrm>
          <a:prstGeom prst="rect">
            <a:avLst/>
          </a:prstGeom>
        </p:spPr>
        <p:txBody>
          <a:bodyPr wrap="square" lIns="76197" tIns="38098" rIns="76197" bIns="38098" anchor="b" anchorCtr="0">
            <a:spAutoFit/>
          </a:bodyPr>
          <a:lstStyle>
            <a:lvl1pPr marL="0" indent="0">
              <a:lnSpc>
                <a:spcPct val="92000"/>
              </a:lnSpc>
              <a:spcBef>
                <a:spcPts val="117"/>
              </a:spcBef>
              <a:buNone/>
              <a:defRPr sz="12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edit source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1970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w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10" Type="http://schemas.openxmlformats.org/officeDocument/2006/relationships/image" Target="../media/image2.wmf"/><Relationship Id="rId4" Type="http://schemas.openxmlformats.org/officeDocument/2006/relationships/slideLayout" Target="../slideLayouts/slideLayout13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_PPT_2-20.png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172818" y="0"/>
            <a:ext cx="7971182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514350"/>
            <a:ext cx="7772400" cy="54887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200151"/>
            <a:ext cx="7772400" cy="34289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7" name="Picture 2" descr="image001"/>
          <p:cNvPicPr>
            <a:picLocks noChangeAspect="1" noChangeArrowheads="1"/>
          </p:cNvPicPr>
          <p:nvPr userDrawn="1"/>
        </p:nvPicPr>
        <p:blipFill>
          <a:blip r:embed="rId12"/>
          <a:stretch>
            <a:fillRect/>
          </a:stretch>
        </p:blipFill>
        <p:spPr bwMode="auto">
          <a:xfrm>
            <a:off x="7873838" y="4654257"/>
            <a:ext cx="1168723" cy="36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5" r:id="rId3"/>
    <p:sldLayoutId id="2147483650" r:id="rId4"/>
    <p:sldLayoutId id="2147483651" r:id="rId5"/>
    <p:sldLayoutId id="2147483667" r:id="rId6"/>
    <p:sldLayoutId id="2147483675" r:id="rId7"/>
    <p:sldLayoutId id="2147483676" r:id="rId8"/>
    <p:sldLayoutId id="2147483685" r:id="rId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b="1" kern="1200">
          <a:solidFill>
            <a:srgbClr val="0C68AD"/>
          </a:solidFill>
          <a:latin typeface="Calibri" charset="0"/>
          <a:ea typeface="Calibri" charset="0"/>
          <a:cs typeface="Calibri" charset="0"/>
        </a:defRPr>
      </a:lvl1pPr>
    </p:titleStyle>
    <p:bodyStyle>
      <a:lvl1pPr marL="0" indent="0" algn="l" defTabSz="457200" rtl="0" eaLnBrk="1" latinLnBrk="0" hangingPunct="1">
        <a:spcBef>
          <a:spcPts val="0"/>
        </a:spcBef>
        <a:buFont typeface="Arial"/>
        <a:buNone/>
        <a:defRPr sz="3000" kern="1200">
          <a:solidFill>
            <a:srgbClr val="081F37"/>
          </a:solidFill>
          <a:latin typeface="+mj-lt"/>
          <a:ea typeface="+mn-ea"/>
          <a:cs typeface="+mn-cs"/>
        </a:defRPr>
      </a:lvl1pPr>
      <a:lvl2pPr marL="457200" indent="-171450" algn="l" defTabSz="457200" rtl="0" eaLnBrk="1" latinLnBrk="0" hangingPunct="1">
        <a:spcBef>
          <a:spcPts val="0"/>
        </a:spcBef>
        <a:buFont typeface="Arial"/>
        <a:buChar char="•"/>
        <a:defRPr sz="2300" kern="1200">
          <a:solidFill>
            <a:srgbClr val="081F37"/>
          </a:solidFill>
          <a:latin typeface="+mj-lt"/>
          <a:ea typeface="+mn-ea"/>
          <a:cs typeface="+mn-cs"/>
        </a:defRPr>
      </a:lvl2pPr>
      <a:lvl3pPr marL="855663" indent="-173038" algn="l" defTabSz="457200" rtl="0" eaLnBrk="1" latinLnBrk="0" hangingPunct="1">
        <a:spcBef>
          <a:spcPts val="0"/>
        </a:spcBef>
        <a:buFont typeface="Arial"/>
        <a:buChar char="•"/>
        <a:defRPr sz="1600" kern="1200">
          <a:solidFill>
            <a:srgbClr val="081F37"/>
          </a:solidFill>
          <a:latin typeface="+mj-lt"/>
          <a:ea typeface="+mn-ea"/>
          <a:cs typeface="+mn-cs"/>
        </a:defRPr>
      </a:lvl3pPr>
      <a:lvl4pPr marL="1200150" indent="-171450" algn="l" defTabSz="457200" rtl="0" eaLnBrk="1" latinLnBrk="0" hangingPunct="1">
        <a:spcBef>
          <a:spcPts val="0"/>
        </a:spcBef>
        <a:buFont typeface="Arial"/>
        <a:buChar char="•"/>
        <a:defRPr sz="1400" kern="1200">
          <a:solidFill>
            <a:srgbClr val="081F37"/>
          </a:solidFill>
          <a:latin typeface="+mj-lt"/>
          <a:ea typeface="+mn-ea"/>
          <a:cs typeface="+mn-cs"/>
        </a:defRPr>
      </a:lvl4pPr>
      <a:lvl5pPr marL="1425575" indent="-112713" algn="l" defTabSz="457200" rtl="0" eaLnBrk="1" latinLnBrk="0" hangingPunct="1">
        <a:spcBef>
          <a:spcPts val="0"/>
        </a:spcBef>
        <a:buFont typeface="Arial"/>
        <a:buChar char="•"/>
        <a:defRPr sz="1000" kern="1200">
          <a:solidFill>
            <a:srgbClr val="081F37"/>
          </a:solidFill>
          <a:latin typeface="+mj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_PPT_2-20.png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172818" y="0"/>
            <a:ext cx="7971182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514350"/>
            <a:ext cx="7772400" cy="54887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200151"/>
            <a:ext cx="7772400" cy="34289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7" name="Picture 2" descr="image001"/>
          <p:cNvPicPr>
            <a:picLocks noChangeAspect="1" noChangeArrowheads="1"/>
          </p:cNvPicPr>
          <p:nvPr userDrawn="1"/>
        </p:nvPicPr>
        <p:blipFill>
          <a:blip r:embed="rId10"/>
          <a:stretch>
            <a:fillRect/>
          </a:stretch>
        </p:blipFill>
        <p:spPr bwMode="auto">
          <a:xfrm>
            <a:off x="7873838" y="4654257"/>
            <a:ext cx="1168723" cy="36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5842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b="1" kern="1200">
          <a:solidFill>
            <a:srgbClr val="0C68AD"/>
          </a:solidFill>
          <a:latin typeface="Calibri" charset="0"/>
          <a:ea typeface="Calibri" charset="0"/>
          <a:cs typeface="Calibri" charset="0"/>
        </a:defRPr>
      </a:lvl1pPr>
    </p:titleStyle>
    <p:bodyStyle>
      <a:lvl1pPr marL="0" indent="0" algn="l" defTabSz="457200" rtl="0" eaLnBrk="1" latinLnBrk="0" hangingPunct="1">
        <a:spcBef>
          <a:spcPts val="0"/>
        </a:spcBef>
        <a:buFont typeface="Arial"/>
        <a:buNone/>
        <a:defRPr sz="3000" kern="1200">
          <a:solidFill>
            <a:srgbClr val="081F37"/>
          </a:solidFill>
          <a:latin typeface="Lucida Grande"/>
          <a:ea typeface="+mn-ea"/>
          <a:cs typeface="+mn-cs"/>
        </a:defRPr>
      </a:lvl1pPr>
      <a:lvl2pPr marL="457200" indent="-171450" algn="l" defTabSz="457200" rtl="0" eaLnBrk="1" latinLnBrk="0" hangingPunct="1">
        <a:spcBef>
          <a:spcPts val="0"/>
        </a:spcBef>
        <a:buFont typeface="Arial"/>
        <a:buChar char="•"/>
        <a:defRPr sz="2300" kern="1200">
          <a:solidFill>
            <a:srgbClr val="081F37"/>
          </a:solidFill>
          <a:latin typeface="Lucida Grande"/>
          <a:ea typeface="+mn-ea"/>
          <a:cs typeface="+mn-cs"/>
        </a:defRPr>
      </a:lvl2pPr>
      <a:lvl3pPr marL="855663" indent="-173038" algn="l" defTabSz="457200" rtl="0" eaLnBrk="1" latinLnBrk="0" hangingPunct="1">
        <a:spcBef>
          <a:spcPts val="0"/>
        </a:spcBef>
        <a:buFont typeface="Arial"/>
        <a:buChar char="•"/>
        <a:defRPr sz="1600" kern="1200">
          <a:solidFill>
            <a:srgbClr val="081F37"/>
          </a:solidFill>
          <a:latin typeface="Lucida Grande"/>
          <a:ea typeface="+mn-ea"/>
          <a:cs typeface="+mn-cs"/>
        </a:defRPr>
      </a:lvl3pPr>
      <a:lvl4pPr marL="1200150" indent="-171450" algn="l" defTabSz="457200" rtl="0" eaLnBrk="1" latinLnBrk="0" hangingPunct="1">
        <a:spcBef>
          <a:spcPts val="0"/>
        </a:spcBef>
        <a:buFont typeface="Arial"/>
        <a:buChar char="•"/>
        <a:defRPr sz="1400" kern="1200">
          <a:solidFill>
            <a:srgbClr val="081F37"/>
          </a:solidFill>
          <a:latin typeface="Lucida Grande"/>
          <a:ea typeface="+mn-ea"/>
          <a:cs typeface="+mn-cs"/>
        </a:defRPr>
      </a:lvl4pPr>
      <a:lvl5pPr marL="1425575" indent="-112713" algn="l" defTabSz="457200" rtl="0" eaLnBrk="1" latinLnBrk="0" hangingPunct="1">
        <a:spcBef>
          <a:spcPts val="0"/>
        </a:spcBef>
        <a:buFont typeface="Arial"/>
        <a:buChar char="•"/>
        <a:defRPr sz="1000" kern="1200">
          <a:solidFill>
            <a:srgbClr val="081F37"/>
          </a:solidFill>
          <a:latin typeface="Lucida Grande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" Target="slide99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74.xml"/><Relationship Id="rId1" Type="http://schemas.openxmlformats.org/officeDocument/2006/relationships/slideLayout" Target="../slideLayouts/slideLayout4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75.xml"/><Relationship Id="rId1" Type="http://schemas.openxmlformats.org/officeDocument/2006/relationships/slideLayout" Target="../slideLayouts/slideLayout4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76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77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78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79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12.xml"/><Relationship Id="rId2" Type="http://schemas.openxmlformats.org/officeDocument/2006/relationships/slide" Target="slide117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12.xml"/><Relationship Id="rId2" Type="http://schemas.openxmlformats.org/officeDocument/2006/relationships/slide" Target="slide117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12.xml"/><Relationship Id="rId2" Type="http://schemas.openxmlformats.org/officeDocument/2006/relationships/slide" Target="slide117.xml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13.xml"/><Relationship Id="rId2" Type="http://schemas.openxmlformats.org/officeDocument/2006/relationships/slide" Target="slide112.xml"/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113.xml"/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" Target="slide42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113.xml"/><Relationship Id="rId1" Type="http://schemas.openxmlformats.org/officeDocument/2006/relationships/slideLayout" Target="../slideLayouts/slideLayout4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slide" Target="slide41.xml"/><Relationship Id="rId1" Type="http://schemas.openxmlformats.org/officeDocument/2006/relationships/slideLayout" Target="../slideLayouts/slideLayout4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slide" Target="slide41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13.xml"/><Relationship Id="rId1" Type="http://schemas.openxmlformats.org/officeDocument/2006/relationships/slideLayout" Target="../slideLayouts/slideLayout4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Crude Oil &amp; Refined Products</a:t>
            </a:r>
            <a:br>
              <a:rPr lang="en-US" dirty="0" smtClean="0"/>
            </a:br>
            <a:r>
              <a:rPr lang="en-US" dirty="0" smtClean="0"/>
              <a:t>Industry Overview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July 2018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hlinkClick r:id="rId2" action="ppaction://hlinksldjump"/>
          </p:cNvPr>
          <p:cNvSpPr txBox="1"/>
          <p:nvPr/>
        </p:nvSpPr>
        <p:spPr>
          <a:xfrm>
            <a:off x="133350" y="1200150"/>
            <a:ext cx="1082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Hyperlink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2266950" y="352425"/>
            <a:ext cx="1082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Hyperlink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hlinkClick r:id="rId2" action="ppaction://hlinksldjump"/>
          </p:cNvPr>
          <p:cNvSpPr txBox="1"/>
          <p:nvPr/>
        </p:nvSpPr>
        <p:spPr>
          <a:xfrm>
            <a:off x="866775" y="7382"/>
            <a:ext cx="1082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Hyperlink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9417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39309"/>
            <a:ext cx="9143999" cy="1824093"/>
          </a:xfrm>
        </p:spPr>
        <p:txBody>
          <a:bodyPr/>
          <a:lstStyle/>
          <a:p>
            <a:pPr algn="ctr"/>
            <a:r>
              <a:rPr lang="en-US" sz="3200" dirty="0" smtClean="0"/>
              <a:t>Petroleum &amp; Natural Gas Value Chain</a:t>
            </a:r>
            <a:br>
              <a:rPr lang="en-US" sz="3200" dirty="0" smtClean="0"/>
            </a:br>
            <a:r>
              <a:rPr lang="en-US" sz="3200" dirty="0" smtClean="0"/>
              <a:t>Overview</a:t>
            </a:r>
            <a:br>
              <a:rPr lang="en-US" sz="3200" dirty="0" smtClean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98954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Crude Marketing Example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200" dirty="0"/>
          </a:p>
          <a:p>
            <a:r>
              <a:rPr lang="en-US" sz="1500" dirty="0" smtClean="0"/>
              <a:t>Crude Marketers provide </a:t>
            </a:r>
            <a:r>
              <a:rPr lang="en-US" sz="1500" dirty="0"/>
              <a:t>services to lease owners and producers:</a:t>
            </a:r>
          </a:p>
          <a:p>
            <a:pPr lvl="1"/>
            <a:r>
              <a:rPr lang="en-US" sz="1500" i="1" dirty="0"/>
              <a:t>For these services the lease owner/operator is typically willing to pay around $2.00 Bbl.</a:t>
            </a:r>
          </a:p>
          <a:p>
            <a:pPr lvl="1"/>
            <a:endParaRPr lang="en-US" sz="1500" i="1" dirty="0"/>
          </a:p>
          <a:p>
            <a:endParaRPr lang="en-US" sz="200" i="1" dirty="0"/>
          </a:p>
          <a:p>
            <a:r>
              <a:rPr lang="en-US" sz="1500" dirty="0" smtClean="0"/>
              <a:t>Crude Marketers also </a:t>
            </a:r>
            <a:r>
              <a:rPr lang="en-US" sz="1500" dirty="0"/>
              <a:t>provides services to purchasers of crude oil.</a:t>
            </a:r>
          </a:p>
          <a:p>
            <a:pPr lvl="1"/>
            <a:r>
              <a:rPr lang="en-US" sz="1500" i="1" dirty="0"/>
              <a:t>For these services the purchaser is typically willing to pay around $0.50 to $1.00 Bbl.</a:t>
            </a:r>
          </a:p>
          <a:p>
            <a:pPr lvl="1"/>
            <a:endParaRPr lang="en-US" sz="1500" i="1" dirty="0"/>
          </a:p>
          <a:p>
            <a:endParaRPr lang="en-US" sz="200" i="1" dirty="0"/>
          </a:p>
          <a:p>
            <a:r>
              <a:rPr lang="en-US" sz="1500" dirty="0" smtClean="0"/>
              <a:t>Crude Marketers do </a:t>
            </a:r>
            <a:r>
              <a:rPr lang="en-US" sz="1500" dirty="0"/>
              <a:t>additional services to further increase its profitability:</a:t>
            </a:r>
          </a:p>
          <a:p>
            <a:pPr lvl="1"/>
            <a:r>
              <a:rPr lang="en-US" sz="1300" dirty="0"/>
              <a:t>Optimizing transportation to reduce delivery costs below the negotiated rate.</a:t>
            </a:r>
          </a:p>
          <a:p>
            <a:pPr lvl="1"/>
            <a:r>
              <a:rPr lang="en-US" sz="1300" dirty="0"/>
              <a:t>Blending undesirable crude with other products, like condensate, to create profitable products.</a:t>
            </a:r>
          </a:p>
          <a:p>
            <a:pPr lvl="1"/>
            <a:r>
              <a:rPr lang="en-US" sz="1300" dirty="0"/>
              <a:t>Moving crude through exchanges, or pipeline movements to markets where the price is higher.</a:t>
            </a:r>
          </a:p>
          <a:p>
            <a:r>
              <a:rPr lang="en-US" dirty="0"/>
              <a:t>       </a:t>
            </a:r>
            <a:r>
              <a:rPr lang="en-US" sz="1500" i="1" dirty="0"/>
              <a:t>With these services the business can improve margins by $0.50 to $10.00+ Bbl.</a:t>
            </a:r>
          </a:p>
          <a:p>
            <a:endParaRPr lang="en-US" sz="1500" i="1" dirty="0"/>
          </a:p>
          <a:p>
            <a:endParaRPr lang="en-US" sz="200" i="1" dirty="0"/>
          </a:p>
          <a:p>
            <a:r>
              <a:rPr lang="en-US" sz="1500" dirty="0" smtClean="0"/>
              <a:t>Crude Marketers engage </a:t>
            </a:r>
            <a:r>
              <a:rPr lang="en-US" sz="1500" dirty="0"/>
              <a:t>in limited trading activities of there aggregate short/long positions, but it is primarily a services business.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288741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Price Risk vs Volume Risk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200" dirty="0"/>
          </a:p>
          <a:p>
            <a:pPr marL="325800" indent="-171450" algn="just"/>
            <a:r>
              <a:rPr lang="en-US" sz="1400" b="1" dirty="0" smtClean="0"/>
              <a:t>Crude oil pricing </a:t>
            </a:r>
            <a:r>
              <a:rPr lang="en-US" sz="1400" b="1" dirty="0"/>
              <a:t>and deliveries, make </a:t>
            </a:r>
            <a:r>
              <a:rPr lang="en-US" sz="1400" b="1" dirty="0" smtClean="0"/>
              <a:t>crude oil different </a:t>
            </a:r>
            <a:r>
              <a:rPr lang="en-US" sz="1400" b="1" dirty="0"/>
              <a:t>from other commodities for risk:</a:t>
            </a:r>
          </a:p>
          <a:p>
            <a:pPr marL="325800" indent="-171450" algn="just"/>
            <a:endParaRPr lang="en-US" sz="1400" b="1" dirty="0"/>
          </a:p>
          <a:p>
            <a:pPr marL="611550" indent="-342900" algn="just">
              <a:buFont typeface="Arial" panose="020B0604020202020204" pitchFamily="34" charset="0"/>
              <a:buChar char="•"/>
            </a:pPr>
            <a:r>
              <a:rPr lang="en-US" sz="1100" b="1" dirty="0"/>
              <a:t>Priced on Monthly Averages </a:t>
            </a:r>
            <a:r>
              <a:rPr lang="en-US" sz="1100" dirty="0"/>
              <a:t>– Almost all leased crude is priced on a monthly average of some sort, so delivery date does not impact pricing</a:t>
            </a:r>
            <a:r>
              <a:rPr lang="en-US" sz="1100" dirty="0" smtClean="0"/>
              <a:t>.</a:t>
            </a:r>
            <a:endParaRPr lang="en-US" sz="1100" dirty="0"/>
          </a:p>
          <a:p>
            <a:pPr marL="611550" indent="-342900" algn="just">
              <a:buFont typeface="Arial" panose="020B0604020202020204" pitchFamily="34" charset="0"/>
              <a:buChar char="•"/>
            </a:pPr>
            <a:endParaRPr lang="en-US" sz="1100" dirty="0"/>
          </a:p>
          <a:p>
            <a:pPr marL="611550" indent="-342900" algn="just">
              <a:buFont typeface="Arial" panose="020B0604020202020204" pitchFamily="34" charset="0"/>
              <a:buChar char="•"/>
            </a:pPr>
            <a:r>
              <a:rPr lang="en-US" sz="1100" b="1" dirty="0"/>
              <a:t>Non-continuous deliveries </a:t>
            </a:r>
            <a:r>
              <a:rPr lang="en-US" sz="1100" dirty="0"/>
              <a:t>– Leased crude, not connected to pipelines, is not delivered at a regular rate.  It is delivered in a highly irregular manner determined by the rate of well production, the size of the storage tanks, the size of the tanker trucks, and the availability of the tanker trucks.</a:t>
            </a:r>
          </a:p>
          <a:p>
            <a:pPr marL="784587" lvl="1" algn="just"/>
            <a:r>
              <a:rPr lang="en-US" sz="1050" dirty="0"/>
              <a:t>The well production is still fairly constant but the production is often sitting in a tank at the well, waiting to be picked up.</a:t>
            </a:r>
          </a:p>
          <a:p>
            <a:pPr marL="613137" lvl="1" indent="0" algn="just">
              <a:buNone/>
            </a:pPr>
            <a:endParaRPr lang="en-US" sz="1050" dirty="0"/>
          </a:p>
          <a:p>
            <a:pPr marL="611550" indent="-342900" algn="just">
              <a:buFont typeface="Arial" panose="020B0604020202020204" pitchFamily="34" charset="0"/>
              <a:buChar char="•"/>
            </a:pPr>
            <a:r>
              <a:rPr lang="en-US" sz="1100" b="1" dirty="0"/>
              <a:t>Fully priced before it is fully actualized </a:t>
            </a:r>
            <a:r>
              <a:rPr lang="en-US" sz="1100" dirty="0"/>
              <a:t>– The delay in the receipt of truck tickets, pipeline statements, and carrier statements, means that actualization of leased crude typically occurs in the 1</a:t>
            </a:r>
            <a:r>
              <a:rPr lang="en-US" sz="1100" baseline="30000" dirty="0"/>
              <a:t>st</a:t>
            </a:r>
            <a:r>
              <a:rPr lang="en-US" sz="1100" dirty="0"/>
              <a:t>, 2</a:t>
            </a:r>
            <a:r>
              <a:rPr lang="en-US" sz="1100" baseline="30000" dirty="0"/>
              <a:t>nd</a:t>
            </a:r>
            <a:r>
              <a:rPr lang="en-US" sz="1100" dirty="0"/>
              <a:t>, and 3</a:t>
            </a:r>
            <a:r>
              <a:rPr lang="en-US" sz="1100" baseline="30000" dirty="0"/>
              <a:t>rd</a:t>
            </a:r>
            <a:r>
              <a:rPr lang="en-US" sz="1100" dirty="0"/>
              <a:t> weeks after the flow month ends.  Thus, the commodity will be fully priced before it is fully actualized.</a:t>
            </a:r>
          </a:p>
          <a:p>
            <a:pPr marL="268650" algn="just"/>
            <a:endParaRPr lang="en-US" sz="1100" dirty="0"/>
          </a:p>
          <a:p>
            <a:pPr marL="611550" indent="-342900" algn="just">
              <a:buFont typeface="Arial" panose="020B0604020202020204" pitchFamily="34" charset="0"/>
              <a:buChar char="•"/>
            </a:pPr>
            <a:r>
              <a:rPr lang="en-US" sz="1100" b="1" dirty="0"/>
              <a:t>Imbalances can be carried into the following month</a:t>
            </a:r>
            <a:r>
              <a:rPr lang="en-US" sz="1100" dirty="0"/>
              <a:t> - Small imbalances may not be cashed out until years later when the marketer stops using a given pipeline or station.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739524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Risk Management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200151"/>
            <a:ext cx="7772400" cy="3650145"/>
          </a:xfrm>
        </p:spPr>
        <p:txBody>
          <a:bodyPr/>
          <a:lstStyle/>
          <a:p>
            <a:endParaRPr lang="en-US" sz="200" dirty="0"/>
          </a:p>
          <a:p>
            <a:pPr marL="400050" indent="-285750"/>
            <a:r>
              <a:rPr lang="en-US" sz="1400" b="1" dirty="0"/>
              <a:t>Standard </a:t>
            </a:r>
            <a:r>
              <a:rPr lang="en-US" sz="1400" b="1" dirty="0" smtClean="0"/>
              <a:t>CTRM </a:t>
            </a:r>
            <a:r>
              <a:rPr lang="en-US" sz="1400" b="1" dirty="0"/>
              <a:t>Systems </a:t>
            </a:r>
            <a:r>
              <a:rPr lang="en-US" sz="1400" b="1" dirty="0" smtClean="0"/>
              <a:t>Present </a:t>
            </a:r>
            <a:r>
              <a:rPr lang="en-US" sz="1400" b="1" dirty="0"/>
              <a:t>an Inaccurate View of Risk </a:t>
            </a:r>
            <a:r>
              <a:rPr lang="en-US" sz="1400" b="1" dirty="0" smtClean="0"/>
              <a:t>for Crude Oil Operations</a:t>
            </a:r>
            <a:endParaRPr lang="en-US" sz="1400" b="1" dirty="0"/>
          </a:p>
          <a:p>
            <a:pPr marL="440100" indent="-171450">
              <a:buFont typeface="Arial" panose="020B0604020202020204" pitchFamily="34" charset="0"/>
              <a:buChar char="•"/>
            </a:pPr>
            <a:r>
              <a:rPr lang="en-US" sz="1200" dirty="0"/>
              <a:t>Price Risk is not really reduced by the number of days priced. </a:t>
            </a:r>
          </a:p>
          <a:p>
            <a:pPr marL="784587" lvl="1"/>
            <a:r>
              <a:rPr lang="en-US" sz="1100" dirty="0"/>
              <a:t>50% of the price days having elapsed does not eliminate 50 % of the price risk, because a rapid price change at the end of the month, will significantly change the price on 100% of the volumes, due to the monthly average pricing.</a:t>
            </a:r>
          </a:p>
          <a:p>
            <a:pPr marL="1295763" lvl="2"/>
            <a:r>
              <a:rPr lang="en-US" sz="900" dirty="0"/>
              <a:t>Many ETRM systems are set up to reduce the risk position, as the month prices out.</a:t>
            </a:r>
          </a:p>
          <a:p>
            <a:pPr marL="440100" indent="-171450">
              <a:buFont typeface="Arial" panose="020B0604020202020204" pitchFamily="34" charset="0"/>
              <a:buChar char="•"/>
            </a:pPr>
            <a:r>
              <a:rPr lang="en-US" sz="1200" dirty="0"/>
              <a:t>Long and Short Positions are almost certainly incorrect.</a:t>
            </a:r>
          </a:p>
          <a:p>
            <a:pPr marL="784587" lvl="1"/>
            <a:r>
              <a:rPr lang="en-US" sz="1100" dirty="0"/>
              <a:t>The irregular nature of deliveries, means that for most leases, there will be wide swings from short to long, as truck loads are delivered.</a:t>
            </a:r>
          </a:p>
          <a:p>
            <a:pPr marL="784587" lvl="1"/>
            <a:r>
              <a:rPr lang="en-US" sz="1100" dirty="0"/>
              <a:t>Rolling off a percentage each calendar day or pricing day, will result in inaccurate positions.</a:t>
            </a:r>
          </a:p>
          <a:p>
            <a:pPr marL="784587" lvl="1"/>
            <a:r>
              <a:rPr lang="en-US" sz="1100" dirty="0"/>
              <a:t>Example</a:t>
            </a:r>
          </a:p>
          <a:p>
            <a:pPr marL="1198563" lvl="2"/>
            <a:r>
              <a:rPr lang="en-US" sz="900" dirty="0"/>
              <a:t>Single lease producing 600 Bbl a month picked up every 10 days (10</a:t>
            </a:r>
            <a:r>
              <a:rPr lang="en-US" sz="900" baseline="30000" dirty="0"/>
              <a:t>th</a:t>
            </a:r>
            <a:r>
              <a:rPr lang="en-US" sz="900" dirty="0"/>
              <a:t>, 20</a:t>
            </a:r>
            <a:r>
              <a:rPr lang="en-US" sz="900" baseline="30000" dirty="0"/>
              <a:t>th</a:t>
            </a:r>
            <a:r>
              <a:rPr lang="en-US" sz="900" dirty="0"/>
              <a:t>, 30</a:t>
            </a:r>
            <a:r>
              <a:rPr lang="en-US" sz="900" baseline="30000" dirty="0"/>
              <a:t>th</a:t>
            </a:r>
            <a:r>
              <a:rPr lang="en-US" sz="900" dirty="0"/>
              <a:t>) combined with a sale of 600 Bbl month</a:t>
            </a:r>
          </a:p>
          <a:p>
            <a:pPr marL="1198563" lvl="2"/>
            <a:r>
              <a:rPr lang="en-US" sz="900" dirty="0"/>
              <a:t>Deal value uses actualized deliveries and the pipeline sale rolled at 5% every pricing day, with the 1</a:t>
            </a:r>
            <a:r>
              <a:rPr lang="en-US" sz="900" baseline="30000" dirty="0"/>
              <a:t>st</a:t>
            </a:r>
            <a:r>
              <a:rPr lang="en-US" sz="900" dirty="0"/>
              <a:t> being a Saturday.</a:t>
            </a:r>
          </a:p>
          <a:p>
            <a:pPr marL="2286000" lvl="5" indent="0">
              <a:buNone/>
            </a:pPr>
            <a:endParaRPr lang="en-US" sz="900" dirty="0"/>
          </a:p>
          <a:p>
            <a:pPr marL="2286000" lvl="5" indent="0">
              <a:buNone/>
            </a:pPr>
            <a:endParaRPr lang="en-US" sz="900" dirty="0"/>
          </a:p>
          <a:p>
            <a:pPr marL="2286000" lvl="5" indent="0">
              <a:buNone/>
            </a:pPr>
            <a:endParaRPr lang="en-US" sz="900" dirty="0"/>
          </a:p>
          <a:p>
            <a:pPr marL="2286000" lvl="5" indent="0">
              <a:buNone/>
            </a:pPr>
            <a:endParaRPr lang="en-US" sz="900" dirty="0"/>
          </a:p>
          <a:p>
            <a:pPr marL="2286000" lvl="5" indent="0">
              <a:buNone/>
            </a:pPr>
            <a:endParaRPr lang="en-US" sz="900" dirty="0"/>
          </a:p>
          <a:p>
            <a:pPr marL="2286000" lvl="5" indent="0">
              <a:buNone/>
            </a:pPr>
            <a:endParaRPr lang="en-US" sz="900" dirty="0"/>
          </a:p>
          <a:p>
            <a:pPr marL="2286000" lvl="5" indent="0">
              <a:buNone/>
            </a:pPr>
            <a:endParaRPr lang="en-US" sz="900" dirty="0"/>
          </a:p>
          <a:p>
            <a:pPr marL="1198563" lvl="2"/>
            <a:r>
              <a:rPr lang="en-US" sz="900" dirty="0" smtClean="0"/>
              <a:t>In </a:t>
            </a:r>
            <a:r>
              <a:rPr lang="en-US" sz="900" dirty="0"/>
              <a:t>the worst case, when this occurs across 100s of leases; a perceived shortfall could lead to a VAR bust and prevent one from purchasing the very volumes that would make up the shortfall.</a:t>
            </a:r>
          </a:p>
          <a:p>
            <a:pPr marL="1198563" lvl="2"/>
            <a:endParaRPr lang="en-US" sz="8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4855066"/>
              </p:ext>
            </p:extLst>
          </p:nvPr>
        </p:nvGraphicFramePr>
        <p:xfrm>
          <a:off x="1993336" y="3333190"/>
          <a:ext cx="5581007" cy="1068682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7799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20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18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771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57292"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latin typeface="Arial Narrow"/>
                          <a:cs typeface="Arial Narrow"/>
                        </a:rPr>
                        <a:t> Day of Month</a:t>
                      </a:r>
                      <a:endParaRPr lang="en-US" sz="800" dirty="0">
                        <a:latin typeface="Arial Narrow"/>
                        <a:cs typeface="Arial Narrow"/>
                      </a:endParaRPr>
                    </a:p>
                  </a:txBody>
                  <a:tcPr marL="0" marR="0" marT="13716" marB="0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800" dirty="0" smtClean="0">
                          <a:latin typeface="Arial Narrow"/>
                          <a:cs typeface="Arial Narrow"/>
                        </a:rPr>
                        <a:t>ETRM Volumetric</a:t>
                      </a:r>
                      <a:endParaRPr lang="en-US" sz="800" dirty="0">
                        <a:latin typeface="Arial Narrow"/>
                        <a:cs typeface="Arial Narrow"/>
                      </a:endParaRPr>
                    </a:p>
                  </a:txBody>
                  <a:tcPr marL="0" marR="0" marT="13716" marB="0"/>
                </a:tc>
                <a:tc>
                  <a:txBody>
                    <a:bodyPr/>
                    <a:lstStyle/>
                    <a:p>
                      <a:r>
                        <a:rPr lang="en-US" sz="800" baseline="0" dirty="0" smtClean="0">
                          <a:latin typeface="Arial Narrow"/>
                          <a:cs typeface="Arial Narrow"/>
                        </a:rPr>
                        <a:t>  Position</a:t>
                      </a:r>
                      <a:endParaRPr lang="en-US" sz="800" dirty="0">
                        <a:latin typeface="Arial Narrow"/>
                        <a:cs typeface="Arial Narrow"/>
                      </a:endParaRPr>
                    </a:p>
                  </a:txBody>
                  <a:tcPr marL="0" marR="0" marT="13716" marB="0"/>
                </a:tc>
                <a:tc>
                  <a:txBody>
                    <a:bodyPr/>
                    <a:lstStyle/>
                    <a:p>
                      <a:r>
                        <a:rPr lang="en-US" sz="800" baseline="0" dirty="0" smtClean="0">
                          <a:latin typeface="Arial Narrow"/>
                          <a:cs typeface="Arial Narrow"/>
                        </a:rPr>
                        <a:t>   Calculation</a:t>
                      </a:r>
                      <a:endParaRPr lang="en-US" sz="800" dirty="0">
                        <a:latin typeface="Arial Narrow"/>
                        <a:cs typeface="Arial Narrow"/>
                      </a:endParaRPr>
                    </a:p>
                  </a:txBody>
                  <a:tcPr marL="0" marR="0" marT="13716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3006"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 smtClean="0"/>
                        <a:t>5th</a:t>
                      </a:r>
                      <a:endParaRPr lang="en-US" sz="800" b="1" dirty="0"/>
                    </a:p>
                  </a:txBody>
                  <a:tcPr marL="83715" marR="83715" marT="13716" marB="0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800" b="1" dirty="0" smtClean="0">
                          <a:solidFill>
                            <a:srgbClr val="FF0000"/>
                          </a:solidFill>
                        </a:rPr>
                        <a:t>90 </a:t>
                      </a:r>
                      <a:r>
                        <a:rPr lang="en-US" sz="800" b="1" dirty="0" err="1" smtClean="0">
                          <a:solidFill>
                            <a:srgbClr val="FF0000"/>
                          </a:solidFill>
                        </a:rPr>
                        <a:t>Bbl</a:t>
                      </a:r>
                      <a:endParaRPr lang="en-US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83715" marR="83715" marT="13716" marB="0"/>
                </a:tc>
                <a:tc>
                  <a:txBody>
                    <a:bodyPr/>
                    <a:lstStyle/>
                    <a:p>
                      <a:r>
                        <a:rPr lang="en-US" sz="800" b="1" dirty="0" smtClean="0">
                          <a:solidFill>
                            <a:srgbClr val="FF0000"/>
                          </a:solidFill>
                        </a:rPr>
                        <a:t>Short</a:t>
                      </a:r>
                      <a:endParaRPr lang="en-US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83715" marR="83715" marT="13716" marB="0"/>
                </a:tc>
                <a:tc>
                  <a:txBody>
                    <a:bodyPr/>
                    <a:lstStyle/>
                    <a:p>
                      <a:pPr marL="0" marR="0" lvl="5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 smtClean="0"/>
                        <a:t>(3 * 30 </a:t>
                      </a:r>
                      <a:r>
                        <a:rPr lang="en-US" sz="800" dirty="0" err="1" smtClean="0"/>
                        <a:t>Bbl</a:t>
                      </a:r>
                      <a:r>
                        <a:rPr lang="en-US" sz="800" dirty="0" smtClean="0"/>
                        <a:t>)</a:t>
                      </a:r>
                    </a:p>
                  </a:txBody>
                  <a:tcPr marL="83715" marR="83715" marT="13716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1566"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 smtClean="0"/>
                        <a:t>10th</a:t>
                      </a:r>
                      <a:endParaRPr lang="en-US" sz="800" b="1" dirty="0"/>
                    </a:p>
                  </a:txBody>
                  <a:tcPr marL="83715" marR="83715" marT="13716" marB="0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800" b="1" dirty="0" smtClean="0">
                          <a:solidFill>
                            <a:srgbClr val="008000"/>
                          </a:solidFill>
                        </a:rPr>
                        <a:t>20 </a:t>
                      </a:r>
                      <a:r>
                        <a:rPr lang="en-US" sz="800" b="1" dirty="0" err="1" smtClean="0">
                          <a:solidFill>
                            <a:srgbClr val="008000"/>
                          </a:solidFill>
                        </a:rPr>
                        <a:t>Bbl</a:t>
                      </a:r>
                      <a:endParaRPr lang="en-US" sz="800" b="1" dirty="0">
                        <a:solidFill>
                          <a:srgbClr val="008000"/>
                        </a:solidFill>
                      </a:endParaRPr>
                    </a:p>
                  </a:txBody>
                  <a:tcPr marL="83715" marR="83715" marT="13716" marB="0"/>
                </a:tc>
                <a:tc>
                  <a:txBody>
                    <a:bodyPr/>
                    <a:lstStyle/>
                    <a:p>
                      <a:r>
                        <a:rPr lang="en-US" sz="800" b="1" dirty="0" smtClean="0">
                          <a:solidFill>
                            <a:srgbClr val="008000"/>
                          </a:solidFill>
                        </a:rPr>
                        <a:t>Long</a:t>
                      </a:r>
                      <a:endParaRPr lang="en-US" sz="800" b="1" dirty="0">
                        <a:solidFill>
                          <a:srgbClr val="008000"/>
                        </a:solidFill>
                      </a:endParaRPr>
                    </a:p>
                  </a:txBody>
                  <a:tcPr marL="83715" marR="83715" marT="13716" marB="0"/>
                </a:tc>
                <a:tc>
                  <a:txBody>
                    <a:bodyPr/>
                    <a:lstStyle/>
                    <a:p>
                      <a:pPr marL="0" marR="0" lvl="5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 smtClean="0"/>
                        <a:t>(6 * 30 </a:t>
                      </a:r>
                      <a:r>
                        <a:rPr lang="en-US" sz="800" dirty="0" err="1" smtClean="0"/>
                        <a:t>Bbl</a:t>
                      </a:r>
                      <a:r>
                        <a:rPr lang="en-US" sz="800" dirty="0" smtClean="0"/>
                        <a:t> – 200 </a:t>
                      </a:r>
                      <a:r>
                        <a:rPr lang="en-US" sz="800" dirty="0" err="1" smtClean="0"/>
                        <a:t>Bbl</a:t>
                      </a:r>
                      <a:r>
                        <a:rPr lang="en-US" sz="800" dirty="0" smtClean="0"/>
                        <a:t> Delivery)</a:t>
                      </a:r>
                    </a:p>
                  </a:txBody>
                  <a:tcPr marL="83715" marR="83715" marT="13716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8547"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 smtClean="0"/>
                        <a:t>15th</a:t>
                      </a:r>
                      <a:endParaRPr lang="en-US" sz="800" b="1" dirty="0"/>
                    </a:p>
                  </a:txBody>
                  <a:tcPr marL="83715" marR="83715" marT="13716" marB="0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800" b="1" smtClean="0">
                          <a:solidFill>
                            <a:srgbClr val="FF0000"/>
                          </a:solidFill>
                        </a:rPr>
                        <a:t>100 Bbl</a:t>
                      </a:r>
                      <a:endParaRPr lang="en-US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83715" marR="83715" marT="13716" marB="0"/>
                </a:tc>
                <a:tc>
                  <a:txBody>
                    <a:bodyPr/>
                    <a:lstStyle/>
                    <a:p>
                      <a:r>
                        <a:rPr lang="en-US" sz="800" b="1" dirty="0" smtClean="0">
                          <a:solidFill>
                            <a:srgbClr val="FF0000"/>
                          </a:solidFill>
                        </a:rPr>
                        <a:t>Short</a:t>
                      </a:r>
                      <a:endParaRPr lang="en-US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83715" marR="83715" marT="13716" marB="0"/>
                </a:tc>
                <a:tc>
                  <a:txBody>
                    <a:bodyPr/>
                    <a:lstStyle/>
                    <a:p>
                      <a:pPr marL="0" marR="0" lvl="5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 smtClean="0"/>
                        <a:t>(10 * 30 </a:t>
                      </a:r>
                      <a:r>
                        <a:rPr lang="en-US" sz="800" dirty="0" err="1" smtClean="0"/>
                        <a:t>Bbl</a:t>
                      </a:r>
                      <a:r>
                        <a:rPr lang="en-US" sz="800" dirty="0" smtClean="0"/>
                        <a:t> – 200 </a:t>
                      </a:r>
                      <a:r>
                        <a:rPr lang="en-US" sz="800" dirty="0" err="1" smtClean="0"/>
                        <a:t>Bbl</a:t>
                      </a:r>
                      <a:r>
                        <a:rPr lang="en-US" sz="800" dirty="0" smtClean="0"/>
                        <a:t> Delivery)</a:t>
                      </a:r>
                    </a:p>
                  </a:txBody>
                  <a:tcPr marL="83715" marR="83715" marT="13716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8547"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 smtClean="0"/>
                        <a:t>20th</a:t>
                      </a:r>
                      <a:endParaRPr lang="en-US" sz="800" b="1" dirty="0"/>
                    </a:p>
                  </a:txBody>
                  <a:tcPr marL="83715" marR="83715" marT="13716" marB="0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800" b="1" dirty="0" smtClean="0">
                          <a:solidFill>
                            <a:srgbClr val="FF0000"/>
                          </a:solidFill>
                        </a:rPr>
                        <a:t>20 </a:t>
                      </a:r>
                      <a:r>
                        <a:rPr lang="en-US" sz="800" b="1" dirty="0" err="1" smtClean="0">
                          <a:solidFill>
                            <a:srgbClr val="FF0000"/>
                          </a:solidFill>
                        </a:rPr>
                        <a:t>Bbl</a:t>
                      </a:r>
                      <a:endParaRPr lang="en-US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83715" marR="83715" marT="13716" marB="0"/>
                </a:tc>
                <a:tc>
                  <a:txBody>
                    <a:bodyPr/>
                    <a:lstStyle/>
                    <a:p>
                      <a:r>
                        <a:rPr lang="en-US" sz="800" b="1" dirty="0" smtClean="0">
                          <a:solidFill>
                            <a:srgbClr val="FF0000"/>
                          </a:solidFill>
                        </a:rPr>
                        <a:t>Short</a:t>
                      </a:r>
                      <a:endParaRPr lang="en-US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83715" marR="83715" marT="13716" marB="0"/>
                </a:tc>
                <a:tc>
                  <a:txBody>
                    <a:bodyPr/>
                    <a:lstStyle/>
                    <a:p>
                      <a:pPr marL="0" marR="0" lvl="5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 smtClean="0"/>
                        <a:t>(14 * 30 </a:t>
                      </a:r>
                      <a:r>
                        <a:rPr lang="en-US" sz="800" dirty="0" err="1" smtClean="0"/>
                        <a:t>Bbl</a:t>
                      </a:r>
                      <a:r>
                        <a:rPr lang="en-US" sz="800" dirty="0" smtClean="0"/>
                        <a:t> – 400 </a:t>
                      </a:r>
                      <a:r>
                        <a:rPr lang="en-US" sz="800" dirty="0" err="1" smtClean="0"/>
                        <a:t>Bbl</a:t>
                      </a:r>
                      <a:r>
                        <a:rPr lang="en-US" sz="800" dirty="0" smtClean="0"/>
                        <a:t> Deliveries)</a:t>
                      </a:r>
                    </a:p>
                  </a:txBody>
                  <a:tcPr marL="83715" marR="83715" marT="13716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8547"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 smtClean="0"/>
                        <a:t>25th</a:t>
                      </a:r>
                      <a:endParaRPr lang="en-US" sz="800" b="1" dirty="0"/>
                    </a:p>
                  </a:txBody>
                  <a:tcPr marL="83715" marR="83715" marT="13716" marB="0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800" b="1" dirty="0" smtClean="0">
                          <a:solidFill>
                            <a:srgbClr val="FF0000"/>
                          </a:solidFill>
                        </a:rPr>
                        <a:t>110 </a:t>
                      </a:r>
                      <a:r>
                        <a:rPr lang="en-US" sz="800" b="1" dirty="0" err="1" smtClean="0">
                          <a:solidFill>
                            <a:srgbClr val="FF0000"/>
                          </a:solidFill>
                        </a:rPr>
                        <a:t>Bbl</a:t>
                      </a:r>
                      <a:endParaRPr lang="en-US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83715" marR="83715" marT="13716" marB="0"/>
                </a:tc>
                <a:tc>
                  <a:txBody>
                    <a:bodyPr/>
                    <a:lstStyle/>
                    <a:p>
                      <a:r>
                        <a:rPr lang="en-US" sz="800" b="1" dirty="0" smtClean="0">
                          <a:solidFill>
                            <a:srgbClr val="FF0000"/>
                          </a:solidFill>
                        </a:rPr>
                        <a:t>Short</a:t>
                      </a:r>
                      <a:endParaRPr lang="en-US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83715" marR="83715" marT="13716" marB="0"/>
                </a:tc>
                <a:tc>
                  <a:txBody>
                    <a:bodyPr/>
                    <a:lstStyle/>
                    <a:p>
                      <a:pPr marL="0" marR="0" lvl="5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 smtClean="0"/>
                        <a:t>(17 * 30 </a:t>
                      </a:r>
                      <a:r>
                        <a:rPr lang="en-US" sz="800" dirty="0" err="1" smtClean="0"/>
                        <a:t>Bbl</a:t>
                      </a:r>
                      <a:r>
                        <a:rPr lang="en-US" sz="800" dirty="0" smtClean="0"/>
                        <a:t> – 400 </a:t>
                      </a:r>
                      <a:r>
                        <a:rPr lang="en-US" sz="800" dirty="0" err="1" smtClean="0"/>
                        <a:t>Bbl</a:t>
                      </a:r>
                      <a:r>
                        <a:rPr lang="en-US" sz="800" dirty="0" smtClean="0"/>
                        <a:t> Deliveries)</a:t>
                      </a:r>
                    </a:p>
                  </a:txBody>
                  <a:tcPr marL="83715" marR="83715" marT="13716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8547"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 smtClean="0"/>
                        <a:t>30th</a:t>
                      </a:r>
                      <a:endParaRPr lang="en-US" sz="800" b="1" dirty="0"/>
                    </a:p>
                  </a:txBody>
                  <a:tcPr marL="83715" marR="83715" marT="13716" marB="0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800" b="1" dirty="0" smtClean="0">
                          <a:solidFill>
                            <a:srgbClr val="0000FF"/>
                          </a:solidFill>
                        </a:rPr>
                        <a:t>0 </a:t>
                      </a:r>
                      <a:r>
                        <a:rPr lang="en-US" sz="800" b="1" dirty="0" err="1" smtClean="0">
                          <a:solidFill>
                            <a:srgbClr val="0000FF"/>
                          </a:solidFill>
                        </a:rPr>
                        <a:t>Bbl</a:t>
                      </a:r>
                      <a:endParaRPr lang="en-US" sz="800" b="1" dirty="0">
                        <a:solidFill>
                          <a:srgbClr val="0000FF"/>
                        </a:solidFill>
                      </a:endParaRPr>
                    </a:p>
                  </a:txBody>
                  <a:tcPr marL="83715" marR="83715" marT="13716" marB="0"/>
                </a:tc>
                <a:tc>
                  <a:txBody>
                    <a:bodyPr/>
                    <a:lstStyle/>
                    <a:p>
                      <a:r>
                        <a:rPr lang="en-US" sz="800" b="1" dirty="0" smtClean="0">
                          <a:solidFill>
                            <a:srgbClr val="0000FF"/>
                          </a:solidFill>
                        </a:rPr>
                        <a:t>Balanced</a:t>
                      </a:r>
                      <a:endParaRPr lang="en-US" sz="800" b="1" dirty="0">
                        <a:solidFill>
                          <a:srgbClr val="0000FF"/>
                        </a:solidFill>
                      </a:endParaRPr>
                    </a:p>
                  </a:txBody>
                  <a:tcPr marL="83715" marR="83715" marT="13716" marB="0"/>
                </a:tc>
                <a:tc>
                  <a:txBody>
                    <a:bodyPr/>
                    <a:lstStyle/>
                    <a:p>
                      <a:pPr marL="0" marR="0" lvl="5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 smtClean="0"/>
                        <a:t>(20 * 30 </a:t>
                      </a:r>
                      <a:r>
                        <a:rPr lang="en-US" sz="800" dirty="0" err="1" smtClean="0"/>
                        <a:t>Bbl</a:t>
                      </a:r>
                      <a:r>
                        <a:rPr lang="en-US" sz="800" dirty="0" smtClean="0"/>
                        <a:t> – 600 </a:t>
                      </a:r>
                      <a:r>
                        <a:rPr lang="en-US" sz="800" dirty="0" err="1" smtClean="0"/>
                        <a:t>Bbl</a:t>
                      </a:r>
                      <a:r>
                        <a:rPr lang="en-US" sz="800" dirty="0" smtClean="0"/>
                        <a:t> Deliveries)</a:t>
                      </a:r>
                    </a:p>
                  </a:txBody>
                  <a:tcPr marL="83715" marR="83715" marT="13716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1327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Forecasting is Key to Risk Management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200151"/>
            <a:ext cx="7772400" cy="3650145"/>
          </a:xfrm>
        </p:spPr>
        <p:txBody>
          <a:bodyPr/>
          <a:lstStyle/>
          <a:p>
            <a:endParaRPr lang="en-US" sz="200" dirty="0"/>
          </a:p>
          <a:p>
            <a:pPr marL="1198563" lvl="2"/>
            <a:endParaRPr lang="en-US" sz="800" dirty="0"/>
          </a:p>
          <a:p>
            <a:pPr marL="285750" indent="-171450"/>
            <a:r>
              <a:rPr lang="en-US" sz="1400" b="1" dirty="0"/>
              <a:t>Better Forecasting Key to Effective Risk Management</a:t>
            </a:r>
          </a:p>
          <a:p>
            <a:pPr marL="571500" indent="-342900">
              <a:buFont typeface="Arial" panose="020B0604020202020204" pitchFamily="34" charset="0"/>
              <a:buChar char="•"/>
            </a:pPr>
            <a:r>
              <a:rPr lang="en-US" sz="1400" dirty="0"/>
              <a:t>The true </a:t>
            </a:r>
            <a:r>
              <a:rPr lang="en-US" sz="1400" b="1" dirty="0"/>
              <a:t>risk position is </a:t>
            </a:r>
            <a:r>
              <a:rPr lang="en-US" sz="1400" dirty="0"/>
              <a:t>the same throughout the month and is </a:t>
            </a:r>
            <a:r>
              <a:rPr lang="en-US" sz="1400" b="1" dirty="0"/>
              <a:t>the</a:t>
            </a:r>
            <a:r>
              <a:rPr lang="en-US" sz="1400" dirty="0"/>
              <a:t> </a:t>
            </a:r>
            <a:r>
              <a:rPr lang="en-US" sz="1400" b="1" dirty="0"/>
              <a:t>difference between </a:t>
            </a:r>
            <a:r>
              <a:rPr lang="en-US" sz="1400" dirty="0"/>
              <a:t>the </a:t>
            </a:r>
            <a:r>
              <a:rPr lang="en-US" sz="1400" b="1" dirty="0"/>
              <a:t>expected purchases and</a:t>
            </a:r>
            <a:r>
              <a:rPr lang="en-US" sz="1400" dirty="0"/>
              <a:t> the </a:t>
            </a:r>
            <a:r>
              <a:rPr lang="en-US" sz="1400" b="1" dirty="0"/>
              <a:t>expected sales</a:t>
            </a:r>
            <a:r>
              <a:rPr lang="en-US" sz="1400" dirty="0"/>
              <a:t>.</a:t>
            </a:r>
          </a:p>
          <a:p>
            <a:pPr marL="687387" lvl="1"/>
            <a:r>
              <a:rPr lang="en-US" sz="1200" dirty="0"/>
              <a:t>Delivery date is unimportant as long as it falls within the delivery month.</a:t>
            </a:r>
          </a:p>
          <a:p>
            <a:pPr marL="687387" lvl="1"/>
            <a:r>
              <a:rPr lang="en-US" sz="1200" dirty="0"/>
              <a:t>Accurate production forecasting is more valuable than standard roll-off formulas or price risk calculations, which may be valid for businesses that are mostly pipeline based, but not for typical lease crude businesses.</a:t>
            </a:r>
          </a:p>
        </p:txBody>
      </p:sp>
    </p:spTree>
    <p:extLst>
      <p:ext uri="{BB962C8B-B14F-4D97-AF65-F5344CB8AC3E}">
        <p14:creationId xmlns:p14="http://schemas.microsoft.com/office/powerpoint/2010/main" val="984914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39309"/>
            <a:ext cx="9143999" cy="1824093"/>
          </a:xfrm>
        </p:spPr>
        <p:txBody>
          <a:bodyPr anchor="ctr"/>
          <a:lstStyle/>
          <a:p>
            <a:pPr algn="ctr"/>
            <a:r>
              <a:rPr lang="en-US" sz="3200" dirty="0" smtClean="0"/>
              <a:t>US Oil Production Business is Unique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047799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U.S. Oil Production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200151"/>
            <a:ext cx="7772400" cy="3666047"/>
          </a:xfrm>
        </p:spPr>
        <p:txBody>
          <a:bodyPr/>
          <a:lstStyle/>
          <a:p>
            <a:pPr marL="285750" lvl="1" indent="0">
              <a:buNone/>
            </a:pPr>
            <a:r>
              <a:rPr lang="en-US" sz="1200" b="1" dirty="0"/>
              <a:t>United </a:t>
            </a:r>
            <a:r>
              <a:rPr lang="en-US" sz="1200" b="1" dirty="0" smtClean="0"/>
              <a:t>States Oil Production</a:t>
            </a:r>
            <a:endParaRPr lang="en-US" sz="1200" b="1" dirty="0"/>
          </a:p>
          <a:p>
            <a:pPr lvl="2"/>
            <a:r>
              <a:rPr lang="en-US" sz="1100" dirty="0"/>
              <a:t>Significant production is from leases that are not connected to pipeline gathering systems.</a:t>
            </a:r>
          </a:p>
          <a:p>
            <a:pPr lvl="3"/>
            <a:r>
              <a:rPr lang="en-US" sz="1050" dirty="0"/>
              <a:t>A majority of the  new Shale Oil production from the last few years.</a:t>
            </a:r>
          </a:p>
          <a:p>
            <a:pPr lvl="3"/>
            <a:r>
              <a:rPr lang="en-US" sz="1050" dirty="0"/>
              <a:t>A significant amount of the production existing prior to the shale revolution.</a:t>
            </a:r>
          </a:p>
          <a:p>
            <a:pPr lvl="3"/>
            <a:r>
              <a:rPr lang="en-US" sz="1050" dirty="0"/>
              <a:t>A majority of leases  brought on line in the next decade will also not be connected to pipeline gathering systems.</a:t>
            </a:r>
          </a:p>
          <a:p>
            <a:pPr lvl="3"/>
            <a:r>
              <a:rPr lang="en-US" sz="1050" dirty="0"/>
              <a:t>This lack of pipeline connections is due to several factors:</a:t>
            </a:r>
          </a:p>
          <a:p>
            <a:pPr lvl="4"/>
            <a:r>
              <a:rPr lang="en-US" sz="900" dirty="0"/>
              <a:t>Shale leases tend to have production rates that payoff the cost of drilling the well in the first 2 to 5 years and then fall off rapidly after that.</a:t>
            </a:r>
          </a:p>
          <a:p>
            <a:pPr lvl="4"/>
            <a:r>
              <a:rPr lang="en-US" sz="900" dirty="0"/>
              <a:t>Many leases , especially those in shale formations, tend to be widely dispersed geographically.</a:t>
            </a:r>
          </a:p>
          <a:p>
            <a:pPr lvl="4"/>
            <a:r>
              <a:rPr lang="en-US" sz="900" dirty="0"/>
              <a:t>Many leases, especially those in shale formations, are 20, 50, or 100+ miles from the nearest storage location.</a:t>
            </a:r>
          </a:p>
          <a:p>
            <a:pPr lvl="4"/>
            <a:r>
              <a:rPr lang="en-US" sz="900" dirty="0"/>
              <a:t>Shale leases are often in areas surrounded by national parks and forests.</a:t>
            </a:r>
          </a:p>
          <a:p>
            <a:pPr lvl="4"/>
            <a:r>
              <a:rPr lang="en-US" sz="900" dirty="0"/>
              <a:t>It gets more difficult every year to permit pipelines.</a:t>
            </a:r>
          </a:p>
          <a:p>
            <a:pPr lvl="3"/>
            <a:r>
              <a:rPr lang="en-US" sz="1050" dirty="0"/>
              <a:t>This results in the use of tanker trucks and railcars to get the crude oil to market.</a:t>
            </a:r>
          </a:p>
          <a:p>
            <a:pPr lvl="2"/>
            <a:r>
              <a:rPr lang="en-US" sz="1100" dirty="0"/>
              <a:t>Many producing assets are owned by farmers, ranchers, and Indian Tribes and government owned producing assets are rare.</a:t>
            </a:r>
          </a:p>
          <a:p>
            <a:pPr lvl="3"/>
            <a:r>
              <a:rPr lang="en-US" sz="1050" dirty="0"/>
              <a:t>This makes revenue distribution complex.</a:t>
            </a:r>
          </a:p>
          <a:p>
            <a:pPr lvl="2"/>
            <a:r>
              <a:rPr lang="en-US" sz="1100" dirty="0"/>
              <a:t>Taxation of crude oil varies by state and county and there are numerous exemptions that vary by state.</a:t>
            </a:r>
          </a:p>
          <a:p>
            <a:pPr lvl="3"/>
            <a:r>
              <a:rPr lang="en-US" sz="1050" dirty="0"/>
              <a:t>This makes taxation complex.</a:t>
            </a:r>
          </a:p>
          <a:p>
            <a:pPr lvl="2"/>
            <a:r>
              <a:rPr lang="en-US" sz="1100" dirty="0"/>
              <a:t>There are multiple producer entities  and these entities are usually different than the pipelines and refiners that receive the oil.</a:t>
            </a:r>
          </a:p>
          <a:p>
            <a:pPr lvl="2"/>
            <a:r>
              <a:rPr lang="en-US" sz="1100" dirty="0" smtClean="0"/>
              <a:t>From 1974 to 2016, U.S. crude oil could generally not be exported.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4276307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International Oil Production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400" dirty="0"/>
              <a:t>Major difference between U.S. and other producing countries.</a:t>
            </a:r>
          </a:p>
          <a:p>
            <a:pPr marL="285750" lvl="1" indent="0">
              <a:buNone/>
            </a:pPr>
            <a:r>
              <a:rPr lang="en-US" sz="1200" b="1" dirty="0"/>
              <a:t>OPEC and Other Foreign Oil Producing </a:t>
            </a:r>
            <a:r>
              <a:rPr lang="en-US" sz="1200" b="1" dirty="0" smtClean="0"/>
              <a:t>Countries Production:</a:t>
            </a:r>
            <a:endParaRPr lang="en-US" sz="1200" b="1" dirty="0"/>
          </a:p>
          <a:p>
            <a:pPr lvl="2"/>
            <a:r>
              <a:rPr lang="en-US" sz="1100" dirty="0"/>
              <a:t>Most production is connected to pipeline gathering systems that go directly to refineries or export locations.</a:t>
            </a:r>
          </a:p>
          <a:p>
            <a:pPr lvl="3"/>
            <a:r>
              <a:rPr lang="en-US" sz="1050" dirty="0"/>
              <a:t>There is typically only one path to the refinery or export location.</a:t>
            </a:r>
          </a:p>
          <a:p>
            <a:pPr lvl="2"/>
            <a:r>
              <a:rPr lang="en-US" sz="1100" dirty="0"/>
              <a:t>The producing assets are owned by the national or state/provincial government.</a:t>
            </a:r>
          </a:p>
          <a:p>
            <a:pPr lvl="3"/>
            <a:r>
              <a:rPr lang="en-US" sz="1050" dirty="0"/>
              <a:t>Producing partners typically “take in kind” a percentage of the production.</a:t>
            </a:r>
          </a:p>
          <a:p>
            <a:pPr lvl="3"/>
            <a:r>
              <a:rPr lang="en-US" sz="1050" dirty="0"/>
              <a:t>Royalty distribution is simple and rarely has tax implications beyond the producing partners.</a:t>
            </a:r>
          </a:p>
          <a:p>
            <a:pPr lvl="2"/>
            <a:r>
              <a:rPr lang="en-US" sz="1100" dirty="0"/>
              <a:t>There are few producer entities and they also operate the pipelines, refineries, and export locations.</a:t>
            </a:r>
          </a:p>
          <a:p>
            <a:pPr lvl="3"/>
            <a:r>
              <a:rPr lang="en-US" sz="1050" dirty="0"/>
              <a:t>Typically, the National Oil Company (NOC) and one to three major oil companies as partners</a:t>
            </a:r>
            <a:r>
              <a:rPr lang="en-US" sz="1050" dirty="0" smtClean="0"/>
              <a:t>.</a:t>
            </a:r>
          </a:p>
          <a:p>
            <a:pPr marL="285750" lvl="1" indent="0">
              <a:buNone/>
            </a:pPr>
            <a:r>
              <a:rPr lang="en-US" sz="1200" b="1" dirty="0" smtClean="0"/>
              <a:t>Canadian Oil Production</a:t>
            </a:r>
            <a:endParaRPr lang="en-US" sz="1200" b="1" dirty="0"/>
          </a:p>
          <a:p>
            <a:pPr lvl="2"/>
            <a:r>
              <a:rPr lang="en-US" sz="1100" dirty="0"/>
              <a:t>Generally similar to the U.S. in all aspects, except that the leases are generally connected to a pipeline infrastructure.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3965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D67AD"/>
                </a:solidFill>
              </a:rPr>
              <a:t>US Exports Growth</a:t>
            </a:r>
            <a:endParaRPr lang="en-US" dirty="0">
              <a:solidFill>
                <a:srgbClr val="0D67AD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200151"/>
            <a:ext cx="7772400" cy="3818416"/>
          </a:xfrm>
        </p:spPr>
        <p:txBody>
          <a:bodyPr/>
          <a:lstStyle/>
          <a:p>
            <a:r>
              <a:rPr lang="en-US" sz="1400" b="1" dirty="0"/>
              <a:t>In </a:t>
            </a:r>
            <a:r>
              <a:rPr lang="en-US" sz="1400" b="1" dirty="0" smtClean="0"/>
              <a:t>2007</a:t>
            </a:r>
            <a:endParaRPr lang="en-US" sz="1400" b="1" dirty="0"/>
          </a:p>
          <a:p>
            <a:pPr lvl="1"/>
            <a:r>
              <a:rPr lang="en-US" sz="1200" dirty="0" smtClean="0">
                <a:solidFill>
                  <a:srgbClr val="00B050"/>
                </a:solidFill>
              </a:rPr>
              <a:t># 3 Oil </a:t>
            </a:r>
            <a:r>
              <a:rPr lang="en-US" sz="1200" dirty="0">
                <a:solidFill>
                  <a:srgbClr val="00B050"/>
                </a:solidFill>
              </a:rPr>
              <a:t>Producer</a:t>
            </a:r>
          </a:p>
          <a:p>
            <a:pPr lvl="1"/>
            <a:r>
              <a:rPr lang="en-US" sz="1200" dirty="0" smtClean="0">
                <a:solidFill>
                  <a:srgbClr val="FF0000"/>
                </a:solidFill>
              </a:rPr>
              <a:t>Not a Crude Exporter</a:t>
            </a:r>
            <a:endParaRPr lang="en-US" sz="1200" dirty="0">
              <a:solidFill>
                <a:srgbClr val="FF0000"/>
              </a:solidFill>
            </a:endParaRPr>
          </a:p>
          <a:p>
            <a:pPr lvl="1"/>
            <a:r>
              <a:rPr lang="en-US" sz="1200" dirty="0" smtClean="0">
                <a:solidFill>
                  <a:srgbClr val="00B050"/>
                </a:solidFill>
              </a:rPr>
              <a:t># 3 </a:t>
            </a:r>
            <a:r>
              <a:rPr lang="en-US" sz="1200" dirty="0">
                <a:solidFill>
                  <a:srgbClr val="00B050"/>
                </a:solidFill>
              </a:rPr>
              <a:t>Refined Products Exporter</a:t>
            </a:r>
          </a:p>
          <a:p>
            <a:pPr lvl="1"/>
            <a:r>
              <a:rPr lang="en-US" sz="1200" dirty="0" smtClean="0">
                <a:solidFill>
                  <a:srgbClr val="FF0000"/>
                </a:solidFill>
              </a:rPr>
              <a:t>Almost No Exports of NGLs</a:t>
            </a:r>
            <a:endParaRPr lang="en-US" sz="1200" dirty="0">
              <a:solidFill>
                <a:srgbClr val="FF0000"/>
              </a:solidFill>
            </a:endParaRPr>
          </a:p>
          <a:p>
            <a:pPr lvl="1"/>
            <a:r>
              <a:rPr lang="en-US" sz="1200" dirty="0" smtClean="0">
                <a:solidFill>
                  <a:srgbClr val="FF0000"/>
                </a:solidFill>
              </a:rPr>
              <a:t>Not a LNG Exporter</a:t>
            </a:r>
            <a:endParaRPr lang="en-US" sz="1200" dirty="0">
              <a:solidFill>
                <a:srgbClr val="FF0000"/>
              </a:solidFill>
            </a:endParaRPr>
          </a:p>
          <a:p>
            <a:endParaRPr lang="en-US" sz="1400" b="1" dirty="0" smtClean="0"/>
          </a:p>
          <a:p>
            <a:r>
              <a:rPr lang="en-US" sz="1400" b="1" dirty="0" smtClean="0"/>
              <a:t>In 2017</a:t>
            </a:r>
            <a:endParaRPr lang="en-US" sz="1400" b="1" dirty="0"/>
          </a:p>
          <a:p>
            <a:pPr lvl="1"/>
            <a:r>
              <a:rPr lang="en-US" sz="1200" dirty="0" smtClean="0">
                <a:solidFill>
                  <a:srgbClr val="00B050"/>
                </a:solidFill>
              </a:rPr>
              <a:t># 2 Crude Oil Producer</a:t>
            </a:r>
          </a:p>
          <a:p>
            <a:pPr lvl="1"/>
            <a:r>
              <a:rPr lang="en-US" sz="1200" dirty="0" smtClean="0">
                <a:solidFill>
                  <a:srgbClr val="0070C0"/>
                </a:solidFill>
              </a:rPr>
              <a:t># 13 Crude Exporter</a:t>
            </a:r>
          </a:p>
          <a:p>
            <a:pPr lvl="1"/>
            <a:r>
              <a:rPr lang="en-US" sz="1200" dirty="0" smtClean="0">
                <a:solidFill>
                  <a:srgbClr val="00B050"/>
                </a:solidFill>
              </a:rPr>
              <a:t># 1 Refined Products Exporter – 3.5 times higher than 2007</a:t>
            </a:r>
          </a:p>
          <a:p>
            <a:pPr lvl="1"/>
            <a:r>
              <a:rPr lang="en-US" sz="1200" dirty="0" smtClean="0">
                <a:solidFill>
                  <a:srgbClr val="00B050"/>
                </a:solidFill>
              </a:rPr>
              <a:t># 1 NGL Exporter – 23 times higher than 2007</a:t>
            </a:r>
          </a:p>
          <a:p>
            <a:pPr lvl="1"/>
            <a:r>
              <a:rPr lang="en-US" sz="1200" dirty="0" smtClean="0">
                <a:solidFill>
                  <a:srgbClr val="0070C0"/>
                </a:solidFill>
              </a:rPr>
              <a:t>#18 LNG Exporter</a:t>
            </a:r>
          </a:p>
          <a:p>
            <a:pPr lvl="1"/>
            <a:endParaRPr lang="en-US" sz="1200" dirty="0"/>
          </a:p>
          <a:p>
            <a:r>
              <a:rPr lang="en-US" sz="1400" b="1" dirty="0"/>
              <a:t>In </a:t>
            </a:r>
            <a:r>
              <a:rPr lang="en-US" sz="1400" b="1" dirty="0" smtClean="0"/>
              <a:t>2027</a:t>
            </a:r>
            <a:endParaRPr lang="en-US" sz="1400" b="1" dirty="0"/>
          </a:p>
          <a:p>
            <a:pPr lvl="1"/>
            <a:r>
              <a:rPr lang="en-US" sz="1200" dirty="0" smtClean="0">
                <a:solidFill>
                  <a:srgbClr val="00B050"/>
                </a:solidFill>
              </a:rPr>
              <a:t># 1 Crude </a:t>
            </a:r>
            <a:r>
              <a:rPr lang="en-US" sz="1200" dirty="0">
                <a:solidFill>
                  <a:srgbClr val="00B050"/>
                </a:solidFill>
              </a:rPr>
              <a:t>Oil Producer</a:t>
            </a:r>
          </a:p>
          <a:p>
            <a:pPr lvl="1"/>
            <a:r>
              <a:rPr lang="en-US" sz="1200" dirty="0" smtClean="0">
                <a:solidFill>
                  <a:srgbClr val="0D67AD"/>
                </a:solidFill>
              </a:rPr>
              <a:t># 7 </a:t>
            </a:r>
            <a:r>
              <a:rPr lang="en-US" sz="1200" dirty="0">
                <a:solidFill>
                  <a:srgbClr val="0D67AD"/>
                </a:solidFill>
              </a:rPr>
              <a:t>Crude Exporter</a:t>
            </a:r>
          </a:p>
          <a:p>
            <a:pPr lvl="1"/>
            <a:r>
              <a:rPr lang="en-US" sz="1200" dirty="0" smtClean="0">
                <a:solidFill>
                  <a:srgbClr val="00B050"/>
                </a:solidFill>
              </a:rPr>
              <a:t># 1 </a:t>
            </a:r>
            <a:r>
              <a:rPr lang="en-US" sz="1200" dirty="0">
                <a:solidFill>
                  <a:srgbClr val="00B050"/>
                </a:solidFill>
              </a:rPr>
              <a:t>Refined Products Exporter</a:t>
            </a:r>
          </a:p>
          <a:p>
            <a:pPr lvl="1"/>
            <a:r>
              <a:rPr lang="en-US" sz="1200" dirty="0" smtClean="0">
                <a:solidFill>
                  <a:srgbClr val="00B050"/>
                </a:solidFill>
              </a:rPr>
              <a:t># 1 NGL </a:t>
            </a:r>
            <a:r>
              <a:rPr lang="en-US" sz="1200" dirty="0">
                <a:solidFill>
                  <a:srgbClr val="00B050"/>
                </a:solidFill>
              </a:rPr>
              <a:t>Exporter</a:t>
            </a:r>
          </a:p>
          <a:p>
            <a:pPr lvl="1"/>
            <a:r>
              <a:rPr lang="en-US" sz="1200" dirty="0" smtClean="0">
                <a:solidFill>
                  <a:srgbClr val="00B050"/>
                </a:solidFill>
              </a:rPr>
              <a:t># 1 LNG Exporter – 33 times higher than 2017</a:t>
            </a:r>
            <a:endParaRPr lang="en-US" sz="1200" dirty="0">
              <a:solidFill>
                <a:srgbClr val="00B050"/>
              </a:solidFill>
            </a:endParaRPr>
          </a:p>
          <a:p>
            <a:pPr lvl="1"/>
            <a:endParaRPr lang="en-US" sz="1200" dirty="0" smtClean="0"/>
          </a:p>
          <a:p>
            <a:pPr lvl="1"/>
            <a:endParaRPr lang="en-US" sz="1200" dirty="0"/>
          </a:p>
          <a:p>
            <a:r>
              <a:rPr lang="en-US" sz="1400" b="1" dirty="0"/>
              <a:t>	</a:t>
            </a:r>
            <a:endParaRPr lang="en-US" sz="1400" b="1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234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D67AD"/>
                </a:solidFill>
              </a:rPr>
              <a:t>US Exports </a:t>
            </a:r>
            <a:r>
              <a:rPr lang="en-US" sz="2800" dirty="0" smtClean="0">
                <a:solidFill>
                  <a:srgbClr val="0D67AD"/>
                </a:solidFill>
              </a:rPr>
              <a:t>(Continued)</a:t>
            </a:r>
            <a:endParaRPr lang="en-US" sz="2800" dirty="0">
              <a:solidFill>
                <a:srgbClr val="0D67AD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200151"/>
            <a:ext cx="7772400" cy="3818416"/>
          </a:xfrm>
        </p:spPr>
        <p:txBody>
          <a:bodyPr/>
          <a:lstStyle/>
          <a:p>
            <a:r>
              <a:rPr lang="en-US" sz="1400" b="1" dirty="0" smtClean="0"/>
              <a:t>From 1974 to 2015, the U.S. could only export some Refined Products</a:t>
            </a:r>
            <a:endParaRPr lang="en-US" sz="1400" b="1" dirty="0"/>
          </a:p>
          <a:p>
            <a:pPr lvl="1"/>
            <a:r>
              <a:rPr lang="en-US" sz="1200" dirty="0" smtClean="0"/>
              <a:t>The U.S. was a net importer of Crude Oil.</a:t>
            </a:r>
          </a:p>
          <a:p>
            <a:pPr marL="285750" lvl="1" indent="0">
              <a:buNone/>
            </a:pPr>
            <a:endParaRPr lang="en-US" sz="1200" b="1" dirty="0"/>
          </a:p>
          <a:p>
            <a:r>
              <a:rPr lang="en-US" sz="1400" b="1" dirty="0" smtClean="0"/>
              <a:t>Around 2008 Shale Oil started to be seriously developed in the U.S.</a:t>
            </a:r>
            <a:endParaRPr lang="en-US" sz="1400" b="1" dirty="0"/>
          </a:p>
          <a:p>
            <a:pPr lvl="1"/>
            <a:r>
              <a:rPr lang="en-US" sz="1200" dirty="0" smtClean="0"/>
              <a:t>In 2008, U.S. Oil production was around than 5 Million BOPD</a:t>
            </a:r>
          </a:p>
          <a:p>
            <a:pPr lvl="1"/>
            <a:r>
              <a:rPr lang="en-US" sz="1200" dirty="0" smtClean="0"/>
              <a:t>In 2018, U.S. Oil Production is expected to be 11 Million BOPD – More than doubled in 10 years</a:t>
            </a:r>
          </a:p>
          <a:p>
            <a:pPr lvl="1"/>
            <a:endParaRPr lang="en-US" sz="1200" b="1" dirty="0"/>
          </a:p>
          <a:p>
            <a:r>
              <a:rPr lang="en-US" sz="1400" b="1" dirty="0" smtClean="0"/>
              <a:t>Production Increase is making the U.S. a major exporter of Oil and Gas Products</a:t>
            </a:r>
          </a:p>
          <a:p>
            <a:pPr lvl="1"/>
            <a:r>
              <a:rPr lang="en-US" sz="1200" dirty="0"/>
              <a:t>In 2015 First </a:t>
            </a:r>
            <a:r>
              <a:rPr lang="en-US" sz="1200" dirty="0" smtClean="0"/>
              <a:t>Crude Oil was exported, currently over 2 Million BOPD and could double in 2 to 3 years.</a:t>
            </a:r>
          </a:p>
          <a:p>
            <a:pPr lvl="2"/>
            <a:r>
              <a:rPr lang="en-US" sz="1100" dirty="0" smtClean="0"/>
              <a:t>Will put the U.S. ahead of Kuwait and Nigeria in oil exports</a:t>
            </a:r>
          </a:p>
          <a:p>
            <a:pPr lvl="2"/>
            <a:r>
              <a:rPr lang="en-US" sz="1100" dirty="0" smtClean="0"/>
              <a:t>U.S. is becoming the world’s swing producer</a:t>
            </a:r>
          </a:p>
          <a:p>
            <a:pPr lvl="2"/>
            <a:r>
              <a:rPr lang="en-US" sz="1100" dirty="0" smtClean="0"/>
              <a:t>Condensate has been exported to even the UAE.</a:t>
            </a:r>
          </a:p>
          <a:p>
            <a:pPr lvl="1"/>
            <a:r>
              <a:rPr lang="en-US" sz="1200" dirty="0" smtClean="0"/>
              <a:t>The U.S. has always been a major exporter of refined products and remains so today.</a:t>
            </a:r>
            <a:endParaRPr lang="en-US" sz="1200" dirty="0"/>
          </a:p>
          <a:p>
            <a:pPr lvl="1"/>
            <a:r>
              <a:rPr lang="en-US" sz="1200" dirty="0"/>
              <a:t>In </a:t>
            </a:r>
            <a:r>
              <a:rPr lang="en-US" sz="1200" dirty="0" smtClean="0"/>
              <a:t>2010, the U.S. was a minor exporter of NGLs and now it is number 1.</a:t>
            </a:r>
            <a:endParaRPr lang="en-US" sz="1200" dirty="0"/>
          </a:p>
          <a:p>
            <a:pPr lvl="1"/>
            <a:r>
              <a:rPr lang="en-US" sz="1200" dirty="0" smtClean="0"/>
              <a:t>In 2015 First LNG was exported, by 2023 U.S. is expected to be number 1 or 2 in LNG exports.</a:t>
            </a:r>
          </a:p>
          <a:p>
            <a:pPr lvl="2"/>
            <a:r>
              <a:rPr lang="en-US" sz="1100" dirty="0" smtClean="0"/>
              <a:t>LNG along with NGLs will consume much of the increased gas production over the next few years.</a:t>
            </a:r>
          </a:p>
          <a:p>
            <a:pPr lvl="2"/>
            <a:endParaRPr lang="en-US" sz="1100" dirty="0"/>
          </a:p>
          <a:p>
            <a:r>
              <a:rPr lang="en-US" sz="1200" b="1" dirty="0" smtClean="0"/>
              <a:t>In the last 5-years, the U.S. Oil and Gas Industry has gone from a major importer of products focused primarily on domestic consumption to a major exporter.</a:t>
            </a:r>
          </a:p>
          <a:p>
            <a:pPr marL="569913" lvl="2" indent="-171450"/>
            <a:r>
              <a:rPr lang="en-US" sz="1200" dirty="0" smtClean="0"/>
              <a:t>Imports </a:t>
            </a:r>
            <a:r>
              <a:rPr lang="en-US" sz="1200" dirty="0"/>
              <a:t>of crude oil have fallen by 80% from 2008</a:t>
            </a:r>
            <a:r>
              <a:rPr lang="en-US" sz="1200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895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D67AD"/>
                </a:solidFill>
              </a:rPr>
              <a:t>US Exports </a:t>
            </a:r>
            <a:r>
              <a:rPr lang="en-US" sz="2800" dirty="0" smtClean="0">
                <a:solidFill>
                  <a:srgbClr val="0D67AD"/>
                </a:solidFill>
              </a:rPr>
              <a:t>(Continued)</a:t>
            </a:r>
            <a:endParaRPr lang="en-US" sz="2800" dirty="0">
              <a:solidFill>
                <a:srgbClr val="0D67AD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200151"/>
            <a:ext cx="7772400" cy="3818416"/>
          </a:xfrm>
        </p:spPr>
        <p:txBody>
          <a:bodyPr/>
          <a:lstStyle/>
          <a:p>
            <a:r>
              <a:rPr lang="en-US" sz="1400" b="1" dirty="0" smtClean="0"/>
              <a:t>Exporting creates a huge need for new processes and systems:</a:t>
            </a:r>
            <a:endParaRPr lang="en-US" sz="1400" b="1" dirty="0"/>
          </a:p>
          <a:p>
            <a:pPr lvl="1"/>
            <a:r>
              <a:rPr lang="en-US" sz="1200" dirty="0" smtClean="0"/>
              <a:t>Vessel based logistics.</a:t>
            </a:r>
          </a:p>
          <a:p>
            <a:pPr lvl="1"/>
            <a:r>
              <a:rPr lang="en-US" sz="1200" dirty="0" smtClean="0"/>
              <a:t>Increased logistics complexity.</a:t>
            </a:r>
          </a:p>
          <a:p>
            <a:pPr lvl="2"/>
            <a:r>
              <a:rPr lang="en-US" sz="1100" dirty="0" smtClean="0"/>
              <a:t>Hundreds of potential crude oil delivery locations.</a:t>
            </a:r>
          </a:p>
          <a:p>
            <a:pPr lvl="2"/>
            <a:r>
              <a:rPr lang="en-US" sz="1100" dirty="0" smtClean="0"/>
              <a:t>Multiple deliveries per vessel.</a:t>
            </a:r>
          </a:p>
          <a:p>
            <a:pPr lvl="1"/>
            <a:r>
              <a:rPr lang="en-US" sz="1200" dirty="0" smtClean="0"/>
              <a:t>Increased Risk.</a:t>
            </a:r>
          </a:p>
          <a:p>
            <a:pPr lvl="2"/>
            <a:r>
              <a:rPr lang="en-US" sz="1100" dirty="0" smtClean="0"/>
              <a:t>Price risk.</a:t>
            </a:r>
          </a:p>
          <a:p>
            <a:pPr lvl="2"/>
            <a:r>
              <a:rPr lang="en-US" sz="1100" dirty="0" smtClean="0"/>
              <a:t>Credit risk.</a:t>
            </a:r>
          </a:p>
          <a:p>
            <a:pPr lvl="1"/>
            <a:r>
              <a:rPr lang="en-US" sz="1200" dirty="0" smtClean="0"/>
              <a:t>Increased cash cycle.</a:t>
            </a:r>
          </a:p>
          <a:p>
            <a:pPr lvl="1"/>
            <a:r>
              <a:rPr lang="en-US" sz="1200" dirty="0" smtClean="0"/>
              <a:t>Increased need for hedging.</a:t>
            </a:r>
          </a:p>
          <a:p>
            <a:pPr lvl="1"/>
            <a:r>
              <a:rPr lang="en-US" sz="1200" dirty="0" smtClean="0"/>
              <a:t>Foreign currencies.</a:t>
            </a:r>
          </a:p>
          <a:p>
            <a:pPr lvl="1"/>
            <a:r>
              <a:rPr lang="en-US" sz="1200" dirty="0" smtClean="0"/>
              <a:t>Multiple units of measure.</a:t>
            </a:r>
          </a:p>
          <a:p>
            <a:pPr lvl="1"/>
            <a:r>
              <a:rPr lang="en-US" sz="1200" dirty="0" smtClean="0"/>
              <a:t>Multiple quality measures.</a:t>
            </a:r>
          </a:p>
          <a:p>
            <a:pPr marL="285750" lvl="1" indent="0">
              <a:buNone/>
            </a:pP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60424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772400" cy="548879"/>
          </a:xfrm>
        </p:spPr>
        <p:txBody>
          <a:bodyPr/>
          <a:lstStyle/>
          <a:p>
            <a:r>
              <a:rPr lang="en-US" sz="2400" dirty="0" smtClean="0"/>
              <a:t>Petroleum Value Chain - Upstream</a:t>
            </a:r>
            <a:endParaRPr lang="en-US" sz="2400" dirty="0"/>
          </a:p>
        </p:txBody>
      </p:sp>
      <p:sp>
        <p:nvSpPr>
          <p:cNvPr id="3" name="Rectangle 2"/>
          <p:cNvSpPr/>
          <p:nvPr/>
        </p:nvSpPr>
        <p:spPr>
          <a:xfrm rot="16200000">
            <a:off x="-327590" y="928326"/>
            <a:ext cx="967071" cy="31189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Front Office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95" name="Rectangle 94"/>
          <p:cNvSpPr/>
          <p:nvPr/>
        </p:nvSpPr>
        <p:spPr>
          <a:xfrm rot="16200000">
            <a:off x="-1013435" y="2574159"/>
            <a:ext cx="2331680" cy="3189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Mid Office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96" name="Rectangle 95"/>
          <p:cNvSpPr/>
          <p:nvPr/>
        </p:nvSpPr>
        <p:spPr>
          <a:xfrm rot="16200000">
            <a:off x="-469606" y="4362005"/>
            <a:ext cx="1244014" cy="31897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Back Office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4" name="Rectangle 3">
            <a:hlinkClick r:id="rId2" action="ppaction://hlinksldjump"/>
          </p:cNvPr>
          <p:cNvSpPr/>
          <p:nvPr/>
        </p:nvSpPr>
        <p:spPr>
          <a:xfrm>
            <a:off x="413246" y="2034706"/>
            <a:ext cx="787124" cy="57192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/>
              <a:t>Decide to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/>
              <a:t>Drill</a:t>
            </a:r>
          </a:p>
        </p:txBody>
      </p:sp>
      <p:sp>
        <p:nvSpPr>
          <p:cNvPr id="5" name="Right Arrow 4"/>
          <p:cNvSpPr/>
          <p:nvPr/>
        </p:nvSpPr>
        <p:spPr>
          <a:xfrm>
            <a:off x="1200370" y="2070804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entagon 5"/>
          <p:cNvSpPr/>
          <p:nvPr/>
        </p:nvSpPr>
        <p:spPr>
          <a:xfrm>
            <a:off x="1592188" y="2034707"/>
            <a:ext cx="1177197" cy="571925"/>
          </a:xfrm>
          <a:prstGeom prst="homePlate">
            <a:avLst>
              <a:gd name="adj" fmla="val 32823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Transport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Drilling 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Materials</a:t>
            </a:r>
            <a:endParaRPr lang="en-US" sz="1100" b="1" dirty="0">
              <a:solidFill>
                <a:srgbClr val="0D67AD"/>
              </a:solidFill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3162947" y="2034706"/>
            <a:ext cx="787124" cy="57192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Drill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Well(s)</a:t>
            </a:r>
          </a:p>
        </p:txBody>
      </p:sp>
      <p:sp>
        <p:nvSpPr>
          <p:cNvPr id="101" name="Rectangle 100"/>
          <p:cNvSpPr/>
          <p:nvPr/>
        </p:nvSpPr>
        <p:spPr>
          <a:xfrm>
            <a:off x="4343633" y="2034706"/>
            <a:ext cx="787124" cy="57192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Complete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Well(s)</a:t>
            </a:r>
          </a:p>
        </p:txBody>
      </p:sp>
      <p:sp>
        <p:nvSpPr>
          <p:cNvPr id="103" name="Rectangle 102"/>
          <p:cNvSpPr/>
          <p:nvPr/>
        </p:nvSpPr>
        <p:spPr>
          <a:xfrm>
            <a:off x="5524319" y="2034706"/>
            <a:ext cx="787124" cy="57192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Produce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From Well(s)</a:t>
            </a:r>
          </a:p>
        </p:txBody>
      </p:sp>
      <p:sp>
        <p:nvSpPr>
          <p:cNvPr id="105" name="Rectangle 104"/>
          <p:cNvSpPr/>
          <p:nvPr/>
        </p:nvSpPr>
        <p:spPr>
          <a:xfrm>
            <a:off x="6705005" y="2034706"/>
            <a:ext cx="787124" cy="571926"/>
          </a:xfrm>
          <a:prstGeom prst="rect">
            <a:avLst/>
          </a:prstGeom>
          <a:solidFill>
            <a:srgbClr val="3B791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chemeClr val="bg1"/>
                </a:solidFill>
              </a:rPr>
              <a:t>Separate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chemeClr val="bg1"/>
                </a:solidFill>
              </a:rPr>
              <a:t>Outputs</a:t>
            </a:r>
          </a:p>
        </p:txBody>
      </p:sp>
      <p:sp>
        <p:nvSpPr>
          <p:cNvPr id="106" name="Right Arrow 105"/>
          <p:cNvSpPr/>
          <p:nvPr/>
        </p:nvSpPr>
        <p:spPr>
          <a:xfrm>
            <a:off x="2769385" y="2070804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ight Arrow 106"/>
          <p:cNvSpPr/>
          <p:nvPr/>
        </p:nvSpPr>
        <p:spPr>
          <a:xfrm>
            <a:off x="3950072" y="2070804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ight Arrow 107"/>
          <p:cNvSpPr/>
          <p:nvPr/>
        </p:nvSpPr>
        <p:spPr>
          <a:xfrm>
            <a:off x="5130757" y="2070804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ight Arrow 108"/>
          <p:cNvSpPr/>
          <p:nvPr/>
        </p:nvSpPr>
        <p:spPr>
          <a:xfrm>
            <a:off x="6311443" y="2070804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ight Arrow 110"/>
          <p:cNvSpPr/>
          <p:nvPr/>
        </p:nvSpPr>
        <p:spPr>
          <a:xfrm>
            <a:off x="7492129" y="2074415"/>
            <a:ext cx="1627260" cy="492509"/>
          </a:xfrm>
          <a:prstGeom prst="rightArrow">
            <a:avLst>
              <a:gd name="adj1" fmla="val 47201"/>
              <a:gd name="adj2" fmla="val 41068"/>
            </a:avLst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Liquids</a:t>
            </a:r>
            <a:endParaRPr lang="en-US" sz="1200" b="1" dirty="0"/>
          </a:p>
        </p:txBody>
      </p:sp>
      <p:sp>
        <p:nvSpPr>
          <p:cNvPr id="10" name="Bent Arrow 9"/>
          <p:cNvSpPr/>
          <p:nvPr/>
        </p:nvSpPr>
        <p:spPr>
          <a:xfrm flipV="1">
            <a:off x="6986016" y="2606305"/>
            <a:ext cx="2157984" cy="1183455"/>
          </a:xfrm>
          <a:prstGeom prst="bentArrow">
            <a:avLst>
              <a:gd name="adj1" fmla="val 20515"/>
              <a:gd name="adj2" fmla="val 19337"/>
              <a:gd name="adj3" fmla="val 14251"/>
              <a:gd name="adj4" fmla="val 43750"/>
            </a:avLst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097208" y="3407849"/>
            <a:ext cx="4171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</a:rPr>
              <a:t>Gas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13246" y="4791457"/>
            <a:ext cx="7078883" cy="24871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Accounting</a:t>
            </a:r>
            <a:endParaRPr lang="en-US" sz="1200" b="1" dirty="0"/>
          </a:p>
        </p:txBody>
      </p:sp>
      <p:sp>
        <p:nvSpPr>
          <p:cNvPr id="116" name="Right Arrow 115"/>
          <p:cNvSpPr/>
          <p:nvPr/>
        </p:nvSpPr>
        <p:spPr>
          <a:xfrm rot="5400000">
            <a:off x="704474" y="4505275"/>
            <a:ext cx="204669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Right Arrow 116"/>
          <p:cNvSpPr/>
          <p:nvPr/>
        </p:nvSpPr>
        <p:spPr>
          <a:xfrm rot="5400000">
            <a:off x="7006889" y="4515002"/>
            <a:ext cx="204669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Right Arrow 117"/>
          <p:cNvSpPr/>
          <p:nvPr/>
        </p:nvSpPr>
        <p:spPr>
          <a:xfrm rot="5400000">
            <a:off x="2072741" y="4515003"/>
            <a:ext cx="204672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Right Arrow 118"/>
          <p:cNvSpPr/>
          <p:nvPr/>
        </p:nvSpPr>
        <p:spPr>
          <a:xfrm rot="5400000">
            <a:off x="5826203" y="4504327"/>
            <a:ext cx="204669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Right Arrow 121"/>
          <p:cNvSpPr/>
          <p:nvPr/>
        </p:nvSpPr>
        <p:spPr>
          <a:xfrm rot="5400000">
            <a:off x="4656090" y="4505274"/>
            <a:ext cx="204669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Right Arrow 122"/>
          <p:cNvSpPr/>
          <p:nvPr/>
        </p:nvSpPr>
        <p:spPr>
          <a:xfrm rot="5400000">
            <a:off x="3454172" y="4511366"/>
            <a:ext cx="204675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Rectangle 123"/>
          <p:cNvSpPr/>
          <p:nvPr/>
        </p:nvSpPr>
        <p:spPr>
          <a:xfrm>
            <a:off x="413246" y="1442588"/>
            <a:ext cx="7078883" cy="24871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Marketing</a:t>
            </a:r>
            <a:endParaRPr lang="en-US" sz="1200" b="1" dirty="0"/>
          </a:p>
        </p:txBody>
      </p:sp>
      <p:sp>
        <p:nvSpPr>
          <p:cNvPr id="128" name="Right Arrow 127"/>
          <p:cNvSpPr/>
          <p:nvPr/>
        </p:nvSpPr>
        <p:spPr>
          <a:xfrm rot="16200000" flipV="1">
            <a:off x="7000560" y="1615347"/>
            <a:ext cx="196016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Right Arrow 128"/>
          <p:cNvSpPr/>
          <p:nvPr/>
        </p:nvSpPr>
        <p:spPr>
          <a:xfrm rot="16200000" flipV="1">
            <a:off x="5819874" y="1615348"/>
            <a:ext cx="196016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Right Arrow 132"/>
          <p:cNvSpPr/>
          <p:nvPr/>
        </p:nvSpPr>
        <p:spPr>
          <a:xfrm rot="16200000" flipV="1">
            <a:off x="7011820" y="1140459"/>
            <a:ext cx="194807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Right Arrow 133"/>
          <p:cNvSpPr/>
          <p:nvPr/>
        </p:nvSpPr>
        <p:spPr>
          <a:xfrm rot="16200000" flipV="1">
            <a:off x="5831134" y="1140460"/>
            <a:ext cx="194807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ectangle 134"/>
          <p:cNvSpPr/>
          <p:nvPr/>
        </p:nvSpPr>
        <p:spPr>
          <a:xfrm>
            <a:off x="5524319" y="952165"/>
            <a:ext cx="1967810" cy="248716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Trading</a:t>
            </a:r>
            <a:endParaRPr lang="en-US" sz="1200" b="1" dirty="0"/>
          </a:p>
        </p:txBody>
      </p:sp>
      <p:sp>
        <p:nvSpPr>
          <p:cNvPr id="33" name="Right Arrow 32"/>
          <p:cNvSpPr/>
          <p:nvPr/>
        </p:nvSpPr>
        <p:spPr>
          <a:xfrm rot="16200000" flipV="1">
            <a:off x="4639187" y="1622661"/>
            <a:ext cx="196016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ight Arrow 33"/>
          <p:cNvSpPr/>
          <p:nvPr/>
        </p:nvSpPr>
        <p:spPr>
          <a:xfrm rot="16200000" flipV="1">
            <a:off x="3458502" y="1624892"/>
            <a:ext cx="196016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ight Arrow 34"/>
          <p:cNvSpPr/>
          <p:nvPr/>
        </p:nvSpPr>
        <p:spPr>
          <a:xfrm rot="16200000" flipV="1">
            <a:off x="2077069" y="1628716"/>
            <a:ext cx="196016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ight Arrow 35"/>
          <p:cNvSpPr/>
          <p:nvPr/>
        </p:nvSpPr>
        <p:spPr>
          <a:xfrm rot="16200000" flipV="1">
            <a:off x="708800" y="1622661"/>
            <a:ext cx="196016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784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39310"/>
            <a:ext cx="9144000" cy="1944870"/>
          </a:xfrm>
        </p:spPr>
        <p:txBody>
          <a:bodyPr/>
          <a:lstStyle/>
          <a:p>
            <a:pPr algn="ctr"/>
            <a:r>
              <a:rPr lang="en-US" sz="3600" dirty="0" smtClean="0"/>
              <a:t>Challenges </a:t>
            </a:r>
            <a:br>
              <a:rPr lang="en-US" sz="3600" dirty="0" smtClean="0"/>
            </a:br>
            <a:r>
              <a:rPr lang="en-US" sz="3600" dirty="0" smtClean="0"/>
              <a:t>for </a:t>
            </a:r>
            <a:br>
              <a:rPr lang="en-US" sz="3600" dirty="0" smtClean="0"/>
            </a:br>
            <a:r>
              <a:rPr lang="en-US" sz="3600" dirty="0" smtClean="0"/>
              <a:t>Crude and Refined Products Businesses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83692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Current State of Crude Oil Operations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5191" y="1151438"/>
            <a:ext cx="7772400" cy="3428999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1800" dirty="0" smtClean="0"/>
              <a:t>Complex business is lacking in systems to support it.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smtClean="0"/>
              <a:t>Automation is limited and processes are not systematic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smtClean="0"/>
              <a:t>Accurate and timely forecasting is rare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smtClean="0"/>
              <a:t>Lack of integration of with CTRM systems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smtClean="0"/>
              <a:t>Significant delays in data acquisition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smtClean="0"/>
              <a:t>Costs lag volumes by several weeks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Exporting from U.S. is a new development</a:t>
            </a:r>
            <a:endParaRPr lang="en-US" sz="1600" b="1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6281433" y="1137895"/>
            <a:ext cx="2482435" cy="1288987"/>
            <a:chOff x="1613436" y="1755187"/>
            <a:chExt cx="4893225" cy="1600858"/>
          </a:xfrm>
        </p:grpSpPr>
        <p:sp>
          <p:nvSpPr>
            <p:cNvPr id="5" name="Freeform 4"/>
            <p:cNvSpPr/>
            <p:nvPr/>
          </p:nvSpPr>
          <p:spPr>
            <a:xfrm>
              <a:off x="2197737" y="1757463"/>
              <a:ext cx="4227285" cy="1217967"/>
            </a:xfrm>
            <a:custGeom>
              <a:avLst/>
              <a:gdLst>
                <a:gd name="connsiteX0" fmla="*/ 0 w 4227286"/>
                <a:gd name="connsiteY0" fmla="*/ 1221056 h 1221056"/>
                <a:gd name="connsiteX1" fmla="*/ 607786 w 4227286"/>
                <a:gd name="connsiteY1" fmla="*/ 5485 h 1221056"/>
                <a:gd name="connsiteX2" fmla="*/ 988786 w 4227286"/>
                <a:gd name="connsiteY2" fmla="*/ 785628 h 1221056"/>
                <a:gd name="connsiteX3" fmla="*/ 1406072 w 4227286"/>
                <a:gd name="connsiteY3" fmla="*/ 1112199 h 1221056"/>
                <a:gd name="connsiteX4" fmla="*/ 4227286 w 4227286"/>
                <a:gd name="connsiteY4" fmla="*/ 1175699 h 1221056"/>
                <a:gd name="connsiteX0" fmla="*/ 0 w 4227286"/>
                <a:gd name="connsiteY0" fmla="*/ 1220021 h 1220021"/>
                <a:gd name="connsiteX1" fmla="*/ 607786 w 4227286"/>
                <a:gd name="connsiteY1" fmla="*/ 4450 h 1220021"/>
                <a:gd name="connsiteX2" fmla="*/ 889000 w 4227286"/>
                <a:gd name="connsiteY2" fmla="*/ 820879 h 1220021"/>
                <a:gd name="connsiteX3" fmla="*/ 1406072 w 4227286"/>
                <a:gd name="connsiteY3" fmla="*/ 1111164 h 1220021"/>
                <a:gd name="connsiteX4" fmla="*/ 4227286 w 4227286"/>
                <a:gd name="connsiteY4" fmla="*/ 1174664 h 1220021"/>
                <a:gd name="connsiteX0" fmla="*/ 0 w 4227286"/>
                <a:gd name="connsiteY0" fmla="*/ 1220243 h 1220243"/>
                <a:gd name="connsiteX1" fmla="*/ 607786 w 4227286"/>
                <a:gd name="connsiteY1" fmla="*/ 4672 h 1220243"/>
                <a:gd name="connsiteX2" fmla="*/ 889000 w 4227286"/>
                <a:gd name="connsiteY2" fmla="*/ 821101 h 1220243"/>
                <a:gd name="connsiteX3" fmla="*/ 1406072 w 4227286"/>
                <a:gd name="connsiteY3" fmla="*/ 1111386 h 1220243"/>
                <a:gd name="connsiteX4" fmla="*/ 4227286 w 4227286"/>
                <a:gd name="connsiteY4" fmla="*/ 1174886 h 1220243"/>
                <a:gd name="connsiteX0" fmla="*/ 0 w 4227286"/>
                <a:gd name="connsiteY0" fmla="*/ 1219996 h 1219996"/>
                <a:gd name="connsiteX1" fmla="*/ 607786 w 4227286"/>
                <a:gd name="connsiteY1" fmla="*/ 4425 h 1219996"/>
                <a:gd name="connsiteX2" fmla="*/ 889000 w 4227286"/>
                <a:gd name="connsiteY2" fmla="*/ 820854 h 1219996"/>
                <a:gd name="connsiteX3" fmla="*/ 2390233 w 4227286"/>
                <a:gd name="connsiteY3" fmla="*/ 1084631 h 1219996"/>
                <a:gd name="connsiteX4" fmla="*/ 4227286 w 4227286"/>
                <a:gd name="connsiteY4" fmla="*/ 1174639 h 1219996"/>
                <a:gd name="connsiteX0" fmla="*/ 0 w 4227286"/>
                <a:gd name="connsiteY0" fmla="*/ 1217967 h 1217967"/>
                <a:gd name="connsiteX1" fmla="*/ 607786 w 4227286"/>
                <a:gd name="connsiteY1" fmla="*/ 2396 h 1217967"/>
                <a:gd name="connsiteX2" fmla="*/ 1371433 w 4227286"/>
                <a:gd name="connsiteY2" fmla="*/ 911604 h 1217967"/>
                <a:gd name="connsiteX3" fmla="*/ 2390233 w 4227286"/>
                <a:gd name="connsiteY3" fmla="*/ 1082602 h 1217967"/>
                <a:gd name="connsiteX4" fmla="*/ 4227286 w 4227286"/>
                <a:gd name="connsiteY4" fmla="*/ 1172610 h 1217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27286" h="1217967">
                  <a:moveTo>
                    <a:pt x="0" y="1217967"/>
                  </a:moveTo>
                  <a:cubicBezTo>
                    <a:pt x="221494" y="646467"/>
                    <a:pt x="379214" y="53456"/>
                    <a:pt x="607786" y="2396"/>
                  </a:cubicBezTo>
                  <a:cubicBezTo>
                    <a:pt x="836358" y="-48664"/>
                    <a:pt x="1074359" y="731570"/>
                    <a:pt x="1371433" y="911604"/>
                  </a:cubicBezTo>
                  <a:cubicBezTo>
                    <a:pt x="1668507" y="1091638"/>
                    <a:pt x="1914258" y="1039101"/>
                    <a:pt x="2390233" y="1082602"/>
                  </a:cubicBezTo>
                  <a:cubicBezTo>
                    <a:pt x="2866208" y="1126103"/>
                    <a:pt x="4227286" y="1172610"/>
                    <a:pt x="4227286" y="1172610"/>
                  </a:cubicBezTo>
                </a:path>
              </a:pathLst>
            </a:cu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" name="Straight Arrow Connector 5"/>
            <p:cNvCxnSpPr/>
            <p:nvPr/>
          </p:nvCxnSpPr>
          <p:spPr>
            <a:xfrm flipV="1">
              <a:off x="2052589" y="1755187"/>
              <a:ext cx="9071" cy="1347242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Arrow Connector 6"/>
            <p:cNvCxnSpPr/>
            <p:nvPr/>
          </p:nvCxnSpPr>
          <p:spPr>
            <a:xfrm>
              <a:off x="2052589" y="3093357"/>
              <a:ext cx="4454072" cy="9072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/>
            <p:cNvSpPr txBox="1"/>
            <p:nvPr/>
          </p:nvSpPr>
          <p:spPr>
            <a:xfrm rot="16200000">
              <a:off x="1420674" y="2252348"/>
              <a:ext cx="770810" cy="3852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 b="1" dirty="0" smtClean="0"/>
                <a:t>Production</a:t>
              </a:r>
              <a:endParaRPr lang="en-US" sz="1100" b="1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963215" y="3113289"/>
              <a:ext cx="701636" cy="242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 b="1" dirty="0" smtClean="0"/>
                <a:t>Time</a:t>
              </a:r>
              <a:endParaRPr lang="en-US" sz="1100" b="1" dirty="0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5349130" y="3332520"/>
            <a:ext cx="3709899" cy="774951"/>
            <a:chOff x="-58759" y="3512836"/>
            <a:chExt cx="6835926" cy="1427938"/>
          </a:xfrm>
        </p:grpSpPr>
        <p:grpSp>
          <p:nvGrpSpPr>
            <p:cNvPr id="117" name="Group 116"/>
            <p:cNvGrpSpPr/>
            <p:nvPr/>
          </p:nvGrpSpPr>
          <p:grpSpPr>
            <a:xfrm>
              <a:off x="-58759" y="3512836"/>
              <a:ext cx="1411666" cy="1413597"/>
              <a:chOff x="1521849" y="418877"/>
              <a:chExt cx="1837275" cy="1839788"/>
            </a:xfrm>
          </p:grpSpPr>
          <p:grpSp>
            <p:nvGrpSpPr>
              <p:cNvPr id="315" name="Group 314"/>
              <p:cNvGrpSpPr/>
              <p:nvPr/>
            </p:nvGrpSpPr>
            <p:grpSpPr>
              <a:xfrm>
                <a:off x="1521849" y="418877"/>
                <a:ext cx="1837275" cy="1839788"/>
                <a:chOff x="2946481" y="2309957"/>
                <a:chExt cx="1837275" cy="1839788"/>
              </a:xfrm>
            </p:grpSpPr>
            <p:grpSp>
              <p:nvGrpSpPr>
                <p:cNvPr id="336" name="Group 335"/>
                <p:cNvGrpSpPr/>
                <p:nvPr/>
              </p:nvGrpSpPr>
              <p:grpSpPr>
                <a:xfrm>
                  <a:off x="2946481" y="2309957"/>
                  <a:ext cx="1837275" cy="1839788"/>
                  <a:chOff x="2946481" y="2309957"/>
                  <a:chExt cx="1837275" cy="1839788"/>
                </a:xfrm>
              </p:grpSpPr>
              <p:sp>
                <p:nvSpPr>
                  <p:cNvPr id="340" name="Oval 339"/>
                  <p:cNvSpPr/>
                  <p:nvPr/>
                </p:nvSpPr>
                <p:spPr>
                  <a:xfrm rot="5400000">
                    <a:off x="3759817" y="2373777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341" name="Rectangle 340"/>
                  <p:cNvSpPr/>
                  <p:nvPr/>
                </p:nvSpPr>
                <p:spPr>
                  <a:xfrm>
                    <a:off x="3262964" y="2627697"/>
                    <a:ext cx="1414914" cy="1414914"/>
                  </a:xfrm>
                  <a:prstGeom prst="rect">
                    <a:avLst/>
                  </a:prstGeom>
                  <a:solidFill>
                    <a:srgbClr val="062C49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342" name="Oval 341"/>
                  <p:cNvSpPr/>
                  <p:nvPr/>
                </p:nvSpPr>
                <p:spPr>
                  <a:xfrm>
                    <a:off x="4362547" y="3188369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343" name="Oval 342"/>
                  <p:cNvSpPr/>
                  <p:nvPr/>
                </p:nvSpPr>
                <p:spPr>
                  <a:xfrm rot="5400000">
                    <a:off x="3759817" y="3792356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339" name="Oval 338"/>
                  <p:cNvSpPr/>
                  <p:nvPr/>
                </p:nvSpPr>
                <p:spPr>
                  <a:xfrm>
                    <a:off x="2946481" y="3188369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337" name="Rectangle 336"/>
                <p:cNvSpPr/>
                <p:nvPr/>
              </p:nvSpPr>
              <p:spPr>
                <a:xfrm>
                  <a:off x="3228763" y="3213099"/>
                  <a:ext cx="45719" cy="244474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38" name="Rectangle 337"/>
                <p:cNvSpPr/>
                <p:nvPr/>
              </p:nvSpPr>
              <p:spPr>
                <a:xfrm rot="5400000">
                  <a:off x="3947561" y="2501802"/>
                  <a:ext cx="45720" cy="244476"/>
                </a:xfrm>
                <a:prstGeom prst="rect">
                  <a:avLst/>
                </a:prstGeom>
                <a:solidFill>
                  <a:srgbClr val="062C49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316" name="Group 315"/>
              <p:cNvGrpSpPr/>
              <p:nvPr/>
            </p:nvGrpSpPr>
            <p:grpSpPr>
              <a:xfrm>
                <a:off x="2149296" y="1107942"/>
                <a:ext cx="789194" cy="677944"/>
                <a:chOff x="1335090" y="0"/>
                <a:chExt cx="990600" cy="850983"/>
              </a:xfrm>
              <a:solidFill>
                <a:srgbClr val="FFFF00"/>
              </a:solidFill>
            </p:grpSpPr>
            <p:sp>
              <p:nvSpPr>
                <p:cNvPr id="318" name="Rectangle 317"/>
                <p:cNvSpPr/>
                <p:nvPr/>
              </p:nvSpPr>
              <p:spPr>
                <a:xfrm>
                  <a:off x="1335090" y="805264"/>
                  <a:ext cx="990600" cy="45719"/>
                </a:xfrm>
                <a:prstGeom prst="rect">
                  <a:avLst/>
                </a:prstGeom>
                <a:grpFill/>
                <a:ln w="3175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cxnSp>
              <p:nvCxnSpPr>
                <p:cNvPr id="319" name="Straight Connector 318"/>
                <p:cNvCxnSpPr/>
                <p:nvPr/>
              </p:nvCxnSpPr>
              <p:spPr>
                <a:xfrm flipV="1">
                  <a:off x="1639890" y="197094"/>
                  <a:ext cx="76200" cy="631029"/>
                </a:xfrm>
                <a:prstGeom prst="line">
                  <a:avLst/>
                </a:prstGeom>
                <a:grpFill/>
                <a:ln w="381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0" name="Straight Connector 319"/>
                <p:cNvCxnSpPr/>
                <p:nvPr/>
              </p:nvCxnSpPr>
              <p:spPr>
                <a:xfrm flipH="1" flipV="1">
                  <a:off x="1754190" y="197093"/>
                  <a:ext cx="76200" cy="608171"/>
                </a:xfrm>
                <a:prstGeom prst="line">
                  <a:avLst/>
                </a:prstGeom>
                <a:grpFill/>
                <a:ln w="381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1" name="Straight Connector 320"/>
                <p:cNvCxnSpPr/>
                <p:nvPr/>
              </p:nvCxnSpPr>
              <p:spPr>
                <a:xfrm>
                  <a:off x="1677990" y="514566"/>
                  <a:ext cx="123302" cy="1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22" name="Freeform 321"/>
                <p:cNvSpPr/>
                <p:nvPr/>
              </p:nvSpPr>
              <p:spPr>
                <a:xfrm>
                  <a:off x="1391560" y="0"/>
                  <a:ext cx="191860" cy="394184"/>
                </a:xfrm>
                <a:custGeom>
                  <a:avLst/>
                  <a:gdLst>
                    <a:gd name="connsiteX0" fmla="*/ 90435 w 276330"/>
                    <a:gd name="connsiteY0" fmla="*/ 492369 h 567732"/>
                    <a:gd name="connsiteX1" fmla="*/ 276330 w 276330"/>
                    <a:gd name="connsiteY1" fmla="*/ 10048 h 567732"/>
                    <a:gd name="connsiteX2" fmla="*/ 200967 w 276330"/>
                    <a:gd name="connsiteY2" fmla="*/ 0 h 567732"/>
                    <a:gd name="connsiteX3" fmla="*/ 135653 w 276330"/>
                    <a:gd name="connsiteY3" fmla="*/ 15072 h 567732"/>
                    <a:gd name="connsiteX4" fmla="*/ 75363 w 276330"/>
                    <a:gd name="connsiteY4" fmla="*/ 55266 h 567732"/>
                    <a:gd name="connsiteX5" fmla="*/ 40193 w 276330"/>
                    <a:gd name="connsiteY5" fmla="*/ 115556 h 567732"/>
                    <a:gd name="connsiteX6" fmla="*/ 15073 w 276330"/>
                    <a:gd name="connsiteY6" fmla="*/ 185894 h 567732"/>
                    <a:gd name="connsiteX7" fmla="*/ 0 w 276330"/>
                    <a:gd name="connsiteY7" fmla="*/ 432079 h 567732"/>
                    <a:gd name="connsiteX8" fmla="*/ 0 w 276330"/>
                    <a:gd name="connsiteY8" fmla="*/ 542611 h 567732"/>
                    <a:gd name="connsiteX9" fmla="*/ 0 w 276330"/>
                    <a:gd name="connsiteY9" fmla="*/ 542611 h 567732"/>
                    <a:gd name="connsiteX10" fmla="*/ 30145 w 276330"/>
                    <a:gd name="connsiteY10" fmla="*/ 567732 h 567732"/>
                    <a:gd name="connsiteX11" fmla="*/ 65314 w 276330"/>
                    <a:gd name="connsiteY11" fmla="*/ 547635 h 567732"/>
                    <a:gd name="connsiteX12" fmla="*/ 90435 w 276330"/>
                    <a:gd name="connsiteY12" fmla="*/ 492369 h 567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76330" h="567732">
                      <a:moveTo>
                        <a:pt x="90435" y="492369"/>
                      </a:moveTo>
                      <a:lnTo>
                        <a:pt x="276330" y="10048"/>
                      </a:lnTo>
                      <a:lnTo>
                        <a:pt x="200967" y="0"/>
                      </a:lnTo>
                      <a:lnTo>
                        <a:pt x="135653" y="15072"/>
                      </a:lnTo>
                      <a:lnTo>
                        <a:pt x="75363" y="55266"/>
                      </a:lnTo>
                      <a:lnTo>
                        <a:pt x="40193" y="115556"/>
                      </a:lnTo>
                      <a:lnTo>
                        <a:pt x="15073" y="185894"/>
                      </a:lnTo>
                      <a:lnTo>
                        <a:pt x="0" y="432079"/>
                      </a:lnTo>
                      <a:lnTo>
                        <a:pt x="0" y="542611"/>
                      </a:lnTo>
                      <a:lnTo>
                        <a:pt x="0" y="542611"/>
                      </a:lnTo>
                      <a:lnTo>
                        <a:pt x="30145" y="567732"/>
                      </a:lnTo>
                      <a:lnTo>
                        <a:pt x="65314" y="547635"/>
                      </a:lnTo>
                      <a:lnTo>
                        <a:pt x="90435" y="492369"/>
                      </a:lnTo>
                      <a:close/>
                    </a:path>
                  </a:pathLst>
                </a:custGeom>
                <a:grpFill/>
                <a:ln w="3175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cxnSp>
              <p:nvCxnSpPr>
                <p:cNvPr id="323" name="Straight Connector 322"/>
                <p:cNvCxnSpPr/>
                <p:nvPr/>
              </p:nvCxnSpPr>
              <p:spPr>
                <a:xfrm>
                  <a:off x="1487490" y="149490"/>
                  <a:ext cx="685800" cy="252797"/>
                </a:xfrm>
                <a:prstGeom prst="line">
                  <a:avLst/>
                </a:prstGeom>
                <a:grpFill/>
                <a:ln w="381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24" name="Rectangle 323"/>
                <p:cNvSpPr/>
                <p:nvPr/>
              </p:nvSpPr>
              <p:spPr>
                <a:xfrm>
                  <a:off x="1713242" y="207569"/>
                  <a:ext cx="45719" cy="45719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cxnSp>
              <p:nvCxnSpPr>
                <p:cNvPr id="325" name="Straight Connector 324"/>
                <p:cNvCxnSpPr/>
                <p:nvPr/>
              </p:nvCxnSpPr>
              <p:spPr>
                <a:xfrm>
                  <a:off x="1411290" y="366351"/>
                  <a:ext cx="0" cy="409341"/>
                </a:xfrm>
                <a:prstGeom prst="line">
                  <a:avLst/>
                </a:prstGeom>
                <a:grpFill/>
                <a:ln w="28575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6" name="Straight Connector 325"/>
                <p:cNvCxnSpPr/>
                <p:nvPr/>
              </p:nvCxnSpPr>
              <p:spPr>
                <a:xfrm flipV="1">
                  <a:off x="1411290" y="746746"/>
                  <a:ext cx="0" cy="76200"/>
                </a:xfrm>
                <a:prstGeom prst="line">
                  <a:avLst/>
                </a:prstGeom>
                <a:grpFill/>
                <a:ln w="762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27" name="Group 326"/>
                <p:cNvGrpSpPr/>
                <p:nvPr/>
              </p:nvGrpSpPr>
              <p:grpSpPr>
                <a:xfrm>
                  <a:off x="2058571" y="682385"/>
                  <a:ext cx="229437" cy="83819"/>
                  <a:chOff x="2058571" y="682385"/>
                  <a:chExt cx="229437" cy="83819"/>
                </a:xfrm>
                <a:grpFill/>
              </p:grpSpPr>
              <p:sp>
                <p:nvSpPr>
                  <p:cNvPr id="334" name="Rectangle 333"/>
                  <p:cNvSpPr/>
                  <p:nvPr/>
                </p:nvSpPr>
                <p:spPr>
                  <a:xfrm>
                    <a:off x="2058571" y="682385"/>
                    <a:ext cx="228600" cy="45719"/>
                  </a:xfrm>
                  <a:prstGeom prst="rect">
                    <a:avLst/>
                  </a:prstGeom>
                  <a:grpFill/>
                  <a:ln w="3175">
                    <a:solidFill>
                      <a:srgbClr val="FF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>
                      <a:lnSpc>
                        <a:spcPct val="107000"/>
                      </a:lnSpc>
                      <a:spcBef>
                        <a:spcPts val="0"/>
                      </a:spcBef>
                      <a:spcAft>
                        <a:spcPts val="800"/>
                      </a:spcAft>
                    </a:pPr>
                    <a:r>
                      <a:rPr lang="en-US" sz="1100">
                        <a:effectLst/>
                        <a:ea typeface="Times New Roman" charset="0"/>
                        <a:cs typeface="Times New Roman" charset="0"/>
                      </a:rPr>
                      <a:t> </a:t>
                    </a:r>
                    <a:endParaRPr lang="en-US" sz="1100">
                      <a:effectLst/>
                      <a:ea typeface="Cambria" charset="0"/>
                      <a:cs typeface="Times New Roman" charset="0"/>
                    </a:endParaRPr>
                  </a:p>
                </p:txBody>
              </p:sp>
              <p:sp>
                <p:nvSpPr>
                  <p:cNvPr id="335" name="Oval 334"/>
                  <p:cNvSpPr/>
                  <p:nvPr/>
                </p:nvSpPr>
                <p:spPr>
                  <a:xfrm>
                    <a:off x="2059408" y="690004"/>
                    <a:ext cx="228600" cy="76200"/>
                  </a:xfrm>
                  <a:prstGeom prst="ellipse">
                    <a:avLst/>
                  </a:prstGeom>
                  <a:grpFill/>
                  <a:ln w="3175">
                    <a:solidFill>
                      <a:srgbClr val="FF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>
                      <a:lnSpc>
                        <a:spcPct val="107000"/>
                      </a:lnSpc>
                      <a:spcBef>
                        <a:spcPts val="0"/>
                      </a:spcBef>
                      <a:spcAft>
                        <a:spcPts val="800"/>
                      </a:spcAft>
                    </a:pPr>
                    <a:r>
                      <a:rPr lang="en-US" sz="1100">
                        <a:effectLst/>
                        <a:ea typeface="Times New Roman" charset="0"/>
                        <a:cs typeface="Times New Roman" charset="0"/>
                      </a:rPr>
                      <a:t> </a:t>
                    </a:r>
                    <a:endParaRPr lang="en-US" sz="1100">
                      <a:effectLst/>
                      <a:ea typeface="Cambria" charset="0"/>
                      <a:cs typeface="Times New Roman" charset="0"/>
                    </a:endParaRPr>
                  </a:p>
                </p:txBody>
              </p:sp>
            </p:grpSp>
            <p:sp>
              <p:nvSpPr>
                <p:cNvPr id="328" name="Rectangle 327"/>
                <p:cNvSpPr/>
                <p:nvPr/>
              </p:nvSpPr>
              <p:spPr>
                <a:xfrm>
                  <a:off x="2150011" y="528080"/>
                  <a:ext cx="45719" cy="63707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cxnSp>
              <p:nvCxnSpPr>
                <p:cNvPr id="329" name="Straight Connector 328"/>
                <p:cNvCxnSpPr/>
                <p:nvPr/>
              </p:nvCxnSpPr>
              <p:spPr>
                <a:xfrm flipV="1">
                  <a:off x="2172871" y="402287"/>
                  <a:ext cx="419" cy="125793"/>
                </a:xfrm>
                <a:prstGeom prst="line">
                  <a:avLst/>
                </a:prstGeom>
                <a:grpFill/>
                <a:ln w="381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0" name="Straight Connector 329"/>
                <p:cNvCxnSpPr/>
                <p:nvPr/>
              </p:nvCxnSpPr>
              <p:spPr>
                <a:xfrm>
                  <a:off x="2172870" y="563323"/>
                  <a:ext cx="0" cy="134482"/>
                </a:xfrm>
                <a:prstGeom prst="line">
                  <a:avLst/>
                </a:prstGeom>
                <a:grpFill/>
                <a:ln w="381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31" name="Isosceles Triangle 400"/>
                <p:cNvSpPr/>
                <p:nvPr/>
              </p:nvSpPr>
              <p:spPr>
                <a:xfrm>
                  <a:off x="2098094" y="622438"/>
                  <a:ext cx="149552" cy="182826"/>
                </a:xfrm>
                <a:prstGeom prst="triangle">
                  <a:avLst/>
                </a:prstGeom>
                <a:grpFill/>
                <a:ln w="3175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sp>
              <p:nvSpPr>
                <p:cNvPr id="332" name="Rectangle 331"/>
                <p:cNvSpPr/>
                <p:nvPr/>
              </p:nvSpPr>
              <p:spPr>
                <a:xfrm>
                  <a:off x="2020890" y="665119"/>
                  <a:ext cx="190416" cy="130838"/>
                </a:xfrm>
                <a:prstGeom prst="rect">
                  <a:avLst/>
                </a:prstGeom>
                <a:grpFill/>
                <a:ln w="3175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 dirty="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 dirty="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sp>
              <p:nvSpPr>
                <p:cNvPr id="333" name="Rectangle 332"/>
                <p:cNvSpPr/>
                <p:nvPr/>
              </p:nvSpPr>
              <p:spPr>
                <a:xfrm>
                  <a:off x="1982664" y="710273"/>
                  <a:ext cx="190416" cy="65419"/>
                </a:xfrm>
                <a:prstGeom prst="rect">
                  <a:avLst/>
                </a:prstGeom>
                <a:grpFill/>
                <a:ln w="3175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</p:grpSp>
          <p:sp>
            <p:nvSpPr>
              <p:cNvPr id="317" name="TextBox 316"/>
              <p:cNvSpPr txBox="1"/>
              <p:nvPr/>
            </p:nvSpPr>
            <p:spPr>
              <a:xfrm>
                <a:off x="1988595" y="763490"/>
                <a:ext cx="1146357" cy="36904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00" b="1" dirty="0" smtClean="0">
                    <a:solidFill>
                      <a:srgbClr val="FFFF00"/>
                    </a:solidFill>
                  </a:rPr>
                  <a:t>PRODUCTION</a:t>
                </a:r>
                <a:endParaRPr lang="en-US" sz="400" b="1" dirty="0">
                  <a:solidFill>
                    <a:srgbClr val="FFFF00"/>
                  </a:solidFill>
                </a:endParaRPr>
              </a:p>
            </p:txBody>
          </p:sp>
        </p:grpSp>
        <p:grpSp>
          <p:nvGrpSpPr>
            <p:cNvPr id="118" name="Group 117"/>
            <p:cNvGrpSpPr/>
            <p:nvPr/>
          </p:nvGrpSpPr>
          <p:grpSpPr>
            <a:xfrm>
              <a:off x="1027575" y="3522337"/>
              <a:ext cx="1316736" cy="1399169"/>
              <a:chOff x="2946481" y="2309957"/>
              <a:chExt cx="1731397" cy="1839788"/>
            </a:xfrm>
          </p:grpSpPr>
          <p:grpSp>
            <p:nvGrpSpPr>
              <p:cNvPr id="308" name="Group 307"/>
              <p:cNvGrpSpPr/>
              <p:nvPr/>
            </p:nvGrpSpPr>
            <p:grpSpPr>
              <a:xfrm>
                <a:off x="2946481" y="2309957"/>
                <a:ext cx="1731397" cy="1839788"/>
                <a:chOff x="2946481" y="2309957"/>
                <a:chExt cx="1731397" cy="1839788"/>
              </a:xfrm>
            </p:grpSpPr>
            <p:sp>
              <p:nvSpPr>
                <p:cNvPr id="311" name="Oval 310"/>
                <p:cNvSpPr/>
                <p:nvPr/>
              </p:nvSpPr>
              <p:spPr>
                <a:xfrm>
                  <a:off x="2946481" y="3176354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12" name="Oval 311"/>
                <p:cNvSpPr/>
                <p:nvPr/>
              </p:nvSpPr>
              <p:spPr>
                <a:xfrm rot="5400000">
                  <a:off x="3759817" y="2373777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13" name="Rectangle 312"/>
                <p:cNvSpPr/>
                <p:nvPr/>
              </p:nvSpPr>
              <p:spPr>
                <a:xfrm>
                  <a:off x="3262964" y="2627697"/>
                  <a:ext cx="1414914" cy="1414914"/>
                </a:xfrm>
                <a:prstGeom prst="rect">
                  <a:avLst/>
                </a:prstGeom>
                <a:solidFill>
                  <a:srgbClr val="062C4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14" name="Oval 313"/>
                <p:cNvSpPr/>
                <p:nvPr/>
              </p:nvSpPr>
              <p:spPr>
                <a:xfrm rot="5400000">
                  <a:off x="3759817" y="3792356"/>
                  <a:ext cx="421209" cy="2935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309" name="Rectangle 308"/>
              <p:cNvSpPr/>
              <p:nvPr/>
            </p:nvSpPr>
            <p:spPr>
              <a:xfrm>
                <a:off x="3247415" y="3213101"/>
                <a:ext cx="45721" cy="244476"/>
              </a:xfrm>
              <a:prstGeom prst="rect">
                <a:avLst/>
              </a:prstGeom>
              <a:solidFill>
                <a:srgbClr val="062C4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0" name="Rectangle 309"/>
              <p:cNvSpPr/>
              <p:nvPr/>
            </p:nvSpPr>
            <p:spPr>
              <a:xfrm rot="5400000">
                <a:off x="3947562" y="2504548"/>
                <a:ext cx="45720" cy="244473"/>
              </a:xfrm>
              <a:prstGeom prst="rect">
                <a:avLst/>
              </a:prstGeom>
              <a:solidFill>
                <a:srgbClr val="062C49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9" name="TextBox 118"/>
            <p:cNvSpPr txBox="1"/>
            <p:nvPr/>
          </p:nvSpPr>
          <p:spPr>
            <a:xfrm>
              <a:off x="1249794" y="3771576"/>
              <a:ext cx="1117098" cy="2835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" b="1" dirty="0" smtClean="0">
                  <a:solidFill>
                    <a:schemeClr val="bg1"/>
                  </a:solidFill>
                </a:rPr>
                <a:t>TRUCK MOVEMENT</a:t>
              </a:r>
              <a:endParaRPr lang="en-US" sz="4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20" name="Group 119"/>
            <p:cNvGrpSpPr/>
            <p:nvPr/>
          </p:nvGrpSpPr>
          <p:grpSpPr>
            <a:xfrm>
              <a:off x="1699163" y="4190011"/>
              <a:ext cx="737706" cy="738671"/>
              <a:chOff x="3823637" y="3188369"/>
              <a:chExt cx="960119" cy="961376"/>
            </a:xfrm>
          </p:grpSpPr>
          <p:sp>
            <p:nvSpPr>
              <p:cNvPr id="306" name="Oval 305"/>
              <p:cNvSpPr/>
              <p:nvPr/>
            </p:nvSpPr>
            <p:spPr>
              <a:xfrm>
                <a:off x="4362547" y="3188369"/>
                <a:ext cx="421209" cy="293570"/>
              </a:xfrm>
              <a:prstGeom prst="ellipse">
                <a:avLst/>
              </a:prstGeom>
              <a:solidFill>
                <a:srgbClr val="062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7" name="Oval 306"/>
              <p:cNvSpPr/>
              <p:nvPr/>
            </p:nvSpPr>
            <p:spPr>
              <a:xfrm rot="5400000">
                <a:off x="3759817" y="3792356"/>
                <a:ext cx="421209" cy="2935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1" name="Group 120"/>
            <p:cNvGrpSpPr/>
            <p:nvPr/>
          </p:nvGrpSpPr>
          <p:grpSpPr>
            <a:xfrm>
              <a:off x="2105884" y="3522337"/>
              <a:ext cx="1402179" cy="1404098"/>
              <a:chOff x="8511102" y="4541436"/>
              <a:chExt cx="1837275" cy="1839788"/>
            </a:xfrm>
          </p:grpSpPr>
          <p:grpSp>
            <p:nvGrpSpPr>
              <p:cNvPr id="287" name="Group 286"/>
              <p:cNvGrpSpPr/>
              <p:nvPr/>
            </p:nvGrpSpPr>
            <p:grpSpPr>
              <a:xfrm>
                <a:off x="8511102" y="4541436"/>
                <a:ext cx="1837275" cy="1839788"/>
                <a:chOff x="2946481" y="2309957"/>
                <a:chExt cx="1837275" cy="1839788"/>
              </a:xfrm>
            </p:grpSpPr>
            <p:grpSp>
              <p:nvGrpSpPr>
                <p:cNvPr id="298" name="Group 297"/>
                <p:cNvGrpSpPr/>
                <p:nvPr/>
              </p:nvGrpSpPr>
              <p:grpSpPr>
                <a:xfrm>
                  <a:off x="2946481" y="2309957"/>
                  <a:ext cx="1837275" cy="1839788"/>
                  <a:chOff x="2946481" y="2309957"/>
                  <a:chExt cx="1837275" cy="1839788"/>
                </a:xfrm>
              </p:grpSpPr>
              <p:sp>
                <p:nvSpPr>
                  <p:cNvPr id="301" name="Oval 300"/>
                  <p:cNvSpPr/>
                  <p:nvPr/>
                </p:nvSpPr>
                <p:spPr>
                  <a:xfrm>
                    <a:off x="2946481" y="3188369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302" name="Oval 301"/>
                  <p:cNvSpPr/>
                  <p:nvPr/>
                </p:nvSpPr>
                <p:spPr>
                  <a:xfrm rot="5400000">
                    <a:off x="3759817" y="2373777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303" name="Rectangle 302"/>
                  <p:cNvSpPr/>
                  <p:nvPr/>
                </p:nvSpPr>
                <p:spPr>
                  <a:xfrm>
                    <a:off x="3262964" y="2627697"/>
                    <a:ext cx="1414914" cy="1414914"/>
                  </a:xfrm>
                  <a:prstGeom prst="rect">
                    <a:avLst/>
                  </a:prstGeom>
                  <a:solidFill>
                    <a:srgbClr val="062C49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304" name="Oval 303"/>
                  <p:cNvSpPr/>
                  <p:nvPr/>
                </p:nvSpPr>
                <p:spPr>
                  <a:xfrm>
                    <a:off x="4362547" y="3188369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305" name="Oval 304"/>
                  <p:cNvSpPr/>
                  <p:nvPr/>
                </p:nvSpPr>
                <p:spPr>
                  <a:xfrm rot="5400000">
                    <a:off x="3759817" y="3792356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299" name="Rectangle 298"/>
                <p:cNvSpPr/>
                <p:nvPr/>
              </p:nvSpPr>
              <p:spPr>
                <a:xfrm>
                  <a:off x="3258397" y="3213099"/>
                  <a:ext cx="45720" cy="244476"/>
                </a:xfrm>
                <a:prstGeom prst="rect">
                  <a:avLst/>
                </a:prstGeom>
                <a:solidFill>
                  <a:srgbClr val="062C49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00" name="Rectangle 299"/>
                <p:cNvSpPr/>
                <p:nvPr/>
              </p:nvSpPr>
              <p:spPr>
                <a:xfrm rot="5400000">
                  <a:off x="3947561" y="2503451"/>
                  <a:ext cx="45719" cy="244474"/>
                </a:xfrm>
                <a:prstGeom prst="rect">
                  <a:avLst/>
                </a:prstGeom>
                <a:solidFill>
                  <a:srgbClr val="062C49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288" name="TextBox 287"/>
              <p:cNvSpPr txBox="1"/>
              <p:nvPr/>
            </p:nvSpPr>
            <p:spPr>
              <a:xfrm>
                <a:off x="9049174" y="4886666"/>
                <a:ext cx="933506" cy="3715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400" b="1" dirty="0" smtClean="0">
                    <a:solidFill>
                      <a:schemeClr val="bg1"/>
                    </a:solidFill>
                  </a:rPr>
                  <a:t>STORAGE</a:t>
                </a:r>
                <a:endParaRPr lang="en-US" sz="4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89" name="Group 288"/>
              <p:cNvGrpSpPr/>
              <p:nvPr/>
            </p:nvGrpSpPr>
            <p:grpSpPr>
              <a:xfrm>
                <a:off x="9013068" y="5359690"/>
                <a:ext cx="1053343" cy="484196"/>
                <a:chOff x="7091185" y="5400770"/>
                <a:chExt cx="578963" cy="484196"/>
              </a:xfrm>
            </p:grpSpPr>
            <p:grpSp>
              <p:nvGrpSpPr>
                <p:cNvPr id="290" name="Group 289"/>
                <p:cNvGrpSpPr/>
                <p:nvPr/>
              </p:nvGrpSpPr>
              <p:grpSpPr>
                <a:xfrm>
                  <a:off x="7188161" y="5400770"/>
                  <a:ext cx="426223" cy="484196"/>
                  <a:chOff x="1521849" y="2877621"/>
                  <a:chExt cx="975012" cy="798267"/>
                </a:xfrm>
                <a:solidFill>
                  <a:schemeClr val="bg1"/>
                </a:solidFill>
              </p:grpSpPr>
              <p:sp>
                <p:nvSpPr>
                  <p:cNvPr id="295" name="Rectangle 294"/>
                  <p:cNvSpPr/>
                  <p:nvPr/>
                </p:nvSpPr>
                <p:spPr>
                  <a:xfrm>
                    <a:off x="1521849" y="2926080"/>
                    <a:ext cx="916302" cy="749808"/>
                  </a:xfrm>
                  <a:prstGeom prst="rect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96" name="Trapezoid 295"/>
                  <p:cNvSpPr/>
                  <p:nvPr/>
                </p:nvSpPr>
                <p:spPr>
                  <a:xfrm>
                    <a:off x="1726586" y="2877621"/>
                    <a:ext cx="502921" cy="714604"/>
                  </a:xfrm>
                  <a:prstGeom prst="trapezoid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97" name="Trapezoid 296"/>
                  <p:cNvSpPr/>
                  <p:nvPr/>
                </p:nvSpPr>
                <p:spPr>
                  <a:xfrm rot="5400000">
                    <a:off x="2389296" y="3557264"/>
                    <a:ext cx="98772" cy="116359"/>
                  </a:xfrm>
                  <a:prstGeom prst="trapezoid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cxnSp>
              <p:nvCxnSpPr>
                <p:cNvPr id="291" name="Straight Connector 290"/>
                <p:cNvCxnSpPr/>
                <p:nvPr/>
              </p:nvCxnSpPr>
              <p:spPr>
                <a:xfrm>
                  <a:off x="7296567" y="5851525"/>
                  <a:ext cx="373581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2" name="Straight Connector 291"/>
                <p:cNvCxnSpPr/>
                <p:nvPr/>
              </p:nvCxnSpPr>
              <p:spPr>
                <a:xfrm flipV="1">
                  <a:off x="7163987" y="5407401"/>
                  <a:ext cx="0" cy="431377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3" name="Straight Connector 292"/>
                <p:cNvCxnSpPr/>
                <p:nvPr/>
              </p:nvCxnSpPr>
              <p:spPr>
                <a:xfrm>
                  <a:off x="7155206" y="5406111"/>
                  <a:ext cx="248043" cy="46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4" name="Straight Connector 293"/>
                <p:cNvCxnSpPr/>
                <p:nvPr/>
              </p:nvCxnSpPr>
              <p:spPr>
                <a:xfrm flipV="1">
                  <a:off x="7091185" y="5834219"/>
                  <a:ext cx="75411" cy="482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22" name="Group 121"/>
            <p:cNvGrpSpPr/>
            <p:nvPr/>
          </p:nvGrpSpPr>
          <p:grpSpPr>
            <a:xfrm>
              <a:off x="3187456" y="3515586"/>
              <a:ext cx="1411666" cy="1413597"/>
              <a:chOff x="3700438" y="2464298"/>
              <a:chExt cx="1837275" cy="1839788"/>
            </a:xfrm>
          </p:grpSpPr>
          <p:grpSp>
            <p:nvGrpSpPr>
              <p:cNvPr id="234" name="Group 233"/>
              <p:cNvGrpSpPr/>
              <p:nvPr/>
            </p:nvGrpSpPr>
            <p:grpSpPr>
              <a:xfrm>
                <a:off x="3700438" y="2464298"/>
                <a:ext cx="1837275" cy="1839788"/>
                <a:chOff x="2946481" y="2309957"/>
                <a:chExt cx="1837275" cy="1839788"/>
              </a:xfrm>
            </p:grpSpPr>
            <p:grpSp>
              <p:nvGrpSpPr>
                <p:cNvPr id="279" name="Group 278"/>
                <p:cNvGrpSpPr/>
                <p:nvPr/>
              </p:nvGrpSpPr>
              <p:grpSpPr>
                <a:xfrm>
                  <a:off x="2946481" y="2309957"/>
                  <a:ext cx="1837275" cy="1839788"/>
                  <a:chOff x="2946481" y="2309957"/>
                  <a:chExt cx="1837275" cy="1839788"/>
                </a:xfrm>
              </p:grpSpPr>
              <p:sp>
                <p:nvSpPr>
                  <p:cNvPr id="282" name="Oval 281"/>
                  <p:cNvSpPr/>
                  <p:nvPr/>
                </p:nvSpPr>
                <p:spPr>
                  <a:xfrm>
                    <a:off x="2946481" y="3188369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83" name="Oval 282"/>
                  <p:cNvSpPr/>
                  <p:nvPr/>
                </p:nvSpPr>
                <p:spPr>
                  <a:xfrm rot="5400000">
                    <a:off x="3759817" y="2373777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84" name="Rectangle 283"/>
                  <p:cNvSpPr/>
                  <p:nvPr/>
                </p:nvSpPr>
                <p:spPr>
                  <a:xfrm>
                    <a:off x="3262964" y="2627697"/>
                    <a:ext cx="1414914" cy="1414914"/>
                  </a:xfrm>
                  <a:prstGeom prst="rect">
                    <a:avLst/>
                  </a:prstGeom>
                  <a:solidFill>
                    <a:srgbClr val="062C49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85" name="Oval 284"/>
                  <p:cNvSpPr/>
                  <p:nvPr/>
                </p:nvSpPr>
                <p:spPr>
                  <a:xfrm>
                    <a:off x="4362547" y="3188369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86" name="Oval 285"/>
                  <p:cNvSpPr/>
                  <p:nvPr/>
                </p:nvSpPr>
                <p:spPr>
                  <a:xfrm rot="5400000">
                    <a:off x="3759817" y="3792356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280" name="Rectangle 279"/>
                <p:cNvSpPr/>
                <p:nvPr/>
              </p:nvSpPr>
              <p:spPr>
                <a:xfrm>
                  <a:off x="3247733" y="3213100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1" name="Rectangle 280"/>
                <p:cNvSpPr/>
                <p:nvPr/>
              </p:nvSpPr>
              <p:spPr>
                <a:xfrm rot="5400000">
                  <a:off x="3947561" y="2514223"/>
                  <a:ext cx="45720" cy="244476"/>
                </a:xfrm>
                <a:prstGeom prst="rect">
                  <a:avLst/>
                </a:prstGeom>
                <a:solidFill>
                  <a:srgbClr val="062C49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235" name="TextBox 234"/>
              <p:cNvSpPr txBox="1"/>
              <p:nvPr/>
            </p:nvSpPr>
            <p:spPr>
              <a:xfrm>
                <a:off x="4208936" y="2806978"/>
                <a:ext cx="1073314" cy="36904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00" b="1" dirty="0" smtClean="0">
                    <a:solidFill>
                      <a:schemeClr val="bg1"/>
                    </a:solidFill>
                  </a:rPr>
                  <a:t>TRANSLOAD</a:t>
                </a:r>
                <a:endParaRPr lang="en-US" sz="4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36" name="Group 235"/>
              <p:cNvGrpSpPr/>
              <p:nvPr/>
            </p:nvGrpSpPr>
            <p:grpSpPr>
              <a:xfrm>
                <a:off x="4403530" y="3177916"/>
                <a:ext cx="620590" cy="594042"/>
                <a:chOff x="5527774" y="2693187"/>
                <a:chExt cx="751423" cy="719279"/>
              </a:xfrm>
            </p:grpSpPr>
            <p:sp>
              <p:nvSpPr>
                <p:cNvPr id="237" name="Freeform 236"/>
                <p:cNvSpPr/>
                <p:nvPr/>
              </p:nvSpPr>
              <p:spPr>
                <a:xfrm>
                  <a:off x="5980367" y="2718035"/>
                  <a:ext cx="117892" cy="193010"/>
                </a:xfrm>
                <a:custGeom>
                  <a:avLst/>
                  <a:gdLst>
                    <a:gd name="connsiteX0" fmla="*/ 22225 w 149312"/>
                    <a:gd name="connsiteY0" fmla="*/ 0 h 206375"/>
                    <a:gd name="connsiteX1" fmla="*/ 41275 w 149312"/>
                    <a:gd name="connsiteY1" fmla="*/ 98425 h 206375"/>
                    <a:gd name="connsiteX2" fmla="*/ 123825 w 149312"/>
                    <a:gd name="connsiteY2" fmla="*/ 130175 h 206375"/>
                    <a:gd name="connsiteX3" fmla="*/ 146050 w 149312"/>
                    <a:gd name="connsiteY3" fmla="*/ 149225 h 206375"/>
                    <a:gd name="connsiteX4" fmla="*/ 63500 w 149312"/>
                    <a:gd name="connsiteY4" fmla="*/ 155575 h 206375"/>
                    <a:gd name="connsiteX5" fmla="*/ 0 w 149312"/>
                    <a:gd name="connsiteY5" fmla="*/ 206375 h 206375"/>
                    <a:gd name="connsiteX0" fmla="*/ 22225 w 149576"/>
                    <a:gd name="connsiteY0" fmla="*/ 0 h 206375"/>
                    <a:gd name="connsiteX1" fmla="*/ 28575 w 149576"/>
                    <a:gd name="connsiteY1" fmla="*/ 70126 h 206375"/>
                    <a:gd name="connsiteX2" fmla="*/ 123825 w 149576"/>
                    <a:gd name="connsiteY2" fmla="*/ 130175 h 206375"/>
                    <a:gd name="connsiteX3" fmla="*/ 146050 w 149576"/>
                    <a:gd name="connsiteY3" fmla="*/ 149225 h 206375"/>
                    <a:gd name="connsiteX4" fmla="*/ 63500 w 149576"/>
                    <a:gd name="connsiteY4" fmla="*/ 155575 h 206375"/>
                    <a:gd name="connsiteX5" fmla="*/ 0 w 149576"/>
                    <a:gd name="connsiteY5" fmla="*/ 206375 h 206375"/>
                    <a:gd name="connsiteX0" fmla="*/ 22225 w 148002"/>
                    <a:gd name="connsiteY0" fmla="*/ 0 h 206375"/>
                    <a:gd name="connsiteX1" fmla="*/ 28575 w 148002"/>
                    <a:gd name="connsiteY1" fmla="*/ 70126 h 206375"/>
                    <a:gd name="connsiteX2" fmla="*/ 114300 w 148002"/>
                    <a:gd name="connsiteY2" fmla="*/ 62257 h 206375"/>
                    <a:gd name="connsiteX3" fmla="*/ 146050 w 148002"/>
                    <a:gd name="connsiteY3" fmla="*/ 149225 h 206375"/>
                    <a:gd name="connsiteX4" fmla="*/ 63500 w 148002"/>
                    <a:gd name="connsiteY4" fmla="*/ 155575 h 206375"/>
                    <a:gd name="connsiteX5" fmla="*/ 0 w 148002"/>
                    <a:gd name="connsiteY5" fmla="*/ 206375 h 206375"/>
                    <a:gd name="connsiteX0" fmla="*/ 22225 w 148108"/>
                    <a:gd name="connsiteY0" fmla="*/ 0 h 206375"/>
                    <a:gd name="connsiteX1" fmla="*/ 19050 w 148108"/>
                    <a:gd name="connsiteY1" fmla="*/ 53146 h 206375"/>
                    <a:gd name="connsiteX2" fmla="*/ 114300 w 148108"/>
                    <a:gd name="connsiteY2" fmla="*/ 62257 h 206375"/>
                    <a:gd name="connsiteX3" fmla="*/ 146050 w 148108"/>
                    <a:gd name="connsiteY3" fmla="*/ 149225 h 206375"/>
                    <a:gd name="connsiteX4" fmla="*/ 63500 w 148108"/>
                    <a:gd name="connsiteY4" fmla="*/ 155575 h 206375"/>
                    <a:gd name="connsiteX5" fmla="*/ 0 w 148108"/>
                    <a:gd name="connsiteY5" fmla="*/ 206375 h 206375"/>
                    <a:gd name="connsiteX0" fmla="*/ 22225 w 136632"/>
                    <a:gd name="connsiteY0" fmla="*/ 0 h 206375"/>
                    <a:gd name="connsiteX1" fmla="*/ 19050 w 136632"/>
                    <a:gd name="connsiteY1" fmla="*/ 53146 h 206375"/>
                    <a:gd name="connsiteX2" fmla="*/ 114300 w 136632"/>
                    <a:gd name="connsiteY2" fmla="*/ 62257 h 206375"/>
                    <a:gd name="connsiteX3" fmla="*/ 133350 w 136632"/>
                    <a:gd name="connsiteY3" fmla="*/ 84137 h 206375"/>
                    <a:gd name="connsiteX4" fmla="*/ 63500 w 136632"/>
                    <a:gd name="connsiteY4" fmla="*/ 155575 h 206375"/>
                    <a:gd name="connsiteX5" fmla="*/ 0 w 136632"/>
                    <a:gd name="connsiteY5" fmla="*/ 206375 h 206375"/>
                    <a:gd name="connsiteX0" fmla="*/ 22225 w 138923"/>
                    <a:gd name="connsiteY0" fmla="*/ 0 h 206375"/>
                    <a:gd name="connsiteX1" fmla="*/ 19050 w 138923"/>
                    <a:gd name="connsiteY1" fmla="*/ 53146 h 206375"/>
                    <a:gd name="connsiteX2" fmla="*/ 114300 w 138923"/>
                    <a:gd name="connsiteY2" fmla="*/ 62257 h 206375"/>
                    <a:gd name="connsiteX3" fmla="*/ 133350 w 138923"/>
                    <a:gd name="connsiteY3" fmla="*/ 84137 h 206375"/>
                    <a:gd name="connsiteX4" fmla="*/ 31750 w 138923"/>
                    <a:gd name="connsiteY4" fmla="*/ 84827 h 206375"/>
                    <a:gd name="connsiteX5" fmla="*/ 0 w 138923"/>
                    <a:gd name="connsiteY5" fmla="*/ 206375 h 206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8923" h="206375">
                      <a:moveTo>
                        <a:pt x="22225" y="0"/>
                      </a:moveTo>
                      <a:cubicBezTo>
                        <a:pt x="23283" y="38364"/>
                        <a:pt x="3704" y="42770"/>
                        <a:pt x="19050" y="53146"/>
                      </a:cubicBezTo>
                      <a:cubicBezTo>
                        <a:pt x="34396" y="63522"/>
                        <a:pt x="95250" y="57092"/>
                        <a:pt x="114300" y="62257"/>
                      </a:cubicBezTo>
                      <a:cubicBezTo>
                        <a:pt x="133350" y="67422"/>
                        <a:pt x="147108" y="80375"/>
                        <a:pt x="133350" y="84137"/>
                      </a:cubicBezTo>
                      <a:cubicBezTo>
                        <a:pt x="119592" y="87899"/>
                        <a:pt x="53975" y="64454"/>
                        <a:pt x="31750" y="84827"/>
                      </a:cubicBezTo>
                      <a:cubicBezTo>
                        <a:pt x="9525" y="105200"/>
                        <a:pt x="10583" y="198438"/>
                        <a:pt x="0" y="206375"/>
                      </a:cubicBezTo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238" name="Straight Connector 237"/>
                <p:cNvCxnSpPr/>
                <p:nvPr/>
              </p:nvCxnSpPr>
              <p:spPr>
                <a:xfrm flipV="1">
                  <a:off x="5781675" y="2749550"/>
                  <a:ext cx="1947" cy="64342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9" name="Straight Connector 238"/>
                <p:cNvCxnSpPr/>
                <p:nvPr/>
              </p:nvCxnSpPr>
              <p:spPr>
                <a:xfrm flipH="1" flipV="1">
                  <a:off x="6200444" y="2749550"/>
                  <a:ext cx="1228" cy="643217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0" name="Straight Connector 239"/>
                <p:cNvCxnSpPr/>
                <p:nvPr/>
              </p:nvCxnSpPr>
              <p:spPr>
                <a:xfrm flipV="1">
                  <a:off x="6272847" y="2822453"/>
                  <a:ext cx="3175" cy="574925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1" name="Straight Connector 240"/>
                <p:cNvCxnSpPr/>
                <p:nvPr/>
              </p:nvCxnSpPr>
              <p:spPr>
                <a:xfrm flipV="1">
                  <a:off x="5709272" y="2822453"/>
                  <a:ext cx="3175" cy="574925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2" name="Straight Connector 241"/>
                <p:cNvCxnSpPr/>
                <p:nvPr/>
              </p:nvCxnSpPr>
              <p:spPr>
                <a:xfrm>
                  <a:off x="5712447" y="2817841"/>
                  <a:ext cx="563575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3" name="Straight Connector 242"/>
                <p:cNvCxnSpPr/>
                <p:nvPr/>
              </p:nvCxnSpPr>
              <p:spPr>
                <a:xfrm>
                  <a:off x="5781675" y="2749550"/>
                  <a:ext cx="418769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4" name="Straight Connector 243"/>
                <p:cNvCxnSpPr/>
                <p:nvPr/>
              </p:nvCxnSpPr>
              <p:spPr>
                <a:xfrm flipV="1">
                  <a:off x="5709272" y="2753672"/>
                  <a:ext cx="72403" cy="7707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5" name="Straight Connector 244"/>
                <p:cNvCxnSpPr/>
                <p:nvPr/>
              </p:nvCxnSpPr>
              <p:spPr>
                <a:xfrm flipH="1" flipV="1">
                  <a:off x="6200444" y="2753361"/>
                  <a:ext cx="78753" cy="6448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6" name="Straight Connector 245"/>
                <p:cNvCxnSpPr/>
                <p:nvPr/>
              </p:nvCxnSpPr>
              <p:spPr>
                <a:xfrm flipV="1">
                  <a:off x="5641585" y="3003923"/>
                  <a:ext cx="133740" cy="6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7" name="Straight Connector 246"/>
                <p:cNvCxnSpPr/>
                <p:nvPr/>
              </p:nvCxnSpPr>
              <p:spPr>
                <a:xfrm>
                  <a:off x="5713392" y="3187276"/>
                  <a:ext cx="66053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8" name="Straight Connector 247"/>
                <p:cNvCxnSpPr/>
                <p:nvPr/>
              </p:nvCxnSpPr>
              <p:spPr>
                <a:xfrm>
                  <a:off x="6200444" y="3001629"/>
                  <a:ext cx="66053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9" name="Straight Connector 248"/>
                <p:cNvCxnSpPr/>
                <p:nvPr/>
              </p:nvCxnSpPr>
              <p:spPr>
                <a:xfrm>
                  <a:off x="6201389" y="3188742"/>
                  <a:ext cx="66053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0" name="Straight Connector 249"/>
                <p:cNvCxnSpPr/>
                <p:nvPr/>
              </p:nvCxnSpPr>
              <p:spPr>
                <a:xfrm flipV="1">
                  <a:off x="6207077" y="2817841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1" name="Straight Connector 250"/>
                <p:cNvCxnSpPr/>
                <p:nvPr/>
              </p:nvCxnSpPr>
              <p:spPr>
                <a:xfrm flipV="1">
                  <a:off x="6205962" y="2999948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2" name="Straight Connector 251"/>
                <p:cNvCxnSpPr/>
                <p:nvPr/>
              </p:nvCxnSpPr>
              <p:spPr>
                <a:xfrm flipV="1">
                  <a:off x="6203760" y="3184459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53" name="Trapezoid 252"/>
                <p:cNvSpPr/>
                <p:nvPr/>
              </p:nvSpPr>
              <p:spPr>
                <a:xfrm>
                  <a:off x="6195309" y="3366747"/>
                  <a:ext cx="83888" cy="45719"/>
                </a:xfrm>
                <a:prstGeom prst="trapezoi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4" name="Trapezoid 253"/>
                <p:cNvSpPr/>
                <p:nvPr/>
              </p:nvSpPr>
              <p:spPr>
                <a:xfrm>
                  <a:off x="5703160" y="3366747"/>
                  <a:ext cx="83888" cy="45719"/>
                </a:xfrm>
                <a:prstGeom prst="trapezoi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255" name="Straight Connector 254"/>
                <p:cNvCxnSpPr/>
                <p:nvPr/>
              </p:nvCxnSpPr>
              <p:spPr>
                <a:xfrm flipV="1">
                  <a:off x="5710500" y="3194952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6" name="Straight Connector 255"/>
                <p:cNvCxnSpPr/>
                <p:nvPr/>
              </p:nvCxnSpPr>
              <p:spPr>
                <a:xfrm flipV="1">
                  <a:off x="5713338" y="3001183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7" name="Straight Connector 256"/>
                <p:cNvCxnSpPr/>
                <p:nvPr/>
              </p:nvCxnSpPr>
              <p:spPr>
                <a:xfrm flipV="1">
                  <a:off x="5713338" y="2822699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8" name="Straight Connector 257"/>
                <p:cNvCxnSpPr/>
                <p:nvPr/>
              </p:nvCxnSpPr>
              <p:spPr>
                <a:xfrm flipH="1" flipV="1">
                  <a:off x="6202929" y="2818226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9" name="Straight Connector 258"/>
                <p:cNvCxnSpPr/>
                <p:nvPr/>
              </p:nvCxnSpPr>
              <p:spPr>
                <a:xfrm flipH="1" flipV="1">
                  <a:off x="6202929" y="3002078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0" name="Straight Connector 259"/>
                <p:cNvCxnSpPr/>
                <p:nvPr/>
              </p:nvCxnSpPr>
              <p:spPr>
                <a:xfrm flipH="1" flipV="1">
                  <a:off x="6200585" y="3180654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1" name="Straight Connector 260"/>
                <p:cNvCxnSpPr/>
                <p:nvPr/>
              </p:nvCxnSpPr>
              <p:spPr>
                <a:xfrm flipH="1" flipV="1">
                  <a:off x="5712219" y="2816896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2" name="Straight Connector 261"/>
                <p:cNvCxnSpPr/>
                <p:nvPr/>
              </p:nvCxnSpPr>
              <p:spPr>
                <a:xfrm flipH="1" flipV="1">
                  <a:off x="5715418" y="3001183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3" name="Straight Connector 262"/>
                <p:cNvCxnSpPr/>
                <p:nvPr/>
              </p:nvCxnSpPr>
              <p:spPr>
                <a:xfrm flipH="1" flipV="1">
                  <a:off x="5712541" y="3184552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4" name="Straight Connector 263"/>
                <p:cNvCxnSpPr/>
                <p:nvPr/>
              </p:nvCxnSpPr>
              <p:spPr>
                <a:xfrm flipH="1">
                  <a:off x="6022167" y="2751856"/>
                  <a:ext cx="177587" cy="67386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5" name="Straight Connector 264"/>
                <p:cNvCxnSpPr/>
                <p:nvPr/>
              </p:nvCxnSpPr>
              <p:spPr>
                <a:xfrm flipV="1">
                  <a:off x="5956300" y="2700440"/>
                  <a:ext cx="0" cy="12351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6" name="Straight Connector 265"/>
                <p:cNvCxnSpPr/>
                <p:nvPr/>
              </p:nvCxnSpPr>
              <p:spPr>
                <a:xfrm flipV="1">
                  <a:off x="6022167" y="2707227"/>
                  <a:ext cx="0" cy="12351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7" name="Straight Connector 266"/>
                <p:cNvCxnSpPr/>
                <p:nvPr/>
              </p:nvCxnSpPr>
              <p:spPr>
                <a:xfrm>
                  <a:off x="5777682" y="2749298"/>
                  <a:ext cx="177587" cy="67386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68" name="Rectangle 267"/>
                <p:cNvSpPr/>
                <p:nvPr/>
              </p:nvSpPr>
              <p:spPr>
                <a:xfrm>
                  <a:off x="5608997" y="3238150"/>
                  <a:ext cx="86868" cy="17431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9" name="Trapezoid 268"/>
                <p:cNvSpPr/>
                <p:nvPr/>
              </p:nvSpPr>
              <p:spPr>
                <a:xfrm>
                  <a:off x="5931202" y="2700637"/>
                  <a:ext cx="119713" cy="45719"/>
                </a:xfrm>
                <a:prstGeom prst="trapezoi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270" name="Straight Connector 269"/>
                <p:cNvCxnSpPr/>
                <p:nvPr/>
              </p:nvCxnSpPr>
              <p:spPr>
                <a:xfrm flipV="1">
                  <a:off x="5785607" y="2717147"/>
                  <a:ext cx="227337" cy="1587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1" name="Straight Connector 270"/>
                <p:cNvCxnSpPr/>
                <p:nvPr/>
              </p:nvCxnSpPr>
              <p:spPr>
                <a:xfrm flipV="1">
                  <a:off x="5675448" y="2823358"/>
                  <a:ext cx="3571" cy="43420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2" name="Straight Connector 271"/>
                <p:cNvCxnSpPr/>
                <p:nvPr/>
              </p:nvCxnSpPr>
              <p:spPr>
                <a:xfrm flipV="1">
                  <a:off x="5672512" y="2717694"/>
                  <a:ext cx="116090" cy="113997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3" name="Straight Connector 272"/>
                <p:cNvCxnSpPr/>
                <p:nvPr/>
              </p:nvCxnSpPr>
              <p:spPr>
                <a:xfrm flipV="1">
                  <a:off x="5653938" y="2820278"/>
                  <a:ext cx="133740" cy="6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4" name="Straight Connector 273"/>
                <p:cNvCxnSpPr/>
                <p:nvPr/>
              </p:nvCxnSpPr>
              <p:spPr>
                <a:xfrm flipV="1">
                  <a:off x="5642699" y="3186446"/>
                  <a:ext cx="133740" cy="6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5" name="Straight Connector 274"/>
                <p:cNvCxnSpPr/>
                <p:nvPr/>
              </p:nvCxnSpPr>
              <p:spPr>
                <a:xfrm rot="5400000" flipV="1">
                  <a:off x="5714896" y="2759735"/>
                  <a:ext cx="133740" cy="6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6" name="Straight Connector 275"/>
                <p:cNvCxnSpPr/>
                <p:nvPr/>
              </p:nvCxnSpPr>
              <p:spPr>
                <a:xfrm flipH="1">
                  <a:off x="5527774" y="3364442"/>
                  <a:ext cx="140719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77" name="Rectangle 276"/>
                <p:cNvSpPr/>
                <p:nvPr/>
              </p:nvSpPr>
              <p:spPr>
                <a:xfrm>
                  <a:off x="5591546" y="3222765"/>
                  <a:ext cx="45719" cy="10706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278" name="Straight Connector 277"/>
                <p:cNvCxnSpPr/>
                <p:nvPr/>
              </p:nvCxnSpPr>
              <p:spPr>
                <a:xfrm flipV="1">
                  <a:off x="5571373" y="3357157"/>
                  <a:ext cx="0" cy="5530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23" name="Group 122"/>
            <p:cNvGrpSpPr/>
            <p:nvPr/>
          </p:nvGrpSpPr>
          <p:grpSpPr>
            <a:xfrm>
              <a:off x="4277470" y="3522337"/>
              <a:ext cx="1411666" cy="1413597"/>
              <a:chOff x="2946481" y="2309957"/>
              <a:chExt cx="1837275" cy="1839788"/>
            </a:xfrm>
          </p:grpSpPr>
          <p:grpSp>
            <p:nvGrpSpPr>
              <p:cNvPr id="226" name="Group 225"/>
              <p:cNvGrpSpPr/>
              <p:nvPr/>
            </p:nvGrpSpPr>
            <p:grpSpPr>
              <a:xfrm>
                <a:off x="2946481" y="2309957"/>
                <a:ext cx="1837275" cy="1839788"/>
                <a:chOff x="2946481" y="2309957"/>
                <a:chExt cx="1837275" cy="1839788"/>
              </a:xfrm>
            </p:grpSpPr>
            <p:sp>
              <p:nvSpPr>
                <p:cNvPr id="229" name="Oval 228"/>
                <p:cNvSpPr/>
                <p:nvPr/>
              </p:nvSpPr>
              <p:spPr>
                <a:xfrm>
                  <a:off x="2946481" y="3188369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0" name="Oval 229"/>
                <p:cNvSpPr/>
                <p:nvPr/>
              </p:nvSpPr>
              <p:spPr>
                <a:xfrm rot="5400000">
                  <a:off x="3759817" y="2373777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1" name="Rectangle 230"/>
                <p:cNvSpPr/>
                <p:nvPr/>
              </p:nvSpPr>
              <p:spPr>
                <a:xfrm>
                  <a:off x="3262964" y="2627697"/>
                  <a:ext cx="1414914" cy="1414914"/>
                </a:xfrm>
                <a:prstGeom prst="rect">
                  <a:avLst/>
                </a:prstGeom>
                <a:solidFill>
                  <a:srgbClr val="062C4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2" name="Oval 231"/>
                <p:cNvSpPr/>
                <p:nvPr/>
              </p:nvSpPr>
              <p:spPr>
                <a:xfrm>
                  <a:off x="4362547" y="3188369"/>
                  <a:ext cx="421209" cy="2935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3" name="Oval 232"/>
                <p:cNvSpPr/>
                <p:nvPr/>
              </p:nvSpPr>
              <p:spPr>
                <a:xfrm rot="5400000">
                  <a:off x="3759817" y="3792356"/>
                  <a:ext cx="421209" cy="2935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227" name="Rectangle 226"/>
              <p:cNvSpPr/>
              <p:nvPr/>
            </p:nvSpPr>
            <p:spPr>
              <a:xfrm>
                <a:off x="3238851" y="3213100"/>
                <a:ext cx="45719" cy="244475"/>
              </a:xfrm>
              <a:prstGeom prst="rect">
                <a:avLst/>
              </a:prstGeom>
              <a:solidFill>
                <a:srgbClr val="062C4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8" name="Rectangle 227"/>
              <p:cNvSpPr/>
              <p:nvPr/>
            </p:nvSpPr>
            <p:spPr>
              <a:xfrm rot="5400000">
                <a:off x="3947562" y="2512453"/>
                <a:ext cx="45719" cy="244475"/>
              </a:xfrm>
              <a:prstGeom prst="rect">
                <a:avLst/>
              </a:prstGeom>
              <a:solidFill>
                <a:srgbClr val="062C49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24" name="TextBox 123"/>
            <p:cNvSpPr txBox="1"/>
            <p:nvPr/>
          </p:nvSpPr>
          <p:spPr>
            <a:xfrm>
              <a:off x="4520940" y="3776126"/>
              <a:ext cx="1028487" cy="2835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" b="1" dirty="0" smtClean="0">
                  <a:solidFill>
                    <a:schemeClr val="bg1"/>
                  </a:solidFill>
                </a:rPr>
                <a:t>RAIL MOVEMENT</a:t>
              </a:r>
              <a:endParaRPr lang="en-US" sz="4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25" name="Group 124"/>
            <p:cNvGrpSpPr/>
            <p:nvPr/>
          </p:nvGrpSpPr>
          <p:grpSpPr>
            <a:xfrm>
              <a:off x="5365501" y="3527177"/>
              <a:ext cx="1411666" cy="1413597"/>
              <a:chOff x="8077807" y="2514304"/>
              <a:chExt cx="1837275" cy="1839788"/>
            </a:xfrm>
          </p:grpSpPr>
          <p:grpSp>
            <p:nvGrpSpPr>
              <p:cNvPr id="167" name="Group 166"/>
              <p:cNvGrpSpPr/>
              <p:nvPr/>
            </p:nvGrpSpPr>
            <p:grpSpPr>
              <a:xfrm>
                <a:off x="8077807" y="2514304"/>
                <a:ext cx="1837275" cy="1839788"/>
                <a:chOff x="2946481" y="2309957"/>
                <a:chExt cx="1837275" cy="1839788"/>
              </a:xfrm>
            </p:grpSpPr>
            <p:grpSp>
              <p:nvGrpSpPr>
                <p:cNvPr id="218" name="Group 217"/>
                <p:cNvGrpSpPr/>
                <p:nvPr/>
              </p:nvGrpSpPr>
              <p:grpSpPr>
                <a:xfrm>
                  <a:off x="2946481" y="2309957"/>
                  <a:ext cx="1837275" cy="1839788"/>
                  <a:chOff x="2946481" y="2309957"/>
                  <a:chExt cx="1837275" cy="1839788"/>
                </a:xfrm>
              </p:grpSpPr>
              <p:sp>
                <p:nvSpPr>
                  <p:cNvPr id="221" name="Oval 220"/>
                  <p:cNvSpPr/>
                  <p:nvPr/>
                </p:nvSpPr>
                <p:spPr>
                  <a:xfrm rot="5400000">
                    <a:off x="3759817" y="2373777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22" name="Oval 221"/>
                  <p:cNvSpPr/>
                  <p:nvPr/>
                </p:nvSpPr>
                <p:spPr>
                  <a:xfrm>
                    <a:off x="2946481" y="3188369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23" name="Rectangle 222"/>
                  <p:cNvSpPr/>
                  <p:nvPr/>
                </p:nvSpPr>
                <p:spPr>
                  <a:xfrm>
                    <a:off x="3262964" y="2627697"/>
                    <a:ext cx="1414914" cy="1414914"/>
                  </a:xfrm>
                  <a:prstGeom prst="rect">
                    <a:avLst/>
                  </a:prstGeom>
                  <a:solidFill>
                    <a:srgbClr val="062C49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24" name="Oval 223"/>
                  <p:cNvSpPr/>
                  <p:nvPr/>
                </p:nvSpPr>
                <p:spPr>
                  <a:xfrm>
                    <a:off x="4362547" y="3188369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25" name="Oval 224"/>
                  <p:cNvSpPr/>
                  <p:nvPr/>
                </p:nvSpPr>
                <p:spPr>
                  <a:xfrm rot="5400000">
                    <a:off x="3759817" y="3792356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219" name="Rectangle 218"/>
                <p:cNvSpPr/>
                <p:nvPr/>
              </p:nvSpPr>
              <p:spPr>
                <a:xfrm>
                  <a:off x="3247733" y="3213100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0" name="Rectangle 219"/>
                <p:cNvSpPr/>
                <p:nvPr/>
              </p:nvSpPr>
              <p:spPr>
                <a:xfrm rot="5400000">
                  <a:off x="3947562" y="2512453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8" name="Group 167"/>
              <p:cNvGrpSpPr/>
              <p:nvPr/>
            </p:nvGrpSpPr>
            <p:grpSpPr>
              <a:xfrm>
                <a:off x="8541505" y="3234396"/>
                <a:ext cx="1083145" cy="626883"/>
                <a:chOff x="8343834" y="4532492"/>
                <a:chExt cx="1058896" cy="495382"/>
              </a:xfrm>
              <a:solidFill>
                <a:srgbClr val="FFFF00"/>
              </a:solidFill>
            </p:grpSpPr>
            <p:sp>
              <p:nvSpPr>
                <p:cNvPr id="170" name="Rectangle 169"/>
                <p:cNvSpPr/>
                <p:nvPr/>
              </p:nvSpPr>
              <p:spPr>
                <a:xfrm>
                  <a:off x="8744688" y="4554286"/>
                  <a:ext cx="70126" cy="462180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71" name="Snip Same Side Corner Rectangle 170"/>
                <p:cNvSpPr/>
                <p:nvPr/>
              </p:nvSpPr>
              <p:spPr>
                <a:xfrm>
                  <a:off x="8879701" y="4759291"/>
                  <a:ext cx="66195" cy="257175"/>
                </a:xfrm>
                <a:prstGeom prst="snip2Same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72" name="Rectangle 171"/>
                <p:cNvSpPr/>
                <p:nvPr/>
              </p:nvSpPr>
              <p:spPr>
                <a:xfrm>
                  <a:off x="8889940" y="4661169"/>
                  <a:ext cx="45719" cy="281967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73" name="Snip Same Side Corner Rectangle 172"/>
                <p:cNvSpPr/>
                <p:nvPr/>
              </p:nvSpPr>
              <p:spPr>
                <a:xfrm>
                  <a:off x="9021709" y="4871619"/>
                  <a:ext cx="90412" cy="144847"/>
                </a:xfrm>
                <a:prstGeom prst="snip2SameRect">
                  <a:avLst>
                    <a:gd name="adj1" fmla="val 27202"/>
                    <a:gd name="adj2" fmla="val 0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74" name="Rectangle 173"/>
                <p:cNvSpPr/>
                <p:nvPr/>
              </p:nvSpPr>
              <p:spPr>
                <a:xfrm>
                  <a:off x="9044057" y="4695825"/>
                  <a:ext cx="45719" cy="320641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75" name="Snip Same Side Corner Rectangle 174"/>
                <p:cNvSpPr/>
                <p:nvPr/>
              </p:nvSpPr>
              <p:spPr>
                <a:xfrm>
                  <a:off x="8469489" y="4840796"/>
                  <a:ext cx="90412" cy="177933"/>
                </a:xfrm>
                <a:prstGeom prst="snip2SameRect">
                  <a:avLst>
                    <a:gd name="adj1" fmla="val 27202"/>
                    <a:gd name="adj2" fmla="val 0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76" name="Rectangle 175"/>
                <p:cNvSpPr/>
                <p:nvPr/>
              </p:nvSpPr>
              <p:spPr>
                <a:xfrm>
                  <a:off x="8491835" y="4736762"/>
                  <a:ext cx="45719" cy="281967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177" name="Straight Connector 176"/>
                <p:cNvCxnSpPr/>
                <p:nvPr/>
              </p:nvCxnSpPr>
              <p:spPr>
                <a:xfrm>
                  <a:off x="9029431" y="4713498"/>
                  <a:ext cx="72315" cy="33828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8" name="Straight Connector 177"/>
                <p:cNvCxnSpPr/>
                <p:nvPr/>
              </p:nvCxnSpPr>
              <p:spPr>
                <a:xfrm>
                  <a:off x="9030758" y="4747326"/>
                  <a:ext cx="72315" cy="33828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9" name="Straight Connector 178"/>
                <p:cNvCxnSpPr/>
                <p:nvPr/>
              </p:nvCxnSpPr>
              <p:spPr>
                <a:xfrm>
                  <a:off x="9028104" y="4780412"/>
                  <a:ext cx="81806" cy="33828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0" name="Straight Connector 179"/>
                <p:cNvCxnSpPr/>
                <p:nvPr/>
              </p:nvCxnSpPr>
              <p:spPr>
                <a:xfrm>
                  <a:off x="9029431" y="4814240"/>
                  <a:ext cx="72315" cy="33828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1" name="Straight Connector 180"/>
                <p:cNvCxnSpPr/>
                <p:nvPr/>
              </p:nvCxnSpPr>
              <p:spPr>
                <a:xfrm flipV="1">
                  <a:off x="8726858" y="4578342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2" name="Straight Connector 181"/>
                <p:cNvCxnSpPr/>
                <p:nvPr/>
              </p:nvCxnSpPr>
              <p:spPr>
                <a:xfrm flipV="1">
                  <a:off x="8726858" y="4610702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3" name="Straight Connector 182"/>
                <p:cNvCxnSpPr/>
                <p:nvPr/>
              </p:nvCxnSpPr>
              <p:spPr>
                <a:xfrm flipV="1">
                  <a:off x="8726858" y="4643062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4" name="Straight Connector 183"/>
                <p:cNvCxnSpPr/>
                <p:nvPr/>
              </p:nvCxnSpPr>
              <p:spPr>
                <a:xfrm flipV="1">
                  <a:off x="8726858" y="4672376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5" name="Straight Connector 184"/>
                <p:cNvCxnSpPr/>
                <p:nvPr/>
              </p:nvCxnSpPr>
              <p:spPr>
                <a:xfrm flipV="1">
                  <a:off x="8726858" y="4705617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6" name="Straight Connector 185"/>
                <p:cNvCxnSpPr/>
                <p:nvPr/>
              </p:nvCxnSpPr>
              <p:spPr>
                <a:xfrm flipV="1">
                  <a:off x="8726858" y="4737977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7" name="Straight Connector 186"/>
                <p:cNvCxnSpPr/>
                <p:nvPr/>
              </p:nvCxnSpPr>
              <p:spPr>
                <a:xfrm flipV="1">
                  <a:off x="8726858" y="4770337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8" name="Straight Connector 187"/>
                <p:cNvCxnSpPr/>
                <p:nvPr/>
              </p:nvCxnSpPr>
              <p:spPr>
                <a:xfrm flipV="1">
                  <a:off x="8726858" y="4799651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89" name="Rounded Rectangle 188"/>
                <p:cNvSpPr/>
                <p:nvPr/>
              </p:nvSpPr>
              <p:spPr>
                <a:xfrm rot="5400000">
                  <a:off x="8533033" y="4870046"/>
                  <a:ext cx="220392" cy="68091"/>
                </a:xfrm>
                <a:prstGeom prst="roundRect">
                  <a:avLst>
                    <a:gd name="adj" fmla="val 46297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90" name="Rounded Rectangle 189"/>
                <p:cNvSpPr/>
                <p:nvPr/>
              </p:nvSpPr>
              <p:spPr>
                <a:xfrm rot="5400000">
                  <a:off x="8631076" y="4870046"/>
                  <a:ext cx="220392" cy="68091"/>
                </a:xfrm>
                <a:prstGeom prst="roundRect">
                  <a:avLst>
                    <a:gd name="adj" fmla="val 46297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191" name="Straight Connector 190"/>
                <p:cNvCxnSpPr/>
                <p:nvPr/>
              </p:nvCxnSpPr>
              <p:spPr>
                <a:xfrm>
                  <a:off x="8644545" y="4788713"/>
                  <a:ext cx="291114" cy="0"/>
                </a:xfrm>
                <a:prstGeom prst="line">
                  <a:avLst/>
                </a:prstGeom>
                <a:grpFill/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2" name="Straight Connector 191"/>
                <p:cNvCxnSpPr/>
                <p:nvPr/>
              </p:nvCxnSpPr>
              <p:spPr>
                <a:xfrm flipV="1">
                  <a:off x="8832645" y="4797326"/>
                  <a:ext cx="0" cy="197189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3" name="Straight Connector 192"/>
                <p:cNvCxnSpPr/>
                <p:nvPr/>
              </p:nvCxnSpPr>
              <p:spPr>
                <a:xfrm>
                  <a:off x="8629849" y="4978640"/>
                  <a:ext cx="434597" cy="0"/>
                </a:xfrm>
                <a:prstGeom prst="line">
                  <a:avLst/>
                </a:prstGeom>
                <a:grpFill/>
                <a:ln w="1905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4" name="Straight Connector 193"/>
                <p:cNvCxnSpPr/>
                <p:nvPr/>
              </p:nvCxnSpPr>
              <p:spPr>
                <a:xfrm flipV="1">
                  <a:off x="8979509" y="4876783"/>
                  <a:ext cx="105878" cy="1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5" name="Straight Connector 194"/>
                <p:cNvCxnSpPr/>
                <p:nvPr/>
              </p:nvCxnSpPr>
              <p:spPr>
                <a:xfrm flipV="1">
                  <a:off x="8979509" y="4879931"/>
                  <a:ext cx="0" cy="134357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6" name="Straight Connector 195"/>
                <p:cNvCxnSpPr/>
                <p:nvPr/>
              </p:nvCxnSpPr>
              <p:spPr>
                <a:xfrm>
                  <a:off x="8522658" y="4895920"/>
                  <a:ext cx="116880" cy="1191"/>
                </a:xfrm>
                <a:prstGeom prst="line">
                  <a:avLst/>
                </a:prstGeom>
                <a:grpFill/>
                <a:ln w="1905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7" name="Straight Connector 196"/>
                <p:cNvCxnSpPr/>
                <p:nvPr/>
              </p:nvCxnSpPr>
              <p:spPr>
                <a:xfrm>
                  <a:off x="8529072" y="5006574"/>
                  <a:ext cx="116880" cy="1191"/>
                </a:xfrm>
                <a:prstGeom prst="line">
                  <a:avLst/>
                </a:prstGeom>
                <a:grpFill/>
                <a:ln w="1905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8" name="Straight Connector 197"/>
                <p:cNvCxnSpPr/>
                <p:nvPr/>
              </p:nvCxnSpPr>
              <p:spPr>
                <a:xfrm flipV="1">
                  <a:off x="8480099" y="4709527"/>
                  <a:ext cx="0" cy="194564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99" name="Rectangle 198"/>
                <p:cNvSpPr/>
                <p:nvPr/>
              </p:nvSpPr>
              <p:spPr>
                <a:xfrm>
                  <a:off x="8755151" y="4532492"/>
                  <a:ext cx="45719" cy="102073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200" name="Rounded Rectangle 199"/>
                <p:cNvSpPr/>
                <p:nvPr/>
              </p:nvSpPr>
              <p:spPr>
                <a:xfrm>
                  <a:off x="9139572" y="4932950"/>
                  <a:ext cx="155887" cy="649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201" name="Trapezoid 200"/>
                <p:cNvSpPr/>
                <p:nvPr/>
              </p:nvSpPr>
              <p:spPr>
                <a:xfrm>
                  <a:off x="9162607" y="4948782"/>
                  <a:ext cx="45719" cy="71517"/>
                </a:xfrm>
                <a:prstGeom prst="trapezoid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202" name="Trapezoid 201"/>
                <p:cNvSpPr/>
                <p:nvPr/>
              </p:nvSpPr>
              <p:spPr>
                <a:xfrm>
                  <a:off x="9234262" y="4948781"/>
                  <a:ext cx="45719" cy="71517"/>
                </a:xfrm>
                <a:prstGeom prst="trapezoid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203" name="Straight Connector 202"/>
                <p:cNvCxnSpPr/>
                <p:nvPr/>
              </p:nvCxnSpPr>
              <p:spPr>
                <a:xfrm>
                  <a:off x="8899304" y="4913440"/>
                  <a:ext cx="324679" cy="0"/>
                </a:xfrm>
                <a:prstGeom prst="line">
                  <a:avLst/>
                </a:prstGeom>
                <a:grpFill/>
                <a:ln w="1905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04" name="Trapezoid 203"/>
                <p:cNvSpPr/>
                <p:nvPr/>
              </p:nvSpPr>
              <p:spPr>
                <a:xfrm>
                  <a:off x="9201124" y="4913440"/>
                  <a:ext cx="45719" cy="77854"/>
                </a:xfrm>
                <a:prstGeom prst="trapezoid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205" name="Straight Connector 204"/>
                <p:cNvCxnSpPr/>
                <p:nvPr/>
              </p:nvCxnSpPr>
              <p:spPr>
                <a:xfrm>
                  <a:off x="8581098" y="4856145"/>
                  <a:ext cx="236969" cy="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6" name="Straight Connector 205"/>
                <p:cNvCxnSpPr/>
                <p:nvPr/>
              </p:nvCxnSpPr>
              <p:spPr>
                <a:xfrm>
                  <a:off x="8577845" y="4929762"/>
                  <a:ext cx="236969" cy="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7" name="Straight Connector 206"/>
                <p:cNvCxnSpPr/>
                <p:nvPr/>
              </p:nvCxnSpPr>
              <p:spPr>
                <a:xfrm>
                  <a:off x="8577845" y="4980351"/>
                  <a:ext cx="236969" cy="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8" name="Straight Connector 207"/>
                <p:cNvCxnSpPr/>
                <p:nvPr/>
              </p:nvCxnSpPr>
              <p:spPr>
                <a:xfrm flipV="1">
                  <a:off x="8587512" y="4844995"/>
                  <a:ext cx="0" cy="179806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9" name="Straight Connector 208"/>
                <p:cNvCxnSpPr/>
                <p:nvPr/>
              </p:nvCxnSpPr>
              <p:spPr>
                <a:xfrm flipV="1">
                  <a:off x="8645952" y="4848068"/>
                  <a:ext cx="0" cy="179806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0" name="Straight Connector 209"/>
                <p:cNvCxnSpPr/>
                <p:nvPr/>
              </p:nvCxnSpPr>
              <p:spPr>
                <a:xfrm flipV="1">
                  <a:off x="8689979" y="4844995"/>
                  <a:ext cx="0" cy="179806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1" name="Straight Connector 210"/>
                <p:cNvCxnSpPr/>
                <p:nvPr/>
              </p:nvCxnSpPr>
              <p:spPr>
                <a:xfrm>
                  <a:off x="8586186" y="4845856"/>
                  <a:ext cx="203590" cy="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2" name="Straight Connector 211"/>
                <p:cNvCxnSpPr/>
                <p:nvPr/>
              </p:nvCxnSpPr>
              <p:spPr>
                <a:xfrm>
                  <a:off x="8377759" y="4980351"/>
                  <a:ext cx="170412" cy="0"/>
                </a:xfrm>
                <a:prstGeom prst="line">
                  <a:avLst/>
                </a:prstGeom>
                <a:grpFill/>
                <a:ln w="28575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3" name="Straight Connector 212"/>
                <p:cNvCxnSpPr/>
                <p:nvPr/>
              </p:nvCxnSpPr>
              <p:spPr>
                <a:xfrm>
                  <a:off x="9102267" y="4991294"/>
                  <a:ext cx="264907" cy="0"/>
                </a:xfrm>
                <a:prstGeom prst="line">
                  <a:avLst/>
                </a:prstGeom>
                <a:grpFill/>
                <a:ln w="28575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14" name="Snip Single Corner Rectangle 213"/>
                <p:cNvSpPr/>
                <p:nvPr/>
              </p:nvSpPr>
              <p:spPr>
                <a:xfrm>
                  <a:off x="9357011" y="4979082"/>
                  <a:ext cx="45719" cy="45719"/>
                </a:xfrm>
                <a:prstGeom prst="snip1Rect">
                  <a:avLst>
                    <a:gd name="adj" fmla="val 44121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215" name="Snip Single Corner Rectangle 214"/>
                <p:cNvSpPr/>
                <p:nvPr/>
              </p:nvSpPr>
              <p:spPr>
                <a:xfrm flipH="1">
                  <a:off x="8343834" y="4968569"/>
                  <a:ext cx="45719" cy="45719"/>
                </a:xfrm>
                <a:prstGeom prst="snip1Rect">
                  <a:avLst>
                    <a:gd name="adj" fmla="val 44121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216" name="Snip Same Side Corner Rectangle 215"/>
                <p:cNvSpPr/>
                <p:nvPr/>
              </p:nvSpPr>
              <p:spPr>
                <a:xfrm>
                  <a:off x="8948946" y="4971609"/>
                  <a:ext cx="45719" cy="45719"/>
                </a:xfrm>
                <a:prstGeom prst="snip2Same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217" name="Straight Connector 216"/>
                <p:cNvCxnSpPr/>
                <p:nvPr/>
              </p:nvCxnSpPr>
              <p:spPr>
                <a:xfrm>
                  <a:off x="8755531" y="5001588"/>
                  <a:ext cx="169670" cy="0"/>
                </a:xfrm>
                <a:prstGeom prst="line">
                  <a:avLst/>
                </a:prstGeom>
                <a:grpFill/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69" name="TextBox 168"/>
              <p:cNvSpPr txBox="1"/>
              <p:nvPr/>
            </p:nvSpPr>
            <p:spPr>
              <a:xfrm>
                <a:off x="8303128" y="2840774"/>
                <a:ext cx="1465429" cy="36904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00" b="1" dirty="0" smtClean="0">
                    <a:solidFill>
                      <a:srgbClr val="FFFF00"/>
                    </a:solidFill>
                  </a:rPr>
                  <a:t>REFINERY DELIVERY</a:t>
                </a:r>
                <a:endParaRPr lang="en-US" sz="400" b="1" dirty="0">
                  <a:solidFill>
                    <a:srgbClr val="FFFF00"/>
                  </a:solidFill>
                </a:endParaRPr>
              </a:p>
            </p:txBody>
          </p:sp>
        </p:grpSp>
        <p:grpSp>
          <p:nvGrpSpPr>
            <p:cNvPr id="126" name="Group 125"/>
            <p:cNvGrpSpPr/>
            <p:nvPr/>
          </p:nvGrpSpPr>
          <p:grpSpPr>
            <a:xfrm>
              <a:off x="1298203" y="4213520"/>
              <a:ext cx="990029" cy="184558"/>
              <a:chOff x="0" y="0"/>
              <a:chExt cx="3324858" cy="619760"/>
            </a:xfrm>
            <a:solidFill>
              <a:schemeClr val="bg1"/>
            </a:solidFill>
          </p:grpSpPr>
          <p:sp>
            <p:nvSpPr>
              <p:cNvPr id="148" name="Freeform 147"/>
              <p:cNvSpPr/>
              <p:nvPr/>
            </p:nvSpPr>
            <p:spPr>
              <a:xfrm>
                <a:off x="0" y="87695"/>
                <a:ext cx="691982" cy="460405"/>
              </a:xfrm>
              <a:custGeom>
                <a:avLst/>
                <a:gdLst>
                  <a:gd name="connsiteX0" fmla="*/ 57150 w 481012"/>
                  <a:gd name="connsiteY0" fmla="*/ 200025 h 442913"/>
                  <a:gd name="connsiteX1" fmla="*/ 57150 w 481012"/>
                  <a:gd name="connsiteY1" fmla="*/ 373857 h 442913"/>
                  <a:gd name="connsiteX2" fmla="*/ 0 w 481012"/>
                  <a:gd name="connsiteY2" fmla="*/ 373857 h 442913"/>
                  <a:gd name="connsiteX3" fmla="*/ 0 w 481012"/>
                  <a:gd name="connsiteY3" fmla="*/ 442913 h 442913"/>
                  <a:gd name="connsiteX4" fmla="*/ 481012 w 481012"/>
                  <a:gd name="connsiteY4" fmla="*/ 442913 h 442913"/>
                  <a:gd name="connsiteX5" fmla="*/ 476250 w 481012"/>
                  <a:gd name="connsiteY5" fmla="*/ 0 h 442913"/>
                  <a:gd name="connsiteX6" fmla="*/ 247650 w 481012"/>
                  <a:gd name="connsiteY6" fmla="*/ 2382 h 442913"/>
                  <a:gd name="connsiteX7" fmla="*/ 285750 w 481012"/>
                  <a:gd name="connsiteY7" fmla="*/ 16669 h 442913"/>
                  <a:gd name="connsiteX8" fmla="*/ 242887 w 481012"/>
                  <a:gd name="connsiteY8" fmla="*/ 133350 h 442913"/>
                  <a:gd name="connsiteX9" fmla="*/ 88106 w 481012"/>
                  <a:gd name="connsiteY9" fmla="*/ 157163 h 442913"/>
                  <a:gd name="connsiteX10" fmla="*/ 57150 w 481012"/>
                  <a:gd name="connsiteY10" fmla="*/ 200025 h 442913"/>
                  <a:gd name="connsiteX0" fmla="*/ 57150 w 481012"/>
                  <a:gd name="connsiteY0" fmla="*/ 200025 h 442913"/>
                  <a:gd name="connsiteX1" fmla="*/ 57150 w 481012"/>
                  <a:gd name="connsiteY1" fmla="*/ 373857 h 442913"/>
                  <a:gd name="connsiteX2" fmla="*/ 21432 w 481012"/>
                  <a:gd name="connsiteY2" fmla="*/ 373857 h 442913"/>
                  <a:gd name="connsiteX3" fmla="*/ 0 w 481012"/>
                  <a:gd name="connsiteY3" fmla="*/ 442913 h 442913"/>
                  <a:gd name="connsiteX4" fmla="*/ 481012 w 481012"/>
                  <a:gd name="connsiteY4" fmla="*/ 442913 h 442913"/>
                  <a:gd name="connsiteX5" fmla="*/ 476250 w 481012"/>
                  <a:gd name="connsiteY5" fmla="*/ 0 h 442913"/>
                  <a:gd name="connsiteX6" fmla="*/ 247650 w 481012"/>
                  <a:gd name="connsiteY6" fmla="*/ 2382 h 442913"/>
                  <a:gd name="connsiteX7" fmla="*/ 285750 w 481012"/>
                  <a:gd name="connsiteY7" fmla="*/ 16669 h 442913"/>
                  <a:gd name="connsiteX8" fmla="*/ 242887 w 481012"/>
                  <a:gd name="connsiteY8" fmla="*/ 133350 h 442913"/>
                  <a:gd name="connsiteX9" fmla="*/ 88106 w 481012"/>
                  <a:gd name="connsiteY9" fmla="*/ 157163 h 442913"/>
                  <a:gd name="connsiteX10" fmla="*/ 57150 w 481012"/>
                  <a:gd name="connsiteY10" fmla="*/ 200025 h 442913"/>
                  <a:gd name="connsiteX0" fmla="*/ 38100 w 461962"/>
                  <a:gd name="connsiteY0" fmla="*/ 200025 h 442913"/>
                  <a:gd name="connsiteX1" fmla="*/ 38100 w 461962"/>
                  <a:gd name="connsiteY1" fmla="*/ 373857 h 442913"/>
                  <a:gd name="connsiteX2" fmla="*/ 2382 w 461962"/>
                  <a:gd name="connsiteY2" fmla="*/ 373857 h 442913"/>
                  <a:gd name="connsiteX3" fmla="*/ 0 w 461962"/>
                  <a:gd name="connsiteY3" fmla="*/ 442913 h 442913"/>
                  <a:gd name="connsiteX4" fmla="*/ 461962 w 461962"/>
                  <a:gd name="connsiteY4" fmla="*/ 442913 h 442913"/>
                  <a:gd name="connsiteX5" fmla="*/ 457200 w 461962"/>
                  <a:gd name="connsiteY5" fmla="*/ 0 h 442913"/>
                  <a:gd name="connsiteX6" fmla="*/ 228600 w 461962"/>
                  <a:gd name="connsiteY6" fmla="*/ 2382 h 442913"/>
                  <a:gd name="connsiteX7" fmla="*/ 266700 w 461962"/>
                  <a:gd name="connsiteY7" fmla="*/ 16669 h 442913"/>
                  <a:gd name="connsiteX8" fmla="*/ 223837 w 461962"/>
                  <a:gd name="connsiteY8" fmla="*/ 133350 h 442913"/>
                  <a:gd name="connsiteX9" fmla="*/ 69056 w 461962"/>
                  <a:gd name="connsiteY9" fmla="*/ 157163 h 442913"/>
                  <a:gd name="connsiteX10" fmla="*/ 38100 w 461962"/>
                  <a:gd name="connsiteY10" fmla="*/ 200025 h 442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61962" h="442913">
                    <a:moveTo>
                      <a:pt x="38100" y="200025"/>
                    </a:moveTo>
                    <a:lnTo>
                      <a:pt x="38100" y="373857"/>
                    </a:lnTo>
                    <a:lnTo>
                      <a:pt x="2382" y="373857"/>
                    </a:lnTo>
                    <a:lnTo>
                      <a:pt x="0" y="442913"/>
                    </a:lnTo>
                    <a:lnTo>
                      <a:pt x="461962" y="442913"/>
                    </a:lnTo>
                    <a:cubicBezTo>
                      <a:pt x="460375" y="295275"/>
                      <a:pt x="458787" y="147638"/>
                      <a:pt x="457200" y="0"/>
                    </a:cubicBezTo>
                    <a:lnTo>
                      <a:pt x="228600" y="2382"/>
                    </a:lnTo>
                    <a:lnTo>
                      <a:pt x="266700" y="16669"/>
                    </a:lnTo>
                    <a:lnTo>
                      <a:pt x="223837" y="133350"/>
                    </a:lnTo>
                    <a:lnTo>
                      <a:pt x="69056" y="157163"/>
                    </a:lnTo>
                    <a:lnTo>
                      <a:pt x="38100" y="200025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149" name="Rectangle 148"/>
              <p:cNvSpPr/>
              <p:nvPr/>
            </p:nvSpPr>
            <p:spPr>
              <a:xfrm>
                <a:off x="444834" y="452182"/>
                <a:ext cx="397213" cy="126064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150" name="Oval 149"/>
              <p:cNvSpPr/>
              <p:nvPr/>
            </p:nvSpPr>
            <p:spPr>
              <a:xfrm>
                <a:off x="162203" y="444367"/>
                <a:ext cx="175487" cy="175393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cxnSp>
            <p:nvCxnSpPr>
              <p:cNvPr id="151" name="Straight Connector 150"/>
              <p:cNvCxnSpPr/>
              <p:nvPr/>
            </p:nvCxnSpPr>
            <p:spPr>
              <a:xfrm flipV="1">
                <a:off x="722145" y="0"/>
                <a:ext cx="0" cy="476302"/>
              </a:xfrm>
              <a:prstGeom prst="lin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2" name="Rectangle 151"/>
              <p:cNvSpPr/>
              <p:nvPr/>
            </p:nvSpPr>
            <p:spPr>
              <a:xfrm>
                <a:off x="1054686" y="54252"/>
                <a:ext cx="2226119" cy="342835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153" name="Rectangle 152"/>
              <p:cNvSpPr/>
              <p:nvPr/>
            </p:nvSpPr>
            <p:spPr>
              <a:xfrm>
                <a:off x="1432796" y="361880"/>
                <a:ext cx="1718367" cy="105233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 dirty="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 dirty="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154" name="Oval 153"/>
              <p:cNvSpPr/>
              <p:nvPr/>
            </p:nvSpPr>
            <p:spPr>
              <a:xfrm>
                <a:off x="1006005" y="444367"/>
                <a:ext cx="175487" cy="175393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155" name="Oval 154"/>
              <p:cNvSpPr/>
              <p:nvPr/>
            </p:nvSpPr>
            <p:spPr>
              <a:xfrm>
                <a:off x="1256936" y="444367"/>
                <a:ext cx="175487" cy="175393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156" name="Rectangle 155"/>
              <p:cNvSpPr/>
              <p:nvPr/>
            </p:nvSpPr>
            <p:spPr>
              <a:xfrm>
                <a:off x="613576" y="439299"/>
                <a:ext cx="884072" cy="105233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157" name="Rectangle 156"/>
              <p:cNvSpPr/>
              <p:nvPr/>
            </p:nvSpPr>
            <p:spPr>
              <a:xfrm>
                <a:off x="897259" y="390516"/>
                <a:ext cx="600389" cy="124699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158" name="Oval 157"/>
              <p:cNvSpPr/>
              <p:nvPr/>
            </p:nvSpPr>
            <p:spPr>
              <a:xfrm>
                <a:off x="2673479" y="444367"/>
                <a:ext cx="175487" cy="175393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159" name="Oval 158"/>
              <p:cNvSpPr/>
              <p:nvPr/>
            </p:nvSpPr>
            <p:spPr>
              <a:xfrm>
                <a:off x="2949788" y="444367"/>
                <a:ext cx="175487" cy="175393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160" name="Rectangle 159"/>
              <p:cNvSpPr/>
              <p:nvPr/>
            </p:nvSpPr>
            <p:spPr>
              <a:xfrm>
                <a:off x="2618168" y="369259"/>
                <a:ext cx="600389" cy="124699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161" name="Rectangle 160"/>
              <p:cNvSpPr/>
              <p:nvPr/>
            </p:nvSpPr>
            <p:spPr>
              <a:xfrm>
                <a:off x="3155707" y="409979"/>
                <a:ext cx="169151" cy="105233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cxnSp>
            <p:nvCxnSpPr>
              <p:cNvPr id="162" name="Straight Connector 161"/>
              <p:cNvCxnSpPr/>
              <p:nvPr/>
            </p:nvCxnSpPr>
            <p:spPr>
              <a:xfrm flipV="1">
                <a:off x="2233421" y="4640"/>
                <a:ext cx="0" cy="477128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Straight Connector 162"/>
              <p:cNvCxnSpPr/>
              <p:nvPr/>
            </p:nvCxnSpPr>
            <p:spPr>
              <a:xfrm flipV="1">
                <a:off x="2119260" y="4640"/>
                <a:ext cx="0" cy="477128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4" name="Rectangle 163"/>
              <p:cNvSpPr/>
              <p:nvPr/>
            </p:nvSpPr>
            <p:spPr>
              <a:xfrm>
                <a:off x="2090475" y="32328"/>
                <a:ext cx="173944" cy="105233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cxnSp>
            <p:nvCxnSpPr>
              <p:cNvPr id="165" name="Straight Connector 164"/>
              <p:cNvCxnSpPr/>
              <p:nvPr/>
            </p:nvCxnSpPr>
            <p:spPr>
              <a:xfrm>
                <a:off x="2021230" y="21365"/>
                <a:ext cx="312434" cy="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6" name="Rectangle 165"/>
              <p:cNvSpPr/>
              <p:nvPr/>
            </p:nvSpPr>
            <p:spPr>
              <a:xfrm>
                <a:off x="700027" y="96129"/>
                <a:ext cx="67022" cy="313047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100">
                  <a:effectLst/>
                  <a:ea typeface="Cambria" charset="0"/>
                  <a:cs typeface="Times New Roman" charset="0"/>
                </a:endParaRPr>
              </a:p>
            </p:txBody>
          </p:sp>
        </p:grpSp>
        <p:grpSp>
          <p:nvGrpSpPr>
            <p:cNvPr id="127" name="Group 126"/>
            <p:cNvGrpSpPr/>
            <p:nvPr/>
          </p:nvGrpSpPr>
          <p:grpSpPr>
            <a:xfrm>
              <a:off x="4603669" y="4163714"/>
              <a:ext cx="905420" cy="294921"/>
              <a:chOff x="0" y="0"/>
              <a:chExt cx="1335715" cy="435292"/>
            </a:xfrm>
            <a:solidFill>
              <a:schemeClr val="bg1"/>
            </a:solidFill>
          </p:grpSpPr>
          <p:grpSp>
            <p:nvGrpSpPr>
              <p:cNvPr id="128" name="Group 127"/>
              <p:cNvGrpSpPr/>
              <p:nvPr/>
            </p:nvGrpSpPr>
            <p:grpSpPr>
              <a:xfrm>
                <a:off x="0" y="370704"/>
                <a:ext cx="1335710" cy="64588"/>
                <a:chOff x="0" y="370704"/>
                <a:chExt cx="1210426" cy="54292"/>
              </a:xfrm>
              <a:grpFill/>
            </p:grpSpPr>
            <p:sp>
              <p:nvSpPr>
                <p:cNvPr id="140" name="Oval 139"/>
                <p:cNvSpPr/>
                <p:nvPr/>
              </p:nvSpPr>
              <p:spPr>
                <a:xfrm>
                  <a:off x="37062" y="379277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sp>
              <p:nvSpPr>
                <p:cNvPr id="141" name="Oval 140"/>
                <p:cNvSpPr/>
                <p:nvPr/>
              </p:nvSpPr>
              <p:spPr>
                <a:xfrm>
                  <a:off x="113222" y="379277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sp>
              <p:nvSpPr>
                <p:cNvPr id="142" name="Oval 141"/>
                <p:cNvSpPr/>
                <p:nvPr/>
              </p:nvSpPr>
              <p:spPr>
                <a:xfrm>
                  <a:off x="1044105" y="379277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sp>
              <p:nvSpPr>
                <p:cNvPr id="143" name="Oval 142"/>
                <p:cNvSpPr/>
                <p:nvPr/>
              </p:nvSpPr>
              <p:spPr>
                <a:xfrm>
                  <a:off x="1120265" y="379277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cxnSp>
              <p:nvCxnSpPr>
                <p:cNvPr id="144" name="Straight Connector 143"/>
                <p:cNvCxnSpPr/>
                <p:nvPr/>
              </p:nvCxnSpPr>
              <p:spPr>
                <a:xfrm>
                  <a:off x="0" y="370704"/>
                  <a:ext cx="1210426" cy="0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5" name="Straight Connector 144"/>
                <p:cNvCxnSpPr/>
                <p:nvPr/>
              </p:nvCxnSpPr>
              <p:spPr>
                <a:xfrm>
                  <a:off x="136082" y="379277"/>
                  <a:ext cx="930883" cy="0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6" name="Straight Connector 145"/>
                <p:cNvCxnSpPr/>
                <p:nvPr/>
              </p:nvCxnSpPr>
              <p:spPr>
                <a:xfrm>
                  <a:off x="1061838" y="384515"/>
                  <a:ext cx="97368" cy="0"/>
                </a:xfrm>
                <a:prstGeom prst="line">
                  <a:avLst/>
                </a:prstGeom>
                <a:grpFill/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7" name="Straight Connector 146"/>
                <p:cNvCxnSpPr/>
                <p:nvPr/>
              </p:nvCxnSpPr>
              <p:spPr>
                <a:xfrm>
                  <a:off x="51736" y="388235"/>
                  <a:ext cx="97368" cy="0"/>
                </a:xfrm>
                <a:prstGeom prst="line">
                  <a:avLst/>
                </a:prstGeom>
                <a:grpFill/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29" name="Rectangle 128"/>
              <p:cNvSpPr/>
              <p:nvPr/>
            </p:nvSpPr>
            <p:spPr>
              <a:xfrm>
                <a:off x="91348" y="76200"/>
                <a:ext cx="1134121" cy="288550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100">
                  <a:effectLst/>
                  <a:ea typeface="Cambria" charset="0"/>
                  <a:cs typeface="Times New Roman" charset="0"/>
                </a:endParaRPr>
              </a:p>
            </p:txBody>
          </p:sp>
          <p:sp>
            <p:nvSpPr>
              <p:cNvPr id="130" name="Oval 129"/>
              <p:cNvSpPr/>
              <p:nvPr/>
            </p:nvSpPr>
            <p:spPr>
              <a:xfrm>
                <a:off x="1149270" y="76200"/>
                <a:ext cx="152400" cy="288550"/>
              </a:xfrm>
              <a:prstGeom prst="ellipse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100">
                  <a:effectLst/>
                  <a:ea typeface="Cambria" charset="0"/>
                  <a:cs typeface="Times New Roman" charset="0"/>
                </a:endParaRPr>
              </a:p>
            </p:txBody>
          </p:sp>
          <p:sp>
            <p:nvSpPr>
              <p:cNvPr id="131" name="Oval 130"/>
              <p:cNvSpPr/>
              <p:nvPr/>
            </p:nvSpPr>
            <p:spPr>
              <a:xfrm>
                <a:off x="26970" y="76200"/>
                <a:ext cx="152400" cy="288550"/>
              </a:xfrm>
              <a:prstGeom prst="ellipse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100">
                  <a:effectLst/>
                  <a:ea typeface="Cambria" charset="0"/>
                  <a:cs typeface="Times New Roman" charset="0"/>
                </a:endParaRPr>
              </a:p>
            </p:txBody>
          </p:sp>
          <p:cxnSp>
            <p:nvCxnSpPr>
              <p:cNvPr id="132" name="Straight Connector 131"/>
              <p:cNvCxnSpPr/>
              <p:nvPr/>
            </p:nvCxnSpPr>
            <p:spPr>
              <a:xfrm flipV="1">
                <a:off x="621505" y="49006"/>
                <a:ext cx="0" cy="359091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Straight Connector 132"/>
              <p:cNvCxnSpPr/>
              <p:nvPr/>
            </p:nvCxnSpPr>
            <p:spPr>
              <a:xfrm flipV="1">
                <a:off x="700711" y="49006"/>
                <a:ext cx="0" cy="359091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4" name="Rectangle 133"/>
              <p:cNvSpPr/>
              <p:nvPr/>
            </p:nvSpPr>
            <p:spPr>
              <a:xfrm>
                <a:off x="636426" y="52768"/>
                <a:ext cx="45719" cy="76200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100">
                  <a:effectLst/>
                  <a:ea typeface="Cambria" charset="0"/>
                  <a:cs typeface="Times New Roman" charset="0"/>
                </a:endParaRPr>
              </a:p>
            </p:txBody>
          </p:sp>
          <p:cxnSp>
            <p:nvCxnSpPr>
              <p:cNvPr id="135" name="Straight Connector 134"/>
              <p:cNvCxnSpPr/>
              <p:nvPr/>
            </p:nvCxnSpPr>
            <p:spPr>
              <a:xfrm>
                <a:off x="587893" y="0"/>
                <a:ext cx="145133" cy="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135"/>
              <p:cNvCxnSpPr/>
              <p:nvPr/>
            </p:nvCxnSpPr>
            <p:spPr>
              <a:xfrm>
                <a:off x="731475" y="0"/>
                <a:ext cx="0" cy="22860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136"/>
              <p:cNvCxnSpPr/>
              <p:nvPr/>
            </p:nvCxnSpPr>
            <p:spPr>
              <a:xfrm>
                <a:off x="591219" y="0"/>
                <a:ext cx="0" cy="22860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137"/>
              <p:cNvCxnSpPr/>
              <p:nvPr/>
            </p:nvCxnSpPr>
            <p:spPr>
              <a:xfrm flipV="1">
                <a:off x="1335715" y="228600"/>
                <a:ext cx="0" cy="142104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138"/>
              <p:cNvCxnSpPr/>
              <p:nvPr/>
            </p:nvCxnSpPr>
            <p:spPr>
              <a:xfrm flipV="1">
                <a:off x="0" y="220475"/>
                <a:ext cx="0" cy="150229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44" name="Group 343"/>
          <p:cNvGrpSpPr/>
          <p:nvPr/>
        </p:nvGrpSpPr>
        <p:grpSpPr>
          <a:xfrm>
            <a:off x="1872054" y="4200717"/>
            <a:ext cx="3561611" cy="740987"/>
            <a:chOff x="-169166" y="2304717"/>
            <a:chExt cx="8873205" cy="1846053"/>
          </a:xfrm>
        </p:grpSpPr>
        <p:grpSp>
          <p:nvGrpSpPr>
            <p:cNvPr id="345" name="Group 344"/>
            <p:cNvGrpSpPr/>
            <p:nvPr/>
          </p:nvGrpSpPr>
          <p:grpSpPr>
            <a:xfrm>
              <a:off x="-169166" y="2308142"/>
              <a:ext cx="1837275" cy="1839788"/>
              <a:chOff x="1521849" y="418877"/>
              <a:chExt cx="1837275" cy="1839788"/>
            </a:xfrm>
          </p:grpSpPr>
          <p:grpSp>
            <p:nvGrpSpPr>
              <p:cNvPr id="499" name="Group 498"/>
              <p:cNvGrpSpPr/>
              <p:nvPr/>
            </p:nvGrpSpPr>
            <p:grpSpPr>
              <a:xfrm>
                <a:off x="1521849" y="418877"/>
                <a:ext cx="1837275" cy="1839788"/>
                <a:chOff x="2946481" y="2309957"/>
                <a:chExt cx="1837275" cy="1839788"/>
              </a:xfrm>
            </p:grpSpPr>
            <p:grpSp>
              <p:nvGrpSpPr>
                <p:cNvPr id="520" name="Group 519"/>
                <p:cNvGrpSpPr/>
                <p:nvPr/>
              </p:nvGrpSpPr>
              <p:grpSpPr>
                <a:xfrm>
                  <a:off x="2946481" y="2309957"/>
                  <a:ext cx="1837275" cy="1839788"/>
                  <a:chOff x="2946481" y="2309957"/>
                  <a:chExt cx="1837275" cy="1839788"/>
                </a:xfrm>
              </p:grpSpPr>
              <p:sp>
                <p:nvSpPr>
                  <p:cNvPr id="523" name="Oval 522"/>
                  <p:cNvSpPr/>
                  <p:nvPr/>
                </p:nvSpPr>
                <p:spPr>
                  <a:xfrm>
                    <a:off x="2946481" y="3188369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24" name="Oval 523"/>
                  <p:cNvSpPr/>
                  <p:nvPr/>
                </p:nvSpPr>
                <p:spPr>
                  <a:xfrm rot="5400000">
                    <a:off x="3759817" y="2373777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25" name="Rectangle 524"/>
                  <p:cNvSpPr/>
                  <p:nvPr/>
                </p:nvSpPr>
                <p:spPr>
                  <a:xfrm>
                    <a:off x="3262964" y="2627697"/>
                    <a:ext cx="1414914" cy="1414914"/>
                  </a:xfrm>
                  <a:prstGeom prst="rect">
                    <a:avLst/>
                  </a:prstGeom>
                  <a:solidFill>
                    <a:srgbClr val="062C49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26" name="Oval 525"/>
                  <p:cNvSpPr/>
                  <p:nvPr/>
                </p:nvSpPr>
                <p:spPr>
                  <a:xfrm>
                    <a:off x="4362547" y="3188369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27" name="Oval 526"/>
                  <p:cNvSpPr/>
                  <p:nvPr/>
                </p:nvSpPr>
                <p:spPr>
                  <a:xfrm rot="5400000">
                    <a:off x="3759817" y="3792356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521" name="Rectangle 520"/>
                <p:cNvSpPr/>
                <p:nvPr/>
              </p:nvSpPr>
              <p:spPr>
                <a:xfrm>
                  <a:off x="3247361" y="3213100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22" name="Rectangle 521"/>
                <p:cNvSpPr/>
                <p:nvPr/>
              </p:nvSpPr>
              <p:spPr>
                <a:xfrm rot="5400000">
                  <a:off x="3947561" y="2512081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500" name="Group 499"/>
              <p:cNvGrpSpPr/>
              <p:nvPr/>
            </p:nvGrpSpPr>
            <p:grpSpPr>
              <a:xfrm>
                <a:off x="2149296" y="1107942"/>
                <a:ext cx="789194" cy="677944"/>
                <a:chOff x="1335090" y="0"/>
                <a:chExt cx="990600" cy="850983"/>
              </a:xfrm>
              <a:solidFill>
                <a:srgbClr val="FFFF00"/>
              </a:solidFill>
            </p:grpSpPr>
            <p:sp>
              <p:nvSpPr>
                <p:cNvPr id="502" name="Rectangle 501"/>
                <p:cNvSpPr/>
                <p:nvPr/>
              </p:nvSpPr>
              <p:spPr>
                <a:xfrm>
                  <a:off x="1335090" y="805264"/>
                  <a:ext cx="990600" cy="45719"/>
                </a:xfrm>
                <a:prstGeom prst="rect">
                  <a:avLst/>
                </a:prstGeom>
                <a:grpFill/>
                <a:ln w="3175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cxnSp>
              <p:nvCxnSpPr>
                <p:cNvPr id="503" name="Straight Connector 502"/>
                <p:cNvCxnSpPr/>
                <p:nvPr/>
              </p:nvCxnSpPr>
              <p:spPr>
                <a:xfrm flipV="1">
                  <a:off x="1639890" y="197094"/>
                  <a:ext cx="76200" cy="631029"/>
                </a:xfrm>
                <a:prstGeom prst="line">
                  <a:avLst/>
                </a:prstGeom>
                <a:grpFill/>
                <a:ln w="381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4" name="Straight Connector 503"/>
                <p:cNvCxnSpPr/>
                <p:nvPr/>
              </p:nvCxnSpPr>
              <p:spPr>
                <a:xfrm flipH="1" flipV="1">
                  <a:off x="1754190" y="197093"/>
                  <a:ext cx="76200" cy="608171"/>
                </a:xfrm>
                <a:prstGeom prst="line">
                  <a:avLst/>
                </a:prstGeom>
                <a:grpFill/>
                <a:ln w="381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5" name="Straight Connector 504"/>
                <p:cNvCxnSpPr/>
                <p:nvPr/>
              </p:nvCxnSpPr>
              <p:spPr>
                <a:xfrm>
                  <a:off x="1677990" y="514566"/>
                  <a:ext cx="123302" cy="1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06" name="Freeform 505"/>
                <p:cNvSpPr/>
                <p:nvPr/>
              </p:nvSpPr>
              <p:spPr>
                <a:xfrm>
                  <a:off x="1391560" y="0"/>
                  <a:ext cx="191860" cy="394184"/>
                </a:xfrm>
                <a:custGeom>
                  <a:avLst/>
                  <a:gdLst>
                    <a:gd name="connsiteX0" fmla="*/ 90435 w 276330"/>
                    <a:gd name="connsiteY0" fmla="*/ 492369 h 567732"/>
                    <a:gd name="connsiteX1" fmla="*/ 276330 w 276330"/>
                    <a:gd name="connsiteY1" fmla="*/ 10048 h 567732"/>
                    <a:gd name="connsiteX2" fmla="*/ 200967 w 276330"/>
                    <a:gd name="connsiteY2" fmla="*/ 0 h 567732"/>
                    <a:gd name="connsiteX3" fmla="*/ 135653 w 276330"/>
                    <a:gd name="connsiteY3" fmla="*/ 15072 h 567732"/>
                    <a:gd name="connsiteX4" fmla="*/ 75363 w 276330"/>
                    <a:gd name="connsiteY4" fmla="*/ 55266 h 567732"/>
                    <a:gd name="connsiteX5" fmla="*/ 40193 w 276330"/>
                    <a:gd name="connsiteY5" fmla="*/ 115556 h 567732"/>
                    <a:gd name="connsiteX6" fmla="*/ 15073 w 276330"/>
                    <a:gd name="connsiteY6" fmla="*/ 185894 h 567732"/>
                    <a:gd name="connsiteX7" fmla="*/ 0 w 276330"/>
                    <a:gd name="connsiteY7" fmla="*/ 432079 h 567732"/>
                    <a:gd name="connsiteX8" fmla="*/ 0 w 276330"/>
                    <a:gd name="connsiteY8" fmla="*/ 542611 h 567732"/>
                    <a:gd name="connsiteX9" fmla="*/ 0 w 276330"/>
                    <a:gd name="connsiteY9" fmla="*/ 542611 h 567732"/>
                    <a:gd name="connsiteX10" fmla="*/ 30145 w 276330"/>
                    <a:gd name="connsiteY10" fmla="*/ 567732 h 567732"/>
                    <a:gd name="connsiteX11" fmla="*/ 65314 w 276330"/>
                    <a:gd name="connsiteY11" fmla="*/ 547635 h 567732"/>
                    <a:gd name="connsiteX12" fmla="*/ 90435 w 276330"/>
                    <a:gd name="connsiteY12" fmla="*/ 492369 h 567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76330" h="567732">
                      <a:moveTo>
                        <a:pt x="90435" y="492369"/>
                      </a:moveTo>
                      <a:lnTo>
                        <a:pt x="276330" y="10048"/>
                      </a:lnTo>
                      <a:lnTo>
                        <a:pt x="200967" y="0"/>
                      </a:lnTo>
                      <a:lnTo>
                        <a:pt x="135653" y="15072"/>
                      </a:lnTo>
                      <a:lnTo>
                        <a:pt x="75363" y="55266"/>
                      </a:lnTo>
                      <a:lnTo>
                        <a:pt x="40193" y="115556"/>
                      </a:lnTo>
                      <a:lnTo>
                        <a:pt x="15073" y="185894"/>
                      </a:lnTo>
                      <a:lnTo>
                        <a:pt x="0" y="432079"/>
                      </a:lnTo>
                      <a:lnTo>
                        <a:pt x="0" y="542611"/>
                      </a:lnTo>
                      <a:lnTo>
                        <a:pt x="0" y="542611"/>
                      </a:lnTo>
                      <a:lnTo>
                        <a:pt x="30145" y="567732"/>
                      </a:lnTo>
                      <a:lnTo>
                        <a:pt x="65314" y="547635"/>
                      </a:lnTo>
                      <a:lnTo>
                        <a:pt x="90435" y="492369"/>
                      </a:lnTo>
                      <a:close/>
                    </a:path>
                  </a:pathLst>
                </a:custGeom>
                <a:grpFill/>
                <a:ln w="3175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cxnSp>
              <p:nvCxnSpPr>
                <p:cNvPr id="507" name="Straight Connector 506"/>
                <p:cNvCxnSpPr/>
                <p:nvPr/>
              </p:nvCxnSpPr>
              <p:spPr>
                <a:xfrm>
                  <a:off x="1487490" y="149490"/>
                  <a:ext cx="685800" cy="252797"/>
                </a:xfrm>
                <a:prstGeom prst="line">
                  <a:avLst/>
                </a:prstGeom>
                <a:grpFill/>
                <a:ln w="381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08" name="Rectangle 507"/>
                <p:cNvSpPr/>
                <p:nvPr/>
              </p:nvSpPr>
              <p:spPr>
                <a:xfrm>
                  <a:off x="1713242" y="207569"/>
                  <a:ext cx="45719" cy="45719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cxnSp>
              <p:nvCxnSpPr>
                <p:cNvPr id="509" name="Straight Connector 508"/>
                <p:cNvCxnSpPr/>
                <p:nvPr/>
              </p:nvCxnSpPr>
              <p:spPr>
                <a:xfrm>
                  <a:off x="1411290" y="366351"/>
                  <a:ext cx="0" cy="409341"/>
                </a:xfrm>
                <a:prstGeom prst="line">
                  <a:avLst/>
                </a:prstGeom>
                <a:grpFill/>
                <a:ln w="28575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0" name="Straight Connector 509"/>
                <p:cNvCxnSpPr/>
                <p:nvPr/>
              </p:nvCxnSpPr>
              <p:spPr>
                <a:xfrm flipV="1">
                  <a:off x="1411290" y="746746"/>
                  <a:ext cx="0" cy="76200"/>
                </a:xfrm>
                <a:prstGeom prst="line">
                  <a:avLst/>
                </a:prstGeom>
                <a:grpFill/>
                <a:ln w="762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11" name="Group 510"/>
                <p:cNvGrpSpPr/>
                <p:nvPr/>
              </p:nvGrpSpPr>
              <p:grpSpPr>
                <a:xfrm>
                  <a:off x="2058571" y="682385"/>
                  <a:ext cx="229437" cy="83819"/>
                  <a:chOff x="2058571" y="682385"/>
                  <a:chExt cx="229437" cy="83819"/>
                </a:xfrm>
                <a:grpFill/>
              </p:grpSpPr>
              <p:sp>
                <p:nvSpPr>
                  <p:cNvPr id="518" name="Rectangle 517"/>
                  <p:cNvSpPr/>
                  <p:nvPr/>
                </p:nvSpPr>
                <p:spPr>
                  <a:xfrm>
                    <a:off x="2058571" y="682385"/>
                    <a:ext cx="228600" cy="45719"/>
                  </a:xfrm>
                  <a:prstGeom prst="rect">
                    <a:avLst/>
                  </a:prstGeom>
                  <a:grpFill/>
                  <a:ln w="3175">
                    <a:solidFill>
                      <a:srgbClr val="FF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>
                      <a:lnSpc>
                        <a:spcPct val="107000"/>
                      </a:lnSpc>
                      <a:spcBef>
                        <a:spcPts val="0"/>
                      </a:spcBef>
                      <a:spcAft>
                        <a:spcPts val="800"/>
                      </a:spcAft>
                    </a:pPr>
                    <a:r>
                      <a:rPr lang="en-US" sz="1100">
                        <a:effectLst/>
                        <a:ea typeface="Times New Roman" charset="0"/>
                        <a:cs typeface="Times New Roman" charset="0"/>
                      </a:rPr>
                      <a:t> </a:t>
                    </a:r>
                    <a:endParaRPr lang="en-US" sz="1100">
                      <a:effectLst/>
                      <a:ea typeface="Cambria" charset="0"/>
                      <a:cs typeface="Times New Roman" charset="0"/>
                    </a:endParaRPr>
                  </a:p>
                </p:txBody>
              </p:sp>
              <p:sp>
                <p:nvSpPr>
                  <p:cNvPr id="519" name="Oval 518"/>
                  <p:cNvSpPr/>
                  <p:nvPr/>
                </p:nvSpPr>
                <p:spPr>
                  <a:xfrm>
                    <a:off x="2059408" y="690004"/>
                    <a:ext cx="228600" cy="76200"/>
                  </a:xfrm>
                  <a:prstGeom prst="ellipse">
                    <a:avLst/>
                  </a:prstGeom>
                  <a:grpFill/>
                  <a:ln w="3175">
                    <a:solidFill>
                      <a:srgbClr val="FF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>
                      <a:lnSpc>
                        <a:spcPct val="107000"/>
                      </a:lnSpc>
                      <a:spcBef>
                        <a:spcPts val="0"/>
                      </a:spcBef>
                      <a:spcAft>
                        <a:spcPts val="800"/>
                      </a:spcAft>
                    </a:pPr>
                    <a:r>
                      <a:rPr lang="en-US" sz="1100">
                        <a:effectLst/>
                        <a:ea typeface="Times New Roman" charset="0"/>
                        <a:cs typeface="Times New Roman" charset="0"/>
                      </a:rPr>
                      <a:t> </a:t>
                    </a:r>
                    <a:endParaRPr lang="en-US" sz="1100">
                      <a:effectLst/>
                      <a:ea typeface="Cambria" charset="0"/>
                      <a:cs typeface="Times New Roman" charset="0"/>
                    </a:endParaRPr>
                  </a:p>
                </p:txBody>
              </p:sp>
            </p:grpSp>
            <p:sp>
              <p:nvSpPr>
                <p:cNvPr id="512" name="Rectangle 511"/>
                <p:cNvSpPr/>
                <p:nvPr/>
              </p:nvSpPr>
              <p:spPr>
                <a:xfrm>
                  <a:off x="2150011" y="528080"/>
                  <a:ext cx="45719" cy="63707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cxnSp>
              <p:nvCxnSpPr>
                <p:cNvPr id="513" name="Straight Connector 512"/>
                <p:cNvCxnSpPr/>
                <p:nvPr/>
              </p:nvCxnSpPr>
              <p:spPr>
                <a:xfrm flipV="1">
                  <a:off x="2172871" y="402287"/>
                  <a:ext cx="419" cy="125793"/>
                </a:xfrm>
                <a:prstGeom prst="line">
                  <a:avLst/>
                </a:prstGeom>
                <a:grpFill/>
                <a:ln w="381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4" name="Straight Connector 513"/>
                <p:cNvCxnSpPr/>
                <p:nvPr/>
              </p:nvCxnSpPr>
              <p:spPr>
                <a:xfrm>
                  <a:off x="2172870" y="563323"/>
                  <a:ext cx="0" cy="134482"/>
                </a:xfrm>
                <a:prstGeom prst="line">
                  <a:avLst/>
                </a:prstGeom>
                <a:grpFill/>
                <a:ln w="381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15" name="Isosceles Triangle 400"/>
                <p:cNvSpPr/>
                <p:nvPr/>
              </p:nvSpPr>
              <p:spPr>
                <a:xfrm>
                  <a:off x="2098094" y="622438"/>
                  <a:ext cx="149552" cy="182826"/>
                </a:xfrm>
                <a:prstGeom prst="triangle">
                  <a:avLst/>
                </a:prstGeom>
                <a:grpFill/>
                <a:ln w="3175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sp>
              <p:nvSpPr>
                <p:cNvPr id="516" name="Rectangle 515"/>
                <p:cNvSpPr/>
                <p:nvPr/>
              </p:nvSpPr>
              <p:spPr>
                <a:xfrm>
                  <a:off x="2020890" y="665119"/>
                  <a:ext cx="190416" cy="130838"/>
                </a:xfrm>
                <a:prstGeom prst="rect">
                  <a:avLst/>
                </a:prstGeom>
                <a:grpFill/>
                <a:ln w="3175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 dirty="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 dirty="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sp>
              <p:nvSpPr>
                <p:cNvPr id="517" name="Rectangle 516"/>
                <p:cNvSpPr/>
                <p:nvPr/>
              </p:nvSpPr>
              <p:spPr>
                <a:xfrm>
                  <a:off x="1982664" y="710273"/>
                  <a:ext cx="190416" cy="65419"/>
                </a:xfrm>
                <a:prstGeom prst="rect">
                  <a:avLst/>
                </a:prstGeom>
                <a:grpFill/>
                <a:ln w="3175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</p:grpSp>
          <p:sp>
            <p:nvSpPr>
              <p:cNvPr id="501" name="TextBox 500"/>
              <p:cNvSpPr txBox="1"/>
              <p:nvPr/>
            </p:nvSpPr>
            <p:spPr>
              <a:xfrm>
                <a:off x="1980020" y="763490"/>
                <a:ext cx="1190903" cy="3833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00" b="1" dirty="0" smtClean="0">
                    <a:solidFill>
                      <a:srgbClr val="FFFF00"/>
                    </a:solidFill>
                  </a:rPr>
                  <a:t>PRODUCTION</a:t>
                </a:r>
                <a:endParaRPr lang="en-US" sz="400" b="1" dirty="0">
                  <a:solidFill>
                    <a:srgbClr val="FFFF00"/>
                  </a:solidFill>
                </a:endParaRPr>
              </a:p>
            </p:txBody>
          </p:sp>
        </p:grpSp>
        <p:grpSp>
          <p:nvGrpSpPr>
            <p:cNvPr id="346" name="Group 345"/>
            <p:cNvGrpSpPr/>
            <p:nvPr/>
          </p:nvGrpSpPr>
          <p:grpSpPr>
            <a:xfrm>
              <a:off x="1225740" y="2304717"/>
              <a:ext cx="1837275" cy="1839788"/>
              <a:chOff x="2946481" y="2309957"/>
              <a:chExt cx="1837275" cy="1839788"/>
            </a:xfrm>
          </p:grpSpPr>
          <p:grpSp>
            <p:nvGrpSpPr>
              <p:cNvPr id="491" name="Group 490"/>
              <p:cNvGrpSpPr/>
              <p:nvPr/>
            </p:nvGrpSpPr>
            <p:grpSpPr>
              <a:xfrm>
                <a:off x="2946481" y="2309957"/>
                <a:ext cx="1837275" cy="1839788"/>
                <a:chOff x="2946481" y="2309957"/>
                <a:chExt cx="1837275" cy="1839788"/>
              </a:xfrm>
            </p:grpSpPr>
            <p:sp>
              <p:nvSpPr>
                <p:cNvPr id="494" name="Oval 493"/>
                <p:cNvSpPr/>
                <p:nvPr/>
              </p:nvSpPr>
              <p:spPr>
                <a:xfrm>
                  <a:off x="2946481" y="3188369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95" name="Oval 494"/>
                <p:cNvSpPr/>
                <p:nvPr/>
              </p:nvSpPr>
              <p:spPr>
                <a:xfrm rot="5400000">
                  <a:off x="3759817" y="2373777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96" name="Rectangle 495"/>
                <p:cNvSpPr/>
                <p:nvPr/>
              </p:nvSpPr>
              <p:spPr>
                <a:xfrm>
                  <a:off x="3262964" y="2627697"/>
                  <a:ext cx="1414914" cy="1414914"/>
                </a:xfrm>
                <a:prstGeom prst="rect">
                  <a:avLst/>
                </a:prstGeom>
                <a:solidFill>
                  <a:srgbClr val="062C4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97" name="Oval 496"/>
                <p:cNvSpPr/>
                <p:nvPr/>
              </p:nvSpPr>
              <p:spPr>
                <a:xfrm>
                  <a:off x="4362547" y="3188369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98" name="Oval 497"/>
                <p:cNvSpPr/>
                <p:nvPr/>
              </p:nvSpPr>
              <p:spPr>
                <a:xfrm rot="5400000">
                  <a:off x="3759817" y="3792356"/>
                  <a:ext cx="421209" cy="2935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492" name="Rectangle 491"/>
              <p:cNvSpPr/>
              <p:nvPr/>
            </p:nvSpPr>
            <p:spPr>
              <a:xfrm>
                <a:off x="3256614" y="3213100"/>
                <a:ext cx="45719" cy="244475"/>
              </a:xfrm>
              <a:prstGeom prst="rect">
                <a:avLst/>
              </a:prstGeom>
              <a:solidFill>
                <a:srgbClr val="062C4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3" name="Rectangle 492"/>
              <p:cNvSpPr/>
              <p:nvPr/>
            </p:nvSpPr>
            <p:spPr>
              <a:xfrm rot="5400000">
                <a:off x="3947561" y="2502828"/>
                <a:ext cx="45719" cy="244475"/>
              </a:xfrm>
              <a:prstGeom prst="rect">
                <a:avLst/>
              </a:prstGeom>
              <a:solidFill>
                <a:srgbClr val="062C4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47" name="TextBox 346"/>
            <p:cNvSpPr txBox="1"/>
            <p:nvPr/>
          </p:nvSpPr>
          <p:spPr>
            <a:xfrm>
              <a:off x="1509588" y="2632446"/>
              <a:ext cx="1510393" cy="383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" b="1" dirty="0" smtClean="0">
                  <a:solidFill>
                    <a:schemeClr val="bg1"/>
                  </a:solidFill>
                </a:rPr>
                <a:t>TRUCK MOVEMENT</a:t>
              </a:r>
              <a:endParaRPr lang="en-US" sz="400" b="1" dirty="0">
                <a:solidFill>
                  <a:schemeClr val="bg1"/>
                </a:solidFill>
              </a:endParaRPr>
            </a:p>
          </p:txBody>
        </p:sp>
        <p:grpSp>
          <p:nvGrpSpPr>
            <p:cNvPr id="348" name="Group 347"/>
            <p:cNvGrpSpPr/>
            <p:nvPr/>
          </p:nvGrpSpPr>
          <p:grpSpPr>
            <a:xfrm>
              <a:off x="2649377" y="2304717"/>
              <a:ext cx="1837275" cy="1839788"/>
              <a:chOff x="2946481" y="2309957"/>
              <a:chExt cx="1837275" cy="1839788"/>
            </a:xfrm>
          </p:grpSpPr>
          <p:grpSp>
            <p:nvGrpSpPr>
              <p:cNvPr id="483" name="Group 482"/>
              <p:cNvGrpSpPr/>
              <p:nvPr/>
            </p:nvGrpSpPr>
            <p:grpSpPr>
              <a:xfrm>
                <a:off x="2946481" y="2309957"/>
                <a:ext cx="1837275" cy="1839788"/>
                <a:chOff x="2946481" y="2309957"/>
                <a:chExt cx="1837275" cy="1839788"/>
              </a:xfrm>
            </p:grpSpPr>
            <p:sp>
              <p:nvSpPr>
                <p:cNvPr id="486" name="Oval 485"/>
                <p:cNvSpPr/>
                <p:nvPr/>
              </p:nvSpPr>
              <p:spPr>
                <a:xfrm>
                  <a:off x="2946481" y="3188369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87" name="Oval 486"/>
                <p:cNvSpPr/>
                <p:nvPr/>
              </p:nvSpPr>
              <p:spPr>
                <a:xfrm rot="5400000">
                  <a:off x="3759817" y="2373777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88" name="Rectangle 487"/>
                <p:cNvSpPr/>
                <p:nvPr/>
              </p:nvSpPr>
              <p:spPr>
                <a:xfrm>
                  <a:off x="3262964" y="2627697"/>
                  <a:ext cx="1414914" cy="1414914"/>
                </a:xfrm>
                <a:prstGeom prst="rect">
                  <a:avLst/>
                </a:prstGeom>
                <a:solidFill>
                  <a:srgbClr val="062C4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89" name="Oval 488"/>
                <p:cNvSpPr/>
                <p:nvPr/>
              </p:nvSpPr>
              <p:spPr>
                <a:xfrm>
                  <a:off x="4362547" y="3188369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90" name="Oval 489"/>
                <p:cNvSpPr/>
                <p:nvPr/>
              </p:nvSpPr>
              <p:spPr>
                <a:xfrm rot="5400000">
                  <a:off x="3759817" y="3792356"/>
                  <a:ext cx="421209" cy="2935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484" name="Rectangle 483"/>
              <p:cNvSpPr/>
              <p:nvPr/>
            </p:nvSpPr>
            <p:spPr>
              <a:xfrm>
                <a:off x="3246169" y="3213100"/>
                <a:ext cx="45719" cy="244475"/>
              </a:xfrm>
              <a:prstGeom prst="rect">
                <a:avLst/>
              </a:prstGeom>
              <a:solidFill>
                <a:srgbClr val="062C4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5" name="Rectangle 484"/>
              <p:cNvSpPr/>
              <p:nvPr/>
            </p:nvSpPr>
            <p:spPr>
              <a:xfrm rot="5400000">
                <a:off x="3947561" y="2502828"/>
                <a:ext cx="45719" cy="244475"/>
              </a:xfrm>
              <a:prstGeom prst="rect">
                <a:avLst/>
              </a:prstGeom>
              <a:solidFill>
                <a:srgbClr val="062C4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49" name="TextBox 348"/>
            <p:cNvSpPr txBox="1"/>
            <p:nvPr/>
          </p:nvSpPr>
          <p:spPr>
            <a:xfrm>
              <a:off x="3122433" y="2632934"/>
              <a:ext cx="1083073" cy="5367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400" b="1" dirty="0" smtClean="0">
                  <a:solidFill>
                    <a:schemeClr val="bg1"/>
                  </a:solidFill>
                </a:rPr>
                <a:t>STORAGE &amp;</a:t>
              </a:r>
            </a:p>
            <a:p>
              <a:pPr algn="ctr"/>
              <a:r>
                <a:rPr lang="en-US" sz="400" b="1" dirty="0" smtClean="0">
                  <a:solidFill>
                    <a:schemeClr val="bg1"/>
                  </a:solidFill>
                </a:rPr>
                <a:t>BLENDING</a:t>
              </a:r>
              <a:endParaRPr lang="en-US" sz="400" b="1" dirty="0">
                <a:solidFill>
                  <a:schemeClr val="bg1"/>
                </a:solidFill>
              </a:endParaRPr>
            </a:p>
          </p:txBody>
        </p:sp>
        <p:grpSp>
          <p:nvGrpSpPr>
            <p:cNvPr id="350" name="Group 349"/>
            <p:cNvGrpSpPr/>
            <p:nvPr/>
          </p:nvGrpSpPr>
          <p:grpSpPr>
            <a:xfrm>
              <a:off x="1594817" y="3208622"/>
              <a:ext cx="1301805" cy="242678"/>
              <a:chOff x="0" y="0"/>
              <a:chExt cx="3324858" cy="619760"/>
            </a:xfrm>
            <a:solidFill>
              <a:schemeClr val="bg1"/>
            </a:solidFill>
          </p:grpSpPr>
          <p:sp>
            <p:nvSpPr>
              <p:cNvPr id="464" name="Freeform 463"/>
              <p:cNvSpPr/>
              <p:nvPr/>
            </p:nvSpPr>
            <p:spPr>
              <a:xfrm>
                <a:off x="0" y="87696"/>
                <a:ext cx="691983" cy="460406"/>
              </a:xfrm>
              <a:custGeom>
                <a:avLst/>
                <a:gdLst>
                  <a:gd name="connsiteX0" fmla="*/ 57150 w 481012"/>
                  <a:gd name="connsiteY0" fmla="*/ 200025 h 442913"/>
                  <a:gd name="connsiteX1" fmla="*/ 57150 w 481012"/>
                  <a:gd name="connsiteY1" fmla="*/ 373857 h 442913"/>
                  <a:gd name="connsiteX2" fmla="*/ 0 w 481012"/>
                  <a:gd name="connsiteY2" fmla="*/ 373857 h 442913"/>
                  <a:gd name="connsiteX3" fmla="*/ 0 w 481012"/>
                  <a:gd name="connsiteY3" fmla="*/ 442913 h 442913"/>
                  <a:gd name="connsiteX4" fmla="*/ 481012 w 481012"/>
                  <a:gd name="connsiteY4" fmla="*/ 442913 h 442913"/>
                  <a:gd name="connsiteX5" fmla="*/ 476250 w 481012"/>
                  <a:gd name="connsiteY5" fmla="*/ 0 h 442913"/>
                  <a:gd name="connsiteX6" fmla="*/ 247650 w 481012"/>
                  <a:gd name="connsiteY6" fmla="*/ 2382 h 442913"/>
                  <a:gd name="connsiteX7" fmla="*/ 285750 w 481012"/>
                  <a:gd name="connsiteY7" fmla="*/ 16669 h 442913"/>
                  <a:gd name="connsiteX8" fmla="*/ 242887 w 481012"/>
                  <a:gd name="connsiteY8" fmla="*/ 133350 h 442913"/>
                  <a:gd name="connsiteX9" fmla="*/ 88106 w 481012"/>
                  <a:gd name="connsiteY9" fmla="*/ 157163 h 442913"/>
                  <a:gd name="connsiteX10" fmla="*/ 57150 w 481012"/>
                  <a:gd name="connsiteY10" fmla="*/ 200025 h 442913"/>
                  <a:gd name="connsiteX0" fmla="*/ 57150 w 481012"/>
                  <a:gd name="connsiteY0" fmla="*/ 200025 h 442913"/>
                  <a:gd name="connsiteX1" fmla="*/ 57150 w 481012"/>
                  <a:gd name="connsiteY1" fmla="*/ 373857 h 442913"/>
                  <a:gd name="connsiteX2" fmla="*/ 21432 w 481012"/>
                  <a:gd name="connsiteY2" fmla="*/ 373857 h 442913"/>
                  <a:gd name="connsiteX3" fmla="*/ 0 w 481012"/>
                  <a:gd name="connsiteY3" fmla="*/ 442913 h 442913"/>
                  <a:gd name="connsiteX4" fmla="*/ 481012 w 481012"/>
                  <a:gd name="connsiteY4" fmla="*/ 442913 h 442913"/>
                  <a:gd name="connsiteX5" fmla="*/ 476250 w 481012"/>
                  <a:gd name="connsiteY5" fmla="*/ 0 h 442913"/>
                  <a:gd name="connsiteX6" fmla="*/ 247650 w 481012"/>
                  <a:gd name="connsiteY6" fmla="*/ 2382 h 442913"/>
                  <a:gd name="connsiteX7" fmla="*/ 285750 w 481012"/>
                  <a:gd name="connsiteY7" fmla="*/ 16669 h 442913"/>
                  <a:gd name="connsiteX8" fmla="*/ 242887 w 481012"/>
                  <a:gd name="connsiteY8" fmla="*/ 133350 h 442913"/>
                  <a:gd name="connsiteX9" fmla="*/ 88106 w 481012"/>
                  <a:gd name="connsiteY9" fmla="*/ 157163 h 442913"/>
                  <a:gd name="connsiteX10" fmla="*/ 57150 w 481012"/>
                  <a:gd name="connsiteY10" fmla="*/ 200025 h 442913"/>
                  <a:gd name="connsiteX0" fmla="*/ 38100 w 461962"/>
                  <a:gd name="connsiteY0" fmla="*/ 200025 h 442913"/>
                  <a:gd name="connsiteX1" fmla="*/ 38100 w 461962"/>
                  <a:gd name="connsiteY1" fmla="*/ 373857 h 442913"/>
                  <a:gd name="connsiteX2" fmla="*/ 2382 w 461962"/>
                  <a:gd name="connsiteY2" fmla="*/ 373857 h 442913"/>
                  <a:gd name="connsiteX3" fmla="*/ 0 w 461962"/>
                  <a:gd name="connsiteY3" fmla="*/ 442913 h 442913"/>
                  <a:gd name="connsiteX4" fmla="*/ 461962 w 461962"/>
                  <a:gd name="connsiteY4" fmla="*/ 442913 h 442913"/>
                  <a:gd name="connsiteX5" fmla="*/ 457200 w 461962"/>
                  <a:gd name="connsiteY5" fmla="*/ 0 h 442913"/>
                  <a:gd name="connsiteX6" fmla="*/ 228600 w 461962"/>
                  <a:gd name="connsiteY6" fmla="*/ 2382 h 442913"/>
                  <a:gd name="connsiteX7" fmla="*/ 266700 w 461962"/>
                  <a:gd name="connsiteY7" fmla="*/ 16669 h 442913"/>
                  <a:gd name="connsiteX8" fmla="*/ 223837 w 461962"/>
                  <a:gd name="connsiteY8" fmla="*/ 133350 h 442913"/>
                  <a:gd name="connsiteX9" fmla="*/ 69056 w 461962"/>
                  <a:gd name="connsiteY9" fmla="*/ 157163 h 442913"/>
                  <a:gd name="connsiteX10" fmla="*/ 38100 w 461962"/>
                  <a:gd name="connsiteY10" fmla="*/ 200025 h 442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61962" h="442913">
                    <a:moveTo>
                      <a:pt x="38100" y="200025"/>
                    </a:moveTo>
                    <a:lnTo>
                      <a:pt x="38100" y="373857"/>
                    </a:lnTo>
                    <a:lnTo>
                      <a:pt x="2382" y="373857"/>
                    </a:lnTo>
                    <a:lnTo>
                      <a:pt x="0" y="442913"/>
                    </a:lnTo>
                    <a:lnTo>
                      <a:pt x="461962" y="442913"/>
                    </a:lnTo>
                    <a:cubicBezTo>
                      <a:pt x="460375" y="295275"/>
                      <a:pt x="458787" y="147638"/>
                      <a:pt x="457200" y="0"/>
                    </a:cubicBezTo>
                    <a:lnTo>
                      <a:pt x="228600" y="2382"/>
                    </a:lnTo>
                    <a:lnTo>
                      <a:pt x="266700" y="16669"/>
                    </a:lnTo>
                    <a:lnTo>
                      <a:pt x="223837" y="133350"/>
                    </a:lnTo>
                    <a:lnTo>
                      <a:pt x="69056" y="157163"/>
                    </a:lnTo>
                    <a:lnTo>
                      <a:pt x="38100" y="200025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465" name="Rectangle 464"/>
              <p:cNvSpPr/>
              <p:nvPr/>
            </p:nvSpPr>
            <p:spPr>
              <a:xfrm>
                <a:off x="444834" y="452182"/>
                <a:ext cx="397213" cy="126064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466" name="Oval 465"/>
              <p:cNvSpPr/>
              <p:nvPr/>
            </p:nvSpPr>
            <p:spPr>
              <a:xfrm>
                <a:off x="162203" y="444367"/>
                <a:ext cx="175487" cy="175393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cxnSp>
            <p:nvCxnSpPr>
              <p:cNvPr id="467" name="Straight Connector 466"/>
              <p:cNvCxnSpPr/>
              <p:nvPr/>
            </p:nvCxnSpPr>
            <p:spPr>
              <a:xfrm flipV="1">
                <a:off x="722145" y="0"/>
                <a:ext cx="0" cy="476302"/>
              </a:xfrm>
              <a:prstGeom prst="lin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8" name="Rectangle 467"/>
              <p:cNvSpPr/>
              <p:nvPr/>
            </p:nvSpPr>
            <p:spPr>
              <a:xfrm>
                <a:off x="1054686" y="54252"/>
                <a:ext cx="2226119" cy="342835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469" name="Rectangle 468"/>
              <p:cNvSpPr/>
              <p:nvPr/>
            </p:nvSpPr>
            <p:spPr>
              <a:xfrm>
                <a:off x="1432796" y="361880"/>
                <a:ext cx="1718367" cy="105233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 dirty="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 dirty="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470" name="Oval 469"/>
              <p:cNvSpPr/>
              <p:nvPr/>
            </p:nvSpPr>
            <p:spPr>
              <a:xfrm>
                <a:off x="1006005" y="444367"/>
                <a:ext cx="175487" cy="175393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471" name="Oval 470"/>
              <p:cNvSpPr/>
              <p:nvPr/>
            </p:nvSpPr>
            <p:spPr>
              <a:xfrm>
                <a:off x="1256936" y="444367"/>
                <a:ext cx="175487" cy="175393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472" name="Rectangle 471"/>
              <p:cNvSpPr/>
              <p:nvPr/>
            </p:nvSpPr>
            <p:spPr>
              <a:xfrm>
                <a:off x="613576" y="439299"/>
                <a:ext cx="884072" cy="105233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473" name="Rectangle 472"/>
              <p:cNvSpPr/>
              <p:nvPr/>
            </p:nvSpPr>
            <p:spPr>
              <a:xfrm>
                <a:off x="897259" y="390516"/>
                <a:ext cx="600389" cy="124699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474" name="Oval 473"/>
              <p:cNvSpPr/>
              <p:nvPr/>
            </p:nvSpPr>
            <p:spPr>
              <a:xfrm>
                <a:off x="2673479" y="444367"/>
                <a:ext cx="175487" cy="175393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475" name="Oval 474"/>
              <p:cNvSpPr/>
              <p:nvPr/>
            </p:nvSpPr>
            <p:spPr>
              <a:xfrm>
                <a:off x="2949788" y="444367"/>
                <a:ext cx="175487" cy="175393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476" name="Rectangle 475"/>
              <p:cNvSpPr/>
              <p:nvPr/>
            </p:nvSpPr>
            <p:spPr>
              <a:xfrm>
                <a:off x="2618168" y="369259"/>
                <a:ext cx="600389" cy="124699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477" name="Rectangle 476"/>
              <p:cNvSpPr/>
              <p:nvPr/>
            </p:nvSpPr>
            <p:spPr>
              <a:xfrm>
                <a:off x="3155707" y="409979"/>
                <a:ext cx="169151" cy="105233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cxnSp>
            <p:nvCxnSpPr>
              <p:cNvPr id="478" name="Straight Connector 477"/>
              <p:cNvCxnSpPr/>
              <p:nvPr/>
            </p:nvCxnSpPr>
            <p:spPr>
              <a:xfrm flipV="1">
                <a:off x="2233421" y="4640"/>
                <a:ext cx="0" cy="477128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9" name="Straight Connector 478"/>
              <p:cNvCxnSpPr/>
              <p:nvPr/>
            </p:nvCxnSpPr>
            <p:spPr>
              <a:xfrm flipV="1">
                <a:off x="2119260" y="4640"/>
                <a:ext cx="0" cy="477128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0" name="Rectangle 479"/>
              <p:cNvSpPr/>
              <p:nvPr/>
            </p:nvSpPr>
            <p:spPr>
              <a:xfrm>
                <a:off x="2090475" y="32328"/>
                <a:ext cx="173944" cy="105233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cxnSp>
            <p:nvCxnSpPr>
              <p:cNvPr id="481" name="Straight Connector 480"/>
              <p:cNvCxnSpPr/>
              <p:nvPr/>
            </p:nvCxnSpPr>
            <p:spPr>
              <a:xfrm>
                <a:off x="2021230" y="21365"/>
                <a:ext cx="312434" cy="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2" name="Rectangle 481"/>
              <p:cNvSpPr/>
              <p:nvPr/>
            </p:nvSpPr>
            <p:spPr>
              <a:xfrm>
                <a:off x="700027" y="96129"/>
                <a:ext cx="67022" cy="313047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100">
                  <a:effectLst/>
                  <a:ea typeface="Cambria" charset="0"/>
                  <a:cs typeface="Times New Roman" charset="0"/>
                </a:endParaRPr>
              </a:p>
            </p:txBody>
          </p:sp>
        </p:grpSp>
        <p:grpSp>
          <p:nvGrpSpPr>
            <p:cNvPr id="351" name="Group 350"/>
            <p:cNvGrpSpPr/>
            <p:nvPr/>
          </p:nvGrpSpPr>
          <p:grpSpPr>
            <a:xfrm>
              <a:off x="4058450" y="2310982"/>
              <a:ext cx="1837275" cy="1839788"/>
              <a:chOff x="8511102" y="4541436"/>
              <a:chExt cx="1837275" cy="1839788"/>
            </a:xfrm>
          </p:grpSpPr>
          <p:grpSp>
            <p:nvGrpSpPr>
              <p:cNvPr id="445" name="Group 444"/>
              <p:cNvGrpSpPr/>
              <p:nvPr/>
            </p:nvGrpSpPr>
            <p:grpSpPr>
              <a:xfrm>
                <a:off x="8511102" y="4541436"/>
                <a:ext cx="1837275" cy="1839788"/>
                <a:chOff x="2946481" y="2309957"/>
                <a:chExt cx="1837275" cy="1839788"/>
              </a:xfrm>
            </p:grpSpPr>
            <p:grpSp>
              <p:nvGrpSpPr>
                <p:cNvPr id="456" name="Group 455"/>
                <p:cNvGrpSpPr/>
                <p:nvPr/>
              </p:nvGrpSpPr>
              <p:grpSpPr>
                <a:xfrm>
                  <a:off x="2946481" y="2309957"/>
                  <a:ext cx="1837275" cy="1839788"/>
                  <a:chOff x="2946481" y="2309957"/>
                  <a:chExt cx="1837275" cy="1839788"/>
                </a:xfrm>
              </p:grpSpPr>
              <p:sp>
                <p:nvSpPr>
                  <p:cNvPr id="459" name="Oval 458"/>
                  <p:cNvSpPr/>
                  <p:nvPr/>
                </p:nvSpPr>
                <p:spPr>
                  <a:xfrm>
                    <a:off x="2946481" y="3188369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60" name="Oval 459"/>
                  <p:cNvSpPr/>
                  <p:nvPr/>
                </p:nvSpPr>
                <p:spPr>
                  <a:xfrm rot="5400000">
                    <a:off x="3759817" y="2373777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61" name="Rectangle 460"/>
                  <p:cNvSpPr/>
                  <p:nvPr/>
                </p:nvSpPr>
                <p:spPr>
                  <a:xfrm>
                    <a:off x="3262964" y="2627697"/>
                    <a:ext cx="1414914" cy="1414914"/>
                  </a:xfrm>
                  <a:prstGeom prst="rect">
                    <a:avLst/>
                  </a:prstGeom>
                  <a:solidFill>
                    <a:srgbClr val="062C49"/>
                  </a:solidFill>
                  <a:ln w="190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62" name="Oval 461"/>
                  <p:cNvSpPr/>
                  <p:nvPr/>
                </p:nvSpPr>
                <p:spPr>
                  <a:xfrm>
                    <a:off x="4362547" y="3188369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63" name="Oval 462"/>
                  <p:cNvSpPr/>
                  <p:nvPr/>
                </p:nvSpPr>
                <p:spPr>
                  <a:xfrm rot="5400000">
                    <a:off x="3759817" y="3792356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457" name="Rectangle 456"/>
                <p:cNvSpPr/>
                <p:nvPr/>
              </p:nvSpPr>
              <p:spPr>
                <a:xfrm>
                  <a:off x="3246169" y="3213100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58" name="Rectangle 457"/>
                <p:cNvSpPr/>
                <p:nvPr/>
              </p:nvSpPr>
              <p:spPr>
                <a:xfrm rot="5400000">
                  <a:off x="3947561" y="2502828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446" name="TextBox 445"/>
              <p:cNvSpPr txBox="1"/>
              <p:nvPr/>
            </p:nvSpPr>
            <p:spPr>
              <a:xfrm>
                <a:off x="9055723" y="4886669"/>
                <a:ext cx="963264" cy="3833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400" b="1" dirty="0" smtClean="0">
                    <a:solidFill>
                      <a:schemeClr val="bg1"/>
                    </a:solidFill>
                  </a:rPr>
                  <a:t>STORAGE</a:t>
                </a:r>
                <a:endParaRPr lang="en-US" sz="4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447" name="Group 446"/>
              <p:cNvGrpSpPr/>
              <p:nvPr/>
            </p:nvGrpSpPr>
            <p:grpSpPr>
              <a:xfrm>
                <a:off x="9013068" y="5359690"/>
                <a:ext cx="1053343" cy="484196"/>
                <a:chOff x="7091185" y="5400770"/>
                <a:chExt cx="578963" cy="484196"/>
              </a:xfrm>
            </p:grpSpPr>
            <p:grpSp>
              <p:nvGrpSpPr>
                <p:cNvPr id="448" name="Group 447"/>
                <p:cNvGrpSpPr/>
                <p:nvPr/>
              </p:nvGrpSpPr>
              <p:grpSpPr>
                <a:xfrm>
                  <a:off x="7188161" y="5400770"/>
                  <a:ext cx="426223" cy="484196"/>
                  <a:chOff x="1521849" y="2877621"/>
                  <a:chExt cx="975012" cy="798267"/>
                </a:xfrm>
                <a:solidFill>
                  <a:schemeClr val="bg1"/>
                </a:solidFill>
              </p:grpSpPr>
              <p:sp>
                <p:nvSpPr>
                  <p:cNvPr id="453" name="Rectangle 452"/>
                  <p:cNvSpPr/>
                  <p:nvPr/>
                </p:nvSpPr>
                <p:spPr>
                  <a:xfrm>
                    <a:off x="1521849" y="2926080"/>
                    <a:ext cx="916302" cy="749808"/>
                  </a:xfrm>
                  <a:prstGeom prst="rect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54" name="Trapezoid 453"/>
                  <p:cNvSpPr/>
                  <p:nvPr/>
                </p:nvSpPr>
                <p:spPr>
                  <a:xfrm>
                    <a:off x="1726586" y="2877621"/>
                    <a:ext cx="502921" cy="714604"/>
                  </a:xfrm>
                  <a:prstGeom prst="trapezoid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55" name="Trapezoid 454"/>
                  <p:cNvSpPr/>
                  <p:nvPr/>
                </p:nvSpPr>
                <p:spPr>
                  <a:xfrm rot="5400000">
                    <a:off x="2389296" y="3557264"/>
                    <a:ext cx="98772" cy="116359"/>
                  </a:xfrm>
                  <a:prstGeom prst="trapezoid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cxnSp>
              <p:nvCxnSpPr>
                <p:cNvPr id="449" name="Straight Connector 448"/>
                <p:cNvCxnSpPr/>
                <p:nvPr/>
              </p:nvCxnSpPr>
              <p:spPr>
                <a:xfrm>
                  <a:off x="7296567" y="5851525"/>
                  <a:ext cx="373581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0" name="Straight Connector 449"/>
                <p:cNvCxnSpPr/>
                <p:nvPr/>
              </p:nvCxnSpPr>
              <p:spPr>
                <a:xfrm flipV="1">
                  <a:off x="7163987" y="5407401"/>
                  <a:ext cx="0" cy="431377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1" name="Straight Connector 450"/>
                <p:cNvCxnSpPr/>
                <p:nvPr/>
              </p:nvCxnSpPr>
              <p:spPr>
                <a:xfrm>
                  <a:off x="7155206" y="5406111"/>
                  <a:ext cx="248043" cy="46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2" name="Straight Connector 451"/>
                <p:cNvCxnSpPr/>
                <p:nvPr/>
              </p:nvCxnSpPr>
              <p:spPr>
                <a:xfrm flipV="1">
                  <a:off x="7091185" y="5834219"/>
                  <a:ext cx="75411" cy="482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52" name="Group 351"/>
            <p:cNvGrpSpPr/>
            <p:nvPr/>
          </p:nvGrpSpPr>
          <p:grpSpPr>
            <a:xfrm>
              <a:off x="5454655" y="2308683"/>
              <a:ext cx="1837275" cy="1839788"/>
              <a:chOff x="2946481" y="2309957"/>
              <a:chExt cx="1837275" cy="1839788"/>
            </a:xfrm>
          </p:grpSpPr>
          <p:grpSp>
            <p:nvGrpSpPr>
              <p:cNvPr id="437" name="Group 436"/>
              <p:cNvGrpSpPr/>
              <p:nvPr/>
            </p:nvGrpSpPr>
            <p:grpSpPr>
              <a:xfrm>
                <a:off x="2946481" y="2309957"/>
                <a:ext cx="1837275" cy="1839788"/>
                <a:chOff x="2946481" y="2309957"/>
                <a:chExt cx="1837275" cy="1839788"/>
              </a:xfrm>
            </p:grpSpPr>
            <p:sp>
              <p:nvSpPr>
                <p:cNvPr id="440" name="Oval 439"/>
                <p:cNvSpPr/>
                <p:nvPr/>
              </p:nvSpPr>
              <p:spPr>
                <a:xfrm>
                  <a:off x="2946481" y="3188369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41" name="Oval 440"/>
                <p:cNvSpPr/>
                <p:nvPr/>
              </p:nvSpPr>
              <p:spPr>
                <a:xfrm rot="5400000">
                  <a:off x="3759817" y="2373777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42" name="Rectangle 441"/>
                <p:cNvSpPr/>
                <p:nvPr/>
              </p:nvSpPr>
              <p:spPr>
                <a:xfrm>
                  <a:off x="3262964" y="2627697"/>
                  <a:ext cx="1414914" cy="1414914"/>
                </a:xfrm>
                <a:prstGeom prst="rect">
                  <a:avLst/>
                </a:prstGeom>
                <a:solidFill>
                  <a:srgbClr val="062C4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43" name="Oval 442"/>
                <p:cNvSpPr/>
                <p:nvPr/>
              </p:nvSpPr>
              <p:spPr>
                <a:xfrm>
                  <a:off x="4362547" y="3188369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44" name="Oval 443"/>
                <p:cNvSpPr/>
                <p:nvPr/>
              </p:nvSpPr>
              <p:spPr>
                <a:xfrm rot="5400000">
                  <a:off x="3759817" y="3792356"/>
                  <a:ext cx="421209" cy="2935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438" name="Rectangle 437"/>
              <p:cNvSpPr/>
              <p:nvPr/>
            </p:nvSpPr>
            <p:spPr>
              <a:xfrm>
                <a:off x="3246169" y="3213100"/>
                <a:ext cx="45719" cy="244475"/>
              </a:xfrm>
              <a:prstGeom prst="rect">
                <a:avLst/>
              </a:prstGeom>
              <a:solidFill>
                <a:srgbClr val="062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9" name="Rectangle 438"/>
              <p:cNvSpPr/>
              <p:nvPr/>
            </p:nvSpPr>
            <p:spPr>
              <a:xfrm rot="5400000">
                <a:off x="3947561" y="2502828"/>
                <a:ext cx="45719" cy="244475"/>
              </a:xfrm>
              <a:prstGeom prst="rect">
                <a:avLst/>
              </a:prstGeom>
              <a:solidFill>
                <a:srgbClr val="062C4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53" name="TextBox 352"/>
            <p:cNvSpPr txBox="1"/>
            <p:nvPr/>
          </p:nvSpPr>
          <p:spPr>
            <a:xfrm>
              <a:off x="5664039" y="2634481"/>
              <a:ext cx="1626209" cy="383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" b="1" dirty="0" smtClean="0">
                  <a:solidFill>
                    <a:schemeClr val="bg1"/>
                  </a:solidFill>
                </a:rPr>
                <a:t>PIPELINE MOVEMENT</a:t>
              </a:r>
              <a:endParaRPr lang="en-US" sz="400" b="1" dirty="0">
                <a:solidFill>
                  <a:schemeClr val="bg1"/>
                </a:solidFill>
              </a:endParaRPr>
            </a:p>
          </p:txBody>
        </p:sp>
        <p:grpSp>
          <p:nvGrpSpPr>
            <p:cNvPr id="354" name="Group 353"/>
            <p:cNvGrpSpPr/>
            <p:nvPr/>
          </p:nvGrpSpPr>
          <p:grpSpPr>
            <a:xfrm>
              <a:off x="6866764" y="2306607"/>
              <a:ext cx="1837275" cy="1839788"/>
              <a:chOff x="8077807" y="2514304"/>
              <a:chExt cx="1837275" cy="1839788"/>
            </a:xfrm>
          </p:grpSpPr>
          <p:grpSp>
            <p:nvGrpSpPr>
              <p:cNvPr id="378" name="Group 377"/>
              <p:cNvGrpSpPr/>
              <p:nvPr/>
            </p:nvGrpSpPr>
            <p:grpSpPr>
              <a:xfrm>
                <a:off x="8077807" y="2514304"/>
                <a:ext cx="1837275" cy="1839788"/>
                <a:chOff x="2946481" y="2309957"/>
                <a:chExt cx="1837275" cy="1839788"/>
              </a:xfrm>
            </p:grpSpPr>
            <p:grpSp>
              <p:nvGrpSpPr>
                <p:cNvPr id="429" name="Group 428"/>
                <p:cNvGrpSpPr/>
                <p:nvPr/>
              </p:nvGrpSpPr>
              <p:grpSpPr>
                <a:xfrm>
                  <a:off x="2946481" y="2309957"/>
                  <a:ext cx="1837275" cy="1839788"/>
                  <a:chOff x="2946481" y="2309957"/>
                  <a:chExt cx="1837275" cy="1839788"/>
                </a:xfrm>
              </p:grpSpPr>
              <p:sp>
                <p:nvSpPr>
                  <p:cNvPr id="432" name="Oval 431"/>
                  <p:cNvSpPr/>
                  <p:nvPr/>
                </p:nvSpPr>
                <p:spPr>
                  <a:xfrm>
                    <a:off x="2946481" y="3188369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33" name="Oval 432"/>
                  <p:cNvSpPr/>
                  <p:nvPr/>
                </p:nvSpPr>
                <p:spPr>
                  <a:xfrm rot="5400000">
                    <a:off x="3759817" y="2373777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34" name="Rectangle 433"/>
                  <p:cNvSpPr/>
                  <p:nvPr/>
                </p:nvSpPr>
                <p:spPr>
                  <a:xfrm>
                    <a:off x="3262964" y="2627697"/>
                    <a:ext cx="1414914" cy="1414914"/>
                  </a:xfrm>
                  <a:prstGeom prst="rect">
                    <a:avLst/>
                  </a:prstGeom>
                  <a:solidFill>
                    <a:srgbClr val="062C49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35" name="Oval 434"/>
                  <p:cNvSpPr/>
                  <p:nvPr/>
                </p:nvSpPr>
                <p:spPr>
                  <a:xfrm>
                    <a:off x="4362547" y="3188369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36" name="Oval 435"/>
                  <p:cNvSpPr/>
                  <p:nvPr/>
                </p:nvSpPr>
                <p:spPr>
                  <a:xfrm rot="5400000">
                    <a:off x="3759817" y="3792356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430" name="Rectangle 429"/>
                <p:cNvSpPr/>
                <p:nvPr/>
              </p:nvSpPr>
              <p:spPr>
                <a:xfrm>
                  <a:off x="3246169" y="3213100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31" name="Rectangle 430"/>
                <p:cNvSpPr/>
                <p:nvPr/>
              </p:nvSpPr>
              <p:spPr>
                <a:xfrm rot="5400000">
                  <a:off x="3947561" y="2502828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379" name="Group 378"/>
              <p:cNvGrpSpPr/>
              <p:nvPr/>
            </p:nvGrpSpPr>
            <p:grpSpPr>
              <a:xfrm>
                <a:off x="8541505" y="3234396"/>
                <a:ext cx="1083145" cy="626883"/>
                <a:chOff x="8343834" y="4532492"/>
                <a:chExt cx="1058896" cy="495382"/>
              </a:xfrm>
              <a:solidFill>
                <a:srgbClr val="FFFF00"/>
              </a:solidFill>
            </p:grpSpPr>
            <p:sp>
              <p:nvSpPr>
                <p:cNvPr id="381" name="Rectangle 380"/>
                <p:cNvSpPr/>
                <p:nvPr/>
              </p:nvSpPr>
              <p:spPr>
                <a:xfrm>
                  <a:off x="8744688" y="4554286"/>
                  <a:ext cx="70126" cy="462180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382" name="Snip Same Side Corner Rectangle 381"/>
                <p:cNvSpPr/>
                <p:nvPr/>
              </p:nvSpPr>
              <p:spPr>
                <a:xfrm>
                  <a:off x="8879701" y="4759291"/>
                  <a:ext cx="66195" cy="257175"/>
                </a:xfrm>
                <a:prstGeom prst="snip2Same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383" name="Rectangle 382"/>
                <p:cNvSpPr/>
                <p:nvPr/>
              </p:nvSpPr>
              <p:spPr>
                <a:xfrm>
                  <a:off x="8889940" y="4661169"/>
                  <a:ext cx="45719" cy="281967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384" name="Snip Same Side Corner Rectangle 383"/>
                <p:cNvSpPr/>
                <p:nvPr/>
              </p:nvSpPr>
              <p:spPr>
                <a:xfrm>
                  <a:off x="9021709" y="4871619"/>
                  <a:ext cx="90412" cy="144847"/>
                </a:xfrm>
                <a:prstGeom prst="snip2SameRect">
                  <a:avLst>
                    <a:gd name="adj1" fmla="val 27202"/>
                    <a:gd name="adj2" fmla="val 0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385" name="Rectangle 384"/>
                <p:cNvSpPr/>
                <p:nvPr/>
              </p:nvSpPr>
              <p:spPr>
                <a:xfrm>
                  <a:off x="9044057" y="4695825"/>
                  <a:ext cx="45719" cy="320641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386" name="Snip Same Side Corner Rectangle 385"/>
                <p:cNvSpPr/>
                <p:nvPr/>
              </p:nvSpPr>
              <p:spPr>
                <a:xfrm>
                  <a:off x="8469489" y="4840796"/>
                  <a:ext cx="90412" cy="177933"/>
                </a:xfrm>
                <a:prstGeom prst="snip2SameRect">
                  <a:avLst>
                    <a:gd name="adj1" fmla="val 27202"/>
                    <a:gd name="adj2" fmla="val 0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387" name="Rectangle 386"/>
                <p:cNvSpPr/>
                <p:nvPr/>
              </p:nvSpPr>
              <p:spPr>
                <a:xfrm>
                  <a:off x="8491835" y="4736762"/>
                  <a:ext cx="45719" cy="281967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388" name="Straight Connector 387"/>
                <p:cNvCxnSpPr/>
                <p:nvPr/>
              </p:nvCxnSpPr>
              <p:spPr>
                <a:xfrm>
                  <a:off x="9029431" y="4713498"/>
                  <a:ext cx="72315" cy="33828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9" name="Straight Connector 388"/>
                <p:cNvCxnSpPr/>
                <p:nvPr/>
              </p:nvCxnSpPr>
              <p:spPr>
                <a:xfrm>
                  <a:off x="9030758" y="4747326"/>
                  <a:ext cx="72315" cy="33828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0" name="Straight Connector 389"/>
                <p:cNvCxnSpPr/>
                <p:nvPr/>
              </p:nvCxnSpPr>
              <p:spPr>
                <a:xfrm>
                  <a:off x="9028104" y="4780412"/>
                  <a:ext cx="81806" cy="33828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1" name="Straight Connector 390"/>
                <p:cNvCxnSpPr/>
                <p:nvPr/>
              </p:nvCxnSpPr>
              <p:spPr>
                <a:xfrm>
                  <a:off x="9029431" y="4814240"/>
                  <a:ext cx="72315" cy="33828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2" name="Straight Connector 391"/>
                <p:cNvCxnSpPr/>
                <p:nvPr/>
              </p:nvCxnSpPr>
              <p:spPr>
                <a:xfrm flipV="1">
                  <a:off x="8726858" y="4578342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3" name="Straight Connector 392"/>
                <p:cNvCxnSpPr/>
                <p:nvPr/>
              </p:nvCxnSpPr>
              <p:spPr>
                <a:xfrm flipV="1">
                  <a:off x="8726858" y="4610702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4" name="Straight Connector 393"/>
                <p:cNvCxnSpPr/>
                <p:nvPr/>
              </p:nvCxnSpPr>
              <p:spPr>
                <a:xfrm flipV="1">
                  <a:off x="8726858" y="4643062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5" name="Straight Connector 394"/>
                <p:cNvCxnSpPr/>
                <p:nvPr/>
              </p:nvCxnSpPr>
              <p:spPr>
                <a:xfrm flipV="1">
                  <a:off x="8726858" y="4672376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6" name="Straight Connector 395"/>
                <p:cNvCxnSpPr/>
                <p:nvPr/>
              </p:nvCxnSpPr>
              <p:spPr>
                <a:xfrm flipV="1">
                  <a:off x="8726858" y="4705617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7" name="Straight Connector 396"/>
                <p:cNvCxnSpPr/>
                <p:nvPr/>
              </p:nvCxnSpPr>
              <p:spPr>
                <a:xfrm flipV="1">
                  <a:off x="8726858" y="4737977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8" name="Straight Connector 397"/>
                <p:cNvCxnSpPr/>
                <p:nvPr/>
              </p:nvCxnSpPr>
              <p:spPr>
                <a:xfrm flipV="1">
                  <a:off x="8726858" y="4770337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9" name="Straight Connector 398"/>
                <p:cNvCxnSpPr/>
                <p:nvPr/>
              </p:nvCxnSpPr>
              <p:spPr>
                <a:xfrm flipV="1">
                  <a:off x="8726858" y="4799651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00" name="Rounded Rectangle 399"/>
                <p:cNvSpPr/>
                <p:nvPr/>
              </p:nvSpPr>
              <p:spPr>
                <a:xfrm rot="5400000">
                  <a:off x="8533033" y="4870046"/>
                  <a:ext cx="220392" cy="68091"/>
                </a:xfrm>
                <a:prstGeom prst="roundRect">
                  <a:avLst>
                    <a:gd name="adj" fmla="val 46297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401" name="Rounded Rectangle 400"/>
                <p:cNvSpPr/>
                <p:nvPr/>
              </p:nvSpPr>
              <p:spPr>
                <a:xfrm rot="5400000">
                  <a:off x="8631076" y="4870046"/>
                  <a:ext cx="220392" cy="68091"/>
                </a:xfrm>
                <a:prstGeom prst="roundRect">
                  <a:avLst>
                    <a:gd name="adj" fmla="val 46297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402" name="Straight Connector 401"/>
                <p:cNvCxnSpPr/>
                <p:nvPr/>
              </p:nvCxnSpPr>
              <p:spPr>
                <a:xfrm>
                  <a:off x="8644545" y="4788713"/>
                  <a:ext cx="291114" cy="0"/>
                </a:xfrm>
                <a:prstGeom prst="line">
                  <a:avLst/>
                </a:prstGeom>
                <a:grpFill/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3" name="Straight Connector 402"/>
                <p:cNvCxnSpPr/>
                <p:nvPr/>
              </p:nvCxnSpPr>
              <p:spPr>
                <a:xfrm flipV="1">
                  <a:off x="8832645" y="4797326"/>
                  <a:ext cx="0" cy="197189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4" name="Straight Connector 403"/>
                <p:cNvCxnSpPr/>
                <p:nvPr/>
              </p:nvCxnSpPr>
              <p:spPr>
                <a:xfrm>
                  <a:off x="8629849" y="4978640"/>
                  <a:ext cx="434597" cy="0"/>
                </a:xfrm>
                <a:prstGeom prst="line">
                  <a:avLst/>
                </a:prstGeom>
                <a:grpFill/>
                <a:ln w="1905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5" name="Straight Connector 404"/>
                <p:cNvCxnSpPr/>
                <p:nvPr/>
              </p:nvCxnSpPr>
              <p:spPr>
                <a:xfrm flipV="1">
                  <a:off x="8979509" y="4876783"/>
                  <a:ext cx="105878" cy="1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6" name="Straight Connector 405"/>
                <p:cNvCxnSpPr/>
                <p:nvPr/>
              </p:nvCxnSpPr>
              <p:spPr>
                <a:xfrm flipV="1">
                  <a:off x="8979509" y="4879931"/>
                  <a:ext cx="0" cy="134357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7" name="Straight Connector 406"/>
                <p:cNvCxnSpPr/>
                <p:nvPr/>
              </p:nvCxnSpPr>
              <p:spPr>
                <a:xfrm>
                  <a:off x="8522658" y="4895920"/>
                  <a:ext cx="116880" cy="1191"/>
                </a:xfrm>
                <a:prstGeom prst="line">
                  <a:avLst/>
                </a:prstGeom>
                <a:grpFill/>
                <a:ln w="1905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8" name="Straight Connector 407"/>
                <p:cNvCxnSpPr/>
                <p:nvPr/>
              </p:nvCxnSpPr>
              <p:spPr>
                <a:xfrm>
                  <a:off x="8529072" y="5006574"/>
                  <a:ext cx="116880" cy="1191"/>
                </a:xfrm>
                <a:prstGeom prst="line">
                  <a:avLst/>
                </a:prstGeom>
                <a:grpFill/>
                <a:ln w="1905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9" name="Straight Connector 408"/>
                <p:cNvCxnSpPr/>
                <p:nvPr/>
              </p:nvCxnSpPr>
              <p:spPr>
                <a:xfrm flipV="1">
                  <a:off x="8480099" y="4709527"/>
                  <a:ext cx="0" cy="194564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10" name="Rectangle 409"/>
                <p:cNvSpPr/>
                <p:nvPr/>
              </p:nvSpPr>
              <p:spPr>
                <a:xfrm>
                  <a:off x="8755151" y="4532492"/>
                  <a:ext cx="45719" cy="102073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411" name="Rounded Rectangle 410"/>
                <p:cNvSpPr/>
                <p:nvPr/>
              </p:nvSpPr>
              <p:spPr>
                <a:xfrm>
                  <a:off x="9139572" y="4932950"/>
                  <a:ext cx="155887" cy="649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412" name="Trapezoid 411"/>
                <p:cNvSpPr/>
                <p:nvPr/>
              </p:nvSpPr>
              <p:spPr>
                <a:xfrm>
                  <a:off x="9162607" y="4948782"/>
                  <a:ext cx="45719" cy="71517"/>
                </a:xfrm>
                <a:prstGeom prst="trapezoid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413" name="Trapezoid 412"/>
                <p:cNvSpPr/>
                <p:nvPr/>
              </p:nvSpPr>
              <p:spPr>
                <a:xfrm>
                  <a:off x="9234262" y="4948781"/>
                  <a:ext cx="45719" cy="71517"/>
                </a:xfrm>
                <a:prstGeom prst="trapezoid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414" name="Straight Connector 413"/>
                <p:cNvCxnSpPr/>
                <p:nvPr/>
              </p:nvCxnSpPr>
              <p:spPr>
                <a:xfrm>
                  <a:off x="8899304" y="4913440"/>
                  <a:ext cx="324679" cy="0"/>
                </a:xfrm>
                <a:prstGeom prst="line">
                  <a:avLst/>
                </a:prstGeom>
                <a:grpFill/>
                <a:ln w="1905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15" name="Trapezoid 414"/>
                <p:cNvSpPr/>
                <p:nvPr/>
              </p:nvSpPr>
              <p:spPr>
                <a:xfrm>
                  <a:off x="9201124" y="4913440"/>
                  <a:ext cx="45719" cy="77854"/>
                </a:xfrm>
                <a:prstGeom prst="trapezoid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416" name="Straight Connector 415"/>
                <p:cNvCxnSpPr/>
                <p:nvPr/>
              </p:nvCxnSpPr>
              <p:spPr>
                <a:xfrm>
                  <a:off x="8581098" y="4856145"/>
                  <a:ext cx="236969" cy="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7" name="Straight Connector 416"/>
                <p:cNvCxnSpPr/>
                <p:nvPr/>
              </p:nvCxnSpPr>
              <p:spPr>
                <a:xfrm>
                  <a:off x="8577845" y="4929762"/>
                  <a:ext cx="236969" cy="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8" name="Straight Connector 417"/>
                <p:cNvCxnSpPr/>
                <p:nvPr/>
              </p:nvCxnSpPr>
              <p:spPr>
                <a:xfrm>
                  <a:off x="8577845" y="4980351"/>
                  <a:ext cx="236969" cy="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9" name="Straight Connector 418"/>
                <p:cNvCxnSpPr/>
                <p:nvPr/>
              </p:nvCxnSpPr>
              <p:spPr>
                <a:xfrm flipV="1">
                  <a:off x="8587512" y="4844995"/>
                  <a:ext cx="0" cy="179806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0" name="Straight Connector 419"/>
                <p:cNvCxnSpPr/>
                <p:nvPr/>
              </p:nvCxnSpPr>
              <p:spPr>
                <a:xfrm flipV="1">
                  <a:off x="8645952" y="4848068"/>
                  <a:ext cx="0" cy="179806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1" name="Straight Connector 420"/>
                <p:cNvCxnSpPr/>
                <p:nvPr/>
              </p:nvCxnSpPr>
              <p:spPr>
                <a:xfrm flipV="1">
                  <a:off x="8689979" y="4844995"/>
                  <a:ext cx="0" cy="179806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2" name="Straight Connector 421"/>
                <p:cNvCxnSpPr/>
                <p:nvPr/>
              </p:nvCxnSpPr>
              <p:spPr>
                <a:xfrm>
                  <a:off x="8586186" y="4845856"/>
                  <a:ext cx="203590" cy="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3" name="Straight Connector 422"/>
                <p:cNvCxnSpPr/>
                <p:nvPr/>
              </p:nvCxnSpPr>
              <p:spPr>
                <a:xfrm>
                  <a:off x="8377759" y="4980351"/>
                  <a:ext cx="170412" cy="0"/>
                </a:xfrm>
                <a:prstGeom prst="line">
                  <a:avLst/>
                </a:prstGeom>
                <a:grpFill/>
                <a:ln w="28575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4" name="Straight Connector 423"/>
                <p:cNvCxnSpPr/>
                <p:nvPr/>
              </p:nvCxnSpPr>
              <p:spPr>
                <a:xfrm>
                  <a:off x="9102267" y="4991294"/>
                  <a:ext cx="264907" cy="0"/>
                </a:xfrm>
                <a:prstGeom prst="line">
                  <a:avLst/>
                </a:prstGeom>
                <a:grpFill/>
                <a:ln w="28575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25" name="Snip Single Corner Rectangle 424"/>
                <p:cNvSpPr/>
                <p:nvPr/>
              </p:nvSpPr>
              <p:spPr>
                <a:xfrm>
                  <a:off x="9357011" y="4979082"/>
                  <a:ext cx="45719" cy="45719"/>
                </a:xfrm>
                <a:prstGeom prst="snip1Rect">
                  <a:avLst>
                    <a:gd name="adj" fmla="val 44121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426" name="Snip Single Corner Rectangle 425"/>
                <p:cNvSpPr/>
                <p:nvPr/>
              </p:nvSpPr>
              <p:spPr>
                <a:xfrm flipH="1">
                  <a:off x="8343834" y="4968569"/>
                  <a:ext cx="45719" cy="45719"/>
                </a:xfrm>
                <a:prstGeom prst="snip1Rect">
                  <a:avLst>
                    <a:gd name="adj" fmla="val 44121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427" name="Snip Same Side Corner Rectangle 426"/>
                <p:cNvSpPr/>
                <p:nvPr/>
              </p:nvSpPr>
              <p:spPr>
                <a:xfrm>
                  <a:off x="8948946" y="4971609"/>
                  <a:ext cx="45719" cy="45719"/>
                </a:xfrm>
                <a:prstGeom prst="snip2Same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428" name="Straight Connector 427"/>
                <p:cNvCxnSpPr/>
                <p:nvPr/>
              </p:nvCxnSpPr>
              <p:spPr>
                <a:xfrm>
                  <a:off x="8755531" y="5001588"/>
                  <a:ext cx="169670" cy="0"/>
                </a:xfrm>
                <a:prstGeom prst="line">
                  <a:avLst/>
                </a:prstGeom>
                <a:grpFill/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80" name="TextBox 379"/>
              <p:cNvSpPr txBox="1"/>
              <p:nvPr/>
            </p:nvSpPr>
            <p:spPr>
              <a:xfrm>
                <a:off x="8344999" y="2840777"/>
                <a:ext cx="1522374" cy="3833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00" b="1" dirty="0" smtClean="0">
                    <a:solidFill>
                      <a:srgbClr val="FFFF00"/>
                    </a:solidFill>
                  </a:rPr>
                  <a:t>REFINERY DELIVERY</a:t>
                </a:r>
                <a:endParaRPr lang="en-US" sz="400" b="1" dirty="0">
                  <a:solidFill>
                    <a:srgbClr val="FFFF00"/>
                  </a:solidFill>
                </a:endParaRPr>
              </a:p>
            </p:txBody>
          </p:sp>
        </p:grpSp>
        <p:grpSp>
          <p:nvGrpSpPr>
            <p:cNvPr id="355" name="Group 354"/>
            <p:cNvGrpSpPr/>
            <p:nvPr/>
          </p:nvGrpSpPr>
          <p:grpSpPr>
            <a:xfrm>
              <a:off x="5911960" y="3219649"/>
              <a:ext cx="1151197" cy="231700"/>
              <a:chOff x="5390853" y="2966385"/>
              <a:chExt cx="1010927" cy="203468"/>
            </a:xfrm>
            <a:solidFill>
              <a:schemeClr val="bg1"/>
            </a:solidFill>
          </p:grpSpPr>
          <p:sp>
            <p:nvSpPr>
              <p:cNvPr id="372" name="Rectangle 371"/>
              <p:cNvSpPr/>
              <p:nvPr/>
            </p:nvSpPr>
            <p:spPr>
              <a:xfrm>
                <a:off x="5390853" y="2978157"/>
                <a:ext cx="918892" cy="101974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3" name="Trapezoid 372"/>
              <p:cNvSpPr/>
              <p:nvPr/>
            </p:nvSpPr>
            <p:spPr>
              <a:xfrm>
                <a:off x="5486583" y="2966386"/>
                <a:ext cx="72976" cy="203467"/>
              </a:xfrm>
              <a:prstGeom prst="trapezoid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4" name="Trapezoid 373"/>
              <p:cNvSpPr/>
              <p:nvPr/>
            </p:nvSpPr>
            <p:spPr>
              <a:xfrm>
                <a:off x="5755977" y="2966385"/>
                <a:ext cx="72976" cy="203467"/>
              </a:xfrm>
              <a:prstGeom prst="trapezoid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5" name="Trapezoid 374"/>
              <p:cNvSpPr/>
              <p:nvPr/>
            </p:nvSpPr>
            <p:spPr>
              <a:xfrm>
                <a:off x="6010260" y="2966385"/>
                <a:ext cx="72976" cy="203467"/>
              </a:xfrm>
              <a:prstGeom prst="trapezoid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6" name="Oval 375"/>
              <p:cNvSpPr/>
              <p:nvPr/>
            </p:nvSpPr>
            <p:spPr>
              <a:xfrm>
                <a:off x="6262147" y="2978157"/>
                <a:ext cx="110661" cy="110661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7" name="Parallelogram 376"/>
              <p:cNvSpPr/>
              <p:nvPr/>
            </p:nvSpPr>
            <p:spPr>
              <a:xfrm flipH="1">
                <a:off x="6275621" y="3023088"/>
                <a:ext cx="126159" cy="142844"/>
              </a:xfrm>
              <a:prstGeom prst="parallelogram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6" name="Group 355"/>
            <p:cNvGrpSpPr/>
            <p:nvPr/>
          </p:nvGrpSpPr>
          <p:grpSpPr>
            <a:xfrm>
              <a:off x="3127760" y="3083109"/>
              <a:ext cx="1094899" cy="485763"/>
              <a:chOff x="7091185" y="5400770"/>
              <a:chExt cx="1094899" cy="485763"/>
            </a:xfrm>
          </p:grpSpPr>
          <p:grpSp>
            <p:nvGrpSpPr>
              <p:cNvPr id="357" name="Group 356"/>
              <p:cNvGrpSpPr/>
              <p:nvPr/>
            </p:nvGrpSpPr>
            <p:grpSpPr>
              <a:xfrm>
                <a:off x="7188161" y="5400770"/>
                <a:ext cx="426223" cy="484196"/>
                <a:chOff x="1521849" y="2877621"/>
                <a:chExt cx="975012" cy="798267"/>
              </a:xfrm>
              <a:solidFill>
                <a:schemeClr val="bg1"/>
              </a:solidFill>
            </p:grpSpPr>
            <p:sp>
              <p:nvSpPr>
                <p:cNvPr id="369" name="Rectangle 368"/>
                <p:cNvSpPr/>
                <p:nvPr/>
              </p:nvSpPr>
              <p:spPr>
                <a:xfrm>
                  <a:off x="1521849" y="2926080"/>
                  <a:ext cx="916302" cy="749808"/>
                </a:xfrm>
                <a:prstGeom prst="rect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70" name="Trapezoid 369"/>
                <p:cNvSpPr/>
                <p:nvPr/>
              </p:nvSpPr>
              <p:spPr>
                <a:xfrm>
                  <a:off x="1726586" y="2877621"/>
                  <a:ext cx="502921" cy="714604"/>
                </a:xfrm>
                <a:prstGeom prst="trapezoid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71" name="Trapezoid 370"/>
                <p:cNvSpPr/>
                <p:nvPr/>
              </p:nvSpPr>
              <p:spPr>
                <a:xfrm rot="5400000">
                  <a:off x="2389296" y="3557264"/>
                  <a:ext cx="98772" cy="116359"/>
                </a:xfrm>
                <a:prstGeom prst="trapezoid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358" name="Group 357"/>
              <p:cNvGrpSpPr/>
              <p:nvPr/>
            </p:nvGrpSpPr>
            <p:grpSpPr>
              <a:xfrm>
                <a:off x="7696325" y="5402337"/>
                <a:ext cx="421078" cy="484196"/>
                <a:chOff x="1521849" y="2877621"/>
                <a:chExt cx="963241" cy="798267"/>
              </a:xfrm>
              <a:solidFill>
                <a:schemeClr val="bg1"/>
              </a:solidFill>
            </p:grpSpPr>
            <p:sp>
              <p:nvSpPr>
                <p:cNvPr id="366" name="Rectangle 365"/>
                <p:cNvSpPr/>
                <p:nvPr/>
              </p:nvSpPr>
              <p:spPr>
                <a:xfrm>
                  <a:off x="1521849" y="2926080"/>
                  <a:ext cx="916302" cy="749808"/>
                </a:xfrm>
                <a:prstGeom prst="rect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67" name="Trapezoid 366"/>
                <p:cNvSpPr/>
                <p:nvPr/>
              </p:nvSpPr>
              <p:spPr>
                <a:xfrm>
                  <a:off x="1726586" y="2877621"/>
                  <a:ext cx="502920" cy="714604"/>
                </a:xfrm>
                <a:prstGeom prst="trapezoid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68" name="Trapezoid 367"/>
                <p:cNvSpPr/>
                <p:nvPr/>
              </p:nvSpPr>
              <p:spPr>
                <a:xfrm rot="5400000">
                  <a:off x="2382120" y="3561858"/>
                  <a:ext cx="101355" cy="104585"/>
                </a:xfrm>
                <a:prstGeom prst="trapezoid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cxnSp>
            <p:nvCxnSpPr>
              <p:cNvPr id="359" name="Straight Connector 358"/>
              <p:cNvCxnSpPr/>
              <p:nvPr/>
            </p:nvCxnSpPr>
            <p:spPr>
              <a:xfrm>
                <a:off x="7296567" y="5851525"/>
                <a:ext cx="373581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0" name="Straight Connector 359"/>
              <p:cNvCxnSpPr/>
              <p:nvPr/>
            </p:nvCxnSpPr>
            <p:spPr>
              <a:xfrm>
                <a:off x="7773451" y="5851525"/>
                <a:ext cx="412633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1" name="Straight Connector 360"/>
              <p:cNvCxnSpPr/>
              <p:nvPr/>
            </p:nvCxnSpPr>
            <p:spPr>
              <a:xfrm flipV="1">
                <a:off x="7670148" y="5407205"/>
                <a:ext cx="0" cy="44799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2" name="Straight Connector 361"/>
              <p:cNvCxnSpPr/>
              <p:nvPr/>
            </p:nvCxnSpPr>
            <p:spPr>
              <a:xfrm flipV="1">
                <a:off x="7163987" y="5407401"/>
                <a:ext cx="0" cy="431377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3" name="Straight Connector 362"/>
              <p:cNvCxnSpPr/>
              <p:nvPr/>
            </p:nvCxnSpPr>
            <p:spPr>
              <a:xfrm>
                <a:off x="7663185" y="5407205"/>
                <a:ext cx="248043" cy="46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4" name="Straight Connector 363"/>
              <p:cNvCxnSpPr/>
              <p:nvPr/>
            </p:nvCxnSpPr>
            <p:spPr>
              <a:xfrm>
                <a:off x="7155206" y="5406111"/>
                <a:ext cx="248043" cy="46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5" name="Straight Connector 364"/>
              <p:cNvCxnSpPr/>
              <p:nvPr/>
            </p:nvCxnSpPr>
            <p:spPr>
              <a:xfrm flipV="1">
                <a:off x="7091185" y="5834219"/>
                <a:ext cx="75411" cy="482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824022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5 Primary Challenges for Crude Oil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200151"/>
            <a:ext cx="8042564" cy="3840976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sz="1600" dirty="0" smtClean="0">
                <a:solidFill>
                  <a:schemeClr val="tx1"/>
                </a:solidFill>
              </a:rPr>
              <a:t>How much did I produce and where was it delivered?</a:t>
            </a:r>
          </a:p>
          <a:p>
            <a:pPr marL="1141413" lvl="2" indent="-285750"/>
            <a:r>
              <a:rPr lang="en-US" sz="1200" dirty="0" smtClean="0">
                <a:solidFill>
                  <a:schemeClr val="accent6"/>
                </a:solidFill>
              </a:rPr>
              <a:t>P&amp;L swings significantly as volumes are actualized.</a:t>
            </a:r>
          </a:p>
          <a:p>
            <a:pPr marL="1141413" lvl="2" indent="-285750"/>
            <a:r>
              <a:rPr lang="en-US" sz="1200" dirty="0" smtClean="0">
                <a:solidFill>
                  <a:schemeClr val="accent6"/>
                </a:solidFill>
              </a:rPr>
              <a:t>Transportation costs are unknown until after the month ends.</a:t>
            </a:r>
          </a:p>
          <a:p>
            <a:pPr marL="1141413" lvl="2" indent="-285750"/>
            <a:endParaRPr lang="en-US" sz="800" dirty="0" smtClean="0">
              <a:solidFill>
                <a:schemeClr val="accent6"/>
              </a:solidFill>
            </a:endParaRPr>
          </a:p>
          <a:p>
            <a:pPr marL="1370013" lvl="2" indent="-514350"/>
            <a:endParaRPr lang="en-US" sz="1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1600" dirty="0" smtClean="0">
                <a:solidFill>
                  <a:schemeClr val="tx1"/>
                </a:solidFill>
              </a:rPr>
              <a:t>What exactly do I have in my inventory?</a:t>
            </a:r>
          </a:p>
          <a:p>
            <a:pPr marL="1141413" lvl="2" indent="-285750"/>
            <a:r>
              <a:rPr lang="en-US" sz="1200" dirty="0" smtClean="0">
                <a:solidFill>
                  <a:schemeClr val="accent6"/>
                </a:solidFill>
              </a:rPr>
              <a:t>Significant charges occur for “out of spec” crude oil.</a:t>
            </a:r>
          </a:p>
          <a:p>
            <a:pPr marL="1141413" lvl="2" indent="-285750"/>
            <a:r>
              <a:rPr lang="en-US" sz="1200" dirty="0" smtClean="0">
                <a:solidFill>
                  <a:schemeClr val="accent6"/>
                </a:solidFill>
              </a:rPr>
              <a:t>Even light oil must be blended down to meet refinery specs.</a:t>
            </a:r>
          </a:p>
          <a:p>
            <a:pPr marL="1141413" lvl="2" indent="-285750"/>
            <a:endParaRPr lang="en-US" sz="8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1600" dirty="0" smtClean="0"/>
              <a:t>Why are their huge swings in VAR and portfolio values every month?</a:t>
            </a:r>
          </a:p>
          <a:p>
            <a:pPr marL="1141413" lvl="2" indent="-285750"/>
            <a:r>
              <a:rPr lang="en-US" sz="1200" dirty="0" smtClean="0"/>
              <a:t>VAR is overstated which could cause actions to drive risk even higher.</a:t>
            </a:r>
          </a:p>
          <a:p>
            <a:pPr marL="1141413" lvl="2" indent="-285750"/>
            <a:r>
              <a:rPr lang="en-US" sz="1200" dirty="0" smtClean="0"/>
              <a:t>Portfolio values swing wildly due to irregular deliveries.</a:t>
            </a:r>
          </a:p>
          <a:p>
            <a:pPr marL="1141413" lvl="2" indent="-285750"/>
            <a:endParaRPr lang="en-US" sz="8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1600" dirty="0" smtClean="0"/>
              <a:t>Why don’t my employees use  the CTRM system for physical crude oil?</a:t>
            </a:r>
          </a:p>
          <a:p>
            <a:pPr marL="1141413" lvl="2" indent="-285750"/>
            <a:r>
              <a:rPr lang="en-US" sz="1200" dirty="0" smtClean="0"/>
              <a:t>Crude operations run on Excel, Post It Notes, and emails.</a:t>
            </a:r>
          </a:p>
          <a:p>
            <a:pPr marL="1141413" lvl="2" indent="-285750"/>
            <a:r>
              <a:rPr lang="en-US" sz="1200" dirty="0" smtClean="0"/>
              <a:t>Piles of paper logistics tickets abound.</a:t>
            </a:r>
          </a:p>
          <a:p>
            <a:pPr marL="1141413" lvl="2" indent="-285750"/>
            <a:endParaRPr lang="en-US" sz="8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Should I export my Crude Oil and if so, where do I export it to?</a:t>
            </a:r>
          </a:p>
          <a:p>
            <a:pPr marL="1141413" lvl="2" indent="-285750"/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Many organizations lack the personnel to both evaluate and operationally handle exports.</a:t>
            </a:r>
          </a:p>
          <a:p>
            <a:pPr marL="1141413" lvl="2" indent="-285750"/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Many systems have no international or vessel functionality.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971550" lvl="1" indent="-514350"/>
            <a:endParaRPr lang="en-US" sz="9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769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0"/>
            <a:ext cx="8458200" cy="548879"/>
          </a:xfrm>
        </p:spPr>
        <p:txBody>
          <a:bodyPr/>
          <a:lstStyle/>
          <a:p>
            <a:r>
              <a:rPr lang="en-US" sz="2800" dirty="0" smtClean="0"/>
              <a:t>Validated Point of View with E&amp;P and Crude Marketing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 smtClean="0"/>
              <a:t>Validated first 4 points with the following companies prior to October 2015: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/>
              <a:t>American Energy Management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/>
              <a:t>Chevron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/>
              <a:t>Conoco </a:t>
            </a:r>
            <a:endParaRPr lang="en-US" sz="1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 smtClean="0"/>
              <a:t>Continuum </a:t>
            </a:r>
            <a:endParaRPr lang="en-US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/>
              <a:t>Eagle Energy Partners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/>
              <a:t>EDF Crude Marketing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/>
              <a:t>Memorial Resource Development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 smtClean="0"/>
              <a:t>NGL Energy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 smtClean="0"/>
              <a:t>Phillips 66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 smtClean="0"/>
              <a:t>Plains </a:t>
            </a:r>
            <a:r>
              <a:rPr lang="en-US" sz="1600" dirty="0"/>
              <a:t>All American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/>
              <a:t>Shell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 err="1" smtClean="0"/>
              <a:t>Texon</a:t>
            </a:r>
            <a:r>
              <a:rPr lang="en-US" sz="1600" dirty="0" smtClean="0"/>
              <a:t> L.P.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 err="1" smtClean="0"/>
              <a:t>Unipec</a:t>
            </a:r>
            <a:r>
              <a:rPr lang="en-US" sz="1600" dirty="0" smtClean="0"/>
              <a:t> (Also Sinopec &amp; Chesapeake)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 smtClean="0"/>
              <a:t>Sunoco </a:t>
            </a:r>
            <a:r>
              <a:rPr lang="en-US" sz="1600" dirty="0"/>
              <a:t>Logistics</a:t>
            </a:r>
          </a:p>
          <a:p>
            <a:endParaRPr lang="en-US" sz="2000" dirty="0" smtClean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14186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0"/>
            <a:ext cx="8458200" cy="548879"/>
          </a:xfrm>
        </p:spPr>
        <p:txBody>
          <a:bodyPr/>
          <a:lstStyle/>
          <a:p>
            <a:r>
              <a:rPr lang="en-US" sz="2800" dirty="0" smtClean="0"/>
              <a:t>Additional Validation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 smtClean="0"/>
              <a:t>Also Validated with Allegro customers: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 smtClean="0"/>
              <a:t>Encana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 smtClean="0"/>
              <a:t>OXY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 smtClean="0"/>
              <a:t>Genesis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 smtClean="0"/>
              <a:t>Marathon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 smtClean="0"/>
              <a:t>Noble</a:t>
            </a:r>
            <a:endParaRPr lang="en-US" sz="1600" dirty="0"/>
          </a:p>
          <a:p>
            <a:endParaRPr lang="en-US" sz="2000" dirty="0" smtClean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178775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Current State of Refined Products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9413" y="1142212"/>
            <a:ext cx="7772400" cy="3428999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1800" dirty="0" smtClean="0"/>
              <a:t>Complex business is lacking in systems to support it.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smtClean="0"/>
              <a:t>Utilizes multiple non-integrated information systems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smtClean="0"/>
              <a:t>Securing Feedstock will become more challenging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smtClean="0"/>
              <a:t>Extreme invoicing challenges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smtClean="0"/>
              <a:t>Risk and counterparty Credit are increasingly important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smtClean="0"/>
              <a:t>Global oversupply of major refined products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smtClean="0"/>
              <a:t>Supply demand imbalances of specialized products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Weather events can have huge impacts</a:t>
            </a:r>
            <a:endParaRPr lang="en-US" sz="1600" b="1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5751097" y="1083035"/>
            <a:ext cx="2428226" cy="3939514"/>
            <a:chOff x="5750422" y="533113"/>
            <a:chExt cx="2572289" cy="4173239"/>
          </a:xfrm>
        </p:grpSpPr>
        <p:grpSp>
          <p:nvGrpSpPr>
            <p:cNvPr id="529" name="Group 528"/>
            <p:cNvGrpSpPr/>
            <p:nvPr/>
          </p:nvGrpSpPr>
          <p:grpSpPr>
            <a:xfrm>
              <a:off x="5750422" y="2103820"/>
              <a:ext cx="1012637" cy="1014023"/>
              <a:chOff x="8511102" y="4541436"/>
              <a:chExt cx="1837275" cy="1839788"/>
            </a:xfrm>
          </p:grpSpPr>
          <p:grpSp>
            <p:nvGrpSpPr>
              <p:cNvPr id="872" name="Group 871"/>
              <p:cNvGrpSpPr/>
              <p:nvPr/>
            </p:nvGrpSpPr>
            <p:grpSpPr>
              <a:xfrm>
                <a:off x="8511102" y="4541436"/>
                <a:ext cx="1837275" cy="1839788"/>
                <a:chOff x="2946481" y="2309957"/>
                <a:chExt cx="1837275" cy="1839788"/>
              </a:xfrm>
            </p:grpSpPr>
            <p:grpSp>
              <p:nvGrpSpPr>
                <p:cNvPr id="883" name="Group 882"/>
                <p:cNvGrpSpPr/>
                <p:nvPr/>
              </p:nvGrpSpPr>
              <p:grpSpPr>
                <a:xfrm>
                  <a:off x="2946481" y="2309957"/>
                  <a:ext cx="1837275" cy="1839788"/>
                  <a:chOff x="2946481" y="2309957"/>
                  <a:chExt cx="1837275" cy="1839788"/>
                </a:xfrm>
              </p:grpSpPr>
              <p:sp>
                <p:nvSpPr>
                  <p:cNvPr id="886" name="Oval 885"/>
                  <p:cNvSpPr/>
                  <p:nvPr/>
                </p:nvSpPr>
                <p:spPr>
                  <a:xfrm>
                    <a:off x="2946481" y="3188369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100"/>
                  </a:p>
                </p:txBody>
              </p:sp>
              <p:sp>
                <p:nvSpPr>
                  <p:cNvPr id="887" name="Oval 886"/>
                  <p:cNvSpPr/>
                  <p:nvPr/>
                </p:nvSpPr>
                <p:spPr>
                  <a:xfrm rot="5400000">
                    <a:off x="3759817" y="2373777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100"/>
                  </a:p>
                </p:txBody>
              </p:sp>
              <p:sp>
                <p:nvSpPr>
                  <p:cNvPr id="888" name="Rectangle 887"/>
                  <p:cNvSpPr/>
                  <p:nvPr/>
                </p:nvSpPr>
                <p:spPr>
                  <a:xfrm>
                    <a:off x="3262964" y="2627697"/>
                    <a:ext cx="1414914" cy="1414914"/>
                  </a:xfrm>
                  <a:prstGeom prst="rect">
                    <a:avLst/>
                  </a:prstGeom>
                  <a:solidFill>
                    <a:srgbClr val="062C49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100"/>
                  </a:p>
                </p:txBody>
              </p:sp>
              <p:sp>
                <p:nvSpPr>
                  <p:cNvPr id="889" name="Oval 888"/>
                  <p:cNvSpPr/>
                  <p:nvPr/>
                </p:nvSpPr>
                <p:spPr>
                  <a:xfrm>
                    <a:off x="4362547" y="3188369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100"/>
                  </a:p>
                </p:txBody>
              </p:sp>
              <p:sp>
                <p:nvSpPr>
                  <p:cNvPr id="890" name="Oval 889"/>
                  <p:cNvSpPr/>
                  <p:nvPr/>
                </p:nvSpPr>
                <p:spPr>
                  <a:xfrm rot="5400000">
                    <a:off x="3759817" y="3792356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100"/>
                  </a:p>
                </p:txBody>
              </p:sp>
            </p:grpSp>
            <p:sp>
              <p:nvSpPr>
                <p:cNvPr id="884" name="Rectangle 883"/>
                <p:cNvSpPr/>
                <p:nvPr/>
              </p:nvSpPr>
              <p:spPr>
                <a:xfrm>
                  <a:off x="3233788" y="3213101"/>
                  <a:ext cx="45718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/>
                </a:p>
              </p:txBody>
            </p:sp>
            <p:sp>
              <p:nvSpPr>
                <p:cNvPr id="885" name="Rectangle 884"/>
                <p:cNvSpPr/>
                <p:nvPr/>
              </p:nvSpPr>
              <p:spPr>
                <a:xfrm rot="5400000">
                  <a:off x="3947561" y="2506051"/>
                  <a:ext cx="45718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/>
                </a:p>
              </p:txBody>
            </p:sp>
          </p:grpSp>
          <p:sp>
            <p:nvSpPr>
              <p:cNvPr id="873" name="TextBox 872"/>
              <p:cNvSpPr txBox="1"/>
              <p:nvPr/>
            </p:nvSpPr>
            <p:spPr>
              <a:xfrm>
                <a:off x="9090648" y="4886666"/>
                <a:ext cx="893463" cy="30712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500" b="1" dirty="0" smtClean="0">
                    <a:solidFill>
                      <a:schemeClr val="bg1"/>
                    </a:solidFill>
                  </a:rPr>
                  <a:t>FEEDSTOCK</a:t>
                </a:r>
                <a:endParaRPr lang="en-US" sz="5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874" name="Group 873"/>
              <p:cNvGrpSpPr/>
              <p:nvPr/>
            </p:nvGrpSpPr>
            <p:grpSpPr>
              <a:xfrm>
                <a:off x="9013068" y="5359690"/>
                <a:ext cx="1053343" cy="484196"/>
                <a:chOff x="7091185" y="5400770"/>
                <a:chExt cx="578963" cy="484196"/>
              </a:xfrm>
            </p:grpSpPr>
            <p:grpSp>
              <p:nvGrpSpPr>
                <p:cNvPr id="875" name="Group 874"/>
                <p:cNvGrpSpPr/>
                <p:nvPr/>
              </p:nvGrpSpPr>
              <p:grpSpPr>
                <a:xfrm>
                  <a:off x="7188161" y="5400770"/>
                  <a:ext cx="426223" cy="484196"/>
                  <a:chOff x="1521849" y="2877621"/>
                  <a:chExt cx="975012" cy="798267"/>
                </a:xfrm>
                <a:solidFill>
                  <a:schemeClr val="bg1"/>
                </a:solidFill>
              </p:grpSpPr>
              <p:sp>
                <p:nvSpPr>
                  <p:cNvPr id="880" name="Rectangle 879"/>
                  <p:cNvSpPr/>
                  <p:nvPr/>
                </p:nvSpPr>
                <p:spPr>
                  <a:xfrm>
                    <a:off x="1521849" y="2926080"/>
                    <a:ext cx="916302" cy="749808"/>
                  </a:xfrm>
                  <a:prstGeom prst="rect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100"/>
                  </a:p>
                </p:txBody>
              </p:sp>
              <p:sp>
                <p:nvSpPr>
                  <p:cNvPr id="881" name="Trapezoid 880"/>
                  <p:cNvSpPr/>
                  <p:nvPr/>
                </p:nvSpPr>
                <p:spPr>
                  <a:xfrm>
                    <a:off x="1726586" y="2877621"/>
                    <a:ext cx="502921" cy="714604"/>
                  </a:xfrm>
                  <a:prstGeom prst="trapezoid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100"/>
                  </a:p>
                </p:txBody>
              </p:sp>
              <p:sp>
                <p:nvSpPr>
                  <p:cNvPr id="882" name="Trapezoid 881"/>
                  <p:cNvSpPr/>
                  <p:nvPr/>
                </p:nvSpPr>
                <p:spPr>
                  <a:xfrm rot="5400000">
                    <a:off x="2389296" y="3557264"/>
                    <a:ext cx="98772" cy="116359"/>
                  </a:xfrm>
                  <a:prstGeom prst="trapezoid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100"/>
                  </a:p>
                </p:txBody>
              </p:sp>
            </p:grpSp>
            <p:cxnSp>
              <p:nvCxnSpPr>
                <p:cNvPr id="876" name="Straight Connector 875"/>
                <p:cNvCxnSpPr/>
                <p:nvPr/>
              </p:nvCxnSpPr>
              <p:spPr>
                <a:xfrm>
                  <a:off x="7296567" y="5851525"/>
                  <a:ext cx="373581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7" name="Straight Connector 876"/>
                <p:cNvCxnSpPr/>
                <p:nvPr/>
              </p:nvCxnSpPr>
              <p:spPr>
                <a:xfrm flipV="1">
                  <a:off x="7163987" y="5407401"/>
                  <a:ext cx="0" cy="431377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8" name="Straight Connector 877"/>
                <p:cNvCxnSpPr/>
                <p:nvPr/>
              </p:nvCxnSpPr>
              <p:spPr>
                <a:xfrm>
                  <a:off x="7155206" y="5406111"/>
                  <a:ext cx="248043" cy="46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9" name="Straight Connector 878"/>
                <p:cNvCxnSpPr/>
                <p:nvPr/>
              </p:nvCxnSpPr>
              <p:spPr>
                <a:xfrm flipV="1">
                  <a:off x="7091185" y="5834219"/>
                  <a:ext cx="75411" cy="482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530" name="Group 529"/>
            <p:cNvGrpSpPr/>
            <p:nvPr/>
          </p:nvGrpSpPr>
          <p:grpSpPr>
            <a:xfrm>
              <a:off x="6530309" y="533113"/>
              <a:ext cx="1019488" cy="1020883"/>
              <a:chOff x="2946481" y="2309957"/>
              <a:chExt cx="1837275" cy="1839788"/>
            </a:xfrm>
          </p:grpSpPr>
          <p:grpSp>
            <p:nvGrpSpPr>
              <p:cNvPr id="864" name="Group 863"/>
              <p:cNvGrpSpPr/>
              <p:nvPr/>
            </p:nvGrpSpPr>
            <p:grpSpPr>
              <a:xfrm>
                <a:off x="2946481" y="2309957"/>
                <a:ext cx="1837275" cy="1839788"/>
                <a:chOff x="2946481" y="2309957"/>
                <a:chExt cx="1837275" cy="1839788"/>
              </a:xfrm>
            </p:grpSpPr>
            <p:sp>
              <p:nvSpPr>
                <p:cNvPr id="867" name="Oval 866"/>
                <p:cNvSpPr/>
                <p:nvPr/>
              </p:nvSpPr>
              <p:spPr>
                <a:xfrm>
                  <a:off x="2946481" y="3188369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/>
                </a:p>
              </p:txBody>
            </p:sp>
            <p:sp>
              <p:nvSpPr>
                <p:cNvPr id="868" name="Oval 867"/>
                <p:cNvSpPr/>
                <p:nvPr/>
              </p:nvSpPr>
              <p:spPr>
                <a:xfrm rot="5400000">
                  <a:off x="3759817" y="2373777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/>
                </a:p>
              </p:txBody>
            </p:sp>
            <p:sp>
              <p:nvSpPr>
                <p:cNvPr id="869" name="Rectangle 868"/>
                <p:cNvSpPr/>
                <p:nvPr/>
              </p:nvSpPr>
              <p:spPr>
                <a:xfrm>
                  <a:off x="3262964" y="2627697"/>
                  <a:ext cx="1414914" cy="1414914"/>
                </a:xfrm>
                <a:prstGeom prst="rect">
                  <a:avLst/>
                </a:prstGeom>
                <a:solidFill>
                  <a:srgbClr val="062C4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/>
                </a:p>
              </p:txBody>
            </p:sp>
            <p:sp>
              <p:nvSpPr>
                <p:cNvPr id="870" name="Oval 869"/>
                <p:cNvSpPr/>
                <p:nvPr/>
              </p:nvSpPr>
              <p:spPr>
                <a:xfrm>
                  <a:off x="4362547" y="3188369"/>
                  <a:ext cx="421209" cy="2935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/>
                </a:p>
              </p:txBody>
            </p:sp>
            <p:sp>
              <p:nvSpPr>
                <p:cNvPr id="871" name="Oval 870"/>
                <p:cNvSpPr/>
                <p:nvPr/>
              </p:nvSpPr>
              <p:spPr>
                <a:xfrm rot="5400000">
                  <a:off x="3759817" y="3792356"/>
                  <a:ext cx="421209" cy="2935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/>
                </a:p>
              </p:txBody>
            </p:sp>
          </p:grpSp>
          <p:sp>
            <p:nvSpPr>
              <p:cNvPr id="865" name="Rectangle 864"/>
              <p:cNvSpPr/>
              <p:nvPr/>
            </p:nvSpPr>
            <p:spPr>
              <a:xfrm>
                <a:off x="3233942" y="3213101"/>
                <a:ext cx="45718" cy="244476"/>
              </a:xfrm>
              <a:prstGeom prst="rect">
                <a:avLst/>
              </a:prstGeom>
              <a:solidFill>
                <a:srgbClr val="062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866" name="Rectangle 865"/>
              <p:cNvSpPr/>
              <p:nvPr/>
            </p:nvSpPr>
            <p:spPr>
              <a:xfrm rot="5400000">
                <a:off x="3947561" y="2498661"/>
                <a:ext cx="45718" cy="244476"/>
              </a:xfrm>
              <a:prstGeom prst="rect">
                <a:avLst/>
              </a:prstGeom>
              <a:solidFill>
                <a:srgbClr val="062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</p:grpSp>
        <p:sp>
          <p:nvSpPr>
            <p:cNvPr id="531" name="TextBox 530"/>
            <p:cNvSpPr txBox="1"/>
            <p:nvPr/>
          </p:nvSpPr>
          <p:spPr>
            <a:xfrm>
              <a:off x="6742101" y="716396"/>
              <a:ext cx="651140" cy="1692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00" b="1" dirty="0" smtClean="0">
                  <a:solidFill>
                    <a:schemeClr val="bg1"/>
                  </a:solidFill>
                </a:rPr>
                <a:t>RAIL MOVEMENT</a:t>
              </a:r>
              <a:endParaRPr lang="en-US" sz="500" b="1" dirty="0">
                <a:solidFill>
                  <a:schemeClr val="bg1"/>
                </a:solidFill>
              </a:endParaRPr>
            </a:p>
          </p:txBody>
        </p:sp>
        <p:grpSp>
          <p:nvGrpSpPr>
            <p:cNvPr id="532" name="Group 531"/>
            <p:cNvGrpSpPr/>
            <p:nvPr/>
          </p:nvGrpSpPr>
          <p:grpSpPr>
            <a:xfrm>
              <a:off x="6524466" y="1320270"/>
              <a:ext cx="1019488" cy="1020883"/>
              <a:chOff x="3700438" y="2464298"/>
              <a:chExt cx="1837275" cy="1839788"/>
            </a:xfrm>
          </p:grpSpPr>
          <p:grpSp>
            <p:nvGrpSpPr>
              <p:cNvPr id="811" name="Group 810"/>
              <p:cNvGrpSpPr/>
              <p:nvPr/>
            </p:nvGrpSpPr>
            <p:grpSpPr>
              <a:xfrm>
                <a:off x="3700438" y="2464298"/>
                <a:ext cx="1837275" cy="1839788"/>
                <a:chOff x="2946481" y="2309957"/>
                <a:chExt cx="1837275" cy="1839788"/>
              </a:xfrm>
            </p:grpSpPr>
            <p:grpSp>
              <p:nvGrpSpPr>
                <p:cNvPr id="856" name="Group 855"/>
                <p:cNvGrpSpPr/>
                <p:nvPr/>
              </p:nvGrpSpPr>
              <p:grpSpPr>
                <a:xfrm>
                  <a:off x="2946481" y="2309957"/>
                  <a:ext cx="1837275" cy="1839788"/>
                  <a:chOff x="2946481" y="2309957"/>
                  <a:chExt cx="1837275" cy="1839788"/>
                </a:xfrm>
              </p:grpSpPr>
              <p:sp>
                <p:nvSpPr>
                  <p:cNvPr id="859" name="Oval 858"/>
                  <p:cNvSpPr/>
                  <p:nvPr/>
                </p:nvSpPr>
                <p:spPr>
                  <a:xfrm>
                    <a:off x="2946481" y="3188369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100"/>
                  </a:p>
                </p:txBody>
              </p:sp>
              <p:sp>
                <p:nvSpPr>
                  <p:cNvPr id="860" name="Oval 859"/>
                  <p:cNvSpPr/>
                  <p:nvPr/>
                </p:nvSpPr>
                <p:spPr>
                  <a:xfrm rot="5400000">
                    <a:off x="3759817" y="2373777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100"/>
                  </a:p>
                </p:txBody>
              </p:sp>
              <p:sp>
                <p:nvSpPr>
                  <p:cNvPr id="861" name="Rectangle 860"/>
                  <p:cNvSpPr/>
                  <p:nvPr/>
                </p:nvSpPr>
                <p:spPr>
                  <a:xfrm>
                    <a:off x="3262964" y="2627697"/>
                    <a:ext cx="1414914" cy="1414914"/>
                  </a:xfrm>
                  <a:prstGeom prst="rect">
                    <a:avLst/>
                  </a:prstGeom>
                  <a:solidFill>
                    <a:srgbClr val="062C49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100"/>
                  </a:p>
                </p:txBody>
              </p:sp>
              <p:sp>
                <p:nvSpPr>
                  <p:cNvPr id="862" name="Oval 861"/>
                  <p:cNvSpPr/>
                  <p:nvPr/>
                </p:nvSpPr>
                <p:spPr>
                  <a:xfrm>
                    <a:off x="4362547" y="3188369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100"/>
                  </a:p>
                </p:txBody>
              </p:sp>
              <p:sp>
                <p:nvSpPr>
                  <p:cNvPr id="863" name="Oval 862"/>
                  <p:cNvSpPr/>
                  <p:nvPr/>
                </p:nvSpPr>
                <p:spPr>
                  <a:xfrm rot="5400000">
                    <a:off x="3759817" y="3792356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100"/>
                  </a:p>
                </p:txBody>
              </p:sp>
            </p:grpSp>
            <p:sp>
              <p:nvSpPr>
                <p:cNvPr id="857" name="Rectangle 856"/>
                <p:cNvSpPr/>
                <p:nvPr/>
              </p:nvSpPr>
              <p:spPr>
                <a:xfrm>
                  <a:off x="3245278" y="3213101"/>
                  <a:ext cx="45718" cy="244476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/>
                </a:p>
              </p:txBody>
            </p:sp>
            <p:sp>
              <p:nvSpPr>
                <p:cNvPr id="858" name="Rectangle 857"/>
                <p:cNvSpPr/>
                <p:nvPr/>
              </p:nvSpPr>
              <p:spPr>
                <a:xfrm rot="5400000">
                  <a:off x="3947561" y="2509997"/>
                  <a:ext cx="45718" cy="244476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/>
                </a:p>
              </p:txBody>
            </p:sp>
          </p:grpSp>
          <p:sp>
            <p:nvSpPr>
              <p:cNvPr id="812" name="TextBox 811"/>
              <p:cNvSpPr txBox="1"/>
              <p:nvPr/>
            </p:nvSpPr>
            <p:spPr>
              <a:xfrm>
                <a:off x="4230241" y="2806979"/>
                <a:ext cx="925014" cy="3050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500" b="1" dirty="0" smtClean="0">
                    <a:solidFill>
                      <a:schemeClr val="bg1"/>
                    </a:solidFill>
                  </a:rPr>
                  <a:t>TRANSLOAD</a:t>
                </a:r>
                <a:endParaRPr lang="en-US" sz="5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813" name="Group 812"/>
              <p:cNvGrpSpPr/>
              <p:nvPr/>
            </p:nvGrpSpPr>
            <p:grpSpPr>
              <a:xfrm>
                <a:off x="4403530" y="3177916"/>
                <a:ext cx="620590" cy="594042"/>
                <a:chOff x="5527774" y="2693187"/>
                <a:chExt cx="751423" cy="719279"/>
              </a:xfrm>
            </p:grpSpPr>
            <p:sp>
              <p:nvSpPr>
                <p:cNvPr id="814" name="Freeform 813"/>
                <p:cNvSpPr/>
                <p:nvPr/>
              </p:nvSpPr>
              <p:spPr>
                <a:xfrm>
                  <a:off x="5980367" y="2718035"/>
                  <a:ext cx="117892" cy="193010"/>
                </a:xfrm>
                <a:custGeom>
                  <a:avLst/>
                  <a:gdLst>
                    <a:gd name="connsiteX0" fmla="*/ 22225 w 149312"/>
                    <a:gd name="connsiteY0" fmla="*/ 0 h 206375"/>
                    <a:gd name="connsiteX1" fmla="*/ 41275 w 149312"/>
                    <a:gd name="connsiteY1" fmla="*/ 98425 h 206375"/>
                    <a:gd name="connsiteX2" fmla="*/ 123825 w 149312"/>
                    <a:gd name="connsiteY2" fmla="*/ 130175 h 206375"/>
                    <a:gd name="connsiteX3" fmla="*/ 146050 w 149312"/>
                    <a:gd name="connsiteY3" fmla="*/ 149225 h 206375"/>
                    <a:gd name="connsiteX4" fmla="*/ 63500 w 149312"/>
                    <a:gd name="connsiteY4" fmla="*/ 155575 h 206375"/>
                    <a:gd name="connsiteX5" fmla="*/ 0 w 149312"/>
                    <a:gd name="connsiteY5" fmla="*/ 206375 h 206375"/>
                    <a:gd name="connsiteX0" fmla="*/ 22225 w 149576"/>
                    <a:gd name="connsiteY0" fmla="*/ 0 h 206375"/>
                    <a:gd name="connsiteX1" fmla="*/ 28575 w 149576"/>
                    <a:gd name="connsiteY1" fmla="*/ 70126 h 206375"/>
                    <a:gd name="connsiteX2" fmla="*/ 123825 w 149576"/>
                    <a:gd name="connsiteY2" fmla="*/ 130175 h 206375"/>
                    <a:gd name="connsiteX3" fmla="*/ 146050 w 149576"/>
                    <a:gd name="connsiteY3" fmla="*/ 149225 h 206375"/>
                    <a:gd name="connsiteX4" fmla="*/ 63500 w 149576"/>
                    <a:gd name="connsiteY4" fmla="*/ 155575 h 206375"/>
                    <a:gd name="connsiteX5" fmla="*/ 0 w 149576"/>
                    <a:gd name="connsiteY5" fmla="*/ 206375 h 206375"/>
                    <a:gd name="connsiteX0" fmla="*/ 22225 w 148002"/>
                    <a:gd name="connsiteY0" fmla="*/ 0 h 206375"/>
                    <a:gd name="connsiteX1" fmla="*/ 28575 w 148002"/>
                    <a:gd name="connsiteY1" fmla="*/ 70126 h 206375"/>
                    <a:gd name="connsiteX2" fmla="*/ 114300 w 148002"/>
                    <a:gd name="connsiteY2" fmla="*/ 62257 h 206375"/>
                    <a:gd name="connsiteX3" fmla="*/ 146050 w 148002"/>
                    <a:gd name="connsiteY3" fmla="*/ 149225 h 206375"/>
                    <a:gd name="connsiteX4" fmla="*/ 63500 w 148002"/>
                    <a:gd name="connsiteY4" fmla="*/ 155575 h 206375"/>
                    <a:gd name="connsiteX5" fmla="*/ 0 w 148002"/>
                    <a:gd name="connsiteY5" fmla="*/ 206375 h 206375"/>
                    <a:gd name="connsiteX0" fmla="*/ 22225 w 148108"/>
                    <a:gd name="connsiteY0" fmla="*/ 0 h 206375"/>
                    <a:gd name="connsiteX1" fmla="*/ 19050 w 148108"/>
                    <a:gd name="connsiteY1" fmla="*/ 53146 h 206375"/>
                    <a:gd name="connsiteX2" fmla="*/ 114300 w 148108"/>
                    <a:gd name="connsiteY2" fmla="*/ 62257 h 206375"/>
                    <a:gd name="connsiteX3" fmla="*/ 146050 w 148108"/>
                    <a:gd name="connsiteY3" fmla="*/ 149225 h 206375"/>
                    <a:gd name="connsiteX4" fmla="*/ 63500 w 148108"/>
                    <a:gd name="connsiteY4" fmla="*/ 155575 h 206375"/>
                    <a:gd name="connsiteX5" fmla="*/ 0 w 148108"/>
                    <a:gd name="connsiteY5" fmla="*/ 206375 h 206375"/>
                    <a:gd name="connsiteX0" fmla="*/ 22225 w 136632"/>
                    <a:gd name="connsiteY0" fmla="*/ 0 h 206375"/>
                    <a:gd name="connsiteX1" fmla="*/ 19050 w 136632"/>
                    <a:gd name="connsiteY1" fmla="*/ 53146 h 206375"/>
                    <a:gd name="connsiteX2" fmla="*/ 114300 w 136632"/>
                    <a:gd name="connsiteY2" fmla="*/ 62257 h 206375"/>
                    <a:gd name="connsiteX3" fmla="*/ 133350 w 136632"/>
                    <a:gd name="connsiteY3" fmla="*/ 84137 h 206375"/>
                    <a:gd name="connsiteX4" fmla="*/ 63500 w 136632"/>
                    <a:gd name="connsiteY4" fmla="*/ 155575 h 206375"/>
                    <a:gd name="connsiteX5" fmla="*/ 0 w 136632"/>
                    <a:gd name="connsiteY5" fmla="*/ 206375 h 206375"/>
                    <a:gd name="connsiteX0" fmla="*/ 22225 w 138923"/>
                    <a:gd name="connsiteY0" fmla="*/ 0 h 206375"/>
                    <a:gd name="connsiteX1" fmla="*/ 19050 w 138923"/>
                    <a:gd name="connsiteY1" fmla="*/ 53146 h 206375"/>
                    <a:gd name="connsiteX2" fmla="*/ 114300 w 138923"/>
                    <a:gd name="connsiteY2" fmla="*/ 62257 h 206375"/>
                    <a:gd name="connsiteX3" fmla="*/ 133350 w 138923"/>
                    <a:gd name="connsiteY3" fmla="*/ 84137 h 206375"/>
                    <a:gd name="connsiteX4" fmla="*/ 31750 w 138923"/>
                    <a:gd name="connsiteY4" fmla="*/ 84827 h 206375"/>
                    <a:gd name="connsiteX5" fmla="*/ 0 w 138923"/>
                    <a:gd name="connsiteY5" fmla="*/ 206375 h 206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8923" h="206375">
                      <a:moveTo>
                        <a:pt x="22225" y="0"/>
                      </a:moveTo>
                      <a:cubicBezTo>
                        <a:pt x="23283" y="38364"/>
                        <a:pt x="3704" y="42770"/>
                        <a:pt x="19050" y="53146"/>
                      </a:cubicBezTo>
                      <a:cubicBezTo>
                        <a:pt x="34396" y="63522"/>
                        <a:pt x="95250" y="57092"/>
                        <a:pt x="114300" y="62257"/>
                      </a:cubicBezTo>
                      <a:cubicBezTo>
                        <a:pt x="133350" y="67422"/>
                        <a:pt x="147108" y="80375"/>
                        <a:pt x="133350" y="84137"/>
                      </a:cubicBezTo>
                      <a:cubicBezTo>
                        <a:pt x="119592" y="87899"/>
                        <a:pt x="53975" y="64454"/>
                        <a:pt x="31750" y="84827"/>
                      </a:cubicBezTo>
                      <a:cubicBezTo>
                        <a:pt x="9525" y="105200"/>
                        <a:pt x="10583" y="198438"/>
                        <a:pt x="0" y="206375"/>
                      </a:cubicBezTo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/>
                </a:p>
              </p:txBody>
            </p:sp>
            <p:cxnSp>
              <p:nvCxnSpPr>
                <p:cNvPr id="815" name="Straight Connector 814"/>
                <p:cNvCxnSpPr/>
                <p:nvPr/>
              </p:nvCxnSpPr>
              <p:spPr>
                <a:xfrm flipV="1">
                  <a:off x="5781675" y="2749550"/>
                  <a:ext cx="1947" cy="64342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6" name="Straight Connector 815"/>
                <p:cNvCxnSpPr/>
                <p:nvPr/>
              </p:nvCxnSpPr>
              <p:spPr>
                <a:xfrm flipH="1" flipV="1">
                  <a:off x="6200444" y="2749550"/>
                  <a:ext cx="1228" cy="643217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7" name="Straight Connector 816"/>
                <p:cNvCxnSpPr/>
                <p:nvPr/>
              </p:nvCxnSpPr>
              <p:spPr>
                <a:xfrm flipV="1">
                  <a:off x="6272847" y="2822453"/>
                  <a:ext cx="3175" cy="574925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8" name="Straight Connector 817"/>
                <p:cNvCxnSpPr/>
                <p:nvPr/>
              </p:nvCxnSpPr>
              <p:spPr>
                <a:xfrm flipV="1">
                  <a:off x="5709272" y="2822453"/>
                  <a:ext cx="3175" cy="574925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9" name="Straight Connector 818"/>
                <p:cNvCxnSpPr/>
                <p:nvPr/>
              </p:nvCxnSpPr>
              <p:spPr>
                <a:xfrm>
                  <a:off x="5712447" y="2817841"/>
                  <a:ext cx="563575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0" name="Straight Connector 819"/>
                <p:cNvCxnSpPr/>
                <p:nvPr/>
              </p:nvCxnSpPr>
              <p:spPr>
                <a:xfrm>
                  <a:off x="5781675" y="2749550"/>
                  <a:ext cx="418769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1" name="Straight Connector 820"/>
                <p:cNvCxnSpPr/>
                <p:nvPr/>
              </p:nvCxnSpPr>
              <p:spPr>
                <a:xfrm flipV="1">
                  <a:off x="5709272" y="2753672"/>
                  <a:ext cx="72403" cy="7707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2" name="Straight Connector 821"/>
                <p:cNvCxnSpPr/>
                <p:nvPr/>
              </p:nvCxnSpPr>
              <p:spPr>
                <a:xfrm flipH="1" flipV="1">
                  <a:off x="6200444" y="2753361"/>
                  <a:ext cx="78753" cy="6448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3" name="Straight Connector 822"/>
                <p:cNvCxnSpPr/>
                <p:nvPr/>
              </p:nvCxnSpPr>
              <p:spPr>
                <a:xfrm flipV="1">
                  <a:off x="5641585" y="3003923"/>
                  <a:ext cx="133740" cy="6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4" name="Straight Connector 823"/>
                <p:cNvCxnSpPr/>
                <p:nvPr/>
              </p:nvCxnSpPr>
              <p:spPr>
                <a:xfrm>
                  <a:off x="5713392" y="3187276"/>
                  <a:ext cx="66053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5" name="Straight Connector 824"/>
                <p:cNvCxnSpPr/>
                <p:nvPr/>
              </p:nvCxnSpPr>
              <p:spPr>
                <a:xfrm>
                  <a:off x="6200444" y="3001629"/>
                  <a:ext cx="66053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6" name="Straight Connector 825"/>
                <p:cNvCxnSpPr/>
                <p:nvPr/>
              </p:nvCxnSpPr>
              <p:spPr>
                <a:xfrm>
                  <a:off x="6201389" y="3188742"/>
                  <a:ext cx="66053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7" name="Straight Connector 826"/>
                <p:cNvCxnSpPr/>
                <p:nvPr/>
              </p:nvCxnSpPr>
              <p:spPr>
                <a:xfrm flipV="1">
                  <a:off x="6207077" y="2817841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8" name="Straight Connector 827"/>
                <p:cNvCxnSpPr/>
                <p:nvPr/>
              </p:nvCxnSpPr>
              <p:spPr>
                <a:xfrm flipV="1">
                  <a:off x="6205962" y="2999948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9" name="Straight Connector 828"/>
                <p:cNvCxnSpPr/>
                <p:nvPr/>
              </p:nvCxnSpPr>
              <p:spPr>
                <a:xfrm flipV="1">
                  <a:off x="6203760" y="3184459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30" name="Trapezoid 829"/>
                <p:cNvSpPr/>
                <p:nvPr/>
              </p:nvSpPr>
              <p:spPr>
                <a:xfrm>
                  <a:off x="6195309" y="3366747"/>
                  <a:ext cx="83888" cy="45719"/>
                </a:xfrm>
                <a:prstGeom prst="trapezoi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/>
                </a:p>
              </p:txBody>
            </p:sp>
            <p:sp>
              <p:nvSpPr>
                <p:cNvPr id="831" name="Trapezoid 830"/>
                <p:cNvSpPr/>
                <p:nvPr/>
              </p:nvSpPr>
              <p:spPr>
                <a:xfrm>
                  <a:off x="5703160" y="3366747"/>
                  <a:ext cx="83888" cy="45719"/>
                </a:xfrm>
                <a:prstGeom prst="trapezoi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/>
                </a:p>
              </p:txBody>
            </p:sp>
            <p:cxnSp>
              <p:nvCxnSpPr>
                <p:cNvPr id="832" name="Straight Connector 831"/>
                <p:cNvCxnSpPr/>
                <p:nvPr/>
              </p:nvCxnSpPr>
              <p:spPr>
                <a:xfrm flipV="1">
                  <a:off x="5710500" y="3194952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3" name="Straight Connector 832"/>
                <p:cNvCxnSpPr/>
                <p:nvPr/>
              </p:nvCxnSpPr>
              <p:spPr>
                <a:xfrm flipV="1">
                  <a:off x="5713338" y="3001183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4" name="Straight Connector 833"/>
                <p:cNvCxnSpPr/>
                <p:nvPr/>
              </p:nvCxnSpPr>
              <p:spPr>
                <a:xfrm flipV="1">
                  <a:off x="5713338" y="2822699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5" name="Straight Connector 834"/>
                <p:cNvCxnSpPr/>
                <p:nvPr/>
              </p:nvCxnSpPr>
              <p:spPr>
                <a:xfrm flipH="1" flipV="1">
                  <a:off x="6202929" y="2818226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6" name="Straight Connector 835"/>
                <p:cNvCxnSpPr/>
                <p:nvPr/>
              </p:nvCxnSpPr>
              <p:spPr>
                <a:xfrm flipH="1" flipV="1">
                  <a:off x="6202929" y="3002078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7" name="Straight Connector 836"/>
                <p:cNvCxnSpPr/>
                <p:nvPr/>
              </p:nvCxnSpPr>
              <p:spPr>
                <a:xfrm flipH="1" flipV="1">
                  <a:off x="6200585" y="3180654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8" name="Straight Connector 837"/>
                <p:cNvCxnSpPr/>
                <p:nvPr/>
              </p:nvCxnSpPr>
              <p:spPr>
                <a:xfrm flipH="1" flipV="1">
                  <a:off x="5712219" y="2816896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9" name="Straight Connector 838"/>
                <p:cNvCxnSpPr/>
                <p:nvPr/>
              </p:nvCxnSpPr>
              <p:spPr>
                <a:xfrm flipH="1" flipV="1">
                  <a:off x="5715418" y="3001183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0" name="Straight Connector 839"/>
                <p:cNvCxnSpPr/>
                <p:nvPr/>
              </p:nvCxnSpPr>
              <p:spPr>
                <a:xfrm flipH="1" flipV="1">
                  <a:off x="5712541" y="3184552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1" name="Straight Connector 840"/>
                <p:cNvCxnSpPr/>
                <p:nvPr/>
              </p:nvCxnSpPr>
              <p:spPr>
                <a:xfrm flipH="1">
                  <a:off x="6022167" y="2751856"/>
                  <a:ext cx="177587" cy="67386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2" name="Straight Connector 841"/>
                <p:cNvCxnSpPr/>
                <p:nvPr/>
              </p:nvCxnSpPr>
              <p:spPr>
                <a:xfrm flipV="1">
                  <a:off x="5956300" y="2700440"/>
                  <a:ext cx="0" cy="12351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3" name="Straight Connector 842"/>
                <p:cNvCxnSpPr/>
                <p:nvPr/>
              </p:nvCxnSpPr>
              <p:spPr>
                <a:xfrm flipV="1">
                  <a:off x="6022167" y="2707227"/>
                  <a:ext cx="0" cy="12351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4" name="Straight Connector 843"/>
                <p:cNvCxnSpPr/>
                <p:nvPr/>
              </p:nvCxnSpPr>
              <p:spPr>
                <a:xfrm>
                  <a:off x="5777682" y="2749298"/>
                  <a:ext cx="177587" cy="67386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45" name="Rectangle 844"/>
                <p:cNvSpPr/>
                <p:nvPr/>
              </p:nvSpPr>
              <p:spPr>
                <a:xfrm>
                  <a:off x="5608997" y="3238150"/>
                  <a:ext cx="86868" cy="17431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/>
                </a:p>
              </p:txBody>
            </p:sp>
            <p:sp>
              <p:nvSpPr>
                <p:cNvPr id="846" name="Trapezoid 845"/>
                <p:cNvSpPr/>
                <p:nvPr/>
              </p:nvSpPr>
              <p:spPr>
                <a:xfrm>
                  <a:off x="5931202" y="2700637"/>
                  <a:ext cx="119713" cy="45719"/>
                </a:xfrm>
                <a:prstGeom prst="trapezoi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/>
                </a:p>
              </p:txBody>
            </p:sp>
            <p:cxnSp>
              <p:nvCxnSpPr>
                <p:cNvPr id="847" name="Straight Connector 846"/>
                <p:cNvCxnSpPr/>
                <p:nvPr/>
              </p:nvCxnSpPr>
              <p:spPr>
                <a:xfrm flipV="1">
                  <a:off x="5785607" y="2717147"/>
                  <a:ext cx="227337" cy="1587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8" name="Straight Connector 847"/>
                <p:cNvCxnSpPr/>
                <p:nvPr/>
              </p:nvCxnSpPr>
              <p:spPr>
                <a:xfrm flipV="1">
                  <a:off x="5675448" y="2823358"/>
                  <a:ext cx="3571" cy="43420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9" name="Straight Connector 848"/>
                <p:cNvCxnSpPr/>
                <p:nvPr/>
              </p:nvCxnSpPr>
              <p:spPr>
                <a:xfrm flipV="1">
                  <a:off x="5672512" y="2717694"/>
                  <a:ext cx="116090" cy="113997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50" name="Straight Connector 849"/>
                <p:cNvCxnSpPr/>
                <p:nvPr/>
              </p:nvCxnSpPr>
              <p:spPr>
                <a:xfrm flipV="1">
                  <a:off x="5653938" y="2820278"/>
                  <a:ext cx="133740" cy="6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51" name="Straight Connector 850"/>
                <p:cNvCxnSpPr/>
                <p:nvPr/>
              </p:nvCxnSpPr>
              <p:spPr>
                <a:xfrm flipV="1">
                  <a:off x="5642699" y="3186446"/>
                  <a:ext cx="133740" cy="6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52" name="Straight Connector 851"/>
                <p:cNvCxnSpPr/>
                <p:nvPr/>
              </p:nvCxnSpPr>
              <p:spPr>
                <a:xfrm rot="5400000" flipV="1">
                  <a:off x="5714896" y="2759735"/>
                  <a:ext cx="133740" cy="6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53" name="Straight Connector 852"/>
                <p:cNvCxnSpPr/>
                <p:nvPr/>
              </p:nvCxnSpPr>
              <p:spPr>
                <a:xfrm flipH="1">
                  <a:off x="5527774" y="3364442"/>
                  <a:ext cx="140719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54" name="Rectangle 853"/>
                <p:cNvSpPr/>
                <p:nvPr/>
              </p:nvSpPr>
              <p:spPr>
                <a:xfrm>
                  <a:off x="5591546" y="3222765"/>
                  <a:ext cx="45719" cy="10706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/>
                </a:p>
              </p:txBody>
            </p:sp>
            <p:cxnSp>
              <p:nvCxnSpPr>
                <p:cNvPr id="855" name="Straight Connector 854"/>
                <p:cNvCxnSpPr/>
                <p:nvPr/>
              </p:nvCxnSpPr>
              <p:spPr>
                <a:xfrm flipV="1">
                  <a:off x="5571373" y="3357157"/>
                  <a:ext cx="0" cy="5530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533" name="Group 532"/>
            <p:cNvGrpSpPr/>
            <p:nvPr/>
          </p:nvGrpSpPr>
          <p:grpSpPr>
            <a:xfrm>
              <a:off x="6765886" y="996308"/>
              <a:ext cx="653883" cy="212988"/>
              <a:chOff x="0" y="0"/>
              <a:chExt cx="1335715" cy="435292"/>
            </a:xfrm>
            <a:solidFill>
              <a:schemeClr val="bg1"/>
            </a:solidFill>
          </p:grpSpPr>
          <p:grpSp>
            <p:nvGrpSpPr>
              <p:cNvPr id="791" name="Group 790"/>
              <p:cNvGrpSpPr/>
              <p:nvPr/>
            </p:nvGrpSpPr>
            <p:grpSpPr>
              <a:xfrm>
                <a:off x="0" y="370704"/>
                <a:ext cx="1335710" cy="64588"/>
                <a:chOff x="0" y="370704"/>
                <a:chExt cx="1210426" cy="54292"/>
              </a:xfrm>
              <a:grpFill/>
            </p:grpSpPr>
            <p:sp>
              <p:nvSpPr>
                <p:cNvPr id="803" name="Oval 802"/>
                <p:cNvSpPr/>
                <p:nvPr/>
              </p:nvSpPr>
              <p:spPr>
                <a:xfrm>
                  <a:off x="37062" y="379277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8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sp>
              <p:nvSpPr>
                <p:cNvPr id="804" name="Oval 803"/>
                <p:cNvSpPr/>
                <p:nvPr/>
              </p:nvSpPr>
              <p:spPr>
                <a:xfrm>
                  <a:off x="113222" y="379277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8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sp>
              <p:nvSpPr>
                <p:cNvPr id="805" name="Oval 804"/>
                <p:cNvSpPr/>
                <p:nvPr/>
              </p:nvSpPr>
              <p:spPr>
                <a:xfrm>
                  <a:off x="1044105" y="379277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8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sp>
              <p:nvSpPr>
                <p:cNvPr id="806" name="Oval 805"/>
                <p:cNvSpPr/>
                <p:nvPr/>
              </p:nvSpPr>
              <p:spPr>
                <a:xfrm>
                  <a:off x="1120265" y="379277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8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cxnSp>
              <p:nvCxnSpPr>
                <p:cNvPr id="807" name="Straight Connector 806"/>
                <p:cNvCxnSpPr/>
                <p:nvPr/>
              </p:nvCxnSpPr>
              <p:spPr>
                <a:xfrm>
                  <a:off x="0" y="370704"/>
                  <a:ext cx="1210426" cy="0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8" name="Straight Connector 807"/>
                <p:cNvCxnSpPr/>
                <p:nvPr/>
              </p:nvCxnSpPr>
              <p:spPr>
                <a:xfrm>
                  <a:off x="136082" y="379277"/>
                  <a:ext cx="930883" cy="0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9" name="Straight Connector 808"/>
                <p:cNvCxnSpPr/>
                <p:nvPr/>
              </p:nvCxnSpPr>
              <p:spPr>
                <a:xfrm>
                  <a:off x="1061838" y="384515"/>
                  <a:ext cx="97368" cy="0"/>
                </a:xfrm>
                <a:prstGeom prst="line">
                  <a:avLst/>
                </a:prstGeom>
                <a:grpFill/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0" name="Straight Connector 809"/>
                <p:cNvCxnSpPr/>
                <p:nvPr/>
              </p:nvCxnSpPr>
              <p:spPr>
                <a:xfrm>
                  <a:off x="51736" y="388235"/>
                  <a:ext cx="97368" cy="0"/>
                </a:xfrm>
                <a:prstGeom prst="line">
                  <a:avLst/>
                </a:prstGeom>
                <a:grpFill/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92" name="Rectangle 791"/>
              <p:cNvSpPr/>
              <p:nvPr/>
            </p:nvSpPr>
            <p:spPr>
              <a:xfrm>
                <a:off x="91348" y="76200"/>
                <a:ext cx="1134121" cy="288550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800"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800">
                  <a:effectLst/>
                  <a:ea typeface="Cambria" charset="0"/>
                  <a:cs typeface="Times New Roman" charset="0"/>
                </a:endParaRPr>
              </a:p>
            </p:txBody>
          </p:sp>
          <p:sp>
            <p:nvSpPr>
              <p:cNvPr id="793" name="Oval 792"/>
              <p:cNvSpPr/>
              <p:nvPr/>
            </p:nvSpPr>
            <p:spPr>
              <a:xfrm>
                <a:off x="1149270" y="76200"/>
                <a:ext cx="152400" cy="288550"/>
              </a:xfrm>
              <a:prstGeom prst="ellipse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800"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800">
                  <a:effectLst/>
                  <a:ea typeface="Cambria" charset="0"/>
                  <a:cs typeface="Times New Roman" charset="0"/>
                </a:endParaRPr>
              </a:p>
            </p:txBody>
          </p:sp>
          <p:sp>
            <p:nvSpPr>
              <p:cNvPr id="794" name="Oval 793"/>
              <p:cNvSpPr/>
              <p:nvPr/>
            </p:nvSpPr>
            <p:spPr>
              <a:xfrm>
                <a:off x="26970" y="76200"/>
                <a:ext cx="152400" cy="288550"/>
              </a:xfrm>
              <a:prstGeom prst="ellipse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800"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800">
                  <a:effectLst/>
                  <a:ea typeface="Cambria" charset="0"/>
                  <a:cs typeface="Times New Roman" charset="0"/>
                </a:endParaRPr>
              </a:p>
            </p:txBody>
          </p:sp>
          <p:cxnSp>
            <p:nvCxnSpPr>
              <p:cNvPr id="795" name="Straight Connector 794"/>
              <p:cNvCxnSpPr/>
              <p:nvPr/>
            </p:nvCxnSpPr>
            <p:spPr>
              <a:xfrm flipV="1">
                <a:off x="621505" y="49006"/>
                <a:ext cx="0" cy="359091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6" name="Straight Connector 795"/>
              <p:cNvCxnSpPr/>
              <p:nvPr/>
            </p:nvCxnSpPr>
            <p:spPr>
              <a:xfrm flipV="1">
                <a:off x="700711" y="49006"/>
                <a:ext cx="0" cy="359091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97" name="Rectangle 796"/>
              <p:cNvSpPr/>
              <p:nvPr/>
            </p:nvSpPr>
            <p:spPr>
              <a:xfrm>
                <a:off x="636426" y="52768"/>
                <a:ext cx="45719" cy="76200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800"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800">
                  <a:effectLst/>
                  <a:ea typeface="Cambria" charset="0"/>
                  <a:cs typeface="Times New Roman" charset="0"/>
                </a:endParaRPr>
              </a:p>
            </p:txBody>
          </p:sp>
          <p:cxnSp>
            <p:nvCxnSpPr>
              <p:cNvPr id="798" name="Straight Connector 797"/>
              <p:cNvCxnSpPr/>
              <p:nvPr/>
            </p:nvCxnSpPr>
            <p:spPr>
              <a:xfrm>
                <a:off x="587893" y="0"/>
                <a:ext cx="145133" cy="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9" name="Straight Connector 798"/>
              <p:cNvCxnSpPr/>
              <p:nvPr/>
            </p:nvCxnSpPr>
            <p:spPr>
              <a:xfrm>
                <a:off x="731475" y="0"/>
                <a:ext cx="0" cy="22860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0" name="Straight Connector 799"/>
              <p:cNvCxnSpPr/>
              <p:nvPr/>
            </p:nvCxnSpPr>
            <p:spPr>
              <a:xfrm>
                <a:off x="591219" y="0"/>
                <a:ext cx="0" cy="22860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1" name="Straight Connector 800"/>
              <p:cNvCxnSpPr/>
              <p:nvPr/>
            </p:nvCxnSpPr>
            <p:spPr>
              <a:xfrm flipV="1">
                <a:off x="1335715" y="228600"/>
                <a:ext cx="0" cy="142104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2" name="Straight Connector 801"/>
              <p:cNvCxnSpPr/>
              <p:nvPr/>
            </p:nvCxnSpPr>
            <p:spPr>
              <a:xfrm flipV="1">
                <a:off x="0" y="220475"/>
                <a:ext cx="0" cy="150229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5" name="Group 534"/>
            <p:cNvGrpSpPr/>
            <p:nvPr/>
          </p:nvGrpSpPr>
          <p:grpSpPr>
            <a:xfrm>
              <a:off x="6529333" y="2108496"/>
              <a:ext cx="1019488" cy="1020883"/>
              <a:chOff x="8077807" y="2514304"/>
              <a:chExt cx="1837275" cy="1839788"/>
            </a:xfrm>
          </p:grpSpPr>
          <p:grpSp>
            <p:nvGrpSpPr>
              <p:cNvPr id="732" name="Group 731"/>
              <p:cNvGrpSpPr/>
              <p:nvPr/>
            </p:nvGrpSpPr>
            <p:grpSpPr>
              <a:xfrm>
                <a:off x="8077807" y="2514304"/>
                <a:ext cx="1837275" cy="1839788"/>
                <a:chOff x="2946481" y="2309957"/>
                <a:chExt cx="1837275" cy="1839788"/>
              </a:xfrm>
            </p:grpSpPr>
            <p:grpSp>
              <p:nvGrpSpPr>
                <p:cNvPr id="783" name="Group 782"/>
                <p:cNvGrpSpPr/>
                <p:nvPr/>
              </p:nvGrpSpPr>
              <p:grpSpPr>
                <a:xfrm>
                  <a:off x="2946481" y="2309957"/>
                  <a:ext cx="1837275" cy="1839788"/>
                  <a:chOff x="2946481" y="2309957"/>
                  <a:chExt cx="1837275" cy="1839788"/>
                </a:xfrm>
              </p:grpSpPr>
              <p:sp>
                <p:nvSpPr>
                  <p:cNvPr id="786" name="Oval 785"/>
                  <p:cNvSpPr/>
                  <p:nvPr/>
                </p:nvSpPr>
                <p:spPr>
                  <a:xfrm>
                    <a:off x="2946481" y="3188369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100"/>
                  </a:p>
                </p:txBody>
              </p:sp>
              <p:sp>
                <p:nvSpPr>
                  <p:cNvPr id="787" name="Oval 786"/>
                  <p:cNvSpPr/>
                  <p:nvPr/>
                </p:nvSpPr>
                <p:spPr>
                  <a:xfrm rot="5400000">
                    <a:off x="3759817" y="2373777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100"/>
                  </a:p>
                </p:txBody>
              </p:sp>
              <p:sp>
                <p:nvSpPr>
                  <p:cNvPr id="788" name="Rectangle 787"/>
                  <p:cNvSpPr/>
                  <p:nvPr/>
                </p:nvSpPr>
                <p:spPr>
                  <a:xfrm>
                    <a:off x="3262964" y="2627697"/>
                    <a:ext cx="1414914" cy="1414914"/>
                  </a:xfrm>
                  <a:prstGeom prst="rect">
                    <a:avLst/>
                  </a:prstGeom>
                  <a:solidFill>
                    <a:srgbClr val="062C49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100"/>
                  </a:p>
                </p:txBody>
              </p:sp>
              <p:sp>
                <p:nvSpPr>
                  <p:cNvPr id="789" name="Oval 788"/>
                  <p:cNvSpPr/>
                  <p:nvPr/>
                </p:nvSpPr>
                <p:spPr>
                  <a:xfrm>
                    <a:off x="4362547" y="3188369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100"/>
                  </a:p>
                </p:txBody>
              </p:sp>
              <p:sp>
                <p:nvSpPr>
                  <p:cNvPr id="790" name="Oval 789"/>
                  <p:cNvSpPr/>
                  <p:nvPr/>
                </p:nvSpPr>
                <p:spPr>
                  <a:xfrm rot="5400000">
                    <a:off x="3759817" y="3792356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100"/>
                  </a:p>
                </p:txBody>
              </p:sp>
            </p:grpSp>
            <p:sp>
              <p:nvSpPr>
                <p:cNvPr id="784" name="Rectangle 783"/>
                <p:cNvSpPr/>
                <p:nvPr/>
              </p:nvSpPr>
              <p:spPr>
                <a:xfrm>
                  <a:off x="3233942" y="3213101"/>
                  <a:ext cx="45718" cy="244476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/>
                </a:p>
              </p:txBody>
            </p:sp>
            <p:sp>
              <p:nvSpPr>
                <p:cNvPr id="785" name="Rectangle 784"/>
                <p:cNvSpPr/>
                <p:nvPr/>
              </p:nvSpPr>
              <p:spPr>
                <a:xfrm rot="5400000">
                  <a:off x="3947561" y="2509997"/>
                  <a:ext cx="45718" cy="244476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/>
                </a:p>
              </p:txBody>
            </p:sp>
          </p:grpSp>
          <p:grpSp>
            <p:nvGrpSpPr>
              <p:cNvPr id="733" name="Group 732"/>
              <p:cNvGrpSpPr/>
              <p:nvPr/>
            </p:nvGrpSpPr>
            <p:grpSpPr>
              <a:xfrm>
                <a:off x="8541505" y="3234396"/>
                <a:ext cx="1083145" cy="626883"/>
                <a:chOff x="8343834" y="4532492"/>
                <a:chExt cx="1058896" cy="495382"/>
              </a:xfrm>
              <a:solidFill>
                <a:srgbClr val="FFFF00"/>
              </a:solidFill>
            </p:grpSpPr>
            <p:sp>
              <p:nvSpPr>
                <p:cNvPr id="735" name="Rectangle 734"/>
                <p:cNvSpPr/>
                <p:nvPr/>
              </p:nvSpPr>
              <p:spPr>
                <a:xfrm>
                  <a:off x="8744688" y="4554286"/>
                  <a:ext cx="70126" cy="462180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736" name="Snip Same Side Corner Rectangle 735"/>
                <p:cNvSpPr/>
                <p:nvPr/>
              </p:nvSpPr>
              <p:spPr>
                <a:xfrm>
                  <a:off x="8879701" y="4759291"/>
                  <a:ext cx="66195" cy="257175"/>
                </a:xfrm>
                <a:prstGeom prst="snip2Same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737" name="Rectangle 736"/>
                <p:cNvSpPr/>
                <p:nvPr/>
              </p:nvSpPr>
              <p:spPr>
                <a:xfrm>
                  <a:off x="8889940" y="4661169"/>
                  <a:ext cx="45719" cy="281967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738" name="Snip Same Side Corner Rectangle 737"/>
                <p:cNvSpPr/>
                <p:nvPr/>
              </p:nvSpPr>
              <p:spPr>
                <a:xfrm>
                  <a:off x="9021709" y="4871619"/>
                  <a:ext cx="90412" cy="144847"/>
                </a:xfrm>
                <a:prstGeom prst="snip2SameRect">
                  <a:avLst>
                    <a:gd name="adj1" fmla="val 27202"/>
                    <a:gd name="adj2" fmla="val 0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739" name="Rectangle 738"/>
                <p:cNvSpPr/>
                <p:nvPr/>
              </p:nvSpPr>
              <p:spPr>
                <a:xfrm>
                  <a:off x="9044057" y="4695825"/>
                  <a:ext cx="45719" cy="320641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740" name="Snip Same Side Corner Rectangle 739"/>
                <p:cNvSpPr/>
                <p:nvPr/>
              </p:nvSpPr>
              <p:spPr>
                <a:xfrm>
                  <a:off x="8469489" y="4840796"/>
                  <a:ext cx="90412" cy="177933"/>
                </a:xfrm>
                <a:prstGeom prst="snip2SameRect">
                  <a:avLst>
                    <a:gd name="adj1" fmla="val 27202"/>
                    <a:gd name="adj2" fmla="val 0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741" name="Rectangle 740"/>
                <p:cNvSpPr/>
                <p:nvPr/>
              </p:nvSpPr>
              <p:spPr>
                <a:xfrm>
                  <a:off x="8491835" y="4736762"/>
                  <a:ext cx="45719" cy="281967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742" name="Straight Connector 741"/>
                <p:cNvCxnSpPr/>
                <p:nvPr/>
              </p:nvCxnSpPr>
              <p:spPr>
                <a:xfrm>
                  <a:off x="9029431" y="4713498"/>
                  <a:ext cx="72315" cy="33828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3" name="Straight Connector 742"/>
                <p:cNvCxnSpPr/>
                <p:nvPr/>
              </p:nvCxnSpPr>
              <p:spPr>
                <a:xfrm>
                  <a:off x="9030758" y="4747326"/>
                  <a:ext cx="72315" cy="33828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4" name="Straight Connector 743"/>
                <p:cNvCxnSpPr/>
                <p:nvPr/>
              </p:nvCxnSpPr>
              <p:spPr>
                <a:xfrm>
                  <a:off x="9028104" y="4780412"/>
                  <a:ext cx="81806" cy="33828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5" name="Straight Connector 744"/>
                <p:cNvCxnSpPr/>
                <p:nvPr/>
              </p:nvCxnSpPr>
              <p:spPr>
                <a:xfrm>
                  <a:off x="9029431" y="4814240"/>
                  <a:ext cx="72315" cy="33828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6" name="Straight Connector 745"/>
                <p:cNvCxnSpPr/>
                <p:nvPr/>
              </p:nvCxnSpPr>
              <p:spPr>
                <a:xfrm flipV="1">
                  <a:off x="8726858" y="4578342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7" name="Straight Connector 746"/>
                <p:cNvCxnSpPr/>
                <p:nvPr/>
              </p:nvCxnSpPr>
              <p:spPr>
                <a:xfrm flipV="1">
                  <a:off x="8726858" y="4610702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8" name="Straight Connector 747"/>
                <p:cNvCxnSpPr/>
                <p:nvPr/>
              </p:nvCxnSpPr>
              <p:spPr>
                <a:xfrm flipV="1">
                  <a:off x="8726858" y="4643062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9" name="Straight Connector 748"/>
                <p:cNvCxnSpPr/>
                <p:nvPr/>
              </p:nvCxnSpPr>
              <p:spPr>
                <a:xfrm flipV="1">
                  <a:off x="8726858" y="4672376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0" name="Straight Connector 749"/>
                <p:cNvCxnSpPr/>
                <p:nvPr/>
              </p:nvCxnSpPr>
              <p:spPr>
                <a:xfrm flipV="1">
                  <a:off x="8726858" y="4705617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1" name="Straight Connector 750"/>
                <p:cNvCxnSpPr/>
                <p:nvPr/>
              </p:nvCxnSpPr>
              <p:spPr>
                <a:xfrm flipV="1">
                  <a:off x="8726858" y="4737977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2" name="Straight Connector 751"/>
                <p:cNvCxnSpPr/>
                <p:nvPr/>
              </p:nvCxnSpPr>
              <p:spPr>
                <a:xfrm flipV="1">
                  <a:off x="8726858" y="4770337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3" name="Straight Connector 752"/>
                <p:cNvCxnSpPr/>
                <p:nvPr/>
              </p:nvCxnSpPr>
              <p:spPr>
                <a:xfrm flipV="1">
                  <a:off x="8726858" y="4799651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54" name="Rounded Rectangle 753"/>
                <p:cNvSpPr/>
                <p:nvPr/>
              </p:nvSpPr>
              <p:spPr>
                <a:xfrm rot="5400000">
                  <a:off x="8533033" y="4870046"/>
                  <a:ext cx="220392" cy="68091"/>
                </a:xfrm>
                <a:prstGeom prst="roundRect">
                  <a:avLst>
                    <a:gd name="adj" fmla="val 46297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755" name="Rounded Rectangle 754"/>
                <p:cNvSpPr/>
                <p:nvPr/>
              </p:nvSpPr>
              <p:spPr>
                <a:xfrm rot="5400000">
                  <a:off x="8631076" y="4870046"/>
                  <a:ext cx="220392" cy="68091"/>
                </a:xfrm>
                <a:prstGeom prst="roundRect">
                  <a:avLst>
                    <a:gd name="adj" fmla="val 46297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756" name="Straight Connector 755"/>
                <p:cNvCxnSpPr/>
                <p:nvPr/>
              </p:nvCxnSpPr>
              <p:spPr>
                <a:xfrm>
                  <a:off x="8644545" y="4788713"/>
                  <a:ext cx="291114" cy="0"/>
                </a:xfrm>
                <a:prstGeom prst="line">
                  <a:avLst/>
                </a:prstGeom>
                <a:grpFill/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7" name="Straight Connector 756"/>
                <p:cNvCxnSpPr/>
                <p:nvPr/>
              </p:nvCxnSpPr>
              <p:spPr>
                <a:xfrm flipV="1">
                  <a:off x="8832645" y="4797326"/>
                  <a:ext cx="0" cy="197189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8" name="Straight Connector 757"/>
                <p:cNvCxnSpPr/>
                <p:nvPr/>
              </p:nvCxnSpPr>
              <p:spPr>
                <a:xfrm>
                  <a:off x="8629849" y="4978640"/>
                  <a:ext cx="434597" cy="0"/>
                </a:xfrm>
                <a:prstGeom prst="line">
                  <a:avLst/>
                </a:prstGeom>
                <a:grpFill/>
                <a:ln w="1905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9" name="Straight Connector 758"/>
                <p:cNvCxnSpPr/>
                <p:nvPr/>
              </p:nvCxnSpPr>
              <p:spPr>
                <a:xfrm flipV="1">
                  <a:off x="8979509" y="4876783"/>
                  <a:ext cx="105878" cy="1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0" name="Straight Connector 759"/>
                <p:cNvCxnSpPr/>
                <p:nvPr/>
              </p:nvCxnSpPr>
              <p:spPr>
                <a:xfrm flipV="1">
                  <a:off x="8979509" y="4879931"/>
                  <a:ext cx="0" cy="134357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1" name="Straight Connector 760"/>
                <p:cNvCxnSpPr/>
                <p:nvPr/>
              </p:nvCxnSpPr>
              <p:spPr>
                <a:xfrm>
                  <a:off x="8522658" y="4895920"/>
                  <a:ext cx="116880" cy="1191"/>
                </a:xfrm>
                <a:prstGeom prst="line">
                  <a:avLst/>
                </a:prstGeom>
                <a:grpFill/>
                <a:ln w="1905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2" name="Straight Connector 761"/>
                <p:cNvCxnSpPr/>
                <p:nvPr/>
              </p:nvCxnSpPr>
              <p:spPr>
                <a:xfrm>
                  <a:off x="8529072" y="5006574"/>
                  <a:ext cx="116880" cy="1191"/>
                </a:xfrm>
                <a:prstGeom prst="line">
                  <a:avLst/>
                </a:prstGeom>
                <a:grpFill/>
                <a:ln w="1905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3" name="Straight Connector 762"/>
                <p:cNvCxnSpPr/>
                <p:nvPr/>
              </p:nvCxnSpPr>
              <p:spPr>
                <a:xfrm flipV="1">
                  <a:off x="8480099" y="4709527"/>
                  <a:ext cx="0" cy="194564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64" name="Rectangle 763"/>
                <p:cNvSpPr/>
                <p:nvPr/>
              </p:nvSpPr>
              <p:spPr>
                <a:xfrm>
                  <a:off x="8755151" y="4532492"/>
                  <a:ext cx="45719" cy="102073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765" name="Rounded Rectangle 764"/>
                <p:cNvSpPr/>
                <p:nvPr/>
              </p:nvSpPr>
              <p:spPr>
                <a:xfrm>
                  <a:off x="9139572" y="4932950"/>
                  <a:ext cx="155887" cy="649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766" name="Trapezoid 765"/>
                <p:cNvSpPr/>
                <p:nvPr/>
              </p:nvSpPr>
              <p:spPr>
                <a:xfrm>
                  <a:off x="9162607" y="4948782"/>
                  <a:ext cx="45719" cy="71517"/>
                </a:xfrm>
                <a:prstGeom prst="trapezoid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767" name="Trapezoid 766"/>
                <p:cNvSpPr/>
                <p:nvPr/>
              </p:nvSpPr>
              <p:spPr>
                <a:xfrm>
                  <a:off x="9234262" y="4948781"/>
                  <a:ext cx="45719" cy="71517"/>
                </a:xfrm>
                <a:prstGeom prst="trapezoid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768" name="Straight Connector 767"/>
                <p:cNvCxnSpPr/>
                <p:nvPr/>
              </p:nvCxnSpPr>
              <p:spPr>
                <a:xfrm>
                  <a:off x="8899304" y="4913440"/>
                  <a:ext cx="324679" cy="0"/>
                </a:xfrm>
                <a:prstGeom prst="line">
                  <a:avLst/>
                </a:prstGeom>
                <a:grpFill/>
                <a:ln w="1905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69" name="Trapezoid 768"/>
                <p:cNvSpPr/>
                <p:nvPr/>
              </p:nvSpPr>
              <p:spPr>
                <a:xfrm>
                  <a:off x="9201124" y="4913440"/>
                  <a:ext cx="45719" cy="77854"/>
                </a:xfrm>
                <a:prstGeom prst="trapezoid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770" name="Straight Connector 769"/>
                <p:cNvCxnSpPr/>
                <p:nvPr/>
              </p:nvCxnSpPr>
              <p:spPr>
                <a:xfrm>
                  <a:off x="8581098" y="4856145"/>
                  <a:ext cx="236969" cy="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1" name="Straight Connector 770"/>
                <p:cNvCxnSpPr/>
                <p:nvPr/>
              </p:nvCxnSpPr>
              <p:spPr>
                <a:xfrm>
                  <a:off x="8577845" y="4929762"/>
                  <a:ext cx="236969" cy="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2" name="Straight Connector 771"/>
                <p:cNvCxnSpPr/>
                <p:nvPr/>
              </p:nvCxnSpPr>
              <p:spPr>
                <a:xfrm>
                  <a:off x="8577845" y="4980351"/>
                  <a:ext cx="236969" cy="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3" name="Straight Connector 772"/>
                <p:cNvCxnSpPr/>
                <p:nvPr/>
              </p:nvCxnSpPr>
              <p:spPr>
                <a:xfrm flipV="1">
                  <a:off x="8587512" y="4844995"/>
                  <a:ext cx="0" cy="179806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4" name="Straight Connector 773"/>
                <p:cNvCxnSpPr/>
                <p:nvPr/>
              </p:nvCxnSpPr>
              <p:spPr>
                <a:xfrm flipV="1">
                  <a:off x="8645952" y="4848068"/>
                  <a:ext cx="0" cy="179806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5" name="Straight Connector 774"/>
                <p:cNvCxnSpPr/>
                <p:nvPr/>
              </p:nvCxnSpPr>
              <p:spPr>
                <a:xfrm flipV="1">
                  <a:off x="8689979" y="4844995"/>
                  <a:ext cx="0" cy="179806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6" name="Straight Connector 775"/>
                <p:cNvCxnSpPr/>
                <p:nvPr/>
              </p:nvCxnSpPr>
              <p:spPr>
                <a:xfrm>
                  <a:off x="8586186" y="4845856"/>
                  <a:ext cx="203590" cy="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7" name="Straight Connector 776"/>
                <p:cNvCxnSpPr/>
                <p:nvPr/>
              </p:nvCxnSpPr>
              <p:spPr>
                <a:xfrm>
                  <a:off x="8377759" y="4980351"/>
                  <a:ext cx="170412" cy="0"/>
                </a:xfrm>
                <a:prstGeom prst="line">
                  <a:avLst/>
                </a:prstGeom>
                <a:grpFill/>
                <a:ln w="28575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8" name="Straight Connector 777"/>
                <p:cNvCxnSpPr/>
                <p:nvPr/>
              </p:nvCxnSpPr>
              <p:spPr>
                <a:xfrm>
                  <a:off x="9102267" y="4991294"/>
                  <a:ext cx="264907" cy="0"/>
                </a:xfrm>
                <a:prstGeom prst="line">
                  <a:avLst/>
                </a:prstGeom>
                <a:grpFill/>
                <a:ln w="28575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79" name="Snip Single Corner Rectangle 778"/>
                <p:cNvSpPr/>
                <p:nvPr/>
              </p:nvSpPr>
              <p:spPr>
                <a:xfrm>
                  <a:off x="9357011" y="4979082"/>
                  <a:ext cx="45719" cy="45719"/>
                </a:xfrm>
                <a:prstGeom prst="snip1Rect">
                  <a:avLst>
                    <a:gd name="adj" fmla="val 44121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780" name="Snip Single Corner Rectangle 779"/>
                <p:cNvSpPr/>
                <p:nvPr/>
              </p:nvSpPr>
              <p:spPr>
                <a:xfrm flipH="1">
                  <a:off x="8343834" y="4968569"/>
                  <a:ext cx="45719" cy="45719"/>
                </a:xfrm>
                <a:prstGeom prst="snip1Rect">
                  <a:avLst>
                    <a:gd name="adj" fmla="val 44121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781" name="Snip Same Side Corner Rectangle 780"/>
                <p:cNvSpPr/>
                <p:nvPr/>
              </p:nvSpPr>
              <p:spPr>
                <a:xfrm>
                  <a:off x="8948946" y="4971609"/>
                  <a:ext cx="45719" cy="45719"/>
                </a:xfrm>
                <a:prstGeom prst="snip2Same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782" name="Straight Connector 781"/>
                <p:cNvCxnSpPr/>
                <p:nvPr/>
              </p:nvCxnSpPr>
              <p:spPr>
                <a:xfrm>
                  <a:off x="8755531" y="5001588"/>
                  <a:ext cx="169670" cy="0"/>
                </a:xfrm>
                <a:prstGeom prst="line">
                  <a:avLst/>
                </a:prstGeom>
                <a:grpFill/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34" name="TextBox 733"/>
              <p:cNvSpPr txBox="1"/>
              <p:nvPr/>
            </p:nvSpPr>
            <p:spPr>
              <a:xfrm>
                <a:off x="8339255" y="2840775"/>
                <a:ext cx="1465229" cy="3327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600" b="1" dirty="0" smtClean="0">
                    <a:solidFill>
                      <a:srgbClr val="FFFF00"/>
                    </a:solidFill>
                  </a:rPr>
                  <a:t>REFINERY DELIVERY</a:t>
                </a:r>
                <a:endParaRPr lang="en-US" sz="600" b="1" dirty="0">
                  <a:solidFill>
                    <a:srgbClr val="FFFF00"/>
                  </a:solidFill>
                </a:endParaRPr>
              </a:p>
            </p:txBody>
          </p:sp>
        </p:grpSp>
        <p:grpSp>
          <p:nvGrpSpPr>
            <p:cNvPr id="536" name="Group 535"/>
            <p:cNvGrpSpPr/>
            <p:nvPr/>
          </p:nvGrpSpPr>
          <p:grpSpPr>
            <a:xfrm>
              <a:off x="7303223" y="2107428"/>
              <a:ext cx="1019488" cy="1020883"/>
              <a:chOff x="2946481" y="2309957"/>
              <a:chExt cx="1837275" cy="1839788"/>
            </a:xfrm>
          </p:grpSpPr>
          <p:grpSp>
            <p:nvGrpSpPr>
              <p:cNvPr id="724" name="Group 723"/>
              <p:cNvGrpSpPr/>
              <p:nvPr/>
            </p:nvGrpSpPr>
            <p:grpSpPr>
              <a:xfrm>
                <a:off x="2946481" y="2309957"/>
                <a:ext cx="1837275" cy="1839788"/>
                <a:chOff x="2946481" y="2309957"/>
                <a:chExt cx="1837275" cy="1839788"/>
              </a:xfrm>
            </p:grpSpPr>
            <p:sp>
              <p:nvSpPr>
                <p:cNvPr id="727" name="Oval 726"/>
                <p:cNvSpPr/>
                <p:nvPr/>
              </p:nvSpPr>
              <p:spPr>
                <a:xfrm>
                  <a:off x="2946481" y="3188369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/>
                </a:p>
              </p:txBody>
            </p:sp>
            <p:sp>
              <p:nvSpPr>
                <p:cNvPr id="728" name="Oval 727"/>
                <p:cNvSpPr/>
                <p:nvPr/>
              </p:nvSpPr>
              <p:spPr>
                <a:xfrm rot="5400000">
                  <a:off x="3759817" y="2373777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/>
                </a:p>
              </p:txBody>
            </p:sp>
            <p:sp>
              <p:nvSpPr>
                <p:cNvPr id="729" name="Rectangle 728"/>
                <p:cNvSpPr/>
                <p:nvPr/>
              </p:nvSpPr>
              <p:spPr>
                <a:xfrm>
                  <a:off x="3262964" y="2627697"/>
                  <a:ext cx="1414914" cy="1414914"/>
                </a:xfrm>
                <a:prstGeom prst="rect">
                  <a:avLst/>
                </a:prstGeom>
                <a:solidFill>
                  <a:srgbClr val="062C4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/>
                </a:p>
              </p:txBody>
            </p:sp>
            <p:sp>
              <p:nvSpPr>
                <p:cNvPr id="730" name="Oval 729"/>
                <p:cNvSpPr/>
                <p:nvPr/>
              </p:nvSpPr>
              <p:spPr>
                <a:xfrm>
                  <a:off x="4362547" y="3188369"/>
                  <a:ext cx="421209" cy="2935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/>
                </a:p>
              </p:txBody>
            </p:sp>
            <p:sp>
              <p:nvSpPr>
                <p:cNvPr id="731" name="Oval 730"/>
                <p:cNvSpPr/>
                <p:nvPr/>
              </p:nvSpPr>
              <p:spPr>
                <a:xfrm rot="5400000">
                  <a:off x="3759817" y="3792356"/>
                  <a:ext cx="421209" cy="2935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/>
                </a:p>
              </p:txBody>
            </p:sp>
          </p:grpSp>
          <p:sp>
            <p:nvSpPr>
              <p:cNvPr id="725" name="Rectangle 724"/>
              <p:cNvSpPr/>
              <p:nvPr/>
            </p:nvSpPr>
            <p:spPr>
              <a:xfrm>
                <a:off x="3233942" y="3213101"/>
                <a:ext cx="45718" cy="244476"/>
              </a:xfrm>
              <a:prstGeom prst="rect">
                <a:avLst/>
              </a:prstGeom>
              <a:solidFill>
                <a:srgbClr val="062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726" name="Rectangle 725"/>
              <p:cNvSpPr/>
              <p:nvPr/>
            </p:nvSpPr>
            <p:spPr>
              <a:xfrm rot="5400000">
                <a:off x="3947561" y="2506154"/>
                <a:ext cx="45718" cy="244476"/>
              </a:xfrm>
              <a:prstGeom prst="rect">
                <a:avLst/>
              </a:prstGeom>
              <a:solidFill>
                <a:srgbClr val="062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</p:grpSp>
        <p:sp>
          <p:nvSpPr>
            <p:cNvPr id="537" name="TextBox 536"/>
            <p:cNvSpPr txBox="1"/>
            <p:nvPr/>
          </p:nvSpPr>
          <p:spPr>
            <a:xfrm>
              <a:off x="7470809" y="2291001"/>
              <a:ext cx="721672" cy="1692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00" b="1" dirty="0" smtClean="0">
                  <a:solidFill>
                    <a:schemeClr val="bg1"/>
                  </a:solidFill>
                </a:rPr>
                <a:t>VESSEL MOVEMENT</a:t>
              </a:r>
              <a:endParaRPr lang="en-US" sz="500" b="1" dirty="0">
                <a:solidFill>
                  <a:schemeClr val="bg1"/>
                </a:solidFill>
              </a:endParaRPr>
            </a:p>
          </p:txBody>
        </p:sp>
        <p:grpSp>
          <p:nvGrpSpPr>
            <p:cNvPr id="539" name="Group 538"/>
            <p:cNvGrpSpPr/>
            <p:nvPr/>
          </p:nvGrpSpPr>
          <p:grpSpPr>
            <a:xfrm flipH="1">
              <a:off x="7505924" y="2610832"/>
              <a:ext cx="734240" cy="135504"/>
              <a:chOff x="6112717" y="3386221"/>
              <a:chExt cx="1323213" cy="244199"/>
            </a:xfrm>
            <a:solidFill>
              <a:schemeClr val="bg1"/>
            </a:solidFill>
          </p:grpSpPr>
          <p:sp>
            <p:nvSpPr>
              <p:cNvPr id="626" name="Rectangle 625"/>
              <p:cNvSpPr/>
              <p:nvPr/>
            </p:nvSpPr>
            <p:spPr>
              <a:xfrm>
                <a:off x="6210665" y="3566136"/>
                <a:ext cx="1173625" cy="63066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627" name="Right Triangle 626"/>
              <p:cNvSpPr/>
              <p:nvPr/>
            </p:nvSpPr>
            <p:spPr>
              <a:xfrm flipH="1" flipV="1">
                <a:off x="6112717" y="3548775"/>
                <a:ext cx="91598" cy="69934"/>
              </a:xfrm>
              <a:prstGeom prst="rt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628" name="Rectangle 627"/>
              <p:cNvSpPr/>
              <p:nvPr/>
            </p:nvSpPr>
            <p:spPr>
              <a:xfrm>
                <a:off x="6185869" y="3548775"/>
                <a:ext cx="122678" cy="48980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629" name="Oval 628"/>
              <p:cNvSpPr/>
              <p:nvPr/>
            </p:nvSpPr>
            <p:spPr>
              <a:xfrm flipV="1">
                <a:off x="7332649" y="3541026"/>
                <a:ext cx="103281" cy="8939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630" name="Rectangle 629"/>
              <p:cNvSpPr/>
              <p:nvPr/>
            </p:nvSpPr>
            <p:spPr>
              <a:xfrm>
                <a:off x="7203122" y="3540004"/>
                <a:ext cx="232182" cy="45719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631" name="Rectangle 630"/>
              <p:cNvSpPr/>
              <p:nvPr/>
            </p:nvSpPr>
            <p:spPr>
              <a:xfrm>
                <a:off x="7242882" y="3466245"/>
                <a:ext cx="107260" cy="102241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632" name="Parallelogram 631"/>
              <p:cNvSpPr/>
              <p:nvPr/>
            </p:nvSpPr>
            <p:spPr>
              <a:xfrm flipH="1">
                <a:off x="7229073" y="3466245"/>
                <a:ext cx="78754" cy="45719"/>
              </a:xfrm>
              <a:prstGeom prst="parallelogram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633" name="Oval 632"/>
              <p:cNvSpPr/>
              <p:nvPr/>
            </p:nvSpPr>
            <p:spPr>
              <a:xfrm>
                <a:off x="7245590" y="3422005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634" name="Rounded Rectangle 633"/>
              <p:cNvSpPr/>
              <p:nvPr/>
            </p:nvSpPr>
            <p:spPr>
              <a:xfrm>
                <a:off x="6358890" y="3548775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635" name="Rounded Rectangle 634"/>
              <p:cNvSpPr/>
              <p:nvPr/>
            </p:nvSpPr>
            <p:spPr>
              <a:xfrm>
                <a:off x="6463004" y="3548775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636" name="Rounded Rectangle 635"/>
              <p:cNvSpPr/>
              <p:nvPr/>
            </p:nvSpPr>
            <p:spPr>
              <a:xfrm>
                <a:off x="6980782" y="3549142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637" name="Rounded Rectangle 636"/>
              <p:cNvSpPr/>
              <p:nvPr/>
            </p:nvSpPr>
            <p:spPr>
              <a:xfrm>
                <a:off x="7084896" y="3549142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638" name="Rounded Rectangle 637"/>
              <p:cNvSpPr/>
              <p:nvPr/>
            </p:nvSpPr>
            <p:spPr>
              <a:xfrm>
                <a:off x="6768420" y="3549142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639" name="Rounded Rectangle 638"/>
              <p:cNvSpPr/>
              <p:nvPr/>
            </p:nvSpPr>
            <p:spPr>
              <a:xfrm>
                <a:off x="6872534" y="3549142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640" name="Rounded Rectangle 639"/>
              <p:cNvSpPr/>
              <p:nvPr/>
            </p:nvSpPr>
            <p:spPr>
              <a:xfrm>
                <a:off x="6561815" y="3549142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cxnSp>
            <p:nvCxnSpPr>
              <p:cNvPr id="641" name="Straight Connector 640"/>
              <p:cNvCxnSpPr/>
              <p:nvPr/>
            </p:nvCxnSpPr>
            <p:spPr>
              <a:xfrm flipV="1">
                <a:off x="6693712" y="3512618"/>
                <a:ext cx="0" cy="9147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2" name="Straight Connector 641"/>
              <p:cNvCxnSpPr/>
              <p:nvPr/>
            </p:nvCxnSpPr>
            <p:spPr>
              <a:xfrm flipV="1">
                <a:off x="6735955" y="3511964"/>
                <a:ext cx="0" cy="9147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3" name="Straight Connector 642"/>
              <p:cNvCxnSpPr/>
              <p:nvPr/>
            </p:nvCxnSpPr>
            <p:spPr>
              <a:xfrm>
                <a:off x="6692031" y="3505408"/>
                <a:ext cx="39937" cy="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4" name="Straight Connector 643"/>
              <p:cNvCxnSpPr/>
              <p:nvPr/>
            </p:nvCxnSpPr>
            <p:spPr>
              <a:xfrm>
                <a:off x="6692080" y="3526092"/>
                <a:ext cx="39937" cy="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5" name="Straight Connector 644"/>
              <p:cNvCxnSpPr/>
              <p:nvPr/>
            </p:nvCxnSpPr>
            <p:spPr>
              <a:xfrm flipV="1">
                <a:off x="6705991" y="3527526"/>
                <a:ext cx="34355" cy="3850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6" name="Straight Connector 645"/>
              <p:cNvCxnSpPr/>
              <p:nvPr/>
            </p:nvCxnSpPr>
            <p:spPr>
              <a:xfrm flipH="1" flipV="1">
                <a:off x="6697273" y="3529402"/>
                <a:ext cx="36200" cy="49181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7" name="Straight Connector 646"/>
              <p:cNvCxnSpPr/>
              <p:nvPr/>
            </p:nvCxnSpPr>
            <p:spPr>
              <a:xfrm flipV="1">
                <a:off x="6776852" y="3534751"/>
                <a:ext cx="363380" cy="1129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8" name="Straight Connector 647"/>
              <p:cNvCxnSpPr/>
              <p:nvPr/>
            </p:nvCxnSpPr>
            <p:spPr>
              <a:xfrm>
                <a:off x="6281893" y="3534828"/>
                <a:ext cx="381854" cy="2091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9" name="Straight Connector 648"/>
              <p:cNvCxnSpPr/>
              <p:nvPr/>
            </p:nvCxnSpPr>
            <p:spPr>
              <a:xfrm flipV="1">
                <a:off x="6280733" y="3533547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0" name="Straight Connector 649"/>
              <p:cNvCxnSpPr/>
              <p:nvPr/>
            </p:nvCxnSpPr>
            <p:spPr>
              <a:xfrm flipV="1">
                <a:off x="6412661" y="3536690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1" name="Straight Connector 650"/>
              <p:cNvCxnSpPr/>
              <p:nvPr/>
            </p:nvCxnSpPr>
            <p:spPr>
              <a:xfrm flipV="1">
                <a:off x="6512761" y="3532442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2" name="Straight Connector 651"/>
              <p:cNvCxnSpPr/>
              <p:nvPr/>
            </p:nvCxnSpPr>
            <p:spPr>
              <a:xfrm flipV="1">
                <a:off x="6618280" y="3532442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3" name="Straight Connector 652"/>
              <p:cNvCxnSpPr/>
              <p:nvPr/>
            </p:nvCxnSpPr>
            <p:spPr>
              <a:xfrm flipV="1">
                <a:off x="6831185" y="3533350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4" name="Straight Connector 653"/>
              <p:cNvCxnSpPr/>
              <p:nvPr/>
            </p:nvCxnSpPr>
            <p:spPr>
              <a:xfrm flipV="1">
                <a:off x="6923185" y="3533108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5" name="Straight Connector 654"/>
              <p:cNvCxnSpPr/>
              <p:nvPr/>
            </p:nvCxnSpPr>
            <p:spPr>
              <a:xfrm flipV="1">
                <a:off x="7034553" y="3536677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6" name="Straight Connector 655"/>
              <p:cNvCxnSpPr/>
              <p:nvPr/>
            </p:nvCxnSpPr>
            <p:spPr>
              <a:xfrm flipV="1">
                <a:off x="7138667" y="3532442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7" name="Straight Connector 656"/>
              <p:cNvCxnSpPr/>
              <p:nvPr/>
            </p:nvCxnSpPr>
            <p:spPr>
              <a:xfrm flipV="1">
                <a:off x="6707298" y="3489104"/>
                <a:ext cx="0" cy="36988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8" name="Straight Connector 657"/>
              <p:cNvCxnSpPr/>
              <p:nvPr/>
            </p:nvCxnSpPr>
            <p:spPr>
              <a:xfrm flipH="1" flipV="1">
                <a:off x="7297659" y="3386221"/>
                <a:ext cx="446" cy="223398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9" name="Parallelogram 658"/>
              <p:cNvSpPr/>
              <p:nvPr/>
            </p:nvSpPr>
            <p:spPr>
              <a:xfrm>
                <a:off x="7343033" y="3483794"/>
                <a:ext cx="47607" cy="87090"/>
              </a:xfrm>
              <a:prstGeom prst="parallelogram">
                <a:avLst>
                  <a:gd name="adj" fmla="val 44719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cxnSp>
            <p:nvCxnSpPr>
              <p:cNvPr id="660" name="Straight Connector 659"/>
              <p:cNvCxnSpPr/>
              <p:nvPr/>
            </p:nvCxnSpPr>
            <p:spPr>
              <a:xfrm flipH="1" flipV="1">
                <a:off x="7300772" y="3423034"/>
                <a:ext cx="49370" cy="16463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1" name="Straight Connector 660"/>
              <p:cNvCxnSpPr/>
              <p:nvPr/>
            </p:nvCxnSpPr>
            <p:spPr>
              <a:xfrm flipH="1">
                <a:off x="6725970" y="3537759"/>
                <a:ext cx="51407" cy="56534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2" name="Straight Connector 661"/>
              <p:cNvCxnSpPr/>
              <p:nvPr/>
            </p:nvCxnSpPr>
            <p:spPr>
              <a:xfrm>
                <a:off x="6662996" y="3532720"/>
                <a:ext cx="40836" cy="4972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3" name="Straight Connector 662"/>
              <p:cNvCxnSpPr/>
              <p:nvPr/>
            </p:nvCxnSpPr>
            <p:spPr>
              <a:xfrm>
                <a:off x="6669357" y="3549123"/>
                <a:ext cx="89455" cy="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4" name="Rounded Rectangle 663"/>
              <p:cNvSpPr/>
              <p:nvPr/>
            </p:nvSpPr>
            <p:spPr>
              <a:xfrm>
                <a:off x="6241395" y="3545626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</p:grpSp>
        <p:grpSp>
          <p:nvGrpSpPr>
            <p:cNvPr id="540" name="Group 539"/>
            <p:cNvGrpSpPr/>
            <p:nvPr/>
          </p:nvGrpSpPr>
          <p:grpSpPr>
            <a:xfrm>
              <a:off x="6530008" y="2893824"/>
              <a:ext cx="1019488" cy="1020883"/>
              <a:chOff x="3700438" y="2464298"/>
              <a:chExt cx="1837275" cy="1839788"/>
            </a:xfrm>
          </p:grpSpPr>
          <p:grpSp>
            <p:nvGrpSpPr>
              <p:cNvPr id="573" name="Group 572"/>
              <p:cNvGrpSpPr/>
              <p:nvPr/>
            </p:nvGrpSpPr>
            <p:grpSpPr>
              <a:xfrm>
                <a:off x="3700438" y="2464298"/>
                <a:ext cx="1837275" cy="1839788"/>
                <a:chOff x="2946481" y="2309957"/>
                <a:chExt cx="1837275" cy="1839788"/>
              </a:xfrm>
            </p:grpSpPr>
            <p:grpSp>
              <p:nvGrpSpPr>
                <p:cNvPr id="618" name="Group 617"/>
                <p:cNvGrpSpPr/>
                <p:nvPr/>
              </p:nvGrpSpPr>
              <p:grpSpPr>
                <a:xfrm>
                  <a:off x="2946481" y="2309957"/>
                  <a:ext cx="1837275" cy="1839788"/>
                  <a:chOff x="2946481" y="2309957"/>
                  <a:chExt cx="1837275" cy="1839788"/>
                </a:xfrm>
              </p:grpSpPr>
              <p:sp>
                <p:nvSpPr>
                  <p:cNvPr id="621" name="Oval 620"/>
                  <p:cNvSpPr/>
                  <p:nvPr/>
                </p:nvSpPr>
                <p:spPr>
                  <a:xfrm>
                    <a:off x="2946481" y="3188369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100"/>
                  </a:p>
                </p:txBody>
              </p:sp>
              <p:sp>
                <p:nvSpPr>
                  <p:cNvPr id="622" name="Oval 621"/>
                  <p:cNvSpPr/>
                  <p:nvPr/>
                </p:nvSpPr>
                <p:spPr>
                  <a:xfrm rot="5400000">
                    <a:off x="3759817" y="2373777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100"/>
                  </a:p>
                </p:txBody>
              </p:sp>
              <p:sp>
                <p:nvSpPr>
                  <p:cNvPr id="623" name="Rectangle 622"/>
                  <p:cNvSpPr/>
                  <p:nvPr/>
                </p:nvSpPr>
                <p:spPr>
                  <a:xfrm>
                    <a:off x="3262964" y="2627697"/>
                    <a:ext cx="1414914" cy="1414914"/>
                  </a:xfrm>
                  <a:prstGeom prst="rect">
                    <a:avLst/>
                  </a:prstGeom>
                  <a:solidFill>
                    <a:srgbClr val="062C49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100"/>
                  </a:p>
                </p:txBody>
              </p:sp>
              <p:sp>
                <p:nvSpPr>
                  <p:cNvPr id="624" name="Oval 623"/>
                  <p:cNvSpPr/>
                  <p:nvPr/>
                </p:nvSpPr>
                <p:spPr>
                  <a:xfrm>
                    <a:off x="4362547" y="3188369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100"/>
                  </a:p>
                </p:txBody>
              </p:sp>
              <p:sp>
                <p:nvSpPr>
                  <p:cNvPr id="625" name="Oval 624"/>
                  <p:cNvSpPr/>
                  <p:nvPr/>
                </p:nvSpPr>
                <p:spPr>
                  <a:xfrm rot="5400000">
                    <a:off x="3759817" y="3792356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100"/>
                  </a:p>
                </p:txBody>
              </p:sp>
            </p:grpSp>
            <p:sp>
              <p:nvSpPr>
                <p:cNvPr id="619" name="Rectangle 618"/>
                <p:cNvSpPr/>
                <p:nvPr/>
              </p:nvSpPr>
              <p:spPr>
                <a:xfrm>
                  <a:off x="3233942" y="3213101"/>
                  <a:ext cx="45718" cy="244476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/>
                </a:p>
              </p:txBody>
            </p:sp>
            <p:sp>
              <p:nvSpPr>
                <p:cNvPr id="620" name="Rectangle 619"/>
                <p:cNvSpPr/>
                <p:nvPr/>
              </p:nvSpPr>
              <p:spPr>
                <a:xfrm rot="5400000">
                  <a:off x="3947561" y="2509997"/>
                  <a:ext cx="45718" cy="244476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/>
                </a:p>
              </p:txBody>
            </p:sp>
          </p:grpSp>
          <p:sp>
            <p:nvSpPr>
              <p:cNvPr id="574" name="TextBox 573"/>
              <p:cNvSpPr txBox="1"/>
              <p:nvPr/>
            </p:nvSpPr>
            <p:spPr>
              <a:xfrm>
                <a:off x="4230241" y="2806979"/>
                <a:ext cx="925014" cy="3050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500" b="1" dirty="0" smtClean="0">
                    <a:solidFill>
                      <a:schemeClr val="bg1"/>
                    </a:solidFill>
                  </a:rPr>
                  <a:t>TRANSLOAD</a:t>
                </a:r>
                <a:endParaRPr lang="en-US" sz="5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575" name="Group 574"/>
              <p:cNvGrpSpPr/>
              <p:nvPr/>
            </p:nvGrpSpPr>
            <p:grpSpPr>
              <a:xfrm>
                <a:off x="4403530" y="3177916"/>
                <a:ext cx="620590" cy="594042"/>
                <a:chOff x="5527774" y="2693187"/>
                <a:chExt cx="751423" cy="719279"/>
              </a:xfrm>
            </p:grpSpPr>
            <p:sp>
              <p:nvSpPr>
                <p:cNvPr id="576" name="Freeform 575"/>
                <p:cNvSpPr/>
                <p:nvPr/>
              </p:nvSpPr>
              <p:spPr>
                <a:xfrm>
                  <a:off x="5980367" y="2718035"/>
                  <a:ext cx="117892" cy="193010"/>
                </a:xfrm>
                <a:custGeom>
                  <a:avLst/>
                  <a:gdLst>
                    <a:gd name="connsiteX0" fmla="*/ 22225 w 149312"/>
                    <a:gd name="connsiteY0" fmla="*/ 0 h 206375"/>
                    <a:gd name="connsiteX1" fmla="*/ 41275 w 149312"/>
                    <a:gd name="connsiteY1" fmla="*/ 98425 h 206375"/>
                    <a:gd name="connsiteX2" fmla="*/ 123825 w 149312"/>
                    <a:gd name="connsiteY2" fmla="*/ 130175 h 206375"/>
                    <a:gd name="connsiteX3" fmla="*/ 146050 w 149312"/>
                    <a:gd name="connsiteY3" fmla="*/ 149225 h 206375"/>
                    <a:gd name="connsiteX4" fmla="*/ 63500 w 149312"/>
                    <a:gd name="connsiteY4" fmla="*/ 155575 h 206375"/>
                    <a:gd name="connsiteX5" fmla="*/ 0 w 149312"/>
                    <a:gd name="connsiteY5" fmla="*/ 206375 h 206375"/>
                    <a:gd name="connsiteX0" fmla="*/ 22225 w 149576"/>
                    <a:gd name="connsiteY0" fmla="*/ 0 h 206375"/>
                    <a:gd name="connsiteX1" fmla="*/ 28575 w 149576"/>
                    <a:gd name="connsiteY1" fmla="*/ 70126 h 206375"/>
                    <a:gd name="connsiteX2" fmla="*/ 123825 w 149576"/>
                    <a:gd name="connsiteY2" fmla="*/ 130175 h 206375"/>
                    <a:gd name="connsiteX3" fmla="*/ 146050 w 149576"/>
                    <a:gd name="connsiteY3" fmla="*/ 149225 h 206375"/>
                    <a:gd name="connsiteX4" fmla="*/ 63500 w 149576"/>
                    <a:gd name="connsiteY4" fmla="*/ 155575 h 206375"/>
                    <a:gd name="connsiteX5" fmla="*/ 0 w 149576"/>
                    <a:gd name="connsiteY5" fmla="*/ 206375 h 206375"/>
                    <a:gd name="connsiteX0" fmla="*/ 22225 w 148002"/>
                    <a:gd name="connsiteY0" fmla="*/ 0 h 206375"/>
                    <a:gd name="connsiteX1" fmla="*/ 28575 w 148002"/>
                    <a:gd name="connsiteY1" fmla="*/ 70126 h 206375"/>
                    <a:gd name="connsiteX2" fmla="*/ 114300 w 148002"/>
                    <a:gd name="connsiteY2" fmla="*/ 62257 h 206375"/>
                    <a:gd name="connsiteX3" fmla="*/ 146050 w 148002"/>
                    <a:gd name="connsiteY3" fmla="*/ 149225 h 206375"/>
                    <a:gd name="connsiteX4" fmla="*/ 63500 w 148002"/>
                    <a:gd name="connsiteY4" fmla="*/ 155575 h 206375"/>
                    <a:gd name="connsiteX5" fmla="*/ 0 w 148002"/>
                    <a:gd name="connsiteY5" fmla="*/ 206375 h 206375"/>
                    <a:gd name="connsiteX0" fmla="*/ 22225 w 148108"/>
                    <a:gd name="connsiteY0" fmla="*/ 0 h 206375"/>
                    <a:gd name="connsiteX1" fmla="*/ 19050 w 148108"/>
                    <a:gd name="connsiteY1" fmla="*/ 53146 h 206375"/>
                    <a:gd name="connsiteX2" fmla="*/ 114300 w 148108"/>
                    <a:gd name="connsiteY2" fmla="*/ 62257 h 206375"/>
                    <a:gd name="connsiteX3" fmla="*/ 146050 w 148108"/>
                    <a:gd name="connsiteY3" fmla="*/ 149225 h 206375"/>
                    <a:gd name="connsiteX4" fmla="*/ 63500 w 148108"/>
                    <a:gd name="connsiteY4" fmla="*/ 155575 h 206375"/>
                    <a:gd name="connsiteX5" fmla="*/ 0 w 148108"/>
                    <a:gd name="connsiteY5" fmla="*/ 206375 h 206375"/>
                    <a:gd name="connsiteX0" fmla="*/ 22225 w 136632"/>
                    <a:gd name="connsiteY0" fmla="*/ 0 h 206375"/>
                    <a:gd name="connsiteX1" fmla="*/ 19050 w 136632"/>
                    <a:gd name="connsiteY1" fmla="*/ 53146 h 206375"/>
                    <a:gd name="connsiteX2" fmla="*/ 114300 w 136632"/>
                    <a:gd name="connsiteY2" fmla="*/ 62257 h 206375"/>
                    <a:gd name="connsiteX3" fmla="*/ 133350 w 136632"/>
                    <a:gd name="connsiteY3" fmla="*/ 84137 h 206375"/>
                    <a:gd name="connsiteX4" fmla="*/ 63500 w 136632"/>
                    <a:gd name="connsiteY4" fmla="*/ 155575 h 206375"/>
                    <a:gd name="connsiteX5" fmla="*/ 0 w 136632"/>
                    <a:gd name="connsiteY5" fmla="*/ 206375 h 206375"/>
                    <a:gd name="connsiteX0" fmla="*/ 22225 w 138923"/>
                    <a:gd name="connsiteY0" fmla="*/ 0 h 206375"/>
                    <a:gd name="connsiteX1" fmla="*/ 19050 w 138923"/>
                    <a:gd name="connsiteY1" fmla="*/ 53146 h 206375"/>
                    <a:gd name="connsiteX2" fmla="*/ 114300 w 138923"/>
                    <a:gd name="connsiteY2" fmla="*/ 62257 h 206375"/>
                    <a:gd name="connsiteX3" fmla="*/ 133350 w 138923"/>
                    <a:gd name="connsiteY3" fmla="*/ 84137 h 206375"/>
                    <a:gd name="connsiteX4" fmla="*/ 31750 w 138923"/>
                    <a:gd name="connsiteY4" fmla="*/ 84827 h 206375"/>
                    <a:gd name="connsiteX5" fmla="*/ 0 w 138923"/>
                    <a:gd name="connsiteY5" fmla="*/ 206375 h 206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8923" h="206375">
                      <a:moveTo>
                        <a:pt x="22225" y="0"/>
                      </a:moveTo>
                      <a:cubicBezTo>
                        <a:pt x="23283" y="38364"/>
                        <a:pt x="3704" y="42770"/>
                        <a:pt x="19050" y="53146"/>
                      </a:cubicBezTo>
                      <a:cubicBezTo>
                        <a:pt x="34396" y="63522"/>
                        <a:pt x="95250" y="57092"/>
                        <a:pt x="114300" y="62257"/>
                      </a:cubicBezTo>
                      <a:cubicBezTo>
                        <a:pt x="133350" y="67422"/>
                        <a:pt x="147108" y="80375"/>
                        <a:pt x="133350" y="84137"/>
                      </a:cubicBezTo>
                      <a:cubicBezTo>
                        <a:pt x="119592" y="87899"/>
                        <a:pt x="53975" y="64454"/>
                        <a:pt x="31750" y="84827"/>
                      </a:cubicBezTo>
                      <a:cubicBezTo>
                        <a:pt x="9525" y="105200"/>
                        <a:pt x="10583" y="198438"/>
                        <a:pt x="0" y="206375"/>
                      </a:cubicBezTo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/>
                </a:p>
              </p:txBody>
            </p:sp>
            <p:cxnSp>
              <p:nvCxnSpPr>
                <p:cNvPr id="577" name="Straight Connector 576"/>
                <p:cNvCxnSpPr/>
                <p:nvPr/>
              </p:nvCxnSpPr>
              <p:spPr>
                <a:xfrm flipV="1">
                  <a:off x="5781675" y="2749550"/>
                  <a:ext cx="1947" cy="64342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8" name="Straight Connector 577"/>
                <p:cNvCxnSpPr/>
                <p:nvPr/>
              </p:nvCxnSpPr>
              <p:spPr>
                <a:xfrm flipH="1" flipV="1">
                  <a:off x="6200444" y="2749550"/>
                  <a:ext cx="1228" cy="643217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9" name="Straight Connector 578"/>
                <p:cNvCxnSpPr/>
                <p:nvPr/>
              </p:nvCxnSpPr>
              <p:spPr>
                <a:xfrm flipV="1">
                  <a:off x="6272847" y="2822453"/>
                  <a:ext cx="3175" cy="574925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0" name="Straight Connector 579"/>
                <p:cNvCxnSpPr/>
                <p:nvPr/>
              </p:nvCxnSpPr>
              <p:spPr>
                <a:xfrm flipV="1">
                  <a:off x="5709272" y="2822453"/>
                  <a:ext cx="3175" cy="574925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1" name="Straight Connector 580"/>
                <p:cNvCxnSpPr/>
                <p:nvPr/>
              </p:nvCxnSpPr>
              <p:spPr>
                <a:xfrm>
                  <a:off x="5712447" y="2817841"/>
                  <a:ext cx="563575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2" name="Straight Connector 581"/>
                <p:cNvCxnSpPr/>
                <p:nvPr/>
              </p:nvCxnSpPr>
              <p:spPr>
                <a:xfrm>
                  <a:off x="5781675" y="2749550"/>
                  <a:ext cx="418769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3" name="Straight Connector 582"/>
                <p:cNvCxnSpPr/>
                <p:nvPr/>
              </p:nvCxnSpPr>
              <p:spPr>
                <a:xfrm flipV="1">
                  <a:off x="5709272" y="2753672"/>
                  <a:ext cx="72403" cy="7707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4" name="Straight Connector 583"/>
                <p:cNvCxnSpPr/>
                <p:nvPr/>
              </p:nvCxnSpPr>
              <p:spPr>
                <a:xfrm flipH="1" flipV="1">
                  <a:off x="6200444" y="2753361"/>
                  <a:ext cx="78753" cy="6448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5" name="Straight Connector 584"/>
                <p:cNvCxnSpPr/>
                <p:nvPr/>
              </p:nvCxnSpPr>
              <p:spPr>
                <a:xfrm flipV="1">
                  <a:off x="5641585" y="3003923"/>
                  <a:ext cx="133740" cy="6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6" name="Straight Connector 585"/>
                <p:cNvCxnSpPr/>
                <p:nvPr/>
              </p:nvCxnSpPr>
              <p:spPr>
                <a:xfrm>
                  <a:off x="5713392" y="3187276"/>
                  <a:ext cx="66053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7" name="Straight Connector 586"/>
                <p:cNvCxnSpPr/>
                <p:nvPr/>
              </p:nvCxnSpPr>
              <p:spPr>
                <a:xfrm>
                  <a:off x="6200444" y="3001629"/>
                  <a:ext cx="66053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8" name="Straight Connector 587"/>
                <p:cNvCxnSpPr/>
                <p:nvPr/>
              </p:nvCxnSpPr>
              <p:spPr>
                <a:xfrm>
                  <a:off x="6201389" y="3188742"/>
                  <a:ext cx="66053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9" name="Straight Connector 588"/>
                <p:cNvCxnSpPr/>
                <p:nvPr/>
              </p:nvCxnSpPr>
              <p:spPr>
                <a:xfrm flipV="1">
                  <a:off x="6207077" y="2817841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0" name="Straight Connector 589"/>
                <p:cNvCxnSpPr/>
                <p:nvPr/>
              </p:nvCxnSpPr>
              <p:spPr>
                <a:xfrm flipV="1">
                  <a:off x="6205962" y="2999948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1" name="Straight Connector 590"/>
                <p:cNvCxnSpPr/>
                <p:nvPr/>
              </p:nvCxnSpPr>
              <p:spPr>
                <a:xfrm flipV="1">
                  <a:off x="6203760" y="3184459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92" name="Trapezoid 591"/>
                <p:cNvSpPr/>
                <p:nvPr/>
              </p:nvSpPr>
              <p:spPr>
                <a:xfrm>
                  <a:off x="6195309" y="3366747"/>
                  <a:ext cx="83888" cy="45719"/>
                </a:xfrm>
                <a:prstGeom prst="trapezoi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/>
                </a:p>
              </p:txBody>
            </p:sp>
            <p:sp>
              <p:nvSpPr>
                <p:cNvPr id="593" name="Trapezoid 592"/>
                <p:cNvSpPr/>
                <p:nvPr/>
              </p:nvSpPr>
              <p:spPr>
                <a:xfrm>
                  <a:off x="5703160" y="3366747"/>
                  <a:ext cx="83888" cy="45719"/>
                </a:xfrm>
                <a:prstGeom prst="trapezoi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/>
                </a:p>
              </p:txBody>
            </p:sp>
            <p:cxnSp>
              <p:nvCxnSpPr>
                <p:cNvPr id="594" name="Straight Connector 593"/>
                <p:cNvCxnSpPr/>
                <p:nvPr/>
              </p:nvCxnSpPr>
              <p:spPr>
                <a:xfrm flipV="1">
                  <a:off x="5710500" y="3194952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5" name="Straight Connector 594"/>
                <p:cNvCxnSpPr/>
                <p:nvPr/>
              </p:nvCxnSpPr>
              <p:spPr>
                <a:xfrm flipV="1">
                  <a:off x="5713338" y="3001183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6" name="Straight Connector 595"/>
                <p:cNvCxnSpPr/>
                <p:nvPr/>
              </p:nvCxnSpPr>
              <p:spPr>
                <a:xfrm flipV="1">
                  <a:off x="5713338" y="2822699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7" name="Straight Connector 596"/>
                <p:cNvCxnSpPr/>
                <p:nvPr/>
              </p:nvCxnSpPr>
              <p:spPr>
                <a:xfrm flipH="1" flipV="1">
                  <a:off x="6202929" y="2818226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8" name="Straight Connector 597"/>
                <p:cNvCxnSpPr/>
                <p:nvPr/>
              </p:nvCxnSpPr>
              <p:spPr>
                <a:xfrm flipH="1" flipV="1">
                  <a:off x="6202929" y="3002078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9" name="Straight Connector 598"/>
                <p:cNvCxnSpPr/>
                <p:nvPr/>
              </p:nvCxnSpPr>
              <p:spPr>
                <a:xfrm flipH="1" flipV="1">
                  <a:off x="6200585" y="3180654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0" name="Straight Connector 599"/>
                <p:cNvCxnSpPr/>
                <p:nvPr/>
              </p:nvCxnSpPr>
              <p:spPr>
                <a:xfrm flipH="1" flipV="1">
                  <a:off x="5712219" y="2816896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1" name="Straight Connector 600"/>
                <p:cNvCxnSpPr/>
                <p:nvPr/>
              </p:nvCxnSpPr>
              <p:spPr>
                <a:xfrm flipH="1" flipV="1">
                  <a:off x="5715418" y="3001183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2" name="Straight Connector 601"/>
                <p:cNvCxnSpPr/>
                <p:nvPr/>
              </p:nvCxnSpPr>
              <p:spPr>
                <a:xfrm flipH="1" flipV="1">
                  <a:off x="5712541" y="3184552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3" name="Straight Connector 602"/>
                <p:cNvCxnSpPr/>
                <p:nvPr/>
              </p:nvCxnSpPr>
              <p:spPr>
                <a:xfrm flipH="1">
                  <a:off x="6022167" y="2751856"/>
                  <a:ext cx="177587" cy="67386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4" name="Straight Connector 603"/>
                <p:cNvCxnSpPr/>
                <p:nvPr/>
              </p:nvCxnSpPr>
              <p:spPr>
                <a:xfrm flipV="1">
                  <a:off x="5956300" y="2700440"/>
                  <a:ext cx="0" cy="12351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5" name="Straight Connector 604"/>
                <p:cNvCxnSpPr/>
                <p:nvPr/>
              </p:nvCxnSpPr>
              <p:spPr>
                <a:xfrm flipV="1">
                  <a:off x="6022167" y="2707227"/>
                  <a:ext cx="0" cy="12351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6" name="Straight Connector 605"/>
                <p:cNvCxnSpPr/>
                <p:nvPr/>
              </p:nvCxnSpPr>
              <p:spPr>
                <a:xfrm>
                  <a:off x="5777682" y="2749298"/>
                  <a:ext cx="177587" cy="67386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07" name="Rectangle 606"/>
                <p:cNvSpPr/>
                <p:nvPr/>
              </p:nvSpPr>
              <p:spPr>
                <a:xfrm>
                  <a:off x="5608997" y="3238150"/>
                  <a:ext cx="86868" cy="17431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/>
                </a:p>
              </p:txBody>
            </p:sp>
            <p:sp>
              <p:nvSpPr>
                <p:cNvPr id="608" name="Trapezoid 607"/>
                <p:cNvSpPr/>
                <p:nvPr/>
              </p:nvSpPr>
              <p:spPr>
                <a:xfrm>
                  <a:off x="5931202" y="2700637"/>
                  <a:ext cx="119713" cy="45719"/>
                </a:xfrm>
                <a:prstGeom prst="trapezoi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/>
                </a:p>
              </p:txBody>
            </p:sp>
            <p:cxnSp>
              <p:nvCxnSpPr>
                <p:cNvPr id="609" name="Straight Connector 608"/>
                <p:cNvCxnSpPr/>
                <p:nvPr/>
              </p:nvCxnSpPr>
              <p:spPr>
                <a:xfrm flipV="1">
                  <a:off x="5785607" y="2717147"/>
                  <a:ext cx="227337" cy="1587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0" name="Straight Connector 609"/>
                <p:cNvCxnSpPr/>
                <p:nvPr/>
              </p:nvCxnSpPr>
              <p:spPr>
                <a:xfrm flipV="1">
                  <a:off x="5675448" y="2823358"/>
                  <a:ext cx="3571" cy="43420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1" name="Straight Connector 610"/>
                <p:cNvCxnSpPr/>
                <p:nvPr/>
              </p:nvCxnSpPr>
              <p:spPr>
                <a:xfrm flipV="1">
                  <a:off x="5672512" y="2717694"/>
                  <a:ext cx="116090" cy="113997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2" name="Straight Connector 611"/>
                <p:cNvCxnSpPr/>
                <p:nvPr/>
              </p:nvCxnSpPr>
              <p:spPr>
                <a:xfrm flipV="1">
                  <a:off x="5653938" y="2820278"/>
                  <a:ext cx="133740" cy="6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3" name="Straight Connector 612"/>
                <p:cNvCxnSpPr/>
                <p:nvPr/>
              </p:nvCxnSpPr>
              <p:spPr>
                <a:xfrm flipV="1">
                  <a:off x="5642699" y="3186446"/>
                  <a:ext cx="133740" cy="6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4" name="Straight Connector 613"/>
                <p:cNvCxnSpPr/>
                <p:nvPr/>
              </p:nvCxnSpPr>
              <p:spPr>
                <a:xfrm rot="5400000" flipV="1">
                  <a:off x="5714896" y="2759735"/>
                  <a:ext cx="133740" cy="6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5" name="Straight Connector 614"/>
                <p:cNvCxnSpPr/>
                <p:nvPr/>
              </p:nvCxnSpPr>
              <p:spPr>
                <a:xfrm flipH="1">
                  <a:off x="5527774" y="3364442"/>
                  <a:ext cx="140719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16" name="Rectangle 615"/>
                <p:cNvSpPr/>
                <p:nvPr/>
              </p:nvSpPr>
              <p:spPr>
                <a:xfrm>
                  <a:off x="5591546" y="3222765"/>
                  <a:ext cx="45719" cy="10706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/>
                </a:p>
              </p:txBody>
            </p:sp>
            <p:cxnSp>
              <p:nvCxnSpPr>
                <p:cNvPr id="617" name="Straight Connector 616"/>
                <p:cNvCxnSpPr/>
                <p:nvPr/>
              </p:nvCxnSpPr>
              <p:spPr>
                <a:xfrm flipV="1">
                  <a:off x="5571373" y="3357157"/>
                  <a:ext cx="0" cy="5530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541" name="Group 540"/>
            <p:cNvGrpSpPr/>
            <p:nvPr/>
          </p:nvGrpSpPr>
          <p:grpSpPr>
            <a:xfrm>
              <a:off x="6531324" y="3690709"/>
              <a:ext cx="950931" cy="1010463"/>
              <a:chOff x="2946481" y="2309957"/>
              <a:chExt cx="1731397" cy="1839788"/>
            </a:xfrm>
          </p:grpSpPr>
          <p:grpSp>
            <p:nvGrpSpPr>
              <p:cNvPr id="566" name="Group 565"/>
              <p:cNvGrpSpPr/>
              <p:nvPr/>
            </p:nvGrpSpPr>
            <p:grpSpPr>
              <a:xfrm>
                <a:off x="2946481" y="2309957"/>
                <a:ext cx="1731397" cy="1839788"/>
                <a:chOff x="2946481" y="2309957"/>
                <a:chExt cx="1731397" cy="1839788"/>
              </a:xfrm>
            </p:grpSpPr>
            <p:sp>
              <p:nvSpPr>
                <p:cNvPr id="569" name="Oval 568"/>
                <p:cNvSpPr/>
                <p:nvPr/>
              </p:nvSpPr>
              <p:spPr>
                <a:xfrm>
                  <a:off x="2946481" y="3176354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/>
                </a:p>
              </p:txBody>
            </p:sp>
            <p:sp>
              <p:nvSpPr>
                <p:cNvPr id="570" name="Oval 569"/>
                <p:cNvSpPr/>
                <p:nvPr/>
              </p:nvSpPr>
              <p:spPr>
                <a:xfrm rot="5400000">
                  <a:off x="3759817" y="2373777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/>
                </a:p>
              </p:txBody>
            </p:sp>
            <p:sp>
              <p:nvSpPr>
                <p:cNvPr id="571" name="Rectangle 570"/>
                <p:cNvSpPr/>
                <p:nvPr/>
              </p:nvSpPr>
              <p:spPr>
                <a:xfrm>
                  <a:off x="3262964" y="2627697"/>
                  <a:ext cx="1414914" cy="1414914"/>
                </a:xfrm>
                <a:prstGeom prst="rect">
                  <a:avLst/>
                </a:prstGeom>
                <a:solidFill>
                  <a:srgbClr val="062C4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/>
                </a:p>
              </p:txBody>
            </p:sp>
            <p:sp>
              <p:nvSpPr>
                <p:cNvPr id="572" name="Oval 571"/>
                <p:cNvSpPr/>
                <p:nvPr/>
              </p:nvSpPr>
              <p:spPr>
                <a:xfrm rot="5400000">
                  <a:off x="3759817" y="3792356"/>
                  <a:ext cx="421209" cy="2935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/>
                </a:p>
              </p:txBody>
            </p:sp>
          </p:grpSp>
          <p:sp>
            <p:nvSpPr>
              <p:cNvPr id="567" name="Rectangle 566"/>
              <p:cNvSpPr/>
              <p:nvPr/>
            </p:nvSpPr>
            <p:spPr>
              <a:xfrm>
                <a:off x="3233708" y="3213101"/>
                <a:ext cx="45719" cy="244474"/>
              </a:xfrm>
              <a:prstGeom prst="rect">
                <a:avLst/>
              </a:prstGeom>
              <a:solidFill>
                <a:srgbClr val="062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568" name="Rectangle 567"/>
              <p:cNvSpPr/>
              <p:nvPr/>
            </p:nvSpPr>
            <p:spPr>
              <a:xfrm rot="5400000">
                <a:off x="3947560" y="2501602"/>
                <a:ext cx="45719" cy="244474"/>
              </a:xfrm>
              <a:prstGeom prst="rect">
                <a:avLst/>
              </a:prstGeom>
              <a:solidFill>
                <a:srgbClr val="062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</p:grpSp>
        <p:sp>
          <p:nvSpPr>
            <p:cNvPr id="542" name="TextBox 541"/>
            <p:cNvSpPr txBox="1"/>
            <p:nvPr/>
          </p:nvSpPr>
          <p:spPr>
            <a:xfrm>
              <a:off x="6703630" y="3870707"/>
              <a:ext cx="710451" cy="1692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00" b="1" dirty="0" smtClean="0">
                  <a:solidFill>
                    <a:schemeClr val="bg1"/>
                  </a:solidFill>
                </a:rPr>
                <a:t>TRUCK MOVEMENT</a:t>
              </a:r>
              <a:endParaRPr lang="en-US" sz="500" b="1" dirty="0">
                <a:solidFill>
                  <a:schemeClr val="bg1"/>
                </a:solidFill>
              </a:endParaRPr>
            </a:p>
          </p:txBody>
        </p:sp>
        <p:grpSp>
          <p:nvGrpSpPr>
            <p:cNvPr id="543" name="Group 542"/>
            <p:cNvGrpSpPr/>
            <p:nvPr/>
          </p:nvGrpSpPr>
          <p:grpSpPr>
            <a:xfrm>
              <a:off x="7016340" y="4172893"/>
              <a:ext cx="532763" cy="533459"/>
              <a:chOff x="3823637" y="3188369"/>
              <a:chExt cx="960119" cy="961376"/>
            </a:xfrm>
          </p:grpSpPr>
          <p:sp>
            <p:nvSpPr>
              <p:cNvPr id="564" name="Oval 563"/>
              <p:cNvSpPr/>
              <p:nvPr/>
            </p:nvSpPr>
            <p:spPr>
              <a:xfrm>
                <a:off x="4362547" y="3188369"/>
                <a:ext cx="421209" cy="2935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565" name="Oval 564"/>
              <p:cNvSpPr/>
              <p:nvPr/>
            </p:nvSpPr>
            <p:spPr>
              <a:xfrm rot="5400000">
                <a:off x="3759817" y="3792356"/>
                <a:ext cx="421209" cy="2935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</p:grpSp>
        <p:grpSp>
          <p:nvGrpSpPr>
            <p:cNvPr id="544" name="Group 543"/>
            <p:cNvGrpSpPr/>
            <p:nvPr/>
          </p:nvGrpSpPr>
          <p:grpSpPr>
            <a:xfrm>
              <a:off x="6726769" y="4189873"/>
              <a:ext cx="714987" cy="133286"/>
              <a:chOff x="0" y="0"/>
              <a:chExt cx="3324858" cy="619760"/>
            </a:xfrm>
            <a:solidFill>
              <a:schemeClr val="bg1"/>
            </a:solidFill>
          </p:grpSpPr>
          <p:sp>
            <p:nvSpPr>
              <p:cNvPr id="545" name="Freeform 544"/>
              <p:cNvSpPr/>
              <p:nvPr/>
            </p:nvSpPr>
            <p:spPr>
              <a:xfrm>
                <a:off x="0" y="87696"/>
                <a:ext cx="691983" cy="460406"/>
              </a:xfrm>
              <a:custGeom>
                <a:avLst/>
                <a:gdLst>
                  <a:gd name="connsiteX0" fmla="*/ 57150 w 481012"/>
                  <a:gd name="connsiteY0" fmla="*/ 200025 h 442913"/>
                  <a:gd name="connsiteX1" fmla="*/ 57150 w 481012"/>
                  <a:gd name="connsiteY1" fmla="*/ 373857 h 442913"/>
                  <a:gd name="connsiteX2" fmla="*/ 0 w 481012"/>
                  <a:gd name="connsiteY2" fmla="*/ 373857 h 442913"/>
                  <a:gd name="connsiteX3" fmla="*/ 0 w 481012"/>
                  <a:gd name="connsiteY3" fmla="*/ 442913 h 442913"/>
                  <a:gd name="connsiteX4" fmla="*/ 481012 w 481012"/>
                  <a:gd name="connsiteY4" fmla="*/ 442913 h 442913"/>
                  <a:gd name="connsiteX5" fmla="*/ 476250 w 481012"/>
                  <a:gd name="connsiteY5" fmla="*/ 0 h 442913"/>
                  <a:gd name="connsiteX6" fmla="*/ 247650 w 481012"/>
                  <a:gd name="connsiteY6" fmla="*/ 2382 h 442913"/>
                  <a:gd name="connsiteX7" fmla="*/ 285750 w 481012"/>
                  <a:gd name="connsiteY7" fmla="*/ 16669 h 442913"/>
                  <a:gd name="connsiteX8" fmla="*/ 242887 w 481012"/>
                  <a:gd name="connsiteY8" fmla="*/ 133350 h 442913"/>
                  <a:gd name="connsiteX9" fmla="*/ 88106 w 481012"/>
                  <a:gd name="connsiteY9" fmla="*/ 157163 h 442913"/>
                  <a:gd name="connsiteX10" fmla="*/ 57150 w 481012"/>
                  <a:gd name="connsiteY10" fmla="*/ 200025 h 442913"/>
                  <a:gd name="connsiteX0" fmla="*/ 57150 w 481012"/>
                  <a:gd name="connsiteY0" fmla="*/ 200025 h 442913"/>
                  <a:gd name="connsiteX1" fmla="*/ 57150 w 481012"/>
                  <a:gd name="connsiteY1" fmla="*/ 373857 h 442913"/>
                  <a:gd name="connsiteX2" fmla="*/ 21432 w 481012"/>
                  <a:gd name="connsiteY2" fmla="*/ 373857 h 442913"/>
                  <a:gd name="connsiteX3" fmla="*/ 0 w 481012"/>
                  <a:gd name="connsiteY3" fmla="*/ 442913 h 442913"/>
                  <a:gd name="connsiteX4" fmla="*/ 481012 w 481012"/>
                  <a:gd name="connsiteY4" fmla="*/ 442913 h 442913"/>
                  <a:gd name="connsiteX5" fmla="*/ 476250 w 481012"/>
                  <a:gd name="connsiteY5" fmla="*/ 0 h 442913"/>
                  <a:gd name="connsiteX6" fmla="*/ 247650 w 481012"/>
                  <a:gd name="connsiteY6" fmla="*/ 2382 h 442913"/>
                  <a:gd name="connsiteX7" fmla="*/ 285750 w 481012"/>
                  <a:gd name="connsiteY7" fmla="*/ 16669 h 442913"/>
                  <a:gd name="connsiteX8" fmla="*/ 242887 w 481012"/>
                  <a:gd name="connsiteY8" fmla="*/ 133350 h 442913"/>
                  <a:gd name="connsiteX9" fmla="*/ 88106 w 481012"/>
                  <a:gd name="connsiteY9" fmla="*/ 157163 h 442913"/>
                  <a:gd name="connsiteX10" fmla="*/ 57150 w 481012"/>
                  <a:gd name="connsiteY10" fmla="*/ 200025 h 442913"/>
                  <a:gd name="connsiteX0" fmla="*/ 38100 w 461962"/>
                  <a:gd name="connsiteY0" fmla="*/ 200025 h 442913"/>
                  <a:gd name="connsiteX1" fmla="*/ 38100 w 461962"/>
                  <a:gd name="connsiteY1" fmla="*/ 373857 h 442913"/>
                  <a:gd name="connsiteX2" fmla="*/ 2382 w 461962"/>
                  <a:gd name="connsiteY2" fmla="*/ 373857 h 442913"/>
                  <a:gd name="connsiteX3" fmla="*/ 0 w 461962"/>
                  <a:gd name="connsiteY3" fmla="*/ 442913 h 442913"/>
                  <a:gd name="connsiteX4" fmla="*/ 461962 w 461962"/>
                  <a:gd name="connsiteY4" fmla="*/ 442913 h 442913"/>
                  <a:gd name="connsiteX5" fmla="*/ 457200 w 461962"/>
                  <a:gd name="connsiteY5" fmla="*/ 0 h 442913"/>
                  <a:gd name="connsiteX6" fmla="*/ 228600 w 461962"/>
                  <a:gd name="connsiteY6" fmla="*/ 2382 h 442913"/>
                  <a:gd name="connsiteX7" fmla="*/ 266700 w 461962"/>
                  <a:gd name="connsiteY7" fmla="*/ 16669 h 442913"/>
                  <a:gd name="connsiteX8" fmla="*/ 223837 w 461962"/>
                  <a:gd name="connsiteY8" fmla="*/ 133350 h 442913"/>
                  <a:gd name="connsiteX9" fmla="*/ 69056 w 461962"/>
                  <a:gd name="connsiteY9" fmla="*/ 157163 h 442913"/>
                  <a:gd name="connsiteX10" fmla="*/ 38100 w 461962"/>
                  <a:gd name="connsiteY10" fmla="*/ 200025 h 442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61962" h="442913">
                    <a:moveTo>
                      <a:pt x="38100" y="200025"/>
                    </a:moveTo>
                    <a:lnTo>
                      <a:pt x="38100" y="373857"/>
                    </a:lnTo>
                    <a:lnTo>
                      <a:pt x="2382" y="373857"/>
                    </a:lnTo>
                    <a:lnTo>
                      <a:pt x="0" y="442913"/>
                    </a:lnTo>
                    <a:lnTo>
                      <a:pt x="461962" y="442913"/>
                    </a:lnTo>
                    <a:cubicBezTo>
                      <a:pt x="460375" y="295275"/>
                      <a:pt x="458787" y="147638"/>
                      <a:pt x="457200" y="0"/>
                    </a:cubicBezTo>
                    <a:lnTo>
                      <a:pt x="228600" y="2382"/>
                    </a:lnTo>
                    <a:lnTo>
                      <a:pt x="266700" y="16669"/>
                    </a:lnTo>
                    <a:lnTo>
                      <a:pt x="223837" y="133350"/>
                    </a:lnTo>
                    <a:lnTo>
                      <a:pt x="69056" y="157163"/>
                    </a:lnTo>
                    <a:lnTo>
                      <a:pt x="38100" y="200025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8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6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546" name="Rectangle 545"/>
              <p:cNvSpPr/>
              <p:nvPr/>
            </p:nvSpPr>
            <p:spPr>
              <a:xfrm>
                <a:off x="444834" y="452182"/>
                <a:ext cx="397213" cy="126064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8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6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547" name="Oval 546"/>
              <p:cNvSpPr/>
              <p:nvPr/>
            </p:nvSpPr>
            <p:spPr>
              <a:xfrm>
                <a:off x="162203" y="444367"/>
                <a:ext cx="175487" cy="175393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8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6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cxnSp>
            <p:nvCxnSpPr>
              <p:cNvPr id="548" name="Straight Connector 547"/>
              <p:cNvCxnSpPr/>
              <p:nvPr/>
            </p:nvCxnSpPr>
            <p:spPr>
              <a:xfrm flipV="1">
                <a:off x="722145" y="0"/>
                <a:ext cx="0" cy="476302"/>
              </a:xfrm>
              <a:prstGeom prst="lin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9" name="Rectangle 548"/>
              <p:cNvSpPr/>
              <p:nvPr/>
            </p:nvSpPr>
            <p:spPr>
              <a:xfrm>
                <a:off x="1054686" y="54252"/>
                <a:ext cx="2226119" cy="342835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8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6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550" name="Rectangle 549"/>
              <p:cNvSpPr/>
              <p:nvPr/>
            </p:nvSpPr>
            <p:spPr>
              <a:xfrm>
                <a:off x="1432796" y="361880"/>
                <a:ext cx="1718367" cy="105233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800" kern="1200" dirty="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600" dirty="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551" name="Oval 550"/>
              <p:cNvSpPr/>
              <p:nvPr/>
            </p:nvSpPr>
            <p:spPr>
              <a:xfrm>
                <a:off x="1006005" y="444367"/>
                <a:ext cx="175487" cy="175393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8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6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552" name="Oval 551"/>
              <p:cNvSpPr/>
              <p:nvPr/>
            </p:nvSpPr>
            <p:spPr>
              <a:xfrm>
                <a:off x="1256936" y="444367"/>
                <a:ext cx="175487" cy="175393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8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6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553" name="Rectangle 552"/>
              <p:cNvSpPr/>
              <p:nvPr/>
            </p:nvSpPr>
            <p:spPr>
              <a:xfrm>
                <a:off x="613576" y="439299"/>
                <a:ext cx="884072" cy="105233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8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6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554" name="Rectangle 553"/>
              <p:cNvSpPr/>
              <p:nvPr/>
            </p:nvSpPr>
            <p:spPr>
              <a:xfrm>
                <a:off x="897259" y="390516"/>
                <a:ext cx="600389" cy="124699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8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6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555" name="Oval 554"/>
              <p:cNvSpPr/>
              <p:nvPr/>
            </p:nvSpPr>
            <p:spPr>
              <a:xfrm>
                <a:off x="2673479" y="444367"/>
                <a:ext cx="175487" cy="175393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8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6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556" name="Oval 555"/>
              <p:cNvSpPr/>
              <p:nvPr/>
            </p:nvSpPr>
            <p:spPr>
              <a:xfrm>
                <a:off x="2949788" y="444367"/>
                <a:ext cx="175487" cy="175393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8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6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557" name="Rectangle 556"/>
              <p:cNvSpPr/>
              <p:nvPr/>
            </p:nvSpPr>
            <p:spPr>
              <a:xfrm>
                <a:off x="2618168" y="369259"/>
                <a:ext cx="600389" cy="124699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8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6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558" name="Rectangle 557"/>
              <p:cNvSpPr/>
              <p:nvPr/>
            </p:nvSpPr>
            <p:spPr>
              <a:xfrm>
                <a:off x="3155707" y="409979"/>
                <a:ext cx="169151" cy="105233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8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6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cxnSp>
            <p:nvCxnSpPr>
              <p:cNvPr id="559" name="Straight Connector 558"/>
              <p:cNvCxnSpPr/>
              <p:nvPr/>
            </p:nvCxnSpPr>
            <p:spPr>
              <a:xfrm flipV="1">
                <a:off x="2233421" y="4640"/>
                <a:ext cx="0" cy="477128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0" name="Straight Connector 559"/>
              <p:cNvCxnSpPr/>
              <p:nvPr/>
            </p:nvCxnSpPr>
            <p:spPr>
              <a:xfrm flipV="1">
                <a:off x="2119260" y="4640"/>
                <a:ext cx="0" cy="477128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1" name="Rectangle 560"/>
              <p:cNvSpPr/>
              <p:nvPr/>
            </p:nvSpPr>
            <p:spPr>
              <a:xfrm>
                <a:off x="2090475" y="32328"/>
                <a:ext cx="173944" cy="105233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8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6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cxnSp>
            <p:nvCxnSpPr>
              <p:cNvPr id="562" name="Straight Connector 561"/>
              <p:cNvCxnSpPr/>
              <p:nvPr/>
            </p:nvCxnSpPr>
            <p:spPr>
              <a:xfrm>
                <a:off x="2021230" y="21365"/>
                <a:ext cx="312434" cy="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3" name="Rectangle 562"/>
              <p:cNvSpPr/>
              <p:nvPr/>
            </p:nvSpPr>
            <p:spPr>
              <a:xfrm>
                <a:off x="700027" y="96129"/>
                <a:ext cx="67022" cy="313047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800"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800">
                  <a:effectLst/>
                  <a:ea typeface="Cambria" charset="0"/>
                  <a:cs typeface="Times New Roman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58521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Some Primary Challenges for Refined Products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200151"/>
            <a:ext cx="8458200" cy="3428999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sz="1800" dirty="0" smtClean="0">
                <a:solidFill>
                  <a:schemeClr val="tx1"/>
                </a:solidFill>
              </a:rPr>
              <a:t>How much did I produce and how was it distributed?</a:t>
            </a:r>
          </a:p>
          <a:p>
            <a:pPr marL="1141413" lvl="2" indent="-285750"/>
            <a:r>
              <a:rPr lang="en-US" sz="1400" dirty="0" smtClean="0">
                <a:solidFill>
                  <a:schemeClr val="accent6"/>
                </a:solidFill>
              </a:rPr>
              <a:t>Taxes vary by distribution method and location.</a:t>
            </a:r>
          </a:p>
          <a:p>
            <a:pPr marL="1141413" lvl="2" indent="-285750"/>
            <a:r>
              <a:rPr lang="en-US" sz="1400" dirty="0" smtClean="0">
                <a:solidFill>
                  <a:schemeClr val="accent6"/>
                </a:solidFill>
              </a:rPr>
              <a:t>Large number of rack movements make it easy to lose data.</a:t>
            </a:r>
          </a:p>
          <a:p>
            <a:pPr marL="1141413" lvl="2" indent="-285750"/>
            <a:endParaRPr lang="en-US" sz="800" dirty="0" smtClean="0">
              <a:solidFill>
                <a:schemeClr val="accent6"/>
              </a:solidFill>
            </a:endParaRPr>
          </a:p>
          <a:p>
            <a:pPr marL="1370013" lvl="2" indent="-514350"/>
            <a:endParaRPr lang="en-US" sz="1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1800" dirty="0" smtClean="0">
                <a:solidFill>
                  <a:schemeClr val="tx1"/>
                </a:solidFill>
              </a:rPr>
              <a:t>What exactly do I have in my inventory?</a:t>
            </a:r>
          </a:p>
          <a:p>
            <a:pPr marL="1141413" lvl="2" indent="-285750"/>
            <a:r>
              <a:rPr lang="en-US" sz="1400" dirty="0" smtClean="0">
                <a:solidFill>
                  <a:schemeClr val="accent6"/>
                </a:solidFill>
              </a:rPr>
              <a:t>Many products are blended.</a:t>
            </a:r>
          </a:p>
          <a:p>
            <a:pPr marL="1141413" lvl="2" indent="-285750"/>
            <a:r>
              <a:rPr lang="en-US" sz="1400" dirty="0" smtClean="0">
                <a:solidFill>
                  <a:schemeClr val="accent6"/>
                </a:solidFill>
              </a:rPr>
              <a:t>Time delay to receive validated distribution records.</a:t>
            </a:r>
          </a:p>
          <a:p>
            <a:pPr lvl="1" indent="0">
              <a:buNone/>
            </a:pPr>
            <a:endParaRPr lang="en-US" sz="8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1800" dirty="0" smtClean="0"/>
              <a:t>What should I produce and blend?</a:t>
            </a:r>
          </a:p>
          <a:p>
            <a:pPr marL="1141413" lvl="2" indent="-285750"/>
            <a:r>
              <a:rPr lang="en-US" sz="1400" dirty="0" smtClean="0">
                <a:solidFill>
                  <a:schemeClr val="accent6"/>
                </a:solidFill>
              </a:rPr>
              <a:t>Complex systems with multiple inputs and outputs.</a:t>
            </a:r>
          </a:p>
          <a:p>
            <a:pPr marL="1141413" lvl="2" indent="-285750"/>
            <a:r>
              <a:rPr lang="en-US" sz="1400" dirty="0" smtClean="0">
                <a:solidFill>
                  <a:schemeClr val="accent6"/>
                </a:solidFill>
              </a:rPr>
              <a:t>Demand and prices are highly seasonal.</a:t>
            </a:r>
          </a:p>
          <a:p>
            <a:pPr marL="1141413" lvl="2" indent="-285750"/>
            <a:endParaRPr lang="en-US" sz="8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1800" dirty="0" smtClean="0"/>
              <a:t>How do I lower my risk?</a:t>
            </a:r>
          </a:p>
          <a:p>
            <a:pPr marL="1141413" lvl="2" indent="-285750"/>
            <a:r>
              <a:rPr lang="en-US" sz="1400" dirty="0" smtClean="0">
                <a:solidFill>
                  <a:schemeClr val="accent6"/>
                </a:solidFill>
              </a:rPr>
              <a:t>Importing of feedstocks and exporting of products via vessel creates time exposure.</a:t>
            </a:r>
            <a:endParaRPr lang="en-US" sz="1400" dirty="0">
              <a:solidFill>
                <a:schemeClr val="accent6"/>
              </a:solidFill>
            </a:endParaRPr>
          </a:p>
          <a:p>
            <a:pPr marL="1141413" lvl="2" indent="-285750"/>
            <a:r>
              <a:rPr lang="en-US" sz="1400" dirty="0" smtClean="0">
                <a:solidFill>
                  <a:schemeClr val="accent6"/>
                </a:solidFill>
              </a:rPr>
              <a:t>Weather related events impact supply, demand, and the facilities.</a:t>
            </a:r>
            <a:endParaRPr lang="en-US" dirty="0" smtClean="0"/>
          </a:p>
          <a:p>
            <a:pPr marL="971550" lvl="1" indent="-514350">
              <a:buFont typeface="+mj-lt"/>
              <a:buAutoNum type="arabicPeriod"/>
            </a:pPr>
            <a:endParaRPr lang="en-US" sz="1100" dirty="0" smtClean="0"/>
          </a:p>
          <a:p>
            <a:pPr marL="971550" lvl="1" indent="-51435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2394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0"/>
            <a:ext cx="8458200" cy="548879"/>
          </a:xfrm>
        </p:spPr>
        <p:txBody>
          <a:bodyPr/>
          <a:lstStyle/>
          <a:p>
            <a:r>
              <a:rPr lang="en-US" sz="2800" dirty="0" smtClean="0"/>
              <a:t>Point of View for Refined Products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 smtClean="0"/>
              <a:t>Not formally validated, but based upon experience and conversations with: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 err="1" smtClean="0"/>
              <a:t>Gavilon</a:t>
            </a:r>
            <a:endParaRPr lang="en-US" sz="1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 err="1" smtClean="0"/>
              <a:t>KwikTrip</a:t>
            </a:r>
            <a:endParaRPr lang="en-US" sz="1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 smtClean="0"/>
              <a:t>Noble Americas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 smtClean="0"/>
              <a:t>Phillips 66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 smtClean="0"/>
              <a:t>RaceTrac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 smtClean="0"/>
              <a:t>Saudi Aramco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 smtClean="0"/>
              <a:t>Southwest Airlines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 smtClean="0"/>
              <a:t>Sunoco Logistics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 err="1" smtClean="0"/>
              <a:t>Texon</a:t>
            </a:r>
            <a:r>
              <a:rPr lang="en-US" sz="1600" dirty="0" smtClean="0"/>
              <a:t> L.P.</a:t>
            </a:r>
            <a:endParaRPr lang="en-US" sz="1600" dirty="0"/>
          </a:p>
          <a:p>
            <a:endParaRPr lang="en-US" sz="2000" dirty="0" smtClean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687479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39310"/>
            <a:ext cx="9144000" cy="1944870"/>
          </a:xfrm>
        </p:spPr>
        <p:txBody>
          <a:bodyPr/>
          <a:lstStyle/>
          <a:p>
            <a:pPr algn="ctr"/>
            <a:r>
              <a:rPr lang="en-US" sz="3600" dirty="0" smtClean="0"/>
              <a:t>Selling Allegro</a:t>
            </a:r>
            <a:br>
              <a:rPr lang="en-US" sz="3600" dirty="0" smtClean="0"/>
            </a:b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172234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0"/>
            <a:ext cx="8458200" cy="548879"/>
          </a:xfrm>
        </p:spPr>
        <p:txBody>
          <a:bodyPr/>
          <a:lstStyle/>
          <a:p>
            <a:r>
              <a:rPr lang="en-US" sz="2800" dirty="0" smtClean="0"/>
              <a:t>Customers Look for A Partnership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200151"/>
            <a:ext cx="7772400" cy="3797638"/>
          </a:xfrm>
        </p:spPr>
        <p:txBody>
          <a:bodyPr/>
          <a:lstStyle/>
          <a:p>
            <a:r>
              <a:rPr lang="en-US" sz="1400" b="1" dirty="0" smtClean="0"/>
              <a:t>Expect gaps in CTRM systems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200" dirty="0" smtClean="0"/>
              <a:t>No one offers all of the functionality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200" dirty="0" smtClean="0"/>
              <a:t>Don’t act like the customer just doesn’t understand their business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200" dirty="0" smtClean="0"/>
          </a:p>
          <a:p>
            <a:r>
              <a:rPr lang="en-US" sz="1400" b="1" dirty="0" smtClean="0"/>
              <a:t>Want to know the CTRM vendor understand their business</a:t>
            </a:r>
            <a:endParaRPr lang="en-US" sz="14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200" dirty="0" smtClean="0"/>
              <a:t>Establish business knowledge – Webinars, White Papers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200" dirty="0" smtClean="0"/>
              <a:t>Use Industry standard terminology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200" dirty="0" smtClean="0"/>
              <a:t>Be a partner they can trust to understand their business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200" dirty="0"/>
          </a:p>
          <a:p>
            <a:r>
              <a:rPr lang="en-US" sz="1400" b="1" dirty="0" smtClean="0"/>
              <a:t>Want to know the CTRM vendor can address any gaps</a:t>
            </a:r>
            <a:endParaRPr lang="en-US" sz="14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200" dirty="0" smtClean="0"/>
              <a:t>Can be modified or configured to address the gap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200" dirty="0" smtClean="0"/>
              <a:t>If not, or if modification is short term, have a plan to address current gaps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200" dirty="0" smtClean="0"/>
              <a:t>Be a partner that knows the software isn’t perfect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200" dirty="0" smtClean="0"/>
          </a:p>
          <a:p>
            <a:r>
              <a:rPr lang="en-US" sz="1400" b="1" dirty="0" smtClean="0"/>
              <a:t>Want to know the CTRM vendor will maintain currency</a:t>
            </a:r>
            <a:endParaRPr lang="en-US" sz="14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200" dirty="0" smtClean="0"/>
              <a:t>Have the ability to change as the business changes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200" dirty="0" smtClean="0"/>
              <a:t>Have a reasonable schedule of releases to update the product(s)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200" dirty="0" smtClean="0"/>
              <a:t>Be a partner that understands the changes occurring in the business and has plans for the changes</a:t>
            </a:r>
            <a:endParaRPr lang="en-US" sz="12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2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200" dirty="0"/>
          </a:p>
          <a:p>
            <a:endParaRPr lang="en-US" sz="1600" dirty="0" smtClean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474819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772400" cy="548879"/>
          </a:xfrm>
        </p:spPr>
        <p:txBody>
          <a:bodyPr/>
          <a:lstStyle/>
          <a:p>
            <a:r>
              <a:rPr lang="en-US" sz="2400" dirty="0" smtClean="0"/>
              <a:t>Petroleum Value Chain – Midstream Liquids</a:t>
            </a:r>
            <a:endParaRPr lang="en-US" sz="2400" dirty="0"/>
          </a:p>
        </p:txBody>
      </p:sp>
      <p:sp>
        <p:nvSpPr>
          <p:cNvPr id="4" name="Rectangle 3">
            <a:hlinkClick r:id="rId2" action="ppaction://hlinksldjump"/>
          </p:cNvPr>
          <p:cNvSpPr/>
          <p:nvPr/>
        </p:nvSpPr>
        <p:spPr>
          <a:xfrm>
            <a:off x="1041398" y="2016658"/>
            <a:ext cx="787124" cy="57192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/>
              <a:t>Store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/>
              <a:t>Liquids</a:t>
            </a:r>
          </a:p>
          <a:p>
            <a:pPr algn="ctr">
              <a:lnSpc>
                <a:spcPts val="1100"/>
              </a:lnSpc>
            </a:pPr>
            <a:r>
              <a:rPr lang="en-US" sz="900" b="1" dirty="0" smtClean="0"/>
              <a:t>(Optional)</a:t>
            </a:r>
          </a:p>
        </p:txBody>
      </p:sp>
      <p:sp>
        <p:nvSpPr>
          <p:cNvPr id="5" name="Right Arrow 4"/>
          <p:cNvSpPr/>
          <p:nvPr/>
        </p:nvSpPr>
        <p:spPr>
          <a:xfrm>
            <a:off x="1828522" y="2052756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entagon 5"/>
          <p:cNvSpPr/>
          <p:nvPr/>
        </p:nvSpPr>
        <p:spPr>
          <a:xfrm>
            <a:off x="2220340" y="2016659"/>
            <a:ext cx="1177197" cy="571925"/>
          </a:xfrm>
          <a:prstGeom prst="homePlate">
            <a:avLst>
              <a:gd name="adj" fmla="val 32823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Gather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Liquids</a:t>
            </a:r>
            <a:endParaRPr lang="en-US" sz="1100" b="1" dirty="0">
              <a:solidFill>
                <a:srgbClr val="0D67AD"/>
              </a:solidFill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3791099" y="2016658"/>
            <a:ext cx="787124" cy="571926"/>
          </a:xfrm>
          <a:prstGeom prst="rect">
            <a:avLst/>
          </a:prstGeom>
          <a:pattFill prst="trellis">
            <a:fgClr>
              <a:schemeClr val="bg1"/>
            </a:fgClr>
            <a:bgClr>
              <a:schemeClr val="bg1">
                <a:lumMod val="85000"/>
              </a:schemeClr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Inventory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&amp; Blend</a:t>
            </a:r>
          </a:p>
          <a:p>
            <a:pPr algn="ctr">
              <a:lnSpc>
                <a:spcPts val="1100"/>
              </a:lnSpc>
            </a:pPr>
            <a:r>
              <a:rPr lang="en-US" sz="900" b="1" dirty="0" smtClean="0">
                <a:solidFill>
                  <a:srgbClr val="0D67AD"/>
                </a:solidFill>
              </a:rPr>
              <a:t>(Optional)</a:t>
            </a:r>
          </a:p>
        </p:txBody>
      </p:sp>
      <p:sp>
        <p:nvSpPr>
          <p:cNvPr id="101" name="Rectangle 100"/>
          <p:cNvSpPr/>
          <p:nvPr/>
        </p:nvSpPr>
        <p:spPr>
          <a:xfrm>
            <a:off x="7734659" y="2016658"/>
            <a:ext cx="787124" cy="57192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chemeClr val="bg1"/>
                </a:solidFill>
              </a:rPr>
              <a:t>Refinery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chemeClr val="bg1"/>
                </a:solidFill>
              </a:rPr>
              <a:t>Feedstock</a:t>
            </a:r>
          </a:p>
        </p:txBody>
      </p:sp>
      <p:sp>
        <p:nvSpPr>
          <p:cNvPr id="106" name="Right Arrow 105"/>
          <p:cNvSpPr/>
          <p:nvPr/>
        </p:nvSpPr>
        <p:spPr>
          <a:xfrm>
            <a:off x="3397537" y="2052756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ight Arrow 106"/>
          <p:cNvSpPr/>
          <p:nvPr/>
        </p:nvSpPr>
        <p:spPr>
          <a:xfrm>
            <a:off x="4578224" y="2052756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ight Arrow 108"/>
          <p:cNvSpPr/>
          <p:nvPr/>
        </p:nvSpPr>
        <p:spPr>
          <a:xfrm>
            <a:off x="6152471" y="2052756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ight Arrow 110"/>
          <p:cNvSpPr/>
          <p:nvPr/>
        </p:nvSpPr>
        <p:spPr>
          <a:xfrm>
            <a:off x="8514309" y="2056367"/>
            <a:ext cx="605079" cy="492509"/>
          </a:xfrm>
          <a:prstGeom prst="rightArrow">
            <a:avLst>
              <a:gd name="adj1" fmla="val 47201"/>
              <a:gd name="adj2" fmla="val 41068"/>
            </a:avLst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8097208" y="3823067"/>
            <a:ext cx="4171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</a:rPr>
              <a:t>Gas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23" name="Pentagon 22"/>
          <p:cNvSpPr/>
          <p:nvPr/>
        </p:nvSpPr>
        <p:spPr>
          <a:xfrm>
            <a:off x="4975274" y="2016659"/>
            <a:ext cx="1177197" cy="571925"/>
          </a:xfrm>
          <a:prstGeom prst="homePlate">
            <a:avLst>
              <a:gd name="adj" fmla="val 32823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Gather/Transport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Liquids</a:t>
            </a:r>
          </a:p>
          <a:p>
            <a:pPr algn="ctr">
              <a:lnSpc>
                <a:spcPts val="1100"/>
              </a:lnSpc>
            </a:pPr>
            <a:r>
              <a:rPr lang="en-US" sz="900" b="1" dirty="0" smtClean="0">
                <a:solidFill>
                  <a:srgbClr val="0D67AD"/>
                </a:solidFill>
              </a:rPr>
              <a:t>(Optional)</a:t>
            </a:r>
            <a:endParaRPr lang="en-US" sz="900" b="1" dirty="0">
              <a:solidFill>
                <a:srgbClr val="0D67AD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6557006" y="2016658"/>
            <a:ext cx="787124" cy="571926"/>
          </a:xfrm>
          <a:prstGeom prst="rect">
            <a:avLst/>
          </a:prstGeom>
          <a:pattFill prst="trellis">
            <a:fgClr>
              <a:schemeClr val="bg1"/>
            </a:fgClr>
            <a:bgClr>
              <a:schemeClr val="bg1">
                <a:lumMod val="85000"/>
              </a:schemeClr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Inventory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&amp; Blend</a:t>
            </a:r>
          </a:p>
          <a:p>
            <a:pPr algn="ctr">
              <a:lnSpc>
                <a:spcPts val="1100"/>
              </a:lnSpc>
            </a:pPr>
            <a:r>
              <a:rPr lang="en-US" sz="900" b="1" dirty="0" smtClean="0">
                <a:solidFill>
                  <a:srgbClr val="0D67AD"/>
                </a:solidFill>
              </a:rPr>
              <a:t>(Optional)</a:t>
            </a:r>
          </a:p>
        </p:txBody>
      </p:sp>
      <p:sp>
        <p:nvSpPr>
          <p:cNvPr id="25" name="Right Arrow 24"/>
          <p:cNvSpPr/>
          <p:nvPr/>
        </p:nvSpPr>
        <p:spPr>
          <a:xfrm>
            <a:off x="7344130" y="2052756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 rot="16200000">
            <a:off x="-331134" y="924781"/>
            <a:ext cx="967071" cy="31897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Front Office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 rot="16200000">
            <a:off x="-1013435" y="2574159"/>
            <a:ext cx="2331680" cy="3189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Mid Office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 rot="16200000">
            <a:off x="-469606" y="4362005"/>
            <a:ext cx="1244014" cy="31897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Back Office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413246" y="1442588"/>
            <a:ext cx="8108538" cy="241387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Marketing</a:t>
            </a:r>
            <a:endParaRPr lang="en-US" sz="1200" b="1" dirty="0"/>
          </a:p>
        </p:txBody>
      </p:sp>
      <p:sp>
        <p:nvSpPr>
          <p:cNvPr id="30" name="Right Arrow 29"/>
          <p:cNvSpPr/>
          <p:nvPr/>
        </p:nvSpPr>
        <p:spPr>
          <a:xfrm rot="16200000" flipV="1">
            <a:off x="1339114" y="1626321"/>
            <a:ext cx="191694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ight Arrow 30"/>
          <p:cNvSpPr/>
          <p:nvPr/>
        </p:nvSpPr>
        <p:spPr>
          <a:xfrm rot="16200000" flipV="1">
            <a:off x="2713091" y="1626320"/>
            <a:ext cx="191694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ight Arrow 31"/>
          <p:cNvSpPr/>
          <p:nvPr/>
        </p:nvSpPr>
        <p:spPr>
          <a:xfrm rot="16200000" flipV="1">
            <a:off x="8032374" y="1626321"/>
            <a:ext cx="191694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ight Arrow 32"/>
          <p:cNvSpPr/>
          <p:nvPr/>
        </p:nvSpPr>
        <p:spPr>
          <a:xfrm rot="16200000" flipV="1">
            <a:off x="6854721" y="1620500"/>
            <a:ext cx="191694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ight Arrow 33"/>
          <p:cNvSpPr/>
          <p:nvPr/>
        </p:nvSpPr>
        <p:spPr>
          <a:xfrm rot="16200000" flipV="1">
            <a:off x="5437030" y="1626199"/>
            <a:ext cx="191694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ight Arrow 34"/>
          <p:cNvSpPr/>
          <p:nvPr/>
        </p:nvSpPr>
        <p:spPr>
          <a:xfrm rot="16200000" flipV="1">
            <a:off x="4088815" y="1626319"/>
            <a:ext cx="191694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413246" y="4791457"/>
            <a:ext cx="7384757" cy="24871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Accounting</a:t>
            </a:r>
            <a:endParaRPr lang="en-US" sz="1200" b="1" dirty="0"/>
          </a:p>
        </p:txBody>
      </p:sp>
      <p:sp>
        <p:nvSpPr>
          <p:cNvPr id="37" name="Right Arrow 36"/>
          <p:cNvSpPr/>
          <p:nvPr/>
        </p:nvSpPr>
        <p:spPr>
          <a:xfrm rot="5400000">
            <a:off x="705344" y="4512238"/>
            <a:ext cx="202929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ight Arrow 37"/>
          <p:cNvSpPr/>
          <p:nvPr/>
        </p:nvSpPr>
        <p:spPr>
          <a:xfrm rot="5400000">
            <a:off x="7397672" y="4515870"/>
            <a:ext cx="202932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ight Arrow 39"/>
          <p:cNvSpPr/>
          <p:nvPr/>
        </p:nvSpPr>
        <p:spPr>
          <a:xfrm rot="5400000">
            <a:off x="6220950" y="4515871"/>
            <a:ext cx="202929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ight Arrow 41"/>
          <p:cNvSpPr/>
          <p:nvPr/>
        </p:nvSpPr>
        <p:spPr>
          <a:xfrm rot="5400000">
            <a:off x="2079319" y="4514132"/>
            <a:ext cx="202930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ight Arrow 42"/>
          <p:cNvSpPr/>
          <p:nvPr/>
        </p:nvSpPr>
        <p:spPr>
          <a:xfrm rot="5400000">
            <a:off x="4793767" y="4513186"/>
            <a:ext cx="202929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ight Arrow 43"/>
          <p:cNvSpPr/>
          <p:nvPr/>
        </p:nvSpPr>
        <p:spPr>
          <a:xfrm rot="5400000">
            <a:off x="3455043" y="4512239"/>
            <a:ext cx="202929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413245" y="952594"/>
            <a:ext cx="8101064" cy="248716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Trading</a:t>
            </a:r>
            <a:endParaRPr lang="en-US" sz="1200" b="1" dirty="0"/>
          </a:p>
        </p:txBody>
      </p:sp>
      <p:sp>
        <p:nvSpPr>
          <p:cNvPr id="46" name="Right Arrow 45"/>
          <p:cNvSpPr/>
          <p:nvPr/>
        </p:nvSpPr>
        <p:spPr>
          <a:xfrm rot="16200000" flipV="1">
            <a:off x="1336863" y="1138576"/>
            <a:ext cx="196193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ight Arrow 46"/>
          <p:cNvSpPr/>
          <p:nvPr/>
        </p:nvSpPr>
        <p:spPr>
          <a:xfrm rot="16200000" flipV="1">
            <a:off x="2710840" y="1138575"/>
            <a:ext cx="196193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ight Arrow 47"/>
          <p:cNvSpPr/>
          <p:nvPr/>
        </p:nvSpPr>
        <p:spPr>
          <a:xfrm rot="16200000" flipV="1">
            <a:off x="8014034" y="1125441"/>
            <a:ext cx="196193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ight Arrow 48"/>
          <p:cNvSpPr/>
          <p:nvPr/>
        </p:nvSpPr>
        <p:spPr>
          <a:xfrm rot="16200000" flipV="1">
            <a:off x="6819437" y="1141263"/>
            <a:ext cx="196193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ight Arrow 49"/>
          <p:cNvSpPr/>
          <p:nvPr/>
        </p:nvSpPr>
        <p:spPr>
          <a:xfrm rot="16200000" flipV="1">
            <a:off x="5425288" y="1148579"/>
            <a:ext cx="196193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ight Arrow 50"/>
          <p:cNvSpPr/>
          <p:nvPr/>
        </p:nvSpPr>
        <p:spPr>
          <a:xfrm rot="16200000" flipV="1">
            <a:off x="4086564" y="1138574"/>
            <a:ext cx="196193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ight Arrow 40"/>
          <p:cNvSpPr/>
          <p:nvPr/>
        </p:nvSpPr>
        <p:spPr>
          <a:xfrm>
            <a:off x="322867" y="2054599"/>
            <a:ext cx="721564" cy="492509"/>
          </a:xfrm>
          <a:prstGeom prst="rightArrow">
            <a:avLst>
              <a:gd name="adj1" fmla="val 47201"/>
              <a:gd name="adj2" fmla="val 61226"/>
            </a:avLst>
          </a:prstGeom>
          <a:solidFill>
            <a:srgbClr val="16569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/>
          </a:p>
        </p:txBody>
      </p:sp>
      <p:sp>
        <p:nvSpPr>
          <p:cNvPr id="52" name="TextBox 51"/>
          <p:cNvSpPr txBox="1"/>
          <p:nvPr/>
        </p:nvSpPr>
        <p:spPr>
          <a:xfrm>
            <a:off x="264183" y="2145112"/>
            <a:ext cx="718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smtClean="0">
                <a:solidFill>
                  <a:schemeClr val="bg1"/>
                </a:solidFill>
              </a:rPr>
              <a:t>Liquids</a:t>
            </a:r>
            <a:endParaRPr lang="en-US" sz="1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9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0"/>
            <a:ext cx="8458200" cy="548879"/>
          </a:xfrm>
        </p:spPr>
        <p:txBody>
          <a:bodyPr/>
          <a:lstStyle/>
          <a:p>
            <a:r>
              <a:rPr lang="en-US" sz="2800" dirty="0" smtClean="0"/>
              <a:t>Four Primary Allegro Advantages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200151"/>
            <a:ext cx="7772400" cy="3797638"/>
          </a:xfrm>
        </p:spPr>
        <p:txBody>
          <a:bodyPr/>
          <a:lstStyle/>
          <a:p>
            <a:r>
              <a:rPr lang="en-US" sz="1600" b="1" dirty="0" smtClean="0"/>
              <a:t>Comprehensive Functionality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 smtClean="0"/>
              <a:t>Multi-Commodity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 smtClean="0"/>
              <a:t>Trade to Cash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 smtClean="0"/>
              <a:t>International</a:t>
            </a:r>
          </a:p>
          <a:p>
            <a:r>
              <a:rPr lang="en-US" sz="1600" b="1" dirty="0" smtClean="0"/>
              <a:t>Unmatched Flexibility</a:t>
            </a:r>
            <a:endParaRPr lang="en-US" sz="16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 smtClean="0"/>
              <a:t>Class Events &amp; Extensions</a:t>
            </a:r>
            <a:endParaRPr lang="en-US" sz="1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 smtClean="0"/>
              <a:t>Can grow as one’s business grows</a:t>
            </a:r>
            <a:endParaRPr lang="en-US" sz="1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 smtClean="0"/>
              <a:t>Can adapt as one’s business changes</a:t>
            </a:r>
            <a:endParaRPr lang="en-US" sz="1400" dirty="0"/>
          </a:p>
          <a:p>
            <a:r>
              <a:rPr lang="en-US" sz="1600" b="1" dirty="0" smtClean="0"/>
              <a:t>Best in Class Technology </a:t>
            </a:r>
            <a:r>
              <a:rPr lang="en-US" sz="1200" b="1" dirty="0" smtClean="0"/>
              <a:t>(Compared to Major Competitors)</a:t>
            </a:r>
            <a:endParaRPr lang="en-US" sz="12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 smtClean="0"/>
              <a:t>Current </a:t>
            </a:r>
            <a:r>
              <a:rPr lang="en-US" sz="1400" dirty="0" err="1" smtClean="0"/>
              <a:t>Techology</a:t>
            </a:r>
            <a:r>
              <a:rPr lang="en-US" sz="1400" dirty="0" smtClean="0"/>
              <a:t>:  </a:t>
            </a:r>
            <a:r>
              <a:rPr lang="en-US" sz="1400" dirty="0" err="1" smtClean="0"/>
              <a:t>.Net</a:t>
            </a:r>
            <a:r>
              <a:rPr lang="en-US" sz="1400" dirty="0" smtClean="0"/>
              <a:t> on top of SQL or Oracle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 smtClean="0"/>
              <a:t>Cloud Enabled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 smtClean="0"/>
              <a:t>Mobile Component</a:t>
            </a:r>
          </a:p>
          <a:p>
            <a:r>
              <a:rPr lang="en-US" sz="1600" b="1" dirty="0"/>
              <a:t>Best in Class </a:t>
            </a:r>
            <a:r>
              <a:rPr lang="en-US" sz="1600" b="1" dirty="0" smtClean="0"/>
              <a:t>Support</a:t>
            </a:r>
            <a:endParaRPr lang="en-US" sz="16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/>
              <a:t>Customer Focus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 smtClean="0"/>
              <a:t>Local Support (U.S., Asia, Europe)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 smtClean="0"/>
              <a:t>Both Onshore and Offshore Development</a:t>
            </a:r>
            <a:endParaRPr lang="en-US" sz="1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/>
          </a:p>
          <a:p>
            <a:endParaRPr lang="en-US" sz="1800" dirty="0" smtClean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501528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0"/>
            <a:ext cx="8458200" cy="548879"/>
          </a:xfrm>
        </p:spPr>
        <p:txBody>
          <a:bodyPr/>
          <a:lstStyle/>
          <a:p>
            <a:r>
              <a:rPr lang="en-US" sz="2800" dirty="0" smtClean="0"/>
              <a:t>Countering Competitors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200151"/>
            <a:ext cx="7772400" cy="3797638"/>
          </a:xfrm>
        </p:spPr>
        <p:txBody>
          <a:bodyPr/>
          <a:lstStyle/>
          <a:p>
            <a:r>
              <a:rPr lang="en-US" sz="1600" b="1" dirty="0" smtClean="0"/>
              <a:t>Big CTRM Competitors – </a:t>
            </a:r>
            <a:r>
              <a:rPr lang="en-US" sz="1600" b="1" dirty="0" err="1" smtClean="0"/>
              <a:t>OpenLink</a:t>
            </a:r>
            <a:r>
              <a:rPr lang="en-US" sz="1600" b="1" dirty="0" smtClean="0"/>
              <a:t>, Right Angle, Triple Point &amp; </a:t>
            </a:r>
            <a:r>
              <a:rPr lang="en-US" sz="1600" b="1" dirty="0" err="1" smtClean="0"/>
              <a:t>Aligne</a:t>
            </a:r>
            <a:r>
              <a:rPr lang="en-US" sz="1600" b="1" dirty="0"/>
              <a:t>, </a:t>
            </a:r>
            <a:endParaRPr lang="en-US" sz="16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 smtClean="0"/>
              <a:t>Turmoil caused by current owners – Will the implementation and support team stay intact?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200" dirty="0" smtClean="0"/>
              <a:t>ION for </a:t>
            </a:r>
            <a:r>
              <a:rPr lang="en-US" sz="1200" dirty="0" err="1" smtClean="0"/>
              <a:t>OpenLink</a:t>
            </a:r>
            <a:r>
              <a:rPr lang="en-US" sz="1200" dirty="0" smtClean="0"/>
              <a:t>, Right Angle &amp; Triple Point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200" dirty="0" smtClean="0"/>
              <a:t>FIS for </a:t>
            </a:r>
            <a:r>
              <a:rPr lang="en-US" sz="1200" dirty="0" err="1" smtClean="0"/>
              <a:t>Aligne</a:t>
            </a:r>
            <a:endParaRPr lang="en-US" sz="12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 smtClean="0"/>
              <a:t>Elimination of and/or offshoring of all development – Will there be any new development?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 smtClean="0"/>
              <a:t>Antiquated Code Base  - Will the code be supportable?</a:t>
            </a:r>
          </a:p>
          <a:p>
            <a:r>
              <a:rPr lang="en-US" sz="1600" b="1" dirty="0" smtClean="0"/>
              <a:t>Smaller CTRM Competitors – Aspect, EKA, </a:t>
            </a:r>
            <a:r>
              <a:rPr lang="en-US" sz="1600" b="1" dirty="0" err="1" smtClean="0"/>
              <a:t>Enuit</a:t>
            </a:r>
            <a:r>
              <a:rPr lang="en-US" sz="1600" b="1" dirty="0" smtClean="0"/>
              <a:t>, </a:t>
            </a:r>
            <a:r>
              <a:rPr lang="en-US" sz="1600" b="1" dirty="0" err="1" smtClean="0"/>
              <a:t>Entero</a:t>
            </a:r>
            <a:r>
              <a:rPr lang="en-US" sz="1600" b="1" dirty="0" smtClean="0"/>
              <a:t> &amp; Amphora</a:t>
            </a:r>
            <a:endParaRPr lang="en-US" sz="16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/>
              <a:t>Scope Challenges – </a:t>
            </a:r>
            <a:r>
              <a:rPr lang="en-US" sz="1400" dirty="0" smtClean="0"/>
              <a:t>Will they support one’s business as it grows and evolves?</a:t>
            </a:r>
            <a:endParaRPr lang="en-US" sz="1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 smtClean="0"/>
              <a:t>Support Challenges – Can one get the help they need?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 smtClean="0"/>
              <a:t>Ownership Issues (ION for Aspect &amp; ? for Amphora) – Will they be around in 5-years?</a:t>
            </a:r>
          </a:p>
          <a:p>
            <a:r>
              <a:rPr lang="en-US" sz="1600" b="1" dirty="0"/>
              <a:t>Smaller Focused Competitors – EMK3, </a:t>
            </a:r>
            <a:r>
              <a:rPr lang="en-US" sz="1600" b="1" dirty="0" err="1"/>
              <a:t>Waterfield</a:t>
            </a:r>
            <a:r>
              <a:rPr lang="en-US" sz="1600" b="1" dirty="0"/>
              <a:t> &amp; </a:t>
            </a:r>
            <a:r>
              <a:rPr lang="en-US" sz="1600" b="1" dirty="0" smtClean="0"/>
              <a:t>Quorum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 smtClean="0"/>
              <a:t>Do not focus on features and functions the will often beat us in functionality in areas of focus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 smtClean="0"/>
              <a:t>Problem Solving Challenges – Does this focus really solve one’s business problem?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 smtClean="0"/>
              <a:t>Scope </a:t>
            </a:r>
            <a:r>
              <a:rPr lang="en-US" sz="1400" dirty="0"/>
              <a:t>Challenges – Will they support one’s business as it grows and </a:t>
            </a:r>
            <a:r>
              <a:rPr lang="en-US" sz="1400" dirty="0" smtClean="0"/>
              <a:t>evolves?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/>
              <a:t>Support Challenges – Can one get the help they need?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/>
              <a:t>Ownership </a:t>
            </a:r>
            <a:r>
              <a:rPr lang="en-US" sz="1400" dirty="0" smtClean="0"/>
              <a:t>Issues – </a:t>
            </a:r>
            <a:r>
              <a:rPr lang="en-US" sz="1400" dirty="0"/>
              <a:t>Will </a:t>
            </a:r>
            <a:r>
              <a:rPr lang="en-US" sz="1400" dirty="0" smtClean="0"/>
              <a:t>they be around in 5-years?</a:t>
            </a:r>
            <a:endParaRPr lang="en-US" sz="1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/>
          </a:p>
          <a:p>
            <a:endParaRPr lang="en-US" sz="1800" dirty="0" smtClean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05640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Bent Arrow 36"/>
          <p:cNvSpPr/>
          <p:nvPr/>
        </p:nvSpPr>
        <p:spPr>
          <a:xfrm flipV="1">
            <a:off x="6232550" y="2588585"/>
            <a:ext cx="2911450" cy="591726"/>
          </a:xfrm>
          <a:prstGeom prst="bentArrow">
            <a:avLst>
              <a:gd name="adj1" fmla="val 42051"/>
              <a:gd name="adj2" fmla="val 43602"/>
              <a:gd name="adj3" fmla="val 29918"/>
              <a:gd name="adj4" fmla="val 35096"/>
            </a:avLst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0" name="Bent Arrow 29"/>
          <p:cNvSpPr/>
          <p:nvPr/>
        </p:nvSpPr>
        <p:spPr>
          <a:xfrm flipH="1" flipV="1">
            <a:off x="61068" y="2808915"/>
            <a:ext cx="1006950" cy="856535"/>
          </a:xfrm>
          <a:prstGeom prst="bentArrow">
            <a:avLst>
              <a:gd name="adj1" fmla="val 27134"/>
              <a:gd name="adj2" fmla="val 13567"/>
              <a:gd name="adj3" fmla="val 0"/>
              <a:gd name="adj4" fmla="val 41077"/>
            </a:avLst>
          </a:prstGeom>
          <a:solidFill>
            <a:srgbClr val="0D67A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772400" cy="548879"/>
          </a:xfrm>
        </p:spPr>
        <p:txBody>
          <a:bodyPr/>
          <a:lstStyle/>
          <a:p>
            <a:r>
              <a:rPr lang="en-US" sz="2400" dirty="0" smtClean="0"/>
              <a:t>Petroleum Value Chain – Midstream Gas</a:t>
            </a:r>
            <a:endParaRPr lang="en-US" sz="2400" dirty="0"/>
          </a:p>
        </p:txBody>
      </p:sp>
      <p:sp>
        <p:nvSpPr>
          <p:cNvPr id="6" name="Pentagon 5"/>
          <p:cNvSpPr/>
          <p:nvPr/>
        </p:nvSpPr>
        <p:spPr>
          <a:xfrm>
            <a:off x="1592188" y="2016659"/>
            <a:ext cx="1177197" cy="571925"/>
          </a:xfrm>
          <a:prstGeom prst="homePlate">
            <a:avLst>
              <a:gd name="adj" fmla="val 32823"/>
            </a:avLst>
          </a:prstGeom>
          <a:solidFill>
            <a:srgbClr val="0D67A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chemeClr val="bg1"/>
                </a:solidFill>
              </a:rPr>
              <a:t>Gather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chemeClr val="bg1"/>
                </a:solidFill>
              </a:rPr>
              <a:t>Wet Gas</a:t>
            </a:r>
            <a:endParaRPr lang="en-US" sz="1100" b="1" dirty="0">
              <a:solidFill>
                <a:schemeClr val="bg1"/>
              </a:solidFill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7245590" y="3237182"/>
            <a:ext cx="787124" cy="571926"/>
          </a:xfrm>
          <a:prstGeom prst="rect">
            <a:avLst/>
          </a:prstGeom>
          <a:pattFill prst="trellis">
            <a:fgClr>
              <a:srgbClr val="3B7911"/>
            </a:fgClr>
            <a:bgClr>
              <a:schemeClr val="bg1"/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chemeClr val="bg1"/>
                </a:solidFill>
              </a:rPr>
              <a:t>Inventory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chemeClr val="bg1"/>
                </a:solidFill>
              </a:rPr>
              <a:t>NGLs</a:t>
            </a:r>
          </a:p>
          <a:p>
            <a:pPr algn="ctr">
              <a:lnSpc>
                <a:spcPts val="1100"/>
              </a:lnSpc>
            </a:pPr>
            <a:r>
              <a:rPr lang="en-US" sz="900" b="1" dirty="0" smtClean="0">
                <a:solidFill>
                  <a:schemeClr val="bg1"/>
                </a:solidFill>
              </a:rPr>
              <a:t>(Optional)</a:t>
            </a:r>
          </a:p>
        </p:txBody>
      </p:sp>
      <p:sp>
        <p:nvSpPr>
          <p:cNvPr id="103" name="Rectangle 102"/>
          <p:cNvSpPr/>
          <p:nvPr/>
        </p:nvSpPr>
        <p:spPr>
          <a:xfrm>
            <a:off x="3162947" y="2016658"/>
            <a:ext cx="787124" cy="57192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Treat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Wet</a:t>
            </a:r>
            <a:r>
              <a:rPr lang="en-US" sz="1100" b="1" dirty="0">
                <a:solidFill>
                  <a:srgbClr val="0D67AD"/>
                </a:solidFill>
              </a:rPr>
              <a:t> </a:t>
            </a:r>
            <a:r>
              <a:rPr lang="en-US" sz="1100" b="1" dirty="0" smtClean="0">
                <a:solidFill>
                  <a:srgbClr val="0D67AD"/>
                </a:solidFill>
              </a:rPr>
              <a:t>Gas</a:t>
            </a:r>
          </a:p>
        </p:txBody>
      </p:sp>
      <p:sp>
        <p:nvSpPr>
          <p:cNvPr id="105" name="Rectangle 104"/>
          <p:cNvSpPr/>
          <p:nvPr/>
        </p:nvSpPr>
        <p:spPr>
          <a:xfrm>
            <a:off x="5917881" y="2016659"/>
            <a:ext cx="787124" cy="57192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chemeClr val="bg1"/>
                </a:solidFill>
              </a:rPr>
              <a:t>Process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chemeClr val="bg1"/>
                </a:solidFill>
              </a:rPr>
              <a:t>Gas</a:t>
            </a:r>
          </a:p>
        </p:txBody>
      </p:sp>
      <p:sp>
        <p:nvSpPr>
          <p:cNvPr id="107" name="Right Arrow 106"/>
          <p:cNvSpPr/>
          <p:nvPr/>
        </p:nvSpPr>
        <p:spPr>
          <a:xfrm>
            <a:off x="2769385" y="2056367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ight Arrow 108"/>
          <p:cNvSpPr/>
          <p:nvPr/>
        </p:nvSpPr>
        <p:spPr>
          <a:xfrm>
            <a:off x="5524319" y="2052756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ight Arrow 110"/>
          <p:cNvSpPr/>
          <p:nvPr/>
        </p:nvSpPr>
        <p:spPr>
          <a:xfrm>
            <a:off x="6705005" y="2056367"/>
            <a:ext cx="2414384" cy="492509"/>
          </a:xfrm>
          <a:prstGeom prst="rightArrow">
            <a:avLst>
              <a:gd name="adj1" fmla="val 47201"/>
              <a:gd name="adj2" fmla="val 41068"/>
            </a:avLst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Natural Gas</a:t>
            </a:r>
            <a:endParaRPr lang="en-US" sz="1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55992" y="3406102"/>
            <a:ext cx="4171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</a:rPr>
              <a:t>Gas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23" name="Pentagon 22"/>
          <p:cNvSpPr/>
          <p:nvPr/>
        </p:nvSpPr>
        <p:spPr>
          <a:xfrm>
            <a:off x="4347122" y="2016659"/>
            <a:ext cx="1177197" cy="571925"/>
          </a:xfrm>
          <a:prstGeom prst="homePlate">
            <a:avLst>
              <a:gd name="adj" fmla="val 32823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Gather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Treated Gas</a:t>
            </a:r>
            <a:endParaRPr lang="en-US" sz="900" b="1" dirty="0">
              <a:solidFill>
                <a:srgbClr val="0D67AD"/>
              </a:solidFill>
            </a:endParaRPr>
          </a:p>
        </p:txBody>
      </p:sp>
      <p:sp>
        <p:nvSpPr>
          <p:cNvPr id="29" name="Bent Arrow 28"/>
          <p:cNvSpPr/>
          <p:nvPr/>
        </p:nvSpPr>
        <p:spPr>
          <a:xfrm>
            <a:off x="831407" y="2052756"/>
            <a:ext cx="760781" cy="1235633"/>
          </a:xfrm>
          <a:prstGeom prst="bentArrow">
            <a:avLst>
              <a:gd name="adj1" fmla="val 30631"/>
              <a:gd name="adj2" fmla="val 31757"/>
              <a:gd name="adj3" fmla="val 23267"/>
              <a:gd name="adj4" fmla="val 40028"/>
            </a:avLst>
          </a:prstGeom>
          <a:solidFill>
            <a:srgbClr val="0D67A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1" name="Right Arrow 30"/>
          <p:cNvSpPr/>
          <p:nvPr/>
        </p:nvSpPr>
        <p:spPr>
          <a:xfrm>
            <a:off x="3953560" y="2056367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Bent Arrow 32"/>
          <p:cNvSpPr/>
          <p:nvPr/>
        </p:nvSpPr>
        <p:spPr>
          <a:xfrm flipV="1">
            <a:off x="6232550" y="2588584"/>
            <a:ext cx="1013040" cy="1183455"/>
          </a:xfrm>
          <a:prstGeom prst="bentArrow">
            <a:avLst>
              <a:gd name="adj1" fmla="val 24126"/>
              <a:gd name="adj2" fmla="val 22586"/>
              <a:gd name="adj3" fmla="val 20028"/>
              <a:gd name="adj4" fmla="val 43750"/>
            </a:avLst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642812" y="3408714"/>
            <a:ext cx="5100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</a:rPr>
              <a:t>NGLs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35" name="Right Arrow 34"/>
          <p:cNvSpPr/>
          <p:nvPr/>
        </p:nvSpPr>
        <p:spPr>
          <a:xfrm>
            <a:off x="8032714" y="3300958"/>
            <a:ext cx="1111286" cy="492509"/>
          </a:xfrm>
          <a:prstGeom prst="rightArrow">
            <a:avLst>
              <a:gd name="adj1" fmla="val 47201"/>
              <a:gd name="adj2" fmla="val 41068"/>
            </a:avLst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8221676" y="3406344"/>
            <a:ext cx="5100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</a:rPr>
              <a:t>NGLs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476661" y="2780140"/>
            <a:ext cx="24232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</a:rPr>
              <a:t>Chemical Manufacturing Feedstock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 rot="16200000">
            <a:off x="-331134" y="924781"/>
            <a:ext cx="967071" cy="31897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Front Office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 rot="16200000">
            <a:off x="-1013435" y="2574159"/>
            <a:ext cx="2331680" cy="3189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Mid Office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 rot="16200000">
            <a:off x="-469606" y="4362005"/>
            <a:ext cx="1244014" cy="31897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Back Office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413246" y="4791457"/>
            <a:ext cx="7392557" cy="24871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Accounting</a:t>
            </a:r>
            <a:endParaRPr lang="en-US" sz="1200" b="1" dirty="0"/>
          </a:p>
        </p:txBody>
      </p:sp>
      <p:sp>
        <p:nvSpPr>
          <p:cNvPr id="53" name="Right Arrow 52"/>
          <p:cNvSpPr/>
          <p:nvPr/>
        </p:nvSpPr>
        <p:spPr>
          <a:xfrm rot="5400000">
            <a:off x="6261832" y="4516843"/>
            <a:ext cx="193720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ight Arrow 54"/>
          <p:cNvSpPr/>
          <p:nvPr/>
        </p:nvSpPr>
        <p:spPr>
          <a:xfrm rot="5400000">
            <a:off x="2083926" y="4516843"/>
            <a:ext cx="193720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ight Arrow 55"/>
          <p:cNvSpPr/>
          <p:nvPr/>
        </p:nvSpPr>
        <p:spPr>
          <a:xfrm rot="5400000">
            <a:off x="4798370" y="4516840"/>
            <a:ext cx="193723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ight Arrow 56"/>
          <p:cNvSpPr/>
          <p:nvPr/>
        </p:nvSpPr>
        <p:spPr>
          <a:xfrm rot="5400000">
            <a:off x="3459650" y="4516843"/>
            <a:ext cx="193720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413246" y="1442588"/>
            <a:ext cx="7619468" cy="24871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Marketing</a:t>
            </a:r>
            <a:endParaRPr lang="en-US" sz="1200" b="1" dirty="0"/>
          </a:p>
        </p:txBody>
      </p:sp>
      <p:sp>
        <p:nvSpPr>
          <p:cNvPr id="60" name="Right Arrow 59"/>
          <p:cNvSpPr/>
          <p:nvPr/>
        </p:nvSpPr>
        <p:spPr>
          <a:xfrm rot="16200000" flipV="1">
            <a:off x="2082029" y="1629229"/>
            <a:ext cx="197513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ight Arrow 61"/>
          <p:cNvSpPr/>
          <p:nvPr/>
        </p:nvSpPr>
        <p:spPr>
          <a:xfrm rot="16200000" flipV="1">
            <a:off x="6223659" y="1623409"/>
            <a:ext cx="197513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ight Arrow 62"/>
          <p:cNvSpPr/>
          <p:nvPr/>
        </p:nvSpPr>
        <p:spPr>
          <a:xfrm rot="16200000" flipV="1">
            <a:off x="4805968" y="1629108"/>
            <a:ext cx="197513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ight Arrow 63"/>
          <p:cNvSpPr/>
          <p:nvPr/>
        </p:nvSpPr>
        <p:spPr>
          <a:xfrm rot="16200000" flipV="1">
            <a:off x="3457753" y="1629228"/>
            <a:ext cx="197513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ectangle 64"/>
          <p:cNvSpPr/>
          <p:nvPr/>
        </p:nvSpPr>
        <p:spPr>
          <a:xfrm>
            <a:off x="413244" y="945279"/>
            <a:ext cx="7619469" cy="248716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Trading</a:t>
            </a:r>
            <a:endParaRPr lang="en-US" sz="1200" b="1" dirty="0"/>
          </a:p>
        </p:txBody>
      </p:sp>
      <p:sp>
        <p:nvSpPr>
          <p:cNvPr id="67" name="Right Arrow 66"/>
          <p:cNvSpPr/>
          <p:nvPr/>
        </p:nvSpPr>
        <p:spPr>
          <a:xfrm rot="16200000" flipV="1">
            <a:off x="2079779" y="1134169"/>
            <a:ext cx="202012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ight Arrow 68"/>
          <p:cNvSpPr/>
          <p:nvPr/>
        </p:nvSpPr>
        <p:spPr>
          <a:xfrm rot="16200000" flipV="1">
            <a:off x="6188376" y="1136857"/>
            <a:ext cx="202012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ight Arrow 69"/>
          <p:cNvSpPr/>
          <p:nvPr/>
        </p:nvSpPr>
        <p:spPr>
          <a:xfrm rot="16200000" flipV="1">
            <a:off x="4794227" y="1144173"/>
            <a:ext cx="202012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ight Arrow 70"/>
          <p:cNvSpPr/>
          <p:nvPr/>
        </p:nvSpPr>
        <p:spPr>
          <a:xfrm rot="16200000" flipV="1">
            <a:off x="3455503" y="1134168"/>
            <a:ext cx="202012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ight Arrow 71"/>
          <p:cNvSpPr/>
          <p:nvPr/>
        </p:nvSpPr>
        <p:spPr>
          <a:xfrm rot="5400000">
            <a:off x="7542290" y="4516685"/>
            <a:ext cx="193724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ight Arrow 41"/>
          <p:cNvSpPr/>
          <p:nvPr/>
        </p:nvSpPr>
        <p:spPr>
          <a:xfrm rot="16200000" flipV="1">
            <a:off x="7540395" y="1631570"/>
            <a:ext cx="197513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ight Arrow 42"/>
          <p:cNvSpPr/>
          <p:nvPr/>
        </p:nvSpPr>
        <p:spPr>
          <a:xfrm rot="16200000" flipV="1">
            <a:off x="7525416" y="1125120"/>
            <a:ext cx="197513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828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ent Arrow 51"/>
          <p:cNvSpPr/>
          <p:nvPr/>
        </p:nvSpPr>
        <p:spPr>
          <a:xfrm flipV="1">
            <a:off x="5411361" y="2603213"/>
            <a:ext cx="3708028" cy="1183455"/>
          </a:xfrm>
          <a:prstGeom prst="bentArrow">
            <a:avLst>
              <a:gd name="adj1" fmla="val 21035"/>
              <a:gd name="adj2" fmla="val 22586"/>
              <a:gd name="adj3" fmla="val 20028"/>
              <a:gd name="adj4" fmla="val 43750"/>
            </a:avLst>
          </a:prstGeom>
          <a:solidFill>
            <a:srgbClr val="3B791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4" name="Bent Arrow 53"/>
          <p:cNvSpPr/>
          <p:nvPr/>
        </p:nvSpPr>
        <p:spPr>
          <a:xfrm flipV="1">
            <a:off x="1855733" y="2570534"/>
            <a:ext cx="4186622" cy="1183455"/>
          </a:xfrm>
          <a:prstGeom prst="bentArrow">
            <a:avLst>
              <a:gd name="adj1" fmla="val 21035"/>
              <a:gd name="adj2" fmla="val 19495"/>
              <a:gd name="adj3" fmla="val 0"/>
              <a:gd name="adj4" fmla="val 43750"/>
            </a:avLst>
          </a:prstGeom>
          <a:solidFill>
            <a:srgbClr val="3B791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772400" cy="548879"/>
          </a:xfrm>
        </p:spPr>
        <p:txBody>
          <a:bodyPr/>
          <a:lstStyle/>
          <a:p>
            <a:r>
              <a:rPr lang="en-US" sz="2400" dirty="0" smtClean="0"/>
              <a:t>Petroleum Value Chain – Downstream Liquid Refining</a:t>
            </a:r>
            <a:endParaRPr lang="en-US" sz="2400" dirty="0"/>
          </a:p>
        </p:txBody>
      </p:sp>
      <p:sp>
        <p:nvSpPr>
          <p:cNvPr id="28" name="Rectangle 27">
            <a:hlinkClick r:id="rId2" action="ppaction://hlinksldjump"/>
          </p:cNvPr>
          <p:cNvSpPr/>
          <p:nvPr/>
        </p:nvSpPr>
        <p:spPr>
          <a:xfrm>
            <a:off x="413246" y="2034706"/>
            <a:ext cx="787124" cy="57192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/>
              <a:t>Distill 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/>
              <a:t>&amp; Crack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/>
              <a:t>Feedstock</a:t>
            </a:r>
          </a:p>
        </p:txBody>
      </p:sp>
      <p:sp>
        <p:nvSpPr>
          <p:cNvPr id="32" name="Right Arrow 31"/>
          <p:cNvSpPr/>
          <p:nvPr/>
        </p:nvSpPr>
        <p:spPr>
          <a:xfrm>
            <a:off x="1200370" y="2070804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2765020" y="2034706"/>
            <a:ext cx="787124" cy="57192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Produce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Refined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Products</a:t>
            </a:r>
          </a:p>
        </p:txBody>
      </p:sp>
      <p:sp>
        <p:nvSpPr>
          <p:cNvPr id="42" name="Right Arrow 41"/>
          <p:cNvSpPr/>
          <p:nvPr/>
        </p:nvSpPr>
        <p:spPr>
          <a:xfrm>
            <a:off x="2371458" y="2067193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ight Arrow 42"/>
          <p:cNvSpPr/>
          <p:nvPr/>
        </p:nvSpPr>
        <p:spPr>
          <a:xfrm>
            <a:off x="3556510" y="2067192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ight Arrow 43"/>
          <p:cNvSpPr/>
          <p:nvPr/>
        </p:nvSpPr>
        <p:spPr>
          <a:xfrm>
            <a:off x="4737195" y="2070804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ight Arrow 45"/>
          <p:cNvSpPr/>
          <p:nvPr/>
        </p:nvSpPr>
        <p:spPr>
          <a:xfrm>
            <a:off x="5917881" y="2074415"/>
            <a:ext cx="3201508" cy="492509"/>
          </a:xfrm>
          <a:prstGeom prst="rightArrow">
            <a:avLst>
              <a:gd name="adj1" fmla="val 47201"/>
              <a:gd name="adj2" fmla="val 41068"/>
            </a:avLst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/>
          </a:p>
        </p:txBody>
      </p:sp>
      <p:sp>
        <p:nvSpPr>
          <p:cNvPr id="47" name="Rectangle 46"/>
          <p:cNvSpPr/>
          <p:nvPr/>
        </p:nvSpPr>
        <p:spPr>
          <a:xfrm>
            <a:off x="1584334" y="2031095"/>
            <a:ext cx="787124" cy="571926"/>
          </a:xfrm>
          <a:prstGeom prst="rect">
            <a:avLst/>
          </a:prstGeom>
          <a:pattFill prst="trellis">
            <a:fgClr>
              <a:schemeClr val="bg1"/>
            </a:fgClr>
            <a:bgClr>
              <a:schemeClr val="bg1">
                <a:lumMod val="85000"/>
              </a:schemeClr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Inventory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Distillates</a:t>
            </a:r>
          </a:p>
          <a:p>
            <a:pPr algn="ctr">
              <a:lnSpc>
                <a:spcPts val="1100"/>
              </a:lnSpc>
            </a:pPr>
            <a:r>
              <a:rPr lang="en-US" sz="900" b="1" dirty="0" smtClean="0">
                <a:solidFill>
                  <a:srgbClr val="0D67AD"/>
                </a:solidFill>
              </a:rPr>
              <a:t>(Optional)</a:t>
            </a:r>
          </a:p>
        </p:txBody>
      </p:sp>
      <p:sp>
        <p:nvSpPr>
          <p:cNvPr id="48" name="Rectangle 47"/>
          <p:cNvSpPr/>
          <p:nvPr/>
        </p:nvSpPr>
        <p:spPr>
          <a:xfrm>
            <a:off x="3950072" y="2034706"/>
            <a:ext cx="787124" cy="571926"/>
          </a:xfrm>
          <a:prstGeom prst="rect">
            <a:avLst/>
          </a:prstGeom>
          <a:pattFill prst="trellis">
            <a:fgClr>
              <a:schemeClr val="bg1"/>
            </a:fgClr>
            <a:bgClr>
              <a:schemeClr val="bg1">
                <a:lumMod val="85000"/>
              </a:schemeClr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Inventory  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&amp; Blend</a:t>
            </a:r>
          </a:p>
          <a:p>
            <a:pPr algn="ctr">
              <a:lnSpc>
                <a:spcPts val="1100"/>
              </a:lnSpc>
            </a:pPr>
            <a:r>
              <a:rPr lang="en-US" sz="900" b="1" dirty="0" smtClean="0">
                <a:solidFill>
                  <a:srgbClr val="0D67AD"/>
                </a:solidFill>
              </a:rPr>
              <a:t>(Optional)</a:t>
            </a:r>
          </a:p>
        </p:txBody>
      </p:sp>
      <p:sp>
        <p:nvSpPr>
          <p:cNvPr id="50" name="Rectangle 49"/>
          <p:cNvSpPr/>
          <p:nvPr/>
        </p:nvSpPr>
        <p:spPr>
          <a:xfrm>
            <a:off x="5130757" y="2034706"/>
            <a:ext cx="787124" cy="571926"/>
          </a:xfrm>
          <a:prstGeom prst="rect">
            <a:avLst/>
          </a:prstGeom>
          <a:solidFill>
            <a:srgbClr val="3B791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chemeClr val="bg1"/>
                </a:solidFill>
              </a:rPr>
              <a:t>Distribute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chemeClr val="bg1"/>
                </a:solidFill>
              </a:rPr>
              <a:t>Refined Products</a:t>
            </a:r>
          </a:p>
          <a:p>
            <a:pPr algn="ctr">
              <a:lnSpc>
                <a:spcPts val="1100"/>
              </a:lnSpc>
            </a:pPr>
            <a:r>
              <a:rPr lang="en-US" sz="900" b="1" dirty="0" smtClean="0">
                <a:solidFill>
                  <a:schemeClr val="bg1"/>
                </a:solidFill>
              </a:rPr>
              <a:t>(Refinery)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2593027" y="3388195"/>
            <a:ext cx="24232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</a:rPr>
              <a:t>Chemical Manufacturing Feedstock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307021" y="3378274"/>
            <a:ext cx="24232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</a:rPr>
              <a:t>Chemical Manufacturing Feedstock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509968" y="2182169"/>
            <a:ext cx="20724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</a:rPr>
              <a:t>Distributors &amp; End Customers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58" name="Rectangle 57"/>
          <p:cNvSpPr/>
          <p:nvPr/>
        </p:nvSpPr>
        <p:spPr>
          <a:xfrm rot="16200000">
            <a:off x="-331134" y="924781"/>
            <a:ext cx="967071" cy="31897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Front Office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59" name="Rectangle 58"/>
          <p:cNvSpPr/>
          <p:nvPr/>
        </p:nvSpPr>
        <p:spPr>
          <a:xfrm rot="16200000">
            <a:off x="-1013435" y="2574159"/>
            <a:ext cx="2331680" cy="3189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Mid Office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60" name="Rectangle 59"/>
          <p:cNvSpPr/>
          <p:nvPr/>
        </p:nvSpPr>
        <p:spPr>
          <a:xfrm rot="16200000">
            <a:off x="-469606" y="4362005"/>
            <a:ext cx="1244014" cy="31897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Back Office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69" name="Right Arrow 68"/>
          <p:cNvSpPr/>
          <p:nvPr/>
        </p:nvSpPr>
        <p:spPr>
          <a:xfrm rot="5400000">
            <a:off x="711788" y="4522318"/>
            <a:ext cx="190037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ight Arrow 70"/>
          <p:cNvSpPr/>
          <p:nvPr/>
        </p:nvSpPr>
        <p:spPr>
          <a:xfrm rot="5400000">
            <a:off x="1882877" y="4522318"/>
            <a:ext cx="190038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ight Arrow 72"/>
          <p:cNvSpPr/>
          <p:nvPr/>
        </p:nvSpPr>
        <p:spPr>
          <a:xfrm rot="5400000">
            <a:off x="5482993" y="4518685"/>
            <a:ext cx="190037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ight Arrow 74"/>
          <p:cNvSpPr/>
          <p:nvPr/>
        </p:nvSpPr>
        <p:spPr>
          <a:xfrm rot="5400000">
            <a:off x="4248615" y="4518685"/>
            <a:ext cx="190037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ight Arrow 75"/>
          <p:cNvSpPr/>
          <p:nvPr/>
        </p:nvSpPr>
        <p:spPr>
          <a:xfrm rot="5400000">
            <a:off x="3063560" y="4518682"/>
            <a:ext cx="190040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413246" y="1442588"/>
            <a:ext cx="5504635" cy="24871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Marketing</a:t>
            </a:r>
            <a:endParaRPr lang="en-US" sz="1200" b="1" dirty="0"/>
          </a:p>
        </p:txBody>
      </p:sp>
      <p:sp>
        <p:nvSpPr>
          <p:cNvPr id="78" name="Right Arrow 77"/>
          <p:cNvSpPr/>
          <p:nvPr/>
        </p:nvSpPr>
        <p:spPr>
          <a:xfrm rot="16200000" flipV="1">
            <a:off x="708053" y="1629230"/>
            <a:ext cx="197512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ight Arrow 78"/>
          <p:cNvSpPr/>
          <p:nvPr/>
        </p:nvSpPr>
        <p:spPr>
          <a:xfrm rot="16200000" flipV="1">
            <a:off x="1879140" y="1629230"/>
            <a:ext cx="197512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ight Arrow 80"/>
          <p:cNvSpPr/>
          <p:nvPr/>
        </p:nvSpPr>
        <p:spPr>
          <a:xfrm rot="16200000" flipV="1">
            <a:off x="5425563" y="1623407"/>
            <a:ext cx="197512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ight Arrow 81"/>
          <p:cNvSpPr/>
          <p:nvPr/>
        </p:nvSpPr>
        <p:spPr>
          <a:xfrm rot="16200000" flipV="1">
            <a:off x="4244877" y="1629229"/>
            <a:ext cx="197512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ight Arrow 82"/>
          <p:cNvSpPr/>
          <p:nvPr/>
        </p:nvSpPr>
        <p:spPr>
          <a:xfrm rot="16200000" flipV="1">
            <a:off x="3059825" y="1623408"/>
            <a:ext cx="197512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413245" y="1003799"/>
            <a:ext cx="5504636" cy="248716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Trading</a:t>
            </a:r>
            <a:endParaRPr lang="en-US" sz="1200" b="1" dirty="0"/>
          </a:p>
        </p:txBody>
      </p:sp>
      <p:sp>
        <p:nvSpPr>
          <p:cNvPr id="85" name="Right Arrow 84"/>
          <p:cNvSpPr/>
          <p:nvPr/>
        </p:nvSpPr>
        <p:spPr>
          <a:xfrm rot="16200000" flipV="1">
            <a:off x="731485" y="1167007"/>
            <a:ext cx="150645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ight Arrow 85"/>
          <p:cNvSpPr/>
          <p:nvPr/>
        </p:nvSpPr>
        <p:spPr>
          <a:xfrm rot="16200000" flipV="1">
            <a:off x="1902573" y="1176707"/>
            <a:ext cx="150645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Right Arrow 87"/>
          <p:cNvSpPr/>
          <p:nvPr/>
        </p:nvSpPr>
        <p:spPr>
          <a:xfrm rot="16200000" flipV="1">
            <a:off x="5448996" y="1167007"/>
            <a:ext cx="150645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Right Arrow 88"/>
          <p:cNvSpPr/>
          <p:nvPr/>
        </p:nvSpPr>
        <p:spPr>
          <a:xfrm rot="16200000" flipV="1">
            <a:off x="4268311" y="1163267"/>
            <a:ext cx="150645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ight Arrow 89"/>
          <p:cNvSpPr/>
          <p:nvPr/>
        </p:nvSpPr>
        <p:spPr>
          <a:xfrm rot="16200000" flipV="1">
            <a:off x="3083259" y="1161186"/>
            <a:ext cx="150645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413246" y="4791457"/>
            <a:ext cx="5504635" cy="24871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Accounting</a:t>
            </a: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3759516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0"/>
            <a:ext cx="8917229" cy="548879"/>
          </a:xfrm>
        </p:spPr>
        <p:txBody>
          <a:bodyPr/>
          <a:lstStyle/>
          <a:p>
            <a:r>
              <a:rPr lang="en-US" sz="2400" dirty="0" smtClean="0"/>
              <a:t>Petroleum Value Chain – Downstream Refined Products Distribution</a:t>
            </a:r>
            <a:endParaRPr lang="en-US" sz="2400" dirty="0"/>
          </a:p>
        </p:txBody>
      </p:sp>
      <p:sp>
        <p:nvSpPr>
          <p:cNvPr id="28" name="Rectangle 27">
            <a:hlinkClick r:id="rId2" action="ppaction://hlinksldjump"/>
          </p:cNvPr>
          <p:cNvSpPr/>
          <p:nvPr/>
        </p:nvSpPr>
        <p:spPr>
          <a:xfrm>
            <a:off x="413246" y="2034706"/>
            <a:ext cx="787124" cy="57192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/>
              <a:t>Receive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/>
              <a:t>Refined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/>
              <a:t>Products</a:t>
            </a:r>
          </a:p>
        </p:txBody>
      </p:sp>
      <p:sp>
        <p:nvSpPr>
          <p:cNvPr id="32" name="Right Arrow 31"/>
          <p:cNvSpPr/>
          <p:nvPr/>
        </p:nvSpPr>
        <p:spPr>
          <a:xfrm>
            <a:off x="1200370" y="2070804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Pentagon 36"/>
          <p:cNvSpPr/>
          <p:nvPr/>
        </p:nvSpPr>
        <p:spPr>
          <a:xfrm>
            <a:off x="1593932" y="2037279"/>
            <a:ext cx="1177197" cy="571925"/>
          </a:xfrm>
          <a:prstGeom prst="homePlate">
            <a:avLst>
              <a:gd name="adj" fmla="val 32823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Transport/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Distribute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Refined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Products</a:t>
            </a:r>
            <a:endParaRPr lang="en-US" sz="1100" b="1" dirty="0">
              <a:solidFill>
                <a:srgbClr val="0D67AD"/>
              </a:solidFill>
            </a:endParaRPr>
          </a:p>
        </p:txBody>
      </p:sp>
      <p:sp>
        <p:nvSpPr>
          <p:cNvPr id="42" name="Right Arrow 41"/>
          <p:cNvSpPr/>
          <p:nvPr/>
        </p:nvSpPr>
        <p:spPr>
          <a:xfrm>
            <a:off x="5522574" y="2074415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ight Arrow 42"/>
          <p:cNvSpPr/>
          <p:nvPr/>
        </p:nvSpPr>
        <p:spPr>
          <a:xfrm>
            <a:off x="2771129" y="2074415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ight Arrow 43"/>
          <p:cNvSpPr/>
          <p:nvPr/>
        </p:nvSpPr>
        <p:spPr>
          <a:xfrm>
            <a:off x="3951815" y="2067193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ight Arrow 44"/>
          <p:cNvSpPr/>
          <p:nvPr/>
        </p:nvSpPr>
        <p:spPr>
          <a:xfrm>
            <a:off x="6703260" y="2074415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3164691" y="2034705"/>
            <a:ext cx="787124" cy="571926"/>
          </a:xfrm>
          <a:prstGeom prst="rect">
            <a:avLst/>
          </a:prstGeom>
          <a:pattFill prst="trellis">
            <a:fgClr>
              <a:schemeClr val="bg1"/>
            </a:fgClr>
            <a:bgClr>
              <a:schemeClr val="bg1">
                <a:lumMod val="85000"/>
              </a:schemeClr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Inventory  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&amp; Blend</a:t>
            </a:r>
          </a:p>
          <a:p>
            <a:pPr algn="ctr">
              <a:lnSpc>
                <a:spcPts val="1100"/>
              </a:lnSpc>
            </a:pPr>
            <a:r>
              <a:rPr lang="en-US" sz="900" b="1" dirty="0" smtClean="0">
                <a:solidFill>
                  <a:srgbClr val="0D67AD"/>
                </a:solidFill>
              </a:rPr>
              <a:t>(Optional)</a:t>
            </a:r>
          </a:p>
        </p:txBody>
      </p:sp>
      <p:sp>
        <p:nvSpPr>
          <p:cNvPr id="49" name="Rectangle 48"/>
          <p:cNvSpPr/>
          <p:nvPr/>
        </p:nvSpPr>
        <p:spPr>
          <a:xfrm>
            <a:off x="5916136" y="2034705"/>
            <a:ext cx="787124" cy="571926"/>
          </a:xfrm>
          <a:prstGeom prst="rect">
            <a:avLst/>
          </a:prstGeom>
          <a:pattFill prst="trellis">
            <a:fgClr>
              <a:schemeClr val="bg1"/>
            </a:fgClr>
            <a:bgClr>
              <a:schemeClr val="bg1">
                <a:lumMod val="85000"/>
              </a:schemeClr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900" b="1" dirty="0" smtClean="0">
                <a:solidFill>
                  <a:srgbClr val="0D67AD"/>
                </a:solidFill>
              </a:rPr>
              <a:t>End Customer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Inventory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&amp; Blend  </a:t>
            </a:r>
          </a:p>
          <a:p>
            <a:pPr algn="ctr">
              <a:lnSpc>
                <a:spcPts val="1100"/>
              </a:lnSpc>
            </a:pPr>
            <a:r>
              <a:rPr lang="en-US" sz="900" b="1" dirty="0" smtClean="0">
                <a:solidFill>
                  <a:srgbClr val="0D67AD"/>
                </a:solidFill>
              </a:rPr>
              <a:t>(Optional)</a:t>
            </a:r>
          </a:p>
        </p:txBody>
      </p:sp>
      <p:sp>
        <p:nvSpPr>
          <p:cNvPr id="50" name="Rectangle 49"/>
          <p:cNvSpPr/>
          <p:nvPr/>
        </p:nvSpPr>
        <p:spPr>
          <a:xfrm>
            <a:off x="7096822" y="2038317"/>
            <a:ext cx="787124" cy="571926"/>
          </a:xfrm>
          <a:prstGeom prst="rect">
            <a:avLst/>
          </a:prstGeom>
          <a:solidFill>
            <a:srgbClr val="3B791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chemeClr val="bg1"/>
                </a:solidFill>
              </a:rPr>
              <a:t>Consume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chemeClr val="bg1"/>
                </a:solidFill>
              </a:rPr>
              <a:t>Refined Products</a:t>
            </a:r>
          </a:p>
        </p:txBody>
      </p:sp>
      <p:sp>
        <p:nvSpPr>
          <p:cNvPr id="30" name="Pentagon 29"/>
          <p:cNvSpPr/>
          <p:nvPr/>
        </p:nvSpPr>
        <p:spPr>
          <a:xfrm>
            <a:off x="4345377" y="2031095"/>
            <a:ext cx="1177197" cy="571925"/>
          </a:xfrm>
          <a:prstGeom prst="homePlate">
            <a:avLst>
              <a:gd name="adj" fmla="val 32823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Distribute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Refined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Products</a:t>
            </a:r>
          </a:p>
          <a:p>
            <a:pPr algn="ctr">
              <a:lnSpc>
                <a:spcPts val="1100"/>
              </a:lnSpc>
            </a:pPr>
            <a:r>
              <a:rPr lang="en-US" sz="900" b="1" dirty="0" smtClean="0">
                <a:solidFill>
                  <a:srgbClr val="0D67AD"/>
                </a:solidFill>
              </a:rPr>
              <a:t>(End Customers)</a:t>
            </a:r>
            <a:endParaRPr lang="en-US" sz="900" b="1" dirty="0">
              <a:solidFill>
                <a:srgbClr val="0D67AD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 rot="16200000">
            <a:off x="-331134" y="924781"/>
            <a:ext cx="967071" cy="31897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Front Office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 rot="16200000">
            <a:off x="-1013435" y="2574159"/>
            <a:ext cx="2331680" cy="3189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Mid Office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 rot="16200000">
            <a:off x="-469606" y="4362005"/>
            <a:ext cx="1244014" cy="31897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Back Office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36" name="Right Arrow 35"/>
          <p:cNvSpPr/>
          <p:nvPr/>
        </p:nvSpPr>
        <p:spPr>
          <a:xfrm rot="16200000" flipV="1">
            <a:off x="704395" y="1632888"/>
            <a:ext cx="204828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ight Arrow 37"/>
          <p:cNvSpPr/>
          <p:nvPr/>
        </p:nvSpPr>
        <p:spPr>
          <a:xfrm rot="16200000" flipV="1">
            <a:off x="2078372" y="1632887"/>
            <a:ext cx="204828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ight Arrow 58"/>
          <p:cNvSpPr/>
          <p:nvPr/>
        </p:nvSpPr>
        <p:spPr>
          <a:xfrm rot="16200000" flipV="1">
            <a:off x="3454096" y="1632886"/>
            <a:ext cx="204828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ight Arrow 60"/>
          <p:cNvSpPr/>
          <p:nvPr/>
        </p:nvSpPr>
        <p:spPr>
          <a:xfrm rot="5400000">
            <a:off x="675563" y="4479045"/>
            <a:ext cx="26249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ight Arrow 61"/>
          <p:cNvSpPr/>
          <p:nvPr/>
        </p:nvSpPr>
        <p:spPr>
          <a:xfrm rot="5400000">
            <a:off x="7360884" y="4482456"/>
            <a:ext cx="26249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ight Arrow 62"/>
          <p:cNvSpPr/>
          <p:nvPr/>
        </p:nvSpPr>
        <p:spPr>
          <a:xfrm rot="5400000">
            <a:off x="2049538" y="4486089"/>
            <a:ext cx="26249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ight Arrow 63"/>
          <p:cNvSpPr/>
          <p:nvPr/>
        </p:nvSpPr>
        <p:spPr>
          <a:xfrm rot="5400000">
            <a:off x="6178452" y="4479045"/>
            <a:ext cx="26249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ight Arrow 66"/>
          <p:cNvSpPr/>
          <p:nvPr/>
        </p:nvSpPr>
        <p:spPr>
          <a:xfrm rot="5400000">
            <a:off x="4718357" y="4479045"/>
            <a:ext cx="26249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ight Arrow 67"/>
          <p:cNvSpPr/>
          <p:nvPr/>
        </p:nvSpPr>
        <p:spPr>
          <a:xfrm rot="5400000">
            <a:off x="3427007" y="4482457"/>
            <a:ext cx="26249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ectangle 68"/>
          <p:cNvSpPr/>
          <p:nvPr/>
        </p:nvSpPr>
        <p:spPr>
          <a:xfrm>
            <a:off x="413246" y="1442588"/>
            <a:ext cx="3538569" cy="24871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Marketing</a:t>
            </a:r>
            <a:endParaRPr lang="en-US" sz="1200" b="1" dirty="0"/>
          </a:p>
        </p:txBody>
      </p:sp>
      <p:sp>
        <p:nvSpPr>
          <p:cNvPr id="70" name="Rectangle 69"/>
          <p:cNvSpPr/>
          <p:nvPr/>
        </p:nvSpPr>
        <p:spPr>
          <a:xfrm>
            <a:off x="413245" y="1011114"/>
            <a:ext cx="7470701" cy="248716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Trading</a:t>
            </a:r>
            <a:endParaRPr lang="en-US" sz="1200" b="1" dirty="0"/>
          </a:p>
        </p:txBody>
      </p:sp>
      <p:sp>
        <p:nvSpPr>
          <p:cNvPr id="71" name="Right Arrow 70"/>
          <p:cNvSpPr/>
          <p:nvPr/>
        </p:nvSpPr>
        <p:spPr>
          <a:xfrm rot="16200000" flipV="1">
            <a:off x="727747" y="1172239"/>
            <a:ext cx="15812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ight Arrow 72"/>
          <p:cNvSpPr/>
          <p:nvPr/>
        </p:nvSpPr>
        <p:spPr>
          <a:xfrm rot="16200000" flipV="1">
            <a:off x="4807029" y="1188063"/>
            <a:ext cx="15812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ight Arrow 73"/>
          <p:cNvSpPr/>
          <p:nvPr/>
        </p:nvSpPr>
        <p:spPr>
          <a:xfrm rot="16200000" flipV="1">
            <a:off x="2101724" y="1161187"/>
            <a:ext cx="15812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ight Arrow 74"/>
          <p:cNvSpPr/>
          <p:nvPr/>
        </p:nvSpPr>
        <p:spPr>
          <a:xfrm rot="16200000" flipV="1">
            <a:off x="3477449" y="1161186"/>
            <a:ext cx="15812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ight Arrow 75"/>
          <p:cNvSpPr/>
          <p:nvPr/>
        </p:nvSpPr>
        <p:spPr>
          <a:xfrm rot="16200000" flipV="1">
            <a:off x="7413069" y="1188062"/>
            <a:ext cx="15812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413246" y="4791457"/>
            <a:ext cx="7470700" cy="24871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Accounting</a:t>
            </a:r>
            <a:endParaRPr lang="en-US" sz="1200" b="1" dirty="0"/>
          </a:p>
        </p:txBody>
      </p:sp>
      <p:sp>
        <p:nvSpPr>
          <p:cNvPr id="39" name="Right Arrow 38"/>
          <p:cNvSpPr/>
          <p:nvPr/>
        </p:nvSpPr>
        <p:spPr>
          <a:xfrm rot="16200000" flipV="1">
            <a:off x="6207284" y="1190105"/>
            <a:ext cx="204828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301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Bent Arrow 46"/>
          <p:cNvSpPr/>
          <p:nvPr/>
        </p:nvSpPr>
        <p:spPr>
          <a:xfrm flipV="1">
            <a:off x="4273803" y="2565413"/>
            <a:ext cx="4691933" cy="608253"/>
          </a:xfrm>
          <a:prstGeom prst="bentArrow">
            <a:avLst>
              <a:gd name="adj1" fmla="val 35378"/>
              <a:gd name="adj2" fmla="val 39784"/>
              <a:gd name="adj3" fmla="val 34174"/>
              <a:gd name="adj4" fmla="val 64805"/>
            </a:avLst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8" name="Bent Arrow 47"/>
          <p:cNvSpPr/>
          <p:nvPr/>
        </p:nvSpPr>
        <p:spPr>
          <a:xfrm flipV="1">
            <a:off x="1497288" y="2502295"/>
            <a:ext cx="4186622" cy="536015"/>
          </a:xfrm>
          <a:prstGeom prst="bentArrow">
            <a:avLst>
              <a:gd name="adj1" fmla="val 38990"/>
              <a:gd name="adj2" fmla="val 19495"/>
              <a:gd name="adj3" fmla="val 0"/>
              <a:gd name="adj4" fmla="val 73318"/>
            </a:avLst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772400" cy="548879"/>
          </a:xfrm>
        </p:spPr>
        <p:txBody>
          <a:bodyPr/>
          <a:lstStyle/>
          <a:p>
            <a:r>
              <a:rPr lang="en-US" sz="2400" dirty="0" smtClean="0"/>
              <a:t>Petroleum Value Chain – Downstream Natural Gas</a:t>
            </a:r>
            <a:endParaRPr lang="en-US" sz="2400" dirty="0"/>
          </a:p>
        </p:txBody>
      </p:sp>
      <p:sp>
        <p:nvSpPr>
          <p:cNvPr id="6" name="Pentagon 5"/>
          <p:cNvSpPr/>
          <p:nvPr/>
        </p:nvSpPr>
        <p:spPr>
          <a:xfrm>
            <a:off x="1104965" y="2016659"/>
            <a:ext cx="1177197" cy="571925"/>
          </a:xfrm>
          <a:prstGeom prst="homePlate">
            <a:avLst>
              <a:gd name="adj" fmla="val 32823"/>
            </a:avLst>
          </a:prstGeom>
          <a:solidFill>
            <a:srgbClr val="0D67A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 smtClean="0">
                <a:solidFill>
                  <a:schemeClr val="bg1"/>
                </a:solidFill>
              </a:rPr>
              <a:t>Transport</a:t>
            </a:r>
          </a:p>
          <a:p>
            <a:pPr algn="ctr"/>
            <a:r>
              <a:rPr lang="en-US" sz="1100" b="1" dirty="0" smtClean="0">
                <a:solidFill>
                  <a:schemeClr val="bg1"/>
                </a:solidFill>
              </a:rPr>
              <a:t>Natural Gas</a:t>
            </a:r>
            <a:endParaRPr lang="en-US" sz="1100" b="1" dirty="0">
              <a:solidFill>
                <a:schemeClr val="bg1"/>
              </a:solidFill>
            </a:endParaRPr>
          </a:p>
        </p:txBody>
      </p:sp>
      <p:sp>
        <p:nvSpPr>
          <p:cNvPr id="105" name="Rectangle 104"/>
          <p:cNvSpPr/>
          <p:nvPr/>
        </p:nvSpPr>
        <p:spPr>
          <a:xfrm>
            <a:off x="8178614" y="2027735"/>
            <a:ext cx="787124" cy="571926"/>
          </a:xfrm>
          <a:prstGeom prst="rect">
            <a:avLst/>
          </a:prstGeom>
          <a:solidFill>
            <a:srgbClr val="3B791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b="1" dirty="0" smtClean="0">
                <a:solidFill>
                  <a:schemeClr val="bg1"/>
                </a:solidFill>
              </a:rPr>
              <a:t>Burn</a:t>
            </a:r>
          </a:p>
          <a:p>
            <a:pPr algn="ctr"/>
            <a:r>
              <a:rPr lang="en-US" sz="1100" b="1" dirty="0" smtClean="0">
                <a:solidFill>
                  <a:schemeClr val="bg1"/>
                </a:solidFill>
              </a:rPr>
              <a:t>Natural Gas</a:t>
            </a:r>
          </a:p>
        </p:txBody>
      </p:sp>
      <p:sp>
        <p:nvSpPr>
          <p:cNvPr id="107" name="Right Arrow 106"/>
          <p:cNvSpPr/>
          <p:nvPr/>
        </p:nvSpPr>
        <p:spPr>
          <a:xfrm>
            <a:off x="2282162" y="2056367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ight Arrow 108"/>
          <p:cNvSpPr/>
          <p:nvPr/>
        </p:nvSpPr>
        <p:spPr>
          <a:xfrm>
            <a:off x="5033607" y="2059977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ight Arrow 110"/>
          <p:cNvSpPr/>
          <p:nvPr/>
        </p:nvSpPr>
        <p:spPr>
          <a:xfrm>
            <a:off x="311890" y="2063589"/>
            <a:ext cx="793074" cy="492509"/>
          </a:xfrm>
          <a:prstGeom prst="rightArrow">
            <a:avLst>
              <a:gd name="adj1" fmla="val 47201"/>
              <a:gd name="adj2" fmla="val 41068"/>
            </a:avLst>
          </a:prstGeom>
          <a:solidFill>
            <a:srgbClr val="0D67A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Nat Gas</a:t>
            </a:r>
            <a:endParaRPr lang="en-US" sz="1200" b="1" dirty="0"/>
          </a:p>
        </p:txBody>
      </p:sp>
      <p:sp>
        <p:nvSpPr>
          <p:cNvPr id="23" name="Pentagon 22"/>
          <p:cNvSpPr/>
          <p:nvPr/>
        </p:nvSpPr>
        <p:spPr>
          <a:xfrm>
            <a:off x="6607855" y="2023881"/>
            <a:ext cx="1177197" cy="571925"/>
          </a:xfrm>
          <a:prstGeom prst="homePlate">
            <a:avLst>
              <a:gd name="adj" fmla="val 32823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 smtClean="0">
                <a:solidFill>
                  <a:srgbClr val="0D67AD"/>
                </a:solidFill>
              </a:rPr>
              <a:t>Distribute</a:t>
            </a:r>
          </a:p>
          <a:p>
            <a:pPr algn="ctr"/>
            <a:r>
              <a:rPr lang="en-US" sz="1100" b="1" dirty="0" smtClean="0">
                <a:solidFill>
                  <a:srgbClr val="0D67AD"/>
                </a:solidFill>
              </a:rPr>
              <a:t>Natural Gas</a:t>
            </a:r>
          </a:p>
          <a:p>
            <a:pPr algn="ctr"/>
            <a:r>
              <a:rPr lang="en-US" sz="900" b="1" dirty="0" smtClean="0">
                <a:solidFill>
                  <a:srgbClr val="0D67AD"/>
                </a:solidFill>
              </a:rPr>
              <a:t>(End Customers)</a:t>
            </a:r>
            <a:endParaRPr lang="en-US" sz="900" b="1" dirty="0">
              <a:solidFill>
                <a:srgbClr val="0D67AD"/>
              </a:solidFill>
            </a:endParaRPr>
          </a:p>
        </p:txBody>
      </p:sp>
      <p:sp>
        <p:nvSpPr>
          <p:cNvPr id="31" name="Right Arrow 30"/>
          <p:cNvSpPr/>
          <p:nvPr/>
        </p:nvSpPr>
        <p:spPr>
          <a:xfrm>
            <a:off x="3462848" y="2056366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6642812" y="3408714"/>
            <a:ext cx="5100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</a:rPr>
              <a:t>NGLs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221676" y="3406344"/>
            <a:ext cx="5100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</a:rPr>
              <a:t>NGLs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22" name="Right Arrow 21"/>
          <p:cNvSpPr/>
          <p:nvPr/>
        </p:nvSpPr>
        <p:spPr>
          <a:xfrm>
            <a:off x="311891" y="3298588"/>
            <a:ext cx="793074" cy="492509"/>
          </a:xfrm>
          <a:prstGeom prst="rightArrow">
            <a:avLst>
              <a:gd name="adj1" fmla="val 47201"/>
              <a:gd name="adj2" fmla="val 41068"/>
            </a:avLst>
          </a:prstGeom>
          <a:solidFill>
            <a:srgbClr val="0D67A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NGLs</a:t>
            </a:r>
            <a:endParaRPr lang="en-US" sz="1200" b="1" dirty="0"/>
          </a:p>
        </p:txBody>
      </p:sp>
      <p:sp>
        <p:nvSpPr>
          <p:cNvPr id="24" name="Rectangle 23"/>
          <p:cNvSpPr/>
          <p:nvPr/>
        </p:nvSpPr>
        <p:spPr>
          <a:xfrm>
            <a:off x="2675724" y="2020269"/>
            <a:ext cx="787124" cy="571926"/>
          </a:xfrm>
          <a:prstGeom prst="rect">
            <a:avLst/>
          </a:prstGeom>
          <a:pattFill prst="trellis">
            <a:fgClr>
              <a:schemeClr val="bg1"/>
            </a:fgClr>
            <a:bgClr>
              <a:schemeClr val="bg1">
                <a:lumMod val="85000"/>
              </a:schemeClr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Inventory  </a:t>
            </a:r>
          </a:p>
          <a:p>
            <a:pPr algn="ctr">
              <a:lnSpc>
                <a:spcPts val="1100"/>
              </a:lnSpc>
            </a:pPr>
            <a:r>
              <a:rPr lang="en-US" sz="900" b="1" dirty="0" smtClean="0">
                <a:solidFill>
                  <a:srgbClr val="0D67AD"/>
                </a:solidFill>
              </a:rPr>
              <a:t>(Optional)</a:t>
            </a:r>
          </a:p>
        </p:txBody>
      </p:sp>
      <p:sp>
        <p:nvSpPr>
          <p:cNvPr id="25" name="Pentagon 24"/>
          <p:cNvSpPr/>
          <p:nvPr/>
        </p:nvSpPr>
        <p:spPr>
          <a:xfrm>
            <a:off x="3856410" y="2023880"/>
            <a:ext cx="1177197" cy="571925"/>
          </a:xfrm>
          <a:prstGeom prst="homePlate">
            <a:avLst>
              <a:gd name="adj" fmla="val 32823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 smtClean="0">
                <a:solidFill>
                  <a:srgbClr val="0D67AD"/>
                </a:solidFill>
              </a:rPr>
              <a:t>Transport/</a:t>
            </a:r>
          </a:p>
          <a:p>
            <a:pPr algn="ctr"/>
            <a:r>
              <a:rPr lang="en-US" sz="1100" b="1" dirty="0" smtClean="0">
                <a:solidFill>
                  <a:srgbClr val="0D67AD"/>
                </a:solidFill>
              </a:rPr>
              <a:t>Distribute</a:t>
            </a:r>
          </a:p>
          <a:p>
            <a:pPr algn="ctr"/>
            <a:r>
              <a:rPr lang="en-US" sz="1100" b="1" dirty="0" smtClean="0">
                <a:solidFill>
                  <a:srgbClr val="0D67AD"/>
                </a:solidFill>
              </a:rPr>
              <a:t>Natural Gas</a:t>
            </a:r>
            <a:endParaRPr lang="en-US" sz="1100" b="1" dirty="0">
              <a:solidFill>
                <a:srgbClr val="0D67AD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427169" y="2023880"/>
            <a:ext cx="787124" cy="571926"/>
          </a:xfrm>
          <a:prstGeom prst="rect">
            <a:avLst/>
          </a:prstGeom>
          <a:pattFill prst="trellis">
            <a:fgClr>
              <a:schemeClr val="bg1"/>
            </a:fgClr>
            <a:bgClr>
              <a:schemeClr val="bg1">
                <a:lumMod val="85000"/>
              </a:schemeClr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Inventory  </a:t>
            </a:r>
          </a:p>
          <a:p>
            <a:pPr algn="ctr">
              <a:lnSpc>
                <a:spcPts val="1100"/>
              </a:lnSpc>
            </a:pPr>
            <a:r>
              <a:rPr lang="en-US" sz="900" b="1" dirty="0" smtClean="0">
                <a:solidFill>
                  <a:srgbClr val="0D67AD"/>
                </a:solidFill>
              </a:rPr>
              <a:t>(Optional)</a:t>
            </a:r>
          </a:p>
        </p:txBody>
      </p:sp>
      <p:sp>
        <p:nvSpPr>
          <p:cNvPr id="27" name="Right Arrow 26"/>
          <p:cNvSpPr/>
          <p:nvPr/>
        </p:nvSpPr>
        <p:spPr>
          <a:xfrm>
            <a:off x="6214293" y="2059976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ight Arrow 27"/>
          <p:cNvSpPr/>
          <p:nvPr/>
        </p:nvSpPr>
        <p:spPr>
          <a:xfrm>
            <a:off x="7785052" y="2063833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Pentagon 31"/>
          <p:cNvSpPr/>
          <p:nvPr/>
        </p:nvSpPr>
        <p:spPr>
          <a:xfrm>
            <a:off x="1104964" y="3268043"/>
            <a:ext cx="1177197" cy="571925"/>
          </a:xfrm>
          <a:prstGeom prst="homePlate">
            <a:avLst>
              <a:gd name="adj" fmla="val 32823"/>
            </a:avLst>
          </a:prstGeom>
          <a:solidFill>
            <a:srgbClr val="0D67A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 smtClean="0">
                <a:solidFill>
                  <a:schemeClr val="bg1"/>
                </a:solidFill>
              </a:rPr>
              <a:t>Transport</a:t>
            </a:r>
          </a:p>
          <a:p>
            <a:pPr algn="ctr"/>
            <a:r>
              <a:rPr lang="en-US" sz="1100" b="1" dirty="0" smtClean="0">
                <a:solidFill>
                  <a:schemeClr val="bg1"/>
                </a:solidFill>
              </a:rPr>
              <a:t>NGLs</a:t>
            </a:r>
            <a:endParaRPr lang="en-US" sz="1100" b="1" dirty="0">
              <a:solidFill>
                <a:schemeClr val="bg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8178613" y="3279119"/>
            <a:ext cx="787124" cy="571926"/>
          </a:xfrm>
          <a:prstGeom prst="rect">
            <a:avLst/>
          </a:prstGeom>
          <a:solidFill>
            <a:srgbClr val="3B791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b="1" dirty="0" smtClean="0">
                <a:solidFill>
                  <a:schemeClr val="bg1"/>
                </a:solidFill>
              </a:rPr>
              <a:t>Consume</a:t>
            </a:r>
          </a:p>
          <a:p>
            <a:pPr algn="ctr"/>
            <a:r>
              <a:rPr lang="en-US" sz="1100" b="1" dirty="0" smtClean="0">
                <a:solidFill>
                  <a:schemeClr val="bg1"/>
                </a:solidFill>
              </a:rPr>
              <a:t>NGLs</a:t>
            </a:r>
          </a:p>
        </p:txBody>
      </p:sp>
      <p:sp>
        <p:nvSpPr>
          <p:cNvPr id="38" name="Right Arrow 37"/>
          <p:cNvSpPr/>
          <p:nvPr/>
        </p:nvSpPr>
        <p:spPr>
          <a:xfrm>
            <a:off x="2282161" y="3307751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ight Arrow 38"/>
          <p:cNvSpPr/>
          <p:nvPr/>
        </p:nvSpPr>
        <p:spPr>
          <a:xfrm>
            <a:off x="5033606" y="3311361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Pentagon 39"/>
          <p:cNvSpPr/>
          <p:nvPr/>
        </p:nvSpPr>
        <p:spPr>
          <a:xfrm>
            <a:off x="6607854" y="3275265"/>
            <a:ext cx="1177197" cy="571925"/>
          </a:xfrm>
          <a:prstGeom prst="homePlate">
            <a:avLst>
              <a:gd name="adj" fmla="val 32823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 smtClean="0">
                <a:solidFill>
                  <a:srgbClr val="0D67AD"/>
                </a:solidFill>
              </a:rPr>
              <a:t>Distribute</a:t>
            </a:r>
          </a:p>
          <a:p>
            <a:pPr algn="ctr"/>
            <a:r>
              <a:rPr lang="en-US" sz="1100" b="1" dirty="0" smtClean="0">
                <a:solidFill>
                  <a:srgbClr val="0D67AD"/>
                </a:solidFill>
              </a:rPr>
              <a:t>NGLs</a:t>
            </a:r>
          </a:p>
          <a:p>
            <a:pPr algn="ctr"/>
            <a:r>
              <a:rPr lang="en-US" sz="900" b="1" dirty="0" smtClean="0">
                <a:solidFill>
                  <a:srgbClr val="0D67AD"/>
                </a:solidFill>
              </a:rPr>
              <a:t>(End Customers)</a:t>
            </a:r>
            <a:endParaRPr lang="en-US" sz="900" b="1" dirty="0">
              <a:solidFill>
                <a:srgbClr val="0D67AD"/>
              </a:solidFill>
            </a:endParaRPr>
          </a:p>
        </p:txBody>
      </p:sp>
      <p:sp>
        <p:nvSpPr>
          <p:cNvPr id="41" name="Right Arrow 40"/>
          <p:cNvSpPr/>
          <p:nvPr/>
        </p:nvSpPr>
        <p:spPr>
          <a:xfrm>
            <a:off x="3462847" y="3307750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2675723" y="3271653"/>
            <a:ext cx="787124" cy="571926"/>
          </a:xfrm>
          <a:prstGeom prst="rect">
            <a:avLst/>
          </a:prstGeom>
          <a:pattFill prst="trellis">
            <a:fgClr>
              <a:schemeClr val="bg1"/>
            </a:fgClr>
            <a:bgClr>
              <a:schemeClr val="bg1">
                <a:lumMod val="85000"/>
              </a:schemeClr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Inventory  </a:t>
            </a:r>
          </a:p>
          <a:p>
            <a:pPr algn="ctr">
              <a:lnSpc>
                <a:spcPts val="1100"/>
              </a:lnSpc>
            </a:pPr>
            <a:r>
              <a:rPr lang="en-US" sz="900" b="1" dirty="0" smtClean="0">
                <a:solidFill>
                  <a:srgbClr val="0D67AD"/>
                </a:solidFill>
              </a:rPr>
              <a:t>(Optional)</a:t>
            </a:r>
          </a:p>
        </p:txBody>
      </p:sp>
      <p:sp>
        <p:nvSpPr>
          <p:cNvPr id="43" name="Pentagon 42"/>
          <p:cNvSpPr/>
          <p:nvPr/>
        </p:nvSpPr>
        <p:spPr>
          <a:xfrm>
            <a:off x="3856409" y="3275264"/>
            <a:ext cx="1177197" cy="571925"/>
          </a:xfrm>
          <a:prstGeom prst="homePlate">
            <a:avLst>
              <a:gd name="adj" fmla="val 32823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 smtClean="0">
                <a:solidFill>
                  <a:srgbClr val="0D67AD"/>
                </a:solidFill>
              </a:rPr>
              <a:t>Transport/</a:t>
            </a:r>
          </a:p>
          <a:p>
            <a:pPr algn="ctr"/>
            <a:r>
              <a:rPr lang="en-US" sz="1100" b="1" dirty="0" smtClean="0">
                <a:solidFill>
                  <a:srgbClr val="0D67AD"/>
                </a:solidFill>
              </a:rPr>
              <a:t>Distribute</a:t>
            </a:r>
          </a:p>
          <a:p>
            <a:pPr algn="ctr"/>
            <a:r>
              <a:rPr lang="en-US" sz="1100" b="1" dirty="0" smtClean="0">
                <a:solidFill>
                  <a:srgbClr val="0D67AD"/>
                </a:solidFill>
              </a:rPr>
              <a:t>NGLs</a:t>
            </a:r>
            <a:endParaRPr lang="en-US" sz="1100" b="1" dirty="0">
              <a:solidFill>
                <a:srgbClr val="0D67AD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427168" y="3275264"/>
            <a:ext cx="787124" cy="571926"/>
          </a:xfrm>
          <a:prstGeom prst="rect">
            <a:avLst/>
          </a:prstGeom>
          <a:pattFill prst="trellis">
            <a:fgClr>
              <a:schemeClr val="bg1"/>
            </a:fgClr>
            <a:bgClr>
              <a:schemeClr val="bg1">
                <a:lumMod val="85000"/>
              </a:schemeClr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Inventory  </a:t>
            </a:r>
          </a:p>
          <a:p>
            <a:pPr algn="ctr">
              <a:lnSpc>
                <a:spcPts val="1100"/>
              </a:lnSpc>
            </a:pPr>
            <a:r>
              <a:rPr lang="en-US" sz="900" b="1" dirty="0" smtClean="0">
                <a:solidFill>
                  <a:srgbClr val="0D67AD"/>
                </a:solidFill>
              </a:rPr>
              <a:t>(Optional)</a:t>
            </a:r>
          </a:p>
        </p:txBody>
      </p:sp>
      <p:sp>
        <p:nvSpPr>
          <p:cNvPr id="45" name="Right Arrow 44"/>
          <p:cNvSpPr/>
          <p:nvPr/>
        </p:nvSpPr>
        <p:spPr>
          <a:xfrm>
            <a:off x="6214292" y="3311360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ight Arrow 45"/>
          <p:cNvSpPr/>
          <p:nvPr/>
        </p:nvSpPr>
        <p:spPr>
          <a:xfrm>
            <a:off x="7785051" y="3315217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/>
          <p:cNvSpPr txBox="1"/>
          <p:nvPr/>
        </p:nvSpPr>
        <p:spPr>
          <a:xfrm>
            <a:off x="2586750" y="2794770"/>
            <a:ext cx="9650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</a:rPr>
              <a:t>LNG Process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253849" y="2797406"/>
            <a:ext cx="9650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</a:rPr>
              <a:t>LNG Process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 rot="16200000">
            <a:off x="-331134" y="924781"/>
            <a:ext cx="967071" cy="31897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Front Office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 rot="16200000">
            <a:off x="-1013435" y="2574159"/>
            <a:ext cx="2331680" cy="3189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Mid Office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54" name="Rectangle 53"/>
          <p:cNvSpPr/>
          <p:nvPr/>
        </p:nvSpPr>
        <p:spPr>
          <a:xfrm rot="16200000">
            <a:off x="-469606" y="4362005"/>
            <a:ext cx="1244014" cy="31897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Back Office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64" name="Right Arrow 63"/>
          <p:cNvSpPr/>
          <p:nvPr/>
        </p:nvSpPr>
        <p:spPr>
          <a:xfrm rot="5400000">
            <a:off x="7099592" y="4516843"/>
            <a:ext cx="193719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ight Arrow 64"/>
          <p:cNvSpPr/>
          <p:nvPr/>
        </p:nvSpPr>
        <p:spPr>
          <a:xfrm rot="5400000">
            <a:off x="1594559" y="4520475"/>
            <a:ext cx="193719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ight Arrow 66"/>
          <p:cNvSpPr/>
          <p:nvPr/>
        </p:nvSpPr>
        <p:spPr>
          <a:xfrm rot="5400000">
            <a:off x="5723871" y="4516843"/>
            <a:ext cx="193719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ight Arrow 68"/>
          <p:cNvSpPr/>
          <p:nvPr/>
        </p:nvSpPr>
        <p:spPr>
          <a:xfrm rot="5400000">
            <a:off x="4348148" y="4516843"/>
            <a:ext cx="193719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ight Arrow 69"/>
          <p:cNvSpPr/>
          <p:nvPr/>
        </p:nvSpPr>
        <p:spPr>
          <a:xfrm rot="5400000">
            <a:off x="2972426" y="4516842"/>
            <a:ext cx="193720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ight Arrow 71"/>
          <p:cNvSpPr/>
          <p:nvPr/>
        </p:nvSpPr>
        <p:spPr>
          <a:xfrm rot="16200000" flipV="1">
            <a:off x="1517421" y="1618042"/>
            <a:ext cx="190626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ight Arrow 73"/>
          <p:cNvSpPr/>
          <p:nvPr/>
        </p:nvSpPr>
        <p:spPr>
          <a:xfrm rot="16200000" flipV="1">
            <a:off x="5737296" y="1619966"/>
            <a:ext cx="190626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ight Arrow 74"/>
          <p:cNvSpPr/>
          <p:nvPr/>
        </p:nvSpPr>
        <p:spPr>
          <a:xfrm rot="16200000" flipV="1">
            <a:off x="4345142" y="1612220"/>
            <a:ext cx="190626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ight Arrow 75"/>
          <p:cNvSpPr/>
          <p:nvPr/>
        </p:nvSpPr>
        <p:spPr>
          <a:xfrm rot="16200000" flipV="1">
            <a:off x="2972808" y="1618042"/>
            <a:ext cx="190626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413245" y="1442588"/>
            <a:ext cx="5801047" cy="24871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Marketing</a:t>
            </a:r>
            <a:endParaRPr lang="en-US" sz="1200" b="1" dirty="0"/>
          </a:p>
        </p:txBody>
      </p:sp>
      <p:sp>
        <p:nvSpPr>
          <p:cNvPr id="78" name="Rectangle 77"/>
          <p:cNvSpPr/>
          <p:nvPr/>
        </p:nvSpPr>
        <p:spPr>
          <a:xfrm>
            <a:off x="413245" y="1003799"/>
            <a:ext cx="8552492" cy="248716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Trading</a:t>
            </a:r>
            <a:endParaRPr lang="en-US" sz="1200" b="1" dirty="0"/>
          </a:p>
        </p:txBody>
      </p:sp>
      <p:sp>
        <p:nvSpPr>
          <p:cNvPr id="80" name="Right Arrow 79"/>
          <p:cNvSpPr/>
          <p:nvPr/>
        </p:nvSpPr>
        <p:spPr>
          <a:xfrm rot="16200000" flipV="1">
            <a:off x="5744052" y="1151487"/>
            <a:ext cx="153355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ight Arrow 80"/>
          <p:cNvSpPr/>
          <p:nvPr/>
        </p:nvSpPr>
        <p:spPr>
          <a:xfrm rot="16200000" flipV="1">
            <a:off x="4363776" y="1151489"/>
            <a:ext cx="153355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ight Arrow 81"/>
          <p:cNvSpPr/>
          <p:nvPr/>
        </p:nvSpPr>
        <p:spPr>
          <a:xfrm rot="16200000" flipV="1">
            <a:off x="1536057" y="1151486"/>
            <a:ext cx="153355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ight Arrow 82"/>
          <p:cNvSpPr/>
          <p:nvPr/>
        </p:nvSpPr>
        <p:spPr>
          <a:xfrm rot="16200000" flipV="1">
            <a:off x="2991442" y="1151488"/>
            <a:ext cx="153355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ight Arrow 83"/>
          <p:cNvSpPr/>
          <p:nvPr/>
        </p:nvSpPr>
        <p:spPr>
          <a:xfrm rot="16200000" flipV="1">
            <a:off x="7076209" y="1162541"/>
            <a:ext cx="153355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/>
          <p:cNvSpPr/>
          <p:nvPr/>
        </p:nvSpPr>
        <p:spPr>
          <a:xfrm>
            <a:off x="413246" y="4791457"/>
            <a:ext cx="7371806" cy="24871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Accounting</a:t>
            </a:r>
            <a:endParaRPr lang="en-US" sz="1200" b="1" dirty="0"/>
          </a:p>
        </p:txBody>
      </p:sp>
      <p:sp>
        <p:nvSpPr>
          <p:cNvPr id="86" name="Right Arrow 85"/>
          <p:cNvSpPr/>
          <p:nvPr/>
        </p:nvSpPr>
        <p:spPr>
          <a:xfrm rot="16200000" flipV="1">
            <a:off x="8495499" y="1151489"/>
            <a:ext cx="153355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14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ight Arrow 39"/>
          <p:cNvSpPr/>
          <p:nvPr/>
        </p:nvSpPr>
        <p:spPr>
          <a:xfrm>
            <a:off x="306845" y="2694787"/>
            <a:ext cx="559286" cy="447705"/>
          </a:xfrm>
          <a:prstGeom prst="rightArrow">
            <a:avLst>
              <a:gd name="adj1" fmla="val 52927"/>
              <a:gd name="adj2" fmla="val 0"/>
            </a:avLst>
          </a:prstGeom>
          <a:solidFill>
            <a:srgbClr val="0D67A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Bent Arrow 29"/>
          <p:cNvSpPr/>
          <p:nvPr/>
        </p:nvSpPr>
        <p:spPr>
          <a:xfrm flipH="1" flipV="1">
            <a:off x="61068" y="2808915"/>
            <a:ext cx="1006950" cy="856535"/>
          </a:xfrm>
          <a:prstGeom prst="bentArrow">
            <a:avLst>
              <a:gd name="adj1" fmla="val 27134"/>
              <a:gd name="adj2" fmla="val 13567"/>
              <a:gd name="adj3" fmla="val 0"/>
              <a:gd name="adj4" fmla="val 41077"/>
            </a:avLst>
          </a:prstGeom>
          <a:solidFill>
            <a:srgbClr val="0D67A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476714" cy="548879"/>
          </a:xfrm>
        </p:spPr>
        <p:txBody>
          <a:bodyPr/>
          <a:lstStyle/>
          <a:p>
            <a:r>
              <a:rPr lang="en-US" sz="2400" dirty="0" smtClean="0"/>
              <a:t>Petroleum Value Chain – Downstream Chemical Manufacturing</a:t>
            </a:r>
            <a:endParaRPr lang="en-US" sz="2400" dirty="0"/>
          </a:p>
        </p:txBody>
      </p:sp>
      <p:sp>
        <p:nvSpPr>
          <p:cNvPr id="109" name="Right Arrow 108"/>
          <p:cNvSpPr/>
          <p:nvPr/>
        </p:nvSpPr>
        <p:spPr>
          <a:xfrm>
            <a:off x="3347471" y="2044445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ight Arrow 110"/>
          <p:cNvSpPr/>
          <p:nvPr/>
        </p:nvSpPr>
        <p:spPr>
          <a:xfrm>
            <a:off x="6889592" y="2056367"/>
            <a:ext cx="2229798" cy="492509"/>
          </a:xfrm>
          <a:prstGeom prst="rightArrow">
            <a:avLst>
              <a:gd name="adj1" fmla="val 47201"/>
              <a:gd name="adj2" fmla="val 41068"/>
            </a:avLst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/>
          </a:p>
        </p:txBody>
      </p:sp>
      <p:sp>
        <p:nvSpPr>
          <p:cNvPr id="29" name="Bent Arrow 28"/>
          <p:cNvSpPr/>
          <p:nvPr/>
        </p:nvSpPr>
        <p:spPr>
          <a:xfrm>
            <a:off x="831408" y="2052756"/>
            <a:ext cx="1721597" cy="1235633"/>
          </a:xfrm>
          <a:prstGeom prst="bentArrow">
            <a:avLst>
              <a:gd name="adj1" fmla="val 19383"/>
              <a:gd name="adj2" fmla="val 19917"/>
              <a:gd name="adj3" fmla="val 17347"/>
              <a:gd name="adj4" fmla="val 30556"/>
            </a:avLst>
          </a:prstGeom>
          <a:solidFill>
            <a:srgbClr val="0D67A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Rectangle 21">
            <a:hlinkClick r:id="rId2" action="ppaction://hlinksldjump"/>
          </p:cNvPr>
          <p:cNvSpPr/>
          <p:nvPr/>
        </p:nvSpPr>
        <p:spPr>
          <a:xfrm>
            <a:off x="2560347" y="2008348"/>
            <a:ext cx="787124" cy="57192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/>
              <a:t>Receive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/>
              <a:t>Feedstock</a:t>
            </a:r>
          </a:p>
        </p:txBody>
      </p:sp>
      <p:sp>
        <p:nvSpPr>
          <p:cNvPr id="25" name="Rectangle 24"/>
          <p:cNvSpPr/>
          <p:nvPr/>
        </p:nvSpPr>
        <p:spPr>
          <a:xfrm>
            <a:off x="3741033" y="2008347"/>
            <a:ext cx="787124" cy="57192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Produce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Chemicals</a:t>
            </a:r>
          </a:p>
        </p:txBody>
      </p:sp>
      <p:sp>
        <p:nvSpPr>
          <p:cNvPr id="37" name="Rectangle 36"/>
          <p:cNvSpPr/>
          <p:nvPr/>
        </p:nvSpPr>
        <p:spPr>
          <a:xfrm>
            <a:off x="4921719" y="2027018"/>
            <a:ext cx="787124" cy="571926"/>
          </a:xfrm>
          <a:prstGeom prst="rect">
            <a:avLst/>
          </a:prstGeom>
          <a:pattFill prst="trellis">
            <a:fgClr>
              <a:schemeClr val="bg1"/>
            </a:fgClr>
            <a:bgClr>
              <a:schemeClr val="bg1">
                <a:lumMod val="85000"/>
              </a:schemeClr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Inventory  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&amp; Blend</a:t>
            </a:r>
          </a:p>
          <a:p>
            <a:pPr algn="ctr">
              <a:lnSpc>
                <a:spcPts val="1100"/>
              </a:lnSpc>
            </a:pPr>
            <a:r>
              <a:rPr lang="en-US" sz="900" b="1" dirty="0" smtClean="0">
                <a:solidFill>
                  <a:srgbClr val="0D67AD"/>
                </a:solidFill>
              </a:rPr>
              <a:t>(Optional)</a:t>
            </a:r>
          </a:p>
        </p:txBody>
      </p:sp>
      <p:sp>
        <p:nvSpPr>
          <p:cNvPr id="38" name="Rectangle 37"/>
          <p:cNvSpPr/>
          <p:nvPr/>
        </p:nvSpPr>
        <p:spPr>
          <a:xfrm>
            <a:off x="6102467" y="2008348"/>
            <a:ext cx="787124" cy="571926"/>
          </a:xfrm>
          <a:prstGeom prst="rect">
            <a:avLst/>
          </a:prstGeom>
          <a:solidFill>
            <a:srgbClr val="3B791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chemeClr val="bg1"/>
                </a:solidFill>
              </a:rPr>
              <a:t>Distribute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chemeClr val="bg1"/>
                </a:solidFill>
              </a:rPr>
              <a:t>Chemical</a:t>
            </a:r>
          </a:p>
          <a:p>
            <a:pPr algn="ctr">
              <a:lnSpc>
                <a:spcPts val="1100"/>
              </a:lnSpc>
            </a:pPr>
            <a:r>
              <a:rPr lang="en-US" sz="900" b="1" dirty="0" smtClean="0">
                <a:solidFill>
                  <a:schemeClr val="bg1"/>
                </a:solidFill>
              </a:rPr>
              <a:t>(</a:t>
            </a:r>
            <a:r>
              <a:rPr lang="en-US" sz="900" b="1" dirty="0" err="1" smtClean="0">
                <a:solidFill>
                  <a:schemeClr val="bg1"/>
                </a:solidFill>
              </a:rPr>
              <a:t>Chem</a:t>
            </a:r>
            <a:r>
              <a:rPr lang="en-US" sz="900" b="1" dirty="0" smtClean="0">
                <a:solidFill>
                  <a:schemeClr val="bg1"/>
                </a:solidFill>
              </a:rPr>
              <a:t> Plant)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899784" y="2164121"/>
            <a:ext cx="15900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err="1" smtClean="0">
                <a:solidFill>
                  <a:schemeClr val="bg1"/>
                </a:solidFill>
              </a:rPr>
              <a:t>Chem</a:t>
            </a:r>
            <a:r>
              <a:rPr lang="en-US" sz="1200" b="1" dirty="0" smtClean="0">
                <a:solidFill>
                  <a:schemeClr val="bg1"/>
                </a:solidFill>
              </a:rPr>
              <a:t> Plant Feedstock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41568" y="3409044"/>
            <a:ext cx="718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</a:rPr>
              <a:t>Refinery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33836" y="2826307"/>
            <a:ext cx="599716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</a:rPr>
              <a:t>Gas Plant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44" name="Right Arrow 43"/>
          <p:cNvSpPr/>
          <p:nvPr/>
        </p:nvSpPr>
        <p:spPr>
          <a:xfrm>
            <a:off x="4528157" y="2049145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ight Arrow 44"/>
          <p:cNvSpPr/>
          <p:nvPr/>
        </p:nvSpPr>
        <p:spPr>
          <a:xfrm>
            <a:off x="5708905" y="2063115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/>
          <p:cNvSpPr txBox="1"/>
          <p:nvPr/>
        </p:nvSpPr>
        <p:spPr>
          <a:xfrm>
            <a:off x="6889591" y="2155810"/>
            <a:ext cx="20724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</a:rPr>
              <a:t>Distributors &amp; End Customers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 rot="16200000">
            <a:off x="-331134" y="924781"/>
            <a:ext cx="967071" cy="31897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Front Office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 rot="16200000">
            <a:off x="-1013435" y="2574159"/>
            <a:ext cx="2331680" cy="3189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Mid Office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49" name="Rectangle 48"/>
          <p:cNvSpPr/>
          <p:nvPr/>
        </p:nvSpPr>
        <p:spPr>
          <a:xfrm rot="16200000">
            <a:off x="-469606" y="4362005"/>
            <a:ext cx="1244014" cy="31897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Back Office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61" name="Right Arrow 60"/>
          <p:cNvSpPr/>
          <p:nvPr/>
        </p:nvSpPr>
        <p:spPr>
          <a:xfrm rot="5400000">
            <a:off x="6401011" y="4522317"/>
            <a:ext cx="190036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ight Arrow 61"/>
          <p:cNvSpPr/>
          <p:nvPr/>
        </p:nvSpPr>
        <p:spPr>
          <a:xfrm rot="5400000">
            <a:off x="5220262" y="4520579"/>
            <a:ext cx="190036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ight Arrow 62"/>
          <p:cNvSpPr/>
          <p:nvPr/>
        </p:nvSpPr>
        <p:spPr>
          <a:xfrm rot="5400000">
            <a:off x="2858891" y="4520579"/>
            <a:ext cx="190036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ight Arrow 64"/>
          <p:cNvSpPr/>
          <p:nvPr/>
        </p:nvSpPr>
        <p:spPr>
          <a:xfrm rot="5400000">
            <a:off x="4039578" y="4522317"/>
            <a:ext cx="190037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 65"/>
          <p:cNvSpPr/>
          <p:nvPr/>
        </p:nvSpPr>
        <p:spPr>
          <a:xfrm>
            <a:off x="413246" y="1442588"/>
            <a:ext cx="6476345" cy="24871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Marketing</a:t>
            </a:r>
            <a:endParaRPr lang="en-US" sz="1200" b="1" dirty="0"/>
          </a:p>
        </p:txBody>
      </p:sp>
      <p:sp>
        <p:nvSpPr>
          <p:cNvPr id="68" name="Right Arrow 67"/>
          <p:cNvSpPr/>
          <p:nvPr/>
        </p:nvSpPr>
        <p:spPr>
          <a:xfrm rot="16200000" flipV="1">
            <a:off x="2855897" y="1622660"/>
            <a:ext cx="19602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ight Arrow 68"/>
          <p:cNvSpPr/>
          <p:nvPr/>
        </p:nvSpPr>
        <p:spPr>
          <a:xfrm rot="16200000" flipV="1">
            <a:off x="6398018" y="1614917"/>
            <a:ext cx="19602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ight Arrow 69"/>
          <p:cNvSpPr/>
          <p:nvPr/>
        </p:nvSpPr>
        <p:spPr>
          <a:xfrm rot="16200000" flipV="1">
            <a:off x="5217270" y="1614916"/>
            <a:ext cx="19602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ight Arrow 70"/>
          <p:cNvSpPr/>
          <p:nvPr/>
        </p:nvSpPr>
        <p:spPr>
          <a:xfrm rot="16200000" flipV="1">
            <a:off x="4036585" y="1622661"/>
            <a:ext cx="19602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413244" y="989169"/>
            <a:ext cx="6476347" cy="248716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Trading</a:t>
            </a:r>
            <a:endParaRPr lang="en-US" sz="1200" b="1" dirty="0"/>
          </a:p>
        </p:txBody>
      </p:sp>
      <p:sp>
        <p:nvSpPr>
          <p:cNvPr id="74" name="Right Arrow 73"/>
          <p:cNvSpPr/>
          <p:nvPr/>
        </p:nvSpPr>
        <p:spPr>
          <a:xfrm rot="16200000" flipV="1">
            <a:off x="2866935" y="1158208"/>
            <a:ext cx="173947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ight Arrow 74"/>
          <p:cNvSpPr/>
          <p:nvPr/>
        </p:nvSpPr>
        <p:spPr>
          <a:xfrm rot="16200000" flipV="1">
            <a:off x="6409054" y="1164028"/>
            <a:ext cx="173947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ight Arrow 75"/>
          <p:cNvSpPr/>
          <p:nvPr/>
        </p:nvSpPr>
        <p:spPr>
          <a:xfrm rot="16200000" flipV="1">
            <a:off x="5228307" y="1158207"/>
            <a:ext cx="173947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ight Arrow 76"/>
          <p:cNvSpPr/>
          <p:nvPr/>
        </p:nvSpPr>
        <p:spPr>
          <a:xfrm rot="16200000" flipV="1">
            <a:off x="4031406" y="1158206"/>
            <a:ext cx="173947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/>
          <p:cNvSpPr/>
          <p:nvPr/>
        </p:nvSpPr>
        <p:spPr>
          <a:xfrm>
            <a:off x="413246" y="4791457"/>
            <a:ext cx="6476345" cy="24871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Accounting</a:t>
            </a: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3715261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0"/>
            <a:ext cx="8917229" cy="548879"/>
          </a:xfrm>
        </p:spPr>
        <p:txBody>
          <a:bodyPr/>
          <a:lstStyle/>
          <a:p>
            <a:r>
              <a:rPr lang="en-US" sz="2400" dirty="0" smtClean="0"/>
              <a:t>Petroleum Value Chain – Downstream Chemical Distribution</a:t>
            </a:r>
            <a:endParaRPr lang="en-US" sz="2400" dirty="0"/>
          </a:p>
        </p:txBody>
      </p:sp>
      <p:sp>
        <p:nvSpPr>
          <p:cNvPr id="28" name="Rectangle 27">
            <a:hlinkClick r:id="rId2" action="ppaction://hlinksldjump"/>
          </p:cNvPr>
          <p:cNvSpPr/>
          <p:nvPr/>
        </p:nvSpPr>
        <p:spPr>
          <a:xfrm>
            <a:off x="413246" y="2034706"/>
            <a:ext cx="787124" cy="57192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/>
              <a:t>Receive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/>
              <a:t>Chemicals</a:t>
            </a:r>
          </a:p>
        </p:txBody>
      </p:sp>
      <p:sp>
        <p:nvSpPr>
          <p:cNvPr id="32" name="Right Arrow 31"/>
          <p:cNvSpPr/>
          <p:nvPr/>
        </p:nvSpPr>
        <p:spPr>
          <a:xfrm>
            <a:off x="1200370" y="2070804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Pentagon 36"/>
          <p:cNvSpPr/>
          <p:nvPr/>
        </p:nvSpPr>
        <p:spPr>
          <a:xfrm>
            <a:off x="1593932" y="2037279"/>
            <a:ext cx="1177197" cy="571925"/>
          </a:xfrm>
          <a:prstGeom prst="homePlate">
            <a:avLst>
              <a:gd name="adj" fmla="val 32823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Transport/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Distribute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Chemicals</a:t>
            </a:r>
            <a:endParaRPr lang="en-US" sz="1100" b="1" dirty="0">
              <a:solidFill>
                <a:srgbClr val="0D67AD"/>
              </a:solidFill>
            </a:endParaRPr>
          </a:p>
        </p:txBody>
      </p:sp>
      <p:sp>
        <p:nvSpPr>
          <p:cNvPr id="42" name="Right Arrow 41"/>
          <p:cNvSpPr/>
          <p:nvPr/>
        </p:nvSpPr>
        <p:spPr>
          <a:xfrm>
            <a:off x="5522574" y="2074415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ight Arrow 42"/>
          <p:cNvSpPr/>
          <p:nvPr/>
        </p:nvSpPr>
        <p:spPr>
          <a:xfrm>
            <a:off x="2771129" y="2074415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ight Arrow 43"/>
          <p:cNvSpPr/>
          <p:nvPr/>
        </p:nvSpPr>
        <p:spPr>
          <a:xfrm>
            <a:off x="3951815" y="2067193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ight Arrow 44"/>
          <p:cNvSpPr/>
          <p:nvPr/>
        </p:nvSpPr>
        <p:spPr>
          <a:xfrm>
            <a:off x="6703260" y="2074415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3164691" y="2034705"/>
            <a:ext cx="787124" cy="571926"/>
          </a:xfrm>
          <a:prstGeom prst="rect">
            <a:avLst/>
          </a:prstGeom>
          <a:pattFill prst="trellis">
            <a:fgClr>
              <a:schemeClr val="bg1"/>
            </a:fgClr>
            <a:bgClr>
              <a:schemeClr val="bg1">
                <a:lumMod val="85000"/>
              </a:schemeClr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Inventory  </a:t>
            </a:r>
          </a:p>
          <a:p>
            <a:pPr algn="ctr">
              <a:lnSpc>
                <a:spcPts val="1100"/>
              </a:lnSpc>
            </a:pPr>
            <a:r>
              <a:rPr lang="en-US" sz="900" b="1" dirty="0" smtClean="0">
                <a:solidFill>
                  <a:srgbClr val="0D67AD"/>
                </a:solidFill>
              </a:rPr>
              <a:t>(Optional)</a:t>
            </a:r>
          </a:p>
        </p:txBody>
      </p:sp>
      <p:sp>
        <p:nvSpPr>
          <p:cNvPr id="49" name="Rectangle 48"/>
          <p:cNvSpPr/>
          <p:nvPr/>
        </p:nvSpPr>
        <p:spPr>
          <a:xfrm>
            <a:off x="5916136" y="2034705"/>
            <a:ext cx="787124" cy="571926"/>
          </a:xfrm>
          <a:prstGeom prst="rect">
            <a:avLst/>
          </a:prstGeom>
          <a:pattFill prst="trellis">
            <a:fgClr>
              <a:schemeClr val="bg1"/>
            </a:fgClr>
            <a:bgClr>
              <a:schemeClr val="bg1">
                <a:lumMod val="85000"/>
              </a:schemeClr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900" b="1" dirty="0" smtClean="0">
                <a:solidFill>
                  <a:srgbClr val="0D67AD"/>
                </a:solidFill>
              </a:rPr>
              <a:t>End Customer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Inventory  </a:t>
            </a:r>
          </a:p>
          <a:p>
            <a:pPr algn="ctr">
              <a:lnSpc>
                <a:spcPts val="1100"/>
              </a:lnSpc>
            </a:pPr>
            <a:r>
              <a:rPr lang="en-US" sz="900" b="1" dirty="0" smtClean="0">
                <a:solidFill>
                  <a:srgbClr val="0D67AD"/>
                </a:solidFill>
              </a:rPr>
              <a:t>(Optional)</a:t>
            </a:r>
          </a:p>
        </p:txBody>
      </p:sp>
      <p:sp>
        <p:nvSpPr>
          <p:cNvPr id="50" name="Rectangle 49"/>
          <p:cNvSpPr/>
          <p:nvPr/>
        </p:nvSpPr>
        <p:spPr>
          <a:xfrm>
            <a:off x="7096822" y="2038317"/>
            <a:ext cx="787124" cy="571926"/>
          </a:xfrm>
          <a:prstGeom prst="rect">
            <a:avLst/>
          </a:prstGeom>
          <a:solidFill>
            <a:srgbClr val="3B791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chemeClr val="bg1"/>
                </a:solidFill>
              </a:rPr>
              <a:t>Consume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chemeClr val="bg1"/>
                </a:solidFill>
              </a:rPr>
              <a:t>Chemicals</a:t>
            </a:r>
          </a:p>
        </p:txBody>
      </p:sp>
      <p:sp>
        <p:nvSpPr>
          <p:cNvPr id="30" name="Pentagon 29"/>
          <p:cNvSpPr/>
          <p:nvPr/>
        </p:nvSpPr>
        <p:spPr>
          <a:xfrm>
            <a:off x="4345377" y="2031095"/>
            <a:ext cx="1177197" cy="571925"/>
          </a:xfrm>
          <a:prstGeom prst="homePlate">
            <a:avLst>
              <a:gd name="adj" fmla="val 32823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Distribute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Chemicals</a:t>
            </a:r>
          </a:p>
          <a:p>
            <a:pPr algn="ctr">
              <a:lnSpc>
                <a:spcPts val="1100"/>
              </a:lnSpc>
            </a:pPr>
            <a:r>
              <a:rPr lang="en-US" sz="900" b="1" dirty="0" smtClean="0">
                <a:solidFill>
                  <a:srgbClr val="0D67AD"/>
                </a:solidFill>
              </a:rPr>
              <a:t>(End Customers)</a:t>
            </a:r>
            <a:endParaRPr lang="en-US" sz="900" b="1" dirty="0">
              <a:solidFill>
                <a:srgbClr val="0D67AD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 rot="16200000">
            <a:off x="-331134" y="924781"/>
            <a:ext cx="967071" cy="31897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Front Office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 rot="16200000">
            <a:off x="-1013435" y="2574159"/>
            <a:ext cx="2331680" cy="3189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Mid Office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 rot="16200000">
            <a:off x="-469606" y="4362005"/>
            <a:ext cx="1244014" cy="31897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Back Office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41" name="Right Arrow 40"/>
          <p:cNvSpPr/>
          <p:nvPr/>
        </p:nvSpPr>
        <p:spPr>
          <a:xfrm rot="16200000" flipV="1">
            <a:off x="675563" y="1661719"/>
            <a:ext cx="26249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ight Arrow 45"/>
          <p:cNvSpPr/>
          <p:nvPr/>
        </p:nvSpPr>
        <p:spPr>
          <a:xfrm rot="16200000" flipV="1">
            <a:off x="2049540" y="1661718"/>
            <a:ext cx="26249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ight Arrow 52"/>
          <p:cNvSpPr/>
          <p:nvPr/>
        </p:nvSpPr>
        <p:spPr>
          <a:xfrm rot="16200000" flipV="1">
            <a:off x="3425264" y="1661717"/>
            <a:ext cx="26249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/>
          <p:cNvSpPr/>
          <p:nvPr/>
        </p:nvSpPr>
        <p:spPr>
          <a:xfrm>
            <a:off x="413246" y="1442588"/>
            <a:ext cx="3538569" cy="24871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Marketing</a:t>
            </a:r>
            <a:endParaRPr lang="en-US" sz="1200" b="1" dirty="0"/>
          </a:p>
        </p:txBody>
      </p:sp>
      <p:sp>
        <p:nvSpPr>
          <p:cNvPr id="56" name="Rectangle 55"/>
          <p:cNvSpPr/>
          <p:nvPr/>
        </p:nvSpPr>
        <p:spPr>
          <a:xfrm>
            <a:off x="413245" y="1003799"/>
            <a:ext cx="7470702" cy="248716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Trading</a:t>
            </a:r>
            <a:endParaRPr lang="en-US" sz="1200" b="1" dirty="0"/>
          </a:p>
        </p:txBody>
      </p:sp>
      <p:sp>
        <p:nvSpPr>
          <p:cNvPr id="57" name="Right Arrow 56"/>
          <p:cNvSpPr/>
          <p:nvPr/>
        </p:nvSpPr>
        <p:spPr>
          <a:xfrm rot="16200000" flipV="1">
            <a:off x="727747" y="1164924"/>
            <a:ext cx="15812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ight Arrow 57"/>
          <p:cNvSpPr/>
          <p:nvPr/>
        </p:nvSpPr>
        <p:spPr>
          <a:xfrm rot="16200000" flipV="1">
            <a:off x="6230637" y="1180748"/>
            <a:ext cx="15812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ight Arrow 58"/>
          <p:cNvSpPr/>
          <p:nvPr/>
        </p:nvSpPr>
        <p:spPr>
          <a:xfrm rot="16200000" flipV="1">
            <a:off x="4807029" y="1180748"/>
            <a:ext cx="15812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ight Arrow 59"/>
          <p:cNvSpPr/>
          <p:nvPr/>
        </p:nvSpPr>
        <p:spPr>
          <a:xfrm rot="16200000" flipV="1">
            <a:off x="2101724" y="1153872"/>
            <a:ext cx="15812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ight Arrow 60"/>
          <p:cNvSpPr/>
          <p:nvPr/>
        </p:nvSpPr>
        <p:spPr>
          <a:xfrm rot="16200000" flipV="1">
            <a:off x="3477449" y="1153871"/>
            <a:ext cx="15812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ight Arrow 61"/>
          <p:cNvSpPr/>
          <p:nvPr/>
        </p:nvSpPr>
        <p:spPr>
          <a:xfrm rot="16200000" flipV="1">
            <a:off x="7413069" y="1180747"/>
            <a:ext cx="15812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ight Arrow 63"/>
          <p:cNvSpPr/>
          <p:nvPr/>
        </p:nvSpPr>
        <p:spPr>
          <a:xfrm rot="5400000">
            <a:off x="675563" y="4479045"/>
            <a:ext cx="26249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ight Arrow 64"/>
          <p:cNvSpPr/>
          <p:nvPr/>
        </p:nvSpPr>
        <p:spPr>
          <a:xfrm rot="5400000">
            <a:off x="7360884" y="4482456"/>
            <a:ext cx="26249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ight Arrow 65"/>
          <p:cNvSpPr/>
          <p:nvPr/>
        </p:nvSpPr>
        <p:spPr>
          <a:xfrm rot="5400000">
            <a:off x="2049538" y="4486089"/>
            <a:ext cx="26249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ight Arrow 66"/>
          <p:cNvSpPr/>
          <p:nvPr/>
        </p:nvSpPr>
        <p:spPr>
          <a:xfrm rot="5400000">
            <a:off x="6178452" y="4479045"/>
            <a:ext cx="26249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ight Arrow 67"/>
          <p:cNvSpPr/>
          <p:nvPr/>
        </p:nvSpPr>
        <p:spPr>
          <a:xfrm rot="5400000">
            <a:off x="4718357" y="4479045"/>
            <a:ext cx="26249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ight Arrow 68"/>
          <p:cNvSpPr/>
          <p:nvPr/>
        </p:nvSpPr>
        <p:spPr>
          <a:xfrm rot="5400000">
            <a:off x="3427007" y="4482457"/>
            <a:ext cx="26249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13246" y="4791457"/>
            <a:ext cx="7470700" cy="24871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Accounting</a:t>
            </a: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2808909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39309"/>
            <a:ext cx="9143999" cy="1824093"/>
          </a:xfrm>
        </p:spPr>
        <p:txBody>
          <a:bodyPr/>
          <a:lstStyle/>
          <a:p>
            <a:pPr algn="ctr"/>
            <a:r>
              <a:rPr lang="en-US" sz="3200" dirty="0" smtClean="0"/>
              <a:t>Petroleum Value Chain</a:t>
            </a:r>
            <a:br>
              <a:rPr lang="en-US" sz="3200" dirty="0" smtClean="0"/>
            </a:br>
            <a:r>
              <a:rPr lang="en-US" sz="3200" dirty="0" smtClean="0"/>
              <a:t>Details</a:t>
            </a:r>
            <a:br>
              <a:rPr lang="en-US" sz="3200" dirty="0" smtClean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231010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39309"/>
            <a:ext cx="9143999" cy="1824093"/>
          </a:xfrm>
        </p:spPr>
        <p:txBody>
          <a:bodyPr/>
          <a:lstStyle/>
          <a:p>
            <a:pPr algn="ctr"/>
            <a:r>
              <a:rPr lang="en-US" sz="3200" dirty="0" smtClean="0"/>
              <a:t>Petroleum Knowledge Quiz</a:t>
            </a:r>
            <a:br>
              <a:rPr lang="en-US" sz="3200" dirty="0" smtClean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100425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772400" cy="548879"/>
          </a:xfrm>
        </p:spPr>
        <p:txBody>
          <a:bodyPr/>
          <a:lstStyle/>
          <a:p>
            <a:r>
              <a:rPr lang="en-US" sz="2400" dirty="0" smtClean="0"/>
              <a:t>Petroleum Value Chain - Upstream</a:t>
            </a:r>
            <a:endParaRPr lang="en-US" sz="2400" dirty="0"/>
          </a:p>
        </p:txBody>
      </p:sp>
      <p:sp>
        <p:nvSpPr>
          <p:cNvPr id="3" name="Rectangle 2"/>
          <p:cNvSpPr/>
          <p:nvPr/>
        </p:nvSpPr>
        <p:spPr>
          <a:xfrm rot="16200000">
            <a:off x="-327590" y="928326"/>
            <a:ext cx="967071" cy="31189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Front Office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95" name="Rectangle 94"/>
          <p:cNvSpPr/>
          <p:nvPr/>
        </p:nvSpPr>
        <p:spPr>
          <a:xfrm rot="16200000">
            <a:off x="-1013435" y="2574159"/>
            <a:ext cx="2331680" cy="3189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Mid Office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96" name="Rectangle 95"/>
          <p:cNvSpPr/>
          <p:nvPr/>
        </p:nvSpPr>
        <p:spPr>
          <a:xfrm rot="16200000">
            <a:off x="-469606" y="4362005"/>
            <a:ext cx="1244014" cy="31897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Back Office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4" name="Rectangle 3">
            <a:hlinkClick r:id="rId2" action="ppaction://hlinksldjump"/>
          </p:cNvPr>
          <p:cNvSpPr/>
          <p:nvPr/>
        </p:nvSpPr>
        <p:spPr>
          <a:xfrm>
            <a:off x="413246" y="2034706"/>
            <a:ext cx="787124" cy="57192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/>
              <a:t>Decide to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/>
              <a:t>Drill</a:t>
            </a:r>
          </a:p>
        </p:txBody>
      </p:sp>
      <p:sp>
        <p:nvSpPr>
          <p:cNvPr id="5" name="Right Arrow 4"/>
          <p:cNvSpPr/>
          <p:nvPr/>
        </p:nvSpPr>
        <p:spPr>
          <a:xfrm>
            <a:off x="1200370" y="2070804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entagon 5"/>
          <p:cNvSpPr/>
          <p:nvPr/>
        </p:nvSpPr>
        <p:spPr>
          <a:xfrm>
            <a:off x="1592188" y="2034707"/>
            <a:ext cx="1177197" cy="571925"/>
          </a:xfrm>
          <a:prstGeom prst="homePlate">
            <a:avLst>
              <a:gd name="adj" fmla="val 32823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Transport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Drilling 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Materials</a:t>
            </a:r>
            <a:endParaRPr lang="en-US" sz="1100" b="1" dirty="0">
              <a:solidFill>
                <a:srgbClr val="0D67AD"/>
              </a:solidFill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3162947" y="2034706"/>
            <a:ext cx="787124" cy="57192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Drill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Well(s)</a:t>
            </a:r>
          </a:p>
        </p:txBody>
      </p:sp>
      <p:sp>
        <p:nvSpPr>
          <p:cNvPr id="101" name="Rectangle 100"/>
          <p:cNvSpPr/>
          <p:nvPr/>
        </p:nvSpPr>
        <p:spPr>
          <a:xfrm>
            <a:off x="4343633" y="2034706"/>
            <a:ext cx="787124" cy="57192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Complete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Well(s)</a:t>
            </a:r>
          </a:p>
        </p:txBody>
      </p:sp>
      <p:sp>
        <p:nvSpPr>
          <p:cNvPr id="103" name="Rectangle 102"/>
          <p:cNvSpPr/>
          <p:nvPr/>
        </p:nvSpPr>
        <p:spPr>
          <a:xfrm>
            <a:off x="5524319" y="2034706"/>
            <a:ext cx="787124" cy="57192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Produce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From Well(s)</a:t>
            </a:r>
          </a:p>
        </p:txBody>
      </p:sp>
      <p:sp>
        <p:nvSpPr>
          <p:cNvPr id="105" name="Rectangle 104"/>
          <p:cNvSpPr/>
          <p:nvPr/>
        </p:nvSpPr>
        <p:spPr>
          <a:xfrm>
            <a:off x="6705005" y="2034706"/>
            <a:ext cx="787124" cy="571926"/>
          </a:xfrm>
          <a:prstGeom prst="rect">
            <a:avLst/>
          </a:prstGeom>
          <a:solidFill>
            <a:srgbClr val="3B791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chemeClr val="bg1"/>
                </a:solidFill>
              </a:rPr>
              <a:t>Separate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chemeClr val="bg1"/>
                </a:solidFill>
              </a:rPr>
              <a:t>Outputs</a:t>
            </a:r>
          </a:p>
        </p:txBody>
      </p:sp>
      <p:sp>
        <p:nvSpPr>
          <p:cNvPr id="106" name="Right Arrow 105"/>
          <p:cNvSpPr/>
          <p:nvPr/>
        </p:nvSpPr>
        <p:spPr>
          <a:xfrm>
            <a:off x="2769385" y="2070804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ight Arrow 106"/>
          <p:cNvSpPr/>
          <p:nvPr/>
        </p:nvSpPr>
        <p:spPr>
          <a:xfrm>
            <a:off x="3950072" y="2070804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ight Arrow 107"/>
          <p:cNvSpPr/>
          <p:nvPr/>
        </p:nvSpPr>
        <p:spPr>
          <a:xfrm>
            <a:off x="5130757" y="2070804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ight Arrow 108"/>
          <p:cNvSpPr/>
          <p:nvPr/>
        </p:nvSpPr>
        <p:spPr>
          <a:xfrm>
            <a:off x="6311443" y="2070804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ight Arrow 110"/>
          <p:cNvSpPr/>
          <p:nvPr/>
        </p:nvSpPr>
        <p:spPr>
          <a:xfrm>
            <a:off x="7492129" y="2074415"/>
            <a:ext cx="1627260" cy="492509"/>
          </a:xfrm>
          <a:prstGeom prst="rightArrow">
            <a:avLst>
              <a:gd name="adj1" fmla="val 47201"/>
              <a:gd name="adj2" fmla="val 41068"/>
            </a:avLst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Liquids</a:t>
            </a:r>
            <a:endParaRPr lang="en-US" sz="1200" b="1" dirty="0"/>
          </a:p>
        </p:txBody>
      </p:sp>
      <p:sp>
        <p:nvSpPr>
          <p:cNvPr id="10" name="Bent Arrow 9"/>
          <p:cNvSpPr/>
          <p:nvPr/>
        </p:nvSpPr>
        <p:spPr>
          <a:xfrm flipV="1">
            <a:off x="6986016" y="2606305"/>
            <a:ext cx="2157984" cy="1183455"/>
          </a:xfrm>
          <a:prstGeom prst="bentArrow">
            <a:avLst>
              <a:gd name="adj1" fmla="val 20515"/>
              <a:gd name="adj2" fmla="val 19337"/>
              <a:gd name="adj3" fmla="val 14251"/>
              <a:gd name="adj4" fmla="val 43750"/>
            </a:avLst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097208" y="3407849"/>
            <a:ext cx="4171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</a:rPr>
              <a:t>Gas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13246" y="4791457"/>
            <a:ext cx="7078883" cy="24871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Accounting</a:t>
            </a:r>
            <a:endParaRPr lang="en-US" sz="1200" b="1" dirty="0"/>
          </a:p>
        </p:txBody>
      </p:sp>
      <p:sp>
        <p:nvSpPr>
          <p:cNvPr id="116" name="Right Arrow 115"/>
          <p:cNvSpPr/>
          <p:nvPr/>
        </p:nvSpPr>
        <p:spPr>
          <a:xfrm rot="5400000">
            <a:off x="704474" y="4505275"/>
            <a:ext cx="204669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Right Arrow 116"/>
          <p:cNvSpPr/>
          <p:nvPr/>
        </p:nvSpPr>
        <p:spPr>
          <a:xfrm rot="5400000">
            <a:off x="7006889" y="4515002"/>
            <a:ext cx="204669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Right Arrow 117"/>
          <p:cNvSpPr/>
          <p:nvPr/>
        </p:nvSpPr>
        <p:spPr>
          <a:xfrm rot="5400000">
            <a:off x="2072741" y="4515003"/>
            <a:ext cx="204672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Right Arrow 118"/>
          <p:cNvSpPr/>
          <p:nvPr/>
        </p:nvSpPr>
        <p:spPr>
          <a:xfrm rot="5400000">
            <a:off x="5826203" y="4504327"/>
            <a:ext cx="204669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Right Arrow 121"/>
          <p:cNvSpPr/>
          <p:nvPr/>
        </p:nvSpPr>
        <p:spPr>
          <a:xfrm rot="5400000">
            <a:off x="4656090" y="4505274"/>
            <a:ext cx="204669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Right Arrow 122"/>
          <p:cNvSpPr/>
          <p:nvPr/>
        </p:nvSpPr>
        <p:spPr>
          <a:xfrm rot="5400000">
            <a:off x="3454172" y="4511366"/>
            <a:ext cx="204675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Rectangle 123"/>
          <p:cNvSpPr/>
          <p:nvPr/>
        </p:nvSpPr>
        <p:spPr>
          <a:xfrm>
            <a:off x="413246" y="1442588"/>
            <a:ext cx="7078883" cy="24871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Marketing</a:t>
            </a:r>
            <a:endParaRPr lang="en-US" sz="1200" b="1" dirty="0"/>
          </a:p>
        </p:txBody>
      </p:sp>
      <p:sp>
        <p:nvSpPr>
          <p:cNvPr id="128" name="Right Arrow 127"/>
          <p:cNvSpPr/>
          <p:nvPr/>
        </p:nvSpPr>
        <p:spPr>
          <a:xfrm rot="16200000" flipV="1">
            <a:off x="7000560" y="1615347"/>
            <a:ext cx="196016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Right Arrow 128"/>
          <p:cNvSpPr/>
          <p:nvPr/>
        </p:nvSpPr>
        <p:spPr>
          <a:xfrm rot="16200000" flipV="1">
            <a:off x="5819874" y="1615348"/>
            <a:ext cx="196016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Right Arrow 132"/>
          <p:cNvSpPr/>
          <p:nvPr/>
        </p:nvSpPr>
        <p:spPr>
          <a:xfrm rot="16200000" flipV="1">
            <a:off x="7011820" y="1140459"/>
            <a:ext cx="194807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Right Arrow 133"/>
          <p:cNvSpPr/>
          <p:nvPr/>
        </p:nvSpPr>
        <p:spPr>
          <a:xfrm rot="16200000" flipV="1">
            <a:off x="5831134" y="1140460"/>
            <a:ext cx="194807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ectangle 134"/>
          <p:cNvSpPr/>
          <p:nvPr/>
        </p:nvSpPr>
        <p:spPr>
          <a:xfrm>
            <a:off x="5524319" y="952165"/>
            <a:ext cx="1967810" cy="248716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Trading</a:t>
            </a:r>
            <a:endParaRPr lang="en-US" sz="12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524319" y="479877"/>
            <a:ext cx="18293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Deals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Lease Sale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Lease Purchase as 1</a:t>
            </a:r>
            <a:r>
              <a:rPr lang="en-US" sz="900" baseline="30000" dirty="0" smtClean="0"/>
              <a:t>st</a:t>
            </a:r>
            <a:r>
              <a:rPr lang="en-US" sz="900" dirty="0" smtClean="0"/>
              <a:t> Purchaser</a:t>
            </a:r>
            <a:endParaRPr lang="en-US" sz="900" dirty="0"/>
          </a:p>
        </p:txBody>
      </p:sp>
      <p:sp>
        <p:nvSpPr>
          <p:cNvPr id="150" name="TextBox 149"/>
          <p:cNvSpPr txBox="1"/>
          <p:nvPr/>
        </p:nvSpPr>
        <p:spPr>
          <a:xfrm>
            <a:off x="7778004" y="2415306"/>
            <a:ext cx="915635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Commodities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Crude Oil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Condensate</a:t>
            </a:r>
            <a:endParaRPr lang="en-US" sz="900" dirty="0"/>
          </a:p>
        </p:txBody>
      </p:sp>
      <p:sp>
        <p:nvSpPr>
          <p:cNvPr id="151" name="TextBox 150"/>
          <p:cNvSpPr txBox="1"/>
          <p:nvPr/>
        </p:nvSpPr>
        <p:spPr>
          <a:xfrm>
            <a:off x="7928893" y="3651746"/>
            <a:ext cx="7537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Outputs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Wet Gas</a:t>
            </a:r>
            <a:endParaRPr lang="en-US" sz="900" dirty="0"/>
          </a:p>
        </p:txBody>
      </p:sp>
      <p:sp>
        <p:nvSpPr>
          <p:cNvPr id="152" name="TextBox 151"/>
          <p:cNvSpPr txBox="1"/>
          <p:nvPr/>
        </p:nvSpPr>
        <p:spPr>
          <a:xfrm>
            <a:off x="5551671" y="2548981"/>
            <a:ext cx="915635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Outputs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Crude Oil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Condensate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Wet Gas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Water</a:t>
            </a:r>
            <a:endParaRPr lang="en-US" sz="900" dirty="0"/>
          </a:p>
        </p:txBody>
      </p:sp>
      <p:sp>
        <p:nvSpPr>
          <p:cNvPr id="153" name="TextBox 152"/>
          <p:cNvSpPr txBox="1"/>
          <p:nvPr/>
        </p:nvSpPr>
        <p:spPr>
          <a:xfrm>
            <a:off x="3697125" y="2548981"/>
            <a:ext cx="108715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Supplies - Onshore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Drill Pipe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Drill Fluid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Casing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Tubing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Cement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err="1" smtClean="0"/>
              <a:t>Propant</a:t>
            </a:r>
            <a:endParaRPr lang="en-US" sz="9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err="1" smtClean="0"/>
              <a:t>Frac</a:t>
            </a:r>
            <a:r>
              <a:rPr lang="en-US" sz="900" dirty="0" smtClean="0"/>
              <a:t> Sand</a:t>
            </a:r>
            <a:endParaRPr lang="en-US" sz="900" dirty="0"/>
          </a:p>
        </p:txBody>
      </p:sp>
      <p:sp>
        <p:nvSpPr>
          <p:cNvPr id="154" name="TextBox 153"/>
          <p:cNvSpPr txBox="1"/>
          <p:nvPr/>
        </p:nvSpPr>
        <p:spPr>
          <a:xfrm>
            <a:off x="1593932" y="2566022"/>
            <a:ext cx="96693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MOTs - Onshore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Truck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Rail</a:t>
            </a:r>
            <a:endParaRPr lang="en-US" sz="900" dirty="0"/>
          </a:p>
        </p:txBody>
      </p:sp>
      <p:sp>
        <p:nvSpPr>
          <p:cNvPr id="155" name="TextBox 154"/>
          <p:cNvSpPr txBox="1"/>
          <p:nvPr/>
        </p:nvSpPr>
        <p:spPr>
          <a:xfrm>
            <a:off x="1593932" y="3767162"/>
            <a:ext cx="9781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MOTs - Offshore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Vessel</a:t>
            </a:r>
            <a:endParaRPr lang="en-US" sz="900" dirty="0"/>
          </a:p>
        </p:txBody>
      </p:sp>
      <p:sp>
        <p:nvSpPr>
          <p:cNvPr id="156" name="TextBox 155"/>
          <p:cNvSpPr txBox="1"/>
          <p:nvPr/>
        </p:nvSpPr>
        <p:spPr>
          <a:xfrm>
            <a:off x="3678016" y="3711283"/>
            <a:ext cx="109837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Supplies - Offshore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Drill Pipe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Drill Fluid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Casing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Tubing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Cement</a:t>
            </a:r>
          </a:p>
        </p:txBody>
      </p:sp>
      <p:sp>
        <p:nvSpPr>
          <p:cNvPr id="41" name="Right Arrow 40"/>
          <p:cNvSpPr/>
          <p:nvPr/>
        </p:nvSpPr>
        <p:spPr>
          <a:xfrm rot="16200000" flipV="1">
            <a:off x="708801" y="1622661"/>
            <a:ext cx="196016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ight Arrow 41"/>
          <p:cNvSpPr/>
          <p:nvPr/>
        </p:nvSpPr>
        <p:spPr>
          <a:xfrm rot="16200000" flipV="1">
            <a:off x="2077069" y="1622661"/>
            <a:ext cx="196016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ight Arrow 42"/>
          <p:cNvSpPr/>
          <p:nvPr/>
        </p:nvSpPr>
        <p:spPr>
          <a:xfrm rot="16200000" flipV="1">
            <a:off x="3458502" y="1622662"/>
            <a:ext cx="196016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ight Arrow 43"/>
          <p:cNvSpPr/>
          <p:nvPr/>
        </p:nvSpPr>
        <p:spPr>
          <a:xfrm rot="16200000" flipV="1">
            <a:off x="4660184" y="1616303"/>
            <a:ext cx="196016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645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772400" cy="548879"/>
          </a:xfrm>
        </p:spPr>
        <p:txBody>
          <a:bodyPr/>
          <a:lstStyle/>
          <a:p>
            <a:r>
              <a:rPr lang="en-US" sz="2400" dirty="0" smtClean="0"/>
              <a:t>Petroleum Value Chain – Midstream Liquids</a:t>
            </a:r>
            <a:endParaRPr lang="en-US" sz="2400" dirty="0"/>
          </a:p>
        </p:txBody>
      </p:sp>
      <p:sp>
        <p:nvSpPr>
          <p:cNvPr id="4" name="Rectangle 3">
            <a:hlinkClick r:id="rId2" action="ppaction://hlinksldjump"/>
          </p:cNvPr>
          <p:cNvSpPr/>
          <p:nvPr/>
        </p:nvSpPr>
        <p:spPr>
          <a:xfrm>
            <a:off x="413246" y="2016658"/>
            <a:ext cx="787124" cy="57192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/>
              <a:t>Store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/>
              <a:t>Liquids</a:t>
            </a:r>
          </a:p>
          <a:p>
            <a:pPr algn="ctr">
              <a:lnSpc>
                <a:spcPts val="1100"/>
              </a:lnSpc>
            </a:pPr>
            <a:r>
              <a:rPr lang="en-US" sz="900" b="1" dirty="0" smtClean="0"/>
              <a:t>(Optional)</a:t>
            </a:r>
          </a:p>
        </p:txBody>
      </p:sp>
      <p:sp>
        <p:nvSpPr>
          <p:cNvPr id="5" name="Right Arrow 4"/>
          <p:cNvSpPr/>
          <p:nvPr/>
        </p:nvSpPr>
        <p:spPr>
          <a:xfrm>
            <a:off x="1200370" y="2052756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entagon 5"/>
          <p:cNvSpPr/>
          <p:nvPr/>
        </p:nvSpPr>
        <p:spPr>
          <a:xfrm>
            <a:off x="1592188" y="2016659"/>
            <a:ext cx="1177197" cy="571925"/>
          </a:xfrm>
          <a:prstGeom prst="homePlate">
            <a:avLst>
              <a:gd name="adj" fmla="val 32823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Gather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Liquids</a:t>
            </a:r>
            <a:endParaRPr lang="en-US" sz="1100" b="1" dirty="0">
              <a:solidFill>
                <a:srgbClr val="0D67AD"/>
              </a:solidFill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3162947" y="2016658"/>
            <a:ext cx="787124" cy="571926"/>
          </a:xfrm>
          <a:prstGeom prst="rect">
            <a:avLst/>
          </a:prstGeom>
          <a:pattFill prst="trellis">
            <a:fgClr>
              <a:schemeClr val="bg1"/>
            </a:fgClr>
            <a:bgClr>
              <a:schemeClr val="bg1">
                <a:lumMod val="85000"/>
              </a:schemeClr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Inventory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&amp; Blend</a:t>
            </a:r>
          </a:p>
          <a:p>
            <a:pPr algn="ctr">
              <a:lnSpc>
                <a:spcPts val="1100"/>
              </a:lnSpc>
            </a:pPr>
            <a:r>
              <a:rPr lang="en-US" sz="900" b="1" dirty="0" smtClean="0">
                <a:solidFill>
                  <a:srgbClr val="0D67AD"/>
                </a:solidFill>
              </a:rPr>
              <a:t>(Optional)</a:t>
            </a:r>
          </a:p>
        </p:txBody>
      </p:sp>
      <p:sp>
        <p:nvSpPr>
          <p:cNvPr id="101" name="Rectangle 100"/>
          <p:cNvSpPr/>
          <p:nvPr/>
        </p:nvSpPr>
        <p:spPr>
          <a:xfrm>
            <a:off x="7106507" y="2016658"/>
            <a:ext cx="787124" cy="57192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chemeClr val="bg1"/>
                </a:solidFill>
              </a:rPr>
              <a:t>Refinery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chemeClr val="bg1"/>
                </a:solidFill>
              </a:rPr>
              <a:t>Feedstock</a:t>
            </a:r>
          </a:p>
        </p:txBody>
      </p:sp>
      <p:sp>
        <p:nvSpPr>
          <p:cNvPr id="106" name="Right Arrow 105"/>
          <p:cNvSpPr/>
          <p:nvPr/>
        </p:nvSpPr>
        <p:spPr>
          <a:xfrm>
            <a:off x="2769385" y="2052756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ight Arrow 106"/>
          <p:cNvSpPr/>
          <p:nvPr/>
        </p:nvSpPr>
        <p:spPr>
          <a:xfrm>
            <a:off x="3950072" y="2052756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ight Arrow 108"/>
          <p:cNvSpPr/>
          <p:nvPr/>
        </p:nvSpPr>
        <p:spPr>
          <a:xfrm>
            <a:off x="5524319" y="2052756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ight Arrow 110"/>
          <p:cNvSpPr/>
          <p:nvPr/>
        </p:nvSpPr>
        <p:spPr>
          <a:xfrm>
            <a:off x="7893631" y="2056367"/>
            <a:ext cx="1225758" cy="492509"/>
          </a:xfrm>
          <a:prstGeom prst="rightArrow">
            <a:avLst>
              <a:gd name="adj1" fmla="val 47201"/>
              <a:gd name="adj2" fmla="val 41068"/>
            </a:avLst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8097208" y="3823067"/>
            <a:ext cx="4171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</a:rPr>
              <a:t>Gas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23" name="Pentagon 22"/>
          <p:cNvSpPr/>
          <p:nvPr/>
        </p:nvSpPr>
        <p:spPr>
          <a:xfrm>
            <a:off x="4347122" y="2016659"/>
            <a:ext cx="1177197" cy="571925"/>
          </a:xfrm>
          <a:prstGeom prst="homePlate">
            <a:avLst>
              <a:gd name="adj" fmla="val 32823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Gather/Transport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Liquids</a:t>
            </a:r>
          </a:p>
          <a:p>
            <a:pPr algn="ctr">
              <a:lnSpc>
                <a:spcPts val="1100"/>
              </a:lnSpc>
            </a:pPr>
            <a:r>
              <a:rPr lang="en-US" sz="900" b="1" dirty="0" smtClean="0">
                <a:solidFill>
                  <a:srgbClr val="0D67AD"/>
                </a:solidFill>
              </a:rPr>
              <a:t>(Optional)</a:t>
            </a:r>
            <a:endParaRPr lang="en-US" sz="900" b="1" dirty="0">
              <a:solidFill>
                <a:srgbClr val="0D67AD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928854" y="2016658"/>
            <a:ext cx="787124" cy="571926"/>
          </a:xfrm>
          <a:prstGeom prst="rect">
            <a:avLst/>
          </a:prstGeom>
          <a:pattFill prst="trellis">
            <a:fgClr>
              <a:schemeClr val="bg1"/>
            </a:fgClr>
            <a:bgClr>
              <a:schemeClr val="bg1">
                <a:lumMod val="85000"/>
              </a:schemeClr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Inventory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&amp; Blend</a:t>
            </a:r>
          </a:p>
          <a:p>
            <a:pPr algn="ctr">
              <a:lnSpc>
                <a:spcPts val="1100"/>
              </a:lnSpc>
            </a:pPr>
            <a:r>
              <a:rPr lang="en-US" sz="900" b="1" dirty="0" smtClean="0">
                <a:solidFill>
                  <a:srgbClr val="0D67AD"/>
                </a:solidFill>
              </a:rPr>
              <a:t>(Optional)</a:t>
            </a:r>
          </a:p>
        </p:txBody>
      </p:sp>
      <p:sp>
        <p:nvSpPr>
          <p:cNvPr id="25" name="Right Arrow 24"/>
          <p:cNvSpPr/>
          <p:nvPr/>
        </p:nvSpPr>
        <p:spPr>
          <a:xfrm>
            <a:off x="6715978" y="2052756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 rot="16200000">
            <a:off x="-331134" y="924781"/>
            <a:ext cx="967071" cy="31897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Front Office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 rot="16200000">
            <a:off x="-1013435" y="2574159"/>
            <a:ext cx="2331680" cy="3189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Mid Office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 rot="16200000">
            <a:off x="-469606" y="4362005"/>
            <a:ext cx="1244014" cy="31897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Back Office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413246" y="1442588"/>
            <a:ext cx="7480385" cy="241387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Marketing</a:t>
            </a:r>
            <a:endParaRPr lang="en-US" sz="1200" b="1" dirty="0"/>
          </a:p>
        </p:txBody>
      </p:sp>
      <p:sp>
        <p:nvSpPr>
          <p:cNvPr id="30" name="Right Arrow 29"/>
          <p:cNvSpPr/>
          <p:nvPr/>
        </p:nvSpPr>
        <p:spPr>
          <a:xfrm rot="16200000" flipV="1">
            <a:off x="710962" y="1626321"/>
            <a:ext cx="191694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ight Arrow 30"/>
          <p:cNvSpPr/>
          <p:nvPr/>
        </p:nvSpPr>
        <p:spPr>
          <a:xfrm rot="16200000" flipV="1">
            <a:off x="2084939" y="1626320"/>
            <a:ext cx="191694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ight Arrow 31"/>
          <p:cNvSpPr/>
          <p:nvPr/>
        </p:nvSpPr>
        <p:spPr>
          <a:xfrm rot="16200000" flipV="1">
            <a:off x="7404222" y="1626321"/>
            <a:ext cx="191694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ight Arrow 32"/>
          <p:cNvSpPr/>
          <p:nvPr/>
        </p:nvSpPr>
        <p:spPr>
          <a:xfrm rot="16200000" flipV="1">
            <a:off x="6226569" y="1620500"/>
            <a:ext cx="191694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ight Arrow 33"/>
          <p:cNvSpPr/>
          <p:nvPr/>
        </p:nvSpPr>
        <p:spPr>
          <a:xfrm rot="16200000" flipV="1">
            <a:off x="4808878" y="1626199"/>
            <a:ext cx="191694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ight Arrow 34"/>
          <p:cNvSpPr/>
          <p:nvPr/>
        </p:nvSpPr>
        <p:spPr>
          <a:xfrm rot="16200000" flipV="1">
            <a:off x="3460663" y="1626319"/>
            <a:ext cx="191694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413246" y="4791457"/>
            <a:ext cx="7384757" cy="24871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Accounting</a:t>
            </a:r>
            <a:endParaRPr lang="en-US" sz="1200" b="1" dirty="0"/>
          </a:p>
        </p:txBody>
      </p:sp>
      <p:sp>
        <p:nvSpPr>
          <p:cNvPr id="37" name="Right Arrow 36"/>
          <p:cNvSpPr/>
          <p:nvPr/>
        </p:nvSpPr>
        <p:spPr>
          <a:xfrm rot="5400000">
            <a:off x="705344" y="4512238"/>
            <a:ext cx="202929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ight Arrow 37"/>
          <p:cNvSpPr/>
          <p:nvPr/>
        </p:nvSpPr>
        <p:spPr>
          <a:xfrm rot="5400000">
            <a:off x="7397672" y="4515870"/>
            <a:ext cx="202932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ight Arrow 39"/>
          <p:cNvSpPr/>
          <p:nvPr/>
        </p:nvSpPr>
        <p:spPr>
          <a:xfrm rot="5400000">
            <a:off x="6220950" y="4515871"/>
            <a:ext cx="202929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ight Arrow 41"/>
          <p:cNvSpPr/>
          <p:nvPr/>
        </p:nvSpPr>
        <p:spPr>
          <a:xfrm rot="5400000">
            <a:off x="2079319" y="4514132"/>
            <a:ext cx="202930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ight Arrow 42"/>
          <p:cNvSpPr/>
          <p:nvPr/>
        </p:nvSpPr>
        <p:spPr>
          <a:xfrm rot="5400000">
            <a:off x="4793767" y="4513186"/>
            <a:ext cx="202929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ight Arrow 43"/>
          <p:cNvSpPr/>
          <p:nvPr/>
        </p:nvSpPr>
        <p:spPr>
          <a:xfrm rot="5400000">
            <a:off x="3455043" y="4512239"/>
            <a:ext cx="202929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413245" y="952594"/>
            <a:ext cx="7480386" cy="248716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Trading</a:t>
            </a:r>
            <a:endParaRPr lang="en-US" sz="1200" b="1" dirty="0"/>
          </a:p>
        </p:txBody>
      </p:sp>
      <p:sp>
        <p:nvSpPr>
          <p:cNvPr id="46" name="Right Arrow 45"/>
          <p:cNvSpPr/>
          <p:nvPr/>
        </p:nvSpPr>
        <p:spPr>
          <a:xfrm rot="16200000" flipV="1">
            <a:off x="708711" y="1138576"/>
            <a:ext cx="196193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ight Arrow 46"/>
          <p:cNvSpPr/>
          <p:nvPr/>
        </p:nvSpPr>
        <p:spPr>
          <a:xfrm rot="16200000" flipV="1">
            <a:off x="2082688" y="1138575"/>
            <a:ext cx="196193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ight Arrow 47"/>
          <p:cNvSpPr/>
          <p:nvPr/>
        </p:nvSpPr>
        <p:spPr>
          <a:xfrm rot="16200000" flipV="1">
            <a:off x="7385882" y="1125441"/>
            <a:ext cx="196193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ight Arrow 48"/>
          <p:cNvSpPr/>
          <p:nvPr/>
        </p:nvSpPr>
        <p:spPr>
          <a:xfrm rot="16200000" flipV="1">
            <a:off x="6191285" y="1141263"/>
            <a:ext cx="196193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ight Arrow 49"/>
          <p:cNvSpPr/>
          <p:nvPr/>
        </p:nvSpPr>
        <p:spPr>
          <a:xfrm rot="16200000" flipV="1">
            <a:off x="4797136" y="1148579"/>
            <a:ext cx="196193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ight Arrow 50"/>
          <p:cNvSpPr/>
          <p:nvPr/>
        </p:nvSpPr>
        <p:spPr>
          <a:xfrm rot="16200000" flipV="1">
            <a:off x="3458412" y="1138574"/>
            <a:ext cx="196193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413246" y="485475"/>
            <a:ext cx="2492990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Deals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Lease Purchase as 1</a:t>
            </a:r>
            <a:r>
              <a:rPr lang="en-US" sz="900" baseline="30000" dirty="0" smtClean="0"/>
              <a:t>st</a:t>
            </a:r>
            <a:r>
              <a:rPr lang="en-US" sz="900" dirty="0" smtClean="0"/>
              <a:t> Purchaser		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Lease Purchase as Other Than 1</a:t>
            </a:r>
            <a:r>
              <a:rPr lang="en-US" sz="900" baseline="30000" dirty="0" smtClean="0"/>
              <a:t>st</a:t>
            </a:r>
            <a:r>
              <a:rPr lang="en-US" sz="900" dirty="0" smtClean="0"/>
              <a:t> Purchaser</a:t>
            </a:r>
            <a:endParaRPr lang="en-US" sz="900" dirty="0"/>
          </a:p>
        </p:txBody>
      </p:sp>
      <p:sp>
        <p:nvSpPr>
          <p:cNvPr id="54" name="TextBox 53"/>
          <p:cNvSpPr txBox="1"/>
          <p:nvPr/>
        </p:nvSpPr>
        <p:spPr>
          <a:xfrm>
            <a:off x="365047" y="2545933"/>
            <a:ext cx="915635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Commodities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Crude Oil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Condensate</a:t>
            </a:r>
            <a:endParaRPr lang="en-US" sz="900" dirty="0"/>
          </a:p>
        </p:txBody>
      </p:sp>
      <p:sp>
        <p:nvSpPr>
          <p:cNvPr id="55" name="TextBox 54"/>
          <p:cNvSpPr txBox="1"/>
          <p:nvPr/>
        </p:nvSpPr>
        <p:spPr>
          <a:xfrm>
            <a:off x="1697320" y="2543030"/>
            <a:ext cx="1189749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MOTs - Onshore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Gathering System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Truck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1669380" y="3446290"/>
            <a:ext cx="1189749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MOTs - Offshore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Gathering System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Vessel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3098692" y="2537821"/>
            <a:ext cx="9316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Commodities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Crude Oil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Oil (Graded)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Condensate</a:t>
            </a:r>
            <a:endParaRPr lang="en-US" sz="900" dirty="0"/>
          </a:p>
        </p:txBody>
      </p:sp>
      <p:sp>
        <p:nvSpPr>
          <p:cNvPr id="59" name="TextBox 58"/>
          <p:cNvSpPr txBox="1"/>
          <p:nvPr/>
        </p:nvSpPr>
        <p:spPr>
          <a:xfrm>
            <a:off x="5856583" y="2527751"/>
            <a:ext cx="9316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Commodities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Crude Oil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Oil (Graded)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Condensate</a:t>
            </a:r>
            <a:endParaRPr lang="en-US" sz="900" dirty="0"/>
          </a:p>
        </p:txBody>
      </p:sp>
      <p:sp>
        <p:nvSpPr>
          <p:cNvPr id="60" name="TextBox 59"/>
          <p:cNvSpPr txBox="1"/>
          <p:nvPr/>
        </p:nvSpPr>
        <p:spPr>
          <a:xfrm>
            <a:off x="4411765" y="2547688"/>
            <a:ext cx="9669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MOTs - Onshore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Pipeline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Truck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Rail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Barge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Vessel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7034236" y="2543030"/>
            <a:ext cx="931665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Commodities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Oil (Graded)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Condensate</a:t>
            </a:r>
            <a:endParaRPr lang="en-US" sz="900" dirty="0"/>
          </a:p>
        </p:txBody>
      </p:sp>
      <p:sp>
        <p:nvSpPr>
          <p:cNvPr id="63" name="TextBox 62"/>
          <p:cNvSpPr txBox="1"/>
          <p:nvPr/>
        </p:nvSpPr>
        <p:spPr>
          <a:xfrm>
            <a:off x="2859129" y="346818"/>
            <a:ext cx="15151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Deals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In Tank Purchase/Sale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In Tank Transfer</a:t>
            </a:r>
            <a:endParaRPr lang="en-US" sz="9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Exchange</a:t>
            </a:r>
            <a:endParaRPr lang="en-US" sz="900" dirty="0"/>
          </a:p>
        </p:txBody>
      </p:sp>
      <p:sp>
        <p:nvSpPr>
          <p:cNvPr id="64" name="TextBox 63"/>
          <p:cNvSpPr txBox="1"/>
          <p:nvPr/>
        </p:nvSpPr>
        <p:spPr>
          <a:xfrm>
            <a:off x="5880953" y="346975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Deals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Lease Sale		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In Tank Sale/Purchase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Pipeline Sale/Purchase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4182535" y="483518"/>
            <a:ext cx="1609736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Pipeline Purchase/Sale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Transportation Agreement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Futures &amp; Financials</a:t>
            </a:r>
            <a:endParaRPr lang="en-US" sz="900" dirty="0"/>
          </a:p>
        </p:txBody>
      </p:sp>
      <p:sp>
        <p:nvSpPr>
          <p:cNvPr id="69" name="TextBox 68"/>
          <p:cNvSpPr txBox="1"/>
          <p:nvPr/>
        </p:nvSpPr>
        <p:spPr>
          <a:xfrm>
            <a:off x="7180936" y="471479"/>
            <a:ext cx="13019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Exchange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Futures &amp; Financials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4442969" y="3453734"/>
            <a:ext cx="978153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MOTs - Offshore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Pipeline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Vessel</a:t>
            </a:r>
          </a:p>
        </p:txBody>
      </p:sp>
    </p:spTree>
    <p:extLst>
      <p:ext uri="{BB962C8B-B14F-4D97-AF65-F5344CB8AC3E}">
        <p14:creationId xmlns:p14="http://schemas.microsoft.com/office/powerpoint/2010/main" val="48463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Bent Arrow 36"/>
          <p:cNvSpPr/>
          <p:nvPr/>
        </p:nvSpPr>
        <p:spPr>
          <a:xfrm flipV="1">
            <a:off x="6232550" y="2588585"/>
            <a:ext cx="2911450" cy="591726"/>
          </a:xfrm>
          <a:prstGeom prst="bentArrow">
            <a:avLst>
              <a:gd name="adj1" fmla="val 42051"/>
              <a:gd name="adj2" fmla="val 43602"/>
              <a:gd name="adj3" fmla="val 29918"/>
              <a:gd name="adj4" fmla="val 35096"/>
            </a:avLst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0" name="Bent Arrow 29"/>
          <p:cNvSpPr/>
          <p:nvPr/>
        </p:nvSpPr>
        <p:spPr>
          <a:xfrm flipH="1" flipV="1">
            <a:off x="61068" y="2808915"/>
            <a:ext cx="1006950" cy="856535"/>
          </a:xfrm>
          <a:prstGeom prst="bentArrow">
            <a:avLst>
              <a:gd name="adj1" fmla="val 27134"/>
              <a:gd name="adj2" fmla="val 13567"/>
              <a:gd name="adj3" fmla="val 0"/>
              <a:gd name="adj4" fmla="val 41077"/>
            </a:avLst>
          </a:prstGeom>
          <a:solidFill>
            <a:srgbClr val="0D67A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772400" cy="548879"/>
          </a:xfrm>
        </p:spPr>
        <p:txBody>
          <a:bodyPr/>
          <a:lstStyle/>
          <a:p>
            <a:r>
              <a:rPr lang="en-US" sz="2400" dirty="0" smtClean="0"/>
              <a:t>Petroleum Value Chain – Midstream Gas</a:t>
            </a:r>
            <a:endParaRPr lang="en-US" sz="2400" dirty="0"/>
          </a:p>
        </p:txBody>
      </p:sp>
      <p:sp>
        <p:nvSpPr>
          <p:cNvPr id="6" name="Pentagon 5"/>
          <p:cNvSpPr/>
          <p:nvPr/>
        </p:nvSpPr>
        <p:spPr>
          <a:xfrm>
            <a:off x="1592188" y="2016659"/>
            <a:ext cx="1177197" cy="571925"/>
          </a:xfrm>
          <a:prstGeom prst="homePlate">
            <a:avLst>
              <a:gd name="adj" fmla="val 32823"/>
            </a:avLst>
          </a:prstGeom>
          <a:solidFill>
            <a:srgbClr val="0D67A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chemeClr val="bg1"/>
                </a:solidFill>
              </a:rPr>
              <a:t>Gather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chemeClr val="bg1"/>
                </a:solidFill>
              </a:rPr>
              <a:t>Wet Gas</a:t>
            </a:r>
            <a:endParaRPr lang="en-US" sz="1100" b="1" dirty="0">
              <a:solidFill>
                <a:schemeClr val="bg1"/>
              </a:solidFill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7245590" y="3237182"/>
            <a:ext cx="787124" cy="571926"/>
          </a:xfrm>
          <a:prstGeom prst="rect">
            <a:avLst/>
          </a:prstGeom>
          <a:pattFill prst="trellis">
            <a:fgClr>
              <a:srgbClr val="3B7911"/>
            </a:fgClr>
            <a:bgClr>
              <a:schemeClr val="bg1"/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chemeClr val="bg1"/>
                </a:solidFill>
              </a:rPr>
              <a:t>Inventory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chemeClr val="bg1"/>
                </a:solidFill>
              </a:rPr>
              <a:t>NGLs</a:t>
            </a:r>
          </a:p>
          <a:p>
            <a:pPr algn="ctr">
              <a:lnSpc>
                <a:spcPts val="1100"/>
              </a:lnSpc>
            </a:pPr>
            <a:r>
              <a:rPr lang="en-US" sz="900" b="1" dirty="0" smtClean="0">
                <a:solidFill>
                  <a:schemeClr val="bg1"/>
                </a:solidFill>
              </a:rPr>
              <a:t>(Optional)</a:t>
            </a:r>
          </a:p>
        </p:txBody>
      </p:sp>
      <p:sp>
        <p:nvSpPr>
          <p:cNvPr id="103" name="Rectangle 102"/>
          <p:cNvSpPr/>
          <p:nvPr/>
        </p:nvSpPr>
        <p:spPr>
          <a:xfrm>
            <a:off x="3162947" y="2016658"/>
            <a:ext cx="787124" cy="57192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Treat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Wet</a:t>
            </a:r>
            <a:r>
              <a:rPr lang="en-US" sz="1100" b="1" dirty="0">
                <a:solidFill>
                  <a:srgbClr val="0D67AD"/>
                </a:solidFill>
              </a:rPr>
              <a:t> </a:t>
            </a:r>
            <a:r>
              <a:rPr lang="en-US" sz="1100" b="1" dirty="0" smtClean="0">
                <a:solidFill>
                  <a:srgbClr val="0D67AD"/>
                </a:solidFill>
              </a:rPr>
              <a:t>Gas</a:t>
            </a:r>
          </a:p>
        </p:txBody>
      </p:sp>
      <p:sp>
        <p:nvSpPr>
          <p:cNvPr id="105" name="Rectangle 104"/>
          <p:cNvSpPr/>
          <p:nvPr/>
        </p:nvSpPr>
        <p:spPr>
          <a:xfrm>
            <a:off x="5917881" y="2016659"/>
            <a:ext cx="787124" cy="57192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chemeClr val="bg1"/>
                </a:solidFill>
              </a:rPr>
              <a:t>Process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chemeClr val="bg1"/>
                </a:solidFill>
              </a:rPr>
              <a:t>Gas</a:t>
            </a:r>
          </a:p>
        </p:txBody>
      </p:sp>
      <p:sp>
        <p:nvSpPr>
          <p:cNvPr id="107" name="Right Arrow 106"/>
          <p:cNvSpPr/>
          <p:nvPr/>
        </p:nvSpPr>
        <p:spPr>
          <a:xfrm>
            <a:off x="2769385" y="2056367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ight Arrow 108"/>
          <p:cNvSpPr/>
          <p:nvPr/>
        </p:nvSpPr>
        <p:spPr>
          <a:xfrm>
            <a:off x="5524319" y="2052756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ight Arrow 110"/>
          <p:cNvSpPr/>
          <p:nvPr/>
        </p:nvSpPr>
        <p:spPr>
          <a:xfrm>
            <a:off x="6705005" y="2056367"/>
            <a:ext cx="2414384" cy="492509"/>
          </a:xfrm>
          <a:prstGeom prst="rightArrow">
            <a:avLst>
              <a:gd name="adj1" fmla="val 47201"/>
              <a:gd name="adj2" fmla="val 41068"/>
            </a:avLst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Natural Gas</a:t>
            </a:r>
            <a:endParaRPr lang="en-US" sz="1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55992" y="3406102"/>
            <a:ext cx="4171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</a:rPr>
              <a:t>Gas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23" name="Pentagon 22"/>
          <p:cNvSpPr/>
          <p:nvPr/>
        </p:nvSpPr>
        <p:spPr>
          <a:xfrm>
            <a:off x="4347122" y="2016659"/>
            <a:ext cx="1177197" cy="571925"/>
          </a:xfrm>
          <a:prstGeom prst="homePlate">
            <a:avLst>
              <a:gd name="adj" fmla="val 32823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Gather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Treated Gas</a:t>
            </a:r>
            <a:endParaRPr lang="en-US" sz="900" b="1" dirty="0">
              <a:solidFill>
                <a:srgbClr val="0D67AD"/>
              </a:solidFill>
            </a:endParaRPr>
          </a:p>
        </p:txBody>
      </p:sp>
      <p:sp>
        <p:nvSpPr>
          <p:cNvPr id="29" name="Bent Arrow 28"/>
          <p:cNvSpPr/>
          <p:nvPr/>
        </p:nvSpPr>
        <p:spPr>
          <a:xfrm>
            <a:off x="831407" y="2052756"/>
            <a:ext cx="760781" cy="1235633"/>
          </a:xfrm>
          <a:prstGeom prst="bentArrow">
            <a:avLst>
              <a:gd name="adj1" fmla="val 30631"/>
              <a:gd name="adj2" fmla="val 31757"/>
              <a:gd name="adj3" fmla="val 23267"/>
              <a:gd name="adj4" fmla="val 40028"/>
            </a:avLst>
          </a:prstGeom>
          <a:solidFill>
            <a:srgbClr val="0D67A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1" name="Right Arrow 30"/>
          <p:cNvSpPr/>
          <p:nvPr/>
        </p:nvSpPr>
        <p:spPr>
          <a:xfrm>
            <a:off x="3953560" y="2056367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Bent Arrow 32"/>
          <p:cNvSpPr/>
          <p:nvPr/>
        </p:nvSpPr>
        <p:spPr>
          <a:xfrm flipV="1">
            <a:off x="6232550" y="2588584"/>
            <a:ext cx="1013040" cy="1183455"/>
          </a:xfrm>
          <a:prstGeom prst="bentArrow">
            <a:avLst>
              <a:gd name="adj1" fmla="val 24126"/>
              <a:gd name="adj2" fmla="val 22586"/>
              <a:gd name="adj3" fmla="val 20028"/>
              <a:gd name="adj4" fmla="val 43750"/>
            </a:avLst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642812" y="3408714"/>
            <a:ext cx="5100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</a:rPr>
              <a:t>NGLs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35" name="Right Arrow 34"/>
          <p:cNvSpPr/>
          <p:nvPr/>
        </p:nvSpPr>
        <p:spPr>
          <a:xfrm>
            <a:off x="8032714" y="3300958"/>
            <a:ext cx="1111286" cy="492509"/>
          </a:xfrm>
          <a:prstGeom prst="rightArrow">
            <a:avLst>
              <a:gd name="adj1" fmla="val 47201"/>
              <a:gd name="adj2" fmla="val 41068"/>
            </a:avLst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8221676" y="3406344"/>
            <a:ext cx="5100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</a:rPr>
              <a:t>NGLs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476661" y="2780140"/>
            <a:ext cx="24232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</a:rPr>
              <a:t>Chemical Manufacturing Feedstock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 rot="16200000">
            <a:off x="-331134" y="924781"/>
            <a:ext cx="967071" cy="31897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Front Office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 rot="16200000">
            <a:off x="-1013435" y="2574159"/>
            <a:ext cx="2331680" cy="3189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Mid Office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 rot="16200000">
            <a:off x="-469606" y="4362005"/>
            <a:ext cx="1244014" cy="31897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Back Office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413246" y="4791457"/>
            <a:ext cx="7392557" cy="24871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Accounting</a:t>
            </a:r>
            <a:endParaRPr lang="en-US" sz="1200" b="1" dirty="0"/>
          </a:p>
        </p:txBody>
      </p:sp>
      <p:sp>
        <p:nvSpPr>
          <p:cNvPr id="53" name="Right Arrow 52"/>
          <p:cNvSpPr/>
          <p:nvPr/>
        </p:nvSpPr>
        <p:spPr>
          <a:xfrm rot="5400000">
            <a:off x="6261832" y="4516843"/>
            <a:ext cx="193720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ight Arrow 54"/>
          <p:cNvSpPr/>
          <p:nvPr/>
        </p:nvSpPr>
        <p:spPr>
          <a:xfrm rot="5400000">
            <a:off x="2083926" y="4516843"/>
            <a:ext cx="193720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ight Arrow 55"/>
          <p:cNvSpPr/>
          <p:nvPr/>
        </p:nvSpPr>
        <p:spPr>
          <a:xfrm rot="5400000">
            <a:off x="4798370" y="4516840"/>
            <a:ext cx="193723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ight Arrow 56"/>
          <p:cNvSpPr/>
          <p:nvPr/>
        </p:nvSpPr>
        <p:spPr>
          <a:xfrm rot="5400000">
            <a:off x="3459650" y="4516843"/>
            <a:ext cx="193720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413246" y="1442588"/>
            <a:ext cx="7619468" cy="24871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Marketing</a:t>
            </a:r>
            <a:endParaRPr lang="en-US" sz="1200" b="1" dirty="0"/>
          </a:p>
        </p:txBody>
      </p:sp>
      <p:sp>
        <p:nvSpPr>
          <p:cNvPr id="60" name="Right Arrow 59"/>
          <p:cNvSpPr/>
          <p:nvPr/>
        </p:nvSpPr>
        <p:spPr>
          <a:xfrm rot="16200000" flipV="1">
            <a:off x="2082029" y="1629229"/>
            <a:ext cx="197513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ight Arrow 61"/>
          <p:cNvSpPr/>
          <p:nvPr/>
        </p:nvSpPr>
        <p:spPr>
          <a:xfrm rot="16200000" flipV="1">
            <a:off x="6223659" y="1623409"/>
            <a:ext cx="197513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ight Arrow 62"/>
          <p:cNvSpPr/>
          <p:nvPr/>
        </p:nvSpPr>
        <p:spPr>
          <a:xfrm rot="16200000" flipV="1">
            <a:off x="4805968" y="1629108"/>
            <a:ext cx="197513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ight Arrow 63"/>
          <p:cNvSpPr/>
          <p:nvPr/>
        </p:nvSpPr>
        <p:spPr>
          <a:xfrm rot="16200000" flipV="1">
            <a:off x="3457753" y="1629228"/>
            <a:ext cx="197513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ectangle 64"/>
          <p:cNvSpPr/>
          <p:nvPr/>
        </p:nvSpPr>
        <p:spPr>
          <a:xfrm>
            <a:off x="413244" y="945279"/>
            <a:ext cx="7619469" cy="248716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Trading</a:t>
            </a:r>
            <a:endParaRPr lang="en-US" sz="1200" b="1" dirty="0"/>
          </a:p>
        </p:txBody>
      </p:sp>
      <p:sp>
        <p:nvSpPr>
          <p:cNvPr id="67" name="Right Arrow 66"/>
          <p:cNvSpPr/>
          <p:nvPr/>
        </p:nvSpPr>
        <p:spPr>
          <a:xfrm rot="16200000" flipV="1">
            <a:off x="2079779" y="1134169"/>
            <a:ext cx="202012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ight Arrow 68"/>
          <p:cNvSpPr/>
          <p:nvPr/>
        </p:nvSpPr>
        <p:spPr>
          <a:xfrm rot="16200000" flipV="1">
            <a:off x="6188376" y="1136857"/>
            <a:ext cx="202012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ight Arrow 69"/>
          <p:cNvSpPr/>
          <p:nvPr/>
        </p:nvSpPr>
        <p:spPr>
          <a:xfrm rot="16200000" flipV="1">
            <a:off x="4794227" y="1144173"/>
            <a:ext cx="202012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ight Arrow 70"/>
          <p:cNvSpPr/>
          <p:nvPr/>
        </p:nvSpPr>
        <p:spPr>
          <a:xfrm rot="16200000" flipV="1">
            <a:off x="3455503" y="1134168"/>
            <a:ext cx="202012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ight Arrow 71"/>
          <p:cNvSpPr/>
          <p:nvPr/>
        </p:nvSpPr>
        <p:spPr>
          <a:xfrm rot="5400000">
            <a:off x="7542290" y="4516685"/>
            <a:ext cx="193724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ight Arrow 41"/>
          <p:cNvSpPr/>
          <p:nvPr/>
        </p:nvSpPr>
        <p:spPr>
          <a:xfrm rot="16200000" flipV="1">
            <a:off x="7540395" y="1631570"/>
            <a:ext cx="197513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ight Arrow 42"/>
          <p:cNvSpPr/>
          <p:nvPr/>
        </p:nvSpPr>
        <p:spPr>
          <a:xfrm rot="16200000" flipV="1">
            <a:off x="7525416" y="1125120"/>
            <a:ext cx="197513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/>
          <p:cNvSpPr txBox="1"/>
          <p:nvPr/>
        </p:nvSpPr>
        <p:spPr>
          <a:xfrm>
            <a:off x="6232363" y="3605360"/>
            <a:ext cx="8242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Commodities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Y-Grade</a:t>
            </a:r>
            <a:endParaRPr lang="en-US" sz="900" dirty="0"/>
          </a:p>
        </p:txBody>
      </p:sp>
      <p:sp>
        <p:nvSpPr>
          <p:cNvPr id="45" name="TextBox 44"/>
          <p:cNvSpPr txBox="1"/>
          <p:nvPr/>
        </p:nvSpPr>
        <p:spPr>
          <a:xfrm>
            <a:off x="8032713" y="3603532"/>
            <a:ext cx="1138453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Commodities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Ethane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Propane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err="1" smtClean="0"/>
              <a:t>Iso</a:t>
            </a:r>
            <a:r>
              <a:rPr lang="en-US" sz="900" dirty="0" smtClean="0"/>
              <a:t> Butane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Normal Butane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Pentanes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Natural Gasoline</a:t>
            </a:r>
            <a:endParaRPr lang="en-US" sz="900" dirty="0"/>
          </a:p>
        </p:txBody>
      </p:sp>
      <p:sp>
        <p:nvSpPr>
          <p:cNvPr id="46" name="TextBox 45"/>
          <p:cNvSpPr txBox="1"/>
          <p:nvPr/>
        </p:nvSpPr>
        <p:spPr>
          <a:xfrm>
            <a:off x="7413217" y="2361172"/>
            <a:ext cx="8242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Commodities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Dry Gas</a:t>
            </a:r>
            <a:endParaRPr lang="en-US" sz="900" dirty="0"/>
          </a:p>
        </p:txBody>
      </p:sp>
      <p:sp>
        <p:nvSpPr>
          <p:cNvPr id="47" name="TextBox 46"/>
          <p:cNvSpPr txBox="1"/>
          <p:nvPr/>
        </p:nvSpPr>
        <p:spPr>
          <a:xfrm>
            <a:off x="8032713" y="2981785"/>
            <a:ext cx="824265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Commodities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Dry Gas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NGLs</a:t>
            </a:r>
          </a:p>
        </p:txBody>
      </p:sp>
    </p:spTree>
    <p:extLst>
      <p:ext uri="{BB962C8B-B14F-4D97-AF65-F5344CB8AC3E}">
        <p14:creationId xmlns:p14="http://schemas.microsoft.com/office/powerpoint/2010/main" val="1532863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ent Arrow 51"/>
          <p:cNvSpPr/>
          <p:nvPr/>
        </p:nvSpPr>
        <p:spPr>
          <a:xfrm flipV="1">
            <a:off x="5411361" y="2603213"/>
            <a:ext cx="3708028" cy="1183455"/>
          </a:xfrm>
          <a:prstGeom prst="bentArrow">
            <a:avLst>
              <a:gd name="adj1" fmla="val 21035"/>
              <a:gd name="adj2" fmla="val 22586"/>
              <a:gd name="adj3" fmla="val 20028"/>
              <a:gd name="adj4" fmla="val 43750"/>
            </a:avLst>
          </a:prstGeom>
          <a:solidFill>
            <a:srgbClr val="3B791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4" name="Bent Arrow 53"/>
          <p:cNvSpPr/>
          <p:nvPr/>
        </p:nvSpPr>
        <p:spPr>
          <a:xfrm flipV="1">
            <a:off x="1855733" y="2570534"/>
            <a:ext cx="4186622" cy="1183455"/>
          </a:xfrm>
          <a:prstGeom prst="bentArrow">
            <a:avLst>
              <a:gd name="adj1" fmla="val 21035"/>
              <a:gd name="adj2" fmla="val 19495"/>
              <a:gd name="adj3" fmla="val 0"/>
              <a:gd name="adj4" fmla="val 43750"/>
            </a:avLst>
          </a:prstGeom>
          <a:solidFill>
            <a:srgbClr val="3B791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772400" cy="548879"/>
          </a:xfrm>
        </p:spPr>
        <p:txBody>
          <a:bodyPr/>
          <a:lstStyle/>
          <a:p>
            <a:r>
              <a:rPr lang="en-US" sz="2400" dirty="0" smtClean="0"/>
              <a:t>Petroleum Value Chain – Downstream Liquid Refining</a:t>
            </a:r>
            <a:endParaRPr lang="en-US" sz="2400" dirty="0"/>
          </a:p>
        </p:txBody>
      </p:sp>
      <p:sp>
        <p:nvSpPr>
          <p:cNvPr id="28" name="Rectangle 27">
            <a:hlinkClick r:id="rId2" action="ppaction://hlinksldjump"/>
          </p:cNvPr>
          <p:cNvSpPr/>
          <p:nvPr/>
        </p:nvSpPr>
        <p:spPr>
          <a:xfrm>
            <a:off x="413246" y="2034706"/>
            <a:ext cx="787124" cy="57192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/>
              <a:t>Distill 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/>
              <a:t>&amp; Crack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/>
              <a:t>Feedstock</a:t>
            </a:r>
          </a:p>
        </p:txBody>
      </p:sp>
      <p:sp>
        <p:nvSpPr>
          <p:cNvPr id="32" name="Right Arrow 31"/>
          <p:cNvSpPr/>
          <p:nvPr/>
        </p:nvSpPr>
        <p:spPr>
          <a:xfrm>
            <a:off x="1200370" y="2070804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2765020" y="2034706"/>
            <a:ext cx="787124" cy="57192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Produce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Refined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Products</a:t>
            </a:r>
          </a:p>
        </p:txBody>
      </p:sp>
      <p:sp>
        <p:nvSpPr>
          <p:cNvPr id="42" name="Right Arrow 41"/>
          <p:cNvSpPr/>
          <p:nvPr/>
        </p:nvSpPr>
        <p:spPr>
          <a:xfrm>
            <a:off x="2371458" y="2067193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ight Arrow 42"/>
          <p:cNvSpPr/>
          <p:nvPr/>
        </p:nvSpPr>
        <p:spPr>
          <a:xfrm>
            <a:off x="3556510" y="2067192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ight Arrow 43"/>
          <p:cNvSpPr/>
          <p:nvPr/>
        </p:nvSpPr>
        <p:spPr>
          <a:xfrm>
            <a:off x="4737195" y="2070804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ight Arrow 45"/>
          <p:cNvSpPr/>
          <p:nvPr/>
        </p:nvSpPr>
        <p:spPr>
          <a:xfrm>
            <a:off x="5917881" y="2074415"/>
            <a:ext cx="3201508" cy="492509"/>
          </a:xfrm>
          <a:prstGeom prst="rightArrow">
            <a:avLst>
              <a:gd name="adj1" fmla="val 47201"/>
              <a:gd name="adj2" fmla="val 41068"/>
            </a:avLst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/>
          </a:p>
        </p:txBody>
      </p:sp>
      <p:sp>
        <p:nvSpPr>
          <p:cNvPr id="47" name="Rectangle 46"/>
          <p:cNvSpPr/>
          <p:nvPr/>
        </p:nvSpPr>
        <p:spPr>
          <a:xfrm>
            <a:off x="1584334" y="2031095"/>
            <a:ext cx="787124" cy="571926"/>
          </a:xfrm>
          <a:prstGeom prst="rect">
            <a:avLst/>
          </a:prstGeom>
          <a:pattFill prst="trellis">
            <a:fgClr>
              <a:schemeClr val="bg1"/>
            </a:fgClr>
            <a:bgClr>
              <a:schemeClr val="bg1">
                <a:lumMod val="85000"/>
              </a:schemeClr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Inventory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Distillates</a:t>
            </a:r>
          </a:p>
          <a:p>
            <a:pPr algn="ctr">
              <a:lnSpc>
                <a:spcPts val="1100"/>
              </a:lnSpc>
            </a:pPr>
            <a:r>
              <a:rPr lang="en-US" sz="900" b="1" dirty="0" smtClean="0">
                <a:solidFill>
                  <a:srgbClr val="0D67AD"/>
                </a:solidFill>
              </a:rPr>
              <a:t>(Optional)</a:t>
            </a:r>
          </a:p>
        </p:txBody>
      </p:sp>
      <p:sp>
        <p:nvSpPr>
          <p:cNvPr id="48" name="Rectangle 47"/>
          <p:cNvSpPr/>
          <p:nvPr/>
        </p:nvSpPr>
        <p:spPr>
          <a:xfrm>
            <a:off x="3950072" y="2034706"/>
            <a:ext cx="787124" cy="571926"/>
          </a:xfrm>
          <a:prstGeom prst="rect">
            <a:avLst/>
          </a:prstGeom>
          <a:pattFill prst="trellis">
            <a:fgClr>
              <a:schemeClr val="bg1"/>
            </a:fgClr>
            <a:bgClr>
              <a:schemeClr val="bg1">
                <a:lumMod val="85000"/>
              </a:schemeClr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Inventory  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&amp; Blend</a:t>
            </a:r>
          </a:p>
          <a:p>
            <a:pPr algn="ctr">
              <a:lnSpc>
                <a:spcPts val="1100"/>
              </a:lnSpc>
            </a:pPr>
            <a:r>
              <a:rPr lang="en-US" sz="900" b="1" dirty="0" smtClean="0">
                <a:solidFill>
                  <a:srgbClr val="0D67AD"/>
                </a:solidFill>
              </a:rPr>
              <a:t>(Optional)</a:t>
            </a:r>
          </a:p>
        </p:txBody>
      </p:sp>
      <p:sp>
        <p:nvSpPr>
          <p:cNvPr id="50" name="Rectangle 49"/>
          <p:cNvSpPr/>
          <p:nvPr/>
        </p:nvSpPr>
        <p:spPr>
          <a:xfrm>
            <a:off x="5130757" y="2034706"/>
            <a:ext cx="787124" cy="571926"/>
          </a:xfrm>
          <a:prstGeom prst="rect">
            <a:avLst/>
          </a:prstGeom>
          <a:solidFill>
            <a:srgbClr val="3B791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chemeClr val="bg1"/>
                </a:solidFill>
              </a:rPr>
              <a:t>Distribute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chemeClr val="bg1"/>
                </a:solidFill>
              </a:rPr>
              <a:t>Refined Products</a:t>
            </a:r>
          </a:p>
          <a:p>
            <a:pPr algn="ctr">
              <a:lnSpc>
                <a:spcPts val="1100"/>
              </a:lnSpc>
            </a:pPr>
            <a:r>
              <a:rPr lang="en-US" sz="900" b="1" dirty="0" smtClean="0">
                <a:solidFill>
                  <a:schemeClr val="bg1"/>
                </a:solidFill>
              </a:rPr>
              <a:t>(Refinery)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2593027" y="3388195"/>
            <a:ext cx="24232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</a:rPr>
              <a:t>Chemical Manufacturing Feedstock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307021" y="3378274"/>
            <a:ext cx="24232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</a:rPr>
              <a:t>Chemical Manufacturing Feedstock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509968" y="2182169"/>
            <a:ext cx="20724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</a:rPr>
              <a:t>Distributors &amp; End Customers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58" name="Rectangle 57"/>
          <p:cNvSpPr/>
          <p:nvPr/>
        </p:nvSpPr>
        <p:spPr>
          <a:xfrm rot="16200000">
            <a:off x="-331134" y="924781"/>
            <a:ext cx="967071" cy="31897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Front Office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59" name="Rectangle 58"/>
          <p:cNvSpPr/>
          <p:nvPr/>
        </p:nvSpPr>
        <p:spPr>
          <a:xfrm rot="16200000">
            <a:off x="-1013435" y="2574159"/>
            <a:ext cx="2331680" cy="3189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Mid Office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60" name="Rectangle 59"/>
          <p:cNvSpPr/>
          <p:nvPr/>
        </p:nvSpPr>
        <p:spPr>
          <a:xfrm rot="16200000">
            <a:off x="-469606" y="4362005"/>
            <a:ext cx="1244014" cy="31897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Back Office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69" name="Right Arrow 68"/>
          <p:cNvSpPr/>
          <p:nvPr/>
        </p:nvSpPr>
        <p:spPr>
          <a:xfrm rot="5400000">
            <a:off x="711788" y="4522318"/>
            <a:ext cx="190037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ight Arrow 70"/>
          <p:cNvSpPr/>
          <p:nvPr/>
        </p:nvSpPr>
        <p:spPr>
          <a:xfrm rot="5400000">
            <a:off x="1882877" y="4522318"/>
            <a:ext cx="190038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ight Arrow 72"/>
          <p:cNvSpPr/>
          <p:nvPr/>
        </p:nvSpPr>
        <p:spPr>
          <a:xfrm rot="5400000">
            <a:off x="5482993" y="4518685"/>
            <a:ext cx="190037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ight Arrow 74"/>
          <p:cNvSpPr/>
          <p:nvPr/>
        </p:nvSpPr>
        <p:spPr>
          <a:xfrm rot="5400000">
            <a:off x="4248615" y="4518685"/>
            <a:ext cx="190037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ight Arrow 75"/>
          <p:cNvSpPr/>
          <p:nvPr/>
        </p:nvSpPr>
        <p:spPr>
          <a:xfrm rot="5400000">
            <a:off x="3063560" y="4518682"/>
            <a:ext cx="190040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413246" y="1442588"/>
            <a:ext cx="5504635" cy="24871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Marketing</a:t>
            </a:r>
            <a:endParaRPr lang="en-US" sz="1200" b="1" dirty="0"/>
          </a:p>
        </p:txBody>
      </p:sp>
      <p:sp>
        <p:nvSpPr>
          <p:cNvPr id="78" name="Right Arrow 77"/>
          <p:cNvSpPr/>
          <p:nvPr/>
        </p:nvSpPr>
        <p:spPr>
          <a:xfrm rot="16200000" flipV="1">
            <a:off x="708053" y="1629230"/>
            <a:ext cx="197512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ight Arrow 78"/>
          <p:cNvSpPr/>
          <p:nvPr/>
        </p:nvSpPr>
        <p:spPr>
          <a:xfrm rot="16200000" flipV="1">
            <a:off x="1879140" y="1629230"/>
            <a:ext cx="197512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ight Arrow 80"/>
          <p:cNvSpPr/>
          <p:nvPr/>
        </p:nvSpPr>
        <p:spPr>
          <a:xfrm rot="16200000" flipV="1">
            <a:off x="5425563" y="1623407"/>
            <a:ext cx="197512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ight Arrow 81"/>
          <p:cNvSpPr/>
          <p:nvPr/>
        </p:nvSpPr>
        <p:spPr>
          <a:xfrm rot="16200000" flipV="1">
            <a:off x="4244877" y="1629229"/>
            <a:ext cx="197512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ight Arrow 82"/>
          <p:cNvSpPr/>
          <p:nvPr/>
        </p:nvSpPr>
        <p:spPr>
          <a:xfrm rot="16200000" flipV="1">
            <a:off x="3059825" y="1623408"/>
            <a:ext cx="197512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413245" y="1003799"/>
            <a:ext cx="5504636" cy="248716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Trading</a:t>
            </a:r>
            <a:endParaRPr lang="en-US" sz="1200" b="1" dirty="0"/>
          </a:p>
        </p:txBody>
      </p:sp>
      <p:sp>
        <p:nvSpPr>
          <p:cNvPr id="85" name="Right Arrow 84"/>
          <p:cNvSpPr/>
          <p:nvPr/>
        </p:nvSpPr>
        <p:spPr>
          <a:xfrm rot="16200000" flipV="1">
            <a:off x="731485" y="1167007"/>
            <a:ext cx="150645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ight Arrow 85"/>
          <p:cNvSpPr/>
          <p:nvPr/>
        </p:nvSpPr>
        <p:spPr>
          <a:xfrm rot="16200000" flipV="1">
            <a:off x="1902573" y="1176707"/>
            <a:ext cx="150645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Right Arrow 87"/>
          <p:cNvSpPr/>
          <p:nvPr/>
        </p:nvSpPr>
        <p:spPr>
          <a:xfrm rot="16200000" flipV="1">
            <a:off x="5448996" y="1167007"/>
            <a:ext cx="150645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Right Arrow 88"/>
          <p:cNvSpPr/>
          <p:nvPr/>
        </p:nvSpPr>
        <p:spPr>
          <a:xfrm rot="16200000" flipV="1">
            <a:off x="4268311" y="1163267"/>
            <a:ext cx="150645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ight Arrow 89"/>
          <p:cNvSpPr/>
          <p:nvPr/>
        </p:nvSpPr>
        <p:spPr>
          <a:xfrm rot="16200000" flipV="1">
            <a:off x="3083259" y="1161186"/>
            <a:ext cx="150645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413246" y="4791457"/>
            <a:ext cx="5504635" cy="24871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Accounting</a:t>
            </a:r>
            <a:endParaRPr lang="en-US" sz="1200" b="1" dirty="0"/>
          </a:p>
        </p:txBody>
      </p:sp>
      <p:sp>
        <p:nvSpPr>
          <p:cNvPr id="92" name="TextBox 91"/>
          <p:cNvSpPr txBox="1"/>
          <p:nvPr/>
        </p:nvSpPr>
        <p:spPr>
          <a:xfrm>
            <a:off x="395473" y="416224"/>
            <a:ext cx="14157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Deals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Product Purchase/Sale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Exchange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EFP</a:t>
            </a:r>
            <a:endParaRPr lang="en-US" sz="900" dirty="0"/>
          </a:p>
        </p:txBody>
      </p:sp>
      <p:sp>
        <p:nvSpPr>
          <p:cNvPr id="93" name="TextBox 92"/>
          <p:cNvSpPr txBox="1"/>
          <p:nvPr/>
        </p:nvSpPr>
        <p:spPr>
          <a:xfrm>
            <a:off x="4492491" y="416223"/>
            <a:ext cx="14253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Deals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Product Sale/Purchase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Rack Sale/Purchase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Pipeline Sale/Purchase</a:t>
            </a:r>
            <a:endParaRPr lang="en-US" sz="900" dirty="0"/>
          </a:p>
        </p:txBody>
      </p:sp>
      <p:sp>
        <p:nvSpPr>
          <p:cNvPr id="97" name="TextBox 96"/>
          <p:cNvSpPr txBox="1"/>
          <p:nvPr/>
        </p:nvSpPr>
        <p:spPr>
          <a:xfrm>
            <a:off x="6558548" y="2386119"/>
            <a:ext cx="14542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Commodities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LPG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UNLD 87, UNLD 91, etc.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Naphtha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Jet A, JP4, etc.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ULSD, etc.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10W40, 5W30, etc.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900" dirty="0"/>
          </a:p>
        </p:txBody>
      </p:sp>
      <p:sp>
        <p:nvSpPr>
          <p:cNvPr id="99" name="TextBox 98"/>
          <p:cNvSpPr txBox="1"/>
          <p:nvPr/>
        </p:nvSpPr>
        <p:spPr>
          <a:xfrm>
            <a:off x="7963928" y="2524618"/>
            <a:ext cx="111120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Paraffin wax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Asphalt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Petroleum Coke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Sulfur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Olefins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900" dirty="0"/>
          </a:p>
        </p:txBody>
      </p:sp>
      <p:sp>
        <p:nvSpPr>
          <p:cNvPr id="101" name="TextBox 100"/>
          <p:cNvSpPr txBox="1"/>
          <p:nvPr/>
        </p:nvSpPr>
        <p:spPr>
          <a:xfrm>
            <a:off x="7902910" y="3600567"/>
            <a:ext cx="824265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Commodities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Naphtha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Sulfur</a:t>
            </a:r>
            <a:endParaRPr lang="en-US" sz="900" dirty="0"/>
          </a:p>
        </p:txBody>
      </p:sp>
      <p:sp>
        <p:nvSpPr>
          <p:cNvPr id="110" name="TextBox 109"/>
          <p:cNvSpPr txBox="1"/>
          <p:nvPr/>
        </p:nvSpPr>
        <p:spPr>
          <a:xfrm>
            <a:off x="4180769" y="3600567"/>
            <a:ext cx="8354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Commodities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Naphtha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Propylene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Butylene</a:t>
            </a:r>
            <a:endParaRPr lang="en-US" sz="900" dirty="0"/>
          </a:p>
        </p:txBody>
      </p:sp>
      <p:sp>
        <p:nvSpPr>
          <p:cNvPr id="113" name="Rectangle 112"/>
          <p:cNvSpPr/>
          <p:nvPr/>
        </p:nvSpPr>
        <p:spPr>
          <a:xfrm>
            <a:off x="341476" y="2566923"/>
            <a:ext cx="1158085" cy="2284021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900" b="1" dirty="0" smtClean="0">
                <a:solidFill>
                  <a:schemeClr val="accent6"/>
                </a:solidFill>
                <a:latin typeface="+mj-lt"/>
              </a:rPr>
              <a:t>Distillation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>
                <a:solidFill>
                  <a:schemeClr val="accent6"/>
                </a:solidFill>
                <a:latin typeface="+mj-lt"/>
              </a:rPr>
              <a:t>Light Gases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>
                <a:solidFill>
                  <a:schemeClr val="accent6"/>
                </a:solidFill>
                <a:latin typeface="+mj-lt"/>
              </a:rPr>
              <a:t>Naphtha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>
                <a:solidFill>
                  <a:schemeClr val="accent6"/>
                </a:solidFill>
                <a:latin typeface="+mj-lt"/>
              </a:rPr>
              <a:t>Kerosene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>
                <a:solidFill>
                  <a:schemeClr val="accent6"/>
                </a:solidFill>
                <a:latin typeface="+mj-lt"/>
              </a:rPr>
              <a:t>Light Gas Oil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>
                <a:solidFill>
                  <a:schemeClr val="accent6"/>
                </a:solidFill>
                <a:latin typeface="+mj-lt"/>
              </a:rPr>
              <a:t>Heavy Gas Oil</a:t>
            </a:r>
          </a:p>
          <a:p>
            <a:r>
              <a:rPr lang="en-US" sz="900" b="1" dirty="0" smtClean="0">
                <a:solidFill>
                  <a:schemeClr val="accent6"/>
                </a:solidFill>
                <a:latin typeface="+mj-lt"/>
              </a:rPr>
              <a:t>Cracking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>
                <a:solidFill>
                  <a:schemeClr val="accent6"/>
                </a:solidFill>
                <a:latin typeface="+mj-lt"/>
              </a:rPr>
              <a:t>Light Gases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>
                <a:solidFill>
                  <a:schemeClr val="accent6"/>
                </a:solidFill>
                <a:latin typeface="+mj-lt"/>
              </a:rPr>
              <a:t>Propylene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>
                <a:solidFill>
                  <a:schemeClr val="accent6"/>
                </a:solidFill>
                <a:latin typeface="+mj-lt"/>
              </a:rPr>
              <a:t>Butylene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err="1" smtClean="0">
                <a:solidFill>
                  <a:schemeClr val="accent6"/>
                </a:solidFill>
                <a:latin typeface="+mj-lt"/>
              </a:rPr>
              <a:t>Naptha</a:t>
            </a:r>
            <a:endParaRPr lang="en-US" sz="900" dirty="0" smtClean="0">
              <a:solidFill>
                <a:schemeClr val="accent6"/>
              </a:solidFill>
              <a:latin typeface="+mj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>
                <a:solidFill>
                  <a:schemeClr val="accent6"/>
                </a:solidFill>
                <a:latin typeface="+mj-lt"/>
              </a:rPr>
              <a:t>Light Gas Oil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>
                <a:solidFill>
                  <a:schemeClr val="accent6"/>
                </a:solidFill>
                <a:latin typeface="+mj-lt"/>
              </a:rPr>
              <a:t>Heavy Gas Oil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>
                <a:solidFill>
                  <a:schemeClr val="accent6"/>
                </a:solidFill>
                <a:latin typeface="+mj-lt"/>
              </a:rPr>
              <a:t>Residue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900" dirty="0" smtClean="0">
              <a:solidFill>
                <a:schemeClr val="accent6"/>
              </a:solidFill>
              <a:latin typeface="+mj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900" dirty="0" smtClean="0">
              <a:solidFill>
                <a:schemeClr val="accent6"/>
              </a:solidFill>
              <a:latin typeface="+mj-lt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2326242" y="2559735"/>
            <a:ext cx="824265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Commodities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LPG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Gasoline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Naphtha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Kerosene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3198670" y="2692377"/>
            <a:ext cx="9989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Diesel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Lubricant Oils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Paraffin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Asphalt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4137213" y="2692376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Petroleum Coke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Sulfur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Olefins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900" dirty="0"/>
          </a:p>
        </p:txBody>
      </p:sp>
      <p:sp>
        <p:nvSpPr>
          <p:cNvPr id="118" name="Rectangle 117"/>
          <p:cNvSpPr/>
          <p:nvPr/>
        </p:nvSpPr>
        <p:spPr>
          <a:xfrm>
            <a:off x="1499561" y="3531653"/>
            <a:ext cx="1158085" cy="989840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900" b="1" dirty="0" smtClean="0">
                <a:solidFill>
                  <a:schemeClr val="accent6"/>
                </a:solidFill>
                <a:latin typeface="+mj-lt"/>
              </a:rPr>
              <a:t>Distillates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>
                <a:solidFill>
                  <a:schemeClr val="accent6"/>
                </a:solidFill>
                <a:latin typeface="+mj-lt"/>
              </a:rPr>
              <a:t>Light Gases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>
                <a:solidFill>
                  <a:schemeClr val="accent6"/>
                </a:solidFill>
                <a:latin typeface="+mj-lt"/>
              </a:rPr>
              <a:t>Naphtha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>
                <a:solidFill>
                  <a:schemeClr val="accent6"/>
                </a:solidFill>
                <a:latin typeface="+mj-lt"/>
              </a:rPr>
              <a:t>Kerosene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>
                <a:solidFill>
                  <a:schemeClr val="accent6"/>
                </a:solidFill>
                <a:latin typeface="+mj-lt"/>
              </a:rPr>
              <a:t>Light Gas Oil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>
                <a:solidFill>
                  <a:schemeClr val="accent6"/>
                </a:solidFill>
                <a:latin typeface="+mj-lt"/>
              </a:rPr>
              <a:t>Heavy Gas Oil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858988" y="547011"/>
            <a:ext cx="13019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Exchange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EFP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Futures </a:t>
            </a:r>
            <a:r>
              <a:rPr lang="en-US" sz="900" dirty="0"/>
              <a:t>&amp; </a:t>
            </a:r>
            <a:r>
              <a:rPr lang="en-US" sz="900" dirty="0" smtClean="0"/>
              <a:t>Financials</a:t>
            </a:r>
            <a:endParaRPr lang="en-US" sz="9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60364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0"/>
            <a:ext cx="8917229" cy="548879"/>
          </a:xfrm>
        </p:spPr>
        <p:txBody>
          <a:bodyPr/>
          <a:lstStyle/>
          <a:p>
            <a:r>
              <a:rPr lang="en-US" sz="2400" dirty="0" smtClean="0"/>
              <a:t>Petroleum Value Chain – Downstream Refined Products Distribution</a:t>
            </a:r>
            <a:endParaRPr lang="en-US" sz="2400" dirty="0"/>
          </a:p>
        </p:txBody>
      </p:sp>
      <p:sp>
        <p:nvSpPr>
          <p:cNvPr id="28" name="Rectangle 27">
            <a:hlinkClick r:id="rId2" action="ppaction://hlinksldjump"/>
          </p:cNvPr>
          <p:cNvSpPr/>
          <p:nvPr/>
        </p:nvSpPr>
        <p:spPr>
          <a:xfrm>
            <a:off x="413246" y="2034706"/>
            <a:ext cx="787124" cy="57192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/>
              <a:t>Receive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/>
              <a:t>Refined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/>
              <a:t>Products</a:t>
            </a:r>
          </a:p>
        </p:txBody>
      </p:sp>
      <p:sp>
        <p:nvSpPr>
          <p:cNvPr id="32" name="Right Arrow 31"/>
          <p:cNvSpPr/>
          <p:nvPr/>
        </p:nvSpPr>
        <p:spPr>
          <a:xfrm>
            <a:off x="1200370" y="2070804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Pentagon 36"/>
          <p:cNvSpPr/>
          <p:nvPr/>
        </p:nvSpPr>
        <p:spPr>
          <a:xfrm>
            <a:off x="1593932" y="2037279"/>
            <a:ext cx="1177197" cy="571925"/>
          </a:xfrm>
          <a:prstGeom prst="homePlate">
            <a:avLst>
              <a:gd name="adj" fmla="val 32823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Transport/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Distribute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Refined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Products</a:t>
            </a:r>
            <a:endParaRPr lang="en-US" sz="1100" b="1" dirty="0">
              <a:solidFill>
                <a:srgbClr val="0D67AD"/>
              </a:solidFill>
            </a:endParaRPr>
          </a:p>
        </p:txBody>
      </p:sp>
      <p:sp>
        <p:nvSpPr>
          <p:cNvPr id="42" name="Right Arrow 41"/>
          <p:cNvSpPr/>
          <p:nvPr/>
        </p:nvSpPr>
        <p:spPr>
          <a:xfrm>
            <a:off x="5522574" y="2074415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ight Arrow 42"/>
          <p:cNvSpPr/>
          <p:nvPr/>
        </p:nvSpPr>
        <p:spPr>
          <a:xfrm>
            <a:off x="2771129" y="2074415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ight Arrow 43"/>
          <p:cNvSpPr/>
          <p:nvPr/>
        </p:nvSpPr>
        <p:spPr>
          <a:xfrm>
            <a:off x="3951815" y="2067193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ight Arrow 44"/>
          <p:cNvSpPr/>
          <p:nvPr/>
        </p:nvSpPr>
        <p:spPr>
          <a:xfrm>
            <a:off x="6703260" y="2074415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3164691" y="2034705"/>
            <a:ext cx="787124" cy="571926"/>
          </a:xfrm>
          <a:prstGeom prst="rect">
            <a:avLst/>
          </a:prstGeom>
          <a:pattFill prst="trellis">
            <a:fgClr>
              <a:schemeClr val="bg1"/>
            </a:fgClr>
            <a:bgClr>
              <a:schemeClr val="bg1">
                <a:lumMod val="85000"/>
              </a:schemeClr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Inventory  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&amp; Blend</a:t>
            </a:r>
          </a:p>
          <a:p>
            <a:pPr algn="ctr">
              <a:lnSpc>
                <a:spcPts val="1100"/>
              </a:lnSpc>
            </a:pPr>
            <a:r>
              <a:rPr lang="en-US" sz="900" b="1" dirty="0" smtClean="0">
                <a:solidFill>
                  <a:srgbClr val="0D67AD"/>
                </a:solidFill>
              </a:rPr>
              <a:t>(Optional)</a:t>
            </a:r>
          </a:p>
        </p:txBody>
      </p:sp>
      <p:sp>
        <p:nvSpPr>
          <p:cNvPr id="49" name="Rectangle 48"/>
          <p:cNvSpPr/>
          <p:nvPr/>
        </p:nvSpPr>
        <p:spPr>
          <a:xfrm>
            <a:off x="5916136" y="2034705"/>
            <a:ext cx="787124" cy="571926"/>
          </a:xfrm>
          <a:prstGeom prst="rect">
            <a:avLst/>
          </a:prstGeom>
          <a:pattFill prst="trellis">
            <a:fgClr>
              <a:schemeClr val="bg1"/>
            </a:fgClr>
            <a:bgClr>
              <a:schemeClr val="bg1">
                <a:lumMod val="85000"/>
              </a:schemeClr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900" b="1" dirty="0" smtClean="0">
                <a:solidFill>
                  <a:srgbClr val="0D67AD"/>
                </a:solidFill>
              </a:rPr>
              <a:t>End Customer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Inventory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&amp; Blend  </a:t>
            </a:r>
          </a:p>
          <a:p>
            <a:pPr algn="ctr">
              <a:lnSpc>
                <a:spcPts val="1100"/>
              </a:lnSpc>
            </a:pPr>
            <a:r>
              <a:rPr lang="en-US" sz="900" b="1" dirty="0" smtClean="0">
                <a:solidFill>
                  <a:srgbClr val="0D67AD"/>
                </a:solidFill>
              </a:rPr>
              <a:t>(Optional)</a:t>
            </a:r>
          </a:p>
        </p:txBody>
      </p:sp>
      <p:sp>
        <p:nvSpPr>
          <p:cNvPr id="50" name="Rectangle 49"/>
          <p:cNvSpPr/>
          <p:nvPr/>
        </p:nvSpPr>
        <p:spPr>
          <a:xfrm>
            <a:off x="7096822" y="2038317"/>
            <a:ext cx="787124" cy="571926"/>
          </a:xfrm>
          <a:prstGeom prst="rect">
            <a:avLst/>
          </a:prstGeom>
          <a:solidFill>
            <a:srgbClr val="3B791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chemeClr val="bg1"/>
                </a:solidFill>
              </a:rPr>
              <a:t>Consume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chemeClr val="bg1"/>
                </a:solidFill>
              </a:rPr>
              <a:t>Refined Products</a:t>
            </a:r>
          </a:p>
        </p:txBody>
      </p:sp>
      <p:sp>
        <p:nvSpPr>
          <p:cNvPr id="30" name="Pentagon 29"/>
          <p:cNvSpPr/>
          <p:nvPr/>
        </p:nvSpPr>
        <p:spPr>
          <a:xfrm>
            <a:off x="4345377" y="2031095"/>
            <a:ext cx="1177197" cy="571925"/>
          </a:xfrm>
          <a:prstGeom prst="homePlate">
            <a:avLst>
              <a:gd name="adj" fmla="val 32823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Distribute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Refined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Products</a:t>
            </a:r>
          </a:p>
          <a:p>
            <a:pPr algn="ctr">
              <a:lnSpc>
                <a:spcPts val="1100"/>
              </a:lnSpc>
            </a:pPr>
            <a:r>
              <a:rPr lang="en-US" sz="900" b="1" dirty="0" smtClean="0">
                <a:solidFill>
                  <a:srgbClr val="0D67AD"/>
                </a:solidFill>
              </a:rPr>
              <a:t>(End Customers)</a:t>
            </a:r>
            <a:endParaRPr lang="en-US" sz="900" b="1" dirty="0">
              <a:solidFill>
                <a:srgbClr val="0D67AD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 rot="16200000">
            <a:off x="-331134" y="924781"/>
            <a:ext cx="967071" cy="31897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Front Office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 rot="16200000">
            <a:off x="-1013435" y="2574159"/>
            <a:ext cx="2331680" cy="3189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Mid Office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 rot="16200000">
            <a:off x="-469606" y="4362005"/>
            <a:ext cx="1244014" cy="31897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Back Office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36" name="Right Arrow 35"/>
          <p:cNvSpPr/>
          <p:nvPr/>
        </p:nvSpPr>
        <p:spPr>
          <a:xfrm rot="16200000" flipV="1">
            <a:off x="704395" y="1632888"/>
            <a:ext cx="204828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ight Arrow 37"/>
          <p:cNvSpPr/>
          <p:nvPr/>
        </p:nvSpPr>
        <p:spPr>
          <a:xfrm rot="16200000" flipV="1">
            <a:off x="2078372" y="1632887"/>
            <a:ext cx="204828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ight Arrow 58"/>
          <p:cNvSpPr/>
          <p:nvPr/>
        </p:nvSpPr>
        <p:spPr>
          <a:xfrm rot="16200000" flipV="1">
            <a:off x="3454096" y="1632886"/>
            <a:ext cx="204828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ight Arrow 60"/>
          <p:cNvSpPr/>
          <p:nvPr/>
        </p:nvSpPr>
        <p:spPr>
          <a:xfrm rot="5400000">
            <a:off x="675563" y="4479045"/>
            <a:ext cx="26249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ight Arrow 61"/>
          <p:cNvSpPr/>
          <p:nvPr/>
        </p:nvSpPr>
        <p:spPr>
          <a:xfrm rot="5400000">
            <a:off x="7360884" y="4482456"/>
            <a:ext cx="26249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ight Arrow 62"/>
          <p:cNvSpPr/>
          <p:nvPr/>
        </p:nvSpPr>
        <p:spPr>
          <a:xfrm rot="5400000">
            <a:off x="2049538" y="4486089"/>
            <a:ext cx="26249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ight Arrow 63"/>
          <p:cNvSpPr/>
          <p:nvPr/>
        </p:nvSpPr>
        <p:spPr>
          <a:xfrm rot="5400000">
            <a:off x="6178452" y="4479045"/>
            <a:ext cx="26249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ight Arrow 66"/>
          <p:cNvSpPr/>
          <p:nvPr/>
        </p:nvSpPr>
        <p:spPr>
          <a:xfrm rot="5400000">
            <a:off x="4718357" y="4479045"/>
            <a:ext cx="26249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ight Arrow 67"/>
          <p:cNvSpPr/>
          <p:nvPr/>
        </p:nvSpPr>
        <p:spPr>
          <a:xfrm rot="5400000">
            <a:off x="3427007" y="4482457"/>
            <a:ext cx="26249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ectangle 68"/>
          <p:cNvSpPr/>
          <p:nvPr/>
        </p:nvSpPr>
        <p:spPr>
          <a:xfrm>
            <a:off x="413246" y="1442588"/>
            <a:ext cx="3538569" cy="24871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Marketing</a:t>
            </a:r>
            <a:endParaRPr lang="en-US" sz="1200" b="1" dirty="0"/>
          </a:p>
        </p:txBody>
      </p:sp>
      <p:sp>
        <p:nvSpPr>
          <p:cNvPr id="70" name="Rectangle 69"/>
          <p:cNvSpPr/>
          <p:nvPr/>
        </p:nvSpPr>
        <p:spPr>
          <a:xfrm>
            <a:off x="413245" y="1011114"/>
            <a:ext cx="7470701" cy="248716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Trading</a:t>
            </a:r>
            <a:endParaRPr lang="en-US" sz="1200" b="1" dirty="0"/>
          </a:p>
        </p:txBody>
      </p:sp>
      <p:sp>
        <p:nvSpPr>
          <p:cNvPr id="71" name="Right Arrow 70"/>
          <p:cNvSpPr/>
          <p:nvPr/>
        </p:nvSpPr>
        <p:spPr>
          <a:xfrm rot="16200000" flipV="1">
            <a:off x="727747" y="1172239"/>
            <a:ext cx="15812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ight Arrow 71"/>
          <p:cNvSpPr/>
          <p:nvPr/>
        </p:nvSpPr>
        <p:spPr>
          <a:xfrm rot="16200000" flipV="1">
            <a:off x="6230637" y="1188063"/>
            <a:ext cx="15812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ight Arrow 72"/>
          <p:cNvSpPr/>
          <p:nvPr/>
        </p:nvSpPr>
        <p:spPr>
          <a:xfrm rot="16200000" flipV="1">
            <a:off x="4807029" y="1188063"/>
            <a:ext cx="15812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ight Arrow 73"/>
          <p:cNvSpPr/>
          <p:nvPr/>
        </p:nvSpPr>
        <p:spPr>
          <a:xfrm rot="16200000" flipV="1">
            <a:off x="2101724" y="1161187"/>
            <a:ext cx="15812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ight Arrow 74"/>
          <p:cNvSpPr/>
          <p:nvPr/>
        </p:nvSpPr>
        <p:spPr>
          <a:xfrm rot="16200000" flipV="1">
            <a:off x="3477449" y="1161186"/>
            <a:ext cx="15812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ight Arrow 75"/>
          <p:cNvSpPr/>
          <p:nvPr/>
        </p:nvSpPr>
        <p:spPr>
          <a:xfrm rot="16200000" flipV="1">
            <a:off x="7413069" y="1188062"/>
            <a:ext cx="15812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413246" y="4791457"/>
            <a:ext cx="7470700" cy="24871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Accounting</a:t>
            </a:r>
            <a:endParaRPr lang="en-US" sz="1200" b="1" dirty="0"/>
          </a:p>
        </p:txBody>
      </p:sp>
      <p:sp>
        <p:nvSpPr>
          <p:cNvPr id="81" name="TextBox 80"/>
          <p:cNvSpPr txBox="1"/>
          <p:nvPr/>
        </p:nvSpPr>
        <p:spPr>
          <a:xfrm>
            <a:off x="6172919" y="2543841"/>
            <a:ext cx="1454244" cy="189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Commodities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LPG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/>
              <a:t>LPG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/>
              <a:t>UNLD 87, UNLD 91, etc.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/>
              <a:t>Naphtha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/>
              <a:t>Jet A, JP4, etc.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/>
              <a:t>ULSD, etc.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/>
              <a:t>10W40, 5W30, etc.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Paraffin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Petroleum Coke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Sulfur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Olefins</a:t>
            </a:r>
            <a:endParaRPr lang="en-US" sz="9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900" dirty="0"/>
          </a:p>
        </p:txBody>
      </p:sp>
      <p:sp>
        <p:nvSpPr>
          <p:cNvPr id="84" name="TextBox 83"/>
          <p:cNvSpPr txBox="1"/>
          <p:nvPr/>
        </p:nvSpPr>
        <p:spPr>
          <a:xfrm>
            <a:off x="1758991" y="2566924"/>
            <a:ext cx="73609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MOTs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Pipeline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Truck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Rail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Barge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Vessel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4518041" y="2574146"/>
            <a:ext cx="73609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MOTs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Pipeline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Truck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Rail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Barge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Vessel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3164691" y="2543841"/>
            <a:ext cx="1454244" cy="189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Commodities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LPG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/>
              <a:t>LPG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/>
              <a:t>UNLD 87, UNLD 91, etc.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/>
              <a:t>Naphtha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/>
              <a:t>Jet A, JP4, etc.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/>
              <a:t>ULSD, etc.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/>
              <a:t>10W40, 5W30, etc.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Paraffin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Petroleum Coke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Sulfur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Olefins</a:t>
            </a:r>
            <a:endParaRPr lang="en-US" sz="9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900" dirty="0"/>
          </a:p>
        </p:txBody>
      </p:sp>
      <p:sp>
        <p:nvSpPr>
          <p:cNvPr id="47" name="TextBox 46"/>
          <p:cNvSpPr txBox="1"/>
          <p:nvPr/>
        </p:nvSpPr>
        <p:spPr>
          <a:xfrm>
            <a:off x="413245" y="2543841"/>
            <a:ext cx="1454244" cy="189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Commodities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LPG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/>
              <a:t>LPG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/>
              <a:t>UNLD 87, UNLD 91, etc.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/>
              <a:t>Naphtha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/>
              <a:t>Jet A, JP4, etc.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/>
              <a:t>ULSD, etc.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/>
              <a:t>10W40, 5W30, etc.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Paraffin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Petroleum Coke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Sulfur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Olefins</a:t>
            </a:r>
            <a:endParaRPr lang="en-US" sz="9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900" dirty="0"/>
          </a:p>
        </p:txBody>
      </p:sp>
      <p:sp>
        <p:nvSpPr>
          <p:cNvPr id="51" name="TextBox 50"/>
          <p:cNvSpPr txBox="1"/>
          <p:nvPr/>
        </p:nvSpPr>
        <p:spPr>
          <a:xfrm>
            <a:off x="415797" y="421644"/>
            <a:ext cx="14253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Deals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Product Sale/Purchase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Rack Sale/Purchase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Pipeline Sale/Purchase</a:t>
            </a:r>
            <a:endParaRPr lang="en-US" sz="900" dirty="0"/>
          </a:p>
        </p:txBody>
      </p:sp>
      <p:sp>
        <p:nvSpPr>
          <p:cNvPr id="52" name="TextBox 51"/>
          <p:cNvSpPr txBox="1"/>
          <p:nvPr/>
        </p:nvSpPr>
        <p:spPr>
          <a:xfrm>
            <a:off x="6739081" y="560144"/>
            <a:ext cx="1301959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Deals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Futures &amp; Financials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EFPs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910861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Bent Arrow 46"/>
          <p:cNvSpPr/>
          <p:nvPr/>
        </p:nvSpPr>
        <p:spPr>
          <a:xfrm flipV="1">
            <a:off x="4273803" y="2565413"/>
            <a:ext cx="4691933" cy="608253"/>
          </a:xfrm>
          <a:prstGeom prst="bentArrow">
            <a:avLst>
              <a:gd name="adj1" fmla="val 35378"/>
              <a:gd name="adj2" fmla="val 39784"/>
              <a:gd name="adj3" fmla="val 34174"/>
              <a:gd name="adj4" fmla="val 64805"/>
            </a:avLst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8" name="Bent Arrow 47"/>
          <p:cNvSpPr/>
          <p:nvPr/>
        </p:nvSpPr>
        <p:spPr>
          <a:xfrm flipV="1">
            <a:off x="1497288" y="2502295"/>
            <a:ext cx="4186622" cy="536015"/>
          </a:xfrm>
          <a:prstGeom prst="bentArrow">
            <a:avLst>
              <a:gd name="adj1" fmla="val 38990"/>
              <a:gd name="adj2" fmla="val 19495"/>
              <a:gd name="adj3" fmla="val 0"/>
              <a:gd name="adj4" fmla="val 73318"/>
            </a:avLst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772400" cy="548879"/>
          </a:xfrm>
        </p:spPr>
        <p:txBody>
          <a:bodyPr/>
          <a:lstStyle/>
          <a:p>
            <a:r>
              <a:rPr lang="en-US" sz="2400" dirty="0" smtClean="0"/>
              <a:t>Petroleum Value Chain – Downstream Natural Gas</a:t>
            </a:r>
            <a:endParaRPr lang="en-US" sz="2400" dirty="0"/>
          </a:p>
        </p:txBody>
      </p:sp>
      <p:sp>
        <p:nvSpPr>
          <p:cNvPr id="6" name="Pentagon 5"/>
          <p:cNvSpPr/>
          <p:nvPr/>
        </p:nvSpPr>
        <p:spPr>
          <a:xfrm>
            <a:off x="1104965" y="2016659"/>
            <a:ext cx="1177197" cy="571925"/>
          </a:xfrm>
          <a:prstGeom prst="homePlate">
            <a:avLst>
              <a:gd name="adj" fmla="val 32823"/>
            </a:avLst>
          </a:prstGeom>
          <a:solidFill>
            <a:srgbClr val="0D67A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 smtClean="0">
                <a:solidFill>
                  <a:schemeClr val="bg1"/>
                </a:solidFill>
              </a:rPr>
              <a:t>Transport</a:t>
            </a:r>
          </a:p>
          <a:p>
            <a:pPr algn="ctr"/>
            <a:r>
              <a:rPr lang="en-US" sz="1100" b="1" dirty="0" smtClean="0">
                <a:solidFill>
                  <a:schemeClr val="bg1"/>
                </a:solidFill>
              </a:rPr>
              <a:t>Natural Gas</a:t>
            </a:r>
            <a:endParaRPr lang="en-US" sz="1100" b="1" dirty="0">
              <a:solidFill>
                <a:schemeClr val="bg1"/>
              </a:solidFill>
            </a:endParaRPr>
          </a:p>
        </p:txBody>
      </p:sp>
      <p:sp>
        <p:nvSpPr>
          <p:cNvPr id="105" name="Rectangle 104"/>
          <p:cNvSpPr/>
          <p:nvPr/>
        </p:nvSpPr>
        <p:spPr>
          <a:xfrm>
            <a:off x="8178614" y="2027735"/>
            <a:ext cx="787124" cy="571926"/>
          </a:xfrm>
          <a:prstGeom prst="rect">
            <a:avLst/>
          </a:prstGeom>
          <a:solidFill>
            <a:srgbClr val="3B791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b="1" dirty="0" smtClean="0">
                <a:solidFill>
                  <a:schemeClr val="bg1"/>
                </a:solidFill>
              </a:rPr>
              <a:t>Burn</a:t>
            </a:r>
          </a:p>
          <a:p>
            <a:pPr algn="ctr"/>
            <a:r>
              <a:rPr lang="en-US" sz="1100" b="1" dirty="0" smtClean="0">
                <a:solidFill>
                  <a:schemeClr val="bg1"/>
                </a:solidFill>
              </a:rPr>
              <a:t>Natural Gas</a:t>
            </a:r>
          </a:p>
        </p:txBody>
      </p:sp>
      <p:sp>
        <p:nvSpPr>
          <p:cNvPr id="107" name="Right Arrow 106"/>
          <p:cNvSpPr/>
          <p:nvPr/>
        </p:nvSpPr>
        <p:spPr>
          <a:xfrm>
            <a:off x="2282162" y="2056367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ight Arrow 108"/>
          <p:cNvSpPr/>
          <p:nvPr/>
        </p:nvSpPr>
        <p:spPr>
          <a:xfrm>
            <a:off x="5033607" y="2059977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ight Arrow 110"/>
          <p:cNvSpPr/>
          <p:nvPr/>
        </p:nvSpPr>
        <p:spPr>
          <a:xfrm>
            <a:off x="311890" y="2063589"/>
            <a:ext cx="793074" cy="492509"/>
          </a:xfrm>
          <a:prstGeom prst="rightArrow">
            <a:avLst>
              <a:gd name="adj1" fmla="val 47201"/>
              <a:gd name="adj2" fmla="val 41068"/>
            </a:avLst>
          </a:prstGeom>
          <a:solidFill>
            <a:srgbClr val="0D67A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Nat Gas</a:t>
            </a:r>
            <a:endParaRPr lang="en-US" sz="1200" b="1" dirty="0"/>
          </a:p>
        </p:txBody>
      </p:sp>
      <p:sp>
        <p:nvSpPr>
          <p:cNvPr id="23" name="Pentagon 22"/>
          <p:cNvSpPr/>
          <p:nvPr/>
        </p:nvSpPr>
        <p:spPr>
          <a:xfrm>
            <a:off x="6607855" y="2023881"/>
            <a:ext cx="1177197" cy="571925"/>
          </a:xfrm>
          <a:prstGeom prst="homePlate">
            <a:avLst>
              <a:gd name="adj" fmla="val 32823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 smtClean="0">
                <a:solidFill>
                  <a:srgbClr val="0D67AD"/>
                </a:solidFill>
              </a:rPr>
              <a:t>Distribute</a:t>
            </a:r>
          </a:p>
          <a:p>
            <a:pPr algn="ctr"/>
            <a:r>
              <a:rPr lang="en-US" sz="1100" b="1" dirty="0" smtClean="0">
                <a:solidFill>
                  <a:srgbClr val="0D67AD"/>
                </a:solidFill>
              </a:rPr>
              <a:t>Natural Gas</a:t>
            </a:r>
          </a:p>
          <a:p>
            <a:pPr algn="ctr"/>
            <a:r>
              <a:rPr lang="en-US" sz="900" b="1" dirty="0" smtClean="0">
                <a:solidFill>
                  <a:srgbClr val="0D67AD"/>
                </a:solidFill>
              </a:rPr>
              <a:t>(End Customers)</a:t>
            </a:r>
            <a:endParaRPr lang="en-US" sz="900" b="1" dirty="0">
              <a:solidFill>
                <a:srgbClr val="0D67AD"/>
              </a:solidFill>
            </a:endParaRPr>
          </a:p>
        </p:txBody>
      </p:sp>
      <p:sp>
        <p:nvSpPr>
          <p:cNvPr id="31" name="Right Arrow 30"/>
          <p:cNvSpPr/>
          <p:nvPr/>
        </p:nvSpPr>
        <p:spPr>
          <a:xfrm>
            <a:off x="3462848" y="2056366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6642812" y="3408714"/>
            <a:ext cx="5100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</a:rPr>
              <a:t>NGLs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221676" y="3406344"/>
            <a:ext cx="5100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</a:rPr>
              <a:t>NGLs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22" name="Right Arrow 21"/>
          <p:cNvSpPr/>
          <p:nvPr/>
        </p:nvSpPr>
        <p:spPr>
          <a:xfrm>
            <a:off x="311891" y="3298588"/>
            <a:ext cx="793074" cy="492509"/>
          </a:xfrm>
          <a:prstGeom prst="rightArrow">
            <a:avLst>
              <a:gd name="adj1" fmla="val 47201"/>
              <a:gd name="adj2" fmla="val 41068"/>
            </a:avLst>
          </a:prstGeom>
          <a:solidFill>
            <a:srgbClr val="0D67A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NGLs</a:t>
            </a:r>
            <a:endParaRPr lang="en-US" sz="1200" b="1" dirty="0"/>
          </a:p>
        </p:txBody>
      </p:sp>
      <p:sp>
        <p:nvSpPr>
          <p:cNvPr id="24" name="Rectangle 23"/>
          <p:cNvSpPr/>
          <p:nvPr/>
        </p:nvSpPr>
        <p:spPr>
          <a:xfrm>
            <a:off x="2675724" y="2020269"/>
            <a:ext cx="787124" cy="571926"/>
          </a:xfrm>
          <a:prstGeom prst="rect">
            <a:avLst/>
          </a:prstGeom>
          <a:pattFill prst="trellis">
            <a:fgClr>
              <a:schemeClr val="bg1"/>
            </a:fgClr>
            <a:bgClr>
              <a:schemeClr val="bg1">
                <a:lumMod val="85000"/>
              </a:schemeClr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Inventory  </a:t>
            </a:r>
          </a:p>
          <a:p>
            <a:pPr algn="ctr">
              <a:lnSpc>
                <a:spcPts val="1100"/>
              </a:lnSpc>
            </a:pPr>
            <a:r>
              <a:rPr lang="en-US" sz="900" b="1" dirty="0" smtClean="0">
                <a:solidFill>
                  <a:srgbClr val="0D67AD"/>
                </a:solidFill>
              </a:rPr>
              <a:t>(Optional)</a:t>
            </a:r>
          </a:p>
        </p:txBody>
      </p:sp>
      <p:sp>
        <p:nvSpPr>
          <p:cNvPr id="25" name="Pentagon 24"/>
          <p:cNvSpPr/>
          <p:nvPr/>
        </p:nvSpPr>
        <p:spPr>
          <a:xfrm>
            <a:off x="3856410" y="2023880"/>
            <a:ext cx="1177197" cy="571925"/>
          </a:xfrm>
          <a:prstGeom prst="homePlate">
            <a:avLst>
              <a:gd name="adj" fmla="val 32823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 smtClean="0">
                <a:solidFill>
                  <a:srgbClr val="0D67AD"/>
                </a:solidFill>
              </a:rPr>
              <a:t>Transport/</a:t>
            </a:r>
          </a:p>
          <a:p>
            <a:pPr algn="ctr"/>
            <a:r>
              <a:rPr lang="en-US" sz="1100" b="1" dirty="0" smtClean="0">
                <a:solidFill>
                  <a:srgbClr val="0D67AD"/>
                </a:solidFill>
              </a:rPr>
              <a:t>Distribute</a:t>
            </a:r>
          </a:p>
          <a:p>
            <a:pPr algn="ctr"/>
            <a:r>
              <a:rPr lang="en-US" sz="1100" b="1" dirty="0" smtClean="0">
                <a:solidFill>
                  <a:srgbClr val="0D67AD"/>
                </a:solidFill>
              </a:rPr>
              <a:t>Natural Gas</a:t>
            </a:r>
            <a:endParaRPr lang="en-US" sz="1100" b="1" dirty="0">
              <a:solidFill>
                <a:srgbClr val="0D67AD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427169" y="2023880"/>
            <a:ext cx="787124" cy="571926"/>
          </a:xfrm>
          <a:prstGeom prst="rect">
            <a:avLst/>
          </a:prstGeom>
          <a:pattFill prst="trellis">
            <a:fgClr>
              <a:schemeClr val="bg1"/>
            </a:fgClr>
            <a:bgClr>
              <a:schemeClr val="bg1">
                <a:lumMod val="85000"/>
              </a:schemeClr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Inventory  </a:t>
            </a:r>
          </a:p>
          <a:p>
            <a:pPr algn="ctr">
              <a:lnSpc>
                <a:spcPts val="1100"/>
              </a:lnSpc>
            </a:pPr>
            <a:r>
              <a:rPr lang="en-US" sz="900" b="1" dirty="0" smtClean="0">
                <a:solidFill>
                  <a:srgbClr val="0D67AD"/>
                </a:solidFill>
              </a:rPr>
              <a:t>(Optional)</a:t>
            </a:r>
          </a:p>
        </p:txBody>
      </p:sp>
      <p:sp>
        <p:nvSpPr>
          <p:cNvPr id="27" name="Right Arrow 26"/>
          <p:cNvSpPr/>
          <p:nvPr/>
        </p:nvSpPr>
        <p:spPr>
          <a:xfrm>
            <a:off x="6214293" y="2059976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ight Arrow 27"/>
          <p:cNvSpPr/>
          <p:nvPr/>
        </p:nvSpPr>
        <p:spPr>
          <a:xfrm>
            <a:off x="7785052" y="2063833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Pentagon 31"/>
          <p:cNvSpPr/>
          <p:nvPr/>
        </p:nvSpPr>
        <p:spPr>
          <a:xfrm>
            <a:off x="1104964" y="3268043"/>
            <a:ext cx="1177197" cy="571925"/>
          </a:xfrm>
          <a:prstGeom prst="homePlate">
            <a:avLst>
              <a:gd name="adj" fmla="val 32823"/>
            </a:avLst>
          </a:prstGeom>
          <a:solidFill>
            <a:srgbClr val="0D67A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 smtClean="0">
                <a:solidFill>
                  <a:schemeClr val="bg1"/>
                </a:solidFill>
              </a:rPr>
              <a:t>Transport</a:t>
            </a:r>
          </a:p>
          <a:p>
            <a:pPr algn="ctr"/>
            <a:r>
              <a:rPr lang="en-US" sz="1100" b="1" dirty="0" smtClean="0">
                <a:solidFill>
                  <a:schemeClr val="bg1"/>
                </a:solidFill>
              </a:rPr>
              <a:t>NGLs</a:t>
            </a:r>
            <a:endParaRPr lang="en-US" sz="1100" b="1" dirty="0">
              <a:solidFill>
                <a:schemeClr val="bg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8178613" y="3279119"/>
            <a:ext cx="787124" cy="571926"/>
          </a:xfrm>
          <a:prstGeom prst="rect">
            <a:avLst/>
          </a:prstGeom>
          <a:solidFill>
            <a:srgbClr val="3B791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b="1" dirty="0" smtClean="0">
                <a:solidFill>
                  <a:schemeClr val="bg1"/>
                </a:solidFill>
              </a:rPr>
              <a:t>Consume</a:t>
            </a:r>
          </a:p>
          <a:p>
            <a:pPr algn="ctr"/>
            <a:r>
              <a:rPr lang="en-US" sz="1100" b="1" dirty="0" smtClean="0">
                <a:solidFill>
                  <a:schemeClr val="bg1"/>
                </a:solidFill>
              </a:rPr>
              <a:t>NGLs</a:t>
            </a:r>
          </a:p>
        </p:txBody>
      </p:sp>
      <p:sp>
        <p:nvSpPr>
          <p:cNvPr id="38" name="Right Arrow 37"/>
          <p:cNvSpPr/>
          <p:nvPr/>
        </p:nvSpPr>
        <p:spPr>
          <a:xfrm>
            <a:off x="2282161" y="3307751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ight Arrow 38"/>
          <p:cNvSpPr/>
          <p:nvPr/>
        </p:nvSpPr>
        <p:spPr>
          <a:xfrm>
            <a:off x="5033606" y="3311361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Pentagon 39"/>
          <p:cNvSpPr/>
          <p:nvPr/>
        </p:nvSpPr>
        <p:spPr>
          <a:xfrm>
            <a:off x="6607854" y="3275265"/>
            <a:ext cx="1177197" cy="571925"/>
          </a:xfrm>
          <a:prstGeom prst="homePlate">
            <a:avLst>
              <a:gd name="adj" fmla="val 32823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 smtClean="0">
                <a:solidFill>
                  <a:srgbClr val="0D67AD"/>
                </a:solidFill>
              </a:rPr>
              <a:t>Distribute</a:t>
            </a:r>
          </a:p>
          <a:p>
            <a:pPr algn="ctr"/>
            <a:r>
              <a:rPr lang="en-US" sz="1100" b="1" dirty="0" smtClean="0">
                <a:solidFill>
                  <a:srgbClr val="0D67AD"/>
                </a:solidFill>
              </a:rPr>
              <a:t>NGLs</a:t>
            </a:r>
          </a:p>
          <a:p>
            <a:pPr algn="ctr"/>
            <a:r>
              <a:rPr lang="en-US" sz="900" b="1" dirty="0" smtClean="0">
                <a:solidFill>
                  <a:srgbClr val="0D67AD"/>
                </a:solidFill>
              </a:rPr>
              <a:t>(End Customers)</a:t>
            </a:r>
            <a:endParaRPr lang="en-US" sz="900" b="1" dirty="0">
              <a:solidFill>
                <a:srgbClr val="0D67AD"/>
              </a:solidFill>
            </a:endParaRPr>
          </a:p>
        </p:txBody>
      </p:sp>
      <p:sp>
        <p:nvSpPr>
          <p:cNvPr id="41" name="Right Arrow 40"/>
          <p:cNvSpPr/>
          <p:nvPr/>
        </p:nvSpPr>
        <p:spPr>
          <a:xfrm>
            <a:off x="3462847" y="3307750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2675723" y="3271653"/>
            <a:ext cx="787124" cy="571926"/>
          </a:xfrm>
          <a:prstGeom prst="rect">
            <a:avLst/>
          </a:prstGeom>
          <a:pattFill prst="trellis">
            <a:fgClr>
              <a:schemeClr val="bg1"/>
            </a:fgClr>
            <a:bgClr>
              <a:schemeClr val="bg1">
                <a:lumMod val="85000"/>
              </a:schemeClr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Inventory  </a:t>
            </a:r>
          </a:p>
          <a:p>
            <a:pPr algn="ctr">
              <a:lnSpc>
                <a:spcPts val="1100"/>
              </a:lnSpc>
            </a:pPr>
            <a:r>
              <a:rPr lang="en-US" sz="900" b="1" dirty="0" smtClean="0">
                <a:solidFill>
                  <a:srgbClr val="0D67AD"/>
                </a:solidFill>
              </a:rPr>
              <a:t>(Optional)</a:t>
            </a:r>
          </a:p>
        </p:txBody>
      </p:sp>
      <p:sp>
        <p:nvSpPr>
          <p:cNvPr id="43" name="Pentagon 42"/>
          <p:cNvSpPr/>
          <p:nvPr/>
        </p:nvSpPr>
        <p:spPr>
          <a:xfrm>
            <a:off x="3856409" y="3275264"/>
            <a:ext cx="1177197" cy="571925"/>
          </a:xfrm>
          <a:prstGeom prst="homePlate">
            <a:avLst>
              <a:gd name="adj" fmla="val 32823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 smtClean="0">
                <a:solidFill>
                  <a:srgbClr val="0D67AD"/>
                </a:solidFill>
              </a:rPr>
              <a:t>Transport/</a:t>
            </a:r>
          </a:p>
          <a:p>
            <a:pPr algn="ctr"/>
            <a:r>
              <a:rPr lang="en-US" sz="1100" b="1" dirty="0" smtClean="0">
                <a:solidFill>
                  <a:srgbClr val="0D67AD"/>
                </a:solidFill>
              </a:rPr>
              <a:t>Distribute</a:t>
            </a:r>
          </a:p>
          <a:p>
            <a:pPr algn="ctr"/>
            <a:r>
              <a:rPr lang="en-US" sz="1100" b="1" dirty="0" smtClean="0">
                <a:solidFill>
                  <a:srgbClr val="0D67AD"/>
                </a:solidFill>
              </a:rPr>
              <a:t>NGLs</a:t>
            </a:r>
            <a:endParaRPr lang="en-US" sz="1100" b="1" dirty="0">
              <a:solidFill>
                <a:srgbClr val="0D67AD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427168" y="3275264"/>
            <a:ext cx="787124" cy="571926"/>
          </a:xfrm>
          <a:prstGeom prst="rect">
            <a:avLst/>
          </a:prstGeom>
          <a:pattFill prst="trellis">
            <a:fgClr>
              <a:schemeClr val="bg1"/>
            </a:fgClr>
            <a:bgClr>
              <a:schemeClr val="bg1">
                <a:lumMod val="85000"/>
              </a:schemeClr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Inventory  </a:t>
            </a:r>
          </a:p>
          <a:p>
            <a:pPr algn="ctr">
              <a:lnSpc>
                <a:spcPts val="1100"/>
              </a:lnSpc>
            </a:pPr>
            <a:r>
              <a:rPr lang="en-US" sz="900" b="1" dirty="0" smtClean="0">
                <a:solidFill>
                  <a:srgbClr val="0D67AD"/>
                </a:solidFill>
              </a:rPr>
              <a:t>(Optional)</a:t>
            </a:r>
          </a:p>
        </p:txBody>
      </p:sp>
      <p:sp>
        <p:nvSpPr>
          <p:cNvPr id="45" name="Right Arrow 44"/>
          <p:cNvSpPr/>
          <p:nvPr/>
        </p:nvSpPr>
        <p:spPr>
          <a:xfrm>
            <a:off x="6214292" y="3311360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ight Arrow 45"/>
          <p:cNvSpPr/>
          <p:nvPr/>
        </p:nvSpPr>
        <p:spPr>
          <a:xfrm>
            <a:off x="7785051" y="3315217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/>
          <p:cNvSpPr txBox="1"/>
          <p:nvPr/>
        </p:nvSpPr>
        <p:spPr>
          <a:xfrm>
            <a:off x="2586750" y="2794770"/>
            <a:ext cx="9650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</a:rPr>
              <a:t>LNG Process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253849" y="2797406"/>
            <a:ext cx="9650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</a:rPr>
              <a:t>LNG Process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 rot="16200000">
            <a:off x="-331134" y="924781"/>
            <a:ext cx="967071" cy="31897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Front Office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 rot="16200000">
            <a:off x="-1013435" y="2574159"/>
            <a:ext cx="2331680" cy="3189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Mid Office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54" name="Rectangle 53"/>
          <p:cNvSpPr/>
          <p:nvPr/>
        </p:nvSpPr>
        <p:spPr>
          <a:xfrm rot="16200000">
            <a:off x="-469606" y="4362005"/>
            <a:ext cx="1244014" cy="31897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Back Office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64" name="Right Arrow 63"/>
          <p:cNvSpPr/>
          <p:nvPr/>
        </p:nvSpPr>
        <p:spPr>
          <a:xfrm rot="5400000">
            <a:off x="7099592" y="4516843"/>
            <a:ext cx="193719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ight Arrow 64"/>
          <p:cNvSpPr/>
          <p:nvPr/>
        </p:nvSpPr>
        <p:spPr>
          <a:xfrm rot="5400000">
            <a:off x="1594559" y="4520475"/>
            <a:ext cx="193719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ight Arrow 66"/>
          <p:cNvSpPr/>
          <p:nvPr/>
        </p:nvSpPr>
        <p:spPr>
          <a:xfrm rot="5400000">
            <a:off x="5723871" y="4516843"/>
            <a:ext cx="193719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ight Arrow 68"/>
          <p:cNvSpPr/>
          <p:nvPr/>
        </p:nvSpPr>
        <p:spPr>
          <a:xfrm rot="5400000">
            <a:off x="4348148" y="4516843"/>
            <a:ext cx="193719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ight Arrow 69"/>
          <p:cNvSpPr/>
          <p:nvPr/>
        </p:nvSpPr>
        <p:spPr>
          <a:xfrm rot="5400000">
            <a:off x="2972426" y="4516842"/>
            <a:ext cx="193720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ight Arrow 71"/>
          <p:cNvSpPr/>
          <p:nvPr/>
        </p:nvSpPr>
        <p:spPr>
          <a:xfrm rot="16200000" flipV="1">
            <a:off x="1517421" y="1618042"/>
            <a:ext cx="190626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ight Arrow 73"/>
          <p:cNvSpPr/>
          <p:nvPr/>
        </p:nvSpPr>
        <p:spPr>
          <a:xfrm rot="16200000" flipV="1">
            <a:off x="5737296" y="1619966"/>
            <a:ext cx="190626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ight Arrow 74"/>
          <p:cNvSpPr/>
          <p:nvPr/>
        </p:nvSpPr>
        <p:spPr>
          <a:xfrm rot="16200000" flipV="1">
            <a:off x="4345142" y="1612220"/>
            <a:ext cx="190626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ight Arrow 75"/>
          <p:cNvSpPr/>
          <p:nvPr/>
        </p:nvSpPr>
        <p:spPr>
          <a:xfrm rot="16200000" flipV="1">
            <a:off x="2972808" y="1618042"/>
            <a:ext cx="190626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413245" y="1442588"/>
            <a:ext cx="5801047" cy="24871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Marketing</a:t>
            </a:r>
            <a:endParaRPr lang="en-US" sz="1200" b="1" dirty="0"/>
          </a:p>
        </p:txBody>
      </p:sp>
      <p:sp>
        <p:nvSpPr>
          <p:cNvPr id="78" name="Rectangle 77"/>
          <p:cNvSpPr/>
          <p:nvPr/>
        </p:nvSpPr>
        <p:spPr>
          <a:xfrm>
            <a:off x="413245" y="1003799"/>
            <a:ext cx="8552492" cy="248716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Trading</a:t>
            </a:r>
            <a:endParaRPr lang="en-US" sz="1200" b="1" dirty="0"/>
          </a:p>
        </p:txBody>
      </p:sp>
      <p:sp>
        <p:nvSpPr>
          <p:cNvPr id="80" name="Right Arrow 79"/>
          <p:cNvSpPr/>
          <p:nvPr/>
        </p:nvSpPr>
        <p:spPr>
          <a:xfrm rot="16200000" flipV="1">
            <a:off x="5744052" y="1151487"/>
            <a:ext cx="153355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ight Arrow 80"/>
          <p:cNvSpPr/>
          <p:nvPr/>
        </p:nvSpPr>
        <p:spPr>
          <a:xfrm rot="16200000" flipV="1">
            <a:off x="4363776" y="1151489"/>
            <a:ext cx="153355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ight Arrow 81"/>
          <p:cNvSpPr/>
          <p:nvPr/>
        </p:nvSpPr>
        <p:spPr>
          <a:xfrm rot="16200000" flipV="1">
            <a:off x="1536057" y="1151486"/>
            <a:ext cx="153355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ight Arrow 82"/>
          <p:cNvSpPr/>
          <p:nvPr/>
        </p:nvSpPr>
        <p:spPr>
          <a:xfrm rot="16200000" flipV="1">
            <a:off x="2991442" y="1151488"/>
            <a:ext cx="153355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ight Arrow 83"/>
          <p:cNvSpPr/>
          <p:nvPr/>
        </p:nvSpPr>
        <p:spPr>
          <a:xfrm rot="16200000" flipV="1">
            <a:off x="7076209" y="1162541"/>
            <a:ext cx="153355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/>
          <p:cNvSpPr/>
          <p:nvPr/>
        </p:nvSpPr>
        <p:spPr>
          <a:xfrm>
            <a:off x="413246" y="4791457"/>
            <a:ext cx="7371806" cy="24871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Accounting</a:t>
            </a:r>
            <a:endParaRPr lang="en-US" sz="1200" b="1" dirty="0"/>
          </a:p>
        </p:txBody>
      </p:sp>
      <p:sp>
        <p:nvSpPr>
          <p:cNvPr id="86" name="Right Arrow 85"/>
          <p:cNvSpPr/>
          <p:nvPr/>
        </p:nvSpPr>
        <p:spPr>
          <a:xfrm rot="16200000" flipV="1">
            <a:off x="8495499" y="1151489"/>
            <a:ext cx="153355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415797" y="421644"/>
            <a:ext cx="14253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Deals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Product Sale/Purchase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Rack Sale/Purchase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Pipeline Sale/Purchase</a:t>
            </a:r>
            <a:endParaRPr lang="en-US" sz="900" dirty="0"/>
          </a:p>
        </p:txBody>
      </p:sp>
      <p:sp>
        <p:nvSpPr>
          <p:cNvPr id="56" name="TextBox 55"/>
          <p:cNvSpPr txBox="1"/>
          <p:nvPr/>
        </p:nvSpPr>
        <p:spPr>
          <a:xfrm>
            <a:off x="6739081" y="560144"/>
            <a:ext cx="1301959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Deals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Futures &amp; Financials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EFPs</a:t>
            </a:r>
            <a:endParaRPr lang="en-US" sz="900" dirty="0"/>
          </a:p>
        </p:txBody>
      </p:sp>
      <p:grpSp>
        <p:nvGrpSpPr>
          <p:cNvPr id="3" name="Group 2"/>
          <p:cNvGrpSpPr/>
          <p:nvPr/>
        </p:nvGrpSpPr>
        <p:grpSpPr>
          <a:xfrm>
            <a:off x="907253" y="3795943"/>
            <a:ext cx="1856396" cy="654149"/>
            <a:chOff x="896354" y="3760737"/>
            <a:chExt cx="1856396" cy="654149"/>
          </a:xfrm>
        </p:grpSpPr>
        <p:sp>
          <p:nvSpPr>
            <p:cNvPr id="57" name="TextBox 56"/>
            <p:cNvSpPr txBox="1"/>
            <p:nvPr/>
          </p:nvSpPr>
          <p:spPr>
            <a:xfrm>
              <a:off x="896354" y="3768555"/>
              <a:ext cx="85311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 smtClean="0"/>
                <a:t>Commodities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900" dirty="0" smtClean="0"/>
                <a:t>Ethane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900" dirty="0" smtClean="0"/>
                <a:t>Propane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900" dirty="0" err="1" smtClean="0"/>
                <a:t>Iso</a:t>
              </a:r>
              <a:r>
                <a:rPr lang="en-US" sz="900" dirty="0" smtClean="0"/>
                <a:t> Butane</a:t>
              </a: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1614297" y="3760737"/>
              <a:ext cx="113845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 smtClean="0"/>
                <a:t> 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900" dirty="0" smtClean="0"/>
                <a:t>Normal Butane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900" dirty="0" smtClean="0"/>
                <a:t>Pentanes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900" dirty="0" smtClean="0"/>
                <a:t>Natural Gasoline</a:t>
              </a:r>
              <a:endParaRPr lang="en-US" sz="900" dirty="0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3534206" y="3789554"/>
            <a:ext cx="1856396" cy="654149"/>
            <a:chOff x="896354" y="3760737"/>
            <a:chExt cx="1856396" cy="654149"/>
          </a:xfrm>
        </p:grpSpPr>
        <p:sp>
          <p:nvSpPr>
            <p:cNvPr id="60" name="TextBox 59"/>
            <p:cNvSpPr txBox="1"/>
            <p:nvPr/>
          </p:nvSpPr>
          <p:spPr>
            <a:xfrm>
              <a:off x="896354" y="3768555"/>
              <a:ext cx="85311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 smtClean="0"/>
                <a:t>Commodities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900" dirty="0" smtClean="0"/>
                <a:t>Ethane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900" dirty="0" smtClean="0"/>
                <a:t>Propane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900" dirty="0" err="1" smtClean="0"/>
                <a:t>Iso</a:t>
              </a:r>
              <a:r>
                <a:rPr lang="en-US" sz="900" dirty="0" smtClean="0"/>
                <a:t> Butane</a:t>
              </a: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1614297" y="3760737"/>
              <a:ext cx="113845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 smtClean="0"/>
                <a:t> 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900" dirty="0" smtClean="0"/>
                <a:t>Normal Butane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900" dirty="0" smtClean="0"/>
                <a:t>Pentanes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900" dirty="0" smtClean="0"/>
                <a:t>Natural Gasoline</a:t>
              </a:r>
              <a:endParaRPr lang="en-US" sz="900" dirty="0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6356667" y="3811091"/>
            <a:ext cx="1856396" cy="654149"/>
            <a:chOff x="896354" y="3760737"/>
            <a:chExt cx="1856396" cy="654149"/>
          </a:xfrm>
        </p:grpSpPr>
        <p:sp>
          <p:nvSpPr>
            <p:cNvPr id="63" name="TextBox 62"/>
            <p:cNvSpPr txBox="1"/>
            <p:nvPr/>
          </p:nvSpPr>
          <p:spPr>
            <a:xfrm>
              <a:off x="896354" y="3768555"/>
              <a:ext cx="85311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 smtClean="0"/>
                <a:t>Commodities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900" dirty="0" smtClean="0"/>
                <a:t>Ethane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900" dirty="0" smtClean="0"/>
                <a:t>Propane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900" dirty="0" err="1" smtClean="0"/>
                <a:t>Iso</a:t>
              </a:r>
              <a:r>
                <a:rPr lang="en-US" sz="900" dirty="0" smtClean="0"/>
                <a:t> Butane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1614297" y="3760737"/>
              <a:ext cx="113845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 smtClean="0"/>
                <a:t> 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900" dirty="0" smtClean="0"/>
                <a:t>Normal Butane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900" dirty="0" smtClean="0"/>
                <a:t>Pentanes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900" dirty="0" smtClean="0"/>
                <a:t>Natural Gasoline</a:t>
              </a:r>
              <a:endParaRPr lang="en-US" sz="900" dirty="0"/>
            </a:p>
          </p:txBody>
        </p:sp>
      </p:grpSp>
      <p:sp>
        <p:nvSpPr>
          <p:cNvPr id="68" name="TextBox 67"/>
          <p:cNvSpPr txBox="1"/>
          <p:nvPr/>
        </p:nvSpPr>
        <p:spPr>
          <a:xfrm>
            <a:off x="2659713" y="3795943"/>
            <a:ext cx="73609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MOTs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Pipeline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Truck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Rail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Barge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Vessel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5304486" y="3803613"/>
            <a:ext cx="73609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MOTs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Pipeline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Truck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Rail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Barge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Vessel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8251807" y="3837634"/>
            <a:ext cx="73609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MOTs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Pipeline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Truck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Rail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Barge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Vessel</a:t>
            </a:r>
          </a:p>
        </p:txBody>
      </p:sp>
    </p:spTree>
    <p:extLst>
      <p:ext uri="{BB962C8B-B14F-4D97-AF65-F5344CB8AC3E}">
        <p14:creationId xmlns:p14="http://schemas.microsoft.com/office/powerpoint/2010/main" val="4100878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ight Arrow 39"/>
          <p:cNvSpPr/>
          <p:nvPr/>
        </p:nvSpPr>
        <p:spPr>
          <a:xfrm>
            <a:off x="306845" y="2694787"/>
            <a:ext cx="559286" cy="447705"/>
          </a:xfrm>
          <a:prstGeom prst="rightArrow">
            <a:avLst>
              <a:gd name="adj1" fmla="val 52927"/>
              <a:gd name="adj2" fmla="val 0"/>
            </a:avLst>
          </a:prstGeom>
          <a:solidFill>
            <a:srgbClr val="0D67A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Bent Arrow 29"/>
          <p:cNvSpPr/>
          <p:nvPr/>
        </p:nvSpPr>
        <p:spPr>
          <a:xfrm flipH="1" flipV="1">
            <a:off x="61068" y="2808915"/>
            <a:ext cx="1006950" cy="856535"/>
          </a:xfrm>
          <a:prstGeom prst="bentArrow">
            <a:avLst>
              <a:gd name="adj1" fmla="val 27134"/>
              <a:gd name="adj2" fmla="val 13567"/>
              <a:gd name="adj3" fmla="val 0"/>
              <a:gd name="adj4" fmla="val 41077"/>
            </a:avLst>
          </a:prstGeom>
          <a:solidFill>
            <a:srgbClr val="0D67A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476714" cy="548879"/>
          </a:xfrm>
        </p:spPr>
        <p:txBody>
          <a:bodyPr/>
          <a:lstStyle/>
          <a:p>
            <a:r>
              <a:rPr lang="en-US" sz="2400" dirty="0" smtClean="0"/>
              <a:t>Petroleum Value Chain – Downstream Chemical Manufacturing</a:t>
            </a:r>
            <a:endParaRPr lang="en-US" sz="2400" dirty="0"/>
          </a:p>
        </p:txBody>
      </p:sp>
      <p:sp>
        <p:nvSpPr>
          <p:cNvPr id="109" name="Right Arrow 108"/>
          <p:cNvSpPr/>
          <p:nvPr/>
        </p:nvSpPr>
        <p:spPr>
          <a:xfrm>
            <a:off x="3347471" y="2044445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ight Arrow 110"/>
          <p:cNvSpPr/>
          <p:nvPr/>
        </p:nvSpPr>
        <p:spPr>
          <a:xfrm>
            <a:off x="6889592" y="2056367"/>
            <a:ext cx="2229798" cy="492509"/>
          </a:xfrm>
          <a:prstGeom prst="rightArrow">
            <a:avLst>
              <a:gd name="adj1" fmla="val 47201"/>
              <a:gd name="adj2" fmla="val 41068"/>
            </a:avLst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/>
          </a:p>
        </p:txBody>
      </p:sp>
      <p:sp>
        <p:nvSpPr>
          <p:cNvPr id="29" name="Bent Arrow 28"/>
          <p:cNvSpPr/>
          <p:nvPr/>
        </p:nvSpPr>
        <p:spPr>
          <a:xfrm>
            <a:off x="831408" y="2052756"/>
            <a:ext cx="1721597" cy="1235633"/>
          </a:xfrm>
          <a:prstGeom prst="bentArrow">
            <a:avLst>
              <a:gd name="adj1" fmla="val 19383"/>
              <a:gd name="adj2" fmla="val 19917"/>
              <a:gd name="adj3" fmla="val 17347"/>
              <a:gd name="adj4" fmla="val 30556"/>
            </a:avLst>
          </a:prstGeom>
          <a:solidFill>
            <a:srgbClr val="0D67A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Rectangle 21">
            <a:hlinkClick r:id="rId2" action="ppaction://hlinksldjump"/>
          </p:cNvPr>
          <p:cNvSpPr/>
          <p:nvPr/>
        </p:nvSpPr>
        <p:spPr>
          <a:xfrm>
            <a:off x="2560347" y="2008348"/>
            <a:ext cx="787124" cy="57192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/>
              <a:t>Receive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/>
              <a:t>Feedstock</a:t>
            </a:r>
          </a:p>
        </p:txBody>
      </p:sp>
      <p:sp>
        <p:nvSpPr>
          <p:cNvPr id="25" name="Rectangle 24"/>
          <p:cNvSpPr/>
          <p:nvPr/>
        </p:nvSpPr>
        <p:spPr>
          <a:xfrm>
            <a:off x="3741033" y="2008347"/>
            <a:ext cx="787124" cy="57192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Produce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Chemicals</a:t>
            </a:r>
          </a:p>
        </p:txBody>
      </p:sp>
      <p:sp>
        <p:nvSpPr>
          <p:cNvPr id="37" name="Rectangle 36"/>
          <p:cNvSpPr/>
          <p:nvPr/>
        </p:nvSpPr>
        <p:spPr>
          <a:xfrm>
            <a:off x="4921719" y="2027018"/>
            <a:ext cx="787124" cy="571926"/>
          </a:xfrm>
          <a:prstGeom prst="rect">
            <a:avLst/>
          </a:prstGeom>
          <a:pattFill prst="trellis">
            <a:fgClr>
              <a:schemeClr val="bg1"/>
            </a:fgClr>
            <a:bgClr>
              <a:schemeClr val="bg1">
                <a:lumMod val="85000"/>
              </a:schemeClr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Inventory  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&amp; Blend</a:t>
            </a:r>
          </a:p>
          <a:p>
            <a:pPr algn="ctr">
              <a:lnSpc>
                <a:spcPts val="1100"/>
              </a:lnSpc>
            </a:pPr>
            <a:r>
              <a:rPr lang="en-US" sz="900" b="1" dirty="0" smtClean="0">
                <a:solidFill>
                  <a:srgbClr val="0D67AD"/>
                </a:solidFill>
              </a:rPr>
              <a:t>(Optional)</a:t>
            </a:r>
          </a:p>
        </p:txBody>
      </p:sp>
      <p:sp>
        <p:nvSpPr>
          <p:cNvPr id="38" name="Rectangle 37"/>
          <p:cNvSpPr/>
          <p:nvPr/>
        </p:nvSpPr>
        <p:spPr>
          <a:xfrm>
            <a:off x="6102467" y="2008348"/>
            <a:ext cx="787124" cy="571926"/>
          </a:xfrm>
          <a:prstGeom prst="rect">
            <a:avLst/>
          </a:prstGeom>
          <a:solidFill>
            <a:srgbClr val="3B791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chemeClr val="bg1"/>
                </a:solidFill>
              </a:rPr>
              <a:t>Distribute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chemeClr val="bg1"/>
                </a:solidFill>
              </a:rPr>
              <a:t>Chemical</a:t>
            </a:r>
          </a:p>
          <a:p>
            <a:pPr algn="ctr">
              <a:lnSpc>
                <a:spcPts val="1100"/>
              </a:lnSpc>
            </a:pPr>
            <a:r>
              <a:rPr lang="en-US" sz="900" b="1" dirty="0" smtClean="0">
                <a:solidFill>
                  <a:schemeClr val="bg1"/>
                </a:solidFill>
              </a:rPr>
              <a:t>(</a:t>
            </a:r>
            <a:r>
              <a:rPr lang="en-US" sz="900" b="1" dirty="0" err="1" smtClean="0">
                <a:solidFill>
                  <a:schemeClr val="bg1"/>
                </a:solidFill>
              </a:rPr>
              <a:t>Chem</a:t>
            </a:r>
            <a:r>
              <a:rPr lang="en-US" sz="900" b="1" dirty="0" smtClean="0">
                <a:solidFill>
                  <a:schemeClr val="bg1"/>
                </a:solidFill>
              </a:rPr>
              <a:t> Plant)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899784" y="2164121"/>
            <a:ext cx="15900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err="1" smtClean="0">
                <a:solidFill>
                  <a:schemeClr val="bg1"/>
                </a:solidFill>
              </a:rPr>
              <a:t>Chem</a:t>
            </a:r>
            <a:r>
              <a:rPr lang="en-US" sz="1200" b="1" dirty="0" smtClean="0">
                <a:solidFill>
                  <a:schemeClr val="bg1"/>
                </a:solidFill>
              </a:rPr>
              <a:t> Plant Feedstock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41568" y="3409044"/>
            <a:ext cx="718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</a:rPr>
              <a:t>Refinery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33836" y="2826307"/>
            <a:ext cx="599716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</a:rPr>
              <a:t>Gas Plant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44" name="Right Arrow 43"/>
          <p:cNvSpPr/>
          <p:nvPr/>
        </p:nvSpPr>
        <p:spPr>
          <a:xfrm>
            <a:off x="4528157" y="2049145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ight Arrow 44"/>
          <p:cNvSpPr/>
          <p:nvPr/>
        </p:nvSpPr>
        <p:spPr>
          <a:xfrm>
            <a:off x="5708905" y="2063115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/>
          <p:cNvSpPr txBox="1"/>
          <p:nvPr/>
        </p:nvSpPr>
        <p:spPr>
          <a:xfrm>
            <a:off x="6889591" y="2155810"/>
            <a:ext cx="20724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</a:rPr>
              <a:t>Distributors &amp; End Customers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 rot="16200000">
            <a:off x="-331134" y="924781"/>
            <a:ext cx="967071" cy="31897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Front Office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 rot="16200000">
            <a:off x="-1013435" y="2574159"/>
            <a:ext cx="2331680" cy="3189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Mid Office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49" name="Rectangle 48"/>
          <p:cNvSpPr/>
          <p:nvPr/>
        </p:nvSpPr>
        <p:spPr>
          <a:xfrm rot="16200000">
            <a:off x="-469606" y="4362005"/>
            <a:ext cx="1244014" cy="31897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Back Office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61" name="Right Arrow 60"/>
          <p:cNvSpPr/>
          <p:nvPr/>
        </p:nvSpPr>
        <p:spPr>
          <a:xfrm rot="5400000">
            <a:off x="6401011" y="4522317"/>
            <a:ext cx="190036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ight Arrow 61"/>
          <p:cNvSpPr/>
          <p:nvPr/>
        </p:nvSpPr>
        <p:spPr>
          <a:xfrm rot="5400000">
            <a:off x="5220262" y="4520579"/>
            <a:ext cx="190036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ight Arrow 62"/>
          <p:cNvSpPr/>
          <p:nvPr/>
        </p:nvSpPr>
        <p:spPr>
          <a:xfrm rot="5400000">
            <a:off x="2858891" y="4520579"/>
            <a:ext cx="190036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ight Arrow 64"/>
          <p:cNvSpPr/>
          <p:nvPr/>
        </p:nvSpPr>
        <p:spPr>
          <a:xfrm rot="5400000">
            <a:off x="4039578" y="4522317"/>
            <a:ext cx="190037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 65"/>
          <p:cNvSpPr/>
          <p:nvPr/>
        </p:nvSpPr>
        <p:spPr>
          <a:xfrm>
            <a:off x="413246" y="1442588"/>
            <a:ext cx="6476345" cy="24871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Marketing</a:t>
            </a:r>
            <a:endParaRPr lang="en-US" sz="1200" b="1" dirty="0"/>
          </a:p>
        </p:txBody>
      </p:sp>
      <p:sp>
        <p:nvSpPr>
          <p:cNvPr id="68" name="Right Arrow 67"/>
          <p:cNvSpPr/>
          <p:nvPr/>
        </p:nvSpPr>
        <p:spPr>
          <a:xfrm rot="16200000" flipV="1">
            <a:off x="2855897" y="1622660"/>
            <a:ext cx="19602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ight Arrow 68"/>
          <p:cNvSpPr/>
          <p:nvPr/>
        </p:nvSpPr>
        <p:spPr>
          <a:xfrm rot="16200000" flipV="1">
            <a:off x="6398018" y="1614917"/>
            <a:ext cx="19602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ight Arrow 69"/>
          <p:cNvSpPr/>
          <p:nvPr/>
        </p:nvSpPr>
        <p:spPr>
          <a:xfrm rot="16200000" flipV="1">
            <a:off x="5217270" y="1614916"/>
            <a:ext cx="19602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ight Arrow 70"/>
          <p:cNvSpPr/>
          <p:nvPr/>
        </p:nvSpPr>
        <p:spPr>
          <a:xfrm rot="16200000" flipV="1">
            <a:off x="4036585" y="1622661"/>
            <a:ext cx="19602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413244" y="989169"/>
            <a:ext cx="6476347" cy="248716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Trading</a:t>
            </a:r>
            <a:endParaRPr lang="en-US" sz="1200" b="1" dirty="0"/>
          </a:p>
        </p:txBody>
      </p:sp>
      <p:sp>
        <p:nvSpPr>
          <p:cNvPr id="74" name="Right Arrow 73"/>
          <p:cNvSpPr/>
          <p:nvPr/>
        </p:nvSpPr>
        <p:spPr>
          <a:xfrm rot="16200000" flipV="1">
            <a:off x="2866935" y="1158208"/>
            <a:ext cx="173947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ight Arrow 74"/>
          <p:cNvSpPr/>
          <p:nvPr/>
        </p:nvSpPr>
        <p:spPr>
          <a:xfrm rot="16200000" flipV="1">
            <a:off x="6409054" y="1164028"/>
            <a:ext cx="173947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ight Arrow 75"/>
          <p:cNvSpPr/>
          <p:nvPr/>
        </p:nvSpPr>
        <p:spPr>
          <a:xfrm rot="16200000" flipV="1">
            <a:off x="5228307" y="1158207"/>
            <a:ext cx="173947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ight Arrow 76"/>
          <p:cNvSpPr/>
          <p:nvPr/>
        </p:nvSpPr>
        <p:spPr>
          <a:xfrm rot="16200000" flipV="1">
            <a:off x="4031406" y="1158206"/>
            <a:ext cx="173947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/>
          <p:cNvSpPr/>
          <p:nvPr/>
        </p:nvSpPr>
        <p:spPr>
          <a:xfrm>
            <a:off x="413246" y="4791457"/>
            <a:ext cx="6476345" cy="24871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Accounting</a:t>
            </a:r>
            <a:endParaRPr lang="en-US" sz="1200" b="1" dirty="0"/>
          </a:p>
        </p:txBody>
      </p:sp>
      <p:sp>
        <p:nvSpPr>
          <p:cNvPr id="85" name="TextBox 84"/>
          <p:cNvSpPr txBox="1"/>
          <p:nvPr/>
        </p:nvSpPr>
        <p:spPr>
          <a:xfrm>
            <a:off x="3967945" y="2548876"/>
            <a:ext cx="12939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Chemical Classes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Inorganic Chemicals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Organic Chemicals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Plastics &amp; Resins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Polymers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Agrichemicals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Industrial Gases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Specialty Chemicals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2501701" y="2532072"/>
            <a:ext cx="9044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Commodities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Natural Gas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Naphtha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Propylene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Butylene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Sulfur</a:t>
            </a:r>
            <a:endParaRPr lang="en-US" sz="900" dirty="0"/>
          </a:p>
        </p:txBody>
      </p:sp>
      <p:sp>
        <p:nvSpPr>
          <p:cNvPr id="89" name="TextBox 88"/>
          <p:cNvSpPr txBox="1"/>
          <p:nvPr/>
        </p:nvSpPr>
        <p:spPr>
          <a:xfrm>
            <a:off x="5849055" y="2532072"/>
            <a:ext cx="12939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Chemical Classes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Inorganic Chemicals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Organic Chemicals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Plastics &amp; Resins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Polymers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Agrichemicals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Industrial Gases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Specialty Chemicals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395473" y="416224"/>
            <a:ext cx="14157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Deals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Product Purchase/Sale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Exchange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EFP</a:t>
            </a:r>
            <a:endParaRPr lang="en-US" sz="900" dirty="0"/>
          </a:p>
        </p:txBody>
      </p:sp>
      <p:sp>
        <p:nvSpPr>
          <p:cNvPr id="51" name="TextBox 50"/>
          <p:cNvSpPr txBox="1"/>
          <p:nvPr/>
        </p:nvSpPr>
        <p:spPr>
          <a:xfrm>
            <a:off x="4492491" y="416223"/>
            <a:ext cx="14253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Deals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Product Sale/Purchase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Rack Sale/Purchase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Pipeline Sale/Purchase</a:t>
            </a:r>
            <a:endParaRPr lang="en-US" sz="900" dirty="0"/>
          </a:p>
        </p:txBody>
      </p:sp>
      <p:sp>
        <p:nvSpPr>
          <p:cNvPr id="52" name="TextBox 51"/>
          <p:cNvSpPr txBox="1"/>
          <p:nvPr/>
        </p:nvSpPr>
        <p:spPr>
          <a:xfrm>
            <a:off x="5858988" y="547011"/>
            <a:ext cx="13019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Exchange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EFP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Futures </a:t>
            </a:r>
            <a:r>
              <a:rPr lang="en-US" sz="900" dirty="0"/>
              <a:t>&amp; </a:t>
            </a:r>
            <a:r>
              <a:rPr lang="en-US" sz="900" dirty="0" smtClean="0"/>
              <a:t>Financials</a:t>
            </a:r>
            <a:endParaRPr lang="en-US" sz="9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213476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0"/>
            <a:ext cx="8917229" cy="548879"/>
          </a:xfrm>
        </p:spPr>
        <p:txBody>
          <a:bodyPr/>
          <a:lstStyle/>
          <a:p>
            <a:r>
              <a:rPr lang="en-US" sz="2400" dirty="0" smtClean="0"/>
              <a:t>Petroleum Value Chain – Downstream Chemical Distribution</a:t>
            </a:r>
            <a:endParaRPr lang="en-US" sz="2400" dirty="0"/>
          </a:p>
        </p:txBody>
      </p:sp>
      <p:sp>
        <p:nvSpPr>
          <p:cNvPr id="28" name="Rectangle 27">
            <a:hlinkClick r:id="rId2" action="ppaction://hlinksldjump"/>
          </p:cNvPr>
          <p:cNvSpPr/>
          <p:nvPr/>
        </p:nvSpPr>
        <p:spPr>
          <a:xfrm>
            <a:off x="413246" y="2034706"/>
            <a:ext cx="787124" cy="57192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/>
              <a:t>Receive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/>
              <a:t>Chemicals</a:t>
            </a:r>
          </a:p>
        </p:txBody>
      </p:sp>
      <p:sp>
        <p:nvSpPr>
          <p:cNvPr id="32" name="Right Arrow 31"/>
          <p:cNvSpPr/>
          <p:nvPr/>
        </p:nvSpPr>
        <p:spPr>
          <a:xfrm>
            <a:off x="1200370" y="2070804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Pentagon 36"/>
          <p:cNvSpPr/>
          <p:nvPr/>
        </p:nvSpPr>
        <p:spPr>
          <a:xfrm>
            <a:off x="1593932" y="2037279"/>
            <a:ext cx="1177197" cy="571925"/>
          </a:xfrm>
          <a:prstGeom prst="homePlate">
            <a:avLst>
              <a:gd name="adj" fmla="val 32823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Transport/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Distribute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Chemicals</a:t>
            </a:r>
            <a:endParaRPr lang="en-US" sz="1100" b="1" dirty="0">
              <a:solidFill>
                <a:srgbClr val="0D67AD"/>
              </a:solidFill>
            </a:endParaRPr>
          </a:p>
        </p:txBody>
      </p:sp>
      <p:sp>
        <p:nvSpPr>
          <p:cNvPr id="42" name="Right Arrow 41"/>
          <p:cNvSpPr/>
          <p:nvPr/>
        </p:nvSpPr>
        <p:spPr>
          <a:xfrm>
            <a:off x="5522574" y="2074415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ight Arrow 42"/>
          <p:cNvSpPr/>
          <p:nvPr/>
        </p:nvSpPr>
        <p:spPr>
          <a:xfrm>
            <a:off x="2771129" y="2074415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ight Arrow 43"/>
          <p:cNvSpPr/>
          <p:nvPr/>
        </p:nvSpPr>
        <p:spPr>
          <a:xfrm>
            <a:off x="3951815" y="2067193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ight Arrow 44"/>
          <p:cNvSpPr/>
          <p:nvPr/>
        </p:nvSpPr>
        <p:spPr>
          <a:xfrm>
            <a:off x="6703260" y="2074415"/>
            <a:ext cx="393562" cy="49973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3164691" y="2034705"/>
            <a:ext cx="787124" cy="571926"/>
          </a:xfrm>
          <a:prstGeom prst="rect">
            <a:avLst/>
          </a:prstGeom>
          <a:pattFill prst="trellis">
            <a:fgClr>
              <a:schemeClr val="bg1"/>
            </a:fgClr>
            <a:bgClr>
              <a:schemeClr val="bg1">
                <a:lumMod val="85000"/>
              </a:schemeClr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Inventory  </a:t>
            </a:r>
          </a:p>
          <a:p>
            <a:pPr algn="ctr">
              <a:lnSpc>
                <a:spcPts val="1100"/>
              </a:lnSpc>
            </a:pPr>
            <a:r>
              <a:rPr lang="en-US" sz="900" b="1" dirty="0" smtClean="0">
                <a:solidFill>
                  <a:srgbClr val="0D67AD"/>
                </a:solidFill>
              </a:rPr>
              <a:t>(Optional)</a:t>
            </a:r>
          </a:p>
        </p:txBody>
      </p:sp>
      <p:sp>
        <p:nvSpPr>
          <p:cNvPr id="49" name="Rectangle 48"/>
          <p:cNvSpPr/>
          <p:nvPr/>
        </p:nvSpPr>
        <p:spPr>
          <a:xfrm>
            <a:off x="5916136" y="2034705"/>
            <a:ext cx="787124" cy="571926"/>
          </a:xfrm>
          <a:prstGeom prst="rect">
            <a:avLst/>
          </a:prstGeom>
          <a:pattFill prst="trellis">
            <a:fgClr>
              <a:schemeClr val="bg1"/>
            </a:fgClr>
            <a:bgClr>
              <a:schemeClr val="bg1">
                <a:lumMod val="85000"/>
              </a:schemeClr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900" b="1" dirty="0" smtClean="0">
                <a:solidFill>
                  <a:srgbClr val="0D67AD"/>
                </a:solidFill>
              </a:rPr>
              <a:t>End Customer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Inventory  </a:t>
            </a:r>
          </a:p>
          <a:p>
            <a:pPr algn="ctr">
              <a:lnSpc>
                <a:spcPts val="1100"/>
              </a:lnSpc>
            </a:pPr>
            <a:r>
              <a:rPr lang="en-US" sz="900" b="1" dirty="0" smtClean="0">
                <a:solidFill>
                  <a:srgbClr val="0D67AD"/>
                </a:solidFill>
              </a:rPr>
              <a:t>(Optional)</a:t>
            </a:r>
          </a:p>
        </p:txBody>
      </p:sp>
      <p:sp>
        <p:nvSpPr>
          <p:cNvPr id="50" name="Rectangle 49"/>
          <p:cNvSpPr/>
          <p:nvPr/>
        </p:nvSpPr>
        <p:spPr>
          <a:xfrm>
            <a:off x="7096822" y="2038317"/>
            <a:ext cx="787124" cy="571926"/>
          </a:xfrm>
          <a:prstGeom prst="rect">
            <a:avLst/>
          </a:prstGeom>
          <a:solidFill>
            <a:srgbClr val="3B791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chemeClr val="bg1"/>
                </a:solidFill>
              </a:rPr>
              <a:t>Consume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chemeClr val="bg1"/>
                </a:solidFill>
              </a:rPr>
              <a:t>Chemicals</a:t>
            </a:r>
          </a:p>
        </p:txBody>
      </p:sp>
      <p:sp>
        <p:nvSpPr>
          <p:cNvPr id="30" name="Pentagon 29"/>
          <p:cNvSpPr/>
          <p:nvPr/>
        </p:nvSpPr>
        <p:spPr>
          <a:xfrm>
            <a:off x="4345377" y="2031095"/>
            <a:ext cx="1177197" cy="571925"/>
          </a:xfrm>
          <a:prstGeom prst="homePlate">
            <a:avLst>
              <a:gd name="adj" fmla="val 32823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Distribute</a:t>
            </a:r>
          </a:p>
          <a:p>
            <a:pPr algn="ctr">
              <a:lnSpc>
                <a:spcPts val="1100"/>
              </a:lnSpc>
            </a:pPr>
            <a:r>
              <a:rPr lang="en-US" sz="1100" b="1" dirty="0" smtClean="0">
                <a:solidFill>
                  <a:srgbClr val="0D67AD"/>
                </a:solidFill>
              </a:rPr>
              <a:t>Chemicals</a:t>
            </a:r>
          </a:p>
          <a:p>
            <a:pPr algn="ctr">
              <a:lnSpc>
                <a:spcPts val="1100"/>
              </a:lnSpc>
            </a:pPr>
            <a:r>
              <a:rPr lang="en-US" sz="900" b="1" dirty="0" smtClean="0">
                <a:solidFill>
                  <a:srgbClr val="0D67AD"/>
                </a:solidFill>
              </a:rPr>
              <a:t>(End Customers)</a:t>
            </a:r>
            <a:endParaRPr lang="en-US" sz="900" b="1" dirty="0">
              <a:solidFill>
                <a:srgbClr val="0D67AD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 rot="16200000">
            <a:off x="-331134" y="924781"/>
            <a:ext cx="967071" cy="31897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Front Office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 rot="16200000">
            <a:off x="-1013435" y="2574159"/>
            <a:ext cx="2331680" cy="3189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Mid Office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 rot="16200000">
            <a:off x="-469606" y="4362005"/>
            <a:ext cx="1244014" cy="31897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Back Office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41" name="Right Arrow 40"/>
          <p:cNvSpPr/>
          <p:nvPr/>
        </p:nvSpPr>
        <p:spPr>
          <a:xfrm rot="16200000" flipV="1">
            <a:off x="675563" y="1661719"/>
            <a:ext cx="26249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ight Arrow 45"/>
          <p:cNvSpPr/>
          <p:nvPr/>
        </p:nvSpPr>
        <p:spPr>
          <a:xfrm rot="16200000" flipV="1">
            <a:off x="2049540" y="1661718"/>
            <a:ext cx="26249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ight Arrow 52"/>
          <p:cNvSpPr/>
          <p:nvPr/>
        </p:nvSpPr>
        <p:spPr>
          <a:xfrm rot="16200000" flipV="1">
            <a:off x="3425264" y="1661717"/>
            <a:ext cx="26249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/>
          <p:cNvSpPr/>
          <p:nvPr/>
        </p:nvSpPr>
        <p:spPr>
          <a:xfrm>
            <a:off x="413246" y="1442588"/>
            <a:ext cx="3538569" cy="24871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Marketing</a:t>
            </a:r>
            <a:endParaRPr lang="en-US" sz="1200" b="1" dirty="0"/>
          </a:p>
        </p:txBody>
      </p:sp>
      <p:sp>
        <p:nvSpPr>
          <p:cNvPr id="56" name="Rectangle 55"/>
          <p:cNvSpPr/>
          <p:nvPr/>
        </p:nvSpPr>
        <p:spPr>
          <a:xfrm>
            <a:off x="413245" y="1003799"/>
            <a:ext cx="7470702" cy="248716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Trading</a:t>
            </a:r>
            <a:endParaRPr lang="en-US" sz="1200" b="1" dirty="0"/>
          </a:p>
        </p:txBody>
      </p:sp>
      <p:sp>
        <p:nvSpPr>
          <p:cNvPr id="57" name="Right Arrow 56"/>
          <p:cNvSpPr/>
          <p:nvPr/>
        </p:nvSpPr>
        <p:spPr>
          <a:xfrm rot="16200000" flipV="1">
            <a:off x="727747" y="1164924"/>
            <a:ext cx="15812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ight Arrow 57"/>
          <p:cNvSpPr/>
          <p:nvPr/>
        </p:nvSpPr>
        <p:spPr>
          <a:xfrm rot="16200000" flipV="1">
            <a:off x="6230637" y="1180748"/>
            <a:ext cx="15812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ight Arrow 58"/>
          <p:cNvSpPr/>
          <p:nvPr/>
        </p:nvSpPr>
        <p:spPr>
          <a:xfrm rot="16200000" flipV="1">
            <a:off x="4807029" y="1180748"/>
            <a:ext cx="15812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ight Arrow 59"/>
          <p:cNvSpPr/>
          <p:nvPr/>
        </p:nvSpPr>
        <p:spPr>
          <a:xfrm rot="16200000" flipV="1">
            <a:off x="2101724" y="1153872"/>
            <a:ext cx="15812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ight Arrow 60"/>
          <p:cNvSpPr/>
          <p:nvPr/>
        </p:nvSpPr>
        <p:spPr>
          <a:xfrm rot="16200000" flipV="1">
            <a:off x="3477449" y="1153871"/>
            <a:ext cx="15812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ight Arrow 61"/>
          <p:cNvSpPr/>
          <p:nvPr/>
        </p:nvSpPr>
        <p:spPr>
          <a:xfrm rot="16200000" flipV="1">
            <a:off x="7413069" y="1180747"/>
            <a:ext cx="15812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ight Arrow 63"/>
          <p:cNvSpPr/>
          <p:nvPr/>
        </p:nvSpPr>
        <p:spPr>
          <a:xfrm rot="5400000">
            <a:off x="675563" y="4479045"/>
            <a:ext cx="26249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ight Arrow 64"/>
          <p:cNvSpPr/>
          <p:nvPr/>
        </p:nvSpPr>
        <p:spPr>
          <a:xfrm rot="5400000">
            <a:off x="7360884" y="4482456"/>
            <a:ext cx="26249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ight Arrow 65"/>
          <p:cNvSpPr/>
          <p:nvPr/>
        </p:nvSpPr>
        <p:spPr>
          <a:xfrm rot="5400000">
            <a:off x="2049538" y="4486089"/>
            <a:ext cx="26249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ight Arrow 66"/>
          <p:cNvSpPr/>
          <p:nvPr/>
        </p:nvSpPr>
        <p:spPr>
          <a:xfrm rot="5400000">
            <a:off x="6178452" y="4479045"/>
            <a:ext cx="26249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ight Arrow 67"/>
          <p:cNvSpPr/>
          <p:nvPr/>
        </p:nvSpPr>
        <p:spPr>
          <a:xfrm rot="5400000">
            <a:off x="4718357" y="4479045"/>
            <a:ext cx="26249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ight Arrow 68"/>
          <p:cNvSpPr/>
          <p:nvPr/>
        </p:nvSpPr>
        <p:spPr>
          <a:xfrm rot="5400000">
            <a:off x="3427007" y="4482457"/>
            <a:ext cx="262491" cy="33330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13246" y="4791457"/>
            <a:ext cx="7470700" cy="24871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Accounting</a:t>
            </a:r>
            <a:endParaRPr lang="en-US" sz="1200" b="1" dirty="0"/>
          </a:p>
        </p:txBody>
      </p:sp>
      <p:sp>
        <p:nvSpPr>
          <p:cNvPr id="71" name="TextBox 70"/>
          <p:cNvSpPr txBox="1"/>
          <p:nvPr/>
        </p:nvSpPr>
        <p:spPr>
          <a:xfrm>
            <a:off x="1758991" y="2566924"/>
            <a:ext cx="73609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MOTs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Pipeline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Truck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Rail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Barge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Vessel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4518041" y="2574146"/>
            <a:ext cx="73609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MOTs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Pipeline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Truck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Rail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Barge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Vessel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348618" y="2556191"/>
            <a:ext cx="12939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Chemical Classes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Inorganic Chemicals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Organic Chemicals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Plastics &amp; Resins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Polymers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Agrichemicals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Industrial Gases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Specialty Chemicals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3120801" y="2548876"/>
            <a:ext cx="12939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Chemical Classes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Inorganic Chemicals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Organic Chemicals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Plastics &amp; Resins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Polymers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Agrichemicals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Industrial Gases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Specialty Chemicals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253069" y="2548875"/>
            <a:ext cx="12939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Chemical Classes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Inorganic Chemicals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Organic Chemicals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Plastics &amp; Resins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Polymers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Agrichemicals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Industrial Gases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Specialty Chemicals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415797" y="421644"/>
            <a:ext cx="14253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Deals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Product Sale/Purchase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Rack Sale/Purchase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Pipeline Sale/Purchase</a:t>
            </a:r>
            <a:endParaRPr lang="en-US" sz="900" dirty="0"/>
          </a:p>
        </p:txBody>
      </p:sp>
      <p:sp>
        <p:nvSpPr>
          <p:cNvPr id="76" name="TextBox 75"/>
          <p:cNvSpPr txBox="1"/>
          <p:nvPr/>
        </p:nvSpPr>
        <p:spPr>
          <a:xfrm>
            <a:off x="6739081" y="560144"/>
            <a:ext cx="1301959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Deals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Futures &amp; Financials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/>
              <a:t>EFPs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45902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5776" y="1539310"/>
            <a:ext cx="8467724" cy="1444959"/>
          </a:xfrm>
        </p:spPr>
        <p:txBody>
          <a:bodyPr/>
          <a:lstStyle/>
          <a:p>
            <a:pPr algn="ctr"/>
            <a:r>
              <a:rPr lang="en-US" sz="2800" dirty="0" smtClean="0"/>
              <a:t>Allegro</a:t>
            </a:r>
            <a:br>
              <a:rPr lang="en-US" sz="2800" dirty="0" smtClean="0"/>
            </a:br>
            <a:r>
              <a:rPr lang="en-US" sz="2800" dirty="0" smtClean="0"/>
              <a:t>Product Mapping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97230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0"/>
            <a:ext cx="8458200" cy="548879"/>
          </a:xfrm>
        </p:spPr>
        <p:txBody>
          <a:bodyPr/>
          <a:lstStyle/>
          <a:p>
            <a:r>
              <a:rPr lang="en-US" sz="2800" dirty="0" smtClean="0"/>
              <a:t>Horizon Products Mapped to Value Chains</a:t>
            </a:r>
            <a:endParaRPr lang="en-US" sz="2800" dirty="0"/>
          </a:p>
        </p:txBody>
      </p:sp>
      <p:grpSp>
        <p:nvGrpSpPr>
          <p:cNvPr id="39" name="Group 38"/>
          <p:cNvGrpSpPr/>
          <p:nvPr/>
        </p:nvGrpSpPr>
        <p:grpSpPr>
          <a:xfrm>
            <a:off x="800173" y="1319506"/>
            <a:ext cx="7512153" cy="2934626"/>
            <a:chOff x="407141" y="1367633"/>
            <a:chExt cx="7512153" cy="2934626"/>
          </a:xfrm>
        </p:grpSpPr>
        <p:sp>
          <p:nvSpPr>
            <p:cNvPr id="24" name="Rectangle 23"/>
            <p:cNvSpPr/>
            <p:nvPr/>
          </p:nvSpPr>
          <p:spPr>
            <a:xfrm>
              <a:off x="413325" y="1367962"/>
              <a:ext cx="7505967" cy="2922811"/>
            </a:xfrm>
            <a:prstGeom prst="rect">
              <a:avLst/>
            </a:prstGeom>
            <a:pattFill prst="dkUpDiag">
              <a:fgClr>
                <a:schemeClr val="bg1"/>
              </a:fgClr>
              <a:bgClr>
                <a:schemeClr val="bg1">
                  <a:lumMod val="85000"/>
                </a:schemeClr>
              </a:bgClr>
            </a:pattFill>
            <a:ln w="285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b="1" dirty="0"/>
            </a:p>
          </p:txBody>
        </p:sp>
        <p:sp>
          <p:nvSpPr>
            <p:cNvPr id="3" name="Rectangle 2"/>
            <p:cNvSpPr/>
            <p:nvPr/>
          </p:nvSpPr>
          <p:spPr>
            <a:xfrm>
              <a:off x="407142" y="1788753"/>
              <a:ext cx="3239902" cy="501101"/>
            </a:xfrm>
            <a:prstGeom prst="rect">
              <a:avLst/>
            </a:prstGeom>
            <a:solidFill>
              <a:schemeClr val="bg1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b="1" i="1" dirty="0" smtClean="0">
                  <a:solidFill>
                    <a:srgbClr val="0D67AD"/>
                  </a:solidFill>
                </a:rPr>
                <a:t>Upstream - E&amp;P</a:t>
              </a:r>
              <a:endParaRPr lang="en-US" sz="1400" b="1" i="1" dirty="0">
                <a:solidFill>
                  <a:srgbClr val="0D67AD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407142" y="2286737"/>
              <a:ext cx="3239902" cy="501101"/>
            </a:xfrm>
            <a:prstGeom prst="rect">
              <a:avLst/>
            </a:prstGeom>
            <a:solidFill>
              <a:schemeClr val="bg1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b="1" i="1" dirty="0" smtClean="0">
                  <a:solidFill>
                    <a:srgbClr val="0D67AD"/>
                  </a:solidFill>
                </a:rPr>
                <a:t>Midstream – Gathering &amp; Processing</a:t>
              </a:r>
              <a:endParaRPr lang="en-US" sz="1400" b="1" i="1" dirty="0">
                <a:solidFill>
                  <a:srgbClr val="0D67AD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407142" y="2784720"/>
              <a:ext cx="3239902" cy="501101"/>
            </a:xfrm>
            <a:prstGeom prst="rect">
              <a:avLst/>
            </a:prstGeom>
            <a:solidFill>
              <a:schemeClr val="bg1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b="1" i="1" dirty="0" smtClean="0">
                  <a:solidFill>
                    <a:srgbClr val="0D67AD"/>
                  </a:solidFill>
                </a:rPr>
                <a:t>Downstream – Refining/Fractionation</a:t>
              </a:r>
              <a:endParaRPr lang="en-US" sz="1400" b="1" i="1" dirty="0">
                <a:solidFill>
                  <a:srgbClr val="0D67AD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407142" y="3275819"/>
              <a:ext cx="3239902" cy="501101"/>
            </a:xfrm>
            <a:prstGeom prst="rect">
              <a:avLst/>
            </a:prstGeom>
            <a:solidFill>
              <a:schemeClr val="bg1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b="1" i="1" dirty="0" smtClean="0">
                  <a:solidFill>
                    <a:srgbClr val="0D67AD"/>
                  </a:solidFill>
                </a:rPr>
                <a:t>Downstream - Distribution</a:t>
              </a:r>
              <a:endParaRPr lang="en-US" sz="1400" b="1" i="1" dirty="0">
                <a:solidFill>
                  <a:srgbClr val="0D67AD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407141" y="3782669"/>
              <a:ext cx="3239902" cy="501101"/>
            </a:xfrm>
            <a:prstGeom prst="rect">
              <a:avLst/>
            </a:prstGeom>
            <a:solidFill>
              <a:schemeClr val="bg1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b="1" i="1" dirty="0" smtClean="0">
                  <a:solidFill>
                    <a:srgbClr val="0D67AD"/>
                  </a:solidFill>
                </a:rPr>
                <a:t>Downstream – End Customer</a:t>
              </a:r>
              <a:endParaRPr lang="en-US" sz="1400" b="1" i="1" dirty="0">
                <a:solidFill>
                  <a:srgbClr val="0D67AD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07142" y="1368264"/>
              <a:ext cx="3239902" cy="420490"/>
            </a:xfrm>
            <a:prstGeom prst="rect">
              <a:avLst/>
            </a:prstGeom>
            <a:solidFill>
              <a:schemeClr val="bg1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smtClean="0">
                  <a:solidFill>
                    <a:schemeClr val="tx1"/>
                  </a:solidFill>
                </a:rPr>
                <a:t>Business</a:t>
              </a:r>
              <a:endParaRPr 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647044" y="1368264"/>
              <a:ext cx="4272250" cy="211729"/>
            </a:xfrm>
            <a:prstGeom prst="rect">
              <a:avLst/>
            </a:prstGeom>
            <a:solidFill>
              <a:schemeClr val="bg1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smtClean="0">
                  <a:solidFill>
                    <a:schemeClr val="tx1"/>
                  </a:solidFill>
                </a:rPr>
                <a:t>Allegro Product</a:t>
              </a:r>
              <a:endParaRPr 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3647044" y="1583957"/>
              <a:ext cx="2133033" cy="211729"/>
            </a:xfrm>
            <a:prstGeom prst="rect">
              <a:avLst/>
            </a:prstGeom>
            <a:solidFill>
              <a:schemeClr val="bg1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smtClean="0">
                  <a:solidFill>
                    <a:schemeClr val="tx1"/>
                  </a:solidFill>
                </a:rPr>
                <a:t>Oil Value Chain</a:t>
              </a:r>
              <a:endParaRPr 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5786261" y="1583956"/>
              <a:ext cx="2133033" cy="211729"/>
            </a:xfrm>
            <a:prstGeom prst="rect">
              <a:avLst/>
            </a:prstGeom>
            <a:solidFill>
              <a:schemeClr val="bg1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smtClean="0">
                  <a:solidFill>
                    <a:schemeClr val="tx1"/>
                  </a:solidFill>
                </a:rPr>
                <a:t>Gas Value Chain</a:t>
              </a:r>
              <a:endParaRPr 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3669268" y="2156049"/>
              <a:ext cx="2095350" cy="756520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45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6350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b="1" dirty="0" smtClean="0">
                  <a:solidFill>
                    <a:schemeClr val="accent2">
                      <a:lumMod val="75000"/>
                    </a:schemeClr>
                  </a:solidFill>
                </a:rPr>
                <a:t>Crude Oil</a:t>
              </a:r>
              <a:endParaRPr lang="en-US" sz="11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669268" y="2888505"/>
              <a:ext cx="2095350" cy="1368084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63000">
                  <a:schemeClr val="accent2">
                    <a:lumMod val="75000"/>
                  </a:schemeClr>
                </a:gs>
              </a:gsLst>
              <a:lin ang="5400000" scaled="1"/>
              <a:tileRect/>
            </a:gradFill>
            <a:ln w="6350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b="1" dirty="0" smtClean="0">
                  <a:solidFill>
                    <a:schemeClr val="accent2">
                      <a:lumMod val="50000"/>
                    </a:schemeClr>
                  </a:solidFill>
                </a:rPr>
                <a:t>Refined Products</a:t>
              </a:r>
              <a:endParaRPr lang="en-US" sz="1100" b="1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5810325" y="2259986"/>
              <a:ext cx="2077466" cy="628520"/>
            </a:xfrm>
            <a:prstGeom prst="rect">
              <a:avLst/>
            </a:prstGeom>
            <a:gradFill>
              <a:gsLst>
                <a:gs pos="0">
                  <a:schemeClr val="tx2">
                    <a:lumMod val="20000"/>
                    <a:lumOff val="80000"/>
                  </a:schemeClr>
                </a:gs>
                <a:gs pos="56000">
                  <a:schemeClr val="tx2">
                    <a:lumMod val="40000"/>
                    <a:lumOff val="60000"/>
                  </a:schemeClr>
                </a:gs>
              </a:gsLst>
              <a:lin ang="5400000" scaled="1"/>
            </a:gradFill>
            <a:ln w="6350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b="1" dirty="0" smtClean="0">
                  <a:solidFill>
                    <a:srgbClr val="165699"/>
                  </a:solidFill>
                </a:rPr>
                <a:t>Midstream</a:t>
              </a:r>
              <a:endParaRPr lang="en-US" sz="1100" b="1" dirty="0">
                <a:solidFill>
                  <a:srgbClr val="165699"/>
                </a:solidFill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811578" y="2888176"/>
              <a:ext cx="2076213" cy="888745"/>
            </a:xfrm>
            <a:prstGeom prst="rect">
              <a:avLst/>
            </a:prstGeom>
            <a:gradFill>
              <a:gsLst>
                <a:gs pos="99000">
                  <a:schemeClr val="tx2">
                    <a:lumMod val="75000"/>
                  </a:schemeClr>
                </a:gs>
                <a:gs pos="57000">
                  <a:schemeClr val="tx2">
                    <a:lumMod val="40000"/>
                    <a:lumOff val="60000"/>
                  </a:schemeClr>
                </a:gs>
              </a:gsLst>
              <a:lin ang="5400000" scaled="1"/>
            </a:gradFill>
            <a:ln w="6350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b="1" dirty="0" smtClean="0">
                  <a:solidFill>
                    <a:srgbClr val="165699"/>
                  </a:solidFill>
                </a:rPr>
                <a:t>Natural Gas</a:t>
              </a:r>
              <a:endParaRPr lang="en-US" sz="1100" b="1" dirty="0">
                <a:solidFill>
                  <a:srgbClr val="165699"/>
                </a:solidFill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5804140" y="2784721"/>
              <a:ext cx="652807" cy="1471868"/>
            </a:xfrm>
            <a:prstGeom prst="rect">
              <a:avLst/>
            </a:prstGeom>
            <a:gradFill>
              <a:gsLst>
                <a:gs pos="62000">
                  <a:srgbClr val="33CCCC"/>
                </a:gs>
                <a:gs pos="89000">
                  <a:srgbClr val="009999"/>
                </a:gs>
                <a:gs pos="49000">
                  <a:schemeClr val="tx1">
                    <a:lumMod val="50000"/>
                    <a:lumOff val="50000"/>
                  </a:schemeClr>
                </a:gs>
                <a:gs pos="14000">
                  <a:schemeClr val="tx2">
                    <a:lumMod val="20000"/>
                    <a:lumOff val="80000"/>
                  </a:schemeClr>
                </a:gs>
              </a:gsLst>
              <a:lin ang="5400000" scaled="1"/>
            </a:gradFill>
            <a:ln w="6350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b="1" dirty="0" smtClean="0">
                  <a:solidFill>
                    <a:srgbClr val="165699"/>
                  </a:solidFill>
                </a:rPr>
                <a:t>NGLs</a:t>
              </a:r>
              <a:endParaRPr lang="en-US" sz="1100" b="1" dirty="0">
                <a:solidFill>
                  <a:srgbClr val="165699"/>
                </a:solidFill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231334" y="2787838"/>
              <a:ext cx="656458" cy="661215"/>
            </a:xfrm>
            <a:prstGeom prst="rect">
              <a:avLst/>
            </a:prstGeom>
            <a:gradFill>
              <a:gsLst>
                <a:gs pos="99000">
                  <a:schemeClr val="tx2">
                    <a:lumMod val="75000"/>
                  </a:schemeClr>
                </a:gs>
                <a:gs pos="73000">
                  <a:schemeClr val="tx1">
                    <a:lumMod val="50000"/>
                    <a:lumOff val="50000"/>
                  </a:schemeClr>
                </a:gs>
                <a:gs pos="45000">
                  <a:schemeClr val="tx1">
                    <a:lumMod val="50000"/>
                    <a:lumOff val="50000"/>
                  </a:schemeClr>
                </a:gs>
                <a:gs pos="10000">
                  <a:schemeClr val="tx2">
                    <a:lumMod val="20000"/>
                    <a:lumOff val="80000"/>
                  </a:schemeClr>
                </a:gs>
              </a:gsLst>
              <a:lin ang="5400000" scaled="1"/>
            </a:gradFill>
            <a:ln w="6350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b="1" dirty="0" smtClean="0">
                  <a:solidFill>
                    <a:srgbClr val="165699"/>
                  </a:solidFill>
                </a:rPr>
                <a:t>LNG</a:t>
              </a:r>
              <a:endParaRPr lang="en-US" sz="1100" b="1" dirty="0">
                <a:solidFill>
                  <a:srgbClr val="165699"/>
                </a:solidFill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5438274" y="2021420"/>
              <a:ext cx="2449517" cy="238565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36000">
                  <a:schemeClr val="tx2">
                    <a:lumMod val="20000"/>
                    <a:lumOff val="80000"/>
                  </a:schemeClr>
                </a:gs>
                <a:gs pos="100000">
                  <a:schemeClr val="tx2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 w="6350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b="1" dirty="0" smtClean="0">
                  <a:solidFill>
                    <a:schemeClr val="accent3">
                      <a:lumMod val="75000"/>
                    </a:schemeClr>
                  </a:solidFill>
                </a:rPr>
                <a:t>Producer Services</a:t>
              </a:r>
              <a:endParaRPr lang="en-US" sz="11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203032" y="1812659"/>
              <a:ext cx="3684759" cy="206638"/>
            </a:xfrm>
            <a:prstGeom prst="rect">
              <a:avLst/>
            </a:prstGeom>
            <a:gradFill flip="none" rotWithShape="1">
              <a:gsLst>
                <a:gs pos="31000">
                  <a:schemeClr val="accent2">
                    <a:lumMod val="40000"/>
                    <a:lumOff val="60000"/>
                  </a:schemeClr>
                </a:gs>
                <a:gs pos="9000">
                  <a:schemeClr val="accent2">
                    <a:lumMod val="40000"/>
                    <a:lumOff val="60000"/>
                  </a:schemeClr>
                </a:gs>
                <a:gs pos="57000">
                  <a:srgbClr val="C1E5CD"/>
                </a:gs>
                <a:gs pos="100000">
                  <a:schemeClr val="tx2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 w="6350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b="1" dirty="0" smtClean="0">
                  <a:solidFill>
                    <a:schemeClr val="accent3">
                      <a:lumMod val="75000"/>
                    </a:schemeClr>
                  </a:solidFill>
                </a:rPr>
                <a:t>Revenue</a:t>
              </a:r>
              <a:endParaRPr lang="en-US" sz="11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413325" y="1367633"/>
              <a:ext cx="7505967" cy="2922811"/>
            </a:xfrm>
            <a:prstGeom prst="rect">
              <a:avLst/>
            </a:prstGeom>
            <a:noFill/>
            <a:ln w="28575"/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b="1" dirty="0"/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407141" y="1788753"/>
              <a:ext cx="7512151" cy="0"/>
            </a:xfrm>
            <a:prstGeom prst="line">
              <a:avLst/>
            </a:prstGeom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flipH="1">
              <a:off x="3637767" y="1367633"/>
              <a:ext cx="9274" cy="2934626"/>
            </a:xfrm>
            <a:prstGeom prst="line">
              <a:avLst/>
            </a:prstGeom>
            <a:ln w="19050"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>
              <a:stCxn id="13" idx="3"/>
            </p:cNvCxnSpPr>
            <p:nvPr/>
          </p:nvCxnSpPr>
          <p:spPr>
            <a:xfrm>
              <a:off x="5780077" y="1689822"/>
              <a:ext cx="16042" cy="2600622"/>
            </a:xfrm>
            <a:prstGeom prst="line">
              <a:avLst/>
            </a:prstGeom>
            <a:ln w="19050"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00751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479" y="229679"/>
            <a:ext cx="7772400" cy="548879"/>
          </a:xfrm>
        </p:spPr>
        <p:txBody>
          <a:bodyPr/>
          <a:lstStyle/>
          <a:p>
            <a:r>
              <a:rPr lang="en-US" sz="2400" dirty="0" smtClean="0"/>
              <a:t>5 Questions - Part 1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888521"/>
            <a:ext cx="7772400" cy="3740629"/>
          </a:xfrm>
        </p:spPr>
        <p:txBody>
          <a:bodyPr/>
          <a:lstStyle/>
          <a:p>
            <a:r>
              <a:rPr lang="en-US" sz="2800" b="1" i="1" dirty="0" smtClean="0"/>
              <a:t>1. 	What is this?			2.  What is this?</a:t>
            </a:r>
            <a:endParaRPr lang="en-US" sz="2800" b="1" i="1" dirty="0"/>
          </a:p>
        </p:txBody>
      </p:sp>
      <p:grpSp>
        <p:nvGrpSpPr>
          <p:cNvPr id="4" name="Group 3"/>
          <p:cNvGrpSpPr/>
          <p:nvPr/>
        </p:nvGrpSpPr>
        <p:grpSpPr>
          <a:xfrm>
            <a:off x="527895" y="1650355"/>
            <a:ext cx="3649156" cy="2103398"/>
            <a:chOff x="0" y="0"/>
            <a:chExt cx="2859343" cy="1558364"/>
          </a:xfrm>
        </p:grpSpPr>
        <p:sp>
          <p:nvSpPr>
            <p:cNvPr id="5" name="Rectangle 4"/>
            <p:cNvSpPr/>
            <p:nvPr/>
          </p:nvSpPr>
          <p:spPr>
            <a:xfrm>
              <a:off x="1065213" y="1208766"/>
              <a:ext cx="725487" cy="45719"/>
            </a:xfrm>
            <a:prstGeom prst="rect">
              <a:avLst/>
            </a:prstGeom>
            <a:pattFill prst="ltVert">
              <a:fgClr>
                <a:schemeClr val="tx1"/>
              </a:fgClr>
              <a:bgClr>
                <a:schemeClr val="bg1"/>
              </a:bgClr>
            </a:pattFill>
            <a:ln w="3175" cmpd="sng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effectLst/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effectLst/>
                <a:latin typeface="Georgia"/>
                <a:ea typeface="Cambria"/>
                <a:cs typeface="Times New Roman"/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>
            <a:xfrm flipV="1">
              <a:off x="797721" y="1263901"/>
              <a:ext cx="267492" cy="291288"/>
            </a:xfrm>
            <a:prstGeom prst="line">
              <a:avLst/>
            </a:prstGeom>
            <a:ln w="1905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Parallelogram 6"/>
            <p:cNvSpPr/>
            <p:nvPr/>
          </p:nvSpPr>
          <p:spPr>
            <a:xfrm rot="5400000" flipV="1">
              <a:off x="750098" y="1243249"/>
              <a:ext cx="351670" cy="278560"/>
            </a:xfrm>
            <a:prstGeom prst="parallelogram">
              <a:avLst>
                <a:gd name="adj" fmla="val 111642"/>
              </a:avLst>
            </a:prstGeom>
            <a:pattFill prst="ltVert">
              <a:fgClr>
                <a:schemeClr val="tx1"/>
              </a:fgClr>
              <a:bgClr>
                <a:schemeClr val="bg1"/>
              </a:bgClr>
            </a:pattFill>
            <a:ln w="3175" cmpd="sng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effectLst/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effectLst/>
                <a:latin typeface="Georgia"/>
                <a:ea typeface="Cambria"/>
                <a:cs typeface="Times New Roman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0" y="0"/>
              <a:ext cx="2859343" cy="1558364"/>
              <a:chOff x="0" y="0"/>
              <a:chExt cx="2859343" cy="1558364"/>
            </a:xfrm>
          </p:grpSpPr>
          <p:sp>
            <p:nvSpPr>
              <p:cNvPr id="9" name="Rectangle 8"/>
              <p:cNvSpPr/>
              <p:nvPr/>
            </p:nvSpPr>
            <p:spPr>
              <a:xfrm>
                <a:off x="1362761" y="0"/>
                <a:ext cx="132372" cy="45719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solidFill>
                      <a:srgbClr val="0F243E"/>
                    </a:solidFill>
                    <a:effectLst/>
                    <a:latin typeface="Georgia"/>
                    <a:ea typeface="Times New Roman"/>
                    <a:cs typeface="Times New Roman"/>
                  </a:rPr>
                  <a:t> </a:t>
                </a:r>
                <a:endParaRPr lang="en-US" sz="1100">
                  <a:solidFill>
                    <a:srgbClr val="0F243E"/>
                  </a:solidFill>
                  <a:effectLst/>
                  <a:latin typeface="Georgia"/>
                  <a:ea typeface="Cambria"/>
                  <a:cs typeface="Times New Roman"/>
                </a:endParaRPr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1552327" y="1363821"/>
                <a:ext cx="403232" cy="113268"/>
              </a:xfrm>
              <a:custGeom>
                <a:avLst/>
                <a:gdLst>
                  <a:gd name="connsiteX0" fmla="*/ 403232 w 403232"/>
                  <a:gd name="connsiteY0" fmla="*/ 103664 h 113268"/>
                  <a:gd name="connsiteX1" fmla="*/ 193682 w 403232"/>
                  <a:gd name="connsiteY1" fmla="*/ 100489 h 113268"/>
                  <a:gd name="connsiteX2" fmla="*/ 171457 w 403232"/>
                  <a:gd name="connsiteY2" fmla="*/ 87789 h 113268"/>
                  <a:gd name="connsiteX3" fmla="*/ 152407 w 403232"/>
                  <a:gd name="connsiteY3" fmla="*/ 78264 h 113268"/>
                  <a:gd name="connsiteX4" fmla="*/ 146057 w 403232"/>
                  <a:gd name="connsiteY4" fmla="*/ 68739 h 113268"/>
                  <a:gd name="connsiteX5" fmla="*/ 139707 w 403232"/>
                  <a:gd name="connsiteY5" fmla="*/ 52864 h 113268"/>
                  <a:gd name="connsiteX6" fmla="*/ 130182 w 403232"/>
                  <a:gd name="connsiteY6" fmla="*/ 46514 h 113268"/>
                  <a:gd name="connsiteX7" fmla="*/ 114307 w 403232"/>
                  <a:gd name="connsiteY7" fmla="*/ 33814 h 113268"/>
                  <a:gd name="connsiteX8" fmla="*/ 101607 w 403232"/>
                  <a:gd name="connsiteY8" fmla="*/ 27464 h 113268"/>
                  <a:gd name="connsiteX9" fmla="*/ 66682 w 403232"/>
                  <a:gd name="connsiteY9" fmla="*/ 5239 h 113268"/>
                  <a:gd name="connsiteX10" fmla="*/ 7 w 403232"/>
                  <a:gd name="connsiteY10" fmla="*/ 14764 h 113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03232" h="113268">
                    <a:moveTo>
                      <a:pt x="403232" y="103664"/>
                    </a:moveTo>
                    <a:cubicBezTo>
                      <a:pt x="327218" y="118867"/>
                      <a:pt x="354455" y="114675"/>
                      <a:pt x="193682" y="100489"/>
                    </a:cubicBezTo>
                    <a:cubicBezTo>
                      <a:pt x="185182" y="99739"/>
                      <a:pt x="178970" y="91834"/>
                      <a:pt x="171457" y="87789"/>
                    </a:cubicBezTo>
                    <a:cubicBezTo>
                      <a:pt x="165206" y="84423"/>
                      <a:pt x="158757" y="81439"/>
                      <a:pt x="152407" y="78264"/>
                    </a:cubicBezTo>
                    <a:cubicBezTo>
                      <a:pt x="150290" y="75089"/>
                      <a:pt x="147764" y="72152"/>
                      <a:pt x="146057" y="68739"/>
                    </a:cubicBezTo>
                    <a:cubicBezTo>
                      <a:pt x="143508" y="63641"/>
                      <a:pt x="143020" y="57502"/>
                      <a:pt x="139707" y="52864"/>
                    </a:cubicBezTo>
                    <a:cubicBezTo>
                      <a:pt x="137489" y="49759"/>
                      <a:pt x="133235" y="48804"/>
                      <a:pt x="130182" y="46514"/>
                    </a:cubicBezTo>
                    <a:cubicBezTo>
                      <a:pt x="124761" y="42448"/>
                      <a:pt x="119946" y="37573"/>
                      <a:pt x="114307" y="33814"/>
                    </a:cubicBezTo>
                    <a:cubicBezTo>
                      <a:pt x="110369" y="31189"/>
                      <a:pt x="105303" y="30421"/>
                      <a:pt x="101607" y="27464"/>
                    </a:cubicBezTo>
                    <a:cubicBezTo>
                      <a:pt x="71119" y="3074"/>
                      <a:pt x="95943" y="11091"/>
                      <a:pt x="66682" y="5239"/>
                    </a:cubicBezTo>
                    <a:cubicBezTo>
                      <a:pt x="-2107" y="8515"/>
                      <a:pt x="7" y="-13836"/>
                      <a:pt x="7" y="14764"/>
                    </a:cubicBezTo>
                  </a:path>
                </a:pathLst>
              </a:custGeom>
              <a:ln w="12700" cmpd="sng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solidFill>
                      <a:srgbClr val="0F243E"/>
                    </a:solidFill>
                    <a:effectLst/>
                    <a:latin typeface="Georgia"/>
                    <a:ea typeface="Times New Roman"/>
                    <a:cs typeface="Times New Roman"/>
                  </a:rPr>
                  <a:t> </a:t>
                </a:r>
                <a:endParaRPr lang="en-US" sz="1100">
                  <a:solidFill>
                    <a:srgbClr val="0F243E"/>
                  </a:solidFill>
                  <a:effectLst/>
                  <a:latin typeface="Georgia"/>
                  <a:ea typeface="Cambria"/>
                  <a:cs typeface="Times New Roman"/>
                </a:endParaRPr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1568450" y="1489710"/>
                <a:ext cx="365125" cy="34925"/>
              </a:xfrm>
              <a:custGeom>
                <a:avLst/>
                <a:gdLst>
                  <a:gd name="connsiteX0" fmla="*/ 365125 w 365125"/>
                  <a:gd name="connsiteY0" fmla="*/ 0 h 34925"/>
                  <a:gd name="connsiteX1" fmla="*/ 209550 w 365125"/>
                  <a:gd name="connsiteY1" fmla="*/ 0 h 34925"/>
                  <a:gd name="connsiteX2" fmla="*/ 127000 w 365125"/>
                  <a:gd name="connsiteY2" fmla="*/ 3175 h 34925"/>
                  <a:gd name="connsiteX3" fmla="*/ 104775 w 365125"/>
                  <a:gd name="connsiteY3" fmla="*/ 9525 h 34925"/>
                  <a:gd name="connsiteX4" fmla="*/ 92075 w 365125"/>
                  <a:gd name="connsiteY4" fmla="*/ 15875 h 34925"/>
                  <a:gd name="connsiteX5" fmla="*/ 85725 w 365125"/>
                  <a:gd name="connsiteY5" fmla="*/ 25400 h 34925"/>
                  <a:gd name="connsiteX6" fmla="*/ 76200 w 365125"/>
                  <a:gd name="connsiteY6" fmla="*/ 28575 h 34925"/>
                  <a:gd name="connsiteX7" fmla="*/ 53975 w 365125"/>
                  <a:gd name="connsiteY7" fmla="*/ 34925 h 34925"/>
                  <a:gd name="connsiteX8" fmla="*/ 31750 w 365125"/>
                  <a:gd name="connsiteY8" fmla="*/ 28575 h 34925"/>
                  <a:gd name="connsiteX9" fmla="*/ 0 w 365125"/>
                  <a:gd name="connsiteY9" fmla="*/ 22225 h 34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65125" h="34925">
                    <a:moveTo>
                      <a:pt x="365125" y="0"/>
                    </a:moveTo>
                    <a:cubicBezTo>
                      <a:pt x="301666" y="12692"/>
                      <a:pt x="371133" y="0"/>
                      <a:pt x="209550" y="0"/>
                    </a:cubicBezTo>
                    <a:cubicBezTo>
                      <a:pt x="182013" y="0"/>
                      <a:pt x="154517" y="2117"/>
                      <a:pt x="127000" y="3175"/>
                    </a:cubicBezTo>
                    <a:cubicBezTo>
                      <a:pt x="120555" y="4786"/>
                      <a:pt x="111152" y="6792"/>
                      <a:pt x="104775" y="9525"/>
                    </a:cubicBezTo>
                    <a:cubicBezTo>
                      <a:pt x="100425" y="11389"/>
                      <a:pt x="96308" y="13758"/>
                      <a:pt x="92075" y="15875"/>
                    </a:cubicBezTo>
                    <a:cubicBezTo>
                      <a:pt x="89958" y="19050"/>
                      <a:pt x="88705" y="23016"/>
                      <a:pt x="85725" y="25400"/>
                    </a:cubicBezTo>
                    <a:cubicBezTo>
                      <a:pt x="83112" y="27491"/>
                      <a:pt x="79418" y="27656"/>
                      <a:pt x="76200" y="28575"/>
                    </a:cubicBezTo>
                    <a:cubicBezTo>
                      <a:pt x="48293" y="36548"/>
                      <a:pt x="76813" y="27312"/>
                      <a:pt x="53975" y="34925"/>
                    </a:cubicBezTo>
                    <a:cubicBezTo>
                      <a:pt x="46862" y="32554"/>
                      <a:pt x="39154" y="29714"/>
                      <a:pt x="31750" y="28575"/>
                    </a:cubicBezTo>
                    <a:cubicBezTo>
                      <a:pt x="169" y="23716"/>
                      <a:pt x="10189" y="32414"/>
                      <a:pt x="0" y="22225"/>
                    </a:cubicBezTo>
                  </a:path>
                </a:pathLst>
              </a:custGeom>
              <a:ln w="12700" cmpd="sng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solidFill>
                      <a:srgbClr val="0F243E"/>
                    </a:solidFill>
                    <a:effectLst/>
                    <a:latin typeface="Georgia"/>
                    <a:ea typeface="Times New Roman"/>
                    <a:cs typeface="Times New Roman"/>
                  </a:rPr>
                  <a:t> </a:t>
                </a:r>
                <a:endParaRPr lang="en-US" sz="1100">
                  <a:solidFill>
                    <a:srgbClr val="0F243E"/>
                  </a:solidFill>
                  <a:effectLst/>
                  <a:latin typeface="Georgia"/>
                  <a:ea typeface="Cambria"/>
                  <a:cs typeface="Times New Roman"/>
                </a:endParaRPr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1784350" y="1251585"/>
                <a:ext cx="149225" cy="270634"/>
              </a:xfrm>
              <a:custGeom>
                <a:avLst/>
                <a:gdLst>
                  <a:gd name="connsiteX0" fmla="*/ 149225 w 149225"/>
                  <a:gd name="connsiteY0" fmla="*/ 152400 h 152400"/>
                  <a:gd name="connsiteX1" fmla="*/ 88900 w 149225"/>
                  <a:gd name="connsiteY1" fmla="*/ 149225 h 152400"/>
                  <a:gd name="connsiteX2" fmla="*/ 79375 w 149225"/>
                  <a:gd name="connsiteY2" fmla="*/ 146050 h 152400"/>
                  <a:gd name="connsiteX3" fmla="*/ 69850 w 149225"/>
                  <a:gd name="connsiteY3" fmla="*/ 139700 h 152400"/>
                  <a:gd name="connsiteX4" fmla="*/ 60325 w 149225"/>
                  <a:gd name="connsiteY4" fmla="*/ 120650 h 152400"/>
                  <a:gd name="connsiteX5" fmla="*/ 63500 w 149225"/>
                  <a:gd name="connsiteY5" fmla="*/ 104775 h 152400"/>
                  <a:gd name="connsiteX6" fmla="*/ 60325 w 149225"/>
                  <a:gd name="connsiteY6" fmla="*/ 60325 h 152400"/>
                  <a:gd name="connsiteX7" fmla="*/ 57150 w 149225"/>
                  <a:gd name="connsiteY7" fmla="*/ 50800 h 152400"/>
                  <a:gd name="connsiteX8" fmla="*/ 47625 w 149225"/>
                  <a:gd name="connsiteY8" fmla="*/ 41275 h 152400"/>
                  <a:gd name="connsiteX9" fmla="*/ 41275 w 149225"/>
                  <a:gd name="connsiteY9" fmla="*/ 31750 h 152400"/>
                  <a:gd name="connsiteX10" fmla="*/ 44450 w 149225"/>
                  <a:gd name="connsiteY10" fmla="*/ 19050 h 152400"/>
                  <a:gd name="connsiteX11" fmla="*/ 41275 w 149225"/>
                  <a:gd name="connsiteY11" fmla="*/ 9525 h 152400"/>
                  <a:gd name="connsiteX12" fmla="*/ 22225 w 149225"/>
                  <a:gd name="connsiteY12" fmla="*/ 0 h 152400"/>
                  <a:gd name="connsiteX13" fmla="*/ 0 w 149225"/>
                  <a:gd name="connsiteY13" fmla="*/ 3175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9225" h="152400">
                    <a:moveTo>
                      <a:pt x="149225" y="152400"/>
                    </a:moveTo>
                    <a:cubicBezTo>
                      <a:pt x="129117" y="151342"/>
                      <a:pt x="108953" y="151048"/>
                      <a:pt x="88900" y="149225"/>
                    </a:cubicBezTo>
                    <a:cubicBezTo>
                      <a:pt x="85567" y="148922"/>
                      <a:pt x="82368" y="147547"/>
                      <a:pt x="79375" y="146050"/>
                    </a:cubicBezTo>
                    <a:cubicBezTo>
                      <a:pt x="75962" y="144343"/>
                      <a:pt x="73025" y="141817"/>
                      <a:pt x="69850" y="139700"/>
                    </a:cubicBezTo>
                    <a:cubicBezTo>
                      <a:pt x="66639" y="134884"/>
                      <a:pt x="60325" y="127223"/>
                      <a:pt x="60325" y="120650"/>
                    </a:cubicBezTo>
                    <a:cubicBezTo>
                      <a:pt x="60325" y="115254"/>
                      <a:pt x="62442" y="110067"/>
                      <a:pt x="63500" y="104775"/>
                    </a:cubicBezTo>
                    <a:cubicBezTo>
                      <a:pt x="62442" y="89958"/>
                      <a:pt x="62061" y="75078"/>
                      <a:pt x="60325" y="60325"/>
                    </a:cubicBezTo>
                    <a:cubicBezTo>
                      <a:pt x="59934" y="57001"/>
                      <a:pt x="59006" y="53585"/>
                      <a:pt x="57150" y="50800"/>
                    </a:cubicBezTo>
                    <a:cubicBezTo>
                      <a:pt x="54659" y="47064"/>
                      <a:pt x="50500" y="44724"/>
                      <a:pt x="47625" y="41275"/>
                    </a:cubicBezTo>
                    <a:cubicBezTo>
                      <a:pt x="45182" y="38344"/>
                      <a:pt x="43392" y="34925"/>
                      <a:pt x="41275" y="31750"/>
                    </a:cubicBezTo>
                    <a:cubicBezTo>
                      <a:pt x="42333" y="27517"/>
                      <a:pt x="44450" y="23414"/>
                      <a:pt x="44450" y="19050"/>
                    </a:cubicBezTo>
                    <a:cubicBezTo>
                      <a:pt x="44450" y="15703"/>
                      <a:pt x="43366" y="12138"/>
                      <a:pt x="41275" y="9525"/>
                    </a:cubicBezTo>
                    <a:cubicBezTo>
                      <a:pt x="36799" y="3930"/>
                      <a:pt x="28500" y="2092"/>
                      <a:pt x="22225" y="0"/>
                    </a:cubicBezTo>
                    <a:lnTo>
                      <a:pt x="0" y="3175"/>
                    </a:lnTo>
                  </a:path>
                </a:pathLst>
              </a:custGeom>
              <a:ln w="12700" cmpd="sng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solidFill>
                      <a:srgbClr val="0F243E"/>
                    </a:solidFill>
                    <a:effectLst/>
                    <a:latin typeface="Georgia"/>
                    <a:ea typeface="Times New Roman"/>
                    <a:cs typeface="Times New Roman"/>
                  </a:rPr>
                  <a:t> </a:t>
                </a:r>
                <a:endParaRPr lang="en-US" sz="1100">
                  <a:solidFill>
                    <a:srgbClr val="0F243E"/>
                  </a:solidFill>
                  <a:effectLst/>
                  <a:latin typeface="Georgia"/>
                  <a:ea typeface="Cambria"/>
                  <a:cs typeface="Times New Roman"/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1417414" y="62507"/>
                <a:ext cx="19574" cy="1463676"/>
              </a:xfrm>
              <a:prstGeom prst="rect">
                <a:avLst/>
              </a:prstGeom>
              <a:pattFill prst="smConfetti">
                <a:fgClr>
                  <a:srgbClr val="800000"/>
                </a:fgClr>
                <a:bgClr>
                  <a:schemeClr val="bg1">
                    <a:lumMod val="50000"/>
                  </a:schemeClr>
                </a:bgClr>
              </a:pattFill>
              <a:ln w="3175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/>
                    <a:cs typeface="Times New Roman"/>
                  </a:rPr>
                  <a:t> </a:t>
                </a:r>
                <a:endParaRPr lang="en-US" sz="1000">
                  <a:solidFill>
                    <a:srgbClr val="0F243E"/>
                  </a:solidFill>
                  <a:effectLst/>
                  <a:latin typeface="Times"/>
                  <a:ea typeface="MS Mincho"/>
                  <a:cs typeface="Times New Roman"/>
                </a:endParaRPr>
              </a:p>
            </p:txBody>
          </p:sp>
          <p:sp>
            <p:nvSpPr>
              <p:cNvPr id="14" name="Trapezoid 13"/>
              <p:cNvSpPr/>
              <p:nvPr/>
            </p:nvSpPr>
            <p:spPr>
              <a:xfrm>
                <a:off x="1387558" y="735865"/>
                <a:ext cx="78430" cy="135464"/>
              </a:xfrm>
              <a:prstGeom prst="trapezoid">
                <a:avLst>
                  <a:gd name="adj" fmla="val 15244"/>
                </a:avLst>
              </a:prstGeom>
              <a:solidFill>
                <a:srgbClr val="C00000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/>
                    <a:cs typeface="Times New Roman"/>
                  </a:rPr>
                  <a:t> </a:t>
                </a:r>
                <a:endParaRPr lang="en-US" sz="1000">
                  <a:solidFill>
                    <a:srgbClr val="0F243E"/>
                  </a:solidFill>
                  <a:effectLst/>
                  <a:latin typeface="Times"/>
                  <a:ea typeface="MS Mincho"/>
                  <a:cs typeface="Times New Roman"/>
                </a:endParaRPr>
              </a:p>
            </p:txBody>
          </p:sp>
          <p:sp>
            <p:nvSpPr>
              <p:cNvPr id="15" name="Trapezoid 14"/>
              <p:cNvSpPr/>
              <p:nvPr/>
            </p:nvSpPr>
            <p:spPr>
              <a:xfrm flipV="1">
                <a:off x="1383603" y="821109"/>
                <a:ext cx="86339" cy="80617"/>
              </a:xfrm>
              <a:prstGeom prst="trapezoid">
                <a:avLst>
                  <a:gd name="adj" fmla="val 15244"/>
                </a:avLst>
              </a:prstGeom>
              <a:solidFill>
                <a:srgbClr val="C00000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/>
                    <a:cs typeface="Times New Roman"/>
                  </a:rPr>
                  <a:t> </a:t>
                </a:r>
                <a:endParaRPr lang="en-US" sz="1000">
                  <a:solidFill>
                    <a:srgbClr val="0F243E"/>
                  </a:solidFill>
                  <a:effectLst/>
                  <a:latin typeface="Times"/>
                  <a:ea typeface="MS Mincho"/>
                  <a:cs typeface="Times New Roman"/>
                </a:endParaRPr>
              </a:p>
            </p:txBody>
          </p:sp>
          <p:cxnSp>
            <p:nvCxnSpPr>
              <p:cNvPr id="16" name="Straight Connector 15"/>
              <p:cNvCxnSpPr/>
              <p:nvPr/>
            </p:nvCxnSpPr>
            <p:spPr>
              <a:xfrm>
                <a:off x="1184233" y="1276863"/>
                <a:ext cx="493318" cy="1520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/>
              <p:nvPr/>
            </p:nvCxnSpPr>
            <p:spPr>
              <a:xfrm flipV="1">
                <a:off x="1281282" y="544893"/>
                <a:ext cx="299220" cy="529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>
                <a:off x="1250305" y="775909"/>
                <a:ext cx="361173" cy="264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>
                <a:off x="1300395" y="334758"/>
                <a:ext cx="260994" cy="0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>
                <a:off x="1220812" y="1021661"/>
                <a:ext cx="420160" cy="2313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 flipH="1" flipV="1">
                <a:off x="1522668" y="90261"/>
                <a:ext cx="186519" cy="1442530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>
                <a:off x="1334832" y="159645"/>
                <a:ext cx="217495" cy="170487"/>
              </a:xfrm>
              <a:prstGeom prst="line">
                <a:avLst/>
              </a:prstGeom>
              <a:solidFill>
                <a:schemeClr val="bg2"/>
              </a:solidFill>
              <a:ln w="3175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/>
              <p:nvPr/>
            </p:nvCxnSpPr>
            <p:spPr>
              <a:xfrm>
                <a:off x="1308798" y="339383"/>
                <a:ext cx="276482" cy="205510"/>
              </a:xfrm>
              <a:prstGeom prst="line">
                <a:avLst/>
              </a:prstGeom>
              <a:solidFill>
                <a:schemeClr val="bg2"/>
              </a:solidFill>
              <a:ln w="3175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 flipV="1">
                <a:off x="1152927" y="90261"/>
                <a:ext cx="186519" cy="1442530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Rectangle 24"/>
              <p:cNvSpPr/>
              <p:nvPr/>
            </p:nvSpPr>
            <p:spPr>
              <a:xfrm>
                <a:off x="1081088" y="1526184"/>
                <a:ext cx="695324" cy="19824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/>
                    <a:cs typeface="Times New Roman"/>
                  </a:rPr>
                  <a:t> </a:t>
                </a:r>
                <a:endParaRPr lang="en-US" sz="1000">
                  <a:solidFill>
                    <a:srgbClr val="0F243E"/>
                  </a:solidFill>
                  <a:effectLst/>
                  <a:latin typeface="Times"/>
                  <a:ea typeface="MS Mincho"/>
                  <a:cs typeface="Times New Roman"/>
                </a:endParaRPr>
              </a:p>
            </p:txBody>
          </p:sp>
          <p:sp>
            <p:nvSpPr>
              <p:cNvPr id="26" name="Trapezoid 25"/>
              <p:cNvSpPr/>
              <p:nvPr/>
            </p:nvSpPr>
            <p:spPr>
              <a:xfrm>
                <a:off x="1308469" y="22860"/>
                <a:ext cx="243858" cy="135464"/>
              </a:xfrm>
              <a:prstGeom prst="trapezoid">
                <a:avLst>
                  <a:gd name="adj" fmla="val 15244"/>
                </a:avLst>
              </a:prstGeom>
              <a:solidFill>
                <a:schemeClr val="bg2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/>
                    <a:cs typeface="Times New Roman"/>
                  </a:rPr>
                  <a:t> </a:t>
                </a:r>
                <a:endParaRPr lang="en-US" sz="1000">
                  <a:solidFill>
                    <a:srgbClr val="0F243E"/>
                  </a:solidFill>
                  <a:effectLst/>
                  <a:latin typeface="Times"/>
                  <a:ea typeface="MS Mincho"/>
                  <a:cs typeface="Times New Roman"/>
                </a:endParaRPr>
              </a:p>
            </p:txBody>
          </p:sp>
          <p:cxnSp>
            <p:nvCxnSpPr>
              <p:cNvPr id="27" name="Straight Connector 26"/>
              <p:cNvCxnSpPr/>
              <p:nvPr/>
            </p:nvCxnSpPr>
            <p:spPr>
              <a:xfrm>
                <a:off x="1285072" y="550179"/>
                <a:ext cx="323276" cy="222690"/>
              </a:xfrm>
              <a:prstGeom prst="line">
                <a:avLst/>
              </a:prstGeom>
              <a:solidFill>
                <a:schemeClr val="bg2"/>
              </a:solidFill>
              <a:ln w="3175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1254754" y="777495"/>
                <a:ext cx="379956" cy="243175"/>
              </a:xfrm>
              <a:prstGeom prst="line">
                <a:avLst/>
              </a:prstGeom>
              <a:solidFill>
                <a:schemeClr val="bg2"/>
              </a:solidFill>
              <a:ln w="3175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1217846" y="1018027"/>
                <a:ext cx="449818" cy="257052"/>
              </a:xfrm>
              <a:prstGeom prst="line">
                <a:avLst/>
              </a:prstGeom>
              <a:solidFill>
                <a:schemeClr val="bg2"/>
              </a:solidFill>
              <a:ln w="3175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1194120" y="1278383"/>
                <a:ext cx="506499" cy="244496"/>
              </a:xfrm>
              <a:prstGeom prst="line">
                <a:avLst/>
              </a:prstGeom>
              <a:solidFill>
                <a:schemeClr val="bg2"/>
              </a:solidFill>
              <a:ln w="3175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 flipH="1">
                <a:off x="1307810" y="158984"/>
                <a:ext cx="217495" cy="170487"/>
              </a:xfrm>
              <a:prstGeom prst="line">
                <a:avLst/>
              </a:prstGeom>
              <a:solidFill>
                <a:schemeClr val="bg2"/>
              </a:solidFill>
              <a:ln w="3175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 flipH="1">
                <a:off x="1281776" y="338723"/>
                <a:ext cx="276482" cy="205510"/>
              </a:xfrm>
              <a:prstGeom prst="line">
                <a:avLst/>
              </a:prstGeom>
              <a:solidFill>
                <a:schemeClr val="bg2"/>
              </a:solidFill>
              <a:ln w="3175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 flipH="1">
                <a:off x="1258050" y="549519"/>
                <a:ext cx="323276" cy="222690"/>
              </a:xfrm>
              <a:prstGeom prst="line">
                <a:avLst/>
              </a:prstGeom>
              <a:solidFill>
                <a:schemeClr val="bg2"/>
              </a:solidFill>
              <a:ln w="3175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 flipH="1">
                <a:off x="1227732" y="776835"/>
                <a:ext cx="379956" cy="243175"/>
              </a:xfrm>
              <a:prstGeom prst="line">
                <a:avLst/>
              </a:prstGeom>
              <a:solidFill>
                <a:schemeClr val="bg2"/>
              </a:solidFill>
              <a:ln w="3175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 flipH="1">
                <a:off x="1190824" y="1017366"/>
                <a:ext cx="449818" cy="257052"/>
              </a:xfrm>
              <a:prstGeom prst="line">
                <a:avLst/>
              </a:prstGeom>
              <a:solidFill>
                <a:schemeClr val="bg2"/>
              </a:solidFill>
              <a:ln w="3175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 flipH="1">
                <a:off x="1167098" y="1277723"/>
                <a:ext cx="506499" cy="244496"/>
              </a:xfrm>
              <a:prstGeom prst="line">
                <a:avLst/>
              </a:prstGeom>
              <a:solidFill>
                <a:schemeClr val="bg2"/>
              </a:solidFill>
              <a:ln w="3175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>
              <a:xfrm>
                <a:off x="1246351" y="788464"/>
                <a:ext cx="361173" cy="264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/>
              <p:cNvCxnSpPr/>
              <p:nvPr/>
            </p:nvCxnSpPr>
            <p:spPr>
              <a:xfrm>
                <a:off x="1776412" y="1281894"/>
                <a:ext cx="0" cy="270929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/>
              <p:cNvCxnSpPr/>
              <p:nvPr/>
            </p:nvCxnSpPr>
            <p:spPr>
              <a:xfrm>
                <a:off x="0" y="1547792"/>
                <a:ext cx="2859343" cy="10572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/>
              <p:cNvCxnSpPr/>
              <p:nvPr/>
            </p:nvCxnSpPr>
            <p:spPr>
              <a:xfrm>
                <a:off x="1081088" y="1276863"/>
                <a:ext cx="0" cy="270929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Rectangle 40"/>
              <p:cNvSpPr/>
              <p:nvPr/>
            </p:nvSpPr>
            <p:spPr>
              <a:xfrm>
                <a:off x="1065213" y="1244216"/>
                <a:ext cx="725487" cy="45719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/>
                    <a:cs typeface="Times New Roman"/>
                  </a:rPr>
                  <a:t> </a:t>
                </a:r>
                <a:endParaRPr lang="en-US" sz="1000">
                  <a:solidFill>
                    <a:srgbClr val="0F243E"/>
                  </a:solidFill>
                  <a:effectLst/>
                  <a:latin typeface="Times"/>
                  <a:ea typeface="MS Mincho"/>
                  <a:cs typeface="Times New Roman"/>
                </a:endParaRPr>
              </a:p>
            </p:txBody>
          </p:sp>
          <p:cxnSp>
            <p:nvCxnSpPr>
              <p:cNvPr id="42" name="Straight Connector 41"/>
              <p:cNvCxnSpPr/>
              <p:nvPr/>
            </p:nvCxnSpPr>
            <p:spPr>
              <a:xfrm flipH="1">
                <a:off x="1075487" y="1281894"/>
                <a:ext cx="115337" cy="265898"/>
              </a:xfrm>
              <a:prstGeom prst="line">
                <a:avLst/>
              </a:prstGeom>
              <a:solidFill>
                <a:schemeClr val="bg2"/>
              </a:solidFill>
              <a:ln w="3175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/>
              <p:cNvCxnSpPr/>
              <p:nvPr/>
            </p:nvCxnSpPr>
            <p:spPr>
              <a:xfrm>
                <a:off x="1667664" y="1281894"/>
                <a:ext cx="108748" cy="254202"/>
              </a:xfrm>
              <a:prstGeom prst="line">
                <a:avLst/>
              </a:prstGeom>
              <a:solidFill>
                <a:schemeClr val="bg2"/>
              </a:solidFill>
              <a:ln w="3175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/>
              <p:nvPr/>
            </p:nvCxnSpPr>
            <p:spPr>
              <a:xfrm>
                <a:off x="1089620" y="1318510"/>
                <a:ext cx="695324" cy="0"/>
              </a:xfrm>
              <a:prstGeom prst="line">
                <a:avLst/>
              </a:prstGeom>
              <a:solidFill>
                <a:schemeClr val="bg2"/>
              </a:solidFill>
              <a:ln w="3175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Rectangle 44"/>
              <p:cNvSpPr/>
              <p:nvPr/>
            </p:nvSpPr>
            <p:spPr>
              <a:xfrm>
                <a:off x="1289800" y="1269349"/>
                <a:ext cx="273605" cy="266747"/>
              </a:xfrm>
              <a:prstGeom prst="rect">
                <a:avLst/>
              </a:prstGeom>
              <a:solidFill>
                <a:schemeClr val="bg2"/>
              </a:solidFill>
              <a:ln w="3175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solidFill>
                      <a:srgbClr val="0F243E"/>
                    </a:solidFill>
                    <a:effectLst/>
                    <a:latin typeface="Georgia"/>
                    <a:ea typeface="Times New Roman"/>
                    <a:cs typeface="Times New Roman"/>
                  </a:rPr>
                  <a:t> </a:t>
                </a:r>
                <a:endParaRPr lang="en-US" sz="1100">
                  <a:solidFill>
                    <a:srgbClr val="0F243E"/>
                  </a:solidFill>
                  <a:effectLst/>
                  <a:latin typeface="Georgia"/>
                  <a:ea typeface="Cambria"/>
                  <a:cs typeface="Times New Roman"/>
                </a:endParaRPr>
              </a:p>
            </p:txBody>
          </p:sp>
          <p:sp>
            <p:nvSpPr>
              <p:cNvPr id="46" name="Rectangle 45"/>
              <p:cNvSpPr/>
              <p:nvPr/>
            </p:nvSpPr>
            <p:spPr>
              <a:xfrm>
                <a:off x="1396138" y="1196066"/>
                <a:ext cx="69850" cy="45719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175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solidFill>
                      <a:srgbClr val="0F243E"/>
                    </a:solidFill>
                    <a:effectLst/>
                    <a:latin typeface="Georgia"/>
                    <a:ea typeface="Times New Roman"/>
                    <a:cs typeface="Times New Roman"/>
                  </a:rPr>
                  <a:t> </a:t>
                </a:r>
                <a:endParaRPr lang="en-US" sz="1100">
                  <a:solidFill>
                    <a:srgbClr val="0F243E"/>
                  </a:solidFill>
                  <a:effectLst/>
                  <a:latin typeface="Georgia"/>
                  <a:ea typeface="Cambria"/>
                  <a:cs typeface="Times New Roman"/>
                </a:endParaRPr>
              </a:p>
            </p:txBody>
          </p:sp>
          <p:cxnSp>
            <p:nvCxnSpPr>
              <p:cNvPr id="47" name="Straight Connector 46"/>
              <p:cNvCxnSpPr/>
              <p:nvPr/>
            </p:nvCxnSpPr>
            <p:spPr>
              <a:xfrm>
                <a:off x="1331111" y="1199766"/>
                <a:ext cx="194194" cy="1388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/>
              <p:cNvCxnSpPr/>
              <p:nvPr/>
            </p:nvCxnSpPr>
            <p:spPr>
              <a:xfrm flipH="1">
                <a:off x="1321498" y="1172773"/>
                <a:ext cx="2966" cy="362714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483B37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/>
              <p:cNvCxnSpPr/>
              <p:nvPr/>
            </p:nvCxnSpPr>
            <p:spPr>
              <a:xfrm flipH="1">
                <a:off x="1528480" y="1173382"/>
                <a:ext cx="2966" cy="362714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483B37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/>
              <p:cNvCxnSpPr/>
              <p:nvPr/>
            </p:nvCxnSpPr>
            <p:spPr>
              <a:xfrm flipH="1">
                <a:off x="1362761" y="1173990"/>
                <a:ext cx="2966" cy="362714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483B37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>
              <a:xfrm flipH="1">
                <a:off x="1492167" y="1172773"/>
                <a:ext cx="2966" cy="362714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483B37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>
              <a:xfrm flipH="1">
                <a:off x="1405849" y="1170077"/>
                <a:ext cx="2966" cy="362714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483B37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/>
              <p:cNvCxnSpPr/>
              <p:nvPr/>
            </p:nvCxnSpPr>
            <p:spPr>
              <a:xfrm flipH="1">
                <a:off x="1445898" y="1175475"/>
                <a:ext cx="2966" cy="362714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483B37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Rectangle 53"/>
              <p:cNvSpPr/>
              <p:nvPr/>
            </p:nvSpPr>
            <p:spPr>
              <a:xfrm>
                <a:off x="1936750" y="1363821"/>
                <a:ext cx="503481" cy="179233"/>
              </a:xfrm>
              <a:prstGeom prst="rect">
                <a:avLst/>
              </a:prstGeom>
              <a:pattFill prst="ltVert">
                <a:fgClr>
                  <a:srgbClr val="800000"/>
                </a:fgClr>
                <a:bgClr>
                  <a:srgbClr val="CC0000"/>
                </a:bgClr>
              </a:pattFill>
              <a:ln w="3175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solidFill>
                      <a:srgbClr val="0F243E"/>
                    </a:solidFill>
                    <a:effectLst/>
                    <a:latin typeface="Georgia"/>
                    <a:ea typeface="Times New Roman"/>
                    <a:cs typeface="Times New Roman"/>
                  </a:rPr>
                  <a:t> </a:t>
                </a:r>
                <a:endParaRPr lang="en-US" sz="1100">
                  <a:solidFill>
                    <a:srgbClr val="0F243E"/>
                  </a:solidFill>
                  <a:effectLst/>
                  <a:latin typeface="Georgia"/>
                  <a:ea typeface="Cambria"/>
                  <a:cs typeface="Times New Roman"/>
                </a:endParaRPr>
              </a:p>
            </p:txBody>
          </p:sp>
          <p:cxnSp>
            <p:nvCxnSpPr>
              <p:cNvPr id="55" name="Straight Connector 54"/>
              <p:cNvCxnSpPr/>
              <p:nvPr/>
            </p:nvCxnSpPr>
            <p:spPr>
              <a:xfrm flipH="1">
                <a:off x="162623" y="1524635"/>
                <a:ext cx="678752" cy="0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322927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/>
              <p:cNvCxnSpPr/>
              <p:nvPr/>
            </p:nvCxnSpPr>
            <p:spPr>
              <a:xfrm flipH="1">
                <a:off x="127698" y="1499235"/>
                <a:ext cx="678752" cy="0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483B37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/>
            </p:nvCxnSpPr>
            <p:spPr>
              <a:xfrm flipH="1">
                <a:off x="140398" y="1477089"/>
                <a:ext cx="678752" cy="0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322927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/>
              <p:cNvCxnSpPr/>
              <p:nvPr/>
            </p:nvCxnSpPr>
            <p:spPr>
              <a:xfrm flipH="1">
                <a:off x="146748" y="1451689"/>
                <a:ext cx="678752" cy="0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483B37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/>
              <p:cNvCxnSpPr/>
              <p:nvPr/>
            </p:nvCxnSpPr>
            <p:spPr>
              <a:xfrm flipH="1">
                <a:off x="127698" y="1426289"/>
                <a:ext cx="678752" cy="0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322927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0" name="Group 59"/>
          <p:cNvGrpSpPr/>
          <p:nvPr/>
        </p:nvGrpSpPr>
        <p:grpSpPr>
          <a:xfrm>
            <a:off x="5852704" y="2174510"/>
            <a:ext cx="1613666" cy="1385895"/>
            <a:chOff x="1335090" y="0"/>
            <a:chExt cx="990600" cy="850983"/>
          </a:xfrm>
        </p:grpSpPr>
        <p:sp>
          <p:nvSpPr>
            <p:cNvPr id="61" name="Rectangle 60"/>
            <p:cNvSpPr/>
            <p:nvPr/>
          </p:nvSpPr>
          <p:spPr>
            <a:xfrm>
              <a:off x="1335090" y="805264"/>
              <a:ext cx="990600" cy="4571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effectLst/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effectLst/>
                <a:latin typeface="Georgia"/>
                <a:ea typeface="Cambria"/>
                <a:cs typeface="Times New Roman"/>
              </a:endParaRPr>
            </a:p>
          </p:txBody>
        </p:sp>
        <p:cxnSp>
          <p:nvCxnSpPr>
            <p:cNvPr id="62" name="Straight Connector 61"/>
            <p:cNvCxnSpPr/>
            <p:nvPr/>
          </p:nvCxnSpPr>
          <p:spPr>
            <a:xfrm flipV="1">
              <a:off x="1639890" y="197094"/>
              <a:ext cx="76200" cy="631029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flipH="1" flipV="1">
              <a:off x="1754190" y="197093"/>
              <a:ext cx="76200" cy="608171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1677990" y="514566"/>
              <a:ext cx="123302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Freeform 64"/>
            <p:cNvSpPr/>
            <p:nvPr/>
          </p:nvSpPr>
          <p:spPr>
            <a:xfrm>
              <a:off x="1391560" y="0"/>
              <a:ext cx="191860" cy="394184"/>
            </a:xfrm>
            <a:custGeom>
              <a:avLst/>
              <a:gdLst>
                <a:gd name="connsiteX0" fmla="*/ 90435 w 276330"/>
                <a:gd name="connsiteY0" fmla="*/ 492369 h 567732"/>
                <a:gd name="connsiteX1" fmla="*/ 276330 w 276330"/>
                <a:gd name="connsiteY1" fmla="*/ 10048 h 567732"/>
                <a:gd name="connsiteX2" fmla="*/ 200967 w 276330"/>
                <a:gd name="connsiteY2" fmla="*/ 0 h 567732"/>
                <a:gd name="connsiteX3" fmla="*/ 135653 w 276330"/>
                <a:gd name="connsiteY3" fmla="*/ 15072 h 567732"/>
                <a:gd name="connsiteX4" fmla="*/ 75363 w 276330"/>
                <a:gd name="connsiteY4" fmla="*/ 55266 h 567732"/>
                <a:gd name="connsiteX5" fmla="*/ 40193 w 276330"/>
                <a:gd name="connsiteY5" fmla="*/ 115556 h 567732"/>
                <a:gd name="connsiteX6" fmla="*/ 15073 w 276330"/>
                <a:gd name="connsiteY6" fmla="*/ 185894 h 567732"/>
                <a:gd name="connsiteX7" fmla="*/ 0 w 276330"/>
                <a:gd name="connsiteY7" fmla="*/ 432079 h 567732"/>
                <a:gd name="connsiteX8" fmla="*/ 0 w 276330"/>
                <a:gd name="connsiteY8" fmla="*/ 542611 h 567732"/>
                <a:gd name="connsiteX9" fmla="*/ 0 w 276330"/>
                <a:gd name="connsiteY9" fmla="*/ 542611 h 567732"/>
                <a:gd name="connsiteX10" fmla="*/ 30145 w 276330"/>
                <a:gd name="connsiteY10" fmla="*/ 567732 h 567732"/>
                <a:gd name="connsiteX11" fmla="*/ 65314 w 276330"/>
                <a:gd name="connsiteY11" fmla="*/ 547635 h 567732"/>
                <a:gd name="connsiteX12" fmla="*/ 90435 w 276330"/>
                <a:gd name="connsiteY12" fmla="*/ 492369 h 567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6330" h="567732">
                  <a:moveTo>
                    <a:pt x="90435" y="492369"/>
                  </a:moveTo>
                  <a:lnTo>
                    <a:pt x="276330" y="10048"/>
                  </a:lnTo>
                  <a:lnTo>
                    <a:pt x="200967" y="0"/>
                  </a:lnTo>
                  <a:lnTo>
                    <a:pt x="135653" y="15072"/>
                  </a:lnTo>
                  <a:lnTo>
                    <a:pt x="75363" y="55266"/>
                  </a:lnTo>
                  <a:lnTo>
                    <a:pt x="40193" y="115556"/>
                  </a:lnTo>
                  <a:lnTo>
                    <a:pt x="15073" y="185894"/>
                  </a:lnTo>
                  <a:lnTo>
                    <a:pt x="0" y="432079"/>
                  </a:lnTo>
                  <a:lnTo>
                    <a:pt x="0" y="542611"/>
                  </a:lnTo>
                  <a:lnTo>
                    <a:pt x="0" y="542611"/>
                  </a:lnTo>
                  <a:lnTo>
                    <a:pt x="30145" y="567732"/>
                  </a:lnTo>
                  <a:lnTo>
                    <a:pt x="65314" y="547635"/>
                  </a:lnTo>
                  <a:lnTo>
                    <a:pt x="90435" y="492369"/>
                  </a:lnTo>
                  <a:close/>
                </a:path>
              </a:pathLst>
            </a:cu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effectLst/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effectLst/>
                <a:latin typeface="Georgia"/>
                <a:ea typeface="Cambria"/>
                <a:cs typeface="Times New Roman"/>
              </a:endParaRPr>
            </a:p>
          </p:txBody>
        </p:sp>
        <p:cxnSp>
          <p:nvCxnSpPr>
            <p:cNvPr id="66" name="Straight Connector 65"/>
            <p:cNvCxnSpPr/>
            <p:nvPr/>
          </p:nvCxnSpPr>
          <p:spPr>
            <a:xfrm>
              <a:off x="1487490" y="149490"/>
              <a:ext cx="685800" cy="252797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Rectangle 66"/>
            <p:cNvSpPr/>
            <p:nvPr/>
          </p:nvSpPr>
          <p:spPr>
            <a:xfrm>
              <a:off x="1713242" y="207569"/>
              <a:ext cx="45719" cy="4571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effectLst/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effectLst/>
                <a:latin typeface="Georgia"/>
                <a:ea typeface="Cambria"/>
                <a:cs typeface="Times New Roman"/>
              </a:endParaRPr>
            </a:p>
          </p:txBody>
        </p:sp>
        <p:cxnSp>
          <p:nvCxnSpPr>
            <p:cNvPr id="68" name="Straight Connector 67"/>
            <p:cNvCxnSpPr/>
            <p:nvPr/>
          </p:nvCxnSpPr>
          <p:spPr>
            <a:xfrm>
              <a:off x="1411290" y="366351"/>
              <a:ext cx="0" cy="40934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flipV="1">
              <a:off x="1411290" y="746746"/>
              <a:ext cx="0" cy="7620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0" name="Group 69"/>
            <p:cNvGrpSpPr/>
            <p:nvPr/>
          </p:nvGrpSpPr>
          <p:grpSpPr>
            <a:xfrm>
              <a:off x="2058571" y="682385"/>
              <a:ext cx="229437" cy="83819"/>
              <a:chOff x="2058571" y="682385"/>
              <a:chExt cx="229437" cy="83819"/>
            </a:xfrm>
            <a:solidFill>
              <a:schemeClr val="tx1"/>
            </a:solidFill>
          </p:grpSpPr>
          <p:sp>
            <p:nvSpPr>
              <p:cNvPr id="77" name="Rectangle 76"/>
              <p:cNvSpPr/>
              <p:nvPr/>
            </p:nvSpPr>
            <p:spPr>
              <a:xfrm>
                <a:off x="2058571" y="682385"/>
                <a:ext cx="228600" cy="45719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solidFill>
                      <a:srgbClr val="0F243E"/>
                    </a:solidFill>
                    <a:effectLst/>
                    <a:latin typeface="Georgia"/>
                    <a:ea typeface="Times New Roman"/>
                    <a:cs typeface="Times New Roman"/>
                  </a:rPr>
                  <a:t> </a:t>
                </a:r>
                <a:endParaRPr lang="en-US" sz="1100">
                  <a:solidFill>
                    <a:srgbClr val="0F243E"/>
                  </a:solidFill>
                  <a:effectLst/>
                  <a:latin typeface="Georgia"/>
                  <a:ea typeface="Cambria"/>
                  <a:cs typeface="Times New Roman"/>
                </a:endParaRPr>
              </a:p>
            </p:txBody>
          </p:sp>
          <p:sp>
            <p:nvSpPr>
              <p:cNvPr id="78" name="Oval 77"/>
              <p:cNvSpPr/>
              <p:nvPr/>
            </p:nvSpPr>
            <p:spPr>
              <a:xfrm>
                <a:off x="2059408" y="690004"/>
                <a:ext cx="228600" cy="76200"/>
              </a:xfrm>
              <a:prstGeom prst="ellipse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solidFill>
                      <a:srgbClr val="0F243E"/>
                    </a:solidFill>
                    <a:effectLst/>
                    <a:latin typeface="Georgia"/>
                    <a:ea typeface="Times New Roman"/>
                    <a:cs typeface="Times New Roman"/>
                  </a:rPr>
                  <a:t> </a:t>
                </a:r>
                <a:endParaRPr lang="en-US" sz="1100">
                  <a:solidFill>
                    <a:srgbClr val="0F243E"/>
                  </a:solidFill>
                  <a:effectLst/>
                  <a:latin typeface="Georgia"/>
                  <a:ea typeface="Cambria"/>
                  <a:cs typeface="Times New Roman"/>
                </a:endParaRPr>
              </a:p>
            </p:txBody>
          </p:sp>
        </p:grpSp>
        <p:sp>
          <p:nvSpPr>
            <p:cNvPr id="71" name="Rectangle 70"/>
            <p:cNvSpPr/>
            <p:nvPr/>
          </p:nvSpPr>
          <p:spPr>
            <a:xfrm>
              <a:off x="2150011" y="528080"/>
              <a:ext cx="45719" cy="63707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effectLst/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effectLst/>
                <a:latin typeface="Georgia"/>
                <a:ea typeface="Cambria"/>
                <a:cs typeface="Times New Roman"/>
              </a:endParaRPr>
            </a:p>
          </p:txBody>
        </p:sp>
        <p:cxnSp>
          <p:nvCxnSpPr>
            <p:cNvPr id="72" name="Straight Connector 71"/>
            <p:cNvCxnSpPr/>
            <p:nvPr/>
          </p:nvCxnSpPr>
          <p:spPr>
            <a:xfrm flipV="1">
              <a:off x="2172871" y="402287"/>
              <a:ext cx="419" cy="12579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>
              <a:off x="2172870" y="563323"/>
              <a:ext cx="0" cy="13448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Isosceles Triangle 73"/>
            <p:cNvSpPr/>
            <p:nvPr/>
          </p:nvSpPr>
          <p:spPr>
            <a:xfrm>
              <a:off x="2098094" y="622438"/>
              <a:ext cx="149552" cy="182826"/>
            </a:xfrm>
            <a:prstGeom prst="triangle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effectLst/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effectLst/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75" name="Rectangle 74"/>
            <p:cNvSpPr/>
            <p:nvPr/>
          </p:nvSpPr>
          <p:spPr>
            <a:xfrm>
              <a:off x="2020890" y="665119"/>
              <a:ext cx="190416" cy="130838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effectLst/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effectLst/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76" name="Rectangle 75"/>
            <p:cNvSpPr/>
            <p:nvPr/>
          </p:nvSpPr>
          <p:spPr>
            <a:xfrm>
              <a:off x="1982664" y="710273"/>
              <a:ext cx="190416" cy="6541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effectLst/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effectLst/>
                <a:latin typeface="Georgia"/>
                <a:ea typeface="Cambria"/>
                <a:cs typeface="Times New Roman"/>
              </a:endParaRPr>
            </a:p>
          </p:txBody>
        </p:sp>
      </p:grpSp>
      <p:sp>
        <p:nvSpPr>
          <p:cNvPr id="81" name="TextBox 80">
            <a:hlinkClick r:id="rId2" action="ppaction://hlinksldjump"/>
          </p:cNvPr>
          <p:cNvSpPr txBox="1"/>
          <p:nvPr/>
        </p:nvSpPr>
        <p:spPr>
          <a:xfrm>
            <a:off x="1829049" y="3764385"/>
            <a:ext cx="1082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Hyperlink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2" name="TextBox 81">
            <a:hlinkClick r:id="rId3" action="ppaction://hlinksldjump"/>
          </p:cNvPr>
          <p:cNvSpPr txBox="1"/>
          <p:nvPr/>
        </p:nvSpPr>
        <p:spPr>
          <a:xfrm>
            <a:off x="6145707" y="3564801"/>
            <a:ext cx="1082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Hyperlink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8208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39310"/>
            <a:ext cx="9144000" cy="1944870"/>
          </a:xfrm>
        </p:spPr>
        <p:txBody>
          <a:bodyPr anchor="ctr"/>
          <a:lstStyle/>
          <a:p>
            <a:pPr algn="ctr"/>
            <a:r>
              <a:rPr lang="en-US" sz="3200" dirty="0" smtClean="0"/>
              <a:t>Petroleum Value Chain </a:t>
            </a:r>
            <a:br>
              <a:rPr lang="en-US" sz="3200" dirty="0" smtClean="0"/>
            </a:br>
            <a:r>
              <a:rPr lang="en-US" sz="3200" dirty="0" smtClean="0"/>
              <a:t>Participants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298023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56616" y="857250"/>
            <a:ext cx="8458200" cy="358673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1600" dirty="0" smtClean="0"/>
              <a:t>Manage the processes to produce oil</a:t>
            </a:r>
          </a:p>
          <a:p>
            <a:pPr lvl="1">
              <a:lnSpc>
                <a:spcPct val="150000"/>
              </a:lnSpc>
            </a:pPr>
            <a:r>
              <a:rPr lang="en-US" sz="1400" dirty="0" smtClean="0"/>
              <a:t>Mission:  Provide services to producers at a cost greater than the cost to deliver the services.</a:t>
            </a:r>
          </a:p>
          <a:p>
            <a:pPr lvl="1">
              <a:lnSpc>
                <a:spcPct val="150000"/>
              </a:lnSpc>
            </a:pPr>
            <a:r>
              <a:rPr lang="en-US" sz="1400" dirty="0" smtClean="0"/>
              <a:t>Services include:</a:t>
            </a:r>
          </a:p>
          <a:p>
            <a:pPr lvl="2">
              <a:lnSpc>
                <a:spcPct val="150000"/>
              </a:lnSpc>
            </a:pPr>
            <a:r>
              <a:rPr lang="en-US" sz="1400" dirty="0" smtClean="0"/>
              <a:t>Drill and develop the field/reservoir (drilling rigs &amp; drill ships)</a:t>
            </a:r>
          </a:p>
          <a:p>
            <a:pPr lvl="2">
              <a:lnSpc>
                <a:spcPct val="150000"/>
              </a:lnSpc>
            </a:pPr>
            <a:r>
              <a:rPr lang="en-US" sz="1400" dirty="0" smtClean="0"/>
              <a:t>Day-to-day Management of production assets</a:t>
            </a:r>
          </a:p>
          <a:p>
            <a:pPr lvl="2">
              <a:lnSpc>
                <a:spcPct val="150000"/>
              </a:lnSpc>
            </a:pPr>
            <a:r>
              <a:rPr lang="en-US" sz="1400" dirty="0" smtClean="0"/>
              <a:t>Administration (severance tax payment and other filings)</a:t>
            </a:r>
          </a:p>
          <a:p>
            <a:pPr lvl="1">
              <a:lnSpc>
                <a:spcPct val="150000"/>
              </a:lnSpc>
            </a:pPr>
            <a:r>
              <a:rPr lang="en-US" sz="1600" dirty="0" smtClean="0"/>
              <a:t>These companies often own assets like drilling rigs and drill ships</a:t>
            </a:r>
          </a:p>
          <a:p>
            <a:pPr lvl="1">
              <a:lnSpc>
                <a:spcPct val="150000"/>
              </a:lnSpc>
            </a:pPr>
            <a:r>
              <a:rPr lang="en-US" sz="1600" dirty="0" smtClean="0"/>
              <a:t>Example:  Schlumberger</a:t>
            </a:r>
          </a:p>
          <a:p>
            <a:pPr lvl="2">
              <a:lnSpc>
                <a:spcPct val="150000"/>
              </a:lnSpc>
            </a:pPr>
            <a:endParaRPr lang="en-US" sz="1400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888" y="199796"/>
            <a:ext cx="7772400" cy="548879"/>
          </a:xfrm>
        </p:spPr>
        <p:txBody>
          <a:bodyPr anchor="ctr" anchorCtr="0"/>
          <a:lstStyle/>
          <a:p>
            <a:r>
              <a:rPr lang="en-US" dirty="0" smtClean="0"/>
              <a:t>Oil Field Services Companies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6969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56616" y="857250"/>
            <a:ext cx="8458200" cy="358673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1600" dirty="0" smtClean="0"/>
              <a:t>Produce the crude oil</a:t>
            </a:r>
          </a:p>
          <a:p>
            <a:pPr lvl="1">
              <a:lnSpc>
                <a:spcPct val="150000"/>
              </a:lnSpc>
            </a:pPr>
            <a:r>
              <a:rPr lang="en-US" sz="1400" dirty="0" smtClean="0"/>
              <a:t>Mission:  Get Oil Out of the Ground and Sell it for more than the costs to:</a:t>
            </a:r>
          </a:p>
          <a:p>
            <a:pPr lvl="2">
              <a:lnSpc>
                <a:spcPct val="150000"/>
              </a:lnSpc>
            </a:pPr>
            <a:r>
              <a:rPr lang="en-US" sz="1400" dirty="0" smtClean="0"/>
              <a:t>Explore and Find the Oil</a:t>
            </a:r>
          </a:p>
          <a:p>
            <a:pPr lvl="2">
              <a:lnSpc>
                <a:spcPct val="150000"/>
              </a:lnSpc>
            </a:pPr>
            <a:r>
              <a:rPr lang="en-US" sz="1400" dirty="0" smtClean="0"/>
              <a:t>Drill and Develop the field/reservoir</a:t>
            </a:r>
          </a:p>
          <a:p>
            <a:pPr lvl="2">
              <a:lnSpc>
                <a:spcPct val="150000"/>
              </a:lnSpc>
            </a:pPr>
            <a:r>
              <a:rPr lang="en-US" sz="1400" dirty="0" smtClean="0"/>
              <a:t>Lift the oil to the well head</a:t>
            </a:r>
          </a:p>
          <a:p>
            <a:pPr lvl="2">
              <a:lnSpc>
                <a:spcPct val="150000"/>
              </a:lnSpc>
            </a:pPr>
            <a:r>
              <a:rPr lang="en-US" sz="1400" dirty="0" smtClean="0"/>
              <a:t>Sell the oil at the Wellhead  (sale is to a crude marketer)</a:t>
            </a:r>
            <a:endParaRPr lang="en-US" sz="1400" dirty="0"/>
          </a:p>
          <a:p>
            <a:pPr marL="1029188" lvl="3" indent="0">
              <a:lnSpc>
                <a:spcPct val="150000"/>
              </a:lnSpc>
              <a:buNone/>
            </a:pPr>
            <a:r>
              <a:rPr lang="en-US" sz="1200" dirty="0" smtClean="0"/>
              <a:t>  		or</a:t>
            </a:r>
          </a:p>
          <a:p>
            <a:pPr lvl="2">
              <a:lnSpc>
                <a:spcPct val="150000"/>
              </a:lnSpc>
            </a:pPr>
            <a:r>
              <a:rPr lang="en-US" sz="1400" dirty="0" smtClean="0"/>
              <a:t>Transport the oil to market and sell it at a market location</a:t>
            </a:r>
            <a:endParaRPr lang="en-US" sz="1400" dirty="0"/>
          </a:p>
          <a:p>
            <a:pPr lvl="1">
              <a:lnSpc>
                <a:spcPct val="150000"/>
              </a:lnSpc>
            </a:pPr>
            <a:r>
              <a:rPr lang="en-US" sz="1400" dirty="0" smtClean="0"/>
              <a:t>Also called E&amp;P Companies (E&amp;P = Exploration &amp; Production)</a:t>
            </a:r>
          </a:p>
          <a:p>
            <a:pPr lvl="1">
              <a:lnSpc>
                <a:spcPct val="150000"/>
              </a:lnSpc>
            </a:pPr>
            <a:r>
              <a:rPr lang="en-US" sz="1400" dirty="0" smtClean="0"/>
              <a:t>These companies own substantial production assets or rights to production assets</a:t>
            </a:r>
          </a:p>
          <a:p>
            <a:pPr lvl="1">
              <a:lnSpc>
                <a:spcPct val="150000"/>
              </a:lnSpc>
            </a:pPr>
            <a:r>
              <a:rPr lang="en-US" sz="1400" dirty="0" smtClean="0"/>
              <a:t>Example:  Devon</a:t>
            </a:r>
          </a:p>
          <a:p>
            <a:pPr marL="0" indent="0">
              <a:lnSpc>
                <a:spcPct val="150000"/>
              </a:lnSpc>
              <a:buNone/>
            </a:pPr>
            <a:endParaRPr lang="en-US" sz="1600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627" y="207112"/>
            <a:ext cx="7772400" cy="548879"/>
          </a:xfrm>
        </p:spPr>
        <p:txBody>
          <a:bodyPr anchor="ctr" anchorCtr="0"/>
          <a:lstStyle/>
          <a:p>
            <a:r>
              <a:rPr lang="en-US" dirty="0" smtClean="0"/>
              <a:t>Oil Producers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7667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56616" y="857250"/>
            <a:ext cx="8458200" cy="358673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1600" dirty="0" smtClean="0"/>
              <a:t>Trade in Crude Oil</a:t>
            </a:r>
          </a:p>
          <a:p>
            <a:pPr lvl="1">
              <a:lnSpc>
                <a:spcPct val="150000"/>
              </a:lnSpc>
            </a:pPr>
            <a:r>
              <a:rPr lang="en-US" sz="1400" dirty="0" smtClean="0"/>
              <a:t>Mission:  To maximize margins between trades</a:t>
            </a:r>
          </a:p>
          <a:p>
            <a:pPr lvl="1">
              <a:lnSpc>
                <a:spcPct val="150000"/>
              </a:lnSpc>
            </a:pPr>
            <a:r>
              <a:rPr lang="en-US" sz="1400" dirty="0" smtClean="0"/>
              <a:t>Activities include:</a:t>
            </a:r>
          </a:p>
          <a:p>
            <a:pPr lvl="2">
              <a:lnSpc>
                <a:spcPct val="150000"/>
              </a:lnSpc>
            </a:pPr>
            <a:r>
              <a:rPr lang="en-US" sz="1400" dirty="0" smtClean="0"/>
              <a:t>Buying and selling crude oil and refined products</a:t>
            </a:r>
          </a:p>
          <a:p>
            <a:pPr lvl="2">
              <a:lnSpc>
                <a:spcPct val="150000"/>
              </a:lnSpc>
            </a:pPr>
            <a:r>
              <a:rPr lang="en-US" sz="1400" dirty="0" smtClean="0"/>
              <a:t>Arranging transportation of crude oil and refined products</a:t>
            </a:r>
          </a:p>
          <a:p>
            <a:pPr lvl="2">
              <a:lnSpc>
                <a:spcPct val="150000"/>
              </a:lnSpc>
            </a:pPr>
            <a:r>
              <a:rPr lang="en-US" sz="1400" dirty="0" smtClean="0"/>
              <a:t>May take speculative positons</a:t>
            </a:r>
          </a:p>
          <a:p>
            <a:pPr lvl="1">
              <a:lnSpc>
                <a:spcPct val="150000"/>
              </a:lnSpc>
            </a:pPr>
            <a:r>
              <a:rPr lang="en-US" sz="1400" dirty="0" smtClean="0"/>
              <a:t>Trading:  Short-term and speculative buying and selling activities</a:t>
            </a:r>
          </a:p>
          <a:p>
            <a:pPr lvl="1">
              <a:lnSpc>
                <a:spcPct val="150000"/>
              </a:lnSpc>
            </a:pPr>
            <a:r>
              <a:rPr lang="en-US" sz="1400" dirty="0" smtClean="0"/>
              <a:t>Marketing:  Long-term buying and selling activities</a:t>
            </a:r>
          </a:p>
          <a:p>
            <a:pPr lvl="2">
              <a:lnSpc>
                <a:spcPct val="150000"/>
              </a:lnSpc>
            </a:pPr>
            <a:r>
              <a:rPr lang="en-US" sz="1400" dirty="0" smtClean="0"/>
              <a:t>Different than “Crude Marketing” which is a services business</a:t>
            </a:r>
          </a:p>
          <a:p>
            <a:pPr lvl="1">
              <a:lnSpc>
                <a:spcPct val="150000"/>
              </a:lnSpc>
            </a:pPr>
            <a:r>
              <a:rPr lang="en-US" sz="1600" dirty="0" smtClean="0"/>
              <a:t>These companies are asset light.</a:t>
            </a:r>
          </a:p>
          <a:p>
            <a:pPr lvl="1">
              <a:lnSpc>
                <a:spcPct val="150000"/>
              </a:lnSpc>
            </a:pPr>
            <a:r>
              <a:rPr lang="en-US" sz="1600" dirty="0" smtClean="0"/>
              <a:t>Example:  Vitol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790" y="192481"/>
            <a:ext cx="7772400" cy="548879"/>
          </a:xfrm>
        </p:spPr>
        <p:txBody>
          <a:bodyPr anchor="ctr" anchorCtr="0"/>
          <a:lstStyle/>
          <a:p>
            <a:r>
              <a:rPr lang="en-US" dirty="0" smtClean="0"/>
              <a:t>Crude Traders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5303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56616" y="857250"/>
            <a:ext cx="8458200" cy="358673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1600" dirty="0" smtClean="0"/>
              <a:t>Manage the processes deliver oil from producers to markets</a:t>
            </a:r>
          </a:p>
          <a:p>
            <a:pPr lvl="1"/>
            <a:r>
              <a:rPr lang="en-US" sz="1400" dirty="0" smtClean="0"/>
              <a:t>Mission:  Provide services to Producers, Refiners, and other Marketers at a price greater than the cost to deliver the services.</a:t>
            </a:r>
          </a:p>
          <a:p>
            <a:pPr lvl="1">
              <a:lnSpc>
                <a:spcPct val="150000"/>
              </a:lnSpc>
            </a:pPr>
            <a:r>
              <a:rPr lang="en-US" sz="1400" dirty="0" smtClean="0"/>
              <a:t>Services include:</a:t>
            </a:r>
          </a:p>
          <a:p>
            <a:pPr lvl="2">
              <a:lnSpc>
                <a:spcPct val="150000"/>
              </a:lnSpc>
            </a:pPr>
            <a:r>
              <a:rPr lang="en-US" sz="1400" dirty="0" smtClean="0"/>
              <a:t>Aggregation and disaggregation of volumes</a:t>
            </a:r>
          </a:p>
          <a:p>
            <a:pPr lvl="2">
              <a:lnSpc>
                <a:spcPct val="150000"/>
              </a:lnSpc>
            </a:pPr>
            <a:r>
              <a:rPr lang="en-US" sz="1400" dirty="0" smtClean="0"/>
              <a:t>Transportation to market</a:t>
            </a:r>
          </a:p>
          <a:p>
            <a:pPr lvl="2">
              <a:lnSpc>
                <a:spcPct val="150000"/>
              </a:lnSpc>
            </a:pPr>
            <a:r>
              <a:rPr lang="en-US" sz="1400" dirty="0" smtClean="0"/>
              <a:t>Blending of crude oil to increase its value</a:t>
            </a:r>
          </a:p>
          <a:p>
            <a:pPr lvl="2">
              <a:lnSpc>
                <a:spcPct val="150000"/>
              </a:lnSpc>
            </a:pPr>
            <a:r>
              <a:rPr lang="en-US" sz="1400" dirty="0" smtClean="0"/>
              <a:t>Managing of Imbalances</a:t>
            </a:r>
          </a:p>
          <a:p>
            <a:pPr lvl="2">
              <a:lnSpc>
                <a:spcPct val="150000"/>
              </a:lnSpc>
            </a:pPr>
            <a:r>
              <a:rPr lang="en-US" sz="1400" dirty="0" smtClean="0"/>
              <a:t>Administration </a:t>
            </a:r>
            <a:r>
              <a:rPr lang="en-US" sz="1400" dirty="0"/>
              <a:t>(severance tax payment and other filings</a:t>
            </a:r>
            <a:r>
              <a:rPr lang="en-US" sz="1400" dirty="0" smtClean="0"/>
              <a:t>)</a:t>
            </a:r>
          </a:p>
          <a:p>
            <a:pPr lvl="1">
              <a:lnSpc>
                <a:spcPct val="150000"/>
              </a:lnSpc>
            </a:pPr>
            <a:r>
              <a:rPr lang="en-US" sz="1400" dirty="0" smtClean="0"/>
              <a:t>Sometimes (rarely in recent years) called 1</a:t>
            </a:r>
            <a:r>
              <a:rPr lang="en-US" sz="1400" baseline="30000" dirty="0" smtClean="0"/>
              <a:t>st</a:t>
            </a:r>
            <a:r>
              <a:rPr lang="en-US" sz="1400" dirty="0" smtClean="0"/>
              <a:t> Purchasers</a:t>
            </a:r>
          </a:p>
          <a:p>
            <a:pPr lvl="1">
              <a:lnSpc>
                <a:spcPct val="150000"/>
              </a:lnSpc>
            </a:pPr>
            <a:r>
              <a:rPr lang="en-US" sz="1400" dirty="0" smtClean="0"/>
              <a:t>These companies may own some transportation and storage assets</a:t>
            </a:r>
          </a:p>
          <a:p>
            <a:pPr lvl="1">
              <a:lnSpc>
                <a:spcPct val="150000"/>
              </a:lnSpc>
            </a:pPr>
            <a:r>
              <a:rPr lang="en-US" sz="1400" dirty="0" smtClean="0"/>
              <a:t>Examples:  ARM Energy Management</a:t>
            </a:r>
            <a:endParaRPr lang="en-US" sz="1400" dirty="0"/>
          </a:p>
          <a:p>
            <a:pPr lvl="2">
              <a:lnSpc>
                <a:spcPct val="150000"/>
              </a:lnSpc>
            </a:pPr>
            <a:endParaRPr lang="en-US" sz="1400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888" y="207111"/>
            <a:ext cx="7772400" cy="548879"/>
          </a:xfrm>
        </p:spPr>
        <p:txBody>
          <a:bodyPr anchor="ctr" anchorCtr="0"/>
          <a:lstStyle/>
          <a:p>
            <a:r>
              <a:rPr lang="en-US" dirty="0" smtClean="0"/>
              <a:t>Crude Marketers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85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56616" y="857250"/>
            <a:ext cx="8458200" cy="3586734"/>
          </a:xfrm>
        </p:spPr>
        <p:txBody>
          <a:bodyPr/>
          <a:lstStyle/>
          <a:p>
            <a:pPr>
              <a:lnSpc>
                <a:spcPts val="2100"/>
              </a:lnSpc>
            </a:pPr>
            <a:r>
              <a:rPr lang="en-US" sz="1600" dirty="0" smtClean="0"/>
              <a:t>Manage the facilities used to store and transport crude oil and refined products</a:t>
            </a:r>
          </a:p>
          <a:p>
            <a:pPr lvl="1"/>
            <a:r>
              <a:rPr lang="en-US" sz="1400" dirty="0" smtClean="0"/>
              <a:t>Mission:  Provide services to Producers, Refiners, and Marketers at a price greater than the cost to deliver the services.</a:t>
            </a:r>
          </a:p>
          <a:p>
            <a:pPr lvl="1">
              <a:lnSpc>
                <a:spcPts val="2100"/>
              </a:lnSpc>
            </a:pPr>
            <a:r>
              <a:rPr lang="en-US" sz="1400" dirty="0" smtClean="0"/>
              <a:t>Services include:</a:t>
            </a:r>
          </a:p>
          <a:p>
            <a:pPr lvl="2">
              <a:lnSpc>
                <a:spcPts val="2100"/>
              </a:lnSpc>
            </a:pPr>
            <a:r>
              <a:rPr lang="en-US" sz="1400" dirty="0" smtClean="0"/>
              <a:t>Construction and Management of Storage Tank Facilities</a:t>
            </a:r>
          </a:p>
          <a:p>
            <a:pPr lvl="3">
              <a:lnSpc>
                <a:spcPts val="2100"/>
              </a:lnSpc>
            </a:pPr>
            <a:r>
              <a:rPr lang="en-US" sz="1200" dirty="0" smtClean="0"/>
              <a:t>Stations – Receive, Store, and Deliver commodities</a:t>
            </a:r>
          </a:p>
          <a:p>
            <a:pPr lvl="2">
              <a:lnSpc>
                <a:spcPts val="2100"/>
              </a:lnSpc>
            </a:pPr>
            <a:r>
              <a:rPr lang="en-US" sz="1400" dirty="0" smtClean="0"/>
              <a:t>Construction and Management of Pipelines</a:t>
            </a:r>
          </a:p>
          <a:p>
            <a:pPr lvl="2">
              <a:lnSpc>
                <a:spcPts val="2100"/>
              </a:lnSpc>
            </a:pPr>
            <a:r>
              <a:rPr lang="en-US" sz="1400" dirty="0" smtClean="0"/>
              <a:t>Construction and Management of Terminals</a:t>
            </a:r>
          </a:p>
          <a:p>
            <a:pPr lvl="3">
              <a:lnSpc>
                <a:spcPts val="2100"/>
              </a:lnSpc>
            </a:pPr>
            <a:r>
              <a:rPr lang="en-US" sz="1200" dirty="0"/>
              <a:t>Terminals – Switch modes of transportation for </a:t>
            </a:r>
            <a:r>
              <a:rPr lang="en-US" sz="1200" dirty="0" smtClean="0"/>
              <a:t>commodities</a:t>
            </a:r>
          </a:p>
          <a:p>
            <a:pPr lvl="2">
              <a:lnSpc>
                <a:spcPts val="2100"/>
              </a:lnSpc>
            </a:pPr>
            <a:r>
              <a:rPr lang="en-US" sz="1400" dirty="0" smtClean="0"/>
              <a:t>Transportation of crude oil and refined products via</a:t>
            </a:r>
          </a:p>
          <a:p>
            <a:pPr lvl="3">
              <a:lnSpc>
                <a:spcPts val="2100"/>
              </a:lnSpc>
            </a:pPr>
            <a:r>
              <a:rPr lang="en-US" sz="1200" dirty="0" smtClean="0"/>
              <a:t>Truck  &amp; Rail</a:t>
            </a:r>
          </a:p>
          <a:p>
            <a:pPr lvl="3">
              <a:lnSpc>
                <a:spcPts val="2100"/>
              </a:lnSpc>
            </a:pPr>
            <a:r>
              <a:rPr lang="en-US" sz="1200" dirty="0" smtClean="0"/>
              <a:t>Pipeline</a:t>
            </a:r>
          </a:p>
          <a:p>
            <a:pPr lvl="3">
              <a:lnSpc>
                <a:spcPts val="2100"/>
              </a:lnSpc>
            </a:pPr>
            <a:r>
              <a:rPr lang="en-US" sz="1200" dirty="0" smtClean="0"/>
              <a:t>Barge &amp; Vessel (crude oil tanker)</a:t>
            </a:r>
          </a:p>
          <a:p>
            <a:pPr lvl="1">
              <a:lnSpc>
                <a:spcPts val="2100"/>
              </a:lnSpc>
            </a:pPr>
            <a:r>
              <a:rPr lang="en-US" sz="1600" dirty="0" smtClean="0"/>
              <a:t>These companies usually own substantial transportation and storage assets.</a:t>
            </a:r>
          </a:p>
          <a:p>
            <a:pPr lvl="1">
              <a:lnSpc>
                <a:spcPts val="2100"/>
              </a:lnSpc>
            </a:pPr>
            <a:r>
              <a:rPr lang="en-US" sz="1600" dirty="0" smtClean="0"/>
              <a:t>Example:  Sunoco Logistics</a:t>
            </a:r>
            <a:endParaRPr lang="en-US" sz="1600" dirty="0"/>
          </a:p>
          <a:p>
            <a:pPr lvl="2">
              <a:lnSpc>
                <a:spcPts val="2100"/>
              </a:lnSpc>
            </a:pPr>
            <a:endParaRPr lang="en-US" sz="1400" dirty="0"/>
          </a:p>
          <a:p>
            <a:pPr lvl="2">
              <a:lnSpc>
                <a:spcPts val="2100"/>
              </a:lnSpc>
            </a:pPr>
            <a:endParaRPr lang="en-US" sz="1400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942" y="192481"/>
            <a:ext cx="7772400" cy="548879"/>
          </a:xfrm>
        </p:spPr>
        <p:txBody>
          <a:bodyPr anchor="ctr" anchorCtr="0"/>
          <a:lstStyle/>
          <a:p>
            <a:r>
              <a:rPr lang="en-US" dirty="0" smtClean="0"/>
              <a:t>Crude Logistics Companies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1587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56616" y="857250"/>
            <a:ext cx="8458200" cy="358673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1600" dirty="0" smtClean="0"/>
              <a:t>Refine Crude Oil into Refined Products</a:t>
            </a:r>
          </a:p>
          <a:p>
            <a:pPr lvl="1"/>
            <a:r>
              <a:rPr lang="en-US" sz="1400" dirty="0" smtClean="0"/>
              <a:t>Mission:  To manage the process to turn crude oil into refined products and sell the refined products for more than the costs of crude oil feedstock and refining processes </a:t>
            </a:r>
          </a:p>
          <a:p>
            <a:pPr lvl="1">
              <a:lnSpc>
                <a:spcPct val="150000"/>
              </a:lnSpc>
            </a:pPr>
            <a:r>
              <a:rPr lang="en-US" sz="1400" dirty="0" smtClean="0"/>
              <a:t>Major Business Processes Include:</a:t>
            </a:r>
          </a:p>
          <a:p>
            <a:pPr lvl="2">
              <a:lnSpc>
                <a:spcPct val="150000"/>
              </a:lnSpc>
            </a:pPr>
            <a:r>
              <a:rPr lang="en-US" sz="1400" dirty="0" smtClean="0"/>
              <a:t>Construction and Management of Refineries</a:t>
            </a:r>
          </a:p>
          <a:p>
            <a:pPr lvl="2">
              <a:lnSpc>
                <a:spcPct val="150000"/>
              </a:lnSpc>
            </a:pPr>
            <a:r>
              <a:rPr lang="en-US" sz="1400" dirty="0" smtClean="0"/>
              <a:t>Securing and storing feedstock for the refining processes</a:t>
            </a:r>
          </a:p>
          <a:p>
            <a:pPr lvl="2">
              <a:lnSpc>
                <a:spcPct val="150000"/>
              </a:lnSpc>
            </a:pPr>
            <a:r>
              <a:rPr lang="en-US" sz="1400" dirty="0" smtClean="0"/>
              <a:t>Managing the refining processes for turning feedstock into refined products</a:t>
            </a:r>
          </a:p>
          <a:p>
            <a:pPr lvl="2">
              <a:lnSpc>
                <a:spcPct val="150000"/>
              </a:lnSpc>
            </a:pPr>
            <a:r>
              <a:rPr lang="en-US" sz="1400" dirty="0" smtClean="0"/>
              <a:t>Storing and Selling refined products</a:t>
            </a:r>
          </a:p>
          <a:p>
            <a:pPr lvl="3">
              <a:lnSpc>
                <a:spcPct val="150000"/>
              </a:lnSpc>
            </a:pPr>
            <a:r>
              <a:rPr lang="en-US" sz="1200" dirty="0" smtClean="0"/>
              <a:t>Gasoline</a:t>
            </a:r>
          </a:p>
          <a:p>
            <a:pPr lvl="3">
              <a:lnSpc>
                <a:spcPct val="150000"/>
              </a:lnSpc>
            </a:pPr>
            <a:r>
              <a:rPr lang="en-US" sz="1200" dirty="0" smtClean="0"/>
              <a:t>Jet Fuel</a:t>
            </a:r>
          </a:p>
          <a:p>
            <a:pPr lvl="3">
              <a:lnSpc>
                <a:spcPct val="150000"/>
              </a:lnSpc>
            </a:pPr>
            <a:r>
              <a:rPr lang="en-US" sz="1200" dirty="0" smtClean="0"/>
              <a:t>Petrochemical Feedstock</a:t>
            </a:r>
          </a:p>
          <a:p>
            <a:pPr lvl="1">
              <a:lnSpc>
                <a:spcPct val="150000"/>
              </a:lnSpc>
            </a:pPr>
            <a:r>
              <a:rPr lang="en-US" sz="1600" dirty="0" smtClean="0"/>
              <a:t>These companies usually own substantial storage and refining assets.</a:t>
            </a:r>
          </a:p>
          <a:p>
            <a:pPr lvl="1">
              <a:lnSpc>
                <a:spcPct val="150000"/>
              </a:lnSpc>
            </a:pPr>
            <a:r>
              <a:rPr lang="en-US" sz="1600" dirty="0" smtClean="0"/>
              <a:t>Example:  Motiva</a:t>
            </a:r>
            <a:endParaRPr lang="en-US" sz="1600" dirty="0"/>
          </a:p>
          <a:p>
            <a:pPr lvl="2">
              <a:lnSpc>
                <a:spcPct val="150000"/>
              </a:lnSpc>
            </a:pPr>
            <a:endParaRPr lang="en-US" sz="1400" dirty="0"/>
          </a:p>
          <a:p>
            <a:pPr lvl="2">
              <a:lnSpc>
                <a:spcPct val="150000"/>
              </a:lnSpc>
            </a:pPr>
            <a:endParaRPr lang="en-US" sz="1400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367" y="199797"/>
            <a:ext cx="7772400" cy="548879"/>
          </a:xfrm>
        </p:spPr>
        <p:txBody>
          <a:bodyPr anchor="ctr" anchorCtr="0"/>
          <a:lstStyle/>
          <a:p>
            <a:r>
              <a:rPr lang="en-US" dirty="0" smtClean="0"/>
              <a:t>Refiners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032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56616" y="857250"/>
            <a:ext cx="8458200" cy="358673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1600" dirty="0" smtClean="0"/>
              <a:t>Turn Petrochemical feedstock in Petrochemical products</a:t>
            </a:r>
          </a:p>
          <a:p>
            <a:pPr lvl="1"/>
            <a:r>
              <a:rPr lang="en-US" sz="1400" dirty="0" smtClean="0"/>
              <a:t>Mission:  To manage the process to turn petrochemical feedstock into petrochemicals and sell the petrochemicals for more than the costs of feedstock and refining/production processes </a:t>
            </a:r>
          </a:p>
          <a:p>
            <a:pPr lvl="1">
              <a:lnSpc>
                <a:spcPct val="150000"/>
              </a:lnSpc>
            </a:pPr>
            <a:r>
              <a:rPr lang="en-US" sz="1400" dirty="0" smtClean="0"/>
              <a:t>Major Business Processes Include:</a:t>
            </a:r>
          </a:p>
          <a:p>
            <a:pPr lvl="2">
              <a:lnSpc>
                <a:spcPct val="150000"/>
              </a:lnSpc>
            </a:pPr>
            <a:r>
              <a:rPr lang="en-US" sz="1400" dirty="0" smtClean="0"/>
              <a:t>Construction and Management of Petrochemical Plants</a:t>
            </a:r>
          </a:p>
          <a:p>
            <a:pPr lvl="2">
              <a:lnSpc>
                <a:spcPct val="150000"/>
              </a:lnSpc>
            </a:pPr>
            <a:r>
              <a:rPr lang="en-US" sz="1400" dirty="0" smtClean="0"/>
              <a:t>Securing and storing feedstock for the petrochemical processes</a:t>
            </a:r>
          </a:p>
          <a:p>
            <a:pPr lvl="2">
              <a:lnSpc>
                <a:spcPct val="150000"/>
              </a:lnSpc>
            </a:pPr>
            <a:r>
              <a:rPr lang="en-US" sz="1400" dirty="0" smtClean="0"/>
              <a:t>Managing the refining processes for turning feedstock into petrochemicals</a:t>
            </a:r>
          </a:p>
          <a:p>
            <a:pPr lvl="2">
              <a:lnSpc>
                <a:spcPct val="150000"/>
              </a:lnSpc>
            </a:pPr>
            <a:r>
              <a:rPr lang="en-US" sz="1400" dirty="0" smtClean="0"/>
              <a:t>Storing and Selling petrochemical products</a:t>
            </a:r>
          </a:p>
          <a:p>
            <a:pPr lvl="3">
              <a:lnSpc>
                <a:spcPct val="150000"/>
              </a:lnSpc>
            </a:pPr>
            <a:r>
              <a:rPr lang="en-US" sz="1200" dirty="0" smtClean="0"/>
              <a:t>Plastics</a:t>
            </a:r>
          </a:p>
          <a:p>
            <a:pPr lvl="3">
              <a:lnSpc>
                <a:spcPct val="150000"/>
              </a:lnSpc>
            </a:pPr>
            <a:r>
              <a:rPr lang="en-US" sz="1200" dirty="0" smtClean="0"/>
              <a:t>Fertilizer</a:t>
            </a:r>
          </a:p>
          <a:p>
            <a:pPr lvl="1">
              <a:lnSpc>
                <a:spcPct val="150000"/>
              </a:lnSpc>
            </a:pPr>
            <a:r>
              <a:rPr lang="en-US" sz="1600" dirty="0" smtClean="0"/>
              <a:t>These companies usually own substantial storage and refining/processing assets.</a:t>
            </a:r>
          </a:p>
          <a:p>
            <a:pPr lvl="1">
              <a:lnSpc>
                <a:spcPct val="150000"/>
              </a:lnSpc>
            </a:pPr>
            <a:r>
              <a:rPr lang="en-US" sz="1600" dirty="0" smtClean="0"/>
              <a:t>Example:  Lyondell </a:t>
            </a:r>
            <a:r>
              <a:rPr lang="en-US" sz="1600" dirty="0" err="1" smtClean="0"/>
              <a:t>Bassell</a:t>
            </a:r>
            <a:endParaRPr lang="en-US" sz="1400" dirty="0"/>
          </a:p>
          <a:p>
            <a:pPr lvl="2">
              <a:lnSpc>
                <a:spcPct val="150000"/>
              </a:lnSpc>
            </a:pPr>
            <a:endParaRPr lang="en-US" sz="1400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257" y="207112"/>
            <a:ext cx="7772400" cy="548879"/>
          </a:xfrm>
        </p:spPr>
        <p:txBody>
          <a:bodyPr anchor="ctr" anchorCtr="0"/>
          <a:lstStyle/>
          <a:p>
            <a:r>
              <a:rPr lang="en-US" dirty="0" smtClean="0"/>
              <a:t>Petrochemical Companies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1077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56616" y="857250"/>
            <a:ext cx="8458200" cy="358673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1600" dirty="0" smtClean="0"/>
              <a:t>Distribute fuel to end consumers</a:t>
            </a:r>
          </a:p>
          <a:p>
            <a:pPr lvl="1"/>
            <a:r>
              <a:rPr lang="en-US" sz="1400" dirty="0" smtClean="0"/>
              <a:t>Mission:  To manage the processes of distributing fuel and to sell fuels to end consumers for more than the cost to purchase and distribute the fuel</a:t>
            </a:r>
          </a:p>
          <a:p>
            <a:pPr lvl="1">
              <a:lnSpc>
                <a:spcPct val="150000"/>
              </a:lnSpc>
            </a:pPr>
            <a:r>
              <a:rPr lang="en-US" sz="1400" dirty="0" smtClean="0"/>
              <a:t>Major Business Processes Include:</a:t>
            </a:r>
          </a:p>
          <a:p>
            <a:pPr lvl="2">
              <a:lnSpc>
                <a:spcPct val="150000"/>
              </a:lnSpc>
            </a:pPr>
            <a:r>
              <a:rPr lang="en-US" sz="1400" dirty="0" smtClean="0"/>
              <a:t>Construction and Management of Distribution Facilities (Gas Stations)</a:t>
            </a:r>
          </a:p>
          <a:p>
            <a:pPr lvl="2">
              <a:lnSpc>
                <a:spcPct val="150000"/>
              </a:lnSpc>
            </a:pPr>
            <a:r>
              <a:rPr lang="en-US" sz="1400" dirty="0" smtClean="0"/>
              <a:t>Securing and Storing Fuels</a:t>
            </a:r>
          </a:p>
          <a:p>
            <a:pPr lvl="2">
              <a:lnSpc>
                <a:spcPct val="150000"/>
              </a:lnSpc>
            </a:pPr>
            <a:r>
              <a:rPr lang="en-US" sz="1400" dirty="0" smtClean="0"/>
              <a:t>Distributing the Fuel</a:t>
            </a:r>
          </a:p>
          <a:p>
            <a:pPr lvl="2">
              <a:lnSpc>
                <a:spcPct val="150000"/>
              </a:lnSpc>
            </a:pPr>
            <a:r>
              <a:rPr lang="en-US" sz="1400" dirty="0" smtClean="0"/>
              <a:t>Selling the fuel</a:t>
            </a:r>
          </a:p>
          <a:p>
            <a:pPr lvl="1"/>
            <a:r>
              <a:rPr lang="en-US" sz="1600" dirty="0" smtClean="0"/>
              <a:t>These companies usually own substantial distribution assets and are usually part of or associated with refiners</a:t>
            </a:r>
          </a:p>
          <a:p>
            <a:pPr lvl="1">
              <a:lnSpc>
                <a:spcPct val="150000"/>
              </a:lnSpc>
            </a:pPr>
            <a:r>
              <a:rPr lang="en-US" sz="1600" dirty="0" smtClean="0"/>
              <a:t>Example:  Valero</a:t>
            </a:r>
            <a:endParaRPr lang="en-US" sz="1400" dirty="0"/>
          </a:p>
          <a:p>
            <a:pPr lvl="2">
              <a:lnSpc>
                <a:spcPct val="150000"/>
              </a:lnSpc>
            </a:pPr>
            <a:endParaRPr lang="en-US" sz="1400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573" y="185166"/>
            <a:ext cx="7772400" cy="548879"/>
          </a:xfrm>
        </p:spPr>
        <p:txBody>
          <a:bodyPr anchor="ctr" anchorCtr="0"/>
          <a:lstStyle/>
          <a:p>
            <a:r>
              <a:rPr lang="en-US" dirty="0" smtClean="0"/>
              <a:t>Fuel Distributors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4544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56616" y="857250"/>
            <a:ext cx="8458200" cy="3586734"/>
          </a:xfrm>
        </p:spPr>
        <p:txBody>
          <a:bodyPr/>
          <a:lstStyle/>
          <a:p>
            <a:pPr>
              <a:lnSpc>
                <a:spcPts val="2500"/>
              </a:lnSpc>
            </a:pPr>
            <a:r>
              <a:rPr lang="en-US" sz="1600" dirty="0" smtClean="0"/>
              <a:t>Engage in multiple energy related businesses</a:t>
            </a:r>
          </a:p>
          <a:p>
            <a:pPr lvl="1">
              <a:lnSpc>
                <a:spcPts val="2500"/>
              </a:lnSpc>
            </a:pPr>
            <a:r>
              <a:rPr lang="en-US" sz="1400" dirty="0" smtClean="0"/>
              <a:t>Mission:  To maximize profitability across the entire energy value chain.</a:t>
            </a:r>
          </a:p>
          <a:p>
            <a:pPr lvl="1">
              <a:lnSpc>
                <a:spcPts val="2500"/>
              </a:lnSpc>
            </a:pPr>
            <a:r>
              <a:rPr lang="en-US" sz="1400" dirty="0" smtClean="0"/>
              <a:t>Business Processes involve most of the Actors already discussed:</a:t>
            </a:r>
          </a:p>
          <a:p>
            <a:pPr lvl="2">
              <a:lnSpc>
                <a:spcPts val="2500"/>
              </a:lnSpc>
            </a:pPr>
            <a:r>
              <a:rPr lang="en-US" sz="1400" dirty="0" smtClean="0"/>
              <a:t>Trading</a:t>
            </a:r>
          </a:p>
          <a:p>
            <a:pPr lvl="2">
              <a:lnSpc>
                <a:spcPts val="2500"/>
              </a:lnSpc>
            </a:pPr>
            <a:r>
              <a:rPr lang="en-US" sz="1400" dirty="0" smtClean="0"/>
              <a:t>Production</a:t>
            </a:r>
          </a:p>
          <a:p>
            <a:pPr lvl="2">
              <a:lnSpc>
                <a:spcPts val="2500"/>
              </a:lnSpc>
            </a:pPr>
            <a:r>
              <a:rPr lang="en-US" sz="1400" dirty="0" smtClean="0"/>
              <a:t>Logistics</a:t>
            </a:r>
          </a:p>
          <a:p>
            <a:pPr lvl="2">
              <a:lnSpc>
                <a:spcPts val="2500"/>
              </a:lnSpc>
            </a:pPr>
            <a:r>
              <a:rPr lang="en-US" sz="1400" dirty="0" smtClean="0"/>
              <a:t>Refining</a:t>
            </a:r>
          </a:p>
          <a:p>
            <a:pPr lvl="2">
              <a:lnSpc>
                <a:spcPts val="2500"/>
              </a:lnSpc>
            </a:pPr>
            <a:r>
              <a:rPr lang="en-US" sz="1400" dirty="0" smtClean="0"/>
              <a:t>Fuel Distribution</a:t>
            </a:r>
          </a:p>
          <a:p>
            <a:pPr lvl="2">
              <a:lnSpc>
                <a:spcPts val="2500"/>
              </a:lnSpc>
            </a:pPr>
            <a:r>
              <a:rPr lang="en-US" sz="1400" dirty="0" smtClean="0"/>
              <a:t>These companies have substantial production, logistics, refining and distribution assets.</a:t>
            </a:r>
          </a:p>
          <a:p>
            <a:pPr lvl="1"/>
            <a:r>
              <a:rPr lang="en-US" sz="1600" dirty="0" smtClean="0"/>
              <a:t>10 Largest Examples:  BP, Chevron, Conoco, ENI, ExxonMobil, Gazprom, Petrobras, Petrochina, Shell, Total</a:t>
            </a:r>
          </a:p>
          <a:p>
            <a:pPr lvl="1">
              <a:lnSpc>
                <a:spcPts val="2500"/>
              </a:lnSpc>
            </a:pPr>
            <a:r>
              <a:rPr lang="en-US" sz="1600" dirty="0" smtClean="0"/>
              <a:t>Most energy companies have subsidiaries or business interests in multiple areas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573" y="221742"/>
            <a:ext cx="7772400" cy="548879"/>
          </a:xfrm>
        </p:spPr>
        <p:txBody>
          <a:bodyPr anchor="ctr" anchorCtr="0"/>
          <a:lstStyle/>
          <a:p>
            <a:r>
              <a:rPr lang="en-US" dirty="0" smtClean="0"/>
              <a:t>Integrated Oil Companies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9416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479" y="229679"/>
            <a:ext cx="7772400" cy="548879"/>
          </a:xfrm>
        </p:spPr>
        <p:txBody>
          <a:bodyPr/>
          <a:lstStyle/>
          <a:p>
            <a:r>
              <a:rPr lang="en-US" sz="2400" dirty="0" smtClean="0"/>
              <a:t>5 Questions - Part 1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888521"/>
            <a:ext cx="7772400" cy="3740629"/>
          </a:xfrm>
        </p:spPr>
        <p:txBody>
          <a:bodyPr/>
          <a:lstStyle/>
          <a:p>
            <a:r>
              <a:rPr lang="en-US" sz="2800" b="1" i="1" dirty="0" smtClean="0"/>
              <a:t>1. 	What is this?			2.  What is this?</a:t>
            </a:r>
            <a:endParaRPr lang="en-US" sz="2800" b="1" i="1" dirty="0"/>
          </a:p>
        </p:txBody>
      </p:sp>
      <p:grpSp>
        <p:nvGrpSpPr>
          <p:cNvPr id="4" name="Group 3"/>
          <p:cNvGrpSpPr/>
          <p:nvPr/>
        </p:nvGrpSpPr>
        <p:grpSpPr>
          <a:xfrm>
            <a:off x="527895" y="1650355"/>
            <a:ext cx="3649156" cy="2103398"/>
            <a:chOff x="0" y="0"/>
            <a:chExt cx="2859343" cy="1558364"/>
          </a:xfrm>
        </p:grpSpPr>
        <p:sp>
          <p:nvSpPr>
            <p:cNvPr id="5" name="Rectangle 4"/>
            <p:cNvSpPr/>
            <p:nvPr/>
          </p:nvSpPr>
          <p:spPr>
            <a:xfrm>
              <a:off x="1065213" y="1208766"/>
              <a:ext cx="725487" cy="45719"/>
            </a:xfrm>
            <a:prstGeom prst="rect">
              <a:avLst/>
            </a:prstGeom>
            <a:pattFill prst="ltVert">
              <a:fgClr>
                <a:schemeClr val="tx1"/>
              </a:fgClr>
              <a:bgClr>
                <a:schemeClr val="bg1"/>
              </a:bgClr>
            </a:pattFill>
            <a:ln w="3175" cmpd="sng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effectLst/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effectLst/>
                <a:latin typeface="Georgia"/>
                <a:ea typeface="Cambria"/>
                <a:cs typeface="Times New Roman"/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>
            <a:xfrm flipV="1">
              <a:off x="797721" y="1263901"/>
              <a:ext cx="267492" cy="291288"/>
            </a:xfrm>
            <a:prstGeom prst="line">
              <a:avLst/>
            </a:prstGeom>
            <a:ln w="1905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Parallelogram 6"/>
            <p:cNvSpPr/>
            <p:nvPr/>
          </p:nvSpPr>
          <p:spPr>
            <a:xfrm rot="5400000" flipV="1">
              <a:off x="750098" y="1243249"/>
              <a:ext cx="351670" cy="278560"/>
            </a:xfrm>
            <a:prstGeom prst="parallelogram">
              <a:avLst>
                <a:gd name="adj" fmla="val 111642"/>
              </a:avLst>
            </a:prstGeom>
            <a:pattFill prst="ltVert">
              <a:fgClr>
                <a:schemeClr val="tx1"/>
              </a:fgClr>
              <a:bgClr>
                <a:schemeClr val="bg1"/>
              </a:bgClr>
            </a:pattFill>
            <a:ln w="3175" cmpd="sng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effectLst/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effectLst/>
                <a:latin typeface="Georgia"/>
                <a:ea typeface="Cambria"/>
                <a:cs typeface="Times New Roman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0" y="0"/>
              <a:ext cx="2859343" cy="1558364"/>
              <a:chOff x="0" y="0"/>
              <a:chExt cx="2859343" cy="1558364"/>
            </a:xfrm>
          </p:grpSpPr>
          <p:sp>
            <p:nvSpPr>
              <p:cNvPr id="9" name="Rectangle 8"/>
              <p:cNvSpPr/>
              <p:nvPr/>
            </p:nvSpPr>
            <p:spPr>
              <a:xfrm>
                <a:off x="1362761" y="0"/>
                <a:ext cx="132372" cy="45719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solidFill>
                      <a:srgbClr val="0F243E"/>
                    </a:solidFill>
                    <a:effectLst/>
                    <a:latin typeface="Georgia"/>
                    <a:ea typeface="Times New Roman"/>
                    <a:cs typeface="Times New Roman"/>
                  </a:rPr>
                  <a:t> </a:t>
                </a:r>
                <a:endParaRPr lang="en-US" sz="1100">
                  <a:solidFill>
                    <a:srgbClr val="0F243E"/>
                  </a:solidFill>
                  <a:effectLst/>
                  <a:latin typeface="Georgia"/>
                  <a:ea typeface="Cambria"/>
                  <a:cs typeface="Times New Roman"/>
                </a:endParaRPr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1552327" y="1363821"/>
                <a:ext cx="403232" cy="113268"/>
              </a:xfrm>
              <a:custGeom>
                <a:avLst/>
                <a:gdLst>
                  <a:gd name="connsiteX0" fmla="*/ 403232 w 403232"/>
                  <a:gd name="connsiteY0" fmla="*/ 103664 h 113268"/>
                  <a:gd name="connsiteX1" fmla="*/ 193682 w 403232"/>
                  <a:gd name="connsiteY1" fmla="*/ 100489 h 113268"/>
                  <a:gd name="connsiteX2" fmla="*/ 171457 w 403232"/>
                  <a:gd name="connsiteY2" fmla="*/ 87789 h 113268"/>
                  <a:gd name="connsiteX3" fmla="*/ 152407 w 403232"/>
                  <a:gd name="connsiteY3" fmla="*/ 78264 h 113268"/>
                  <a:gd name="connsiteX4" fmla="*/ 146057 w 403232"/>
                  <a:gd name="connsiteY4" fmla="*/ 68739 h 113268"/>
                  <a:gd name="connsiteX5" fmla="*/ 139707 w 403232"/>
                  <a:gd name="connsiteY5" fmla="*/ 52864 h 113268"/>
                  <a:gd name="connsiteX6" fmla="*/ 130182 w 403232"/>
                  <a:gd name="connsiteY6" fmla="*/ 46514 h 113268"/>
                  <a:gd name="connsiteX7" fmla="*/ 114307 w 403232"/>
                  <a:gd name="connsiteY7" fmla="*/ 33814 h 113268"/>
                  <a:gd name="connsiteX8" fmla="*/ 101607 w 403232"/>
                  <a:gd name="connsiteY8" fmla="*/ 27464 h 113268"/>
                  <a:gd name="connsiteX9" fmla="*/ 66682 w 403232"/>
                  <a:gd name="connsiteY9" fmla="*/ 5239 h 113268"/>
                  <a:gd name="connsiteX10" fmla="*/ 7 w 403232"/>
                  <a:gd name="connsiteY10" fmla="*/ 14764 h 113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03232" h="113268">
                    <a:moveTo>
                      <a:pt x="403232" y="103664"/>
                    </a:moveTo>
                    <a:cubicBezTo>
                      <a:pt x="327218" y="118867"/>
                      <a:pt x="354455" y="114675"/>
                      <a:pt x="193682" y="100489"/>
                    </a:cubicBezTo>
                    <a:cubicBezTo>
                      <a:pt x="185182" y="99739"/>
                      <a:pt x="178970" y="91834"/>
                      <a:pt x="171457" y="87789"/>
                    </a:cubicBezTo>
                    <a:cubicBezTo>
                      <a:pt x="165206" y="84423"/>
                      <a:pt x="158757" y="81439"/>
                      <a:pt x="152407" y="78264"/>
                    </a:cubicBezTo>
                    <a:cubicBezTo>
                      <a:pt x="150290" y="75089"/>
                      <a:pt x="147764" y="72152"/>
                      <a:pt x="146057" y="68739"/>
                    </a:cubicBezTo>
                    <a:cubicBezTo>
                      <a:pt x="143508" y="63641"/>
                      <a:pt x="143020" y="57502"/>
                      <a:pt x="139707" y="52864"/>
                    </a:cubicBezTo>
                    <a:cubicBezTo>
                      <a:pt x="137489" y="49759"/>
                      <a:pt x="133235" y="48804"/>
                      <a:pt x="130182" y="46514"/>
                    </a:cubicBezTo>
                    <a:cubicBezTo>
                      <a:pt x="124761" y="42448"/>
                      <a:pt x="119946" y="37573"/>
                      <a:pt x="114307" y="33814"/>
                    </a:cubicBezTo>
                    <a:cubicBezTo>
                      <a:pt x="110369" y="31189"/>
                      <a:pt x="105303" y="30421"/>
                      <a:pt x="101607" y="27464"/>
                    </a:cubicBezTo>
                    <a:cubicBezTo>
                      <a:pt x="71119" y="3074"/>
                      <a:pt x="95943" y="11091"/>
                      <a:pt x="66682" y="5239"/>
                    </a:cubicBezTo>
                    <a:cubicBezTo>
                      <a:pt x="-2107" y="8515"/>
                      <a:pt x="7" y="-13836"/>
                      <a:pt x="7" y="14764"/>
                    </a:cubicBezTo>
                  </a:path>
                </a:pathLst>
              </a:custGeom>
              <a:ln w="12700" cmpd="sng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solidFill>
                      <a:srgbClr val="0F243E"/>
                    </a:solidFill>
                    <a:effectLst/>
                    <a:latin typeface="Georgia"/>
                    <a:ea typeface="Times New Roman"/>
                    <a:cs typeface="Times New Roman"/>
                  </a:rPr>
                  <a:t> </a:t>
                </a:r>
                <a:endParaRPr lang="en-US" sz="1100">
                  <a:solidFill>
                    <a:srgbClr val="0F243E"/>
                  </a:solidFill>
                  <a:effectLst/>
                  <a:latin typeface="Georgia"/>
                  <a:ea typeface="Cambria"/>
                  <a:cs typeface="Times New Roman"/>
                </a:endParaRPr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1568450" y="1489710"/>
                <a:ext cx="365125" cy="34925"/>
              </a:xfrm>
              <a:custGeom>
                <a:avLst/>
                <a:gdLst>
                  <a:gd name="connsiteX0" fmla="*/ 365125 w 365125"/>
                  <a:gd name="connsiteY0" fmla="*/ 0 h 34925"/>
                  <a:gd name="connsiteX1" fmla="*/ 209550 w 365125"/>
                  <a:gd name="connsiteY1" fmla="*/ 0 h 34925"/>
                  <a:gd name="connsiteX2" fmla="*/ 127000 w 365125"/>
                  <a:gd name="connsiteY2" fmla="*/ 3175 h 34925"/>
                  <a:gd name="connsiteX3" fmla="*/ 104775 w 365125"/>
                  <a:gd name="connsiteY3" fmla="*/ 9525 h 34925"/>
                  <a:gd name="connsiteX4" fmla="*/ 92075 w 365125"/>
                  <a:gd name="connsiteY4" fmla="*/ 15875 h 34925"/>
                  <a:gd name="connsiteX5" fmla="*/ 85725 w 365125"/>
                  <a:gd name="connsiteY5" fmla="*/ 25400 h 34925"/>
                  <a:gd name="connsiteX6" fmla="*/ 76200 w 365125"/>
                  <a:gd name="connsiteY6" fmla="*/ 28575 h 34925"/>
                  <a:gd name="connsiteX7" fmla="*/ 53975 w 365125"/>
                  <a:gd name="connsiteY7" fmla="*/ 34925 h 34925"/>
                  <a:gd name="connsiteX8" fmla="*/ 31750 w 365125"/>
                  <a:gd name="connsiteY8" fmla="*/ 28575 h 34925"/>
                  <a:gd name="connsiteX9" fmla="*/ 0 w 365125"/>
                  <a:gd name="connsiteY9" fmla="*/ 22225 h 34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65125" h="34925">
                    <a:moveTo>
                      <a:pt x="365125" y="0"/>
                    </a:moveTo>
                    <a:cubicBezTo>
                      <a:pt x="301666" y="12692"/>
                      <a:pt x="371133" y="0"/>
                      <a:pt x="209550" y="0"/>
                    </a:cubicBezTo>
                    <a:cubicBezTo>
                      <a:pt x="182013" y="0"/>
                      <a:pt x="154517" y="2117"/>
                      <a:pt x="127000" y="3175"/>
                    </a:cubicBezTo>
                    <a:cubicBezTo>
                      <a:pt x="120555" y="4786"/>
                      <a:pt x="111152" y="6792"/>
                      <a:pt x="104775" y="9525"/>
                    </a:cubicBezTo>
                    <a:cubicBezTo>
                      <a:pt x="100425" y="11389"/>
                      <a:pt x="96308" y="13758"/>
                      <a:pt x="92075" y="15875"/>
                    </a:cubicBezTo>
                    <a:cubicBezTo>
                      <a:pt x="89958" y="19050"/>
                      <a:pt x="88705" y="23016"/>
                      <a:pt x="85725" y="25400"/>
                    </a:cubicBezTo>
                    <a:cubicBezTo>
                      <a:pt x="83112" y="27491"/>
                      <a:pt x="79418" y="27656"/>
                      <a:pt x="76200" y="28575"/>
                    </a:cubicBezTo>
                    <a:cubicBezTo>
                      <a:pt x="48293" y="36548"/>
                      <a:pt x="76813" y="27312"/>
                      <a:pt x="53975" y="34925"/>
                    </a:cubicBezTo>
                    <a:cubicBezTo>
                      <a:pt x="46862" y="32554"/>
                      <a:pt x="39154" y="29714"/>
                      <a:pt x="31750" y="28575"/>
                    </a:cubicBezTo>
                    <a:cubicBezTo>
                      <a:pt x="169" y="23716"/>
                      <a:pt x="10189" y="32414"/>
                      <a:pt x="0" y="22225"/>
                    </a:cubicBezTo>
                  </a:path>
                </a:pathLst>
              </a:custGeom>
              <a:ln w="12700" cmpd="sng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solidFill>
                      <a:srgbClr val="0F243E"/>
                    </a:solidFill>
                    <a:effectLst/>
                    <a:latin typeface="Georgia"/>
                    <a:ea typeface="Times New Roman"/>
                    <a:cs typeface="Times New Roman"/>
                  </a:rPr>
                  <a:t> </a:t>
                </a:r>
                <a:endParaRPr lang="en-US" sz="1100">
                  <a:solidFill>
                    <a:srgbClr val="0F243E"/>
                  </a:solidFill>
                  <a:effectLst/>
                  <a:latin typeface="Georgia"/>
                  <a:ea typeface="Cambria"/>
                  <a:cs typeface="Times New Roman"/>
                </a:endParaRPr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1784350" y="1251585"/>
                <a:ext cx="149225" cy="270634"/>
              </a:xfrm>
              <a:custGeom>
                <a:avLst/>
                <a:gdLst>
                  <a:gd name="connsiteX0" fmla="*/ 149225 w 149225"/>
                  <a:gd name="connsiteY0" fmla="*/ 152400 h 152400"/>
                  <a:gd name="connsiteX1" fmla="*/ 88900 w 149225"/>
                  <a:gd name="connsiteY1" fmla="*/ 149225 h 152400"/>
                  <a:gd name="connsiteX2" fmla="*/ 79375 w 149225"/>
                  <a:gd name="connsiteY2" fmla="*/ 146050 h 152400"/>
                  <a:gd name="connsiteX3" fmla="*/ 69850 w 149225"/>
                  <a:gd name="connsiteY3" fmla="*/ 139700 h 152400"/>
                  <a:gd name="connsiteX4" fmla="*/ 60325 w 149225"/>
                  <a:gd name="connsiteY4" fmla="*/ 120650 h 152400"/>
                  <a:gd name="connsiteX5" fmla="*/ 63500 w 149225"/>
                  <a:gd name="connsiteY5" fmla="*/ 104775 h 152400"/>
                  <a:gd name="connsiteX6" fmla="*/ 60325 w 149225"/>
                  <a:gd name="connsiteY6" fmla="*/ 60325 h 152400"/>
                  <a:gd name="connsiteX7" fmla="*/ 57150 w 149225"/>
                  <a:gd name="connsiteY7" fmla="*/ 50800 h 152400"/>
                  <a:gd name="connsiteX8" fmla="*/ 47625 w 149225"/>
                  <a:gd name="connsiteY8" fmla="*/ 41275 h 152400"/>
                  <a:gd name="connsiteX9" fmla="*/ 41275 w 149225"/>
                  <a:gd name="connsiteY9" fmla="*/ 31750 h 152400"/>
                  <a:gd name="connsiteX10" fmla="*/ 44450 w 149225"/>
                  <a:gd name="connsiteY10" fmla="*/ 19050 h 152400"/>
                  <a:gd name="connsiteX11" fmla="*/ 41275 w 149225"/>
                  <a:gd name="connsiteY11" fmla="*/ 9525 h 152400"/>
                  <a:gd name="connsiteX12" fmla="*/ 22225 w 149225"/>
                  <a:gd name="connsiteY12" fmla="*/ 0 h 152400"/>
                  <a:gd name="connsiteX13" fmla="*/ 0 w 149225"/>
                  <a:gd name="connsiteY13" fmla="*/ 3175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9225" h="152400">
                    <a:moveTo>
                      <a:pt x="149225" y="152400"/>
                    </a:moveTo>
                    <a:cubicBezTo>
                      <a:pt x="129117" y="151342"/>
                      <a:pt x="108953" y="151048"/>
                      <a:pt x="88900" y="149225"/>
                    </a:cubicBezTo>
                    <a:cubicBezTo>
                      <a:pt x="85567" y="148922"/>
                      <a:pt x="82368" y="147547"/>
                      <a:pt x="79375" y="146050"/>
                    </a:cubicBezTo>
                    <a:cubicBezTo>
                      <a:pt x="75962" y="144343"/>
                      <a:pt x="73025" y="141817"/>
                      <a:pt x="69850" y="139700"/>
                    </a:cubicBezTo>
                    <a:cubicBezTo>
                      <a:pt x="66639" y="134884"/>
                      <a:pt x="60325" y="127223"/>
                      <a:pt x="60325" y="120650"/>
                    </a:cubicBezTo>
                    <a:cubicBezTo>
                      <a:pt x="60325" y="115254"/>
                      <a:pt x="62442" y="110067"/>
                      <a:pt x="63500" y="104775"/>
                    </a:cubicBezTo>
                    <a:cubicBezTo>
                      <a:pt x="62442" y="89958"/>
                      <a:pt x="62061" y="75078"/>
                      <a:pt x="60325" y="60325"/>
                    </a:cubicBezTo>
                    <a:cubicBezTo>
                      <a:pt x="59934" y="57001"/>
                      <a:pt x="59006" y="53585"/>
                      <a:pt x="57150" y="50800"/>
                    </a:cubicBezTo>
                    <a:cubicBezTo>
                      <a:pt x="54659" y="47064"/>
                      <a:pt x="50500" y="44724"/>
                      <a:pt x="47625" y="41275"/>
                    </a:cubicBezTo>
                    <a:cubicBezTo>
                      <a:pt x="45182" y="38344"/>
                      <a:pt x="43392" y="34925"/>
                      <a:pt x="41275" y="31750"/>
                    </a:cubicBezTo>
                    <a:cubicBezTo>
                      <a:pt x="42333" y="27517"/>
                      <a:pt x="44450" y="23414"/>
                      <a:pt x="44450" y="19050"/>
                    </a:cubicBezTo>
                    <a:cubicBezTo>
                      <a:pt x="44450" y="15703"/>
                      <a:pt x="43366" y="12138"/>
                      <a:pt x="41275" y="9525"/>
                    </a:cubicBezTo>
                    <a:cubicBezTo>
                      <a:pt x="36799" y="3930"/>
                      <a:pt x="28500" y="2092"/>
                      <a:pt x="22225" y="0"/>
                    </a:cubicBezTo>
                    <a:lnTo>
                      <a:pt x="0" y="3175"/>
                    </a:lnTo>
                  </a:path>
                </a:pathLst>
              </a:custGeom>
              <a:ln w="12700" cmpd="sng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solidFill>
                      <a:srgbClr val="0F243E"/>
                    </a:solidFill>
                    <a:effectLst/>
                    <a:latin typeface="Georgia"/>
                    <a:ea typeface="Times New Roman"/>
                    <a:cs typeface="Times New Roman"/>
                  </a:rPr>
                  <a:t> </a:t>
                </a:r>
                <a:endParaRPr lang="en-US" sz="1100">
                  <a:solidFill>
                    <a:srgbClr val="0F243E"/>
                  </a:solidFill>
                  <a:effectLst/>
                  <a:latin typeface="Georgia"/>
                  <a:ea typeface="Cambria"/>
                  <a:cs typeface="Times New Roman"/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1417414" y="62507"/>
                <a:ext cx="19574" cy="1463676"/>
              </a:xfrm>
              <a:prstGeom prst="rect">
                <a:avLst/>
              </a:prstGeom>
              <a:pattFill prst="smConfetti">
                <a:fgClr>
                  <a:srgbClr val="800000"/>
                </a:fgClr>
                <a:bgClr>
                  <a:schemeClr val="bg1">
                    <a:lumMod val="50000"/>
                  </a:schemeClr>
                </a:bgClr>
              </a:pattFill>
              <a:ln w="3175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/>
                    <a:cs typeface="Times New Roman"/>
                  </a:rPr>
                  <a:t> </a:t>
                </a:r>
                <a:endParaRPr lang="en-US" sz="1000">
                  <a:solidFill>
                    <a:srgbClr val="0F243E"/>
                  </a:solidFill>
                  <a:effectLst/>
                  <a:latin typeface="Times"/>
                  <a:ea typeface="MS Mincho"/>
                  <a:cs typeface="Times New Roman"/>
                </a:endParaRPr>
              </a:p>
            </p:txBody>
          </p:sp>
          <p:sp>
            <p:nvSpPr>
              <p:cNvPr id="14" name="Trapezoid 13"/>
              <p:cNvSpPr/>
              <p:nvPr/>
            </p:nvSpPr>
            <p:spPr>
              <a:xfrm>
                <a:off x="1387558" y="735865"/>
                <a:ext cx="78430" cy="135464"/>
              </a:xfrm>
              <a:prstGeom prst="trapezoid">
                <a:avLst>
                  <a:gd name="adj" fmla="val 15244"/>
                </a:avLst>
              </a:prstGeom>
              <a:solidFill>
                <a:srgbClr val="C00000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/>
                    <a:cs typeface="Times New Roman"/>
                  </a:rPr>
                  <a:t> </a:t>
                </a:r>
                <a:endParaRPr lang="en-US" sz="1000">
                  <a:solidFill>
                    <a:srgbClr val="0F243E"/>
                  </a:solidFill>
                  <a:effectLst/>
                  <a:latin typeface="Times"/>
                  <a:ea typeface="MS Mincho"/>
                  <a:cs typeface="Times New Roman"/>
                </a:endParaRPr>
              </a:p>
            </p:txBody>
          </p:sp>
          <p:sp>
            <p:nvSpPr>
              <p:cNvPr id="15" name="Trapezoid 14"/>
              <p:cNvSpPr/>
              <p:nvPr/>
            </p:nvSpPr>
            <p:spPr>
              <a:xfrm flipV="1">
                <a:off x="1383603" y="821109"/>
                <a:ext cx="86339" cy="80617"/>
              </a:xfrm>
              <a:prstGeom prst="trapezoid">
                <a:avLst>
                  <a:gd name="adj" fmla="val 15244"/>
                </a:avLst>
              </a:prstGeom>
              <a:solidFill>
                <a:srgbClr val="C00000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/>
                    <a:cs typeface="Times New Roman"/>
                  </a:rPr>
                  <a:t> </a:t>
                </a:r>
                <a:endParaRPr lang="en-US" sz="1000">
                  <a:solidFill>
                    <a:srgbClr val="0F243E"/>
                  </a:solidFill>
                  <a:effectLst/>
                  <a:latin typeface="Times"/>
                  <a:ea typeface="MS Mincho"/>
                  <a:cs typeface="Times New Roman"/>
                </a:endParaRPr>
              </a:p>
            </p:txBody>
          </p:sp>
          <p:cxnSp>
            <p:nvCxnSpPr>
              <p:cNvPr id="16" name="Straight Connector 15"/>
              <p:cNvCxnSpPr/>
              <p:nvPr/>
            </p:nvCxnSpPr>
            <p:spPr>
              <a:xfrm>
                <a:off x="1184233" y="1276863"/>
                <a:ext cx="493318" cy="1520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/>
              <p:nvPr/>
            </p:nvCxnSpPr>
            <p:spPr>
              <a:xfrm flipV="1">
                <a:off x="1281282" y="544893"/>
                <a:ext cx="299220" cy="529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>
                <a:off x="1250305" y="775909"/>
                <a:ext cx="361173" cy="264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>
                <a:off x="1300395" y="334758"/>
                <a:ext cx="260994" cy="0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>
                <a:off x="1220812" y="1021661"/>
                <a:ext cx="420160" cy="2313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 flipH="1" flipV="1">
                <a:off x="1522668" y="90261"/>
                <a:ext cx="186519" cy="1442530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>
                <a:off x="1334832" y="159645"/>
                <a:ext cx="217495" cy="170487"/>
              </a:xfrm>
              <a:prstGeom prst="line">
                <a:avLst/>
              </a:prstGeom>
              <a:solidFill>
                <a:schemeClr val="bg2"/>
              </a:solidFill>
              <a:ln w="3175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/>
              <p:nvPr/>
            </p:nvCxnSpPr>
            <p:spPr>
              <a:xfrm>
                <a:off x="1308798" y="339383"/>
                <a:ext cx="276482" cy="205510"/>
              </a:xfrm>
              <a:prstGeom prst="line">
                <a:avLst/>
              </a:prstGeom>
              <a:solidFill>
                <a:schemeClr val="bg2"/>
              </a:solidFill>
              <a:ln w="3175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 flipV="1">
                <a:off x="1152927" y="90261"/>
                <a:ext cx="186519" cy="1442530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Rectangle 24"/>
              <p:cNvSpPr/>
              <p:nvPr/>
            </p:nvSpPr>
            <p:spPr>
              <a:xfrm>
                <a:off x="1081088" y="1526184"/>
                <a:ext cx="695324" cy="19824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/>
                    <a:cs typeface="Times New Roman"/>
                  </a:rPr>
                  <a:t> </a:t>
                </a:r>
                <a:endParaRPr lang="en-US" sz="1000">
                  <a:solidFill>
                    <a:srgbClr val="0F243E"/>
                  </a:solidFill>
                  <a:effectLst/>
                  <a:latin typeface="Times"/>
                  <a:ea typeface="MS Mincho"/>
                  <a:cs typeface="Times New Roman"/>
                </a:endParaRPr>
              </a:p>
            </p:txBody>
          </p:sp>
          <p:sp>
            <p:nvSpPr>
              <p:cNvPr id="26" name="Trapezoid 25"/>
              <p:cNvSpPr/>
              <p:nvPr/>
            </p:nvSpPr>
            <p:spPr>
              <a:xfrm>
                <a:off x="1308469" y="22860"/>
                <a:ext cx="243858" cy="135464"/>
              </a:xfrm>
              <a:prstGeom prst="trapezoid">
                <a:avLst>
                  <a:gd name="adj" fmla="val 15244"/>
                </a:avLst>
              </a:prstGeom>
              <a:solidFill>
                <a:schemeClr val="bg2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/>
                    <a:cs typeface="Times New Roman"/>
                  </a:rPr>
                  <a:t> </a:t>
                </a:r>
                <a:endParaRPr lang="en-US" sz="1000">
                  <a:solidFill>
                    <a:srgbClr val="0F243E"/>
                  </a:solidFill>
                  <a:effectLst/>
                  <a:latin typeface="Times"/>
                  <a:ea typeface="MS Mincho"/>
                  <a:cs typeface="Times New Roman"/>
                </a:endParaRPr>
              </a:p>
            </p:txBody>
          </p:sp>
          <p:cxnSp>
            <p:nvCxnSpPr>
              <p:cNvPr id="27" name="Straight Connector 26"/>
              <p:cNvCxnSpPr/>
              <p:nvPr/>
            </p:nvCxnSpPr>
            <p:spPr>
              <a:xfrm>
                <a:off x="1285072" y="550179"/>
                <a:ext cx="323276" cy="222690"/>
              </a:xfrm>
              <a:prstGeom prst="line">
                <a:avLst/>
              </a:prstGeom>
              <a:solidFill>
                <a:schemeClr val="bg2"/>
              </a:solidFill>
              <a:ln w="3175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1254754" y="777495"/>
                <a:ext cx="379956" cy="243175"/>
              </a:xfrm>
              <a:prstGeom prst="line">
                <a:avLst/>
              </a:prstGeom>
              <a:solidFill>
                <a:schemeClr val="bg2"/>
              </a:solidFill>
              <a:ln w="3175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1217846" y="1018027"/>
                <a:ext cx="449818" cy="257052"/>
              </a:xfrm>
              <a:prstGeom prst="line">
                <a:avLst/>
              </a:prstGeom>
              <a:solidFill>
                <a:schemeClr val="bg2"/>
              </a:solidFill>
              <a:ln w="3175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1194120" y="1278383"/>
                <a:ext cx="506499" cy="244496"/>
              </a:xfrm>
              <a:prstGeom prst="line">
                <a:avLst/>
              </a:prstGeom>
              <a:solidFill>
                <a:schemeClr val="bg2"/>
              </a:solidFill>
              <a:ln w="3175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 flipH="1">
                <a:off x="1307810" y="158984"/>
                <a:ext cx="217495" cy="170487"/>
              </a:xfrm>
              <a:prstGeom prst="line">
                <a:avLst/>
              </a:prstGeom>
              <a:solidFill>
                <a:schemeClr val="bg2"/>
              </a:solidFill>
              <a:ln w="3175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 flipH="1">
                <a:off x="1281776" y="338723"/>
                <a:ext cx="276482" cy="205510"/>
              </a:xfrm>
              <a:prstGeom prst="line">
                <a:avLst/>
              </a:prstGeom>
              <a:solidFill>
                <a:schemeClr val="bg2"/>
              </a:solidFill>
              <a:ln w="3175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 flipH="1">
                <a:off x="1258050" y="549519"/>
                <a:ext cx="323276" cy="222690"/>
              </a:xfrm>
              <a:prstGeom prst="line">
                <a:avLst/>
              </a:prstGeom>
              <a:solidFill>
                <a:schemeClr val="bg2"/>
              </a:solidFill>
              <a:ln w="3175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 flipH="1">
                <a:off x="1227732" y="776835"/>
                <a:ext cx="379956" cy="243175"/>
              </a:xfrm>
              <a:prstGeom prst="line">
                <a:avLst/>
              </a:prstGeom>
              <a:solidFill>
                <a:schemeClr val="bg2"/>
              </a:solidFill>
              <a:ln w="3175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 flipH="1">
                <a:off x="1190824" y="1017366"/>
                <a:ext cx="449818" cy="257052"/>
              </a:xfrm>
              <a:prstGeom prst="line">
                <a:avLst/>
              </a:prstGeom>
              <a:solidFill>
                <a:schemeClr val="bg2"/>
              </a:solidFill>
              <a:ln w="3175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 flipH="1">
                <a:off x="1167098" y="1277723"/>
                <a:ext cx="506499" cy="244496"/>
              </a:xfrm>
              <a:prstGeom prst="line">
                <a:avLst/>
              </a:prstGeom>
              <a:solidFill>
                <a:schemeClr val="bg2"/>
              </a:solidFill>
              <a:ln w="3175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>
              <a:xfrm>
                <a:off x="1246351" y="788464"/>
                <a:ext cx="361173" cy="264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/>
              <p:cNvCxnSpPr/>
              <p:nvPr/>
            </p:nvCxnSpPr>
            <p:spPr>
              <a:xfrm>
                <a:off x="1776412" y="1281894"/>
                <a:ext cx="0" cy="270929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/>
              <p:cNvCxnSpPr/>
              <p:nvPr/>
            </p:nvCxnSpPr>
            <p:spPr>
              <a:xfrm>
                <a:off x="0" y="1547792"/>
                <a:ext cx="2859343" cy="10572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/>
              <p:cNvCxnSpPr/>
              <p:nvPr/>
            </p:nvCxnSpPr>
            <p:spPr>
              <a:xfrm>
                <a:off x="1081088" y="1276863"/>
                <a:ext cx="0" cy="270929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Rectangle 40"/>
              <p:cNvSpPr/>
              <p:nvPr/>
            </p:nvSpPr>
            <p:spPr>
              <a:xfrm>
                <a:off x="1065213" y="1244216"/>
                <a:ext cx="725487" cy="45719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/>
                    <a:cs typeface="Times New Roman"/>
                  </a:rPr>
                  <a:t> </a:t>
                </a:r>
                <a:endParaRPr lang="en-US" sz="1000">
                  <a:solidFill>
                    <a:srgbClr val="0F243E"/>
                  </a:solidFill>
                  <a:effectLst/>
                  <a:latin typeface="Times"/>
                  <a:ea typeface="MS Mincho"/>
                  <a:cs typeface="Times New Roman"/>
                </a:endParaRPr>
              </a:p>
            </p:txBody>
          </p:sp>
          <p:cxnSp>
            <p:nvCxnSpPr>
              <p:cNvPr id="42" name="Straight Connector 41"/>
              <p:cNvCxnSpPr/>
              <p:nvPr/>
            </p:nvCxnSpPr>
            <p:spPr>
              <a:xfrm flipH="1">
                <a:off x="1075487" y="1281894"/>
                <a:ext cx="115337" cy="265898"/>
              </a:xfrm>
              <a:prstGeom prst="line">
                <a:avLst/>
              </a:prstGeom>
              <a:solidFill>
                <a:schemeClr val="bg2"/>
              </a:solidFill>
              <a:ln w="3175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/>
              <p:cNvCxnSpPr/>
              <p:nvPr/>
            </p:nvCxnSpPr>
            <p:spPr>
              <a:xfrm>
                <a:off x="1667664" y="1281894"/>
                <a:ext cx="108748" cy="254202"/>
              </a:xfrm>
              <a:prstGeom prst="line">
                <a:avLst/>
              </a:prstGeom>
              <a:solidFill>
                <a:schemeClr val="bg2"/>
              </a:solidFill>
              <a:ln w="3175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/>
              <p:nvPr/>
            </p:nvCxnSpPr>
            <p:spPr>
              <a:xfrm>
                <a:off x="1089620" y="1318510"/>
                <a:ext cx="695324" cy="0"/>
              </a:xfrm>
              <a:prstGeom prst="line">
                <a:avLst/>
              </a:prstGeom>
              <a:solidFill>
                <a:schemeClr val="bg2"/>
              </a:solidFill>
              <a:ln w="3175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Rectangle 44"/>
              <p:cNvSpPr/>
              <p:nvPr/>
            </p:nvSpPr>
            <p:spPr>
              <a:xfrm>
                <a:off x="1289800" y="1269349"/>
                <a:ext cx="273605" cy="266747"/>
              </a:xfrm>
              <a:prstGeom prst="rect">
                <a:avLst/>
              </a:prstGeom>
              <a:solidFill>
                <a:schemeClr val="bg2"/>
              </a:solidFill>
              <a:ln w="3175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solidFill>
                      <a:srgbClr val="0F243E"/>
                    </a:solidFill>
                    <a:effectLst/>
                    <a:latin typeface="Georgia"/>
                    <a:ea typeface="Times New Roman"/>
                    <a:cs typeface="Times New Roman"/>
                  </a:rPr>
                  <a:t> </a:t>
                </a:r>
                <a:endParaRPr lang="en-US" sz="1100">
                  <a:solidFill>
                    <a:srgbClr val="0F243E"/>
                  </a:solidFill>
                  <a:effectLst/>
                  <a:latin typeface="Georgia"/>
                  <a:ea typeface="Cambria"/>
                  <a:cs typeface="Times New Roman"/>
                </a:endParaRPr>
              </a:p>
            </p:txBody>
          </p:sp>
          <p:sp>
            <p:nvSpPr>
              <p:cNvPr id="46" name="Rectangle 45"/>
              <p:cNvSpPr/>
              <p:nvPr/>
            </p:nvSpPr>
            <p:spPr>
              <a:xfrm>
                <a:off x="1396138" y="1196066"/>
                <a:ext cx="69850" cy="45719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175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solidFill>
                      <a:srgbClr val="0F243E"/>
                    </a:solidFill>
                    <a:effectLst/>
                    <a:latin typeface="Georgia"/>
                    <a:ea typeface="Times New Roman"/>
                    <a:cs typeface="Times New Roman"/>
                  </a:rPr>
                  <a:t> </a:t>
                </a:r>
                <a:endParaRPr lang="en-US" sz="1100">
                  <a:solidFill>
                    <a:srgbClr val="0F243E"/>
                  </a:solidFill>
                  <a:effectLst/>
                  <a:latin typeface="Georgia"/>
                  <a:ea typeface="Cambria"/>
                  <a:cs typeface="Times New Roman"/>
                </a:endParaRPr>
              </a:p>
            </p:txBody>
          </p:sp>
          <p:cxnSp>
            <p:nvCxnSpPr>
              <p:cNvPr id="47" name="Straight Connector 46"/>
              <p:cNvCxnSpPr/>
              <p:nvPr/>
            </p:nvCxnSpPr>
            <p:spPr>
              <a:xfrm>
                <a:off x="1331111" y="1199766"/>
                <a:ext cx="194194" cy="1388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/>
              <p:cNvCxnSpPr/>
              <p:nvPr/>
            </p:nvCxnSpPr>
            <p:spPr>
              <a:xfrm flipH="1">
                <a:off x="1321498" y="1172773"/>
                <a:ext cx="2966" cy="362714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483B37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/>
              <p:cNvCxnSpPr/>
              <p:nvPr/>
            </p:nvCxnSpPr>
            <p:spPr>
              <a:xfrm flipH="1">
                <a:off x="1528480" y="1173382"/>
                <a:ext cx="2966" cy="362714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483B37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/>
              <p:cNvCxnSpPr/>
              <p:nvPr/>
            </p:nvCxnSpPr>
            <p:spPr>
              <a:xfrm flipH="1">
                <a:off x="1362761" y="1173990"/>
                <a:ext cx="2966" cy="362714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483B37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>
              <a:xfrm flipH="1">
                <a:off x="1492167" y="1172773"/>
                <a:ext cx="2966" cy="362714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483B37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>
              <a:xfrm flipH="1">
                <a:off x="1405849" y="1170077"/>
                <a:ext cx="2966" cy="362714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483B37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/>
              <p:cNvCxnSpPr/>
              <p:nvPr/>
            </p:nvCxnSpPr>
            <p:spPr>
              <a:xfrm flipH="1">
                <a:off x="1445898" y="1175475"/>
                <a:ext cx="2966" cy="362714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483B37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Rectangle 53"/>
              <p:cNvSpPr/>
              <p:nvPr/>
            </p:nvSpPr>
            <p:spPr>
              <a:xfrm>
                <a:off x="1936750" y="1363821"/>
                <a:ext cx="503481" cy="179233"/>
              </a:xfrm>
              <a:prstGeom prst="rect">
                <a:avLst/>
              </a:prstGeom>
              <a:pattFill prst="ltVert">
                <a:fgClr>
                  <a:srgbClr val="800000"/>
                </a:fgClr>
                <a:bgClr>
                  <a:srgbClr val="CC0000"/>
                </a:bgClr>
              </a:pattFill>
              <a:ln w="3175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solidFill>
                      <a:srgbClr val="0F243E"/>
                    </a:solidFill>
                    <a:effectLst/>
                    <a:latin typeface="Georgia"/>
                    <a:ea typeface="Times New Roman"/>
                    <a:cs typeface="Times New Roman"/>
                  </a:rPr>
                  <a:t> </a:t>
                </a:r>
                <a:endParaRPr lang="en-US" sz="1100">
                  <a:solidFill>
                    <a:srgbClr val="0F243E"/>
                  </a:solidFill>
                  <a:effectLst/>
                  <a:latin typeface="Georgia"/>
                  <a:ea typeface="Cambria"/>
                  <a:cs typeface="Times New Roman"/>
                </a:endParaRPr>
              </a:p>
            </p:txBody>
          </p:sp>
          <p:cxnSp>
            <p:nvCxnSpPr>
              <p:cNvPr id="55" name="Straight Connector 54"/>
              <p:cNvCxnSpPr/>
              <p:nvPr/>
            </p:nvCxnSpPr>
            <p:spPr>
              <a:xfrm flipH="1">
                <a:off x="162623" y="1524635"/>
                <a:ext cx="678752" cy="0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322927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/>
              <p:cNvCxnSpPr/>
              <p:nvPr/>
            </p:nvCxnSpPr>
            <p:spPr>
              <a:xfrm flipH="1">
                <a:off x="127698" y="1499235"/>
                <a:ext cx="678752" cy="0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483B37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/>
            </p:nvCxnSpPr>
            <p:spPr>
              <a:xfrm flipH="1">
                <a:off x="140398" y="1477089"/>
                <a:ext cx="678752" cy="0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322927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/>
              <p:cNvCxnSpPr/>
              <p:nvPr/>
            </p:nvCxnSpPr>
            <p:spPr>
              <a:xfrm flipH="1">
                <a:off x="146748" y="1451689"/>
                <a:ext cx="678752" cy="0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483B37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/>
              <p:cNvCxnSpPr/>
              <p:nvPr/>
            </p:nvCxnSpPr>
            <p:spPr>
              <a:xfrm flipH="1">
                <a:off x="127698" y="1426289"/>
                <a:ext cx="678752" cy="0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322927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0" name="Group 59"/>
          <p:cNvGrpSpPr/>
          <p:nvPr/>
        </p:nvGrpSpPr>
        <p:grpSpPr>
          <a:xfrm>
            <a:off x="5852704" y="2174510"/>
            <a:ext cx="1613666" cy="1385895"/>
            <a:chOff x="1335090" y="0"/>
            <a:chExt cx="990600" cy="850983"/>
          </a:xfrm>
        </p:grpSpPr>
        <p:sp>
          <p:nvSpPr>
            <p:cNvPr id="61" name="Rectangle 60"/>
            <p:cNvSpPr/>
            <p:nvPr/>
          </p:nvSpPr>
          <p:spPr>
            <a:xfrm>
              <a:off x="1335090" y="805264"/>
              <a:ext cx="990600" cy="4571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effectLst/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effectLst/>
                <a:latin typeface="Georgia"/>
                <a:ea typeface="Cambria"/>
                <a:cs typeface="Times New Roman"/>
              </a:endParaRPr>
            </a:p>
          </p:txBody>
        </p:sp>
        <p:cxnSp>
          <p:nvCxnSpPr>
            <p:cNvPr id="62" name="Straight Connector 61"/>
            <p:cNvCxnSpPr/>
            <p:nvPr/>
          </p:nvCxnSpPr>
          <p:spPr>
            <a:xfrm flipV="1">
              <a:off x="1639890" y="197094"/>
              <a:ext cx="76200" cy="631029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flipH="1" flipV="1">
              <a:off x="1754190" y="197093"/>
              <a:ext cx="76200" cy="608171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1677990" y="514566"/>
              <a:ext cx="123302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Freeform 64"/>
            <p:cNvSpPr/>
            <p:nvPr/>
          </p:nvSpPr>
          <p:spPr>
            <a:xfrm>
              <a:off x="1391560" y="0"/>
              <a:ext cx="191860" cy="394184"/>
            </a:xfrm>
            <a:custGeom>
              <a:avLst/>
              <a:gdLst>
                <a:gd name="connsiteX0" fmla="*/ 90435 w 276330"/>
                <a:gd name="connsiteY0" fmla="*/ 492369 h 567732"/>
                <a:gd name="connsiteX1" fmla="*/ 276330 w 276330"/>
                <a:gd name="connsiteY1" fmla="*/ 10048 h 567732"/>
                <a:gd name="connsiteX2" fmla="*/ 200967 w 276330"/>
                <a:gd name="connsiteY2" fmla="*/ 0 h 567732"/>
                <a:gd name="connsiteX3" fmla="*/ 135653 w 276330"/>
                <a:gd name="connsiteY3" fmla="*/ 15072 h 567732"/>
                <a:gd name="connsiteX4" fmla="*/ 75363 w 276330"/>
                <a:gd name="connsiteY4" fmla="*/ 55266 h 567732"/>
                <a:gd name="connsiteX5" fmla="*/ 40193 w 276330"/>
                <a:gd name="connsiteY5" fmla="*/ 115556 h 567732"/>
                <a:gd name="connsiteX6" fmla="*/ 15073 w 276330"/>
                <a:gd name="connsiteY6" fmla="*/ 185894 h 567732"/>
                <a:gd name="connsiteX7" fmla="*/ 0 w 276330"/>
                <a:gd name="connsiteY7" fmla="*/ 432079 h 567732"/>
                <a:gd name="connsiteX8" fmla="*/ 0 w 276330"/>
                <a:gd name="connsiteY8" fmla="*/ 542611 h 567732"/>
                <a:gd name="connsiteX9" fmla="*/ 0 w 276330"/>
                <a:gd name="connsiteY9" fmla="*/ 542611 h 567732"/>
                <a:gd name="connsiteX10" fmla="*/ 30145 w 276330"/>
                <a:gd name="connsiteY10" fmla="*/ 567732 h 567732"/>
                <a:gd name="connsiteX11" fmla="*/ 65314 w 276330"/>
                <a:gd name="connsiteY11" fmla="*/ 547635 h 567732"/>
                <a:gd name="connsiteX12" fmla="*/ 90435 w 276330"/>
                <a:gd name="connsiteY12" fmla="*/ 492369 h 567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6330" h="567732">
                  <a:moveTo>
                    <a:pt x="90435" y="492369"/>
                  </a:moveTo>
                  <a:lnTo>
                    <a:pt x="276330" y="10048"/>
                  </a:lnTo>
                  <a:lnTo>
                    <a:pt x="200967" y="0"/>
                  </a:lnTo>
                  <a:lnTo>
                    <a:pt x="135653" y="15072"/>
                  </a:lnTo>
                  <a:lnTo>
                    <a:pt x="75363" y="55266"/>
                  </a:lnTo>
                  <a:lnTo>
                    <a:pt x="40193" y="115556"/>
                  </a:lnTo>
                  <a:lnTo>
                    <a:pt x="15073" y="185894"/>
                  </a:lnTo>
                  <a:lnTo>
                    <a:pt x="0" y="432079"/>
                  </a:lnTo>
                  <a:lnTo>
                    <a:pt x="0" y="542611"/>
                  </a:lnTo>
                  <a:lnTo>
                    <a:pt x="0" y="542611"/>
                  </a:lnTo>
                  <a:lnTo>
                    <a:pt x="30145" y="567732"/>
                  </a:lnTo>
                  <a:lnTo>
                    <a:pt x="65314" y="547635"/>
                  </a:lnTo>
                  <a:lnTo>
                    <a:pt x="90435" y="492369"/>
                  </a:lnTo>
                  <a:close/>
                </a:path>
              </a:pathLst>
            </a:cu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effectLst/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effectLst/>
                <a:latin typeface="Georgia"/>
                <a:ea typeface="Cambria"/>
                <a:cs typeface="Times New Roman"/>
              </a:endParaRPr>
            </a:p>
          </p:txBody>
        </p:sp>
        <p:cxnSp>
          <p:nvCxnSpPr>
            <p:cNvPr id="66" name="Straight Connector 65"/>
            <p:cNvCxnSpPr/>
            <p:nvPr/>
          </p:nvCxnSpPr>
          <p:spPr>
            <a:xfrm>
              <a:off x="1487490" y="149490"/>
              <a:ext cx="685800" cy="252797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Rectangle 66"/>
            <p:cNvSpPr/>
            <p:nvPr/>
          </p:nvSpPr>
          <p:spPr>
            <a:xfrm>
              <a:off x="1713242" y="207569"/>
              <a:ext cx="45719" cy="4571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effectLst/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effectLst/>
                <a:latin typeface="Georgia"/>
                <a:ea typeface="Cambria"/>
                <a:cs typeface="Times New Roman"/>
              </a:endParaRPr>
            </a:p>
          </p:txBody>
        </p:sp>
        <p:cxnSp>
          <p:nvCxnSpPr>
            <p:cNvPr id="68" name="Straight Connector 67"/>
            <p:cNvCxnSpPr/>
            <p:nvPr/>
          </p:nvCxnSpPr>
          <p:spPr>
            <a:xfrm>
              <a:off x="1411290" y="366351"/>
              <a:ext cx="0" cy="40934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flipV="1">
              <a:off x="1411290" y="746746"/>
              <a:ext cx="0" cy="7620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0" name="Group 69"/>
            <p:cNvGrpSpPr/>
            <p:nvPr/>
          </p:nvGrpSpPr>
          <p:grpSpPr>
            <a:xfrm>
              <a:off x="2058571" y="682385"/>
              <a:ext cx="229437" cy="83819"/>
              <a:chOff x="2058571" y="682385"/>
              <a:chExt cx="229437" cy="83819"/>
            </a:xfrm>
            <a:solidFill>
              <a:schemeClr val="tx1"/>
            </a:solidFill>
          </p:grpSpPr>
          <p:sp>
            <p:nvSpPr>
              <p:cNvPr id="77" name="Rectangle 76"/>
              <p:cNvSpPr/>
              <p:nvPr/>
            </p:nvSpPr>
            <p:spPr>
              <a:xfrm>
                <a:off x="2058571" y="682385"/>
                <a:ext cx="228600" cy="45719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solidFill>
                      <a:srgbClr val="0F243E"/>
                    </a:solidFill>
                    <a:effectLst/>
                    <a:latin typeface="Georgia"/>
                    <a:ea typeface="Times New Roman"/>
                    <a:cs typeface="Times New Roman"/>
                  </a:rPr>
                  <a:t> </a:t>
                </a:r>
                <a:endParaRPr lang="en-US" sz="1100">
                  <a:solidFill>
                    <a:srgbClr val="0F243E"/>
                  </a:solidFill>
                  <a:effectLst/>
                  <a:latin typeface="Georgia"/>
                  <a:ea typeface="Cambria"/>
                  <a:cs typeface="Times New Roman"/>
                </a:endParaRPr>
              </a:p>
            </p:txBody>
          </p:sp>
          <p:sp>
            <p:nvSpPr>
              <p:cNvPr id="78" name="Oval 77"/>
              <p:cNvSpPr/>
              <p:nvPr/>
            </p:nvSpPr>
            <p:spPr>
              <a:xfrm>
                <a:off x="2059408" y="690004"/>
                <a:ext cx="228600" cy="76200"/>
              </a:xfrm>
              <a:prstGeom prst="ellipse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solidFill>
                      <a:srgbClr val="0F243E"/>
                    </a:solidFill>
                    <a:effectLst/>
                    <a:latin typeface="Georgia"/>
                    <a:ea typeface="Times New Roman"/>
                    <a:cs typeface="Times New Roman"/>
                  </a:rPr>
                  <a:t> </a:t>
                </a:r>
                <a:endParaRPr lang="en-US" sz="1100">
                  <a:solidFill>
                    <a:srgbClr val="0F243E"/>
                  </a:solidFill>
                  <a:effectLst/>
                  <a:latin typeface="Georgia"/>
                  <a:ea typeface="Cambria"/>
                  <a:cs typeface="Times New Roman"/>
                </a:endParaRPr>
              </a:p>
            </p:txBody>
          </p:sp>
        </p:grpSp>
        <p:sp>
          <p:nvSpPr>
            <p:cNvPr id="71" name="Rectangle 70"/>
            <p:cNvSpPr/>
            <p:nvPr/>
          </p:nvSpPr>
          <p:spPr>
            <a:xfrm>
              <a:off x="2150011" y="528080"/>
              <a:ext cx="45719" cy="63707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effectLst/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effectLst/>
                <a:latin typeface="Georgia"/>
                <a:ea typeface="Cambria"/>
                <a:cs typeface="Times New Roman"/>
              </a:endParaRPr>
            </a:p>
          </p:txBody>
        </p:sp>
        <p:cxnSp>
          <p:nvCxnSpPr>
            <p:cNvPr id="72" name="Straight Connector 71"/>
            <p:cNvCxnSpPr/>
            <p:nvPr/>
          </p:nvCxnSpPr>
          <p:spPr>
            <a:xfrm flipV="1">
              <a:off x="2172871" y="402287"/>
              <a:ext cx="419" cy="12579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>
              <a:off x="2172870" y="563323"/>
              <a:ext cx="0" cy="13448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Isosceles Triangle 73"/>
            <p:cNvSpPr/>
            <p:nvPr/>
          </p:nvSpPr>
          <p:spPr>
            <a:xfrm>
              <a:off x="2098094" y="622438"/>
              <a:ext cx="149552" cy="182826"/>
            </a:xfrm>
            <a:prstGeom prst="triangle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effectLst/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effectLst/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75" name="Rectangle 74"/>
            <p:cNvSpPr/>
            <p:nvPr/>
          </p:nvSpPr>
          <p:spPr>
            <a:xfrm>
              <a:off x="2020890" y="665119"/>
              <a:ext cx="190416" cy="130838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effectLst/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effectLst/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76" name="Rectangle 75"/>
            <p:cNvSpPr/>
            <p:nvPr/>
          </p:nvSpPr>
          <p:spPr>
            <a:xfrm>
              <a:off x="1982664" y="710273"/>
              <a:ext cx="190416" cy="6541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effectLst/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effectLst/>
                <a:latin typeface="Georgia"/>
                <a:ea typeface="Cambria"/>
                <a:cs typeface="Times New Roman"/>
              </a:endParaRPr>
            </a:p>
          </p:txBody>
        </p:sp>
      </p:grpSp>
      <p:sp>
        <p:nvSpPr>
          <p:cNvPr id="81" name="TextBox 80">
            <a:hlinkClick r:id="rId2" action="ppaction://hlinksldjump"/>
          </p:cNvPr>
          <p:cNvSpPr txBox="1"/>
          <p:nvPr/>
        </p:nvSpPr>
        <p:spPr>
          <a:xfrm>
            <a:off x="1005142" y="3764385"/>
            <a:ext cx="2637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165699"/>
                </a:solidFill>
              </a:rPr>
              <a:t>RIG – Drills for Oil</a:t>
            </a:r>
            <a:endParaRPr lang="en-US" dirty="0">
              <a:solidFill>
                <a:srgbClr val="165699"/>
              </a:solidFill>
            </a:endParaRPr>
          </a:p>
        </p:txBody>
      </p:sp>
      <p:sp>
        <p:nvSpPr>
          <p:cNvPr id="82" name="TextBox 81">
            <a:hlinkClick r:id="rId3" action="ppaction://hlinksldjump"/>
          </p:cNvPr>
          <p:cNvSpPr txBox="1"/>
          <p:nvPr/>
        </p:nvSpPr>
        <p:spPr>
          <a:xfrm>
            <a:off x="6145707" y="3564801"/>
            <a:ext cx="1082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Hyperlink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060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56616" y="857250"/>
            <a:ext cx="8458200" cy="358673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1600" dirty="0" smtClean="0"/>
              <a:t>Consume Large Quantities of Refined Products</a:t>
            </a:r>
          </a:p>
          <a:p>
            <a:pPr lvl="1">
              <a:lnSpc>
                <a:spcPct val="150000"/>
              </a:lnSpc>
            </a:pPr>
            <a:r>
              <a:rPr lang="en-US" sz="1400" dirty="0" smtClean="0"/>
              <a:t>Mission:  To minimize the costs and variability of cost for energy</a:t>
            </a:r>
          </a:p>
          <a:p>
            <a:pPr lvl="1">
              <a:lnSpc>
                <a:spcPct val="150000"/>
              </a:lnSpc>
            </a:pPr>
            <a:r>
              <a:rPr lang="en-US" sz="1400" dirty="0" smtClean="0"/>
              <a:t>The business process is consuming the energy to deliver another product or service</a:t>
            </a:r>
          </a:p>
          <a:p>
            <a:pPr lvl="1">
              <a:lnSpc>
                <a:spcPct val="150000"/>
              </a:lnSpc>
            </a:pPr>
            <a:r>
              <a:rPr lang="en-US" sz="1400" dirty="0" smtClean="0"/>
              <a:t>However, consuming large quantities of refined products involves trading in those products and securing logistics to deliver the products</a:t>
            </a:r>
          </a:p>
          <a:p>
            <a:pPr lvl="1">
              <a:lnSpc>
                <a:spcPct val="150000"/>
              </a:lnSpc>
            </a:pPr>
            <a:r>
              <a:rPr lang="en-US" sz="1600" dirty="0" smtClean="0"/>
              <a:t>Examples Industries:  Airlines, Agribusinesses</a:t>
            </a:r>
          </a:p>
          <a:p>
            <a:pPr lvl="2">
              <a:lnSpc>
                <a:spcPct val="150000"/>
              </a:lnSpc>
            </a:pPr>
            <a:r>
              <a:rPr lang="en-US" sz="1400" dirty="0" smtClean="0"/>
              <a:t>Example Companies Airlines:  American, British Airways, Delta, Lufthansa, Southwest, United</a:t>
            </a:r>
          </a:p>
          <a:p>
            <a:pPr lvl="2">
              <a:lnSpc>
                <a:spcPct val="150000"/>
              </a:lnSpc>
            </a:pPr>
            <a:r>
              <a:rPr lang="en-US" sz="1400" dirty="0" smtClean="0"/>
              <a:t>Example Companies Agribusiness:  ADM, Cargill, Marubeni (Acquired </a:t>
            </a:r>
            <a:r>
              <a:rPr lang="en-US" sz="1400" dirty="0" err="1" smtClean="0"/>
              <a:t>Gavilon</a:t>
            </a:r>
            <a:r>
              <a:rPr lang="en-US" sz="1400" dirty="0" smtClean="0"/>
              <a:t>)</a:t>
            </a:r>
          </a:p>
          <a:p>
            <a:pPr lvl="1"/>
            <a:r>
              <a:rPr lang="en-US" sz="1600" dirty="0" smtClean="0"/>
              <a:t>These businesses will often have significant refined product storage and transportation assets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257" y="185166"/>
            <a:ext cx="7772400" cy="548879"/>
          </a:xfrm>
        </p:spPr>
        <p:txBody>
          <a:bodyPr anchor="ctr" anchorCtr="0"/>
          <a:lstStyle/>
          <a:p>
            <a:r>
              <a:rPr lang="en-US" dirty="0" smtClean="0"/>
              <a:t>Major Consumers of Refined Products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3175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39309"/>
            <a:ext cx="9143999" cy="1824093"/>
          </a:xfrm>
        </p:spPr>
        <p:txBody>
          <a:bodyPr anchor="ctr"/>
          <a:lstStyle/>
          <a:p>
            <a:pPr algn="ctr"/>
            <a:r>
              <a:rPr lang="en-US" sz="3200" dirty="0" smtClean="0"/>
              <a:t>Crude </a:t>
            </a:r>
            <a:br>
              <a:rPr lang="en-US" sz="3200" dirty="0" smtClean="0"/>
            </a:br>
            <a:r>
              <a:rPr lang="en-US" sz="3200" dirty="0" smtClean="0"/>
              <a:t>Exploration &amp; Production</a:t>
            </a:r>
            <a:br>
              <a:rPr lang="en-US" sz="3200" dirty="0" smtClean="0"/>
            </a:br>
            <a:r>
              <a:rPr lang="en-US" sz="3200" dirty="0" smtClean="0"/>
              <a:t>(E&amp;P)</a:t>
            </a:r>
            <a:br>
              <a:rPr lang="en-US" sz="3200" dirty="0" smtClean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774380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Crude Oil Production - Terminology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200151"/>
            <a:ext cx="7772400" cy="3829049"/>
          </a:xfrm>
        </p:spPr>
        <p:txBody>
          <a:bodyPr/>
          <a:lstStyle/>
          <a:p>
            <a:r>
              <a:rPr lang="en-US" sz="1400" b="1" dirty="0"/>
              <a:t>Well</a:t>
            </a:r>
          </a:p>
          <a:p>
            <a:pPr lvl="1"/>
            <a:r>
              <a:rPr lang="en-US" sz="1200" dirty="0"/>
              <a:t>A mechanism for extracting oil from the ground.</a:t>
            </a:r>
          </a:p>
          <a:p>
            <a:pPr lvl="1"/>
            <a:r>
              <a:rPr lang="en-US" sz="1200" dirty="0"/>
              <a:t>All wells produce a combination of Oil, Gas, and Water.</a:t>
            </a:r>
          </a:p>
          <a:p>
            <a:pPr lvl="1"/>
            <a:r>
              <a:rPr lang="en-US" sz="1200" dirty="0"/>
              <a:t>Can be vertical or, increasingly, directional.</a:t>
            </a:r>
          </a:p>
          <a:p>
            <a:pPr lvl="1"/>
            <a:r>
              <a:rPr lang="en-US" sz="1200" dirty="0"/>
              <a:t>Assigned a unique number by the API (American Petroleum Institute).</a:t>
            </a:r>
          </a:p>
          <a:p>
            <a:pPr lvl="1"/>
            <a:endParaRPr lang="en-US" sz="800" dirty="0"/>
          </a:p>
          <a:p>
            <a:pPr indent="-285750"/>
            <a:r>
              <a:rPr lang="en-US" sz="1400" b="1" dirty="0"/>
              <a:t>Reservoir</a:t>
            </a:r>
          </a:p>
          <a:p>
            <a:pPr lvl="1"/>
            <a:r>
              <a:rPr lang="en-US" sz="1200" dirty="0"/>
              <a:t>Geologic formations containing oil.</a:t>
            </a:r>
          </a:p>
          <a:p>
            <a:pPr lvl="1"/>
            <a:endParaRPr lang="en-US" sz="800" dirty="0"/>
          </a:p>
          <a:p>
            <a:r>
              <a:rPr lang="en-US" sz="1400" b="1" dirty="0"/>
              <a:t>Field</a:t>
            </a:r>
          </a:p>
          <a:p>
            <a:pPr lvl="1"/>
            <a:r>
              <a:rPr lang="en-US" sz="1200" dirty="0"/>
              <a:t>A geographic area containing a single reservoir or group of reservoirs with oil of similar characteristics and geologic locations.</a:t>
            </a:r>
          </a:p>
          <a:p>
            <a:pPr lvl="1"/>
            <a:endParaRPr lang="en-US" sz="800" dirty="0"/>
          </a:p>
          <a:p>
            <a:r>
              <a:rPr lang="en-US" sz="1400" b="1" dirty="0"/>
              <a:t>Basin</a:t>
            </a:r>
          </a:p>
          <a:p>
            <a:pPr lvl="1"/>
            <a:r>
              <a:rPr lang="en-US" sz="1200" dirty="0"/>
              <a:t>A large geographic area containing several fields and having similar geologic characteristics.</a:t>
            </a:r>
          </a:p>
          <a:p>
            <a:pPr lvl="1"/>
            <a:endParaRPr lang="en-US" sz="800" dirty="0"/>
          </a:p>
          <a:p>
            <a:r>
              <a:rPr lang="en-US" sz="1400" b="1" dirty="0"/>
              <a:t>Shale Oil</a:t>
            </a:r>
          </a:p>
          <a:p>
            <a:pPr lvl="1"/>
            <a:r>
              <a:rPr lang="en-US" sz="1200" dirty="0"/>
              <a:t>Oil extracted from geologic formations consisting of shale.  </a:t>
            </a:r>
          </a:p>
          <a:p>
            <a:pPr lvl="2"/>
            <a:r>
              <a:rPr lang="en-US" sz="1100" dirty="0"/>
              <a:t>Oil is embedded in the shale rather than trapped between formations.</a:t>
            </a:r>
          </a:p>
          <a:p>
            <a:pPr lvl="2"/>
            <a:r>
              <a:rPr lang="en-US" sz="1100" dirty="0"/>
              <a:t>Requires special extraction techniques.</a:t>
            </a:r>
          </a:p>
          <a:p>
            <a:pPr lvl="3"/>
            <a:r>
              <a:rPr lang="en-US" sz="1000" dirty="0"/>
              <a:t>Fracking – Fracturing the rock with water and other fluids to release the shale.</a:t>
            </a:r>
          </a:p>
        </p:txBody>
      </p:sp>
    </p:spTree>
    <p:extLst>
      <p:ext uri="{BB962C8B-B14F-4D97-AF65-F5344CB8AC3E}">
        <p14:creationId xmlns:p14="http://schemas.microsoft.com/office/powerpoint/2010/main" val="2451915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Conventional Well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1816249" y="1038226"/>
            <a:ext cx="5357359" cy="3939678"/>
            <a:chOff x="5419728" y="152399"/>
            <a:chExt cx="3419472" cy="2514601"/>
          </a:xfrm>
        </p:grpSpPr>
        <p:grpSp>
          <p:nvGrpSpPr>
            <p:cNvPr id="5" name="Group 4"/>
            <p:cNvGrpSpPr/>
            <p:nvPr/>
          </p:nvGrpSpPr>
          <p:grpSpPr>
            <a:xfrm>
              <a:off x="5419728" y="548685"/>
              <a:ext cx="3335765" cy="2066797"/>
              <a:chOff x="5419728" y="548685"/>
              <a:chExt cx="3335765" cy="2066797"/>
            </a:xfrm>
          </p:grpSpPr>
          <p:sp>
            <p:nvSpPr>
              <p:cNvPr id="8" name="Rectangle 7"/>
              <p:cNvSpPr/>
              <p:nvPr/>
            </p:nvSpPr>
            <p:spPr>
              <a:xfrm>
                <a:off x="6545693" y="900982"/>
                <a:ext cx="2209800" cy="45719"/>
              </a:xfrm>
              <a:prstGeom prst="rect">
                <a:avLst/>
              </a:prstGeom>
              <a:solidFill>
                <a:srgbClr val="808000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1050" b="1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9" name="Group 8"/>
              <p:cNvGrpSpPr/>
              <p:nvPr/>
            </p:nvGrpSpPr>
            <p:grpSpPr>
              <a:xfrm>
                <a:off x="7251724" y="548685"/>
                <a:ext cx="407196" cy="349805"/>
                <a:chOff x="6477000" y="2600638"/>
                <a:chExt cx="990600" cy="850983"/>
              </a:xfrm>
            </p:grpSpPr>
            <p:sp>
              <p:nvSpPr>
                <p:cNvPr id="25" name="Rectangle 24"/>
                <p:cNvSpPr/>
                <p:nvPr/>
              </p:nvSpPr>
              <p:spPr>
                <a:xfrm>
                  <a:off x="6477000" y="3405902"/>
                  <a:ext cx="990600" cy="45719"/>
                </a:xfrm>
                <a:prstGeom prst="rect">
                  <a:avLst/>
                </a:prstGeom>
                <a:solidFill>
                  <a:schemeClr val="tx1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26" name="Straight Connector 25"/>
                <p:cNvCxnSpPr/>
                <p:nvPr/>
              </p:nvCxnSpPr>
              <p:spPr>
                <a:xfrm flipV="1">
                  <a:off x="6781800" y="2797732"/>
                  <a:ext cx="76200" cy="631029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Connector 26"/>
                <p:cNvCxnSpPr/>
                <p:nvPr/>
              </p:nvCxnSpPr>
              <p:spPr>
                <a:xfrm flipH="1" flipV="1">
                  <a:off x="6896100" y="2797731"/>
                  <a:ext cx="76200" cy="608171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Straight Connector 27"/>
                <p:cNvCxnSpPr/>
                <p:nvPr/>
              </p:nvCxnSpPr>
              <p:spPr>
                <a:xfrm>
                  <a:off x="6819900" y="3115204"/>
                  <a:ext cx="123302" cy="1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9" name="Freeform 28"/>
                <p:cNvSpPr/>
                <p:nvPr/>
              </p:nvSpPr>
              <p:spPr>
                <a:xfrm>
                  <a:off x="6533470" y="2600638"/>
                  <a:ext cx="191860" cy="394184"/>
                </a:xfrm>
                <a:custGeom>
                  <a:avLst/>
                  <a:gdLst>
                    <a:gd name="connsiteX0" fmla="*/ 90435 w 276330"/>
                    <a:gd name="connsiteY0" fmla="*/ 492369 h 567732"/>
                    <a:gd name="connsiteX1" fmla="*/ 276330 w 276330"/>
                    <a:gd name="connsiteY1" fmla="*/ 10048 h 567732"/>
                    <a:gd name="connsiteX2" fmla="*/ 200967 w 276330"/>
                    <a:gd name="connsiteY2" fmla="*/ 0 h 567732"/>
                    <a:gd name="connsiteX3" fmla="*/ 135653 w 276330"/>
                    <a:gd name="connsiteY3" fmla="*/ 15072 h 567732"/>
                    <a:gd name="connsiteX4" fmla="*/ 75363 w 276330"/>
                    <a:gd name="connsiteY4" fmla="*/ 55266 h 567732"/>
                    <a:gd name="connsiteX5" fmla="*/ 40193 w 276330"/>
                    <a:gd name="connsiteY5" fmla="*/ 115556 h 567732"/>
                    <a:gd name="connsiteX6" fmla="*/ 15073 w 276330"/>
                    <a:gd name="connsiteY6" fmla="*/ 185894 h 567732"/>
                    <a:gd name="connsiteX7" fmla="*/ 0 w 276330"/>
                    <a:gd name="connsiteY7" fmla="*/ 432079 h 567732"/>
                    <a:gd name="connsiteX8" fmla="*/ 0 w 276330"/>
                    <a:gd name="connsiteY8" fmla="*/ 542611 h 567732"/>
                    <a:gd name="connsiteX9" fmla="*/ 0 w 276330"/>
                    <a:gd name="connsiteY9" fmla="*/ 542611 h 567732"/>
                    <a:gd name="connsiteX10" fmla="*/ 30145 w 276330"/>
                    <a:gd name="connsiteY10" fmla="*/ 567732 h 567732"/>
                    <a:gd name="connsiteX11" fmla="*/ 65314 w 276330"/>
                    <a:gd name="connsiteY11" fmla="*/ 547635 h 567732"/>
                    <a:gd name="connsiteX12" fmla="*/ 90435 w 276330"/>
                    <a:gd name="connsiteY12" fmla="*/ 492369 h 567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76330" h="567732">
                      <a:moveTo>
                        <a:pt x="90435" y="492369"/>
                      </a:moveTo>
                      <a:lnTo>
                        <a:pt x="276330" y="10048"/>
                      </a:lnTo>
                      <a:lnTo>
                        <a:pt x="200967" y="0"/>
                      </a:lnTo>
                      <a:lnTo>
                        <a:pt x="135653" y="15072"/>
                      </a:lnTo>
                      <a:lnTo>
                        <a:pt x="75363" y="55266"/>
                      </a:lnTo>
                      <a:lnTo>
                        <a:pt x="40193" y="115556"/>
                      </a:lnTo>
                      <a:lnTo>
                        <a:pt x="15073" y="185894"/>
                      </a:lnTo>
                      <a:lnTo>
                        <a:pt x="0" y="432079"/>
                      </a:lnTo>
                      <a:lnTo>
                        <a:pt x="0" y="542611"/>
                      </a:lnTo>
                      <a:lnTo>
                        <a:pt x="0" y="542611"/>
                      </a:lnTo>
                      <a:lnTo>
                        <a:pt x="30145" y="567732"/>
                      </a:lnTo>
                      <a:lnTo>
                        <a:pt x="65314" y="547635"/>
                      </a:lnTo>
                      <a:lnTo>
                        <a:pt x="90435" y="492369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30" name="Straight Connector 29"/>
                <p:cNvCxnSpPr/>
                <p:nvPr/>
              </p:nvCxnSpPr>
              <p:spPr>
                <a:xfrm>
                  <a:off x="6629400" y="2750128"/>
                  <a:ext cx="685800" cy="252797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1" name="Rectangle 30"/>
                <p:cNvSpPr/>
                <p:nvPr/>
              </p:nvSpPr>
              <p:spPr>
                <a:xfrm>
                  <a:off x="6855152" y="2808207"/>
                  <a:ext cx="45719" cy="45719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32" name="Straight Connector 31"/>
                <p:cNvCxnSpPr/>
                <p:nvPr/>
              </p:nvCxnSpPr>
              <p:spPr>
                <a:xfrm>
                  <a:off x="6553200" y="2966989"/>
                  <a:ext cx="0" cy="409341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Straight Connector 32"/>
                <p:cNvCxnSpPr/>
                <p:nvPr/>
              </p:nvCxnSpPr>
              <p:spPr>
                <a:xfrm flipV="1">
                  <a:off x="6553200" y="3347384"/>
                  <a:ext cx="0" cy="76200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4" name="Group 33"/>
                <p:cNvGrpSpPr/>
                <p:nvPr/>
              </p:nvGrpSpPr>
              <p:grpSpPr>
                <a:xfrm>
                  <a:off x="7200481" y="3283023"/>
                  <a:ext cx="229437" cy="83819"/>
                  <a:chOff x="5410200" y="4495800"/>
                  <a:chExt cx="229437" cy="83819"/>
                </a:xfrm>
                <a:solidFill>
                  <a:schemeClr val="tx1"/>
                </a:solidFill>
              </p:grpSpPr>
              <p:sp>
                <p:nvSpPr>
                  <p:cNvPr id="41" name="Rectangle 40"/>
                  <p:cNvSpPr/>
                  <p:nvPr/>
                </p:nvSpPr>
                <p:spPr>
                  <a:xfrm>
                    <a:off x="5410200" y="4495800"/>
                    <a:ext cx="228600" cy="45719"/>
                  </a:xfrm>
                  <a:prstGeom prst="rect">
                    <a:avLst/>
                  </a:prstGeom>
                  <a:grp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2" name="Oval 41"/>
                  <p:cNvSpPr/>
                  <p:nvPr/>
                </p:nvSpPr>
                <p:spPr>
                  <a:xfrm>
                    <a:off x="5411037" y="4503419"/>
                    <a:ext cx="228600" cy="76200"/>
                  </a:xfrm>
                  <a:prstGeom prst="ellipse">
                    <a:avLst/>
                  </a:prstGeom>
                  <a:grpFill/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35" name="Rectangle 34"/>
                <p:cNvSpPr/>
                <p:nvPr/>
              </p:nvSpPr>
              <p:spPr>
                <a:xfrm>
                  <a:off x="7291921" y="3128718"/>
                  <a:ext cx="45719" cy="63707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36" name="Straight Connector 35"/>
                <p:cNvCxnSpPr>
                  <a:stCxn id="35" idx="0"/>
                </p:cNvCxnSpPr>
                <p:nvPr/>
              </p:nvCxnSpPr>
              <p:spPr>
                <a:xfrm flipV="1">
                  <a:off x="7314781" y="3002925"/>
                  <a:ext cx="419" cy="125793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Straight Connector 36"/>
                <p:cNvCxnSpPr/>
                <p:nvPr/>
              </p:nvCxnSpPr>
              <p:spPr>
                <a:xfrm>
                  <a:off x="7314780" y="3163961"/>
                  <a:ext cx="0" cy="134482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8" name="Isosceles Triangle 37"/>
                <p:cNvSpPr/>
                <p:nvPr/>
              </p:nvSpPr>
              <p:spPr>
                <a:xfrm>
                  <a:off x="7240004" y="3223076"/>
                  <a:ext cx="149552" cy="182826"/>
                </a:xfrm>
                <a:prstGeom prst="triangle">
                  <a:avLst/>
                </a:prstGeom>
                <a:solidFill>
                  <a:schemeClr val="tx1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9" name="Rectangle 38"/>
                <p:cNvSpPr/>
                <p:nvPr/>
              </p:nvSpPr>
              <p:spPr>
                <a:xfrm>
                  <a:off x="7162800" y="3265757"/>
                  <a:ext cx="190416" cy="130838"/>
                </a:xfrm>
                <a:prstGeom prst="rect">
                  <a:avLst/>
                </a:prstGeom>
                <a:solidFill>
                  <a:schemeClr val="tx1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0" name="Rectangle 39"/>
                <p:cNvSpPr/>
                <p:nvPr/>
              </p:nvSpPr>
              <p:spPr>
                <a:xfrm>
                  <a:off x="7124574" y="3310911"/>
                  <a:ext cx="190416" cy="65419"/>
                </a:xfrm>
                <a:prstGeom prst="rect">
                  <a:avLst/>
                </a:prstGeom>
                <a:solidFill>
                  <a:schemeClr val="tx1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" name="Rectangle 9"/>
              <p:cNvSpPr/>
              <p:nvPr/>
            </p:nvSpPr>
            <p:spPr>
              <a:xfrm>
                <a:off x="6545693" y="946701"/>
                <a:ext cx="2209800" cy="373381"/>
              </a:xfrm>
              <a:prstGeom prst="rect">
                <a:avLst/>
              </a:prstGeom>
              <a:solidFill>
                <a:srgbClr val="996633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6544799" y="1320082"/>
                <a:ext cx="2209800" cy="228600"/>
              </a:xfrm>
              <a:prstGeom prst="rect">
                <a:avLst/>
              </a:prstGeom>
              <a:solidFill>
                <a:srgbClr val="663300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6545693" y="1548682"/>
                <a:ext cx="2209800" cy="990600"/>
              </a:xfrm>
              <a:prstGeom prst="rect">
                <a:avLst/>
              </a:prstGeom>
              <a:solidFill>
                <a:srgbClr val="CC9900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6545693" y="2539282"/>
                <a:ext cx="2209800" cy="76200"/>
              </a:xfrm>
              <a:prstGeom prst="rect">
                <a:avLst/>
              </a:prstGeom>
              <a:solidFill>
                <a:srgbClr val="663300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6621893" y="1624882"/>
                <a:ext cx="2053397" cy="923731"/>
              </a:xfrm>
              <a:custGeom>
                <a:avLst/>
                <a:gdLst>
                  <a:gd name="connsiteX0" fmla="*/ 0 w 1856792"/>
                  <a:gd name="connsiteY0" fmla="*/ 886408 h 886408"/>
                  <a:gd name="connsiteX1" fmla="*/ 149290 w 1856792"/>
                  <a:gd name="connsiteY1" fmla="*/ 541175 h 886408"/>
                  <a:gd name="connsiteX2" fmla="*/ 429209 w 1856792"/>
                  <a:gd name="connsiteY2" fmla="*/ 270587 h 886408"/>
                  <a:gd name="connsiteX3" fmla="*/ 737119 w 1856792"/>
                  <a:gd name="connsiteY3" fmla="*/ 55983 h 886408"/>
                  <a:gd name="connsiteX4" fmla="*/ 1045029 w 1856792"/>
                  <a:gd name="connsiteY4" fmla="*/ 0 h 886408"/>
                  <a:gd name="connsiteX5" fmla="*/ 1334278 w 1856792"/>
                  <a:gd name="connsiteY5" fmla="*/ 46653 h 886408"/>
                  <a:gd name="connsiteX6" fmla="*/ 1539552 w 1856792"/>
                  <a:gd name="connsiteY6" fmla="*/ 186612 h 886408"/>
                  <a:gd name="connsiteX7" fmla="*/ 1726164 w 1856792"/>
                  <a:gd name="connsiteY7" fmla="*/ 438539 h 886408"/>
                  <a:gd name="connsiteX8" fmla="*/ 1791478 w 1856792"/>
                  <a:gd name="connsiteY8" fmla="*/ 662473 h 886408"/>
                  <a:gd name="connsiteX9" fmla="*/ 1856792 w 1856792"/>
                  <a:gd name="connsiteY9" fmla="*/ 886408 h 886408"/>
                  <a:gd name="connsiteX0" fmla="*/ 0 w 1856792"/>
                  <a:gd name="connsiteY0" fmla="*/ 886408 h 886408"/>
                  <a:gd name="connsiteX1" fmla="*/ 149290 w 1856792"/>
                  <a:gd name="connsiteY1" fmla="*/ 541175 h 886408"/>
                  <a:gd name="connsiteX2" fmla="*/ 177283 w 1856792"/>
                  <a:gd name="connsiteY2" fmla="*/ 121297 h 886408"/>
                  <a:gd name="connsiteX3" fmla="*/ 737119 w 1856792"/>
                  <a:gd name="connsiteY3" fmla="*/ 55983 h 886408"/>
                  <a:gd name="connsiteX4" fmla="*/ 1045029 w 1856792"/>
                  <a:gd name="connsiteY4" fmla="*/ 0 h 886408"/>
                  <a:gd name="connsiteX5" fmla="*/ 1334278 w 1856792"/>
                  <a:gd name="connsiteY5" fmla="*/ 46653 h 886408"/>
                  <a:gd name="connsiteX6" fmla="*/ 1539552 w 1856792"/>
                  <a:gd name="connsiteY6" fmla="*/ 186612 h 886408"/>
                  <a:gd name="connsiteX7" fmla="*/ 1726164 w 1856792"/>
                  <a:gd name="connsiteY7" fmla="*/ 438539 h 886408"/>
                  <a:gd name="connsiteX8" fmla="*/ 1791478 w 1856792"/>
                  <a:gd name="connsiteY8" fmla="*/ 662473 h 886408"/>
                  <a:gd name="connsiteX9" fmla="*/ 1856792 w 1856792"/>
                  <a:gd name="connsiteY9" fmla="*/ 886408 h 886408"/>
                  <a:gd name="connsiteX0" fmla="*/ 0 w 1856792"/>
                  <a:gd name="connsiteY0" fmla="*/ 886408 h 886408"/>
                  <a:gd name="connsiteX1" fmla="*/ 102637 w 1856792"/>
                  <a:gd name="connsiteY1" fmla="*/ 382554 h 886408"/>
                  <a:gd name="connsiteX2" fmla="*/ 177283 w 1856792"/>
                  <a:gd name="connsiteY2" fmla="*/ 121297 h 886408"/>
                  <a:gd name="connsiteX3" fmla="*/ 737119 w 1856792"/>
                  <a:gd name="connsiteY3" fmla="*/ 55983 h 886408"/>
                  <a:gd name="connsiteX4" fmla="*/ 1045029 w 1856792"/>
                  <a:gd name="connsiteY4" fmla="*/ 0 h 886408"/>
                  <a:gd name="connsiteX5" fmla="*/ 1334278 w 1856792"/>
                  <a:gd name="connsiteY5" fmla="*/ 46653 h 886408"/>
                  <a:gd name="connsiteX6" fmla="*/ 1539552 w 1856792"/>
                  <a:gd name="connsiteY6" fmla="*/ 186612 h 886408"/>
                  <a:gd name="connsiteX7" fmla="*/ 1726164 w 1856792"/>
                  <a:gd name="connsiteY7" fmla="*/ 438539 h 886408"/>
                  <a:gd name="connsiteX8" fmla="*/ 1791478 w 1856792"/>
                  <a:gd name="connsiteY8" fmla="*/ 662473 h 886408"/>
                  <a:gd name="connsiteX9" fmla="*/ 1856792 w 1856792"/>
                  <a:gd name="connsiteY9" fmla="*/ 886408 h 886408"/>
                  <a:gd name="connsiteX0" fmla="*/ 0 w 1912775"/>
                  <a:gd name="connsiteY0" fmla="*/ 867747 h 886408"/>
                  <a:gd name="connsiteX1" fmla="*/ 158620 w 1912775"/>
                  <a:gd name="connsiteY1" fmla="*/ 382554 h 886408"/>
                  <a:gd name="connsiteX2" fmla="*/ 233266 w 1912775"/>
                  <a:gd name="connsiteY2" fmla="*/ 121297 h 886408"/>
                  <a:gd name="connsiteX3" fmla="*/ 793102 w 1912775"/>
                  <a:gd name="connsiteY3" fmla="*/ 55983 h 886408"/>
                  <a:gd name="connsiteX4" fmla="*/ 1101012 w 1912775"/>
                  <a:gd name="connsiteY4" fmla="*/ 0 h 886408"/>
                  <a:gd name="connsiteX5" fmla="*/ 1390261 w 1912775"/>
                  <a:gd name="connsiteY5" fmla="*/ 46653 h 886408"/>
                  <a:gd name="connsiteX6" fmla="*/ 1595535 w 1912775"/>
                  <a:gd name="connsiteY6" fmla="*/ 186612 h 886408"/>
                  <a:gd name="connsiteX7" fmla="*/ 1782147 w 1912775"/>
                  <a:gd name="connsiteY7" fmla="*/ 438539 h 886408"/>
                  <a:gd name="connsiteX8" fmla="*/ 1847461 w 1912775"/>
                  <a:gd name="connsiteY8" fmla="*/ 662473 h 886408"/>
                  <a:gd name="connsiteX9" fmla="*/ 1912775 w 1912775"/>
                  <a:gd name="connsiteY9" fmla="*/ 886408 h 886408"/>
                  <a:gd name="connsiteX0" fmla="*/ 0 w 1912775"/>
                  <a:gd name="connsiteY0" fmla="*/ 867747 h 886408"/>
                  <a:gd name="connsiteX1" fmla="*/ 158620 w 1912775"/>
                  <a:gd name="connsiteY1" fmla="*/ 382554 h 886408"/>
                  <a:gd name="connsiteX2" fmla="*/ 233266 w 1912775"/>
                  <a:gd name="connsiteY2" fmla="*/ 121297 h 886408"/>
                  <a:gd name="connsiteX3" fmla="*/ 793102 w 1912775"/>
                  <a:gd name="connsiteY3" fmla="*/ 55983 h 886408"/>
                  <a:gd name="connsiteX4" fmla="*/ 1101012 w 1912775"/>
                  <a:gd name="connsiteY4" fmla="*/ 0 h 886408"/>
                  <a:gd name="connsiteX5" fmla="*/ 1390261 w 1912775"/>
                  <a:gd name="connsiteY5" fmla="*/ 46653 h 886408"/>
                  <a:gd name="connsiteX6" fmla="*/ 1595535 w 1912775"/>
                  <a:gd name="connsiteY6" fmla="*/ 186612 h 886408"/>
                  <a:gd name="connsiteX7" fmla="*/ 1782147 w 1912775"/>
                  <a:gd name="connsiteY7" fmla="*/ 438539 h 886408"/>
                  <a:gd name="connsiteX8" fmla="*/ 1847461 w 1912775"/>
                  <a:gd name="connsiteY8" fmla="*/ 662473 h 886408"/>
                  <a:gd name="connsiteX9" fmla="*/ 1912775 w 1912775"/>
                  <a:gd name="connsiteY9" fmla="*/ 886408 h 886408"/>
                  <a:gd name="connsiteX0" fmla="*/ 0 w 1912775"/>
                  <a:gd name="connsiteY0" fmla="*/ 867747 h 886408"/>
                  <a:gd name="connsiteX1" fmla="*/ 214604 w 1912775"/>
                  <a:gd name="connsiteY1" fmla="*/ 335901 h 886408"/>
                  <a:gd name="connsiteX2" fmla="*/ 233266 w 1912775"/>
                  <a:gd name="connsiteY2" fmla="*/ 121297 h 886408"/>
                  <a:gd name="connsiteX3" fmla="*/ 793102 w 1912775"/>
                  <a:gd name="connsiteY3" fmla="*/ 55983 h 886408"/>
                  <a:gd name="connsiteX4" fmla="*/ 1101012 w 1912775"/>
                  <a:gd name="connsiteY4" fmla="*/ 0 h 886408"/>
                  <a:gd name="connsiteX5" fmla="*/ 1390261 w 1912775"/>
                  <a:gd name="connsiteY5" fmla="*/ 46653 h 886408"/>
                  <a:gd name="connsiteX6" fmla="*/ 1595535 w 1912775"/>
                  <a:gd name="connsiteY6" fmla="*/ 186612 h 886408"/>
                  <a:gd name="connsiteX7" fmla="*/ 1782147 w 1912775"/>
                  <a:gd name="connsiteY7" fmla="*/ 438539 h 886408"/>
                  <a:gd name="connsiteX8" fmla="*/ 1847461 w 1912775"/>
                  <a:gd name="connsiteY8" fmla="*/ 662473 h 886408"/>
                  <a:gd name="connsiteX9" fmla="*/ 1912775 w 1912775"/>
                  <a:gd name="connsiteY9" fmla="*/ 886408 h 886408"/>
                  <a:gd name="connsiteX0" fmla="*/ 0 w 1912775"/>
                  <a:gd name="connsiteY0" fmla="*/ 867747 h 886408"/>
                  <a:gd name="connsiteX1" fmla="*/ 214604 w 1912775"/>
                  <a:gd name="connsiteY1" fmla="*/ 335901 h 886408"/>
                  <a:gd name="connsiteX2" fmla="*/ 363894 w 1912775"/>
                  <a:gd name="connsiteY2" fmla="*/ 139958 h 886408"/>
                  <a:gd name="connsiteX3" fmla="*/ 793102 w 1912775"/>
                  <a:gd name="connsiteY3" fmla="*/ 55983 h 886408"/>
                  <a:gd name="connsiteX4" fmla="*/ 1101012 w 1912775"/>
                  <a:gd name="connsiteY4" fmla="*/ 0 h 886408"/>
                  <a:gd name="connsiteX5" fmla="*/ 1390261 w 1912775"/>
                  <a:gd name="connsiteY5" fmla="*/ 46653 h 886408"/>
                  <a:gd name="connsiteX6" fmla="*/ 1595535 w 1912775"/>
                  <a:gd name="connsiteY6" fmla="*/ 186612 h 886408"/>
                  <a:gd name="connsiteX7" fmla="*/ 1782147 w 1912775"/>
                  <a:gd name="connsiteY7" fmla="*/ 438539 h 886408"/>
                  <a:gd name="connsiteX8" fmla="*/ 1847461 w 1912775"/>
                  <a:gd name="connsiteY8" fmla="*/ 662473 h 886408"/>
                  <a:gd name="connsiteX9" fmla="*/ 1912775 w 1912775"/>
                  <a:gd name="connsiteY9" fmla="*/ 886408 h 886408"/>
                  <a:gd name="connsiteX0" fmla="*/ 0 w 1912775"/>
                  <a:gd name="connsiteY0" fmla="*/ 867747 h 886408"/>
                  <a:gd name="connsiteX1" fmla="*/ 214604 w 1912775"/>
                  <a:gd name="connsiteY1" fmla="*/ 335901 h 886408"/>
                  <a:gd name="connsiteX2" fmla="*/ 363894 w 1912775"/>
                  <a:gd name="connsiteY2" fmla="*/ 139958 h 886408"/>
                  <a:gd name="connsiteX3" fmla="*/ 793102 w 1912775"/>
                  <a:gd name="connsiteY3" fmla="*/ 55983 h 886408"/>
                  <a:gd name="connsiteX4" fmla="*/ 1101012 w 1912775"/>
                  <a:gd name="connsiteY4" fmla="*/ 0 h 886408"/>
                  <a:gd name="connsiteX5" fmla="*/ 1390261 w 1912775"/>
                  <a:gd name="connsiteY5" fmla="*/ 46653 h 886408"/>
                  <a:gd name="connsiteX6" fmla="*/ 1586205 w 1912775"/>
                  <a:gd name="connsiteY6" fmla="*/ 242595 h 886408"/>
                  <a:gd name="connsiteX7" fmla="*/ 1782147 w 1912775"/>
                  <a:gd name="connsiteY7" fmla="*/ 438539 h 886408"/>
                  <a:gd name="connsiteX8" fmla="*/ 1847461 w 1912775"/>
                  <a:gd name="connsiteY8" fmla="*/ 662473 h 886408"/>
                  <a:gd name="connsiteX9" fmla="*/ 1912775 w 1912775"/>
                  <a:gd name="connsiteY9" fmla="*/ 886408 h 886408"/>
                  <a:gd name="connsiteX0" fmla="*/ 0 w 1912775"/>
                  <a:gd name="connsiteY0" fmla="*/ 867747 h 886408"/>
                  <a:gd name="connsiteX1" fmla="*/ 214604 w 1912775"/>
                  <a:gd name="connsiteY1" fmla="*/ 335901 h 886408"/>
                  <a:gd name="connsiteX2" fmla="*/ 363894 w 1912775"/>
                  <a:gd name="connsiteY2" fmla="*/ 139958 h 886408"/>
                  <a:gd name="connsiteX3" fmla="*/ 793102 w 1912775"/>
                  <a:gd name="connsiteY3" fmla="*/ 55983 h 886408"/>
                  <a:gd name="connsiteX4" fmla="*/ 1101012 w 1912775"/>
                  <a:gd name="connsiteY4" fmla="*/ 0 h 886408"/>
                  <a:gd name="connsiteX5" fmla="*/ 1324946 w 1912775"/>
                  <a:gd name="connsiteY5" fmla="*/ 65314 h 886408"/>
                  <a:gd name="connsiteX6" fmla="*/ 1586205 w 1912775"/>
                  <a:gd name="connsiteY6" fmla="*/ 242595 h 886408"/>
                  <a:gd name="connsiteX7" fmla="*/ 1782147 w 1912775"/>
                  <a:gd name="connsiteY7" fmla="*/ 438539 h 886408"/>
                  <a:gd name="connsiteX8" fmla="*/ 1847461 w 1912775"/>
                  <a:gd name="connsiteY8" fmla="*/ 662473 h 886408"/>
                  <a:gd name="connsiteX9" fmla="*/ 1912775 w 1912775"/>
                  <a:gd name="connsiteY9" fmla="*/ 886408 h 886408"/>
                  <a:gd name="connsiteX0" fmla="*/ 0 w 1912775"/>
                  <a:gd name="connsiteY0" fmla="*/ 914400 h 914400"/>
                  <a:gd name="connsiteX1" fmla="*/ 214604 w 1912775"/>
                  <a:gd name="connsiteY1" fmla="*/ 335901 h 914400"/>
                  <a:gd name="connsiteX2" fmla="*/ 363894 w 1912775"/>
                  <a:gd name="connsiteY2" fmla="*/ 139958 h 914400"/>
                  <a:gd name="connsiteX3" fmla="*/ 793102 w 1912775"/>
                  <a:gd name="connsiteY3" fmla="*/ 55983 h 914400"/>
                  <a:gd name="connsiteX4" fmla="*/ 1101012 w 1912775"/>
                  <a:gd name="connsiteY4" fmla="*/ 0 h 914400"/>
                  <a:gd name="connsiteX5" fmla="*/ 1324946 w 1912775"/>
                  <a:gd name="connsiteY5" fmla="*/ 65314 h 914400"/>
                  <a:gd name="connsiteX6" fmla="*/ 1586205 w 1912775"/>
                  <a:gd name="connsiteY6" fmla="*/ 242595 h 914400"/>
                  <a:gd name="connsiteX7" fmla="*/ 1782147 w 1912775"/>
                  <a:gd name="connsiteY7" fmla="*/ 438539 h 914400"/>
                  <a:gd name="connsiteX8" fmla="*/ 1847461 w 1912775"/>
                  <a:gd name="connsiteY8" fmla="*/ 662473 h 914400"/>
                  <a:gd name="connsiteX9" fmla="*/ 1912775 w 1912775"/>
                  <a:gd name="connsiteY9" fmla="*/ 886408 h 914400"/>
                  <a:gd name="connsiteX0" fmla="*/ 0 w 1921507"/>
                  <a:gd name="connsiteY0" fmla="*/ 914400 h 914400"/>
                  <a:gd name="connsiteX1" fmla="*/ 214604 w 1921507"/>
                  <a:gd name="connsiteY1" fmla="*/ 335901 h 914400"/>
                  <a:gd name="connsiteX2" fmla="*/ 363894 w 1921507"/>
                  <a:gd name="connsiteY2" fmla="*/ 139958 h 914400"/>
                  <a:gd name="connsiteX3" fmla="*/ 793102 w 1921507"/>
                  <a:gd name="connsiteY3" fmla="*/ 55983 h 914400"/>
                  <a:gd name="connsiteX4" fmla="*/ 1101012 w 1921507"/>
                  <a:gd name="connsiteY4" fmla="*/ 0 h 914400"/>
                  <a:gd name="connsiteX5" fmla="*/ 1324946 w 1921507"/>
                  <a:gd name="connsiteY5" fmla="*/ 65314 h 914400"/>
                  <a:gd name="connsiteX6" fmla="*/ 1586205 w 1921507"/>
                  <a:gd name="connsiteY6" fmla="*/ 242595 h 914400"/>
                  <a:gd name="connsiteX7" fmla="*/ 1782147 w 1921507"/>
                  <a:gd name="connsiteY7" fmla="*/ 438539 h 914400"/>
                  <a:gd name="connsiteX8" fmla="*/ 1847461 w 1921507"/>
                  <a:gd name="connsiteY8" fmla="*/ 662473 h 914400"/>
                  <a:gd name="connsiteX9" fmla="*/ 1921507 w 1921507"/>
                  <a:gd name="connsiteY9" fmla="*/ 895739 h 914400"/>
                  <a:gd name="connsiteX0" fmla="*/ 0 w 1921507"/>
                  <a:gd name="connsiteY0" fmla="*/ 914400 h 923731"/>
                  <a:gd name="connsiteX1" fmla="*/ 214604 w 1921507"/>
                  <a:gd name="connsiteY1" fmla="*/ 335901 h 923731"/>
                  <a:gd name="connsiteX2" fmla="*/ 363894 w 1921507"/>
                  <a:gd name="connsiteY2" fmla="*/ 139958 h 923731"/>
                  <a:gd name="connsiteX3" fmla="*/ 793102 w 1921507"/>
                  <a:gd name="connsiteY3" fmla="*/ 55983 h 923731"/>
                  <a:gd name="connsiteX4" fmla="*/ 1101012 w 1921507"/>
                  <a:gd name="connsiteY4" fmla="*/ 0 h 923731"/>
                  <a:gd name="connsiteX5" fmla="*/ 1324946 w 1921507"/>
                  <a:gd name="connsiteY5" fmla="*/ 65314 h 923731"/>
                  <a:gd name="connsiteX6" fmla="*/ 1586205 w 1921507"/>
                  <a:gd name="connsiteY6" fmla="*/ 242595 h 923731"/>
                  <a:gd name="connsiteX7" fmla="*/ 1782147 w 1921507"/>
                  <a:gd name="connsiteY7" fmla="*/ 438539 h 923731"/>
                  <a:gd name="connsiteX8" fmla="*/ 1847461 w 1921507"/>
                  <a:gd name="connsiteY8" fmla="*/ 662473 h 923731"/>
                  <a:gd name="connsiteX9" fmla="*/ 1921507 w 1921507"/>
                  <a:gd name="connsiteY9" fmla="*/ 923731 h 923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21507" h="923731">
                    <a:moveTo>
                      <a:pt x="0" y="914400"/>
                    </a:moveTo>
                    <a:cubicBezTo>
                      <a:pt x="34212" y="622041"/>
                      <a:pt x="161731" y="497632"/>
                      <a:pt x="214604" y="335901"/>
                    </a:cubicBezTo>
                    <a:lnTo>
                      <a:pt x="363894" y="139958"/>
                    </a:lnTo>
                    <a:lnTo>
                      <a:pt x="793102" y="55983"/>
                    </a:lnTo>
                    <a:lnTo>
                      <a:pt x="1101012" y="0"/>
                    </a:lnTo>
                    <a:lnTo>
                      <a:pt x="1324946" y="65314"/>
                    </a:lnTo>
                    <a:lnTo>
                      <a:pt x="1586205" y="242595"/>
                    </a:lnTo>
                    <a:lnTo>
                      <a:pt x="1782147" y="438539"/>
                    </a:lnTo>
                    <a:cubicBezTo>
                      <a:pt x="1803918" y="513184"/>
                      <a:pt x="1824234" y="581608"/>
                      <a:pt x="1847461" y="662473"/>
                    </a:cubicBezTo>
                    <a:cubicBezTo>
                      <a:pt x="1870688" y="743338"/>
                      <a:pt x="1896825" y="845976"/>
                      <a:pt x="1921507" y="923731"/>
                    </a:cubicBezTo>
                  </a:path>
                </a:pathLst>
              </a:custGeom>
              <a:solidFill>
                <a:schemeClr val="bg1"/>
              </a:solidFill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6744873" y="2259164"/>
                <a:ext cx="1873813" cy="289449"/>
              </a:xfrm>
              <a:custGeom>
                <a:avLst/>
                <a:gdLst>
                  <a:gd name="connsiteX0" fmla="*/ 0 w 1296955"/>
                  <a:gd name="connsiteY0" fmla="*/ 289249 h 289249"/>
                  <a:gd name="connsiteX1" fmla="*/ 139959 w 1296955"/>
                  <a:gd name="connsiteY1" fmla="*/ 111968 h 289249"/>
                  <a:gd name="connsiteX2" fmla="*/ 242596 w 1296955"/>
                  <a:gd name="connsiteY2" fmla="*/ 0 h 289249"/>
                  <a:gd name="connsiteX3" fmla="*/ 961053 w 1296955"/>
                  <a:gd name="connsiteY3" fmla="*/ 0 h 289249"/>
                  <a:gd name="connsiteX4" fmla="*/ 1073020 w 1296955"/>
                  <a:gd name="connsiteY4" fmla="*/ 46653 h 289249"/>
                  <a:gd name="connsiteX5" fmla="*/ 1194318 w 1296955"/>
                  <a:gd name="connsiteY5" fmla="*/ 167951 h 289249"/>
                  <a:gd name="connsiteX6" fmla="*/ 1296955 w 1296955"/>
                  <a:gd name="connsiteY6" fmla="*/ 251927 h 289249"/>
                  <a:gd name="connsiteX7" fmla="*/ 1296955 w 1296955"/>
                  <a:gd name="connsiteY7" fmla="*/ 251927 h 289249"/>
                  <a:gd name="connsiteX8" fmla="*/ 1296955 w 1296955"/>
                  <a:gd name="connsiteY8" fmla="*/ 251927 h 289249"/>
                  <a:gd name="connsiteX9" fmla="*/ 0 w 1296955"/>
                  <a:gd name="connsiteY9" fmla="*/ 289249 h 289249"/>
                  <a:gd name="connsiteX0" fmla="*/ 0 w 1334277"/>
                  <a:gd name="connsiteY0" fmla="*/ 289249 h 289249"/>
                  <a:gd name="connsiteX1" fmla="*/ 139959 w 1334277"/>
                  <a:gd name="connsiteY1" fmla="*/ 111968 h 289249"/>
                  <a:gd name="connsiteX2" fmla="*/ 242596 w 1334277"/>
                  <a:gd name="connsiteY2" fmla="*/ 0 h 289249"/>
                  <a:gd name="connsiteX3" fmla="*/ 961053 w 1334277"/>
                  <a:gd name="connsiteY3" fmla="*/ 0 h 289249"/>
                  <a:gd name="connsiteX4" fmla="*/ 1073020 w 1334277"/>
                  <a:gd name="connsiteY4" fmla="*/ 46653 h 289249"/>
                  <a:gd name="connsiteX5" fmla="*/ 1194318 w 1334277"/>
                  <a:gd name="connsiteY5" fmla="*/ 167951 h 289249"/>
                  <a:gd name="connsiteX6" fmla="*/ 1296955 w 1334277"/>
                  <a:gd name="connsiteY6" fmla="*/ 251927 h 289249"/>
                  <a:gd name="connsiteX7" fmla="*/ 1296955 w 1334277"/>
                  <a:gd name="connsiteY7" fmla="*/ 251927 h 289249"/>
                  <a:gd name="connsiteX8" fmla="*/ 1334277 w 1334277"/>
                  <a:gd name="connsiteY8" fmla="*/ 289249 h 289249"/>
                  <a:gd name="connsiteX9" fmla="*/ 0 w 1334277"/>
                  <a:gd name="connsiteY9" fmla="*/ 289249 h 289249"/>
                  <a:gd name="connsiteX0" fmla="*/ 0 w 1334277"/>
                  <a:gd name="connsiteY0" fmla="*/ 289249 h 289249"/>
                  <a:gd name="connsiteX1" fmla="*/ 101059 w 1334277"/>
                  <a:gd name="connsiteY1" fmla="*/ 46654 h 289249"/>
                  <a:gd name="connsiteX2" fmla="*/ 242596 w 1334277"/>
                  <a:gd name="connsiteY2" fmla="*/ 0 h 289249"/>
                  <a:gd name="connsiteX3" fmla="*/ 961053 w 1334277"/>
                  <a:gd name="connsiteY3" fmla="*/ 0 h 289249"/>
                  <a:gd name="connsiteX4" fmla="*/ 1073020 w 1334277"/>
                  <a:gd name="connsiteY4" fmla="*/ 46653 h 289249"/>
                  <a:gd name="connsiteX5" fmla="*/ 1194318 w 1334277"/>
                  <a:gd name="connsiteY5" fmla="*/ 167951 h 289249"/>
                  <a:gd name="connsiteX6" fmla="*/ 1296955 w 1334277"/>
                  <a:gd name="connsiteY6" fmla="*/ 251927 h 289249"/>
                  <a:gd name="connsiteX7" fmla="*/ 1296955 w 1334277"/>
                  <a:gd name="connsiteY7" fmla="*/ 251927 h 289249"/>
                  <a:gd name="connsiteX8" fmla="*/ 1334277 w 1334277"/>
                  <a:gd name="connsiteY8" fmla="*/ 289249 h 289249"/>
                  <a:gd name="connsiteX9" fmla="*/ 0 w 1334277"/>
                  <a:gd name="connsiteY9" fmla="*/ 289249 h 289249"/>
                  <a:gd name="connsiteX0" fmla="*/ 0 w 1334277"/>
                  <a:gd name="connsiteY0" fmla="*/ 289249 h 289249"/>
                  <a:gd name="connsiteX1" fmla="*/ 101059 w 1334277"/>
                  <a:gd name="connsiteY1" fmla="*/ 46654 h 289249"/>
                  <a:gd name="connsiteX2" fmla="*/ 164795 w 1334277"/>
                  <a:gd name="connsiteY2" fmla="*/ 0 h 289249"/>
                  <a:gd name="connsiteX3" fmla="*/ 961053 w 1334277"/>
                  <a:gd name="connsiteY3" fmla="*/ 0 h 289249"/>
                  <a:gd name="connsiteX4" fmla="*/ 1073020 w 1334277"/>
                  <a:gd name="connsiteY4" fmla="*/ 46653 h 289249"/>
                  <a:gd name="connsiteX5" fmla="*/ 1194318 w 1334277"/>
                  <a:gd name="connsiteY5" fmla="*/ 167951 h 289249"/>
                  <a:gd name="connsiteX6" fmla="*/ 1296955 w 1334277"/>
                  <a:gd name="connsiteY6" fmla="*/ 251927 h 289249"/>
                  <a:gd name="connsiteX7" fmla="*/ 1296955 w 1334277"/>
                  <a:gd name="connsiteY7" fmla="*/ 251927 h 289249"/>
                  <a:gd name="connsiteX8" fmla="*/ 1334277 w 1334277"/>
                  <a:gd name="connsiteY8" fmla="*/ 289249 h 289249"/>
                  <a:gd name="connsiteX9" fmla="*/ 0 w 1334277"/>
                  <a:gd name="connsiteY9" fmla="*/ 289249 h 289249"/>
                  <a:gd name="connsiteX0" fmla="*/ 0 w 1334277"/>
                  <a:gd name="connsiteY0" fmla="*/ 289249 h 289249"/>
                  <a:gd name="connsiteX1" fmla="*/ 101059 w 1334277"/>
                  <a:gd name="connsiteY1" fmla="*/ 46654 h 289249"/>
                  <a:gd name="connsiteX2" fmla="*/ 164795 w 1334277"/>
                  <a:gd name="connsiteY2" fmla="*/ 0 h 289249"/>
                  <a:gd name="connsiteX3" fmla="*/ 961053 w 1334277"/>
                  <a:gd name="connsiteY3" fmla="*/ 0 h 289249"/>
                  <a:gd name="connsiteX4" fmla="*/ 1073020 w 1334277"/>
                  <a:gd name="connsiteY4" fmla="*/ 46653 h 289249"/>
                  <a:gd name="connsiteX5" fmla="*/ 1194318 w 1334277"/>
                  <a:gd name="connsiteY5" fmla="*/ 167951 h 289249"/>
                  <a:gd name="connsiteX6" fmla="*/ 1314827 w 1334277"/>
                  <a:gd name="connsiteY6" fmla="*/ 186613 h 289249"/>
                  <a:gd name="connsiteX7" fmla="*/ 1296955 w 1334277"/>
                  <a:gd name="connsiteY7" fmla="*/ 251927 h 289249"/>
                  <a:gd name="connsiteX8" fmla="*/ 1296955 w 1334277"/>
                  <a:gd name="connsiteY8" fmla="*/ 251927 h 289249"/>
                  <a:gd name="connsiteX9" fmla="*/ 1334277 w 1334277"/>
                  <a:gd name="connsiteY9" fmla="*/ 289249 h 289249"/>
                  <a:gd name="connsiteX10" fmla="*/ 0 w 1334277"/>
                  <a:gd name="connsiteY10" fmla="*/ 289249 h 289249"/>
                  <a:gd name="connsiteX0" fmla="*/ 0 w 1334277"/>
                  <a:gd name="connsiteY0" fmla="*/ 289249 h 289249"/>
                  <a:gd name="connsiteX1" fmla="*/ 101059 w 1334277"/>
                  <a:gd name="connsiteY1" fmla="*/ 46654 h 289249"/>
                  <a:gd name="connsiteX2" fmla="*/ 164795 w 1334277"/>
                  <a:gd name="connsiteY2" fmla="*/ 0 h 289249"/>
                  <a:gd name="connsiteX3" fmla="*/ 961053 w 1334277"/>
                  <a:gd name="connsiteY3" fmla="*/ 0 h 289249"/>
                  <a:gd name="connsiteX4" fmla="*/ 1073020 w 1334277"/>
                  <a:gd name="connsiteY4" fmla="*/ 46653 h 289249"/>
                  <a:gd name="connsiteX5" fmla="*/ 1209878 w 1334277"/>
                  <a:gd name="connsiteY5" fmla="*/ 121298 h 289249"/>
                  <a:gd name="connsiteX6" fmla="*/ 1314827 w 1334277"/>
                  <a:gd name="connsiteY6" fmla="*/ 186613 h 289249"/>
                  <a:gd name="connsiteX7" fmla="*/ 1296955 w 1334277"/>
                  <a:gd name="connsiteY7" fmla="*/ 251927 h 289249"/>
                  <a:gd name="connsiteX8" fmla="*/ 1296955 w 1334277"/>
                  <a:gd name="connsiteY8" fmla="*/ 251927 h 289249"/>
                  <a:gd name="connsiteX9" fmla="*/ 1334277 w 1334277"/>
                  <a:gd name="connsiteY9" fmla="*/ 289249 h 289249"/>
                  <a:gd name="connsiteX10" fmla="*/ 0 w 1334277"/>
                  <a:gd name="connsiteY10" fmla="*/ 289249 h 289249"/>
                  <a:gd name="connsiteX0" fmla="*/ 0 w 1334277"/>
                  <a:gd name="connsiteY0" fmla="*/ 289249 h 289249"/>
                  <a:gd name="connsiteX1" fmla="*/ 101059 w 1334277"/>
                  <a:gd name="connsiteY1" fmla="*/ 46654 h 289249"/>
                  <a:gd name="connsiteX2" fmla="*/ 164795 w 1334277"/>
                  <a:gd name="connsiteY2" fmla="*/ 0 h 289249"/>
                  <a:gd name="connsiteX3" fmla="*/ 961053 w 1334277"/>
                  <a:gd name="connsiteY3" fmla="*/ 0 h 289249"/>
                  <a:gd name="connsiteX4" fmla="*/ 1073020 w 1334277"/>
                  <a:gd name="connsiteY4" fmla="*/ 46653 h 289249"/>
                  <a:gd name="connsiteX5" fmla="*/ 1174787 w 1334277"/>
                  <a:gd name="connsiteY5" fmla="*/ 27992 h 289249"/>
                  <a:gd name="connsiteX6" fmla="*/ 1209878 w 1334277"/>
                  <a:gd name="connsiteY6" fmla="*/ 121298 h 289249"/>
                  <a:gd name="connsiteX7" fmla="*/ 1314827 w 1334277"/>
                  <a:gd name="connsiteY7" fmla="*/ 186613 h 289249"/>
                  <a:gd name="connsiteX8" fmla="*/ 1296955 w 1334277"/>
                  <a:gd name="connsiteY8" fmla="*/ 251927 h 289249"/>
                  <a:gd name="connsiteX9" fmla="*/ 1296955 w 1334277"/>
                  <a:gd name="connsiteY9" fmla="*/ 251927 h 289249"/>
                  <a:gd name="connsiteX10" fmla="*/ 1334277 w 1334277"/>
                  <a:gd name="connsiteY10" fmla="*/ 289249 h 289249"/>
                  <a:gd name="connsiteX11" fmla="*/ 0 w 1334277"/>
                  <a:gd name="connsiteY11" fmla="*/ 289249 h 289249"/>
                  <a:gd name="connsiteX0" fmla="*/ 0 w 1334277"/>
                  <a:gd name="connsiteY0" fmla="*/ 289449 h 289449"/>
                  <a:gd name="connsiteX1" fmla="*/ 101059 w 1334277"/>
                  <a:gd name="connsiteY1" fmla="*/ 46854 h 289449"/>
                  <a:gd name="connsiteX2" fmla="*/ 164795 w 1334277"/>
                  <a:gd name="connsiteY2" fmla="*/ 200 h 289449"/>
                  <a:gd name="connsiteX3" fmla="*/ 961053 w 1334277"/>
                  <a:gd name="connsiteY3" fmla="*/ 200 h 289449"/>
                  <a:gd name="connsiteX4" fmla="*/ 1104140 w 1334277"/>
                  <a:gd name="connsiteY4" fmla="*/ 200 h 289449"/>
                  <a:gd name="connsiteX5" fmla="*/ 1174787 w 1334277"/>
                  <a:gd name="connsiteY5" fmla="*/ 28192 h 289449"/>
                  <a:gd name="connsiteX6" fmla="*/ 1209878 w 1334277"/>
                  <a:gd name="connsiteY6" fmla="*/ 121498 h 289449"/>
                  <a:gd name="connsiteX7" fmla="*/ 1314827 w 1334277"/>
                  <a:gd name="connsiteY7" fmla="*/ 186813 h 289449"/>
                  <a:gd name="connsiteX8" fmla="*/ 1296955 w 1334277"/>
                  <a:gd name="connsiteY8" fmla="*/ 252127 h 289449"/>
                  <a:gd name="connsiteX9" fmla="*/ 1296955 w 1334277"/>
                  <a:gd name="connsiteY9" fmla="*/ 252127 h 289449"/>
                  <a:gd name="connsiteX10" fmla="*/ 1334277 w 1334277"/>
                  <a:gd name="connsiteY10" fmla="*/ 289449 h 289449"/>
                  <a:gd name="connsiteX11" fmla="*/ 0 w 1334277"/>
                  <a:gd name="connsiteY11" fmla="*/ 289449 h 289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34277" h="289449">
                    <a:moveTo>
                      <a:pt x="0" y="289449"/>
                    </a:moveTo>
                    <a:lnTo>
                      <a:pt x="101059" y="46854"/>
                    </a:lnTo>
                    <a:lnTo>
                      <a:pt x="164795" y="200"/>
                    </a:lnTo>
                    <a:lnTo>
                      <a:pt x="961053" y="200"/>
                    </a:lnTo>
                    <a:lnTo>
                      <a:pt x="1104140" y="200"/>
                    </a:lnTo>
                    <a:cubicBezTo>
                      <a:pt x="1112129" y="-2910"/>
                      <a:pt x="1166798" y="31302"/>
                      <a:pt x="1174787" y="28192"/>
                    </a:cubicBezTo>
                    <a:lnTo>
                      <a:pt x="1209878" y="121498"/>
                    </a:lnTo>
                    <a:cubicBezTo>
                      <a:pt x="1237081" y="133939"/>
                      <a:pt x="1287624" y="174372"/>
                      <a:pt x="1314827" y="186813"/>
                    </a:cubicBezTo>
                    <a:lnTo>
                      <a:pt x="1296955" y="252127"/>
                    </a:lnTo>
                    <a:lnTo>
                      <a:pt x="1296955" y="252127"/>
                    </a:lnTo>
                    <a:lnTo>
                      <a:pt x="1334277" y="289449"/>
                    </a:lnTo>
                    <a:lnTo>
                      <a:pt x="0" y="289449"/>
                    </a:lnTo>
                    <a:close/>
                  </a:path>
                </a:pathLst>
              </a:cu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b="1" dirty="0" smtClean="0"/>
                  <a:t>OIL</a:t>
                </a:r>
                <a:endParaRPr lang="en-US" sz="800" b="1" dirty="0"/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7006615" y="2064199"/>
                <a:ext cx="1291678" cy="194965"/>
              </a:xfrm>
              <a:custGeom>
                <a:avLst/>
                <a:gdLst>
                  <a:gd name="connsiteX0" fmla="*/ 0 w 1296955"/>
                  <a:gd name="connsiteY0" fmla="*/ 289249 h 289249"/>
                  <a:gd name="connsiteX1" fmla="*/ 139959 w 1296955"/>
                  <a:gd name="connsiteY1" fmla="*/ 111968 h 289249"/>
                  <a:gd name="connsiteX2" fmla="*/ 242596 w 1296955"/>
                  <a:gd name="connsiteY2" fmla="*/ 0 h 289249"/>
                  <a:gd name="connsiteX3" fmla="*/ 961053 w 1296955"/>
                  <a:gd name="connsiteY3" fmla="*/ 0 h 289249"/>
                  <a:gd name="connsiteX4" fmla="*/ 1073020 w 1296955"/>
                  <a:gd name="connsiteY4" fmla="*/ 46653 h 289249"/>
                  <a:gd name="connsiteX5" fmla="*/ 1194318 w 1296955"/>
                  <a:gd name="connsiteY5" fmla="*/ 167951 h 289249"/>
                  <a:gd name="connsiteX6" fmla="*/ 1296955 w 1296955"/>
                  <a:gd name="connsiteY6" fmla="*/ 251927 h 289249"/>
                  <a:gd name="connsiteX7" fmla="*/ 1296955 w 1296955"/>
                  <a:gd name="connsiteY7" fmla="*/ 251927 h 289249"/>
                  <a:gd name="connsiteX8" fmla="*/ 1296955 w 1296955"/>
                  <a:gd name="connsiteY8" fmla="*/ 251927 h 289249"/>
                  <a:gd name="connsiteX9" fmla="*/ 0 w 1296955"/>
                  <a:gd name="connsiteY9" fmla="*/ 289249 h 289249"/>
                  <a:gd name="connsiteX0" fmla="*/ 0 w 1334277"/>
                  <a:gd name="connsiteY0" fmla="*/ 289249 h 289249"/>
                  <a:gd name="connsiteX1" fmla="*/ 139959 w 1334277"/>
                  <a:gd name="connsiteY1" fmla="*/ 111968 h 289249"/>
                  <a:gd name="connsiteX2" fmla="*/ 242596 w 1334277"/>
                  <a:gd name="connsiteY2" fmla="*/ 0 h 289249"/>
                  <a:gd name="connsiteX3" fmla="*/ 961053 w 1334277"/>
                  <a:gd name="connsiteY3" fmla="*/ 0 h 289249"/>
                  <a:gd name="connsiteX4" fmla="*/ 1073020 w 1334277"/>
                  <a:gd name="connsiteY4" fmla="*/ 46653 h 289249"/>
                  <a:gd name="connsiteX5" fmla="*/ 1194318 w 1334277"/>
                  <a:gd name="connsiteY5" fmla="*/ 167951 h 289249"/>
                  <a:gd name="connsiteX6" fmla="*/ 1296955 w 1334277"/>
                  <a:gd name="connsiteY6" fmla="*/ 251927 h 289249"/>
                  <a:gd name="connsiteX7" fmla="*/ 1296955 w 1334277"/>
                  <a:gd name="connsiteY7" fmla="*/ 251927 h 289249"/>
                  <a:gd name="connsiteX8" fmla="*/ 1334277 w 1334277"/>
                  <a:gd name="connsiteY8" fmla="*/ 289249 h 289249"/>
                  <a:gd name="connsiteX9" fmla="*/ 0 w 1334277"/>
                  <a:gd name="connsiteY9" fmla="*/ 289249 h 289249"/>
                  <a:gd name="connsiteX0" fmla="*/ 0 w 1334277"/>
                  <a:gd name="connsiteY0" fmla="*/ 289249 h 289249"/>
                  <a:gd name="connsiteX1" fmla="*/ 101059 w 1334277"/>
                  <a:gd name="connsiteY1" fmla="*/ 46654 h 289249"/>
                  <a:gd name="connsiteX2" fmla="*/ 242596 w 1334277"/>
                  <a:gd name="connsiteY2" fmla="*/ 0 h 289249"/>
                  <a:gd name="connsiteX3" fmla="*/ 961053 w 1334277"/>
                  <a:gd name="connsiteY3" fmla="*/ 0 h 289249"/>
                  <a:gd name="connsiteX4" fmla="*/ 1073020 w 1334277"/>
                  <a:gd name="connsiteY4" fmla="*/ 46653 h 289249"/>
                  <a:gd name="connsiteX5" fmla="*/ 1194318 w 1334277"/>
                  <a:gd name="connsiteY5" fmla="*/ 167951 h 289249"/>
                  <a:gd name="connsiteX6" fmla="*/ 1296955 w 1334277"/>
                  <a:gd name="connsiteY6" fmla="*/ 251927 h 289249"/>
                  <a:gd name="connsiteX7" fmla="*/ 1296955 w 1334277"/>
                  <a:gd name="connsiteY7" fmla="*/ 251927 h 289249"/>
                  <a:gd name="connsiteX8" fmla="*/ 1334277 w 1334277"/>
                  <a:gd name="connsiteY8" fmla="*/ 289249 h 289249"/>
                  <a:gd name="connsiteX9" fmla="*/ 0 w 1334277"/>
                  <a:gd name="connsiteY9" fmla="*/ 289249 h 289249"/>
                  <a:gd name="connsiteX0" fmla="*/ 0 w 1334277"/>
                  <a:gd name="connsiteY0" fmla="*/ 289249 h 289249"/>
                  <a:gd name="connsiteX1" fmla="*/ 101059 w 1334277"/>
                  <a:gd name="connsiteY1" fmla="*/ 46654 h 289249"/>
                  <a:gd name="connsiteX2" fmla="*/ 164795 w 1334277"/>
                  <a:gd name="connsiteY2" fmla="*/ 0 h 289249"/>
                  <a:gd name="connsiteX3" fmla="*/ 961053 w 1334277"/>
                  <a:gd name="connsiteY3" fmla="*/ 0 h 289249"/>
                  <a:gd name="connsiteX4" fmla="*/ 1073020 w 1334277"/>
                  <a:gd name="connsiteY4" fmla="*/ 46653 h 289249"/>
                  <a:gd name="connsiteX5" fmla="*/ 1194318 w 1334277"/>
                  <a:gd name="connsiteY5" fmla="*/ 167951 h 289249"/>
                  <a:gd name="connsiteX6" fmla="*/ 1296955 w 1334277"/>
                  <a:gd name="connsiteY6" fmla="*/ 251927 h 289249"/>
                  <a:gd name="connsiteX7" fmla="*/ 1296955 w 1334277"/>
                  <a:gd name="connsiteY7" fmla="*/ 251927 h 289249"/>
                  <a:gd name="connsiteX8" fmla="*/ 1334277 w 1334277"/>
                  <a:gd name="connsiteY8" fmla="*/ 289249 h 289249"/>
                  <a:gd name="connsiteX9" fmla="*/ 0 w 1334277"/>
                  <a:gd name="connsiteY9" fmla="*/ 289249 h 289249"/>
                  <a:gd name="connsiteX0" fmla="*/ 0 w 1334277"/>
                  <a:gd name="connsiteY0" fmla="*/ 289249 h 289249"/>
                  <a:gd name="connsiteX1" fmla="*/ 101059 w 1334277"/>
                  <a:gd name="connsiteY1" fmla="*/ 46654 h 289249"/>
                  <a:gd name="connsiteX2" fmla="*/ 164795 w 1334277"/>
                  <a:gd name="connsiteY2" fmla="*/ 0 h 289249"/>
                  <a:gd name="connsiteX3" fmla="*/ 961053 w 1334277"/>
                  <a:gd name="connsiteY3" fmla="*/ 0 h 289249"/>
                  <a:gd name="connsiteX4" fmla="*/ 1073020 w 1334277"/>
                  <a:gd name="connsiteY4" fmla="*/ 46653 h 289249"/>
                  <a:gd name="connsiteX5" fmla="*/ 1194318 w 1334277"/>
                  <a:gd name="connsiteY5" fmla="*/ 167951 h 289249"/>
                  <a:gd name="connsiteX6" fmla="*/ 1314827 w 1334277"/>
                  <a:gd name="connsiteY6" fmla="*/ 186613 h 289249"/>
                  <a:gd name="connsiteX7" fmla="*/ 1296955 w 1334277"/>
                  <a:gd name="connsiteY7" fmla="*/ 251927 h 289249"/>
                  <a:gd name="connsiteX8" fmla="*/ 1296955 w 1334277"/>
                  <a:gd name="connsiteY8" fmla="*/ 251927 h 289249"/>
                  <a:gd name="connsiteX9" fmla="*/ 1334277 w 1334277"/>
                  <a:gd name="connsiteY9" fmla="*/ 289249 h 289249"/>
                  <a:gd name="connsiteX10" fmla="*/ 0 w 1334277"/>
                  <a:gd name="connsiteY10" fmla="*/ 289249 h 289249"/>
                  <a:gd name="connsiteX0" fmla="*/ 0 w 1334277"/>
                  <a:gd name="connsiteY0" fmla="*/ 289249 h 289249"/>
                  <a:gd name="connsiteX1" fmla="*/ 101059 w 1334277"/>
                  <a:gd name="connsiteY1" fmla="*/ 46654 h 289249"/>
                  <a:gd name="connsiteX2" fmla="*/ 164795 w 1334277"/>
                  <a:gd name="connsiteY2" fmla="*/ 0 h 289249"/>
                  <a:gd name="connsiteX3" fmla="*/ 961053 w 1334277"/>
                  <a:gd name="connsiteY3" fmla="*/ 0 h 289249"/>
                  <a:gd name="connsiteX4" fmla="*/ 1073020 w 1334277"/>
                  <a:gd name="connsiteY4" fmla="*/ 46653 h 289249"/>
                  <a:gd name="connsiteX5" fmla="*/ 1209878 w 1334277"/>
                  <a:gd name="connsiteY5" fmla="*/ 121298 h 289249"/>
                  <a:gd name="connsiteX6" fmla="*/ 1314827 w 1334277"/>
                  <a:gd name="connsiteY6" fmla="*/ 186613 h 289249"/>
                  <a:gd name="connsiteX7" fmla="*/ 1296955 w 1334277"/>
                  <a:gd name="connsiteY7" fmla="*/ 251927 h 289249"/>
                  <a:gd name="connsiteX8" fmla="*/ 1296955 w 1334277"/>
                  <a:gd name="connsiteY8" fmla="*/ 251927 h 289249"/>
                  <a:gd name="connsiteX9" fmla="*/ 1334277 w 1334277"/>
                  <a:gd name="connsiteY9" fmla="*/ 289249 h 289249"/>
                  <a:gd name="connsiteX10" fmla="*/ 0 w 1334277"/>
                  <a:gd name="connsiteY10" fmla="*/ 289249 h 289249"/>
                  <a:gd name="connsiteX0" fmla="*/ 0 w 1334277"/>
                  <a:gd name="connsiteY0" fmla="*/ 289249 h 289249"/>
                  <a:gd name="connsiteX1" fmla="*/ 101059 w 1334277"/>
                  <a:gd name="connsiteY1" fmla="*/ 46654 h 289249"/>
                  <a:gd name="connsiteX2" fmla="*/ 164795 w 1334277"/>
                  <a:gd name="connsiteY2" fmla="*/ 0 h 289249"/>
                  <a:gd name="connsiteX3" fmla="*/ 961053 w 1334277"/>
                  <a:gd name="connsiteY3" fmla="*/ 0 h 289249"/>
                  <a:gd name="connsiteX4" fmla="*/ 1073020 w 1334277"/>
                  <a:gd name="connsiteY4" fmla="*/ 46653 h 289249"/>
                  <a:gd name="connsiteX5" fmla="*/ 1174787 w 1334277"/>
                  <a:gd name="connsiteY5" fmla="*/ 27992 h 289249"/>
                  <a:gd name="connsiteX6" fmla="*/ 1209878 w 1334277"/>
                  <a:gd name="connsiteY6" fmla="*/ 121298 h 289249"/>
                  <a:gd name="connsiteX7" fmla="*/ 1314827 w 1334277"/>
                  <a:gd name="connsiteY7" fmla="*/ 186613 h 289249"/>
                  <a:gd name="connsiteX8" fmla="*/ 1296955 w 1334277"/>
                  <a:gd name="connsiteY8" fmla="*/ 251927 h 289249"/>
                  <a:gd name="connsiteX9" fmla="*/ 1296955 w 1334277"/>
                  <a:gd name="connsiteY9" fmla="*/ 251927 h 289249"/>
                  <a:gd name="connsiteX10" fmla="*/ 1334277 w 1334277"/>
                  <a:gd name="connsiteY10" fmla="*/ 289249 h 289249"/>
                  <a:gd name="connsiteX11" fmla="*/ 0 w 1334277"/>
                  <a:gd name="connsiteY11" fmla="*/ 289249 h 289249"/>
                  <a:gd name="connsiteX0" fmla="*/ 0 w 1334277"/>
                  <a:gd name="connsiteY0" fmla="*/ 289449 h 289449"/>
                  <a:gd name="connsiteX1" fmla="*/ 101059 w 1334277"/>
                  <a:gd name="connsiteY1" fmla="*/ 46854 h 289449"/>
                  <a:gd name="connsiteX2" fmla="*/ 164795 w 1334277"/>
                  <a:gd name="connsiteY2" fmla="*/ 200 h 289449"/>
                  <a:gd name="connsiteX3" fmla="*/ 961053 w 1334277"/>
                  <a:gd name="connsiteY3" fmla="*/ 200 h 289449"/>
                  <a:gd name="connsiteX4" fmla="*/ 1104140 w 1334277"/>
                  <a:gd name="connsiteY4" fmla="*/ 200 h 289449"/>
                  <a:gd name="connsiteX5" fmla="*/ 1174787 w 1334277"/>
                  <a:gd name="connsiteY5" fmla="*/ 28192 h 289449"/>
                  <a:gd name="connsiteX6" fmla="*/ 1209878 w 1334277"/>
                  <a:gd name="connsiteY6" fmla="*/ 121498 h 289449"/>
                  <a:gd name="connsiteX7" fmla="*/ 1314827 w 1334277"/>
                  <a:gd name="connsiteY7" fmla="*/ 186813 h 289449"/>
                  <a:gd name="connsiteX8" fmla="*/ 1296955 w 1334277"/>
                  <a:gd name="connsiteY8" fmla="*/ 252127 h 289449"/>
                  <a:gd name="connsiteX9" fmla="*/ 1296955 w 1334277"/>
                  <a:gd name="connsiteY9" fmla="*/ 252127 h 289449"/>
                  <a:gd name="connsiteX10" fmla="*/ 1334277 w 1334277"/>
                  <a:gd name="connsiteY10" fmla="*/ 289449 h 289449"/>
                  <a:gd name="connsiteX11" fmla="*/ 0 w 1334277"/>
                  <a:gd name="connsiteY11" fmla="*/ 289449 h 289449"/>
                  <a:gd name="connsiteX0" fmla="*/ 0 w 1334277"/>
                  <a:gd name="connsiteY0" fmla="*/ 289449 h 289449"/>
                  <a:gd name="connsiteX1" fmla="*/ 101059 w 1334277"/>
                  <a:gd name="connsiteY1" fmla="*/ 46854 h 289449"/>
                  <a:gd name="connsiteX2" fmla="*/ 164795 w 1334277"/>
                  <a:gd name="connsiteY2" fmla="*/ 200 h 289449"/>
                  <a:gd name="connsiteX3" fmla="*/ 961053 w 1334277"/>
                  <a:gd name="connsiteY3" fmla="*/ 200 h 289449"/>
                  <a:gd name="connsiteX4" fmla="*/ 1104140 w 1334277"/>
                  <a:gd name="connsiteY4" fmla="*/ 200 h 289449"/>
                  <a:gd name="connsiteX5" fmla="*/ 1174787 w 1334277"/>
                  <a:gd name="connsiteY5" fmla="*/ 28192 h 289449"/>
                  <a:gd name="connsiteX6" fmla="*/ 1209878 w 1334277"/>
                  <a:gd name="connsiteY6" fmla="*/ 121498 h 289449"/>
                  <a:gd name="connsiteX7" fmla="*/ 1197097 w 1334277"/>
                  <a:gd name="connsiteY7" fmla="*/ 200664 h 289449"/>
                  <a:gd name="connsiteX8" fmla="*/ 1296955 w 1334277"/>
                  <a:gd name="connsiteY8" fmla="*/ 252127 h 289449"/>
                  <a:gd name="connsiteX9" fmla="*/ 1296955 w 1334277"/>
                  <a:gd name="connsiteY9" fmla="*/ 252127 h 289449"/>
                  <a:gd name="connsiteX10" fmla="*/ 1334277 w 1334277"/>
                  <a:gd name="connsiteY10" fmla="*/ 289449 h 289449"/>
                  <a:gd name="connsiteX11" fmla="*/ 0 w 1334277"/>
                  <a:gd name="connsiteY11" fmla="*/ 289449 h 289449"/>
                  <a:gd name="connsiteX0" fmla="*/ 0 w 1334277"/>
                  <a:gd name="connsiteY0" fmla="*/ 289449 h 289449"/>
                  <a:gd name="connsiteX1" fmla="*/ 101059 w 1334277"/>
                  <a:gd name="connsiteY1" fmla="*/ 46854 h 289449"/>
                  <a:gd name="connsiteX2" fmla="*/ 164795 w 1334277"/>
                  <a:gd name="connsiteY2" fmla="*/ 200 h 289449"/>
                  <a:gd name="connsiteX3" fmla="*/ 961053 w 1334277"/>
                  <a:gd name="connsiteY3" fmla="*/ 200 h 289449"/>
                  <a:gd name="connsiteX4" fmla="*/ 1104140 w 1334277"/>
                  <a:gd name="connsiteY4" fmla="*/ 200 h 289449"/>
                  <a:gd name="connsiteX5" fmla="*/ 1174787 w 1334277"/>
                  <a:gd name="connsiteY5" fmla="*/ 28192 h 289449"/>
                  <a:gd name="connsiteX6" fmla="*/ 1209878 w 1334277"/>
                  <a:gd name="connsiteY6" fmla="*/ 121498 h 289449"/>
                  <a:gd name="connsiteX7" fmla="*/ 1274204 w 1334277"/>
                  <a:gd name="connsiteY7" fmla="*/ 200664 h 289449"/>
                  <a:gd name="connsiteX8" fmla="*/ 1296955 w 1334277"/>
                  <a:gd name="connsiteY8" fmla="*/ 252127 h 289449"/>
                  <a:gd name="connsiteX9" fmla="*/ 1296955 w 1334277"/>
                  <a:gd name="connsiteY9" fmla="*/ 252127 h 289449"/>
                  <a:gd name="connsiteX10" fmla="*/ 1334277 w 1334277"/>
                  <a:gd name="connsiteY10" fmla="*/ 289449 h 289449"/>
                  <a:gd name="connsiteX11" fmla="*/ 0 w 1334277"/>
                  <a:gd name="connsiteY11" fmla="*/ 289449 h 289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34277" h="289449">
                    <a:moveTo>
                      <a:pt x="0" y="289449"/>
                    </a:moveTo>
                    <a:lnTo>
                      <a:pt x="101059" y="46854"/>
                    </a:lnTo>
                    <a:lnTo>
                      <a:pt x="164795" y="200"/>
                    </a:lnTo>
                    <a:lnTo>
                      <a:pt x="961053" y="200"/>
                    </a:lnTo>
                    <a:lnTo>
                      <a:pt x="1104140" y="200"/>
                    </a:lnTo>
                    <a:cubicBezTo>
                      <a:pt x="1112129" y="-2910"/>
                      <a:pt x="1166798" y="31302"/>
                      <a:pt x="1174787" y="28192"/>
                    </a:cubicBezTo>
                    <a:lnTo>
                      <a:pt x="1209878" y="121498"/>
                    </a:lnTo>
                    <a:cubicBezTo>
                      <a:pt x="1237081" y="133939"/>
                      <a:pt x="1247001" y="188223"/>
                      <a:pt x="1274204" y="200664"/>
                    </a:cubicBezTo>
                    <a:lnTo>
                      <a:pt x="1296955" y="252127"/>
                    </a:lnTo>
                    <a:lnTo>
                      <a:pt x="1296955" y="252127"/>
                    </a:lnTo>
                    <a:lnTo>
                      <a:pt x="1334277" y="289449"/>
                    </a:lnTo>
                    <a:lnTo>
                      <a:pt x="0" y="289449"/>
                    </a:lnTo>
                    <a:close/>
                  </a:path>
                </a:pathLst>
              </a:custGeom>
              <a:solidFill>
                <a:srgbClr val="0070C0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b="1" dirty="0" smtClean="0"/>
                  <a:t>CONDENSATE</a:t>
                </a:r>
                <a:endParaRPr lang="en-US" sz="800" b="1" dirty="0"/>
              </a:p>
            </p:txBody>
          </p:sp>
          <p:sp>
            <p:nvSpPr>
              <p:cNvPr id="17" name="Freeform 16"/>
              <p:cNvSpPr/>
              <p:nvPr/>
            </p:nvSpPr>
            <p:spPr>
              <a:xfrm flipH="1">
                <a:off x="7150325" y="1794724"/>
                <a:ext cx="919367" cy="269475"/>
              </a:xfrm>
              <a:custGeom>
                <a:avLst/>
                <a:gdLst>
                  <a:gd name="connsiteX0" fmla="*/ 0 w 1296955"/>
                  <a:gd name="connsiteY0" fmla="*/ 289249 h 289249"/>
                  <a:gd name="connsiteX1" fmla="*/ 139959 w 1296955"/>
                  <a:gd name="connsiteY1" fmla="*/ 111968 h 289249"/>
                  <a:gd name="connsiteX2" fmla="*/ 242596 w 1296955"/>
                  <a:gd name="connsiteY2" fmla="*/ 0 h 289249"/>
                  <a:gd name="connsiteX3" fmla="*/ 961053 w 1296955"/>
                  <a:gd name="connsiteY3" fmla="*/ 0 h 289249"/>
                  <a:gd name="connsiteX4" fmla="*/ 1073020 w 1296955"/>
                  <a:gd name="connsiteY4" fmla="*/ 46653 h 289249"/>
                  <a:gd name="connsiteX5" fmla="*/ 1194318 w 1296955"/>
                  <a:gd name="connsiteY5" fmla="*/ 167951 h 289249"/>
                  <a:gd name="connsiteX6" fmla="*/ 1296955 w 1296955"/>
                  <a:gd name="connsiteY6" fmla="*/ 251927 h 289249"/>
                  <a:gd name="connsiteX7" fmla="*/ 1296955 w 1296955"/>
                  <a:gd name="connsiteY7" fmla="*/ 251927 h 289249"/>
                  <a:gd name="connsiteX8" fmla="*/ 1296955 w 1296955"/>
                  <a:gd name="connsiteY8" fmla="*/ 251927 h 289249"/>
                  <a:gd name="connsiteX9" fmla="*/ 0 w 1296955"/>
                  <a:gd name="connsiteY9" fmla="*/ 289249 h 289249"/>
                  <a:gd name="connsiteX0" fmla="*/ 0 w 1334277"/>
                  <a:gd name="connsiteY0" fmla="*/ 289249 h 289249"/>
                  <a:gd name="connsiteX1" fmla="*/ 139959 w 1334277"/>
                  <a:gd name="connsiteY1" fmla="*/ 111968 h 289249"/>
                  <a:gd name="connsiteX2" fmla="*/ 242596 w 1334277"/>
                  <a:gd name="connsiteY2" fmla="*/ 0 h 289249"/>
                  <a:gd name="connsiteX3" fmla="*/ 961053 w 1334277"/>
                  <a:gd name="connsiteY3" fmla="*/ 0 h 289249"/>
                  <a:gd name="connsiteX4" fmla="*/ 1073020 w 1334277"/>
                  <a:gd name="connsiteY4" fmla="*/ 46653 h 289249"/>
                  <a:gd name="connsiteX5" fmla="*/ 1194318 w 1334277"/>
                  <a:gd name="connsiteY5" fmla="*/ 167951 h 289249"/>
                  <a:gd name="connsiteX6" fmla="*/ 1296955 w 1334277"/>
                  <a:gd name="connsiteY6" fmla="*/ 251927 h 289249"/>
                  <a:gd name="connsiteX7" fmla="*/ 1296955 w 1334277"/>
                  <a:gd name="connsiteY7" fmla="*/ 251927 h 289249"/>
                  <a:gd name="connsiteX8" fmla="*/ 1334277 w 1334277"/>
                  <a:gd name="connsiteY8" fmla="*/ 289249 h 289249"/>
                  <a:gd name="connsiteX9" fmla="*/ 0 w 1334277"/>
                  <a:gd name="connsiteY9" fmla="*/ 289249 h 289249"/>
                  <a:gd name="connsiteX0" fmla="*/ 0 w 1334277"/>
                  <a:gd name="connsiteY0" fmla="*/ 289249 h 289249"/>
                  <a:gd name="connsiteX1" fmla="*/ 101059 w 1334277"/>
                  <a:gd name="connsiteY1" fmla="*/ 46654 h 289249"/>
                  <a:gd name="connsiteX2" fmla="*/ 242596 w 1334277"/>
                  <a:gd name="connsiteY2" fmla="*/ 0 h 289249"/>
                  <a:gd name="connsiteX3" fmla="*/ 961053 w 1334277"/>
                  <a:gd name="connsiteY3" fmla="*/ 0 h 289249"/>
                  <a:gd name="connsiteX4" fmla="*/ 1073020 w 1334277"/>
                  <a:gd name="connsiteY4" fmla="*/ 46653 h 289249"/>
                  <a:gd name="connsiteX5" fmla="*/ 1194318 w 1334277"/>
                  <a:gd name="connsiteY5" fmla="*/ 167951 h 289249"/>
                  <a:gd name="connsiteX6" fmla="*/ 1296955 w 1334277"/>
                  <a:gd name="connsiteY6" fmla="*/ 251927 h 289249"/>
                  <a:gd name="connsiteX7" fmla="*/ 1296955 w 1334277"/>
                  <a:gd name="connsiteY7" fmla="*/ 251927 h 289249"/>
                  <a:gd name="connsiteX8" fmla="*/ 1334277 w 1334277"/>
                  <a:gd name="connsiteY8" fmla="*/ 289249 h 289249"/>
                  <a:gd name="connsiteX9" fmla="*/ 0 w 1334277"/>
                  <a:gd name="connsiteY9" fmla="*/ 289249 h 289249"/>
                  <a:gd name="connsiteX0" fmla="*/ 0 w 1334277"/>
                  <a:gd name="connsiteY0" fmla="*/ 289249 h 289249"/>
                  <a:gd name="connsiteX1" fmla="*/ 101059 w 1334277"/>
                  <a:gd name="connsiteY1" fmla="*/ 46654 h 289249"/>
                  <a:gd name="connsiteX2" fmla="*/ 164795 w 1334277"/>
                  <a:gd name="connsiteY2" fmla="*/ 0 h 289249"/>
                  <a:gd name="connsiteX3" fmla="*/ 961053 w 1334277"/>
                  <a:gd name="connsiteY3" fmla="*/ 0 h 289249"/>
                  <a:gd name="connsiteX4" fmla="*/ 1073020 w 1334277"/>
                  <a:gd name="connsiteY4" fmla="*/ 46653 h 289249"/>
                  <a:gd name="connsiteX5" fmla="*/ 1194318 w 1334277"/>
                  <a:gd name="connsiteY5" fmla="*/ 167951 h 289249"/>
                  <a:gd name="connsiteX6" fmla="*/ 1296955 w 1334277"/>
                  <a:gd name="connsiteY6" fmla="*/ 251927 h 289249"/>
                  <a:gd name="connsiteX7" fmla="*/ 1296955 w 1334277"/>
                  <a:gd name="connsiteY7" fmla="*/ 251927 h 289249"/>
                  <a:gd name="connsiteX8" fmla="*/ 1334277 w 1334277"/>
                  <a:gd name="connsiteY8" fmla="*/ 289249 h 289249"/>
                  <a:gd name="connsiteX9" fmla="*/ 0 w 1334277"/>
                  <a:gd name="connsiteY9" fmla="*/ 289249 h 289249"/>
                  <a:gd name="connsiteX0" fmla="*/ 0 w 1334277"/>
                  <a:gd name="connsiteY0" fmla="*/ 289249 h 289249"/>
                  <a:gd name="connsiteX1" fmla="*/ 101059 w 1334277"/>
                  <a:gd name="connsiteY1" fmla="*/ 46654 h 289249"/>
                  <a:gd name="connsiteX2" fmla="*/ 164795 w 1334277"/>
                  <a:gd name="connsiteY2" fmla="*/ 0 h 289249"/>
                  <a:gd name="connsiteX3" fmla="*/ 961053 w 1334277"/>
                  <a:gd name="connsiteY3" fmla="*/ 0 h 289249"/>
                  <a:gd name="connsiteX4" fmla="*/ 1073020 w 1334277"/>
                  <a:gd name="connsiteY4" fmla="*/ 46653 h 289249"/>
                  <a:gd name="connsiteX5" fmla="*/ 1194318 w 1334277"/>
                  <a:gd name="connsiteY5" fmla="*/ 167951 h 289249"/>
                  <a:gd name="connsiteX6" fmla="*/ 1314827 w 1334277"/>
                  <a:gd name="connsiteY6" fmla="*/ 186613 h 289249"/>
                  <a:gd name="connsiteX7" fmla="*/ 1296955 w 1334277"/>
                  <a:gd name="connsiteY7" fmla="*/ 251927 h 289249"/>
                  <a:gd name="connsiteX8" fmla="*/ 1296955 w 1334277"/>
                  <a:gd name="connsiteY8" fmla="*/ 251927 h 289249"/>
                  <a:gd name="connsiteX9" fmla="*/ 1334277 w 1334277"/>
                  <a:gd name="connsiteY9" fmla="*/ 289249 h 289249"/>
                  <a:gd name="connsiteX10" fmla="*/ 0 w 1334277"/>
                  <a:gd name="connsiteY10" fmla="*/ 289249 h 289249"/>
                  <a:gd name="connsiteX0" fmla="*/ 0 w 1334277"/>
                  <a:gd name="connsiteY0" fmla="*/ 289249 h 289249"/>
                  <a:gd name="connsiteX1" fmla="*/ 101059 w 1334277"/>
                  <a:gd name="connsiteY1" fmla="*/ 46654 h 289249"/>
                  <a:gd name="connsiteX2" fmla="*/ 164795 w 1334277"/>
                  <a:gd name="connsiteY2" fmla="*/ 0 h 289249"/>
                  <a:gd name="connsiteX3" fmla="*/ 961053 w 1334277"/>
                  <a:gd name="connsiteY3" fmla="*/ 0 h 289249"/>
                  <a:gd name="connsiteX4" fmla="*/ 1073020 w 1334277"/>
                  <a:gd name="connsiteY4" fmla="*/ 46653 h 289249"/>
                  <a:gd name="connsiteX5" fmla="*/ 1209878 w 1334277"/>
                  <a:gd name="connsiteY5" fmla="*/ 121298 h 289249"/>
                  <a:gd name="connsiteX6" fmla="*/ 1314827 w 1334277"/>
                  <a:gd name="connsiteY6" fmla="*/ 186613 h 289249"/>
                  <a:gd name="connsiteX7" fmla="*/ 1296955 w 1334277"/>
                  <a:gd name="connsiteY7" fmla="*/ 251927 h 289249"/>
                  <a:gd name="connsiteX8" fmla="*/ 1296955 w 1334277"/>
                  <a:gd name="connsiteY8" fmla="*/ 251927 h 289249"/>
                  <a:gd name="connsiteX9" fmla="*/ 1334277 w 1334277"/>
                  <a:gd name="connsiteY9" fmla="*/ 289249 h 289249"/>
                  <a:gd name="connsiteX10" fmla="*/ 0 w 1334277"/>
                  <a:gd name="connsiteY10" fmla="*/ 289249 h 289249"/>
                  <a:gd name="connsiteX0" fmla="*/ 0 w 1334277"/>
                  <a:gd name="connsiteY0" fmla="*/ 289249 h 289249"/>
                  <a:gd name="connsiteX1" fmla="*/ 101059 w 1334277"/>
                  <a:gd name="connsiteY1" fmla="*/ 46654 h 289249"/>
                  <a:gd name="connsiteX2" fmla="*/ 164795 w 1334277"/>
                  <a:gd name="connsiteY2" fmla="*/ 0 h 289249"/>
                  <a:gd name="connsiteX3" fmla="*/ 961053 w 1334277"/>
                  <a:gd name="connsiteY3" fmla="*/ 0 h 289249"/>
                  <a:gd name="connsiteX4" fmla="*/ 1073020 w 1334277"/>
                  <a:gd name="connsiteY4" fmla="*/ 46653 h 289249"/>
                  <a:gd name="connsiteX5" fmla="*/ 1174787 w 1334277"/>
                  <a:gd name="connsiteY5" fmla="*/ 27992 h 289249"/>
                  <a:gd name="connsiteX6" fmla="*/ 1209878 w 1334277"/>
                  <a:gd name="connsiteY6" fmla="*/ 121298 h 289249"/>
                  <a:gd name="connsiteX7" fmla="*/ 1314827 w 1334277"/>
                  <a:gd name="connsiteY7" fmla="*/ 186613 h 289249"/>
                  <a:gd name="connsiteX8" fmla="*/ 1296955 w 1334277"/>
                  <a:gd name="connsiteY8" fmla="*/ 251927 h 289249"/>
                  <a:gd name="connsiteX9" fmla="*/ 1296955 w 1334277"/>
                  <a:gd name="connsiteY9" fmla="*/ 251927 h 289249"/>
                  <a:gd name="connsiteX10" fmla="*/ 1334277 w 1334277"/>
                  <a:gd name="connsiteY10" fmla="*/ 289249 h 289249"/>
                  <a:gd name="connsiteX11" fmla="*/ 0 w 1334277"/>
                  <a:gd name="connsiteY11" fmla="*/ 289249 h 289249"/>
                  <a:gd name="connsiteX0" fmla="*/ 0 w 1334277"/>
                  <a:gd name="connsiteY0" fmla="*/ 289449 h 289449"/>
                  <a:gd name="connsiteX1" fmla="*/ 101059 w 1334277"/>
                  <a:gd name="connsiteY1" fmla="*/ 46854 h 289449"/>
                  <a:gd name="connsiteX2" fmla="*/ 164795 w 1334277"/>
                  <a:gd name="connsiteY2" fmla="*/ 200 h 289449"/>
                  <a:gd name="connsiteX3" fmla="*/ 961053 w 1334277"/>
                  <a:gd name="connsiteY3" fmla="*/ 200 h 289449"/>
                  <a:gd name="connsiteX4" fmla="*/ 1104140 w 1334277"/>
                  <a:gd name="connsiteY4" fmla="*/ 200 h 289449"/>
                  <a:gd name="connsiteX5" fmla="*/ 1174787 w 1334277"/>
                  <a:gd name="connsiteY5" fmla="*/ 28192 h 289449"/>
                  <a:gd name="connsiteX6" fmla="*/ 1209878 w 1334277"/>
                  <a:gd name="connsiteY6" fmla="*/ 121498 h 289449"/>
                  <a:gd name="connsiteX7" fmla="*/ 1314827 w 1334277"/>
                  <a:gd name="connsiteY7" fmla="*/ 186813 h 289449"/>
                  <a:gd name="connsiteX8" fmla="*/ 1296955 w 1334277"/>
                  <a:gd name="connsiteY8" fmla="*/ 252127 h 289449"/>
                  <a:gd name="connsiteX9" fmla="*/ 1296955 w 1334277"/>
                  <a:gd name="connsiteY9" fmla="*/ 252127 h 289449"/>
                  <a:gd name="connsiteX10" fmla="*/ 1334277 w 1334277"/>
                  <a:gd name="connsiteY10" fmla="*/ 289449 h 289449"/>
                  <a:gd name="connsiteX11" fmla="*/ 0 w 1334277"/>
                  <a:gd name="connsiteY11" fmla="*/ 289449 h 289449"/>
                  <a:gd name="connsiteX0" fmla="*/ 0 w 1334277"/>
                  <a:gd name="connsiteY0" fmla="*/ 289449 h 289449"/>
                  <a:gd name="connsiteX1" fmla="*/ 101059 w 1334277"/>
                  <a:gd name="connsiteY1" fmla="*/ 46854 h 289449"/>
                  <a:gd name="connsiteX2" fmla="*/ 164795 w 1334277"/>
                  <a:gd name="connsiteY2" fmla="*/ 200 h 289449"/>
                  <a:gd name="connsiteX3" fmla="*/ 961053 w 1334277"/>
                  <a:gd name="connsiteY3" fmla="*/ 200 h 289449"/>
                  <a:gd name="connsiteX4" fmla="*/ 1104140 w 1334277"/>
                  <a:gd name="connsiteY4" fmla="*/ 200 h 289449"/>
                  <a:gd name="connsiteX5" fmla="*/ 1174787 w 1334277"/>
                  <a:gd name="connsiteY5" fmla="*/ 28192 h 289449"/>
                  <a:gd name="connsiteX6" fmla="*/ 1209878 w 1334277"/>
                  <a:gd name="connsiteY6" fmla="*/ 121498 h 289449"/>
                  <a:gd name="connsiteX7" fmla="*/ 1228023 w 1334277"/>
                  <a:gd name="connsiteY7" fmla="*/ 186813 h 289449"/>
                  <a:gd name="connsiteX8" fmla="*/ 1296955 w 1334277"/>
                  <a:gd name="connsiteY8" fmla="*/ 252127 h 289449"/>
                  <a:gd name="connsiteX9" fmla="*/ 1296955 w 1334277"/>
                  <a:gd name="connsiteY9" fmla="*/ 252127 h 289449"/>
                  <a:gd name="connsiteX10" fmla="*/ 1334277 w 1334277"/>
                  <a:gd name="connsiteY10" fmla="*/ 289449 h 289449"/>
                  <a:gd name="connsiteX11" fmla="*/ 0 w 1334277"/>
                  <a:gd name="connsiteY11" fmla="*/ 289449 h 289449"/>
                  <a:gd name="connsiteX0" fmla="*/ 0 w 1334277"/>
                  <a:gd name="connsiteY0" fmla="*/ 386215 h 386215"/>
                  <a:gd name="connsiteX1" fmla="*/ 101059 w 1334277"/>
                  <a:gd name="connsiteY1" fmla="*/ 143620 h 386215"/>
                  <a:gd name="connsiteX2" fmla="*/ 164795 w 1334277"/>
                  <a:gd name="connsiteY2" fmla="*/ 96966 h 386215"/>
                  <a:gd name="connsiteX3" fmla="*/ 917650 w 1334277"/>
                  <a:gd name="connsiteY3" fmla="*/ 0 h 386215"/>
                  <a:gd name="connsiteX4" fmla="*/ 1104140 w 1334277"/>
                  <a:gd name="connsiteY4" fmla="*/ 96966 h 386215"/>
                  <a:gd name="connsiteX5" fmla="*/ 1174787 w 1334277"/>
                  <a:gd name="connsiteY5" fmla="*/ 124958 h 386215"/>
                  <a:gd name="connsiteX6" fmla="*/ 1209878 w 1334277"/>
                  <a:gd name="connsiteY6" fmla="*/ 218264 h 386215"/>
                  <a:gd name="connsiteX7" fmla="*/ 1228023 w 1334277"/>
                  <a:gd name="connsiteY7" fmla="*/ 283579 h 386215"/>
                  <a:gd name="connsiteX8" fmla="*/ 1296955 w 1334277"/>
                  <a:gd name="connsiteY8" fmla="*/ 348893 h 386215"/>
                  <a:gd name="connsiteX9" fmla="*/ 1296955 w 1334277"/>
                  <a:gd name="connsiteY9" fmla="*/ 348893 h 386215"/>
                  <a:gd name="connsiteX10" fmla="*/ 1334277 w 1334277"/>
                  <a:gd name="connsiteY10" fmla="*/ 386215 h 386215"/>
                  <a:gd name="connsiteX11" fmla="*/ 0 w 1334277"/>
                  <a:gd name="connsiteY11" fmla="*/ 386215 h 386215"/>
                  <a:gd name="connsiteX0" fmla="*/ 0 w 1334277"/>
                  <a:gd name="connsiteY0" fmla="*/ 400068 h 400068"/>
                  <a:gd name="connsiteX1" fmla="*/ 101059 w 1334277"/>
                  <a:gd name="connsiteY1" fmla="*/ 157473 h 400068"/>
                  <a:gd name="connsiteX2" fmla="*/ 212414 w 1334277"/>
                  <a:gd name="connsiteY2" fmla="*/ 0 h 400068"/>
                  <a:gd name="connsiteX3" fmla="*/ 917650 w 1334277"/>
                  <a:gd name="connsiteY3" fmla="*/ 13853 h 400068"/>
                  <a:gd name="connsiteX4" fmla="*/ 1104140 w 1334277"/>
                  <a:gd name="connsiteY4" fmla="*/ 110819 h 400068"/>
                  <a:gd name="connsiteX5" fmla="*/ 1174787 w 1334277"/>
                  <a:gd name="connsiteY5" fmla="*/ 138811 h 400068"/>
                  <a:gd name="connsiteX6" fmla="*/ 1209878 w 1334277"/>
                  <a:gd name="connsiteY6" fmla="*/ 232117 h 400068"/>
                  <a:gd name="connsiteX7" fmla="*/ 1228023 w 1334277"/>
                  <a:gd name="connsiteY7" fmla="*/ 297432 h 400068"/>
                  <a:gd name="connsiteX8" fmla="*/ 1296955 w 1334277"/>
                  <a:gd name="connsiteY8" fmla="*/ 362746 h 400068"/>
                  <a:gd name="connsiteX9" fmla="*/ 1296955 w 1334277"/>
                  <a:gd name="connsiteY9" fmla="*/ 362746 h 400068"/>
                  <a:gd name="connsiteX10" fmla="*/ 1334277 w 1334277"/>
                  <a:gd name="connsiteY10" fmla="*/ 400068 h 400068"/>
                  <a:gd name="connsiteX11" fmla="*/ 0 w 1334277"/>
                  <a:gd name="connsiteY11" fmla="*/ 400068 h 400068"/>
                  <a:gd name="connsiteX0" fmla="*/ 0 w 1334277"/>
                  <a:gd name="connsiteY0" fmla="*/ 400068 h 400068"/>
                  <a:gd name="connsiteX1" fmla="*/ 101059 w 1334277"/>
                  <a:gd name="connsiteY1" fmla="*/ 157473 h 400068"/>
                  <a:gd name="connsiteX2" fmla="*/ 212414 w 1334277"/>
                  <a:gd name="connsiteY2" fmla="*/ 0 h 400068"/>
                  <a:gd name="connsiteX3" fmla="*/ 885905 w 1334277"/>
                  <a:gd name="connsiteY3" fmla="*/ 96968 h 400068"/>
                  <a:gd name="connsiteX4" fmla="*/ 1104140 w 1334277"/>
                  <a:gd name="connsiteY4" fmla="*/ 110819 h 400068"/>
                  <a:gd name="connsiteX5" fmla="*/ 1174787 w 1334277"/>
                  <a:gd name="connsiteY5" fmla="*/ 138811 h 400068"/>
                  <a:gd name="connsiteX6" fmla="*/ 1209878 w 1334277"/>
                  <a:gd name="connsiteY6" fmla="*/ 232117 h 400068"/>
                  <a:gd name="connsiteX7" fmla="*/ 1228023 w 1334277"/>
                  <a:gd name="connsiteY7" fmla="*/ 297432 h 400068"/>
                  <a:gd name="connsiteX8" fmla="*/ 1296955 w 1334277"/>
                  <a:gd name="connsiteY8" fmla="*/ 362746 h 400068"/>
                  <a:gd name="connsiteX9" fmla="*/ 1296955 w 1334277"/>
                  <a:gd name="connsiteY9" fmla="*/ 362746 h 400068"/>
                  <a:gd name="connsiteX10" fmla="*/ 1334277 w 1334277"/>
                  <a:gd name="connsiteY10" fmla="*/ 400068 h 400068"/>
                  <a:gd name="connsiteX11" fmla="*/ 0 w 1334277"/>
                  <a:gd name="connsiteY11" fmla="*/ 400068 h 400068"/>
                  <a:gd name="connsiteX0" fmla="*/ 0 w 1334277"/>
                  <a:gd name="connsiteY0" fmla="*/ 400068 h 400068"/>
                  <a:gd name="connsiteX1" fmla="*/ 101059 w 1334277"/>
                  <a:gd name="connsiteY1" fmla="*/ 157473 h 400068"/>
                  <a:gd name="connsiteX2" fmla="*/ 212414 w 1334277"/>
                  <a:gd name="connsiteY2" fmla="*/ 0 h 400068"/>
                  <a:gd name="connsiteX3" fmla="*/ 870032 w 1334277"/>
                  <a:gd name="connsiteY3" fmla="*/ 41559 h 400068"/>
                  <a:gd name="connsiteX4" fmla="*/ 1104140 w 1334277"/>
                  <a:gd name="connsiteY4" fmla="*/ 110819 h 400068"/>
                  <a:gd name="connsiteX5" fmla="*/ 1174787 w 1334277"/>
                  <a:gd name="connsiteY5" fmla="*/ 138811 h 400068"/>
                  <a:gd name="connsiteX6" fmla="*/ 1209878 w 1334277"/>
                  <a:gd name="connsiteY6" fmla="*/ 232117 h 400068"/>
                  <a:gd name="connsiteX7" fmla="*/ 1228023 w 1334277"/>
                  <a:gd name="connsiteY7" fmla="*/ 297432 h 400068"/>
                  <a:gd name="connsiteX8" fmla="*/ 1296955 w 1334277"/>
                  <a:gd name="connsiteY8" fmla="*/ 362746 h 400068"/>
                  <a:gd name="connsiteX9" fmla="*/ 1296955 w 1334277"/>
                  <a:gd name="connsiteY9" fmla="*/ 362746 h 400068"/>
                  <a:gd name="connsiteX10" fmla="*/ 1334277 w 1334277"/>
                  <a:gd name="connsiteY10" fmla="*/ 400068 h 400068"/>
                  <a:gd name="connsiteX11" fmla="*/ 0 w 1334277"/>
                  <a:gd name="connsiteY11" fmla="*/ 400068 h 400068"/>
                  <a:gd name="connsiteX0" fmla="*/ 0 w 1334277"/>
                  <a:gd name="connsiteY0" fmla="*/ 400068 h 400068"/>
                  <a:gd name="connsiteX1" fmla="*/ 5821 w 1334277"/>
                  <a:gd name="connsiteY1" fmla="*/ 240589 h 400068"/>
                  <a:gd name="connsiteX2" fmla="*/ 212414 w 1334277"/>
                  <a:gd name="connsiteY2" fmla="*/ 0 h 400068"/>
                  <a:gd name="connsiteX3" fmla="*/ 870032 w 1334277"/>
                  <a:gd name="connsiteY3" fmla="*/ 41559 h 400068"/>
                  <a:gd name="connsiteX4" fmla="*/ 1104140 w 1334277"/>
                  <a:gd name="connsiteY4" fmla="*/ 110819 h 400068"/>
                  <a:gd name="connsiteX5" fmla="*/ 1174787 w 1334277"/>
                  <a:gd name="connsiteY5" fmla="*/ 138811 h 400068"/>
                  <a:gd name="connsiteX6" fmla="*/ 1209878 w 1334277"/>
                  <a:gd name="connsiteY6" fmla="*/ 232117 h 400068"/>
                  <a:gd name="connsiteX7" fmla="*/ 1228023 w 1334277"/>
                  <a:gd name="connsiteY7" fmla="*/ 297432 h 400068"/>
                  <a:gd name="connsiteX8" fmla="*/ 1296955 w 1334277"/>
                  <a:gd name="connsiteY8" fmla="*/ 362746 h 400068"/>
                  <a:gd name="connsiteX9" fmla="*/ 1296955 w 1334277"/>
                  <a:gd name="connsiteY9" fmla="*/ 362746 h 400068"/>
                  <a:gd name="connsiteX10" fmla="*/ 1334277 w 1334277"/>
                  <a:gd name="connsiteY10" fmla="*/ 400068 h 400068"/>
                  <a:gd name="connsiteX11" fmla="*/ 0 w 1334277"/>
                  <a:gd name="connsiteY11" fmla="*/ 400068 h 400068"/>
                  <a:gd name="connsiteX0" fmla="*/ 0 w 1381896"/>
                  <a:gd name="connsiteY0" fmla="*/ 400068 h 400068"/>
                  <a:gd name="connsiteX1" fmla="*/ 53440 w 1381896"/>
                  <a:gd name="connsiteY1" fmla="*/ 240589 h 400068"/>
                  <a:gd name="connsiteX2" fmla="*/ 260033 w 1381896"/>
                  <a:gd name="connsiteY2" fmla="*/ 0 h 400068"/>
                  <a:gd name="connsiteX3" fmla="*/ 917651 w 1381896"/>
                  <a:gd name="connsiteY3" fmla="*/ 41559 h 400068"/>
                  <a:gd name="connsiteX4" fmla="*/ 1151759 w 1381896"/>
                  <a:gd name="connsiteY4" fmla="*/ 110819 h 400068"/>
                  <a:gd name="connsiteX5" fmla="*/ 1222406 w 1381896"/>
                  <a:gd name="connsiteY5" fmla="*/ 138811 h 400068"/>
                  <a:gd name="connsiteX6" fmla="*/ 1257497 w 1381896"/>
                  <a:gd name="connsiteY6" fmla="*/ 232117 h 400068"/>
                  <a:gd name="connsiteX7" fmla="*/ 1275642 w 1381896"/>
                  <a:gd name="connsiteY7" fmla="*/ 297432 h 400068"/>
                  <a:gd name="connsiteX8" fmla="*/ 1344574 w 1381896"/>
                  <a:gd name="connsiteY8" fmla="*/ 362746 h 400068"/>
                  <a:gd name="connsiteX9" fmla="*/ 1344574 w 1381896"/>
                  <a:gd name="connsiteY9" fmla="*/ 362746 h 400068"/>
                  <a:gd name="connsiteX10" fmla="*/ 1381896 w 1381896"/>
                  <a:gd name="connsiteY10" fmla="*/ 400068 h 400068"/>
                  <a:gd name="connsiteX11" fmla="*/ 0 w 1381896"/>
                  <a:gd name="connsiteY11" fmla="*/ 400068 h 400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81896" h="400068">
                    <a:moveTo>
                      <a:pt x="0" y="400068"/>
                    </a:moveTo>
                    <a:lnTo>
                      <a:pt x="53440" y="240589"/>
                    </a:lnTo>
                    <a:lnTo>
                      <a:pt x="260033" y="0"/>
                    </a:lnTo>
                    <a:lnTo>
                      <a:pt x="917651" y="41559"/>
                    </a:lnTo>
                    <a:lnTo>
                      <a:pt x="1151759" y="110819"/>
                    </a:lnTo>
                    <a:cubicBezTo>
                      <a:pt x="1159748" y="107709"/>
                      <a:pt x="1214417" y="141921"/>
                      <a:pt x="1222406" y="138811"/>
                    </a:cubicBezTo>
                    <a:lnTo>
                      <a:pt x="1257497" y="232117"/>
                    </a:lnTo>
                    <a:cubicBezTo>
                      <a:pt x="1284700" y="244558"/>
                      <a:pt x="1248439" y="284991"/>
                      <a:pt x="1275642" y="297432"/>
                    </a:cubicBezTo>
                    <a:lnTo>
                      <a:pt x="1344574" y="362746"/>
                    </a:lnTo>
                    <a:lnTo>
                      <a:pt x="1344574" y="362746"/>
                    </a:lnTo>
                    <a:lnTo>
                      <a:pt x="1381896" y="400068"/>
                    </a:lnTo>
                    <a:lnTo>
                      <a:pt x="0" y="400068"/>
                    </a:lnTo>
                    <a:close/>
                  </a:path>
                </a:pathLst>
              </a:custGeom>
              <a:solidFill>
                <a:srgbClr val="00B050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b="1" dirty="0" smtClean="0"/>
                  <a:t>GAS</a:t>
                </a:r>
                <a:endParaRPr lang="en-US" sz="800" b="1" dirty="0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7251724" y="907886"/>
                <a:ext cx="45719" cy="159468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5667532" y="609421"/>
                <a:ext cx="573361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900" b="1" dirty="0" smtClean="0">
                    <a:latin typeface="Calibri"/>
                    <a:cs typeface="Calibri"/>
                  </a:rPr>
                  <a:t>Well</a:t>
                </a:r>
                <a:endParaRPr lang="en-US" sz="900" b="1" dirty="0">
                  <a:latin typeface="Calibri"/>
                  <a:cs typeface="Calibri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5667532" y="1301084"/>
                <a:ext cx="573361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900" b="1" dirty="0" smtClean="0">
                    <a:latin typeface="Calibri"/>
                    <a:cs typeface="Calibri"/>
                  </a:rPr>
                  <a:t>Shaft</a:t>
                </a:r>
                <a:endParaRPr lang="en-US" sz="900" b="1" dirty="0">
                  <a:latin typeface="Calibri"/>
                  <a:cs typeface="Calibri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5419728" y="2043982"/>
                <a:ext cx="821165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900" b="1" dirty="0" smtClean="0">
                    <a:latin typeface="Calibri"/>
                    <a:cs typeface="Calibri"/>
                  </a:rPr>
                  <a:t>Salt Dome</a:t>
                </a:r>
                <a:endParaRPr lang="en-US" sz="900" b="1" dirty="0">
                  <a:latin typeface="Calibri"/>
                  <a:cs typeface="Calibri"/>
                </a:endParaRPr>
              </a:p>
            </p:txBody>
          </p:sp>
          <p:cxnSp>
            <p:nvCxnSpPr>
              <p:cNvPr id="22" name="Straight Arrow Connector 21"/>
              <p:cNvCxnSpPr/>
              <p:nvPr/>
            </p:nvCxnSpPr>
            <p:spPr>
              <a:xfrm>
                <a:off x="6317093" y="732531"/>
                <a:ext cx="833232" cy="0"/>
              </a:xfrm>
              <a:prstGeom prst="straightConnector1">
                <a:avLst/>
              </a:prstGeom>
              <a:ln w="12700" cmpd="sng">
                <a:solidFill>
                  <a:srgbClr val="FF0000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Arrow Connector 22"/>
              <p:cNvCxnSpPr/>
              <p:nvPr/>
            </p:nvCxnSpPr>
            <p:spPr>
              <a:xfrm>
                <a:off x="6317093" y="1434382"/>
                <a:ext cx="833232" cy="0"/>
              </a:xfrm>
              <a:prstGeom prst="straightConnector1">
                <a:avLst/>
              </a:prstGeom>
              <a:ln w="12700" cmpd="sng">
                <a:solidFill>
                  <a:srgbClr val="FF0000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Arrow Connector 23"/>
              <p:cNvCxnSpPr/>
              <p:nvPr/>
            </p:nvCxnSpPr>
            <p:spPr>
              <a:xfrm flipV="1">
                <a:off x="6240893" y="2167092"/>
                <a:ext cx="492816" cy="778"/>
              </a:xfrm>
              <a:prstGeom prst="straightConnector1">
                <a:avLst/>
              </a:prstGeom>
              <a:ln w="12700" cmpd="sng">
                <a:solidFill>
                  <a:srgbClr val="FF0000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Rectangle 5"/>
            <p:cNvSpPr/>
            <p:nvPr/>
          </p:nvSpPr>
          <p:spPr>
            <a:xfrm>
              <a:off x="5486400" y="152399"/>
              <a:ext cx="3352800" cy="2514601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468438" y="152400"/>
              <a:ext cx="135556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latin typeface="Calibri"/>
                  <a:cs typeface="Calibri"/>
                </a:rPr>
                <a:t>Conventional Well</a:t>
              </a:r>
              <a:endParaRPr lang="en-US" sz="1200" b="1" dirty="0">
                <a:latin typeface="Calibri"/>
                <a:cs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4852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Un-Conventional Well</a:t>
            </a:r>
            <a:endParaRPr lang="en-US" dirty="0"/>
          </a:p>
        </p:txBody>
      </p:sp>
      <p:grpSp>
        <p:nvGrpSpPr>
          <p:cNvPr id="43" name="Group 42"/>
          <p:cNvGrpSpPr/>
          <p:nvPr/>
        </p:nvGrpSpPr>
        <p:grpSpPr>
          <a:xfrm>
            <a:off x="1988465" y="1055516"/>
            <a:ext cx="5192367" cy="3916863"/>
            <a:chOff x="5410200" y="3566816"/>
            <a:chExt cx="3352800" cy="2529185"/>
          </a:xfrm>
        </p:grpSpPr>
        <p:sp>
          <p:nvSpPr>
            <p:cNvPr id="44" name="Rectangle 43"/>
            <p:cNvSpPr/>
            <p:nvPr/>
          </p:nvSpPr>
          <p:spPr>
            <a:xfrm>
              <a:off x="6444036" y="5396298"/>
              <a:ext cx="2209799" cy="577730"/>
            </a:xfrm>
            <a:prstGeom prst="rect">
              <a:avLst/>
            </a:prstGeom>
            <a:pattFill prst="lgConfetti">
              <a:fgClr>
                <a:srgbClr val="CC9900"/>
              </a:fgClr>
              <a:bgClr>
                <a:srgbClr val="663300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6444035" y="4335728"/>
              <a:ext cx="2209800" cy="45719"/>
            </a:xfrm>
            <a:prstGeom prst="rect">
              <a:avLst/>
            </a:prstGeom>
            <a:solidFill>
              <a:srgbClr val="808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050" b="1" dirty="0">
                <a:solidFill>
                  <a:schemeClr val="tx1"/>
                </a:solidFill>
              </a:endParaRPr>
            </a:p>
          </p:txBody>
        </p:sp>
        <p:grpSp>
          <p:nvGrpSpPr>
            <p:cNvPr id="46" name="Group 45"/>
            <p:cNvGrpSpPr/>
            <p:nvPr/>
          </p:nvGrpSpPr>
          <p:grpSpPr>
            <a:xfrm>
              <a:off x="7150066" y="3983431"/>
              <a:ext cx="407196" cy="349805"/>
              <a:chOff x="6477000" y="2600638"/>
              <a:chExt cx="990600" cy="850983"/>
            </a:xfrm>
          </p:grpSpPr>
          <p:sp>
            <p:nvSpPr>
              <p:cNvPr id="74" name="Rectangle 73"/>
              <p:cNvSpPr/>
              <p:nvPr/>
            </p:nvSpPr>
            <p:spPr>
              <a:xfrm>
                <a:off x="6477000" y="3405902"/>
                <a:ext cx="990600" cy="45719"/>
              </a:xfrm>
              <a:prstGeom prst="rect">
                <a:avLst/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5" name="Straight Connector 74"/>
              <p:cNvCxnSpPr/>
              <p:nvPr/>
            </p:nvCxnSpPr>
            <p:spPr>
              <a:xfrm flipV="1">
                <a:off x="6781800" y="2797732"/>
                <a:ext cx="76200" cy="63102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/>
              <p:cNvCxnSpPr/>
              <p:nvPr/>
            </p:nvCxnSpPr>
            <p:spPr>
              <a:xfrm flipH="1" flipV="1">
                <a:off x="6896100" y="2797731"/>
                <a:ext cx="76200" cy="60817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/>
              <p:cNvCxnSpPr/>
              <p:nvPr/>
            </p:nvCxnSpPr>
            <p:spPr>
              <a:xfrm>
                <a:off x="6819900" y="3115204"/>
                <a:ext cx="123302" cy="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8" name="Freeform 77"/>
              <p:cNvSpPr/>
              <p:nvPr/>
            </p:nvSpPr>
            <p:spPr>
              <a:xfrm>
                <a:off x="6533470" y="2600638"/>
                <a:ext cx="191860" cy="394184"/>
              </a:xfrm>
              <a:custGeom>
                <a:avLst/>
                <a:gdLst>
                  <a:gd name="connsiteX0" fmla="*/ 90435 w 276330"/>
                  <a:gd name="connsiteY0" fmla="*/ 492369 h 567732"/>
                  <a:gd name="connsiteX1" fmla="*/ 276330 w 276330"/>
                  <a:gd name="connsiteY1" fmla="*/ 10048 h 567732"/>
                  <a:gd name="connsiteX2" fmla="*/ 200967 w 276330"/>
                  <a:gd name="connsiteY2" fmla="*/ 0 h 567732"/>
                  <a:gd name="connsiteX3" fmla="*/ 135653 w 276330"/>
                  <a:gd name="connsiteY3" fmla="*/ 15072 h 567732"/>
                  <a:gd name="connsiteX4" fmla="*/ 75363 w 276330"/>
                  <a:gd name="connsiteY4" fmla="*/ 55266 h 567732"/>
                  <a:gd name="connsiteX5" fmla="*/ 40193 w 276330"/>
                  <a:gd name="connsiteY5" fmla="*/ 115556 h 567732"/>
                  <a:gd name="connsiteX6" fmla="*/ 15073 w 276330"/>
                  <a:gd name="connsiteY6" fmla="*/ 185894 h 567732"/>
                  <a:gd name="connsiteX7" fmla="*/ 0 w 276330"/>
                  <a:gd name="connsiteY7" fmla="*/ 432079 h 567732"/>
                  <a:gd name="connsiteX8" fmla="*/ 0 w 276330"/>
                  <a:gd name="connsiteY8" fmla="*/ 542611 h 567732"/>
                  <a:gd name="connsiteX9" fmla="*/ 0 w 276330"/>
                  <a:gd name="connsiteY9" fmla="*/ 542611 h 567732"/>
                  <a:gd name="connsiteX10" fmla="*/ 30145 w 276330"/>
                  <a:gd name="connsiteY10" fmla="*/ 567732 h 567732"/>
                  <a:gd name="connsiteX11" fmla="*/ 65314 w 276330"/>
                  <a:gd name="connsiteY11" fmla="*/ 547635 h 567732"/>
                  <a:gd name="connsiteX12" fmla="*/ 90435 w 276330"/>
                  <a:gd name="connsiteY12" fmla="*/ 492369 h 567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6330" h="567732">
                    <a:moveTo>
                      <a:pt x="90435" y="492369"/>
                    </a:moveTo>
                    <a:lnTo>
                      <a:pt x="276330" y="10048"/>
                    </a:lnTo>
                    <a:lnTo>
                      <a:pt x="200967" y="0"/>
                    </a:lnTo>
                    <a:lnTo>
                      <a:pt x="135653" y="15072"/>
                    </a:lnTo>
                    <a:lnTo>
                      <a:pt x="75363" y="55266"/>
                    </a:lnTo>
                    <a:lnTo>
                      <a:pt x="40193" y="115556"/>
                    </a:lnTo>
                    <a:lnTo>
                      <a:pt x="15073" y="185894"/>
                    </a:lnTo>
                    <a:lnTo>
                      <a:pt x="0" y="432079"/>
                    </a:lnTo>
                    <a:lnTo>
                      <a:pt x="0" y="542611"/>
                    </a:lnTo>
                    <a:lnTo>
                      <a:pt x="0" y="542611"/>
                    </a:lnTo>
                    <a:lnTo>
                      <a:pt x="30145" y="567732"/>
                    </a:lnTo>
                    <a:lnTo>
                      <a:pt x="65314" y="547635"/>
                    </a:lnTo>
                    <a:lnTo>
                      <a:pt x="90435" y="492369"/>
                    </a:lnTo>
                    <a:close/>
                  </a:path>
                </a:pathLst>
              </a:cu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9" name="Straight Connector 78"/>
              <p:cNvCxnSpPr/>
              <p:nvPr/>
            </p:nvCxnSpPr>
            <p:spPr>
              <a:xfrm>
                <a:off x="6629400" y="2750128"/>
                <a:ext cx="685800" cy="252797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0" name="Rectangle 79"/>
              <p:cNvSpPr/>
              <p:nvPr/>
            </p:nvSpPr>
            <p:spPr>
              <a:xfrm>
                <a:off x="6855152" y="2808207"/>
                <a:ext cx="45719" cy="45719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1" name="Straight Connector 80"/>
              <p:cNvCxnSpPr/>
              <p:nvPr/>
            </p:nvCxnSpPr>
            <p:spPr>
              <a:xfrm>
                <a:off x="6553200" y="2966989"/>
                <a:ext cx="0" cy="40934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/>
              <p:cNvCxnSpPr/>
              <p:nvPr/>
            </p:nvCxnSpPr>
            <p:spPr>
              <a:xfrm flipV="1">
                <a:off x="6553200" y="3347384"/>
                <a:ext cx="0" cy="762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83" name="Group 82"/>
              <p:cNvGrpSpPr/>
              <p:nvPr/>
            </p:nvGrpSpPr>
            <p:grpSpPr>
              <a:xfrm>
                <a:off x="7200481" y="3283023"/>
                <a:ext cx="229437" cy="83819"/>
                <a:chOff x="5410200" y="4495800"/>
                <a:chExt cx="229437" cy="83819"/>
              </a:xfrm>
              <a:solidFill>
                <a:schemeClr val="tx1"/>
              </a:solidFill>
            </p:grpSpPr>
            <p:sp>
              <p:nvSpPr>
                <p:cNvPr id="90" name="Rectangle 89"/>
                <p:cNvSpPr/>
                <p:nvPr/>
              </p:nvSpPr>
              <p:spPr>
                <a:xfrm>
                  <a:off x="5410200" y="4495800"/>
                  <a:ext cx="228600" cy="45719"/>
                </a:xfrm>
                <a:prstGeom prst="rect">
                  <a:avLst/>
                </a:prstGeom>
                <a:grp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1" name="Oval 90"/>
                <p:cNvSpPr/>
                <p:nvPr/>
              </p:nvSpPr>
              <p:spPr>
                <a:xfrm>
                  <a:off x="5411037" y="4503419"/>
                  <a:ext cx="228600" cy="76200"/>
                </a:xfrm>
                <a:prstGeom prst="ellipse">
                  <a:avLst/>
                </a:prstGeom>
                <a:grp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84" name="Rectangle 83"/>
              <p:cNvSpPr/>
              <p:nvPr/>
            </p:nvSpPr>
            <p:spPr>
              <a:xfrm>
                <a:off x="7291921" y="3128718"/>
                <a:ext cx="45719" cy="63707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5" name="Straight Connector 84"/>
              <p:cNvCxnSpPr>
                <a:stCxn id="84" idx="0"/>
              </p:cNvCxnSpPr>
              <p:nvPr/>
            </p:nvCxnSpPr>
            <p:spPr>
              <a:xfrm flipV="1">
                <a:off x="7314781" y="3002925"/>
                <a:ext cx="419" cy="12579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Straight Connector 85"/>
              <p:cNvCxnSpPr/>
              <p:nvPr/>
            </p:nvCxnSpPr>
            <p:spPr>
              <a:xfrm>
                <a:off x="7314780" y="3163961"/>
                <a:ext cx="0" cy="134482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7" name="Isosceles Triangle 86"/>
              <p:cNvSpPr/>
              <p:nvPr/>
            </p:nvSpPr>
            <p:spPr>
              <a:xfrm>
                <a:off x="7240004" y="3223076"/>
                <a:ext cx="149552" cy="182826"/>
              </a:xfrm>
              <a:prstGeom prst="triangle">
                <a:avLst/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Rectangle 87"/>
              <p:cNvSpPr/>
              <p:nvPr/>
            </p:nvSpPr>
            <p:spPr>
              <a:xfrm>
                <a:off x="7162800" y="3265757"/>
                <a:ext cx="190416" cy="130838"/>
              </a:xfrm>
              <a:prstGeom prst="rect">
                <a:avLst/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Rectangle 88"/>
              <p:cNvSpPr/>
              <p:nvPr/>
            </p:nvSpPr>
            <p:spPr>
              <a:xfrm>
                <a:off x="7124574" y="3310911"/>
                <a:ext cx="190416" cy="65419"/>
              </a:xfrm>
              <a:prstGeom prst="rect">
                <a:avLst/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Rectangle 46"/>
            <p:cNvSpPr/>
            <p:nvPr/>
          </p:nvSpPr>
          <p:spPr>
            <a:xfrm>
              <a:off x="6444035" y="4381447"/>
              <a:ext cx="2209800" cy="373381"/>
            </a:xfrm>
            <a:prstGeom prst="rect">
              <a:avLst/>
            </a:prstGeom>
            <a:solidFill>
              <a:srgbClr val="996633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 47"/>
            <p:cNvSpPr/>
            <p:nvPr/>
          </p:nvSpPr>
          <p:spPr>
            <a:xfrm>
              <a:off x="6444035" y="4754828"/>
              <a:ext cx="2209800" cy="228600"/>
            </a:xfrm>
            <a:prstGeom prst="rect">
              <a:avLst/>
            </a:prstGeom>
            <a:solidFill>
              <a:srgbClr val="6633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 48"/>
            <p:cNvSpPr/>
            <p:nvPr/>
          </p:nvSpPr>
          <p:spPr>
            <a:xfrm>
              <a:off x="6444035" y="4982050"/>
              <a:ext cx="2209800" cy="411079"/>
            </a:xfrm>
            <a:prstGeom prst="rect">
              <a:avLst/>
            </a:prstGeom>
            <a:pattFill prst="smConfetti">
              <a:fgClr>
                <a:srgbClr val="CC9900"/>
              </a:fgClr>
              <a:bgClr>
                <a:srgbClr val="663300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49"/>
            <p:cNvSpPr/>
            <p:nvPr/>
          </p:nvSpPr>
          <p:spPr>
            <a:xfrm>
              <a:off x="6444035" y="5974028"/>
              <a:ext cx="2209800" cy="76200"/>
            </a:xfrm>
            <a:prstGeom prst="rect">
              <a:avLst/>
            </a:prstGeom>
            <a:solidFill>
              <a:srgbClr val="6633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5565874" y="4044167"/>
              <a:ext cx="57336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900" b="1" dirty="0" smtClean="0">
                  <a:latin typeface="Calibri"/>
                  <a:cs typeface="Calibri"/>
                </a:rPr>
                <a:t>Well</a:t>
              </a:r>
              <a:endParaRPr lang="en-US" sz="900" b="1" dirty="0">
                <a:latin typeface="Calibri"/>
                <a:cs typeface="Calibri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5565874" y="4735830"/>
              <a:ext cx="57336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900" b="1" dirty="0" smtClean="0">
                  <a:latin typeface="Calibri"/>
                  <a:cs typeface="Calibri"/>
                </a:rPr>
                <a:t>Shaft</a:t>
              </a:r>
              <a:endParaRPr lang="en-US" sz="900" b="1" dirty="0">
                <a:latin typeface="Calibri"/>
                <a:cs typeface="Calibri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5410200" y="5105400"/>
              <a:ext cx="8211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 smtClean="0">
                  <a:latin typeface="Calibri"/>
                  <a:cs typeface="Calibri"/>
                </a:rPr>
                <a:t>Oil Shale</a:t>
              </a:r>
            </a:p>
            <a:p>
              <a:pPr algn="ctr"/>
              <a:r>
                <a:rPr lang="en-US" sz="900" b="1" dirty="0" smtClean="0">
                  <a:latin typeface="Calibri"/>
                  <a:cs typeface="Calibri"/>
                </a:rPr>
                <a:t>Formation</a:t>
              </a:r>
              <a:endParaRPr lang="en-US" sz="900" b="1" dirty="0">
                <a:latin typeface="Calibri"/>
                <a:cs typeface="Calibri"/>
              </a:endParaRPr>
            </a:p>
          </p:txBody>
        </p:sp>
        <p:cxnSp>
          <p:nvCxnSpPr>
            <p:cNvPr id="54" name="Straight Arrow Connector 53"/>
            <p:cNvCxnSpPr/>
            <p:nvPr/>
          </p:nvCxnSpPr>
          <p:spPr>
            <a:xfrm>
              <a:off x="6215435" y="4167277"/>
              <a:ext cx="833232" cy="0"/>
            </a:xfrm>
            <a:prstGeom prst="straightConnector1">
              <a:avLst/>
            </a:prstGeom>
            <a:ln w="12700" cmpd="sng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Arrow Connector 54"/>
            <p:cNvCxnSpPr/>
            <p:nvPr/>
          </p:nvCxnSpPr>
          <p:spPr>
            <a:xfrm>
              <a:off x="6215435" y="4869128"/>
              <a:ext cx="833232" cy="0"/>
            </a:xfrm>
            <a:prstGeom prst="straightConnector1">
              <a:avLst/>
            </a:prstGeom>
            <a:ln w="12700" cmpd="sng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Arrow Connector 55"/>
            <p:cNvCxnSpPr/>
            <p:nvPr/>
          </p:nvCxnSpPr>
          <p:spPr>
            <a:xfrm>
              <a:off x="6096000" y="5257800"/>
              <a:ext cx="416616" cy="152400"/>
            </a:xfrm>
            <a:prstGeom prst="straightConnector1">
              <a:avLst/>
            </a:prstGeom>
            <a:ln w="12700" cmpd="sng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xtBox 56"/>
            <p:cNvSpPr txBox="1"/>
            <p:nvPr/>
          </p:nvSpPr>
          <p:spPr>
            <a:xfrm>
              <a:off x="5486400" y="5562600"/>
              <a:ext cx="6594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900" b="1" dirty="0" smtClean="0">
                  <a:latin typeface="Calibri"/>
                  <a:cs typeface="Calibri"/>
                </a:rPr>
                <a:t>Lateral </a:t>
              </a:r>
            </a:p>
            <a:p>
              <a:pPr algn="r"/>
              <a:r>
                <a:rPr lang="en-US" sz="900" b="1" dirty="0" smtClean="0">
                  <a:latin typeface="Calibri"/>
                  <a:cs typeface="Calibri"/>
                </a:rPr>
                <a:t>Shafts</a:t>
              </a:r>
              <a:endParaRPr lang="en-US" sz="900" b="1" dirty="0">
                <a:latin typeface="Calibri"/>
                <a:cs typeface="Calibri"/>
              </a:endParaRPr>
            </a:p>
          </p:txBody>
        </p:sp>
        <p:cxnSp>
          <p:nvCxnSpPr>
            <p:cNvPr id="58" name="Straight Arrow Connector 57"/>
            <p:cNvCxnSpPr>
              <a:stCxn id="57" idx="3"/>
            </p:cNvCxnSpPr>
            <p:nvPr/>
          </p:nvCxnSpPr>
          <p:spPr>
            <a:xfrm>
              <a:off x="6145830" y="5747266"/>
              <a:ext cx="483570" cy="120134"/>
            </a:xfrm>
            <a:prstGeom prst="straightConnector1">
              <a:avLst/>
            </a:prstGeom>
            <a:ln w="12700" cmpd="sng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Rectangle 58"/>
            <p:cNvSpPr/>
            <p:nvPr/>
          </p:nvSpPr>
          <p:spPr>
            <a:xfrm>
              <a:off x="5410200" y="3566817"/>
              <a:ext cx="3352800" cy="2529184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6019800" y="3566816"/>
              <a:ext cx="211942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latin typeface="Calibri"/>
                  <a:cs typeface="Calibri"/>
                </a:rPr>
                <a:t>Unconventional Shale Oil Well</a:t>
              </a:r>
              <a:endParaRPr lang="en-US" sz="1200" b="1" dirty="0">
                <a:latin typeface="Calibri"/>
                <a:cs typeface="Calibri"/>
              </a:endParaRPr>
            </a:p>
          </p:txBody>
        </p:sp>
        <p:sp>
          <p:nvSpPr>
            <p:cNvPr id="61" name="Cloud 60"/>
            <p:cNvSpPr/>
            <p:nvPr/>
          </p:nvSpPr>
          <p:spPr>
            <a:xfrm>
              <a:off x="6629400" y="5791200"/>
              <a:ext cx="1600200" cy="152400"/>
            </a:xfrm>
            <a:prstGeom prst="cloud">
              <a:avLst/>
            </a:prstGeom>
            <a:pattFill prst="lgConfetti">
              <a:fgClr>
                <a:srgbClr val="663300"/>
              </a:fgClr>
              <a:bgClr>
                <a:srgbClr val="A7D1D5"/>
              </a:bgClr>
            </a:patt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loud 61"/>
            <p:cNvSpPr/>
            <p:nvPr/>
          </p:nvSpPr>
          <p:spPr>
            <a:xfrm>
              <a:off x="6629400" y="5638800"/>
              <a:ext cx="1752600" cy="152400"/>
            </a:xfrm>
            <a:prstGeom prst="cloud">
              <a:avLst/>
            </a:prstGeom>
            <a:pattFill prst="lgConfetti">
              <a:fgClr>
                <a:srgbClr val="663300"/>
              </a:fgClr>
              <a:bgClr>
                <a:srgbClr val="A7D1D5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loud 62"/>
            <p:cNvSpPr/>
            <p:nvPr/>
          </p:nvSpPr>
          <p:spPr>
            <a:xfrm flipV="1">
              <a:off x="6553200" y="5486400"/>
              <a:ext cx="1600200" cy="152400"/>
            </a:xfrm>
            <a:prstGeom prst="cloud">
              <a:avLst/>
            </a:prstGeom>
            <a:pattFill prst="lgConfetti">
              <a:fgClr>
                <a:srgbClr val="663300"/>
              </a:fgClr>
              <a:bgClr>
                <a:srgbClr val="A7D1D5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ectangle 63"/>
            <p:cNvSpPr/>
            <p:nvPr/>
          </p:nvSpPr>
          <p:spPr>
            <a:xfrm>
              <a:off x="7150066" y="4342632"/>
              <a:ext cx="45719" cy="152476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5" name="Straight Connector 64"/>
            <p:cNvCxnSpPr/>
            <p:nvPr/>
          </p:nvCxnSpPr>
          <p:spPr>
            <a:xfrm>
              <a:off x="6705600" y="5715000"/>
              <a:ext cx="16002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6705600" y="5562600"/>
              <a:ext cx="12954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>
              <a:off x="6705600" y="5867400"/>
              <a:ext cx="13716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Arrow Connector 67"/>
            <p:cNvCxnSpPr/>
            <p:nvPr/>
          </p:nvCxnSpPr>
          <p:spPr>
            <a:xfrm>
              <a:off x="6172200" y="5715000"/>
              <a:ext cx="457200" cy="0"/>
            </a:xfrm>
            <a:prstGeom prst="straightConnector1">
              <a:avLst/>
            </a:prstGeom>
            <a:ln w="12700" cmpd="sng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TextBox 68"/>
            <p:cNvSpPr txBox="1"/>
            <p:nvPr/>
          </p:nvSpPr>
          <p:spPr>
            <a:xfrm>
              <a:off x="7924800" y="5081529"/>
              <a:ext cx="659430" cy="2384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900" b="1" dirty="0" smtClean="0">
                  <a:solidFill>
                    <a:schemeClr val="bg1"/>
                  </a:solidFill>
                  <a:latin typeface="Calibri"/>
                  <a:cs typeface="Calibri"/>
                </a:rPr>
                <a:t>Propant</a:t>
              </a:r>
            </a:p>
            <a:p>
              <a:pPr algn="r"/>
              <a:r>
                <a:rPr lang="en-US" sz="900" b="1" dirty="0" smtClean="0">
                  <a:solidFill>
                    <a:schemeClr val="bg1"/>
                  </a:solidFill>
                  <a:latin typeface="Calibri"/>
                  <a:cs typeface="Calibri"/>
                </a:rPr>
                <a:t>&amp; Sand</a:t>
              </a:r>
              <a:endParaRPr lang="en-US" sz="900" b="1" dirty="0">
                <a:solidFill>
                  <a:schemeClr val="bg1"/>
                </a:solidFill>
                <a:latin typeface="Calibri"/>
                <a:cs typeface="Calibri"/>
              </a:endParaRPr>
            </a:p>
          </p:txBody>
        </p:sp>
        <p:cxnSp>
          <p:nvCxnSpPr>
            <p:cNvPr id="70" name="Straight Arrow Connector 69"/>
            <p:cNvCxnSpPr/>
            <p:nvPr/>
          </p:nvCxnSpPr>
          <p:spPr>
            <a:xfrm flipH="1">
              <a:off x="7847240" y="5290066"/>
              <a:ext cx="382360" cy="202168"/>
            </a:xfrm>
            <a:prstGeom prst="straightConnector1">
              <a:avLst/>
            </a:prstGeom>
            <a:ln w="28575" cmpd="sng">
              <a:solidFill>
                <a:schemeClr val="bg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Arrow Connector 70"/>
            <p:cNvCxnSpPr/>
            <p:nvPr/>
          </p:nvCxnSpPr>
          <p:spPr>
            <a:xfrm flipH="1">
              <a:off x="8153401" y="5334000"/>
              <a:ext cx="152399" cy="316468"/>
            </a:xfrm>
            <a:prstGeom prst="straightConnector1">
              <a:avLst/>
            </a:prstGeom>
            <a:ln w="28575" cmpd="sng">
              <a:solidFill>
                <a:schemeClr val="bg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Arrow Connector 71"/>
            <p:cNvCxnSpPr/>
            <p:nvPr/>
          </p:nvCxnSpPr>
          <p:spPr>
            <a:xfrm flipH="1">
              <a:off x="8229600" y="5334000"/>
              <a:ext cx="152400" cy="533400"/>
            </a:xfrm>
            <a:prstGeom prst="straightConnector1">
              <a:avLst/>
            </a:prstGeom>
            <a:ln w="28575" cmpd="sng">
              <a:solidFill>
                <a:schemeClr val="bg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Arrow Connector 72"/>
            <p:cNvCxnSpPr>
              <a:endCxn id="63" idx="2"/>
            </p:cNvCxnSpPr>
            <p:nvPr/>
          </p:nvCxnSpPr>
          <p:spPr>
            <a:xfrm flipV="1">
              <a:off x="6172200" y="5562600"/>
              <a:ext cx="385964" cy="76200"/>
            </a:xfrm>
            <a:prstGeom prst="straightConnector1">
              <a:avLst/>
            </a:prstGeom>
            <a:ln w="12700" cmpd="sng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81788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Leases and Wells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400" b="1" dirty="0"/>
              <a:t>Leases are the parcels of land where a </a:t>
            </a:r>
            <a:r>
              <a:rPr lang="en-US" sz="1400" b="1" dirty="0" smtClean="0"/>
              <a:t>well(s) </a:t>
            </a:r>
            <a:r>
              <a:rPr lang="en-US" sz="1400" b="1" dirty="0"/>
              <a:t>is </a:t>
            </a:r>
            <a:r>
              <a:rPr lang="en-US" sz="1400" b="1" dirty="0" smtClean="0"/>
              <a:t>located</a:t>
            </a:r>
            <a:endParaRPr lang="en-US" sz="1400" b="1" dirty="0"/>
          </a:p>
          <a:p>
            <a:pPr lvl="1"/>
            <a:r>
              <a:rPr lang="en-US" sz="1200" dirty="0"/>
              <a:t>Land and mineral rights may be owned by individuals, family trusts, Indian tribes, corporations.</a:t>
            </a:r>
          </a:p>
          <a:p>
            <a:pPr lvl="1"/>
            <a:r>
              <a:rPr lang="en-US" sz="1200" dirty="0"/>
              <a:t>Leases will also have operators responsible for maintaining the well and producing the oil.</a:t>
            </a:r>
          </a:p>
          <a:p>
            <a:pPr lvl="2"/>
            <a:r>
              <a:rPr lang="en-US" sz="1100" dirty="0"/>
              <a:t>Sometimes , the lease owner and operator may be the </a:t>
            </a:r>
            <a:r>
              <a:rPr lang="en-US" sz="1100" dirty="0" smtClean="0"/>
              <a:t>same.</a:t>
            </a:r>
          </a:p>
          <a:p>
            <a:r>
              <a:rPr lang="en-US" sz="1400" b="1" dirty="0" smtClean="0"/>
              <a:t>Oil is extracted via a well(s) from the lease</a:t>
            </a:r>
          </a:p>
          <a:p>
            <a:pPr lvl="1"/>
            <a:r>
              <a:rPr lang="en-US" sz="1200" dirty="0" smtClean="0"/>
              <a:t>Leases </a:t>
            </a:r>
            <a:r>
              <a:rPr lang="en-US" sz="1200" dirty="0"/>
              <a:t>almost always have 1 well.</a:t>
            </a:r>
          </a:p>
          <a:p>
            <a:r>
              <a:rPr lang="en-US" sz="1400" b="1" dirty="0"/>
              <a:t>API Well Number = 17 digit number uniquely identifying a well </a:t>
            </a:r>
          </a:p>
          <a:p>
            <a:pPr lvl="1"/>
            <a:r>
              <a:rPr lang="en-US" sz="1200" dirty="0"/>
              <a:t>Example = 42-501-20130-03-00</a:t>
            </a:r>
          </a:p>
          <a:p>
            <a:pPr lvl="2"/>
            <a:r>
              <a:rPr lang="en-US" sz="1100" dirty="0"/>
              <a:t>42 = State (in this case Texas)</a:t>
            </a:r>
          </a:p>
          <a:p>
            <a:pPr lvl="2"/>
            <a:r>
              <a:rPr lang="en-US" sz="1100" dirty="0"/>
              <a:t>501 = County Code (in this case </a:t>
            </a:r>
            <a:r>
              <a:rPr lang="en-US" sz="1100" dirty="0" err="1"/>
              <a:t>Yokam</a:t>
            </a:r>
            <a:r>
              <a:rPr lang="en-US" sz="1100" dirty="0"/>
              <a:t> County)</a:t>
            </a:r>
          </a:p>
          <a:p>
            <a:pPr lvl="2"/>
            <a:r>
              <a:rPr lang="en-US" sz="1100" dirty="0"/>
              <a:t>20130 = Unique well ID for the state and county</a:t>
            </a:r>
          </a:p>
          <a:p>
            <a:pPr lvl="2"/>
            <a:r>
              <a:rPr lang="en-US" sz="1100" dirty="0"/>
              <a:t>03 = Directional Sidetrack (indicates it is the 3</a:t>
            </a:r>
            <a:r>
              <a:rPr lang="en-US" sz="1100" baseline="30000" dirty="0"/>
              <a:t>rd</a:t>
            </a:r>
            <a:r>
              <a:rPr lang="en-US" sz="1100" dirty="0"/>
              <a:t> bore through the primary/initial borehole)</a:t>
            </a:r>
          </a:p>
          <a:p>
            <a:pPr lvl="2"/>
            <a:r>
              <a:rPr lang="en-US" sz="1100" dirty="0"/>
              <a:t>00 = Event sequence (changes if the well is capped and then re-activated)</a:t>
            </a:r>
          </a:p>
          <a:p>
            <a:pPr lvl="1"/>
            <a:r>
              <a:rPr lang="en-US" sz="1200" dirty="0"/>
              <a:t>These numbers are difficult to obtain until after the lease is producing</a:t>
            </a:r>
          </a:p>
          <a:p>
            <a:r>
              <a:rPr lang="en-US" sz="1400" b="1" dirty="0"/>
              <a:t>Names that identify wells are often very unusual and also often very similar between wells</a:t>
            </a:r>
          </a:p>
          <a:p>
            <a:pPr lvl="1"/>
            <a:r>
              <a:rPr lang="en-US" sz="1200" dirty="0"/>
              <a:t>Examples from Michigan:  Smith 1-10, Vienna &amp; Jones B2-2, Vienna &amp; Jones B6-2, USA Hillman 1-17A HD1</a:t>
            </a:r>
          </a:p>
          <a:p>
            <a:pPr lvl="1"/>
            <a:r>
              <a:rPr lang="en-US" sz="1200" dirty="0"/>
              <a:t>The well name is an awful choice as a primary key for a well or lease.</a:t>
            </a:r>
          </a:p>
          <a:p>
            <a:r>
              <a:rPr lang="en-US" sz="1400" b="1" dirty="0"/>
              <a:t>Oil is taxed at the </a:t>
            </a:r>
            <a:r>
              <a:rPr lang="en-US" sz="1400" b="1" dirty="0" smtClean="0"/>
              <a:t>lease</a:t>
            </a:r>
            <a:endParaRPr lang="en-US" sz="1400" b="1" dirty="0"/>
          </a:p>
          <a:p>
            <a:pPr lvl="1"/>
            <a:r>
              <a:rPr lang="en-US" sz="1200" dirty="0"/>
              <a:t>State Tax ID is typically a shortened version of the API Well Number.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216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888" y="272949"/>
            <a:ext cx="7772400" cy="548879"/>
          </a:xfrm>
        </p:spPr>
        <p:txBody>
          <a:bodyPr/>
          <a:lstStyle/>
          <a:p>
            <a:r>
              <a:rPr lang="en-US" dirty="0" smtClean="0"/>
              <a:t>Lease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1534" y="310552"/>
            <a:ext cx="5236320" cy="4005072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5" name="TextBox 4"/>
          <p:cNvSpPr txBox="1"/>
          <p:nvPr/>
        </p:nvSpPr>
        <p:spPr>
          <a:xfrm>
            <a:off x="5655076" y="4315624"/>
            <a:ext cx="11892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81F37"/>
                </a:solidFill>
              </a:rPr>
              <a:t>Kennedy TX</a:t>
            </a:r>
            <a:endParaRPr lang="en-US" sz="1600" b="1" dirty="0">
              <a:solidFill>
                <a:srgbClr val="081F37"/>
              </a:solidFill>
            </a:endParaRPr>
          </a:p>
        </p:txBody>
      </p:sp>
      <p:pic>
        <p:nvPicPr>
          <p:cNvPr id="6" name="Picture 5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99" t="26313" r="34052" b="25316"/>
          <a:stretch/>
        </p:blipFill>
        <p:spPr bwMode="auto">
          <a:xfrm>
            <a:off x="704756" y="2591078"/>
            <a:ext cx="1676472" cy="139007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817473" y="3977070"/>
            <a:ext cx="14510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81F37"/>
                </a:solidFill>
              </a:rPr>
              <a:t>Lease Close Up</a:t>
            </a:r>
            <a:endParaRPr lang="en-US" sz="1600" b="1" dirty="0">
              <a:solidFill>
                <a:srgbClr val="081F37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4866501"/>
            <a:ext cx="18587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081F37"/>
                </a:solidFill>
              </a:rPr>
              <a:t>Images from Google Maps</a:t>
            </a:r>
            <a:endParaRPr lang="en-US" sz="1200" b="1" dirty="0">
              <a:solidFill>
                <a:srgbClr val="081F37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967185" y="1020895"/>
            <a:ext cx="1209842" cy="915237"/>
            <a:chOff x="618958" y="4854187"/>
            <a:chExt cx="1209842" cy="1220315"/>
          </a:xfrm>
        </p:grpSpPr>
        <p:grpSp>
          <p:nvGrpSpPr>
            <p:cNvPr id="11" name="Group 10"/>
            <p:cNvGrpSpPr/>
            <p:nvPr/>
          </p:nvGrpSpPr>
          <p:grpSpPr>
            <a:xfrm>
              <a:off x="838200" y="4854187"/>
              <a:ext cx="990600" cy="850983"/>
              <a:chOff x="6477000" y="2600638"/>
              <a:chExt cx="990600" cy="850983"/>
            </a:xfrm>
          </p:grpSpPr>
          <p:sp>
            <p:nvSpPr>
              <p:cNvPr id="13" name="Rectangle 12"/>
              <p:cNvSpPr/>
              <p:nvPr/>
            </p:nvSpPr>
            <p:spPr>
              <a:xfrm>
                <a:off x="6477000" y="3405902"/>
                <a:ext cx="990600" cy="45719"/>
              </a:xfrm>
              <a:prstGeom prst="rect">
                <a:avLst/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4" name="Straight Connector 13"/>
              <p:cNvCxnSpPr/>
              <p:nvPr/>
            </p:nvCxnSpPr>
            <p:spPr>
              <a:xfrm flipV="1">
                <a:off x="6781800" y="2797732"/>
                <a:ext cx="76200" cy="63102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 flipH="1" flipV="1">
                <a:off x="6896100" y="2797731"/>
                <a:ext cx="76200" cy="60817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>
                <a:off x="6819900" y="3115204"/>
                <a:ext cx="123302" cy="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Freeform 16"/>
              <p:cNvSpPr/>
              <p:nvPr/>
            </p:nvSpPr>
            <p:spPr>
              <a:xfrm>
                <a:off x="6533470" y="2600638"/>
                <a:ext cx="191860" cy="394184"/>
              </a:xfrm>
              <a:custGeom>
                <a:avLst/>
                <a:gdLst>
                  <a:gd name="connsiteX0" fmla="*/ 90435 w 276330"/>
                  <a:gd name="connsiteY0" fmla="*/ 492369 h 567732"/>
                  <a:gd name="connsiteX1" fmla="*/ 276330 w 276330"/>
                  <a:gd name="connsiteY1" fmla="*/ 10048 h 567732"/>
                  <a:gd name="connsiteX2" fmla="*/ 200967 w 276330"/>
                  <a:gd name="connsiteY2" fmla="*/ 0 h 567732"/>
                  <a:gd name="connsiteX3" fmla="*/ 135653 w 276330"/>
                  <a:gd name="connsiteY3" fmla="*/ 15072 h 567732"/>
                  <a:gd name="connsiteX4" fmla="*/ 75363 w 276330"/>
                  <a:gd name="connsiteY4" fmla="*/ 55266 h 567732"/>
                  <a:gd name="connsiteX5" fmla="*/ 40193 w 276330"/>
                  <a:gd name="connsiteY5" fmla="*/ 115556 h 567732"/>
                  <a:gd name="connsiteX6" fmla="*/ 15073 w 276330"/>
                  <a:gd name="connsiteY6" fmla="*/ 185894 h 567732"/>
                  <a:gd name="connsiteX7" fmla="*/ 0 w 276330"/>
                  <a:gd name="connsiteY7" fmla="*/ 432079 h 567732"/>
                  <a:gd name="connsiteX8" fmla="*/ 0 w 276330"/>
                  <a:gd name="connsiteY8" fmla="*/ 542611 h 567732"/>
                  <a:gd name="connsiteX9" fmla="*/ 0 w 276330"/>
                  <a:gd name="connsiteY9" fmla="*/ 542611 h 567732"/>
                  <a:gd name="connsiteX10" fmla="*/ 30145 w 276330"/>
                  <a:gd name="connsiteY10" fmla="*/ 567732 h 567732"/>
                  <a:gd name="connsiteX11" fmla="*/ 65314 w 276330"/>
                  <a:gd name="connsiteY11" fmla="*/ 547635 h 567732"/>
                  <a:gd name="connsiteX12" fmla="*/ 90435 w 276330"/>
                  <a:gd name="connsiteY12" fmla="*/ 492369 h 567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6330" h="567732">
                    <a:moveTo>
                      <a:pt x="90435" y="492369"/>
                    </a:moveTo>
                    <a:lnTo>
                      <a:pt x="276330" y="10048"/>
                    </a:lnTo>
                    <a:lnTo>
                      <a:pt x="200967" y="0"/>
                    </a:lnTo>
                    <a:lnTo>
                      <a:pt x="135653" y="15072"/>
                    </a:lnTo>
                    <a:lnTo>
                      <a:pt x="75363" y="55266"/>
                    </a:lnTo>
                    <a:lnTo>
                      <a:pt x="40193" y="115556"/>
                    </a:lnTo>
                    <a:lnTo>
                      <a:pt x="15073" y="185894"/>
                    </a:lnTo>
                    <a:lnTo>
                      <a:pt x="0" y="432079"/>
                    </a:lnTo>
                    <a:lnTo>
                      <a:pt x="0" y="542611"/>
                    </a:lnTo>
                    <a:lnTo>
                      <a:pt x="0" y="542611"/>
                    </a:lnTo>
                    <a:lnTo>
                      <a:pt x="30145" y="567732"/>
                    </a:lnTo>
                    <a:lnTo>
                      <a:pt x="65314" y="547635"/>
                    </a:lnTo>
                    <a:lnTo>
                      <a:pt x="90435" y="492369"/>
                    </a:lnTo>
                    <a:close/>
                  </a:path>
                </a:pathLst>
              </a:cu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8" name="Straight Connector 17"/>
              <p:cNvCxnSpPr/>
              <p:nvPr/>
            </p:nvCxnSpPr>
            <p:spPr>
              <a:xfrm>
                <a:off x="6629400" y="2750128"/>
                <a:ext cx="685800" cy="252797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Rectangle 18"/>
              <p:cNvSpPr/>
              <p:nvPr/>
            </p:nvSpPr>
            <p:spPr>
              <a:xfrm>
                <a:off x="6855152" y="2808207"/>
                <a:ext cx="45719" cy="45719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0" name="Straight Connector 19"/>
              <p:cNvCxnSpPr/>
              <p:nvPr/>
            </p:nvCxnSpPr>
            <p:spPr>
              <a:xfrm>
                <a:off x="6553200" y="2966989"/>
                <a:ext cx="0" cy="40934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 flipV="1">
                <a:off x="6553200" y="3347384"/>
                <a:ext cx="0" cy="762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2" name="Group 21"/>
              <p:cNvGrpSpPr/>
              <p:nvPr/>
            </p:nvGrpSpPr>
            <p:grpSpPr>
              <a:xfrm>
                <a:off x="7200481" y="3283023"/>
                <a:ext cx="229437" cy="83819"/>
                <a:chOff x="5410200" y="4495800"/>
                <a:chExt cx="229437" cy="83819"/>
              </a:xfrm>
              <a:solidFill>
                <a:schemeClr val="tx1"/>
              </a:solidFill>
            </p:grpSpPr>
            <p:sp>
              <p:nvSpPr>
                <p:cNvPr id="29" name="Rectangle 28"/>
                <p:cNvSpPr/>
                <p:nvPr/>
              </p:nvSpPr>
              <p:spPr>
                <a:xfrm>
                  <a:off x="5410200" y="4495800"/>
                  <a:ext cx="228600" cy="45719"/>
                </a:xfrm>
                <a:prstGeom prst="rect">
                  <a:avLst/>
                </a:prstGeom>
                <a:grp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0" name="Oval 29"/>
                <p:cNvSpPr/>
                <p:nvPr/>
              </p:nvSpPr>
              <p:spPr>
                <a:xfrm>
                  <a:off x="5411037" y="4503419"/>
                  <a:ext cx="228600" cy="76200"/>
                </a:xfrm>
                <a:prstGeom prst="ellipse">
                  <a:avLst/>
                </a:prstGeom>
                <a:grp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23" name="Rectangle 22"/>
              <p:cNvSpPr/>
              <p:nvPr/>
            </p:nvSpPr>
            <p:spPr>
              <a:xfrm>
                <a:off x="7291921" y="3128718"/>
                <a:ext cx="45719" cy="63707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4" name="Straight Connector 23"/>
              <p:cNvCxnSpPr>
                <a:stCxn id="23" idx="0"/>
              </p:cNvCxnSpPr>
              <p:nvPr/>
            </p:nvCxnSpPr>
            <p:spPr>
              <a:xfrm flipV="1">
                <a:off x="7314781" y="3002925"/>
                <a:ext cx="419" cy="12579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>
              <a:xfrm>
                <a:off x="7314780" y="3163961"/>
                <a:ext cx="0" cy="134482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Isosceles Triangle 25"/>
              <p:cNvSpPr/>
              <p:nvPr/>
            </p:nvSpPr>
            <p:spPr>
              <a:xfrm>
                <a:off x="7240004" y="3223076"/>
                <a:ext cx="149552" cy="182826"/>
              </a:xfrm>
              <a:prstGeom prst="triangle">
                <a:avLst/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Rectangle 26"/>
              <p:cNvSpPr/>
              <p:nvPr/>
            </p:nvSpPr>
            <p:spPr>
              <a:xfrm>
                <a:off x="7162800" y="3265757"/>
                <a:ext cx="190416" cy="130838"/>
              </a:xfrm>
              <a:prstGeom prst="rect">
                <a:avLst/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Rectangle 27"/>
              <p:cNvSpPr/>
              <p:nvPr/>
            </p:nvSpPr>
            <p:spPr>
              <a:xfrm>
                <a:off x="7124574" y="3310911"/>
                <a:ext cx="190416" cy="65419"/>
              </a:xfrm>
              <a:prstGeom prst="rect">
                <a:avLst/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618958" y="5705170"/>
              <a:ext cx="120257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/>
                <a:t>Lease </a:t>
              </a:r>
              <a:r>
                <a:rPr lang="en-US" sz="1200" b="1" dirty="0" err="1" smtClean="0"/>
                <a:t>Pumpjack</a:t>
              </a:r>
              <a:endParaRPr lang="en-US" sz="1200" b="1" dirty="0"/>
            </a:p>
          </p:txBody>
        </p:sp>
      </p:grpSp>
      <p:cxnSp>
        <p:nvCxnSpPr>
          <p:cNvPr id="33" name="Straight Arrow Connector 32"/>
          <p:cNvCxnSpPr>
            <a:stCxn id="12" idx="2"/>
          </p:cNvCxnSpPr>
          <p:nvPr/>
        </p:nvCxnSpPr>
        <p:spPr>
          <a:xfrm flipH="1">
            <a:off x="1434757" y="1936132"/>
            <a:ext cx="133715" cy="103566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stCxn id="6" idx="3"/>
          </p:cNvCxnSpPr>
          <p:nvPr/>
        </p:nvCxnSpPr>
        <p:spPr>
          <a:xfrm flipV="1">
            <a:off x="2381228" y="2313088"/>
            <a:ext cx="4895872" cy="97303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1081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0"/>
            <a:ext cx="2304931" cy="2870295"/>
          </a:xfrm>
        </p:spPr>
        <p:txBody>
          <a:bodyPr anchor="t"/>
          <a:lstStyle/>
          <a:p>
            <a:r>
              <a:rPr lang="en-US" dirty="0" smtClean="0"/>
              <a:t>Midland,</a:t>
            </a:r>
            <a:br>
              <a:rPr lang="en-US" dirty="0" smtClean="0"/>
            </a:br>
            <a:r>
              <a:rPr lang="en-US" dirty="0" smtClean="0"/>
              <a:t>Odessa,</a:t>
            </a:r>
            <a:br>
              <a:rPr lang="en-US" dirty="0" smtClean="0"/>
            </a:br>
            <a:r>
              <a:rPr lang="en-US" dirty="0" smtClean="0"/>
              <a:t>Texas Area</a:t>
            </a:r>
            <a:endParaRPr lang="en-US" dirty="0"/>
          </a:p>
        </p:txBody>
      </p:sp>
      <p:pic>
        <p:nvPicPr>
          <p:cNvPr id="1026" name="Picture 2" descr="C:\Users\r.murphy\Desktop\Midland Odess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0731" y="434808"/>
            <a:ext cx="6057166" cy="4573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08291" y="2721768"/>
            <a:ext cx="21184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81F37"/>
                </a:solidFill>
              </a:rPr>
              <a:t>Almost very white dot </a:t>
            </a:r>
          </a:p>
          <a:p>
            <a:r>
              <a:rPr lang="en-US" sz="1600" b="1" dirty="0" smtClean="0">
                <a:solidFill>
                  <a:srgbClr val="081F37"/>
                </a:solidFill>
              </a:rPr>
              <a:t>is an oil well</a:t>
            </a:r>
            <a:endParaRPr lang="en-US" sz="1600" b="1" dirty="0">
              <a:solidFill>
                <a:srgbClr val="081F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48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39309"/>
            <a:ext cx="9143999" cy="1824093"/>
          </a:xfrm>
        </p:spPr>
        <p:txBody>
          <a:bodyPr anchor="ctr"/>
          <a:lstStyle/>
          <a:p>
            <a:pPr algn="ctr"/>
            <a:r>
              <a:rPr lang="en-US" sz="3200" dirty="0" smtClean="0"/>
              <a:t>Crude Oil Characteristics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008426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Crude Oil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400" b="1" dirty="0"/>
              <a:t>Multiple Products</a:t>
            </a:r>
          </a:p>
          <a:p>
            <a:pPr lvl="1"/>
            <a:r>
              <a:rPr lang="en-US" sz="1200" dirty="0"/>
              <a:t>Crude Oil is not one product, it is a collection of hundreds of products because quality varies at the lease level.</a:t>
            </a:r>
          </a:p>
          <a:p>
            <a:pPr lvl="2"/>
            <a:r>
              <a:rPr lang="en-US" sz="1100" dirty="0"/>
              <a:t>Quality will also change over time at the lease level.</a:t>
            </a:r>
          </a:p>
          <a:p>
            <a:pPr lvl="2"/>
            <a:r>
              <a:rPr lang="en-US" sz="1100" dirty="0"/>
              <a:t>Sweet &amp; Sour Oil</a:t>
            </a:r>
          </a:p>
          <a:p>
            <a:pPr lvl="3"/>
            <a:r>
              <a:rPr lang="en-US" sz="1050" dirty="0"/>
              <a:t>Sweet Oil is low in sulfur content and sour oil is high in sulfur content.</a:t>
            </a:r>
          </a:p>
          <a:p>
            <a:pPr lvl="3"/>
            <a:r>
              <a:rPr lang="en-US" sz="1050" dirty="0"/>
              <a:t>Sweet Oil is almost always  more valuable than sour oil.</a:t>
            </a:r>
          </a:p>
          <a:p>
            <a:pPr lvl="3"/>
            <a:r>
              <a:rPr lang="en-US" sz="1050" dirty="0"/>
              <a:t>Sweet Oil will also tend to be Light Oil.</a:t>
            </a:r>
          </a:p>
          <a:p>
            <a:pPr lvl="2"/>
            <a:r>
              <a:rPr lang="en-US" sz="1100" dirty="0"/>
              <a:t>Light &amp; Heavy</a:t>
            </a:r>
          </a:p>
          <a:p>
            <a:pPr lvl="3"/>
            <a:r>
              <a:rPr lang="en-US" sz="1050" dirty="0"/>
              <a:t>Light Oil has a high API gravity number and heavy oil has a low API gravity number.</a:t>
            </a:r>
          </a:p>
          <a:p>
            <a:pPr lvl="3"/>
            <a:r>
              <a:rPr lang="en-US" sz="1050" dirty="0"/>
              <a:t>Light Oil is generally more valuable than heavy oil because it takes less refining to make gasoline.</a:t>
            </a:r>
          </a:p>
          <a:p>
            <a:pPr lvl="4"/>
            <a:r>
              <a:rPr lang="en-US" sz="900" dirty="0"/>
              <a:t>However, some refineries may not be able to process especially sweet oil.</a:t>
            </a:r>
          </a:p>
          <a:p>
            <a:pPr lvl="3"/>
            <a:r>
              <a:rPr lang="en-US" sz="1050" dirty="0"/>
              <a:t>Heavy Oil will also tend to be Sour Oil.</a:t>
            </a:r>
          </a:p>
          <a:p>
            <a:pPr lvl="2"/>
            <a:r>
              <a:rPr lang="en-US" sz="1100" dirty="0"/>
              <a:t>Waxy Crude</a:t>
            </a:r>
          </a:p>
          <a:p>
            <a:pPr lvl="3"/>
            <a:r>
              <a:rPr lang="en-US" sz="1050" dirty="0"/>
              <a:t>Oil that is not liquid at normal ambient temperatures.</a:t>
            </a:r>
          </a:p>
          <a:p>
            <a:pPr lvl="3"/>
            <a:r>
              <a:rPr lang="en-US" sz="1050" dirty="0"/>
              <a:t>Waxy crude is generally viewed as an undesirable byproduct</a:t>
            </a:r>
          </a:p>
          <a:p>
            <a:pPr lvl="3"/>
            <a:r>
              <a:rPr lang="en-US" sz="1050" dirty="0"/>
              <a:t>Waxy crude must be mixed with condensate to go on a pipeline.</a:t>
            </a:r>
          </a:p>
          <a:p>
            <a:pPr lvl="2"/>
            <a:r>
              <a:rPr lang="en-US" sz="1100" dirty="0"/>
              <a:t>Condensate</a:t>
            </a:r>
          </a:p>
          <a:p>
            <a:pPr lvl="3"/>
            <a:r>
              <a:rPr lang="en-US" sz="1050" dirty="0"/>
              <a:t>Condensed Natural Gas- Natural Gas in Liquid form.</a:t>
            </a:r>
          </a:p>
          <a:p>
            <a:pPr lvl="4"/>
            <a:r>
              <a:rPr lang="en-US" sz="900" dirty="0"/>
              <a:t>Not Liquefied Natural Gas (LNG).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2410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479" y="229679"/>
            <a:ext cx="7772400" cy="548879"/>
          </a:xfrm>
        </p:spPr>
        <p:txBody>
          <a:bodyPr/>
          <a:lstStyle/>
          <a:p>
            <a:r>
              <a:rPr lang="en-US" sz="2400" dirty="0" smtClean="0"/>
              <a:t>5 Questions - Part 1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888521"/>
            <a:ext cx="7772400" cy="3740629"/>
          </a:xfrm>
        </p:spPr>
        <p:txBody>
          <a:bodyPr/>
          <a:lstStyle/>
          <a:p>
            <a:r>
              <a:rPr lang="en-US" sz="2800" b="1" i="1" dirty="0" smtClean="0"/>
              <a:t>1. 	What is this?			2.  What is this?</a:t>
            </a:r>
            <a:endParaRPr lang="en-US" sz="2800" b="1" i="1" dirty="0"/>
          </a:p>
        </p:txBody>
      </p:sp>
      <p:grpSp>
        <p:nvGrpSpPr>
          <p:cNvPr id="4" name="Group 3"/>
          <p:cNvGrpSpPr/>
          <p:nvPr/>
        </p:nvGrpSpPr>
        <p:grpSpPr>
          <a:xfrm>
            <a:off x="527895" y="1650355"/>
            <a:ext cx="3649156" cy="2103398"/>
            <a:chOff x="0" y="0"/>
            <a:chExt cx="2859343" cy="1558364"/>
          </a:xfrm>
        </p:grpSpPr>
        <p:sp>
          <p:nvSpPr>
            <p:cNvPr id="5" name="Rectangle 4"/>
            <p:cNvSpPr/>
            <p:nvPr/>
          </p:nvSpPr>
          <p:spPr>
            <a:xfrm>
              <a:off x="1065213" y="1208766"/>
              <a:ext cx="725487" cy="45719"/>
            </a:xfrm>
            <a:prstGeom prst="rect">
              <a:avLst/>
            </a:prstGeom>
            <a:pattFill prst="ltVert">
              <a:fgClr>
                <a:schemeClr val="tx1"/>
              </a:fgClr>
              <a:bgClr>
                <a:schemeClr val="bg1"/>
              </a:bgClr>
            </a:pattFill>
            <a:ln w="3175" cmpd="sng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effectLst/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effectLst/>
                <a:latin typeface="Georgia"/>
                <a:ea typeface="Cambria"/>
                <a:cs typeface="Times New Roman"/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>
            <a:xfrm flipV="1">
              <a:off x="797721" y="1263901"/>
              <a:ext cx="267492" cy="291288"/>
            </a:xfrm>
            <a:prstGeom prst="line">
              <a:avLst/>
            </a:prstGeom>
            <a:ln w="1905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Parallelogram 6"/>
            <p:cNvSpPr/>
            <p:nvPr/>
          </p:nvSpPr>
          <p:spPr>
            <a:xfrm rot="5400000" flipV="1">
              <a:off x="750098" y="1243249"/>
              <a:ext cx="351670" cy="278560"/>
            </a:xfrm>
            <a:prstGeom prst="parallelogram">
              <a:avLst>
                <a:gd name="adj" fmla="val 111642"/>
              </a:avLst>
            </a:prstGeom>
            <a:pattFill prst="ltVert">
              <a:fgClr>
                <a:schemeClr val="tx1"/>
              </a:fgClr>
              <a:bgClr>
                <a:schemeClr val="bg1"/>
              </a:bgClr>
            </a:pattFill>
            <a:ln w="3175" cmpd="sng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effectLst/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effectLst/>
                <a:latin typeface="Georgia"/>
                <a:ea typeface="Cambria"/>
                <a:cs typeface="Times New Roman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0" y="0"/>
              <a:ext cx="2859343" cy="1558364"/>
              <a:chOff x="0" y="0"/>
              <a:chExt cx="2859343" cy="1558364"/>
            </a:xfrm>
          </p:grpSpPr>
          <p:sp>
            <p:nvSpPr>
              <p:cNvPr id="9" name="Rectangle 8"/>
              <p:cNvSpPr/>
              <p:nvPr/>
            </p:nvSpPr>
            <p:spPr>
              <a:xfrm>
                <a:off x="1362761" y="0"/>
                <a:ext cx="132372" cy="45719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solidFill>
                      <a:srgbClr val="0F243E"/>
                    </a:solidFill>
                    <a:effectLst/>
                    <a:latin typeface="Georgia"/>
                    <a:ea typeface="Times New Roman"/>
                    <a:cs typeface="Times New Roman"/>
                  </a:rPr>
                  <a:t> </a:t>
                </a:r>
                <a:endParaRPr lang="en-US" sz="1100">
                  <a:solidFill>
                    <a:srgbClr val="0F243E"/>
                  </a:solidFill>
                  <a:effectLst/>
                  <a:latin typeface="Georgia"/>
                  <a:ea typeface="Cambria"/>
                  <a:cs typeface="Times New Roman"/>
                </a:endParaRPr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1552327" y="1363821"/>
                <a:ext cx="403232" cy="113268"/>
              </a:xfrm>
              <a:custGeom>
                <a:avLst/>
                <a:gdLst>
                  <a:gd name="connsiteX0" fmla="*/ 403232 w 403232"/>
                  <a:gd name="connsiteY0" fmla="*/ 103664 h 113268"/>
                  <a:gd name="connsiteX1" fmla="*/ 193682 w 403232"/>
                  <a:gd name="connsiteY1" fmla="*/ 100489 h 113268"/>
                  <a:gd name="connsiteX2" fmla="*/ 171457 w 403232"/>
                  <a:gd name="connsiteY2" fmla="*/ 87789 h 113268"/>
                  <a:gd name="connsiteX3" fmla="*/ 152407 w 403232"/>
                  <a:gd name="connsiteY3" fmla="*/ 78264 h 113268"/>
                  <a:gd name="connsiteX4" fmla="*/ 146057 w 403232"/>
                  <a:gd name="connsiteY4" fmla="*/ 68739 h 113268"/>
                  <a:gd name="connsiteX5" fmla="*/ 139707 w 403232"/>
                  <a:gd name="connsiteY5" fmla="*/ 52864 h 113268"/>
                  <a:gd name="connsiteX6" fmla="*/ 130182 w 403232"/>
                  <a:gd name="connsiteY6" fmla="*/ 46514 h 113268"/>
                  <a:gd name="connsiteX7" fmla="*/ 114307 w 403232"/>
                  <a:gd name="connsiteY7" fmla="*/ 33814 h 113268"/>
                  <a:gd name="connsiteX8" fmla="*/ 101607 w 403232"/>
                  <a:gd name="connsiteY8" fmla="*/ 27464 h 113268"/>
                  <a:gd name="connsiteX9" fmla="*/ 66682 w 403232"/>
                  <a:gd name="connsiteY9" fmla="*/ 5239 h 113268"/>
                  <a:gd name="connsiteX10" fmla="*/ 7 w 403232"/>
                  <a:gd name="connsiteY10" fmla="*/ 14764 h 113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03232" h="113268">
                    <a:moveTo>
                      <a:pt x="403232" y="103664"/>
                    </a:moveTo>
                    <a:cubicBezTo>
                      <a:pt x="327218" y="118867"/>
                      <a:pt x="354455" y="114675"/>
                      <a:pt x="193682" y="100489"/>
                    </a:cubicBezTo>
                    <a:cubicBezTo>
                      <a:pt x="185182" y="99739"/>
                      <a:pt x="178970" y="91834"/>
                      <a:pt x="171457" y="87789"/>
                    </a:cubicBezTo>
                    <a:cubicBezTo>
                      <a:pt x="165206" y="84423"/>
                      <a:pt x="158757" y="81439"/>
                      <a:pt x="152407" y="78264"/>
                    </a:cubicBezTo>
                    <a:cubicBezTo>
                      <a:pt x="150290" y="75089"/>
                      <a:pt x="147764" y="72152"/>
                      <a:pt x="146057" y="68739"/>
                    </a:cubicBezTo>
                    <a:cubicBezTo>
                      <a:pt x="143508" y="63641"/>
                      <a:pt x="143020" y="57502"/>
                      <a:pt x="139707" y="52864"/>
                    </a:cubicBezTo>
                    <a:cubicBezTo>
                      <a:pt x="137489" y="49759"/>
                      <a:pt x="133235" y="48804"/>
                      <a:pt x="130182" y="46514"/>
                    </a:cubicBezTo>
                    <a:cubicBezTo>
                      <a:pt x="124761" y="42448"/>
                      <a:pt x="119946" y="37573"/>
                      <a:pt x="114307" y="33814"/>
                    </a:cubicBezTo>
                    <a:cubicBezTo>
                      <a:pt x="110369" y="31189"/>
                      <a:pt x="105303" y="30421"/>
                      <a:pt x="101607" y="27464"/>
                    </a:cubicBezTo>
                    <a:cubicBezTo>
                      <a:pt x="71119" y="3074"/>
                      <a:pt x="95943" y="11091"/>
                      <a:pt x="66682" y="5239"/>
                    </a:cubicBezTo>
                    <a:cubicBezTo>
                      <a:pt x="-2107" y="8515"/>
                      <a:pt x="7" y="-13836"/>
                      <a:pt x="7" y="14764"/>
                    </a:cubicBezTo>
                  </a:path>
                </a:pathLst>
              </a:custGeom>
              <a:ln w="12700" cmpd="sng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solidFill>
                      <a:srgbClr val="0F243E"/>
                    </a:solidFill>
                    <a:effectLst/>
                    <a:latin typeface="Georgia"/>
                    <a:ea typeface="Times New Roman"/>
                    <a:cs typeface="Times New Roman"/>
                  </a:rPr>
                  <a:t> </a:t>
                </a:r>
                <a:endParaRPr lang="en-US" sz="1100">
                  <a:solidFill>
                    <a:srgbClr val="0F243E"/>
                  </a:solidFill>
                  <a:effectLst/>
                  <a:latin typeface="Georgia"/>
                  <a:ea typeface="Cambria"/>
                  <a:cs typeface="Times New Roman"/>
                </a:endParaRPr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1568450" y="1489710"/>
                <a:ext cx="365125" cy="34925"/>
              </a:xfrm>
              <a:custGeom>
                <a:avLst/>
                <a:gdLst>
                  <a:gd name="connsiteX0" fmla="*/ 365125 w 365125"/>
                  <a:gd name="connsiteY0" fmla="*/ 0 h 34925"/>
                  <a:gd name="connsiteX1" fmla="*/ 209550 w 365125"/>
                  <a:gd name="connsiteY1" fmla="*/ 0 h 34925"/>
                  <a:gd name="connsiteX2" fmla="*/ 127000 w 365125"/>
                  <a:gd name="connsiteY2" fmla="*/ 3175 h 34925"/>
                  <a:gd name="connsiteX3" fmla="*/ 104775 w 365125"/>
                  <a:gd name="connsiteY3" fmla="*/ 9525 h 34925"/>
                  <a:gd name="connsiteX4" fmla="*/ 92075 w 365125"/>
                  <a:gd name="connsiteY4" fmla="*/ 15875 h 34925"/>
                  <a:gd name="connsiteX5" fmla="*/ 85725 w 365125"/>
                  <a:gd name="connsiteY5" fmla="*/ 25400 h 34925"/>
                  <a:gd name="connsiteX6" fmla="*/ 76200 w 365125"/>
                  <a:gd name="connsiteY6" fmla="*/ 28575 h 34925"/>
                  <a:gd name="connsiteX7" fmla="*/ 53975 w 365125"/>
                  <a:gd name="connsiteY7" fmla="*/ 34925 h 34925"/>
                  <a:gd name="connsiteX8" fmla="*/ 31750 w 365125"/>
                  <a:gd name="connsiteY8" fmla="*/ 28575 h 34925"/>
                  <a:gd name="connsiteX9" fmla="*/ 0 w 365125"/>
                  <a:gd name="connsiteY9" fmla="*/ 22225 h 34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65125" h="34925">
                    <a:moveTo>
                      <a:pt x="365125" y="0"/>
                    </a:moveTo>
                    <a:cubicBezTo>
                      <a:pt x="301666" y="12692"/>
                      <a:pt x="371133" y="0"/>
                      <a:pt x="209550" y="0"/>
                    </a:cubicBezTo>
                    <a:cubicBezTo>
                      <a:pt x="182013" y="0"/>
                      <a:pt x="154517" y="2117"/>
                      <a:pt x="127000" y="3175"/>
                    </a:cubicBezTo>
                    <a:cubicBezTo>
                      <a:pt x="120555" y="4786"/>
                      <a:pt x="111152" y="6792"/>
                      <a:pt x="104775" y="9525"/>
                    </a:cubicBezTo>
                    <a:cubicBezTo>
                      <a:pt x="100425" y="11389"/>
                      <a:pt x="96308" y="13758"/>
                      <a:pt x="92075" y="15875"/>
                    </a:cubicBezTo>
                    <a:cubicBezTo>
                      <a:pt x="89958" y="19050"/>
                      <a:pt x="88705" y="23016"/>
                      <a:pt x="85725" y="25400"/>
                    </a:cubicBezTo>
                    <a:cubicBezTo>
                      <a:pt x="83112" y="27491"/>
                      <a:pt x="79418" y="27656"/>
                      <a:pt x="76200" y="28575"/>
                    </a:cubicBezTo>
                    <a:cubicBezTo>
                      <a:pt x="48293" y="36548"/>
                      <a:pt x="76813" y="27312"/>
                      <a:pt x="53975" y="34925"/>
                    </a:cubicBezTo>
                    <a:cubicBezTo>
                      <a:pt x="46862" y="32554"/>
                      <a:pt x="39154" y="29714"/>
                      <a:pt x="31750" y="28575"/>
                    </a:cubicBezTo>
                    <a:cubicBezTo>
                      <a:pt x="169" y="23716"/>
                      <a:pt x="10189" y="32414"/>
                      <a:pt x="0" y="22225"/>
                    </a:cubicBezTo>
                  </a:path>
                </a:pathLst>
              </a:custGeom>
              <a:ln w="12700" cmpd="sng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solidFill>
                      <a:srgbClr val="0F243E"/>
                    </a:solidFill>
                    <a:effectLst/>
                    <a:latin typeface="Georgia"/>
                    <a:ea typeface="Times New Roman"/>
                    <a:cs typeface="Times New Roman"/>
                  </a:rPr>
                  <a:t> </a:t>
                </a:r>
                <a:endParaRPr lang="en-US" sz="1100">
                  <a:solidFill>
                    <a:srgbClr val="0F243E"/>
                  </a:solidFill>
                  <a:effectLst/>
                  <a:latin typeface="Georgia"/>
                  <a:ea typeface="Cambria"/>
                  <a:cs typeface="Times New Roman"/>
                </a:endParaRPr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1784350" y="1251585"/>
                <a:ext cx="149225" cy="270634"/>
              </a:xfrm>
              <a:custGeom>
                <a:avLst/>
                <a:gdLst>
                  <a:gd name="connsiteX0" fmla="*/ 149225 w 149225"/>
                  <a:gd name="connsiteY0" fmla="*/ 152400 h 152400"/>
                  <a:gd name="connsiteX1" fmla="*/ 88900 w 149225"/>
                  <a:gd name="connsiteY1" fmla="*/ 149225 h 152400"/>
                  <a:gd name="connsiteX2" fmla="*/ 79375 w 149225"/>
                  <a:gd name="connsiteY2" fmla="*/ 146050 h 152400"/>
                  <a:gd name="connsiteX3" fmla="*/ 69850 w 149225"/>
                  <a:gd name="connsiteY3" fmla="*/ 139700 h 152400"/>
                  <a:gd name="connsiteX4" fmla="*/ 60325 w 149225"/>
                  <a:gd name="connsiteY4" fmla="*/ 120650 h 152400"/>
                  <a:gd name="connsiteX5" fmla="*/ 63500 w 149225"/>
                  <a:gd name="connsiteY5" fmla="*/ 104775 h 152400"/>
                  <a:gd name="connsiteX6" fmla="*/ 60325 w 149225"/>
                  <a:gd name="connsiteY6" fmla="*/ 60325 h 152400"/>
                  <a:gd name="connsiteX7" fmla="*/ 57150 w 149225"/>
                  <a:gd name="connsiteY7" fmla="*/ 50800 h 152400"/>
                  <a:gd name="connsiteX8" fmla="*/ 47625 w 149225"/>
                  <a:gd name="connsiteY8" fmla="*/ 41275 h 152400"/>
                  <a:gd name="connsiteX9" fmla="*/ 41275 w 149225"/>
                  <a:gd name="connsiteY9" fmla="*/ 31750 h 152400"/>
                  <a:gd name="connsiteX10" fmla="*/ 44450 w 149225"/>
                  <a:gd name="connsiteY10" fmla="*/ 19050 h 152400"/>
                  <a:gd name="connsiteX11" fmla="*/ 41275 w 149225"/>
                  <a:gd name="connsiteY11" fmla="*/ 9525 h 152400"/>
                  <a:gd name="connsiteX12" fmla="*/ 22225 w 149225"/>
                  <a:gd name="connsiteY12" fmla="*/ 0 h 152400"/>
                  <a:gd name="connsiteX13" fmla="*/ 0 w 149225"/>
                  <a:gd name="connsiteY13" fmla="*/ 3175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9225" h="152400">
                    <a:moveTo>
                      <a:pt x="149225" y="152400"/>
                    </a:moveTo>
                    <a:cubicBezTo>
                      <a:pt x="129117" y="151342"/>
                      <a:pt x="108953" y="151048"/>
                      <a:pt x="88900" y="149225"/>
                    </a:cubicBezTo>
                    <a:cubicBezTo>
                      <a:pt x="85567" y="148922"/>
                      <a:pt x="82368" y="147547"/>
                      <a:pt x="79375" y="146050"/>
                    </a:cubicBezTo>
                    <a:cubicBezTo>
                      <a:pt x="75962" y="144343"/>
                      <a:pt x="73025" y="141817"/>
                      <a:pt x="69850" y="139700"/>
                    </a:cubicBezTo>
                    <a:cubicBezTo>
                      <a:pt x="66639" y="134884"/>
                      <a:pt x="60325" y="127223"/>
                      <a:pt x="60325" y="120650"/>
                    </a:cubicBezTo>
                    <a:cubicBezTo>
                      <a:pt x="60325" y="115254"/>
                      <a:pt x="62442" y="110067"/>
                      <a:pt x="63500" y="104775"/>
                    </a:cubicBezTo>
                    <a:cubicBezTo>
                      <a:pt x="62442" y="89958"/>
                      <a:pt x="62061" y="75078"/>
                      <a:pt x="60325" y="60325"/>
                    </a:cubicBezTo>
                    <a:cubicBezTo>
                      <a:pt x="59934" y="57001"/>
                      <a:pt x="59006" y="53585"/>
                      <a:pt x="57150" y="50800"/>
                    </a:cubicBezTo>
                    <a:cubicBezTo>
                      <a:pt x="54659" y="47064"/>
                      <a:pt x="50500" y="44724"/>
                      <a:pt x="47625" y="41275"/>
                    </a:cubicBezTo>
                    <a:cubicBezTo>
                      <a:pt x="45182" y="38344"/>
                      <a:pt x="43392" y="34925"/>
                      <a:pt x="41275" y="31750"/>
                    </a:cubicBezTo>
                    <a:cubicBezTo>
                      <a:pt x="42333" y="27517"/>
                      <a:pt x="44450" y="23414"/>
                      <a:pt x="44450" y="19050"/>
                    </a:cubicBezTo>
                    <a:cubicBezTo>
                      <a:pt x="44450" y="15703"/>
                      <a:pt x="43366" y="12138"/>
                      <a:pt x="41275" y="9525"/>
                    </a:cubicBezTo>
                    <a:cubicBezTo>
                      <a:pt x="36799" y="3930"/>
                      <a:pt x="28500" y="2092"/>
                      <a:pt x="22225" y="0"/>
                    </a:cubicBezTo>
                    <a:lnTo>
                      <a:pt x="0" y="3175"/>
                    </a:lnTo>
                  </a:path>
                </a:pathLst>
              </a:custGeom>
              <a:ln w="12700" cmpd="sng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solidFill>
                      <a:srgbClr val="0F243E"/>
                    </a:solidFill>
                    <a:effectLst/>
                    <a:latin typeface="Georgia"/>
                    <a:ea typeface="Times New Roman"/>
                    <a:cs typeface="Times New Roman"/>
                  </a:rPr>
                  <a:t> </a:t>
                </a:r>
                <a:endParaRPr lang="en-US" sz="1100">
                  <a:solidFill>
                    <a:srgbClr val="0F243E"/>
                  </a:solidFill>
                  <a:effectLst/>
                  <a:latin typeface="Georgia"/>
                  <a:ea typeface="Cambria"/>
                  <a:cs typeface="Times New Roman"/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1417414" y="62507"/>
                <a:ext cx="19574" cy="1463676"/>
              </a:xfrm>
              <a:prstGeom prst="rect">
                <a:avLst/>
              </a:prstGeom>
              <a:pattFill prst="smConfetti">
                <a:fgClr>
                  <a:srgbClr val="800000"/>
                </a:fgClr>
                <a:bgClr>
                  <a:schemeClr val="bg1">
                    <a:lumMod val="50000"/>
                  </a:schemeClr>
                </a:bgClr>
              </a:pattFill>
              <a:ln w="3175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/>
                    <a:cs typeface="Times New Roman"/>
                  </a:rPr>
                  <a:t> </a:t>
                </a:r>
                <a:endParaRPr lang="en-US" sz="1000">
                  <a:solidFill>
                    <a:srgbClr val="0F243E"/>
                  </a:solidFill>
                  <a:effectLst/>
                  <a:latin typeface="Times"/>
                  <a:ea typeface="MS Mincho"/>
                  <a:cs typeface="Times New Roman"/>
                </a:endParaRPr>
              </a:p>
            </p:txBody>
          </p:sp>
          <p:sp>
            <p:nvSpPr>
              <p:cNvPr id="14" name="Trapezoid 13"/>
              <p:cNvSpPr/>
              <p:nvPr/>
            </p:nvSpPr>
            <p:spPr>
              <a:xfrm>
                <a:off x="1387558" y="735865"/>
                <a:ext cx="78430" cy="135464"/>
              </a:xfrm>
              <a:prstGeom prst="trapezoid">
                <a:avLst>
                  <a:gd name="adj" fmla="val 15244"/>
                </a:avLst>
              </a:prstGeom>
              <a:solidFill>
                <a:srgbClr val="C00000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/>
                    <a:cs typeface="Times New Roman"/>
                  </a:rPr>
                  <a:t> </a:t>
                </a:r>
                <a:endParaRPr lang="en-US" sz="1000">
                  <a:solidFill>
                    <a:srgbClr val="0F243E"/>
                  </a:solidFill>
                  <a:effectLst/>
                  <a:latin typeface="Times"/>
                  <a:ea typeface="MS Mincho"/>
                  <a:cs typeface="Times New Roman"/>
                </a:endParaRPr>
              </a:p>
            </p:txBody>
          </p:sp>
          <p:sp>
            <p:nvSpPr>
              <p:cNvPr id="15" name="Trapezoid 14"/>
              <p:cNvSpPr/>
              <p:nvPr/>
            </p:nvSpPr>
            <p:spPr>
              <a:xfrm flipV="1">
                <a:off x="1383603" y="821109"/>
                <a:ext cx="86339" cy="80617"/>
              </a:xfrm>
              <a:prstGeom prst="trapezoid">
                <a:avLst>
                  <a:gd name="adj" fmla="val 15244"/>
                </a:avLst>
              </a:prstGeom>
              <a:solidFill>
                <a:srgbClr val="C00000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/>
                    <a:cs typeface="Times New Roman"/>
                  </a:rPr>
                  <a:t> </a:t>
                </a:r>
                <a:endParaRPr lang="en-US" sz="1000">
                  <a:solidFill>
                    <a:srgbClr val="0F243E"/>
                  </a:solidFill>
                  <a:effectLst/>
                  <a:latin typeface="Times"/>
                  <a:ea typeface="MS Mincho"/>
                  <a:cs typeface="Times New Roman"/>
                </a:endParaRPr>
              </a:p>
            </p:txBody>
          </p:sp>
          <p:cxnSp>
            <p:nvCxnSpPr>
              <p:cNvPr id="16" name="Straight Connector 15"/>
              <p:cNvCxnSpPr/>
              <p:nvPr/>
            </p:nvCxnSpPr>
            <p:spPr>
              <a:xfrm>
                <a:off x="1184233" y="1276863"/>
                <a:ext cx="493318" cy="1520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/>
              <p:nvPr/>
            </p:nvCxnSpPr>
            <p:spPr>
              <a:xfrm flipV="1">
                <a:off x="1281282" y="544893"/>
                <a:ext cx="299220" cy="529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>
                <a:off x="1250305" y="775909"/>
                <a:ext cx="361173" cy="264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>
                <a:off x="1300395" y="334758"/>
                <a:ext cx="260994" cy="0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>
                <a:off x="1220812" y="1021661"/>
                <a:ext cx="420160" cy="2313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 flipH="1" flipV="1">
                <a:off x="1522668" y="90261"/>
                <a:ext cx="186519" cy="1442530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>
                <a:off x="1334832" y="159645"/>
                <a:ext cx="217495" cy="170487"/>
              </a:xfrm>
              <a:prstGeom prst="line">
                <a:avLst/>
              </a:prstGeom>
              <a:solidFill>
                <a:schemeClr val="bg2"/>
              </a:solidFill>
              <a:ln w="3175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/>
              <p:nvPr/>
            </p:nvCxnSpPr>
            <p:spPr>
              <a:xfrm>
                <a:off x="1308798" y="339383"/>
                <a:ext cx="276482" cy="205510"/>
              </a:xfrm>
              <a:prstGeom prst="line">
                <a:avLst/>
              </a:prstGeom>
              <a:solidFill>
                <a:schemeClr val="bg2"/>
              </a:solidFill>
              <a:ln w="3175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 flipV="1">
                <a:off x="1152927" y="90261"/>
                <a:ext cx="186519" cy="1442530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Rectangle 24"/>
              <p:cNvSpPr/>
              <p:nvPr/>
            </p:nvSpPr>
            <p:spPr>
              <a:xfrm>
                <a:off x="1081088" y="1526184"/>
                <a:ext cx="695324" cy="19824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/>
                    <a:cs typeface="Times New Roman"/>
                  </a:rPr>
                  <a:t> </a:t>
                </a:r>
                <a:endParaRPr lang="en-US" sz="1000">
                  <a:solidFill>
                    <a:srgbClr val="0F243E"/>
                  </a:solidFill>
                  <a:effectLst/>
                  <a:latin typeface="Times"/>
                  <a:ea typeface="MS Mincho"/>
                  <a:cs typeface="Times New Roman"/>
                </a:endParaRPr>
              </a:p>
            </p:txBody>
          </p:sp>
          <p:sp>
            <p:nvSpPr>
              <p:cNvPr id="26" name="Trapezoid 25"/>
              <p:cNvSpPr/>
              <p:nvPr/>
            </p:nvSpPr>
            <p:spPr>
              <a:xfrm>
                <a:off x="1308469" y="22860"/>
                <a:ext cx="243858" cy="135464"/>
              </a:xfrm>
              <a:prstGeom prst="trapezoid">
                <a:avLst>
                  <a:gd name="adj" fmla="val 15244"/>
                </a:avLst>
              </a:prstGeom>
              <a:solidFill>
                <a:schemeClr val="bg2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/>
                    <a:cs typeface="Times New Roman"/>
                  </a:rPr>
                  <a:t> </a:t>
                </a:r>
                <a:endParaRPr lang="en-US" sz="1000">
                  <a:solidFill>
                    <a:srgbClr val="0F243E"/>
                  </a:solidFill>
                  <a:effectLst/>
                  <a:latin typeface="Times"/>
                  <a:ea typeface="MS Mincho"/>
                  <a:cs typeface="Times New Roman"/>
                </a:endParaRPr>
              </a:p>
            </p:txBody>
          </p:sp>
          <p:cxnSp>
            <p:nvCxnSpPr>
              <p:cNvPr id="27" name="Straight Connector 26"/>
              <p:cNvCxnSpPr/>
              <p:nvPr/>
            </p:nvCxnSpPr>
            <p:spPr>
              <a:xfrm>
                <a:off x="1285072" y="550179"/>
                <a:ext cx="323276" cy="222690"/>
              </a:xfrm>
              <a:prstGeom prst="line">
                <a:avLst/>
              </a:prstGeom>
              <a:solidFill>
                <a:schemeClr val="bg2"/>
              </a:solidFill>
              <a:ln w="3175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1254754" y="777495"/>
                <a:ext cx="379956" cy="243175"/>
              </a:xfrm>
              <a:prstGeom prst="line">
                <a:avLst/>
              </a:prstGeom>
              <a:solidFill>
                <a:schemeClr val="bg2"/>
              </a:solidFill>
              <a:ln w="3175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1217846" y="1018027"/>
                <a:ext cx="449818" cy="257052"/>
              </a:xfrm>
              <a:prstGeom prst="line">
                <a:avLst/>
              </a:prstGeom>
              <a:solidFill>
                <a:schemeClr val="bg2"/>
              </a:solidFill>
              <a:ln w="3175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1194120" y="1278383"/>
                <a:ext cx="506499" cy="244496"/>
              </a:xfrm>
              <a:prstGeom prst="line">
                <a:avLst/>
              </a:prstGeom>
              <a:solidFill>
                <a:schemeClr val="bg2"/>
              </a:solidFill>
              <a:ln w="3175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 flipH="1">
                <a:off x="1307810" y="158984"/>
                <a:ext cx="217495" cy="170487"/>
              </a:xfrm>
              <a:prstGeom prst="line">
                <a:avLst/>
              </a:prstGeom>
              <a:solidFill>
                <a:schemeClr val="bg2"/>
              </a:solidFill>
              <a:ln w="3175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 flipH="1">
                <a:off x="1281776" y="338723"/>
                <a:ext cx="276482" cy="205510"/>
              </a:xfrm>
              <a:prstGeom prst="line">
                <a:avLst/>
              </a:prstGeom>
              <a:solidFill>
                <a:schemeClr val="bg2"/>
              </a:solidFill>
              <a:ln w="3175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 flipH="1">
                <a:off x="1258050" y="549519"/>
                <a:ext cx="323276" cy="222690"/>
              </a:xfrm>
              <a:prstGeom prst="line">
                <a:avLst/>
              </a:prstGeom>
              <a:solidFill>
                <a:schemeClr val="bg2"/>
              </a:solidFill>
              <a:ln w="3175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 flipH="1">
                <a:off x="1227732" y="776835"/>
                <a:ext cx="379956" cy="243175"/>
              </a:xfrm>
              <a:prstGeom prst="line">
                <a:avLst/>
              </a:prstGeom>
              <a:solidFill>
                <a:schemeClr val="bg2"/>
              </a:solidFill>
              <a:ln w="3175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 flipH="1">
                <a:off x="1190824" y="1017366"/>
                <a:ext cx="449818" cy="257052"/>
              </a:xfrm>
              <a:prstGeom prst="line">
                <a:avLst/>
              </a:prstGeom>
              <a:solidFill>
                <a:schemeClr val="bg2"/>
              </a:solidFill>
              <a:ln w="3175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 flipH="1">
                <a:off x="1167098" y="1277723"/>
                <a:ext cx="506499" cy="244496"/>
              </a:xfrm>
              <a:prstGeom prst="line">
                <a:avLst/>
              </a:prstGeom>
              <a:solidFill>
                <a:schemeClr val="bg2"/>
              </a:solidFill>
              <a:ln w="3175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>
              <a:xfrm>
                <a:off x="1246351" y="788464"/>
                <a:ext cx="361173" cy="264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/>
              <p:cNvCxnSpPr/>
              <p:nvPr/>
            </p:nvCxnSpPr>
            <p:spPr>
              <a:xfrm>
                <a:off x="1776412" y="1281894"/>
                <a:ext cx="0" cy="270929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/>
              <p:cNvCxnSpPr/>
              <p:nvPr/>
            </p:nvCxnSpPr>
            <p:spPr>
              <a:xfrm>
                <a:off x="0" y="1547792"/>
                <a:ext cx="2859343" cy="10572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/>
              <p:cNvCxnSpPr/>
              <p:nvPr/>
            </p:nvCxnSpPr>
            <p:spPr>
              <a:xfrm>
                <a:off x="1081088" y="1276863"/>
                <a:ext cx="0" cy="270929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Rectangle 40"/>
              <p:cNvSpPr/>
              <p:nvPr/>
            </p:nvSpPr>
            <p:spPr>
              <a:xfrm>
                <a:off x="1065213" y="1244216"/>
                <a:ext cx="725487" cy="45719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/>
                    <a:cs typeface="Times New Roman"/>
                  </a:rPr>
                  <a:t> </a:t>
                </a:r>
                <a:endParaRPr lang="en-US" sz="1000">
                  <a:solidFill>
                    <a:srgbClr val="0F243E"/>
                  </a:solidFill>
                  <a:effectLst/>
                  <a:latin typeface="Times"/>
                  <a:ea typeface="MS Mincho"/>
                  <a:cs typeface="Times New Roman"/>
                </a:endParaRPr>
              </a:p>
            </p:txBody>
          </p:sp>
          <p:cxnSp>
            <p:nvCxnSpPr>
              <p:cNvPr id="42" name="Straight Connector 41"/>
              <p:cNvCxnSpPr/>
              <p:nvPr/>
            </p:nvCxnSpPr>
            <p:spPr>
              <a:xfrm flipH="1">
                <a:off x="1075487" y="1281894"/>
                <a:ext cx="115337" cy="265898"/>
              </a:xfrm>
              <a:prstGeom prst="line">
                <a:avLst/>
              </a:prstGeom>
              <a:solidFill>
                <a:schemeClr val="bg2"/>
              </a:solidFill>
              <a:ln w="3175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/>
              <p:cNvCxnSpPr/>
              <p:nvPr/>
            </p:nvCxnSpPr>
            <p:spPr>
              <a:xfrm>
                <a:off x="1667664" y="1281894"/>
                <a:ext cx="108748" cy="254202"/>
              </a:xfrm>
              <a:prstGeom prst="line">
                <a:avLst/>
              </a:prstGeom>
              <a:solidFill>
                <a:schemeClr val="bg2"/>
              </a:solidFill>
              <a:ln w="3175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/>
              <p:nvPr/>
            </p:nvCxnSpPr>
            <p:spPr>
              <a:xfrm>
                <a:off x="1089620" y="1318510"/>
                <a:ext cx="695324" cy="0"/>
              </a:xfrm>
              <a:prstGeom prst="line">
                <a:avLst/>
              </a:prstGeom>
              <a:solidFill>
                <a:schemeClr val="bg2"/>
              </a:solidFill>
              <a:ln w="3175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Rectangle 44"/>
              <p:cNvSpPr/>
              <p:nvPr/>
            </p:nvSpPr>
            <p:spPr>
              <a:xfrm>
                <a:off x="1289800" y="1269349"/>
                <a:ext cx="273605" cy="266747"/>
              </a:xfrm>
              <a:prstGeom prst="rect">
                <a:avLst/>
              </a:prstGeom>
              <a:solidFill>
                <a:schemeClr val="bg2"/>
              </a:solidFill>
              <a:ln w="3175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solidFill>
                      <a:srgbClr val="0F243E"/>
                    </a:solidFill>
                    <a:effectLst/>
                    <a:latin typeface="Georgia"/>
                    <a:ea typeface="Times New Roman"/>
                    <a:cs typeface="Times New Roman"/>
                  </a:rPr>
                  <a:t> </a:t>
                </a:r>
                <a:endParaRPr lang="en-US" sz="1100">
                  <a:solidFill>
                    <a:srgbClr val="0F243E"/>
                  </a:solidFill>
                  <a:effectLst/>
                  <a:latin typeface="Georgia"/>
                  <a:ea typeface="Cambria"/>
                  <a:cs typeface="Times New Roman"/>
                </a:endParaRPr>
              </a:p>
            </p:txBody>
          </p:sp>
          <p:sp>
            <p:nvSpPr>
              <p:cNvPr id="46" name="Rectangle 45"/>
              <p:cNvSpPr/>
              <p:nvPr/>
            </p:nvSpPr>
            <p:spPr>
              <a:xfrm>
                <a:off x="1396138" y="1196066"/>
                <a:ext cx="69850" cy="45719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175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solidFill>
                      <a:srgbClr val="0F243E"/>
                    </a:solidFill>
                    <a:effectLst/>
                    <a:latin typeface="Georgia"/>
                    <a:ea typeface="Times New Roman"/>
                    <a:cs typeface="Times New Roman"/>
                  </a:rPr>
                  <a:t> </a:t>
                </a:r>
                <a:endParaRPr lang="en-US" sz="1100">
                  <a:solidFill>
                    <a:srgbClr val="0F243E"/>
                  </a:solidFill>
                  <a:effectLst/>
                  <a:latin typeface="Georgia"/>
                  <a:ea typeface="Cambria"/>
                  <a:cs typeface="Times New Roman"/>
                </a:endParaRPr>
              </a:p>
            </p:txBody>
          </p:sp>
          <p:cxnSp>
            <p:nvCxnSpPr>
              <p:cNvPr id="47" name="Straight Connector 46"/>
              <p:cNvCxnSpPr/>
              <p:nvPr/>
            </p:nvCxnSpPr>
            <p:spPr>
              <a:xfrm>
                <a:off x="1331111" y="1199766"/>
                <a:ext cx="194194" cy="1388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/>
              <p:cNvCxnSpPr/>
              <p:nvPr/>
            </p:nvCxnSpPr>
            <p:spPr>
              <a:xfrm flipH="1">
                <a:off x="1321498" y="1172773"/>
                <a:ext cx="2966" cy="362714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483B37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/>
              <p:cNvCxnSpPr/>
              <p:nvPr/>
            </p:nvCxnSpPr>
            <p:spPr>
              <a:xfrm flipH="1">
                <a:off x="1528480" y="1173382"/>
                <a:ext cx="2966" cy="362714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483B37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/>
              <p:cNvCxnSpPr/>
              <p:nvPr/>
            </p:nvCxnSpPr>
            <p:spPr>
              <a:xfrm flipH="1">
                <a:off x="1362761" y="1173990"/>
                <a:ext cx="2966" cy="362714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483B37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>
              <a:xfrm flipH="1">
                <a:off x="1492167" y="1172773"/>
                <a:ext cx="2966" cy="362714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483B37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>
              <a:xfrm flipH="1">
                <a:off x="1405849" y="1170077"/>
                <a:ext cx="2966" cy="362714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483B37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/>
              <p:cNvCxnSpPr/>
              <p:nvPr/>
            </p:nvCxnSpPr>
            <p:spPr>
              <a:xfrm flipH="1">
                <a:off x="1445898" y="1175475"/>
                <a:ext cx="2966" cy="362714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483B37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Rectangle 53"/>
              <p:cNvSpPr/>
              <p:nvPr/>
            </p:nvSpPr>
            <p:spPr>
              <a:xfrm>
                <a:off x="1936750" y="1363821"/>
                <a:ext cx="503481" cy="179233"/>
              </a:xfrm>
              <a:prstGeom prst="rect">
                <a:avLst/>
              </a:prstGeom>
              <a:pattFill prst="ltVert">
                <a:fgClr>
                  <a:srgbClr val="800000"/>
                </a:fgClr>
                <a:bgClr>
                  <a:srgbClr val="CC0000"/>
                </a:bgClr>
              </a:pattFill>
              <a:ln w="3175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solidFill>
                      <a:srgbClr val="0F243E"/>
                    </a:solidFill>
                    <a:effectLst/>
                    <a:latin typeface="Georgia"/>
                    <a:ea typeface="Times New Roman"/>
                    <a:cs typeface="Times New Roman"/>
                  </a:rPr>
                  <a:t> </a:t>
                </a:r>
                <a:endParaRPr lang="en-US" sz="1100">
                  <a:solidFill>
                    <a:srgbClr val="0F243E"/>
                  </a:solidFill>
                  <a:effectLst/>
                  <a:latin typeface="Georgia"/>
                  <a:ea typeface="Cambria"/>
                  <a:cs typeface="Times New Roman"/>
                </a:endParaRPr>
              </a:p>
            </p:txBody>
          </p:sp>
          <p:cxnSp>
            <p:nvCxnSpPr>
              <p:cNvPr id="55" name="Straight Connector 54"/>
              <p:cNvCxnSpPr/>
              <p:nvPr/>
            </p:nvCxnSpPr>
            <p:spPr>
              <a:xfrm flipH="1">
                <a:off x="162623" y="1524635"/>
                <a:ext cx="678752" cy="0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322927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/>
              <p:cNvCxnSpPr/>
              <p:nvPr/>
            </p:nvCxnSpPr>
            <p:spPr>
              <a:xfrm flipH="1">
                <a:off x="127698" y="1499235"/>
                <a:ext cx="678752" cy="0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483B37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/>
            </p:nvCxnSpPr>
            <p:spPr>
              <a:xfrm flipH="1">
                <a:off x="140398" y="1477089"/>
                <a:ext cx="678752" cy="0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322927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/>
              <p:cNvCxnSpPr/>
              <p:nvPr/>
            </p:nvCxnSpPr>
            <p:spPr>
              <a:xfrm flipH="1">
                <a:off x="146748" y="1451689"/>
                <a:ext cx="678752" cy="0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483B37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/>
              <p:cNvCxnSpPr/>
              <p:nvPr/>
            </p:nvCxnSpPr>
            <p:spPr>
              <a:xfrm flipH="1">
                <a:off x="127698" y="1426289"/>
                <a:ext cx="678752" cy="0"/>
              </a:xfrm>
              <a:prstGeom prst="line">
                <a:avLst/>
              </a:prstGeom>
              <a:solidFill>
                <a:schemeClr val="bg2"/>
              </a:solidFill>
              <a:ln>
                <a:solidFill>
                  <a:srgbClr val="322927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0" name="Group 59"/>
          <p:cNvGrpSpPr/>
          <p:nvPr/>
        </p:nvGrpSpPr>
        <p:grpSpPr>
          <a:xfrm>
            <a:off x="5852704" y="2174510"/>
            <a:ext cx="1613666" cy="1385895"/>
            <a:chOff x="1335090" y="0"/>
            <a:chExt cx="990600" cy="850983"/>
          </a:xfrm>
        </p:grpSpPr>
        <p:sp>
          <p:nvSpPr>
            <p:cNvPr id="61" name="Rectangle 60"/>
            <p:cNvSpPr/>
            <p:nvPr/>
          </p:nvSpPr>
          <p:spPr>
            <a:xfrm>
              <a:off x="1335090" y="805264"/>
              <a:ext cx="990600" cy="4571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effectLst/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effectLst/>
                <a:latin typeface="Georgia"/>
                <a:ea typeface="Cambria"/>
                <a:cs typeface="Times New Roman"/>
              </a:endParaRPr>
            </a:p>
          </p:txBody>
        </p:sp>
        <p:cxnSp>
          <p:nvCxnSpPr>
            <p:cNvPr id="62" name="Straight Connector 61"/>
            <p:cNvCxnSpPr/>
            <p:nvPr/>
          </p:nvCxnSpPr>
          <p:spPr>
            <a:xfrm flipV="1">
              <a:off x="1639890" y="197094"/>
              <a:ext cx="76200" cy="631029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flipH="1" flipV="1">
              <a:off x="1754190" y="197093"/>
              <a:ext cx="76200" cy="608171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1677990" y="514566"/>
              <a:ext cx="123302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Freeform 64"/>
            <p:cNvSpPr/>
            <p:nvPr/>
          </p:nvSpPr>
          <p:spPr>
            <a:xfrm>
              <a:off x="1391560" y="0"/>
              <a:ext cx="191860" cy="394184"/>
            </a:xfrm>
            <a:custGeom>
              <a:avLst/>
              <a:gdLst>
                <a:gd name="connsiteX0" fmla="*/ 90435 w 276330"/>
                <a:gd name="connsiteY0" fmla="*/ 492369 h 567732"/>
                <a:gd name="connsiteX1" fmla="*/ 276330 w 276330"/>
                <a:gd name="connsiteY1" fmla="*/ 10048 h 567732"/>
                <a:gd name="connsiteX2" fmla="*/ 200967 w 276330"/>
                <a:gd name="connsiteY2" fmla="*/ 0 h 567732"/>
                <a:gd name="connsiteX3" fmla="*/ 135653 w 276330"/>
                <a:gd name="connsiteY3" fmla="*/ 15072 h 567732"/>
                <a:gd name="connsiteX4" fmla="*/ 75363 w 276330"/>
                <a:gd name="connsiteY4" fmla="*/ 55266 h 567732"/>
                <a:gd name="connsiteX5" fmla="*/ 40193 w 276330"/>
                <a:gd name="connsiteY5" fmla="*/ 115556 h 567732"/>
                <a:gd name="connsiteX6" fmla="*/ 15073 w 276330"/>
                <a:gd name="connsiteY6" fmla="*/ 185894 h 567732"/>
                <a:gd name="connsiteX7" fmla="*/ 0 w 276330"/>
                <a:gd name="connsiteY7" fmla="*/ 432079 h 567732"/>
                <a:gd name="connsiteX8" fmla="*/ 0 w 276330"/>
                <a:gd name="connsiteY8" fmla="*/ 542611 h 567732"/>
                <a:gd name="connsiteX9" fmla="*/ 0 w 276330"/>
                <a:gd name="connsiteY9" fmla="*/ 542611 h 567732"/>
                <a:gd name="connsiteX10" fmla="*/ 30145 w 276330"/>
                <a:gd name="connsiteY10" fmla="*/ 567732 h 567732"/>
                <a:gd name="connsiteX11" fmla="*/ 65314 w 276330"/>
                <a:gd name="connsiteY11" fmla="*/ 547635 h 567732"/>
                <a:gd name="connsiteX12" fmla="*/ 90435 w 276330"/>
                <a:gd name="connsiteY12" fmla="*/ 492369 h 567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6330" h="567732">
                  <a:moveTo>
                    <a:pt x="90435" y="492369"/>
                  </a:moveTo>
                  <a:lnTo>
                    <a:pt x="276330" y="10048"/>
                  </a:lnTo>
                  <a:lnTo>
                    <a:pt x="200967" y="0"/>
                  </a:lnTo>
                  <a:lnTo>
                    <a:pt x="135653" y="15072"/>
                  </a:lnTo>
                  <a:lnTo>
                    <a:pt x="75363" y="55266"/>
                  </a:lnTo>
                  <a:lnTo>
                    <a:pt x="40193" y="115556"/>
                  </a:lnTo>
                  <a:lnTo>
                    <a:pt x="15073" y="185894"/>
                  </a:lnTo>
                  <a:lnTo>
                    <a:pt x="0" y="432079"/>
                  </a:lnTo>
                  <a:lnTo>
                    <a:pt x="0" y="542611"/>
                  </a:lnTo>
                  <a:lnTo>
                    <a:pt x="0" y="542611"/>
                  </a:lnTo>
                  <a:lnTo>
                    <a:pt x="30145" y="567732"/>
                  </a:lnTo>
                  <a:lnTo>
                    <a:pt x="65314" y="547635"/>
                  </a:lnTo>
                  <a:lnTo>
                    <a:pt x="90435" y="492369"/>
                  </a:lnTo>
                  <a:close/>
                </a:path>
              </a:pathLst>
            </a:cu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effectLst/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effectLst/>
                <a:latin typeface="Georgia"/>
                <a:ea typeface="Cambria"/>
                <a:cs typeface="Times New Roman"/>
              </a:endParaRPr>
            </a:p>
          </p:txBody>
        </p:sp>
        <p:cxnSp>
          <p:nvCxnSpPr>
            <p:cNvPr id="66" name="Straight Connector 65"/>
            <p:cNvCxnSpPr/>
            <p:nvPr/>
          </p:nvCxnSpPr>
          <p:spPr>
            <a:xfrm>
              <a:off x="1487490" y="149490"/>
              <a:ext cx="685800" cy="252797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Rectangle 66"/>
            <p:cNvSpPr/>
            <p:nvPr/>
          </p:nvSpPr>
          <p:spPr>
            <a:xfrm>
              <a:off x="1713242" y="207569"/>
              <a:ext cx="45719" cy="4571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effectLst/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effectLst/>
                <a:latin typeface="Georgia"/>
                <a:ea typeface="Cambria"/>
                <a:cs typeface="Times New Roman"/>
              </a:endParaRPr>
            </a:p>
          </p:txBody>
        </p:sp>
        <p:cxnSp>
          <p:nvCxnSpPr>
            <p:cNvPr id="68" name="Straight Connector 67"/>
            <p:cNvCxnSpPr/>
            <p:nvPr/>
          </p:nvCxnSpPr>
          <p:spPr>
            <a:xfrm>
              <a:off x="1411290" y="366351"/>
              <a:ext cx="0" cy="40934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flipV="1">
              <a:off x="1411290" y="746746"/>
              <a:ext cx="0" cy="7620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0" name="Group 69"/>
            <p:cNvGrpSpPr/>
            <p:nvPr/>
          </p:nvGrpSpPr>
          <p:grpSpPr>
            <a:xfrm>
              <a:off x="2058571" y="682385"/>
              <a:ext cx="229437" cy="83819"/>
              <a:chOff x="2058571" y="682385"/>
              <a:chExt cx="229437" cy="83819"/>
            </a:xfrm>
            <a:solidFill>
              <a:schemeClr val="tx1"/>
            </a:solidFill>
          </p:grpSpPr>
          <p:sp>
            <p:nvSpPr>
              <p:cNvPr id="77" name="Rectangle 76"/>
              <p:cNvSpPr/>
              <p:nvPr/>
            </p:nvSpPr>
            <p:spPr>
              <a:xfrm>
                <a:off x="2058571" y="682385"/>
                <a:ext cx="228600" cy="45719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solidFill>
                      <a:srgbClr val="0F243E"/>
                    </a:solidFill>
                    <a:effectLst/>
                    <a:latin typeface="Georgia"/>
                    <a:ea typeface="Times New Roman"/>
                    <a:cs typeface="Times New Roman"/>
                  </a:rPr>
                  <a:t> </a:t>
                </a:r>
                <a:endParaRPr lang="en-US" sz="1100">
                  <a:solidFill>
                    <a:srgbClr val="0F243E"/>
                  </a:solidFill>
                  <a:effectLst/>
                  <a:latin typeface="Georgia"/>
                  <a:ea typeface="Cambria"/>
                  <a:cs typeface="Times New Roman"/>
                </a:endParaRPr>
              </a:p>
            </p:txBody>
          </p:sp>
          <p:sp>
            <p:nvSpPr>
              <p:cNvPr id="78" name="Oval 77"/>
              <p:cNvSpPr/>
              <p:nvPr/>
            </p:nvSpPr>
            <p:spPr>
              <a:xfrm>
                <a:off x="2059408" y="690004"/>
                <a:ext cx="228600" cy="76200"/>
              </a:xfrm>
              <a:prstGeom prst="ellipse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solidFill>
                      <a:srgbClr val="0F243E"/>
                    </a:solidFill>
                    <a:effectLst/>
                    <a:latin typeface="Georgia"/>
                    <a:ea typeface="Times New Roman"/>
                    <a:cs typeface="Times New Roman"/>
                  </a:rPr>
                  <a:t> </a:t>
                </a:r>
                <a:endParaRPr lang="en-US" sz="1100">
                  <a:solidFill>
                    <a:srgbClr val="0F243E"/>
                  </a:solidFill>
                  <a:effectLst/>
                  <a:latin typeface="Georgia"/>
                  <a:ea typeface="Cambria"/>
                  <a:cs typeface="Times New Roman"/>
                </a:endParaRPr>
              </a:p>
            </p:txBody>
          </p:sp>
        </p:grpSp>
        <p:sp>
          <p:nvSpPr>
            <p:cNvPr id="71" name="Rectangle 70"/>
            <p:cNvSpPr/>
            <p:nvPr/>
          </p:nvSpPr>
          <p:spPr>
            <a:xfrm>
              <a:off x="2150011" y="528080"/>
              <a:ext cx="45719" cy="63707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effectLst/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effectLst/>
                <a:latin typeface="Georgia"/>
                <a:ea typeface="Cambria"/>
                <a:cs typeface="Times New Roman"/>
              </a:endParaRPr>
            </a:p>
          </p:txBody>
        </p:sp>
        <p:cxnSp>
          <p:nvCxnSpPr>
            <p:cNvPr id="72" name="Straight Connector 71"/>
            <p:cNvCxnSpPr/>
            <p:nvPr/>
          </p:nvCxnSpPr>
          <p:spPr>
            <a:xfrm flipV="1">
              <a:off x="2172871" y="402287"/>
              <a:ext cx="419" cy="12579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>
              <a:off x="2172870" y="563323"/>
              <a:ext cx="0" cy="13448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Isosceles Triangle 73"/>
            <p:cNvSpPr/>
            <p:nvPr/>
          </p:nvSpPr>
          <p:spPr>
            <a:xfrm>
              <a:off x="2098094" y="622438"/>
              <a:ext cx="149552" cy="182826"/>
            </a:xfrm>
            <a:prstGeom prst="triangle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effectLst/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effectLst/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75" name="Rectangle 74"/>
            <p:cNvSpPr/>
            <p:nvPr/>
          </p:nvSpPr>
          <p:spPr>
            <a:xfrm>
              <a:off x="2020890" y="665119"/>
              <a:ext cx="190416" cy="130838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effectLst/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effectLst/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76" name="Rectangle 75"/>
            <p:cNvSpPr/>
            <p:nvPr/>
          </p:nvSpPr>
          <p:spPr>
            <a:xfrm>
              <a:off x="1982664" y="710273"/>
              <a:ext cx="190416" cy="6541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effectLst/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effectLst/>
                <a:latin typeface="Georgia"/>
                <a:ea typeface="Cambria"/>
                <a:cs typeface="Times New Roman"/>
              </a:endParaRPr>
            </a:p>
          </p:txBody>
        </p:sp>
      </p:grpSp>
      <p:sp>
        <p:nvSpPr>
          <p:cNvPr id="81" name="TextBox 80">
            <a:hlinkClick r:id="rId2" action="ppaction://hlinksldjump"/>
          </p:cNvPr>
          <p:cNvSpPr txBox="1"/>
          <p:nvPr/>
        </p:nvSpPr>
        <p:spPr>
          <a:xfrm>
            <a:off x="1005142" y="3764385"/>
            <a:ext cx="2637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165699"/>
                </a:solidFill>
              </a:rPr>
              <a:t>RIG – Drills for Oil</a:t>
            </a:r>
            <a:endParaRPr lang="en-US" dirty="0">
              <a:solidFill>
                <a:srgbClr val="165699"/>
              </a:solidFill>
            </a:endParaRPr>
          </a:p>
        </p:txBody>
      </p:sp>
      <p:sp>
        <p:nvSpPr>
          <p:cNvPr id="82" name="TextBox 81">
            <a:hlinkClick r:id="rId3" action="ppaction://hlinksldjump"/>
          </p:cNvPr>
          <p:cNvSpPr txBox="1"/>
          <p:nvPr/>
        </p:nvSpPr>
        <p:spPr>
          <a:xfrm>
            <a:off x="5598083" y="3564801"/>
            <a:ext cx="2156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165699"/>
                </a:solidFill>
              </a:rPr>
              <a:t>WELL – Produces Oil</a:t>
            </a:r>
            <a:endParaRPr lang="en-US" dirty="0">
              <a:solidFill>
                <a:srgbClr val="165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656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Crude Oil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400" b="1" dirty="0"/>
              <a:t>West Texas Intermediate (WTI)</a:t>
            </a:r>
          </a:p>
          <a:p>
            <a:pPr lvl="1"/>
            <a:r>
              <a:rPr lang="en-US" sz="1200" dirty="0"/>
              <a:t>WTI is the benchmark crude for the U.S.</a:t>
            </a:r>
          </a:p>
          <a:p>
            <a:pPr lvl="1"/>
            <a:r>
              <a:rPr lang="en-US" sz="1200" dirty="0"/>
              <a:t>Almost all Continental U.S. oil production is priced in relation to WTI</a:t>
            </a:r>
          </a:p>
          <a:p>
            <a:r>
              <a:rPr lang="en-US" sz="1400" b="1" dirty="0"/>
              <a:t>Field Grades</a:t>
            </a:r>
          </a:p>
          <a:p>
            <a:pPr lvl="1"/>
            <a:r>
              <a:rPr lang="en-US" sz="1200" dirty="0"/>
              <a:t>These are grades generally confined to states or basins that describe oil relative to WTI</a:t>
            </a:r>
          </a:p>
          <a:p>
            <a:pPr lvl="2"/>
            <a:r>
              <a:rPr lang="en-US" sz="1100" dirty="0"/>
              <a:t>Oklahoma Sweet = WTI from Oklahoma</a:t>
            </a:r>
          </a:p>
          <a:p>
            <a:pPr lvl="2"/>
            <a:r>
              <a:rPr lang="en-US" sz="1100" dirty="0"/>
              <a:t>Oklahoma Sour  = Oklahoma oil with higher sulfur than WTI spec</a:t>
            </a:r>
          </a:p>
          <a:p>
            <a:pPr lvl="2"/>
            <a:r>
              <a:rPr lang="en-US" sz="1100" dirty="0"/>
              <a:t>LLS = Louisiana Light Sweet = Similar to WTI</a:t>
            </a:r>
          </a:p>
          <a:p>
            <a:pPr lvl="3"/>
            <a:r>
              <a:rPr lang="en-US" sz="1050" dirty="0"/>
              <a:t>This is a grade suitable for refining at most Louisiana refineries.</a:t>
            </a:r>
          </a:p>
        </p:txBody>
      </p:sp>
    </p:spTree>
    <p:extLst>
      <p:ext uri="{BB962C8B-B14F-4D97-AF65-F5344CB8AC3E}">
        <p14:creationId xmlns:p14="http://schemas.microsoft.com/office/powerpoint/2010/main" val="127944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Oil Quality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400" dirty="0"/>
              <a:t>Blend</a:t>
            </a:r>
          </a:p>
          <a:p>
            <a:pPr lvl="1"/>
            <a:r>
              <a:rPr lang="en-US" sz="1200" dirty="0"/>
              <a:t>The blend refers to the quality of the oil.</a:t>
            </a:r>
          </a:p>
          <a:p>
            <a:pPr lvl="2"/>
            <a:r>
              <a:rPr lang="en-US" sz="1100" dirty="0"/>
              <a:t>Every lease will have a unique blend.</a:t>
            </a:r>
          </a:p>
          <a:p>
            <a:pPr lvl="2"/>
            <a:r>
              <a:rPr lang="en-US" sz="1100" dirty="0"/>
              <a:t>Marketable blends (like WTI) are ranges of quality measures that oil must fall in to be placed on a pipeline or sold in the open market.</a:t>
            </a:r>
          </a:p>
          <a:p>
            <a:pPr lvl="2"/>
            <a:r>
              <a:rPr lang="en-US" sz="1100" dirty="0"/>
              <a:t>Blending tanks combine oil from multiple leases to arrive at a marketable blend.</a:t>
            </a:r>
          </a:p>
          <a:p>
            <a:r>
              <a:rPr lang="en-US" sz="1400" dirty="0"/>
              <a:t>Primary Quality Measures</a:t>
            </a:r>
          </a:p>
          <a:p>
            <a:pPr lvl="1"/>
            <a:r>
              <a:rPr lang="en-US" sz="1200" dirty="0"/>
              <a:t>Oil has three primary quality measures</a:t>
            </a:r>
          </a:p>
          <a:p>
            <a:pPr lvl="2"/>
            <a:r>
              <a:rPr lang="en-US" sz="1100" dirty="0"/>
              <a:t>API Gravity – Indicates the thickness of the oil.</a:t>
            </a:r>
          </a:p>
          <a:p>
            <a:pPr lvl="3"/>
            <a:r>
              <a:rPr lang="en-US" sz="1050" dirty="0"/>
              <a:t>Measured in degrees relative to water.</a:t>
            </a:r>
          </a:p>
          <a:p>
            <a:pPr lvl="2"/>
            <a:r>
              <a:rPr lang="en-US" sz="1100" dirty="0"/>
              <a:t>BS&amp;W – Bottom Sediments &amp; </a:t>
            </a:r>
            <a:r>
              <a:rPr lang="en-US" sz="1100" dirty="0" smtClean="0"/>
              <a:t>Water </a:t>
            </a:r>
            <a:r>
              <a:rPr lang="en-US" sz="1100" dirty="0"/>
              <a:t>or </a:t>
            </a:r>
            <a:r>
              <a:rPr lang="en-US" sz="1100" dirty="0" smtClean="0"/>
              <a:t>water and solids </a:t>
            </a:r>
            <a:r>
              <a:rPr lang="en-US" sz="1100" dirty="0"/>
              <a:t>present in the oil solution.</a:t>
            </a:r>
          </a:p>
          <a:p>
            <a:pPr lvl="3"/>
            <a:r>
              <a:rPr lang="en-US" sz="1050" dirty="0"/>
              <a:t>Measured as a percentage of the total oil blend.</a:t>
            </a:r>
          </a:p>
          <a:p>
            <a:pPr lvl="2"/>
            <a:r>
              <a:rPr lang="en-US" sz="1100" dirty="0"/>
              <a:t>Sulfur – The amount of sulfur in the oil.</a:t>
            </a:r>
          </a:p>
          <a:p>
            <a:pPr lvl="3"/>
            <a:r>
              <a:rPr lang="en-US" sz="1050" dirty="0"/>
              <a:t>Measured as a percentage of the total oil blend.</a:t>
            </a:r>
          </a:p>
          <a:p>
            <a:r>
              <a:rPr lang="en-US" sz="1400" dirty="0"/>
              <a:t>West Texas Intermediate (WTI)</a:t>
            </a:r>
          </a:p>
          <a:p>
            <a:pPr lvl="1"/>
            <a:r>
              <a:rPr lang="en-US" sz="1200" dirty="0"/>
              <a:t>WTI has the following quality specifications</a:t>
            </a:r>
          </a:p>
          <a:p>
            <a:pPr lvl="2"/>
            <a:r>
              <a:rPr lang="en-US" sz="1100" dirty="0"/>
              <a:t>API Gravity between 37 – 42</a:t>
            </a:r>
          </a:p>
          <a:p>
            <a:pPr lvl="2"/>
            <a:r>
              <a:rPr lang="en-US" sz="1100" dirty="0"/>
              <a:t>Sulfur &lt;= 0.42%</a:t>
            </a:r>
          </a:p>
          <a:p>
            <a:pPr lvl="2"/>
            <a:r>
              <a:rPr lang="en-US" sz="1100" dirty="0"/>
              <a:t>Delivered at Cushing OK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5982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Oil Quantity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400" dirty="0"/>
              <a:t>Barrels</a:t>
            </a:r>
          </a:p>
          <a:p>
            <a:pPr lvl="1"/>
            <a:r>
              <a:rPr lang="en-US" sz="1200" dirty="0"/>
              <a:t>Oil in the U.S. is generally measured in barrels.</a:t>
            </a:r>
          </a:p>
          <a:p>
            <a:pPr lvl="2"/>
            <a:r>
              <a:rPr lang="en-US" sz="1100" dirty="0"/>
              <a:t>Barrel (Bbl) = 42 Gallons = 35 Imperial Gallons (34.9723)</a:t>
            </a:r>
          </a:p>
          <a:p>
            <a:pPr lvl="2"/>
            <a:r>
              <a:rPr lang="en-US" sz="1100" dirty="0" err="1"/>
              <a:t>MBbl</a:t>
            </a:r>
            <a:r>
              <a:rPr lang="en-US" sz="1100" dirty="0"/>
              <a:t> = 1,000 barrels</a:t>
            </a:r>
          </a:p>
          <a:p>
            <a:pPr lvl="2"/>
            <a:r>
              <a:rPr lang="en-US" sz="1100" dirty="0" err="1"/>
              <a:t>MMBbl</a:t>
            </a:r>
            <a:r>
              <a:rPr lang="en-US" sz="1100" dirty="0"/>
              <a:t> = 1,000,000</a:t>
            </a:r>
          </a:p>
          <a:p>
            <a:pPr lvl="1"/>
            <a:r>
              <a:rPr lang="en-US" sz="1200" dirty="0"/>
              <a:t>Oil in Canada may be measured in cubic meters (M3).</a:t>
            </a:r>
          </a:p>
          <a:p>
            <a:pPr lvl="2"/>
            <a:r>
              <a:rPr lang="en-US" sz="1100" dirty="0"/>
              <a:t>M3 of Crude Oil = 272 Gallons (in general – this measure is dependent upon the type of liquid)</a:t>
            </a:r>
          </a:p>
          <a:p>
            <a:pPr lvl="1"/>
            <a:r>
              <a:rPr lang="en-US" sz="1200" dirty="0"/>
              <a:t>Railcars generally measure loads in gallons.</a:t>
            </a:r>
          </a:p>
          <a:p>
            <a:pPr lvl="1"/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4330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Oil Measurement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400" dirty="0"/>
              <a:t>The quality and quantity is measured via a variety of metering devices</a:t>
            </a:r>
          </a:p>
          <a:p>
            <a:pPr lvl="1"/>
            <a:r>
              <a:rPr lang="en-US" sz="1200" dirty="0"/>
              <a:t>LACT Meter = Lease Automatic Custody Transfer Meter</a:t>
            </a:r>
          </a:p>
          <a:p>
            <a:pPr lvl="2"/>
            <a:r>
              <a:rPr lang="en-US" sz="1100" dirty="0"/>
              <a:t>This meter can measure both volume and quality when picking up at the lease</a:t>
            </a:r>
          </a:p>
          <a:p>
            <a:pPr lvl="1"/>
            <a:r>
              <a:rPr lang="en-US" sz="1200" dirty="0"/>
              <a:t>Level Indicator = Yardstick connected to a float in the lease tank, measuring the beginning and ending height of the column of oil in the tank</a:t>
            </a:r>
          </a:p>
          <a:p>
            <a:pPr lvl="2"/>
            <a:r>
              <a:rPr lang="en-US" sz="1100" dirty="0"/>
              <a:t>Can be in Feet, Inches, and ¼ Inchers</a:t>
            </a:r>
          </a:p>
          <a:p>
            <a:pPr lvl="2"/>
            <a:r>
              <a:rPr lang="en-US" sz="1100" dirty="0"/>
              <a:t>Can be in Decimal Feet</a:t>
            </a:r>
          </a:p>
          <a:p>
            <a:pPr lvl="1"/>
            <a:r>
              <a:rPr lang="en-US" sz="1200" dirty="0"/>
              <a:t>Begin and End Meter = A meter measuring the beginning and ending cumulative volumetric throughput values</a:t>
            </a:r>
          </a:p>
          <a:p>
            <a:pPr lvl="1"/>
            <a:r>
              <a:rPr lang="en-US" sz="1200" dirty="0"/>
              <a:t>Flow Meter = A meter measuring the actual volumetric flow past the meter for a given period of time</a:t>
            </a:r>
          </a:p>
          <a:p>
            <a:pPr lvl="1"/>
            <a:r>
              <a:rPr lang="en-US" sz="1200" dirty="0"/>
              <a:t>Inches Out = A giant ruler measuring the beginning and ending height not containing liquid in a railcar</a:t>
            </a:r>
          </a:p>
          <a:p>
            <a:pPr lvl="1"/>
            <a:r>
              <a:rPr lang="en-US" sz="1200" dirty="0"/>
              <a:t>Pot Sample = A sample that is drawn from a well or tank and then tested for quality parameters.</a:t>
            </a:r>
          </a:p>
          <a:p>
            <a:pPr lvl="1"/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730475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Oil Measurement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400" dirty="0"/>
              <a:t>Important Quality Metrics, like sulfur content are often not measured directly and must be inferred from previous measurements or measurement at subsequent logistics stages.</a:t>
            </a:r>
          </a:p>
          <a:p>
            <a:r>
              <a:rPr lang="en-US" sz="1400" dirty="0"/>
              <a:t>The characteristics of the tanks holding the oil are critical to determining the volume.</a:t>
            </a:r>
          </a:p>
          <a:p>
            <a:pPr lvl="1"/>
            <a:r>
              <a:rPr lang="en-US" sz="1200" dirty="0"/>
              <a:t>Tank Strapping Tables give the actual measured values at various heights which can then be used to extrapolate the quantity for any given measure.</a:t>
            </a:r>
          </a:p>
          <a:p>
            <a:pPr lvl="2"/>
            <a:r>
              <a:rPr lang="en-US" sz="1100" dirty="0"/>
              <a:t>Tanks do not exactly match rated capacity due to not being level, construction variations, and dents and other damage that changes the volume.</a:t>
            </a:r>
          </a:p>
          <a:p>
            <a:pPr lvl="1"/>
            <a:r>
              <a:rPr lang="en-US" sz="1200" dirty="0"/>
              <a:t>Every railcar is unique and has its own strapping table.</a:t>
            </a:r>
          </a:p>
          <a:p>
            <a:pPr lvl="2"/>
            <a:r>
              <a:rPr lang="en-US" sz="1100" dirty="0"/>
              <a:t>Difficult to calculate formulaically because it is a cylinder on its side with spherical shapes at each end.</a:t>
            </a:r>
          </a:p>
          <a:p>
            <a:pPr lvl="3"/>
            <a:r>
              <a:rPr lang="en-US" sz="1050" dirty="0"/>
              <a:t>Requires complex calculus and any dimension off spec (length, diameter, shape of spherical end) will result in significant variation from actual values.</a:t>
            </a:r>
          </a:p>
          <a:p>
            <a:pPr lvl="1"/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679333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39309"/>
            <a:ext cx="9143999" cy="1824093"/>
          </a:xfrm>
        </p:spPr>
        <p:txBody>
          <a:bodyPr anchor="ctr"/>
          <a:lstStyle/>
          <a:p>
            <a:pPr algn="ctr"/>
            <a:r>
              <a:rPr lang="en-US" sz="3200" dirty="0" smtClean="0"/>
              <a:t>Refined Products </a:t>
            </a:r>
            <a:br>
              <a:rPr lang="en-US" sz="3200" dirty="0" smtClean="0"/>
            </a:br>
            <a:r>
              <a:rPr lang="en-US" sz="3200" dirty="0" smtClean="0"/>
              <a:t>Characteristics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002128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D67AD"/>
                </a:solidFill>
              </a:rPr>
              <a:t>Refined Products Distillates</a:t>
            </a:r>
            <a:endParaRPr lang="en-US" dirty="0">
              <a:solidFill>
                <a:srgbClr val="0D67AD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400" b="1" dirty="0" smtClean="0"/>
              <a:t>Distillates are Intermediate Products from the Refining Process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200" b="1" dirty="0" smtClean="0"/>
              <a:t>Light Gas</a:t>
            </a:r>
          </a:p>
          <a:p>
            <a:pPr marL="1141413" lvl="2" indent="-285750">
              <a:buFont typeface="Arial" panose="020B0604020202020204" pitchFamily="34" charset="0"/>
              <a:buChar char="•"/>
            </a:pPr>
            <a:r>
              <a:rPr lang="en-US" sz="1100" dirty="0" smtClean="0"/>
              <a:t>Becomes Liquefied Petroleum Gas (LPG) </a:t>
            </a:r>
          </a:p>
          <a:p>
            <a:pPr marL="1141413" lvl="2" indent="-285750">
              <a:buFont typeface="Arial" panose="020B0604020202020204" pitchFamily="34" charset="0"/>
              <a:buChar char="•"/>
            </a:pPr>
            <a:r>
              <a:rPr lang="en-US" sz="1100" dirty="0" smtClean="0"/>
              <a:t>Becomes Propane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200" b="1" dirty="0" smtClean="0"/>
              <a:t>Naphtha</a:t>
            </a:r>
          </a:p>
          <a:p>
            <a:pPr marL="1141413" lvl="2" indent="-285750">
              <a:buFont typeface="Arial" panose="020B0604020202020204" pitchFamily="34" charset="0"/>
              <a:buChar char="•"/>
            </a:pPr>
            <a:r>
              <a:rPr lang="en-US" sz="1100" dirty="0" smtClean="0"/>
              <a:t>Commodity used as Feedstock for Chemical Plants</a:t>
            </a:r>
          </a:p>
          <a:p>
            <a:pPr marL="1141413" lvl="2" indent="-285750">
              <a:buFont typeface="Arial" panose="020B0604020202020204" pitchFamily="34" charset="0"/>
              <a:buChar char="•"/>
            </a:pPr>
            <a:r>
              <a:rPr lang="en-US" sz="1100" dirty="0" smtClean="0"/>
              <a:t>Reformate &gt;&gt;&gt; Eventually Gasoline Blendstock</a:t>
            </a:r>
            <a:endParaRPr lang="en-US" sz="11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200" b="1" dirty="0" smtClean="0"/>
              <a:t>Kerosene</a:t>
            </a:r>
          </a:p>
          <a:p>
            <a:pPr marL="1141413" lvl="2" indent="-285750">
              <a:buFont typeface="Arial" panose="020B0604020202020204" pitchFamily="34" charset="0"/>
              <a:buChar char="•"/>
            </a:pPr>
            <a:r>
              <a:rPr lang="en-US" sz="1100" dirty="0" smtClean="0"/>
              <a:t>Becomes Jet Fuel</a:t>
            </a:r>
          </a:p>
          <a:p>
            <a:pPr marL="1141413" lvl="2" indent="-285750">
              <a:buFont typeface="Arial" panose="020B0604020202020204" pitchFamily="34" charset="0"/>
              <a:buChar char="•"/>
            </a:pPr>
            <a:r>
              <a:rPr lang="en-US" sz="1100" dirty="0" smtClean="0"/>
              <a:t>Commodity Kerosene used as lamp oil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200" b="1" dirty="0" smtClean="0"/>
              <a:t>Light Gas Oil</a:t>
            </a:r>
          </a:p>
          <a:p>
            <a:pPr marL="1141413" lvl="2" indent="-285750">
              <a:buFont typeface="Arial" panose="020B0604020202020204" pitchFamily="34" charset="0"/>
              <a:buChar char="•"/>
            </a:pPr>
            <a:r>
              <a:rPr lang="en-US" sz="1100" dirty="0"/>
              <a:t>Becomes </a:t>
            </a:r>
            <a:r>
              <a:rPr lang="en-US" sz="1100" dirty="0" smtClean="0"/>
              <a:t>Diesel Fuel</a:t>
            </a:r>
            <a:endParaRPr lang="en-US" sz="1100" dirty="0"/>
          </a:p>
          <a:p>
            <a:pPr marL="1141413" lvl="2" indent="-285750">
              <a:buFont typeface="Arial" panose="020B0604020202020204" pitchFamily="34" charset="0"/>
              <a:buChar char="•"/>
            </a:pPr>
            <a:r>
              <a:rPr lang="en-US" sz="1100" dirty="0" smtClean="0"/>
              <a:t>Gasoline Blendstock</a:t>
            </a:r>
            <a:endParaRPr lang="en-US" sz="11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200" b="1" dirty="0" smtClean="0"/>
              <a:t>Heavy Gas Oil</a:t>
            </a:r>
            <a:r>
              <a:rPr lang="en-US" sz="1200" b="1" dirty="0"/>
              <a:t>	</a:t>
            </a:r>
            <a:endParaRPr lang="en-US" sz="1200" b="1" dirty="0" smtClean="0"/>
          </a:p>
          <a:p>
            <a:pPr marL="1141413" lvl="2" indent="-285750">
              <a:buFont typeface="Arial" panose="020B0604020202020204" pitchFamily="34" charset="0"/>
              <a:buChar char="•"/>
            </a:pPr>
            <a:r>
              <a:rPr lang="en-US" sz="1100" dirty="0"/>
              <a:t>Becomes </a:t>
            </a:r>
            <a:r>
              <a:rPr lang="en-US" sz="1100" dirty="0" smtClean="0"/>
              <a:t>Fuel Oil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995104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D67AD"/>
                </a:solidFill>
              </a:rPr>
              <a:t>Refined Products Feedstocks</a:t>
            </a:r>
            <a:endParaRPr lang="en-US" dirty="0">
              <a:solidFill>
                <a:srgbClr val="0D67AD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400" b="1" dirty="0" smtClean="0"/>
              <a:t>Feedstocks are used by chemical plants and other refineries as process inputs.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200" b="1" dirty="0" smtClean="0"/>
              <a:t>Propylene</a:t>
            </a:r>
          </a:p>
          <a:p>
            <a:pPr marL="1141413" lvl="2" indent="-285750">
              <a:buFont typeface="Arial" panose="020B0604020202020204" pitchFamily="34" charset="0"/>
              <a:buChar char="•"/>
            </a:pPr>
            <a:r>
              <a:rPr lang="en-US" sz="1100" dirty="0" smtClean="0"/>
              <a:t>Feedstock for plastics plants</a:t>
            </a:r>
          </a:p>
          <a:p>
            <a:pPr marL="1485900" lvl="3" indent="-285750">
              <a:buFont typeface="Arial" panose="020B0604020202020204" pitchFamily="34" charset="0"/>
              <a:buChar char="•"/>
            </a:pPr>
            <a:r>
              <a:rPr lang="en-US" sz="900" dirty="0" smtClean="0"/>
              <a:t>PVC – Polyvinyl chloride – Plumbing Pipe and Vinyl Records</a:t>
            </a:r>
          </a:p>
          <a:p>
            <a:pPr marL="1485900" lvl="3" indent="-285750">
              <a:buFont typeface="Arial" panose="020B0604020202020204" pitchFamily="34" charset="0"/>
              <a:buChar char="•"/>
            </a:pPr>
            <a:r>
              <a:rPr lang="en-US" sz="900" dirty="0"/>
              <a:t>Synthetic Fibers </a:t>
            </a:r>
            <a:r>
              <a:rPr lang="en-US" sz="900" dirty="0" smtClean="0"/>
              <a:t>- Acrylics</a:t>
            </a:r>
            <a:endParaRPr lang="en-US" sz="900" dirty="0"/>
          </a:p>
          <a:p>
            <a:pPr marL="1485900" lvl="3" indent="-285750">
              <a:buFont typeface="Arial" panose="020B0604020202020204" pitchFamily="34" charset="0"/>
              <a:buChar char="•"/>
            </a:pPr>
            <a:r>
              <a:rPr lang="en-US" sz="900" dirty="0" smtClean="0"/>
              <a:t>Plastic Films</a:t>
            </a:r>
          </a:p>
          <a:p>
            <a:pPr marL="1485900" lvl="3" indent="-285750">
              <a:buFont typeface="Arial" panose="020B0604020202020204" pitchFamily="34" charset="0"/>
              <a:buChar char="•"/>
            </a:pPr>
            <a:r>
              <a:rPr lang="en-US" sz="900" dirty="0" smtClean="0"/>
              <a:t>Thermoplastics</a:t>
            </a:r>
          </a:p>
          <a:p>
            <a:pPr marL="1485900" lvl="3" indent="-285750">
              <a:buFont typeface="Arial" panose="020B0604020202020204" pitchFamily="34" charset="0"/>
              <a:buChar char="•"/>
            </a:pPr>
            <a:r>
              <a:rPr lang="en-US" sz="900" dirty="0" smtClean="0"/>
              <a:t>Plastic Packaging</a:t>
            </a:r>
          </a:p>
          <a:p>
            <a:pPr marL="1485900" lvl="3" indent="-285750">
              <a:buFont typeface="Arial" panose="020B0604020202020204" pitchFamily="34" charset="0"/>
              <a:buChar char="•"/>
            </a:pPr>
            <a:r>
              <a:rPr lang="en-US" sz="900" dirty="0" smtClean="0"/>
              <a:t>Coolant – Propylene Glycol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200" b="1" dirty="0" smtClean="0"/>
              <a:t>Butylene</a:t>
            </a:r>
          </a:p>
          <a:p>
            <a:pPr marL="1141413" lvl="2" indent="-285750">
              <a:buFont typeface="Arial" panose="020B0604020202020204" pitchFamily="34" charset="0"/>
              <a:buChar char="•"/>
            </a:pPr>
            <a:r>
              <a:rPr lang="en-US" sz="1100" dirty="0" smtClean="0"/>
              <a:t>Feedstock for chemical plants</a:t>
            </a:r>
          </a:p>
          <a:p>
            <a:pPr marL="1485900" lvl="3" indent="-285750">
              <a:buFont typeface="Arial" panose="020B0604020202020204" pitchFamily="34" charset="0"/>
              <a:buChar char="•"/>
            </a:pPr>
            <a:r>
              <a:rPr lang="en-US" sz="900" dirty="0" smtClean="0"/>
              <a:t>Synthetic Rubber</a:t>
            </a:r>
          </a:p>
          <a:p>
            <a:pPr marL="1485900" lvl="3" indent="-285750">
              <a:buFont typeface="Arial" panose="020B0604020202020204" pitchFamily="34" charset="0"/>
              <a:buChar char="•"/>
            </a:pPr>
            <a:r>
              <a:rPr lang="en-US" sz="900" dirty="0" smtClean="0"/>
              <a:t>MTBE – Octane Booster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200" b="1" dirty="0" smtClean="0"/>
              <a:t>Naphtha</a:t>
            </a:r>
          </a:p>
          <a:p>
            <a:pPr marL="1141413" lvl="2" indent="-285750">
              <a:buFont typeface="Arial" panose="020B0604020202020204" pitchFamily="34" charset="0"/>
              <a:buChar char="•"/>
            </a:pPr>
            <a:r>
              <a:rPr lang="en-US" sz="1100" dirty="0" smtClean="0"/>
              <a:t>Feedstock for chemical plants</a:t>
            </a:r>
          </a:p>
          <a:p>
            <a:pPr marL="1485900" lvl="3" indent="-285750">
              <a:buFont typeface="Arial" panose="020B0604020202020204" pitchFamily="34" charset="0"/>
              <a:buChar char="•"/>
            </a:pPr>
            <a:r>
              <a:rPr lang="en-US" sz="900" dirty="0" smtClean="0"/>
              <a:t>Catalytic Cracking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200" b="1" dirty="0" smtClean="0"/>
              <a:t>Sulfur</a:t>
            </a:r>
          </a:p>
          <a:p>
            <a:pPr marL="1141413" lvl="2" indent="-285750">
              <a:buFont typeface="Arial" panose="020B0604020202020204" pitchFamily="34" charset="0"/>
              <a:buChar char="•"/>
            </a:pPr>
            <a:r>
              <a:rPr lang="en-US" sz="1100" dirty="0" smtClean="0"/>
              <a:t>Feedstock for agricultural chemical plants</a:t>
            </a:r>
          </a:p>
          <a:p>
            <a:pPr marL="1485900" lvl="3" indent="-285750">
              <a:buFont typeface="Arial" panose="020B0604020202020204" pitchFamily="34" charset="0"/>
              <a:buChar char="•"/>
            </a:pPr>
            <a:r>
              <a:rPr lang="en-US" sz="900" dirty="0" smtClean="0"/>
              <a:t>Pesticides</a:t>
            </a:r>
          </a:p>
          <a:p>
            <a:pPr marL="1485900" lvl="3" indent="-285750">
              <a:buFont typeface="Arial" panose="020B0604020202020204" pitchFamily="34" charset="0"/>
              <a:buChar char="•"/>
            </a:pPr>
            <a:r>
              <a:rPr lang="en-US" sz="900" dirty="0" smtClean="0"/>
              <a:t>Fungicides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120669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Blendstocks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400" b="1" dirty="0" smtClean="0"/>
              <a:t>Gasoline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200" b="1" dirty="0" smtClean="0"/>
              <a:t>Notional Products.  Actual output is specific to refineries.</a:t>
            </a:r>
            <a:endParaRPr lang="en-US" sz="1200" b="1" dirty="0"/>
          </a:p>
          <a:p>
            <a:pPr lvl="2"/>
            <a:r>
              <a:rPr lang="en-US" sz="1100" dirty="0" smtClean="0"/>
              <a:t>CBOB = Conventional Blendstock for Oxygenate Blending</a:t>
            </a:r>
          </a:p>
          <a:p>
            <a:pPr lvl="3"/>
            <a:r>
              <a:rPr lang="en-US" sz="1000" dirty="0"/>
              <a:t>Already blended, except for the 10% Ethanol</a:t>
            </a:r>
          </a:p>
          <a:p>
            <a:pPr lvl="2"/>
            <a:r>
              <a:rPr lang="en-US" sz="1100" dirty="0" smtClean="0"/>
              <a:t>RBOB = Reformulated Blendstock for Oxygenate Blending</a:t>
            </a:r>
          </a:p>
          <a:p>
            <a:pPr lvl="3"/>
            <a:r>
              <a:rPr lang="en-US" sz="1000" dirty="0" smtClean="0"/>
              <a:t>Already blended, except for the 10% Ethanol</a:t>
            </a:r>
          </a:p>
          <a:p>
            <a:pPr lvl="3"/>
            <a:r>
              <a:rPr lang="en-US" sz="1000" dirty="0" smtClean="0"/>
              <a:t>Cleaner than CBOB, used in designated areas, like Houston.</a:t>
            </a:r>
          </a:p>
          <a:p>
            <a:pPr lvl="2"/>
            <a:r>
              <a:rPr lang="en-US" sz="1100" dirty="0" smtClean="0"/>
              <a:t>CARBOB = California Air Resources Board Oxygenate Blendstock</a:t>
            </a:r>
          </a:p>
          <a:p>
            <a:pPr lvl="3"/>
            <a:r>
              <a:rPr lang="en-US" sz="1000" dirty="0"/>
              <a:t>Already blended, except for the 10% </a:t>
            </a:r>
            <a:r>
              <a:rPr lang="en-US" sz="1000" dirty="0" smtClean="0"/>
              <a:t>Ethanol</a:t>
            </a:r>
          </a:p>
          <a:p>
            <a:pPr lvl="3"/>
            <a:r>
              <a:rPr lang="en-US" sz="1000" dirty="0" smtClean="0"/>
              <a:t>Cleaner than RBOB.</a:t>
            </a:r>
          </a:p>
          <a:p>
            <a:pPr lvl="3"/>
            <a:r>
              <a:rPr lang="en-US" sz="1000" dirty="0" smtClean="0"/>
              <a:t>Mandated by California</a:t>
            </a:r>
          </a:p>
          <a:p>
            <a:pPr lvl="2"/>
            <a:r>
              <a:rPr lang="en-US" sz="1100" dirty="0" smtClean="0"/>
              <a:t>Also have different Octanes:  87, 91, 93</a:t>
            </a:r>
          </a:p>
          <a:p>
            <a:pPr lvl="2"/>
            <a:r>
              <a:rPr lang="en-US" sz="1100" dirty="0" smtClean="0"/>
              <a:t>Also have seasonal blends:  Summer and Winter (more or less Butane)</a:t>
            </a:r>
            <a:endParaRPr lang="en-US" sz="1100" dirty="0"/>
          </a:p>
          <a:p>
            <a:pPr lvl="3"/>
            <a:endParaRPr lang="en-US" sz="300" dirty="0"/>
          </a:p>
          <a:p>
            <a:r>
              <a:rPr lang="en-US" sz="1400" b="1" dirty="0" smtClean="0"/>
              <a:t>Diesel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200" b="1" dirty="0"/>
              <a:t>Notional Products.  Actual output is specific to refineries.</a:t>
            </a:r>
          </a:p>
          <a:p>
            <a:pPr lvl="2"/>
            <a:r>
              <a:rPr lang="en-US" sz="1100" dirty="0" smtClean="0"/>
              <a:t>ULSD </a:t>
            </a:r>
            <a:r>
              <a:rPr lang="en-US" sz="1100" dirty="0"/>
              <a:t>= </a:t>
            </a:r>
            <a:r>
              <a:rPr lang="en-US" sz="1100" dirty="0" smtClean="0"/>
              <a:t>Ultra Low Sulfur Diesel</a:t>
            </a:r>
            <a:endParaRPr lang="en-US" sz="1100" dirty="0"/>
          </a:p>
          <a:p>
            <a:pPr lvl="3"/>
            <a:r>
              <a:rPr lang="en-US" sz="1000" dirty="0" smtClean="0"/>
              <a:t>15 ppm Sulfur Content</a:t>
            </a:r>
            <a:endParaRPr lang="en-US" sz="1000" dirty="0"/>
          </a:p>
          <a:p>
            <a:pPr lvl="2"/>
            <a:r>
              <a:rPr lang="en-US" sz="1100" dirty="0" smtClean="0"/>
              <a:t>Biodiesel</a:t>
            </a:r>
          </a:p>
          <a:p>
            <a:pPr lvl="3"/>
            <a:r>
              <a:rPr lang="en-US" sz="1050" dirty="0" smtClean="0"/>
              <a:t>B100, B10, FAME 5, 10, etc. (% of diesel from biofuel products)</a:t>
            </a:r>
          </a:p>
          <a:p>
            <a:pPr lvl="3"/>
            <a:r>
              <a:rPr lang="en-US" sz="1050" dirty="0" smtClean="0"/>
              <a:t>Huge variety of biofuel sources (used cooking oil, plant products, methanol and ethanol derivatives)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1376691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End Products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400" b="1" dirty="0" smtClean="0"/>
              <a:t>LPG (Liquefied Petroleum Gas)</a:t>
            </a:r>
            <a:endParaRPr lang="en-US" sz="14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/>
              <a:t>Propane – Cooking Fuel and Heating Fuel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/>
              <a:t>Isobutane – Cooking Fuel and Heating Fuel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/>
              <a:t>R290, R290a, R600, R600a - Refrigerant</a:t>
            </a:r>
            <a:endParaRPr lang="en-US" sz="1200" dirty="0"/>
          </a:p>
          <a:p>
            <a:r>
              <a:rPr lang="en-US" sz="1400" b="1" dirty="0"/>
              <a:t>Gasoline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/>
              <a:t>UNLD 87, UNLD 91, UNLD 93 = Gasoline for Cars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100" dirty="0" smtClean="0"/>
              <a:t>UNLD 87 + UNLD 91 = UNLD 89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err="1" smtClean="0"/>
              <a:t>AvGas</a:t>
            </a:r>
            <a:r>
              <a:rPr lang="en-US" sz="1200" dirty="0"/>
              <a:t> </a:t>
            </a:r>
            <a:r>
              <a:rPr lang="en-US" sz="1200" dirty="0" smtClean="0"/>
              <a:t>– Aviation Gasoline for Light Planes (100 Octane)</a:t>
            </a:r>
            <a:endParaRPr lang="en-US" sz="1100" dirty="0"/>
          </a:p>
          <a:p>
            <a:r>
              <a:rPr lang="en-US" sz="1400" b="1" dirty="0"/>
              <a:t>Naphtha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/>
              <a:t>Naphtha – Reformate to make CBOB and RBOB, Fuel, and Solvent</a:t>
            </a:r>
          </a:p>
          <a:p>
            <a:r>
              <a:rPr lang="en-US" sz="1400" b="1" dirty="0" smtClean="0"/>
              <a:t>Kerosene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/>
              <a:t>Jet A – Commercial Airliner Jet Fuel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/>
              <a:t>Jet B – Commercial Airliner Fuel for extremely cold climates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/>
              <a:t>JP5 – A Current Standard USAF Jet Fuel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/>
              <a:t>JP8 – Another Current Standard USAF Jet Fuel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/>
              <a:t>Kerosene – Lamp Oil, Heating and Cooking</a:t>
            </a:r>
            <a:endParaRPr lang="en-US" sz="1200" dirty="0"/>
          </a:p>
          <a:p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1299421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479" y="229679"/>
            <a:ext cx="7772400" cy="548879"/>
          </a:xfrm>
        </p:spPr>
        <p:txBody>
          <a:bodyPr/>
          <a:lstStyle/>
          <a:p>
            <a:r>
              <a:rPr lang="en-US" sz="2400" dirty="0" smtClean="0"/>
              <a:t>5 Questions - Part 2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888521"/>
            <a:ext cx="8125691" cy="3740629"/>
          </a:xfrm>
        </p:spPr>
        <p:txBody>
          <a:bodyPr/>
          <a:lstStyle/>
          <a:p>
            <a:pPr marL="514350" indent="-514350">
              <a:buAutoNum type="arabicPeriod" startAt="3"/>
            </a:pPr>
            <a:r>
              <a:rPr lang="en-US" sz="2400" b="1" i="1" dirty="0" smtClean="0"/>
              <a:t>Where is West Texas Intermediate Oil  </a:t>
            </a:r>
            <a:r>
              <a:rPr lang="en-US" sz="2400" b="1" i="1" dirty="0"/>
              <a:t>d</a:t>
            </a:r>
            <a:r>
              <a:rPr lang="en-US" sz="2400" b="1" i="1" dirty="0" smtClean="0"/>
              <a:t>elivered and priced?</a:t>
            </a:r>
          </a:p>
          <a:p>
            <a:pPr marL="514350" indent="-514350">
              <a:buAutoNum type="arabicPeriod" startAt="3"/>
            </a:pPr>
            <a:endParaRPr lang="en-US" sz="2400" b="1" i="1" dirty="0" smtClean="0"/>
          </a:p>
          <a:p>
            <a:pPr marL="514350" indent="-514350">
              <a:buAutoNum type="arabicPeriod" startAt="3"/>
            </a:pPr>
            <a:endParaRPr lang="en-US" sz="2400" b="1" i="1" dirty="0"/>
          </a:p>
          <a:p>
            <a:pPr marL="514350" indent="-514350">
              <a:buAutoNum type="arabicPeriod" startAt="3"/>
            </a:pPr>
            <a:r>
              <a:rPr lang="en-US" sz="2400" b="1" i="1" dirty="0" smtClean="0"/>
              <a:t>What are the outputs of a oil well?</a:t>
            </a:r>
          </a:p>
          <a:p>
            <a:pPr marL="514350" indent="-514350">
              <a:buAutoNum type="arabicPeriod" startAt="3"/>
            </a:pPr>
            <a:endParaRPr lang="en-US" sz="2400" b="1" i="1" dirty="0" smtClean="0"/>
          </a:p>
          <a:p>
            <a:pPr marL="514350" indent="-514350">
              <a:buAutoNum type="arabicPeriod" startAt="3"/>
            </a:pPr>
            <a:endParaRPr lang="en-US" sz="2400" b="1" i="1" dirty="0"/>
          </a:p>
          <a:p>
            <a:pPr marL="514350" indent="-514350">
              <a:buAutoNum type="arabicPeriod" startAt="3"/>
            </a:pPr>
            <a:r>
              <a:rPr lang="en-US" sz="2400" b="1" i="1" dirty="0" smtClean="0"/>
              <a:t>How many gallons are in a </a:t>
            </a:r>
            <a:r>
              <a:rPr lang="en-US" sz="2400" b="1" i="1" dirty="0" err="1" smtClean="0"/>
              <a:t>Bbl</a:t>
            </a:r>
            <a:r>
              <a:rPr lang="en-US" sz="2400" b="1" i="1" dirty="0" smtClean="0"/>
              <a:t> of crude oil?</a:t>
            </a:r>
            <a:endParaRPr lang="en-US" sz="2400" b="1" i="1" dirty="0"/>
          </a:p>
        </p:txBody>
      </p:sp>
      <p:sp>
        <p:nvSpPr>
          <p:cNvPr id="7" name="TextBox 6">
            <a:hlinkClick r:id="rId2" action="ppaction://hlinksldjump"/>
          </p:cNvPr>
          <p:cNvSpPr txBox="1"/>
          <p:nvPr/>
        </p:nvSpPr>
        <p:spPr>
          <a:xfrm>
            <a:off x="2243719" y="1276366"/>
            <a:ext cx="1082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Hyperlink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hlinkClick r:id="rId3" action="ppaction://hlinksldjump"/>
          </p:cNvPr>
          <p:cNvSpPr txBox="1"/>
          <p:nvPr/>
        </p:nvSpPr>
        <p:spPr>
          <a:xfrm>
            <a:off x="5724110" y="2375064"/>
            <a:ext cx="1082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Hyperlink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hlinkClick r:id="rId3" action="ppaction://hlinksldjump"/>
          </p:cNvPr>
          <p:cNvSpPr txBox="1"/>
          <p:nvPr/>
        </p:nvSpPr>
        <p:spPr>
          <a:xfrm>
            <a:off x="6716482" y="3484394"/>
            <a:ext cx="1082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Hyperlink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9170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End Products </a:t>
            </a:r>
            <a:r>
              <a:rPr lang="en-US" sz="2400" dirty="0" smtClean="0"/>
              <a:t>(Continued)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800" b="1" dirty="0"/>
          </a:p>
          <a:p>
            <a:r>
              <a:rPr lang="en-US" sz="1400" b="1" dirty="0"/>
              <a:t>Diesel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/>
              <a:t>ULSD – Ultra Low Sulfur Diesel – Truck and Heavy Equipment Fuel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/>
              <a:t>B10 – 10% Biodiesel – Truck and Heavy Equipment Fuel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/>
              <a:t>B05 </a:t>
            </a:r>
            <a:r>
              <a:rPr lang="en-US" sz="1200" dirty="0"/>
              <a:t>– </a:t>
            </a:r>
            <a:r>
              <a:rPr lang="en-US" sz="1200" dirty="0" smtClean="0"/>
              <a:t>5% </a:t>
            </a:r>
            <a:r>
              <a:rPr lang="en-US" sz="1200" dirty="0"/>
              <a:t>Biodiesel – Truck and Heavy Equipment </a:t>
            </a:r>
            <a:r>
              <a:rPr lang="en-US" sz="1200" dirty="0" smtClean="0"/>
              <a:t>Fuel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/>
              <a:t>B100 – 100% Biodiesel – Truck and Heavy Equipment Fuel – Technically not a refined product</a:t>
            </a:r>
            <a:endParaRPr lang="en-US" sz="1200" dirty="0"/>
          </a:p>
          <a:p>
            <a:r>
              <a:rPr lang="en-US" sz="1400" b="1" dirty="0" smtClean="0"/>
              <a:t>Lubricant Oils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/>
              <a:t>10W 40 – Oil for Car Engine Lubrication</a:t>
            </a:r>
            <a:endParaRPr lang="en-US" sz="1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/>
              <a:t>5W 30 – Oil for Small Engine Lubrication</a:t>
            </a:r>
            <a:endParaRPr lang="en-US" sz="1200" dirty="0"/>
          </a:p>
          <a:p>
            <a:r>
              <a:rPr lang="en-US" sz="1400" b="1" dirty="0" smtClean="0"/>
              <a:t>Fuel Oils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/>
              <a:t>Heating Oil – Oil for heating homes and businesses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/>
              <a:t>Bunker Fuel – Oil used for fueling vessels</a:t>
            </a:r>
          </a:p>
          <a:p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3866400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End Products </a:t>
            </a:r>
            <a:r>
              <a:rPr lang="en-US" sz="2400" dirty="0" smtClean="0"/>
              <a:t>(Continued)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6275" y="1200151"/>
            <a:ext cx="7772400" cy="3428999"/>
          </a:xfrm>
        </p:spPr>
        <p:txBody>
          <a:bodyPr/>
          <a:lstStyle/>
          <a:p>
            <a:endParaRPr lang="en-US" sz="800" b="1" dirty="0"/>
          </a:p>
          <a:p>
            <a:r>
              <a:rPr lang="en-US" sz="1400" b="1" dirty="0"/>
              <a:t>Paraffin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Paraffin – Rocket Fuel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Paraffin Wax – Thick Liquid when heated and solid when cooled used in Candles and Lubricating Coatings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Vaseline – Petroleum Jelly for Medical and Cosmetic Uses</a:t>
            </a:r>
          </a:p>
          <a:p>
            <a:r>
              <a:rPr lang="en-US" sz="1400" b="1" dirty="0"/>
              <a:t>Asphalt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Asphalt – Thick liquid when heated and solid when cooled used for </a:t>
            </a:r>
            <a:r>
              <a:rPr lang="en-US" sz="1200" dirty="0" smtClean="0"/>
              <a:t>Roadbeds</a:t>
            </a:r>
            <a:endParaRPr lang="en-US" sz="1200" b="1" dirty="0" smtClean="0"/>
          </a:p>
          <a:p>
            <a:r>
              <a:rPr lang="en-US" sz="1400" b="1" dirty="0" smtClean="0"/>
              <a:t>Petroleum </a:t>
            </a:r>
            <a:r>
              <a:rPr lang="en-US" sz="1400" b="1" dirty="0"/>
              <a:t>Coke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err="1" smtClean="0"/>
              <a:t>PetCoke</a:t>
            </a:r>
            <a:r>
              <a:rPr lang="en-US" sz="1200" dirty="0" smtClean="0"/>
              <a:t> – Solid Fuel for Cement Kilns and Power Plants</a:t>
            </a:r>
            <a:endParaRPr lang="en-US" sz="1200" dirty="0"/>
          </a:p>
          <a:p>
            <a:r>
              <a:rPr lang="en-US" sz="1400" b="1" dirty="0"/>
              <a:t>Sulfur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/>
              <a:t>Sulfur – Solid used in Matches, Medicines and Food Processing (Wine)</a:t>
            </a:r>
            <a:endParaRPr lang="en-US" sz="1200" dirty="0"/>
          </a:p>
          <a:p>
            <a:r>
              <a:rPr lang="en-US" sz="1400" b="1" dirty="0" smtClean="0"/>
              <a:t>Olefins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/>
              <a:t>Olefin – Used as a base to make olefin fibers used in rugs, plastics, and synthetic rubber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88927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End Products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86174" y="1200151"/>
            <a:ext cx="1905001" cy="3809999"/>
          </a:xfrm>
        </p:spPr>
        <p:txBody>
          <a:bodyPr/>
          <a:lstStyle/>
          <a:p>
            <a:r>
              <a:rPr lang="en-US" sz="1400" b="1" dirty="0" smtClean="0"/>
              <a:t>LPG</a:t>
            </a:r>
          </a:p>
          <a:p>
            <a:endParaRPr lang="en-US" sz="800" b="1" dirty="0" smtClean="0"/>
          </a:p>
          <a:p>
            <a:r>
              <a:rPr lang="en-US" sz="1400" b="1" dirty="0" smtClean="0"/>
              <a:t>Gasoline</a:t>
            </a:r>
          </a:p>
          <a:p>
            <a:endParaRPr lang="en-US" sz="800" b="1" dirty="0" smtClean="0"/>
          </a:p>
          <a:p>
            <a:r>
              <a:rPr lang="en-US" sz="1400" b="1" dirty="0" smtClean="0"/>
              <a:t>Naphtha</a:t>
            </a:r>
          </a:p>
          <a:p>
            <a:endParaRPr lang="en-US" sz="800" b="1" dirty="0" smtClean="0"/>
          </a:p>
          <a:p>
            <a:r>
              <a:rPr lang="en-US" sz="1400" b="1" dirty="0" smtClean="0"/>
              <a:t>Kerosene</a:t>
            </a:r>
          </a:p>
          <a:p>
            <a:endParaRPr lang="en-US" sz="800" b="1" dirty="0" smtClean="0"/>
          </a:p>
          <a:p>
            <a:r>
              <a:rPr lang="en-US" sz="1400" b="1" dirty="0" smtClean="0"/>
              <a:t>Diesel</a:t>
            </a:r>
          </a:p>
          <a:p>
            <a:endParaRPr lang="en-US" sz="800" b="1" dirty="0" smtClean="0"/>
          </a:p>
          <a:p>
            <a:r>
              <a:rPr lang="en-US" sz="1400" b="1" dirty="0" smtClean="0"/>
              <a:t>Lubricant Oils</a:t>
            </a:r>
          </a:p>
          <a:p>
            <a:endParaRPr lang="en-US" sz="800" b="1" dirty="0" smtClean="0"/>
          </a:p>
          <a:p>
            <a:r>
              <a:rPr lang="en-US" sz="1400" b="1" dirty="0" smtClean="0"/>
              <a:t>Paraffin</a:t>
            </a:r>
          </a:p>
          <a:p>
            <a:endParaRPr lang="en-US" sz="800" b="1" dirty="0" smtClean="0"/>
          </a:p>
          <a:p>
            <a:r>
              <a:rPr lang="en-US" sz="1400" b="1" dirty="0" smtClean="0"/>
              <a:t>Asphalt</a:t>
            </a:r>
          </a:p>
          <a:p>
            <a:endParaRPr lang="en-US" sz="800" b="1" dirty="0" smtClean="0"/>
          </a:p>
          <a:p>
            <a:r>
              <a:rPr lang="en-US" sz="1400" b="1" dirty="0" smtClean="0"/>
              <a:t>Petroleum Coke</a:t>
            </a:r>
          </a:p>
          <a:p>
            <a:endParaRPr lang="en-US" sz="800" b="1" dirty="0" smtClean="0"/>
          </a:p>
          <a:p>
            <a:r>
              <a:rPr lang="en-US" sz="1400" b="1" dirty="0" smtClean="0"/>
              <a:t>Sulfur</a:t>
            </a:r>
          </a:p>
          <a:p>
            <a:endParaRPr lang="en-US" sz="800" b="1" dirty="0" smtClean="0"/>
          </a:p>
          <a:p>
            <a:r>
              <a:rPr lang="en-US" sz="1400" b="1" dirty="0" smtClean="0"/>
              <a:t>Olefins</a:t>
            </a:r>
            <a:endParaRPr lang="en-US" sz="1050" dirty="0"/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2952751" y="1304925"/>
            <a:ext cx="1" cy="3467100"/>
          </a:xfrm>
          <a:prstGeom prst="straightConnector1">
            <a:avLst/>
          </a:prstGeom>
          <a:ln w="38100"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730109" y="1361301"/>
            <a:ext cx="12226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b="1" dirty="0" smtClean="0"/>
              <a:t>High API Gravity</a:t>
            </a:r>
            <a:endParaRPr lang="en-US" sz="12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759283" y="4495026"/>
            <a:ext cx="1193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b="1" dirty="0" smtClean="0"/>
              <a:t>Low API Gravity</a:t>
            </a:r>
            <a:endParaRPr lang="en-US" sz="1200" b="1" dirty="0"/>
          </a:p>
        </p:txBody>
      </p:sp>
      <p:sp>
        <p:nvSpPr>
          <p:cNvPr id="16" name="TextBox 15"/>
          <p:cNvSpPr txBox="1"/>
          <p:nvPr/>
        </p:nvSpPr>
        <p:spPr>
          <a:xfrm rot="16200000">
            <a:off x="2627407" y="2739508"/>
            <a:ext cx="1020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QUALITY</a:t>
            </a:r>
            <a:endParaRPr lang="en-US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5569357" y="4028481"/>
            <a:ext cx="9439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Low Value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569357" y="1939271"/>
            <a:ext cx="9794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3B7911"/>
                </a:solidFill>
              </a:rPr>
              <a:t>High Value</a:t>
            </a:r>
            <a:endParaRPr lang="en-US" sz="1400" b="1" dirty="0">
              <a:solidFill>
                <a:srgbClr val="3B7911"/>
              </a:solidFill>
            </a:endParaRPr>
          </a:p>
        </p:txBody>
      </p:sp>
      <p:cxnSp>
        <p:nvCxnSpPr>
          <p:cNvPr id="20" name="Straight Arrow Connector 19"/>
          <p:cNvCxnSpPr>
            <a:stCxn id="18" idx="1"/>
          </p:cNvCxnSpPr>
          <p:nvPr/>
        </p:nvCxnSpPr>
        <p:spPr>
          <a:xfrm flipH="1" flipV="1">
            <a:off x="4572001" y="1724026"/>
            <a:ext cx="997356" cy="369134"/>
          </a:xfrm>
          <a:prstGeom prst="straightConnector1">
            <a:avLst/>
          </a:prstGeom>
          <a:ln w="19050">
            <a:solidFill>
              <a:srgbClr val="3B791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18" idx="1"/>
          </p:cNvCxnSpPr>
          <p:nvPr/>
        </p:nvCxnSpPr>
        <p:spPr>
          <a:xfrm flipH="1">
            <a:off x="4572001" y="2093160"/>
            <a:ext cx="997356" cy="249990"/>
          </a:xfrm>
          <a:prstGeom prst="straightConnector1">
            <a:avLst/>
          </a:prstGeom>
          <a:ln w="19050">
            <a:solidFill>
              <a:srgbClr val="3B791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4333875" y="2093160"/>
            <a:ext cx="1235483" cy="583365"/>
          </a:xfrm>
          <a:prstGeom prst="straightConnector1">
            <a:avLst/>
          </a:prstGeom>
          <a:ln w="19050">
            <a:solidFill>
              <a:srgbClr val="3B791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>
            <a:off x="4886325" y="2093160"/>
            <a:ext cx="683032" cy="945315"/>
          </a:xfrm>
          <a:prstGeom prst="straightConnector1">
            <a:avLst/>
          </a:prstGeom>
          <a:ln w="19050">
            <a:solidFill>
              <a:srgbClr val="3B791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stCxn id="17" idx="1"/>
          </p:cNvCxnSpPr>
          <p:nvPr/>
        </p:nvCxnSpPr>
        <p:spPr>
          <a:xfrm flipH="1" flipV="1">
            <a:off x="5038725" y="4028481"/>
            <a:ext cx="530632" cy="153889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stCxn id="17" idx="1"/>
          </p:cNvCxnSpPr>
          <p:nvPr/>
        </p:nvCxnSpPr>
        <p:spPr>
          <a:xfrm flipH="1">
            <a:off x="4476750" y="4182370"/>
            <a:ext cx="1092607" cy="23723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flipV="1">
            <a:off x="6791326" y="1304925"/>
            <a:ext cx="1" cy="3467100"/>
          </a:xfrm>
          <a:prstGeom prst="straightConnector1">
            <a:avLst/>
          </a:prstGeom>
          <a:ln w="38100"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 rot="16200000">
            <a:off x="6574441" y="2749034"/>
            <a:ext cx="8031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VALUE</a:t>
            </a:r>
            <a:endParaRPr lang="en-US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2088733" y="1650644"/>
            <a:ext cx="8640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b="1" dirty="0" smtClean="0"/>
              <a:t>Low Sulfur</a:t>
            </a:r>
            <a:endParaRPr lang="en-US" sz="1200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2046650" y="4218027"/>
            <a:ext cx="8931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b="1" dirty="0" smtClean="0"/>
              <a:t>High Sulfur</a:t>
            </a: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226414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Refined Products Quality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6275" y="1200151"/>
            <a:ext cx="7772400" cy="3428999"/>
          </a:xfrm>
        </p:spPr>
        <p:txBody>
          <a:bodyPr/>
          <a:lstStyle/>
          <a:p>
            <a:r>
              <a:rPr lang="en-US" sz="1400" b="1" dirty="0" smtClean="0"/>
              <a:t>Quality is very complex and determined by many means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Octane – Gasoline - Resistance to Knocking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Sulfur – Gasoline and Diesel - % of Sulfur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Percentage of Additives – Gasoline and Diesel - % Ethanol or % Biofuel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Viscosity – Lubricant oil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RVP – Reid Vapor Pressure – Gasoline - Volatility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1354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39309"/>
            <a:ext cx="9143999" cy="1824093"/>
          </a:xfrm>
        </p:spPr>
        <p:txBody>
          <a:bodyPr anchor="ctr"/>
          <a:lstStyle/>
          <a:p>
            <a:pPr algn="ctr"/>
            <a:r>
              <a:rPr lang="en-US" sz="3200" dirty="0" smtClean="0"/>
              <a:t>Crude </a:t>
            </a:r>
            <a:br>
              <a:rPr lang="en-US" sz="3200" dirty="0" smtClean="0"/>
            </a:br>
            <a:r>
              <a:rPr lang="en-US" sz="3200" dirty="0" smtClean="0"/>
              <a:t>Gathering &amp; Logistics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46933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914990" y="1716684"/>
            <a:ext cx="7202435" cy="3231308"/>
            <a:chOff x="176961" y="1089799"/>
            <a:chExt cx="9603247" cy="4308410"/>
          </a:xfrm>
        </p:grpSpPr>
        <p:grpSp>
          <p:nvGrpSpPr>
            <p:cNvPr id="16" name="Group 15"/>
            <p:cNvGrpSpPr/>
            <p:nvPr/>
          </p:nvGrpSpPr>
          <p:grpSpPr>
            <a:xfrm>
              <a:off x="4294261" y="3434891"/>
              <a:ext cx="1837275" cy="1839788"/>
              <a:chOff x="3720834" y="4519353"/>
              <a:chExt cx="1837275" cy="1839788"/>
            </a:xfrm>
          </p:grpSpPr>
          <p:grpSp>
            <p:nvGrpSpPr>
              <p:cNvPr id="1921" name="Group 1920"/>
              <p:cNvGrpSpPr/>
              <p:nvPr/>
            </p:nvGrpSpPr>
            <p:grpSpPr>
              <a:xfrm rot="840000">
                <a:off x="3720834" y="4519353"/>
                <a:ext cx="1837275" cy="1839788"/>
                <a:chOff x="2946481" y="2309957"/>
                <a:chExt cx="1837275" cy="1839788"/>
              </a:xfrm>
            </p:grpSpPr>
            <p:grpSp>
              <p:nvGrpSpPr>
                <p:cNvPr id="1922" name="Group 1921"/>
                <p:cNvGrpSpPr/>
                <p:nvPr/>
              </p:nvGrpSpPr>
              <p:grpSpPr>
                <a:xfrm>
                  <a:off x="2946481" y="2309957"/>
                  <a:ext cx="1837275" cy="1839788"/>
                  <a:chOff x="2946481" y="2309957"/>
                  <a:chExt cx="1837275" cy="1839788"/>
                </a:xfrm>
              </p:grpSpPr>
              <p:sp>
                <p:nvSpPr>
                  <p:cNvPr id="1925" name="Oval 1924"/>
                  <p:cNvSpPr/>
                  <p:nvPr/>
                </p:nvSpPr>
                <p:spPr>
                  <a:xfrm>
                    <a:off x="2946481" y="3188369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926" name="Oval 1925"/>
                  <p:cNvSpPr/>
                  <p:nvPr/>
                </p:nvSpPr>
                <p:spPr>
                  <a:xfrm rot="5400000">
                    <a:off x="3759817" y="2373777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927" name="Rectangle 1926"/>
                  <p:cNvSpPr/>
                  <p:nvPr/>
                </p:nvSpPr>
                <p:spPr>
                  <a:xfrm>
                    <a:off x="3262964" y="2627697"/>
                    <a:ext cx="1414914" cy="1414914"/>
                  </a:xfrm>
                  <a:prstGeom prst="rect">
                    <a:avLst/>
                  </a:prstGeom>
                  <a:solidFill>
                    <a:srgbClr val="062C49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928" name="Oval 1927"/>
                  <p:cNvSpPr/>
                  <p:nvPr/>
                </p:nvSpPr>
                <p:spPr>
                  <a:xfrm>
                    <a:off x="4362547" y="3188369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929" name="Oval 1928"/>
                  <p:cNvSpPr/>
                  <p:nvPr/>
                </p:nvSpPr>
                <p:spPr>
                  <a:xfrm rot="5400000">
                    <a:off x="3759817" y="3792356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923" name="Rectangle 1922"/>
                <p:cNvSpPr/>
                <p:nvPr/>
              </p:nvSpPr>
              <p:spPr>
                <a:xfrm>
                  <a:off x="3256614" y="3213100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24" name="Rectangle 1923"/>
                <p:cNvSpPr/>
                <p:nvPr/>
              </p:nvSpPr>
              <p:spPr>
                <a:xfrm rot="5400000">
                  <a:off x="3947561" y="2521334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930" name="TextBox 1929"/>
              <p:cNvSpPr txBox="1"/>
              <p:nvPr/>
            </p:nvSpPr>
            <p:spPr>
              <a:xfrm rot="840000">
                <a:off x="4427619" y="4871625"/>
                <a:ext cx="855363" cy="3077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900" b="1" dirty="0">
                    <a:solidFill>
                      <a:schemeClr val="bg1"/>
                    </a:solidFill>
                  </a:rPr>
                  <a:t>STORAGE</a:t>
                </a:r>
              </a:p>
            </p:txBody>
          </p:sp>
          <p:grpSp>
            <p:nvGrpSpPr>
              <p:cNvPr id="1931" name="Group 1930"/>
              <p:cNvGrpSpPr/>
              <p:nvPr/>
            </p:nvGrpSpPr>
            <p:grpSpPr>
              <a:xfrm rot="840000">
                <a:off x="4214844" y="5299096"/>
                <a:ext cx="1053343" cy="484196"/>
                <a:chOff x="7091185" y="5400770"/>
                <a:chExt cx="578963" cy="484196"/>
              </a:xfrm>
            </p:grpSpPr>
            <p:grpSp>
              <p:nvGrpSpPr>
                <p:cNvPr id="1932" name="Group 1931"/>
                <p:cNvGrpSpPr/>
                <p:nvPr/>
              </p:nvGrpSpPr>
              <p:grpSpPr>
                <a:xfrm>
                  <a:off x="7188161" y="5400770"/>
                  <a:ext cx="426223" cy="484196"/>
                  <a:chOff x="1521849" y="2877621"/>
                  <a:chExt cx="975012" cy="798267"/>
                </a:xfrm>
                <a:solidFill>
                  <a:schemeClr val="bg1"/>
                </a:solidFill>
              </p:grpSpPr>
              <p:sp>
                <p:nvSpPr>
                  <p:cNvPr id="1937" name="Rectangle 1936"/>
                  <p:cNvSpPr/>
                  <p:nvPr/>
                </p:nvSpPr>
                <p:spPr>
                  <a:xfrm>
                    <a:off x="1521849" y="2926080"/>
                    <a:ext cx="916302" cy="749808"/>
                  </a:xfrm>
                  <a:prstGeom prst="rect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938" name="Trapezoid 1937"/>
                  <p:cNvSpPr/>
                  <p:nvPr/>
                </p:nvSpPr>
                <p:spPr>
                  <a:xfrm>
                    <a:off x="1726586" y="2877621"/>
                    <a:ext cx="502921" cy="714604"/>
                  </a:xfrm>
                  <a:prstGeom prst="trapezoid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939" name="Trapezoid 1938"/>
                  <p:cNvSpPr/>
                  <p:nvPr/>
                </p:nvSpPr>
                <p:spPr>
                  <a:xfrm rot="5400000">
                    <a:off x="2389296" y="3557264"/>
                    <a:ext cx="98772" cy="116359"/>
                  </a:xfrm>
                  <a:prstGeom prst="trapezoid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cxnSp>
              <p:nvCxnSpPr>
                <p:cNvPr id="1933" name="Straight Connector 1932"/>
                <p:cNvCxnSpPr/>
                <p:nvPr/>
              </p:nvCxnSpPr>
              <p:spPr>
                <a:xfrm>
                  <a:off x="7296567" y="5851525"/>
                  <a:ext cx="373581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34" name="Straight Connector 1933"/>
                <p:cNvCxnSpPr/>
                <p:nvPr/>
              </p:nvCxnSpPr>
              <p:spPr>
                <a:xfrm flipV="1">
                  <a:off x="7163987" y="5407401"/>
                  <a:ext cx="0" cy="431377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35" name="Straight Connector 1934"/>
                <p:cNvCxnSpPr/>
                <p:nvPr/>
              </p:nvCxnSpPr>
              <p:spPr>
                <a:xfrm>
                  <a:off x="7155206" y="5406111"/>
                  <a:ext cx="248043" cy="46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36" name="Straight Connector 1935"/>
                <p:cNvCxnSpPr/>
                <p:nvPr/>
              </p:nvCxnSpPr>
              <p:spPr>
                <a:xfrm flipV="1">
                  <a:off x="7091185" y="5834219"/>
                  <a:ext cx="75411" cy="482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751" name="Group 1750"/>
            <p:cNvGrpSpPr/>
            <p:nvPr/>
          </p:nvGrpSpPr>
          <p:grpSpPr>
            <a:xfrm rot="20700000">
              <a:off x="176961" y="3558421"/>
              <a:ext cx="1837275" cy="1839788"/>
              <a:chOff x="6002806" y="479905"/>
              <a:chExt cx="1837275" cy="1839788"/>
            </a:xfrm>
          </p:grpSpPr>
          <p:grpSp>
            <p:nvGrpSpPr>
              <p:cNvPr id="1752" name="Group 1751"/>
              <p:cNvGrpSpPr/>
              <p:nvPr/>
            </p:nvGrpSpPr>
            <p:grpSpPr>
              <a:xfrm>
                <a:off x="6002806" y="479905"/>
                <a:ext cx="1837275" cy="1839788"/>
                <a:chOff x="2946481" y="2309957"/>
                <a:chExt cx="1837275" cy="1839788"/>
              </a:xfrm>
            </p:grpSpPr>
            <p:grpSp>
              <p:nvGrpSpPr>
                <p:cNvPr id="1774" name="Group 1773"/>
                <p:cNvGrpSpPr/>
                <p:nvPr/>
              </p:nvGrpSpPr>
              <p:grpSpPr>
                <a:xfrm>
                  <a:off x="2946481" y="2309957"/>
                  <a:ext cx="1837275" cy="1839788"/>
                  <a:chOff x="2946481" y="2309957"/>
                  <a:chExt cx="1837275" cy="1839788"/>
                </a:xfrm>
              </p:grpSpPr>
              <p:sp>
                <p:nvSpPr>
                  <p:cNvPr id="1777" name="Oval 1776"/>
                  <p:cNvSpPr/>
                  <p:nvPr/>
                </p:nvSpPr>
                <p:spPr>
                  <a:xfrm>
                    <a:off x="2946481" y="3188369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778" name="Oval 1777"/>
                  <p:cNvSpPr/>
                  <p:nvPr/>
                </p:nvSpPr>
                <p:spPr>
                  <a:xfrm rot="5400000">
                    <a:off x="3759817" y="2373777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779" name="Rectangle 1778"/>
                  <p:cNvSpPr/>
                  <p:nvPr/>
                </p:nvSpPr>
                <p:spPr>
                  <a:xfrm>
                    <a:off x="3262964" y="2627697"/>
                    <a:ext cx="1414914" cy="1414914"/>
                  </a:xfrm>
                  <a:prstGeom prst="rect">
                    <a:avLst/>
                  </a:prstGeom>
                  <a:solidFill>
                    <a:srgbClr val="062C49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780" name="Oval 1779"/>
                  <p:cNvSpPr/>
                  <p:nvPr/>
                </p:nvSpPr>
                <p:spPr>
                  <a:xfrm>
                    <a:off x="4362547" y="3188369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781" name="Oval 1780"/>
                  <p:cNvSpPr/>
                  <p:nvPr/>
                </p:nvSpPr>
                <p:spPr>
                  <a:xfrm rot="5400000">
                    <a:off x="3759817" y="3792356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775" name="Rectangle 1774"/>
                <p:cNvSpPr/>
                <p:nvPr/>
              </p:nvSpPr>
              <p:spPr>
                <a:xfrm>
                  <a:off x="3256614" y="3213100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76" name="Rectangle 1775"/>
                <p:cNvSpPr/>
                <p:nvPr/>
              </p:nvSpPr>
              <p:spPr>
                <a:xfrm rot="5400000">
                  <a:off x="3947561" y="2521334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753" name="TextBox 1752"/>
              <p:cNvSpPr txBox="1"/>
              <p:nvPr/>
            </p:nvSpPr>
            <p:spPr>
              <a:xfrm>
                <a:off x="6286040" y="792245"/>
                <a:ext cx="1502976" cy="3077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>
                    <a:solidFill>
                      <a:schemeClr val="bg1"/>
                    </a:solidFill>
                  </a:rPr>
                  <a:t>TRUCK MOVEMENT</a:t>
                </a:r>
              </a:p>
            </p:txBody>
          </p:sp>
          <p:grpSp>
            <p:nvGrpSpPr>
              <p:cNvPr id="1754" name="Group 1753"/>
              <p:cNvGrpSpPr/>
              <p:nvPr/>
            </p:nvGrpSpPr>
            <p:grpSpPr>
              <a:xfrm>
                <a:off x="6371883" y="1383810"/>
                <a:ext cx="1301805" cy="242678"/>
                <a:chOff x="0" y="0"/>
                <a:chExt cx="3324858" cy="619760"/>
              </a:xfrm>
              <a:solidFill>
                <a:schemeClr val="bg1"/>
              </a:solidFill>
            </p:grpSpPr>
            <p:sp>
              <p:nvSpPr>
                <p:cNvPr id="1755" name="Freeform 1754"/>
                <p:cNvSpPr/>
                <p:nvPr/>
              </p:nvSpPr>
              <p:spPr>
                <a:xfrm>
                  <a:off x="0" y="87696"/>
                  <a:ext cx="691983" cy="460406"/>
                </a:xfrm>
                <a:custGeom>
                  <a:avLst/>
                  <a:gdLst>
                    <a:gd name="connsiteX0" fmla="*/ 57150 w 481012"/>
                    <a:gd name="connsiteY0" fmla="*/ 200025 h 442913"/>
                    <a:gd name="connsiteX1" fmla="*/ 57150 w 481012"/>
                    <a:gd name="connsiteY1" fmla="*/ 373857 h 442913"/>
                    <a:gd name="connsiteX2" fmla="*/ 0 w 481012"/>
                    <a:gd name="connsiteY2" fmla="*/ 373857 h 442913"/>
                    <a:gd name="connsiteX3" fmla="*/ 0 w 481012"/>
                    <a:gd name="connsiteY3" fmla="*/ 442913 h 442913"/>
                    <a:gd name="connsiteX4" fmla="*/ 481012 w 481012"/>
                    <a:gd name="connsiteY4" fmla="*/ 442913 h 442913"/>
                    <a:gd name="connsiteX5" fmla="*/ 476250 w 481012"/>
                    <a:gd name="connsiteY5" fmla="*/ 0 h 442913"/>
                    <a:gd name="connsiteX6" fmla="*/ 247650 w 481012"/>
                    <a:gd name="connsiteY6" fmla="*/ 2382 h 442913"/>
                    <a:gd name="connsiteX7" fmla="*/ 285750 w 481012"/>
                    <a:gd name="connsiteY7" fmla="*/ 16669 h 442913"/>
                    <a:gd name="connsiteX8" fmla="*/ 242887 w 481012"/>
                    <a:gd name="connsiteY8" fmla="*/ 133350 h 442913"/>
                    <a:gd name="connsiteX9" fmla="*/ 88106 w 481012"/>
                    <a:gd name="connsiteY9" fmla="*/ 157163 h 442913"/>
                    <a:gd name="connsiteX10" fmla="*/ 57150 w 481012"/>
                    <a:gd name="connsiteY10" fmla="*/ 200025 h 442913"/>
                    <a:gd name="connsiteX0" fmla="*/ 57150 w 481012"/>
                    <a:gd name="connsiteY0" fmla="*/ 200025 h 442913"/>
                    <a:gd name="connsiteX1" fmla="*/ 57150 w 481012"/>
                    <a:gd name="connsiteY1" fmla="*/ 373857 h 442913"/>
                    <a:gd name="connsiteX2" fmla="*/ 21432 w 481012"/>
                    <a:gd name="connsiteY2" fmla="*/ 373857 h 442913"/>
                    <a:gd name="connsiteX3" fmla="*/ 0 w 481012"/>
                    <a:gd name="connsiteY3" fmla="*/ 442913 h 442913"/>
                    <a:gd name="connsiteX4" fmla="*/ 481012 w 481012"/>
                    <a:gd name="connsiteY4" fmla="*/ 442913 h 442913"/>
                    <a:gd name="connsiteX5" fmla="*/ 476250 w 481012"/>
                    <a:gd name="connsiteY5" fmla="*/ 0 h 442913"/>
                    <a:gd name="connsiteX6" fmla="*/ 247650 w 481012"/>
                    <a:gd name="connsiteY6" fmla="*/ 2382 h 442913"/>
                    <a:gd name="connsiteX7" fmla="*/ 285750 w 481012"/>
                    <a:gd name="connsiteY7" fmla="*/ 16669 h 442913"/>
                    <a:gd name="connsiteX8" fmla="*/ 242887 w 481012"/>
                    <a:gd name="connsiteY8" fmla="*/ 133350 h 442913"/>
                    <a:gd name="connsiteX9" fmla="*/ 88106 w 481012"/>
                    <a:gd name="connsiteY9" fmla="*/ 157163 h 442913"/>
                    <a:gd name="connsiteX10" fmla="*/ 57150 w 481012"/>
                    <a:gd name="connsiteY10" fmla="*/ 200025 h 442913"/>
                    <a:gd name="connsiteX0" fmla="*/ 38100 w 461962"/>
                    <a:gd name="connsiteY0" fmla="*/ 200025 h 442913"/>
                    <a:gd name="connsiteX1" fmla="*/ 38100 w 461962"/>
                    <a:gd name="connsiteY1" fmla="*/ 373857 h 442913"/>
                    <a:gd name="connsiteX2" fmla="*/ 2382 w 461962"/>
                    <a:gd name="connsiteY2" fmla="*/ 373857 h 442913"/>
                    <a:gd name="connsiteX3" fmla="*/ 0 w 461962"/>
                    <a:gd name="connsiteY3" fmla="*/ 442913 h 442913"/>
                    <a:gd name="connsiteX4" fmla="*/ 461962 w 461962"/>
                    <a:gd name="connsiteY4" fmla="*/ 442913 h 442913"/>
                    <a:gd name="connsiteX5" fmla="*/ 457200 w 461962"/>
                    <a:gd name="connsiteY5" fmla="*/ 0 h 442913"/>
                    <a:gd name="connsiteX6" fmla="*/ 228600 w 461962"/>
                    <a:gd name="connsiteY6" fmla="*/ 2382 h 442913"/>
                    <a:gd name="connsiteX7" fmla="*/ 266700 w 461962"/>
                    <a:gd name="connsiteY7" fmla="*/ 16669 h 442913"/>
                    <a:gd name="connsiteX8" fmla="*/ 223837 w 461962"/>
                    <a:gd name="connsiteY8" fmla="*/ 133350 h 442913"/>
                    <a:gd name="connsiteX9" fmla="*/ 69056 w 461962"/>
                    <a:gd name="connsiteY9" fmla="*/ 157163 h 442913"/>
                    <a:gd name="connsiteX10" fmla="*/ 38100 w 461962"/>
                    <a:gd name="connsiteY10" fmla="*/ 200025 h 4429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61962" h="442913">
                      <a:moveTo>
                        <a:pt x="38100" y="200025"/>
                      </a:moveTo>
                      <a:lnTo>
                        <a:pt x="38100" y="373857"/>
                      </a:lnTo>
                      <a:lnTo>
                        <a:pt x="2382" y="373857"/>
                      </a:lnTo>
                      <a:lnTo>
                        <a:pt x="0" y="442913"/>
                      </a:lnTo>
                      <a:lnTo>
                        <a:pt x="461962" y="442913"/>
                      </a:lnTo>
                      <a:cubicBezTo>
                        <a:pt x="460375" y="295275"/>
                        <a:pt x="458787" y="147638"/>
                        <a:pt x="457200" y="0"/>
                      </a:cubicBezTo>
                      <a:lnTo>
                        <a:pt x="228600" y="2382"/>
                      </a:lnTo>
                      <a:lnTo>
                        <a:pt x="266700" y="16669"/>
                      </a:lnTo>
                      <a:lnTo>
                        <a:pt x="223837" y="133350"/>
                      </a:lnTo>
                      <a:lnTo>
                        <a:pt x="69056" y="157163"/>
                      </a:lnTo>
                      <a:lnTo>
                        <a:pt x="38100" y="200025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6000"/>
                    </a:lnSpc>
                    <a:spcAft>
                      <a:spcPts val="600"/>
                    </a:spcAft>
                  </a:pPr>
                  <a:r>
                    <a:rPr lang="en-US" sz="800">
                      <a:solidFill>
                        <a:srgbClr val="FFFFFF"/>
                      </a:solidFill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latin typeface="Times" charset="0"/>
                    <a:ea typeface="ＭＳ 明朝" charset="-128"/>
                    <a:cs typeface="Times New Roman" charset="0"/>
                  </a:endParaRPr>
                </a:p>
              </p:txBody>
            </p:sp>
            <p:sp>
              <p:nvSpPr>
                <p:cNvPr id="1756" name="Rectangle 1755"/>
                <p:cNvSpPr/>
                <p:nvPr/>
              </p:nvSpPr>
              <p:spPr>
                <a:xfrm>
                  <a:off x="444834" y="452182"/>
                  <a:ext cx="397213" cy="126064"/>
                </a:xfrm>
                <a:prstGeom prst="rect">
                  <a:avLst/>
                </a:prstGeom>
                <a:grpFill/>
                <a:ln w="31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6000"/>
                    </a:lnSpc>
                    <a:spcAft>
                      <a:spcPts val="600"/>
                    </a:spcAft>
                  </a:pPr>
                  <a:r>
                    <a:rPr lang="en-US" sz="800">
                      <a:solidFill>
                        <a:srgbClr val="FFFFFF"/>
                      </a:solidFill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latin typeface="Times" charset="0"/>
                    <a:ea typeface="ＭＳ 明朝" charset="-128"/>
                    <a:cs typeface="Times New Roman" charset="0"/>
                  </a:endParaRPr>
                </a:p>
              </p:txBody>
            </p:sp>
            <p:sp>
              <p:nvSpPr>
                <p:cNvPr id="1757" name="Oval 1756"/>
                <p:cNvSpPr/>
                <p:nvPr/>
              </p:nvSpPr>
              <p:spPr>
                <a:xfrm>
                  <a:off x="162203" y="444367"/>
                  <a:ext cx="175487" cy="175393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6000"/>
                    </a:lnSpc>
                    <a:spcAft>
                      <a:spcPts val="600"/>
                    </a:spcAft>
                  </a:pPr>
                  <a:r>
                    <a:rPr lang="en-US" sz="800">
                      <a:solidFill>
                        <a:srgbClr val="FFFFFF"/>
                      </a:solidFill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latin typeface="Times" charset="0"/>
                    <a:ea typeface="ＭＳ 明朝" charset="-128"/>
                    <a:cs typeface="Times New Roman" charset="0"/>
                  </a:endParaRPr>
                </a:p>
              </p:txBody>
            </p:sp>
            <p:cxnSp>
              <p:nvCxnSpPr>
                <p:cNvPr id="1758" name="Straight Connector 1757"/>
                <p:cNvCxnSpPr/>
                <p:nvPr/>
              </p:nvCxnSpPr>
              <p:spPr>
                <a:xfrm flipV="1">
                  <a:off x="722145" y="0"/>
                  <a:ext cx="0" cy="476302"/>
                </a:xfrm>
                <a:prstGeom prst="line">
                  <a:avLst/>
                </a:prstGeom>
                <a:grpFill/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59" name="Rectangle 1758"/>
                <p:cNvSpPr/>
                <p:nvPr/>
              </p:nvSpPr>
              <p:spPr>
                <a:xfrm>
                  <a:off x="1054686" y="54252"/>
                  <a:ext cx="2226119" cy="342835"/>
                </a:xfrm>
                <a:prstGeom prst="rect">
                  <a:avLst/>
                </a:prstGeom>
                <a:grpFill/>
                <a:ln w="31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6000"/>
                    </a:lnSpc>
                    <a:spcAft>
                      <a:spcPts val="600"/>
                    </a:spcAft>
                  </a:pPr>
                  <a:r>
                    <a:rPr lang="en-US" sz="800">
                      <a:solidFill>
                        <a:srgbClr val="FFFFFF"/>
                      </a:solidFill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latin typeface="Times" charset="0"/>
                    <a:ea typeface="ＭＳ 明朝" charset="-128"/>
                    <a:cs typeface="Times New Roman" charset="0"/>
                  </a:endParaRPr>
                </a:p>
              </p:txBody>
            </p:sp>
            <p:sp>
              <p:nvSpPr>
                <p:cNvPr id="1760" name="Rectangle 1759"/>
                <p:cNvSpPr/>
                <p:nvPr/>
              </p:nvSpPr>
              <p:spPr>
                <a:xfrm>
                  <a:off x="1432796" y="361880"/>
                  <a:ext cx="1718367" cy="105233"/>
                </a:xfrm>
                <a:prstGeom prst="rect">
                  <a:avLst/>
                </a:prstGeom>
                <a:grpFill/>
                <a:ln w="31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6000"/>
                    </a:lnSpc>
                    <a:spcAft>
                      <a:spcPts val="600"/>
                    </a:spcAft>
                  </a:pPr>
                  <a:r>
                    <a:rPr lang="en-US" sz="800" dirty="0">
                      <a:solidFill>
                        <a:srgbClr val="FFFFFF"/>
                      </a:solidFill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 dirty="0">
                    <a:latin typeface="Times" charset="0"/>
                    <a:ea typeface="ＭＳ 明朝" charset="-128"/>
                    <a:cs typeface="Times New Roman" charset="0"/>
                  </a:endParaRPr>
                </a:p>
              </p:txBody>
            </p:sp>
            <p:sp>
              <p:nvSpPr>
                <p:cNvPr id="1761" name="Oval 1760"/>
                <p:cNvSpPr/>
                <p:nvPr/>
              </p:nvSpPr>
              <p:spPr>
                <a:xfrm>
                  <a:off x="1006005" y="444367"/>
                  <a:ext cx="175487" cy="175393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6000"/>
                    </a:lnSpc>
                    <a:spcAft>
                      <a:spcPts val="600"/>
                    </a:spcAft>
                  </a:pPr>
                  <a:r>
                    <a:rPr lang="en-US" sz="800">
                      <a:solidFill>
                        <a:srgbClr val="FFFFFF"/>
                      </a:solidFill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latin typeface="Times" charset="0"/>
                    <a:ea typeface="ＭＳ 明朝" charset="-128"/>
                    <a:cs typeface="Times New Roman" charset="0"/>
                  </a:endParaRPr>
                </a:p>
              </p:txBody>
            </p:sp>
            <p:sp>
              <p:nvSpPr>
                <p:cNvPr id="1762" name="Oval 1761"/>
                <p:cNvSpPr/>
                <p:nvPr/>
              </p:nvSpPr>
              <p:spPr>
                <a:xfrm>
                  <a:off x="1256936" y="444367"/>
                  <a:ext cx="175487" cy="175393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6000"/>
                    </a:lnSpc>
                    <a:spcAft>
                      <a:spcPts val="600"/>
                    </a:spcAft>
                  </a:pPr>
                  <a:r>
                    <a:rPr lang="en-US" sz="800">
                      <a:solidFill>
                        <a:srgbClr val="FFFFFF"/>
                      </a:solidFill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latin typeface="Times" charset="0"/>
                    <a:ea typeface="ＭＳ 明朝" charset="-128"/>
                    <a:cs typeface="Times New Roman" charset="0"/>
                  </a:endParaRPr>
                </a:p>
              </p:txBody>
            </p:sp>
            <p:sp>
              <p:nvSpPr>
                <p:cNvPr id="1763" name="Rectangle 1762"/>
                <p:cNvSpPr/>
                <p:nvPr/>
              </p:nvSpPr>
              <p:spPr>
                <a:xfrm>
                  <a:off x="613576" y="439299"/>
                  <a:ext cx="884072" cy="105233"/>
                </a:xfrm>
                <a:prstGeom prst="rect">
                  <a:avLst/>
                </a:prstGeom>
                <a:grpFill/>
                <a:ln w="31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6000"/>
                    </a:lnSpc>
                    <a:spcAft>
                      <a:spcPts val="600"/>
                    </a:spcAft>
                  </a:pPr>
                  <a:r>
                    <a:rPr lang="en-US" sz="800">
                      <a:solidFill>
                        <a:srgbClr val="FFFFFF"/>
                      </a:solidFill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latin typeface="Times" charset="0"/>
                    <a:ea typeface="ＭＳ 明朝" charset="-128"/>
                    <a:cs typeface="Times New Roman" charset="0"/>
                  </a:endParaRPr>
                </a:p>
              </p:txBody>
            </p:sp>
            <p:sp>
              <p:nvSpPr>
                <p:cNvPr id="1764" name="Rectangle 1763"/>
                <p:cNvSpPr/>
                <p:nvPr/>
              </p:nvSpPr>
              <p:spPr>
                <a:xfrm>
                  <a:off x="897259" y="390516"/>
                  <a:ext cx="600389" cy="124699"/>
                </a:xfrm>
                <a:prstGeom prst="rect">
                  <a:avLst/>
                </a:prstGeom>
                <a:grpFill/>
                <a:ln w="31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6000"/>
                    </a:lnSpc>
                    <a:spcAft>
                      <a:spcPts val="600"/>
                    </a:spcAft>
                  </a:pPr>
                  <a:r>
                    <a:rPr lang="en-US" sz="800">
                      <a:solidFill>
                        <a:srgbClr val="FFFFFF"/>
                      </a:solidFill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latin typeface="Times" charset="0"/>
                    <a:ea typeface="ＭＳ 明朝" charset="-128"/>
                    <a:cs typeface="Times New Roman" charset="0"/>
                  </a:endParaRPr>
                </a:p>
              </p:txBody>
            </p:sp>
            <p:sp>
              <p:nvSpPr>
                <p:cNvPr id="1765" name="Oval 1764"/>
                <p:cNvSpPr/>
                <p:nvPr/>
              </p:nvSpPr>
              <p:spPr>
                <a:xfrm>
                  <a:off x="2673479" y="444367"/>
                  <a:ext cx="175487" cy="175393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6000"/>
                    </a:lnSpc>
                    <a:spcAft>
                      <a:spcPts val="600"/>
                    </a:spcAft>
                  </a:pPr>
                  <a:r>
                    <a:rPr lang="en-US" sz="800">
                      <a:solidFill>
                        <a:srgbClr val="FFFFFF"/>
                      </a:solidFill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latin typeface="Times" charset="0"/>
                    <a:ea typeface="ＭＳ 明朝" charset="-128"/>
                    <a:cs typeface="Times New Roman" charset="0"/>
                  </a:endParaRPr>
                </a:p>
              </p:txBody>
            </p:sp>
            <p:sp>
              <p:nvSpPr>
                <p:cNvPr id="1766" name="Oval 1765"/>
                <p:cNvSpPr/>
                <p:nvPr/>
              </p:nvSpPr>
              <p:spPr>
                <a:xfrm>
                  <a:off x="2949788" y="444367"/>
                  <a:ext cx="175487" cy="175393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6000"/>
                    </a:lnSpc>
                    <a:spcAft>
                      <a:spcPts val="600"/>
                    </a:spcAft>
                  </a:pPr>
                  <a:r>
                    <a:rPr lang="en-US" sz="800">
                      <a:solidFill>
                        <a:srgbClr val="FFFFFF"/>
                      </a:solidFill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latin typeface="Times" charset="0"/>
                    <a:ea typeface="ＭＳ 明朝" charset="-128"/>
                    <a:cs typeface="Times New Roman" charset="0"/>
                  </a:endParaRPr>
                </a:p>
              </p:txBody>
            </p:sp>
            <p:sp>
              <p:nvSpPr>
                <p:cNvPr id="1767" name="Rectangle 1766"/>
                <p:cNvSpPr/>
                <p:nvPr/>
              </p:nvSpPr>
              <p:spPr>
                <a:xfrm>
                  <a:off x="2618168" y="369259"/>
                  <a:ext cx="600389" cy="124699"/>
                </a:xfrm>
                <a:prstGeom prst="rect">
                  <a:avLst/>
                </a:prstGeom>
                <a:grpFill/>
                <a:ln w="31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6000"/>
                    </a:lnSpc>
                    <a:spcAft>
                      <a:spcPts val="600"/>
                    </a:spcAft>
                  </a:pPr>
                  <a:r>
                    <a:rPr lang="en-US" sz="800">
                      <a:solidFill>
                        <a:srgbClr val="FFFFFF"/>
                      </a:solidFill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latin typeface="Times" charset="0"/>
                    <a:ea typeface="ＭＳ 明朝" charset="-128"/>
                    <a:cs typeface="Times New Roman" charset="0"/>
                  </a:endParaRPr>
                </a:p>
              </p:txBody>
            </p:sp>
            <p:sp>
              <p:nvSpPr>
                <p:cNvPr id="1768" name="Rectangle 1767"/>
                <p:cNvSpPr/>
                <p:nvPr/>
              </p:nvSpPr>
              <p:spPr>
                <a:xfrm>
                  <a:off x="3155707" y="409979"/>
                  <a:ext cx="169151" cy="105233"/>
                </a:xfrm>
                <a:prstGeom prst="rect">
                  <a:avLst/>
                </a:prstGeom>
                <a:grpFill/>
                <a:ln w="31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6000"/>
                    </a:lnSpc>
                    <a:spcAft>
                      <a:spcPts val="600"/>
                    </a:spcAft>
                  </a:pPr>
                  <a:r>
                    <a:rPr lang="en-US" sz="800">
                      <a:solidFill>
                        <a:srgbClr val="FFFFFF"/>
                      </a:solidFill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latin typeface="Times" charset="0"/>
                    <a:ea typeface="ＭＳ 明朝" charset="-128"/>
                    <a:cs typeface="Times New Roman" charset="0"/>
                  </a:endParaRPr>
                </a:p>
              </p:txBody>
            </p:sp>
            <p:cxnSp>
              <p:nvCxnSpPr>
                <p:cNvPr id="1769" name="Straight Connector 1768"/>
                <p:cNvCxnSpPr/>
                <p:nvPr/>
              </p:nvCxnSpPr>
              <p:spPr>
                <a:xfrm flipV="1">
                  <a:off x="2233421" y="4640"/>
                  <a:ext cx="0" cy="477128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70" name="Straight Connector 1769"/>
                <p:cNvCxnSpPr/>
                <p:nvPr/>
              </p:nvCxnSpPr>
              <p:spPr>
                <a:xfrm flipV="1">
                  <a:off x="2119260" y="4640"/>
                  <a:ext cx="0" cy="477128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71" name="Rectangle 1770"/>
                <p:cNvSpPr/>
                <p:nvPr/>
              </p:nvSpPr>
              <p:spPr>
                <a:xfrm>
                  <a:off x="2090475" y="32328"/>
                  <a:ext cx="173944" cy="105233"/>
                </a:xfrm>
                <a:prstGeom prst="rect">
                  <a:avLst/>
                </a:prstGeom>
                <a:grpFill/>
                <a:ln w="31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6000"/>
                    </a:lnSpc>
                    <a:spcAft>
                      <a:spcPts val="600"/>
                    </a:spcAft>
                  </a:pPr>
                  <a:r>
                    <a:rPr lang="en-US" sz="800">
                      <a:solidFill>
                        <a:srgbClr val="FFFFFF"/>
                      </a:solidFill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latin typeface="Times" charset="0"/>
                    <a:ea typeface="ＭＳ 明朝" charset="-128"/>
                    <a:cs typeface="Times New Roman" charset="0"/>
                  </a:endParaRPr>
                </a:p>
              </p:txBody>
            </p:sp>
            <p:cxnSp>
              <p:nvCxnSpPr>
                <p:cNvPr id="1772" name="Straight Connector 1771"/>
                <p:cNvCxnSpPr/>
                <p:nvPr/>
              </p:nvCxnSpPr>
              <p:spPr>
                <a:xfrm>
                  <a:off x="2021230" y="21365"/>
                  <a:ext cx="312434" cy="0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73" name="Rectangle 1772"/>
                <p:cNvSpPr/>
                <p:nvPr/>
              </p:nvSpPr>
              <p:spPr>
                <a:xfrm>
                  <a:off x="700027" y="96129"/>
                  <a:ext cx="67022" cy="313047"/>
                </a:xfrm>
                <a:prstGeom prst="rect">
                  <a:avLst/>
                </a:prstGeom>
                <a:grpFill/>
                <a:ln w="31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7000"/>
                    </a:lnSpc>
                    <a:spcAft>
                      <a:spcPts val="600"/>
                    </a:spcAft>
                  </a:pPr>
                  <a:r>
                    <a:rPr lang="en-US" sz="800"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ea typeface="Cambria" charset="0"/>
                    <a:cs typeface="Times New Roman" charset="0"/>
                  </a:endParaRPr>
                </a:p>
              </p:txBody>
            </p:sp>
          </p:grpSp>
        </p:grpSp>
        <p:grpSp>
          <p:nvGrpSpPr>
            <p:cNvPr id="762" name="Group 761"/>
            <p:cNvGrpSpPr/>
            <p:nvPr/>
          </p:nvGrpSpPr>
          <p:grpSpPr>
            <a:xfrm rot="900000">
              <a:off x="268784" y="1089799"/>
              <a:ext cx="1837275" cy="1839788"/>
              <a:chOff x="1521849" y="418877"/>
              <a:chExt cx="1837275" cy="1839788"/>
            </a:xfrm>
          </p:grpSpPr>
          <p:grpSp>
            <p:nvGrpSpPr>
              <p:cNvPr id="953" name="Group 952"/>
              <p:cNvGrpSpPr/>
              <p:nvPr/>
            </p:nvGrpSpPr>
            <p:grpSpPr>
              <a:xfrm>
                <a:off x="1521849" y="418877"/>
                <a:ext cx="1837275" cy="1839788"/>
                <a:chOff x="2946481" y="2309957"/>
                <a:chExt cx="1837275" cy="1839788"/>
              </a:xfrm>
            </p:grpSpPr>
            <p:grpSp>
              <p:nvGrpSpPr>
                <p:cNvPr id="982" name="Group 981"/>
                <p:cNvGrpSpPr/>
                <p:nvPr/>
              </p:nvGrpSpPr>
              <p:grpSpPr>
                <a:xfrm>
                  <a:off x="2946481" y="2309957"/>
                  <a:ext cx="1837275" cy="1839788"/>
                  <a:chOff x="2946481" y="2309957"/>
                  <a:chExt cx="1837275" cy="1839788"/>
                </a:xfrm>
              </p:grpSpPr>
              <p:sp>
                <p:nvSpPr>
                  <p:cNvPr id="985" name="Oval 984"/>
                  <p:cNvSpPr/>
                  <p:nvPr/>
                </p:nvSpPr>
                <p:spPr>
                  <a:xfrm>
                    <a:off x="2946481" y="3188369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86" name="Oval 985"/>
                  <p:cNvSpPr/>
                  <p:nvPr/>
                </p:nvSpPr>
                <p:spPr>
                  <a:xfrm rot="5400000">
                    <a:off x="3759817" y="2373777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87" name="Rectangle 986"/>
                  <p:cNvSpPr/>
                  <p:nvPr/>
                </p:nvSpPr>
                <p:spPr>
                  <a:xfrm>
                    <a:off x="3262964" y="2627697"/>
                    <a:ext cx="1414914" cy="1414914"/>
                  </a:xfrm>
                  <a:prstGeom prst="rect">
                    <a:avLst/>
                  </a:prstGeom>
                  <a:solidFill>
                    <a:srgbClr val="062C49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88" name="Oval 987"/>
                  <p:cNvSpPr/>
                  <p:nvPr/>
                </p:nvSpPr>
                <p:spPr>
                  <a:xfrm>
                    <a:off x="4362547" y="3188369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89" name="Oval 988"/>
                  <p:cNvSpPr/>
                  <p:nvPr/>
                </p:nvSpPr>
                <p:spPr>
                  <a:xfrm rot="5400000">
                    <a:off x="3759817" y="3792356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983" name="Rectangle 982"/>
                <p:cNvSpPr/>
                <p:nvPr/>
              </p:nvSpPr>
              <p:spPr>
                <a:xfrm>
                  <a:off x="3256614" y="3213100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84" name="Rectangle 983"/>
                <p:cNvSpPr/>
                <p:nvPr/>
              </p:nvSpPr>
              <p:spPr>
                <a:xfrm rot="5400000">
                  <a:off x="3947561" y="2521334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954" name="Group 953"/>
              <p:cNvGrpSpPr/>
              <p:nvPr/>
            </p:nvGrpSpPr>
            <p:grpSpPr>
              <a:xfrm>
                <a:off x="2149296" y="1107942"/>
                <a:ext cx="789194" cy="677944"/>
                <a:chOff x="1335090" y="0"/>
                <a:chExt cx="990600" cy="850983"/>
              </a:xfrm>
              <a:solidFill>
                <a:srgbClr val="FFFF00"/>
              </a:solidFill>
            </p:grpSpPr>
            <p:sp>
              <p:nvSpPr>
                <p:cNvPr id="956" name="Rectangle 955"/>
                <p:cNvSpPr/>
                <p:nvPr/>
              </p:nvSpPr>
              <p:spPr>
                <a:xfrm>
                  <a:off x="1335090" y="805264"/>
                  <a:ext cx="990600" cy="45719"/>
                </a:xfrm>
                <a:prstGeom prst="rect">
                  <a:avLst/>
                </a:prstGeom>
                <a:grpFill/>
                <a:ln w="3175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7000"/>
                    </a:lnSpc>
                    <a:spcAft>
                      <a:spcPts val="600"/>
                    </a:spcAft>
                  </a:pPr>
                  <a:r>
                    <a:rPr lang="en-US" sz="800"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ea typeface="Cambria" charset="0"/>
                    <a:cs typeface="Times New Roman" charset="0"/>
                  </a:endParaRPr>
                </a:p>
              </p:txBody>
            </p:sp>
            <p:cxnSp>
              <p:nvCxnSpPr>
                <p:cNvPr id="958" name="Straight Connector 957"/>
                <p:cNvCxnSpPr/>
                <p:nvPr/>
              </p:nvCxnSpPr>
              <p:spPr>
                <a:xfrm flipV="1">
                  <a:off x="1639890" y="197094"/>
                  <a:ext cx="76200" cy="631029"/>
                </a:xfrm>
                <a:prstGeom prst="line">
                  <a:avLst/>
                </a:prstGeom>
                <a:grpFill/>
                <a:ln w="381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1" name="Straight Connector 960"/>
                <p:cNvCxnSpPr/>
                <p:nvPr/>
              </p:nvCxnSpPr>
              <p:spPr>
                <a:xfrm flipH="1" flipV="1">
                  <a:off x="1754190" y="197093"/>
                  <a:ext cx="76200" cy="608171"/>
                </a:xfrm>
                <a:prstGeom prst="line">
                  <a:avLst/>
                </a:prstGeom>
                <a:grpFill/>
                <a:ln w="381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3" name="Straight Connector 962"/>
                <p:cNvCxnSpPr/>
                <p:nvPr/>
              </p:nvCxnSpPr>
              <p:spPr>
                <a:xfrm>
                  <a:off x="1677990" y="514566"/>
                  <a:ext cx="123302" cy="1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64" name="Freeform 963"/>
                <p:cNvSpPr/>
                <p:nvPr/>
              </p:nvSpPr>
              <p:spPr>
                <a:xfrm>
                  <a:off x="1391560" y="0"/>
                  <a:ext cx="191860" cy="394184"/>
                </a:xfrm>
                <a:custGeom>
                  <a:avLst/>
                  <a:gdLst>
                    <a:gd name="connsiteX0" fmla="*/ 90435 w 276330"/>
                    <a:gd name="connsiteY0" fmla="*/ 492369 h 567732"/>
                    <a:gd name="connsiteX1" fmla="*/ 276330 w 276330"/>
                    <a:gd name="connsiteY1" fmla="*/ 10048 h 567732"/>
                    <a:gd name="connsiteX2" fmla="*/ 200967 w 276330"/>
                    <a:gd name="connsiteY2" fmla="*/ 0 h 567732"/>
                    <a:gd name="connsiteX3" fmla="*/ 135653 w 276330"/>
                    <a:gd name="connsiteY3" fmla="*/ 15072 h 567732"/>
                    <a:gd name="connsiteX4" fmla="*/ 75363 w 276330"/>
                    <a:gd name="connsiteY4" fmla="*/ 55266 h 567732"/>
                    <a:gd name="connsiteX5" fmla="*/ 40193 w 276330"/>
                    <a:gd name="connsiteY5" fmla="*/ 115556 h 567732"/>
                    <a:gd name="connsiteX6" fmla="*/ 15073 w 276330"/>
                    <a:gd name="connsiteY6" fmla="*/ 185894 h 567732"/>
                    <a:gd name="connsiteX7" fmla="*/ 0 w 276330"/>
                    <a:gd name="connsiteY7" fmla="*/ 432079 h 567732"/>
                    <a:gd name="connsiteX8" fmla="*/ 0 w 276330"/>
                    <a:gd name="connsiteY8" fmla="*/ 542611 h 567732"/>
                    <a:gd name="connsiteX9" fmla="*/ 0 w 276330"/>
                    <a:gd name="connsiteY9" fmla="*/ 542611 h 567732"/>
                    <a:gd name="connsiteX10" fmla="*/ 30145 w 276330"/>
                    <a:gd name="connsiteY10" fmla="*/ 567732 h 567732"/>
                    <a:gd name="connsiteX11" fmla="*/ 65314 w 276330"/>
                    <a:gd name="connsiteY11" fmla="*/ 547635 h 567732"/>
                    <a:gd name="connsiteX12" fmla="*/ 90435 w 276330"/>
                    <a:gd name="connsiteY12" fmla="*/ 492369 h 567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76330" h="567732">
                      <a:moveTo>
                        <a:pt x="90435" y="492369"/>
                      </a:moveTo>
                      <a:lnTo>
                        <a:pt x="276330" y="10048"/>
                      </a:lnTo>
                      <a:lnTo>
                        <a:pt x="200967" y="0"/>
                      </a:lnTo>
                      <a:lnTo>
                        <a:pt x="135653" y="15072"/>
                      </a:lnTo>
                      <a:lnTo>
                        <a:pt x="75363" y="55266"/>
                      </a:lnTo>
                      <a:lnTo>
                        <a:pt x="40193" y="115556"/>
                      </a:lnTo>
                      <a:lnTo>
                        <a:pt x="15073" y="185894"/>
                      </a:lnTo>
                      <a:lnTo>
                        <a:pt x="0" y="432079"/>
                      </a:lnTo>
                      <a:lnTo>
                        <a:pt x="0" y="542611"/>
                      </a:lnTo>
                      <a:lnTo>
                        <a:pt x="0" y="542611"/>
                      </a:lnTo>
                      <a:lnTo>
                        <a:pt x="30145" y="567732"/>
                      </a:lnTo>
                      <a:lnTo>
                        <a:pt x="65314" y="547635"/>
                      </a:lnTo>
                      <a:lnTo>
                        <a:pt x="90435" y="492369"/>
                      </a:lnTo>
                      <a:close/>
                    </a:path>
                  </a:pathLst>
                </a:custGeom>
                <a:grpFill/>
                <a:ln w="3175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7000"/>
                    </a:lnSpc>
                    <a:spcAft>
                      <a:spcPts val="600"/>
                    </a:spcAft>
                  </a:pPr>
                  <a:r>
                    <a:rPr lang="en-US" sz="800"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ea typeface="Cambria" charset="0"/>
                    <a:cs typeface="Times New Roman" charset="0"/>
                  </a:endParaRPr>
                </a:p>
              </p:txBody>
            </p:sp>
            <p:cxnSp>
              <p:nvCxnSpPr>
                <p:cNvPr id="968" name="Straight Connector 967"/>
                <p:cNvCxnSpPr/>
                <p:nvPr/>
              </p:nvCxnSpPr>
              <p:spPr>
                <a:xfrm>
                  <a:off x="1487490" y="149490"/>
                  <a:ext cx="685800" cy="252797"/>
                </a:xfrm>
                <a:prstGeom prst="line">
                  <a:avLst/>
                </a:prstGeom>
                <a:grpFill/>
                <a:ln w="762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69" name="Rectangle 968"/>
                <p:cNvSpPr/>
                <p:nvPr/>
              </p:nvSpPr>
              <p:spPr>
                <a:xfrm>
                  <a:off x="1713242" y="207569"/>
                  <a:ext cx="45719" cy="45719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7000"/>
                    </a:lnSpc>
                    <a:spcAft>
                      <a:spcPts val="600"/>
                    </a:spcAft>
                  </a:pPr>
                  <a:r>
                    <a:rPr lang="en-US" sz="800"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ea typeface="Cambria" charset="0"/>
                    <a:cs typeface="Times New Roman" charset="0"/>
                  </a:endParaRPr>
                </a:p>
              </p:txBody>
            </p:sp>
            <p:cxnSp>
              <p:nvCxnSpPr>
                <p:cNvPr id="970" name="Straight Connector 969"/>
                <p:cNvCxnSpPr/>
                <p:nvPr/>
              </p:nvCxnSpPr>
              <p:spPr>
                <a:xfrm>
                  <a:off x="1411290" y="366351"/>
                  <a:ext cx="0" cy="409341"/>
                </a:xfrm>
                <a:prstGeom prst="line">
                  <a:avLst/>
                </a:prstGeom>
                <a:grpFill/>
                <a:ln w="28575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1" name="Straight Connector 970"/>
                <p:cNvCxnSpPr/>
                <p:nvPr/>
              </p:nvCxnSpPr>
              <p:spPr>
                <a:xfrm flipV="1">
                  <a:off x="1411290" y="746746"/>
                  <a:ext cx="0" cy="76200"/>
                </a:xfrm>
                <a:prstGeom prst="line">
                  <a:avLst/>
                </a:prstGeom>
                <a:grpFill/>
                <a:ln w="762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972" name="Group 971"/>
                <p:cNvGrpSpPr/>
                <p:nvPr/>
              </p:nvGrpSpPr>
              <p:grpSpPr>
                <a:xfrm>
                  <a:off x="2058571" y="682385"/>
                  <a:ext cx="229437" cy="83819"/>
                  <a:chOff x="2058571" y="682385"/>
                  <a:chExt cx="229437" cy="83819"/>
                </a:xfrm>
                <a:grpFill/>
              </p:grpSpPr>
              <p:sp>
                <p:nvSpPr>
                  <p:cNvPr id="980" name="Rectangle 979"/>
                  <p:cNvSpPr/>
                  <p:nvPr/>
                </p:nvSpPr>
                <p:spPr>
                  <a:xfrm>
                    <a:off x="2058571" y="682385"/>
                    <a:ext cx="228600" cy="45719"/>
                  </a:xfrm>
                  <a:prstGeom prst="rect">
                    <a:avLst/>
                  </a:prstGeom>
                  <a:grpFill/>
                  <a:ln w="3175">
                    <a:solidFill>
                      <a:srgbClr val="FF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>
                      <a:lnSpc>
                        <a:spcPct val="107000"/>
                      </a:lnSpc>
                      <a:spcAft>
                        <a:spcPts val="600"/>
                      </a:spcAft>
                    </a:pPr>
                    <a:r>
                      <a:rPr lang="en-US" sz="800">
                        <a:ea typeface="Times New Roman" charset="0"/>
                        <a:cs typeface="Times New Roman" charset="0"/>
                      </a:rPr>
                      <a:t> </a:t>
                    </a:r>
                    <a:endParaRPr lang="en-US" sz="800">
                      <a:ea typeface="Cambria" charset="0"/>
                      <a:cs typeface="Times New Roman" charset="0"/>
                    </a:endParaRPr>
                  </a:p>
                </p:txBody>
              </p:sp>
              <p:sp>
                <p:nvSpPr>
                  <p:cNvPr id="981" name="Oval 980"/>
                  <p:cNvSpPr/>
                  <p:nvPr/>
                </p:nvSpPr>
                <p:spPr>
                  <a:xfrm>
                    <a:off x="2059408" y="690004"/>
                    <a:ext cx="228600" cy="76200"/>
                  </a:xfrm>
                  <a:prstGeom prst="ellipse">
                    <a:avLst/>
                  </a:prstGeom>
                  <a:grpFill/>
                  <a:ln w="3175">
                    <a:solidFill>
                      <a:srgbClr val="FF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>
                      <a:lnSpc>
                        <a:spcPct val="107000"/>
                      </a:lnSpc>
                      <a:spcAft>
                        <a:spcPts val="600"/>
                      </a:spcAft>
                    </a:pPr>
                    <a:r>
                      <a:rPr lang="en-US" sz="800">
                        <a:ea typeface="Times New Roman" charset="0"/>
                        <a:cs typeface="Times New Roman" charset="0"/>
                      </a:rPr>
                      <a:t> </a:t>
                    </a:r>
                    <a:endParaRPr lang="en-US" sz="800">
                      <a:ea typeface="Cambria" charset="0"/>
                      <a:cs typeface="Times New Roman" charset="0"/>
                    </a:endParaRPr>
                  </a:p>
                </p:txBody>
              </p:sp>
            </p:grpSp>
            <p:sp>
              <p:nvSpPr>
                <p:cNvPr id="973" name="Rectangle 972"/>
                <p:cNvSpPr/>
                <p:nvPr/>
              </p:nvSpPr>
              <p:spPr>
                <a:xfrm>
                  <a:off x="2150011" y="528080"/>
                  <a:ext cx="45719" cy="63707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7000"/>
                    </a:lnSpc>
                    <a:spcAft>
                      <a:spcPts val="600"/>
                    </a:spcAft>
                  </a:pPr>
                  <a:r>
                    <a:rPr lang="en-US" sz="800"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ea typeface="Cambria" charset="0"/>
                    <a:cs typeface="Times New Roman" charset="0"/>
                  </a:endParaRPr>
                </a:p>
              </p:txBody>
            </p:sp>
            <p:cxnSp>
              <p:nvCxnSpPr>
                <p:cNvPr id="974" name="Straight Connector 973"/>
                <p:cNvCxnSpPr/>
                <p:nvPr/>
              </p:nvCxnSpPr>
              <p:spPr>
                <a:xfrm flipV="1">
                  <a:off x="2172871" y="402287"/>
                  <a:ext cx="419" cy="125793"/>
                </a:xfrm>
                <a:prstGeom prst="line">
                  <a:avLst/>
                </a:prstGeom>
                <a:grpFill/>
                <a:ln w="381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5" name="Straight Connector 974"/>
                <p:cNvCxnSpPr/>
                <p:nvPr/>
              </p:nvCxnSpPr>
              <p:spPr>
                <a:xfrm>
                  <a:off x="2172870" y="563323"/>
                  <a:ext cx="0" cy="134482"/>
                </a:xfrm>
                <a:prstGeom prst="line">
                  <a:avLst/>
                </a:prstGeom>
                <a:grpFill/>
                <a:ln w="381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76" name="Isosceles Triangle 400"/>
                <p:cNvSpPr/>
                <p:nvPr/>
              </p:nvSpPr>
              <p:spPr>
                <a:xfrm>
                  <a:off x="2098094" y="622438"/>
                  <a:ext cx="149552" cy="182826"/>
                </a:xfrm>
                <a:prstGeom prst="triangle">
                  <a:avLst/>
                </a:prstGeom>
                <a:grpFill/>
                <a:ln w="3175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7000"/>
                    </a:lnSpc>
                    <a:spcAft>
                      <a:spcPts val="600"/>
                    </a:spcAft>
                  </a:pPr>
                  <a:r>
                    <a:rPr lang="en-US" sz="800"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ea typeface="Cambria" charset="0"/>
                    <a:cs typeface="Times New Roman" charset="0"/>
                  </a:endParaRPr>
                </a:p>
              </p:txBody>
            </p:sp>
            <p:sp>
              <p:nvSpPr>
                <p:cNvPr id="977" name="Rectangle 976"/>
                <p:cNvSpPr/>
                <p:nvPr/>
              </p:nvSpPr>
              <p:spPr>
                <a:xfrm>
                  <a:off x="2020890" y="665119"/>
                  <a:ext cx="190416" cy="130838"/>
                </a:xfrm>
                <a:prstGeom prst="rect">
                  <a:avLst/>
                </a:prstGeom>
                <a:grpFill/>
                <a:ln w="3175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7000"/>
                    </a:lnSpc>
                    <a:spcAft>
                      <a:spcPts val="600"/>
                    </a:spcAft>
                  </a:pPr>
                  <a:r>
                    <a:rPr lang="en-US" sz="800" dirty="0"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 dirty="0">
                    <a:ea typeface="Cambria" charset="0"/>
                    <a:cs typeface="Times New Roman" charset="0"/>
                  </a:endParaRPr>
                </a:p>
              </p:txBody>
            </p:sp>
            <p:sp>
              <p:nvSpPr>
                <p:cNvPr id="978" name="Rectangle 977"/>
                <p:cNvSpPr/>
                <p:nvPr/>
              </p:nvSpPr>
              <p:spPr>
                <a:xfrm>
                  <a:off x="1982664" y="710273"/>
                  <a:ext cx="190416" cy="65419"/>
                </a:xfrm>
                <a:prstGeom prst="rect">
                  <a:avLst/>
                </a:prstGeom>
                <a:grpFill/>
                <a:ln w="3175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7000"/>
                    </a:lnSpc>
                    <a:spcAft>
                      <a:spcPts val="600"/>
                    </a:spcAft>
                  </a:pPr>
                  <a:r>
                    <a:rPr lang="en-US" sz="800"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ea typeface="Cambria" charset="0"/>
                    <a:cs typeface="Times New Roman" charset="0"/>
                  </a:endParaRPr>
                </a:p>
              </p:txBody>
            </p:sp>
          </p:grpSp>
          <p:sp>
            <p:nvSpPr>
              <p:cNvPr id="955" name="TextBox 954"/>
              <p:cNvSpPr txBox="1"/>
              <p:nvPr/>
            </p:nvSpPr>
            <p:spPr>
              <a:xfrm>
                <a:off x="1980071" y="748102"/>
                <a:ext cx="1120394" cy="3077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>
                    <a:solidFill>
                      <a:srgbClr val="FFFF00"/>
                    </a:solidFill>
                  </a:rPr>
                  <a:t>PRODUCTION</a:t>
                </a:r>
              </a:p>
            </p:txBody>
          </p:sp>
        </p:grpSp>
        <p:grpSp>
          <p:nvGrpSpPr>
            <p:cNvPr id="1077" name="Group 1076"/>
            <p:cNvGrpSpPr/>
            <p:nvPr/>
          </p:nvGrpSpPr>
          <p:grpSpPr>
            <a:xfrm rot="900000">
              <a:off x="534665" y="3225686"/>
              <a:ext cx="1837275" cy="1839788"/>
              <a:chOff x="6002806" y="479905"/>
              <a:chExt cx="1837275" cy="1839788"/>
            </a:xfrm>
          </p:grpSpPr>
          <p:grpSp>
            <p:nvGrpSpPr>
              <p:cNvPr id="1078" name="Group 1077"/>
              <p:cNvGrpSpPr/>
              <p:nvPr/>
            </p:nvGrpSpPr>
            <p:grpSpPr>
              <a:xfrm>
                <a:off x="6002806" y="479905"/>
                <a:ext cx="1837275" cy="1839788"/>
                <a:chOff x="2946481" y="2309957"/>
                <a:chExt cx="1837275" cy="1839788"/>
              </a:xfrm>
            </p:grpSpPr>
            <p:grpSp>
              <p:nvGrpSpPr>
                <p:cNvPr id="1109" name="Group 1108"/>
                <p:cNvGrpSpPr/>
                <p:nvPr/>
              </p:nvGrpSpPr>
              <p:grpSpPr>
                <a:xfrm>
                  <a:off x="2946481" y="2309957"/>
                  <a:ext cx="1837275" cy="1839788"/>
                  <a:chOff x="2946481" y="2309957"/>
                  <a:chExt cx="1837275" cy="1839788"/>
                </a:xfrm>
              </p:grpSpPr>
              <p:sp>
                <p:nvSpPr>
                  <p:cNvPr id="1336" name="Oval 1335"/>
                  <p:cNvSpPr/>
                  <p:nvPr/>
                </p:nvSpPr>
                <p:spPr>
                  <a:xfrm>
                    <a:off x="2946481" y="3188369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337" name="Oval 1336"/>
                  <p:cNvSpPr/>
                  <p:nvPr/>
                </p:nvSpPr>
                <p:spPr>
                  <a:xfrm rot="5400000">
                    <a:off x="3759817" y="2373777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338" name="Rectangle 1337"/>
                  <p:cNvSpPr/>
                  <p:nvPr/>
                </p:nvSpPr>
                <p:spPr>
                  <a:xfrm>
                    <a:off x="3262964" y="2627697"/>
                    <a:ext cx="1414914" cy="1414914"/>
                  </a:xfrm>
                  <a:prstGeom prst="rect">
                    <a:avLst/>
                  </a:prstGeom>
                  <a:solidFill>
                    <a:srgbClr val="062C49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339" name="Oval 1338"/>
                  <p:cNvSpPr/>
                  <p:nvPr/>
                </p:nvSpPr>
                <p:spPr>
                  <a:xfrm>
                    <a:off x="4362547" y="3188369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340" name="Oval 1339"/>
                  <p:cNvSpPr/>
                  <p:nvPr/>
                </p:nvSpPr>
                <p:spPr>
                  <a:xfrm rot="5400000">
                    <a:off x="3759817" y="3792356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90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334" name="Rectangle 1333"/>
                <p:cNvSpPr/>
                <p:nvPr/>
              </p:nvSpPr>
              <p:spPr>
                <a:xfrm>
                  <a:off x="3256614" y="3213100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35" name="Rectangle 1334"/>
                <p:cNvSpPr/>
                <p:nvPr/>
              </p:nvSpPr>
              <p:spPr>
                <a:xfrm rot="5400000">
                  <a:off x="3947561" y="2521334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79" name="TextBox 1078"/>
              <p:cNvSpPr txBox="1"/>
              <p:nvPr/>
            </p:nvSpPr>
            <p:spPr>
              <a:xfrm>
                <a:off x="6286040" y="792246"/>
                <a:ext cx="1502976" cy="3077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>
                    <a:solidFill>
                      <a:schemeClr val="bg1"/>
                    </a:solidFill>
                  </a:rPr>
                  <a:t>TRUCK MOVEMENT</a:t>
                </a:r>
              </a:p>
            </p:txBody>
          </p:sp>
          <p:grpSp>
            <p:nvGrpSpPr>
              <p:cNvPr id="1080" name="Group 1079"/>
              <p:cNvGrpSpPr/>
              <p:nvPr/>
            </p:nvGrpSpPr>
            <p:grpSpPr>
              <a:xfrm>
                <a:off x="6371883" y="1383810"/>
                <a:ext cx="1301805" cy="242678"/>
                <a:chOff x="0" y="0"/>
                <a:chExt cx="3324858" cy="619760"/>
              </a:xfrm>
              <a:solidFill>
                <a:schemeClr val="bg1"/>
              </a:solidFill>
            </p:grpSpPr>
            <p:sp>
              <p:nvSpPr>
                <p:cNvPr id="1081" name="Freeform 1080"/>
                <p:cNvSpPr/>
                <p:nvPr/>
              </p:nvSpPr>
              <p:spPr>
                <a:xfrm>
                  <a:off x="0" y="87696"/>
                  <a:ext cx="691983" cy="460406"/>
                </a:xfrm>
                <a:custGeom>
                  <a:avLst/>
                  <a:gdLst>
                    <a:gd name="connsiteX0" fmla="*/ 57150 w 481012"/>
                    <a:gd name="connsiteY0" fmla="*/ 200025 h 442913"/>
                    <a:gd name="connsiteX1" fmla="*/ 57150 w 481012"/>
                    <a:gd name="connsiteY1" fmla="*/ 373857 h 442913"/>
                    <a:gd name="connsiteX2" fmla="*/ 0 w 481012"/>
                    <a:gd name="connsiteY2" fmla="*/ 373857 h 442913"/>
                    <a:gd name="connsiteX3" fmla="*/ 0 w 481012"/>
                    <a:gd name="connsiteY3" fmla="*/ 442913 h 442913"/>
                    <a:gd name="connsiteX4" fmla="*/ 481012 w 481012"/>
                    <a:gd name="connsiteY4" fmla="*/ 442913 h 442913"/>
                    <a:gd name="connsiteX5" fmla="*/ 476250 w 481012"/>
                    <a:gd name="connsiteY5" fmla="*/ 0 h 442913"/>
                    <a:gd name="connsiteX6" fmla="*/ 247650 w 481012"/>
                    <a:gd name="connsiteY6" fmla="*/ 2382 h 442913"/>
                    <a:gd name="connsiteX7" fmla="*/ 285750 w 481012"/>
                    <a:gd name="connsiteY7" fmla="*/ 16669 h 442913"/>
                    <a:gd name="connsiteX8" fmla="*/ 242887 w 481012"/>
                    <a:gd name="connsiteY8" fmla="*/ 133350 h 442913"/>
                    <a:gd name="connsiteX9" fmla="*/ 88106 w 481012"/>
                    <a:gd name="connsiteY9" fmla="*/ 157163 h 442913"/>
                    <a:gd name="connsiteX10" fmla="*/ 57150 w 481012"/>
                    <a:gd name="connsiteY10" fmla="*/ 200025 h 442913"/>
                    <a:gd name="connsiteX0" fmla="*/ 57150 w 481012"/>
                    <a:gd name="connsiteY0" fmla="*/ 200025 h 442913"/>
                    <a:gd name="connsiteX1" fmla="*/ 57150 w 481012"/>
                    <a:gd name="connsiteY1" fmla="*/ 373857 h 442913"/>
                    <a:gd name="connsiteX2" fmla="*/ 21432 w 481012"/>
                    <a:gd name="connsiteY2" fmla="*/ 373857 h 442913"/>
                    <a:gd name="connsiteX3" fmla="*/ 0 w 481012"/>
                    <a:gd name="connsiteY3" fmla="*/ 442913 h 442913"/>
                    <a:gd name="connsiteX4" fmla="*/ 481012 w 481012"/>
                    <a:gd name="connsiteY4" fmla="*/ 442913 h 442913"/>
                    <a:gd name="connsiteX5" fmla="*/ 476250 w 481012"/>
                    <a:gd name="connsiteY5" fmla="*/ 0 h 442913"/>
                    <a:gd name="connsiteX6" fmla="*/ 247650 w 481012"/>
                    <a:gd name="connsiteY6" fmla="*/ 2382 h 442913"/>
                    <a:gd name="connsiteX7" fmla="*/ 285750 w 481012"/>
                    <a:gd name="connsiteY7" fmla="*/ 16669 h 442913"/>
                    <a:gd name="connsiteX8" fmla="*/ 242887 w 481012"/>
                    <a:gd name="connsiteY8" fmla="*/ 133350 h 442913"/>
                    <a:gd name="connsiteX9" fmla="*/ 88106 w 481012"/>
                    <a:gd name="connsiteY9" fmla="*/ 157163 h 442913"/>
                    <a:gd name="connsiteX10" fmla="*/ 57150 w 481012"/>
                    <a:gd name="connsiteY10" fmla="*/ 200025 h 442913"/>
                    <a:gd name="connsiteX0" fmla="*/ 38100 w 461962"/>
                    <a:gd name="connsiteY0" fmla="*/ 200025 h 442913"/>
                    <a:gd name="connsiteX1" fmla="*/ 38100 w 461962"/>
                    <a:gd name="connsiteY1" fmla="*/ 373857 h 442913"/>
                    <a:gd name="connsiteX2" fmla="*/ 2382 w 461962"/>
                    <a:gd name="connsiteY2" fmla="*/ 373857 h 442913"/>
                    <a:gd name="connsiteX3" fmla="*/ 0 w 461962"/>
                    <a:gd name="connsiteY3" fmla="*/ 442913 h 442913"/>
                    <a:gd name="connsiteX4" fmla="*/ 461962 w 461962"/>
                    <a:gd name="connsiteY4" fmla="*/ 442913 h 442913"/>
                    <a:gd name="connsiteX5" fmla="*/ 457200 w 461962"/>
                    <a:gd name="connsiteY5" fmla="*/ 0 h 442913"/>
                    <a:gd name="connsiteX6" fmla="*/ 228600 w 461962"/>
                    <a:gd name="connsiteY6" fmla="*/ 2382 h 442913"/>
                    <a:gd name="connsiteX7" fmla="*/ 266700 w 461962"/>
                    <a:gd name="connsiteY7" fmla="*/ 16669 h 442913"/>
                    <a:gd name="connsiteX8" fmla="*/ 223837 w 461962"/>
                    <a:gd name="connsiteY8" fmla="*/ 133350 h 442913"/>
                    <a:gd name="connsiteX9" fmla="*/ 69056 w 461962"/>
                    <a:gd name="connsiteY9" fmla="*/ 157163 h 442913"/>
                    <a:gd name="connsiteX10" fmla="*/ 38100 w 461962"/>
                    <a:gd name="connsiteY10" fmla="*/ 200025 h 4429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61962" h="442913">
                      <a:moveTo>
                        <a:pt x="38100" y="200025"/>
                      </a:moveTo>
                      <a:lnTo>
                        <a:pt x="38100" y="373857"/>
                      </a:lnTo>
                      <a:lnTo>
                        <a:pt x="2382" y="373857"/>
                      </a:lnTo>
                      <a:lnTo>
                        <a:pt x="0" y="442913"/>
                      </a:lnTo>
                      <a:lnTo>
                        <a:pt x="461962" y="442913"/>
                      </a:lnTo>
                      <a:cubicBezTo>
                        <a:pt x="460375" y="295275"/>
                        <a:pt x="458787" y="147638"/>
                        <a:pt x="457200" y="0"/>
                      </a:cubicBezTo>
                      <a:lnTo>
                        <a:pt x="228600" y="2382"/>
                      </a:lnTo>
                      <a:lnTo>
                        <a:pt x="266700" y="16669"/>
                      </a:lnTo>
                      <a:lnTo>
                        <a:pt x="223837" y="133350"/>
                      </a:lnTo>
                      <a:lnTo>
                        <a:pt x="69056" y="157163"/>
                      </a:lnTo>
                      <a:lnTo>
                        <a:pt x="38100" y="200025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6000"/>
                    </a:lnSpc>
                    <a:spcAft>
                      <a:spcPts val="600"/>
                    </a:spcAft>
                  </a:pPr>
                  <a:r>
                    <a:rPr lang="en-US" sz="800">
                      <a:solidFill>
                        <a:srgbClr val="FFFFFF"/>
                      </a:solidFill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latin typeface="Times" charset="0"/>
                    <a:ea typeface="ＭＳ 明朝" charset="-128"/>
                    <a:cs typeface="Times New Roman" charset="0"/>
                  </a:endParaRPr>
                </a:p>
              </p:txBody>
            </p:sp>
            <p:sp>
              <p:nvSpPr>
                <p:cNvPr id="1082" name="Rectangle 1081"/>
                <p:cNvSpPr/>
                <p:nvPr/>
              </p:nvSpPr>
              <p:spPr>
                <a:xfrm>
                  <a:off x="444834" y="452182"/>
                  <a:ext cx="397213" cy="126064"/>
                </a:xfrm>
                <a:prstGeom prst="rect">
                  <a:avLst/>
                </a:prstGeom>
                <a:grpFill/>
                <a:ln w="31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6000"/>
                    </a:lnSpc>
                    <a:spcAft>
                      <a:spcPts val="600"/>
                    </a:spcAft>
                  </a:pPr>
                  <a:r>
                    <a:rPr lang="en-US" sz="800">
                      <a:solidFill>
                        <a:srgbClr val="FFFFFF"/>
                      </a:solidFill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latin typeface="Times" charset="0"/>
                    <a:ea typeface="ＭＳ 明朝" charset="-128"/>
                    <a:cs typeface="Times New Roman" charset="0"/>
                  </a:endParaRPr>
                </a:p>
              </p:txBody>
            </p:sp>
            <p:sp>
              <p:nvSpPr>
                <p:cNvPr id="1083" name="Oval 1082"/>
                <p:cNvSpPr/>
                <p:nvPr/>
              </p:nvSpPr>
              <p:spPr>
                <a:xfrm>
                  <a:off x="162203" y="444367"/>
                  <a:ext cx="175487" cy="175393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6000"/>
                    </a:lnSpc>
                    <a:spcAft>
                      <a:spcPts val="600"/>
                    </a:spcAft>
                  </a:pPr>
                  <a:r>
                    <a:rPr lang="en-US" sz="800">
                      <a:solidFill>
                        <a:srgbClr val="FFFFFF"/>
                      </a:solidFill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latin typeface="Times" charset="0"/>
                    <a:ea typeface="ＭＳ 明朝" charset="-128"/>
                    <a:cs typeface="Times New Roman" charset="0"/>
                  </a:endParaRPr>
                </a:p>
              </p:txBody>
            </p:sp>
            <p:cxnSp>
              <p:nvCxnSpPr>
                <p:cNvPr id="1084" name="Straight Connector 1083"/>
                <p:cNvCxnSpPr/>
                <p:nvPr/>
              </p:nvCxnSpPr>
              <p:spPr>
                <a:xfrm flipV="1">
                  <a:off x="722145" y="0"/>
                  <a:ext cx="0" cy="476302"/>
                </a:xfrm>
                <a:prstGeom prst="line">
                  <a:avLst/>
                </a:prstGeom>
                <a:grpFill/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85" name="Rectangle 1084"/>
                <p:cNvSpPr/>
                <p:nvPr/>
              </p:nvSpPr>
              <p:spPr>
                <a:xfrm>
                  <a:off x="1054686" y="54252"/>
                  <a:ext cx="2226119" cy="342835"/>
                </a:xfrm>
                <a:prstGeom prst="rect">
                  <a:avLst/>
                </a:prstGeom>
                <a:grpFill/>
                <a:ln w="31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6000"/>
                    </a:lnSpc>
                    <a:spcAft>
                      <a:spcPts val="600"/>
                    </a:spcAft>
                  </a:pPr>
                  <a:r>
                    <a:rPr lang="en-US" sz="800">
                      <a:solidFill>
                        <a:srgbClr val="FFFFFF"/>
                      </a:solidFill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latin typeface="Times" charset="0"/>
                    <a:ea typeface="ＭＳ 明朝" charset="-128"/>
                    <a:cs typeface="Times New Roman" charset="0"/>
                  </a:endParaRPr>
                </a:p>
              </p:txBody>
            </p:sp>
            <p:sp>
              <p:nvSpPr>
                <p:cNvPr id="1086" name="Rectangle 1085"/>
                <p:cNvSpPr/>
                <p:nvPr/>
              </p:nvSpPr>
              <p:spPr>
                <a:xfrm>
                  <a:off x="1432796" y="361880"/>
                  <a:ext cx="1718367" cy="105233"/>
                </a:xfrm>
                <a:prstGeom prst="rect">
                  <a:avLst/>
                </a:prstGeom>
                <a:grpFill/>
                <a:ln w="31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6000"/>
                    </a:lnSpc>
                    <a:spcAft>
                      <a:spcPts val="600"/>
                    </a:spcAft>
                  </a:pPr>
                  <a:r>
                    <a:rPr lang="en-US" sz="800" dirty="0">
                      <a:solidFill>
                        <a:srgbClr val="FFFFFF"/>
                      </a:solidFill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 dirty="0">
                    <a:latin typeface="Times" charset="0"/>
                    <a:ea typeface="ＭＳ 明朝" charset="-128"/>
                    <a:cs typeface="Times New Roman" charset="0"/>
                  </a:endParaRPr>
                </a:p>
              </p:txBody>
            </p:sp>
            <p:sp>
              <p:nvSpPr>
                <p:cNvPr id="1087" name="Oval 1086"/>
                <p:cNvSpPr/>
                <p:nvPr/>
              </p:nvSpPr>
              <p:spPr>
                <a:xfrm>
                  <a:off x="1006005" y="444367"/>
                  <a:ext cx="175487" cy="175393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6000"/>
                    </a:lnSpc>
                    <a:spcAft>
                      <a:spcPts val="600"/>
                    </a:spcAft>
                  </a:pPr>
                  <a:r>
                    <a:rPr lang="en-US" sz="800">
                      <a:solidFill>
                        <a:srgbClr val="FFFFFF"/>
                      </a:solidFill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latin typeface="Times" charset="0"/>
                    <a:ea typeface="ＭＳ 明朝" charset="-128"/>
                    <a:cs typeface="Times New Roman" charset="0"/>
                  </a:endParaRPr>
                </a:p>
              </p:txBody>
            </p:sp>
            <p:sp>
              <p:nvSpPr>
                <p:cNvPr id="1088" name="Oval 1087"/>
                <p:cNvSpPr/>
                <p:nvPr/>
              </p:nvSpPr>
              <p:spPr>
                <a:xfrm>
                  <a:off x="1256936" y="444367"/>
                  <a:ext cx="175487" cy="175393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6000"/>
                    </a:lnSpc>
                    <a:spcAft>
                      <a:spcPts val="600"/>
                    </a:spcAft>
                  </a:pPr>
                  <a:r>
                    <a:rPr lang="en-US" sz="800">
                      <a:solidFill>
                        <a:srgbClr val="FFFFFF"/>
                      </a:solidFill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latin typeface="Times" charset="0"/>
                    <a:ea typeface="ＭＳ 明朝" charset="-128"/>
                    <a:cs typeface="Times New Roman" charset="0"/>
                  </a:endParaRPr>
                </a:p>
              </p:txBody>
            </p:sp>
            <p:sp>
              <p:nvSpPr>
                <p:cNvPr id="1089" name="Rectangle 1088"/>
                <p:cNvSpPr/>
                <p:nvPr/>
              </p:nvSpPr>
              <p:spPr>
                <a:xfrm>
                  <a:off x="613576" y="439299"/>
                  <a:ext cx="884072" cy="105233"/>
                </a:xfrm>
                <a:prstGeom prst="rect">
                  <a:avLst/>
                </a:prstGeom>
                <a:grpFill/>
                <a:ln w="31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6000"/>
                    </a:lnSpc>
                    <a:spcAft>
                      <a:spcPts val="600"/>
                    </a:spcAft>
                  </a:pPr>
                  <a:r>
                    <a:rPr lang="en-US" sz="800">
                      <a:solidFill>
                        <a:srgbClr val="FFFFFF"/>
                      </a:solidFill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latin typeface="Times" charset="0"/>
                    <a:ea typeface="ＭＳ 明朝" charset="-128"/>
                    <a:cs typeface="Times New Roman" charset="0"/>
                  </a:endParaRPr>
                </a:p>
              </p:txBody>
            </p:sp>
            <p:sp>
              <p:nvSpPr>
                <p:cNvPr id="1090" name="Rectangle 1089"/>
                <p:cNvSpPr/>
                <p:nvPr/>
              </p:nvSpPr>
              <p:spPr>
                <a:xfrm>
                  <a:off x="897259" y="390516"/>
                  <a:ext cx="600389" cy="124699"/>
                </a:xfrm>
                <a:prstGeom prst="rect">
                  <a:avLst/>
                </a:prstGeom>
                <a:grpFill/>
                <a:ln w="31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6000"/>
                    </a:lnSpc>
                    <a:spcAft>
                      <a:spcPts val="600"/>
                    </a:spcAft>
                  </a:pPr>
                  <a:r>
                    <a:rPr lang="en-US" sz="800">
                      <a:solidFill>
                        <a:srgbClr val="FFFFFF"/>
                      </a:solidFill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latin typeface="Times" charset="0"/>
                    <a:ea typeface="ＭＳ 明朝" charset="-128"/>
                    <a:cs typeface="Times New Roman" charset="0"/>
                  </a:endParaRPr>
                </a:p>
              </p:txBody>
            </p:sp>
            <p:sp>
              <p:nvSpPr>
                <p:cNvPr id="1091" name="Oval 1090"/>
                <p:cNvSpPr/>
                <p:nvPr/>
              </p:nvSpPr>
              <p:spPr>
                <a:xfrm>
                  <a:off x="2673479" y="444367"/>
                  <a:ext cx="175487" cy="175393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6000"/>
                    </a:lnSpc>
                    <a:spcAft>
                      <a:spcPts val="600"/>
                    </a:spcAft>
                  </a:pPr>
                  <a:r>
                    <a:rPr lang="en-US" sz="800">
                      <a:solidFill>
                        <a:srgbClr val="FFFFFF"/>
                      </a:solidFill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latin typeface="Times" charset="0"/>
                    <a:ea typeface="ＭＳ 明朝" charset="-128"/>
                    <a:cs typeface="Times New Roman" charset="0"/>
                  </a:endParaRPr>
                </a:p>
              </p:txBody>
            </p:sp>
            <p:sp>
              <p:nvSpPr>
                <p:cNvPr id="1092" name="Oval 1091"/>
                <p:cNvSpPr/>
                <p:nvPr/>
              </p:nvSpPr>
              <p:spPr>
                <a:xfrm>
                  <a:off x="2949788" y="444367"/>
                  <a:ext cx="175487" cy="175393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6000"/>
                    </a:lnSpc>
                    <a:spcAft>
                      <a:spcPts val="600"/>
                    </a:spcAft>
                  </a:pPr>
                  <a:r>
                    <a:rPr lang="en-US" sz="800">
                      <a:solidFill>
                        <a:srgbClr val="FFFFFF"/>
                      </a:solidFill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latin typeface="Times" charset="0"/>
                    <a:ea typeface="ＭＳ 明朝" charset="-128"/>
                    <a:cs typeface="Times New Roman" charset="0"/>
                  </a:endParaRPr>
                </a:p>
              </p:txBody>
            </p:sp>
            <p:sp>
              <p:nvSpPr>
                <p:cNvPr id="1093" name="Rectangle 1092"/>
                <p:cNvSpPr/>
                <p:nvPr/>
              </p:nvSpPr>
              <p:spPr>
                <a:xfrm>
                  <a:off x="2618168" y="369259"/>
                  <a:ext cx="600389" cy="124699"/>
                </a:xfrm>
                <a:prstGeom prst="rect">
                  <a:avLst/>
                </a:prstGeom>
                <a:grpFill/>
                <a:ln w="31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6000"/>
                    </a:lnSpc>
                    <a:spcAft>
                      <a:spcPts val="600"/>
                    </a:spcAft>
                  </a:pPr>
                  <a:r>
                    <a:rPr lang="en-US" sz="800">
                      <a:solidFill>
                        <a:srgbClr val="FFFFFF"/>
                      </a:solidFill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latin typeface="Times" charset="0"/>
                    <a:ea typeface="ＭＳ 明朝" charset="-128"/>
                    <a:cs typeface="Times New Roman" charset="0"/>
                  </a:endParaRPr>
                </a:p>
              </p:txBody>
            </p:sp>
            <p:sp>
              <p:nvSpPr>
                <p:cNvPr id="1094" name="Rectangle 1093"/>
                <p:cNvSpPr/>
                <p:nvPr/>
              </p:nvSpPr>
              <p:spPr>
                <a:xfrm>
                  <a:off x="3155707" y="409979"/>
                  <a:ext cx="169151" cy="105233"/>
                </a:xfrm>
                <a:prstGeom prst="rect">
                  <a:avLst/>
                </a:prstGeom>
                <a:grpFill/>
                <a:ln w="31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6000"/>
                    </a:lnSpc>
                    <a:spcAft>
                      <a:spcPts val="600"/>
                    </a:spcAft>
                  </a:pPr>
                  <a:r>
                    <a:rPr lang="en-US" sz="800">
                      <a:solidFill>
                        <a:srgbClr val="FFFFFF"/>
                      </a:solidFill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latin typeface="Times" charset="0"/>
                    <a:ea typeface="ＭＳ 明朝" charset="-128"/>
                    <a:cs typeface="Times New Roman" charset="0"/>
                  </a:endParaRPr>
                </a:p>
              </p:txBody>
            </p:sp>
            <p:cxnSp>
              <p:nvCxnSpPr>
                <p:cNvPr id="1095" name="Straight Connector 1094"/>
                <p:cNvCxnSpPr/>
                <p:nvPr/>
              </p:nvCxnSpPr>
              <p:spPr>
                <a:xfrm flipV="1">
                  <a:off x="2233421" y="4640"/>
                  <a:ext cx="0" cy="477128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6" name="Straight Connector 1095"/>
                <p:cNvCxnSpPr/>
                <p:nvPr/>
              </p:nvCxnSpPr>
              <p:spPr>
                <a:xfrm flipV="1">
                  <a:off x="2119260" y="4640"/>
                  <a:ext cx="0" cy="477128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97" name="Rectangle 1096"/>
                <p:cNvSpPr/>
                <p:nvPr/>
              </p:nvSpPr>
              <p:spPr>
                <a:xfrm>
                  <a:off x="2090475" y="32328"/>
                  <a:ext cx="173944" cy="105233"/>
                </a:xfrm>
                <a:prstGeom prst="rect">
                  <a:avLst/>
                </a:prstGeom>
                <a:grpFill/>
                <a:ln w="31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6000"/>
                    </a:lnSpc>
                    <a:spcAft>
                      <a:spcPts val="600"/>
                    </a:spcAft>
                  </a:pPr>
                  <a:r>
                    <a:rPr lang="en-US" sz="800">
                      <a:solidFill>
                        <a:srgbClr val="FFFFFF"/>
                      </a:solidFill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latin typeface="Times" charset="0"/>
                    <a:ea typeface="ＭＳ 明朝" charset="-128"/>
                    <a:cs typeface="Times New Roman" charset="0"/>
                  </a:endParaRPr>
                </a:p>
              </p:txBody>
            </p:sp>
            <p:cxnSp>
              <p:nvCxnSpPr>
                <p:cNvPr id="1098" name="Straight Connector 1097"/>
                <p:cNvCxnSpPr/>
                <p:nvPr/>
              </p:nvCxnSpPr>
              <p:spPr>
                <a:xfrm>
                  <a:off x="2021230" y="21365"/>
                  <a:ext cx="312434" cy="0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99" name="Rectangle 1098"/>
                <p:cNvSpPr/>
                <p:nvPr/>
              </p:nvSpPr>
              <p:spPr>
                <a:xfrm>
                  <a:off x="700027" y="96129"/>
                  <a:ext cx="67022" cy="313047"/>
                </a:xfrm>
                <a:prstGeom prst="rect">
                  <a:avLst/>
                </a:prstGeom>
                <a:grpFill/>
                <a:ln w="31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7000"/>
                    </a:lnSpc>
                    <a:spcAft>
                      <a:spcPts val="600"/>
                    </a:spcAft>
                  </a:pPr>
                  <a:r>
                    <a:rPr lang="en-US" sz="800"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ea typeface="Cambria" charset="0"/>
                    <a:cs typeface="Times New Roman" charset="0"/>
                  </a:endParaRPr>
                </a:p>
              </p:txBody>
            </p:sp>
          </p:grpSp>
        </p:grpSp>
        <p:grpSp>
          <p:nvGrpSpPr>
            <p:cNvPr id="1614" name="Group 1613"/>
            <p:cNvGrpSpPr/>
            <p:nvPr/>
          </p:nvGrpSpPr>
          <p:grpSpPr>
            <a:xfrm rot="900000">
              <a:off x="7942933" y="2868419"/>
              <a:ext cx="1837275" cy="1839788"/>
              <a:chOff x="8077807" y="2514304"/>
              <a:chExt cx="1837275" cy="1839788"/>
            </a:xfrm>
          </p:grpSpPr>
          <p:grpSp>
            <p:nvGrpSpPr>
              <p:cNvPr id="1615" name="Group 1614"/>
              <p:cNvGrpSpPr/>
              <p:nvPr/>
            </p:nvGrpSpPr>
            <p:grpSpPr>
              <a:xfrm>
                <a:off x="8077807" y="2514304"/>
                <a:ext cx="1837275" cy="1839788"/>
                <a:chOff x="2946481" y="2309957"/>
                <a:chExt cx="1837275" cy="1839788"/>
              </a:xfrm>
            </p:grpSpPr>
            <p:grpSp>
              <p:nvGrpSpPr>
                <p:cNvPr id="1666" name="Group 1665"/>
                <p:cNvGrpSpPr/>
                <p:nvPr/>
              </p:nvGrpSpPr>
              <p:grpSpPr>
                <a:xfrm>
                  <a:off x="2946481" y="2309957"/>
                  <a:ext cx="1837275" cy="1839788"/>
                  <a:chOff x="2946481" y="2309957"/>
                  <a:chExt cx="1837275" cy="1839788"/>
                </a:xfrm>
              </p:grpSpPr>
              <p:sp>
                <p:nvSpPr>
                  <p:cNvPr id="1669" name="Oval 1668"/>
                  <p:cNvSpPr/>
                  <p:nvPr/>
                </p:nvSpPr>
                <p:spPr>
                  <a:xfrm>
                    <a:off x="2946481" y="3188369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70" name="Oval 1669"/>
                  <p:cNvSpPr/>
                  <p:nvPr/>
                </p:nvSpPr>
                <p:spPr>
                  <a:xfrm rot="5400000">
                    <a:off x="3759817" y="2373777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71" name="Rectangle 1670"/>
                  <p:cNvSpPr/>
                  <p:nvPr/>
                </p:nvSpPr>
                <p:spPr>
                  <a:xfrm>
                    <a:off x="3262964" y="2627697"/>
                    <a:ext cx="1414914" cy="1414914"/>
                  </a:xfrm>
                  <a:prstGeom prst="rect">
                    <a:avLst/>
                  </a:prstGeom>
                  <a:solidFill>
                    <a:srgbClr val="062C49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72" name="Oval 1671"/>
                  <p:cNvSpPr/>
                  <p:nvPr/>
                </p:nvSpPr>
                <p:spPr>
                  <a:xfrm>
                    <a:off x="4362547" y="3188369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73" name="Oval 1672"/>
                  <p:cNvSpPr/>
                  <p:nvPr/>
                </p:nvSpPr>
                <p:spPr>
                  <a:xfrm rot="5400000">
                    <a:off x="3759817" y="3792356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667" name="Rectangle 1666"/>
                <p:cNvSpPr/>
                <p:nvPr/>
              </p:nvSpPr>
              <p:spPr>
                <a:xfrm>
                  <a:off x="3256614" y="3213100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68" name="Rectangle 1667"/>
                <p:cNvSpPr/>
                <p:nvPr/>
              </p:nvSpPr>
              <p:spPr>
                <a:xfrm rot="5400000">
                  <a:off x="3947561" y="2521334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16" name="Group 1615"/>
              <p:cNvGrpSpPr/>
              <p:nvPr/>
            </p:nvGrpSpPr>
            <p:grpSpPr>
              <a:xfrm>
                <a:off x="8541505" y="3234396"/>
                <a:ext cx="1083145" cy="626883"/>
                <a:chOff x="8343834" y="4532492"/>
                <a:chExt cx="1058896" cy="495382"/>
              </a:xfrm>
              <a:solidFill>
                <a:srgbClr val="FFFF00"/>
              </a:solidFill>
            </p:grpSpPr>
            <p:sp>
              <p:nvSpPr>
                <p:cNvPr id="1618" name="Rectangle 1617"/>
                <p:cNvSpPr/>
                <p:nvPr/>
              </p:nvSpPr>
              <p:spPr>
                <a:xfrm>
                  <a:off x="8744688" y="4554286"/>
                  <a:ext cx="70126" cy="462180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619" name="Snip Same Side Corner Rectangle 1618"/>
                <p:cNvSpPr/>
                <p:nvPr/>
              </p:nvSpPr>
              <p:spPr>
                <a:xfrm>
                  <a:off x="8879701" y="4759291"/>
                  <a:ext cx="66195" cy="257175"/>
                </a:xfrm>
                <a:prstGeom prst="snip2Same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620" name="Rectangle 1619"/>
                <p:cNvSpPr/>
                <p:nvPr/>
              </p:nvSpPr>
              <p:spPr>
                <a:xfrm>
                  <a:off x="8889940" y="4661169"/>
                  <a:ext cx="45719" cy="281967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621" name="Snip Same Side Corner Rectangle 1620"/>
                <p:cNvSpPr/>
                <p:nvPr/>
              </p:nvSpPr>
              <p:spPr>
                <a:xfrm>
                  <a:off x="9021709" y="4871619"/>
                  <a:ext cx="90412" cy="144847"/>
                </a:xfrm>
                <a:prstGeom prst="snip2SameRect">
                  <a:avLst>
                    <a:gd name="adj1" fmla="val 27202"/>
                    <a:gd name="adj2" fmla="val 0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622" name="Rectangle 1621"/>
                <p:cNvSpPr/>
                <p:nvPr/>
              </p:nvSpPr>
              <p:spPr>
                <a:xfrm>
                  <a:off x="9044057" y="4695825"/>
                  <a:ext cx="45719" cy="320641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623" name="Snip Same Side Corner Rectangle 1622"/>
                <p:cNvSpPr/>
                <p:nvPr/>
              </p:nvSpPr>
              <p:spPr>
                <a:xfrm>
                  <a:off x="8469489" y="4840796"/>
                  <a:ext cx="90412" cy="177933"/>
                </a:xfrm>
                <a:prstGeom prst="snip2SameRect">
                  <a:avLst>
                    <a:gd name="adj1" fmla="val 27202"/>
                    <a:gd name="adj2" fmla="val 0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624" name="Rectangle 1623"/>
                <p:cNvSpPr/>
                <p:nvPr/>
              </p:nvSpPr>
              <p:spPr>
                <a:xfrm>
                  <a:off x="8491835" y="4736762"/>
                  <a:ext cx="45719" cy="281967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1625" name="Straight Connector 1624"/>
                <p:cNvCxnSpPr/>
                <p:nvPr/>
              </p:nvCxnSpPr>
              <p:spPr>
                <a:xfrm>
                  <a:off x="9029431" y="4713498"/>
                  <a:ext cx="72315" cy="33828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26" name="Straight Connector 1625"/>
                <p:cNvCxnSpPr/>
                <p:nvPr/>
              </p:nvCxnSpPr>
              <p:spPr>
                <a:xfrm>
                  <a:off x="9030758" y="4747326"/>
                  <a:ext cx="72315" cy="33828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27" name="Straight Connector 1626"/>
                <p:cNvCxnSpPr/>
                <p:nvPr/>
              </p:nvCxnSpPr>
              <p:spPr>
                <a:xfrm>
                  <a:off x="9028104" y="4780412"/>
                  <a:ext cx="81806" cy="33828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28" name="Straight Connector 1627"/>
                <p:cNvCxnSpPr/>
                <p:nvPr/>
              </p:nvCxnSpPr>
              <p:spPr>
                <a:xfrm>
                  <a:off x="9029431" y="4814240"/>
                  <a:ext cx="72315" cy="33828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29" name="Straight Connector 1628"/>
                <p:cNvCxnSpPr/>
                <p:nvPr/>
              </p:nvCxnSpPr>
              <p:spPr>
                <a:xfrm flipV="1">
                  <a:off x="8726858" y="4578342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30" name="Straight Connector 1629"/>
                <p:cNvCxnSpPr/>
                <p:nvPr/>
              </p:nvCxnSpPr>
              <p:spPr>
                <a:xfrm flipV="1">
                  <a:off x="8726858" y="4610702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31" name="Straight Connector 1630"/>
                <p:cNvCxnSpPr/>
                <p:nvPr/>
              </p:nvCxnSpPr>
              <p:spPr>
                <a:xfrm flipV="1">
                  <a:off x="8726858" y="4643062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32" name="Straight Connector 1631"/>
                <p:cNvCxnSpPr/>
                <p:nvPr/>
              </p:nvCxnSpPr>
              <p:spPr>
                <a:xfrm flipV="1">
                  <a:off x="8726858" y="4672376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33" name="Straight Connector 1632"/>
                <p:cNvCxnSpPr/>
                <p:nvPr/>
              </p:nvCxnSpPr>
              <p:spPr>
                <a:xfrm flipV="1">
                  <a:off x="8726858" y="4705617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34" name="Straight Connector 1633"/>
                <p:cNvCxnSpPr/>
                <p:nvPr/>
              </p:nvCxnSpPr>
              <p:spPr>
                <a:xfrm flipV="1">
                  <a:off x="8726858" y="4737977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35" name="Straight Connector 1634"/>
                <p:cNvCxnSpPr/>
                <p:nvPr/>
              </p:nvCxnSpPr>
              <p:spPr>
                <a:xfrm flipV="1">
                  <a:off x="8726858" y="4770337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36" name="Straight Connector 1635"/>
                <p:cNvCxnSpPr/>
                <p:nvPr/>
              </p:nvCxnSpPr>
              <p:spPr>
                <a:xfrm flipV="1">
                  <a:off x="8726858" y="4799651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37" name="Rounded Rectangle 1636"/>
                <p:cNvSpPr/>
                <p:nvPr/>
              </p:nvSpPr>
              <p:spPr>
                <a:xfrm rot="5400000">
                  <a:off x="8533033" y="4870046"/>
                  <a:ext cx="220392" cy="68091"/>
                </a:xfrm>
                <a:prstGeom prst="roundRect">
                  <a:avLst>
                    <a:gd name="adj" fmla="val 46297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638" name="Rounded Rectangle 1637"/>
                <p:cNvSpPr/>
                <p:nvPr/>
              </p:nvSpPr>
              <p:spPr>
                <a:xfrm rot="5400000">
                  <a:off x="8631076" y="4870046"/>
                  <a:ext cx="220392" cy="68091"/>
                </a:xfrm>
                <a:prstGeom prst="roundRect">
                  <a:avLst>
                    <a:gd name="adj" fmla="val 46297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1639" name="Straight Connector 1638"/>
                <p:cNvCxnSpPr/>
                <p:nvPr/>
              </p:nvCxnSpPr>
              <p:spPr>
                <a:xfrm>
                  <a:off x="8644545" y="4788713"/>
                  <a:ext cx="291114" cy="0"/>
                </a:xfrm>
                <a:prstGeom prst="line">
                  <a:avLst/>
                </a:prstGeom>
                <a:grpFill/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40" name="Straight Connector 1639"/>
                <p:cNvCxnSpPr/>
                <p:nvPr/>
              </p:nvCxnSpPr>
              <p:spPr>
                <a:xfrm flipV="1">
                  <a:off x="8832645" y="4797326"/>
                  <a:ext cx="0" cy="197189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41" name="Straight Connector 1640"/>
                <p:cNvCxnSpPr/>
                <p:nvPr/>
              </p:nvCxnSpPr>
              <p:spPr>
                <a:xfrm>
                  <a:off x="8629849" y="4978640"/>
                  <a:ext cx="434597" cy="0"/>
                </a:xfrm>
                <a:prstGeom prst="line">
                  <a:avLst/>
                </a:prstGeom>
                <a:grpFill/>
                <a:ln w="1905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42" name="Straight Connector 1641"/>
                <p:cNvCxnSpPr/>
                <p:nvPr/>
              </p:nvCxnSpPr>
              <p:spPr>
                <a:xfrm flipV="1">
                  <a:off x="8979509" y="4876783"/>
                  <a:ext cx="105878" cy="1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43" name="Straight Connector 1642"/>
                <p:cNvCxnSpPr/>
                <p:nvPr/>
              </p:nvCxnSpPr>
              <p:spPr>
                <a:xfrm flipV="1">
                  <a:off x="8979509" y="4879931"/>
                  <a:ext cx="0" cy="134357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44" name="Straight Connector 1643"/>
                <p:cNvCxnSpPr/>
                <p:nvPr/>
              </p:nvCxnSpPr>
              <p:spPr>
                <a:xfrm>
                  <a:off x="8522658" y="4895920"/>
                  <a:ext cx="116880" cy="1191"/>
                </a:xfrm>
                <a:prstGeom prst="line">
                  <a:avLst/>
                </a:prstGeom>
                <a:grpFill/>
                <a:ln w="1905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45" name="Straight Connector 1644"/>
                <p:cNvCxnSpPr/>
                <p:nvPr/>
              </p:nvCxnSpPr>
              <p:spPr>
                <a:xfrm>
                  <a:off x="8529072" y="5006574"/>
                  <a:ext cx="116880" cy="1191"/>
                </a:xfrm>
                <a:prstGeom prst="line">
                  <a:avLst/>
                </a:prstGeom>
                <a:grpFill/>
                <a:ln w="1905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46" name="Straight Connector 1645"/>
                <p:cNvCxnSpPr/>
                <p:nvPr/>
              </p:nvCxnSpPr>
              <p:spPr>
                <a:xfrm flipV="1">
                  <a:off x="8480099" y="4709527"/>
                  <a:ext cx="0" cy="194564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47" name="Rectangle 1646"/>
                <p:cNvSpPr/>
                <p:nvPr/>
              </p:nvSpPr>
              <p:spPr>
                <a:xfrm>
                  <a:off x="8755151" y="4532492"/>
                  <a:ext cx="45719" cy="102073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648" name="Rounded Rectangle 1647"/>
                <p:cNvSpPr/>
                <p:nvPr/>
              </p:nvSpPr>
              <p:spPr>
                <a:xfrm>
                  <a:off x="9139572" y="4932950"/>
                  <a:ext cx="155887" cy="649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649" name="Trapezoid 1648"/>
                <p:cNvSpPr/>
                <p:nvPr/>
              </p:nvSpPr>
              <p:spPr>
                <a:xfrm>
                  <a:off x="9162607" y="4948782"/>
                  <a:ext cx="45719" cy="71517"/>
                </a:xfrm>
                <a:prstGeom prst="trapezoid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650" name="Trapezoid 1649"/>
                <p:cNvSpPr/>
                <p:nvPr/>
              </p:nvSpPr>
              <p:spPr>
                <a:xfrm>
                  <a:off x="9234262" y="4948781"/>
                  <a:ext cx="45719" cy="71517"/>
                </a:xfrm>
                <a:prstGeom prst="trapezoid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1651" name="Straight Connector 1650"/>
                <p:cNvCxnSpPr/>
                <p:nvPr/>
              </p:nvCxnSpPr>
              <p:spPr>
                <a:xfrm>
                  <a:off x="8899304" y="4913440"/>
                  <a:ext cx="324679" cy="0"/>
                </a:xfrm>
                <a:prstGeom prst="line">
                  <a:avLst/>
                </a:prstGeom>
                <a:grpFill/>
                <a:ln w="1905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52" name="Trapezoid 1651"/>
                <p:cNvSpPr/>
                <p:nvPr/>
              </p:nvSpPr>
              <p:spPr>
                <a:xfrm>
                  <a:off x="9201124" y="4913440"/>
                  <a:ext cx="45719" cy="77854"/>
                </a:xfrm>
                <a:prstGeom prst="trapezoid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1653" name="Straight Connector 1652"/>
                <p:cNvCxnSpPr/>
                <p:nvPr/>
              </p:nvCxnSpPr>
              <p:spPr>
                <a:xfrm>
                  <a:off x="8581098" y="4856145"/>
                  <a:ext cx="236969" cy="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54" name="Straight Connector 1653"/>
                <p:cNvCxnSpPr/>
                <p:nvPr/>
              </p:nvCxnSpPr>
              <p:spPr>
                <a:xfrm>
                  <a:off x="8577845" y="4929762"/>
                  <a:ext cx="236969" cy="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55" name="Straight Connector 1654"/>
                <p:cNvCxnSpPr/>
                <p:nvPr/>
              </p:nvCxnSpPr>
              <p:spPr>
                <a:xfrm>
                  <a:off x="8577845" y="4980351"/>
                  <a:ext cx="236969" cy="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56" name="Straight Connector 1655"/>
                <p:cNvCxnSpPr/>
                <p:nvPr/>
              </p:nvCxnSpPr>
              <p:spPr>
                <a:xfrm flipV="1">
                  <a:off x="8587512" y="4844995"/>
                  <a:ext cx="0" cy="179806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57" name="Straight Connector 1656"/>
                <p:cNvCxnSpPr/>
                <p:nvPr/>
              </p:nvCxnSpPr>
              <p:spPr>
                <a:xfrm flipV="1">
                  <a:off x="8645952" y="4848068"/>
                  <a:ext cx="0" cy="179806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58" name="Straight Connector 1657"/>
                <p:cNvCxnSpPr/>
                <p:nvPr/>
              </p:nvCxnSpPr>
              <p:spPr>
                <a:xfrm flipV="1">
                  <a:off x="8689979" y="4844995"/>
                  <a:ext cx="0" cy="179806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59" name="Straight Connector 1658"/>
                <p:cNvCxnSpPr/>
                <p:nvPr/>
              </p:nvCxnSpPr>
              <p:spPr>
                <a:xfrm>
                  <a:off x="8586186" y="4845856"/>
                  <a:ext cx="203590" cy="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60" name="Straight Connector 1659"/>
                <p:cNvCxnSpPr/>
                <p:nvPr/>
              </p:nvCxnSpPr>
              <p:spPr>
                <a:xfrm>
                  <a:off x="8377759" y="4980351"/>
                  <a:ext cx="170412" cy="0"/>
                </a:xfrm>
                <a:prstGeom prst="line">
                  <a:avLst/>
                </a:prstGeom>
                <a:grpFill/>
                <a:ln w="28575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61" name="Straight Connector 1660"/>
                <p:cNvCxnSpPr/>
                <p:nvPr/>
              </p:nvCxnSpPr>
              <p:spPr>
                <a:xfrm>
                  <a:off x="9102267" y="4991294"/>
                  <a:ext cx="264907" cy="0"/>
                </a:xfrm>
                <a:prstGeom prst="line">
                  <a:avLst/>
                </a:prstGeom>
                <a:grpFill/>
                <a:ln w="28575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62" name="Snip Single Corner Rectangle 1661"/>
                <p:cNvSpPr/>
                <p:nvPr/>
              </p:nvSpPr>
              <p:spPr>
                <a:xfrm>
                  <a:off x="9357011" y="4979082"/>
                  <a:ext cx="45719" cy="45719"/>
                </a:xfrm>
                <a:prstGeom prst="snip1Rect">
                  <a:avLst>
                    <a:gd name="adj" fmla="val 44121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663" name="Snip Single Corner Rectangle 1662"/>
                <p:cNvSpPr/>
                <p:nvPr/>
              </p:nvSpPr>
              <p:spPr>
                <a:xfrm flipH="1">
                  <a:off x="8343834" y="4968569"/>
                  <a:ext cx="45719" cy="45719"/>
                </a:xfrm>
                <a:prstGeom prst="snip1Rect">
                  <a:avLst>
                    <a:gd name="adj" fmla="val 44121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664" name="Snip Same Side Corner Rectangle 1663"/>
                <p:cNvSpPr/>
                <p:nvPr/>
              </p:nvSpPr>
              <p:spPr>
                <a:xfrm>
                  <a:off x="8948946" y="4971609"/>
                  <a:ext cx="45719" cy="45719"/>
                </a:xfrm>
                <a:prstGeom prst="snip2Same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1665" name="Straight Connector 1664"/>
                <p:cNvCxnSpPr/>
                <p:nvPr/>
              </p:nvCxnSpPr>
              <p:spPr>
                <a:xfrm>
                  <a:off x="8755531" y="5001588"/>
                  <a:ext cx="169670" cy="0"/>
                </a:xfrm>
                <a:prstGeom prst="line">
                  <a:avLst/>
                </a:prstGeom>
                <a:grpFill/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617" name="TextBox 1616"/>
              <p:cNvSpPr txBox="1"/>
              <p:nvPr/>
            </p:nvSpPr>
            <p:spPr>
              <a:xfrm>
                <a:off x="8353940" y="2825389"/>
                <a:ext cx="1505114" cy="3077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>
                    <a:solidFill>
                      <a:srgbClr val="FFFF00"/>
                    </a:solidFill>
                  </a:rPr>
                  <a:t>REFINERY DELIVERY</a:t>
                </a:r>
              </a:p>
            </p:txBody>
          </p:sp>
        </p:grpSp>
        <p:grpSp>
          <p:nvGrpSpPr>
            <p:cNvPr id="1674" name="Group 1673"/>
            <p:cNvGrpSpPr/>
            <p:nvPr/>
          </p:nvGrpSpPr>
          <p:grpSpPr>
            <a:xfrm rot="20700000">
              <a:off x="1556847" y="1813475"/>
              <a:ext cx="1837275" cy="1839788"/>
              <a:chOff x="1467191" y="4628825"/>
              <a:chExt cx="1837275" cy="1839788"/>
            </a:xfrm>
          </p:grpSpPr>
          <p:grpSp>
            <p:nvGrpSpPr>
              <p:cNvPr id="1675" name="Group 1674"/>
              <p:cNvGrpSpPr/>
              <p:nvPr/>
            </p:nvGrpSpPr>
            <p:grpSpPr>
              <a:xfrm>
                <a:off x="1467191" y="4628825"/>
                <a:ext cx="1837275" cy="1839788"/>
                <a:chOff x="2946481" y="2309957"/>
                <a:chExt cx="1837275" cy="1839788"/>
              </a:xfrm>
            </p:grpSpPr>
            <p:grpSp>
              <p:nvGrpSpPr>
                <p:cNvPr id="1688" name="Group 1687"/>
                <p:cNvGrpSpPr/>
                <p:nvPr/>
              </p:nvGrpSpPr>
              <p:grpSpPr>
                <a:xfrm>
                  <a:off x="2946481" y="2309957"/>
                  <a:ext cx="1837275" cy="1839788"/>
                  <a:chOff x="2946481" y="2309957"/>
                  <a:chExt cx="1837275" cy="1839788"/>
                </a:xfrm>
              </p:grpSpPr>
              <p:sp>
                <p:nvSpPr>
                  <p:cNvPr id="1691" name="Oval 1690"/>
                  <p:cNvSpPr/>
                  <p:nvPr/>
                </p:nvSpPr>
                <p:spPr>
                  <a:xfrm>
                    <a:off x="2946481" y="3188369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92" name="Oval 1691"/>
                  <p:cNvSpPr/>
                  <p:nvPr/>
                </p:nvSpPr>
                <p:spPr>
                  <a:xfrm rot="5400000">
                    <a:off x="3759817" y="2373777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93" name="Rectangle 1692"/>
                  <p:cNvSpPr/>
                  <p:nvPr/>
                </p:nvSpPr>
                <p:spPr>
                  <a:xfrm>
                    <a:off x="3262964" y="2627697"/>
                    <a:ext cx="1414914" cy="1414914"/>
                  </a:xfrm>
                  <a:prstGeom prst="rect">
                    <a:avLst/>
                  </a:prstGeom>
                  <a:solidFill>
                    <a:srgbClr val="062C49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94" name="Oval 1693"/>
                  <p:cNvSpPr/>
                  <p:nvPr/>
                </p:nvSpPr>
                <p:spPr>
                  <a:xfrm>
                    <a:off x="4362547" y="3188369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95" name="Oval 1694"/>
                  <p:cNvSpPr/>
                  <p:nvPr/>
                </p:nvSpPr>
                <p:spPr>
                  <a:xfrm rot="5400000">
                    <a:off x="3759817" y="3792356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689" name="Rectangle 1688"/>
                <p:cNvSpPr/>
                <p:nvPr/>
              </p:nvSpPr>
              <p:spPr>
                <a:xfrm>
                  <a:off x="3256614" y="3213100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90" name="Rectangle 1689"/>
                <p:cNvSpPr/>
                <p:nvPr/>
              </p:nvSpPr>
              <p:spPr>
                <a:xfrm rot="5400000">
                  <a:off x="3947561" y="2521334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76" name="Group 1675"/>
              <p:cNvGrpSpPr/>
              <p:nvPr/>
            </p:nvGrpSpPr>
            <p:grpSpPr>
              <a:xfrm>
                <a:off x="1840849" y="5554616"/>
                <a:ext cx="1315218" cy="207402"/>
                <a:chOff x="1831324" y="5602241"/>
                <a:chExt cx="1315218" cy="207402"/>
              </a:xfrm>
            </p:grpSpPr>
            <p:sp>
              <p:nvSpPr>
                <p:cNvPr id="1678" name="Trapezoid 1677"/>
                <p:cNvSpPr/>
                <p:nvPr/>
              </p:nvSpPr>
              <p:spPr>
                <a:xfrm>
                  <a:off x="1870433" y="5708079"/>
                  <a:ext cx="77528" cy="92728"/>
                </a:xfrm>
                <a:prstGeom prst="trapezoi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79" name="Trapezoid 1678"/>
                <p:cNvSpPr/>
                <p:nvPr/>
              </p:nvSpPr>
              <p:spPr>
                <a:xfrm>
                  <a:off x="2166119" y="5708079"/>
                  <a:ext cx="77528" cy="92728"/>
                </a:xfrm>
                <a:prstGeom prst="trapezoi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80" name="Trapezoid 1679"/>
                <p:cNvSpPr/>
                <p:nvPr/>
              </p:nvSpPr>
              <p:spPr>
                <a:xfrm>
                  <a:off x="2290058" y="5610058"/>
                  <a:ext cx="71870" cy="196041"/>
                </a:xfrm>
                <a:prstGeom prst="trapezoi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81" name="Trapezoid 1680"/>
                <p:cNvSpPr/>
                <p:nvPr/>
              </p:nvSpPr>
              <p:spPr>
                <a:xfrm>
                  <a:off x="1971865" y="5604766"/>
                  <a:ext cx="71870" cy="196041"/>
                </a:xfrm>
                <a:prstGeom prst="trapezoi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82" name="Rectangle 1681"/>
                <p:cNvSpPr/>
                <p:nvPr/>
              </p:nvSpPr>
              <p:spPr>
                <a:xfrm>
                  <a:off x="1831324" y="5728392"/>
                  <a:ext cx="749804" cy="4571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83" name="Rectangle 1682"/>
                <p:cNvSpPr/>
                <p:nvPr/>
              </p:nvSpPr>
              <p:spPr>
                <a:xfrm>
                  <a:off x="1833943" y="5620640"/>
                  <a:ext cx="731713" cy="4571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84" name="Snip Single Corner Rectangle 1683"/>
                <p:cNvSpPr/>
                <p:nvPr/>
              </p:nvSpPr>
              <p:spPr>
                <a:xfrm>
                  <a:off x="2544349" y="5602241"/>
                  <a:ext cx="164269" cy="206670"/>
                </a:xfrm>
                <a:prstGeom prst="snip1Rect">
                  <a:avLst>
                    <a:gd name="adj" fmla="val 22559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85" name="Rectangle 1684"/>
                <p:cNvSpPr/>
                <p:nvPr/>
              </p:nvSpPr>
              <p:spPr>
                <a:xfrm>
                  <a:off x="2581128" y="5654006"/>
                  <a:ext cx="317278" cy="8674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86" name="Parallelogram 1685"/>
                <p:cNvSpPr/>
                <p:nvPr/>
              </p:nvSpPr>
              <p:spPr>
                <a:xfrm flipH="1">
                  <a:off x="2804066" y="5685818"/>
                  <a:ext cx="342476" cy="123825"/>
                </a:xfrm>
                <a:prstGeom prst="parallelogram">
                  <a:avLst>
                    <a:gd name="adj" fmla="val 160909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87" name="Oval 1686"/>
                <p:cNvSpPr/>
                <p:nvPr/>
              </p:nvSpPr>
              <p:spPr>
                <a:xfrm>
                  <a:off x="2857179" y="5654006"/>
                  <a:ext cx="85725" cy="857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677" name="TextBox 1676"/>
              <p:cNvSpPr txBox="1"/>
              <p:nvPr/>
            </p:nvSpPr>
            <p:spPr>
              <a:xfrm>
                <a:off x="1715502" y="4950301"/>
                <a:ext cx="1558547" cy="3077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>
                    <a:solidFill>
                      <a:schemeClr val="bg1"/>
                    </a:solidFill>
                  </a:rPr>
                  <a:t>GATHERING SYSTEM</a:t>
                </a:r>
              </a:p>
            </p:txBody>
          </p:sp>
        </p:grpSp>
        <p:grpSp>
          <p:nvGrpSpPr>
            <p:cNvPr id="3" name="Group 2"/>
            <p:cNvGrpSpPr/>
            <p:nvPr/>
          </p:nvGrpSpPr>
          <p:grpSpPr>
            <a:xfrm rot="20700000">
              <a:off x="4630029" y="1885879"/>
              <a:ext cx="1837275" cy="1839788"/>
              <a:chOff x="5765628" y="-1379330"/>
              <a:chExt cx="1837275" cy="1839788"/>
            </a:xfrm>
          </p:grpSpPr>
          <p:grpSp>
            <p:nvGrpSpPr>
              <p:cNvPr id="1435" name="Group 1434"/>
              <p:cNvGrpSpPr/>
              <p:nvPr/>
            </p:nvGrpSpPr>
            <p:grpSpPr>
              <a:xfrm>
                <a:off x="5765628" y="-1379330"/>
                <a:ext cx="1837275" cy="1839788"/>
                <a:chOff x="2946481" y="2309957"/>
                <a:chExt cx="1837275" cy="1839788"/>
              </a:xfrm>
            </p:grpSpPr>
            <p:grpSp>
              <p:nvGrpSpPr>
                <p:cNvPr id="1436" name="Group 1435"/>
                <p:cNvGrpSpPr/>
                <p:nvPr/>
              </p:nvGrpSpPr>
              <p:grpSpPr>
                <a:xfrm>
                  <a:off x="2946481" y="2309957"/>
                  <a:ext cx="1837275" cy="1839788"/>
                  <a:chOff x="2946481" y="2309957"/>
                  <a:chExt cx="1837275" cy="1839788"/>
                </a:xfrm>
              </p:grpSpPr>
              <p:sp>
                <p:nvSpPr>
                  <p:cNvPr id="1439" name="Oval 1438"/>
                  <p:cNvSpPr/>
                  <p:nvPr/>
                </p:nvSpPr>
                <p:spPr>
                  <a:xfrm>
                    <a:off x="2946481" y="3188369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440" name="Oval 1439"/>
                  <p:cNvSpPr/>
                  <p:nvPr/>
                </p:nvSpPr>
                <p:spPr>
                  <a:xfrm rot="5400000">
                    <a:off x="3759817" y="2373777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441" name="Rectangle 1440"/>
                  <p:cNvSpPr/>
                  <p:nvPr/>
                </p:nvSpPr>
                <p:spPr>
                  <a:xfrm>
                    <a:off x="3262964" y="2627697"/>
                    <a:ext cx="1414914" cy="1414914"/>
                  </a:xfrm>
                  <a:prstGeom prst="rect">
                    <a:avLst/>
                  </a:prstGeom>
                  <a:solidFill>
                    <a:srgbClr val="062C49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442" name="Oval 1441"/>
                  <p:cNvSpPr/>
                  <p:nvPr/>
                </p:nvSpPr>
                <p:spPr>
                  <a:xfrm>
                    <a:off x="4362547" y="3188369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443" name="Oval 1442"/>
                  <p:cNvSpPr/>
                  <p:nvPr/>
                </p:nvSpPr>
                <p:spPr>
                  <a:xfrm rot="5400000">
                    <a:off x="3759817" y="3792356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437" name="Rectangle 1436"/>
                <p:cNvSpPr/>
                <p:nvPr/>
              </p:nvSpPr>
              <p:spPr>
                <a:xfrm>
                  <a:off x="3256614" y="3213100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38" name="Rectangle 1437"/>
                <p:cNvSpPr/>
                <p:nvPr/>
              </p:nvSpPr>
              <p:spPr>
                <a:xfrm rot="5400000">
                  <a:off x="3947561" y="2524509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463" name="TextBox 1462"/>
              <p:cNvSpPr txBox="1"/>
              <p:nvPr/>
            </p:nvSpPr>
            <p:spPr>
              <a:xfrm>
                <a:off x="6262075" y="-1052037"/>
                <a:ext cx="1037036" cy="3077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b="1">
                    <a:solidFill>
                      <a:schemeClr val="bg1"/>
                    </a:solidFill>
                  </a:rPr>
                  <a:t>TRANSLOAD</a:t>
                </a:r>
                <a:endParaRPr lang="en-US" sz="9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555" name="Group 1554"/>
              <p:cNvGrpSpPr/>
              <p:nvPr/>
            </p:nvGrpSpPr>
            <p:grpSpPr>
              <a:xfrm>
                <a:off x="6468720" y="-665712"/>
                <a:ext cx="620590" cy="594042"/>
                <a:chOff x="5527774" y="2693187"/>
                <a:chExt cx="751423" cy="719279"/>
              </a:xfrm>
            </p:grpSpPr>
            <p:sp>
              <p:nvSpPr>
                <p:cNvPr id="1556" name="Freeform 1555"/>
                <p:cNvSpPr/>
                <p:nvPr/>
              </p:nvSpPr>
              <p:spPr>
                <a:xfrm>
                  <a:off x="5980367" y="2718035"/>
                  <a:ext cx="117892" cy="193010"/>
                </a:xfrm>
                <a:custGeom>
                  <a:avLst/>
                  <a:gdLst>
                    <a:gd name="connsiteX0" fmla="*/ 22225 w 149312"/>
                    <a:gd name="connsiteY0" fmla="*/ 0 h 206375"/>
                    <a:gd name="connsiteX1" fmla="*/ 41275 w 149312"/>
                    <a:gd name="connsiteY1" fmla="*/ 98425 h 206375"/>
                    <a:gd name="connsiteX2" fmla="*/ 123825 w 149312"/>
                    <a:gd name="connsiteY2" fmla="*/ 130175 h 206375"/>
                    <a:gd name="connsiteX3" fmla="*/ 146050 w 149312"/>
                    <a:gd name="connsiteY3" fmla="*/ 149225 h 206375"/>
                    <a:gd name="connsiteX4" fmla="*/ 63500 w 149312"/>
                    <a:gd name="connsiteY4" fmla="*/ 155575 h 206375"/>
                    <a:gd name="connsiteX5" fmla="*/ 0 w 149312"/>
                    <a:gd name="connsiteY5" fmla="*/ 206375 h 206375"/>
                    <a:gd name="connsiteX0" fmla="*/ 22225 w 149576"/>
                    <a:gd name="connsiteY0" fmla="*/ 0 h 206375"/>
                    <a:gd name="connsiteX1" fmla="*/ 28575 w 149576"/>
                    <a:gd name="connsiteY1" fmla="*/ 70126 h 206375"/>
                    <a:gd name="connsiteX2" fmla="*/ 123825 w 149576"/>
                    <a:gd name="connsiteY2" fmla="*/ 130175 h 206375"/>
                    <a:gd name="connsiteX3" fmla="*/ 146050 w 149576"/>
                    <a:gd name="connsiteY3" fmla="*/ 149225 h 206375"/>
                    <a:gd name="connsiteX4" fmla="*/ 63500 w 149576"/>
                    <a:gd name="connsiteY4" fmla="*/ 155575 h 206375"/>
                    <a:gd name="connsiteX5" fmla="*/ 0 w 149576"/>
                    <a:gd name="connsiteY5" fmla="*/ 206375 h 206375"/>
                    <a:gd name="connsiteX0" fmla="*/ 22225 w 148002"/>
                    <a:gd name="connsiteY0" fmla="*/ 0 h 206375"/>
                    <a:gd name="connsiteX1" fmla="*/ 28575 w 148002"/>
                    <a:gd name="connsiteY1" fmla="*/ 70126 h 206375"/>
                    <a:gd name="connsiteX2" fmla="*/ 114300 w 148002"/>
                    <a:gd name="connsiteY2" fmla="*/ 62257 h 206375"/>
                    <a:gd name="connsiteX3" fmla="*/ 146050 w 148002"/>
                    <a:gd name="connsiteY3" fmla="*/ 149225 h 206375"/>
                    <a:gd name="connsiteX4" fmla="*/ 63500 w 148002"/>
                    <a:gd name="connsiteY4" fmla="*/ 155575 h 206375"/>
                    <a:gd name="connsiteX5" fmla="*/ 0 w 148002"/>
                    <a:gd name="connsiteY5" fmla="*/ 206375 h 206375"/>
                    <a:gd name="connsiteX0" fmla="*/ 22225 w 148108"/>
                    <a:gd name="connsiteY0" fmla="*/ 0 h 206375"/>
                    <a:gd name="connsiteX1" fmla="*/ 19050 w 148108"/>
                    <a:gd name="connsiteY1" fmla="*/ 53146 h 206375"/>
                    <a:gd name="connsiteX2" fmla="*/ 114300 w 148108"/>
                    <a:gd name="connsiteY2" fmla="*/ 62257 h 206375"/>
                    <a:gd name="connsiteX3" fmla="*/ 146050 w 148108"/>
                    <a:gd name="connsiteY3" fmla="*/ 149225 h 206375"/>
                    <a:gd name="connsiteX4" fmla="*/ 63500 w 148108"/>
                    <a:gd name="connsiteY4" fmla="*/ 155575 h 206375"/>
                    <a:gd name="connsiteX5" fmla="*/ 0 w 148108"/>
                    <a:gd name="connsiteY5" fmla="*/ 206375 h 206375"/>
                    <a:gd name="connsiteX0" fmla="*/ 22225 w 136632"/>
                    <a:gd name="connsiteY0" fmla="*/ 0 h 206375"/>
                    <a:gd name="connsiteX1" fmla="*/ 19050 w 136632"/>
                    <a:gd name="connsiteY1" fmla="*/ 53146 h 206375"/>
                    <a:gd name="connsiteX2" fmla="*/ 114300 w 136632"/>
                    <a:gd name="connsiteY2" fmla="*/ 62257 h 206375"/>
                    <a:gd name="connsiteX3" fmla="*/ 133350 w 136632"/>
                    <a:gd name="connsiteY3" fmla="*/ 84137 h 206375"/>
                    <a:gd name="connsiteX4" fmla="*/ 63500 w 136632"/>
                    <a:gd name="connsiteY4" fmla="*/ 155575 h 206375"/>
                    <a:gd name="connsiteX5" fmla="*/ 0 w 136632"/>
                    <a:gd name="connsiteY5" fmla="*/ 206375 h 206375"/>
                    <a:gd name="connsiteX0" fmla="*/ 22225 w 138923"/>
                    <a:gd name="connsiteY0" fmla="*/ 0 h 206375"/>
                    <a:gd name="connsiteX1" fmla="*/ 19050 w 138923"/>
                    <a:gd name="connsiteY1" fmla="*/ 53146 h 206375"/>
                    <a:gd name="connsiteX2" fmla="*/ 114300 w 138923"/>
                    <a:gd name="connsiteY2" fmla="*/ 62257 h 206375"/>
                    <a:gd name="connsiteX3" fmla="*/ 133350 w 138923"/>
                    <a:gd name="connsiteY3" fmla="*/ 84137 h 206375"/>
                    <a:gd name="connsiteX4" fmla="*/ 31750 w 138923"/>
                    <a:gd name="connsiteY4" fmla="*/ 84827 h 206375"/>
                    <a:gd name="connsiteX5" fmla="*/ 0 w 138923"/>
                    <a:gd name="connsiteY5" fmla="*/ 206375 h 206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8923" h="206375">
                      <a:moveTo>
                        <a:pt x="22225" y="0"/>
                      </a:moveTo>
                      <a:cubicBezTo>
                        <a:pt x="23283" y="38364"/>
                        <a:pt x="3704" y="42770"/>
                        <a:pt x="19050" y="53146"/>
                      </a:cubicBezTo>
                      <a:cubicBezTo>
                        <a:pt x="34396" y="63522"/>
                        <a:pt x="95250" y="57092"/>
                        <a:pt x="114300" y="62257"/>
                      </a:cubicBezTo>
                      <a:cubicBezTo>
                        <a:pt x="133350" y="67422"/>
                        <a:pt x="147108" y="80375"/>
                        <a:pt x="133350" y="84137"/>
                      </a:cubicBezTo>
                      <a:cubicBezTo>
                        <a:pt x="119592" y="87899"/>
                        <a:pt x="53975" y="64454"/>
                        <a:pt x="31750" y="84827"/>
                      </a:cubicBezTo>
                      <a:cubicBezTo>
                        <a:pt x="9525" y="105200"/>
                        <a:pt x="10583" y="198438"/>
                        <a:pt x="0" y="206375"/>
                      </a:cubicBezTo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557" name="Straight Connector 1556"/>
                <p:cNvCxnSpPr/>
                <p:nvPr/>
              </p:nvCxnSpPr>
              <p:spPr>
                <a:xfrm flipV="1">
                  <a:off x="5781675" y="2749550"/>
                  <a:ext cx="1947" cy="64342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58" name="Straight Connector 1557"/>
                <p:cNvCxnSpPr/>
                <p:nvPr/>
              </p:nvCxnSpPr>
              <p:spPr>
                <a:xfrm flipH="1" flipV="1">
                  <a:off x="6200444" y="2749550"/>
                  <a:ext cx="1228" cy="643217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59" name="Straight Connector 1558"/>
                <p:cNvCxnSpPr/>
                <p:nvPr/>
              </p:nvCxnSpPr>
              <p:spPr>
                <a:xfrm flipV="1">
                  <a:off x="6272847" y="2822453"/>
                  <a:ext cx="3175" cy="574925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60" name="Straight Connector 1559"/>
                <p:cNvCxnSpPr/>
                <p:nvPr/>
              </p:nvCxnSpPr>
              <p:spPr>
                <a:xfrm flipV="1">
                  <a:off x="5709272" y="2822453"/>
                  <a:ext cx="3175" cy="574925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61" name="Straight Connector 1560"/>
                <p:cNvCxnSpPr/>
                <p:nvPr/>
              </p:nvCxnSpPr>
              <p:spPr>
                <a:xfrm>
                  <a:off x="5712447" y="2817841"/>
                  <a:ext cx="563575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62" name="Straight Connector 1561"/>
                <p:cNvCxnSpPr/>
                <p:nvPr/>
              </p:nvCxnSpPr>
              <p:spPr>
                <a:xfrm>
                  <a:off x="5781675" y="2749550"/>
                  <a:ext cx="418769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63" name="Straight Connector 1562"/>
                <p:cNvCxnSpPr/>
                <p:nvPr/>
              </p:nvCxnSpPr>
              <p:spPr>
                <a:xfrm flipV="1">
                  <a:off x="5709272" y="2753672"/>
                  <a:ext cx="72403" cy="7707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64" name="Straight Connector 1563"/>
                <p:cNvCxnSpPr/>
                <p:nvPr/>
              </p:nvCxnSpPr>
              <p:spPr>
                <a:xfrm flipH="1" flipV="1">
                  <a:off x="6200444" y="2753361"/>
                  <a:ext cx="78753" cy="6448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65" name="Straight Connector 1564"/>
                <p:cNvCxnSpPr/>
                <p:nvPr/>
              </p:nvCxnSpPr>
              <p:spPr>
                <a:xfrm flipV="1">
                  <a:off x="5641585" y="3003923"/>
                  <a:ext cx="133740" cy="6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66" name="Straight Connector 1565"/>
                <p:cNvCxnSpPr/>
                <p:nvPr/>
              </p:nvCxnSpPr>
              <p:spPr>
                <a:xfrm>
                  <a:off x="5713392" y="3187276"/>
                  <a:ext cx="66053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67" name="Straight Connector 1566"/>
                <p:cNvCxnSpPr/>
                <p:nvPr/>
              </p:nvCxnSpPr>
              <p:spPr>
                <a:xfrm>
                  <a:off x="6200444" y="3001629"/>
                  <a:ext cx="66053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68" name="Straight Connector 1567"/>
                <p:cNvCxnSpPr/>
                <p:nvPr/>
              </p:nvCxnSpPr>
              <p:spPr>
                <a:xfrm>
                  <a:off x="6201389" y="3188742"/>
                  <a:ext cx="66053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69" name="Straight Connector 1568"/>
                <p:cNvCxnSpPr/>
                <p:nvPr/>
              </p:nvCxnSpPr>
              <p:spPr>
                <a:xfrm flipV="1">
                  <a:off x="6207077" y="2817841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70" name="Straight Connector 1569"/>
                <p:cNvCxnSpPr/>
                <p:nvPr/>
              </p:nvCxnSpPr>
              <p:spPr>
                <a:xfrm flipV="1">
                  <a:off x="6205962" y="2999948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71" name="Straight Connector 1570"/>
                <p:cNvCxnSpPr/>
                <p:nvPr/>
              </p:nvCxnSpPr>
              <p:spPr>
                <a:xfrm flipV="1">
                  <a:off x="6203760" y="3184459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72" name="Trapezoid 1571"/>
                <p:cNvSpPr/>
                <p:nvPr/>
              </p:nvSpPr>
              <p:spPr>
                <a:xfrm>
                  <a:off x="6195309" y="3366747"/>
                  <a:ext cx="83888" cy="45719"/>
                </a:xfrm>
                <a:prstGeom prst="trapezoi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73" name="Trapezoid 1572"/>
                <p:cNvSpPr/>
                <p:nvPr/>
              </p:nvSpPr>
              <p:spPr>
                <a:xfrm>
                  <a:off x="5703160" y="3366747"/>
                  <a:ext cx="83888" cy="45719"/>
                </a:xfrm>
                <a:prstGeom prst="trapezoi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574" name="Straight Connector 1573"/>
                <p:cNvCxnSpPr/>
                <p:nvPr/>
              </p:nvCxnSpPr>
              <p:spPr>
                <a:xfrm flipV="1">
                  <a:off x="5710500" y="3194952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75" name="Straight Connector 1574"/>
                <p:cNvCxnSpPr/>
                <p:nvPr/>
              </p:nvCxnSpPr>
              <p:spPr>
                <a:xfrm flipV="1">
                  <a:off x="5713338" y="3001183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76" name="Straight Connector 1575"/>
                <p:cNvCxnSpPr/>
                <p:nvPr/>
              </p:nvCxnSpPr>
              <p:spPr>
                <a:xfrm flipV="1">
                  <a:off x="5713338" y="2822699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77" name="Straight Connector 1576"/>
                <p:cNvCxnSpPr/>
                <p:nvPr/>
              </p:nvCxnSpPr>
              <p:spPr>
                <a:xfrm flipH="1" flipV="1">
                  <a:off x="6202929" y="2818226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78" name="Straight Connector 1577"/>
                <p:cNvCxnSpPr/>
                <p:nvPr/>
              </p:nvCxnSpPr>
              <p:spPr>
                <a:xfrm flipH="1" flipV="1">
                  <a:off x="6202929" y="3002078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79" name="Straight Connector 1578"/>
                <p:cNvCxnSpPr/>
                <p:nvPr/>
              </p:nvCxnSpPr>
              <p:spPr>
                <a:xfrm flipH="1" flipV="1">
                  <a:off x="6200585" y="3180654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80" name="Straight Connector 1579"/>
                <p:cNvCxnSpPr/>
                <p:nvPr/>
              </p:nvCxnSpPr>
              <p:spPr>
                <a:xfrm flipH="1" flipV="1">
                  <a:off x="5712219" y="2816896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81" name="Straight Connector 1580"/>
                <p:cNvCxnSpPr/>
                <p:nvPr/>
              </p:nvCxnSpPr>
              <p:spPr>
                <a:xfrm flipH="1" flipV="1">
                  <a:off x="5715418" y="3001183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82" name="Straight Connector 1581"/>
                <p:cNvCxnSpPr/>
                <p:nvPr/>
              </p:nvCxnSpPr>
              <p:spPr>
                <a:xfrm flipH="1" flipV="1">
                  <a:off x="5712541" y="3184552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83" name="Straight Connector 1582"/>
                <p:cNvCxnSpPr/>
                <p:nvPr/>
              </p:nvCxnSpPr>
              <p:spPr>
                <a:xfrm flipH="1">
                  <a:off x="6022167" y="2751856"/>
                  <a:ext cx="177587" cy="67386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84" name="Straight Connector 1583"/>
                <p:cNvCxnSpPr/>
                <p:nvPr/>
              </p:nvCxnSpPr>
              <p:spPr>
                <a:xfrm flipV="1">
                  <a:off x="5956300" y="2700440"/>
                  <a:ext cx="0" cy="12351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85" name="Straight Connector 1584"/>
                <p:cNvCxnSpPr/>
                <p:nvPr/>
              </p:nvCxnSpPr>
              <p:spPr>
                <a:xfrm flipV="1">
                  <a:off x="6022167" y="2707227"/>
                  <a:ext cx="0" cy="12351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86" name="Straight Connector 1585"/>
                <p:cNvCxnSpPr/>
                <p:nvPr/>
              </p:nvCxnSpPr>
              <p:spPr>
                <a:xfrm>
                  <a:off x="5777682" y="2749298"/>
                  <a:ext cx="177587" cy="67386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87" name="Rectangle 1586"/>
                <p:cNvSpPr/>
                <p:nvPr/>
              </p:nvSpPr>
              <p:spPr>
                <a:xfrm>
                  <a:off x="5608997" y="3238150"/>
                  <a:ext cx="86868" cy="17431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88" name="Trapezoid 1587"/>
                <p:cNvSpPr/>
                <p:nvPr/>
              </p:nvSpPr>
              <p:spPr>
                <a:xfrm>
                  <a:off x="5931202" y="2700637"/>
                  <a:ext cx="119713" cy="45719"/>
                </a:xfrm>
                <a:prstGeom prst="trapezoi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589" name="Straight Connector 1588"/>
                <p:cNvCxnSpPr/>
                <p:nvPr/>
              </p:nvCxnSpPr>
              <p:spPr>
                <a:xfrm flipV="1">
                  <a:off x="5785607" y="2717147"/>
                  <a:ext cx="227337" cy="1587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90" name="Straight Connector 1589"/>
                <p:cNvCxnSpPr/>
                <p:nvPr/>
              </p:nvCxnSpPr>
              <p:spPr>
                <a:xfrm flipV="1">
                  <a:off x="5675448" y="2823358"/>
                  <a:ext cx="3571" cy="43420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91" name="Straight Connector 1590"/>
                <p:cNvCxnSpPr/>
                <p:nvPr/>
              </p:nvCxnSpPr>
              <p:spPr>
                <a:xfrm flipV="1">
                  <a:off x="5672512" y="2717694"/>
                  <a:ext cx="116090" cy="113997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92" name="Straight Connector 1591"/>
                <p:cNvCxnSpPr/>
                <p:nvPr/>
              </p:nvCxnSpPr>
              <p:spPr>
                <a:xfrm flipV="1">
                  <a:off x="5653938" y="2820278"/>
                  <a:ext cx="133740" cy="6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93" name="Straight Connector 1592"/>
                <p:cNvCxnSpPr/>
                <p:nvPr/>
              </p:nvCxnSpPr>
              <p:spPr>
                <a:xfrm flipV="1">
                  <a:off x="5642699" y="3186446"/>
                  <a:ext cx="133740" cy="6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94" name="Straight Connector 1593"/>
                <p:cNvCxnSpPr/>
                <p:nvPr/>
              </p:nvCxnSpPr>
              <p:spPr>
                <a:xfrm rot="5400000" flipV="1">
                  <a:off x="5714896" y="2759735"/>
                  <a:ext cx="133740" cy="6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95" name="Straight Connector 1594"/>
                <p:cNvCxnSpPr/>
                <p:nvPr/>
              </p:nvCxnSpPr>
              <p:spPr>
                <a:xfrm flipH="1">
                  <a:off x="5527774" y="3364442"/>
                  <a:ext cx="140719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96" name="Rectangle 1595"/>
                <p:cNvSpPr/>
                <p:nvPr/>
              </p:nvSpPr>
              <p:spPr>
                <a:xfrm>
                  <a:off x="5591546" y="3222765"/>
                  <a:ext cx="45719" cy="10706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597" name="Straight Connector 1596"/>
                <p:cNvCxnSpPr/>
                <p:nvPr/>
              </p:nvCxnSpPr>
              <p:spPr>
                <a:xfrm flipV="1">
                  <a:off x="5571373" y="3357157"/>
                  <a:ext cx="0" cy="5530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990" name="Group 989"/>
            <p:cNvGrpSpPr/>
            <p:nvPr/>
          </p:nvGrpSpPr>
          <p:grpSpPr>
            <a:xfrm rot="900000">
              <a:off x="5509404" y="3494930"/>
              <a:ext cx="1837275" cy="1839788"/>
              <a:chOff x="3717294" y="437004"/>
              <a:chExt cx="1837275" cy="1839788"/>
            </a:xfrm>
          </p:grpSpPr>
          <p:grpSp>
            <p:nvGrpSpPr>
              <p:cNvPr id="991" name="Group 990"/>
              <p:cNvGrpSpPr/>
              <p:nvPr/>
            </p:nvGrpSpPr>
            <p:grpSpPr>
              <a:xfrm>
                <a:off x="3717294" y="437004"/>
                <a:ext cx="1837275" cy="1839788"/>
                <a:chOff x="2946481" y="2309957"/>
                <a:chExt cx="1837275" cy="1839788"/>
              </a:xfrm>
            </p:grpSpPr>
            <p:grpSp>
              <p:nvGrpSpPr>
                <p:cNvPr id="1051" name="Group 1050"/>
                <p:cNvGrpSpPr/>
                <p:nvPr/>
              </p:nvGrpSpPr>
              <p:grpSpPr>
                <a:xfrm>
                  <a:off x="2946481" y="2309957"/>
                  <a:ext cx="1837275" cy="1839788"/>
                  <a:chOff x="2946481" y="2309957"/>
                  <a:chExt cx="1837275" cy="1839788"/>
                </a:xfrm>
              </p:grpSpPr>
              <p:sp>
                <p:nvSpPr>
                  <p:cNvPr id="1054" name="Oval 1053"/>
                  <p:cNvSpPr/>
                  <p:nvPr/>
                </p:nvSpPr>
                <p:spPr>
                  <a:xfrm>
                    <a:off x="2946481" y="3188369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55" name="Oval 1054"/>
                  <p:cNvSpPr/>
                  <p:nvPr/>
                </p:nvSpPr>
                <p:spPr>
                  <a:xfrm rot="5400000">
                    <a:off x="3759817" y="2373777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56" name="Rectangle 1055"/>
                  <p:cNvSpPr/>
                  <p:nvPr/>
                </p:nvSpPr>
                <p:spPr>
                  <a:xfrm>
                    <a:off x="3262964" y="2627697"/>
                    <a:ext cx="1414914" cy="1414914"/>
                  </a:xfrm>
                  <a:prstGeom prst="rect">
                    <a:avLst/>
                  </a:prstGeom>
                  <a:solidFill>
                    <a:srgbClr val="062C49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57" name="Oval 1056"/>
                  <p:cNvSpPr/>
                  <p:nvPr/>
                </p:nvSpPr>
                <p:spPr>
                  <a:xfrm>
                    <a:off x="4362547" y="3188369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58" name="Oval 1057"/>
                  <p:cNvSpPr/>
                  <p:nvPr/>
                </p:nvSpPr>
                <p:spPr>
                  <a:xfrm rot="5400000">
                    <a:off x="3759817" y="3792356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052" name="Rectangle 1051"/>
                <p:cNvSpPr/>
                <p:nvPr/>
              </p:nvSpPr>
              <p:spPr>
                <a:xfrm>
                  <a:off x="3256614" y="3213100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53" name="Rectangle 1052"/>
                <p:cNvSpPr/>
                <p:nvPr/>
              </p:nvSpPr>
              <p:spPr>
                <a:xfrm rot="5400000">
                  <a:off x="3947561" y="2521334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992" name="Group 991"/>
              <p:cNvGrpSpPr/>
              <p:nvPr/>
            </p:nvGrpSpPr>
            <p:grpSpPr>
              <a:xfrm>
                <a:off x="4141839" y="1271753"/>
                <a:ext cx="1178398" cy="383838"/>
                <a:chOff x="0" y="0"/>
                <a:chExt cx="1335715" cy="435292"/>
              </a:xfrm>
              <a:solidFill>
                <a:schemeClr val="bg1"/>
              </a:solidFill>
            </p:grpSpPr>
            <p:grpSp>
              <p:nvGrpSpPr>
                <p:cNvPr id="994" name="Group 993"/>
                <p:cNvGrpSpPr/>
                <p:nvPr/>
              </p:nvGrpSpPr>
              <p:grpSpPr>
                <a:xfrm>
                  <a:off x="0" y="370704"/>
                  <a:ext cx="1335710" cy="64588"/>
                  <a:chOff x="0" y="370704"/>
                  <a:chExt cx="1210426" cy="54292"/>
                </a:xfrm>
                <a:grpFill/>
              </p:grpSpPr>
              <p:sp>
                <p:nvSpPr>
                  <p:cNvPr id="1006" name="Oval 1005"/>
                  <p:cNvSpPr/>
                  <p:nvPr/>
                </p:nvSpPr>
                <p:spPr>
                  <a:xfrm>
                    <a:off x="37062" y="379277"/>
                    <a:ext cx="45719" cy="45719"/>
                  </a:xfrm>
                  <a:prstGeom prst="ellipse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>
                      <a:lnSpc>
                        <a:spcPct val="107000"/>
                      </a:lnSpc>
                      <a:spcAft>
                        <a:spcPts val="600"/>
                      </a:spcAft>
                    </a:pPr>
                    <a:r>
                      <a:rPr lang="en-US" sz="800">
                        <a:ea typeface="Times New Roman" charset="0"/>
                        <a:cs typeface="Times New Roman" charset="0"/>
                      </a:rPr>
                      <a:t> </a:t>
                    </a:r>
                    <a:endParaRPr lang="en-US" sz="800">
                      <a:ea typeface="Cambria" charset="0"/>
                      <a:cs typeface="Times New Roman" charset="0"/>
                    </a:endParaRPr>
                  </a:p>
                </p:txBody>
              </p:sp>
              <p:sp>
                <p:nvSpPr>
                  <p:cNvPr id="1007" name="Oval 1006"/>
                  <p:cNvSpPr/>
                  <p:nvPr/>
                </p:nvSpPr>
                <p:spPr>
                  <a:xfrm>
                    <a:off x="113222" y="379277"/>
                    <a:ext cx="45719" cy="45719"/>
                  </a:xfrm>
                  <a:prstGeom prst="ellipse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>
                      <a:lnSpc>
                        <a:spcPct val="107000"/>
                      </a:lnSpc>
                      <a:spcAft>
                        <a:spcPts val="600"/>
                      </a:spcAft>
                    </a:pPr>
                    <a:r>
                      <a:rPr lang="en-US" sz="800">
                        <a:ea typeface="Times New Roman" charset="0"/>
                        <a:cs typeface="Times New Roman" charset="0"/>
                      </a:rPr>
                      <a:t> </a:t>
                    </a:r>
                    <a:endParaRPr lang="en-US" sz="800">
                      <a:ea typeface="Cambria" charset="0"/>
                      <a:cs typeface="Times New Roman" charset="0"/>
                    </a:endParaRPr>
                  </a:p>
                </p:txBody>
              </p:sp>
              <p:sp>
                <p:nvSpPr>
                  <p:cNvPr id="1008" name="Oval 1007"/>
                  <p:cNvSpPr/>
                  <p:nvPr/>
                </p:nvSpPr>
                <p:spPr>
                  <a:xfrm>
                    <a:off x="1044105" y="379277"/>
                    <a:ext cx="45719" cy="45719"/>
                  </a:xfrm>
                  <a:prstGeom prst="ellipse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>
                      <a:lnSpc>
                        <a:spcPct val="107000"/>
                      </a:lnSpc>
                      <a:spcAft>
                        <a:spcPts val="600"/>
                      </a:spcAft>
                    </a:pPr>
                    <a:r>
                      <a:rPr lang="en-US" sz="800">
                        <a:ea typeface="Times New Roman" charset="0"/>
                        <a:cs typeface="Times New Roman" charset="0"/>
                      </a:rPr>
                      <a:t> </a:t>
                    </a:r>
                    <a:endParaRPr lang="en-US" sz="800">
                      <a:ea typeface="Cambria" charset="0"/>
                      <a:cs typeface="Times New Roman" charset="0"/>
                    </a:endParaRPr>
                  </a:p>
                </p:txBody>
              </p:sp>
              <p:sp>
                <p:nvSpPr>
                  <p:cNvPr id="1009" name="Oval 1008"/>
                  <p:cNvSpPr/>
                  <p:nvPr/>
                </p:nvSpPr>
                <p:spPr>
                  <a:xfrm>
                    <a:off x="1120265" y="379277"/>
                    <a:ext cx="45719" cy="45719"/>
                  </a:xfrm>
                  <a:prstGeom prst="ellipse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>
                      <a:lnSpc>
                        <a:spcPct val="107000"/>
                      </a:lnSpc>
                      <a:spcAft>
                        <a:spcPts val="600"/>
                      </a:spcAft>
                    </a:pPr>
                    <a:r>
                      <a:rPr lang="en-US" sz="800">
                        <a:ea typeface="Times New Roman" charset="0"/>
                        <a:cs typeface="Times New Roman" charset="0"/>
                      </a:rPr>
                      <a:t> </a:t>
                    </a:r>
                    <a:endParaRPr lang="en-US" sz="800">
                      <a:ea typeface="Cambria" charset="0"/>
                      <a:cs typeface="Times New Roman" charset="0"/>
                    </a:endParaRPr>
                  </a:p>
                </p:txBody>
              </p:sp>
              <p:cxnSp>
                <p:nvCxnSpPr>
                  <p:cNvPr id="1027" name="Straight Connector 1026"/>
                  <p:cNvCxnSpPr/>
                  <p:nvPr/>
                </p:nvCxnSpPr>
                <p:spPr>
                  <a:xfrm>
                    <a:off x="0" y="370704"/>
                    <a:ext cx="1210426" cy="0"/>
                  </a:xfrm>
                  <a:prstGeom prst="line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28" name="Straight Connector 1027"/>
                  <p:cNvCxnSpPr/>
                  <p:nvPr/>
                </p:nvCxnSpPr>
                <p:spPr>
                  <a:xfrm>
                    <a:off x="136082" y="379277"/>
                    <a:ext cx="930883" cy="0"/>
                  </a:xfrm>
                  <a:prstGeom prst="line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49" name="Straight Connector 1048"/>
                  <p:cNvCxnSpPr/>
                  <p:nvPr/>
                </p:nvCxnSpPr>
                <p:spPr>
                  <a:xfrm>
                    <a:off x="1061838" y="384515"/>
                    <a:ext cx="97368" cy="0"/>
                  </a:xfrm>
                  <a:prstGeom prst="line">
                    <a:avLst/>
                  </a:prstGeom>
                  <a:grpFill/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50" name="Straight Connector 1049"/>
                  <p:cNvCxnSpPr/>
                  <p:nvPr/>
                </p:nvCxnSpPr>
                <p:spPr>
                  <a:xfrm>
                    <a:off x="51736" y="388235"/>
                    <a:ext cx="97368" cy="0"/>
                  </a:xfrm>
                  <a:prstGeom prst="line">
                    <a:avLst/>
                  </a:prstGeom>
                  <a:grpFill/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995" name="Rectangle 994"/>
                <p:cNvSpPr/>
                <p:nvPr/>
              </p:nvSpPr>
              <p:spPr>
                <a:xfrm>
                  <a:off x="91348" y="76200"/>
                  <a:ext cx="1134121" cy="288550"/>
                </a:xfrm>
                <a:prstGeom prst="rect">
                  <a:avLst/>
                </a:prstGeom>
                <a:grpFill/>
                <a:ln w="31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7000"/>
                    </a:lnSpc>
                    <a:spcAft>
                      <a:spcPts val="600"/>
                    </a:spcAft>
                  </a:pPr>
                  <a:r>
                    <a:rPr lang="en-US" sz="800"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ea typeface="Cambria" charset="0"/>
                    <a:cs typeface="Times New Roman" charset="0"/>
                  </a:endParaRPr>
                </a:p>
              </p:txBody>
            </p:sp>
            <p:sp>
              <p:nvSpPr>
                <p:cNvPr id="996" name="Oval 995"/>
                <p:cNvSpPr/>
                <p:nvPr/>
              </p:nvSpPr>
              <p:spPr>
                <a:xfrm>
                  <a:off x="1149270" y="76200"/>
                  <a:ext cx="152400" cy="288550"/>
                </a:xfrm>
                <a:prstGeom prst="ellipse">
                  <a:avLst/>
                </a:prstGeom>
                <a:grpFill/>
                <a:ln w="31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7000"/>
                    </a:lnSpc>
                    <a:spcAft>
                      <a:spcPts val="600"/>
                    </a:spcAft>
                  </a:pPr>
                  <a:r>
                    <a:rPr lang="en-US" sz="800"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ea typeface="Cambria" charset="0"/>
                    <a:cs typeface="Times New Roman" charset="0"/>
                  </a:endParaRPr>
                </a:p>
              </p:txBody>
            </p:sp>
            <p:sp>
              <p:nvSpPr>
                <p:cNvPr id="997" name="Oval 996"/>
                <p:cNvSpPr/>
                <p:nvPr/>
              </p:nvSpPr>
              <p:spPr>
                <a:xfrm>
                  <a:off x="26970" y="76200"/>
                  <a:ext cx="152400" cy="288550"/>
                </a:xfrm>
                <a:prstGeom prst="ellipse">
                  <a:avLst/>
                </a:prstGeom>
                <a:grpFill/>
                <a:ln w="31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7000"/>
                    </a:lnSpc>
                    <a:spcAft>
                      <a:spcPts val="600"/>
                    </a:spcAft>
                  </a:pPr>
                  <a:r>
                    <a:rPr lang="en-US" sz="800"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ea typeface="Cambria" charset="0"/>
                    <a:cs typeface="Times New Roman" charset="0"/>
                  </a:endParaRPr>
                </a:p>
              </p:txBody>
            </p:sp>
            <p:cxnSp>
              <p:nvCxnSpPr>
                <p:cNvPr id="998" name="Straight Connector 997"/>
                <p:cNvCxnSpPr/>
                <p:nvPr/>
              </p:nvCxnSpPr>
              <p:spPr>
                <a:xfrm flipV="1">
                  <a:off x="621505" y="49006"/>
                  <a:ext cx="0" cy="359091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9" name="Straight Connector 998"/>
                <p:cNvCxnSpPr/>
                <p:nvPr/>
              </p:nvCxnSpPr>
              <p:spPr>
                <a:xfrm flipV="1">
                  <a:off x="700711" y="49006"/>
                  <a:ext cx="0" cy="359091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00" name="Rectangle 999"/>
                <p:cNvSpPr/>
                <p:nvPr/>
              </p:nvSpPr>
              <p:spPr>
                <a:xfrm>
                  <a:off x="636426" y="52768"/>
                  <a:ext cx="45719" cy="76200"/>
                </a:xfrm>
                <a:prstGeom prst="rect">
                  <a:avLst/>
                </a:prstGeom>
                <a:grpFill/>
                <a:ln w="31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7000"/>
                    </a:lnSpc>
                    <a:spcAft>
                      <a:spcPts val="600"/>
                    </a:spcAft>
                  </a:pPr>
                  <a:r>
                    <a:rPr lang="en-US" sz="800"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ea typeface="Cambria" charset="0"/>
                    <a:cs typeface="Times New Roman" charset="0"/>
                  </a:endParaRPr>
                </a:p>
              </p:txBody>
            </p:sp>
            <p:cxnSp>
              <p:nvCxnSpPr>
                <p:cNvPr id="1001" name="Straight Connector 1000"/>
                <p:cNvCxnSpPr/>
                <p:nvPr/>
              </p:nvCxnSpPr>
              <p:spPr>
                <a:xfrm>
                  <a:off x="587893" y="0"/>
                  <a:ext cx="145133" cy="0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2" name="Straight Connector 1001"/>
                <p:cNvCxnSpPr/>
                <p:nvPr/>
              </p:nvCxnSpPr>
              <p:spPr>
                <a:xfrm>
                  <a:off x="731475" y="0"/>
                  <a:ext cx="0" cy="228600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3" name="Straight Connector 1002"/>
                <p:cNvCxnSpPr/>
                <p:nvPr/>
              </p:nvCxnSpPr>
              <p:spPr>
                <a:xfrm>
                  <a:off x="591219" y="0"/>
                  <a:ext cx="0" cy="228600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4" name="Straight Connector 1003"/>
                <p:cNvCxnSpPr/>
                <p:nvPr/>
              </p:nvCxnSpPr>
              <p:spPr>
                <a:xfrm flipV="1">
                  <a:off x="1335715" y="228600"/>
                  <a:ext cx="0" cy="142104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5" name="Straight Connector 1004"/>
                <p:cNvCxnSpPr/>
                <p:nvPr/>
              </p:nvCxnSpPr>
              <p:spPr>
                <a:xfrm flipV="1">
                  <a:off x="0" y="220475"/>
                  <a:ext cx="0" cy="150229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93" name="TextBox 992"/>
              <p:cNvSpPr txBox="1"/>
              <p:nvPr/>
            </p:nvSpPr>
            <p:spPr>
              <a:xfrm>
                <a:off x="4067951" y="751919"/>
                <a:ext cx="1359775" cy="3077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>
                    <a:solidFill>
                      <a:schemeClr val="bg1"/>
                    </a:solidFill>
                  </a:rPr>
                  <a:t>RAIL MOVEMENT</a:t>
                </a:r>
              </a:p>
            </p:txBody>
          </p:sp>
        </p:grpSp>
        <p:grpSp>
          <p:nvGrpSpPr>
            <p:cNvPr id="1696" name="Group 1695"/>
            <p:cNvGrpSpPr/>
            <p:nvPr/>
          </p:nvGrpSpPr>
          <p:grpSpPr>
            <a:xfrm rot="20700000">
              <a:off x="4840335" y="1598073"/>
              <a:ext cx="1837275" cy="1839788"/>
              <a:chOff x="5765628" y="-1379330"/>
              <a:chExt cx="1837275" cy="1839788"/>
            </a:xfrm>
          </p:grpSpPr>
          <p:grpSp>
            <p:nvGrpSpPr>
              <p:cNvPr id="1697" name="Group 1696"/>
              <p:cNvGrpSpPr/>
              <p:nvPr/>
            </p:nvGrpSpPr>
            <p:grpSpPr>
              <a:xfrm>
                <a:off x="5765628" y="-1379330"/>
                <a:ext cx="1837275" cy="1839788"/>
                <a:chOff x="2946481" y="2309957"/>
                <a:chExt cx="1837275" cy="1839788"/>
              </a:xfrm>
            </p:grpSpPr>
            <p:grpSp>
              <p:nvGrpSpPr>
                <p:cNvPr id="1742" name="Group 1741"/>
                <p:cNvGrpSpPr/>
                <p:nvPr/>
              </p:nvGrpSpPr>
              <p:grpSpPr>
                <a:xfrm>
                  <a:off x="2946481" y="2309957"/>
                  <a:ext cx="1837275" cy="1839788"/>
                  <a:chOff x="2946481" y="2309957"/>
                  <a:chExt cx="1837275" cy="1839788"/>
                </a:xfrm>
              </p:grpSpPr>
              <p:sp>
                <p:nvSpPr>
                  <p:cNvPr id="1745" name="Oval 1744"/>
                  <p:cNvSpPr/>
                  <p:nvPr/>
                </p:nvSpPr>
                <p:spPr>
                  <a:xfrm>
                    <a:off x="2946481" y="3188369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746" name="Oval 1745"/>
                  <p:cNvSpPr/>
                  <p:nvPr/>
                </p:nvSpPr>
                <p:spPr>
                  <a:xfrm rot="5400000">
                    <a:off x="3759817" y="2373777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747" name="Rectangle 1746"/>
                  <p:cNvSpPr/>
                  <p:nvPr/>
                </p:nvSpPr>
                <p:spPr>
                  <a:xfrm>
                    <a:off x="3262964" y="2627697"/>
                    <a:ext cx="1414914" cy="1414914"/>
                  </a:xfrm>
                  <a:prstGeom prst="rect">
                    <a:avLst/>
                  </a:prstGeom>
                  <a:solidFill>
                    <a:srgbClr val="062C49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748" name="Oval 1747"/>
                  <p:cNvSpPr/>
                  <p:nvPr/>
                </p:nvSpPr>
                <p:spPr>
                  <a:xfrm>
                    <a:off x="4362547" y="3188369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749" name="Oval 1748"/>
                  <p:cNvSpPr/>
                  <p:nvPr/>
                </p:nvSpPr>
                <p:spPr>
                  <a:xfrm rot="5400000">
                    <a:off x="3759817" y="3792356"/>
                    <a:ext cx="421209" cy="293570"/>
                  </a:xfrm>
                  <a:prstGeom prst="ellipse">
                    <a:avLst/>
                  </a:prstGeom>
                  <a:noFill/>
                  <a:ln w="190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743" name="Rectangle 1742"/>
                <p:cNvSpPr/>
                <p:nvPr/>
              </p:nvSpPr>
              <p:spPr>
                <a:xfrm>
                  <a:off x="3256614" y="3213100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44" name="Rectangle 1743"/>
                <p:cNvSpPr/>
                <p:nvPr/>
              </p:nvSpPr>
              <p:spPr>
                <a:xfrm rot="5400000">
                  <a:off x="3947561" y="2524509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698" name="TextBox 1697"/>
              <p:cNvSpPr txBox="1"/>
              <p:nvPr/>
            </p:nvSpPr>
            <p:spPr>
              <a:xfrm>
                <a:off x="6262075" y="-1052037"/>
                <a:ext cx="1037036" cy="3077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b="1">
                    <a:solidFill>
                      <a:schemeClr val="bg1"/>
                    </a:solidFill>
                  </a:rPr>
                  <a:t>TRANSLOAD</a:t>
                </a:r>
                <a:endParaRPr lang="en-US" sz="9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699" name="Group 1698"/>
              <p:cNvGrpSpPr/>
              <p:nvPr/>
            </p:nvGrpSpPr>
            <p:grpSpPr>
              <a:xfrm>
                <a:off x="6468720" y="-665712"/>
                <a:ext cx="620590" cy="594042"/>
                <a:chOff x="5527774" y="2693187"/>
                <a:chExt cx="751423" cy="719279"/>
              </a:xfrm>
            </p:grpSpPr>
            <p:sp>
              <p:nvSpPr>
                <p:cNvPr id="1700" name="Freeform 1699"/>
                <p:cNvSpPr/>
                <p:nvPr/>
              </p:nvSpPr>
              <p:spPr>
                <a:xfrm>
                  <a:off x="5980367" y="2718035"/>
                  <a:ext cx="117892" cy="193010"/>
                </a:xfrm>
                <a:custGeom>
                  <a:avLst/>
                  <a:gdLst>
                    <a:gd name="connsiteX0" fmla="*/ 22225 w 149312"/>
                    <a:gd name="connsiteY0" fmla="*/ 0 h 206375"/>
                    <a:gd name="connsiteX1" fmla="*/ 41275 w 149312"/>
                    <a:gd name="connsiteY1" fmla="*/ 98425 h 206375"/>
                    <a:gd name="connsiteX2" fmla="*/ 123825 w 149312"/>
                    <a:gd name="connsiteY2" fmla="*/ 130175 h 206375"/>
                    <a:gd name="connsiteX3" fmla="*/ 146050 w 149312"/>
                    <a:gd name="connsiteY3" fmla="*/ 149225 h 206375"/>
                    <a:gd name="connsiteX4" fmla="*/ 63500 w 149312"/>
                    <a:gd name="connsiteY4" fmla="*/ 155575 h 206375"/>
                    <a:gd name="connsiteX5" fmla="*/ 0 w 149312"/>
                    <a:gd name="connsiteY5" fmla="*/ 206375 h 206375"/>
                    <a:gd name="connsiteX0" fmla="*/ 22225 w 149576"/>
                    <a:gd name="connsiteY0" fmla="*/ 0 h 206375"/>
                    <a:gd name="connsiteX1" fmla="*/ 28575 w 149576"/>
                    <a:gd name="connsiteY1" fmla="*/ 70126 h 206375"/>
                    <a:gd name="connsiteX2" fmla="*/ 123825 w 149576"/>
                    <a:gd name="connsiteY2" fmla="*/ 130175 h 206375"/>
                    <a:gd name="connsiteX3" fmla="*/ 146050 w 149576"/>
                    <a:gd name="connsiteY3" fmla="*/ 149225 h 206375"/>
                    <a:gd name="connsiteX4" fmla="*/ 63500 w 149576"/>
                    <a:gd name="connsiteY4" fmla="*/ 155575 h 206375"/>
                    <a:gd name="connsiteX5" fmla="*/ 0 w 149576"/>
                    <a:gd name="connsiteY5" fmla="*/ 206375 h 206375"/>
                    <a:gd name="connsiteX0" fmla="*/ 22225 w 148002"/>
                    <a:gd name="connsiteY0" fmla="*/ 0 h 206375"/>
                    <a:gd name="connsiteX1" fmla="*/ 28575 w 148002"/>
                    <a:gd name="connsiteY1" fmla="*/ 70126 h 206375"/>
                    <a:gd name="connsiteX2" fmla="*/ 114300 w 148002"/>
                    <a:gd name="connsiteY2" fmla="*/ 62257 h 206375"/>
                    <a:gd name="connsiteX3" fmla="*/ 146050 w 148002"/>
                    <a:gd name="connsiteY3" fmla="*/ 149225 h 206375"/>
                    <a:gd name="connsiteX4" fmla="*/ 63500 w 148002"/>
                    <a:gd name="connsiteY4" fmla="*/ 155575 h 206375"/>
                    <a:gd name="connsiteX5" fmla="*/ 0 w 148002"/>
                    <a:gd name="connsiteY5" fmla="*/ 206375 h 206375"/>
                    <a:gd name="connsiteX0" fmla="*/ 22225 w 148108"/>
                    <a:gd name="connsiteY0" fmla="*/ 0 h 206375"/>
                    <a:gd name="connsiteX1" fmla="*/ 19050 w 148108"/>
                    <a:gd name="connsiteY1" fmla="*/ 53146 h 206375"/>
                    <a:gd name="connsiteX2" fmla="*/ 114300 w 148108"/>
                    <a:gd name="connsiteY2" fmla="*/ 62257 h 206375"/>
                    <a:gd name="connsiteX3" fmla="*/ 146050 w 148108"/>
                    <a:gd name="connsiteY3" fmla="*/ 149225 h 206375"/>
                    <a:gd name="connsiteX4" fmla="*/ 63500 w 148108"/>
                    <a:gd name="connsiteY4" fmla="*/ 155575 h 206375"/>
                    <a:gd name="connsiteX5" fmla="*/ 0 w 148108"/>
                    <a:gd name="connsiteY5" fmla="*/ 206375 h 206375"/>
                    <a:gd name="connsiteX0" fmla="*/ 22225 w 136632"/>
                    <a:gd name="connsiteY0" fmla="*/ 0 h 206375"/>
                    <a:gd name="connsiteX1" fmla="*/ 19050 w 136632"/>
                    <a:gd name="connsiteY1" fmla="*/ 53146 h 206375"/>
                    <a:gd name="connsiteX2" fmla="*/ 114300 w 136632"/>
                    <a:gd name="connsiteY2" fmla="*/ 62257 h 206375"/>
                    <a:gd name="connsiteX3" fmla="*/ 133350 w 136632"/>
                    <a:gd name="connsiteY3" fmla="*/ 84137 h 206375"/>
                    <a:gd name="connsiteX4" fmla="*/ 63500 w 136632"/>
                    <a:gd name="connsiteY4" fmla="*/ 155575 h 206375"/>
                    <a:gd name="connsiteX5" fmla="*/ 0 w 136632"/>
                    <a:gd name="connsiteY5" fmla="*/ 206375 h 206375"/>
                    <a:gd name="connsiteX0" fmla="*/ 22225 w 138923"/>
                    <a:gd name="connsiteY0" fmla="*/ 0 h 206375"/>
                    <a:gd name="connsiteX1" fmla="*/ 19050 w 138923"/>
                    <a:gd name="connsiteY1" fmla="*/ 53146 h 206375"/>
                    <a:gd name="connsiteX2" fmla="*/ 114300 w 138923"/>
                    <a:gd name="connsiteY2" fmla="*/ 62257 h 206375"/>
                    <a:gd name="connsiteX3" fmla="*/ 133350 w 138923"/>
                    <a:gd name="connsiteY3" fmla="*/ 84137 h 206375"/>
                    <a:gd name="connsiteX4" fmla="*/ 31750 w 138923"/>
                    <a:gd name="connsiteY4" fmla="*/ 84827 h 206375"/>
                    <a:gd name="connsiteX5" fmla="*/ 0 w 138923"/>
                    <a:gd name="connsiteY5" fmla="*/ 206375 h 206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8923" h="206375">
                      <a:moveTo>
                        <a:pt x="22225" y="0"/>
                      </a:moveTo>
                      <a:cubicBezTo>
                        <a:pt x="23283" y="38364"/>
                        <a:pt x="3704" y="42770"/>
                        <a:pt x="19050" y="53146"/>
                      </a:cubicBezTo>
                      <a:cubicBezTo>
                        <a:pt x="34396" y="63522"/>
                        <a:pt x="95250" y="57092"/>
                        <a:pt x="114300" y="62257"/>
                      </a:cubicBezTo>
                      <a:cubicBezTo>
                        <a:pt x="133350" y="67422"/>
                        <a:pt x="147108" y="80375"/>
                        <a:pt x="133350" y="84137"/>
                      </a:cubicBezTo>
                      <a:cubicBezTo>
                        <a:pt x="119592" y="87899"/>
                        <a:pt x="53975" y="64454"/>
                        <a:pt x="31750" y="84827"/>
                      </a:cubicBezTo>
                      <a:cubicBezTo>
                        <a:pt x="9525" y="105200"/>
                        <a:pt x="10583" y="198438"/>
                        <a:pt x="0" y="206375"/>
                      </a:cubicBezTo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701" name="Straight Connector 1700"/>
                <p:cNvCxnSpPr/>
                <p:nvPr/>
              </p:nvCxnSpPr>
              <p:spPr>
                <a:xfrm flipV="1">
                  <a:off x="5781675" y="2749550"/>
                  <a:ext cx="1947" cy="64342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02" name="Straight Connector 1701"/>
                <p:cNvCxnSpPr/>
                <p:nvPr/>
              </p:nvCxnSpPr>
              <p:spPr>
                <a:xfrm flipH="1" flipV="1">
                  <a:off x="6200444" y="2749550"/>
                  <a:ext cx="1228" cy="643217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03" name="Straight Connector 1702"/>
                <p:cNvCxnSpPr/>
                <p:nvPr/>
              </p:nvCxnSpPr>
              <p:spPr>
                <a:xfrm flipV="1">
                  <a:off x="6272847" y="2822453"/>
                  <a:ext cx="3175" cy="574925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04" name="Straight Connector 1703"/>
                <p:cNvCxnSpPr/>
                <p:nvPr/>
              </p:nvCxnSpPr>
              <p:spPr>
                <a:xfrm flipV="1">
                  <a:off x="5709272" y="2822453"/>
                  <a:ext cx="3175" cy="574925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05" name="Straight Connector 1704"/>
                <p:cNvCxnSpPr/>
                <p:nvPr/>
              </p:nvCxnSpPr>
              <p:spPr>
                <a:xfrm>
                  <a:off x="5712447" y="2817841"/>
                  <a:ext cx="563575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06" name="Straight Connector 1705"/>
                <p:cNvCxnSpPr/>
                <p:nvPr/>
              </p:nvCxnSpPr>
              <p:spPr>
                <a:xfrm>
                  <a:off x="5781675" y="2749550"/>
                  <a:ext cx="418769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07" name="Straight Connector 1706"/>
                <p:cNvCxnSpPr/>
                <p:nvPr/>
              </p:nvCxnSpPr>
              <p:spPr>
                <a:xfrm flipV="1">
                  <a:off x="5709272" y="2753672"/>
                  <a:ext cx="72403" cy="7707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08" name="Straight Connector 1707"/>
                <p:cNvCxnSpPr/>
                <p:nvPr/>
              </p:nvCxnSpPr>
              <p:spPr>
                <a:xfrm flipH="1" flipV="1">
                  <a:off x="6200444" y="2753361"/>
                  <a:ext cx="78753" cy="6448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09" name="Straight Connector 1708"/>
                <p:cNvCxnSpPr/>
                <p:nvPr/>
              </p:nvCxnSpPr>
              <p:spPr>
                <a:xfrm flipV="1">
                  <a:off x="5641585" y="3003923"/>
                  <a:ext cx="133740" cy="6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10" name="Straight Connector 1709"/>
                <p:cNvCxnSpPr/>
                <p:nvPr/>
              </p:nvCxnSpPr>
              <p:spPr>
                <a:xfrm>
                  <a:off x="5713392" y="3187276"/>
                  <a:ext cx="66053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11" name="Straight Connector 1710"/>
                <p:cNvCxnSpPr/>
                <p:nvPr/>
              </p:nvCxnSpPr>
              <p:spPr>
                <a:xfrm>
                  <a:off x="6200444" y="3001629"/>
                  <a:ext cx="66053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12" name="Straight Connector 1711"/>
                <p:cNvCxnSpPr/>
                <p:nvPr/>
              </p:nvCxnSpPr>
              <p:spPr>
                <a:xfrm>
                  <a:off x="6201389" y="3188742"/>
                  <a:ext cx="66053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13" name="Straight Connector 1712"/>
                <p:cNvCxnSpPr/>
                <p:nvPr/>
              </p:nvCxnSpPr>
              <p:spPr>
                <a:xfrm flipV="1">
                  <a:off x="6207077" y="2817841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14" name="Straight Connector 1713"/>
                <p:cNvCxnSpPr/>
                <p:nvPr/>
              </p:nvCxnSpPr>
              <p:spPr>
                <a:xfrm flipV="1">
                  <a:off x="6205962" y="2999948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15" name="Straight Connector 1714"/>
                <p:cNvCxnSpPr/>
                <p:nvPr/>
              </p:nvCxnSpPr>
              <p:spPr>
                <a:xfrm flipV="1">
                  <a:off x="6203760" y="3184459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16" name="Trapezoid 1715"/>
                <p:cNvSpPr/>
                <p:nvPr/>
              </p:nvSpPr>
              <p:spPr>
                <a:xfrm>
                  <a:off x="6195309" y="3366747"/>
                  <a:ext cx="83888" cy="45719"/>
                </a:xfrm>
                <a:prstGeom prst="trapezoi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17" name="Trapezoid 1716"/>
                <p:cNvSpPr/>
                <p:nvPr/>
              </p:nvSpPr>
              <p:spPr>
                <a:xfrm>
                  <a:off x="5703160" y="3366747"/>
                  <a:ext cx="83888" cy="45719"/>
                </a:xfrm>
                <a:prstGeom prst="trapezoi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718" name="Straight Connector 1717"/>
                <p:cNvCxnSpPr/>
                <p:nvPr/>
              </p:nvCxnSpPr>
              <p:spPr>
                <a:xfrm flipV="1">
                  <a:off x="5710500" y="3194952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19" name="Straight Connector 1718"/>
                <p:cNvCxnSpPr/>
                <p:nvPr/>
              </p:nvCxnSpPr>
              <p:spPr>
                <a:xfrm flipV="1">
                  <a:off x="5713338" y="3001183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20" name="Straight Connector 1719"/>
                <p:cNvCxnSpPr/>
                <p:nvPr/>
              </p:nvCxnSpPr>
              <p:spPr>
                <a:xfrm flipV="1">
                  <a:off x="5713338" y="2822699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21" name="Straight Connector 1720"/>
                <p:cNvCxnSpPr/>
                <p:nvPr/>
              </p:nvCxnSpPr>
              <p:spPr>
                <a:xfrm flipH="1" flipV="1">
                  <a:off x="6202929" y="2818226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22" name="Straight Connector 1721"/>
                <p:cNvCxnSpPr/>
                <p:nvPr/>
              </p:nvCxnSpPr>
              <p:spPr>
                <a:xfrm flipH="1" flipV="1">
                  <a:off x="6202929" y="3002078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23" name="Straight Connector 1722"/>
                <p:cNvCxnSpPr/>
                <p:nvPr/>
              </p:nvCxnSpPr>
              <p:spPr>
                <a:xfrm flipH="1" flipV="1">
                  <a:off x="6200585" y="3180654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24" name="Straight Connector 1723"/>
                <p:cNvCxnSpPr/>
                <p:nvPr/>
              </p:nvCxnSpPr>
              <p:spPr>
                <a:xfrm flipH="1" flipV="1">
                  <a:off x="5712219" y="2816896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25" name="Straight Connector 1724"/>
                <p:cNvCxnSpPr/>
                <p:nvPr/>
              </p:nvCxnSpPr>
              <p:spPr>
                <a:xfrm flipH="1" flipV="1">
                  <a:off x="5715418" y="3001183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26" name="Straight Connector 1725"/>
                <p:cNvCxnSpPr/>
                <p:nvPr/>
              </p:nvCxnSpPr>
              <p:spPr>
                <a:xfrm flipH="1" flipV="1">
                  <a:off x="5712541" y="3184552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27" name="Straight Connector 1726"/>
                <p:cNvCxnSpPr/>
                <p:nvPr/>
              </p:nvCxnSpPr>
              <p:spPr>
                <a:xfrm flipH="1">
                  <a:off x="6022167" y="2751856"/>
                  <a:ext cx="177587" cy="67386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28" name="Straight Connector 1727"/>
                <p:cNvCxnSpPr/>
                <p:nvPr/>
              </p:nvCxnSpPr>
              <p:spPr>
                <a:xfrm flipV="1">
                  <a:off x="5956300" y="2700440"/>
                  <a:ext cx="0" cy="12351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29" name="Straight Connector 1728"/>
                <p:cNvCxnSpPr/>
                <p:nvPr/>
              </p:nvCxnSpPr>
              <p:spPr>
                <a:xfrm flipV="1">
                  <a:off x="6022167" y="2707227"/>
                  <a:ext cx="0" cy="12351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30" name="Straight Connector 1729"/>
                <p:cNvCxnSpPr/>
                <p:nvPr/>
              </p:nvCxnSpPr>
              <p:spPr>
                <a:xfrm>
                  <a:off x="5777682" y="2749298"/>
                  <a:ext cx="177587" cy="67386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31" name="Rectangle 1730"/>
                <p:cNvSpPr/>
                <p:nvPr/>
              </p:nvSpPr>
              <p:spPr>
                <a:xfrm>
                  <a:off x="5608997" y="3238150"/>
                  <a:ext cx="86868" cy="17431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32" name="Trapezoid 1731"/>
                <p:cNvSpPr/>
                <p:nvPr/>
              </p:nvSpPr>
              <p:spPr>
                <a:xfrm>
                  <a:off x="5931202" y="2700637"/>
                  <a:ext cx="119713" cy="45719"/>
                </a:xfrm>
                <a:prstGeom prst="trapezoi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733" name="Straight Connector 1732"/>
                <p:cNvCxnSpPr/>
                <p:nvPr/>
              </p:nvCxnSpPr>
              <p:spPr>
                <a:xfrm flipV="1">
                  <a:off x="5785607" y="2717147"/>
                  <a:ext cx="227337" cy="1587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34" name="Straight Connector 1733"/>
                <p:cNvCxnSpPr/>
                <p:nvPr/>
              </p:nvCxnSpPr>
              <p:spPr>
                <a:xfrm flipV="1">
                  <a:off x="5675448" y="2823358"/>
                  <a:ext cx="3571" cy="43420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35" name="Straight Connector 1734"/>
                <p:cNvCxnSpPr/>
                <p:nvPr/>
              </p:nvCxnSpPr>
              <p:spPr>
                <a:xfrm flipV="1">
                  <a:off x="5672512" y="2717694"/>
                  <a:ext cx="116090" cy="113997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36" name="Straight Connector 1735"/>
                <p:cNvCxnSpPr/>
                <p:nvPr/>
              </p:nvCxnSpPr>
              <p:spPr>
                <a:xfrm flipV="1">
                  <a:off x="5653938" y="2820278"/>
                  <a:ext cx="133740" cy="6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37" name="Straight Connector 1736"/>
                <p:cNvCxnSpPr/>
                <p:nvPr/>
              </p:nvCxnSpPr>
              <p:spPr>
                <a:xfrm flipV="1">
                  <a:off x="5642699" y="3186446"/>
                  <a:ext cx="133740" cy="6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38" name="Straight Connector 1737"/>
                <p:cNvCxnSpPr/>
                <p:nvPr/>
              </p:nvCxnSpPr>
              <p:spPr>
                <a:xfrm rot="5400000" flipV="1">
                  <a:off x="5714896" y="2759735"/>
                  <a:ext cx="133740" cy="6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39" name="Straight Connector 1738"/>
                <p:cNvCxnSpPr/>
                <p:nvPr/>
              </p:nvCxnSpPr>
              <p:spPr>
                <a:xfrm flipH="1">
                  <a:off x="5527774" y="3364442"/>
                  <a:ext cx="140719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40" name="Rectangle 1739"/>
                <p:cNvSpPr/>
                <p:nvPr/>
              </p:nvSpPr>
              <p:spPr>
                <a:xfrm>
                  <a:off x="5591546" y="3222765"/>
                  <a:ext cx="45719" cy="10706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741" name="Straight Connector 1740"/>
                <p:cNvCxnSpPr/>
                <p:nvPr/>
              </p:nvCxnSpPr>
              <p:spPr>
                <a:xfrm flipV="1">
                  <a:off x="5571373" y="3357157"/>
                  <a:ext cx="0" cy="5530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7" name="Rectangle 6"/>
            <p:cNvSpPr/>
            <p:nvPr/>
          </p:nvSpPr>
          <p:spPr>
            <a:xfrm rot="20700000">
              <a:off x="5961326" y="3284648"/>
              <a:ext cx="278483" cy="112370"/>
            </a:xfrm>
            <a:prstGeom prst="rect">
              <a:avLst/>
            </a:prstGeom>
            <a:solidFill>
              <a:srgbClr val="062C49"/>
            </a:solidFill>
            <a:ln>
              <a:solidFill>
                <a:srgbClr val="062C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0" name="Rectangle 1749"/>
            <p:cNvSpPr/>
            <p:nvPr/>
          </p:nvSpPr>
          <p:spPr>
            <a:xfrm rot="20700000">
              <a:off x="5953627" y="3220470"/>
              <a:ext cx="226978" cy="116552"/>
            </a:xfrm>
            <a:prstGeom prst="rect">
              <a:avLst/>
            </a:prstGeom>
            <a:solidFill>
              <a:srgbClr val="062C49"/>
            </a:solidFill>
            <a:ln>
              <a:solidFill>
                <a:srgbClr val="062C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2" name="Oval 1781"/>
            <p:cNvSpPr/>
            <p:nvPr/>
          </p:nvSpPr>
          <p:spPr>
            <a:xfrm rot="4500000">
              <a:off x="1143358" y="4962523"/>
              <a:ext cx="421209" cy="2935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783" name="Group 1782"/>
            <p:cNvGrpSpPr/>
            <p:nvPr/>
          </p:nvGrpSpPr>
          <p:grpSpPr>
            <a:xfrm rot="900000">
              <a:off x="949611" y="3032111"/>
              <a:ext cx="1837275" cy="1839788"/>
              <a:chOff x="6002806" y="479905"/>
              <a:chExt cx="1837275" cy="1839788"/>
            </a:xfrm>
          </p:grpSpPr>
          <p:grpSp>
            <p:nvGrpSpPr>
              <p:cNvPr id="1784" name="Group 1783"/>
              <p:cNvGrpSpPr/>
              <p:nvPr/>
            </p:nvGrpSpPr>
            <p:grpSpPr>
              <a:xfrm>
                <a:off x="6002806" y="479905"/>
                <a:ext cx="1837275" cy="1839788"/>
                <a:chOff x="2946481" y="2309957"/>
                <a:chExt cx="1837275" cy="1839788"/>
              </a:xfrm>
            </p:grpSpPr>
            <p:grpSp>
              <p:nvGrpSpPr>
                <p:cNvPr id="1806" name="Group 1805"/>
                <p:cNvGrpSpPr/>
                <p:nvPr/>
              </p:nvGrpSpPr>
              <p:grpSpPr>
                <a:xfrm>
                  <a:off x="2946481" y="2309957"/>
                  <a:ext cx="1837275" cy="1839788"/>
                  <a:chOff x="2946481" y="2309957"/>
                  <a:chExt cx="1837275" cy="1839788"/>
                </a:xfrm>
              </p:grpSpPr>
              <p:sp>
                <p:nvSpPr>
                  <p:cNvPr id="1809" name="Oval 1808"/>
                  <p:cNvSpPr/>
                  <p:nvPr/>
                </p:nvSpPr>
                <p:spPr>
                  <a:xfrm>
                    <a:off x="2946481" y="3188369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810" name="Oval 1809"/>
                  <p:cNvSpPr/>
                  <p:nvPr/>
                </p:nvSpPr>
                <p:spPr>
                  <a:xfrm rot="5400000">
                    <a:off x="3759817" y="2373777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811" name="Rectangle 1810"/>
                  <p:cNvSpPr/>
                  <p:nvPr/>
                </p:nvSpPr>
                <p:spPr>
                  <a:xfrm>
                    <a:off x="3262964" y="2627697"/>
                    <a:ext cx="1414914" cy="1414914"/>
                  </a:xfrm>
                  <a:prstGeom prst="rect">
                    <a:avLst/>
                  </a:prstGeom>
                  <a:solidFill>
                    <a:srgbClr val="062C49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812" name="Oval 1811"/>
                  <p:cNvSpPr/>
                  <p:nvPr/>
                </p:nvSpPr>
                <p:spPr>
                  <a:xfrm>
                    <a:off x="4362547" y="3188369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813" name="Oval 1812"/>
                  <p:cNvSpPr/>
                  <p:nvPr/>
                </p:nvSpPr>
                <p:spPr>
                  <a:xfrm rot="5400000">
                    <a:off x="3759817" y="3792356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90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807" name="Rectangle 1806"/>
                <p:cNvSpPr/>
                <p:nvPr/>
              </p:nvSpPr>
              <p:spPr>
                <a:xfrm>
                  <a:off x="3256614" y="3213100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08" name="Rectangle 1807"/>
                <p:cNvSpPr/>
                <p:nvPr/>
              </p:nvSpPr>
              <p:spPr>
                <a:xfrm rot="5400000">
                  <a:off x="3947561" y="2521334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785" name="TextBox 1784"/>
              <p:cNvSpPr txBox="1"/>
              <p:nvPr/>
            </p:nvSpPr>
            <p:spPr>
              <a:xfrm>
                <a:off x="6286040" y="792246"/>
                <a:ext cx="1502976" cy="3077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>
                    <a:solidFill>
                      <a:schemeClr val="bg1"/>
                    </a:solidFill>
                  </a:rPr>
                  <a:t>TRUCK MOVEMENT</a:t>
                </a:r>
              </a:p>
            </p:txBody>
          </p:sp>
          <p:grpSp>
            <p:nvGrpSpPr>
              <p:cNvPr id="1786" name="Group 1785"/>
              <p:cNvGrpSpPr/>
              <p:nvPr/>
            </p:nvGrpSpPr>
            <p:grpSpPr>
              <a:xfrm>
                <a:off x="6371883" y="1383810"/>
                <a:ext cx="1301805" cy="242678"/>
                <a:chOff x="0" y="0"/>
                <a:chExt cx="3324858" cy="619760"/>
              </a:xfrm>
              <a:solidFill>
                <a:schemeClr val="bg1"/>
              </a:solidFill>
            </p:grpSpPr>
            <p:sp>
              <p:nvSpPr>
                <p:cNvPr id="1787" name="Freeform 1786"/>
                <p:cNvSpPr/>
                <p:nvPr/>
              </p:nvSpPr>
              <p:spPr>
                <a:xfrm>
                  <a:off x="0" y="87696"/>
                  <a:ext cx="691983" cy="460406"/>
                </a:xfrm>
                <a:custGeom>
                  <a:avLst/>
                  <a:gdLst>
                    <a:gd name="connsiteX0" fmla="*/ 57150 w 481012"/>
                    <a:gd name="connsiteY0" fmla="*/ 200025 h 442913"/>
                    <a:gd name="connsiteX1" fmla="*/ 57150 w 481012"/>
                    <a:gd name="connsiteY1" fmla="*/ 373857 h 442913"/>
                    <a:gd name="connsiteX2" fmla="*/ 0 w 481012"/>
                    <a:gd name="connsiteY2" fmla="*/ 373857 h 442913"/>
                    <a:gd name="connsiteX3" fmla="*/ 0 w 481012"/>
                    <a:gd name="connsiteY3" fmla="*/ 442913 h 442913"/>
                    <a:gd name="connsiteX4" fmla="*/ 481012 w 481012"/>
                    <a:gd name="connsiteY4" fmla="*/ 442913 h 442913"/>
                    <a:gd name="connsiteX5" fmla="*/ 476250 w 481012"/>
                    <a:gd name="connsiteY5" fmla="*/ 0 h 442913"/>
                    <a:gd name="connsiteX6" fmla="*/ 247650 w 481012"/>
                    <a:gd name="connsiteY6" fmla="*/ 2382 h 442913"/>
                    <a:gd name="connsiteX7" fmla="*/ 285750 w 481012"/>
                    <a:gd name="connsiteY7" fmla="*/ 16669 h 442913"/>
                    <a:gd name="connsiteX8" fmla="*/ 242887 w 481012"/>
                    <a:gd name="connsiteY8" fmla="*/ 133350 h 442913"/>
                    <a:gd name="connsiteX9" fmla="*/ 88106 w 481012"/>
                    <a:gd name="connsiteY9" fmla="*/ 157163 h 442913"/>
                    <a:gd name="connsiteX10" fmla="*/ 57150 w 481012"/>
                    <a:gd name="connsiteY10" fmla="*/ 200025 h 442913"/>
                    <a:gd name="connsiteX0" fmla="*/ 57150 w 481012"/>
                    <a:gd name="connsiteY0" fmla="*/ 200025 h 442913"/>
                    <a:gd name="connsiteX1" fmla="*/ 57150 w 481012"/>
                    <a:gd name="connsiteY1" fmla="*/ 373857 h 442913"/>
                    <a:gd name="connsiteX2" fmla="*/ 21432 w 481012"/>
                    <a:gd name="connsiteY2" fmla="*/ 373857 h 442913"/>
                    <a:gd name="connsiteX3" fmla="*/ 0 w 481012"/>
                    <a:gd name="connsiteY3" fmla="*/ 442913 h 442913"/>
                    <a:gd name="connsiteX4" fmla="*/ 481012 w 481012"/>
                    <a:gd name="connsiteY4" fmla="*/ 442913 h 442913"/>
                    <a:gd name="connsiteX5" fmla="*/ 476250 w 481012"/>
                    <a:gd name="connsiteY5" fmla="*/ 0 h 442913"/>
                    <a:gd name="connsiteX6" fmla="*/ 247650 w 481012"/>
                    <a:gd name="connsiteY6" fmla="*/ 2382 h 442913"/>
                    <a:gd name="connsiteX7" fmla="*/ 285750 w 481012"/>
                    <a:gd name="connsiteY7" fmla="*/ 16669 h 442913"/>
                    <a:gd name="connsiteX8" fmla="*/ 242887 w 481012"/>
                    <a:gd name="connsiteY8" fmla="*/ 133350 h 442913"/>
                    <a:gd name="connsiteX9" fmla="*/ 88106 w 481012"/>
                    <a:gd name="connsiteY9" fmla="*/ 157163 h 442913"/>
                    <a:gd name="connsiteX10" fmla="*/ 57150 w 481012"/>
                    <a:gd name="connsiteY10" fmla="*/ 200025 h 442913"/>
                    <a:gd name="connsiteX0" fmla="*/ 38100 w 461962"/>
                    <a:gd name="connsiteY0" fmla="*/ 200025 h 442913"/>
                    <a:gd name="connsiteX1" fmla="*/ 38100 w 461962"/>
                    <a:gd name="connsiteY1" fmla="*/ 373857 h 442913"/>
                    <a:gd name="connsiteX2" fmla="*/ 2382 w 461962"/>
                    <a:gd name="connsiteY2" fmla="*/ 373857 h 442913"/>
                    <a:gd name="connsiteX3" fmla="*/ 0 w 461962"/>
                    <a:gd name="connsiteY3" fmla="*/ 442913 h 442913"/>
                    <a:gd name="connsiteX4" fmla="*/ 461962 w 461962"/>
                    <a:gd name="connsiteY4" fmla="*/ 442913 h 442913"/>
                    <a:gd name="connsiteX5" fmla="*/ 457200 w 461962"/>
                    <a:gd name="connsiteY5" fmla="*/ 0 h 442913"/>
                    <a:gd name="connsiteX6" fmla="*/ 228600 w 461962"/>
                    <a:gd name="connsiteY6" fmla="*/ 2382 h 442913"/>
                    <a:gd name="connsiteX7" fmla="*/ 266700 w 461962"/>
                    <a:gd name="connsiteY7" fmla="*/ 16669 h 442913"/>
                    <a:gd name="connsiteX8" fmla="*/ 223837 w 461962"/>
                    <a:gd name="connsiteY8" fmla="*/ 133350 h 442913"/>
                    <a:gd name="connsiteX9" fmla="*/ 69056 w 461962"/>
                    <a:gd name="connsiteY9" fmla="*/ 157163 h 442913"/>
                    <a:gd name="connsiteX10" fmla="*/ 38100 w 461962"/>
                    <a:gd name="connsiteY10" fmla="*/ 200025 h 4429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61962" h="442913">
                      <a:moveTo>
                        <a:pt x="38100" y="200025"/>
                      </a:moveTo>
                      <a:lnTo>
                        <a:pt x="38100" y="373857"/>
                      </a:lnTo>
                      <a:lnTo>
                        <a:pt x="2382" y="373857"/>
                      </a:lnTo>
                      <a:lnTo>
                        <a:pt x="0" y="442913"/>
                      </a:lnTo>
                      <a:lnTo>
                        <a:pt x="461962" y="442913"/>
                      </a:lnTo>
                      <a:cubicBezTo>
                        <a:pt x="460375" y="295275"/>
                        <a:pt x="458787" y="147638"/>
                        <a:pt x="457200" y="0"/>
                      </a:cubicBezTo>
                      <a:lnTo>
                        <a:pt x="228600" y="2382"/>
                      </a:lnTo>
                      <a:lnTo>
                        <a:pt x="266700" y="16669"/>
                      </a:lnTo>
                      <a:lnTo>
                        <a:pt x="223837" y="133350"/>
                      </a:lnTo>
                      <a:lnTo>
                        <a:pt x="69056" y="157163"/>
                      </a:lnTo>
                      <a:lnTo>
                        <a:pt x="38100" y="200025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6000"/>
                    </a:lnSpc>
                    <a:spcAft>
                      <a:spcPts val="600"/>
                    </a:spcAft>
                  </a:pPr>
                  <a:r>
                    <a:rPr lang="en-US" sz="800">
                      <a:solidFill>
                        <a:srgbClr val="FFFFFF"/>
                      </a:solidFill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latin typeface="Times" charset="0"/>
                    <a:ea typeface="ＭＳ 明朝" charset="-128"/>
                    <a:cs typeface="Times New Roman" charset="0"/>
                  </a:endParaRPr>
                </a:p>
              </p:txBody>
            </p:sp>
            <p:sp>
              <p:nvSpPr>
                <p:cNvPr id="1788" name="Rectangle 1787"/>
                <p:cNvSpPr/>
                <p:nvPr/>
              </p:nvSpPr>
              <p:spPr>
                <a:xfrm>
                  <a:off x="444834" y="452182"/>
                  <a:ext cx="397213" cy="126064"/>
                </a:xfrm>
                <a:prstGeom prst="rect">
                  <a:avLst/>
                </a:prstGeom>
                <a:grpFill/>
                <a:ln w="31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6000"/>
                    </a:lnSpc>
                    <a:spcAft>
                      <a:spcPts val="600"/>
                    </a:spcAft>
                  </a:pPr>
                  <a:r>
                    <a:rPr lang="en-US" sz="800">
                      <a:solidFill>
                        <a:srgbClr val="FFFFFF"/>
                      </a:solidFill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latin typeface="Times" charset="0"/>
                    <a:ea typeface="ＭＳ 明朝" charset="-128"/>
                    <a:cs typeface="Times New Roman" charset="0"/>
                  </a:endParaRPr>
                </a:p>
              </p:txBody>
            </p:sp>
            <p:sp>
              <p:nvSpPr>
                <p:cNvPr id="1789" name="Oval 1788"/>
                <p:cNvSpPr/>
                <p:nvPr/>
              </p:nvSpPr>
              <p:spPr>
                <a:xfrm>
                  <a:off x="162203" y="444367"/>
                  <a:ext cx="175487" cy="175393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6000"/>
                    </a:lnSpc>
                    <a:spcAft>
                      <a:spcPts val="600"/>
                    </a:spcAft>
                  </a:pPr>
                  <a:r>
                    <a:rPr lang="en-US" sz="800">
                      <a:solidFill>
                        <a:srgbClr val="FFFFFF"/>
                      </a:solidFill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latin typeface="Times" charset="0"/>
                    <a:ea typeface="ＭＳ 明朝" charset="-128"/>
                    <a:cs typeface="Times New Roman" charset="0"/>
                  </a:endParaRPr>
                </a:p>
              </p:txBody>
            </p:sp>
            <p:cxnSp>
              <p:nvCxnSpPr>
                <p:cNvPr id="1790" name="Straight Connector 1789"/>
                <p:cNvCxnSpPr/>
                <p:nvPr/>
              </p:nvCxnSpPr>
              <p:spPr>
                <a:xfrm flipV="1">
                  <a:off x="722145" y="0"/>
                  <a:ext cx="0" cy="476302"/>
                </a:xfrm>
                <a:prstGeom prst="line">
                  <a:avLst/>
                </a:prstGeom>
                <a:grpFill/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91" name="Rectangle 1790"/>
                <p:cNvSpPr/>
                <p:nvPr/>
              </p:nvSpPr>
              <p:spPr>
                <a:xfrm>
                  <a:off x="1054686" y="54252"/>
                  <a:ext cx="2226119" cy="342835"/>
                </a:xfrm>
                <a:prstGeom prst="rect">
                  <a:avLst/>
                </a:prstGeom>
                <a:grpFill/>
                <a:ln w="31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6000"/>
                    </a:lnSpc>
                    <a:spcAft>
                      <a:spcPts val="600"/>
                    </a:spcAft>
                  </a:pPr>
                  <a:r>
                    <a:rPr lang="en-US" sz="800">
                      <a:solidFill>
                        <a:srgbClr val="FFFFFF"/>
                      </a:solidFill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latin typeface="Times" charset="0"/>
                    <a:ea typeface="ＭＳ 明朝" charset="-128"/>
                    <a:cs typeface="Times New Roman" charset="0"/>
                  </a:endParaRPr>
                </a:p>
              </p:txBody>
            </p:sp>
            <p:sp>
              <p:nvSpPr>
                <p:cNvPr id="1792" name="Rectangle 1791"/>
                <p:cNvSpPr/>
                <p:nvPr/>
              </p:nvSpPr>
              <p:spPr>
                <a:xfrm>
                  <a:off x="1432796" y="361880"/>
                  <a:ext cx="1718367" cy="105233"/>
                </a:xfrm>
                <a:prstGeom prst="rect">
                  <a:avLst/>
                </a:prstGeom>
                <a:grpFill/>
                <a:ln w="31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6000"/>
                    </a:lnSpc>
                    <a:spcAft>
                      <a:spcPts val="600"/>
                    </a:spcAft>
                  </a:pPr>
                  <a:r>
                    <a:rPr lang="en-US" sz="800" dirty="0">
                      <a:solidFill>
                        <a:srgbClr val="FFFFFF"/>
                      </a:solidFill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 dirty="0">
                    <a:latin typeface="Times" charset="0"/>
                    <a:ea typeface="ＭＳ 明朝" charset="-128"/>
                    <a:cs typeface="Times New Roman" charset="0"/>
                  </a:endParaRPr>
                </a:p>
              </p:txBody>
            </p:sp>
            <p:sp>
              <p:nvSpPr>
                <p:cNvPr id="1793" name="Oval 1792"/>
                <p:cNvSpPr/>
                <p:nvPr/>
              </p:nvSpPr>
              <p:spPr>
                <a:xfrm>
                  <a:off x="1006005" y="444367"/>
                  <a:ext cx="175487" cy="175393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6000"/>
                    </a:lnSpc>
                    <a:spcAft>
                      <a:spcPts val="600"/>
                    </a:spcAft>
                  </a:pPr>
                  <a:r>
                    <a:rPr lang="en-US" sz="800">
                      <a:solidFill>
                        <a:srgbClr val="FFFFFF"/>
                      </a:solidFill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latin typeface="Times" charset="0"/>
                    <a:ea typeface="ＭＳ 明朝" charset="-128"/>
                    <a:cs typeface="Times New Roman" charset="0"/>
                  </a:endParaRPr>
                </a:p>
              </p:txBody>
            </p:sp>
            <p:sp>
              <p:nvSpPr>
                <p:cNvPr id="1794" name="Oval 1793"/>
                <p:cNvSpPr/>
                <p:nvPr/>
              </p:nvSpPr>
              <p:spPr>
                <a:xfrm>
                  <a:off x="1256936" y="444367"/>
                  <a:ext cx="175487" cy="175393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6000"/>
                    </a:lnSpc>
                    <a:spcAft>
                      <a:spcPts val="600"/>
                    </a:spcAft>
                  </a:pPr>
                  <a:r>
                    <a:rPr lang="en-US" sz="800">
                      <a:solidFill>
                        <a:srgbClr val="FFFFFF"/>
                      </a:solidFill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latin typeface="Times" charset="0"/>
                    <a:ea typeface="ＭＳ 明朝" charset="-128"/>
                    <a:cs typeface="Times New Roman" charset="0"/>
                  </a:endParaRPr>
                </a:p>
              </p:txBody>
            </p:sp>
            <p:sp>
              <p:nvSpPr>
                <p:cNvPr id="1795" name="Rectangle 1794"/>
                <p:cNvSpPr/>
                <p:nvPr/>
              </p:nvSpPr>
              <p:spPr>
                <a:xfrm>
                  <a:off x="613576" y="439299"/>
                  <a:ext cx="884072" cy="105233"/>
                </a:xfrm>
                <a:prstGeom prst="rect">
                  <a:avLst/>
                </a:prstGeom>
                <a:grpFill/>
                <a:ln w="31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6000"/>
                    </a:lnSpc>
                    <a:spcAft>
                      <a:spcPts val="600"/>
                    </a:spcAft>
                  </a:pPr>
                  <a:r>
                    <a:rPr lang="en-US" sz="800">
                      <a:solidFill>
                        <a:srgbClr val="FFFFFF"/>
                      </a:solidFill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latin typeface="Times" charset="0"/>
                    <a:ea typeface="ＭＳ 明朝" charset="-128"/>
                    <a:cs typeface="Times New Roman" charset="0"/>
                  </a:endParaRPr>
                </a:p>
              </p:txBody>
            </p:sp>
            <p:sp>
              <p:nvSpPr>
                <p:cNvPr id="1796" name="Rectangle 1795"/>
                <p:cNvSpPr/>
                <p:nvPr/>
              </p:nvSpPr>
              <p:spPr>
                <a:xfrm>
                  <a:off x="897259" y="390516"/>
                  <a:ext cx="600389" cy="124699"/>
                </a:xfrm>
                <a:prstGeom prst="rect">
                  <a:avLst/>
                </a:prstGeom>
                <a:grpFill/>
                <a:ln w="31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6000"/>
                    </a:lnSpc>
                    <a:spcAft>
                      <a:spcPts val="600"/>
                    </a:spcAft>
                  </a:pPr>
                  <a:r>
                    <a:rPr lang="en-US" sz="800">
                      <a:solidFill>
                        <a:srgbClr val="FFFFFF"/>
                      </a:solidFill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latin typeface="Times" charset="0"/>
                    <a:ea typeface="ＭＳ 明朝" charset="-128"/>
                    <a:cs typeface="Times New Roman" charset="0"/>
                  </a:endParaRPr>
                </a:p>
              </p:txBody>
            </p:sp>
            <p:sp>
              <p:nvSpPr>
                <p:cNvPr id="1797" name="Oval 1796"/>
                <p:cNvSpPr/>
                <p:nvPr/>
              </p:nvSpPr>
              <p:spPr>
                <a:xfrm>
                  <a:off x="2673479" y="444367"/>
                  <a:ext cx="175487" cy="175393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6000"/>
                    </a:lnSpc>
                    <a:spcAft>
                      <a:spcPts val="600"/>
                    </a:spcAft>
                  </a:pPr>
                  <a:r>
                    <a:rPr lang="en-US" sz="800" dirty="0">
                      <a:solidFill>
                        <a:srgbClr val="FFFFFF"/>
                      </a:solidFill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 dirty="0">
                    <a:latin typeface="Times" charset="0"/>
                    <a:ea typeface="ＭＳ 明朝" charset="-128"/>
                    <a:cs typeface="Times New Roman" charset="0"/>
                  </a:endParaRPr>
                </a:p>
              </p:txBody>
            </p:sp>
            <p:sp>
              <p:nvSpPr>
                <p:cNvPr id="1798" name="Oval 1797"/>
                <p:cNvSpPr/>
                <p:nvPr/>
              </p:nvSpPr>
              <p:spPr>
                <a:xfrm>
                  <a:off x="2949788" y="444367"/>
                  <a:ext cx="175487" cy="175393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6000"/>
                    </a:lnSpc>
                    <a:spcAft>
                      <a:spcPts val="600"/>
                    </a:spcAft>
                  </a:pPr>
                  <a:r>
                    <a:rPr lang="en-US" sz="800">
                      <a:solidFill>
                        <a:srgbClr val="FFFFFF"/>
                      </a:solidFill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latin typeface="Times" charset="0"/>
                    <a:ea typeface="ＭＳ 明朝" charset="-128"/>
                    <a:cs typeface="Times New Roman" charset="0"/>
                  </a:endParaRPr>
                </a:p>
              </p:txBody>
            </p:sp>
            <p:sp>
              <p:nvSpPr>
                <p:cNvPr id="1799" name="Rectangle 1798"/>
                <p:cNvSpPr/>
                <p:nvPr/>
              </p:nvSpPr>
              <p:spPr>
                <a:xfrm>
                  <a:off x="2618168" y="369259"/>
                  <a:ext cx="600389" cy="124699"/>
                </a:xfrm>
                <a:prstGeom prst="rect">
                  <a:avLst/>
                </a:prstGeom>
                <a:grpFill/>
                <a:ln w="31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6000"/>
                    </a:lnSpc>
                    <a:spcAft>
                      <a:spcPts val="600"/>
                    </a:spcAft>
                  </a:pPr>
                  <a:r>
                    <a:rPr lang="en-US" sz="800">
                      <a:solidFill>
                        <a:srgbClr val="FFFFFF"/>
                      </a:solidFill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latin typeface="Times" charset="0"/>
                    <a:ea typeface="ＭＳ 明朝" charset="-128"/>
                    <a:cs typeface="Times New Roman" charset="0"/>
                  </a:endParaRPr>
                </a:p>
              </p:txBody>
            </p:sp>
            <p:sp>
              <p:nvSpPr>
                <p:cNvPr id="1800" name="Rectangle 1799"/>
                <p:cNvSpPr/>
                <p:nvPr/>
              </p:nvSpPr>
              <p:spPr>
                <a:xfrm>
                  <a:off x="3155707" y="409979"/>
                  <a:ext cx="169151" cy="105233"/>
                </a:xfrm>
                <a:prstGeom prst="rect">
                  <a:avLst/>
                </a:prstGeom>
                <a:grpFill/>
                <a:ln w="31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6000"/>
                    </a:lnSpc>
                    <a:spcAft>
                      <a:spcPts val="600"/>
                    </a:spcAft>
                  </a:pPr>
                  <a:r>
                    <a:rPr lang="en-US" sz="800">
                      <a:solidFill>
                        <a:srgbClr val="FFFFFF"/>
                      </a:solidFill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latin typeface="Times" charset="0"/>
                    <a:ea typeface="ＭＳ 明朝" charset="-128"/>
                    <a:cs typeface="Times New Roman" charset="0"/>
                  </a:endParaRPr>
                </a:p>
              </p:txBody>
            </p:sp>
            <p:cxnSp>
              <p:nvCxnSpPr>
                <p:cNvPr id="1801" name="Straight Connector 1800"/>
                <p:cNvCxnSpPr/>
                <p:nvPr/>
              </p:nvCxnSpPr>
              <p:spPr>
                <a:xfrm flipV="1">
                  <a:off x="2233421" y="4640"/>
                  <a:ext cx="0" cy="477128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02" name="Straight Connector 1801"/>
                <p:cNvCxnSpPr/>
                <p:nvPr/>
              </p:nvCxnSpPr>
              <p:spPr>
                <a:xfrm flipV="1">
                  <a:off x="2119260" y="4640"/>
                  <a:ext cx="0" cy="477128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803" name="Rectangle 1802"/>
                <p:cNvSpPr/>
                <p:nvPr/>
              </p:nvSpPr>
              <p:spPr>
                <a:xfrm>
                  <a:off x="2090475" y="32328"/>
                  <a:ext cx="173944" cy="105233"/>
                </a:xfrm>
                <a:prstGeom prst="rect">
                  <a:avLst/>
                </a:prstGeom>
                <a:grpFill/>
                <a:ln w="31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6000"/>
                    </a:lnSpc>
                    <a:spcAft>
                      <a:spcPts val="600"/>
                    </a:spcAft>
                  </a:pPr>
                  <a:r>
                    <a:rPr lang="en-US" sz="800">
                      <a:solidFill>
                        <a:srgbClr val="FFFFFF"/>
                      </a:solidFill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latin typeface="Times" charset="0"/>
                    <a:ea typeface="ＭＳ 明朝" charset="-128"/>
                    <a:cs typeface="Times New Roman" charset="0"/>
                  </a:endParaRPr>
                </a:p>
              </p:txBody>
            </p:sp>
            <p:cxnSp>
              <p:nvCxnSpPr>
                <p:cNvPr id="1804" name="Straight Connector 1803"/>
                <p:cNvCxnSpPr/>
                <p:nvPr/>
              </p:nvCxnSpPr>
              <p:spPr>
                <a:xfrm>
                  <a:off x="2021230" y="21365"/>
                  <a:ext cx="312434" cy="0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805" name="Rectangle 1804"/>
                <p:cNvSpPr/>
                <p:nvPr/>
              </p:nvSpPr>
              <p:spPr>
                <a:xfrm>
                  <a:off x="700027" y="96129"/>
                  <a:ext cx="67022" cy="313047"/>
                </a:xfrm>
                <a:prstGeom prst="rect">
                  <a:avLst/>
                </a:prstGeom>
                <a:grpFill/>
                <a:ln w="31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7000"/>
                    </a:lnSpc>
                    <a:spcAft>
                      <a:spcPts val="600"/>
                    </a:spcAft>
                  </a:pPr>
                  <a:r>
                    <a:rPr lang="en-US" sz="800"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ea typeface="Cambria" charset="0"/>
                    <a:cs typeface="Times New Roman" charset="0"/>
                  </a:endParaRPr>
                </a:p>
              </p:txBody>
            </p:sp>
          </p:grpSp>
        </p:grpSp>
        <p:sp>
          <p:nvSpPr>
            <p:cNvPr id="8" name="Rectangle 7"/>
            <p:cNvSpPr/>
            <p:nvPr/>
          </p:nvSpPr>
          <p:spPr>
            <a:xfrm rot="900000">
              <a:off x="1585180" y="4772190"/>
              <a:ext cx="280003" cy="190760"/>
            </a:xfrm>
            <a:prstGeom prst="rect">
              <a:avLst/>
            </a:prstGeom>
            <a:solidFill>
              <a:srgbClr val="062C49"/>
            </a:solidFill>
            <a:ln>
              <a:solidFill>
                <a:srgbClr val="062C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814" name="Group 1813"/>
            <p:cNvGrpSpPr/>
            <p:nvPr/>
          </p:nvGrpSpPr>
          <p:grpSpPr>
            <a:xfrm rot="840000" flipH="1">
              <a:off x="6914413" y="3389422"/>
              <a:ext cx="1023269" cy="244199"/>
              <a:chOff x="6412661" y="3386221"/>
              <a:chExt cx="1023269" cy="244199"/>
            </a:xfrm>
            <a:solidFill>
              <a:schemeClr val="bg1"/>
            </a:solidFill>
          </p:grpSpPr>
          <p:sp>
            <p:nvSpPr>
              <p:cNvPr id="1818" name="Oval 1817"/>
              <p:cNvSpPr/>
              <p:nvPr/>
            </p:nvSpPr>
            <p:spPr>
              <a:xfrm flipV="1">
                <a:off x="7332649" y="3541026"/>
                <a:ext cx="103281" cy="8939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19" name="Rectangle 1818"/>
              <p:cNvSpPr/>
              <p:nvPr/>
            </p:nvSpPr>
            <p:spPr>
              <a:xfrm>
                <a:off x="7203122" y="3540004"/>
                <a:ext cx="232182" cy="45719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20" name="Rectangle 1819"/>
              <p:cNvSpPr/>
              <p:nvPr/>
            </p:nvSpPr>
            <p:spPr>
              <a:xfrm>
                <a:off x="7242882" y="3466245"/>
                <a:ext cx="107260" cy="102241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21" name="Parallelogram 1820"/>
              <p:cNvSpPr/>
              <p:nvPr/>
            </p:nvSpPr>
            <p:spPr>
              <a:xfrm flipH="1">
                <a:off x="7229073" y="3466245"/>
                <a:ext cx="78754" cy="45719"/>
              </a:xfrm>
              <a:prstGeom prst="parallelogram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22" name="Oval 1821"/>
              <p:cNvSpPr/>
              <p:nvPr/>
            </p:nvSpPr>
            <p:spPr>
              <a:xfrm>
                <a:off x="7245590" y="3422005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24" name="Rounded Rectangle 1823"/>
              <p:cNvSpPr/>
              <p:nvPr/>
            </p:nvSpPr>
            <p:spPr>
              <a:xfrm>
                <a:off x="6463004" y="3548775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25" name="Rounded Rectangle 1824"/>
              <p:cNvSpPr/>
              <p:nvPr/>
            </p:nvSpPr>
            <p:spPr>
              <a:xfrm>
                <a:off x="6980782" y="3549142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26" name="Rounded Rectangle 1825"/>
              <p:cNvSpPr/>
              <p:nvPr/>
            </p:nvSpPr>
            <p:spPr>
              <a:xfrm>
                <a:off x="7084896" y="3549142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27" name="Rounded Rectangle 1826"/>
              <p:cNvSpPr/>
              <p:nvPr/>
            </p:nvSpPr>
            <p:spPr>
              <a:xfrm>
                <a:off x="6768420" y="3549142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28" name="Rounded Rectangle 1827"/>
              <p:cNvSpPr/>
              <p:nvPr/>
            </p:nvSpPr>
            <p:spPr>
              <a:xfrm>
                <a:off x="6872534" y="3549142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29" name="Rounded Rectangle 1828"/>
              <p:cNvSpPr/>
              <p:nvPr/>
            </p:nvSpPr>
            <p:spPr>
              <a:xfrm>
                <a:off x="6561815" y="3549142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830" name="Straight Connector 1829"/>
              <p:cNvCxnSpPr/>
              <p:nvPr/>
            </p:nvCxnSpPr>
            <p:spPr>
              <a:xfrm flipV="1">
                <a:off x="6693712" y="3512618"/>
                <a:ext cx="0" cy="9147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1" name="Straight Connector 1830"/>
              <p:cNvCxnSpPr/>
              <p:nvPr/>
            </p:nvCxnSpPr>
            <p:spPr>
              <a:xfrm flipV="1">
                <a:off x="6735955" y="3511964"/>
                <a:ext cx="0" cy="9147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2" name="Straight Connector 1831"/>
              <p:cNvCxnSpPr/>
              <p:nvPr/>
            </p:nvCxnSpPr>
            <p:spPr>
              <a:xfrm>
                <a:off x="6692031" y="3505408"/>
                <a:ext cx="39937" cy="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3" name="Straight Connector 1832"/>
              <p:cNvCxnSpPr/>
              <p:nvPr/>
            </p:nvCxnSpPr>
            <p:spPr>
              <a:xfrm>
                <a:off x="6692080" y="3526092"/>
                <a:ext cx="39937" cy="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4" name="Straight Connector 1833"/>
              <p:cNvCxnSpPr/>
              <p:nvPr/>
            </p:nvCxnSpPr>
            <p:spPr>
              <a:xfrm flipV="1">
                <a:off x="6705991" y="3527526"/>
                <a:ext cx="34355" cy="3850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5" name="Straight Connector 1834"/>
              <p:cNvCxnSpPr/>
              <p:nvPr/>
            </p:nvCxnSpPr>
            <p:spPr>
              <a:xfrm flipH="1" flipV="1">
                <a:off x="6697273" y="3529402"/>
                <a:ext cx="36200" cy="49181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6" name="Straight Connector 1835"/>
              <p:cNvCxnSpPr/>
              <p:nvPr/>
            </p:nvCxnSpPr>
            <p:spPr>
              <a:xfrm flipV="1">
                <a:off x="6776852" y="3534751"/>
                <a:ext cx="363380" cy="1129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9" name="Straight Connector 1838"/>
              <p:cNvCxnSpPr/>
              <p:nvPr/>
            </p:nvCxnSpPr>
            <p:spPr>
              <a:xfrm flipV="1">
                <a:off x="6412661" y="3536690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0" name="Straight Connector 1839"/>
              <p:cNvCxnSpPr/>
              <p:nvPr/>
            </p:nvCxnSpPr>
            <p:spPr>
              <a:xfrm flipV="1">
                <a:off x="6512761" y="3532442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1" name="Straight Connector 1840"/>
              <p:cNvCxnSpPr/>
              <p:nvPr/>
            </p:nvCxnSpPr>
            <p:spPr>
              <a:xfrm flipV="1">
                <a:off x="6618280" y="3532442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2" name="Straight Connector 1841"/>
              <p:cNvCxnSpPr/>
              <p:nvPr/>
            </p:nvCxnSpPr>
            <p:spPr>
              <a:xfrm flipV="1">
                <a:off x="6831185" y="3533350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3" name="Straight Connector 1842"/>
              <p:cNvCxnSpPr/>
              <p:nvPr/>
            </p:nvCxnSpPr>
            <p:spPr>
              <a:xfrm flipV="1">
                <a:off x="6923185" y="3533108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4" name="Straight Connector 1843"/>
              <p:cNvCxnSpPr/>
              <p:nvPr/>
            </p:nvCxnSpPr>
            <p:spPr>
              <a:xfrm flipV="1">
                <a:off x="7034553" y="3536677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5" name="Straight Connector 1844"/>
              <p:cNvCxnSpPr/>
              <p:nvPr/>
            </p:nvCxnSpPr>
            <p:spPr>
              <a:xfrm flipV="1">
                <a:off x="7138667" y="3532442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6" name="Straight Connector 1845"/>
              <p:cNvCxnSpPr/>
              <p:nvPr/>
            </p:nvCxnSpPr>
            <p:spPr>
              <a:xfrm flipV="1">
                <a:off x="6707298" y="3489104"/>
                <a:ext cx="0" cy="36988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7" name="Straight Connector 1846"/>
              <p:cNvCxnSpPr/>
              <p:nvPr/>
            </p:nvCxnSpPr>
            <p:spPr>
              <a:xfrm flipH="1" flipV="1">
                <a:off x="7297659" y="3386221"/>
                <a:ext cx="446" cy="223398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48" name="Parallelogram 1847"/>
              <p:cNvSpPr/>
              <p:nvPr/>
            </p:nvSpPr>
            <p:spPr>
              <a:xfrm>
                <a:off x="7343033" y="3483794"/>
                <a:ext cx="47607" cy="87090"/>
              </a:xfrm>
              <a:prstGeom prst="parallelogram">
                <a:avLst>
                  <a:gd name="adj" fmla="val 44719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849" name="Straight Connector 1848"/>
              <p:cNvCxnSpPr/>
              <p:nvPr/>
            </p:nvCxnSpPr>
            <p:spPr>
              <a:xfrm flipH="1" flipV="1">
                <a:off x="7300772" y="3423034"/>
                <a:ext cx="49370" cy="16463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0" name="Straight Connector 1849"/>
              <p:cNvCxnSpPr/>
              <p:nvPr/>
            </p:nvCxnSpPr>
            <p:spPr>
              <a:xfrm flipH="1">
                <a:off x="6725970" y="3537759"/>
                <a:ext cx="51407" cy="56534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1" name="Straight Connector 1850"/>
              <p:cNvCxnSpPr/>
              <p:nvPr/>
            </p:nvCxnSpPr>
            <p:spPr>
              <a:xfrm>
                <a:off x="6662996" y="3532720"/>
                <a:ext cx="40836" cy="4972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2" name="Straight Connector 1851"/>
              <p:cNvCxnSpPr/>
              <p:nvPr/>
            </p:nvCxnSpPr>
            <p:spPr>
              <a:xfrm>
                <a:off x="6669357" y="3549123"/>
                <a:ext cx="89455" cy="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Group 8"/>
            <p:cNvGrpSpPr/>
            <p:nvPr/>
          </p:nvGrpSpPr>
          <p:grpSpPr>
            <a:xfrm>
              <a:off x="6543288" y="1852179"/>
              <a:ext cx="1837275" cy="1839788"/>
              <a:chOff x="6707983" y="809776"/>
              <a:chExt cx="1837275" cy="1839788"/>
            </a:xfrm>
          </p:grpSpPr>
          <p:grpSp>
            <p:nvGrpSpPr>
              <p:cNvPr id="1444" name="Group 1443"/>
              <p:cNvGrpSpPr/>
              <p:nvPr/>
            </p:nvGrpSpPr>
            <p:grpSpPr>
              <a:xfrm rot="20700000">
                <a:off x="6707983" y="809776"/>
                <a:ext cx="1837275" cy="1839788"/>
                <a:chOff x="2946481" y="2309957"/>
                <a:chExt cx="1837275" cy="1839788"/>
              </a:xfrm>
            </p:grpSpPr>
            <p:grpSp>
              <p:nvGrpSpPr>
                <p:cNvPr id="1445" name="Group 1444"/>
                <p:cNvGrpSpPr/>
                <p:nvPr/>
              </p:nvGrpSpPr>
              <p:grpSpPr>
                <a:xfrm>
                  <a:off x="2946481" y="2309957"/>
                  <a:ext cx="1837275" cy="1839788"/>
                  <a:chOff x="2946481" y="2309957"/>
                  <a:chExt cx="1837275" cy="1839788"/>
                </a:xfrm>
              </p:grpSpPr>
              <p:sp>
                <p:nvSpPr>
                  <p:cNvPr id="1448" name="Oval 1447"/>
                  <p:cNvSpPr/>
                  <p:nvPr/>
                </p:nvSpPr>
                <p:spPr>
                  <a:xfrm>
                    <a:off x="2946481" y="3188369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449" name="Oval 1448"/>
                  <p:cNvSpPr/>
                  <p:nvPr/>
                </p:nvSpPr>
                <p:spPr>
                  <a:xfrm rot="5400000">
                    <a:off x="3759817" y="2373777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450" name="Rectangle 1449"/>
                  <p:cNvSpPr/>
                  <p:nvPr/>
                </p:nvSpPr>
                <p:spPr>
                  <a:xfrm>
                    <a:off x="3262964" y="2627697"/>
                    <a:ext cx="1414914" cy="1414914"/>
                  </a:xfrm>
                  <a:prstGeom prst="rect">
                    <a:avLst/>
                  </a:prstGeom>
                  <a:solidFill>
                    <a:srgbClr val="062C49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451" name="Oval 1450"/>
                  <p:cNvSpPr/>
                  <p:nvPr/>
                </p:nvSpPr>
                <p:spPr>
                  <a:xfrm>
                    <a:off x="4362547" y="3188369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452" name="Oval 1451"/>
                  <p:cNvSpPr/>
                  <p:nvPr/>
                </p:nvSpPr>
                <p:spPr>
                  <a:xfrm rot="5400000">
                    <a:off x="3759817" y="3792356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446" name="Rectangle 1445"/>
                <p:cNvSpPr/>
                <p:nvPr/>
              </p:nvSpPr>
              <p:spPr>
                <a:xfrm>
                  <a:off x="3256614" y="3213100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47" name="Rectangle 1446"/>
                <p:cNvSpPr/>
                <p:nvPr/>
              </p:nvSpPr>
              <p:spPr>
                <a:xfrm rot="5400000">
                  <a:off x="3947561" y="2524509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64" name="Group 1463"/>
              <p:cNvGrpSpPr/>
              <p:nvPr/>
            </p:nvGrpSpPr>
            <p:grpSpPr>
              <a:xfrm rot="20700000" flipH="1">
                <a:off x="7097911" y="1685238"/>
                <a:ext cx="1323213" cy="244199"/>
                <a:chOff x="6112717" y="3386221"/>
                <a:chExt cx="1323213" cy="244199"/>
              </a:xfrm>
              <a:solidFill>
                <a:schemeClr val="bg1"/>
              </a:solidFill>
            </p:grpSpPr>
            <p:sp>
              <p:nvSpPr>
                <p:cNvPr id="1465" name="Rectangle 1464"/>
                <p:cNvSpPr/>
                <p:nvPr/>
              </p:nvSpPr>
              <p:spPr>
                <a:xfrm>
                  <a:off x="6210665" y="3566136"/>
                  <a:ext cx="1173625" cy="63066"/>
                </a:xfrm>
                <a:prstGeom prst="rect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66" name="Right Triangle 1465"/>
                <p:cNvSpPr/>
                <p:nvPr/>
              </p:nvSpPr>
              <p:spPr>
                <a:xfrm flipH="1" flipV="1">
                  <a:off x="6112717" y="3548775"/>
                  <a:ext cx="91598" cy="69934"/>
                </a:xfrm>
                <a:prstGeom prst="rtTriangl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67" name="Rectangle 1466"/>
                <p:cNvSpPr/>
                <p:nvPr/>
              </p:nvSpPr>
              <p:spPr>
                <a:xfrm>
                  <a:off x="6185869" y="3548775"/>
                  <a:ext cx="122678" cy="48980"/>
                </a:xfrm>
                <a:prstGeom prst="rect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68" name="Oval 1467"/>
                <p:cNvSpPr/>
                <p:nvPr/>
              </p:nvSpPr>
              <p:spPr>
                <a:xfrm flipV="1">
                  <a:off x="7332649" y="3541026"/>
                  <a:ext cx="103281" cy="89394"/>
                </a:xfrm>
                <a:prstGeom prst="ellips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69" name="Rectangle 1468"/>
                <p:cNvSpPr/>
                <p:nvPr/>
              </p:nvSpPr>
              <p:spPr>
                <a:xfrm>
                  <a:off x="7203122" y="3540004"/>
                  <a:ext cx="232182" cy="45719"/>
                </a:xfrm>
                <a:prstGeom prst="rect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70" name="Rectangle 1469"/>
                <p:cNvSpPr/>
                <p:nvPr/>
              </p:nvSpPr>
              <p:spPr>
                <a:xfrm>
                  <a:off x="7242882" y="3466245"/>
                  <a:ext cx="107260" cy="102241"/>
                </a:xfrm>
                <a:prstGeom prst="rect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71" name="Parallelogram 1470"/>
                <p:cNvSpPr/>
                <p:nvPr/>
              </p:nvSpPr>
              <p:spPr>
                <a:xfrm flipH="1">
                  <a:off x="7229073" y="3466245"/>
                  <a:ext cx="78754" cy="45719"/>
                </a:xfrm>
                <a:prstGeom prst="parallelogram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72" name="Oval 1471"/>
                <p:cNvSpPr/>
                <p:nvPr/>
              </p:nvSpPr>
              <p:spPr>
                <a:xfrm>
                  <a:off x="7245590" y="3422005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73" name="Rounded Rectangle 1472"/>
                <p:cNvSpPr/>
                <p:nvPr/>
              </p:nvSpPr>
              <p:spPr>
                <a:xfrm>
                  <a:off x="6358890" y="3548775"/>
                  <a:ext cx="107542" cy="45719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74" name="Rounded Rectangle 1473"/>
                <p:cNvSpPr/>
                <p:nvPr/>
              </p:nvSpPr>
              <p:spPr>
                <a:xfrm>
                  <a:off x="6463004" y="3548775"/>
                  <a:ext cx="107542" cy="45719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75" name="Rounded Rectangle 1474"/>
                <p:cNvSpPr/>
                <p:nvPr/>
              </p:nvSpPr>
              <p:spPr>
                <a:xfrm>
                  <a:off x="6980782" y="3549142"/>
                  <a:ext cx="107542" cy="45719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76" name="Rounded Rectangle 1475"/>
                <p:cNvSpPr/>
                <p:nvPr/>
              </p:nvSpPr>
              <p:spPr>
                <a:xfrm>
                  <a:off x="7084896" y="3549142"/>
                  <a:ext cx="107542" cy="45719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77" name="Rounded Rectangle 1476"/>
                <p:cNvSpPr/>
                <p:nvPr/>
              </p:nvSpPr>
              <p:spPr>
                <a:xfrm>
                  <a:off x="6768420" y="3549142"/>
                  <a:ext cx="107542" cy="45719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78" name="Rounded Rectangle 1477"/>
                <p:cNvSpPr/>
                <p:nvPr/>
              </p:nvSpPr>
              <p:spPr>
                <a:xfrm>
                  <a:off x="6872534" y="3549142"/>
                  <a:ext cx="107542" cy="45719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79" name="Rounded Rectangle 1478"/>
                <p:cNvSpPr/>
                <p:nvPr/>
              </p:nvSpPr>
              <p:spPr>
                <a:xfrm>
                  <a:off x="6561815" y="3549142"/>
                  <a:ext cx="107542" cy="45719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480" name="Straight Connector 1479"/>
                <p:cNvCxnSpPr/>
                <p:nvPr/>
              </p:nvCxnSpPr>
              <p:spPr>
                <a:xfrm flipV="1">
                  <a:off x="6693712" y="3512618"/>
                  <a:ext cx="0" cy="91470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81" name="Straight Connector 1480"/>
                <p:cNvCxnSpPr/>
                <p:nvPr/>
              </p:nvCxnSpPr>
              <p:spPr>
                <a:xfrm flipV="1">
                  <a:off x="6735955" y="3511964"/>
                  <a:ext cx="0" cy="91470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82" name="Straight Connector 1481"/>
                <p:cNvCxnSpPr/>
                <p:nvPr/>
              </p:nvCxnSpPr>
              <p:spPr>
                <a:xfrm>
                  <a:off x="6692031" y="3505408"/>
                  <a:ext cx="39937" cy="0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83" name="Straight Connector 1482"/>
                <p:cNvCxnSpPr/>
                <p:nvPr/>
              </p:nvCxnSpPr>
              <p:spPr>
                <a:xfrm>
                  <a:off x="6692080" y="3526092"/>
                  <a:ext cx="39937" cy="0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84" name="Straight Connector 1483"/>
                <p:cNvCxnSpPr/>
                <p:nvPr/>
              </p:nvCxnSpPr>
              <p:spPr>
                <a:xfrm flipV="1">
                  <a:off x="6705991" y="3527526"/>
                  <a:ext cx="34355" cy="38500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85" name="Straight Connector 1484"/>
                <p:cNvCxnSpPr/>
                <p:nvPr/>
              </p:nvCxnSpPr>
              <p:spPr>
                <a:xfrm flipH="1" flipV="1">
                  <a:off x="6697273" y="3529402"/>
                  <a:ext cx="36200" cy="49181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86" name="Straight Connector 1485"/>
                <p:cNvCxnSpPr/>
                <p:nvPr/>
              </p:nvCxnSpPr>
              <p:spPr>
                <a:xfrm flipV="1">
                  <a:off x="6776852" y="3534751"/>
                  <a:ext cx="363380" cy="1129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87" name="Straight Connector 1486"/>
                <p:cNvCxnSpPr/>
                <p:nvPr/>
              </p:nvCxnSpPr>
              <p:spPr>
                <a:xfrm>
                  <a:off x="6281893" y="3534828"/>
                  <a:ext cx="381854" cy="2091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88" name="Straight Connector 1487"/>
                <p:cNvCxnSpPr/>
                <p:nvPr/>
              </p:nvCxnSpPr>
              <p:spPr>
                <a:xfrm flipV="1">
                  <a:off x="6280733" y="3533547"/>
                  <a:ext cx="0" cy="69887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89" name="Straight Connector 1488"/>
                <p:cNvCxnSpPr/>
                <p:nvPr/>
              </p:nvCxnSpPr>
              <p:spPr>
                <a:xfrm flipV="1">
                  <a:off x="6412661" y="3536690"/>
                  <a:ext cx="0" cy="69887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90" name="Straight Connector 1489"/>
                <p:cNvCxnSpPr/>
                <p:nvPr/>
              </p:nvCxnSpPr>
              <p:spPr>
                <a:xfrm flipV="1">
                  <a:off x="6512761" y="3532442"/>
                  <a:ext cx="0" cy="69887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91" name="Straight Connector 1490"/>
                <p:cNvCxnSpPr/>
                <p:nvPr/>
              </p:nvCxnSpPr>
              <p:spPr>
                <a:xfrm flipV="1">
                  <a:off x="6618280" y="3532442"/>
                  <a:ext cx="0" cy="69887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92" name="Straight Connector 1491"/>
                <p:cNvCxnSpPr/>
                <p:nvPr/>
              </p:nvCxnSpPr>
              <p:spPr>
                <a:xfrm flipV="1">
                  <a:off x="6831185" y="3533350"/>
                  <a:ext cx="0" cy="69887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93" name="Straight Connector 1492"/>
                <p:cNvCxnSpPr/>
                <p:nvPr/>
              </p:nvCxnSpPr>
              <p:spPr>
                <a:xfrm flipV="1">
                  <a:off x="6923185" y="3533108"/>
                  <a:ext cx="0" cy="69887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94" name="Straight Connector 1493"/>
                <p:cNvCxnSpPr/>
                <p:nvPr/>
              </p:nvCxnSpPr>
              <p:spPr>
                <a:xfrm flipV="1">
                  <a:off x="7034553" y="3536677"/>
                  <a:ext cx="0" cy="69887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95" name="Straight Connector 1494"/>
                <p:cNvCxnSpPr/>
                <p:nvPr/>
              </p:nvCxnSpPr>
              <p:spPr>
                <a:xfrm flipV="1">
                  <a:off x="7138667" y="3532442"/>
                  <a:ext cx="0" cy="69887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96" name="Straight Connector 1495"/>
                <p:cNvCxnSpPr/>
                <p:nvPr/>
              </p:nvCxnSpPr>
              <p:spPr>
                <a:xfrm flipV="1">
                  <a:off x="6707298" y="3489104"/>
                  <a:ext cx="0" cy="36988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97" name="Straight Connector 1496"/>
                <p:cNvCxnSpPr/>
                <p:nvPr/>
              </p:nvCxnSpPr>
              <p:spPr>
                <a:xfrm flipH="1" flipV="1">
                  <a:off x="7297659" y="3386221"/>
                  <a:ext cx="446" cy="223398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98" name="Parallelogram 1497"/>
                <p:cNvSpPr/>
                <p:nvPr/>
              </p:nvSpPr>
              <p:spPr>
                <a:xfrm>
                  <a:off x="7343033" y="3483794"/>
                  <a:ext cx="47607" cy="87090"/>
                </a:xfrm>
                <a:prstGeom prst="parallelogram">
                  <a:avLst>
                    <a:gd name="adj" fmla="val 44719"/>
                  </a:avLst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499" name="Straight Connector 1498"/>
                <p:cNvCxnSpPr/>
                <p:nvPr/>
              </p:nvCxnSpPr>
              <p:spPr>
                <a:xfrm flipH="1" flipV="1">
                  <a:off x="7300772" y="3423034"/>
                  <a:ext cx="49370" cy="164630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00" name="Straight Connector 1499"/>
                <p:cNvCxnSpPr/>
                <p:nvPr/>
              </p:nvCxnSpPr>
              <p:spPr>
                <a:xfrm flipH="1">
                  <a:off x="6725970" y="3537759"/>
                  <a:ext cx="51407" cy="56534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01" name="Straight Connector 1500"/>
                <p:cNvCxnSpPr/>
                <p:nvPr/>
              </p:nvCxnSpPr>
              <p:spPr>
                <a:xfrm>
                  <a:off x="6662996" y="3532720"/>
                  <a:ext cx="40836" cy="49720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02" name="Straight Connector 1501"/>
                <p:cNvCxnSpPr/>
                <p:nvPr/>
              </p:nvCxnSpPr>
              <p:spPr>
                <a:xfrm>
                  <a:off x="6669357" y="3549123"/>
                  <a:ext cx="89455" cy="0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03" name="Rounded Rectangle 1502"/>
                <p:cNvSpPr/>
                <p:nvPr/>
              </p:nvSpPr>
              <p:spPr>
                <a:xfrm>
                  <a:off x="6241395" y="3545626"/>
                  <a:ext cx="107542" cy="45719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553" name="TextBox 1552"/>
              <p:cNvSpPr txBox="1"/>
              <p:nvPr/>
            </p:nvSpPr>
            <p:spPr>
              <a:xfrm rot="20700000">
                <a:off x="6858035" y="1111039"/>
                <a:ext cx="1524350" cy="3077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b="1">
                    <a:solidFill>
                      <a:schemeClr val="bg1"/>
                    </a:solidFill>
                  </a:rPr>
                  <a:t>VESSEL MOVEMENT</a:t>
                </a:r>
                <a:endParaRPr lang="en-US" sz="9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856" name="Group 1855"/>
            <p:cNvGrpSpPr/>
            <p:nvPr/>
          </p:nvGrpSpPr>
          <p:grpSpPr>
            <a:xfrm rot="20700000">
              <a:off x="3738866" y="3088526"/>
              <a:ext cx="1178394" cy="383838"/>
              <a:chOff x="0" y="0"/>
              <a:chExt cx="1335710" cy="435292"/>
            </a:xfrm>
            <a:solidFill>
              <a:schemeClr val="bg1"/>
            </a:solidFill>
          </p:grpSpPr>
          <p:grpSp>
            <p:nvGrpSpPr>
              <p:cNvPr id="1858" name="Group 1857"/>
              <p:cNvGrpSpPr/>
              <p:nvPr/>
            </p:nvGrpSpPr>
            <p:grpSpPr>
              <a:xfrm>
                <a:off x="0" y="370704"/>
                <a:ext cx="1335710" cy="64588"/>
                <a:chOff x="0" y="370704"/>
                <a:chExt cx="1210426" cy="54292"/>
              </a:xfrm>
              <a:grpFill/>
            </p:grpSpPr>
            <p:sp>
              <p:nvSpPr>
                <p:cNvPr id="1870" name="Oval 1869"/>
                <p:cNvSpPr/>
                <p:nvPr/>
              </p:nvSpPr>
              <p:spPr>
                <a:xfrm>
                  <a:off x="37062" y="379277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7000"/>
                    </a:lnSpc>
                    <a:spcAft>
                      <a:spcPts val="600"/>
                    </a:spcAft>
                  </a:pPr>
                  <a:r>
                    <a:rPr lang="en-US" sz="800"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ea typeface="Cambria" charset="0"/>
                    <a:cs typeface="Times New Roman" charset="0"/>
                  </a:endParaRPr>
                </a:p>
              </p:txBody>
            </p:sp>
            <p:sp>
              <p:nvSpPr>
                <p:cNvPr id="1871" name="Oval 1870"/>
                <p:cNvSpPr/>
                <p:nvPr/>
              </p:nvSpPr>
              <p:spPr>
                <a:xfrm>
                  <a:off x="113222" y="379277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7000"/>
                    </a:lnSpc>
                    <a:spcAft>
                      <a:spcPts val="600"/>
                    </a:spcAft>
                  </a:pPr>
                  <a:r>
                    <a:rPr lang="en-US" sz="800"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ea typeface="Cambria" charset="0"/>
                    <a:cs typeface="Times New Roman" charset="0"/>
                  </a:endParaRPr>
                </a:p>
              </p:txBody>
            </p:sp>
            <p:sp>
              <p:nvSpPr>
                <p:cNvPr id="1872" name="Oval 1871"/>
                <p:cNvSpPr/>
                <p:nvPr/>
              </p:nvSpPr>
              <p:spPr>
                <a:xfrm>
                  <a:off x="1044105" y="379277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7000"/>
                    </a:lnSpc>
                    <a:spcAft>
                      <a:spcPts val="600"/>
                    </a:spcAft>
                  </a:pPr>
                  <a:r>
                    <a:rPr lang="en-US" sz="800"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ea typeface="Cambria" charset="0"/>
                    <a:cs typeface="Times New Roman" charset="0"/>
                  </a:endParaRPr>
                </a:p>
              </p:txBody>
            </p:sp>
            <p:sp>
              <p:nvSpPr>
                <p:cNvPr id="1873" name="Oval 1872"/>
                <p:cNvSpPr/>
                <p:nvPr/>
              </p:nvSpPr>
              <p:spPr>
                <a:xfrm>
                  <a:off x="1120265" y="379277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7000"/>
                    </a:lnSpc>
                    <a:spcAft>
                      <a:spcPts val="600"/>
                    </a:spcAft>
                  </a:pPr>
                  <a:r>
                    <a:rPr lang="en-US" sz="800">
                      <a:ea typeface="Times New Roman" charset="0"/>
                      <a:cs typeface="Times New Roman" charset="0"/>
                    </a:rPr>
                    <a:t> </a:t>
                  </a:r>
                  <a:endParaRPr lang="en-US" sz="800">
                    <a:ea typeface="Cambria" charset="0"/>
                    <a:cs typeface="Times New Roman" charset="0"/>
                  </a:endParaRPr>
                </a:p>
              </p:txBody>
            </p:sp>
            <p:cxnSp>
              <p:nvCxnSpPr>
                <p:cNvPr id="1874" name="Straight Connector 1873"/>
                <p:cNvCxnSpPr/>
                <p:nvPr/>
              </p:nvCxnSpPr>
              <p:spPr>
                <a:xfrm>
                  <a:off x="0" y="370704"/>
                  <a:ext cx="1210426" cy="0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75" name="Straight Connector 1874"/>
                <p:cNvCxnSpPr/>
                <p:nvPr/>
              </p:nvCxnSpPr>
              <p:spPr>
                <a:xfrm>
                  <a:off x="136082" y="379277"/>
                  <a:ext cx="930883" cy="0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76" name="Straight Connector 1875"/>
                <p:cNvCxnSpPr/>
                <p:nvPr/>
              </p:nvCxnSpPr>
              <p:spPr>
                <a:xfrm>
                  <a:off x="1061838" y="384515"/>
                  <a:ext cx="97368" cy="0"/>
                </a:xfrm>
                <a:prstGeom prst="line">
                  <a:avLst/>
                </a:prstGeom>
                <a:grpFill/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77" name="Straight Connector 1876"/>
                <p:cNvCxnSpPr/>
                <p:nvPr/>
              </p:nvCxnSpPr>
              <p:spPr>
                <a:xfrm>
                  <a:off x="51736" y="388235"/>
                  <a:ext cx="97368" cy="0"/>
                </a:xfrm>
                <a:prstGeom prst="line">
                  <a:avLst/>
                </a:prstGeom>
                <a:grpFill/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861" name="Oval 1860"/>
              <p:cNvSpPr/>
              <p:nvPr/>
            </p:nvSpPr>
            <p:spPr>
              <a:xfrm>
                <a:off x="26970" y="76200"/>
                <a:ext cx="152400" cy="288550"/>
              </a:xfrm>
              <a:prstGeom prst="ellipse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07000"/>
                  </a:lnSpc>
                  <a:spcAft>
                    <a:spcPts val="600"/>
                  </a:spcAft>
                </a:pPr>
                <a:r>
                  <a:rPr lang="en-US" sz="800">
                    <a:ea typeface="Times New Roman" charset="0"/>
                    <a:cs typeface="Times New Roman" charset="0"/>
                  </a:rPr>
                  <a:t> </a:t>
                </a:r>
                <a:endParaRPr lang="en-US" sz="800">
                  <a:ea typeface="Cambria" charset="0"/>
                  <a:cs typeface="Times New Roman" charset="0"/>
                </a:endParaRPr>
              </a:p>
            </p:txBody>
          </p:sp>
          <p:cxnSp>
            <p:nvCxnSpPr>
              <p:cNvPr id="1862" name="Straight Connector 1861"/>
              <p:cNvCxnSpPr/>
              <p:nvPr/>
            </p:nvCxnSpPr>
            <p:spPr>
              <a:xfrm flipV="1">
                <a:off x="621505" y="49006"/>
                <a:ext cx="0" cy="359091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3" name="Straight Connector 1862"/>
              <p:cNvCxnSpPr/>
              <p:nvPr/>
            </p:nvCxnSpPr>
            <p:spPr>
              <a:xfrm flipV="1">
                <a:off x="700711" y="49006"/>
                <a:ext cx="0" cy="359091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64" name="Rectangle 1863"/>
              <p:cNvSpPr/>
              <p:nvPr/>
            </p:nvSpPr>
            <p:spPr>
              <a:xfrm>
                <a:off x="636426" y="52768"/>
                <a:ext cx="45719" cy="76200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07000"/>
                  </a:lnSpc>
                  <a:spcAft>
                    <a:spcPts val="600"/>
                  </a:spcAft>
                </a:pPr>
                <a:r>
                  <a:rPr lang="en-US" sz="800">
                    <a:ea typeface="Times New Roman" charset="0"/>
                    <a:cs typeface="Times New Roman" charset="0"/>
                  </a:rPr>
                  <a:t> </a:t>
                </a:r>
                <a:endParaRPr lang="en-US" sz="800">
                  <a:ea typeface="Cambria" charset="0"/>
                  <a:cs typeface="Times New Roman" charset="0"/>
                </a:endParaRPr>
              </a:p>
            </p:txBody>
          </p:sp>
          <p:cxnSp>
            <p:nvCxnSpPr>
              <p:cNvPr id="1865" name="Straight Connector 1864"/>
              <p:cNvCxnSpPr/>
              <p:nvPr/>
            </p:nvCxnSpPr>
            <p:spPr>
              <a:xfrm>
                <a:off x="587893" y="0"/>
                <a:ext cx="145133" cy="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6" name="Straight Connector 1865"/>
              <p:cNvCxnSpPr/>
              <p:nvPr/>
            </p:nvCxnSpPr>
            <p:spPr>
              <a:xfrm>
                <a:off x="731475" y="0"/>
                <a:ext cx="0" cy="22860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7" name="Straight Connector 1866"/>
              <p:cNvCxnSpPr/>
              <p:nvPr/>
            </p:nvCxnSpPr>
            <p:spPr>
              <a:xfrm>
                <a:off x="591219" y="0"/>
                <a:ext cx="0" cy="22860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9" name="Straight Connector 1868"/>
              <p:cNvCxnSpPr/>
              <p:nvPr/>
            </p:nvCxnSpPr>
            <p:spPr>
              <a:xfrm flipV="1">
                <a:off x="0" y="220475"/>
                <a:ext cx="0" cy="150229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" name="Group 3"/>
            <p:cNvGrpSpPr/>
            <p:nvPr/>
          </p:nvGrpSpPr>
          <p:grpSpPr>
            <a:xfrm rot="20700000">
              <a:off x="2849143" y="3068057"/>
              <a:ext cx="1837275" cy="1839788"/>
              <a:chOff x="3580464" y="-1353793"/>
              <a:chExt cx="1837275" cy="1839788"/>
            </a:xfrm>
          </p:grpSpPr>
          <p:grpSp>
            <p:nvGrpSpPr>
              <p:cNvPr id="1341" name="Group 1340"/>
              <p:cNvGrpSpPr/>
              <p:nvPr/>
            </p:nvGrpSpPr>
            <p:grpSpPr>
              <a:xfrm>
                <a:off x="3580464" y="-1353793"/>
                <a:ext cx="1837275" cy="1839788"/>
                <a:chOff x="2946481" y="2309957"/>
                <a:chExt cx="1837275" cy="1839788"/>
              </a:xfrm>
            </p:grpSpPr>
            <p:grpSp>
              <p:nvGrpSpPr>
                <p:cNvPr id="1342" name="Group 1341"/>
                <p:cNvGrpSpPr/>
                <p:nvPr/>
              </p:nvGrpSpPr>
              <p:grpSpPr>
                <a:xfrm>
                  <a:off x="2946481" y="2309957"/>
                  <a:ext cx="1837275" cy="1839788"/>
                  <a:chOff x="2946481" y="2309957"/>
                  <a:chExt cx="1837275" cy="1839788"/>
                </a:xfrm>
              </p:grpSpPr>
              <p:sp>
                <p:nvSpPr>
                  <p:cNvPr id="1430" name="Oval 1429"/>
                  <p:cNvSpPr/>
                  <p:nvPr/>
                </p:nvSpPr>
                <p:spPr>
                  <a:xfrm>
                    <a:off x="2946481" y="3188369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431" name="Oval 1430"/>
                  <p:cNvSpPr/>
                  <p:nvPr/>
                </p:nvSpPr>
                <p:spPr>
                  <a:xfrm rot="5400000">
                    <a:off x="3759817" y="2373777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432" name="Rectangle 1431"/>
                  <p:cNvSpPr/>
                  <p:nvPr/>
                </p:nvSpPr>
                <p:spPr>
                  <a:xfrm>
                    <a:off x="3262963" y="2625605"/>
                    <a:ext cx="1414914" cy="1417006"/>
                  </a:xfrm>
                  <a:prstGeom prst="rect">
                    <a:avLst/>
                  </a:prstGeom>
                  <a:solidFill>
                    <a:srgbClr val="062C49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433" name="Oval 1432"/>
                  <p:cNvSpPr/>
                  <p:nvPr/>
                </p:nvSpPr>
                <p:spPr>
                  <a:xfrm>
                    <a:off x="4362547" y="3188369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434" name="Oval 1433"/>
                  <p:cNvSpPr/>
                  <p:nvPr/>
                </p:nvSpPr>
                <p:spPr>
                  <a:xfrm rot="5400000">
                    <a:off x="3759817" y="3792356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343" name="Rectangle 1342"/>
                <p:cNvSpPr/>
                <p:nvPr/>
              </p:nvSpPr>
              <p:spPr>
                <a:xfrm>
                  <a:off x="3256614" y="3213100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29" name="Rectangle 1428"/>
                <p:cNvSpPr/>
                <p:nvPr/>
              </p:nvSpPr>
              <p:spPr>
                <a:xfrm rot="5400000">
                  <a:off x="3947561" y="2524509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462" name="TextBox 1461"/>
              <p:cNvSpPr txBox="1"/>
              <p:nvPr/>
            </p:nvSpPr>
            <p:spPr>
              <a:xfrm>
                <a:off x="4145125" y="-1040963"/>
                <a:ext cx="906659" cy="3077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b="1">
                    <a:solidFill>
                      <a:schemeClr val="bg1"/>
                    </a:solidFill>
                  </a:rPr>
                  <a:t>BLENDING</a:t>
                </a:r>
                <a:endParaRPr lang="en-US" sz="9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598" name="Group 1597"/>
              <p:cNvGrpSpPr/>
              <p:nvPr/>
            </p:nvGrpSpPr>
            <p:grpSpPr>
              <a:xfrm>
                <a:off x="4058847" y="-575401"/>
                <a:ext cx="1094899" cy="485763"/>
                <a:chOff x="7091185" y="5400770"/>
                <a:chExt cx="1094899" cy="485763"/>
              </a:xfrm>
            </p:grpSpPr>
            <p:grpSp>
              <p:nvGrpSpPr>
                <p:cNvPr id="1599" name="Group 1598"/>
                <p:cNvGrpSpPr/>
                <p:nvPr/>
              </p:nvGrpSpPr>
              <p:grpSpPr>
                <a:xfrm>
                  <a:off x="7188161" y="5400770"/>
                  <a:ext cx="426223" cy="484196"/>
                  <a:chOff x="1521849" y="2877621"/>
                  <a:chExt cx="975012" cy="798267"/>
                </a:xfrm>
                <a:solidFill>
                  <a:schemeClr val="bg1"/>
                </a:solidFill>
              </p:grpSpPr>
              <p:sp>
                <p:nvSpPr>
                  <p:cNvPr id="1611" name="Rectangle 1610"/>
                  <p:cNvSpPr/>
                  <p:nvPr/>
                </p:nvSpPr>
                <p:spPr>
                  <a:xfrm>
                    <a:off x="1521849" y="2926080"/>
                    <a:ext cx="916302" cy="749808"/>
                  </a:xfrm>
                  <a:prstGeom prst="rect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12" name="Trapezoid 1611"/>
                  <p:cNvSpPr/>
                  <p:nvPr/>
                </p:nvSpPr>
                <p:spPr>
                  <a:xfrm>
                    <a:off x="1726586" y="2877621"/>
                    <a:ext cx="502921" cy="714604"/>
                  </a:xfrm>
                  <a:prstGeom prst="trapezoid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13" name="Trapezoid 1612"/>
                  <p:cNvSpPr/>
                  <p:nvPr/>
                </p:nvSpPr>
                <p:spPr>
                  <a:xfrm rot="5400000">
                    <a:off x="2389296" y="3557264"/>
                    <a:ext cx="98772" cy="116359"/>
                  </a:xfrm>
                  <a:prstGeom prst="trapezoid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1600" name="Group 1599"/>
                <p:cNvGrpSpPr/>
                <p:nvPr/>
              </p:nvGrpSpPr>
              <p:grpSpPr>
                <a:xfrm>
                  <a:off x="7696325" y="5402337"/>
                  <a:ext cx="421078" cy="484196"/>
                  <a:chOff x="1521849" y="2877621"/>
                  <a:chExt cx="963241" cy="798267"/>
                </a:xfrm>
                <a:solidFill>
                  <a:schemeClr val="bg1"/>
                </a:solidFill>
              </p:grpSpPr>
              <p:sp>
                <p:nvSpPr>
                  <p:cNvPr id="1608" name="Rectangle 1607"/>
                  <p:cNvSpPr/>
                  <p:nvPr/>
                </p:nvSpPr>
                <p:spPr>
                  <a:xfrm>
                    <a:off x="1521849" y="2926080"/>
                    <a:ext cx="916302" cy="749808"/>
                  </a:xfrm>
                  <a:prstGeom prst="rect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09" name="Trapezoid 1608"/>
                  <p:cNvSpPr/>
                  <p:nvPr/>
                </p:nvSpPr>
                <p:spPr>
                  <a:xfrm>
                    <a:off x="1726586" y="2877621"/>
                    <a:ext cx="502920" cy="714604"/>
                  </a:xfrm>
                  <a:prstGeom prst="trapezoid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10" name="Trapezoid 1609"/>
                  <p:cNvSpPr/>
                  <p:nvPr/>
                </p:nvSpPr>
                <p:spPr>
                  <a:xfrm rot="5400000">
                    <a:off x="2382120" y="3561858"/>
                    <a:ext cx="101355" cy="104585"/>
                  </a:xfrm>
                  <a:prstGeom prst="trapezoid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cxnSp>
              <p:nvCxnSpPr>
                <p:cNvPr id="1601" name="Straight Connector 1600"/>
                <p:cNvCxnSpPr/>
                <p:nvPr/>
              </p:nvCxnSpPr>
              <p:spPr>
                <a:xfrm>
                  <a:off x="7296567" y="5851525"/>
                  <a:ext cx="373581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02" name="Straight Connector 1601"/>
                <p:cNvCxnSpPr/>
                <p:nvPr/>
              </p:nvCxnSpPr>
              <p:spPr>
                <a:xfrm>
                  <a:off x="7773451" y="5851525"/>
                  <a:ext cx="412633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03" name="Straight Connector 1602"/>
                <p:cNvCxnSpPr/>
                <p:nvPr/>
              </p:nvCxnSpPr>
              <p:spPr>
                <a:xfrm flipV="1">
                  <a:off x="7670148" y="5407205"/>
                  <a:ext cx="0" cy="44799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04" name="Straight Connector 1603"/>
                <p:cNvCxnSpPr/>
                <p:nvPr/>
              </p:nvCxnSpPr>
              <p:spPr>
                <a:xfrm flipV="1">
                  <a:off x="7163987" y="5407401"/>
                  <a:ext cx="0" cy="431377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05" name="Straight Connector 1604"/>
                <p:cNvCxnSpPr/>
                <p:nvPr/>
              </p:nvCxnSpPr>
              <p:spPr>
                <a:xfrm>
                  <a:off x="7663185" y="5407205"/>
                  <a:ext cx="248043" cy="46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06" name="Straight Connector 1605"/>
                <p:cNvCxnSpPr/>
                <p:nvPr/>
              </p:nvCxnSpPr>
              <p:spPr>
                <a:xfrm>
                  <a:off x="7155206" y="5406111"/>
                  <a:ext cx="248043" cy="46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07" name="Straight Connector 1606"/>
                <p:cNvCxnSpPr/>
                <p:nvPr/>
              </p:nvCxnSpPr>
              <p:spPr>
                <a:xfrm flipV="1">
                  <a:off x="7091185" y="5834219"/>
                  <a:ext cx="75411" cy="482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059" name="Group 1058"/>
            <p:cNvGrpSpPr/>
            <p:nvPr/>
          </p:nvGrpSpPr>
          <p:grpSpPr>
            <a:xfrm rot="900000">
              <a:off x="3044477" y="1170997"/>
              <a:ext cx="1851250" cy="1839788"/>
              <a:chOff x="7963733" y="442257"/>
              <a:chExt cx="1851250" cy="1839788"/>
            </a:xfrm>
          </p:grpSpPr>
          <p:grpSp>
            <p:nvGrpSpPr>
              <p:cNvPr id="1060" name="Group 1059"/>
              <p:cNvGrpSpPr/>
              <p:nvPr/>
            </p:nvGrpSpPr>
            <p:grpSpPr>
              <a:xfrm>
                <a:off x="7963733" y="442257"/>
                <a:ext cx="1837275" cy="1839788"/>
                <a:chOff x="2946481" y="2309957"/>
                <a:chExt cx="1837275" cy="1839788"/>
              </a:xfrm>
            </p:grpSpPr>
            <p:grpSp>
              <p:nvGrpSpPr>
                <p:cNvPr id="1069" name="Group 1068"/>
                <p:cNvGrpSpPr/>
                <p:nvPr/>
              </p:nvGrpSpPr>
              <p:grpSpPr>
                <a:xfrm>
                  <a:off x="2946481" y="2309957"/>
                  <a:ext cx="1837275" cy="1839788"/>
                  <a:chOff x="2946481" y="2309957"/>
                  <a:chExt cx="1837275" cy="1839788"/>
                </a:xfrm>
              </p:grpSpPr>
              <p:sp>
                <p:nvSpPr>
                  <p:cNvPr id="1072" name="Oval 1071"/>
                  <p:cNvSpPr/>
                  <p:nvPr/>
                </p:nvSpPr>
                <p:spPr>
                  <a:xfrm>
                    <a:off x="2946481" y="3188369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73" name="Oval 1072"/>
                  <p:cNvSpPr/>
                  <p:nvPr/>
                </p:nvSpPr>
                <p:spPr>
                  <a:xfrm rot="5400000">
                    <a:off x="3759817" y="2373777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74" name="Rectangle 1073"/>
                  <p:cNvSpPr/>
                  <p:nvPr/>
                </p:nvSpPr>
                <p:spPr>
                  <a:xfrm>
                    <a:off x="3262964" y="2627697"/>
                    <a:ext cx="1414914" cy="1414914"/>
                  </a:xfrm>
                  <a:prstGeom prst="rect">
                    <a:avLst/>
                  </a:prstGeom>
                  <a:solidFill>
                    <a:srgbClr val="062C49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75" name="Oval 1074"/>
                  <p:cNvSpPr/>
                  <p:nvPr/>
                </p:nvSpPr>
                <p:spPr>
                  <a:xfrm>
                    <a:off x="4362547" y="3188369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76" name="Oval 1075"/>
                  <p:cNvSpPr/>
                  <p:nvPr/>
                </p:nvSpPr>
                <p:spPr>
                  <a:xfrm rot="5400000">
                    <a:off x="3759817" y="3792356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070" name="Rectangle 1069"/>
                <p:cNvSpPr/>
                <p:nvPr/>
              </p:nvSpPr>
              <p:spPr>
                <a:xfrm>
                  <a:off x="3256614" y="3213100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71" name="Rectangle 1070"/>
                <p:cNvSpPr/>
                <p:nvPr/>
              </p:nvSpPr>
              <p:spPr>
                <a:xfrm rot="5400000">
                  <a:off x="3947561" y="2521334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61" name="Group 1060"/>
              <p:cNvGrpSpPr/>
              <p:nvPr/>
            </p:nvGrpSpPr>
            <p:grpSpPr>
              <a:xfrm>
                <a:off x="8421038" y="1353223"/>
                <a:ext cx="1151197" cy="231700"/>
                <a:chOff x="5390853" y="2966385"/>
                <a:chExt cx="1010927" cy="203468"/>
              </a:xfrm>
              <a:solidFill>
                <a:schemeClr val="bg1"/>
              </a:solidFill>
            </p:grpSpPr>
            <p:sp>
              <p:nvSpPr>
                <p:cNvPr id="1063" name="Rectangle 1062"/>
                <p:cNvSpPr/>
                <p:nvPr/>
              </p:nvSpPr>
              <p:spPr>
                <a:xfrm>
                  <a:off x="5390853" y="2978157"/>
                  <a:ext cx="918892" cy="101974"/>
                </a:xfrm>
                <a:prstGeom prst="rect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64" name="Trapezoid 1063"/>
                <p:cNvSpPr/>
                <p:nvPr/>
              </p:nvSpPr>
              <p:spPr>
                <a:xfrm>
                  <a:off x="5486583" y="2966386"/>
                  <a:ext cx="72976" cy="203467"/>
                </a:xfrm>
                <a:prstGeom prst="trapezoid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65" name="Trapezoid 1064"/>
                <p:cNvSpPr/>
                <p:nvPr/>
              </p:nvSpPr>
              <p:spPr>
                <a:xfrm>
                  <a:off x="5755977" y="2966385"/>
                  <a:ext cx="72976" cy="203467"/>
                </a:xfrm>
                <a:prstGeom prst="trapezoid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66" name="Trapezoid 1065"/>
                <p:cNvSpPr/>
                <p:nvPr/>
              </p:nvSpPr>
              <p:spPr>
                <a:xfrm>
                  <a:off x="6010260" y="2966385"/>
                  <a:ext cx="72976" cy="203467"/>
                </a:xfrm>
                <a:prstGeom prst="trapezoid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67" name="Oval 1066"/>
                <p:cNvSpPr/>
                <p:nvPr/>
              </p:nvSpPr>
              <p:spPr>
                <a:xfrm>
                  <a:off x="6262147" y="2978157"/>
                  <a:ext cx="110661" cy="110661"/>
                </a:xfrm>
                <a:prstGeom prst="ellips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68" name="Parallelogram 1067"/>
                <p:cNvSpPr/>
                <p:nvPr/>
              </p:nvSpPr>
              <p:spPr>
                <a:xfrm flipH="1">
                  <a:off x="6275621" y="3023088"/>
                  <a:ext cx="126159" cy="142844"/>
                </a:xfrm>
                <a:prstGeom prst="parallelogram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62" name="TextBox 1061"/>
              <p:cNvSpPr txBox="1"/>
              <p:nvPr/>
            </p:nvSpPr>
            <p:spPr>
              <a:xfrm>
                <a:off x="8183767" y="752667"/>
                <a:ext cx="1631216" cy="3077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>
                    <a:solidFill>
                      <a:schemeClr val="bg1"/>
                    </a:solidFill>
                  </a:rPr>
                  <a:t>PIPELINE MOVEMENT</a:t>
                </a:r>
              </a:p>
            </p:txBody>
          </p:sp>
        </p:grpSp>
        <p:sp>
          <p:nvSpPr>
            <p:cNvPr id="19" name="Oval 18"/>
            <p:cNvSpPr/>
            <p:nvPr/>
          </p:nvSpPr>
          <p:spPr>
            <a:xfrm>
              <a:off x="6880487" y="4538274"/>
              <a:ext cx="281117" cy="281117"/>
            </a:xfrm>
            <a:prstGeom prst="ellipse">
              <a:avLst/>
            </a:prstGeom>
            <a:solidFill>
              <a:srgbClr val="062C49"/>
            </a:solidFill>
            <a:ln>
              <a:solidFill>
                <a:srgbClr val="062C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0" name="Oval 1939"/>
            <p:cNvSpPr/>
            <p:nvPr/>
          </p:nvSpPr>
          <p:spPr>
            <a:xfrm rot="900000">
              <a:off x="6882912" y="4552320"/>
              <a:ext cx="421209" cy="2935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1" name="Oval 1940"/>
            <p:cNvSpPr/>
            <p:nvPr/>
          </p:nvSpPr>
          <p:spPr>
            <a:xfrm>
              <a:off x="4248644" y="3790139"/>
              <a:ext cx="281117" cy="281117"/>
            </a:xfrm>
            <a:prstGeom prst="ellipse">
              <a:avLst/>
            </a:prstGeom>
            <a:solidFill>
              <a:srgbClr val="062C49"/>
            </a:solidFill>
            <a:ln>
              <a:solidFill>
                <a:srgbClr val="062C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2" name="Oval 1941"/>
            <p:cNvSpPr/>
            <p:nvPr/>
          </p:nvSpPr>
          <p:spPr>
            <a:xfrm rot="20700000">
              <a:off x="4256423" y="3763708"/>
              <a:ext cx="421209" cy="2935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3" name="Oval 1942"/>
            <p:cNvSpPr/>
            <p:nvPr/>
          </p:nvSpPr>
          <p:spPr>
            <a:xfrm>
              <a:off x="2322941" y="4081594"/>
              <a:ext cx="281117" cy="281117"/>
            </a:xfrm>
            <a:prstGeom prst="ellipse">
              <a:avLst/>
            </a:prstGeom>
            <a:solidFill>
              <a:srgbClr val="062C49"/>
            </a:solidFill>
            <a:ln>
              <a:solidFill>
                <a:srgbClr val="062C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4" name="Oval 1943"/>
            <p:cNvSpPr/>
            <p:nvPr/>
          </p:nvSpPr>
          <p:spPr>
            <a:xfrm rot="900000">
              <a:off x="2324919" y="4094735"/>
              <a:ext cx="421209" cy="2935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5" name="Oval 1944"/>
            <p:cNvSpPr/>
            <p:nvPr/>
          </p:nvSpPr>
          <p:spPr>
            <a:xfrm>
              <a:off x="4393869" y="2203699"/>
              <a:ext cx="281117" cy="281117"/>
            </a:xfrm>
            <a:prstGeom prst="ellipse">
              <a:avLst/>
            </a:prstGeom>
            <a:solidFill>
              <a:srgbClr val="062C49"/>
            </a:solidFill>
            <a:ln>
              <a:solidFill>
                <a:srgbClr val="062C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6" name="Oval 1945"/>
            <p:cNvSpPr/>
            <p:nvPr/>
          </p:nvSpPr>
          <p:spPr>
            <a:xfrm rot="900000">
              <a:off x="4401899" y="2221978"/>
              <a:ext cx="421209" cy="2935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700265" y="3033527"/>
              <a:ext cx="179710" cy="201798"/>
            </a:xfrm>
            <a:custGeom>
              <a:avLst/>
              <a:gdLst>
                <a:gd name="connsiteX0" fmla="*/ 178196 w 178196"/>
                <a:gd name="connsiteY0" fmla="*/ 196850 h 196850"/>
                <a:gd name="connsiteX1" fmla="*/ 101996 w 178196"/>
                <a:gd name="connsiteY1" fmla="*/ 193675 h 196850"/>
                <a:gd name="connsiteX2" fmla="*/ 32146 w 178196"/>
                <a:gd name="connsiteY2" fmla="*/ 161925 h 196850"/>
                <a:gd name="connsiteX3" fmla="*/ 3571 w 178196"/>
                <a:gd name="connsiteY3" fmla="*/ 117475 h 196850"/>
                <a:gd name="connsiteX4" fmla="*/ 3571 w 178196"/>
                <a:gd name="connsiteY4" fmla="*/ 63500 h 196850"/>
                <a:gd name="connsiteX5" fmla="*/ 32146 w 178196"/>
                <a:gd name="connsiteY5" fmla="*/ 0 h 19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96" h="196850">
                  <a:moveTo>
                    <a:pt x="178196" y="196850"/>
                  </a:moveTo>
                  <a:lnTo>
                    <a:pt x="101996" y="193675"/>
                  </a:lnTo>
                  <a:cubicBezTo>
                    <a:pt x="77654" y="187854"/>
                    <a:pt x="48550" y="174625"/>
                    <a:pt x="32146" y="161925"/>
                  </a:cubicBezTo>
                  <a:cubicBezTo>
                    <a:pt x="15742" y="149225"/>
                    <a:pt x="8334" y="133879"/>
                    <a:pt x="3571" y="117475"/>
                  </a:cubicBezTo>
                  <a:cubicBezTo>
                    <a:pt x="-1192" y="101071"/>
                    <a:pt x="-1191" y="83079"/>
                    <a:pt x="3571" y="63500"/>
                  </a:cubicBezTo>
                  <a:cubicBezTo>
                    <a:pt x="8333" y="43921"/>
                    <a:pt x="32146" y="0"/>
                    <a:pt x="32146" y="0"/>
                  </a:cubicBezTo>
                </a:path>
              </a:pathLst>
            </a:custGeom>
            <a:noFill/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41" name="Title 1"/>
          <p:cNvSpPr txBox="1">
            <a:spLocks/>
          </p:cNvSpPr>
          <p:nvPr/>
        </p:nvSpPr>
        <p:spPr>
          <a:xfrm>
            <a:off x="685800" y="103368"/>
            <a:ext cx="7772400" cy="13835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500" b="1" kern="1200">
                <a:solidFill>
                  <a:srgbClr val="0C68AD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sz="2800" dirty="0" smtClean="0"/>
              <a:t>Crude Oil &amp; Refined Products Logistics</a:t>
            </a:r>
          </a:p>
          <a:p>
            <a:r>
              <a:rPr lang="en-US" sz="2800" dirty="0" smtClean="0"/>
              <a:t> are</a:t>
            </a:r>
          </a:p>
          <a:p>
            <a:r>
              <a:rPr lang="en-US" sz="2800" dirty="0" smtClean="0"/>
              <a:t>Complex Processes with Lots of Pieces to Manage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054402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888" y="272949"/>
            <a:ext cx="7772400" cy="548879"/>
          </a:xfrm>
        </p:spPr>
        <p:txBody>
          <a:bodyPr/>
          <a:lstStyle/>
          <a:p>
            <a:r>
              <a:rPr lang="en-US" dirty="0" smtClean="0"/>
              <a:t>Crude Oil is Often Far from Refineries</a:t>
            </a:r>
            <a:endParaRPr lang="en-US" dirty="0"/>
          </a:p>
        </p:txBody>
      </p:sp>
      <p:pic>
        <p:nvPicPr>
          <p:cNvPr id="6" name="Picture 5" descr="RADMAC:Users:Radmac:Desktop:Shale Plays.tif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211" y="824063"/>
            <a:ext cx="5980625" cy="419342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Freeform 8"/>
          <p:cNvSpPr/>
          <p:nvPr/>
        </p:nvSpPr>
        <p:spPr>
          <a:xfrm>
            <a:off x="4343148" y="3936670"/>
            <a:ext cx="1128156" cy="748146"/>
          </a:xfrm>
          <a:custGeom>
            <a:avLst/>
            <a:gdLst>
              <a:gd name="connsiteX0" fmla="*/ 926275 w 1128156"/>
              <a:gd name="connsiteY0" fmla="*/ 700645 h 748146"/>
              <a:gd name="connsiteX1" fmla="*/ 0 w 1128156"/>
              <a:gd name="connsiteY1" fmla="*/ 308759 h 748146"/>
              <a:gd name="connsiteX2" fmla="*/ 166255 w 1128156"/>
              <a:gd name="connsiteY2" fmla="*/ 106878 h 748146"/>
              <a:gd name="connsiteX3" fmla="*/ 427512 w 1128156"/>
              <a:gd name="connsiteY3" fmla="*/ 0 h 748146"/>
              <a:gd name="connsiteX4" fmla="*/ 688769 w 1128156"/>
              <a:gd name="connsiteY4" fmla="*/ 71252 h 748146"/>
              <a:gd name="connsiteX5" fmla="*/ 771896 w 1128156"/>
              <a:gd name="connsiteY5" fmla="*/ 106878 h 748146"/>
              <a:gd name="connsiteX6" fmla="*/ 866899 w 1128156"/>
              <a:gd name="connsiteY6" fmla="*/ 11876 h 748146"/>
              <a:gd name="connsiteX7" fmla="*/ 866899 w 1128156"/>
              <a:gd name="connsiteY7" fmla="*/ 11876 h 748146"/>
              <a:gd name="connsiteX8" fmla="*/ 1104405 w 1128156"/>
              <a:gd name="connsiteY8" fmla="*/ 593767 h 748146"/>
              <a:gd name="connsiteX9" fmla="*/ 1128156 w 1128156"/>
              <a:gd name="connsiteY9" fmla="*/ 712520 h 748146"/>
              <a:gd name="connsiteX10" fmla="*/ 1104405 w 1128156"/>
              <a:gd name="connsiteY10" fmla="*/ 748146 h 748146"/>
              <a:gd name="connsiteX11" fmla="*/ 926275 w 1128156"/>
              <a:gd name="connsiteY11" fmla="*/ 700645 h 748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28156" h="748146">
                <a:moveTo>
                  <a:pt x="926275" y="700645"/>
                </a:moveTo>
                <a:lnTo>
                  <a:pt x="0" y="308759"/>
                </a:lnTo>
                <a:lnTo>
                  <a:pt x="166255" y="106878"/>
                </a:lnTo>
                <a:lnTo>
                  <a:pt x="427512" y="0"/>
                </a:lnTo>
                <a:lnTo>
                  <a:pt x="688769" y="71252"/>
                </a:lnTo>
                <a:lnTo>
                  <a:pt x="771896" y="106878"/>
                </a:lnTo>
                <a:lnTo>
                  <a:pt x="866899" y="11876"/>
                </a:lnTo>
                <a:lnTo>
                  <a:pt x="866899" y="11876"/>
                </a:lnTo>
                <a:lnTo>
                  <a:pt x="1104405" y="593767"/>
                </a:lnTo>
                <a:lnTo>
                  <a:pt x="1128156" y="712520"/>
                </a:lnTo>
                <a:lnTo>
                  <a:pt x="1104405" y="748146"/>
                </a:lnTo>
                <a:lnTo>
                  <a:pt x="926275" y="700645"/>
                </a:ln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  <a:alpha val="17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94117" y="4361650"/>
            <a:ext cx="10353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081F37"/>
                </a:solidFill>
              </a:rPr>
              <a:t>60% of </a:t>
            </a:r>
          </a:p>
          <a:p>
            <a:pPr algn="ctr"/>
            <a:r>
              <a:rPr lang="en-US" sz="1200" b="1" dirty="0" smtClean="0">
                <a:solidFill>
                  <a:srgbClr val="081F37"/>
                </a:solidFill>
              </a:rPr>
              <a:t>U.S. Refining </a:t>
            </a:r>
          </a:p>
          <a:p>
            <a:pPr algn="ctr"/>
            <a:r>
              <a:rPr lang="en-US" sz="1200" b="1" dirty="0" smtClean="0">
                <a:solidFill>
                  <a:srgbClr val="081F37"/>
                </a:solidFill>
              </a:rPr>
              <a:t>Capacity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 flipH="1" flipV="1">
            <a:off x="5269424" y="4488873"/>
            <a:ext cx="195943" cy="195943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0858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973777"/>
            <a:ext cx="7772400" cy="3655373"/>
          </a:xfrm>
        </p:spPr>
        <p:txBody>
          <a:bodyPr/>
          <a:lstStyle/>
          <a:p>
            <a:r>
              <a:rPr lang="en-US" sz="1600" dirty="0" smtClean="0"/>
              <a:t>Multiple Modes of Transportation (MOTs) are used in the value chain.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400" dirty="0" smtClean="0"/>
              <a:t>Pipeline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12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12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12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400" dirty="0" smtClean="0"/>
              <a:t>Vessel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12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12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12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400" dirty="0" smtClean="0"/>
              <a:t>Barge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12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12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12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400" dirty="0" smtClean="0"/>
              <a:t>Rail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12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12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12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400" dirty="0" smtClean="0"/>
              <a:t>Truck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888" y="272949"/>
            <a:ext cx="7772400" cy="548879"/>
          </a:xfrm>
        </p:spPr>
        <p:txBody>
          <a:bodyPr/>
          <a:lstStyle/>
          <a:p>
            <a:r>
              <a:rPr lang="en-US" dirty="0" smtClean="0"/>
              <a:t>Modes of Transportation</a:t>
            </a:r>
            <a:endParaRPr lang="en-US" dirty="0"/>
          </a:p>
        </p:txBody>
      </p:sp>
      <p:grpSp>
        <p:nvGrpSpPr>
          <p:cNvPr id="191" name="Group 190"/>
          <p:cNvGrpSpPr/>
          <p:nvPr/>
        </p:nvGrpSpPr>
        <p:grpSpPr>
          <a:xfrm>
            <a:off x="2786649" y="4655174"/>
            <a:ext cx="2477965" cy="460375"/>
            <a:chOff x="0" y="0"/>
            <a:chExt cx="3324858" cy="619760"/>
          </a:xfrm>
        </p:grpSpPr>
        <p:sp>
          <p:nvSpPr>
            <p:cNvPr id="192" name="Freeform 191"/>
            <p:cNvSpPr/>
            <p:nvPr/>
          </p:nvSpPr>
          <p:spPr>
            <a:xfrm>
              <a:off x="0" y="87696"/>
              <a:ext cx="691983" cy="460406"/>
            </a:xfrm>
            <a:custGeom>
              <a:avLst/>
              <a:gdLst>
                <a:gd name="connsiteX0" fmla="*/ 57150 w 481012"/>
                <a:gd name="connsiteY0" fmla="*/ 200025 h 442913"/>
                <a:gd name="connsiteX1" fmla="*/ 57150 w 481012"/>
                <a:gd name="connsiteY1" fmla="*/ 373857 h 442913"/>
                <a:gd name="connsiteX2" fmla="*/ 0 w 481012"/>
                <a:gd name="connsiteY2" fmla="*/ 373857 h 442913"/>
                <a:gd name="connsiteX3" fmla="*/ 0 w 481012"/>
                <a:gd name="connsiteY3" fmla="*/ 442913 h 442913"/>
                <a:gd name="connsiteX4" fmla="*/ 481012 w 481012"/>
                <a:gd name="connsiteY4" fmla="*/ 442913 h 442913"/>
                <a:gd name="connsiteX5" fmla="*/ 476250 w 481012"/>
                <a:gd name="connsiteY5" fmla="*/ 0 h 442913"/>
                <a:gd name="connsiteX6" fmla="*/ 247650 w 481012"/>
                <a:gd name="connsiteY6" fmla="*/ 2382 h 442913"/>
                <a:gd name="connsiteX7" fmla="*/ 285750 w 481012"/>
                <a:gd name="connsiteY7" fmla="*/ 16669 h 442913"/>
                <a:gd name="connsiteX8" fmla="*/ 242887 w 481012"/>
                <a:gd name="connsiteY8" fmla="*/ 133350 h 442913"/>
                <a:gd name="connsiteX9" fmla="*/ 88106 w 481012"/>
                <a:gd name="connsiteY9" fmla="*/ 157163 h 442913"/>
                <a:gd name="connsiteX10" fmla="*/ 57150 w 481012"/>
                <a:gd name="connsiteY10" fmla="*/ 200025 h 442913"/>
                <a:gd name="connsiteX0" fmla="*/ 57150 w 481012"/>
                <a:gd name="connsiteY0" fmla="*/ 200025 h 442913"/>
                <a:gd name="connsiteX1" fmla="*/ 57150 w 481012"/>
                <a:gd name="connsiteY1" fmla="*/ 373857 h 442913"/>
                <a:gd name="connsiteX2" fmla="*/ 21432 w 481012"/>
                <a:gd name="connsiteY2" fmla="*/ 373857 h 442913"/>
                <a:gd name="connsiteX3" fmla="*/ 0 w 481012"/>
                <a:gd name="connsiteY3" fmla="*/ 442913 h 442913"/>
                <a:gd name="connsiteX4" fmla="*/ 481012 w 481012"/>
                <a:gd name="connsiteY4" fmla="*/ 442913 h 442913"/>
                <a:gd name="connsiteX5" fmla="*/ 476250 w 481012"/>
                <a:gd name="connsiteY5" fmla="*/ 0 h 442913"/>
                <a:gd name="connsiteX6" fmla="*/ 247650 w 481012"/>
                <a:gd name="connsiteY6" fmla="*/ 2382 h 442913"/>
                <a:gd name="connsiteX7" fmla="*/ 285750 w 481012"/>
                <a:gd name="connsiteY7" fmla="*/ 16669 h 442913"/>
                <a:gd name="connsiteX8" fmla="*/ 242887 w 481012"/>
                <a:gd name="connsiteY8" fmla="*/ 133350 h 442913"/>
                <a:gd name="connsiteX9" fmla="*/ 88106 w 481012"/>
                <a:gd name="connsiteY9" fmla="*/ 157163 h 442913"/>
                <a:gd name="connsiteX10" fmla="*/ 57150 w 481012"/>
                <a:gd name="connsiteY10" fmla="*/ 200025 h 442913"/>
                <a:gd name="connsiteX0" fmla="*/ 38100 w 461962"/>
                <a:gd name="connsiteY0" fmla="*/ 200025 h 442913"/>
                <a:gd name="connsiteX1" fmla="*/ 38100 w 461962"/>
                <a:gd name="connsiteY1" fmla="*/ 373857 h 442913"/>
                <a:gd name="connsiteX2" fmla="*/ 2382 w 461962"/>
                <a:gd name="connsiteY2" fmla="*/ 373857 h 442913"/>
                <a:gd name="connsiteX3" fmla="*/ 0 w 461962"/>
                <a:gd name="connsiteY3" fmla="*/ 442913 h 442913"/>
                <a:gd name="connsiteX4" fmla="*/ 461962 w 461962"/>
                <a:gd name="connsiteY4" fmla="*/ 442913 h 442913"/>
                <a:gd name="connsiteX5" fmla="*/ 457200 w 461962"/>
                <a:gd name="connsiteY5" fmla="*/ 0 h 442913"/>
                <a:gd name="connsiteX6" fmla="*/ 228600 w 461962"/>
                <a:gd name="connsiteY6" fmla="*/ 2382 h 442913"/>
                <a:gd name="connsiteX7" fmla="*/ 266700 w 461962"/>
                <a:gd name="connsiteY7" fmla="*/ 16669 h 442913"/>
                <a:gd name="connsiteX8" fmla="*/ 223837 w 461962"/>
                <a:gd name="connsiteY8" fmla="*/ 133350 h 442913"/>
                <a:gd name="connsiteX9" fmla="*/ 69056 w 461962"/>
                <a:gd name="connsiteY9" fmla="*/ 157163 h 442913"/>
                <a:gd name="connsiteX10" fmla="*/ 38100 w 461962"/>
                <a:gd name="connsiteY10" fmla="*/ 200025 h 442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1962" h="442913">
                  <a:moveTo>
                    <a:pt x="38100" y="200025"/>
                  </a:moveTo>
                  <a:lnTo>
                    <a:pt x="38100" y="373857"/>
                  </a:lnTo>
                  <a:lnTo>
                    <a:pt x="2382" y="373857"/>
                  </a:lnTo>
                  <a:lnTo>
                    <a:pt x="0" y="442913"/>
                  </a:lnTo>
                  <a:lnTo>
                    <a:pt x="461962" y="442913"/>
                  </a:lnTo>
                  <a:cubicBezTo>
                    <a:pt x="460375" y="295275"/>
                    <a:pt x="458787" y="147638"/>
                    <a:pt x="457200" y="0"/>
                  </a:cubicBezTo>
                  <a:lnTo>
                    <a:pt x="228600" y="2382"/>
                  </a:lnTo>
                  <a:lnTo>
                    <a:pt x="266700" y="16669"/>
                  </a:lnTo>
                  <a:lnTo>
                    <a:pt x="223837" y="133350"/>
                  </a:lnTo>
                  <a:lnTo>
                    <a:pt x="69056" y="157163"/>
                  </a:lnTo>
                  <a:lnTo>
                    <a:pt x="38100" y="200025"/>
                  </a:lnTo>
                  <a:close/>
                </a:path>
              </a:pathLst>
            </a:cu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6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FFFFFF"/>
                  </a:solidFill>
                  <a:ea typeface="Times New Roman"/>
                  <a:cs typeface="Times New Roman"/>
                </a:rPr>
                <a:t> </a:t>
              </a:r>
              <a:endParaRPr lang="en-US" sz="1000">
                <a:solidFill>
                  <a:srgbClr val="0F243E"/>
                </a:solidFill>
                <a:latin typeface="Times"/>
                <a:ea typeface="MS Mincho"/>
                <a:cs typeface="Times New Roman"/>
              </a:endParaRPr>
            </a:p>
          </p:txBody>
        </p:sp>
        <p:sp>
          <p:nvSpPr>
            <p:cNvPr id="193" name="Rectangle 192"/>
            <p:cNvSpPr/>
            <p:nvPr/>
          </p:nvSpPr>
          <p:spPr>
            <a:xfrm>
              <a:off x="444834" y="452182"/>
              <a:ext cx="397213" cy="126064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6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FFFFFF"/>
                  </a:solidFill>
                  <a:ea typeface="Times New Roman"/>
                  <a:cs typeface="Times New Roman"/>
                </a:rPr>
                <a:t> </a:t>
              </a:r>
              <a:endParaRPr lang="en-US" sz="1000">
                <a:solidFill>
                  <a:srgbClr val="0F243E"/>
                </a:solidFill>
                <a:latin typeface="Times"/>
                <a:ea typeface="MS Mincho"/>
                <a:cs typeface="Times New Roman"/>
              </a:endParaRPr>
            </a:p>
          </p:txBody>
        </p:sp>
        <p:sp>
          <p:nvSpPr>
            <p:cNvPr id="194" name="Oval 193"/>
            <p:cNvSpPr/>
            <p:nvPr/>
          </p:nvSpPr>
          <p:spPr>
            <a:xfrm>
              <a:off x="162203" y="444367"/>
              <a:ext cx="175487" cy="175393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6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FFFFFF"/>
                  </a:solidFill>
                  <a:ea typeface="Times New Roman"/>
                  <a:cs typeface="Times New Roman"/>
                </a:rPr>
                <a:t> </a:t>
              </a:r>
              <a:endParaRPr lang="en-US" sz="1000">
                <a:solidFill>
                  <a:srgbClr val="0F243E"/>
                </a:solidFill>
                <a:latin typeface="Times"/>
                <a:ea typeface="MS Mincho"/>
                <a:cs typeface="Times New Roman"/>
              </a:endParaRPr>
            </a:p>
          </p:txBody>
        </p:sp>
        <p:cxnSp>
          <p:nvCxnSpPr>
            <p:cNvPr id="195" name="Straight Connector 194"/>
            <p:cNvCxnSpPr/>
            <p:nvPr/>
          </p:nvCxnSpPr>
          <p:spPr>
            <a:xfrm flipV="1">
              <a:off x="722145" y="0"/>
              <a:ext cx="0" cy="47630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6" name="Rectangle 195"/>
            <p:cNvSpPr/>
            <p:nvPr/>
          </p:nvSpPr>
          <p:spPr>
            <a:xfrm>
              <a:off x="1054686" y="54252"/>
              <a:ext cx="2226119" cy="342835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6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FFFFFF"/>
                  </a:solidFill>
                  <a:ea typeface="Times New Roman"/>
                  <a:cs typeface="Times New Roman"/>
                </a:rPr>
                <a:t> </a:t>
              </a:r>
              <a:endParaRPr lang="en-US" sz="1000">
                <a:solidFill>
                  <a:srgbClr val="0F243E"/>
                </a:solidFill>
                <a:latin typeface="Times"/>
                <a:ea typeface="MS Mincho"/>
                <a:cs typeface="Times New Roman"/>
              </a:endParaRPr>
            </a:p>
          </p:txBody>
        </p:sp>
        <p:sp>
          <p:nvSpPr>
            <p:cNvPr id="197" name="Rectangle 196"/>
            <p:cNvSpPr/>
            <p:nvPr/>
          </p:nvSpPr>
          <p:spPr>
            <a:xfrm>
              <a:off x="1432796" y="361880"/>
              <a:ext cx="1718367" cy="105233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6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FFFFFF"/>
                  </a:solidFill>
                  <a:ea typeface="Times New Roman"/>
                  <a:cs typeface="Times New Roman"/>
                </a:rPr>
                <a:t> </a:t>
              </a:r>
              <a:endParaRPr lang="en-US" sz="1000">
                <a:solidFill>
                  <a:srgbClr val="0F243E"/>
                </a:solidFill>
                <a:latin typeface="Times"/>
                <a:ea typeface="MS Mincho"/>
                <a:cs typeface="Times New Roman"/>
              </a:endParaRPr>
            </a:p>
          </p:txBody>
        </p:sp>
        <p:sp>
          <p:nvSpPr>
            <p:cNvPr id="198" name="Oval 197"/>
            <p:cNvSpPr/>
            <p:nvPr/>
          </p:nvSpPr>
          <p:spPr>
            <a:xfrm>
              <a:off x="1006005" y="444367"/>
              <a:ext cx="175487" cy="175393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6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FFFFFF"/>
                  </a:solidFill>
                  <a:ea typeface="Times New Roman"/>
                  <a:cs typeface="Times New Roman"/>
                </a:rPr>
                <a:t> </a:t>
              </a:r>
              <a:endParaRPr lang="en-US" sz="1000">
                <a:solidFill>
                  <a:srgbClr val="0F243E"/>
                </a:solidFill>
                <a:latin typeface="Times"/>
                <a:ea typeface="MS Mincho"/>
                <a:cs typeface="Times New Roman"/>
              </a:endParaRPr>
            </a:p>
          </p:txBody>
        </p:sp>
        <p:sp>
          <p:nvSpPr>
            <p:cNvPr id="199" name="Oval 198"/>
            <p:cNvSpPr/>
            <p:nvPr/>
          </p:nvSpPr>
          <p:spPr>
            <a:xfrm>
              <a:off x="1256936" y="444367"/>
              <a:ext cx="175487" cy="175393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6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FFFFFF"/>
                  </a:solidFill>
                  <a:ea typeface="Times New Roman"/>
                  <a:cs typeface="Times New Roman"/>
                </a:rPr>
                <a:t> </a:t>
              </a:r>
              <a:endParaRPr lang="en-US" sz="1000">
                <a:solidFill>
                  <a:srgbClr val="0F243E"/>
                </a:solidFill>
                <a:latin typeface="Times"/>
                <a:ea typeface="MS Mincho"/>
                <a:cs typeface="Times New Roman"/>
              </a:endParaRPr>
            </a:p>
          </p:txBody>
        </p:sp>
        <p:sp>
          <p:nvSpPr>
            <p:cNvPr id="200" name="Rectangle 199"/>
            <p:cNvSpPr/>
            <p:nvPr/>
          </p:nvSpPr>
          <p:spPr>
            <a:xfrm>
              <a:off x="613576" y="439299"/>
              <a:ext cx="884072" cy="105233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6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FFFFFF"/>
                  </a:solidFill>
                  <a:ea typeface="Times New Roman"/>
                  <a:cs typeface="Times New Roman"/>
                </a:rPr>
                <a:t> </a:t>
              </a:r>
              <a:endParaRPr lang="en-US" sz="1000">
                <a:solidFill>
                  <a:srgbClr val="0F243E"/>
                </a:solidFill>
                <a:latin typeface="Times"/>
                <a:ea typeface="MS Mincho"/>
                <a:cs typeface="Times New Roman"/>
              </a:endParaRPr>
            </a:p>
          </p:txBody>
        </p:sp>
        <p:sp>
          <p:nvSpPr>
            <p:cNvPr id="201" name="Rectangle 200"/>
            <p:cNvSpPr/>
            <p:nvPr/>
          </p:nvSpPr>
          <p:spPr>
            <a:xfrm>
              <a:off x="897259" y="390516"/>
              <a:ext cx="600389" cy="12469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6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FFFFFF"/>
                  </a:solidFill>
                  <a:ea typeface="Times New Roman"/>
                  <a:cs typeface="Times New Roman"/>
                </a:rPr>
                <a:t> </a:t>
              </a:r>
              <a:endParaRPr lang="en-US" sz="1000">
                <a:solidFill>
                  <a:srgbClr val="0F243E"/>
                </a:solidFill>
                <a:latin typeface="Times"/>
                <a:ea typeface="MS Mincho"/>
                <a:cs typeface="Times New Roman"/>
              </a:endParaRPr>
            </a:p>
          </p:txBody>
        </p:sp>
        <p:sp>
          <p:nvSpPr>
            <p:cNvPr id="202" name="Oval 201"/>
            <p:cNvSpPr/>
            <p:nvPr/>
          </p:nvSpPr>
          <p:spPr>
            <a:xfrm>
              <a:off x="2673479" y="444367"/>
              <a:ext cx="175487" cy="175393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6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FFFFFF"/>
                  </a:solidFill>
                  <a:ea typeface="Times New Roman"/>
                  <a:cs typeface="Times New Roman"/>
                </a:rPr>
                <a:t> </a:t>
              </a:r>
              <a:endParaRPr lang="en-US" sz="1000">
                <a:solidFill>
                  <a:srgbClr val="0F243E"/>
                </a:solidFill>
                <a:latin typeface="Times"/>
                <a:ea typeface="MS Mincho"/>
                <a:cs typeface="Times New Roman"/>
              </a:endParaRPr>
            </a:p>
          </p:txBody>
        </p:sp>
        <p:sp>
          <p:nvSpPr>
            <p:cNvPr id="203" name="Oval 202"/>
            <p:cNvSpPr/>
            <p:nvPr/>
          </p:nvSpPr>
          <p:spPr>
            <a:xfrm>
              <a:off x="2949788" y="444367"/>
              <a:ext cx="175487" cy="175393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6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FFFFFF"/>
                  </a:solidFill>
                  <a:ea typeface="Times New Roman"/>
                  <a:cs typeface="Times New Roman"/>
                </a:rPr>
                <a:t> </a:t>
              </a:r>
              <a:endParaRPr lang="en-US" sz="1000">
                <a:solidFill>
                  <a:srgbClr val="0F243E"/>
                </a:solidFill>
                <a:latin typeface="Times"/>
                <a:ea typeface="MS Mincho"/>
                <a:cs typeface="Times New Roman"/>
              </a:endParaRPr>
            </a:p>
          </p:txBody>
        </p:sp>
        <p:sp>
          <p:nvSpPr>
            <p:cNvPr id="204" name="Rectangle 203"/>
            <p:cNvSpPr/>
            <p:nvPr/>
          </p:nvSpPr>
          <p:spPr>
            <a:xfrm>
              <a:off x="2618168" y="369259"/>
              <a:ext cx="600389" cy="12469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6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FFFFFF"/>
                  </a:solidFill>
                  <a:ea typeface="Times New Roman"/>
                  <a:cs typeface="Times New Roman"/>
                </a:rPr>
                <a:t> </a:t>
              </a:r>
              <a:endParaRPr lang="en-US" sz="1000">
                <a:solidFill>
                  <a:srgbClr val="0F243E"/>
                </a:solidFill>
                <a:latin typeface="Times"/>
                <a:ea typeface="MS Mincho"/>
                <a:cs typeface="Times New Roman"/>
              </a:endParaRPr>
            </a:p>
          </p:txBody>
        </p:sp>
        <p:sp>
          <p:nvSpPr>
            <p:cNvPr id="205" name="Rectangle 204"/>
            <p:cNvSpPr/>
            <p:nvPr/>
          </p:nvSpPr>
          <p:spPr>
            <a:xfrm>
              <a:off x="3155707" y="409979"/>
              <a:ext cx="169151" cy="105233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6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FFFFFF"/>
                  </a:solidFill>
                  <a:ea typeface="Times New Roman"/>
                  <a:cs typeface="Times New Roman"/>
                </a:rPr>
                <a:t> </a:t>
              </a:r>
              <a:endParaRPr lang="en-US" sz="1000">
                <a:solidFill>
                  <a:srgbClr val="0F243E"/>
                </a:solidFill>
                <a:latin typeface="Times"/>
                <a:ea typeface="MS Mincho"/>
                <a:cs typeface="Times New Roman"/>
              </a:endParaRPr>
            </a:p>
          </p:txBody>
        </p:sp>
        <p:cxnSp>
          <p:nvCxnSpPr>
            <p:cNvPr id="206" name="Straight Connector 205"/>
            <p:cNvCxnSpPr/>
            <p:nvPr/>
          </p:nvCxnSpPr>
          <p:spPr>
            <a:xfrm flipV="1">
              <a:off x="2233421" y="4640"/>
              <a:ext cx="0" cy="47712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Straight Connector 206"/>
            <p:cNvCxnSpPr/>
            <p:nvPr/>
          </p:nvCxnSpPr>
          <p:spPr>
            <a:xfrm flipV="1">
              <a:off x="2119260" y="4640"/>
              <a:ext cx="0" cy="47712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8" name="Rectangle 207"/>
            <p:cNvSpPr/>
            <p:nvPr/>
          </p:nvSpPr>
          <p:spPr>
            <a:xfrm>
              <a:off x="2090475" y="32328"/>
              <a:ext cx="173944" cy="105233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6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FFFFFF"/>
                  </a:solidFill>
                  <a:ea typeface="Times New Roman"/>
                  <a:cs typeface="Times New Roman"/>
                </a:rPr>
                <a:t> </a:t>
              </a:r>
              <a:endParaRPr lang="en-US" sz="1000">
                <a:solidFill>
                  <a:srgbClr val="0F243E"/>
                </a:solidFill>
                <a:latin typeface="Times"/>
                <a:ea typeface="MS Mincho"/>
                <a:cs typeface="Times New Roman"/>
              </a:endParaRPr>
            </a:p>
          </p:txBody>
        </p:sp>
        <p:cxnSp>
          <p:nvCxnSpPr>
            <p:cNvPr id="209" name="Straight Connector 208"/>
            <p:cNvCxnSpPr/>
            <p:nvPr/>
          </p:nvCxnSpPr>
          <p:spPr>
            <a:xfrm>
              <a:off x="2021230" y="21365"/>
              <a:ext cx="31243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0" name="Rectangle 209"/>
            <p:cNvSpPr/>
            <p:nvPr/>
          </p:nvSpPr>
          <p:spPr>
            <a:xfrm>
              <a:off x="700027" y="96129"/>
              <a:ext cx="67022" cy="313047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2883439" y="1695521"/>
            <a:ext cx="6165999" cy="1020224"/>
            <a:chOff x="2598439" y="1778646"/>
            <a:chExt cx="6165999" cy="1020224"/>
          </a:xfrm>
        </p:grpSpPr>
        <p:grpSp>
          <p:nvGrpSpPr>
            <p:cNvPr id="35" name="Group 34"/>
            <p:cNvGrpSpPr/>
            <p:nvPr/>
          </p:nvGrpSpPr>
          <p:grpSpPr>
            <a:xfrm>
              <a:off x="2598439" y="1778646"/>
              <a:ext cx="6165999" cy="1020224"/>
              <a:chOff x="2598439" y="1778646"/>
              <a:chExt cx="6165999" cy="1020224"/>
            </a:xfrm>
          </p:grpSpPr>
          <p:grpSp>
            <p:nvGrpSpPr>
              <p:cNvPr id="17" name="Group 16"/>
              <p:cNvGrpSpPr/>
              <p:nvPr/>
            </p:nvGrpSpPr>
            <p:grpSpPr>
              <a:xfrm>
                <a:off x="2598439" y="2162797"/>
                <a:ext cx="6165999" cy="636073"/>
                <a:chOff x="2598439" y="2162797"/>
                <a:chExt cx="6165999" cy="636073"/>
              </a:xfrm>
            </p:grpSpPr>
            <p:grpSp>
              <p:nvGrpSpPr>
                <p:cNvPr id="8" name="Group 7"/>
                <p:cNvGrpSpPr/>
                <p:nvPr/>
              </p:nvGrpSpPr>
              <p:grpSpPr>
                <a:xfrm>
                  <a:off x="2598439" y="2529064"/>
                  <a:ext cx="6165999" cy="269806"/>
                  <a:chOff x="2598439" y="2529064"/>
                  <a:chExt cx="6165999" cy="269806"/>
                </a:xfrm>
              </p:grpSpPr>
              <p:grpSp>
                <p:nvGrpSpPr>
                  <p:cNvPr id="6" name="Group 5"/>
                  <p:cNvGrpSpPr/>
                  <p:nvPr/>
                </p:nvGrpSpPr>
                <p:grpSpPr>
                  <a:xfrm>
                    <a:off x="2598439" y="2579295"/>
                    <a:ext cx="6165999" cy="219575"/>
                    <a:chOff x="2598439" y="2579295"/>
                    <a:chExt cx="5751588" cy="219575"/>
                  </a:xfrm>
                </p:grpSpPr>
                <p:sp>
                  <p:nvSpPr>
                    <p:cNvPr id="4" name="Rectangle 3"/>
                    <p:cNvSpPr/>
                    <p:nvPr/>
                  </p:nvSpPr>
                  <p:spPr>
                    <a:xfrm>
                      <a:off x="2841926" y="2579297"/>
                      <a:ext cx="5448059" cy="219573"/>
                    </a:xfrm>
                    <a:prstGeom prst="rect">
                      <a:avLst/>
                    </a:prstGeom>
                    <a:solidFill>
                      <a:schemeClr val="accent6"/>
                    </a:solidFill>
                    <a:ln>
                      <a:noFill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5" name="Right Triangle 4"/>
                    <p:cNvSpPr/>
                    <p:nvPr/>
                  </p:nvSpPr>
                  <p:spPr>
                    <a:xfrm flipH="1" flipV="1">
                      <a:off x="2598439" y="2579295"/>
                      <a:ext cx="243487" cy="219573"/>
                    </a:xfrm>
                    <a:prstGeom prst="rtTriangle">
                      <a:avLst/>
                    </a:prstGeom>
                    <a:solidFill>
                      <a:schemeClr val="accent6"/>
                    </a:solidFill>
                    <a:ln>
                      <a:noFill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115" name="Right Triangle 114"/>
                    <p:cNvSpPr/>
                    <p:nvPr/>
                  </p:nvSpPr>
                  <p:spPr>
                    <a:xfrm flipV="1">
                      <a:off x="8289985" y="2579297"/>
                      <a:ext cx="60042" cy="214080"/>
                    </a:xfrm>
                    <a:prstGeom prst="rtTriangle">
                      <a:avLst/>
                    </a:prstGeom>
                    <a:solidFill>
                      <a:schemeClr val="accent6"/>
                    </a:solidFill>
                    <a:ln>
                      <a:noFill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  <p:sp>
                <p:nvSpPr>
                  <p:cNvPr id="7" name="Rounded Rectangle 6"/>
                  <p:cNvSpPr/>
                  <p:nvPr/>
                </p:nvSpPr>
                <p:spPr>
                  <a:xfrm>
                    <a:off x="2853718" y="2529064"/>
                    <a:ext cx="883725" cy="24154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6"/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16" name="Rounded Rectangle 115"/>
                  <p:cNvSpPr/>
                  <p:nvPr/>
                </p:nvSpPr>
                <p:spPr>
                  <a:xfrm>
                    <a:off x="4023362" y="2529064"/>
                    <a:ext cx="883725" cy="24154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6"/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17" name="Rounded Rectangle 116"/>
                  <p:cNvSpPr/>
                  <p:nvPr/>
                </p:nvSpPr>
                <p:spPr>
                  <a:xfrm>
                    <a:off x="4902789" y="2529064"/>
                    <a:ext cx="883725" cy="24154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6"/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18" name="Rounded Rectangle 117"/>
                  <p:cNvSpPr/>
                  <p:nvPr/>
                </p:nvSpPr>
                <p:spPr>
                  <a:xfrm>
                    <a:off x="5815942" y="2529064"/>
                    <a:ext cx="883725" cy="24154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6"/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19" name="Rounded Rectangle 118"/>
                  <p:cNvSpPr/>
                  <p:nvPr/>
                </p:nvSpPr>
                <p:spPr>
                  <a:xfrm>
                    <a:off x="6849633" y="2529064"/>
                    <a:ext cx="883725" cy="24154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6"/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sp>
              <p:nvSpPr>
                <p:cNvPr id="9" name="Rectangle 8"/>
                <p:cNvSpPr/>
                <p:nvPr/>
              </p:nvSpPr>
              <p:spPr>
                <a:xfrm>
                  <a:off x="3789524" y="2396637"/>
                  <a:ext cx="172528" cy="253198"/>
                </a:xfrm>
                <a:prstGeom prst="rect">
                  <a:avLst/>
                </a:prstGeom>
                <a:solidFill>
                  <a:schemeClr val="accent6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0" name="Rectangle 119"/>
                <p:cNvSpPr/>
                <p:nvPr/>
              </p:nvSpPr>
              <p:spPr>
                <a:xfrm flipV="1">
                  <a:off x="3818111" y="2438218"/>
                  <a:ext cx="261383" cy="45719"/>
                </a:xfrm>
                <a:prstGeom prst="rect">
                  <a:avLst/>
                </a:prstGeom>
                <a:solidFill>
                  <a:schemeClr val="accent6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" name="Flowchart: Manual Operation 10"/>
                <p:cNvSpPr/>
                <p:nvPr/>
              </p:nvSpPr>
              <p:spPr>
                <a:xfrm>
                  <a:off x="3691306" y="2396636"/>
                  <a:ext cx="270745" cy="87301"/>
                </a:xfrm>
                <a:prstGeom prst="flowChartManualOperation">
                  <a:avLst/>
                </a:prstGeom>
                <a:solidFill>
                  <a:schemeClr val="accent6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" name="Oval 11"/>
                <p:cNvSpPr/>
                <p:nvPr/>
              </p:nvSpPr>
              <p:spPr>
                <a:xfrm flipV="1">
                  <a:off x="3789524" y="2302546"/>
                  <a:ext cx="120769" cy="120769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" name="Rectangle 12"/>
                <p:cNvSpPr/>
                <p:nvPr/>
              </p:nvSpPr>
              <p:spPr>
                <a:xfrm>
                  <a:off x="7905887" y="2214449"/>
                  <a:ext cx="465826" cy="417732"/>
                </a:xfrm>
                <a:prstGeom prst="rect">
                  <a:avLst/>
                </a:prstGeom>
                <a:solidFill>
                  <a:schemeClr val="accent6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2" name="Rectangle 121"/>
                <p:cNvSpPr/>
                <p:nvPr/>
              </p:nvSpPr>
              <p:spPr>
                <a:xfrm>
                  <a:off x="8138800" y="2461077"/>
                  <a:ext cx="465826" cy="171104"/>
                </a:xfrm>
                <a:prstGeom prst="rect">
                  <a:avLst/>
                </a:prstGeom>
                <a:solidFill>
                  <a:schemeClr val="accent6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3" name="Rectangle 122"/>
                <p:cNvSpPr/>
                <p:nvPr/>
              </p:nvSpPr>
              <p:spPr>
                <a:xfrm flipV="1">
                  <a:off x="7750610" y="2433275"/>
                  <a:ext cx="871268" cy="51652"/>
                </a:xfrm>
                <a:prstGeom prst="rect">
                  <a:avLst/>
                </a:prstGeom>
                <a:solidFill>
                  <a:schemeClr val="accent6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4" name="Rectangle 123"/>
                <p:cNvSpPr/>
                <p:nvPr/>
              </p:nvSpPr>
              <p:spPr>
                <a:xfrm flipV="1">
                  <a:off x="7866844" y="2162797"/>
                  <a:ext cx="504869" cy="51652"/>
                </a:xfrm>
                <a:prstGeom prst="rect">
                  <a:avLst/>
                </a:prstGeom>
                <a:solidFill>
                  <a:schemeClr val="accent6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5" name="Flowchart: Manual Operation 124"/>
                <p:cNvSpPr/>
                <p:nvPr/>
              </p:nvSpPr>
              <p:spPr>
                <a:xfrm>
                  <a:off x="7782977" y="2215765"/>
                  <a:ext cx="270745" cy="87301"/>
                </a:xfrm>
                <a:prstGeom prst="flowChartManualOperation">
                  <a:avLst/>
                </a:prstGeom>
                <a:solidFill>
                  <a:schemeClr val="accent6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4" name="Flowchart: Data 13"/>
                <p:cNvSpPr/>
                <p:nvPr/>
              </p:nvSpPr>
              <p:spPr>
                <a:xfrm>
                  <a:off x="8371712" y="2259415"/>
                  <a:ext cx="198407" cy="315898"/>
                </a:xfrm>
                <a:prstGeom prst="flowChartInputOutput">
                  <a:avLst/>
                </a:prstGeom>
                <a:solidFill>
                  <a:schemeClr val="accent6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" name="Chord 15"/>
                <p:cNvSpPr/>
                <p:nvPr/>
              </p:nvSpPr>
              <p:spPr>
                <a:xfrm>
                  <a:off x="8410530" y="2188623"/>
                  <a:ext cx="159589" cy="174307"/>
                </a:xfrm>
                <a:prstGeom prst="chord">
                  <a:avLst/>
                </a:prstGeom>
                <a:solidFill>
                  <a:schemeClr val="accent6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29" name="Oval 128"/>
              <p:cNvSpPr/>
              <p:nvPr/>
            </p:nvSpPr>
            <p:spPr>
              <a:xfrm flipV="1">
                <a:off x="7918349" y="2046065"/>
                <a:ext cx="142558" cy="14255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19" name="Straight Connector 18"/>
              <p:cNvCxnSpPr/>
              <p:nvPr/>
            </p:nvCxnSpPr>
            <p:spPr>
              <a:xfrm flipV="1">
                <a:off x="8096865" y="1778646"/>
                <a:ext cx="83870" cy="508252"/>
              </a:xfrm>
              <a:prstGeom prst="line">
                <a:avLst/>
              </a:prstGeom>
              <a:ln>
                <a:solidFill>
                  <a:schemeClr val="accent6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133"/>
              <p:cNvCxnSpPr/>
              <p:nvPr/>
            </p:nvCxnSpPr>
            <p:spPr>
              <a:xfrm flipH="1" flipV="1">
                <a:off x="8178722" y="1897993"/>
                <a:ext cx="41343" cy="557098"/>
              </a:xfrm>
              <a:prstGeom prst="line">
                <a:avLst/>
              </a:prstGeom>
              <a:ln>
                <a:solidFill>
                  <a:schemeClr val="accent6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6" name="Rectangle 135"/>
              <p:cNvSpPr/>
              <p:nvPr/>
            </p:nvSpPr>
            <p:spPr>
              <a:xfrm flipV="1">
                <a:off x="8085175" y="1981237"/>
                <a:ext cx="130691" cy="45719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Rectangle 33"/>
              <p:cNvSpPr/>
              <p:nvPr/>
            </p:nvSpPr>
            <p:spPr>
              <a:xfrm>
                <a:off x="8127775" y="1852274"/>
                <a:ext cx="58469" cy="45719"/>
              </a:xfrm>
              <a:prstGeom prst="rect">
                <a:avLst/>
              </a:prstGeom>
              <a:solidFill>
                <a:schemeClr val="accent6"/>
              </a:solidFill>
              <a:ln>
                <a:solidFill>
                  <a:schemeClr val="accent6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37" name="Straight Connector 36"/>
            <p:cNvCxnSpPr/>
            <p:nvPr/>
          </p:nvCxnSpPr>
          <p:spPr>
            <a:xfrm flipV="1">
              <a:off x="3143205" y="2510760"/>
              <a:ext cx="4272366" cy="1"/>
            </a:xfrm>
            <a:prstGeom prst="line">
              <a:avLst/>
            </a:prstGeom>
            <a:ln w="19050">
              <a:solidFill>
                <a:schemeClr val="accent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3" name="Rectangle 152"/>
            <p:cNvSpPr/>
            <p:nvPr/>
          </p:nvSpPr>
          <p:spPr>
            <a:xfrm>
              <a:off x="6699667" y="2438218"/>
              <a:ext cx="149966" cy="25319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7369852" y="2497650"/>
              <a:ext cx="45719" cy="121709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59" name="Rectangle 158"/>
            <p:cNvSpPr/>
            <p:nvPr/>
          </p:nvSpPr>
          <p:spPr>
            <a:xfrm flipV="1">
              <a:off x="6638020" y="2430158"/>
              <a:ext cx="261383" cy="4571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60" name="Rectangle 159"/>
            <p:cNvSpPr/>
            <p:nvPr/>
          </p:nvSpPr>
          <p:spPr>
            <a:xfrm>
              <a:off x="3142946" y="2501927"/>
              <a:ext cx="45719" cy="121709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61" name="Rectangle 160"/>
            <p:cNvSpPr/>
            <p:nvPr/>
          </p:nvSpPr>
          <p:spPr>
            <a:xfrm>
              <a:off x="4309324" y="2500553"/>
              <a:ext cx="45719" cy="121709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62" name="Rectangle 161"/>
            <p:cNvSpPr/>
            <p:nvPr/>
          </p:nvSpPr>
          <p:spPr>
            <a:xfrm>
              <a:off x="6373651" y="2498884"/>
              <a:ext cx="45719" cy="121709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63" name="Rectangle 162"/>
            <p:cNvSpPr/>
            <p:nvPr/>
          </p:nvSpPr>
          <p:spPr>
            <a:xfrm>
              <a:off x="5493467" y="2497649"/>
              <a:ext cx="45719" cy="121709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45" name="Straight Connector 44"/>
            <p:cNvCxnSpPr/>
            <p:nvPr/>
          </p:nvCxnSpPr>
          <p:spPr>
            <a:xfrm>
              <a:off x="3942424" y="2492459"/>
              <a:ext cx="2890639" cy="0"/>
            </a:xfrm>
            <a:prstGeom prst="line">
              <a:avLst/>
            </a:prstGeom>
            <a:ln w="9525">
              <a:solidFill>
                <a:schemeClr val="accent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flipV="1">
              <a:off x="3917867" y="2249075"/>
              <a:ext cx="61870" cy="227709"/>
            </a:xfrm>
            <a:prstGeom prst="line">
              <a:avLst/>
            </a:prstGeom>
            <a:ln w="12700">
              <a:solidFill>
                <a:schemeClr val="accent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4" name="Group 173"/>
          <p:cNvGrpSpPr/>
          <p:nvPr/>
        </p:nvGrpSpPr>
        <p:grpSpPr>
          <a:xfrm>
            <a:off x="1165641" y="4667465"/>
            <a:ext cx="1355592" cy="448084"/>
            <a:chOff x="3737157" y="16546"/>
            <a:chExt cx="3765980" cy="1248940"/>
          </a:xfrm>
        </p:grpSpPr>
        <p:sp>
          <p:nvSpPr>
            <p:cNvPr id="175" name="Oval 174"/>
            <p:cNvSpPr/>
            <p:nvPr/>
          </p:nvSpPr>
          <p:spPr>
            <a:xfrm>
              <a:off x="3840060" y="943924"/>
              <a:ext cx="321562" cy="321562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176" name="Rectangle 175"/>
            <p:cNvSpPr/>
            <p:nvPr/>
          </p:nvSpPr>
          <p:spPr>
            <a:xfrm>
              <a:off x="3800892" y="977967"/>
              <a:ext cx="3510836" cy="73607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177" name="Rectangle 176"/>
            <p:cNvSpPr/>
            <p:nvPr/>
          </p:nvSpPr>
          <p:spPr>
            <a:xfrm>
              <a:off x="3737157" y="989967"/>
              <a:ext cx="45719" cy="123214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178" name="Rectangle 177"/>
            <p:cNvSpPr/>
            <p:nvPr/>
          </p:nvSpPr>
          <p:spPr>
            <a:xfrm>
              <a:off x="4357118" y="1061454"/>
              <a:ext cx="45719" cy="123213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179" name="Rectangle 178"/>
            <p:cNvSpPr/>
            <p:nvPr/>
          </p:nvSpPr>
          <p:spPr>
            <a:xfrm>
              <a:off x="4593624" y="1061454"/>
              <a:ext cx="45719" cy="123213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180" name="Rectangle 179"/>
            <p:cNvSpPr/>
            <p:nvPr/>
          </p:nvSpPr>
          <p:spPr>
            <a:xfrm flipV="1">
              <a:off x="4357117" y="958981"/>
              <a:ext cx="282522" cy="125332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cxnSp>
          <p:nvCxnSpPr>
            <p:cNvPr id="181" name="Straight Connector 180"/>
            <p:cNvCxnSpPr/>
            <p:nvPr/>
          </p:nvCxnSpPr>
          <p:spPr>
            <a:xfrm>
              <a:off x="4356268" y="1184667"/>
              <a:ext cx="284026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flipV="1">
              <a:off x="4259599" y="1089560"/>
              <a:ext cx="0" cy="11728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3" name="Diagonal Stripe 182"/>
            <p:cNvSpPr/>
            <p:nvPr/>
          </p:nvSpPr>
          <p:spPr>
            <a:xfrm flipH="1">
              <a:off x="4135267" y="887730"/>
              <a:ext cx="124331" cy="216975"/>
            </a:xfrm>
            <a:prstGeom prst="diagStripe">
              <a:avLst>
                <a:gd name="adj" fmla="val 82372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184" name="Flowchart: Manual Input 183"/>
            <p:cNvSpPr/>
            <p:nvPr/>
          </p:nvSpPr>
          <p:spPr>
            <a:xfrm>
              <a:off x="3789917" y="578862"/>
              <a:ext cx="46342" cy="66675"/>
            </a:xfrm>
            <a:prstGeom prst="flowChartManualInpu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185" name="Flowchart: Manual Input 184"/>
            <p:cNvSpPr/>
            <p:nvPr/>
          </p:nvSpPr>
          <p:spPr>
            <a:xfrm>
              <a:off x="3836259" y="521696"/>
              <a:ext cx="423339" cy="290540"/>
            </a:xfrm>
            <a:prstGeom prst="flowChartManualInpu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186" name="Rectangle 185"/>
            <p:cNvSpPr/>
            <p:nvPr/>
          </p:nvSpPr>
          <p:spPr>
            <a:xfrm>
              <a:off x="3790540" y="645537"/>
              <a:ext cx="45719" cy="353070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187" name="Rectangle 186"/>
            <p:cNvSpPr/>
            <p:nvPr/>
          </p:nvSpPr>
          <p:spPr>
            <a:xfrm flipV="1">
              <a:off x="3836259" y="612197"/>
              <a:ext cx="846654" cy="386405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188" name="Rectangle 187"/>
            <p:cNvSpPr/>
            <p:nvPr/>
          </p:nvSpPr>
          <p:spPr>
            <a:xfrm>
              <a:off x="4623338" y="1067986"/>
              <a:ext cx="1834120" cy="4571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67" name="Flowchart: Manual Input 266"/>
            <p:cNvSpPr/>
            <p:nvPr/>
          </p:nvSpPr>
          <p:spPr>
            <a:xfrm flipH="1" flipV="1">
              <a:off x="4429418" y="1047848"/>
              <a:ext cx="215767" cy="88651"/>
            </a:xfrm>
            <a:prstGeom prst="flowChartManualInpu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68" name="Rectangle 267"/>
            <p:cNvSpPr/>
            <p:nvPr/>
          </p:nvSpPr>
          <p:spPr>
            <a:xfrm>
              <a:off x="3976657" y="961432"/>
              <a:ext cx="456009" cy="17982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69" name="Rounded Rectangle 268"/>
            <p:cNvSpPr/>
            <p:nvPr/>
          </p:nvSpPr>
          <p:spPr>
            <a:xfrm>
              <a:off x="3957848" y="1093123"/>
              <a:ext cx="273708" cy="61607"/>
            </a:xfrm>
            <a:prstGeom prst="roundRect">
              <a:avLst>
                <a:gd name="adj" fmla="val 35993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70" name="Right Triangle 269"/>
            <p:cNvSpPr/>
            <p:nvPr/>
          </p:nvSpPr>
          <p:spPr>
            <a:xfrm rot="16200000">
              <a:off x="4104291" y="393880"/>
              <a:ext cx="342778" cy="93857"/>
            </a:xfrm>
            <a:prstGeom prst="rtTriangle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71" name="Rounded Rectangle 270"/>
            <p:cNvSpPr/>
            <p:nvPr/>
          </p:nvSpPr>
          <p:spPr>
            <a:xfrm>
              <a:off x="4322608" y="252594"/>
              <a:ext cx="360305" cy="624655"/>
            </a:xfrm>
            <a:prstGeom prst="roundRect">
              <a:avLst>
                <a:gd name="adj" fmla="val 8472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grpSp>
          <p:nvGrpSpPr>
            <p:cNvPr id="272" name="Group 271"/>
            <p:cNvGrpSpPr/>
            <p:nvPr/>
          </p:nvGrpSpPr>
          <p:grpSpPr>
            <a:xfrm>
              <a:off x="4742159" y="16546"/>
              <a:ext cx="126221" cy="927378"/>
              <a:chOff x="4742159" y="16546"/>
              <a:chExt cx="126221" cy="1120481"/>
            </a:xfrm>
          </p:grpSpPr>
          <p:sp>
            <p:nvSpPr>
              <p:cNvPr id="307" name="Rectangle 306"/>
              <p:cNvSpPr/>
              <p:nvPr/>
            </p:nvSpPr>
            <p:spPr>
              <a:xfrm rot="16200000">
                <a:off x="4245670" y="594818"/>
                <a:ext cx="1038698" cy="45719"/>
              </a:xfrm>
              <a:prstGeom prst="rect">
                <a:avLst/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100">
                    <a:solidFill>
                      <a:srgbClr val="0F243E"/>
                    </a:solidFill>
                    <a:latin typeface="Georgia"/>
                    <a:ea typeface="Times New Roman"/>
                    <a:cs typeface="Times New Roman"/>
                  </a:rPr>
                  <a:t> </a:t>
                </a:r>
                <a:endParaRPr lang="en-US" sz="1100">
                  <a:solidFill>
                    <a:srgbClr val="0F243E"/>
                  </a:solidFill>
                  <a:latin typeface="Georgia"/>
                  <a:ea typeface="Cambria"/>
                  <a:cs typeface="Times New Roman"/>
                </a:endParaRPr>
              </a:p>
            </p:txBody>
          </p:sp>
          <p:sp>
            <p:nvSpPr>
              <p:cNvPr id="308" name="Chord 307"/>
              <p:cNvSpPr/>
              <p:nvPr/>
            </p:nvSpPr>
            <p:spPr>
              <a:xfrm>
                <a:off x="4742159" y="16546"/>
                <a:ext cx="126221" cy="207563"/>
              </a:xfrm>
              <a:prstGeom prst="chord">
                <a:avLst>
                  <a:gd name="adj1" fmla="val 6215799"/>
                  <a:gd name="adj2" fmla="val 15821439"/>
                </a:avLst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100">
                    <a:solidFill>
                      <a:srgbClr val="0F243E"/>
                    </a:solidFill>
                    <a:latin typeface="Georgia"/>
                    <a:ea typeface="Times New Roman"/>
                    <a:cs typeface="Times New Roman"/>
                  </a:rPr>
                  <a:t> </a:t>
                </a:r>
                <a:endParaRPr lang="en-US" sz="1100">
                  <a:solidFill>
                    <a:srgbClr val="0F243E"/>
                  </a:solidFill>
                  <a:latin typeface="Georgia"/>
                  <a:ea typeface="Cambria"/>
                  <a:cs typeface="Times New Roman"/>
                </a:endParaRPr>
              </a:p>
            </p:txBody>
          </p:sp>
        </p:grpSp>
        <p:sp>
          <p:nvSpPr>
            <p:cNvPr id="273" name="Rectangle 272"/>
            <p:cNvSpPr/>
            <p:nvPr/>
          </p:nvSpPr>
          <p:spPr>
            <a:xfrm>
              <a:off x="4703658" y="295860"/>
              <a:ext cx="124473" cy="58138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74" name="Round Single Corner Rectangle 273"/>
            <p:cNvSpPr/>
            <p:nvPr/>
          </p:nvSpPr>
          <p:spPr>
            <a:xfrm flipV="1">
              <a:off x="4682913" y="920146"/>
              <a:ext cx="104965" cy="47249"/>
            </a:xfrm>
            <a:prstGeom prst="round1Rect">
              <a:avLst>
                <a:gd name="adj" fmla="val 33071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75" name="Rectangle 274"/>
            <p:cNvSpPr/>
            <p:nvPr/>
          </p:nvSpPr>
          <p:spPr>
            <a:xfrm>
              <a:off x="4847861" y="280524"/>
              <a:ext cx="2394246" cy="651096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76" name="Rectangle 275"/>
            <p:cNvSpPr/>
            <p:nvPr/>
          </p:nvSpPr>
          <p:spPr>
            <a:xfrm>
              <a:off x="4912564" y="891112"/>
              <a:ext cx="67336" cy="111233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77" name="Rectangle 276"/>
            <p:cNvSpPr/>
            <p:nvPr/>
          </p:nvSpPr>
          <p:spPr>
            <a:xfrm>
              <a:off x="4893372" y="188338"/>
              <a:ext cx="2326722" cy="146003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78" name="Oval 277"/>
            <p:cNvSpPr/>
            <p:nvPr/>
          </p:nvSpPr>
          <p:spPr>
            <a:xfrm>
              <a:off x="5985719" y="943357"/>
              <a:ext cx="321562" cy="321562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79" name="Rectangle 278"/>
            <p:cNvSpPr/>
            <p:nvPr/>
          </p:nvSpPr>
          <p:spPr>
            <a:xfrm>
              <a:off x="5465324" y="874904"/>
              <a:ext cx="330551" cy="86528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80" name="Rectangle 279"/>
            <p:cNvSpPr/>
            <p:nvPr/>
          </p:nvSpPr>
          <p:spPr>
            <a:xfrm>
              <a:off x="5506764" y="954496"/>
              <a:ext cx="267968" cy="241668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81" name="Rectangle 280"/>
            <p:cNvSpPr/>
            <p:nvPr/>
          </p:nvSpPr>
          <p:spPr>
            <a:xfrm>
              <a:off x="5398830" y="866337"/>
              <a:ext cx="45719" cy="160781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82" name="Rectangle 281"/>
            <p:cNvSpPr/>
            <p:nvPr/>
          </p:nvSpPr>
          <p:spPr>
            <a:xfrm>
              <a:off x="5294939" y="865090"/>
              <a:ext cx="45719" cy="160781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83" name="Oval 282"/>
            <p:cNvSpPr/>
            <p:nvPr/>
          </p:nvSpPr>
          <p:spPr>
            <a:xfrm>
              <a:off x="4840560" y="1107611"/>
              <a:ext cx="70896" cy="70896"/>
            </a:xfrm>
            <a:prstGeom prst="ellipse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84" name="Oval 283"/>
            <p:cNvSpPr/>
            <p:nvPr/>
          </p:nvSpPr>
          <p:spPr>
            <a:xfrm>
              <a:off x="4952866" y="1107657"/>
              <a:ext cx="70896" cy="70896"/>
            </a:xfrm>
            <a:prstGeom prst="ellipse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85" name="Rectangle 284"/>
            <p:cNvSpPr/>
            <p:nvPr/>
          </p:nvSpPr>
          <p:spPr>
            <a:xfrm>
              <a:off x="4941434" y="958208"/>
              <a:ext cx="353505" cy="4571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86" name="Oval 285"/>
            <p:cNvSpPr/>
            <p:nvPr/>
          </p:nvSpPr>
          <p:spPr>
            <a:xfrm>
              <a:off x="6365395" y="942465"/>
              <a:ext cx="321562" cy="321562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87" name="Oval 286"/>
            <p:cNvSpPr/>
            <p:nvPr/>
          </p:nvSpPr>
          <p:spPr>
            <a:xfrm>
              <a:off x="6734553" y="910749"/>
              <a:ext cx="269589" cy="269589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88" name="Rectangle 287"/>
            <p:cNvSpPr/>
            <p:nvPr/>
          </p:nvSpPr>
          <p:spPr>
            <a:xfrm>
              <a:off x="7131614" y="876002"/>
              <a:ext cx="67336" cy="111233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89" name="Diagonal Stripe 288"/>
            <p:cNvSpPr/>
            <p:nvPr/>
          </p:nvSpPr>
          <p:spPr>
            <a:xfrm flipH="1">
              <a:off x="6992573" y="883158"/>
              <a:ext cx="124331" cy="216975"/>
            </a:xfrm>
            <a:prstGeom prst="diagStripe">
              <a:avLst>
                <a:gd name="adj" fmla="val 82372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90" name="Diagonal Stripe 289"/>
            <p:cNvSpPr/>
            <p:nvPr/>
          </p:nvSpPr>
          <p:spPr>
            <a:xfrm>
              <a:off x="5866215" y="887729"/>
              <a:ext cx="124331" cy="216975"/>
            </a:xfrm>
            <a:prstGeom prst="diagStripe">
              <a:avLst>
                <a:gd name="adj" fmla="val 82372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cxnSp>
          <p:nvCxnSpPr>
            <p:cNvPr id="291" name="Straight Connector 290"/>
            <p:cNvCxnSpPr/>
            <p:nvPr/>
          </p:nvCxnSpPr>
          <p:spPr>
            <a:xfrm flipV="1">
              <a:off x="7116904" y="1087905"/>
              <a:ext cx="0" cy="11728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2" name="Snip Same Side Corner Rectangle 291"/>
            <p:cNvSpPr/>
            <p:nvPr/>
          </p:nvSpPr>
          <p:spPr>
            <a:xfrm>
              <a:off x="5908540" y="887730"/>
              <a:ext cx="1146198" cy="201830"/>
            </a:xfrm>
            <a:prstGeom prst="snip2SameRect">
              <a:avLst>
                <a:gd name="adj1" fmla="val 50000"/>
                <a:gd name="adj2" fmla="val 0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 dirty="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 dirty="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93" name="Rectangle 292"/>
            <p:cNvSpPr/>
            <p:nvPr/>
          </p:nvSpPr>
          <p:spPr>
            <a:xfrm>
              <a:off x="5795876" y="822071"/>
              <a:ext cx="123542" cy="145643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94" name="Rectangle 293"/>
            <p:cNvSpPr/>
            <p:nvPr/>
          </p:nvSpPr>
          <p:spPr>
            <a:xfrm>
              <a:off x="3756975" y="998608"/>
              <a:ext cx="158567" cy="59052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95" name="Rectangle 294"/>
            <p:cNvSpPr/>
            <p:nvPr/>
          </p:nvSpPr>
          <p:spPr>
            <a:xfrm>
              <a:off x="7288868" y="967889"/>
              <a:ext cx="45719" cy="123214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96" name="Oval 295"/>
            <p:cNvSpPr/>
            <p:nvPr/>
          </p:nvSpPr>
          <p:spPr>
            <a:xfrm>
              <a:off x="7170342" y="1069558"/>
              <a:ext cx="70896" cy="70896"/>
            </a:xfrm>
            <a:prstGeom prst="ellipse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97" name="Rectangle 296"/>
            <p:cNvSpPr/>
            <p:nvPr/>
          </p:nvSpPr>
          <p:spPr>
            <a:xfrm>
              <a:off x="4847862" y="985766"/>
              <a:ext cx="59416" cy="160781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98" name="Rectangle 297"/>
            <p:cNvSpPr/>
            <p:nvPr/>
          </p:nvSpPr>
          <p:spPr>
            <a:xfrm>
              <a:off x="4959060" y="984279"/>
              <a:ext cx="59416" cy="160781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 dirty="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 dirty="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99" name="Rectangle 298"/>
            <p:cNvSpPr/>
            <p:nvPr/>
          </p:nvSpPr>
          <p:spPr>
            <a:xfrm>
              <a:off x="7176498" y="998608"/>
              <a:ext cx="59416" cy="108401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300" name="Oval 299"/>
            <p:cNvSpPr/>
            <p:nvPr/>
          </p:nvSpPr>
          <p:spPr>
            <a:xfrm>
              <a:off x="7171212" y="941863"/>
              <a:ext cx="70896" cy="70896"/>
            </a:xfrm>
            <a:prstGeom prst="ellipse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301" name="Rectangle 300"/>
            <p:cNvSpPr/>
            <p:nvPr/>
          </p:nvSpPr>
          <p:spPr>
            <a:xfrm>
              <a:off x="6643799" y="943924"/>
              <a:ext cx="555151" cy="4571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302" name="Diagonal Stripe 301"/>
            <p:cNvSpPr/>
            <p:nvPr/>
          </p:nvSpPr>
          <p:spPr>
            <a:xfrm>
              <a:off x="6943823" y="130415"/>
              <a:ext cx="124331" cy="165445"/>
            </a:xfrm>
            <a:prstGeom prst="diagStripe">
              <a:avLst>
                <a:gd name="adj" fmla="val 82372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303" name="Diagonal Stripe 302"/>
            <p:cNvSpPr/>
            <p:nvPr/>
          </p:nvSpPr>
          <p:spPr>
            <a:xfrm rot="2520000">
              <a:off x="7075669" y="51416"/>
              <a:ext cx="215764" cy="196011"/>
            </a:xfrm>
            <a:prstGeom prst="diagStripe">
              <a:avLst>
                <a:gd name="adj" fmla="val 82372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304" name="Diagonal Stripe 303"/>
            <p:cNvSpPr/>
            <p:nvPr/>
          </p:nvSpPr>
          <p:spPr>
            <a:xfrm rot="1800000" flipH="1">
              <a:off x="7109963" y="172290"/>
              <a:ext cx="393174" cy="690533"/>
            </a:xfrm>
            <a:prstGeom prst="diagStripe">
              <a:avLst>
                <a:gd name="adj" fmla="val 95669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305" name="Diagonal Stripe 304"/>
            <p:cNvSpPr/>
            <p:nvPr/>
          </p:nvSpPr>
          <p:spPr>
            <a:xfrm rot="2520000">
              <a:off x="7075668" y="327183"/>
              <a:ext cx="215764" cy="196011"/>
            </a:xfrm>
            <a:prstGeom prst="diagStripe">
              <a:avLst>
                <a:gd name="adj" fmla="val 82372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306" name="Diagonal Stripe 305"/>
            <p:cNvSpPr/>
            <p:nvPr/>
          </p:nvSpPr>
          <p:spPr>
            <a:xfrm rot="2520000">
              <a:off x="7070380" y="649990"/>
              <a:ext cx="215764" cy="196011"/>
            </a:xfrm>
            <a:prstGeom prst="diagStripe">
              <a:avLst>
                <a:gd name="adj" fmla="val 82372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</p:grpSp>
      <p:grpSp>
        <p:nvGrpSpPr>
          <p:cNvPr id="190" name="Group 189"/>
          <p:cNvGrpSpPr/>
          <p:nvPr/>
        </p:nvGrpSpPr>
        <p:grpSpPr>
          <a:xfrm>
            <a:off x="3860998" y="2622288"/>
            <a:ext cx="253808" cy="83895"/>
            <a:chOff x="3737157" y="16546"/>
            <a:chExt cx="3765980" cy="1248940"/>
          </a:xfrm>
          <a:solidFill>
            <a:schemeClr val="bg2">
              <a:lumMod val="20000"/>
              <a:lumOff val="80000"/>
            </a:schemeClr>
          </a:solidFill>
        </p:grpSpPr>
        <p:sp>
          <p:nvSpPr>
            <p:cNvPr id="211" name="Oval 210"/>
            <p:cNvSpPr/>
            <p:nvPr/>
          </p:nvSpPr>
          <p:spPr>
            <a:xfrm>
              <a:off x="3840060" y="943924"/>
              <a:ext cx="321562" cy="321562"/>
            </a:xfrm>
            <a:prstGeom prst="ellipse">
              <a:avLst/>
            </a:prstGeom>
            <a:grpFill/>
            <a:ln w="285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12" name="Rectangle 211"/>
            <p:cNvSpPr/>
            <p:nvPr/>
          </p:nvSpPr>
          <p:spPr>
            <a:xfrm>
              <a:off x="3800892" y="977967"/>
              <a:ext cx="3510836" cy="73607"/>
            </a:xfrm>
            <a:prstGeom prst="rect">
              <a:avLst/>
            </a:prstGeom>
            <a:grpFill/>
            <a:ln w="31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13" name="Rectangle 212"/>
            <p:cNvSpPr/>
            <p:nvPr/>
          </p:nvSpPr>
          <p:spPr>
            <a:xfrm>
              <a:off x="3737157" y="989967"/>
              <a:ext cx="45719" cy="123214"/>
            </a:xfrm>
            <a:prstGeom prst="rect">
              <a:avLst/>
            </a:prstGeom>
            <a:grpFill/>
            <a:ln w="31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14" name="Rectangle 213"/>
            <p:cNvSpPr/>
            <p:nvPr/>
          </p:nvSpPr>
          <p:spPr>
            <a:xfrm>
              <a:off x="4357118" y="1061454"/>
              <a:ext cx="45719" cy="123213"/>
            </a:xfrm>
            <a:prstGeom prst="rect">
              <a:avLst/>
            </a:prstGeom>
            <a:grpFill/>
            <a:ln w="31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15" name="Rectangle 214"/>
            <p:cNvSpPr/>
            <p:nvPr/>
          </p:nvSpPr>
          <p:spPr>
            <a:xfrm>
              <a:off x="4593624" y="1061454"/>
              <a:ext cx="45719" cy="123213"/>
            </a:xfrm>
            <a:prstGeom prst="rect">
              <a:avLst/>
            </a:prstGeom>
            <a:grpFill/>
            <a:ln w="31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16" name="Rectangle 215"/>
            <p:cNvSpPr/>
            <p:nvPr/>
          </p:nvSpPr>
          <p:spPr>
            <a:xfrm flipV="1">
              <a:off x="4357117" y="958981"/>
              <a:ext cx="282522" cy="125332"/>
            </a:xfrm>
            <a:prstGeom prst="rect">
              <a:avLst/>
            </a:prstGeom>
            <a:grpFill/>
            <a:ln w="31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cxnSp>
          <p:nvCxnSpPr>
            <p:cNvPr id="217" name="Straight Connector 216"/>
            <p:cNvCxnSpPr/>
            <p:nvPr/>
          </p:nvCxnSpPr>
          <p:spPr>
            <a:xfrm>
              <a:off x="4356268" y="1184667"/>
              <a:ext cx="284026" cy="0"/>
            </a:xfrm>
            <a:prstGeom prst="line">
              <a:avLst/>
            </a:prstGeom>
            <a:grpFill/>
            <a:ln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flipV="1">
              <a:off x="4259599" y="1089560"/>
              <a:ext cx="0" cy="117284"/>
            </a:xfrm>
            <a:prstGeom prst="line">
              <a:avLst/>
            </a:prstGeom>
            <a:grpFill/>
            <a:ln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9" name="Diagonal Stripe 218"/>
            <p:cNvSpPr/>
            <p:nvPr/>
          </p:nvSpPr>
          <p:spPr>
            <a:xfrm flipH="1">
              <a:off x="4135267" y="887730"/>
              <a:ext cx="124331" cy="216975"/>
            </a:xfrm>
            <a:prstGeom prst="diagStripe">
              <a:avLst>
                <a:gd name="adj" fmla="val 82372"/>
              </a:avLst>
            </a:prstGeom>
            <a:grpFill/>
            <a:ln w="31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20" name="Flowchart: Manual Input 219"/>
            <p:cNvSpPr/>
            <p:nvPr/>
          </p:nvSpPr>
          <p:spPr>
            <a:xfrm>
              <a:off x="3789917" y="578862"/>
              <a:ext cx="46342" cy="66675"/>
            </a:xfrm>
            <a:prstGeom prst="flowChartManualInput">
              <a:avLst/>
            </a:prstGeom>
            <a:grpFill/>
            <a:ln w="31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21" name="Flowchart: Manual Input 220"/>
            <p:cNvSpPr/>
            <p:nvPr/>
          </p:nvSpPr>
          <p:spPr>
            <a:xfrm>
              <a:off x="3836259" y="521696"/>
              <a:ext cx="423339" cy="290540"/>
            </a:xfrm>
            <a:prstGeom prst="flowChartManualInput">
              <a:avLst/>
            </a:prstGeom>
            <a:grpFill/>
            <a:ln w="31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22" name="Rectangle 221"/>
            <p:cNvSpPr/>
            <p:nvPr/>
          </p:nvSpPr>
          <p:spPr>
            <a:xfrm>
              <a:off x="3790540" y="645537"/>
              <a:ext cx="45719" cy="353070"/>
            </a:xfrm>
            <a:prstGeom prst="rect">
              <a:avLst/>
            </a:prstGeom>
            <a:grpFill/>
            <a:ln w="31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23" name="Rectangle 222"/>
            <p:cNvSpPr/>
            <p:nvPr/>
          </p:nvSpPr>
          <p:spPr>
            <a:xfrm flipV="1">
              <a:off x="3836259" y="612197"/>
              <a:ext cx="846654" cy="386405"/>
            </a:xfrm>
            <a:prstGeom prst="rect">
              <a:avLst/>
            </a:prstGeom>
            <a:grpFill/>
            <a:ln w="31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24" name="Rectangle 223"/>
            <p:cNvSpPr/>
            <p:nvPr/>
          </p:nvSpPr>
          <p:spPr>
            <a:xfrm>
              <a:off x="4623338" y="1067986"/>
              <a:ext cx="1834120" cy="45719"/>
            </a:xfrm>
            <a:prstGeom prst="rect">
              <a:avLst/>
            </a:prstGeom>
            <a:grpFill/>
            <a:ln w="31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25" name="Flowchart: Manual Input 224"/>
            <p:cNvSpPr/>
            <p:nvPr/>
          </p:nvSpPr>
          <p:spPr>
            <a:xfrm flipH="1" flipV="1">
              <a:off x="4429418" y="1047848"/>
              <a:ext cx="215767" cy="88651"/>
            </a:xfrm>
            <a:prstGeom prst="flowChartManualInput">
              <a:avLst/>
            </a:prstGeom>
            <a:grpFill/>
            <a:ln w="31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26" name="Rectangle 225"/>
            <p:cNvSpPr/>
            <p:nvPr/>
          </p:nvSpPr>
          <p:spPr>
            <a:xfrm>
              <a:off x="3976657" y="961432"/>
              <a:ext cx="456009" cy="179829"/>
            </a:xfrm>
            <a:prstGeom prst="rect">
              <a:avLst/>
            </a:prstGeom>
            <a:grpFill/>
            <a:ln w="31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27" name="Rounded Rectangle 226"/>
            <p:cNvSpPr/>
            <p:nvPr/>
          </p:nvSpPr>
          <p:spPr>
            <a:xfrm>
              <a:off x="3957848" y="1093123"/>
              <a:ext cx="273708" cy="61607"/>
            </a:xfrm>
            <a:prstGeom prst="roundRect">
              <a:avLst>
                <a:gd name="adj" fmla="val 35993"/>
              </a:avLst>
            </a:prstGeom>
            <a:grpFill/>
            <a:ln w="31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28" name="Right Triangle 227"/>
            <p:cNvSpPr/>
            <p:nvPr/>
          </p:nvSpPr>
          <p:spPr>
            <a:xfrm rot="16200000">
              <a:off x="4104291" y="393880"/>
              <a:ext cx="342778" cy="93857"/>
            </a:xfrm>
            <a:prstGeom prst="rtTriangle">
              <a:avLst/>
            </a:prstGeom>
            <a:grpFill/>
            <a:ln w="31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29" name="Rounded Rectangle 228"/>
            <p:cNvSpPr/>
            <p:nvPr/>
          </p:nvSpPr>
          <p:spPr>
            <a:xfrm>
              <a:off x="4322608" y="252594"/>
              <a:ext cx="360305" cy="624655"/>
            </a:xfrm>
            <a:prstGeom prst="roundRect">
              <a:avLst>
                <a:gd name="adj" fmla="val 8472"/>
              </a:avLst>
            </a:prstGeom>
            <a:grpFill/>
            <a:ln w="31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grpSp>
          <p:nvGrpSpPr>
            <p:cNvPr id="230" name="Group 229"/>
            <p:cNvGrpSpPr/>
            <p:nvPr/>
          </p:nvGrpSpPr>
          <p:grpSpPr>
            <a:xfrm>
              <a:off x="4742159" y="16546"/>
              <a:ext cx="126221" cy="927378"/>
              <a:chOff x="4742159" y="16546"/>
              <a:chExt cx="126221" cy="1120481"/>
            </a:xfrm>
            <a:grpFill/>
          </p:grpSpPr>
          <p:sp>
            <p:nvSpPr>
              <p:cNvPr id="265" name="Rectangle 264"/>
              <p:cNvSpPr/>
              <p:nvPr/>
            </p:nvSpPr>
            <p:spPr>
              <a:xfrm rot="16200000">
                <a:off x="4245670" y="594818"/>
                <a:ext cx="1038698" cy="45719"/>
              </a:xfrm>
              <a:prstGeom prst="rect">
                <a:avLst/>
              </a:prstGeom>
              <a:grpFill/>
              <a:ln w="3175">
                <a:solidFill>
                  <a:schemeClr val="bg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100">
                    <a:solidFill>
                      <a:srgbClr val="0F243E"/>
                    </a:solidFill>
                    <a:latin typeface="Georgia"/>
                    <a:ea typeface="Times New Roman"/>
                    <a:cs typeface="Times New Roman"/>
                  </a:rPr>
                  <a:t> </a:t>
                </a:r>
                <a:endParaRPr lang="en-US" sz="1100">
                  <a:solidFill>
                    <a:srgbClr val="0F243E"/>
                  </a:solidFill>
                  <a:latin typeface="Georgia"/>
                  <a:ea typeface="Cambria"/>
                  <a:cs typeface="Times New Roman"/>
                </a:endParaRPr>
              </a:p>
            </p:txBody>
          </p:sp>
          <p:sp>
            <p:nvSpPr>
              <p:cNvPr id="266" name="Chord 265"/>
              <p:cNvSpPr/>
              <p:nvPr/>
            </p:nvSpPr>
            <p:spPr>
              <a:xfrm>
                <a:off x="4742159" y="16546"/>
                <a:ext cx="126221" cy="207563"/>
              </a:xfrm>
              <a:prstGeom prst="chord">
                <a:avLst>
                  <a:gd name="adj1" fmla="val 6215799"/>
                  <a:gd name="adj2" fmla="val 15821439"/>
                </a:avLst>
              </a:prstGeom>
              <a:grpFill/>
              <a:ln w="3175">
                <a:solidFill>
                  <a:schemeClr val="bg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100">
                    <a:solidFill>
                      <a:srgbClr val="0F243E"/>
                    </a:solidFill>
                    <a:latin typeface="Georgia"/>
                    <a:ea typeface="Times New Roman"/>
                    <a:cs typeface="Times New Roman"/>
                  </a:rPr>
                  <a:t> </a:t>
                </a:r>
                <a:endParaRPr lang="en-US" sz="1100">
                  <a:solidFill>
                    <a:srgbClr val="0F243E"/>
                  </a:solidFill>
                  <a:latin typeface="Georgia"/>
                  <a:ea typeface="Cambria"/>
                  <a:cs typeface="Times New Roman"/>
                </a:endParaRPr>
              </a:p>
            </p:txBody>
          </p:sp>
        </p:grpSp>
        <p:sp>
          <p:nvSpPr>
            <p:cNvPr id="231" name="Rectangle 230"/>
            <p:cNvSpPr/>
            <p:nvPr/>
          </p:nvSpPr>
          <p:spPr>
            <a:xfrm>
              <a:off x="4703658" y="295860"/>
              <a:ext cx="124473" cy="581389"/>
            </a:xfrm>
            <a:prstGeom prst="rect">
              <a:avLst/>
            </a:prstGeom>
            <a:grpFill/>
            <a:ln w="31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32" name="Round Single Corner Rectangle 231"/>
            <p:cNvSpPr/>
            <p:nvPr/>
          </p:nvSpPr>
          <p:spPr>
            <a:xfrm flipV="1">
              <a:off x="4682913" y="920146"/>
              <a:ext cx="104965" cy="47249"/>
            </a:xfrm>
            <a:prstGeom prst="round1Rect">
              <a:avLst>
                <a:gd name="adj" fmla="val 33071"/>
              </a:avLst>
            </a:prstGeom>
            <a:grpFill/>
            <a:ln w="31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33" name="Rectangle 232"/>
            <p:cNvSpPr/>
            <p:nvPr/>
          </p:nvSpPr>
          <p:spPr>
            <a:xfrm>
              <a:off x="4847861" y="280524"/>
              <a:ext cx="2394246" cy="651096"/>
            </a:xfrm>
            <a:prstGeom prst="rect">
              <a:avLst/>
            </a:prstGeom>
            <a:grpFill/>
            <a:ln w="31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34" name="Rectangle 233"/>
            <p:cNvSpPr/>
            <p:nvPr/>
          </p:nvSpPr>
          <p:spPr>
            <a:xfrm>
              <a:off x="4912564" y="891112"/>
              <a:ext cx="67336" cy="111233"/>
            </a:xfrm>
            <a:prstGeom prst="rect">
              <a:avLst/>
            </a:prstGeom>
            <a:grpFill/>
            <a:ln w="31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35" name="Rectangle 234"/>
            <p:cNvSpPr/>
            <p:nvPr/>
          </p:nvSpPr>
          <p:spPr>
            <a:xfrm>
              <a:off x="4893372" y="188338"/>
              <a:ext cx="2326722" cy="146003"/>
            </a:xfrm>
            <a:prstGeom prst="rect">
              <a:avLst/>
            </a:prstGeom>
            <a:grpFill/>
            <a:ln w="31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36" name="Oval 235"/>
            <p:cNvSpPr/>
            <p:nvPr/>
          </p:nvSpPr>
          <p:spPr>
            <a:xfrm>
              <a:off x="5985719" y="943357"/>
              <a:ext cx="321562" cy="321562"/>
            </a:xfrm>
            <a:prstGeom prst="ellipse">
              <a:avLst/>
            </a:prstGeom>
            <a:grpFill/>
            <a:ln w="285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 dirty="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 dirty="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37" name="Rectangle 236"/>
            <p:cNvSpPr/>
            <p:nvPr/>
          </p:nvSpPr>
          <p:spPr>
            <a:xfrm>
              <a:off x="5465324" y="874904"/>
              <a:ext cx="330551" cy="86528"/>
            </a:xfrm>
            <a:prstGeom prst="rect">
              <a:avLst/>
            </a:prstGeom>
            <a:grpFill/>
            <a:ln w="31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38" name="Rectangle 237"/>
            <p:cNvSpPr/>
            <p:nvPr/>
          </p:nvSpPr>
          <p:spPr>
            <a:xfrm>
              <a:off x="5506764" y="954496"/>
              <a:ext cx="267968" cy="241668"/>
            </a:xfrm>
            <a:prstGeom prst="rect">
              <a:avLst/>
            </a:prstGeom>
            <a:grpFill/>
            <a:ln w="31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39" name="Rectangle 238"/>
            <p:cNvSpPr/>
            <p:nvPr/>
          </p:nvSpPr>
          <p:spPr>
            <a:xfrm>
              <a:off x="5398830" y="866337"/>
              <a:ext cx="45719" cy="160781"/>
            </a:xfrm>
            <a:prstGeom prst="rect">
              <a:avLst/>
            </a:prstGeom>
            <a:grpFill/>
            <a:ln w="31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40" name="Rectangle 239"/>
            <p:cNvSpPr/>
            <p:nvPr/>
          </p:nvSpPr>
          <p:spPr>
            <a:xfrm>
              <a:off x="5294939" y="865090"/>
              <a:ext cx="45719" cy="160781"/>
            </a:xfrm>
            <a:prstGeom prst="rect">
              <a:avLst/>
            </a:prstGeom>
            <a:grpFill/>
            <a:ln w="31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 dirty="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 dirty="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41" name="Oval 240"/>
            <p:cNvSpPr/>
            <p:nvPr/>
          </p:nvSpPr>
          <p:spPr>
            <a:xfrm>
              <a:off x="4840560" y="1107611"/>
              <a:ext cx="70896" cy="70896"/>
            </a:xfrm>
            <a:prstGeom prst="ellipse">
              <a:avLst/>
            </a:prstGeom>
            <a:grpFill/>
            <a:ln w="31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42" name="Oval 241"/>
            <p:cNvSpPr/>
            <p:nvPr/>
          </p:nvSpPr>
          <p:spPr>
            <a:xfrm>
              <a:off x="4952866" y="1107657"/>
              <a:ext cx="70896" cy="70896"/>
            </a:xfrm>
            <a:prstGeom prst="ellipse">
              <a:avLst/>
            </a:prstGeom>
            <a:grpFill/>
            <a:ln w="31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43" name="Rectangle 242"/>
            <p:cNvSpPr/>
            <p:nvPr/>
          </p:nvSpPr>
          <p:spPr>
            <a:xfrm>
              <a:off x="4941434" y="958208"/>
              <a:ext cx="353505" cy="45719"/>
            </a:xfrm>
            <a:prstGeom prst="rect">
              <a:avLst/>
            </a:prstGeom>
            <a:grpFill/>
            <a:ln w="31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44" name="Oval 243"/>
            <p:cNvSpPr/>
            <p:nvPr/>
          </p:nvSpPr>
          <p:spPr>
            <a:xfrm>
              <a:off x="6365395" y="942465"/>
              <a:ext cx="321562" cy="321562"/>
            </a:xfrm>
            <a:prstGeom prst="ellipse">
              <a:avLst/>
            </a:prstGeom>
            <a:grpFill/>
            <a:ln w="285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45" name="Oval 244"/>
            <p:cNvSpPr/>
            <p:nvPr/>
          </p:nvSpPr>
          <p:spPr>
            <a:xfrm>
              <a:off x="6734553" y="910749"/>
              <a:ext cx="269589" cy="269589"/>
            </a:xfrm>
            <a:prstGeom prst="ellipse">
              <a:avLst/>
            </a:prstGeom>
            <a:grpFill/>
            <a:ln w="285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46" name="Rectangle 245"/>
            <p:cNvSpPr/>
            <p:nvPr/>
          </p:nvSpPr>
          <p:spPr>
            <a:xfrm>
              <a:off x="7131614" y="876002"/>
              <a:ext cx="67336" cy="111233"/>
            </a:xfrm>
            <a:prstGeom prst="rect">
              <a:avLst/>
            </a:prstGeom>
            <a:grpFill/>
            <a:ln w="31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47" name="Diagonal Stripe 246"/>
            <p:cNvSpPr/>
            <p:nvPr/>
          </p:nvSpPr>
          <p:spPr>
            <a:xfrm flipH="1">
              <a:off x="6992573" y="883158"/>
              <a:ext cx="124331" cy="216975"/>
            </a:xfrm>
            <a:prstGeom prst="diagStripe">
              <a:avLst>
                <a:gd name="adj" fmla="val 82372"/>
              </a:avLst>
            </a:prstGeom>
            <a:grpFill/>
            <a:ln w="31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48" name="Diagonal Stripe 247"/>
            <p:cNvSpPr/>
            <p:nvPr/>
          </p:nvSpPr>
          <p:spPr>
            <a:xfrm>
              <a:off x="5866215" y="887729"/>
              <a:ext cx="124331" cy="216975"/>
            </a:xfrm>
            <a:prstGeom prst="diagStripe">
              <a:avLst>
                <a:gd name="adj" fmla="val 82372"/>
              </a:avLst>
            </a:prstGeom>
            <a:grpFill/>
            <a:ln w="31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cxnSp>
          <p:nvCxnSpPr>
            <p:cNvPr id="249" name="Straight Connector 248"/>
            <p:cNvCxnSpPr/>
            <p:nvPr/>
          </p:nvCxnSpPr>
          <p:spPr>
            <a:xfrm flipV="1">
              <a:off x="7116904" y="1087905"/>
              <a:ext cx="0" cy="117284"/>
            </a:xfrm>
            <a:prstGeom prst="line">
              <a:avLst/>
            </a:prstGeom>
            <a:grpFill/>
            <a:ln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0" name="Snip Same Side Corner Rectangle 249"/>
            <p:cNvSpPr/>
            <p:nvPr/>
          </p:nvSpPr>
          <p:spPr>
            <a:xfrm>
              <a:off x="5908540" y="887730"/>
              <a:ext cx="1146198" cy="201830"/>
            </a:xfrm>
            <a:prstGeom prst="snip2SameRect">
              <a:avLst>
                <a:gd name="adj1" fmla="val 50000"/>
                <a:gd name="adj2" fmla="val 0"/>
              </a:avLst>
            </a:prstGeom>
            <a:grpFill/>
            <a:ln w="31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 dirty="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 dirty="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51" name="Rectangle 250"/>
            <p:cNvSpPr/>
            <p:nvPr/>
          </p:nvSpPr>
          <p:spPr>
            <a:xfrm>
              <a:off x="5795876" y="822071"/>
              <a:ext cx="123542" cy="145643"/>
            </a:xfrm>
            <a:prstGeom prst="rect">
              <a:avLst/>
            </a:prstGeom>
            <a:grpFill/>
            <a:ln w="31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 dirty="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 dirty="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52" name="Rectangle 251"/>
            <p:cNvSpPr/>
            <p:nvPr/>
          </p:nvSpPr>
          <p:spPr>
            <a:xfrm>
              <a:off x="3756975" y="998608"/>
              <a:ext cx="158567" cy="59052"/>
            </a:xfrm>
            <a:prstGeom prst="rect">
              <a:avLst/>
            </a:prstGeom>
            <a:grpFill/>
            <a:ln w="31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 dirty="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 dirty="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53" name="Rectangle 252"/>
            <p:cNvSpPr/>
            <p:nvPr/>
          </p:nvSpPr>
          <p:spPr>
            <a:xfrm>
              <a:off x="7288868" y="967889"/>
              <a:ext cx="45719" cy="123214"/>
            </a:xfrm>
            <a:prstGeom prst="rect">
              <a:avLst/>
            </a:prstGeom>
            <a:grpFill/>
            <a:ln w="31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54" name="Oval 253"/>
            <p:cNvSpPr/>
            <p:nvPr/>
          </p:nvSpPr>
          <p:spPr>
            <a:xfrm>
              <a:off x="7170342" y="1069558"/>
              <a:ext cx="70896" cy="70896"/>
            </a:xfrm>
            <a:prstGeom prst="ellipse">
              <a:avLst/>
            </a:prstGeom>
            <a:grpFill/>
            <a:ln w="31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55" name="Rectangle 254"/>
            <p:cNvSpPr/>
            <p:nvPr/>
          </p:nvSpPr>
          <p:spPr>
            <a:xfrm>
              <a:off x="4847862" y="985766"/>
              <a:ext cx="59416" cy="160781"/>
            </a:xfrm>
            <a:prstGeom prst="rect">
              <a:avLst/>
            </a:prstGeom>
            <a:grpFill/>
            <a:ln w="31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56" name="Rectangle 255"/>
            <p:cNvSpPr/>
            <p:nvPr/>
          </p:nvSpPr>
          <p:spPr>
            <a:xfrm>
              <a:off x="4959060" y="984279"/>
              <a:ext cx="59416" cy="160781"/>
            </a:xfrm>
            <a:prstGeom prst="rect">
              <a:avLst/>
            </a:prstGeom>
            <a:grpFill/>
            <a:ln w="31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 dirty="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 dirty="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57" name="Rectangle 256"/>
            <p:cNvSpPr/>
            <p:nvPr/>
          </p:nvSpPr>
          <p:spPr>
            <a:xfrm>
              <a:off x="7176498" y="998608"/>
              <a:ext cx="59416" cy="108401"/>
            </a:xfrm>
            <a:prstGeom prst="rect">
              <a:avLst/>
            </a:prstGeom>
            <a:grpFill/>
            <a:ln w="31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58" name="Oval 257"/>
            <p:cNvSpPr/>
            <p:nvPr/>
          </p:nvSpPr>
          <p:spPr>
            <a:xfrm>
              <a:off x="7171212" y="941863"/>
              <a:ext cx="70896" cy="70896"/>
            </a:xfrm>
            <a:prstGeom prst="ellipse">
              <a:avLst/>
            </a:prstGeom>
            <a:grpFill/>
            <a:ln w="31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59" name="Rectangle 258"/>
            <p:cNvSpPr/>
            <p:nvPr/>
          </p:nvSpPr>
          <p:spPr>
            <a:xfrm>
              <a:off x="6643799" y="943924"/>
              <a:ext cx="555151" cy="45719"/>
            </a:xfrm>
            <a:prstGeom prst="rect">
              <a:avLst/>
            </a:prstGeom>
            <a:grpFill/>
            <a:ln w="31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60" name="Diagonal Stripe 259"/>
            <p:cNvSpPr/>
            <p:nvPr/>
          </p:nvSpPr>
          <p:spPr>
            <a:xfrm>
              <a:off x="6943823" y="130415"/>
              <a:ext cx="124331" cy="165445"/>
            </a:xfrm>
            <a:prstGeom prst="diagStripe">
              <a:avLst>
                <a:gd name="adj" fmla="val 82372"/>
              </a:avLst>
            </a:prstGeom>
            <a:grpFill/>
            <a:ln w="31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61" name="Diagonal Stripe 260"/>
            <p:cNvSpPr/>
            <p:nvPr/>
          </p:nvSpPr>
          <p:spPr>
            <a:xfrm rot="2520000">
              <a:off x="7075669" y="51416"/>
              <a:ext cx="215764" cy="196011"/>
            </a:xfrm>
            <a:prstGeom prst="diagStripe">
              <a:avLst>
                <a:gd name="adj" fmla="val 82372"/>
              </a:avLst>
            </a:prstGeom>
            <a:grpFill/>
            <a:ln w="31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62" name="Diagonal Stripe 261"/>
            <p:cNvSpPr/>
            <p:nvPr/>
          </p:nvSpPr>
          <p:spPr>
            <a:xfrm rot="1800000" flipH="1">
              <a:off x="7109963" y="172290"/>
              <a:ext cx="393174" cy="690533"/>
            </a:xfrm>
            <a:prstGeom prst="diagStripe">
              <a:avLst>
                <a:gd name="adj" fmla="val 95669"/>
              </a:avLst>
            </a:prstGeom>
            <a:grpFill/>
            <a:ln w="31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63" name="Diagonal Stripe 262"/>
            <p:cNvSpPr/>
            <p:nvPr/>
          </p:nvSpPr>
          <p:spPr>
            <a:xfrm rot="2520000">
              <a:off x="7075668" y="327183"/>
              <a:ext cx="215764" cy="196011"/>
            </a:xfrm>
            <a:prstGeom prst="diagStripe">
              <a:avLst>
                <a:gd name="adj" fmla="val 82372"/>
              </a:avLst>
            </a:prstGeom>
            <a:grpFill/>
            <a:ln w="31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264" name="Diagonal Stripe 263"/>
            <p:cNvSpPr/>
            <p:nvPr/>
          </p:nvSpPr>
          <p:spPr>
            <a:xfrm rot="2520000">
              <a:off x="7070380" y="649990"/>
              <a:ext cx="215764" cy="196011"/>
            </a:xfrm>
            <a:prstGeom prst="diagStripe">
              <a:avLst>
                <a:gd name="adj" fmla="val 82372"/>
              </a:avLst>
            </a:prstGeom>
            <a:grpFill/>
            <a:ln w="31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2982945" y="3943039"/>
            <a:ext cx="6022843" cy="373959"/>
            <a:chOff x="1941672" y="3625057"/>
            <a:chExt cx="6873043" cy="426748"/>
          </a:xfrm>
        </p:grpSpPr>
        <p:grpSp>
          <p:nvGrpSpPr>
            <p:cNvPr id="94" name="Group 93"/>
            <p:cNvGrpSpPr/>
            <p:nvPr/>
          </p:nvGrpSpPr>
          <p:grpSpPr>
            <a:xfrm>
              <a:off x="1991904" y="3625057"/>
              <a:ext cx="1310135" cy="426748"/>
              <a:chOff x="0" y="0"/>
              <a:chExt cx="1335715" cy="435292"/>
            </a:xfrm>
          </p:grpSpPr>
          <p:grpSp>
            <p:nvGrpSpPr>
              <p:cNvPr id="95" name="Group 94"/>
              <p:cNvGrpSpPr/>
              <p:nvPr/>
            </p:nvGrpSpPr>
            <p:grpSpPr>
              <a:xfrm>
                <a:off x="0" y="370704"/>
                <a:ext cx="1335710" cy="64588"/>
                <a:chOff x="0" y="370704"/>
                <a:chExt cx="1210426" cy="54292"/>
              </a:xfrm>
              <a:solidFill>
                <a:schemeClr val="tx1"/>
              </a:solidFill>
            </p:grpSpPr>
            <p:sp>
              <p:nvSpPr>
                <p:cNvPr id="107" name="Oval 106"/>
                <p:cNvSpPr/>
                <p:nvPr/>
              </p:nvSpPr>
              <p:spPr>
                <a:xfrm>
                  <a:off x="37062" y="379277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en-US" sz="1100">
                      <a:solidFill>
                        <a:srgbClr val="0F243E"/>
                      </a:solidFill>
                      <a:latin typeface="Georgia"/>
                      <a:ea typeface="Times New Roman"/>
                      <a:cs typeface="Times New Roman"/>
                    </a:rPr>
                    <a:t> </a:t>
                  </a:r>
                  <a:endParaRPr lang="en-US" sz="1100">
                    <a:solidFill>
                      <a:srgbClr val="0F243E"/>
                    </a:solidFill>
                    <a:latin typeface="Georgia"/>
                    <a:ea typeface="Cambria"/>
                    <a:cs typeface="Times New Roman"/>
                  </a:endParaRPr>
                </a:p>
              </p:txBody>
            </p:sp>
            <p:sp>
              <p:nvSpPr>
                <p:cNvPr id="108" name="Oval 107"/>
                <p:cNvSpPr/>
                <p:nvPr/>
              </p:nvSpPr>
              <p:spPr>
                <a:xfrm>
                  <a:off x="113222" y="379277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en-US" sz="1100">
                      <a:solidFill>
                        <a:srgbClr val="0F243E"/>
                      </a:solidFill>
                      <a:latin typeface="Georgia"/>
                      <a:ea typeface="Times New Roman"/>
                      <a:cs typeface="Times New Roman"/>
                    </a:rPr>
                    <a:t> </a:t>
                  </a:r>
                  <a:endParaRPr lang="en-US" sz="1100">
                    <a:solidFill>
                      <a:srgbClr val="0F243E"/>
                    </a:solidFill>
                    <a:latin typeface="Georgia"/>
                    <a:ea typeface="Cambria"/>
                    <a:cs typeface="Times New Roman"/>
                  </a:endParaRPr>
                </a:p>
              </p:txBody>
            </p:sp>
            <p:sp>
              <p:nvSpPr>
                <p:cNvPr id="109" name="Oval 108"/>
                <p:cNvSpPr/>
                <p:nvPr/>
              </p:nvSpPr>
              <p:spPr>
                <a:xfrm>
                  <a:off x="1044105" y="379277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en-US" sz="1100">
                      <a:solidFill>
                        <a:srgbClr val="0F243E"/>
                      </a:solidFill>
                      <a:latin typeface="Georgia"/>
                      <a:ea typeface="Times New Roman"/>
                      <a:cs typeface="Times New Roman"/>
                    </a:rPr>
                    <a:t> </a:t>
                  </a:r>
                  <a:endParaRPr lang="en-US" sz="1100">
                    <a:solidFill>
                      <a:srgbClr val="0F243E"/>
                    </a:solidFill>
                    <a:latin typeface="Georgia"/>
                    <a:ea typeface="Cambria"/>
                    <a:cs typeface="Times New Roman"/>
                  </a:endParaRPr>
                </a:p>
              </p:txBody>
            </p:sp>
            <p:sp>
              <p:nvSpPr>
                <p:cNvPr id="110" name="Oval 109"/>
                <p:cNvSpPr/>
                <p:nvPr/>
              </p:nvSpPr>
              <p:spPr>
                <a:xfrm>
                  <a:off x="1120265" y="379277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en-US" sz="1100">
                      <a:solidFill>
                        <a:srgbClr val="0F243E"/>
                      </a:solidFill>
                      <a:latin typeface="Georgia"/>
                      <a:ea typeface="Times New Roman"/>
                      <a:cs typeface="Times New Roman"/>
                    </a:rPr>
                    <a:t> </a:t>
                  </a:r>
                  <a:endParaRPr lang="en-US" sz="1100">
                    <a:solidFill>
                      <a:srgbClr val="0F243E"/>
                    </a:solidFill>
                    <a:latin typeface="Georgia"/>
                    <a:ea typeface="Cambria"/>
                    <a:cs typeface="Times New Roman"/>
                  </a:endParaRPr>
                </a:p>
              </p:txBody>
            </p:sp>
            <p:cxnSp>
              <p:nvCxnSpPr>
                <p:cNvPr id="111" name="Straight Connector 110"/>
                <p:cNvCxnSpPr/>
                <p:nvPr/>
              </p:nvCxnSpPr>
              <p:spPr>
                <a:xfrm>
                  <a:off x="0" y="370704"/>
                  <a:ext cx="1210426" cy="0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" name="Straight Connector 111"/>
                <p:cNvCxnSpPr/>
                <p:nvPr/>
              </p:nvCxnSpPr>
              <p:spPr>
                <a:xfrm>
                  <a:off x="136082" y="379277"/>
                  <a:ext cx="930883" cy="0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" name="Straight Connector 112"/>
                <p:cNvCxnSpPr/>
                <p:nvPr/>
              </p:nvCxnSpPr>
              <p:spPr>
                <a:xfrm>
                  <a:off x="1061838" y="384515"/>
                  <a:ext cx="97368" cy="0"/>
                </a:xfrm>
                <a:prstGeom prst="line">
                  <a:avLst/>
                </a:prstGeom>
                <a:grpFill/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" name="Straight Connector 113"/>
                <p:cNvCxnSpPr/>
                <p:nvPr/>
              </p:nvCxnSpPr>
              <p:spPr>
                <a:xfrm>
                  <a:off x="51736" y="388235"/>
                  <a:ext cx="97368" cy="0"/>
                </a:xfrm>
                <a:prstGeom prst="line">
                  <a:avLst/>
                </a:prstGeom>
                <a:grpFill/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6" name="Rectangle 95"/>
              <p:cNvSpPr/>
              <p:nvPr/>
            </p:nvSpPr>
            <p:spPr>
              <a:xfrm>
                <a:off x="91348" y="76200"/>
                <a:ext cx="1134121" cy="288550"/>
              </a:xfrm>
              <a:prstGeom prst="rect">
                <a:avLst/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100">
                    <a:solidFill>
                      <a:srgbClr val="0F243E"/>
                    </a:solidFill>
                    <a:latin typeface="Georgia"/>
                    <a:ea typeface="Times New Roman"/>
                    <a:cs typeface="Times New Roman"/>
                  </a:rPr>
                  <a:t> </a:t>
                </a:r>
                <a:endParaRPr lang="en-US" sz="1100">
                  <a:solidFill>
                    <a:srgbClr val="0F243E"/>
                  </a:solidFill>
                  <a:latin typeface="Georgia"/>
                  <a:ea typeface="Cambria"/>
                  <a:cs typeface="Times New Roman"/>
                </a:endParaRPr>
              </a:p>
            </p:txBody>
          </p:sp>
          <p:sp>
            <p:nvSpPr>
              <p:cNvPr id="97" name="Oval 96"/>
              <p:cNvSpPr/>
              <p:nvPr/>
            </p:nvSpPr>
            <p:spPr>
              <a:xfrm>
                <a:off x="1149270" y="76200"/>
                <a:ext cx="152400" cy="288550"/>
              </a:xfrm>
              <a:prstGeom prst="ellipse">
                <a:avLst/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100">
                    <a:solidFill>
                      <a:srgbClr val="0F243E"/>
                    </a:solidFill>
                    <a:latin typeface="Georgia"/>
                    <a:ea typeface="Times New Roman"/>
                    <a:cs typeface="Times New Roman"/>
                  </a:rPr>
                  <a:t> </a:t>
                </a:r>
                <a:endParaRPr lang="en-US" sz="1100">
                  <a:solidFill>
                    <a:srgbClr val="0F243E"/>
                  </a:solidFill>
                  <a:latin typeface="Georgia"/>
                  <a:ea typeface="Cambria"/>
                  <a:cs typeface="Times New Roman"/>
                </a:endParaRPr>
              </a:p>
            </p:txBody>
          </p:sp>
          <p:sp>
            <p:nvSpPr>
              <p:cNvPr id="98" name="Oval 97"/>
              <p:cNvSpPr/>
              <p:nvPr/>
            </p:nvSpPr>
            <p:spPr>
              <a:xfrm>
                <a:off x="26970" y="76200"/>
                <a:ext cx="152400" cy="288550"/>
              </a:xfrm>
              <a:prstGeom prst="ellipse">
                <a:avLst/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100">
                    <a:solidFill>
                      <a:srgbClr val="0F243E"/>
                    </a:solidFill>
                    <a:latin typeface="Georgia"/>
                    <a:ea typeface="Times New Roman"/>
                    <a:cs typeface="Times New Roman"/>
                  </a:rPr>
                  <a:t> </a:t>
                </a:r>
                <a:endParaRPr lang="en-US" sz="1100">
                  <a:solidFill>
                    <a:srgbClr val="0F243E"/>
                  </a:solidFill>
                  <a:latin typeface="Georgia"/>
                  <a:ea typeface="Cambria"/>
                  <a:cs typeface="Times New Roman"/>
                </a:endParaRPr>
              </a:p>
            </p:txBody>
          </p:sp>
          <p:cxnSp>
            <p:nvCxnSpPr>
              <p:cNvPr id="99" name="Straight Connector 98"/>
              <p:cNvCxnSpPr/>
              <p:nvPr/>
            </p:nvCxnSpPr>
            <p:spPr>
              <a:xfrm flipV="1">
                <a:off x="621505" y="49006"/>
                <a:ext cx="0" cy="35909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Straight Connector 99"/>
              <p:cNvCxnSpPr/>
              <p:nvPr/>
            </p:nvCxnSpPr>
            <p:spPr>
              <a:xfrm flipV="1">
                <a:off x="700711" y="49006"/>
                <a:ext cx="0" cy="35909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1" name="Rectangle 100"/>
              <p:cNvSpPr/>
              <p:nvPr/>
            </p:nvSpPr>
            <p:spPr>
              <a:xfrm>
                <a:off x="636426" y="52768"/>
                <a:ext cx="45719" cy="76200"/>
              </a:xfrm>
              <a:prstGeom prst="rect">
                <a:avLst/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100">
                    <a:solidFill>
                      <a:srgbClr val="0F243E"/>
                    </a:solidFill>
                    <a:latin typeface="Georgia"/>
                    <a:ea typeface="Times New Roman"/>
                    <a:cs typeface="Times New Roman"/>
                  </a:rPr>
                  <a:t> </a:t>
                </a:r>
                <a:endParaRPr lang="en-US" sz="1100">
                  <a:solidFill>
                    <a:srgbClr val="0F243E"/>
                  </a:solidFill>
                  <a:latin typeface="Georgia"/>
                  <a:ea typeface="Cambria"/>
                  <a:cs typeface="Times New Roman"/>
                </a:endParaRPr>
              </a:p>
            </p:txBody>
          </p:sp>
          <p:cxnSp>
            <p:nvCxnSpPr>
              <p:cNvPr id="102" name="Straight Connector 101"/>
              <p:cNvCxnSpPr/>
              <p:nvPr/>
            </p:nvCxnSpPr>
            <p:spPr>
              <a:xfrm>
                <a:off x="587893" y="0"/>
                <a:ext cx="145133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102"/>
              <p:cNvCxnSpPr/>
              <p:nvPr/>
            </p:nvCxnSpPr>
            <p:spPr>
              <a:xfrm>
                <a:off x="731475" y="0"/>
                <a:ext cx="0" cy="22860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Straight Connector 103"/>
              <p:cNvCxnSpPr/>
              <p:nvPr/>
            </p:nvCxnSpPr>
            <p:spPr>
              <a:xfrm>
                <a:off x="591219" y="0"/>
                <a:ext cx="0" cy="22860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104"/>
              <p:cNvCxnSpPr/>
              <p:nvPr/>
            </p:nvCxnSpPr>
            <p:spPr>
              <a:xfrm flipV="1">
                <a:off x="1335715" y="228600"/>
                <a:ext cx="0" cy="14210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105"/>
              <p:cNvCxnSpPr/>
              <p:nvPr/>
            </p:nvCxnSpPr>
            <p:spPr>
              <a:xfrm flipV="1">
                <a:off x="0" y="220475"/>
                <a:ext cx="0" cy="15022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9" name="Group 308"/>
            <p:cNvGrpSpPr/>
            <p:nvPr/>
          </p:nvGrpSpPr>
          <p:grpSpPr>
            <a:xfrm>
              <a:off x="3346446" y="3625057"/>
              <a:ext cx="1310135" cy="426748"/>
              <a:chOff x="0" y="0"/>
              <a:chExt cx="1335715" cy="435292"/>
            </a:xfrm>
          </p:grpSpPr>
          <p:grpSp>
            <p:nvGrpSpPr>
              <p:cNvPr id="310" name="Group 309"/>
              <p:cNvGrpSpPr/>
              <p:nvPr/>
            </p:nvGrpSpPr>
            <p:grpSpPr>
              <a:xfrm>
                <a:off x="0" y="370704"/>
                <a:ext cx="1335710" cy="64588"/>
                <a:chOff x="0" y="370704"/>
                <a:chExt cx="1210426" cy="54292"/>
              </a:xfrm>
              <a:solidFill>
                <a:schemeClr val="tx1"/>
              </a:solidFill>
            </p:grpSpPr>
            <p:sp>
              <p:nvSpPr>
                <p:cNvPr id="322" name="Oval 321"/>
                <p:cNvSpPr/>
                <p:nvPr/>
              </p:nvSpPr>
              <p:spPr>
                <a:xfrm>
                  <a:off x="37062" y="379277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en-US" sz="1100">
                      <a:solidFill>
                        <a:srgbClr val="0F243E"/>
                      </a:solidFill>
                      <a:latin typeface="Georgia"/>
                      <a:ea typeface="Times New Roman"/>
                      <a:cs typeface="Times New Roman"/>
                    </a:rPr>
                    <a:t> </a:t>
                  </a:r>
                  <a:endParaRPr lang="en-US" sz="1100">
                    <a:solidFill>
                      <a:srgbClr val="0F243E"/>
                    </a:solidFill>
                    <a:latin typeface="Georgia"/>
                    <a:ea typeface="Cambria"/>
                    <a:cs typeface="Times New Roman"/>
                  </a:endParaRPr>
                </a:p>
              </p:txBody>
            </p:sp>
            <p:sp>
              <p:nvSpPr>
                <p:cNvPr id="323" name="Oval 322"/>
                <p:cNvSpPr/>
                <p:nvPr/>
              </p:nvSpPr>
              <p:spPr>
                <a:xfrm>
                  <a:off x="113222" y="379277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en-US" sz="1100">
                      <a:solidFill>
                        <a:srgbClr val="0F243E"/>
                      </a:solidFill>
                      <a:latin typeface="Georgia"/>
                      <a:ea typeface="Times New Roman"/>
                      <a:cs typeface="Times New Roman"/>
                    </a:rPr>
                    <a:t> </a:t>
                  </a:r>
                  <a:endParaRPr lang="en-US" sz="1100">
                    <a:solidFill>
                      <a:srgbClr val="0F243E"/>
                    </a:solidFill>
                    <a:latin typeface="Georgia"/>
                    <a:ea typeface="Cambria"/>
                    <a:cs typeface="Times New Roman"/>
                  </a:endParaRPr>
                </a:p>
              </p:txBody>
            </p:sp>
            <p:sp>
              <p:nvSpPr>
                <p:cNvPr id="324" name="Oval 323"/>
                <p:cNvSpPr/>
                <p:nvPr/>
              </p:nvSpPr>
              <p:spPr>
                <a:xfrm>
                  <a:off x="1044105" y="379277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en-US" sz="1100">
                      <a:solidFill>
                        <a:srgbClr val="0F243E"/>
                      </a:solidFill>
                      <a:latin typeface="Georgia"/>
                      <a:ea typeface="Times New Roman"/>
                      <a:cs typeface="Times New Roman"/>
                    </a:rPr>
                    <a:t> </a:t>
                  </a:r>
                  <a:endParaRPr lang="en-US" sz="1100">
                    <a:solidFill>
                      <a:srgbClr val="0F243E"/>
                    </a:solidFill>
                    <a:latin typeface="Georgia"/>
                    <a:ea typeface="Cambria"/>
                    <a:cs typeface="Times New Roman"/>
                  </a:endParaRPr>
                </a:p>
              </p:txBody>
            </p:sp>
            <p:sp>
              <p:nvSpPr>
                <p:cNvPr id="325" name="Oval 324"/>
                <p:cNvSpPr/>
                <p:nvPr/>
              </p:nvSpPr>
              <p:spPr>
                <a:xfrm>
                  <a:off x="1120265" y="379277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en-US" sz="1100">
                      <a:solidFill>
                        <a:srgbClr val="0F243E"/>
                      </a:solidFill>
                      <a:latin typeface="Georgia"/>
                      <a:ea typeface="Times New Roman"/>
                      <a:cs typeface="Times New Roman"/>
                    </a:rPr>
                    <a:t> </a:t>
                  </a:r>
                  <a:endParaRPr lang="en-US" sz="1100">
                    <a:solidFill>
                      <a:srgbClr val="0F243E"/>
                    </a:solidFill>
                    <a:latin typeface="Georgia"/>
                    <a:ea typeface="Cambria"/>
                    <a:cs typeface="Times New Roman"/>
                  </a:endParaRPr>
                </a:p>
              </p:txBody>
            </p:sp>
            <p:cxnSp>
              <p:nvCxnSpPr>
                <p:cNvPr id="326" name="Straight Connector 325"/>
                <p:cNvCxnSpPr/>
                <p:nvPr/>
              </p:nvCxnSpPr>
              <p:spPr>
                <a:xfrm>
                  <a:off x="0" y="370704"/>
                  <a:ext cx="1210426" cy="0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7" name="Straight Connector 326"/>
                <p:cNvCxnSpPr/>
                <p:nvPr/>
              </p:nvCxnSpPr>
              <p:spPr>
                <a:xfrm>
                  <a:off x="136082" y="379277"/>
                  <a:ext cx="930883" cy="0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8" name="Straight Connector 327"/>
                <p:cNvCxnSpPr/>
                <p:nvPr/>
              </p:nvCxnSpPr>
              <p:spPr>
                <a:xfrm>
                  <a:off x="1061838" y="384515"/>
                  <a:ext cx="97368" cy="0"/>
                </a:xfrm>
                <a:prstGeom prst="line">
                  <a:avLst/>
                </a:prstGeom>
                <a:grpFill/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9" name="Straight Connector 328"/>
                <p:cNvCxnSpPr/>
                <p:nvPr/>
              </p:nvCxnSpPr>
              <p:spPr>
                <a:xfrm>
                  <a:off x="51736" y="388235"/>
                  <a:ext cx="97368" cy="0"/>
                </a:xfrm>
                <a:prstGeom prst="line">
                  <a:avLst/>
                </a:prstGeom>
                <a:grpFill/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11" name="Rectangle 310"/>
              <p:cNvSpPr/>
              <p:nvPr/>
            </p:nvSpPr>
            <p:spPr>
              <a:xfrm>
                <a:off x="91348" y="76200"/>
                <a:ext cx="1134121" cy="288550"/>
              </a:xfrm>
              <a:prstGeom prst="rect">
                <a:avLst/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100">
                    <a:solidFill>
                      <a:srgbClr val="0F243E"/>
                    </a:solidFill>
                    <a:latin typeface="Georgia"/>
                    <a:ea typeface="Times New Roman"/>
                    <a:cs typeface="Times New Roman"/>
                  </a:rPr>
                  <a:t> </a:t>
                </a:r>
                <a:endParaRPr lang="en-US" sz="1100">
                  <a:solidFill>
                    <a:srgbClr val="0F243E"/>
                  </a:solidFill>
                  <a:latin typeface="Georgia"/>
                  <a:ea typeface="Cambria"/>
                  <a:cs typeface="Times New Roman"/>
                </a:endParaRPr>
              </a:p>
            </p:txBody>
          </p:sp>
          <p:sp>
            <p:nvSpPr>
              <p:cNvPr id="312" name="Oval 311"/>
              <p:cNvSpPr/>
              <p:nvPr/>
            </p:nvSpPr>
            <p:spPr>
              <a:xfrm>
                <a:off x="1149270" y="76200"/>
                <a:ext cx="152400" cy="288550"/>
              </a:xfrm>
              <a:prstGeom prst="ellipse">
                <a:avLst/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100">
                    <a:solidFill>
                      <a:srgbClr val="0F243E"/>
                    </a:solidFill>
                    <a:latin typeface="Georgia"/>
                    <a:ea typeface="Times New Roman"/>
                    <a:cs typeface="Times New Roman"/>
                  </a:rPr>
                  <a:t> </a:t>
                </a:r>
                <a:endParaRPr lang="en-US" sz="1100">
                  <a:solidFill>
                    <a:srgbClr val="0F243E"/>
                  </a:solidFill>
                  <a:latin typeface="Georgia"/>
                  <a:ea typeface="Cambria"/>
                  <a:cs typeface="Times New Roman"/>
                </a:endParaRPr>
              </a:p>
            </p:txBody>
          </p:sp>
          <p:sp>
            <p:nvSpPr>
              <p:cNvPr id="313" name="Oval 312"/>
              <p:cNvSpPr/>
              <p:nvPr/>
            </p:nvSpPr>
            <p:spPr>
              <a:xfrm>
                <a:off x="26970" y="76200"/>
                <a:ext cx="152400" cy="288550"/>
              </a:xfrm>
              <a:prstGeom prst="ellipse">
                <a:avLst/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100">
                    <a:solidFill>
                      <a:srgbClr val="0F243E"/>
                    </a:solidFill>
                    <a:latin typeface="Georgia"/>
                    <a:ea typeface="Times New Roman"/>
                    <a:cs typeface="Times New Roman"/>
                  </a:rPr>
                  <a:t> </a:t>
                </a:r>
                <a:endParaRPr lang="en-US" sz="1100">
                  <a:solidFill>
                    <a:srgbClr val="0F243E"/>
                  </a:solidFill>
                  <a:latin typeface="Georgia"/>
                  <a:ea typeface="Cambria"/>
                  <a:cs typeface="Times New Roman"/>
                </a:endParaRPr>
              </a:p>
            </p:txBody>
          </p:sp>
          <p:cxnSp>
            <p:nvCxnSpPr>
              <p:cNvPr id="314" name="Straight Connector 313"/>
              <p:cNvCxnSpPr/>
              <p:nvPr/>
            </p:nvCxnSpPr>
            <p:spPr>
              <a:xfrm flipV="1">
                <a:off x="621505" y="49006"/>
                <a:ext cx="0" cy="35909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5" name="Straight Connector 314"/>
              <p:cNvCxnSpPr/>
              <p:nvPr/>
            </p:nvCxnSpPr>
            <p:spPr>
              <a:xfrm flipV="1">
                <a:off x="700711" y="49006"/>
                <a:ext cx="0" cy="35909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6" name="Rectangle 315"/>
              <p:cNvSpPr/>
              <p:nvPr/>
            </p:nvSpPr>
            <p:spPr>
              <a:xfrm>
                <a:off x="636426" y="52768"/>
                <a:ext cx="45719" cy="76200"/>
              </a:xfrm>
              <a:prstGeom prst="rect">
                <a:avLst/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100">
                    <a:solidFill>
                      <a:srgbClr val="0F243E"/>
                    </a:solidFill>
                    <a:latin typeface="Georgia"/>
                    <a:ea typeface="Times New Roman"/>
                    <a:cs typeface="Times New Roman"/>
                  </a:rPr>
                  <a:t> </a:t>
                </a:r>
                <a:endParaRPr lang="en-US" sz="1100">
                  <a:solidFill>
                    <a:srgbClr val="0F243E"/>
                  </a:solidFill>
                  <a:latin typeface="Georgia"/>
                  <a:ea typeface="Cambria"/>
                  <a:cs typeface="Times New Roman"/>
                </a:endParaRPr>
              </a:p>
            </p:txBody>
          </p:sp>
          <p:cxnSp>
            <p:nvCxnSpPr>
              <p:cNvPr id="317" name="Straight Connector 316"/>
              <p:cNvCxnSpPr/>
              <p:nvPr/>
            </p:nvCxnSpPr>
            <p:spPr>
              <a:xfrm>
                <a:off x="587893" y="0"/>
                <a:ext cx="145133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8" name="Straight Connector 317"/>
              <p:cNvCxnSpPr/>
              <p:nvPr/>
            </p:nvCxnSpPr>
            <p:spPr>
              <a:xfrm>
                <a:off x="731475" y="0"/>
                <a:ext cx="0" cy="22860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9" name="Straight Connector 318"/>
              <p:cNvCxnSpPr/>
              <p:nvPr/>
            </p:nvCxnSpPr>
            <p:spPr>
              <a:xfrm>
                <a:off x="591219" y="0"/>
                <a:ext cx="0" cy="22860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0" name="Straight Connector 319"/>
              <p:cNvCxnSpPr/>
              <p:nvPr/>
            </p:nvCxnSpPr>
            <p:spPr>
              <a:xfrm flipV="1">
                <a:off x="1335715" y="228600"/>
                <a:ext cx="0" cy="14210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1" name="Straight Connector 320"/>
              <p:cNvCxnSpPr/>
              <p:nvPr/>
            </p:nvCxnSpPr>
            <p:spPr>
              <a:xfrm flipV="1">
                <a:off x="0" y="220475"/>
                <a:ext cx="0" cy="15022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0" name="Group 329"/>
            <p:cNvGrpSpPr/>
            <p:nvPr/>
          </p:nvGrpSpPr>
          <p:grpSpPr>
            <a:xfrm>
              <a:off x="4708341" y="3625057"/>
              <a:ext cx="1310135" cy="426748"/>
              <a:chOff x="0" y="0"/>
              <a:chExt cx="1335715" cy="435292"/>
            </a:xfrm>
          </p:grpSpPr>
          <p:grpSp>
            <p:nvGrpSpPr>
              <p:cNvPr id="331" name="Group 330"/>
              <p:cNvGrpSpPr/>
              <p:nvPr/>
            </p:nvGrpSpPr>
            <p:grpSpPr>
              <a:xfrm>
                <a:off x="0" y="370704"/>
                <a:ext cx="1335710" cy="64588"/>
                <a:chOff x="0" y="370704"/>
                <a:chExt cx="1210426" cy="54292"/>
              </a:xfrm>
              <a:solidFill>
                <a:schemeClr val="tx1"/>
              </a:solidFill>
            </p:grpSpPr>
            <p:sp>
              <p:nvSpPr>
                <p:cNvPr id="343" name="Oval 342"/>
                <p:cNvSpPr/>
                <p:nvPr/>
              </p:nvSpPr>
              <p:spPr>
                <a:xfrm>
                  <a:off x="37062" y="379277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en-US" sz="1100">
                      <a:solidFill>
                        <a:srgbClr val="0F243E"/>
                      </a:solidFill>
                      <a:latin typeface="Georgia"/>
                      <a:ea typeface="Times New Roman"/>
                      <a:cs typeface="Times New Roman"/>
                    </a:rPr>
                    <a:t> </a:t>
                  </a:r>
                  <a:endParaRPr lang="en-US" sz="1100">
                    <a:solidFill>
                      <a:srgbClr val="0F243E"/>
                    </a:solidFill>
                    <a:latin typeface="Georgia"/>
                    <a:ea typeface="Cambria"/>
                    <a:cs typeface="Times New Roman"/>
                  </a:endParaRPr>
                </a:p>
              </p:txBody>
            </p:sp>
            <p:sp>
              <p:nvSpPr>
                <p:cNvPr id="344" name="Oval 343"/>
                <p:cNvSpPr/>
                <p:nvPr/>
              </p:nvSpPr>
              <p:spPr>
                <a:xfrm>
                  <a:off x="113222" y="379277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en-US" sz="1100">
                      <a:solidFill>
                        <a:srgbClr val="0F243E"/>
                      </a:solidFill>
                      <a:latin typeface="Georgia"/>
                      <a:ea typeface="Times New Roman"/>
                      <a:cs typeface="Times New Roman"/>
                    </a:rPr>
                    <a:t> </a:t>
                  </a:r>
                  <a:endParaRPr lang="en-US" sz="1100">
                    <a:solidFill>
                      <a:srgbClr val="0F243E"/>
                    </a:solidFill>
                    <a:latin typeface="Georgia"/>
                    <a:ea typeface="Cambria"/>
                    <a:cs typeface="Times New Roman"/>
                  </a:endParaRPr>
                </a:p>
              </p:txBody>
            </p:sp>
            <p:sp>
              <p:nvSpPr>
                <p:cNvPr id="345" name="Oval 344"/>
                <p:cNvSpPr/>
                <p:nvPr/>
              </p:nvSpPr>
              <p:spPr>
                <a:xfrm>
                  <a:off x="1044105" y="379277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en-US" sz="1100">
                      <a:solidFill>
                        <a:srgbClr val="0F243E"/>
                      </a:solidFill>
                      <a:latin typeface="Georgia"/>
                      <a:ea typeface="Times New Roman"/>
                      <a:cs typeface="Times New Roman"/>
                    </a:rPr>
                    <a:t> </a:t>
                  </a:r>
                  <a:endParaRPr lang="en-US" sz="1100">
                    <a:solidFill>
                      <a:srgbClr val="0F243E"/>
                    </a:solidFill>
                    <a:latin typeface="Georgia"/>
                    <a:ea typeface="Cambria"/>
                    <a:cs typeface="Times New Roman"/>
                  </a:endParaRPr>
                </a:p>
              </p:txBody>
            </p:sp>
            <p:sp>
              <p:nvSpPr>
                <p:cNvPr id="346" name="Oval 345"/>
                <p:cNvSpPr/>
                <p:nvPr/>
              </p:nvSpPr>
              <p:spPr>
                <a:xfrm>
                  <a:off x="1120265" y="379277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en-US" sz="1100">
                      <a:solidFill>
                        <a:srgbClr val="0F243E"/>
                      </a:solidFill>
                      <a:latin typeface="Georgia"/>
                      <a:ea typeface="Times New Roman"/>
                      <a:cs typeface="Times New Roman"/>
                    </a:rPr>
                    <a:t> </a:t>
                  </a:r>
                  <a:endParaRPr lang="en-US" sz="1100">
                    <a:solidFill>
                      <a:srgbClr val="0F243E"/>
                    </a:solidFill>
                    <a:latin typeface="Georgia"/>
                    <a:ea typeface="Cambria"/>
                    <a:cs typeface="Times New Roman"/>
                  </a:endParaRPr>
                </a:p>
              </p:txBody>
            </p:sp>
            <p:cxnSp>
              <p:nvCxnSpPr>
                <p:cNvPr id="347" name="Straight Connector 346"/>
                <p:cNvCxnSpPr/>
                <p:nvPr/>
              </p:nvCxnSpPr>
              <p:spPr>
                <a:xfrm>
                  <a:off x="0" y="370704"/>
                  <a:ext cx="1210426" cy="0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8" name="Straight Connector 347"/>
                <p:cNvCxnSpPr/>
                <p:nvPr/>
              </p:nvCxnSpPr>
              <p:spPr>
                <a:xfrm>
                  <a:off x="136082" y="379277"/>
                  <a:ext cx="930883" cy="0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9" name="Straight Connector 348"/>
                <p:cNvCxnSpPr/>
                <p:nvPr/>
              </p:nvCxnSpPr>
              <p:spPr>
                <a:xfrm>
                  <a:off x="1061838" y="384515"/>
                  <a:ext cx="97368" cy="0"/>
                </a:xfrm>
                <a:prstGeom prst="line">
                  <a:avLst/>
                </a:prstGeom>
                <a:grpFill/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0" name="Straight Connector 349"/>
                <p:cNvCxnSpPr/>
                <p:nvPr/>
              </p:nvCxnSpPr>
              <p:spPr>
                <a:xfrm>
                  <a:off x="51736" y="388235"/>
                  <a:ext cx="97368" cy="0"/>
                </a:xfrm>
                <a:prstGeom prst="line">
                  <a:avLst/>
                </a:prstGeom>
                <a:grpFill/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32" name="Rectangle 331"/>
              <p:cNvSpPr/>
              <p:nvPr/>
            </p:nvSpPr>
            <p:spPr>
              <a:xfrm>
                <a:off x="91348" y="76200"/>
                <a:ext cx="1134121" cy="288550"/>
              </a:xfrm>
              <a:prstGeom prst="rect">
                <a:avLst/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100">
                    <a:solidFill>
                      <a:srgbClr val="0F243E"/>
                    </a:solidFill>
                    <a:latin typeface="Georgia"/>
                    <a:ea typeface="Times New Roman"/>
                    <a:cs typeface="Times New Roman"/>
                  </a:rPr>
                  <a:t> </a:t>
                </a:r>
                <a:endParaRPr lang="en-US" sz="1100">
                  <a:solidFill>
                    <a:srgbClr val="0F243E"/>
                  </a:solidFill>
                  <a:latin typeface="Georgia"/>
                  <a:ea typeface="Cambria"/>
                  <a:cs typeface="Times New Roman"/>
                </a:endParaRPr>
              </a:p>
            </p:txBody>
          </p:sp>
          <p:sp>
            <p:nvSpPr>
              <p:cNvPr id="333" name="Oval 332"/>
              <p:cNvSpPr/>
              <p:nvPr/>
            </p:nvSpPr>
            <p:spPr>
              <a:xfrm>
                <a:off x="1149270" y="76200"/>
                <a:ext cx="152400" cy="288550"/>
              </a:xfrm>
              <a:prstGeom prst="ellipse">
                <a:avLst/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100">
                    <a:solidFill>
                      <a:srgbClr val="0F243E"/>
                    </a:solidFill>
                    <a:latin typeface="Georgia"/>
                    <a:ea typeface="Times New Roman"/>
                    <a:cs typeface="Times New Roman"/>
                  </a:rPr>
                  <a:t> </a:t>
                </a:r>
                <a:endParaRPr lang="en-US" sz="1100">
                  <a:solidFill>
                    <a:srgbClr val="0F243E"/>
                  </a:solidFill>
                  <a:latin typeface="Georgia"/>
                  <a:ea typeface="Cambria"/>
                  <a:cs typeface="Times New Roman"/>
                </a:endParaRPr>
              </a:p>
            </p:txBody>
          </p:sp>
          <p:sp>
            <p:nvSpPr>
              <p:cNvPr id="334" name="Oval 333"/>
              <p:cNvSpPr/>
              <p:nvPr/>
            </p:nvSpPr>
            <p:spPr>
              <a:xfrm>
                <a:off x="26970" y="76200"/>
                <a:ext cx="152400" cy="288550"/>
              </a:xfrm>
              <a:prstGeom prst="ellipse">
                <a:avLst/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100">
                    <a:solidFill>
                      <a:srgbClr val="0F243E"/>
                    </a:solidFill>
                    <a:latin typeface="Georgia"/>
                    <a:ea typeface="Times New Roman"/>
                    <a:cs typeface="Times New Roman"/>
                  </a:rPr>
                  <a:t> </a:t>
                </a:r>
                <a:endParaRPr lang="en-US" sz="1100">
                  <a:solidFill>
                    <a:srgbClr val="0F243E"/>
                  </a:solidFill>
                  <a:latin typeface="Georgia"/>
                  <a:ea typeface="Cambria"/>
                  <a:cs typeface="Times New Roman"/>
                </a:endParaRPr>
              </a:p>
            </p:txBody>
          </p:sp>
          <p:cxnSp>
            <p:nvCxnSpPr>
              <p:cNvPr id="335" name="Straight Connector 334"/>
              <p:cNvCxnSpPr/>
              <p:nvPr/>
            </p:nvCxnSpPr>
            <p:spPr>
              <a:xfrm flipV="1">
                <a:off x="621505" y="49006"/>
                <a:ext cx="0" cy="35909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6" name="Straight Connector 335"/>
              <p:cNvCxnSpPr/>
              <p:nvPr/>
            </p:nvCxnSpPr>
            <p:spPr>
              <a:xfrm flipV="1">
                <a:off x="700711" y="49006"/>
                <a:ext cx="0" cy="35909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7" name="Rectangle 336"/>
              <p:cNvSpPr/>
              <p:nvPr/>
            </p:nvSpPr>
            <p:spPr>
              <a:xfrm>
                <a:off x="636426" y="52768"/>
                <a:ext cx="45719" cy="76200"/>
              </a:xfrm>
              <a:prstGeom prst="rect">
                <a:avLst/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100">
                    <a:solidFill>
                      <a:srgbClr val="0F243E"/>
                    </a:solidFill>
                    <a:latin typeface="Georgia"/>
                    <a:ea typeface="Times New Roman"/>
                    <a:cs typeface="Times New Roman"/>
                  </a:rPr>
                  <a:t> </a:t>
                </a:r>
                <a:endParaRPr lang="en-US" sz="1100">
                  <a:solidFill>
                    <a:srgbClr val="0F243E"/>
                  </a:solidFill>
                  <a:latin typeface="Georgia"/>
                  <a:ea typeface="Cambria"/>
                  <a:cs typeface="Times New Roman"/>
                </a:endParaRPr>
              </a:p>
            </p:txBody>
          </p:sp>
          <p:cxnSp>
            <p:nvCxnSpPr>
              <p:cNvPr id="338" name="Straight Connector 337"/>
              <p:cNvCxnSpPr/>
              <p:nvPr/>
            </p:nvCxnSpPr>
            <p:spPr>
              <a:xfrm>
                <a:off x="587893" y="0"/>
                <a:ext cx="145133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9" name="Straight Connector 338"/>
              <p:cNvCxnSpPr/>
              <p:nvPr/>
            </p:nvCxnSpPr>
            <p:spPr>
              <a:xfrm>
                <a:off x="731475" y="0"/>
                <a:ext cx="0" cy="22860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0" name="Straight Connector 339"/>
              <p:cNvCxnSpPr/>
              <p:nvPr/>
            </p:nvCxnSpPr>
            <p:spPr>
              <a:xfrm>
                <a:off x="591219" y="0"/>
                <a:ext cx="0" cy="22860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1" name="Straight Connector 340"/>
              <p:cNvCxnSpPr/>
              <p:nvPr/>
            </p:nvCxnSpPr>
            <p:spPr>
              <a:xfrm flipV="1">
                <a:off x="1335715" y="228600"/>
                <a:ext cx="0" cy="14210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2" name="Straight Connector 341"/>
              <p:cNvCxnSpPr/>
              <p:nvPr/>
            </p:nvCxnSpPr>
            <p:spPr>
              <a:xfrm flipV="1">
                <a:off x="0" y="220475"/>
                <a:ext cx="0" cy="15022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1" name="Group 350"/>
            <p:cNvGrpSpPr/>
            <p:nvPr/>
          </p:nvGrpSpPr>
          <p:grpSpPr>
            <a:xfrm>
              <a:off x="6068660" y="3625057"/>
              <a:ext cx="1310135" cy="426748"/>
              <a:chOff x="0" y="0"/>
              <a:chExt cx="1335715" cy="435292"/>
            </a:xfrm>
          </p:grpSpPr>
          <p:grpSp>
            <p:nvGrpSpPr>
              <p:cNvPr id="352" name="Group 351"/>
              <p:cNvGrpSpPr/>
              <p:nvPr/>
            </p:nvGrpSpPr>
            <p:grpSpPr>
              <a:xfrm>
                <a:off x="0" y="370704"/>
                <a:ext cx="1335710" cy="64588"/>
                <a:chOff x="0" y="370704"/>
                <a:chExt cx="1210426" cy="54292"/>
              </a:xfrm>
              <a:solidFill>
                <a:schemeClr val="tx1"/>
              </a:solidFill>
            </p:grpSpPr>
            <p:sp>
              <p:nvSpPr>
                <p:cNvPr id="364" name="Oval 363"/>
                <p:cNvSpPr/>
                <p:nvPr/>
              </p:nvSpPr>
              <p:spPr>
                <a:xfrm>
                  <a:off x="37062" y="379277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en-US" sz="1100">
                      <a:solidFill>
                        <a:srgbClr val="0F243E"/>
                      </a:solidFill>
                      <a:latin typeface="Georgia"/>
                      <a:ea typeface="Times New Roman"/>
                      <a:cs typeface="Times New Roman"/>
                    </a:rPr>
                    <a:t> </a:t>
                  </a:r>
                  <a:endParaRPr lang="en-US" sz="1100">
                    <a:solidFill>
                      <a:srgbClr val="0F243E"/>
                    </a:solidFill>
                    <a:latin typeface="Georgia"/>
                    <a:ea typeface="Cambria"/>
                    <a:cs typeface="Times New Roman"/>
                  </a:endParaRPr>
                </a:p>
              </p:txBody>
            </p:sp>
            <p:sp>
              <p:nvSpPr>
                <p:cNvPr id="365" name="Oval 364"/>
                <p:cNvSpPr/>
                <p:nvPr/>
              </p:nvSpPr>
              <p:spPr>
                <a:xfrm>
                  <a:off x="113222" y="379277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en-US" sz="1100">
                      <a:solidFill>
                        <a:srgbClr val="0F243E"/>
                      </a:solidFill>
                      <a:latin typeface="Georgia"/>
                      <a:ea typeface="Times New Roman"/>
                      <a:cs typeface="Times New Roman"/>
                    </a:rPr>
                    <a:t> </a:t>
                  </a:r>
                  <a:endParaRPr lang="en-US" sz="1100">
                    <a:solidFill>
                      <a:srgbClr val="0F243E"/>
                    </a:solidFill>
                    <a:latin typeface="Georgia"/>
                    <a:ea typeface="Cambria"/>
                    <a:cs typeface="Times New Roman"/>
                  </a:endParaRPr>
                </a:p>
              </p:txBody>
            </p:sp>
            <p:sp>
              <p:nvSpPr>
                <p:cNvPr id="366" name="Oval 365"/>
                <p:cNvSpPr/>
                <p:nvPr/>
              </p:nvSpPr>
              <p:spPr>
                <a:xfrm>
                  <a:off x="1044105" y="379277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en-US" sz="1100">
                      <a:solidFill>
                        <a:srgbClr val="0F243E"/>
                      </a:solidFill>
                      <a:latin typeface="Georgia"/>
                      <a:ea typeface="Times New Roman"/>
                      <a:cs typeface="Times New Roman"/>
                    </a:rPr>
                    <a:t> </a:t>
                  </a:r>
                  <a:endParaRPr lang="en-US" sz="1100">
                    <a:solidFill>
                      <a:srgbClr val="0F243E"/>
                    </a:solidFill>
                    <a:latin typeface="Georgia"/>
                    <a:ea typeface="Cambria"/>
                    <a:cs typeface="Times New Roman"/>
                  </a:endParaRPr>
                </a:p>
              </p:txBody>
            </p:sp>
            <p:sp>
              <p:nvSpPr>
                <p:cNvPr id="367" name="Oval 366"/>
                <p:cNvSpPr/>
                <p:nvPr/>
              </p:nvSpPr>
              <p:spPr>
                <a:xfrm>
                  <a:off x="1120265" y="379277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en-US" sz="1100">
                      <a:solidFill>
                        <a:srgbClr val="0F243E"/>
                      </a:solidFill>
                      <a:latin typeface="Georgia"/>
                      <a:ea typeface="Times New Roman"/>
                      <a:cs typeface="Times New Roman"/>
                    </a:rPr>
                    <a:t> </a:t>
                  </a:r>
                  <a:endParaRPr lang="en-US" sz="1100">
                    <a:solidFill>
                      <a:srgbClr val="0F243E"/>
                    </a:solidFill>
                    <a:latin typeface="Georgia"/>
                    <a:ea typeface="Cambria"/>
                    <a:cs typeface="Times New Roman"/>
                  </a:endParaRPr>
                </a:p>
              </p:txBody>
            </p:sp>
            <p:cxnSp>
              <p:nvCxnSpPr>
                <p:cNvPr id="368" name="Straight Connector 367"/>
                <p:cNvCxnSpPr/>
                <p:nvPr/>
              </p:nvCxnSpPr>
              <p:spPr>
                <a:xfrm>
                  <a:off x="0" y="370704"/>
                  <a:ext cx="1210426" cy="0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9" name="Straight Connector 368"/>
                <p:cNvCxnSpPr/>
                <p:nvPr/>
              </p:nvCxnSpPr>
              <p:spPr>
                <a:xfrm>
                  <a:off x="136082" y="379277"/>
                  <a:ext cx="930883" cy="0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0" name="Straight Connector 369"/>
                <p:cNvCxnSpPr/>
                <p:nvPr/>
              </p:nvCxnSpPr>
              <p:spPr>
                <a:xfrm>
                  <a:off x="1061838" y="384515"/>
                  <a:ext cx="97368" cy="0"/>
                </a:xfrm>
                <a:prstGeom prst="line">
                  <a:avLst/>
                </a:prstGeom>
                <a:grpFill/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1" name="Straight Connector 370"/>
                <p:cNvCxnSpPr/>
                <p:nvPr/>
              </p:nvCxnSpPr>
              <p:spPr>
                <a:xfrm>
                  <a:off x="51736" y="388235"/>
                  <a:ext cx="97368" cy="0"/>
                </a:xfrm>
                <a:prstGeom prst="line">
                  <a:avLst/>
                </a:prstGeom>
                <a:grpFill/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53" name="Rectangle 352"/>
              <p:cNvSpPr/>
              <p:nvPr/>
            </p:nvSpPr>
            <p:spPr>
              <a:xfrm>
                <a:off x="91348" y="76200"/>
                <a:ext cx="1134121" cy="288550"/>
              </a:xfrm>
              <a:prstGeom prst="rect">
                <a:avLst/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100">
                    <a:solidFill>
                      <a:srgbClr val="0F243E"/>
                    </a:solidFill>
                    <a:latin typeface="Georgia"/>
                    <a:ea typeface="Times New Roman"/>
                    <a:cs typeface="Times New Roman"/>
                  </a:rPr>
                  <a:t> </a:t>
                </a:r>
                <a:endParaRPr lang="en-US" sz="1100">
                  <a:solidFill>
                    <a:srgbClr val="0F243E"/>
                  </a:solidFill>
                  <a:latin typeface="Georgia"/>
                  <a:ea typeface="Cambria"/>
                  <a:cs typeface="Times New Roman"/>
                </a:endParaRPr>
              </a:p>
            </p:txBody>
          </p:sp>
          <p:sp>
            <p:nvSpPr>
              <p:cNvPr id="354" name="Oval 353"/>
              <p:cNvSpPr/>
              <p:nvPr/>
            </p:nvSpPr>
            <p:spPr>
              <a:xfrm>
                <a:off x="1149270" y="76200"/>
                <a:ext cx="152400" cy="288550"/>
              </a:xfrm>
              <a:prstGeom prst="ellipse">
                <a:avLst/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100">
                    <a:solidFill>
                      <a:srgbClr val="0F243E"/>
                    </a:solidFill>
                    <a:latin typeface="Georgia"/>
                    <a:ea typeface="Times New Roman"/>
                    <a:cs typeface="Times New Roman"/>
                  </a:rPr>
                  <a:t> </a:t>
                </a:r>
                <a:endParaRPr lang="en-US" sz="1100">
                  <a:solidFill>
                    <a:srgbClr val="0F243E"/>
                  </a:solidFill>
                  <a:latin typeface="Georgia"/>
                  <a:ea typeface="Cambria"/>
                  <a:cs typeface="Times New Roman"/>
                </a:endParaRPr>
              </a:p>
            </p:txBody>
          </p:sp>
          <p:sp>
            <p:nvSpPr>
              <p:cNvPr id="355" name="Oval 354"/>
              <p:cNvSpPr/>
              <p:nvPr/>
            </p:nvSpPr>
            <p:spPr>
              <a:xfrm>
                <a:off x="26970" y="76200"/>
                <a:ext cx="152400" cy="288550"/>
              </a:xfrm>
              <a:prstGeom prst="ellipse">
                <a:avLst/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100">
                    <a:solidFill>
                      <a:srgbClr val="0F243E"/>
                    </a:solidFill>
                    <a:latin typeface="Georgia"/>
                    <a:ea typeface="Times New Roman"/>
                    <a:cs typeface="Times New Roman"/>
                  </a:rPr>
                  <a:t> </a:t>
                </a:r>
                <a:endParaRPr lang="en-US" sz="1100">
                  <a:solidFill>
                    <a:srgbClr val="0F243E"/>
                  </a:solidFill>
                  <a:latin typeface="Georgia"/>
                  <a:ea typeface="Cambria"/>
                  <a:cs typeface="Times New Roman"/>
                </a:endParaRPr>
              </a:p>
            </p:txBody>
          </p:sp>
          <p:cxnSp>
            <p:nvCxnSpPr>
              <p:cNvPr id="356" name="Straight Connector 355"/>
              <p:cNvCxnSpPr/>
              <p:nvPr/>
            </p:nvCxnSpPr>
            <p:spPr>
              <a:xfrm flipV="1">
                <a:off x="621505" y="49006"/>
                <a:ext cx="0" cy="35909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7" name="Straight Connector 356"/>
              <p:cNvCxnSpPr/>
              <p:nvPr/>
            </p:nvCxnSpPr>
            <p:spPr>
              <a:xfrm flipV="1">
                <a:off x="700711" y="49006"/>
                <a:ext cx="0" cy="35909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8" name="Rectangle 357"/>
              <p:cNvSpPr/>
              <p:nvPr/>
            </p:nvSpPr>
            <p:spPr>
              <a:xfrm>
                <a:off x="636426" y="52768"/>
                <a:ext cx="45719" cy="76200"/>
              </a:xfrm>
              <a:prstGeom prst="rect">
                <a:avLst/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100">
                    <a:solidFill>
                      <a:srgbClr val="0F243E"/>
                    </a:solidFill>
                    <a:latin typeface="Georgia"/>
                    <a:ea typeface="Times New Roman"/>
                    <a:cs typeface="Times New Roman"/>
                  </a:rPr>
                  <a:t> </a:t>
                </a:r>
                <a:endParaRPr lang="en-US" sz="1100">
                  <a:solidFill>
                    <a:srgbClr val="0F243E"/>
                  </a:solidFill>
                  <a:latin typeface="Georgia"/>
                  <a:ea typeface="Cambria"/>
                  <a:cs typeface="Times New Roman"/>
                </a:endParaRPr>
              </a:p>
            </p:txBody>
          </p:sp>
          <p:cxnSp>
            <p:nvCxnSpPr>
              <p:cNvPr id="359" name="Straight Connector 358"/>
              <p:cNvCxnSpPr/>
              <p:nvPr/>
            </p:nvCxnSpPr>
            <p:spPr>
              <a:xfrm>
                <a:off x="587893" y="0"/>
                <a:ext cx="145133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0" name="Straight Connector 359"/>
              <p:cNvCxnSpPr/>
              <p:nvPr/>
            </p:nvCxnSpPr>
            <p:spPr>
              <a:xfrm>
                <a:off x="731475" y="0"/>
                <a:ext cx="0" cy="22860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1" name="Straight Connector 360"/>
              <p:cNvCxnSpPr/>
              <p:nvPr/>
            </p:nvCxnSpPr>
            <p:spPr>
              <a:xfrm>
                <a:off x="591219" y="0"/>
                <a:ext cx="0" cy="22860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2" name="Straight Connector 361"/>
              <p:cNvCxnSpPr/>
              <p:nvPr/>
            </p:nvCxnSpPr>
            <p:spPr>
              <a:xfrm flipV="1">
                <a:off x="1335715" y="228600"/>
                <a:ext cx="0" cy="14210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3" name="Straight Connector 362"/>
              <p:cNvCxnSpPr/>
              <p:nvPr/>
            </p:nvCxnSpPr>
            <p:spPr>
              <a:xfrm flipV="1">
                <a:off x="0" y="220475"/>
                <a:ext cx="0" cy="15022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72" name="Group 371"/>
            <p:cNvGrpSpPr/>
            <p:nvPr/>
          </p:nvGrpSpPr>
          <p:grpSpPr>
            <a:xfrm>
              <a:off x="7441797" y="3625057"/>
              <a:ext cx="1310135" cy="426748"/>
              <a:chOff x="0" y="0"/>
              <a:chExt cx="1335715" cy="435292"/>
            </a:xfrm>
          </p:grpSpPr>
          <p:grpSp>
            <p:nvGrpSpPr>
              <p:cNvPr id="373" name="Group 372"/>
              <p:cNvGrpSpPr/>
              <p:nvPr/>
            </p:nvGrpSpPr>
            <p:grpSpPr>
              <a:xfrm>
                <a:off x="0" y="370704"/>
                <a:ext cx="1335710" cy="64588"/>
                <a:chOff x="0" y="370704"/>
                <a:chExt cx="1210426" cy="54292"/>
              </a:xfrm>
              <a:solidFill>
                <a:schemeClr val="tx1"/>
              </a:solidFill>
            </p:grpSpPr>
            <p:sp>
              <p:nvSpPr>
                <p:cNvPr id="385" name="Oval 384"/>
                <p:cNvSpPr/>
                <p:nvPr/>
              </p:nvSpPr>
              <p:spPr>
                <a:xfrm>
                  <a:off x="37062" y="379277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en-US" sz="1100">
                      <a:solidFill>
                        <a:srgbClr val="0F243E"/>
                      </a:solidFill>
                      <a:latin typeface="Georgia"/>
                      <a:ea typeface="Times New Roman"/>
                      <a:cs typeface="Times New Roman"/>
                    </a:rPr>
                    <a:t> </a:t>
                  </a:r>
                  <a:endParaRPr lang="en-US" sz="1100">
                    <a:solidFill>
                      <a:srgbClr val="0F243E"/>
                    </a:solidFill>
                    <a:latin typeface="Georgia"/>
                    <a:ea typeface="Cambria"/>
                    <a:cs typeface="Times New Roman"/>
                  </a:endParaRPr>
                </a:p>
              </p:txBody>
            </p:sp>
            <p:sp>
              <p:nvSpPr>
                <p:cNvPr id="386" name="Oval 385"/>
                <p:cNvSpPr/>
                <p:nvPr/>
              </p:nvSpPr>
              <p:spPr>
                <a:xfrm>
                  <a:off x="113222" y="379277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en-US" sz="1100">
                      <a:solidFill>
                        <a:srgbClr val="0F243E"/>
                      </a:solidFill>
                      <a:latin typeface="Georgia"/>
                      <a:ea typeface="Times New Roman"/>
                      <a:cs typeface="Times New Roman"/>
                    </a:rPr>
                    <a:t> </a:t>
                  </a:r>
                  <a:endParaRPr lang="en-US" sz="1100">
                    <a:solidFill>
                      <a:srgbClr val="0F243E"/>
                    </a:solidFill>
                    <a:latin typeface="Georgia"/>
                    <a:ea typeface="Cambria"/>
                    <a:cs typeface="Times New Roman"/>
                  </a:endParaRPr>
                </a:p>
              </p:txBody>
            </p:sp>
            <p:sp>
              <p:nvSpPr>
                <p:cNvPr id="387" name="Oval 386"/>
                <p:cNvSpPr/>
                <p:nvPr/>
              </p:nvSpPr>
              <p:spPr>
                <a:xfrm>
                  <a:off x="1044105" y="379277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en-US" sz="1100">
                      <a:solidFill>
                        <a:srgbClr val="0F243E"/>
                      </a:solidFill>
                      <a:latin typeface="Georgia"/>
                      <a:ea typeface="Times New Roman"/>
                      <a:cs typeface="Times New Roman"/>
                    </a:rPr>
                    <a:t> </a:t>
                  </a:r>
                  <a:endParaRPr lang="en-US" sz="1100">
                    <a:solidFill>
                      <a:srgbClr val="0F243E"/>
                    </a:solidFill>
                    <a:latin typeface="Georgia"/>
                    <a:ea typeface="Cambria"/>
                    <a:cs typeface="Times New Roman"/>
                  </a:endParaRPr>
                </a:p>
              </p:txBody>
            </p:sp>
            <p:sp>
              <p:nvSpPr>
                <p:cNvPr id="388" name="Oval 387"/>
                <p:cNvSpPr/>
                <p:nvPr/>
              </p:nvSpPr>
              <p:spPr>
                <a:xfrm>
                  <a:off x="1120265" y="379277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en-US" sz="1100">
                      <a:solidFill>
                        <a:srgbClr val="0F243E"/>
                      </a:solidFill>
                      <a:latin typeface="Georgia"/>
                      <a:ea typeface="Times New Roman"/>
                      <a:cs typeface="Times New Roman"/>
                    </a:rPr>
                    <a:t> </a:t>
                  </a:r>
                  <a:endParaRPr lang="en-US" sz="1100">
                    <a:solidFill>
                      <a:srgbClr val="0F243E"/>
                    </a:solidFill>
                    <a:latin typeface="Georgia"/>
                    <a:ea typeface="Cambria"/>
                    <a:cs typeface="Times New Roman"/>
                  </a:endParaRPr>
                </a:p>
              </p:txBody>
            </p:sp>
            <p:cxnSp>
              <p:nvCxnSpPr>
                <p:cNvPr id="389" name="Straight Connector 388"/>
                <p:cNvCxnSpPr/>
                <p:nvPr/>
              </p:nvCxnSpPr>
              <p:spPr>
                <a:xfrm>
                  <a:off x="0" y="370704"/>
                  <a:ext cx="1210426" cy="0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0" name="Straight Connector 389"/>
                <p:cNvCxnSpPr/>
                <p:nvPr/>
              </p:nvCxnSpPr>
              <p:spPr>
                <a:xfrm>
                  <a:off x="136082" y="379277"/>
                  <a:ext cx="930883" cy="0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1" name="Straight Connector 390"/>
                <p:cNvCxnSpPr/>
                <p:nvPr/>
              </p:nvCxnSpPr>
              <p:spPr>
                <a:xfrm>
                  <a:off x="1061838" y="384515"/>
                  <a:ext cx="97368" cy="0"/>
                </a:xfrm>
                <a:prstGeom prst="line">
                  <a:avLst/>
                </a:prstGeom>
                <a:grpFill/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2" name="Straight Connector 391"/>
                <p:cNvCxnSpPr/>
                <p:nvPr/>
              </p:nvCxnSpPr>
              <p:spPr>
                <a:xfrm>
                  <a:off x="51736" y="388235"/>
                  <a:ext cx="97368" cy="0"/>
                </a:xfrm>
                <a:prstGeom prst="line">
                  <a:avLst/>
                </a:prstGeom>
                <a:grpFill/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74" name="Rectangle 373"/>
              <p:cNvSpPr/>
              <p:nvPr/>
            </p:nvSpPr>
            <p:spPr>
              <a:xfrm>
                <a:off x="91348" y="76200"/>
                <a:ext cx="1134121" cy="288550"/>
              </a:xfrm>
              <a:prstGeom prst="rect">
                <a:avLst/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100">
                    <a:solidFill>
                      <a:srgbClr val="0F243E"/>
                    </a:solidFill>
                    <a:latin typeface="Georgia"/>
                    <a:ea typeface="Times New Roman"/>
                    <a:cs typeface="Times New Roman"/>
                  </a:rPr>
                  <a:t> </a:t>
                </a:r>
                <a:endParaRPr lang="en-US" sz="1100">
                  <a:solidFill>
                    <a:srgbClr val="0F243E"/>
                  </a:solidFill>
                  <a:latin typeface="Georgia"/>
                  <a:ea typeface="Cambria"/>
                  <a:cs typeface="Times New Roman"/>
                </a:endParaRPr>
              </a:p>
            </p:txBody>
          </p:sp>
          <p:sp>
            <p:nvSpPr>
              <p:cNvPr id="375" name="Oval 374"/>
              <p:cNvSpPr/>
              <p:nvPr/>
            </p:nvSpPr>
            <p:spPr>
              <a:xfrm>
                <a:off x="1149270" y="76200"/>
                <a:ext cx="152400" cy="288550"/>
              </a:xfrm>
              <a:prstGeom prst="ellipse">
                <a:avLst/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100">
                    <a:solidFill>
                      <a:srgbClr val="0F243E"/>
                    </a:solidFill>
                    <a:latin typeface="Georgia"/>
                    <a:ea typeface="Times New Roman"/>
                    <a:cs typeface="Times New Roman"/>
                  </a:rPr>
                  <a:t> </a:t>
                </a:r>
                <a:endParaRPr lang="en-US" sz="1100">
                  <a:solidFill>
                    <a:srgbClr val="0F243E"/>
                  </a:solidFill>
                  <a:latin typeface="Georgia"/>
                  <a:ea typeface="Cambria"/>
                  <a:cs typeface="Times New Roman"/>
                </a:endParaRPr>
              </a:p>
            </p:txBody>
          </p:sp>
          <p:sp>
            <p:nvSpPr>
              <p:cNvPr id="376" name="Oval 375"/>
              <p:cNvSpPr/>
              <p:nvPr/>
            </p:nvSpPr>
            <p:spPr>
              <a:xfrm>
                <a:off x="26970" y="76200"/>
                <a:ext cx="152400" cy="288550"/>
              </a:xfrm>
              <a:prstGeom prst="ellipse">
                <a:avLst/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100">
                    <a:solidFill>
                      <a:srgbClr val="0F243E"/>
                    </a:solidFill>
                    <a:latin typeface="Georgia"/>
                    <a:ea typeface="Times New Roman"/>
                    <a:cs typeface="Times New Roman"/>
                  </a:rPr>
                  <a:t> </a:t>
                </a:r>
                <a:endParaRPr lang="en-US" sz="1100">
                  <a:solidFill>
                    <a:srgbClr val="0F243E"/>
                  </a:solidFill>
                  <a:latin typeface="Georgia"/>
                  <a:ea typeface="Cambria"/>
                  <a:cs typeface="Times New Roman"/>
                </a:endParaRPr>
              </a:p>
            </p:txBody>
          </p:sp>
          <p:cxnSp>
            <p:nvCxnSpPr>
              <p:cNvPr id="377" name="Straight Connector 376"/>
              <p:cNvCxnSpPr/>
              <p:nvPr/>
            </p:nvCxnSpPr>
            <p:spPr>
              <a:xfrm flipV="1">
                <a:off x="621505" y="49006"/>
                <a:ext cx="0" cy="35909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8" name="Straight Connector 377"/>
              <p:cNvCxnSpPr/>
              <p:nvPr/>
            </p:nvCxnSpPr>
            <p:spPr>
              <a:xfrm flipV="1">
                <a:off x="700711" y="49006"/>
                <a:ext cx="0" cy="35909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9" name="Rectangle 378"/>
              <p:cNvSpPr/>
              <p:nvPr/>
            </p:nvSpPr>
            <p:spPr>
              <a:xfrm>
                <a:off x="636426" y="52768"/>
                <a:ext cx="45719" cy="76200"/>
              </a:xfrm>
              <a:prstGeom prst="rect">
                <a:avLst/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100">
                    <a:solidFill>
                      <a:srgbClr val="0F243E"/>
                    </a:solidFill>
                    <a:latin typeface="Georgia"/>
                    <a:ea typeface="Times New Roman"/>
                    <a:cs typeface="Times New Roman"/>
                  </a:rPr>
                  <a:t> </a:t>
                </a:r>
                <a:endParaRPr lang="en-US" sz="1100">
                  <a:solidFill>
                    <a:srgbClr val="0F243E"/>
                  </a:solidFill>
                  <a:latin typeface="Georgia"/>
                  <a:ea typeface="Cambria"/>
                  <a:cs typeface="Times New Roman"/>
                </a:endParaRPr>
              </a:p>
            </p:txBody>
          </p:sp>
          <p:cxnSp>
            <p:nvCxnSpPr>
              <p:cNvPr id="380" name="Straight Connector 379"/>
              <p:cNvCxnSpPr/>
              <p:nvPr/>
            </p:nvCxnSpPr>
            <p:spPr>
              <a:xfrm>
                <a:off x="587893" y="0"/>
                <a:ext cx="145133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1" name="Straight Connector 380"/>
              <p:cNvCxnSpPr/>
              <p:nvPr/>
            </p:nvCxnSpPr>
            <p:spPr>
              <a:xfrm>
                <a:off x="731475" y="0"/>
                <a:ext cx="0" cy="22860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2" name="Straight Connector 381"/>
              <p:cNvCxnSpPr/>
              <p:nvPr/>
            </p:nvCxnSpPr>
            <p:spPr>
              <a:xfrm>
                <a:off x="591219" y="0"/>
                <a:ext cx="0" cy="22860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3" name="Straight Connector 382"/>
              <p:cNvCxnSpPr/>
              <p:nvPr/>
            </p:nvCxnSpPr>
            <p:spPr>
              <a:xfrm flipV="1">
                <a:off x="1335715" y="228600"/>
                <a:ext cx="0" cy="14210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4" name="Straight Connector 383"/>
              <p:cNvCxnSpPr/>
              <p:nvPr/>
            </p:nvCxnSpPr>
            <p:spPr>
              <a:xfrm flipV="1">
                <a:off x="0" y="220475"/>
                <a:ext cx="0" cy="15022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7" name="Straight Connector 56"/>
            <p:cNvCxnSpPr/>
            <p:nvPr/>
          </p:nvCxnSpPr>
          <p:spPr>
            <a:xfrm>
              <a:off x="1967651" y="3986463"/>
              <a:ext cx="6814039" cy="0"/>
            </a:xfrm>
            <a:prstGeom prst="line">
              <a:avLst/>
            </a:prstGeom>
            <a:ln>
              <a:solidFill>
                <a:schemeClr val="accent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Rectangle 59"/>
            <p:cNvSpPr/>
            <p:nvPr/>
          </p:nvSpPr>
          <p:spPr>
            <a:xfrm>
              <a:off x="3276665" y="3963604"/>
              <a:ext cx="96235" cy="45719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93" name="Rectangle 392"/>
            <p:cNvSpPr/>
            <p:nvPr/>
          </p:nvSpPr>
          <p:spPr>
            <a:xfrm>
              <a:off x="4639959" y="3963604"/>
              <a:ext cx="96235" cy="45719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94" name="Rectangle 393"/>
            <p:cNvSpPr/>
            <p:nvPr/>
          </p:nvSpPr>
          <p:spPr>
            <a:xfrm>
              <a:off x="5998418" y="3963604"/>
              <a:ext cx="96235" cy="45719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95" name="Rectangle 394"/>
            <p:cNvSpPr/>
            <p:nvPr/>
          </p:nvSpPr>
          <p:spPr>
            <a:xfrm>
              <a:off x="7367453" y="3963604"/>
              <a:ext cx="96235" cy="45719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96" name="Rectangle 395"/>
            <p:cNvSpPr/>
            <p:nvPr/>
          </p:nvSpPr>
          <p:spPr>
            <a:xfrm>
              <a:off x="8766598" y="3963604"/>
              <a:ext cx="48117" cy="45719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97" name="Rectangle 396"/>
            <p:cNvSpPr/>
            <p:nvPr/>
          </p:nvSpPr>
          <p:spPr>
            <a:xfrm>
              <a:off x="1941672" y="3963604"/>
              <a:ext cx="48117" cy="45719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99" name="Group 398"/>
          <p:cNvGrpSpPr/>
          <p:nvPr/>
        </p:nvGrpSpPr>
        <p:grpSpPr>
          <a:xfrm>
            <a:off x="1984945" y="4004799"/>
            <a:ext cx="841790" cy="278249"/>
            <a:chOff x="3737157" y="16546"/>
            <a:chExt cx="3765980" cy="1248940"/>
          </a:xfrm>
        </p:grpSpPr>
        <p:sp>
          <p:nvSpPr>
            <p:cNvPr id="400" name="Oval 399"/>
            <p:cNvSpPr/>
            <p:nvPr/>
          </p:nvSpPr>
          <p:spPr>
            <a:xfrm>
              <a:off x="3840060" y="943924"/>
              <a:ext cx="321562" cy="321562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401" name="Rectangle 400"/>
            <p:cNvSpPr/>
            <p:nvPr/>
          </p:nvSpPr>
          <p:spPr>
            <a:xfrm>
              <a:off x="3800892" y="977967"/>
              <a:ext cx="3510836" cy="73607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402" name="Rectangle 401"/>
            <p:cNvSpPr/>
            <p:nvPr/>
          </p:nvSpPr>
          <p:spPr>
            <a:xfrm>
              <a:off x="3737157" y="989967"/>
              <a:ext cx="45719" cy="123214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403" name="Rectangle 402"/>
            <p:cNvSpPr/>
            <p:nvPr/>
          </p:nvSpPr>
          <p:spPr>
            <a:xfrm>
              <a:off x="4357118" y="1061454"/>
              <a:ext cx="45719" cy="123213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404" name="Rectangle 403"/>
            <p:cNvSpPr/>
            <p:nvPr/>
          </p:nvSpPr>
          <p:spPr>
            <a:xfrm>
              <a:off x="4593624" y="1061454"/>
              <a:ext cx="45719" cy="123213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405" name="Rectangle 404"/>
            <p:cNvSpPr/>
            <p:nvPr/>
          </p:nvSpPr>
          <p:spPr>
            <a:xfrm flipV="1">
              <a:off x="4357117" y="958981"/>
              <a:ext cx="282522" cy="125332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cxnSp>
          <p:nvCxnSpPr>
            <p:cNvPr id="406" name="Straight Connector 405"/>
            <p:cNvCxnSpPr/>
            <p:nvPr/>
          </p:nvCxnSpPr>
          <p:spPr>
            <a:xfrm>
              <a:off x="4356268" y="1184667"/>
              <a:ext cx="284026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7" name="Straight Connector 406"/>
            <p:cNvCxnSpPr/>
            <p:nvPr/>
          </p:nvCxnSpPr>
          <p:spPr>
            <a:xfrm flipV="1">
              <a:off x="4259599" y="1089560"/>
              <a:ext cx="0" cy="11728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8" name="Diagonal Stripe 407"/>
            <p:cNvSpPr/>
            <p:nvPr/>
          </p:nvSpPr>
          <p:spPr>
            <a:xfrm flipH="1">
              <a:off x="4135267" y="887730"/>
              <a:ext cx="124331" cy="216975"/>
            </a:xfrm>
            <a:prstGeom prst="diagStripe">
              <a:avLst>
                <a:gd name="adj" fmla="val 82372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409" name="Flowchart: Manual Input 408"/>
            <p:cNvSpPr/>
            <p:nvPr/>
          </p:nvSpPr>
          <p:spPr>
            <a:xfrm>
              <a:off x="3789917" y="578862"/>
              <a:ext cx="46342" cy="66675"/>
            </a:xfrm>
            <a:prstGeom prst="flowChartManualInpu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410" name="Flowchart: Manual Input 409"/>
            <p:cNvSpPr/>
            <p:nvPr/>
          </p:nvSpPr>
          <p:spPr>
            <a:xfrm>
              <a:off x="3836259" y="521696"/>
              <a:ext cx="423339" cy="290540"/>
            </a:xfrm>
            <a:prstGeom prst="flowChartManualInpu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411" name="Rectangle 410"/>
            <p:cNvSpPr/>
            <p:nvPr/>
          </p:nvSpPr>
          <p:spPr>
            <a:xfrm>
              <a:off x="3790540" y="645537"/>
              <a:ext cx="45719" cy="353070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412" name="Rectangle 411"/>
            <p:cNvSpPr/>
            <p:nvPr/>
          </p:nvSpPr>
          <p:spPr>
            <a:xfrm flipV="1">
              <a:off x="3836259" y="612197"/>
              <a:ext cx="846654" cy="386405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413" name="Rectangle 412"/>
            <p:cNvSpPr/>
            <p:nvPr/>
          </p:nvSpPr>
          <p:spPr>
            <a:xfrm>
              <a:off x="4623338" y="1067986"/>
              <a:ext cx="1834120" cy="4571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414" name="Flowchart: Manual Input 413"/>
            <p:cNvSpPr/>
            <p:nvPr/>
          </p:nvSpPr>
          <p:spPr>
            <a:xfrm flipH="1" flipV="1">
              <a:off x="4429418" y="1047848"/>
              <a:ext cx="215767" cy="88651"/>
            </a:xfrm>
            <a:prstGeom prst="flowChartManualInpu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415" name="Rectangle 414"/>
            <p:cNvSpPr/>
            <p:nvPr/>
          </p:nvSpPr>
          <p:spPr>
            <a:xfrm>
              <a:off x="3976657" y="961432"/>
              <a:ext cx="456009" cy="17982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416" name="Rounded Rectangle 415"/>
            <p:cNvSpPr/>
            <p:nvPr/>
          </p:nvSpPr>
          <p:spPr>
            <a:xfrm>
              <a:off x="3957848" y="1093123"/>
              <a:ext cx="273708" cy="61607"/>
            </a:xfrm>
            <a:prstGeom prst="roundRect">
              <a:avLst>
                <a:gd name="adj" fmla="val 35993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417" name="Right Triangle 416"/>
            <p:cNvSpPr/>
            <p:nvPr/>
          </p:nvSpPr>
          <p:spPr>
            <a:xfrm rot="16200000">
              <a:off x="4104291" y="393880"/>
              <a:ext cx="342778" cy="93857"/>
            </a:xfrm>
            <a:prstGeom prst="rtTriangle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418" name="Rounded Rectangle 417"/>
            <p:cNvSpPr/>
            <p:nvPr/>
          </p:nvSpPr>
          <p:spPr>
            <a:xfrm>
              <a:off x="4322608" y="252594"/>
              <a:ext cx="360305" cy="624655"/>
            </a:xfrm>
            <a:prstGeom prst="roundRect">
              <a:avLst>
                <a:gd name="adj" fmla="val 8472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grpSp>
          <p:nvGrpSpPr>
            <p:cNvPr id="419" name="Group 418"/>
            <p:cNvGrpSpPr/>
            <p:nvPr/>
          </p:nvGrpSpPr>
          <p:grpSpPr>
            <a:xfrm>
              <a:off x="4742159" y="16546"/>
              <a:ext cx="126221" cy="927378"/>
              <a:chOff x="4742159" y="16546"/>
              <a:chExt cx="126221" cy="1120481"/>
            </a:xfrm>
          </p:grpSpPr>
          <p:sp>
            <p:nvSpPr>
              <p:cNvPr id="454" name="Rectangle 453"/>
              <p:cNvSpPr/>
              <p:nvPr/>
            </p:nvSpPr>
            <p:spPr>
              <a:xfrm rot="16200000">
                <a:off x="4245670" y="594818"/>
                <a:ext cx="1038698" cy="45719"/>
              </a:xfrm>
              <a:prstGeom prst="rect">
                <a:avLst/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100">
                    <a:solidFill>
                      <a:srgbClr val="0F243E"/>
                    </a:solidFill>
                    <a:latin typeface="Georgia"/>
                    <a:ea typeface="Times New Roman"/>
                    <a:cs typeface="Times New Roman"/>
                  </a:rPr>
                  <a:t> </a:t>
                </a:r>
                <a:endParaRPr lang="en-US" sz="1100">
                  <a:solidFill>
                    <a:srgbClr val="0F243E"/>
                  </a:solidFill>
                  <a:latin typeface="Georgia"/>
                  <a:ea typeface="Cambria"/>
                  <a:cs typeface="Times New Roman"/>
                </a:endParaRPr>
              </a:p>
            </p:txBody>
          </p:sp>
          <p:sp>
            <p:nvSpPr>
              <p:cNvPr id="455" name="Chord 454"/>
              <p:cNvSpPr/>
              <p:nvPr/>
            </p:nvSpPr>
            <p:spPr>
              <a:xfrm>
                <a:off x="4742159" y="16546"/>
                <a:ext cx="126221" cy="207563"/>
              </a:xfrm>
              <a:prstGeom prst="chord">
                <a:avLst>
                  <a:gd name="adj1" fmla="val 6215799"/>
                  <a:gd name="adj2" fmla="val 15821439"/>
                </a:avLst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100">
                    <a:solidFill>
                      <a:srgbClr val="0F243E"/>
                    </a:solidFill>
                    <a:latin typeface="Georgia"/>
                    <a:ea typeface="Times New Roman"/>
                    <a:cs typeface="Times New Roman"/>
                  </a:rPr>
                  <a:t> </a:t>
                </a:r>
                <a:endParaRPr lang="en-US" sz="1100">
                  <a:solidFill>
                    <a:srgbClr val="0F243E"/>
                  </a:solidFill>
                  <a:latin typeface="Georgia"/>
                  <a:ea typeface="Cambria"/>
                  <a:cs typeface="Times New Roman"/>
                </a:endParaRPr>
              </a:p>
            </p:txBody>
          </p:sp>
        </p:grpSp>
        <p:sp>
          <p:nvSpPr>
            <p:cNvPr id="420" name="Rectangle 419"/>
            <p:cNvSpPr/>
            <p:nvPr/>
          </p:nvSpPr>
          <p:spPr>
            <a:xfrm>
              <a:off x="4703658" y="295860"/>
              <a:ext cx="124473" cy="58138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421" name="Round Single Corner Rectangle 420"/>
            <p:cNvSpPr/>
            <p:nvPr/>
          </p:nvSpPr>
          <p:spPr>
            <a:xfrm flipV="1">
              <a:off x="4682913" y="920146"/>
              <a:ext cx="104965" cy="47249"/>
            </a:xfrm>
            <a:prstGeom prst="round1Rect">
              <a:avLst>
                <a:gd name="adj" fmla="val 33071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422" name="Rectangle 421"/>
            <p:cNvSpPr/>
            <p:nvPr/>
          </p:nvSpPr>
          <p:spPr>
            <a:xfrm>
              <a:off x="4847861" y="280524"/>
              <a:ext cx="2394246" cy="651096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423" name="Rectangle 422"/>
            <p:cNvSpPr/>
            <p:nvPr/>
          </p:nvSpPr>
          <p:spPr>
            <a:xfrm>
              <a:off x="4912564" y="891112"/>
              <a:ext cx="67336" cy="111233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424" name="Rectangle 423"/>
            <p:cNvSpPr/>
            <p:nvPr/>
          </p:nvSpPr>
          <p:spPr>
            <a:xfrm>
              <a:off x="4893372" y="188338"/>
              <a:ext cx="2326722" cy="146003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425" name="Oval 424"/>
            <p:cNvSpPr/>
            <p:nvPr/>
          </p:nvSpPr>
          <p:spPr>
            <a:xfrm>
              <a:off x="5985719" y="943357"/>
              <a:ext cx="321562" cy="321562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426" name="Rectangle 425"/>
            <p:cNvSpPr/>
            <p:nvPr/>
          </p:nvSpPr>
          <p:spPr>
            <a:xfrm>
              <a:off x="5465324" y="874904"/>
              <a:ext cx="330551" cy="86528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427" name="Rectangle 426"/>
            <p:cNvSpPr/>
            <p:nvPr/>
          </p:nvSpPr>
          <p:spPr>
            <a:xfrm>
              <a:off x="5506764" y="954496"/>
              <a:ext cx="267968" cy="241668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428" name="Rectangle 427"/>
            <p:cNvSpPr/>
            <p:nvPr/>
          </p:nvSpPr>
          <p:spPr>
            <a:xfrm>
              <a:off x="5398830" y="866337"/>
              <a:ext cx="45719" cy="160781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429" name="Rectangle 428"/>
            <p:cNvSpPr/>
            <p:nvPr/>
          </p:nvSpPr>
          <p:spPr>
            <a:xfrm>
              <a:off x="5294939" y="865090"/>
              <a:ext cx="45719" cy="160781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430" name="Oval 429"/>
            <p:cNvSpPr/>
            <p:nvPr/>
          </p:nvSpPr>
          <p:spPr>
            <a:xfrm>
              <a:off x="4840560" y="1107611"/>
              <a:ext cx="70896" cy="70896"/>
            </a:xfrm>
            <a:prstGeom prst="ellipse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431" name="Oval 430"/>
            <p:cNvSpPr/>
            <p:nvPr/>
          </p:nvSpPr>
          <p:spPr>
            <a:xfrm>
              <a:off x="4952866" y="1107657"/>
              <a:ext cx="70896" cy="70896"/>
            </a:xfrm>
            <a:prstGeom prst="ellipse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432" name="Rectangle 431"/>
            <p:cNvSpPr/>
            <p:nvPr/>
          </p:nvSpPr>
          <p:spPr>
            <a:xfrm>
              <a:off x="4941434" y="958208"/>
              <a:ext cx="353505" cy="4571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433" name="Oval 432"/>
            <p:cNvSpPr/>
            <p:nvPr/>
          </p:nvSpPr>
          <p:spPr>
            <a:xfrm>
              <a:off x="6365395" y="942465"/>
              <a:ext cx="321562" cy="321562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434" name="Oval 433"/>
            <p:cNvSpPr/>
            <p:nvPr/>
          </p:nvSpPr>
          <p:spPr>
            <a:xfrm>
              <a:off x="6734553" y="910749"/>
              <a:ext cx="269589" cy="269589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435" name="Rectangle 434"/>
            <p:cNvSpPr/>
            <p:nvPr/>
          </p:nvSpPr>
          <p:spPr>
            <a:xfrm>
              <a:off x="7131614" y="876002"/>
              <a:ext cx="67336" cy="111233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436" name="Diagonal Stripe 435"/>
            <p:cNvSpPr/>
            <p:nvPr/>
          </p:nvSpPr>
          <p:spPr>
            <a:xfrm flipH="1">
              <a:off x="6992573" y="883158"/>
              <a:ext cx="124331" cy="216975"/>
            </a:xfrm>
            <a:prstGeom prst="diagStripe">
              <a:avLst>
                <a:gd name="adj" fmla="val 82372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437" name="Diagonal Stripe 436"/>
            <p:cNvSpPr/>
            <p:nvPr/>
          </p:nvSpPr>
          <p:spPr>
            <a:xfrm>
              <a:off x="5866215" y="887729"/>
              <a:ext cx="124331" cy="216975"/>
            </a:xfrm>
            <a:prstGeom prst="diagStripe">
              <a:avLst>
                <a:gd name="adj" fmla="val 82372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 dirty="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 dirty="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cxnSp>
          <p:nvCxnSpPr>
            <p:cNvPr id="438" name="Straight Connector 437"/>
            <p:cNvCxnSpPr/>
            <p:nvPr/>
          </p:nvCxnSpPr>
          <p:spPr>
            <a:xfrm flipV="1">
              <a:off x="7116904" y="1087905"/>
              <a:ext cx="0" cy="11728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9" name="Snip Same Side Corner Rectangle 438"/>
            <p:cNvSpPr/>
            <p:nvPr/>
          </p:nvSpPr>
          <p:spPr>
            <a:xfrm>
              <a:off x="5908540" y="887730"/>
              <a:ext cx="1146198" cy="201830"/>
            </a:xfrm>
            <a:prstGeom prst="snip2SameRect">
              <a:avLst>
                <a:gd name="adj1" fmla="val 50000"/>
                <a:gd name="adj2" fmla="val 0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 dirty="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 dirty="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440" name="Rectangle 439"/>
            <p:cNvSpPr/>
            <p:nvPr/>
          </p:nvSpPr>
          <p:spPr>
            <a:xfrm>
              <a:off x="5795876" y="822071"/>
              <a:ext cx="123542" cy="145643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 dirty="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 dirty="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441" name="Rectangle 440"/>
            <p:cNvSpPr/>
            <p:nvPr/>
          </p:nvSpPr>
          <p:spPr>
            <a:xfrm>
              <a:off x="3756975" y="998608"/>
              <a:ext cx="158567" cy="59052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442" name="Rectangle 441"/>
            <p:cNvSpPr/>
            <p:nvPr/>
          </p:nvSpPr>
          <p:spPr>
            <a:xfrm>
              <a:off x="7288868" y="967889"/>
              <a:ext cx="45719" cy="123214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443" name="Oval 442"/>
            <p:cNvSpPr/>
            <p:nvPr/>
          </p:nvSpPr>
          <p:spPr>
            <a:xfrm>
              <a:off x="7170342" y="1069558"/>
              <a:ext cx="70896" cy="70896"/>
            </a:xfrm>
            <a:prstGeom prst="ellipse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444" name="Rectangle 443"/>
            <p:cNvSpPr/>
            <p:nvPr/>
          </p:nvSpPr>
          <p:spPr>
            <a:xfrm>
              <a:off x="4847862" y="985766"/>
              <a:ext cx="59416" cy="160781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445" name="Rectangle 444"/>
            <p:cNvSpPr/>
            <p:nvPr/>
          </p:nvSpPr>
          <p:spPr>
            <a:xfrm>
              <a:off x="4959060" y="984279"/>
              <a:ext cx="59416" cy="160781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 dirty="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 dirty="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446" name="Rectangle 445"/>
            <p:cNvSpPr/>
            <p:nvPr/>
          </p:nvSpPr>
          <p:spPr>
            <a:xfrm>
              <a:off x="7176498" y="998608"/>
              <a:ext cx="59416" cy="108401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447" name="Oval 446"/>
            <p:cNvSpPr/>
            <p:nvPr/>
          </p:nvSpPr>
          <p:spPr>
            <a:xfrm>
              <a:off x="7171212" y="941863"/>
              <a:ext cx="70896" cy="70896"/>
            </a:xfrm>
            <a:prstGeom prst="ellipse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448" name="Rectangle 447"/>
            <p:cNvSpPr/>
            <p:nvPr/>
          </p:nvSpPr>
          <p:spPr>
            <a:xfrm>
              <a:off x="6643799" y="943924"/>
              <a:ext cx="555151" cy="4571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449" name="Diagonal Stripe 448"/>
            <p:cNvSpPr/>
            <p:nvPr/>
          </p:nvSpPr>
          <p:spPr>
            <a:xfrm>
              <a:off x="6943823" y="130415"/>
              <a:ext cx="124331" cy="165445"/>
            </a:xfrm>
            <a:prstGeom prst="diagStripe">
              <a:avLst>
                <a:gd name="adj" fmla="val 82372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450" name="Diagonal Stripe 449"/>
            <p:cNvSpPr/>
            <p:nvPr/>
          </p:nvSpPr>
          <p:spPr>
            <a:xfrm rot="2520000">
              <a:off x="7075669" y="51416"/>
              <a:ext cx="215764" cy="196011"/>
            </a:xfrm>
            <a:prstGeom prst="diagStripe">
              <a:avLst>
                <a:gd name="adj" fmla="val 82372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451" name="Diagonal Stripe 450"/>
            <p:cNvSpPr/>
            <p:nvPr/>
          </p:nvSpPr>
          <p:spPr>
            <a:xfrm rot="1800000" flipH="1">
              <a:off x="7109963" y="172290"/>
              <a:ext cx="393174" cy="690533"/>
            </a:xfrm>
            <a:prstGeom prst="diagStripe">
              <a:avLst>
                <a:gd name="adj" fmla="val 95669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452" name="Diagonal Stripe 451"/>
            <p:cNvSpPr/>
            <p:nvPr/>
          </p:nvSpPr>
          <p:spPr>
            <a:xfrm rot="2520000">
              <a:off x="7075668" y="327183"/>
              <a:ext cx="215764" cy="196011"/>
            </a:xfrm>
            <a:prstGeom prst="diagStripe">
              <a:avLst>
                <a:gd name="adj" fmla="val 82372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453" name="Diagonal Stripe 452"/>
            <p:cNvSpPr/>
            <p:nvPr/>
          </p:nvSpPr>
          <p:spPr>
            <a:xfrm rot="2520000">
              <a:off x="7070380" y="649990"/>
              <a:ext cx="215764" cy="196011"/>
            </a:xfrm>
            <a:prstGeom prst="diagStripe">
              <a:avLst>
                <a:gd name="adj" fmla="val 82372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3805958" y="2825016"/>
            <a:ext cx="5162294" cy="664869"/>
            <a:chOff x="1246834" y="-1551731"/>
            <a:chExt cx="6303183" cy="890926"/>
          </a:xfrm>
        </p:grpSpPr>
        <p:grpSp>
          <p:nvGrpSpPr>
            <p:cNvPr id="62" name="Group 61"/>
            <p:cNvGrpSpPr/>
            <p:nvPr/>
          </p:nvGrpSpPr>
          <p:grpSpPr>
            <a:xfrm>
              <a:off x="1246834" y="-880380"/>
              <a:ext cx="2805092" cy="219575"/>
              <a:chOff x="220704" y="-1747279"/>
              <a:chExt cx="6165999" cy="219575"/>
            </a:xfrm>
          </p:grpSpPr>
          <p:sp>
            <p:nvSpPr>
              <p:cNvPr id="495" name="Rectangle 494"/>
              <p:cNvSpPr/>
              <p:nvPr/>
            </p:nvSpPr>
            <p:spPr>
              <a:xfrm>
                <a:off x="481735" y="-1747277"/>
                <a:ext cx="5840600" cy="219573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96" name="Right Triangle 495"/>
              <p:cNvSpPr/>
              <p:nvPr/>
            </p:nvSpPr>
            <p:spPr>
              <a:xfrm flipH="1" flipV="1">
                <a:off x="220704" y="-1747279"/>
                <a:ext cx="261031" cy="219573"/>
              </a:xfrm>
              <a:prstGeom prst="rtTriangle">
                <a:avLst/>
              </a:pr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97" name="Right Triangle 496"/>
              <p:cNvSpPr/>
              <p:nvPr/>
            </p:nvSpPr>
            <p:spPr>
              <a:xfrm flipV="1">
                <a:off x="6322335" y="-1747277"/>
                <a:ext cx="64368" cy="214080"/>
              </a:xfrm>
              <a:prstGeom prst="rtTriangle">
                <a:avLst/>
              </a:pr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98" name="Group 497"/>
            <p:cNvGrpSpPr/>
            <p:nvPr/>
          </p:nvGrpSpPr>
          <p:grpSpPr>
            <a:xfrm>
              <a:off x="4051927" y="-885875"/>
              <a:ext cx="3498090" cy="225069"/>
              <a:chOff x="373892" y="-1747280"/>
              <a:chExt cx="6012811" cy="219576"/>
            </a:xfrm>
          </p:grpSpPr>
          <p:sp>
            <p:nvSpPr>
              <p:cNvPr id="499" name="Rectangle 498"/>
              <p:cNvSpPr/>
              <p:nvPr/>
            </p:nvSpPr>
            <p:spPr>
              <a:xfrm>
                <a:off x="481735" y="-1747277"/>
                <a:ext cx="5840600" cy="219573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00" name="Right Triangle 499"/>
              <p:cNvSpPr/>
              <p:nvPr/>
            </p:nvSpPr>
            <p:spPr>
              <a:xfrm flipH="1" flipV="1">
                <a:off x="373892" y="-1747280"/>
                <a:ext cx="107842" cy="219573"/>
              </a:xfrm>
              <a:prstGeom prst="rtTriangle">
                <a:avLst/>
              </a:pr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01" name="Right Triangle 500"/>
              <p:cNvSpPr/>
              <p:nvPr/>
            </p:nvSpPr>
            <p:spPr>
              <a:xfrm flipV="1">
                <a:off x="6322335" y="-1747277"/>
                <a:ext cx="64368" cy="214080"/>
              </a:xfrm>
              <a:prstGeom prst="rtTriangle">
                <a:avLst/>
              </a:pr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02" name="Rounded Rectangle 501"/>
            <p:cNvSpPr/>
            <p:nvPr/>
          </p:nvSpPr>
          <p:spPr>
            <a:xfrm>
              <a:off x="1397355" y="-938313"/>
              <a:ext cx="2552931" cy="241540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3834890" y="-909625"/>
              <a:ext cx="404788" cy="47501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03" name="Rounded Rectangle 502"/>
            <p:cNvSpPr/>
            <p:nvPr/>
          </p:nvSpPr>
          <p:spPr>
            <a:xfrm>
              <a:off x="4287922" y="-938313"/>
              <a:ext cx="2552931" cy="241540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505" name="Group 504"/>
            <p:cNvGrpSpPr/>
            <p:nvPr/>
          </p:nvGrpSpPr>
          <p:grpSpPr>
            <a:xfrm>
              <a:off x="6881582" y="-1551731"/>
              <a:ext cx="514017" cy="734188"/>
              <a:chOff x="7949227" y="1778646"/>
              <a:chExt cx="514017" cy="853535"/>
            </a:xfrm>
          </p:grpSpPr>
          <p:grpSp>
            <p:nvGrpSpPr>
              <p:cNvPr id="516" name="Group 515"/>
              <p:cNvGrpSpPr/>
              <p:nvPr/>
            </p:nvGrpSpPr>
            <p:grpSpPr>
              <a:xfrm>
                <a:off x="7949227" y="2010498"/>
                <a:ext cx="514017" cy="621683"/>
                <a:chOff x="7949227" y="2010498"/>
                <a:chExt cx="514017" cy="621683"/>
              </a:xfrm>
            </p:grpSpPr>
            <p:sp>
              <p:nvSpPr>
                <p:cNvPr id="527" name="Rectangle 526"/>
                <p:cNvSpPr/>
                <p:nvPr/>
              </p:nvSpPr>
              <p:spPr>
                <a:xfrm>
                  <a:off x="8127775" y="2214449"/>
                  <a:ext cx="255674" cy="417732"/>
                </a:xfrm>
                <a:prstGeom prst="rect">
                  <a:avLst/>
                </a:prstGeom>
                <a:solidFill>
                  <a:schemeClr val="accent6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31" name="Flowchart: Manual Operation 530"/>
                <p:cNvSpPr/>
                <p:nvPr/>
              </p:nvSpPr>
              <p:spPr>
                <a:xfrm>
                  <a:off x="7949227" y="2215765"/>
                  <a:ext cx="302198" cy="416416"/>
                </a:xfrm>
                <a:prstGeom prst="flowChartManualOperation">
                  <a:avLst/>
                </a:prstGeom>
                <a:solidFill>
                  <a:schemeClr val="accent6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32" name="Flowchart: Data 531"/>
                <p:cNvSpPr/>
                <p:nvPr/>
              </p:nvSpPr>
              <p:spPr>
                <a:xfrm>
                  <a:off x="8264837" y="2116915"/>
                  <a:ext cx="198407" cy="515266"/>
                </a:xfrm>
                <a:prstGeom prst="flowChartInputOutput">
                  <a:avLst/>
                </a:prstGeom>
                <a:solidFill>
                  <a:schemeClr val="accent6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33" name="Chord 532"/>
                <p:cNvSpPr/>
                <p:nvPr/>
              </p:nvSpPr>
              <p:spPr>
                <a:xfrm>
                  <a:off x="8303655" y="2010498"/>
                  <a:ext cx="159589" cy="174307"/>
                </a:xfrm>
                <a:prstGeom prst="chord">
                  <a:avLst/>
                </a:prstGeom>
                <a:solidFill>
                  <a:schemeClr val="accent6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cxnSp>
            <p:nvCxnSpPr>
              <p:cNvPr id="518" name="Straight Connector 517"/>
              <p:cNvCxnSpPr/>
              <p:nvPr/>
            </p:nvCxnSpPr>
            <p:spPr>
              <a:xfrm flipV="1">
                <a:off x="8096865" y="1778646"/>
                <a:ext cx="83870" cy="508252"/>
              </a:xfrm>
              <a:prstGeom prst="line">
                <a:avLst/>
              </a:prstGeom>
              <a:ln>
                <a:solidFill>
                  <a:schemeClr val="accent6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9" name="Straight Connector 518"/>
              <p:cNvCxnSpPr/>
              <p:nvPr/>
            </p:nvCxnSpPr>
            <p:spPr>
              <a:xfrm flipH="1" flipV="1">
                <a:off x="8178722" y="1897993"/>
                <a:ext cx="41343" cy="557098"/>
              </a:xfrm>
              <a:prstGeom prst="line">
                <a:avLst/>
              </a:prstGeom>
              <a:ln>
                <a:solidFill>
                  <a:schemeClr val="accent6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1" name="Rectangle 520"/>
              <p:cNvSpPr/>
              <p:nvPr/>
            </p:nvSpPr>
            <p:spPr>
              <a:xfrm>
                <a:off x="8127775" y="1852274"/>
                <a:ext cx="58469" cy="45719"/>
              </a:xfrm>
              <a:prstGeom prst="rect">
                <a:avLst/>
              </a:prstGeom>
              <a:solidFill>
                <a:schemeClr val="accent6"/>
              </a:solidFill>
              <a:ln>
                <a:solidFill>
                  <a:schemeClr val="accent6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543" name="Group 542"/>
          <p:cNvGrpSpPr/>
          <p:nvPr/>
        </p:nvGrpSpPr>
        <p:grpSpPr>
          <a:xfrm>
            <a:off x="2921440" y="3253615"/>
            <a:ext cx="700123" cy="231422"/>
            <a:chOff x="3737157" y="16546"/>
            <a:chExt cx="3765980" cy="1248940"/>
          </a:xfrm>
        </p:grpSpPr>
        <p:sp>
          <p:nvSpPr>
            <p:cNvPr id="544" name="Oval 543"/>
            <p:cNvSpPr/>
            <p:nvPr/>
          </p:nvSpPr>
          <p:spPr>
            <a:xfrm>
              <a:off x="3840060" y="943924"/>
              <a:ext cx="321562" cy="321562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545" name="Rectangle 544"/>
            <p:cNvSpPr/>
            <p:nvPr/>
          </p:nvSpPr>
          <p:spPr>
            <a:xfrm>
              <a:off x="3800892" y="977967"/>
              <a:ext cx="3510836" cy="73607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546" name="Rectangle 545"/>
            <p:cNvSpPr/>
            <p:nvPr/>
          </p:nvSpPr>
          <p:spPr>
            <a:xfrm>
              <a:off x="3737157" y="989967"/>
              <a:ext cx="45719" cy="123214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547" name="Rectangle 546"/>
            <p:cNvSpPr/>
            <p:nvPr/>
          </p:nvSpPr>
          <p:spPr>
            <a:xfrm>
              <a:off x="4357118" y="1061454"/>
              <a:ext cx="45719" cy="123213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548" name="Rectangle 547"/>
            <p:cNvSpPr/>
            <p:nvPr/>
          </p:nvSpPr>
          <p:spPr>
            <a:xfrm>
              <a:off x="4593624" y="1061454"/>
              <a:ext cx="45719" cy="123213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549" name="Rectangle 548"/>
            <p:cNvSpPr/>
            <p:nvPr/>
          </p:nvSpPr>
          <p:spPr>
            <a:xfrm flipV="1">
              <a:off x="4357117" y="958981"/>
              <a:ext cx="282522" cy="125332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cxnSp>
          <p:nvCxnSpPr>
            <p:cNvPr id="550" name="Straight Connector 549"/>
            <p:cNvCxnSpPr/>
            <p:nvPr/>
          </p:nvCxnSpPr>
          <p:spPr>
            <a:xfrm>
              <a:off x="4356268" y="1184667"/>
              <a:ext cx="284026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1" name="Straight Connector 550"/>
            <p:cNvCxnSpPr/>
            <p:nvPr/>
          </p:nvCxnSpPr>
          <p:spPr>
            <a:xfrm flipV="1">
              <a:off x="4259599" y="1089560"/>
              <a:ext cx="0" cy="11728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2" name="Diagonal Stripe 551"/>
            <p:cNvSpPr/>
            <p:nvPr/>
          </p:nvSpPr>
          <p:spPr>
            <a:xfrm flipH="1">
              <a:off x="4135267" y="887730"/>
              <a:ext cx="124331" cy="216975"/>
            </a:xfrm>
            <a:prstGeom prst="diagStripe">
              <a:avLst>
                <a:gd name="adj" fmla="val 82372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553" name="Flowchart: Manual Input 552"/>
            <p:cNvSpPr/>
            <p:nvPr/>
          </p:nvSpPr>
          <p:spPr>
            <a:xfrm>
              <a:off x="3789917" y="578862"/>
              <a:ext cx="46342" cy="66675"/>
            </a:xfrm>
            <a:prstGeom prst="flowChartManualInpu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554" name="Flowchart: Manual Input 553"/>
            <p:cNvSpPr/>
            <p:nvPr/>
          </p:nvSpPr>
          <p:spPr>
            <a:xfrm>
              <a:off x="3836259" y="521696"/>
              <a:ext cx="423339" cy="290540"/>
            </a:xfrm>
            <a:prstGeom prst="flowChartManualInpu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555" name="Rectangle 554"/>
            <p:cNvSpPr/>
            <p:nvPr/>
          </p:nvSpPr>
          <p:spPr>
            <a:xfrm>
              <a:off x="3790540" y="645537"/>
              <a:ext cx="45719" cy="353070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556" name="Rectangle 555"/>
            <p:cNvSpPr/>
            <p:nvPr/>
          </p:nvSpPr>
          <p:spPr>
            <a:xfrm flipV="1">
              <a:off x="3836259" y="612197"/>
              <a:ext cx="846654" cy="386405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557" name="Rectangle 556"/>
            <p:cNvSpPr/>
            <p:nvPr/>
          </p:nvSpPr>
          <p:spPr>
            <a:xfrm>
              <a:off x="4623338" y="1067986"/>
              <a:ext cx="1834120" cy="4571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558" name="Flowchart: Manual Input 557"/>
            <p:cNvSpPr/>
            <p:nvPr/>
          </p:nvSpPr>
          <p:spPr>
            <a:xfrm flipH="1" flipV="1">
              <a:off x="4429418" y="1047848"/>
              <a:ext cx="215767" cy="88651"/>
            </a:xfrm>
            <a:prstGeom prst="flowChartManualInpu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559" name="Rectangle 558"/>
            <p:cNvSpPr/>
            <p:nvPr/>
          </p:nvSpPr>
          <p:spPr>
            <a:xfrm>
              <a:off x="3976657" y="961432"/>
              <a:ext cx="456009" cy="17982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560" name="Rounded Rectangle 559"/>
            <p:cNvSpPr/>
            <p:nvPr/>
          </p:nvSpPr>
          <p:spPr>
            <a:xfrm>
              <a:off x="3957848" y="1093123"/>
              <a:ext cx="273708" cy="61607"/>
            </a:xfrm>
            <a:prstGeom prst="roundRect">
              <a:avLst>
                <a:gd name="adj" fmla="val 35993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561" name="Right Triangle 560"/>
            <p:cNvSpPr/>
            <p:nvPr/>
          </p:nvSpPr>
          <p:spPr>
            <a:xfrm rot="16200000">
              <a:off x="4104291" y="393880"/>
              <a:ext cx="342778" cy="93857"/>
            </a:xfrm>
            <a:prstGeom prst="rtTriangle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562" name="Rounded Rectangle 561"/>
            <p:cNvSpPr/>
            <p:nvPr/>
          </p:nvSpPr>
          <p:spPr>
            <a:xfrm>
              <a:off x="4322608" y="252594"/>
              <a:ext cx="360305" cy="624655"/>
            </a:xfrm>
            <a:prstGeom prst="roundRect">
              <a:avLst>
                <a:gd name="adj" fmla="val 8472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grpSp>
          <p:nvGrpSpPr>
            <p:cNvPr id="563" name="Group 562"/>
            <p:cNvGrpSpPr/>
            <p:nvPr/>
          </p:nvGrpSpPr>
          <p:grpSpPr>
            <a:xfrm>
              <a:off x="4742159" y="16546"/>
              <a:ext cx="126221" cy="927378"/>
              <a:chOff x="4742159" y="16546"/>
              <a:chExt cx="126221" cy="1120481"/>
            </a:xfrm>
          </p:grpSpPr>
          <p:sp>
            <p:nvSpPr>
              <p:cNvPr id="598" name="Rectangle 597"/>
              <p:cNvSpPr/>
              <p:nvPr/>
            </p:nvSpPr>
            <p:spPr>
              <a:xfrm rot="16200000">
                <a:off x="4245670" y="594818"/>
                <a:ext cx="1038698" cy="45719"/>
              </a:xfrm>
              <a:prstGeom prst="rect">
                <a:avLst/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100">
                    <a:solidFill>
                      <a:srgbClr val="0F243E"/>
                    </a:solidFill>
                    <a:latin typeface="Georgia"/>
                    <a:ea typeface="Times New Roman"/>
                    <a:cs typeface="Times New Roman"/>
                  </a:rPr>
                  <a:t> </a:t>
                </a:r>
                <a:endParaRPr lang="en-US" sz="1100">
                  <a:solidFill>
                    <a:srgbClr val="0F243E"/>
                  </a:solidFill>
                  <a:latin typeface="Georgia"/>
                  <a:ea typeface="Cambria"/>
                  <a:cs typeface="Times New Roman"/>
                </a:endParaRPr>
              </a:p>
            </p:txBody>
          </p:sp>
          <p:sp>
            <p:nvSpPr>
              <p:cNvPr id="599" name="Chord 598"/>
              <p:cNvSpPr/>
              <p:nvPr/>
            </p:nvSpPr>
            <p:spPr>
              <a:xfrm>
                <a:off x="4742159" y="16546"/>
                <a:ext cx="126221" cy="207563"/>
              </a:xfrm>
              <a:prstGeom prst="chord">
                <a:avLst>
                  <a:gd name="adj1" fmla="val 6215799"/>
                  <a:gd name="adj2" fmla="val 15821439"/>
                </a:avLst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100">
                    <a:solidFill>
                      <a:srgbClr val="0F243E"/>
                    </a:solidFill>
                    <a:latin typeface="Georgia"/>
                    <a:ea typeface="Times New Roman"/>
                    <a:cs typeface="Times New Roman"/>
                  </a:rPr>
                  <a:t> </a:t>
                </a:r>
                <a:endParaRPr lang="en-US" sz="1100">
                  <a:solidFill>
                    <a:srgbClr val="0F243E"/>
                  </a:solidFill>
                  <a:latin typeface="Georgia"/>
                  <a:ea typeface="Cambria"/>
                  <a:cs typeface="Times New Roman"/>
                </a:endParaRPr>
              </a:p>
            </p:txBody>
          </p:sp>
        </p:grpSp>
        <p:sp>
          <p:nvSpPr>
            <p:cNvPr id="564" name="Rectangle 563"/>
            <p:cNvSpPr/>
            <p:nvPr/>
          </p:nvSpPr>
          <p:spPr>
            <a:xfrm>
              <a:off x="4703658" y="295860"/>
              <a:ext cx="124473" cy="58138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565" name="Round Single Corner Rectangle 564"/>
            <p:cNvSpPr/>
            <p:nvPr/>
          </p:nvSpPr>
          <p:spPr>
            <a:xfrm flipV="1">
              <a:off x="4682913" y="920146"/>
              <a:ext cx="104965" cy="47249"/>
            </a:xfrm>
            <a:prstGeom prst="round1Rect">
              <a:avLst>
                <a:gd name="adj" fmla="val 33071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566" name="Rectangle 565"/>
            <p:cNvSpPr/>
            <p:nvPr/>
          </p:nvSpPr>
          <p:spPr>
            <a:xfrm>
              <a:off x="4847861" y="280524"/>
              <a:ext cx="2394246" cy="651096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567" name="Rectangle 566"/>
            <p:cNvSpPr/>
            <p:nvPr/>
          </p:nvSpPr>
          <p:spPr>
            <a:xfrm>
              <a:off x="4912564" y="891112"/>
              <a:ext cx="67336" cy="111233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568" name="Rectangle 567"/>
            <p:cNvSpPr/>
            <p:nvPr/>
          </p:nvSpPr>
          <p:spPr>
            <a:xfrm>
              <a:off x="4893372" y="188338"/>
              <a:ext cx="2326722" cy="146003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569" name="Oval 568"/>
            <p:cNvSpPr/>
            <p:nvPr/>
          </p:nvSpPr>
          <p:spPr>
            <a:xfrm>
              <a:off x="5985719" y="943357"/>
              <a:ext cx="321562" cy="321562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570" name="Rectangle 569"/>
            <p:cNvSpPr/>
            <p:nvPr/>
          </p:nvSpPr>
          <p:spPr>
            <a:xfrm>
              <a:off x="5465324" y="874904"/>
              <a:ext cx="330551" cy="86528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571" name="Rectangle 570"/>
            <p:cNvSpPr/>
            <p:nvPr/>
          </p:nvSpPr>
          <p:spPr>
            <a:xfrm>
              <a:off x="5506764" y="954496"/>
              <a:ext cx="267968" cy="241668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572" name="Rectangle 571"/>
            <p:cNvSpPr/>
            <p:nvPr/>
          </p:nvSpPr>
          <p:spPr>
            <a:xfrm>
              <a:off x="5398830" y="866337"/>
              <a:ext cx="45719" cy="160781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573" name="Rectangle 572"/>
            <p:cNvSpPr/>
            <p:nvPr/>
          </p:nvSpPr>
          <p:spPr>
            <a:xfrm>
              <a:off x="5294939" y="865090"/>
              <a:ext cx="45719" cy="160781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574" name="Oval 573"/>
            <p:cNvSpPr/>
            <p:nvPr/>
          </p:nvSpPr>
          <p:spPr>
            <a:xfrm>
              <a:off x="4840560" y="1107611"/>
              <a:ext cx="70896" cy="70896"/>
            </a:xfrm>
            <a:prstGeom prst="ellipse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575" name="Oval 574"/>
            <p:cNvSpPr/>
            <p:nvPr/>
          </p:nvSpPr>
          <p:spPr>
            <a:xfrm>
              <a:off x="4952866" y="1107657"/>
              <a:ext cx="70896" cy="70896"/>
            </a:xfrm>
            <a:prstGeom prst="ellipse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576" name="Rectangle 575"/>
            <p:cNvSpPr/>
            <p:nvPr/>
          </p:nvSpPr>
          <p:spPr>
            <a:xfrm>
              <a:off x="4941434" y="958208"/>
              <a:ext cx="353505" cy="4571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577" name="Oval 576"/>
            <p:cNvSpPr/>
            <p:nvPr/>
          </p:nvSpPr>
          <p:spPr>
            <a:xfrm>
              <a:off x="6365395" y="942465"/>
              <a:ext cx="321562" cy="321562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578" name="Oval 577"/>
            <p:cNvSpPr/>
            <p:nvPr/>
          </p:nvSpPr>
          <p:spPr>
            <a:xfrm>
              <a:off x="6734553" y="910749"/>
              <a:ext cx="269589" cy="269589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579" name="Rectangle 578"/>
            <p:cNvSpPr/>
            <p:nvPr/>
          </p:nvSpPr>
          <p:spPr>
            <a:xfrm>
              <a:off x="7131614" y="876002"/>
              <a:ext cx="67336" cy="111233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580" name="Diagonal Stripe 579"/>
            <p:cNvSpPr/>
            <p:nvPr/>
          </p:nvSpPr>
          <p:spPr>
            <a:xfrm flipH="1">
              <a:off x="6992573" y="883158"/>
              <a:ext cx="124331" cy="216975"/>
            </a:xfrm>
            <a:prstGeom prst="diagStripe">
              <a:avLst>
                <a:gd name="adj" fmla="val 82372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581" name="Diagonal Stripe 580"/>
            <p:cNvSpPr/>
            <p:nvPr/>
          </p:nvSpPr>
          <p:spPr>
            <a:xfrm>
              <a:off x="5866215" y="887729"/>
              <a:ext cx="124331" cy="216975"/>
            </a:xfrm>
            <a:prstGeom prst="diagStripe">
              <a:avLst>
                <a:gd name="adj" fmla="val 82372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 dirty="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 dirty="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cxnSp>
          <p:nvCxnSpPr>
            <p:cNvPr id="582" name="Straight Connector 581"/>
            <p:cNvCxnSpPr/>
            <p:nvPr/>
          </p:nvCxnSpPr>
          <p:spPr>
            <a:xfrm flipV="1">
              <a:off x="7116904" y="1087905"/>
              <a:ext cx="0" cy="11728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3" name="Snip Same Side Corner Rectangle 582"/>
            <p:cNvSpPr/>
            <p:nvPr/>
          </p:nvSpPr>
          <p:spPr>
            <a:xfrm>
              <a:off x="5908540" y="887730"/>
              <a:ext cx="1146198" cy="201830"/>
            </a:xfrm>
            <a:prstGeom prst="snip2SameRect">
              <a:avLst>
                <a:gd name="adj1" fmla="val 50000"/>
                <a:gd name="adj2" fmla="val 0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 dirty="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 dirty="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584" name="Rectangle 583"/>
            <p:cNvSpPr/>
            <p:nvPr/>
          </p:nvSpPr>
          <p:spPr>
            <a:xfrm>
              <a:off x="5795876" y="822071"/>
              <a:ext cx="123542" cy="145643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 dirty="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 dirty="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585" name="Rectangle 584"/>
            <p:cNvSpPr/>
            <p:nvPr/>
          </p:nvSpPr>
          <p:spPr>
            <a:xfrm>
              <a:off x="3756975" y="998608"/>
              <a:ext cx="158567" cy="59052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586" name="Rectangle 585"/>
            <p:cNvSpPr/>
            <p:nvPr/>
          </p:nvSpPr>
          <p:spPr>
            <a:xfrm>
              <a:off x="7288868" y="967889"/>
              <a:ext cx="45719" cy="123214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587" name="Oval 586"/>
            <p:cNvSpPr/>
            <p:nvPr/>
          </p:nvSpPr>
          <p:spPr>
            <a:xfrm>
              <a:off x="7170342" y="1069558"/>
              <a:ext cx="70896" cy="70896"/>
            </a:xfrm>
            <a:prstGeom prst="ellipse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588" name="Rectangle 587"/>
            <p:cNvSpPr/>
            <p:nvPr/>
          </p:nvSpPr>
          <p:spPr>
            <a:xfrm>
              <a:off x="4847862" y="985766"/>
              <a:ext cx="59416" cy="160781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589" name="Rectangle 588"/>
            <p:cNvSpPr/>
            <p:nvPr/>
          </p:nvSpPr>
          <p:spPr>
            <a:xfrm>
              <a:off x="4959060" y="984279"/>
              <a:ext cx="59416" cy="160781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 dirty="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 dirty="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590" name="Rectangle 589"/>
            <p:cNvSpPr/>
            <p:nvPr/>
          </p:nvSpPr>
          <p:spPr>
            <a:xfrm>
              <a:off x="7176498" y="998608"/>
              <a:ext cx="59416" cy="108401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591" name="Oval 590"/>
            <p:cNvSpPr/>
            <p:nvPr/>
          </p:nvSpPr>
          <p:spPr>
            <a:xfrm>
              <a:off x="7171212" y="941863"/>
              <a:ext cx="70896" cy="70896"/>
            </a:xfrm>
            <a:prstGeom prst="ellipse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592" name="Rectangle 591"/>
            <p:cNvSpPr/>
            <p:nvPr/>
          </p:nvSpPr>
          <p:spPr>
            <a:xfrm>
              <a:off x="6643799" y="943924"/>
              <a:ext cx="555151" cy="4571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593" name="Diagonal Stripe 592"/>
            <p:cNvSpPr/>
            <p:nvPr/>
          </p:nvSpPr>
          <p:spPr>
            <a:xfrm>
              <a:off x="6943823" y="130415"/>
              <a:ext cx="124331" cy="165445"/>
            </a:xfrm>
            <a:prstGeom prst="diagStripe">
              <a:avLst>
                <a:gd name="adj" fmla="val 82372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594" name="Diagonal Stripe 593"/>
            <p:cNvSpPr/>
            <p:nvPr/>
          </p:nvSpPr>
          <p:spPr>
            <a:xfrm rot="2520000">
              <a:off x="7075669" y="51416"/>
              <a:ext cx="215764" cy="196011"/>
            </a:xfrm>
            <a:prstGeom prst="diagStripe">
              <a:avLst>
                <a:gd name="adj" fmla="val 82372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595" name="Diagonal Stripe 594"/>
            <p:cNvSpPr/>
            <p:nvPr/>
          </p:nvSpPr>
          <p:spPr>
            <a:xfrm rot="1800000" flipH="1">
              <a:off x="7109963" y="172290"/>
              <a:ext cx="393174" cy="690533"/>
            </a:xfrm>
            <a:prstGeom prst="diagStripe">
              <a:avLst>
                <a:gd name="adj" fmla="val 95669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596" name="Diagonal Stripe 595"/>
            <p:cNvSpPr/>
            <p:nvPr/>
          </p:nvSpPr>
          <p:spPr>
            <a:xfrm rot="2520000">
              <a:off x="7075668" y="327183"/>
              <a:ext cx="215764" cy="196011"/>
            </a:xfrm>
            <a:prstGeom prst="diagStripe">
              <a:avLst>
                <a:gd name="adj" fmla="val 82372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597" name="Diagonal Stripe 596"/>
            <p:cNvSpPr/>
            <p:nvPr/>
          </p:nvSpPr>
          <p:spPr>
            <a:xfrm rot="2520000">
              <a:off x="7070380" y="649990"/>
              <a:ext cx="215764" cy="196011"/>
            </a:xfrm>
            <a:prstGeom prst="diagStripe">
              <a:avLst>
                <a:gd name="adj" fmla="val 82372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</p:grpSp>
      <p:grpSp>
        <p:nvGrpSpPr>
          <p:cNvPr id="600" name="Group 599"/>
          <p:cNvGrpSpPr/>
          <p:nvPr/>
        </p:nvGrpSpPr>
        <p:grpSpPr>
          <a:xfrm>
            <a:off x="5898746" y="2392037"/>
            <a:ext cx="2490026" cy="320698"/>
            <a:chOff x="1246834" y="-1551731"/>
            <a:chExt cx="6303183" cy="890926"/>
          </a:xfrm>
          <a:solidFill>
            <a:schemeClr val="bg2">
              <a:lumMod val="20000"/>
              <a:lumOff val="80000"/>
            </a:schemeClr>
          </a:solidFill>
        </p:grpSpPr>
        <p:grpSp>
          <p:nvGrpSpPr>
            <p:cNvPr id="601" name="Group 600"/>
            <p:cNvGrpSpPr/>
            <p:nvPr/>
          </p:nvGrpSpPr>
          <p:grpSpPr>
            <a:xfrm>
              <a:off x="1246834" y="-880380"/>
              <a:ext cx="2805092" cy="219575"/>
              <a:chOff x="220704" y="-1747279"/>
              <a:chExt cx="6165999" cy="219575"/>
            </a:xfrm>
            <a:grpFill/>
          </p:grpSpPr>
          <p:sp>
            <p:nvSpPr>
              <p:cNvPr id="618" name="Rectangle 617"/>
              <p:cNvSpPr/>
              <p:nvPr/>
            </p:nvSpPr>
            <p:spPr>
              <a:xfrm>
                <a:off x="481735" y="-1747277"/>
                <a:ext cx="5840600" cy="219573"/>
              </a:xfrm>
              <a:prstGeom prst="rect">
                <a:avLst/>
              </a:prstGeom>
              <a:grpFill/>
              <a:ln>
                <a:solidFill>
                  <a:schemeClr val="bg2">
                    <a:lumMod val="20000"/>
                    <a:lumOff val="8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19" name="Right Triangle 618"/>
              <p:cNvSpPr/>
              <p:nvPr/>
            </p:nvSpPr>
            <p:spPr>
              <a:xfrm flipH="1" flipV="1">
                <a:off x="220704" y="-1747279"/>
                <a:ext cx="261031" cy="219573"/>
              </a:xfrm>
              <a:prstGeom prst="rtTriangle">
                <a:avLst/>
              </a:prstGeom>
              <a:grpFill/>
              <a:ln>
                <a:solidFill>
                  <a:schemeClr val="bg2">
                    <a:lumMod val="20000"/>
                    <a:lumOff val="8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0" name="Right Triangle 619"/>
              <p:cNvSpPr/>
              <p:nvPr/>
            </p:nvSpPr>
            <p:spPr>
              <a:xfrm flipV="1">
                <a:off x="6322335" y="-1747277"/>
                <a:ext cx="64368" cy="214080"/>
              </a:xfrm>
              <a:prstGeom prst="rtTriangle">
                <a:avLst/>
              </a:prstGeom>
              <a:grpFill/>
              <a:ln>
                <a:solidFill>
                  <a:schemeClr val="bg2">
                    <a:lumMod val="20000"/>
                    <a:lumOff val="8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02" name="Group 601"/>
            <p:cNvGrpSpPr/>
            <p:nvPr/>
          </p:nvGrpSpPr>
          <p:grpSpPr>
            <a:xfrm>
              <a:off x="4051927" y="-885875"/>
              <a:ext cx="3498090" cy="225069"/>
              <a:chOff x="373892" y="-1747280"/>
              <a:chExt cx="6012811" cy="219576"/>
            </a:xfrm>
            <a:grpFill/>
          </p:grpSpPr>
          <p:sp>
            <p:nvSpPr>
              <p:cNvPr id="615" name="Rectangle 614"/>
              <p:cNvSpPr/>
              <p:nvPr/>
            </p:nvSpPr>
            <p:spPr>
              <a:xfrm>
                <a:off x="481735" y="-1747277"/>
                <a:ext cx="5840600" cy="219573"/>
              </a:xfrm>
              <a:prstGeom prst="rect">
                <a:avLst/>
              </a:prstGeom>
              <a:grpFill/>
              <a:ln>
                <a:solidFill>
                  <a:schemeClr val="bg2">
                    <a:lumMod val="20000"/>
                    <a:lumOff val="8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16" name="Right Triangle 615"/>
              <p:cNvSpPr/>
              <p:nvPr/>
            </p:nvSpPr>
            <p:spPr>
              <a:xfrm flipH="1" flipV="1">
                <a:off x="373892" y="-1747280"/>
                <a:ext cx="107842" cy="219573"/>
              </a:xfrm>
              <a:prstGeom prst="rtTriangle">
                <a:avLst/>
              </a:prstGeom>
              <a:grpFill/>
              <a:ln>
                <a:solidFill>
                  <a:schemeClr val="bg2">
                    <a:lumMod val="20000"/>
                    <a:lumOff val="8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17" name="Right Triangle 616"/>
              <p:cNvSpPr/>
              <p:nvPr/>
            </p:nvSpPr>
            <p:spPr>
              <a:xfrm flipV="1">
                <a:off x="6322335" y="-1747277"/>
                <a:ext cx="64368" cy="214080"/>
              </a:xfrm>
              <a:prstGeom prst="rtTriangle">
                <a:avLst/>
              </a:prstGeom>
              <a:grpFill/>
              <a:ln>
                <a:solidFill>
                  <a:schemeClr val="bg2">
                    <a:lumMod val="20000"/>
                    <a:lumOff val="8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03" name="Rounded Rectangle 602"/>
            <p:cNvSpPr/>
            <p:nvPr/>
          </p:nvSpPr>
          <p:spPr>
            <a:xfrm>
              <a:off x="1397355" y="-938313"/>
              <a:ext cx="2552931" cy="241540"/>
            </a:xfrm>
            <a:prstGeom prst="roundRect">
              <a:avLst>
                <a:gd name="adj" fmla="val 50000"/>
              </a:avLst>
            </a:prstGeom>
            <a:grpFill/>
            <a:ln>
              <a:solidFill>
                <a:schemeClr val="bg2">
                  <a:lumMod val="20000"/>
                  <a:lumOff val="8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04" name="Rectangle 603"/>
            <p:cNvSpPr/>
            <p:nvPr/>
          </p:nvSpPr>
          <p:spPr>
            <a:xfrm>
              <a:off x="3834890" y="-909625"/>
              <a:ext cx="404788" cy="47501"/>
            </a:xfrm>
            <a:prstGeom prst="rect">
              <a:avLst/>
            </a:prstGeom>
            <a:grpFill/>
            <a:ln>
              <a:solidFill>
                <a:schemeClr val="bg2">
                  <a:lumMod val="20000"/>
                  <a:lumOff val="8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05" name="Rounded Rectangle 604"/>
            <p:cNvSpPr/>
            <p:nvPr/>
          </p:nvSpPr>
          <p:spPr>
            <a:xfrm>
              <a:off x="4287922" y="-938313"/>
              <a:ext cx="2552931" cy="241540"/>
            </a:xfrm>
            <a:prstGeom prst="roundRect">
              <a:avLst>
                <a:gd name="adj" fmla="val 50000"/>
              </a:avLst>
            </a:prstGeom>
            <a:grpFill/>
            <a:ln>
              <a:solidFill>
                <a:schemeClr val="bg2">
                  <a:lumMod val="20000"/>
                  <a:lumOff val="8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606" name="Group 605"/>
            <p:cNvGrpSpPr/>
            <p:nvPr/>
          </p:nvGrpSpPr>
          <p:grpSpPr>
            <a:xfrm>
              <a:off x="6881582" y="-1551731"/>
              <a:ext cx="514017" cy="734188"/>
              <a:chOff x="7949227" y="1778646"/>
              <a:chExt cx="514017" cy="853535"/>
            </a:xfrm>
            <a:grpFill/>
          </p:grpSpPr>
          <p:grpSp>
            <p:nvGrpSpPr>
              <p:cNvPr id="607" name="Group 606"/>
              <p:cNvGrpSpPr/>
              <p:nvPr/>
            </p:nvGrpSpPr>
            <p:grpSpPr>
              <a:xfrm>
                <a:off x="7949227" y="2010498"/>
                <a:ext cx="514017" cy="621683"/>
                <a:chOff x="7949227" y="2010498"/>
                <a:chExt cx="514017" cy="621683"/>
              </a:xfrm>
              <a:grpFill/>
            </p:grpSpPr>
            <p:sp>
              <p:nvSpPr>
                <p:cNvPr id="611" name="Rectangle 610"/>
                <p:cNvSpPr/>
                <p:nvPr/>
              </p:nvSpPr>
              <p:spPr>
                <a:xfrm>
                  <a:off x="8127775" y="2214449"/>
                  <a:ext cx="255674" cy="417732"/>
                </a:xfrm>
                <a:prstGeom prst="rect">
                  <a:avLst/>
                </a:prstGeom>
                <a:grpFill/>
                <a:ln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12" name="Flowchart: Manual Operation 611"/>
                <p:cNvSpPr/>
                <p:nvPr/>
              </p:nvSpPr>
              <p:spPr>
                <a:xfrm>
                  <a:off x="7949227" y="2215765"/>
                  <a:ext cx="302198" cy="416416"/>
                </a:xfrm>
                <a:prstGeom prst="flowChartManualOperation">
                  <a:avLst/>
                </a:prstGeom>
                <a:grpFill/>
                <a:ln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13" name="Flowchart: Data 612"/>
                <p:cNvSpPr/>
                <p:nvPr/>
              </p:nvSpPr>
              <p:spPr>
                <a:xfrm>
                  <a:off x="8264837" y="2116915"/>
                  <a:ext cx="198407" cy="515266"/>
                </a:xfrm>
                <a:prstGeom prst="flowChartInputOutput">
                  <a:avLst/>
                </a:prstGeom>
                <a:grpFill/>
                <a:ln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14" name="Chord 613"/>
                <p:cNvSpPr/>
                <p:nvPr/>
              </p:nvSpPr>
              <p:spPr>
                <a:xfrm>
                  <a:off x="8303655" y="2010498"/>
                  <a:ext cx="159589" cy="174307"/>
                </a:xfrm>
                <a:prstGeom prst="chord">
                  <a:avLst/>
                </a:prstGeom>
                <a:grpFill/>
                <a:ln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cxnSp>
            <p:nvCxnSpPr>
              <p:cNvPr id="608" name="Straight Connector 607"/>
              <p:cNvCxnSpPr/>
              <p:nvPr/>
            </p:nvCxnSpPr>
            <p:spPr>
              <a:xfrm flipV="1">
                <a:off x="8096865" y="1778646"/>
                <a:ext cx="83870" cy="508252"/>
              </a:xfrm>
              <a:prstGeom prst="line">
                <a:avLst/>
              </a:prstGeom>
              <a:grpFill/>
              <a:ln>
                <a:solidFill>
                  <a:schemeClr val="bg2">
                    <a:lumMod val="20000"/>
                    <a:lumOff val="8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9" name="Straight Connector 608"/>
              <p:cNvCxnSpPr/>
              <p:nvPr/>
            </p:nvCxnSpPr>
            <p:spPr>
              <a:xfrm flipH="1" flipV="1">
                <a:off x="8178722" y="1897993"/>
                <a:ext cx="41343" cy="557098"/>
              </a:xfrm>
              <a:prstGeom prst="line">
                <a:avLst/>
              </a:prstGeom>
              <a:grpFill/>
              <a:ln>
                <a:solidFill>
                  <a:schemeClr val="bg2">
                    <a:lumMod val="20000"/>
                    <a:lumOff val="8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0" name="Rectangle 609"/>
              <p:cNvSpPr/>
              <p:nvPr/>
            </p:nvSpPr>
            <p:spPr>
              <a:xfrm>
                <a:off x="8127775" y="1852274"/>
                <a:ext cx="58469" cy="45719"/>
              </a:xfrm>
              <a:prstGeom prst="rect">
                <a:avLst/>
              </a:prstGeom>
              <a:grpFill/>
              <a:ln>
                <a:solidFill>
                  <a:schemeClr val="bg2">
                    <a:lumMod val="20000"/>
                    <a:lumOff val="8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621" name="Group 620"/>
          <p:cNvGrpSpPr/>
          <p:nvPr/>
        </p:nvGrpSpPr>
        <p:grpSpPr>
          <a:xfrm>
            <a:off x="5707223" y="4665285"/>
            <a:ext cx="1355592" cy="448084"/>
            <a:chOff x="3737157" y="16546"/>
            <a:chExt cx="3765980" cy="1248940"/>
          </a:xfrm>
        </p:grpSpPr>
        <p:sp>
          <p:nvSpPr>
            <p:cNvPr id="622" name="Oval 621"/>
            <p:cNvSpPr/>
            <p:nvPr/>
          </p:nvSpPr>
          <p:spPr>
            <a:xfrm>
              <a:off x="3840060" y="943924"/>
              <a:ext cx="321562" cy="321562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623" name="Rectangle 622"/>
            <p:cNvSpPr/>
            <p:nvPr/>
          </p:nvSpPr>
          <p:spPr>
            <a:xfrm>
              <a:off x="3800892" y="977967"/>
              <a:ext cx="3510836" cy="73607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624" name="Rectangle 623"/>
            <p:cNvSpPr/>
            <p:nvPr/>
          </p:nvSpPr>
          <p:spPr>
            <a:xfrm>
              <a:off x="3737157" y="989967"/>
              <a:ext cx="45719" cy="123214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625" name="Rectangle 624"/>
            <p:cNvSpPr/>
            <p:nvPr/>
          </p:nvSpPr>
          <p:spPr>
            <a:xfrm>
              <a:off x="4357118" y="1061454"/>
              <a:ext cx="45719" cy="123213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626" name="Rectangle 625"/>
            <p:cNvSpPr/>
            <p:nvPr/>
          </p:nvSpPr>
          <p:spPr>
            <a:xfrm>
              <a:off x="4593624" y="1061454"/>
              <a:ext cx="45719" cy="123213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627" name="Rectangle 626"/>
            <p:cNvSpPr/>
            <p:nvPr/>
          </p:nvSpPr>
          <p:spPr>
            <a:xfrm flipV="1">
              <a:off x="4357117" y="958981"/>
              <a:ext cx="282522" cy="125332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cxnSp>
          <p:nvCxnSpPr>
            <p:cNvPr id="628" name="Straight Connector 627"/>
            <p:cNvCxnSpPr/>
            <p:nvPr/>
          </p:nvCxnSpPr>
          <p:spPr>
            <a:xfrm>
              <a:off x="4356268" y="1184667"/>
              <a:ext cx="284026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9" name="Straight Connector 628"/>
            <p:cNvCxnSpPr/>
            <p:nvPr/>
          </p:nvCxnSpPr>
          <p:spPr>
            <a:xfrm flipV="1">
              <a:off x="4259599" y="1089560"/>
              <a:ext cx="0" cy="11728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0" name="Diagonal Stripe 629"/>
            <p:cNvSpPr/>
            <p:nvPr/>
          </p:nvSpPr>
          <p:spPr>
            <a:xfrm flipH="1">
              <a:off x="4135267" y="887730"/>
              <a:ext cx="124331" cy="216975"/>
            </a:xfrm>
            <a:prstGeom prst="diagStripe">
              <a:avLst>
                <a:gd name="adj" fmla="val 82372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631" name="Flowchart: Manual Input 630"/>
            <p:cNvSpPr/>
            <p:nvPr/>
          </p:nvSpPr>
          <p:spPr>
            <a:xfrm>
              <a:off x="3789917" y="578862"/>
              <a:ext cx="46342" cy="66675"/>
            </a:xfrm>
            <a:prstGeom prst="flowChartManualInpu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632" name="Flowchart: Manual Input 631"/>
            <p:cNvSpPr/>
            <p:nvPr/>
          </p:nvSpPr>
          <p:spPr>
            <a:xfrm>
              <a:off x="3836259" y="521696"/>
              <a:ext cx="423339" cy="290540"/>
            </a:xfrm>
            <a:prstGeom prst="flowChartManualInpu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633" name="Rectangle 632"/>
            <p:cNvSpPr/>
            <p:nvPr/>
          </p:nvSpPr>
          <p:spPr>
            <a:xfrm>
              <a:off x="3790540" y="645537"/>
              <a:ext cx="45719" cy="353070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634" name="Rectangle 633"/>
            <p:cNvSpPr/>
            <p:nvPr/>
          </p:nvSpPr>
          <p:spPr>
            <a:xfrm flipV="1">
              <a:off x="3836259" y="612197"/>
              <a:ext cx="846654" cy="386405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635" name="Rectangle 634"/>
            <p:cNvSpPr/>
            <p:nvPr/>
          </p:nvSpPr>
          <p:spPr>
            <a:xfrm>
              <a:off x="4623338" y="1067986"/>
              <a:ext cx="1834120" cy="4571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636" name="Flowchart: Manual Input 635"/>
            <p:cNvSpPr/>
            <p:nvPr/>
          </p:nvSpPr>
          <p:spPr>
            <a:xfrm flipH="1" flipV="1">
              <a:off x="4429418" y="1047848"/>
              <a:ext cx="215767" cy="88651"/>
            </a:xfrm>
            <a:prstGeom prst="flowChartManualInpu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637" name="Rectangle 636"/>
            <p:cNvSpPr/>
            <p:nvPr/>
          </p:nvSpPr>
          <p:spPr>
            <a:xfrm>
              <a:off x="3976657" y="961432"/>
              <a:ext cx="456009" cy="17982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638" name="Rounded Rectangle 637"/>
            <p:cNvSpPr/>
            <p:nvPr/>
          </p:nvSpPr>
          <p:spPr>
            <a:xfrm>
              <a:off x="3957848" y="1093123"/>
              <a:ext cx="273708" cy="61607"/>
            </a:xfrm>
            <a:prstGeom prst="roundRect">
              <a:avLst>
                <a:gd name="adj" fmla="val 35993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639" name="Right Triangle 638"/>
            <p:cNvSpPr/>
            <p:nvPr/>
          </p:nvSpPr>
          <p:spPr>
            <a:xfrm rot="16200000">
              <a:off x="4104291" y="393880"/>
              <a:ext cx="342778" cy="93857"/>
            </a:xfrm>
            <a:prstGeom prst="rtTriangle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640" name="Rounded Rectangle 639"/>
            <p:cNvSpPr/>
            <p:nvPr/>
          </p:nvSpPr>
          <p:spPr>
            <a:xfrm>
              <a:off x="4322608" y="252594"/>
              <a:ext cx="360305" cy="624655"/>
            </a:xfrm>
            <a:prstGeom prst="roundRect">
              <a:avLst>
                <a:gd name="adj" fmla="val 8472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grpSp>
          <p:nvGrpSpPr>
            <p:cNvPr id="641" name="Group 640"/>
            <p:cNvGrpSpPr/>
            <p:nvPr/>
          </p:nvGrpSpPr>
          <p:grpSpPr>
            <a:xfrm>
              <a:off x="4742159" y="16546"/>
              <a:ext cx="126221" cy="927378"/>
              <a:chOff x="4742159" y="16546"/>
              <a:chExt cx="126221" cy="1120481"/>
            </a:xfrm>
          </p:grpSpPr>
          <p:sp>
            <p:nvSpPr>
              <p:cNvPr id="676" name="Rectangle 675"/>
              <p:cNvSpPr/>
              <p:nvPr/>
            </p:nvSpPr>
            <p:spPr>
              <a:xfrm rot="16200000">
                <a:off x="4245670" y="594818"/>
                <a:ext cx="1038698" cy="45719"/>
              </a:xfrm>
              <a:prstGeom prst="rect">
                <a:avLst/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100">
                    <a:solidFill>
                      <a:srgbClr val="0F243E"/>
                    </a:solidFill>
                    <a:latin typeface="Georgia"/>
                    <a:ea typeface="Times New Roman"/>
                    <a:cs typeface="Times New Roman"/>
                  </a:rPr>
                  <a:t> </a:t>
                </a:r>
                <a:endParaRPr lang="en-US" sz="1100">
                  <a:solidFill>
                    <a:srgbClr val="0F243E"/>
                  </a:solidFill>
                  <a:latin typeface="Georgia"/>
                  <a:ea typeface="Cambria"/>
                  <a:cs typeface="Times New Roman"/>
                </a:endParaRPr>
              </a:p>
            </p:txBody>
          </p:sp>
          <p:sp>
            <p:nvSpPr>
              <p:cNvPr id="677" name="Chord 676"/>
              <p:cNvSpPr/>
              <p:nvPr/>
            </p:nvSpPr>
            <p:spPr>
              <a:xfrm>
                <a:off x="4742159" y="16546"/>
                <a:ext cx="126221" cy="207563"/>
              </a:xfrm>
              <a:prstGeom prst="chord">
                <a:avLst>
                  <a:gd name="adj1" fmla="val 6215799"/>
                  <a:gd name="adj2" fmla="val 15821439"/>
                </a:avLst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100">
                    <a:solidFill>
                      <a:srgbClr val="0F243E"/>
                    </a:solidFill>
                    <a:latin typeface="Georgia"/>
                    <a:ea typeface="Times New Roman"/>
                    <a:cs typeface="Times New Roman"/>
                  </a:rPr>
                  <a:t> </a:t>
                </a:r>
                <a:endParaRPr lang="en-US" sz="1100">
                  <a:solidFill>
                    <a:srgbClr val="0F243E"/>
                  </a:solidFill>
                  <a:latin typeface="Georgia"/>
                  <a:ea typeface="Cambria"/>
                  <a:cs typeface="Times New Roman"/>
                </a:endParaRPr>
              </a:p>
            </p:txBody>
          </p:sp>
        </p:grpSp>
        <p:sp>
          <p:nvSpPr>
            <p:cNvPr id="642" name="Rectangle 641"/>
            <p:cNvSpPr/>
            <p:nvPr/>
          </p:nvSpPr>
          <p:spPr>
            <a:xfrm>
              <a:off x="4703658" y="295860"/>
              <a:ext cx="124473" cy="58138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643" name="Round Single Corner Rectangle 642"/>
            <p:cNvSpPr/>
            <p:nvPr/>
          </p:nvSpPr>
          <p:spPr>
            <a:xfrm flipV="1">
              <a:off x="4682913" y="920146"/>
              <a:ext cx="104965" cy="47249"/>
            </a:xfrm>
            <a:prstGeom prst="round1Rect">
              <a:avLst>
                <a:gd name="adj" fmla="val 33071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644" name="Rectangle 643"/>
            <p:cNvSpPr/>
            <p:nvPr/>
          </p:nvSpPr>
          <p:spPr>
            <a:xfrm>
              <a:off x="4847861" y="280524"/>
              <a:ext cx="2394246" cy="651096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645" name="Rectangle 644"/>
            <p:cNvSpPr/>
            <p:nvPr/>
          </p:nvSpPr>
          <p:spPr>
            <a:xfrm>
              <a:off x="4912564" y="891112"/>
              <a:ext cx="67336" cy="111233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646" name="Rectangle 645"/>
            <p:cNvSpPr/>
            <p:nvPr/>
          </p:nvSpPr>
          <p:spPr>
            <a:xfrm>
              <a:off x="4893372" y="188338"/>
              <a:ext cx="2326722" cy="146003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647" name="Oval 646"/>
            <p:cNvSpPr/>
            <p:nvPr/>
          </p:nvSpPr>
          <p:spPr>
            <a:xfrm>
              <a:off x="5985719" y="943357"/>
              <a:ext cx="321562" cy="321562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648" name="Rectangle 647"/>
            <p:cNvSpPr/>
            <p:nvPr/>
          </p:nvSpPr>
          <p:spPr>
            <a:xfrm>
              <a:off x="5465324" y="874904"/>
              <a:ext cx="330551" cy="86528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649" name="Rectangle 648"/>
            <p:cNvSpPr/>
            <p:nvPr/>
          </p:nvSpPr>
          <p:spPr>
            <a:xfrm>
              <a:off x="5506764" y="954496"/>
              <a:ext cx="267968" cy="241668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650" name="Rectangle 649"/>
            <p:cNvSpPr/>
            <p:nvPr/>
          </p:nvSpPr>
          <p:spPr>
            <a:xfrm>
              <a:off x="5398830" y="866337"/>
              <a:ext cx="45719" cy="160781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651" name="Rectangle 650"/>
            <p:cNvSpPr/>
            <p:nvPr/>
          </p:nvSpPr>
          <p:spPr>
            <a:xfrm>
              <a:off x="5294939" y="865090"/>
              <a:ext cx="45719" cy="160781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652" name="Oval 651"/>
            <p:cNvSpPr/>
            <p:nvPr/>
          </p:nvSpPr>
          <p:spPr>
            <a:xfrm>
              <a:off x="4840560" y="1107611"/>
              <a:ext cx="70896" cy="70896"/>
            </a:xfrm>
            <a:prstGeom prst="ellipse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653" name="Oval 652"/>
            <p:cNvSpPr/>
            <p:nvPr/>
          </p:nvSpPr>
          <p:spPr>
            <a:xfrm>
              <a:off x="4952866" y="1107657"/>
              <a:ext cx="70896" cy="70896"/>
            </a:xfrm>
            <a:prstGeom prst="ellipse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654" name="Rectangle 653"/>
            <p:cNvSpPr/>
            <p:nvPr/>
          </p:nvSpPr>
          <p:spPr>
            <a:xfrm>
              <a:off x="4941434" y="958208"/>
              <a:ext cx="353505" cy="4571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655" name="Oval 654"/>
            <p:cNvSpPr/>
            <p:nvPr/>
          </p:nvSpPr>
          <p:spPr>
            <a:xfrm>
              <a:off x="6365395" y="942465"/>
              <a:ext cx="321562" cy="321562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656" name="Oval 655"/>
            <p:cNvSpPr/>
            <p:nvPr/>
          </p:nvSpPr>
          <p:spPr>
            <a:xfrm>
              <a:off x="6734553" y="910749"/>
              <a:ext cx="269589" cy="269589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657" name="Rectangle 656"/>
            <p:cNvSpPr/>
            <p:nvPr/>
          </p:nvSpPr>
          <p:spPr>
            <a:xfrm>
              <a:off x="7131614" y="876002"/>
              <a:ext cx="67336" cy="111233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658" name="Diagonal Stripe 657"/>
            <p:cNvSpPr/>
            <p:nvPr/>
          </p:nvSpPr>
          <p:spPr>
            <a:xfrm flipH="1">
              <a:off x="6992573" y="883158"/>
              <a:ext cx="124331" cy="216975"/>
            </a:xfrm>
            <a:prstGeom prst="diagStripe">
              <a:avLst>
                <a:gd name="adj" fmla="val 82372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659" name="Diagonal Stripe 658"/>
            <p:cNvSpPr/>
            <p:nvPr/>
          </p:nvSpPr>
          <p:spPr>
            <a:xfrm>
              <a:off x="5866215" y="887729"/>
              <a:ext cx="124331" cy="216975"/>
            </a:xfrm>
            <a:prstGeom prst="diagStripe">
              <a:avLst>
                <a:gd name="adj" fmla="val 82372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cxnSp>
          <p:nvCxnSpPr>
            <p:cNvPr id="660" name="Straight Connector 659"/>
            <p:cNvCxnSpPr/>
            <p:nvPr/>
          </p:nvCxnSpPr>
          <p:spPr>
            <a:xfrm flipV="1">
              <a:off x="7116904" y="1087905"/>
              <a:ext cx="0" cy="11728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1" name="Snip Same Side Corner Rectangle 660"/>
            <p:cNvSpPr/>
            <p:nvPr/>
          </p:nvSpPr>
          <p:spPr>
            <a:xfrm>
              <a:off x="5908540" y="887730"/>
              <a:ext cx="1146198" cy="201830"/>
            </a:xfrm>
            <a:prstGeom prst="snip2SameRect">
              <a:avLst>
                <a:gd name="adj1" fmla="val 50000"/>
                <a:gd name="adj2" fmla="val 0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 dirty="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 dirty="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662" name="Rectangle 661"/>
            <p:cNvSpPr/>
            <p:nvPr/>
          </p:nvSpPr>
          <p:spPr>
            <a:xfrm>
              <a:off x="5795876" y="822071"/>
              <a:ext cx="123542" cy="145643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663" name="Rectangle 662"/>
            <p:cNvSpPr/>
            <p:nvPr/>
          </p:nvSpPr>
          <p:spPr>
            <a:xfrm>
              <a:off x="3756975" y="998608"/>
              <a:ext cx="158567" cy="59052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664" name="Rectangle 663"/>
            <p:cNvSpPr/>
            <p:nvPr/>
          </p:nvSpPr>
          <p:spPr>
            <a:xfrm>
              <a:off x="7288868" y="967889"/>
              <a:ext cx="45719" cy="123214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665" name="Oval 664"/>
            <p:cNvSpPr/>
            <p:nvPr/>
          </p:nvSpPr>
          <p:spPr>
            <a:xfrm>
              <a:off x="7170342" y="1069558"/>
              <a:ext cx="70896" cy="70896"/>
            </a:xfrm>
            <a:prstGeom prst="ellipse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666" name="Rectangle 665"/>
            <p:cNvSpPr/>
            <p:nvPr/>
          </p:nvSpPr>
          <p:spPr>
            <a:xfrm>
              <a:off x="4847862" y="985766"/>
              <a:ext cx="59416" cy="160781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667" name="Rectangle 666"/>
            <p:cNvSpPr/>
            <p:nvPr/>
          </p:nvSpPr>
          <p:spPr>
            <a:xfrm>
              <a:off x="4959060" y="984279"/>
              <a:ext cx="59416" cy="160781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 dirty="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 dirty="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668" name="Rectangle 667"/>
            <p:cNvSpPr/>
            <p:nvPr/>
          </p:nvSpPr>
          <p:spPr>
            <a:xfrm>
              <a:off x="7176498" y="998608"/>
              <a:ext cx="59416" cy="108401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669" name="Oval 668"/>
            <p:cNvSpPr/>
            <p:nvPr/>
          </p:nvSpPr>
          <p:spPr>
            <a:xfrm>
              <a:off x="7171212" y="941863"/>
              <a:ext cx="70896" cy="70896"/>
            </a:xfrm>
            <a:prstGeom prst="ellipse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670" name="Rectangle 669"/>
            <p:cNvSpPr/>
            <p:nvPr/>
          </p:nvSpPr>
          <p:spPr>
            <a:xfrm>
              <a:off x="6643799" y="943924"/>
              <a:ext cx="555151" cy="4571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671" name="Diagonal Stripe 670"/>
            <p:cNvSpPr/>
            <p:nvPr/>
          </p:nvSpPr>
          <p:spPr>
            <a:xfrm>
              <a:off x="6943823" y="130415"/>
              <a:ext cx="124331" cy="165445"/>
            </a:xfrm>
            <a:prstGeom prst="diagStripe">
              <a:avLst>
                <a:gd name="adj" fmla="val 82372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672" name="Diagonal Stripe 671"/>
            <p:cNvSpPr/>
            <p:nvPr/>
          </p:nvSpPr>
          <p:spPr>
            <a:xfrm rot="2520000">
              <a:off x="7075669" y="51416"/>
              <a:ext cx="215764" cy="196011"/>
            </a:xfrm>
            <a:prstGeom prst="diagStripe">
              <a:avLst>
                <a:gd name="adj" fmla="val 82372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673" name="Diagonal Stripe 672"/>
            <p:cNvSpPr/>
            <p:nvPr/>
          </p:nvSpPr>
          <p:spPr>
            <a:xfrm rot="1800000" flipH="1">
              <a:off x="7109963" y="172290"/>
              <a:ext cx="393174" cy="690533"/>
            </a:xfrm>
            <a:prstGeom prst="diagStripe">
              <a:avLst>
                <a:gd name="adj" fmla="val 95669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674" name="Diagonal Stripe 673"/>
            <p:cNvSpPr/>
            <p:nvPr/>
          </p:nvSpPr>
          <p:spPr>
            <a:xfrm rot="2520000">
              <a:off x="7075668" y="327183"/>
              <a:ext cx="215764" cy="196011"/>
            </a:xfrm>
            <a:prstGeom prst="diagStripe">
              <a:avLst>
                <a:gd name="adj" fmla="val 82372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  <p:sp>
          <p:nvSpPr>
            <p:cNvPr id="675" name="Diagonal Stripe 674"/>
            <p:cNvSpPr/>
            <p:nvPr/>
          </p:nvSpPr>
          <p:spPr>
            <a:xfrm rot="2520000">
              <a:off x="7070380" y="649990"/>
              <a:ext cx="215764" cy="196011"/>
            </a:xfrm>
            <a:prstGeom prst="diagStripe">
              <a:avLst>
                <a:gd name="adj" fmla="val 82372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solidFill>
                    <a:srgbClr val="0F243E"/>
                  </a:solidFill>
                  <a:latin typeface="Georgia"/>
                  <a:ea typeface="Times New Roman"/>
                  <a:cs typeface="Times New Roman"/>
                </a:rPr>
                <a:t> </a:t>
              </a:r>
              <a:endParaRPr lang="en-US" sz="1100">
                <a:solidFill>
                  <a:srgbClr val="0F243E"/>
                </a:solidFill>
                <a:latin typeface="Georgia"/>
                <a:ea typeface="Cambria"/>
                <a:cs typeface="Times New Roman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555499" y="2822805"/>
            <a:ext cx="92365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solidFill>
                  <a:srgbClr val="081F37"/>
                </a:solidFill>
              </a:rPr>
              <a:t>9,000 Gal Truck</a:t>
            </a:r>
            <a:endParaRPr lang="en-US" sz="900" b="1" dirty="0">
              <a:solidFill>
                <a:srgbClr val="081F37"/>
              </a:solidFill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 flipV="1">
            <a:off x="4005270" y="2706085"/>
            <a:ext cx="0" cy="17867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0" name="TextBox 509"/>
          <p:cNvSpPr txBox="1"/>
          <p:nvPr/>
        </p:nvSpPr>
        <p:spPr>
          <a:xfrm>
            <a:off x="7050202" y="2840350"/>
            <a:ext cx="8194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solidFill>
                  <a:srgbClr val="081F37"/>
                </a:solidFill>
              </a:rPr>
              <a:t>300+ </a:t>
            </a:r>
            <a:r>
              <a:rPr lang="en-US" sz="900" b="1" dirty="0" err="1" smtClean="0">
                <a:solidFill>
                  <a:srgbClr val="081F37"/>
                </a:solidFill>
              </a:rPr>
              <a:t>ft</a:t>
            </a:r>
            <a:r>
              <a:rPr lang="en-US" sz="900" b="1" dirty="0" smtClean="0">
                <a:solidFill>
                  <a:srgbClr val="081F37"/>
                </a:solidFill>
              </a:rPr>
              <a:t> Barge</a:t>
            </a:r>
            <a:endParaRPr lang="en-US" sz="900" b="1" dirty="0">
              <a:solidFill>
                <a:srgbClr val="081F37"/>
              </a:solidFill>
            </a:endParaRPr>
          </a:p>
        </p:txBody>
      </p:sp>
      <p:cxnSp>
        <p:nvCxnSpPr>
          <p:cNvPr id="511" name="Straight Arrow Connector 510"/>
          <p:cNvCxnSpPr/>
          <p:nvPr/>
        </p:nvCxnSpPr>
        <p:spPr>
          <a:xfrm flipV="1">
            <a:off x="7479914" y="2702244"/>
            <a:ext cx="0" cy="17867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2" name="TextBox 511"/>
          <p:cNvSpPr txBox="1"/>
          <p:nvPr/>
        </p:nvSpPr>
        <p:spPr>
          <a:xfrm>
            <a:off x="2865167" y="3616473"/>
            <a:ext cx="92365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solidFill>
                  <a:srgbClr val="081F37"/>
                </a:solidFill>
              </a:rPr>
              <a:t>9,000 Gal Truck</a:t>
            </a:r>
            <a:endParaRPr lang="en-US" sz="900" b="1" dirty="0">
              <a:solidFill>
                <a:srgbClr val="081F37"/>
              </a:solidFill>
            </a:endParaRPr>
          </a:p>
        </p:txBody>
      </p:sp>
      <p:cxnSp>
        <p:nvCxnSpPr>
          <p:cNvPr id="513" name="Straight Arrow Connector 512"/>
          <p:cNvCxnSpPr/>
          <p:nvPr/>
        </p:nvCxnSpPr>
        <p:spPr>
          <a:xfrm flipV="1">
            <a:off x="3314938" y="3499753"/>
            <a:ext cx="0" cy="17867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4" name="TextBox 513"/>
          <p:cNvSpPr txBox="1"/>
          <p:nvPr/>
        </p:nvSpPr>
        <p:spPr>
          <a:xfrm>
            <a:off x="1972751" y="4424342"/>
            <a:ext cx="92365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solidFill>
                  <a:srgbClr val="081F37"/>
                </a:solidFill>
              </a:rPr>
              <a:t>9,000 Gal Truck</a:t>
            </a:r>
            <a:endParaRPr lang="en-US" sz="900" b="1" dirty="0">
              <a:solidFill>
                <a:srgbClr val="081F37"/>
              </a:solidFill>
            </a:endParaRPr>
          </a:p>
        </p:txBody>
      </p:sp>
      <p:cxnSp>
        <p:nvCxnSpPr>
          <p:cNvPr id="515" name="Straight Arrow Connector 514"/>
          <p:cNvCxnSpPr/>
          <p:nvPr/>
        </p:nvCxnSpPr>
        <p:spPr>
          <a:xfrm flipV="1">
            <a:off x="2422522" y="4307622"/>
            <a:ext cx="0" cy="17867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3" name="Group 22"/>
          <p:cNvGrpSpPr/>
          <p:nvPr/>
        </p:nvGrpSpPr>
        <p:grpSpPr>
          <a:xfrm>
            <a:off x="1687593" y="1509124"/>
            <a:ext cx="7404047" cy="453816"/>
            <a:chOff x="1353698" y="1460311"/>
            <a:chExt cx="7404047" cy="453816"/>
          </a:xfrm>
        </p:grpSpPr>
        <p:sp>
          <p:nvSpPr>
            <p:cNvPr id="15" name="Rectangle 14"/>
            <p:cNvSpPr/>
            <p:nvPr/>
          </p:nvSpPr>
          <p:spPr>
            <a:xfrm>
              <a:off x="2128631" y="1547591"/>
              <a:ext cx="6048359" cy="4571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Snip Single Corner Rectangle 19"/>
            <p:cNvSpPr/>
            <p:nvPr/>
          </p:nvSpPr>
          <p:spPr>
            <a:xfrm flipH="1">
              <a:off x="2020211" y="1520030"/>
              <a:ext cx="206392" cy="138800"/>
            </a:xfrm>
            <a:prstGeom prst="snip1Rect">
              <a:avLst>
                <a:gd name="adj" fmla="val 49172"/>
              </a:avLst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7" name="Trapezoid 516"/>
            <p:cNvSpPr/>
            <p:nvPr/>
          </p:nvSpPr>
          <p:spPr>
            <a:xfrm>
              <a:off x="2281009" y="1523910"/>
              <a:ext cx="45719" cy="139228"/>
            </a:xfrm>
            <a:prstGeom prst="trapezoid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0" name="Trapezoid 519"/>
            <p:cNvSpPr/>
            <p:nvPr/>
          </p:nvSpPr>
          <p:spPr>
            <a:xfrm>
              <a:off x="3593826" y="1517357"/>
              <a:ext cx="45719" cy="139228"/>
            </a:xfrm>
            <a:prstGeom prst="trapezoid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2" name="Trapezoid 521"/>
            <p:cNvSpPr/>
            <p:nvPr/>
          </p:nvSpPr>
          <p:spPr>
            <a:xfrm>
              <a:off x="4906643" y="1519331"/>
              <a:ext cx="45719" cy="139228"/>
            </a:xfrm>
            <a:prstGeom prst="trapezoid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3" name="Trapezoid 522"/>
            <p:cNvSpPr/>
            <p:nvPr/>
          </p:nvSpPr>
          <p:spPr>
            <a:xfrm>
              <a:off x="6219460" y="1512778"/>
              <a:ext cx="45719" cy="139228"/>
            </a:xfrm>
            <a:prstGeom prst="trapezoid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8" name="Trapezoid 527"/>
            <p:cNvSpPr/>
            <p:nvPr/>
          </p:nvSpPr>
          <p:spPr>
            <a:xfrm>
              <a:off x="7532277" y="1519331"/>
              <a:ext cx="45719" cy="139228"/>
            </a:xfrm>
            <a:prstGeom prst="trapezoid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ight Arrow 21"/>
            <p:cNvSpPr/>
            <p:nvPr/>
          </p:nvSpPr>
          <p:spPr>
            <a:xfrm>
              <a:off x="8225253" y="1460311"/>
              <a:ext cx="532492" cy="198519"/>
            </a:xfrm>
            <a:prstGeom prst="rightArrow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9" name="Right Arrow 528"/>
            <p:cNvSpPr/>
            <p:nvPr/>
          </p:nvSpPr>
          <p:spPr>
            <a:xfrm rot="8100000" flipV="1">
              <a:off x="1905761" y="1673293"/>
              <a:ext cx="161855" cy="191712"/>
            </a:xfrm>
            <a:prstGeom prst="rightArrow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0" name="Right Arrow 529"/>
            <p:cNvSpPr/>
            <p:nvPr/>
          </p:nvSpPr>
          <p:spPr>
            <a:xfrm flipH="1">
              <a:off x="1353698" y="1715608"/>
              <a:ext cx="532492" cy="198519"/>
            </a:xfrm>
            <a:prstGeom prst="rightArrow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41247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888" y="272949"/>
            <a:ext cx="7772400" cy="548879"/>
          </a:xfrm>
        </p:spPr>
        <p:txBody>
          <a:bodyPr/>
          <a:lstStyle/>
          <a:p>
            <a:r>
              <a:rPr lang="en-US" dirty="0" smtClean="0"/>
              <a:t>Tanks</a:t>
            </a:r>
            <a:endParaRPr lang="en-US" dirty="0"/>
          </a:p>
        </p:txBody>
      </p:sp>
      <p:pic>
        <p:nvPicPr>
          <p:cNvPr id="2050" name="Picture 2" descr="C:\Users\r.murphy\Desktop\Inventory Illustrated\Slide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79" t="14091" r="14727" b="4005"/>
          <a:stretch/>
        </p:blipFill>
        <p:spPr bwMode="auto">
          <a:xfrm>
            <a:off x="-1" y="1301709"/>
            <a:ext cx="3479471" cy="3075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4" name="Picture 283" descr="RADMAC:Users:Radmac:Desktop:With Storage.tiff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9800" y="2710420"/>
            <a:ext cx="5664200" cy="577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" name="Picture 288" descr="RADMAC:Users:Radmac:Desktop:Without Storage.tiff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9470" y="1301709"/>
            <a:ext cx="5611495" cy="60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TextBox 115"/>
          <p:cNvSpPr txBox="1"/>
          <p:nvPr/>
        </p:nvSpPr>
        <p:spPr>
          <a:xfrm>
            <a:off x="4405745" y="3290826"/>
            <a:ext cx="43107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081F37"/>
                </a:solidFill>
              </a:rPr>
              <a:t>Storage Tanks Enable Unsynchronized Deliveries</a:t>
            </a:r>
            <a:endParaRPr lang="en-US" sz="1400" b="1" dirty="0">
              <a:solidFill>
                <a:srgbClr val="081F37"/>
              </a:solidFill>
            </a:endParaRPr>
          </a:p>
        </p:txBody>
      </p:sp>
      <p:sp>
        <p:nvSpPr>
          <p:cNvPr id="290" name="TextBox 289"/>
          <p:cNvSpPr txBox="1"/>
          <p:nvPr/>
        </p:nvSpPr>
        <p:spPr>
          <a:xfrm>
            <a:off x="4308763" y="1911308"/>
            <a:ext cx="43107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081F37"/>
                </a:solidFill>
              </a:rPr>
              <a:t>Without Storage Deliveries Must Be Synchronized</a:t>
            </a:r>
            <a:endParaRPr lang="en-US" sz="1400" b="1" dirty="0">
              <a:solidFill>
                <a:srgbClr val="081F37"/>
              </a:solidFill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25878" y="3554206"/>
            <a:ext cx="3914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 smtClean="0">
                <a:solidFill>
                  <a:srgbClr val="081F37"/>
                </a:solidFill>
              </a:rPr>
              <a:t>Tank</a:t>
            </a:r>
          </a:p>
          <a:p>
            <a:r>
              <a:rPr lang="en-US" sz="800" b="1" dirty="0" smtClean="0">
                <a:solidFill>
                  <a:srgbClr val="081F37"/>
                </a:solidFill>
              </a:rPr>
              <a:t>Inlet</a:t>
            </a:r>
            <a:endParaRPr lang="en-US" sz="800" b="1" dirty="0">
              <a:solidFill>
                <a:srgbClr val="081F37"/>
              </a:solidFill>
            </a:endParaRPr>
          </a:p>
        </p:txBody>
      </p:sp>
      <p:sp>
        <p:nvSpPr>
          <p:cNvPr id="291" name="TextBox 290"/>
          <p:cNvSpPr txBox="1"/>
          <p:nvPr/>
        </p:nvSpPr>
        <p:spPr>
          <a:xfrm>
            <a:off x="3088517" y="3671727"/>
            <a:ext cx="4555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 smtClean="0">
                <a:solidFill>
                  <a:srgbClr val="081F37"/>
                </a:solidFill>
              </a:rPr>
              <a:t>Tank</a:t>
            </a:r>
          </a:p>
          <a:p>
            <a:r>
              <a:rPr lang="en-US" sz="800" b="1" dirty="0" smtClean="0">
                <a:solidFill>
                  <a:srgbClr val="081F37"/>
                </a:solidFill>
              </a:rPr>
              <a:t>Outlet</a:t>
            </a:r>
            <a:endParaRPr lang="en-US" sz="800" b="1" dirty="0">
              <a:solidFill>
                <a:srgbClr val="081F37"/>
              </a:solidFill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382828" y="4314260"/>
            <a:ext cx="28623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81F37"/>
                </a:solidFill>
              </a:rPr>
              <a:t>Storage Tank with 3</a:t>
            </a:r>
            <a:r>
              <a:rPr lang="en-US" sz="1400" b="1" baseline="30000" dirty="0" smtClean="0">
                <a:solidFill>
                  <a:srgbClr val="081F37"/>
                </a:solidFill>
              </a:rPr>
              <a:t>rd</a:t>
            </a:r>
            <a:r>
              <a:rPr lang="en-US" sz="1400" b="1" dirty="0" smtClean="0">
                <a:solidFill>
                  <a:srgbClr val="081F37"/>
                </a:solidFill>
              </a:rPr>
              <a:t> Party Volumes</a:t>
            </a:r>
            <a:endParaRPr lang="en-US" sz="1400" b="1" dirty="0">
              <a:solidFill>
                <a:srgbClr val="081F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13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400" b="1" dirty="0"/>
              <a:t>Stations are facilities that can store and blend crude oil, or transfer it to another vehicle/vessel or mode of transportation (MOT).</a:t>
            </a:r>
          </a:p>
          <a:p>
            <a:pPr lvl="1"/>
            <a:r>
              <a:rPr lang="en-US" sz="1200" dirty="0"/>
              <a:t>Crude oil is delivered from leases to stations.</a:t>
            </a:r>
          </a:p>
          <a:p>
            <a:pPr lvl="1"/>
            <a:r>
              <a:rPr lang="en-US" sz="1200" dirty="0"/>
              <a:t>Crude oil generally is not marketable until it is at a station connected to a pipeline.</a:t>
            </a:r>
          </a:p>
          <a:p>
            <a:r>
              <a:rPr lang="en-US" sz="1400" b="1" dirty="0"/>
              <a:t>There are two major types of Station:</a:t>
            </a:r>
          </a:p>
          <a:p>
            <a:pPr lvl="1"/>
            <a:r>
              <a:rPr lang="en-US" sz="1200" dirty="0"/>
              <a:t>Station – A normal station will have tanks for storage and interconnects with pipelines.</a:t>
            </a:r>
          </a:p>
          <a:p>
            <a:pPr lvl="1"/>
            <a:r>
              <a:rPr lang="en-US" sz="1200" dirty="0"/>
              <a:t>Staging Station – A staging station is used to collect crude and, sometimes, blend crude before moving it via another MOT or set of vehicles/vessels to a station with a pipeline.</a:t>
            </a:r>
          </a:p>
          <a:p>
            <a:r>
              <a:rPr lang="en-US" sz="1400" b="1" dirty="0"/>
              <a:t>Stations can have multiple MOTs:</a:t>
            </a:r>
          </a:p>
          <a:p>
            <a:pPr lvl="1"/>
            <a:r>
              <a:rPr lang="en-US" sz="1200" dirty="0"/>
              <a:t>Road – Product can be picked delivered by and transferred via tanker trucks.</a:t>
            </a:r>
          </a:p>
          <a:p>
            <a:pPr lvl="1"/>
            <a:r>
              <a:rPr lang="en-US" sz="1200" dirty="0"/>
              <a:t>Rail – Product can be delivered by and transferred via railcars.</a:t>
            </a:r>
          </a:p>
          <a:p>
            <a:pPr lvl="2"/>
            <a:r>
              <a:rPr lang="en-US" sz="1100" dirty="0"/>
              <a:t>There can be multiple railroads at a single station.</a:t>
            </a:r>
          </a:p>
          <a:p>
            <a:pPr lvl="1"/>
            <a:r>
              <a:rPr lang="en-US" sz="1200" dirty="0"/>
              <a:t>Pipeline – Product can be delivered by and transferred via pipelines</a:t>
            </a:r>
          </a:p>
          <a:p>
            <a:pPr lvl="1"/>
            <a:r>
              <a:rPr lang="en-US" sz="1200" dirty="0"/>
              <a:t>River – Product can be delivered by and transferred via barge</a:t>
            </a:r>
          </a:p>
          <a:p>
            <a:pPr lvl="1"/>
            <a:r>
              <a:rPr lang="en-US" sz="1200" dirty="0"/>
              <a:t>Sea – Product can be delivered by and transferred via tanker ships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1817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479" y="229679"/>
            <a:ext cx="7772400" cy="548879"/>
          </a:xfrm>
        </p:spPr>
        <p:txBody>
          <a:bodyPr/>
          <a:lstStyle/>
          <a:p>
            <a:r>
              <a:rPr lang="en-US" sz="2400" dirty="0" smtClean="0"/>
              <a:t>5 Questions - Part 2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888521"/>
            <a:ext cx="8125691" cy="3740629"/>
          </a:xfrm>
        </p:spPr>
        <p:txBody>
          <a:bodyPr/>
          <a:lstStyle/>
          <a:p>
            <a:pPr marL="514350" indent="-514350">
              <a:buAutoNum type="arabicPeriod" startAt="3"/>
            </a:pPr>
            <a:r>
              <a:rPr lang="en-US" sz="2400" b="1" i="1" dirty="0" smtClean="0"/>
              <a:t>Where is West Texas Intermediate Oil  </a:t>
            </a:r>
            <a:r>
              <a:rPr lang="en-US" sz="2400" b="1" i="1" dirty="0"/>
              <a:t>d</a:t>
            </a:r>
            <a:r>
              <a:rPr lang="en-US" sz="2400" b="1" i="1" dirty="0" smtClean="0"/>
              <a:t>elivered and priced?   </a:t>
            </a:r>
            <a:r>
              <a:rPr lang="en-US" sz="2400" b="1" i="1" dirty="0" smtClean="0">
                <a:solidFill>
                  <a:srgbClr val="165699"/>
                </a:solidFill>
              </a:rPr>
              <a:t>Cushing Oklahoma</a:t>
            </a:r>
          </a:p>
          <a:p>
            <a:pPr marL="514350" indent="-514350">
              <a:buAutoNum type="arabicPeriod" startAt="3"/>
            </a:pPr>
            <a:endParaRPr lang="en-US" sz="2400" b="1" i="1" dirty="0" smtClean="0"/>
          </a:p>
          <a:p>
            <a:pPr marL="514350" indent="-514350">
              <a:buAutoNum type="arabicPeriod" startAt="3"/>
            </a:pPr>
            <a:endParaRPr lang="en-US" sz="2400" b="1" i="1" dirty="0"/>
          </a:p>
          <a:p>
            <a:pPr marL="514350" indent="-514350">
              <a:buAutoNum type="arabicPeriod" startAt="3"/>
            </a:pPr>
            <a:r>
              <a:rPr lang="en-US" sz="2400" b="1" i="1" dirty="0" smtClean="0"/>
              <a:t>What are the outputs of a oil well?   </a:t>
            </a:r>
          </a:p>
          <a:p>
            <a:pPr marL="514350" indent="-514350">
              <a:buAutoNum type="arabicPeriod" startAt="3"/>
            </a:pPr>
            <a:endParaRPr lang="en-US" sz="2400" b="1" i="1" dirty="0" smtClean="0"/>
          </a:p>
          <a:p>
            <a:pPr marL="514350" indent="-514350">
              <a:buAutoNum type="arabicPeriod" startAt="3"/>
            </a:pPr>
            <a:endParaRPr lang="en-US" sz="2400" b="1" i="1" dirty="0"/>
          </a:p>
          <a:p>
            <a:pPr marL="514350" indent="-514350">
              <a:buAutoNum type="arabicPeriod" startAt="3"/>
            </a:pPr>
            <a:r>
              <a:rPr lang="en-US" sz="2400" b="1" i="1" dirty="0" smtClean="0"/>
              <a:t>How many gallons are in a </a:t>
            </a:r>
            <a:r>
              <a:rPr lang="en-US" sz="2400" b="1" i="1" dirty="0" err="1" smtClean="0"/>
              <a:t>Bbl</a:t>
            </a:r>
            <a:r>
              <a:rPr lang="en-US" sz="2400" b="1" i="1" dirty="0" smtClean="0"/>
              <a:t> of crude oil?</a:t>
            </a:r>
            <a:endParaRPr lang="en-US" sz="2400" b="1" i="1" dirty="0"/>
          </a:p>
        </p:txBody>
      </p:sp>
      <p:sp>
        <p:nvSpPr>
          <p:cNvPr id="9" name="TextBox 8">
            <a:hlinkClick r:id="rId2" action="ppaction://hlinksldjump"/>
          </p:cNvPr>
          <p:cNvSpPr txBox="1"/>
          <p:nvPr/>
        </p:nvSpPr>
        <p:spPr>
          <a:xfrm>
            <a:off x="6716482" y="3484394"/>
            <a:ext cx="1082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Hyperlink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626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Stations (Continued)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400" b="1" dirty="0"/>
              <a:t>Stations can have multiple means of Storage</a:t>
            </a:r>
          </a:p>
          <a:p>
            <a:pPr lvl="1"/>
            <a:r>
              <a:rPr lang="en-US" sz="1200" dirty="0"/>
              <a:t>Storage Tank – A large tank holding 10,000s or 100,000s gallons of product</a:t>
            </a:r>
          </a:p>
          <a:p>
            <a:pPr lvl="1"/>
            <a:r>
              <a:rPr lang="en-US" sz="1200" dirty="0"/>
              <a:t>Blend Tank – A large tank primarily dedicated to blending.  As such it will often be segregated from the pipeline because the contents of the tank will often be out of “pipeline spec.”</a:t>
            </a:r>
          </a:p>
          <a:p>
            <a:pPr lvl="1"/>
            <a:r>
              <a:rPr lang="en-US" sz="1200" dirty="0"/>
              <a:t>Hopper Tank – A small tank used for a truck to load directly into a pipeline.  It will hold 1 or 2 truckloads of volume to facilitate flowing the product into the pipeline in an orderly manner.</a:t>
            </a:r>
          </a:p>
          <a:p>
            <a:pPr lvl="1"/>
            <a:r>
              <a:rPr lang="en-US" sz="1200" dirty="0"/>
              <a:t>Railcars – Railcars are often used for storage at facilities that do not have adequate tanks.</a:t>
            </a:r>
          </a:p>
          <a:p>
            <a:r>
              <a:rPr lang="en-US" sz="1400" b="1" dirty="0"/>
              <a:t>Stations have multiple means of transferring </a:t>
            </a:r>
            <a:r>
              <a:rPr lang="en-US" sz="1400" b="1" dirty="0" smtClean="0"/>
              <a:t>product</a:t>
            </a:r>
            <a:endParaRPr lang="en-US" sz="1400" b="1" dirty="0"/>
          </a:p>
          <a:p>
            <a:pPr lvl="1"/>
            <a:r>
              <a:rPr lang="en-US" sz="1200" dirty="0"/>
              <a:t>Rack – Is a framework with pipes used for transferring product to and from trucks on one end and connected to tanks, railcars, or barges.</a:t>
            </a:r>
          </a:p>
          <a:p>
            <a:pPr lvl="1"/>
            <a:r>
              <a:rPr lang="en-US" sz="1200" dirty="0"/>
              <a:t>Interconnects – Pipe systems to transfer product between tanks and from tanks and racks to pipelines and other tanks and racks.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4739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Stations Example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85800" y="1200152"/>
            <a:ext cx="1737418" cy="2044046"/>
          </a:xfrm>
        </p:spPr>
        <p:txBody>
          <a:bodyPr/>
          <a:lstStyle/>
          <a:p>
            <a:r>
              <a:rPr lang="en-US" sz="1600" b="1" dirty="0" smtClean="0"/>
              <a:t>Top down view </a:t>
            </a:r>
          </a:p>
          <a:p>
            <a:r>
              <a:rPr lang="en-US" sz="1600" b="1" dirty="0" smtClean="0"/>
              <a:t>of a hypothetical station</a:t>
            </a:r>
            <a:endParaRPr lang="en-US" sz="1600" b="1" dirty="0"/>
          </a:p>
        </p:txBody>
      </p:sp>
      <p:grpSp>
        <p:nvGrpSpPr>
          <p:cNvPr id="5" name="Group 4"/>
          <p:cNvGrpSpPr/>
          <p:nvPr/>
        </p:nvGrpSpPr>
        <p:grpSpPr>
          <a:xfrm>
            <a:off x="2485533" y="1095854"/>
            <a:ext cx="5299988" cy="3972187"/>
            <a:chOff x="0" y="0"/>
            <a:chExt cx="9150453" cy="6858000"/>
          </a:xfrm>
        </p:grpSpPr>
        <p:grpSp>
          <p:nvGrpSpPr>
            <p:cNvPr id="6" name="Group 5"/>
            <p:cNvGrpSpPr/>
            <p:nvPr/>
          </p:nvGrpSpPr>
          <p:grpSpPr>
            <a:xfrm>
              <a:off x="0" y="0"/>
              <a:ext cx="9150453" cy="6858000"/>
              <a:chOff x="0" y="0"/>
              <a:chExt cx="9150453" cy="6858000"/>
            </a:xfrm>
          </p:grpSpPr>
          <p:sp>
            <p:nvSpPr>
              <p:cNvPr id="10" name="Rectangle 9"/>
              <p:cNvSpPr/>
              <p:nvPr/>
            </p:nvSpPr>
            <p:spPr>
              <a:xfrm>
                <a:off x="0" y="0"/>
                <a:ext cx="9150453" cy="6858000"/>
              </a:xfrm>
              <a:prstGeom prst="rect">
                <a:avLst/>
              </a:prstGeom>
              <a:pattFill prst="lgConfetti">
                <a:fgClr>
                  <a:srgbClr val="008000"/>
                </a:fgClr>
                <a:bgClr>
                  <a:srgbClr val="663300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1" name="Group 10"/>
              <p:cNvGrpSpPr/>
              <p:nvPr/>
            </p:nvGrpSpPr>
            <p:grpSpPr>
              <a:xfrm>
                <a:off x="0" y="0"/>
                <a:ext cx="9150453" cy="6547850"/>
                <a:chOff x="0" y="3"/>
                <a:chExt cx="9150453" cy="6547850"/>
              </a:xfrm>
            </p:grpSpPr>
            <p:sp>
              <p:nvSpPr>
                <p:cNvPr id="13" name="Rectangle 12"/>
                <p:cNvSpPr/>
                <p:nvPr/>
              </p:nvSpPr>
              <p:spPr>
                <a:xfrm rot="5400000">
                  <a:off x="7135227" y="91397"/>
                  <a:ext cx="652363" cy="469575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" name="Rounded Rectangle 13"/>
                <p:cNvSpPr/>
                <p:nvPr/>
              </p:nvSpPr>
              <p:spPr>
                <a:xfrm>
                  <a:off x="28509" y="807418"/>
                  <a:ext cx="9064573" cy="5341519"/>
                </a:xfrm>
                <a:prstGeom prst="roundRect">
                  <a:avLst>
                    <a:gd name="adj" fmla="val 3551"/>
                  </a:avLst>
                </a:prstGeom>
                <a:pattFill prst="pct30">
                  <a:fgClr>
                    <a:srgbClr val="CC9933"/>
                  </a:fgClr>
                  <a:bgClr>
                    <a:srgbClr val="FFFFCC"/>
                  </a:bgClr>
                </a:patt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" name="Oval 14"/>
                <p:cNvSpPr/>
                <p:nvPr/>
              </p:nvSpPr>
              <p:spPr>
                <a:xfrm>
                  <a:off x="4227136" y="2235443"/>
                  <a:ext cx="1726957" cy="1726957"/>
                </a:xfrm>
                <a:prstGeom prst="ellipse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16" name="Group 15"/>
                <p:cNvGrpSpPr/>
                <p:nvPr/>
              </p:nvGrpSpPr>
              <p:grpSpPr>
                <a:xfrm>
                  <a:off x="0" y="5637583"/>
                  <a:ext cx="9150453" cy="910270"/>
                  <a:chOff x="0" y="5637583"/>
                  <a:chExt cx="9150453" cy="910270"/>
                </a:xfrm>
              </p:grpSpPr>
              <p:sp>
                <p:nvSpPr>
                  <p:cNvPr id="221" name="Rectangle 220"/>
                  <p:cNvSpPr/>
                  <p:nvPr/>
                </p:nvSpPr>
                <p:spPr>
                  <a:xfrm rot="3121586" flipH="1">
                    <a:off x="1546548" y="5601303"/>
                    <a:ext cx="349840" cy="1001253"/>
                  </a:xfrm>
                  <a:prstGeom prst="rect">
                    <a:avLst/>
                  </a:prstGeom>
                  <a:pattFill prst="lgConfetti">
                    <a:fgClr>
                      <a:schemeClr val="tx1">
                        <a:lumMod val="75000"/>
                        <a:lumOff val="25000"/>
                      </a:schemeClr>
                    </a:fgClr>
                    <a:bgClr>
                      <a:schemeClr val="bg1">
                        <a:lumMod val="75000"/>
                      </a:schemeClr>
                    </a:bgClr>
                  </a:patt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22" name="Rectangle 221"/>
                  <p:cNvSpPr/>
                  <p:nvPr/>
                </p:nvSpPr>
                <p:spPr>
                  <a:xfrm rot="18478414">
                    <a:off x="4638127" y="5613891"/>
                    <a:ext cx="349840" cy="1001253"/>
                  </a:xfrm>
                  <a:prstGeom prst="rect">
                    <a:avLst/>
                  </a:prstGeom>
                  <a:pattFill prst="lgConfetti">
                    <a:fgClr>
                      <a:schemeClr val="tx1">
                        <a:lumMod val="75000"/>
                        <a:lumOff val="25000"/>
                      </a:schemeClr>
                    </a:fgClr>
                    <a:bgClr>
                      <a:schemeClr val="bg1">
                        <a:lumMod val="75000"/>
                      </a:schemeClr>
                    </a:bgClr>
                  </a:patt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grpSp>
                <p:nvGrpSpPr>
                  <p:cNvPr id="223" name="Group 222"/>
                  <p:cNvGrpSpPr/>
                  <p:nvPr/>
                </p:nvGrpSpPr>
                <p:grpSpPr>
                  <a:xfrm>
                    <a:off x="3581776" y="5640957"/>
                    <a:ext cx="1603619" cy="304800"/>
                    <a:chOff x="6782714" y="5638800"/>
                    <a:chExt cx="1603619" cy="304800"/>
                  </a:xfrm>
                </p:grpSpPr>
                <p:sp>
                  <p:nvSpPr>
                    <p:cNvPr id="261" name="Rectangle 260"/>
                    <p:cNvSpPr/>
                    <p:nvPr/>
                  </p:nvSpPr>
                  <p:spPr>
                    <a:xfrm>
                      <a:off x="6782714" y="5638800"/>
                      <a:ext cx="1602704" cy="304800"/>
                    </a:xfrm>
                    <a:prstGeom prst="rect">
                      <a:avLst/>
                    </a:prstGeom>
                    <a:pattFill prst="lgConfetti">
                      <a:fgClr>
                        <a:schemeClr val="tx1">
                          <a:lumMod val="75000"/>
                          <a:lumOff val="25000"/>
                        </a:schemeClr>
                      </a:fgClr>
                      <a:bgClr>
                        <a:schemeClr val="bg1">
                          <a:lumMod val="75000"/>
                        </a:schemeClr>
                      </a:bgClr>
                    </a:patt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62" name="Rectangle 261"/>
                    <p:cNvSpPr/>
                    <p:nvPr/>
                  </p:nvSpPr>
                  <p:spPr>
                    <a:xfrm>
                      <a:off x="6784761" y="5715000"/>
                      <a:ext cx="1600658" cy="152400"/>
                    </a:xfrm>
                    <a:prstGeom prst="rect">
                      <a:avLst/>
                    </a:prstGeom>
                    <a:pattFill prst="dkVert">
                      <a:fgClr>
                        <a:schemeClr val="accent6">
                          <a:lumMod val="50000"/>
                        </a:schemeClr>
                      </a:fgClr>
                      <a:bgClr>
                        <a:schemeClr val="bg1">
                          <a:lumMod val="75000"/>
                        </a:schemeClr>
                      </a:bgClr>
                    </a:patt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grpSp>
                  <p:nvGrpSpPr>
                    <p:cNvPr id="263" name="Group 262"/>
                    <p:cNvGrpSpPr/>
                    <p:nvPr/>
                  </p:nvGrpSpPr>
                  <p:grpSpPr>
                    <a:xfrm>
                      <a:off x="6782714" y="5752022"/>
                      <a:ext cx="1603619" cy="78357"/>
                      <a:chOff x="82549" y="5286794"/>
                      <a:chExt cx="8994173" cy="53546"/>
                    </a:xfrm>
                  </p:grpSpPr>
                  <p:cxnSp>
                    <p:nvCxnSpPr>
                      <p:cNvPr id="264" name="Straight Connector 263"/>
                      <p:cNvCxnSpPr/>
                      <p:nvPr/>
                    </p:nvCxnSpPr>
                    <p:spPr>
                      <a:xfrm>
                        <a:off x="82549" y="5340340"/>
                        <a:ext cx="8991601" cy="0"/>
                      </a:xfrm>
                      <a:prstGeom prst="line">
                        <a:avLst/>
                      </a:prstGeom>
                      <a:ln w="1905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65" name="Straight Connector 264"/>
                      <p:cNvCxnSpPr/>
                      <p:nvPr/>
                    </p:nvCxnSpPr>
                    <p:spPr>
                      <a:xfrm>
                        <a:off x="85121" y="5286794"/>
                        <a:ext cx="8991601" cy="0"/>
                      </a:xfrm>
                      <a:prstGeom prst="line">
                        <a:avLst/>
                      </a:prstGeom>
                      <a:ln w="1905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sp>
                <p:nvSpPr>
                  <p:cNvPr id="224" name="Rectangle 223"/>
                  <p:cNvSpPr/>
                  <p:nvPr/>
                </p:nvSpPr>
                <p:spPr>
                  <a:xfrm>
                    <a:off x="0" y="6243053"/>
                    <a:ext cx="9144000" cy="304800"/>
                  </a:xfrm>
                  <a:prstGeom prst="rect">
                    <a:avLst/>
                  </a:prstGeom>
                  <a:pattFill prst="lgConfetti">
                    <a:fgClr>
                      <a:schemeClr val="tx1">
                        <a:lumMod val="75000"/>
                        <a:lumOff val="25000"/>
                      </a:schemeClr>
                    </a:fgClr>
                    <a:bgClr>
                      <a:schemeClr val="bg1">
                        <a:lumMod val="75000"/>
                      </a:schemeClr>
                    </a:bgClr>
                  </a:patt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25" name="Rectangle 224"/>
                  <p:cNvSpPr/>
                  <p:nvPr/>
                </p:nvSpPr>
                <p:spPr>
                  <a:xfrm rot="2290745">
                    <a:off x="4511149" y="6027319"/>
                    <a:ext cx="556283" cy="152400"/>
                  </a:xfrm>
                  <a:prstGeom prst="rect">
                    <a:avLst/>
                  </a:prstGeom>
                  <a:pattFill prst="wdUpDiag">
                    <a:fgClr>
                      <a:schemeClr val="accent6">
                        <a:lumMod val="50000"/>
                      </a:schemeClr>
                    </a:fgClr>
                    <a:bgClr>
                      <a:schemeClr val="bg1">
                        <a:lumMod val="75000"/>
                      </a:schemeClr>
                    </a:bgClr>
                  </a:patt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26" name="Rectangle 225"/>
                  <p:cNvSpPr/>
                  <p:nvPr/>
                </p:nvSpPr>
                <p:spPr>
                  <a:xfrm>
                    <a:off x="0" y="6326010"/>
                    <a:ext cx="9144000" cy="152400"/>
                  </a:xfrm>
                  <a:prstGeom prst="rect">
                    <a:avLst/>
                  </a:prstGeom>
                  <a:pattFill prst="dkVert">
                    <a:fgClr>
                      <a:schemeClr val="accent6">
                        <a:lumMod val="50000"/>
                      </a:schemeClr>
                    </a:fgClr>
                    <a:bgClr>
                      <a:schemeClr val="bg1">
                        <a:lumMod val="75000"/>
                      </a:schemeClr>
                    </a:bgClr>
                  </a:patt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grpSp>
                <p:nvGrpSpPr>
                  <p:cNvPr id="227" name="Group 226"/>
                  <p:cNvGrpSpPr/>
                  <p:nvPr/>
                </p:nvGrpSpPr>
                <p:grpSpPr>
                  <a:xfrm>
                    <a:off x="6453" y="6361777"/>
                    <a:ext cx="9144000" cy="83442"/>
                    <a:chOff x="146050" y="5257800"/>
                    <a:chExt cx="8997950" cy="82550"/>
                  </a:xfrm>
                </p:grpSpPr>
                <p:cxnSp>
                  <p:nvCxnSpPr>
                    <p:cNvPr id="259" name="Straight Connector 258"/>
                    <p:cNvCxnSpPr/>
                    <p:nvPr/>
                  </p:nvCxnSpPr>
                  <p:spPr>
                    <a:xfrm>
                      <a:off x="152400" y="5340350"/>
                      <a:ext cx="8991600" cy="0"/>
                    </a:xfrm>
                    <a:prstGeom prst="line">
                      <a:avLst/>
                    </a:prstGeom>
                    <a:ln w="19050">
                      <a:solidFill>
                        <a:schemeClr val="accent6">
                          <a:lumMod val="90000"/>
                          <a:lumOff val="1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60" name="Straight Connector 259"/>
                    <p:cNvCxnSpPr/>
                    <p:nvPr/>
                  </p:nvCxnSpPr>
                  <p:spPr>
                    <a:xfrm>
                      <a:off x="146050" y="5257800"/>
                      <a:ext cx="8991600" cy="0"/>
                    </a:xfrm>
                    <a:prstGeom prst="line">
                      <a:avLst/>
                    </a:prstGeom>
                    <a:ln w="19050">
                      <a:solidFill>
                        <a:schemeClr val="accent6">
                          <a:lumMod val="90000"/>
                          <a:lumOff val="1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228" name="Group 227"/>
                  <p:cNvGrpSpPr/>
                  <p:nvPr/>
                </p:nvGrpSpPr>
                <p:grpSpPr>
                  <a:xfrm>
                    <a:off x="407180" y="5640957"/>
                    <a:ext cx="3202231" cy="304800"/>
                    <a:chOff x="73024" y="4114800"/>
                    <a:chExt cx="3202231" cy="304800"/>
                  </a:xfrm>
                </p:grpSpPr>
                <p:sp>
                  <p:nvSpPr>
                    <p:cNvPr id="254" name="Rectangle 253"/>
                    <p:cNvSpPr/>
                    <p:nvPr/>
                  </p:nvSpPr>
                  <p:spPr>
                    <a:xfrm>
                      <a:off x="73024" y="4114800"/>
                      <a:ext cx="3201315" cy="304800"/>
                    </a:xfrm>
                    <a:prstGeom prst="rect">
                      <a:avLst/>
                    </a:prstGeom>
                    <a:pattFill prst="lgConfetti">
                      <a:fgClr>
                        <a:schemeClr val="tx1">
                          <a:lumMod val="75000"/>
                          <a:lumOff val="25000"/>
                        </a:schemeClr>
                      </a:fgClr>
                      <a:bgClr>
                        <a:schemeClr val="bg1">
                          <a:lumMod val="75000"/>
                        </a:schemeClr>
                      </a:bgClr>
                    </a:patt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55" name="Rectangle 254"/>
                    <p:cNvSpPr/>
                    <p:nvPr/>
                  </p:nvSpPr>
                  <p:spPr>
                    <a:xfrm>
                      <a:off x="73025" y="4191000"/>
                      <a:ext cx="3201315" cy="152400"/>
                    </a:xfrm>
                    <a:prstGeom prst="rect">
                      <a:avLst/>
                    </a:prstGeom>
                    <a:pattFill prst="dkVert">
                      <a:fgClr>
                        <a:schemeClr val="accent6">
                          <a:lumMod val="50000"/>
                        </a:schemeClr>
                      </a:fgClr>
                      <a:bgClr>
                        <a:schemeClr val="bg1">
                          <a:lumMod val="75000"/>
                        </a:schemeClr>
                      </a:bgClr>
                    </a:patt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grpSp>
                  <p:nvGrpSpPr>
                    <p:cNvPr id="256" name="Group 255"/>
                    <p:cNvGrpSpPr/>
                    <p:nvPr/>
                  </p:nvGrpSpPr>
                  <p:grpSpPr>
                    <a:xfrm>
                      <a:off x="75285" y="4229100"/>
                      <a:ext cx="3199970" cy="76200"/>
                      <a:chOff x="82549" y="5286794"/>
                      <a:chExt cx="8994173" cy="53546"/>
                    </a:xfrm>
                  </p:grpSpPr>
                  <p:cxnSp>
                    <p:nvCxnSpPr>
                      <p:cNvPr id="257" name="Straight Connector 256"/>
                      <p:cNvCxnSpPr/>
                      <p:nvPr/>
                    </p:nvCxnSpPr>
                    <p:spPr>
                      <a:xfrm>
                        <a:off x="82549" y="5340340"/>
                        <a:ext cx="8991601" cy="0"/>
                      </a:xfrm>
                      <a:prstGeom prst="line">
                        <a:avLst/>
                      </a:prstGeom>
                      <a:ln w="19050">
                        <a:solidFill>
                          <a:schemeClr val="accent6">
                            <a:lumMod val="90000"/>
                            <a:lumOff val="10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58" name="Straight Connector 257"/>
                      <p:cNvCxnSpPr/>
                      <p:nvPr/>
                    </p:nvCxnSpPr>
                    <p:spPr>
                      <a:xfrm>
                        <a:off x="85121" y="5286794"/>
                        <a:ext cx="8991601" cy="0"/>
                      </a:xfrm>
                      <a:prstGeom prst="line">
                        <a:avLst/>
                      </a:prstGeom>
                      <a:ln w="19050">
                        <a:solidFill>
                          <a:schemeClr val="accent6">
                            <a:lumMod val="90000"/>
                            <a:lumOff val="10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grpSp>
                <p:nvGrpSpPr>
                  <p:cNvPr id="229" name="Group 228"/>
                  <p:cNvGrpSpPr/>
                  <p:nvPr/>
                </p:nvGrpSpPr>
                <p:grpSpPr>
                  <a:xfrm>
                    <a:off x="5184480" y="5637583"/>
                    <a:ext cx="1603619" cy="304800"/>
                    <a:chOff x="6782714" y="5638800"/>
                    <a:chExt cx="1603619" cy="304800"/>
                  </a:xfrm>
                </p:grpSpPr>
                <p:sp>
                  <p:nvSpPr>
                    <p:cNvPr id="249" name="Rectangle 248"/>
                    <p:cNvSpPr/>
                    <p:nvPr/>
                  </p:nvSpPr>
                  <p:spPr>
                    <a:xfrm>
                      <a:off x="6782714" y="5638800"/>
                      <a:ext cx="1602704" cy="304800"/>
                    </a:xfrm>
                    <a:prstGeom prst="rect">
                      <a:avLst/>
                    </a:prstGeom>
                    <a:pattFill prst="lgConfetti">
                      <a:fgClr>
                        <a:schemeClr val="tx1">
                          <a:lumMod val="75000"/>
                          <a:lumOff val="25000"/>
                        </a:schemeClr>
                      </a:fgClr>
                      <a:bgClr>
                        <a:schemeClr val="bg1">
                          <a:lumMod val="75000"/>
                        </a:schemeClr>
                      </a:bgClr>
                    </a:patt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50" name="Rectangle 249"/>
                    <p:cNvSpPr/>
                    <p:nvPr/>
                  </p:nvSpPr>
                  <p:spPr>
                    <a:xfrm>
                      <a:off x="6784761" y="5715000"/>
                      <a:ext cx="1600658" cy="152400"/>
                    </a:xfrm>
                    <a:prstGeom prst="rect">
                      <a:avLst/>
                    </a:prstGeom>
                    <a:pattFill prst="dkVert">
                      <a:fgClr>
                        <a:schemeClr val="accent6">
                          <a:lumMod val="50000"/>
                        </a:schemeClr>
                      </a:fgClr>
                      <a:bgClr>
                        <a:schemeClr val="bg1">
                          <a:lumMod val="75000"/>
                        </a:schemeClr>
                      </a:bgClr>
                    </a:patt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grpSp>
                  <p:nvGrpSpPr>
                    <p:cNvPr id="251" name="Group 250"/>
                    <p:cNvGrpSpPr/>
                    <p:nvPr/>
                  </p:nvGrpSpPr>
                  <p:grpSpPr>
                    <a:xfrm>
                      <a:off x="6782714" y="5752022"/>
                      <a:ext cx="1603619" cy="78357"/>
                      <a:chOff x="82549" y="5286794"/>
                      <a:chExt cx="8994173" cy="53546"/>
                    </a:xfrm>
                  </p:grpSpPr>
                  <p:cxnSp>
                    <p:nvCxnSpPr>
                      <p:cNvPr id="252" name="Straight Connector 251"/>
                      <p:cNvCxnSpPr/>
                      <p:nvPr/>
                    </p:nvCxnSpPr>
                    <p:spPr>
                      <a:xfrm>
                        <a:off x="82549" y="5340340"/>
                        <a:ext cx="8991601" cy="0"/>
                      </a:xfrm>
                      <a:prstGeom prst="line">
                        <a:avLst/>
                      </a:prstGeom>
                      <a:ln w="19050">
                        <a:solidFill>
                          <a:schemeClr val="accent6">
                            <a:lumMod val="90000"/>
                            <a:lumOff val="10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53" name="Straight Connector 252"/>
                      <p:cNvCxnSpPr/>
                      <p:nvPr/>
                    </p:nvCxnSpPr>
                    <p:spPr>
                      <a:xfrm>
                        <a:off x="85121" y="5286794"/>
                        <a:ext cx="8991601" cy="0"/>
                      </a:xfrm>
                      <a:prstGeom prst="line">
                        <a:avLst/>
                      </a:prstGeom>
                      <a:ln w="19050">
                        <a:solidFill>
                          <a:schemeClr val="accent6">
                            <a:lumMod val="90000"/>
                            <a:lumOff val="10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grpSp>
                <p:nvGrpSpPr>
                  <p:cNvPr id="230" name="Group 229"/>
                  <p:cNvGrpSpPr/>
                  <p:nvPr/>
                </p:nvGrpSpPr>
                <p:grpSpPr>
                  <a:xfrm>
                    <a:off x="3882190" y="5749716"/>
                    <a:ext cx="1786399" cy="686629"/>
                    <a:chOff x="4201755" y="5751637"/>
                    <a:chExt cx="1786399" cy="686629"/>
                  </a:xfrm>
                </p:grpSpPr>
                <p:grpSp>
                  <p:nvGrpSpPr>
                    <p:cNvPr id="241" name="Group 240"/>
                    <p:cNvGrpSpPr/>
                    <p:nvPr/>
                  </p:nvGrpSpPr>
                  <p:grpSpPr>
                    <a:xfrm>
                      <a:off x="4201755" y="5751637"/>
                      <a:ext cx="573128" cy="238793"/>
                      <a:chOff x="4201755" y="5751637"/>
                      <a:chExt cx="573128" cy="238793"/>
                    </a:xfrm>
                  </p:grpSpPr>
                  <p:sp>
                    <p:nvSpPr>
                      <p:cNvPr id="247" name="Arc 246"/>
                      <p:cNvSpPr/>
                      <p:nvPr/>
                    </p:nvSpPr>
                    <p:spPr>
                      <a:xfrm>
                        <a:off x="4201755" y="5751637"/>
                        <a:ext cx="573128" cy="152400"/>
                      </a:xfrm>
                      <a:prstGeom prst="arc">
                        <a:avLst/>
                      </a:prstGeom>
                      <a:ln w="1905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248" name="Arc 247"/>
                      <p:cNvSpPr/>
                      <p:nvPr/>
                    </p:nvSpPr>
                    <p:spPr>
                      <a:xfrm>
                        <a:off x="4201755" y="5838030"/>
                        <a:ext cx="573128" cy="152400"/>
                      </a:xfrm>
                      <a:prstGeom prst="arc">
                        <a:avLst/>
                      </a:prstGeom>
                      <a:ln w="1905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</p:grpSp>
                <p:grpSp>
                  <p:nvGrpSpPr>
                    <p:cNvPr id="242" name="Group 241"/>
                    <p:cNvGrpSpPr/>
                    <p:nvPr/>
                  </p:nvGrpSpPr>
                  <p:grpSpPr>
                    <a:xfrm flipH="1" flipV="1">
                      <a:off x="5399512" y="6205203"/>
                      <a:ext cx="588642" cy="233063"/>
                      <a:chOff x="4309601" y="5757367"/>
                      <a:chExt cx="588642" cy="233063"/>
                    </a:xfrm>
                  </p:grpSpPr>
                  <p:sp>
                    <p:nvSpPr>
                      <p:cNvPr id="245" name="Arc 244"/>
                      <p:cNvSpPr/>
                      <p:nvPr/>
                    </p:nvSpPr>
                    <p:spPr>
                      <a:xfrm>
                        <a:off x="4325115" y="5757367"/>
                        <a:ext cx="573128" cy="152400"/>
                      </a:xfrm>
                      <a:prstGeom prst="arc">
                        <a:avLst/>
                      </a:prstGeom>
                      <a:ln w="1905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246" name="Arc 245"/>
                      <p:cNvSpPr/>
                      <p:nvPr/>
                    </p:nvSpPr>
                    <p:spPr>
                      <a:xfrm>
                        <a:off x="4309601" y="5838030"/>
                        <a:ext cx="573128" cy="152400"/>
                      </a:xfrm>
                      <a:prstGeom prst="arc">
                        <a:avLst/>
                      </a:prstGeom>
                      <a:ln w="1905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</p:grpSp>
                <p:cxnSp>
                  <p:nvCxnSpPr>
                    <p:cNvPr id="243" name="Straight Connector 242"/>
                    <p:cNvCxnSpPr/>
                    <p:nvPr/>
                  </p:nvCxnSpPr>
                  <p:spPr>
                    <a:xfrm>
                      <a:off x="4774883" y="5816573"/>
                      <a:ext cx="729162" cy="541030"/>
                    </a:xfrm>
                    <a:prstGeom prst="line">
                      <a:avLst/>
                    </a:prstGeom>
                    <a:ln w="1905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4" name="Straight Connector 243"/>
                    <p:cNvCxnSpPr>
                      <a:endCxn id="245" idx="2"/>
                    </p:cNvCxnSpPr>
                    <p:nvPr/>
                  </p:nvCxnSpPr>
                  <p:spPr>
                    <a:xfrm>
                      <a:off x="4722801" y="5867400"/>
                      <a:ext cx="676711" cy="494666"/>
                    </a:xfrm>
                    <a:prstGeom prst="line">
                      <a:avLst/>
                    </a:prstGeom>
                    <a:ln w="1905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231" name="Group 230"/>
                  <p:cNvGrpSpPr/>
                  <p:nvPr/>
                </p:nvGrpSpPr>
                <p:grpSpPr>
                  <a:xfrm flipH="1">
                    <a:off x="2057400" y="5754179"/>
                    <a:ext cx="573128" cy="238793"/>
                    <a:chOff x="4201755" y="5751637"/>
                    <a:chExt cx="573128" cy="238793"/>
                  </a:xfrm>
                </p:grpSpPr>
                <p:sp>
                  <p:nvSpPr>
                    <p:cNvPr id="239" name="Arc 238"/>
                    <p:cNvSpPr/>
                    <p:nvPr/>
                  </p:nvSpPr>
                  <p:spPr>
                    <a:xfrm>
                      <a:off x="4201755" y="5751637"/>
                      <a:ext cx="573128" cy="152400"/>
                    </a:xfrm>
                    <a:prstGeom prst="arc">
                      <a:avLst/>
                    </a:prstGeom>
                    <a:ln w="1905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40" name="Arc 239"/>
                    <p:cNvSpPr/>
                    <p:nvPr/>
                  </p:nvSpPr>
                  <p:spPr>
                    <a:xfrm>
                      <a:off x="4201755" y="5838030"/>
                      <a:ext cx="573128" cy="152400"/>
                    </a:xfrm>
                    <a:prstGeom prst="arc">
                      <a:avLst/>
                    </a:prstGeom>
                    <a:ln w="1905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sp>
                <p:nvSpPr>
                  <p:cNvPr id="232" name="Arc 231"/>
                  <p:cNvSpPr/>
                  <p:nvPr/>
                </p:nvSpPr>
                <p:spPr>
                  <a:xfrm flipV="1">
                    <a:off x="870092" y="6207563"/>
                    <a:ext cx="573128" cy="152400"/>
                  </a:xfrm>
                  <a:prstGeom prst="arc">
                    <a:avLst/>
                  </a:prstGeom>
                  <a:ln w="1905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33" name="Arc 232"/>
                  <p:cNvSpPr/>
                  <p:nvPr/>
                </p:nvSpPr>
                <p:spPr>
                  <a:xfrm flipV="1">
                    <a:off x="902756" y="6285577"/>
                    <a:ext cx="573128" cy="152400"/>
                  </a:xfrm>
                  <a:prstGeom prst="arc">
                    <a:avLst/>
                  </a:prstGeom>
                  <a:ln w="1905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34" name="Rectangle 233"/>
                  <p:cNvSpPr/>
                  <p:nvPr/>
                </p:nvSpPr>
                <p:spPr>
                  <a:xfrm rot="19309255" flipH="1">
                    <a:off x="1463953" y="6029153"/>
                    <a:ext cx="556283" cy="152400"/>
                  </a:xfrm>
                  <a:prstGeom prst="rect">
                    <a:avLst/>
                  </a:prstGeom>
                  <a:pattFill prst="wdDnDiag">
                    <a:fgClr>
                      <a:schemeClr val="accent6">
                        <a:lumMod val="50000"/>
                      </a:schemeClr>
                    </a:fgClr>
                    <a:bgClr>
                      <a:schemeClr val="bg1">
                        <a:lumMod val="75000"/>
                      </a:schemeClr>
                    </a:bgClr>
                  </a:patt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cxnSp>
                <p:nvCxnSpPr>
                  <p:cNvPr id="235" name="Straight Connector 234"/>
                  <p:cNvCxnSpPr/>
                  <p:nvPr/>
                </p:nvCxnSpPr>
                <p:spPr>
                  <a:xfrm flipH="1">
                    <a:off x="1371601" y="5789983"/>
                    <a:ext cx="722271" cy="547195"/>
                  </a:xfrm>
                  <a:prstGeom prst="line">
                    <a:avLst/>
                  </a:prstGeom>
                  <a:ln w="1905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6" name="Straight Connector 235"/>
                  <p:cNvCxnSpPr>
                    <a:stCxn id="240" idx="2"/>
                  </p:cNvCxnSpPr>
                  <p:nvPr/>
                </p:nvCxnSpPr>
                <p:spPr>
                  <a:xfrm flipH="1">
                    <a:off x="1388166" y="5916772"/>
                    <a:ext cx="669234" cy="503158"/>
                  </a:xfrm>
                  <a:prstGeom prst="line">
                    <a:avLst/>
                  </a:prstGeom>
                  <a:ln w="1905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37" name="Rectangle 236"/>
                  <p:cNvSpPr/>
                  <p:nvPr/>
                </p:nvSpPr>
                <p:spPr>
                  <a:xfrm>
                    <a:off x="6788099" y="5668594"/>
                    <a:ext cx="69901" cy="237985"/>
                  </a:xfrm>
                  <a:prstGeom prst="rect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38" name="Rectangle 237"/>
                  <p:cNvSpPr/>
                  <p:nvPr/>
                </p:nvSpPr>
                <p:spPr>
                  <a:xfrm>
                    <a:off x="330903" y="5668594"/>
                    <a:ext cx="69901" cy="237985"/>
                  </a:xfrm>
                  <a:prstGeom prst="rect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7" name="Rectangle 16"/>
                <p:cNvSpPr/>
                <p:nvPr/>
              </p:nvSpPr>
              <p:spPr>
                <a:xfrm>
                  <a:off x="1966558" y="4897753"/>
                  <a:ext cx="4129442" cy="278132"/>
                </a:xfrm>
                <a:prstGeom prst="rect">
                  <a:avLst/>
                </a:prstGeom>
                <a:pattFill prst="smConfetti">
                  <a:fgClr>
                    <a:schemeClr val="bg1">
                      <a:lumMod val="50000"/>
                    </a:schemeClr>
                  </a:fgClr>
                  <a:bgClr>
                    <a:schemeClr val="bg1">
                      <a:lumMod val="75000"/>
                    </a:schemeClr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" name="Rectangle 17"/>
                <p:cNvSpPr/>
                <p:nvPr/>
              </p:nvSpPr>
              <p:spPr>
                <a:xfrm rot="5400000">
                  <a:off x="6223422" y="2248411"/>
                  <a:ext cx="2473853" cy="278132"/>
                </a:xfrm>
                <a:prstGeom prst="rect">
                  <a:avLst/>
                </a:prstGeom>
                <a:pattFill prst="smConfetti">
                  <a:fgClr>
                    <a:schemeClr val="bg1">
                      <a:lumMod val="50000"/>
                    </a:schemeClr>
                  </a:fgClr>
                  <a:bgClr>
                    <a:schemeClr val="bg1">
                      <a:lumMod val="75000"/>
                    </a:schemeClr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" name="Rectangle 18"/>
                <p:cNvSpPr/>
                <p:nvPr/>
              </p:nvSpPr>
              <p:spPr>
                <a:xfrm rot="20280000" flipH="1">
                  <a:off x="5997712" y="4765846"/>
                  <a:ext cx="788821" cy="278132"/>
                </a:xfrm>
                <a:prstGeom prst="rect">
                  <a:avLst/>
                </a:prstGeom>
                <a:pattFill prst="smConfetti">
                  <a:fgClr>
                    <a:schemeClr val="bg1">
                      <a:lumMod val="50000"/>
                    </a:schemeClr>
                  </a:fgClr>
                  <a:bgClr>
                    <a:schemeClr val="bg1">
                      <a:lumMod val="75000"/>
                    </a:schemeClr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" name="Rectangle 19"/>
                <p:cNvSpPr/>
                <p:nvPr/>
              </p:nvSpPr>
              <p:spPr>
                <a:xfrm rot="18900000" flipH="1">
                  <a:off x="6551090" y="4388621"/>
                  <a:ext cx="788821" cy="278132"/>
                </a:xfrm>
                <a:prstGeom prst="rect">
                  <a:avLst/>
                </a:prstGeom>
                <a:pattFill prst="smConfetti">
                  <a:fgClr>
                    <a:schemeClr val="bg1">
                      <a:lumMod val="50000"/>
                    </a:schemeClr>
                  </a:fgClr>
                  <a:bgClr>
                    <a:schemeClr val="bg1">
                      <a:lumMod val="75000"/>
                    </a:schemeClr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" name="Rectangle 20"/>
                <p:cNvSpPr/>
                <p:nvPr/>
              </p:nvSpPr>
              <p:spPr>
                <a:xfrm rot="6720000">
                  <a:off x="6928315" y="3792596"/>
                  <a:ext cx="788821" cy="278132"/>
                </a:xfrm>
                <a:prstGeom prst="rect">
                  <a:avLst/>
                </a:prstGeom>
                <a:pattFill prst="smConfetti">
                  <a:fgClr>
                    <a:schemeClr val="bg1">
                      <a:lumMod val="50000"/>
                    </a:schemeClr>
                  </a:fgClr>
                  <a:bgClr>
                    <a:schemeClr val="bg1">
                      <a:lumMod val="75000"/>
                    </a:schemeClr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" name="Rectangle 21"/>
                <p:cNvSpPr/>
                <p:nvPr/>
              </p:nvSpPr>
              <p:spPr>
                <a:xfrm rot="1320000">
                  <a:off x="1240493" y="4765846"/>
                  <a:ext cx="788821" cy="278132"/>
                </a:xfrm>
                <a:prstGeom prst="rect">
                  <a:avLst/>
                </a:prstGeom>
                <a:pattFill prst="smConfetti">
                  <a:fgClr>
                    <a:schemeClr val="bg1">
                      <a:lumMod val="50000"/>
                    </a:schemeClr>
                  </a:fgClr>
                  <a:bgClr>
                    <a:schemeClr val="bg1">
                      <a:lumMod val="75000"/>
                    </a:schemeClr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" name="Rectangle 22"/>
                <p:cNvSpPr/>
                <p:nvPr/>
              </p:nvSpPr>
              <p:spPr>
                <a:xfrm rot="2700000">
                  <a:off x="640509" y="4388622"/>
                  <a:ext cx="788821" cy="278132"/>
                </a:xfrm>
                <a:prstGeom prst="rect">
                  <a:avLst/>
                </a:prstGeom>
                <a:pattFill prst="smConfetti">
                  <a:fgClr>
                    <a:schemeClr val="bg1">
                      <a:lumMod val="50000"/>
                    </a:schemeClr>
                  </a:fgClr>
                  <a:bgClr>
                    <a:schemeClr val="bg1">
                      <a:lumMod val="75000"/>
                    </a:schemeClr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" name="Rectangle 23"/>
                <p:cNvSpPr/>
                <p:nvPr/>
              </p:nvSpPr>
              <p:spPr>
                <a:xfrm rot="14880000" flipH="1">
                  <a:off x="263282" y="3815853"/>
                  <a:ext cx="788821" cy="278132"/>
                </a:xfrm>
                <a:prstGeom prst="rect">
                  <a:avLst/>
                </a:prstGeom>
                <a:pattFill prst="smConfetti">
                  <a:fgClr>
                    <a:schemeClr val="bg1">
                      <a:lumMod val="50000"/>
                    </a:schemeClr>
                  </a:fgClr>
                  <a:bgClr>
                    <a:schemeClr val="bg1">
                      <a:lumMod val="75000"/>
                    </a:schemeClr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" name="Rectangle 24"/>
                <p:cNvSpPr/>
                <p:nvPr/>
              </p:nvSpPr>
              <p:spPr>
                <a:xfrm rot="5400000">
                  <a:off x="293544" y="3282931"/>
                  <a:ext cx="453049" cy="278132"/>
                </a:xfrm>
                <a:prstGeom prst="rect">
                  <a:avLst/>
                </a:prstGeom>
                <a:pattFill prst="smConfetti">
                  <a:fgClr>
                    <a:schemeClr val="bg1">
                      <a:lumMod val="50000"/>
                    </a:schemeClr>
                  </a:fgClr>
                  <a:bgClr>
                    <a:schemeClr val="bg1">
                      <a:lumMod val="75000"/>
                    </a:schemeClr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" name="Rectangle 25"/>
                <p:cNvSpPr/>
                <p:nvPr/>
              </p:nvSpPr>
              <p:spPr>
                <a:xfrm rot="6720000">
                  <a:off x="256970" y="2782258"/>
                  <a:ext cx="788821" cy="278132"/>
                </a:xfrm>
                <a:prstGeom prst="rect">
                  <a:avLst/>
                </a:prstGeom>
                <a:pattFill prst="smConfetti">
                  <a:fgClr>
                    <a:schemeClr val="bg1">
                      <a:lumMod val="50000"/>
                    </a:schemeClr>
                  </a:fgClr>
                  <a:bgClr>
                    <a:schemeClr val="bg1">
                      <a:lumMod val="75000"/>
                    </a:schemeClr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" name="Rectangle 26"/>
                <p:cNvSpPr/>
                <p:nvPr/>
              </p:nvSpPr>
              <p:spPr>
                <a:xfrm rot="18900000" flipH="1">
                  <a:off x="671067" y="2189938"/>
                  <a:ext cx="788821" cy="278132"/>
                </a:xfrm>
                <a:prstGeom prst="rect">
                  <a:avLst/>
                </a:prstGeom>
                <a:pattFill prst="smConfetti">
                  <a:fgClr>
                    <a:schemeClr val="bg1">
                      <a:lumMod val="50000"/>
                    </a:schemeClr>
                  </a:fgClr>
                  <a:bgClr>
                    <a:schemeClr val="bg1">
                      <a:lumMod val="75000"/>
                    </a:schemeClr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" name="Rectangle 27"/>
                <p:cNvSpPr/>
                <p:nvPr/>
              </p:nvSpPr>
              <p:spPr>
                <a:xfrm rot="20280000" flipH="1">
                  <a:off x="1240492" y="1813673"/>
                  <a:ext cx="788821" cy="278132"/>
                </a:xfrm>
                <a:prstGeom prst="rect">
                  <a:avLst/>
                </a:prstGeom>
                <a:pattFill prst="smConfetti">
                  <a:fgClr>
                    <a:schemeClr val="bg1">
                      <a:lumMod val="50000"/>
                    </a:schemeClr>
                  </a:fgClr>
                  <a:bgClr>
                    <a:schemeClr val="bg1">
                      <a:lumMod val="75000"/>
                    </a:schemeClr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" name="Rectangle 28"/>
                <p:cNvSpPr/>
                <p:nvPr/>
              </p:nvSpPr>
              <p:spPr>
                <a:xfrm>
                  <a:off x="1871575" y="1676050"/>
                  <a:ext cx="5492649" cy="278132"/>
                </a:xfrm>
                <a:prstGeom prst="rect">
                  <a:avLst/>
                </a:prstGeom>
                <a:pattFill prst="smConfetti">
                  <a:fgClr>
                    <a:schemeClr val="bg1">
                      <a:lumMod val="50000"/>
                    </a:schemeClr>
                  </a:fgClr>
                  <a:bgClr>
                    <a:schemeClr val="bg1">
                      <a:lumMod val="75000"/>
                    </a:schemeClr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0" name="Rectangle 29"/>
                <p:cNvSpPr/>
                <p:nvPr/>
              </p:nvSpPr>
              <p:spPr>
                <a:xfrm rot="18900000" flipH="1">
                  <a:off x="7177423" y="1556573"/>
                  <a:ext cx="314031" cy="278132"/>
                </a:xfrm>
                <a:prstGeom prst="rect">
                  <a:avLst/>
                </a:prstGeom>
                <a:pattFill prst="smConfetti">
                  <a:fgClr>
                    <a:schemeClr val="bg1">
                      <a:lumMod val="50000"/>
                    </a:schemeClr>
                  </a:fgClr>
                  <a:bgClr>
                    <a:schemeClr val="bg1">
                      <a:lumMod val="75000"/>
                    </a:schemeClr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1" name="Trapezoid 30"/>
                <p:cNvSpPr/>
                <p:nvPr/>
              </p:nvSpPr>
              <p:spPr>
                <a:xfrm flipV="1">
                  <a:off x="7226622" y="639423"/>
                  <a:ext cx="469578" cy="511127"/>
                </a:xfrm>
                <a:prstGeom prst="trapezoid">
                  <a:avLst>
                    <a:gd name="adj" fmla="val 22736"/>
                  </a:avLst>
                </a:prstGeom>
                <a:solidFill>
                  <a:schemeClr val="tx1"/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2" name="Oval 31"/>
                <p:cNvSpPr/>
                <p:nvPr/>
              </p:nvSpPr>
              <p:spPr>
                <a:xfrm>
                  <a:off x="1495807" y="2230983"/>
                  <a:ext cx="1726957" cy="1726957"/>
                </a:xfrm>
                <a:prstGeom prst="ellipse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3" name="Rectangle 32"/>
                <p:cNvSpPr/>
                <p:nvPr/>
              </p:nvSpPr>
              <p:spPr>
                <a:xfrm>
                  <a:off x="1797639" y="4375942"/>
                  <a:ext cx="4376824" cy="113838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4" name="Flowchart: Delay 33"/>
                <p:cNvSpPr/>
                <p:nvPr/>
              </p:nvSpPr>
              <p:spPr>
                <a:xfrm flipH="1">
                  <a:off x="1634902" y="4375942"/>
                  <a:ext cx="188752" cy="122442"/>
                </a:xfrm>
                <a:prstGeom prst="flowChartDelay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 cmpd="sng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" name="Rectangle 34"/>
                <p:cNvSpPr/>
                <p:nvPr/>
              </p:nvSpPr>
              <p:spPr>
                <a:xfrm>
                  <a:off x="3724940" y="3147731"/>
                  <a:ext cx="45719" cy="1122796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6" name="Flowchart: Delay 35"/>
                <p:cNvSpPr/>
                <p:nvPr/>
              </p:nvSpPr>
              <p:spPr>
                <a:xfrm>
                  <a:off x="6148607" y="4375941"/>
                  <a:ext cx="188752" cy="132343"/>
                </a:xfrm>
                <a:prstGeom prst="flowChartDelay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 cmpd="sng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7" name="Flowchart: Delay 36"/>
                <p:cNvSpPr/>
                <p:nvPr/>
              </p:nvSpPr>
              <p:spPr>
                <a:xfrm flipH="1">
                  <a:off x="7691349" y="4370121"/>
                  <a:ext cx="188752" cy="134312"/>
                </a:xfrm>
                <a:prstGeom prst="flowChartDelay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 cmpd="sng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8" name="Rectangle 37"/>
                <p:cNvSpPr/>
                <p:nvPr/>
              </p:nvSpPr>
              <p:spPr>
                <a:xfrm>
                  <a:off x="7869579" y="4375637"/>
                  <a:ext cx="1263899" cy="119858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9" name="Rectangle 38"/>
                <p:cNvSpPr/>
                <p:nvPr/>
              </p:nvSpPr>
              <p:spPr>
                <a:xfrm>
                  <a:off x="0" y="4375942"/>
                  <a:ext cx="230354" cy="107791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0" name="Flowchart: Delay 39"/>
                <p:cNvSpPr/>
                <p:nvPr/>
              </p:nvSpPr>
              <p:spPr>
                <a:xfrm>
                  <a:off x="230354" y="4375941"/>
                  <a:ext cx="188752" cy="128491"/>
                </a:xfrm>
                <a:prstGeom prst="flowChartDelay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 cmpd="sng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1" name="Snip and Round Single Corner Rectangle 40"/>
                <p:cNvSpPr/>
                <p:nvPr/>
              </p:nvSpPr>
              <p:spPr>
                <a:xfrm>
                  <a:off x="3619663" y="4224196"/>
                  <a:ext cx="262527" cy="303492"/>
                </a:xfrm>
                <a:prstGeom prst="snipRoundRect">
                  <a:avLst/>
                </a:prstGeom>
                <a:solidFill>
                  <a:schemeClr val="bg1">
                    <a:lumMod val="50000"/>
                  </a:schemeClr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2" name="Rectangle 41"/>
                <p:cNvSpPr/>
                <p:nvPr/>
              </p:nvSpPr>
              <p:spPr>
                <a:xfrm rot="16200000">
                  <a:off x="3690500" y="2661714"/>
                  <a:ext cx="45719" cy="910792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3" name="Rectangle 42"/>
                <p:cNvSpPr/>
                <p:nvPr/>
              </p:nvSpPr>
              <p:spPr>
                <a:xfrm>
                  <a:off x="3204369" y="3004331"/>
                  <a:ext cx="116764" cy="180260"/>
                </a:xfrm>
                <a:prstGeom prst="rect">
                  <a:avLst/>
                </a:prstGeom>
                <a:solidFill>
                  <a:schemeClr val="accent6">
                    <a:lumMod val="90000"/>
                    <a:lumOff val="10000"/>
                  </a:schemeClr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4" name="Rectangle 43"/>
                <p:cNvSpPr/>
                <p:nvPr/>
              </p:nvSpPr>
              <p:spPr>
                <a:xfrm>
                  <a:off x="4110372" y="3015212"/>
                  <a:ext cx="116764" cy="180260"/>
                </a:xfrm>
                <a:prstGeom prst="rect">
                  <a:avLst/>
                </a:prstGeom>
                <a:solidFill>
                  <a:schemeClr val="accent6">
                    <a:lumMod val="90000"/>
                    <a:lumOff val="10000"/>
                  </a:schemeClr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5" name="Rectangle 44"/>
                <p:cNvSpPr/>
                <p:nvPr/>
              </p:nvSpPr>
              <p:spPr>
                <a:xfrm>
                  <a:off x="3669866" y="3074062"/>
                  <a:ext cx="155865" cy="110529"/>
                </a:xfrm>
                <a:prstGeom prst="rect">
                  <a:avLst/>
                </a:prstGeom>
                <a:solidFill>
                  <a:schemeClr val="accent6">
                    <a:lumMod val="90000"/>
                    <a:lumOff val="10000"/>
                  </a:schemeClr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6" name="Rectangle 45"/>
                <p:cNvSpPr/>
                <p:nvPr/>
              </p:nvSpPr>
              <p:spPr>
                <a:xfrm>
                  <a:off x="2468881" y="4299132"/>
                  <a:ext cx="45719" cy="272868"/>
                </a:xfrm>
                <a:prstGeom prst="rect">
                  <a:avLst/>
                </a:prstGeom>
                <a:solidFill>
                  <a:schemeClr val="accent6">
                    <a:lumMod val="50000"/>
                    <a:lumOff val="50000"/>
                  </a:schemeClr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7" name="Rectangle 46"/>
                <p:cNvSpPr/>
                <p:nvPr/>
              </p:nvSpPr>
              <p:spPr>
                <a:xfrm>
                  <a:off x="3124200" y="4299132"/>
                  <a:ext cx="45719" cy="272868"/>
                </a:xfrm>
                <a:prstGeom prst="rect">
                  <a:avLst/>
                </a:prstGeom>
                <a:solidFill>
                  <a:schemeClr val="accent6">
                    <a:lumMod val="50000"/>
                    <a:lumOff val="50000"/>
                  </a:schemeClr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8" name="Rectangle 47"/>
                <p:cNvSpPr/>
                <p:nvPr/>
              </p:nvSpPr>
              <p:spPr>
                <a:xfrm>
                  <a:off x="1828800" y="4299132"/>
                  <a:ext cx="45719" cy="272868"/>
                </a:xfrm>
                <a:prstGeom prst="rect">
                  <a:avLst/>
                </a:prstGeom>
                <a:solidFill>
                  <a:schemeClr val="accent6">
                    <a:lumMod val="50000"/>
                    <a:lumOff val="50000"/>
                  </a:schemeClr>
                </a:solidFill>
                <a:ln w="3175" cmpd="sng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9" name="Rectangle 48"/>
                <p:cNvSpPr/>
                <p:nvPr/>
              </p:nvSpPr>
              <p:spPr>
                <a:xfrm>
                  <a:off x="4373881" y="4299132"/>
                  <a:ext cx="45719" cy="272868"/>
                </a:xfrm>
                <a:prstGeom prst="rect">
                  <a:avLst/>
                </a:prstGeom>
                <a:solidFill>
                  <a:schemeClr val="accent6">
                    <a:lumMod val="50000"/>
                    <a:lumOff val="50000"/>
                  </a:schemeClr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0" name="Rectangle 49"/>
                <p:cNvSpPr/>
                <p:nvPr/>
              </p:nvSpPr>
              <p:spPr>
                <a:xfrm>
                  <a:off x="5745481" y="4299132"/>
                  <a:ext cx="45719" cy="272868"/>
                </a:xfrm>
                <a:prstGeom prst="rect">
                  <a:avLst/>
                </a:prstGeom>
                <a:solidFill>
                  <a:schemeClr val="accent6">
                    <a:lumMod val="50000"/>
                    <a:lumOff val="50000"/>
                  </a:schemeClr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1" name="Rectangle 50"/>
                <p:cNvSpPr/>
                <p:nvPr/>
              </p:nvSpPr>
              <p:spPr>
                <a:xfrm>
                  <a:off x="5105400" y="4299132"/>
                  <a:ext cx="45719" cy="272868"/>
                </a:xfrm>
                <a:prstGeom prst="rect">
                  <a:avLst/>
                </a:prstGeom>
                <a:solidFill>
                  <a:schemeClr val="accent6">
                    <a:lumMod val="50000"/>
                    <a:lumOff val="50000"/>
                  </a:schemeClr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2" name="Rectangle 51"/>
                <p:cNvSpPr/>
                <p:nvPr/>
              </p:nvSpPr>
              <p:spPr>
                <a:xfrm>
                  <a:off x="6126481" y="4299132"/>
                  <a:ext cx="45719" cy="272868"/>
                </a:xfrm>
                <a:prstGeom prst="rect">
                  <a:avLst/>
                </a:prstGeom>
                <a:solidFill>
                  <a:schemeClr val="accent6">
                    <a:lumMod val="50000"/>
                    <a:lumOff val="50000"/>
                  </a:schemeClr>
                </a:solidFill>
                <a:ln w="3175" cmpd="sng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3" name="Rectangle 52"/>
                <p:cNvSpPr/>
                <p:nvPr/>
              </p:nvSpPr>
              <p:spPr>
                <a:xfrm>
                  <a:off x="7848600" y="4299132"/>
                  <a:ext cx="45719" cy="272868"/>
                </a:xfrm>
                <a:prstGeom prst="rect">
                  <a:avLst/>
                </a:prstGeom>
                <a:solidFill>
                  <a:schemeClr val="accent6">
                    <a:lumMod val="50000"/>
                    <a:lumOff val="50000"/>
                  </a:schemeClr>
                </a:solidFill>
                <a:ln w="3175" cmpd="sng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4" name="Rectangle 53"/>
                <p:cNvSpPr/>
                <p:nvPr/>
              </p:nvSpPr>
              <p:spPr>
                <a:xfrm>
                  <a:off x="8704506" y="4299132"/>
                  <a:ext cx="45719" cy="272868"/>
                </a:xfrm>
                <a:prstGeom prst="rect">
                  <a:avLst/>
                </a:prstGeom>
                <a:solidFill>
                  <a:schemeClr val="accent6">
                    <a:lumMod val="50000"/>
                    <a:lumOff val="50000"/>
                  </a:schemeClr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55" name="Straight Connector 54"/>
                <p:cNvCxnSpPr/>
                <p:nvPr/>
              </p:nvCxnSpPr>
              <p:spPr>
                <a:xfrm flipV="1">
                  <a:off x="2160030" y="6063580"/>
                  <a:ext cx="2216905" cy="1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Straight Connector 55"/>
                <p:cNvCxnSpPr/>
                <p:nvPr/>
              </p:nvCxnSpPr>
              <p:spPr>
                <a:xfrm flipV="1">
                  <a:off x="5105400" y="6063579"/>
                  <a:ext cx="3886200" cy="2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Straight Connector 56"/>
                <p:cNvCxnSpPr/>
                <p:nvPr/>
              </p:nvCxnSpPr>
              <p:spPr>
                <a:xfrm>
                  <a:off x="134508" y="6063579"/>
                  <a:ext cx="1253658" cy="2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Straight Connector 57"/>
                <p:cNvCxnSpPr/>
                <p:nvPr/>
              </p:nvCxnSpPr>
              <p:spPr>
                <a:xfrm>
                  <a:off x="8977606" y="1106285"/>
                  <a:ext cx="1" cy="3237115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Straight Connector 58"/>
                <p:cNvCxnSpPr/>
                <p:nvPr/>
              </p:nvCxnSpPr>
              <p:spPr>
                <a:xfrm>
                  <a:off x="122808" y="1106283"/>
                  <a:ext cx="0" cy="3192849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Straight Connector 59"/>
                <p:cNvCxnSpPr/>
                <p:nvPr/>
              </p:nvCxnSpPr>
              <p:spPr>
                <a:xfrm flipH="1" flipV="1">
                  <a:off x="8977606" y="4527688"/>
                  <a:ext cx="13994" cy="1535891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Straight Connector 60"/>
                <p:cNvCxnSpPr/>
                <p:nvPr/>
              </p:nvCxnSpPr>
              <p:spPr>
                <a:xfrm>
                  <a:off x="134508" y="4505448"/>
                  <a:ext cx="0" cy="1558133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Straight Connector 61"/>
                <p:cNvCxnSpPr/>
                <p:nvPr/>
              </p:nvCxnSpPr>
              <p:spPr>
                <a:xfrm>
                  <a:off x="145295" y="1104433"/>
                  <a:ext cx="6422980" cy="1852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Straight Connector 62"/>
                <p:cNvCxnSpPr/>
                <p:nvPr/>
              </p:nvCxnSpPr>
              <p:spPr>
                <a:xfrm>
                  <a:off x="8314660" y="1095225"/>
                  <a:ext cx="669943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Straight Connector 63"/>
                <p:cNvCxnSpPr>
                  <a:stCxn id="66" idx="3"/>
                </p:cNvCxnSpPr>
                <p:nvPr/>
              </p:nvCxnSpPr>
              <p:spPr>
                <a:xfrm flipV="1">
                  <a:off x="6645361" y="639423"/>
                  <a:ext cx="441239" cy="46501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Straight Connector 64"/>
                <p:cNvCxnSpPr/>
                <p:nvPr/>
              </p:nvCxnSpPr>
              <p:spPr>
                <a:xfrm flipH="1" flipV="1">
                  <a:off x="7799634" y="634228"/>
                  <a:ext cx="441239" cy="46501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6" name="Rectangle 65"/>
                <p:cNvSpPr/>
                <p:nvPr/>
              </p:nvSpPr>
              <p:spPr>
                <a:xfrm>
                  <a:off x="6569161" y="1064445"/>
                  <a:ext cx="76200" cy="79976"/>
                </a:xfrm>
                <a:prstGeom prst="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7" name="Rectangle 66"/>
                <p:cNvSpPr/>
                <p:nvPr/>
              </p:nvSpPr>
              <p:spPr>
                <a:xfrm>
                  <a:off x="8229600" y="1066297"/>
                  <a:ext cx="76200" cy="79976"/>
                </a:xfrm>
                <a:prstGeom prst="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8" name="Oval 67"/>
                <p:cNvSpPr/>
                <p:nvPr/>
              </p:nvSpPr>
              <p:spPr>
                <a:xfrm>
                  <a:off x="4935980" y="2962476"/>
                  <a:ext cx="309267" cy="309267"/>
                </a:xfrm>
                <a:prstGeom prst="ellipse">
                  <a:avLst/>
                </a:prstGeom>
                <a:solidFill>
                  <a:schemeClr val="accent6">
                    <a:lumMod val="50000"/>
                    <a:lumOff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9" name="Oval 68"/>
                <p:cNvSpPr/>
                <p:nvPr/>
              </p:nvSpPr>
              <p:spPr>
                <a:xfrm>
                  <a:off x="2204651" y="2944287"/>
                  <a:ext cx="309267" cy="309267"/>
                </a:xfrm>
                <a:prstGeom prst="ellipse">
                  <a:avLst/>
                </a:prstGeom>
                <a:solidFill>
                  <a:schemeClr val="accent6">
                    <a:lumMod val="50000"/>
                    <a:lumOff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0" name="Rectangle 69"/>
                <p:cNvSpPr/>
                <p:nvPr/>
              </p:nvSpPr>
              <p:spPr>
                <a:xfrm rot="16200000">
                  <a:off x="4599921" y="2666384"/>
                  <a:ext cx="45719" cy="910792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1" name="Rectangle 70"/>
                <p:cNvSpPr/>
                <p:nvPr/>
              </p:nvSpPr>
              <p:spPr>
                <a:xfrm rot="16200000">
                  <a:off x="2775929" y="2649945"/>
                  <a:ext cx="45719" cy="910792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2" name="Rectangle 71"/>
                <p:cNvSpPr/>
                <p:nvPr/>
              </p:nvSpPr>
              <p:spPr>
                <a:xfrm>
                  <a:off x="3254185" y="2156979"/>
                  <a:ext cx="45719" cy="847353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3" name="Rectangle 72"/>
                <p:cNvSpPr/>
                <p:nvPr/>
              </p:nvSpPr>
              <p:spPr>
                <a:xfrm>
                  <a:off x="4167129" y="2124383"/>
                  <a:ext cx="45719" cy="890829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4" name="Rectangle 73"/>
                <p:cNvSpPr/>
                <p:nvPr/>
              </p:nvSpPr>
              <p:spPr>
                <a:xfrm>
                  <a:off x="4272855" y="1981200"/>
                  <a:ext cx="45719" cy="15979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5" name="Rectangle 74"/>
                <p:cNvSpPr/>
                <p:nvPr/>
              </p:nvSpPr>
              <p:spPr>
                <a:xfrm>
                  <a:off x="3189721" y="1984054"/>
                  <a:ext cx="45719" cy="15979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6" name="Rectangle 75"/>
                <p:cNvSpPr/>
                <p:nvPr/>
              </p:nvSpPr>
              <p:spPr>
                <a:xfrm>
                  <a:off x="3138049" y="2113972"/>
                  <a:ext cx="161855" cy="86014"/>
                </a:xfrm>
                <a:prstGeom prst="rect">
                  <a:avLst/>
                </a:prstGeom>
                <a:solidFill>
                  <a:schemeClr val="accent6">
                    <a:lumMod val="90000"/>
                    <a:lumOff val="10000"/>
                  </a:schemeClr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7" name="Rectangle 76"/>
                <p:cNvSpPr/>
                <p:nvPr/>
              </p:nvSpPr>
              <p:spPr>
                <a:xfrm>
                  <a:off x="4180534" y="2113972"/>
                  <a:ext cx="153978" cy="86014"/>
                </a:xfrm>
                <a:prstGeom prst="rect">
                  <a:avLst/>
                </a:prstGeom>
                <a:solidFill>
                  <a:schemeClr val="accent6">
                    <a:lumMod val="90000"/>
                    <a:lumOff val="10000"/>
                  </a:schemeClr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78" name="Group 77"/>
                <p:cNvGrpSpPr/>
                <p:nvPr/>
              </p:nvGrpSpPr>
              <p:grpSpPr>
                <a:xfrm rot="16200000">
                  <a:off x="8174473" y="2276003"/>
                  <a:ext cx="392101" cy="980844"/>
                  <a:chOff x="8286307" y="2446564"/>
                  <a:chExt cx="493047" cy="1396151"/>
                </a:xfrm>
              </p:grpSpPr>
              <p:sp>
                <p:nvSpPr>
                  <p:cNvPr id="219" name="Rectangle 218"/>
                  <p:cNvSpPr/>
                  <p:nvPr/>
                </p:nvSpPr>
                <p:spPr>
                  <a:xfrm>
                    <a:off x="8286307" y="2446564"/>
                    <a:ext cx="493047" cy="1396151"/>
                  </a:xfrm>
                  <a:prstGeom prst="rect">
                    <a:avLst/>
                  </a:prstGeom>
                  <a:pattFill prst="trellis">
                    <a:fgClr>
                      <a:schemeClr val="bg1">
                        <a:lumMod val="65000"/>
                      </a:schemeClr>
                    </a:fgClr>
                    <a:bgClr>
                      <a:schemeClr val="bg1">
                        <a:lumMod val="50000"/>
                      </a:schemeClr>
                    </a:bgClr>
                  </a:pattFill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cxnSp>
                <p:nvCxnSpPr>
                  <p:cNvPr id="220" name="Straight Connector 219"/>
                  <p:cNvCxnSpPr>
                    <a:stCxn id="219" idx="2"/>
                    <a:endCxn id="219" idx="0"/>
                  </p:cNvCxnSpPr>
                  <p:nvPr/>
                </p:nvCxnSpPr>
                <p:spPr>
                  <a:xfrm flipV="1">
                    <a:off x="8532831" y="2446564"/>
                    <a:ext cx="0" cy="1396151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79" name="Rectangle 78"/>
                <p:cNvSpPr/>
                <p:nvPr/>
              </p:nvSpPr>
              <p:spPr>
                <a:xfrm rot="5400000">
                  <a:off x="7946872" y="1609281"/>
                  <a:ext cx="825556" cy="959098"/>
                </a:xfrm>
                <a:prstGeom prst="rect">
                  <a:avLst/>
                </a:prstGeom>
                <a:pattFill prst="smConfetti">
                  <a:fgClr>
                    <a:schemeClr val="bg1">
                      <a:lumMod val="50000"/>
                    </a:schemeClr>
                  </a:fgClr>
                  <a:bgClr>
                    <a:schemeClr val="bg1">
                      <a:lumMod val="75000"/>
                    </a:schemeClr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 rot="2700000" flipH="1" flipV="1">
                  <a:off x="7359193" y="1467764"/>
                  <a:ext cx="788821" cy="278132"/>
                </a:xfrm>
                <a:prstGeom prst="rect">
                  <a:avLst/>
                </a:prstGeom>
                <a:pattFill prst="smConfetti">
                  <a:fgClr>
                    <a:schemeClr val="bg1">
                      <a:lumMod val="50000"/>
                    </a:schemeClr>
                  </a:fgClr>
                  <a:bgClr>
                    <a:schemeClr val="bg1">
                      <a:lumMod val="75000"/>
                    </a:schemeClr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81" name="Group 80"/>
                <p:cNvGrpSpPr/>
                <p:nvPr/>
              </p:nvGrpSpPr>
              <p:grpSpPr>
                <a:xfrm flipH="1">
                  <a:off x="4819898" y="4957919"/>
                  <a:ext cx="655633" cy="166884"/>
                  <a:chOff x="4556952" y="306826"/>
                  <a:chExt cx="740264" cy="188426"/>
                </a:xfrm>
              </p:grpSpPr>
              <p:sp>
                <p:nvSpPr>
                  <p:cNvPr id="202" name="Rectangle 201"/>
                  <p:cNvSpPr/>
                  <p:nvPr/>
                </p:nvSpPr>
                <p:spPr>
                  <a:xfrm>
                    <a:off x="4560795" y="341899"/>
                    <a:ext cx="534666" cy="118281"/>
                  </a:xfrm>
                  <a:prstGeom prst="rect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 w="1270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03" name="Rectangle 202"/>
                  <p:cNvSpPr/>
                  <p:nvPr/>
                </p:nvSpPr>
                <p:spPr>
                  <a:xfrm>
                    <a:off x="5188752" y="306826"/>
                    <a:ext cx="69946" cy="188426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04" name="Rectangle 203"/>
                  <p:cNvSpPr/>
                  <p:nvPr/>
                </p:nvSpPr>
                <p:spPr>
                  <a:xfrm>
                    <a:off x="4718731" y="306826"/>
                    <a:ext cx="69946" cy="188426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05" name="Rectangle 204"/>
                  <p:cNvSpPr/>
                  <p:nvPr/>
                </p:nvSpPr>
                <p:spPr>
                  <a:xfrm>
                    <a:off x="5103696" y="320554"/>
                    <a:ext cx="174920" cy="160971"/>
                  </a:xfrm>
                  <a:prstGeom prst="rect">
                    <a:avLst/>
                  </a:prstGeom>
                  <a:solidFill>
                    <a:schemeClr val="bg1"/>
                  </a:solidFill>
                  <a:ln w="3175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06" name="Rectangle 205"/>
                  <p:cNvSpPr/>
                  <p:nvPr/>
                </p:nvSpPr>
                <p:spPr>
                  <a:xfrm>
                    <a:off x="4626059" y="306826"/>
                    <a:ext cx="69946" cy="188426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07" name="Snip and Round Single Corner Rectangle 206"/>
                  <p:cNvSpPr/>
                  <p:nvPr/>
                </p:nvSpPr>
                <p:spPr>
                  <a:xfrm rot="5400000">
                    <a:off x="5177881" y="343231"/>
                    <a:ext cx="123054" cy="115616"/>
                  </a:xfrm>
                  <a:prstGeom prst="snipRoundRect">
                    <a:avLst/>
                  </a:prstGeom>
                  <a:solidFill>
                    <a:schemeClr val="bg1"/>
                  </a:solidFill>
                  <a:ln w="3175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08" name="Rectangle 207"/>
                  <p:cNvSpPr/>
                  <p:nvPr/>
                </p:nvSpPr>
                <p:spPr>
                  <a:xfrm>
                    <a:off x="4575226" y="322118"/>
                    <a:ext cx="453974" cy="157843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 w="3175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cxnSp>
                <p:nvCxnSpPr>
                  <p:cNvPr id="209" name="Straight Connector 208"/>
                  <p:cNvCxnSpPr/>
                  <p:nvPr/>
                </p:nvCxnSpPr>
                <p:spPr>
                  <a:xfrm flipV="1">
                    <a:off x="5188752" y="341899"/>
                    <a:ext cx="0" cy="118281"/>
                  </a:xfrm>
                  <a:prstGeom prst="line">
                    <a:avLst/>
                  </a:prstGeom>
                  <a:ln w="28575">
                    <a:solidFill>
                      <a:schemeClr val="accent5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10" name="Rectangle 209"/>
                  <p:cNvSpPr/>
                  <p:nvPr/>
                </p:nvSpPr>
                <p:spPr>
                  <a:xfrm>
                    <a:off x="5055172" y="331157"/>
                    <a:ext cx="129021" cy="139765"/>
                  </a:xfrm>
                  <a:prstGeom prst="rect">
                    <a:avLst/>
                  </a:prstGeom>
                  <a:solidFill>
                    <a:schemeClr val="bg1"/>
                  </a:solidFill>
                  <a:ln w="3175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cxnSp>
                <p:nvCxnSpPr>
                  <p:cNvPr id="211" name="Straight Connector 210"/>
                  <p:cNvCxnSpPr/>
                  <p:nvPr/>
                </p:nvCxnSpPr>
                <p:spPr>
                  <a:xfrm>
                    <a:off x="4608992" y="457458"/>
                    <a:ext cx="360754" cy="0"/>
                  </a:xfrm>
                  <a:prstGeom prst="line">
                    <a:avLst/>
                  </a:prstGeom>
                  <a:ln w="31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2" name="Straight Connector 211"/>
                  <p:cNvCxnSpPr/>
                  <p:nvPr/>
                </p:nvCxnSpPr>
                <p:spPr>
                  <a:xfrm>
                    <a:off x="4608300" y="345115"/>
                    <a:ext cx="360754" cy="0"/>
                  </a:xfrm>
                  <a:prstGeom prst="line">
                    <a:avLst/>
                  </a:prstGeom>
                  <a:ln w="31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13" name="Oval 212"/>
                  <p:cNvSpPr/>
                  <p:nvPr/>
                </p:nvSpPr>
                <p:spPr>
                  <a:xfrm>
                    <a:off x="4646763" y="373466"/>
                    <a:ext cx="55147" cy="55147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</a:schemeClr>
                  </a:solidFill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grpSp>
                <p:nvGrpSpPr>
                  <p:cNvPr id="214" name="Group 213"/>
                  <p:cNvGrpSpPr/>
                  <p:nvPr/>
                </p:nvGrpSpPr>
                <p:grpSpPr>
                  <a:xfrm>
                    <a:off x="4556952" y="369328"/>
                    <a:ext cx="104080" cy="63422"/>
                    <a:chOff x="4556952" y="370830"/>
                    <a:chExt cx="104080" cy="63422"/>
                  </a:xfrm>
                </p:grpSpPr>
                <p:cxnSp>
                  <p:nvCxnSpPr>
                    <p:cNvPr id="217" name="Straight Connector 216"/>
                    <p:cNvCxnSpPr/>
                    <p:nvPr/>
                  </p:nvCxnSpPr>
                  <p:spPr>
                    <a:xfrm>
                      <a:off x="4556952" y="370830"/>
                      <a:ext cx="104080" cy="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8" name="Straight Connector 217"/>
                    <p:cNvCxnSpPr/>
                    <p:nvPr/>
                  </p:nvCxnSpPr>
                  <p:spPr>
                    <a:xfrm>
                      <a:off x="4556952" y="434252"/>
                      <a:ext cx="104080" cy="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15" name="Straight Connector 214"/>
                  <p:cNvCxnSpPr/>
                  <p:nvPr/>
                </p:nvCxnSpPr>
                <p:spPr>
                  <a:xfrm flipV="1">
                    <a:off x="5174672" y="335335"/>
                    <a:ext cx="1" cy="131409"/>
                  </a:xfrm>
                  <a:prstGeom prst="line">
                    <a:avLst/>
                  </a:prstGeom>
                  <a:ln w="31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6" name="Straight Connector 215"/>
                  <p:cNvCxnSpPr/>
                  <p:nvPr/>
                </p:nvCxnSpPr>
                <p:spPr>
                  <a:xfrm flipV="1">
                    <a:off x="5207051" y="335335"/>
                    <a:ext cx="1" cy="131409"/>
                  </a:xfrm>
                  <a:prstGeom prst="line">
                    <a:avLst/>
                  </a:prstGeom>
                  <a:ln w="31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82" name="Arc 81"/>
                <p:cNvSpPr/>
                <p:nvPr/>
              </p:nvSpPr>
              <p:spPr>
                <a:xfrm flipH="1">
                  <a:off x="4296829" y="1825579"/>
                  <a:ext cx="342522" cy="326182"/>
                </a:xfrm>
                <a:prstGeom prst="arc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83" name="Group 82"/>
                <p:cNvGrpSpPr/>
                <p:nvPr/>
              </p:nvGrpSpPr>
              <p:grpSpPr>
                <a:xfrm>
                  <a:off x="4343400" y="1753589"/>
                  <a:ext cx="611851" cy="155740"/>
                  <a:chOff x="4556952" y="306826"/>
                  <a:chExt cx="740264" cy="188426"/>
                </a:xfrm>
              </p:grpSpPr>
              <p:sp>
                <p:nvSpPr>
                  <p:cNvPr id="185" name="Rectangle 184"/>
                  <p:cNvSpPr/>
                  <p:nvPr/>
                </p:nvSpPr>
                <p:spPr>
                  <a:xfrm>
                    <a:off x="4560795" y="341899"/>
                    <a:ext cx="534666" cy="118281"/>
                  </a:xfrm>
                  <a:prstGeom prst="rect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 w="1270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86" name="Rectangle 185"/>
                  <p:cNvSpPr/>
                  <p:nvPr/>
                </p:nvSpPr>
                <p:spPr>
                  <a:xfrm>
                    <a:off x="5188752" y="306826"/>
                    <a:ext cx="69946" cy="188426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87" name="Rectangle 186"/>
                  <p:cNvSpPr/>
                  <p:nvPr/>
                </p:nvSpPr>
                <p:spPr>
                  <a:xfrm>
                    <a:off x="4718731" y="306826"/>
                    <a:ext cx="69946" cy="188426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88" name="Rectangle 187"/>
                  <p:cNvSpPr/>
                  <p:nvPr/>
                </p:nvSpPr>
                <p:spPr>
                  <a:xfrm>
                    <a:off x="5103696" y="320554"/>
                    <a:ext cx="174920" cy="160971"/>
                  </a:xfrm>
                  <a:prstGeom prst="rect">
                    <a:avLst/>
                  </a:prstGeom>
                  <a:solidFill>
                    <a:schemeClr val="bg1"/>
                  </a:solidFill>
                  <a:ln w="3175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89" name="Rectangle 188"/>
                  <p:cNvSpPr/>
                  <p:nvPr/>
                </p:nvSpPr>
                <p:spPr>
                  <a:xfrm>
                    <a:off x="4626059" y="306826"/>
                    <a:ext cx="69946" cy="188426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90" name="Snip and Round Single Corner Rectangle 189"/>
                  <p:cNvSpPr/>
                  <p:nvPr/>
                </p:nvSpPr>
                <p:spPr>
                  <a:xfrm rot="5400000">
                    <a:off x="5177881" y="343231"/>
                    <a:ext cx="123054" cy="115616"/>
                  </a:xfrm>
                  <a:prstGeom prst="snipRoundRect">
                    <a:avLst/>
                  </a:prstGeom>
                  <a:solidFill>
                    <a:schemeClr val="bg1"/>
                  </a:solidFill>
                  <a:ln w="3175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91" name="Rectangle 190"/>
                  <p:cNvSpPr/>
                  <p:nvPr/>
                </p:nvSpPr>
                <p:spPr>
                  <a:xfrm>
                    <a:off x="4575226" y="322118"/>
                    <a:ext cx="453974" cy="157843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 w="3175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cxnSp>
                <p:nvCxnSpPr>
                  <p:cNvPr id="192" name="Straight Connector 191"/>
                  <p:cNvCxnSpPr/>
                  <p:nvPr/>
                </p:nvCxnSpPr>
                <p:spPr>
                  <a:xfrm flipV="1">
                    <a:off x="5188752" y="341899"/>
                    <a:ext cx="0" cy="118281"/>
                  </a:xfrm>
                  <a:prstGeom prst="line">
                    <a:avLst/>
                  </a:prstGeom>
                  <a:ln w="28575">
                    <a:solidFill>
                      <a:schemeClr val="accent5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93" name="Rectangle 192"/>
                  <p:cNvSpPr/>
                  <p:nvPr/>
                </p:nvSpPr>
                <p:spPr>
                  <a:xfrm>
                    <a:off x="5055172" y="331157"/>
                    <a:ext cx="129021" cy="139765"/>
                  </a:xfrm>
                  <a:prstGeom prst="rect">
                    <a:avLst/>
                  </a:prstGeom>
                  <a:solidFill>
                    <a:schemeClr val="bg1"/>
                  </a:solidFill>
                  <a:ln w="3175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cxnSp>
                <p:nvCxnSpPr>
                  <p:cNvPr id="194" name="Straight Connector 193"/>
                  <p:cNvCxnSpPr/>
                  <p:nvPr/>
                </p:nvCxnSpPr>
                <p:spPr>
                  <a:xfrm>
                    <a:off x="4608992" y="457458"/>
                    <a:ext cx="360754" cy="0"/>
                  </a:xfrm>
                  <a:prstGeom prst="line">
                    <a:avLst/>
                  </a:prstGeom>
                  <a:ln w="31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5" name="Straight Connector 194"/>
                  <p:cNvCxnSpPr/>
                  <p:nvPr/>
                </p:nvCxnSpPr>
                <p:spPr>
                  <a:xfrm>
                    <a:off x="4608300" y="345115"/>
                    <a:ext cx="360754" cy="0"/>
                  </a:xfrm>
                  <a:prstGeom prst="line">
                    <a:avLst/>
                  </a:prstGeom>
                  <a:ln w="31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96" name="Oval 195"/>
                  <p:cNvSpPr/>
                  <p:nvPr/>
                </p:nvSpPr>
                <p:spPr>
                  <a:xfrm>
                    <a:off x="4646763" y="373466"/>
                    <a:ext cx="55147" cy="55147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</a:schemeClr>
                  </a:solidFill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grpSp>
                <p:nvGrpSpPr>
                  <p:cNvPr id="197" name="Group 196"/>
                  <p:cNvGrpSpPr/>
                  <p:nvPr/>
                </p:nvGrpSpPr>
                <p:grpSpPr>
                  <a:xfrm>
                    <a:off x="4556952" y="369328"/>
                    <a:ext cx="104080" cy="63422"/>
                    <a:chOff x="4556952" y="370830"/>
                    <a:chExt cx="104080" cy="63422"/>
                  </a:xfrm>
                </p:grpSpPr>
                <p:cxnSp>
                  <p:nvCxnSpPr>
                    <p:cNvPr id="200" name="Straight Connector 199"/>
                    <p:cNvCxnSpPr/>
                    <p:nvPr/>
                  </p:nvCxnSpPr>
                  <p:spPr>
                    <a:xfrm>
                      <a:off x="4556952" y="370830"/>
                      <a:ext cx="104080" cy="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01" name="Straight Connector 200"/>
                    <p:cNvCxnSpPr/>
                    <p:nvPr/>
                  </p:nvCxnSpPr>
                  <p:spPr>
                    <a:xfrm>
                      <a:off x="4556952" y="434252"/>
                      <a:ext cx="104080" cy="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98" name="Straight Connector 197"/>
                  <p:cNvCxnSpPr/>
                  <p:nvPr/>
                </p:nvCxnSpPr>
                <p:spPr>
                  <a:xfrm flipV="1">
                    <a:off x="5174672" y="335335"/>
                    <a:ext cx="1" cy="131409"/>
                  </a:xfrm>
                  <a:prstGeom prst="line">
                    <a:avLst/>
                  </a:prstGeom>
                  <a:ln w="31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9" name="Straight Connector 198"/>
                  <p:cNvCxnSpPr/>
                  <p:nvPr/>
                </p:nvCxnSpPr>
                <p:spPr>
                  <a:xfrm flipV="1">
                    <a:off x="5207051" y="335335"/>
                    <a:ext cx="1" cy="131409"/>
                  </a:xfrm>
                  <a:prstGeom prst="line">
                    <a:avLst/>
                  </a:prstGeom>
                  <a:ln w="31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84" name="Straight Connector 83"/>
                <p:cNvCxnSpPr/>
                <p:nvPr/>
              </p:nvCxnSpPr>
              <p:spPr>
                <a:xfrm flipV="1">
                  <a:off x="5805577" y="5746609"/>
                  <a:ext cx="0" cy="89182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85" name="Group 84"/>
                <p:cNvGrpSpPr/>
                <p:nvPr/>
              </p:nvGrpSpPr>
              <p:grpSpPr>
                <a:xfrm>
                  <a:off x="2261831" y="5659860"/>
                  <a:ext cx="3562070" cy="262680"/>
                  <a:chOff x="2261831" y="5659860"/>
                  <a:chExt cx="3562070" cy="262680"/>
                </a:xfrm>
              </p:grpSpPr>
              <p:grpSp>
                <p:nvGrpSpPr>
                  <p:cNvPr id="159" name="Group 158"/>
                  <p:cNvGrpSpPr/>
                  <p:nvPr/>
                </p:nvGrpSpPr>
                <p:grpSpPr>
                  <a:xfrm>
                    <a:off x="3442253" y="5659860"/>
                    <a:ext cx="1207701" cy="256540"/>
                    <a:chOff x="3617909" y="180636"/>
                    <a:chExt cx="1310879" cy="278457"/>
                  </a:xfrm>
                </p:grpSpPr>
                <p:sp>
                  <p:nvSpPr>
                    <p:cNvPr id="178" name="Rectangle 177"/>
                    <p:cNvSpPr/>
                    <p:nvPr/>
                  </p:nvSpPr>
                  <p:spPr>
                    <a:xfrm>
                      <a:off x="3617909" y="297005"/>
                      <a:ext cx="1310879" cy="45719"/>
                    </a:xfrm>
                    <a:prstGeom prst="rect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79" name="Rectangle 178"/>
                    <p:cNvSpPr/>
                    <p:nvPr/>
                  </p:nvSpPr>
                  <p:spPr>
                    <a:xfrm>
                      <a:off x="3701121" y="207837"/>
                      <a:ext cx="1144454" cy="224055"/>
                    </a:xfrm>
                    <a:prstGeom prst="rect">
                      <a:avLst/>
                    </a:prstGeom>
                    <a:solidFill>
                      <a:schemeClr val="bg1">
                        <a:lumMod val="50000"/>
                      </a:schemeClr>
                    </a:solidFill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80" name="Rounded Rectangle 179"/>
                    <p:cNvSpPr/>
                    <p:nvPr/>
                  </p:nvSpPr>
                  <p:spPr>
                    <a:xfrm>
                      <a:off x="3689702" y="202552"/>
                      <a:ext cx="1167292" cy="234624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chemeClr val="accent6">
                        <a:lumMod val="10000"/>
                        <a:lumOff val="90000"/>
                      </a:schemeClr>
                    </a:solidFill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grpSp>
                  <p:nvGrpSpPr>
                    <p:cNvPr id="181" name="Group 180"/>
                    <p:cNvGrpSpPr/>
                    <p:nvPr/>
                  </p:nvGrpSpPr>
                  <p:grpSpPr>
                    <a:xfrm>
                      <a:off x="4235583" y="180636"/>
                      <a:ext cx="75530" cy="278457"/>
                      <a:chOff x="4191000" y="180636"/>
                      <a:chExt cx="75530" cy="278457"/>
                    </a:xfrm>
                  </p:grpSpPr>
                  <p:cxnSp>
                    <p:nvCxnSpPr>
                      <p:cNvPr id="183" name="Straight Connector 182"/>
                      <p:cNvCxnSpPr/>
                      <p:nvPr/>
                    </p:nvCxnSpPr>
                    <p:spPr>
                      <a:xfrm flipV="1">
                        <a:off x="4266530" y="180636"/>
                        <a:ext cx="0" cy="278457"/>
                      </a:xfrm>
                      <a:prstGeom prst="line">
                        <a:avLst/>
                      </a:prstGeom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84" name="Straight Connector 183"/>
                      <p:cNvCxnSpPr/>
                      <p:nvPr/>
                    </p:nvCxnSpPr>
                    <p:spPr>
                      <a:xfrm flipV="1">
                        <a:off x="4191000" y="180636"/>
                        <a:ext cx="0" cy="278457"/>
                      </a:xfrm>
                      <a:prstGeom prst="line">
                        <a:avLst/>
                      </a:prstGeom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sp>
                  <p:nvSpPr>
                    <p:cNvPr id="182" name="Oval 181"/>
                    <p:cNvSpPr/>
                    <p:nvPr/>
                  </p:nvSpPr>
                  <p:spPr>
                    <a:xfrm>
                      <a:off x="4199408" y="245924"/>
                      <a:ext cx="147880" cy="147880"/>
                    </a:xfrm>
                    <a:prstGeom prst="ellipse">
                      <a:avLst/>
                    </a:prstGeom>
                    <a:solidFill>
                      <a:schemeClr val="accent6">
                        <a:lumMod val="25000"/>
                        <a:lumOff val="75000"/>
                      </a:schemeClr>
                    </a:solidFill>
                    <a:ln w="63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160" name="Group 159"/>
                  <p:cNvGrpSpPr/>
                  <p:nvPr/>
                </p:nvGrpSpPr>
                <p:grpSpPr>
                  <a:xfrm>
                    <a:off x="4616200" y="5662930"/>
                    <a:ext cx="1207701" cy="256540"/>
                    <a:chOff x="3617909" y="180636"/>
                    <a:chExt cx="1310879" cy="278457"/>
                  </a:xfrm>
                </p:grpSpPr>
                <p:sp>
                  <p:nvSpPr>
                    <p:cNvPr id="171" name="Rectangle 170"/>
                    <p:cNvSpPr/>
                    <p:nvPr/>
                  </p:nvSpPr>
                  <p:spPr>
                    <a:xfrm>
                      <a:off x="3617909" y="297005"/>
                      <a:ext cx="1310879" cy="45719"/>
                    </a:xfrm>
                    <a:prstGeom prst="rect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72" name="Rectangle 171"/>
                    <p:cNvSpPr/>
                    <p:nvPr/>
                  </p:nvSpPr>
                  <p:spPr>
                    <a:xfrm>
                      <a:off x="3701121" y="207837"/>
                      <a:ext cx="1144454" cy="224055"/>
                    </a:xfrm>
                    <a:prstGeom prst="rect">
                      <a:avLst/>
                    </a:prstGeom>
                    <a:solidFill>
                      <a:schemeClr val="bg1">
                        <a:lumMod val="50000"/>
                      </a:schemeClr>
                    </a:solidFill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73" name="Rounded Rectangle 172"/>
                    <p:cNvSpPr/>
                    <p:nvPr/>
                  </p:nvSpPr>
                  <p:spPr>
                    <a:xfrm>
                      <a:off x="3689702" y="202552"/>
                      <a:ext cx="1167292" cy="234624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chemeClr val="accent6">
                        <a:lumMod val="10000"/>
                        <a:lumOff val="90000"/>
                      </a:schemeClr>
                    </a:solidFill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grpSp>
                  <p:nvGrpSpPr>
                    <p:cNvPr id="174" name="Group 173"/>
                    <p:cNvGrpSpPr/>
                    <p:nvPr/>
                  </p:nvGrpSpPr>
                  <p:grpSpPr>
                    <a:xfrm>
                      <a:off x="4235583" y="180636"/>
                      <a:ext cx="75530" cy="278457"/>
                      <a:chOff x="4191000" y="180636"/>
                      <a:chExt cx="75530" cy="278457"/>
                    </a:xfrm>
                  </p:grpSpPr>
                  <p:cxnSp>
                    <p:nvCxnSpPr>
                      <p:cNvPr id="176" name="Straight Connector 175"/>
                      <p:cNvCxnSpPr/>
                      <p:nvPr/>
                    </p:nvCxnSpPr>
                    <p:spPr>
                      <a:xfrm flipV="1">
                        <a:off x="4266530" y="180636"/>
                        <a:ext cx="0" cy="278457"/>
                      </a:xfrm>
                      <a:prstGeom prst="line">
                        <a:avLst/>
                      </a:prstGeom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77" name="Straight Connector 176"/>
                      <p:cNvCxnSpPr/>
                      <p:nvPr/>
                    </p:nvCxnSpPr>
                    <p:spPr>
                      <a:xfrm flipV="1">
                        <a:off x="4191000" y="180636"/>
                        <a:ext cx="0" cy="278457"/>
                      </a:xfrm>
                      <a:prstGeom prst="line">
                        <a:avLst/>
                      </a:prstGeom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sp>
                  <p:nvSpPr>
                    <p:cNvPr id="175" name="Oval 174"/>
                    <p:cNvSpPr/>
                    <p:nvPr/>
                  </p:nvSpPr>
                  <p:spPr>
                    <a:xfrm>
                      <a:off x="4199408" y="245924"/>
                      <a:ext cx="147880" cy="147880"/>
                    </a:xfrm>
                    <a:prstGeom prst="ellipse">
                      <a:avLst/>
                    </a:prstGeom>
                    <a:solidFill>
                      <a:schemeClr val="accent6">
                        <a:lumMod val="25000"/>
                        <a:lumOff val="75000"/>
                      </a:schemeClr>
                    </a:solidFill>
                    <a:ln w="63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161" name="Group 160"/>
                  <p:cNvGrpSpPr/>
                  <p:nvPr/>
                </p:nvGrpSpPr>
                <p:grpSpPr>
                  <a:xfrm>
                    <a:off x="2261831" y="5666000"/>
                    <a:ext cx="1207701" cy="256540"/>
                    <a:chOff x="2261831" y="5666000"/>
                    <a:chExt cx="1207701" cy="256540"/>
                  </a:xfrm>
                </p:grpSpPr>
                <p:grpSp>
                  <p:nvGrpSpPr>
                    <p:cNvPr id="162" name="Group 161"/>
                    <p:cNvGrpSpPr/>
                    <p:nvPr/>
                  </p:nvGrpSpPr>
                  <p:grpSpPr>
                    <a:xfrm>
                      <a:off x="2261831" y="5666000"/>
                      <a:ext cx="1207701" cy="256540"/>
                      <a:chOff x="3617909" y="180636"/>
                      <a:chExt cx="1310879" cy="278457"/>
                    </a:xfrm>
                  </p:grpSpPr>
                  <p:sp>
                    <p:nvSpPr>
                      <p:cNvPr id="164" name="Rectangle 163"/>
                      <p:cNvSpPr/>
                      <p:nvPr/>
                    </p:nvSpPr>
                    <p:spPr>
                      <a:xfrm>
                        <a:off x="3617909" y="297005"/>
                        <a:ext cx="1310879" cy="45719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65" name="Rectangle 164"/>
                      <p:cNvSpPr/>
                      <p:nvPr/>
                    </p:nvSpPr>
                    <p:spPr>
                      <a:xfrm>
                        <a:off x="3701121" y="207837"/>
                        <a:ext cx="1144454" cy="224055"/>
                      </a:xfrm>
                      <a:prstGeom prst="rect">
                        <a:avLst/>
                      </a:prstGeom>
                      <a:solidFill>
                        <a:schemeClr val="bg1">
                          <a:lumMod val="50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66" name="Rounded Rectangle 165"/>
                      <p:cNvSpPr/>
                      <p:nvPr/>
                    </p:nvSpPr>
                    <p:spPr>
                      <a:xfrm>
                        <a:off x="3689702" y="202552"/>
                        <a:ext cx="1167292" cy="234624"/>
                      </a:xfrm>
                      <a:prstGeom prst="roundRect">
                        <a:avLst>
                          <a:gd name="adj" fmla="val 50000"/>
                        </a:avLst>
                      </a:prstGeom>
                      <a:solidFill>
                        <a:schemeClr val="accent6">
                          <a:lumMod val="10000"/>
                          <a:lumOff val="90000"/>
                        </a:schemeClr>
                      </a:solidFill>
                      <a:ln w="317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grpSp>
                    <p:nvGrpSpPr>
                      <p:cNvPr id="167" name="Group 166"/>
                      <p:cNvGrpSpPr/>
                      <p:nvPr/>
                    </p:nvGrpSpPr>
                    <p:grpSpPr>
                      <a:xfrm>
                        <a:off x="4235583" y="180636"/>
                        <a:ext cx="75530" cy="278457"/>
                        <a:chOff x="4191000" y="180636"/>
                        <a:chExt cx="75530" cy="278457"/>
                      </a:xfrm>
                    </p:grpSpPr>
                    <p:cxnSp>
                      <p:nvCxnSpPr>
                        <p:cNvPr id="169" name="Straight Connector 168"/>
                        <p:cNvCxnSpPr/>
                        <p:nvPr/>
                      </p:nvCxnSpPr>
                      <p:spPr>
                        <a:xfrm flipV="1">
                          <a:off x="4266530" y="180636"/>
                          <a:ext cx="0" cy="278457"/>
                        </a:xfrm>
                        <a:prstGeom prst="line">
                          <a:avLst/>
                        </a:prstGeom>
                        <a:ln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70" name="Straight Connector 169"/>
                        <p:cNvCxnSpPr/>
                        <p:nvPr/>
                      </p:nvCxnSpPr>
                      <p:spPr>
                        <a:xfrm flipV="1">
                          <a:off x="4191000" y="180636"/>
                          <a:ext cx="0" cy="278457"/>
                        </a:xfrm>
                        <a:prstGeom prst="line">
                          <a:avLst/>
                        </a:prstGeom>
                        <a:ln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sp>
                    <p:nvSpPr>
                      <p:cNvPr id="168" name="Oval 167"/>
                      <p:cNvSpPr/>
                      <p:nvPr/>
                    </p:nvSpPr>
                    <p:spPr>
                      <a:xfrm>
                        <a:off x="4199408" y="245924"/>
                        <a:ext cx="147880" cy="147880"/>
                      </a:xfrm>
                      <a:prstGeom prst="ellipse">
                        <a:avLst/>
                      </a:prstGeom>
                      <a:solidFill>
                        <a:schemeClr val="accent6">
                          <a:lumMod val="25000"/>
                          <a:lumOff val="75000"/>
                        </a:schemeClr>
                      </a:solidFill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</p:grpSp>
                <p:cxnSp>
                  <p:nvCxnSpPr>
                    <p:cNvPr id="163" name="Straight Connector 162"/>
                    <p:cNvCxnSpPr/>
                    <p:nvPr/>
                  </p:nvCxnSpPr>
                  <p:spPr>
                    <a:xfrm flipV="1">
                      <a:off x="2286000" y="5743538"/>
                      <a:ext cx="0" cy="89182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86" name="Group 85"/>
                <p:cNvGrpSpPr/>
                <p:nvPr/>
              </p:nvGrpSpPr>
              <p:grpSpPr>
                <a:xfrm>
                  <a:off x="4034878" y="4854608"/>
                  <a:ext cx="323626" cy="1159335"/>
                  <a:chOff x="5207053" y="4852033"/>
                  <a:chExt cx="323626" cy="1159335"/>
                </a:xfrm>
              </p:grpSpPr>
              <p:grpSp>
                <p:nvGrpSpPr>
                  <p:cNvPr id="141" name="Group 140"/>
                  <p:cNvGrpSpPr/>
                  <p:nvPr/>
                </p:nvGrpSpPr>
                <p:grpSpPr>
                  <a:xfrm>
                    <a:off x="5207053" y="4852033"/>
                    <a:ext cx="323626" cy="1159335"/>
                    <a:chOff x="5207053" y="4852033"/>
                    <a:chExt cx="323626" cy="1159335"/>
                  </a:xfrm>
                </p:grpSpPr>
                <p:grpSp>
                  <p:nvGrpSpPr>
                    <p:cNvPr id="144" name="Group 143"/>
                    <p:cNvGrpSpPr/>
                    <p:nvPr/>
                  </p:nvGrpSpPr>
                  <p:grpSpPr>
                    <a:xfrm>
                      <a:off x="5207053" y="4852033"/>
                      <a:ext cx="323626" cy="1159335"/>
                      <a:chOff x="5207053" y="4852033"/>
                      <a:chExt cx="323626" cy="1159335"/>
                    </a:xfrm>
                  </p:grpSpPr>
                  <p:sp>
                    <p:nvSpPr>
                      <p:cNvPr id="146" name="Rectangle 145"/>
                      <p:cNvSpPr/>
                      <p:nvPr/>
                    </p:nvSpPr>
                    <p:spPr>
                      <a:xfrm>
                        <a:off x="5217236" y="5528316"/>
                        <a:ext cx="313443" cy="45719"/>
                      </a:xfrm>
                      <a:prstGeom prst="rect">
                        <a:avLst/>
                      </a:prstGeom>
                      <a:solidFill>
                        <a:schemeClr val="bg1">
                          <a:lumMod val="75000"/>
                        </a:schemeClr>
                      </a:solidFill>
                      <a:ln w="3175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48" name="Rectangle 147"/>
                      <p:cNvSpPr/>
                      <p:nvPr/>
                    </p:nvSpPr>
                    <p:spPr>
                      <a:xfrm>
                        <a:off x="5217236" y="5965649"/>
                        <a:ext cx="313443" cy="45719"/>
                      </a:xfrm>
                      <a:prstGeom prst="rect">
                        <a:avLst/>
                      </a:prstGeom>
                      <a:solidFill>
                        <a:schemeClr val="bg1">
                          <a:lumMod val="75000"/>
                        </a:schemeClr>
                      </a:solidFill>
                      <a:ln w="3175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49" name="Rectangle 148"/>
                      <p:cNvSpPr/>
                      <p:nvPr/>
                    </p:nvSpPr>
                    <p:spPr>
                      <a:xfrm>
                        <a:off x="5308626" y="5175884"/>
                        <a:ext cx="197285" cy="45719"/>
                      </a:xfrm>
                      <a:prstGeom prst="rect">
                        <a:avLst/>
                      </a:prstGeom>
                      <a:solidFill>
                        <a:schemeClr val="bg1">
                          <a:lumMod val="75000"/>
                        </a:schemeClr>
                      </a:solidFill>
                      <a:ln w="3175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50" name="Rectangle 149"/>
                      <p:cNvSpPr/>
                      <p:nvPr/>
                    </p:nvSpPr>
                    <p:spPr>
                      <a:xfrm>
                        <a:off x="5308625" y="4852033"/>
                        <a:ext cx="197285" cy="45719"/>
                      </a:xfrm>
                      <a:prstGeom prst="rect">
                        <a:avLst/>
                      </a:prstGeom>
                      <a:solidFill>
                        <a:schemeClr val="bg1">
                          <a:lumMod val="75000"/>
                        </a:schemeClr>
                      </a:solidFill>
                      <a:ln w="3175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grpSp>
                    <p:nvGrpSpPr>
                      <p:cNvPr id="147" name="Group 146"/>
                      <p:cNvGrpSpPr/>
                      <p:nvPr/>
                    </p:nvGrpSpPr>
                    <p:grpSpPr>
                      <a:xfrm>
                        <a:off x="5207053" y="4876800"/>
                        <a:ext cx="298857" cy="1116172"/>
                        <a:chOff x="5207053" y="4876800"/>
                        <a:chExt cx="298857" cy="1116172"/>
                      </a:xfrm>
                    </p:grpSpPr>
                    <p:sp>
                      <p:nvSpPr>
                        <p:cNvPr id="152" name="Rectangle 151"/>
                        <p:cNvSpPr/>
                        <p:nvPr/>
                      </p:nvSpPr>
                      <p:spPr>
                        <a:xfrm>
                          <a:off x="5334000" y="5705885"/>
                          <a:ext cx="106580" cy="125572"/>
                        </a:xfrm>
                        <a:prstGeom prst="rect">
                          <a:avLst/>
                        </a:prstGeom>
                        <a:noFill/>
                        <a:ln>
                          <a:solidFill>
                            <a:schemeClr val="accent6">
                              <a:lumMod val="50000"/>
                              <a:lumOff val="50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cxnSp>
                      <p:nvCxnSpPr>
                        <p:cNvPr id="153" name="Straight Connector 152"/>
                        <p:cNvCxnSpPr/>
                        <p:nvPr/>
                      </p:nvCxnSpPr>
                      <p:spPr>
                        <a:xfrm>
                          <a:off x="5207053" y="5778196"/>
                          <a:ext cx="203147" cy="0"/>
                        </a:xfrm>
                        <a:prstGeom prst="line">
                          <a:avLst/>
                        </a:prstGeom>
                        <a:ln w="19050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grpSp>
                      <p:nvGrpSpPr>
                        <p:cNvPr id="154" name="Group 153"/>
                        <p:cNvGrpSpPr/>
                        <p:nvPr/>
                      </p:nvGrpSpPr>
                      <p:grpSpPr>
                        <a:xfrm>
                          <a:off x="5344183" y="4876800"/>
                          <a:ext cx="161727" cy="304800"/>
                          <a:chOff x="5308547" y="4876800"/>
                          <a:chExt cx="161727" cy="304800"/>
                        </a:xfrm>
                      </p:grpSpPr>
                      <p:cxnSp>
                        <p:nvCxnSpPr>
                          <p:cNvPr id="158" name="Straight Connector 157"/>
                          <p:cNvCxnSpPr/>
                          <p:nvPr/>
                        </p:nvCxnSpPr>
                        <p:spPr>
                          <a:xfrm flipH="1">
                            <a:off x="5384747" y="5052139"/>
                            <a:ext cx="85527" cy="0"/>
                          </a:xfrm>
                          <a:prstGeom prst="line">
                            <a:avLst/>
                          </a:prstGeom>
                          <a:ln w="19050">
                            <a:solidFill>
                              <a:schemeClr val="tx1"/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sp>
                        <p:nvSpPr>
                          <p:cNvPr id="156" name="Rectangle 155"/>
                          <p:cNvSpPr/>
                          <p:nvPr/>
                        </p:nvSpPr>
                        <p:spPr>
                          <a:xfrm>
                            <a:off x="5334000" y="4876800"/>
                            <a:ext cx="59663" cy="304800"/>
                          </a:xfrm>
                          <a:prstGeom prst="rect">
                            <a:avLst/>
                          </a:prstGeom>
                          <a:noFill/>
                          <a:ln>
                            <a:solidFill>
                              <a:schemeClr val="accent6">
                                <a:lumMod val="50000"/>
                                <a:lumOff val="50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en-US"/>
                          </a:p>
                        </p:txBody>
                      </p:sp>
                      <p:sp>
                        <p:nvSpPr>
                          <p:cNvPr id="157" name="Rectangle 156"/>
                          <p:cNvSpPr/>
                          <p:nvPr/>
                        </p:nvSpPr>
                        <p:spPr>
                          <a:xfrm>
                            <a:off x="5308547" y="4979828"/>
                            <a:ext cx="106580" cy="125572"/>
                          </a:xfrm>
                          <a:prstGeom prst="rect">
                            <a:avLst/>
                          </a:prstGeom>
                          <a:noFill/>
                          <a:ln>
                            <a:solidFill>
                              <a:schemeClr val="accent6">
                                <a:lumMod val="50000"/>
                                <a:lumOff val="50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en-US"/>
                          </a:p>
                        </p:txBody>
                      </p:sp>
                    </p:grpSp>
                    <p:sp>
                      <p:nvSpPr>
                        <p:cNvPr id="151" name="Rectangle 150"/>
                        <p:cNvSpPr/>
                        <p:nvPr/>
                      </p:nvSpPr>
                      <p:spPr>
                        <a:xfrm>
                          <a:off x="5366511" y="5535772"/>
                          <a:ext cx="59663" cy="457200"/>
                        </a:xfrm>
                        <a:prstGeom prst="rect">
                          <a:avLst/>
                        </a:prstGeom>
                        <a:noFill/>
                        <a:ln>
                          <a:solidFill>
                            <a:schemeClr val="accent6">
                              <a:lumMod val="50000"/>
                              <a:lumOff val="50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cxnSp>
                      <p:nvCxnSpPr>
                        <p:cNvPr id="155" name="Straight Connector 154"/>
                        <p:cNvCxnSpPr/>
                        <p:nvPr/>
                      </p:nvCxnSpPr>
                      <p:spPr>
                        <a:xfrm flipV="1">
                          <a:off x="5391150" y="5004513"/>
                          <a:ext cx="0" cy="750744"/>
                        </a:xfrm>
                        <a:prstGeom prst="line">
                          <a:avLst/>
                        </a:prstGeom>
                        <a:ln w="28575" cmpd="thickThin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</p:grpSp>
                <p:cxnSp>
                  <p:nvCxnSpPr>
                    <p:cNvPr id="145" name="Straight Connector 144"/>
                    <p:cNvCxnSpPr/>
                    <p:nvPr/>
                  </p:nvCxnSpPr>
                  <p:spPr>
                    <a:xfrm flipV="1">
                      <a:off x="5438384" y="5198743"/>
                      <a:ext cx="0" cy="352432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142" name="Oval 141"/>
                  <p:cNvSpPr/>
                  <p:nvPr/>
                </p:nvSpPr>
                <p:spPr>
                  <a:xfrm>
                    <a:off x="5362184" y="5014039"/>
                    <a:ext cx="76200" cy="76200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43" name="Oval 142"/>
                  <p:cNvSpPr/>
                  <p:nvPr/>
                </p:nvSpPr>
                <p:spPr>
                  <a:xfrm>
                    <a:off x="5352708" y="5738452"/>
                    <a:ext cx="76200" cy="76200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87" name="Group 86"/>
                <p:cNvGrpSpPr/>
                <p:nvPr/>
              </p:nvGrpSpPr>
              <p:grpSpPr>
                <a:xfrm>
                  <a:off x="5207053" y="4852033"/>
                  <a:ext cx="323626" cy="1159335"/>
                  <a:chOff x="5207053" y="4852033"/>
                  <a:chExt cx="323626" cy="1159335"/>
                </a:xfrm>
              </p:grpSpPr>
              <p:grpSp>
                <p:nvGrpSpPr>
                  <p:cNvPr id="123" name="Group 122"/>
                  <p:cNvGrpSpPr/>
                  <p:nvPr/>
                </p:nvGrpSpPr>
                <p:grpSpPr>
                  <a:xfrm>
                    <a:off x="5207053" y="4852033"/>
                    <a:ext cx="323626" cy="1159335"/>
                    <a:chOff x="5207053" y="4852033"/>
                    <a:chExt cx="323626" cy="1159335"/>
                  </a:xfrm>
                </p:grpSpPr>
                <p:grpSp>
                  <p:nvGrpSpPr>
                    <p:cNvPr id="126" name="Group 125"/>
                    <p:cNvGrpSpPr/>
                    <p:nvPr/>
                  </p:nvGrpSpPr>
                  <p:grpSpPr>
                    <a:xfrm>
                      <a:off x="5207053" y="4852033"/>
                      <a:ext cx="323626" cy="1159335"/>
                      <a:chOff x="5207053" y="4852033"/>
                      <a:chExt cx="323626" cy="1159335"/>
                    </a:xfrm>
                  </p:grpSpPr>
                  <p:sp>
                    <p:nvSpPr>
                      <p:cNvPr id="128" name="Rectangle 127"/>
                      <p:cNvSpPr/>
                      <p:nvPr/>
                    </p:nvSpPr>
                    <p:spPr>
                      <a:xfrm>
                        <a:off x="5217236" y="5528316"/>
                        <a:ext cx="313443" cy="45719"/>
                      </a:xfrm>
                      <a:prstGeom prst="rect">
                        <a:avLst/>
                      </a:prstGeom>
                      <a:solidFill>
                        <a:schemeClr val="bg1">
                          <a:lumMod val="75000"/>
                        </a:schemeClr>
                      </a:solidFill>
                      <a:ln w="3175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30" name="Rectangle 129"/>
                      <p:cNvSpPr/>
                      <p:nvPr/>
                    </p:nvSpPr>
                    <p:spPr>
                      <a:xfrm>
                        <a:off x="5217236" y="5965649"/>
                        <a:ext cx="313443" cy="45719"/>
                      </a:xfrm>
                      <a:prstGeom prst="rect">
                        <a:avLst/>
                      </a:prstGeom>
                      <a:solidFill>
                        <a:schemeClr val="bg1">
                          <a:lumMod val="75000"/>
                        </a:schemeClr>
                      </a:solidFill>
                      <a:ln w="3175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31" name="Rectangle 130"/>
                      <p:cNvSpPr/>
                      <p:nvPr/>
                    </p:nvSpPr>
                    <p:spPr>
                      <a:xfrm>
                        <a:off x="5308626" y="5175884"/>
                        <a:ext cx="197285" cy="45719"/>
                      </a:xfrm>
                      <a:prstGeom prst="rect">
                        <a:avLst/>
                      </a:prstGeom>
                      <a:solidFill>
                        <a:schemeClr val="bg1">
                          <a:lumMod val="75000"/>
                        </a:schemeClr>
                      </a:solidFill>
                      <a:ln w="3175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32" name="Rectangle 131"/>
                      <p:cNvSpPr/>
                      <p:nvPr/>
                    </p:nvSpPr>
                    <p:spPr>
                      <a:xfrm>
                        <a:off x="5308625" y="4852033"/>
                        <a:ext cx="197285" cy="45719"/>
                      </a:xfrm>
                      <a:prstGeom prst="rect">
                        <a:avLst/>
                      </a:prstGeom>
                      <a:solidFill>
                        <a:schemeClr val="bg1">
                          <a:lumMod val="75000"/>
                        </a:schemeClr>
                      </a:solidFill>
                      <a:ln w="3175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grpSp>
                    <p:nvGrpSpPr>
                      <p:cNvPr id="129" name="Group 128"/>
                      <p:cNvGrpSpPr/>
                      <p:nvPr/>
                    </p:nvGrpSpPr>
                    <p:grpSpPr>
                      <a:xfrm>
                        <a:off x="5207053" y="4876800"/>
                        <a:ext cx="298857" cy="1116172"/>
                        <a:chOff x="5207053" y="4876800"/>
                        <a:chExt cx="298857" cy="1116172"/>
                      </a:xfrm>
                    </p:grpSpPr>
                    <p:sp>
                      <p:nvSpPr>
                        <p:cNvPr id="134" name="Rectangle 133"/>
                        <p:cNvSpPr/>
                        <p:nvPr/>
                      </p:nvSpPr>
                      <p:spPr>
                        <a:xfrm>
                          <a:off x="5334000" y="5705885"/>
                          <a:ext cx="106580" cy="125572"/>
                        </a:xfrm>
                        <a:prstGeom prst="rect">
                          <a:avLst/>
                        </a:prstGeom>
                        <a:noFill/>
                        <a:ln>
                          <a:solidFill>
                            <a:schemeClr val="accent6">
                              <a:lumMod val="50000"/>
                              <a:lumOff val="50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cxnSp>
                      <p:nvCxnSpPr>
                        <p:cNvPr id="135" name="Straight Connector 134"/>
                        <p:cNvCxnSpPr/>
                        <p:nvPr/>
                      </p:nvCxnSpPr>
                      <p:spPr>
                        <a:xfrm>
                          <a:off x="5207053" y="5778196"/>
                          <a:ext cx="203147" cy="0"/>
                        </a:xfrm>
                        <a:prstGeom prst="line">
                          <a:avLst/>
                        </a:prstGeom>
                        <a:ln w="19050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grpSp>
                      <p:nvGrpSpPr>
                        <p:cNvPr id="136" name="Group 135"/>
                        <p:cNvGrpSpPr/>
                        <p:nvPr/>
                      </p:nvGrpSpPr>
                      <p:grpSpPr>
                        <a:xfrm>
                          <a:off x="5344183" y="4876800"/>
                          <a:ext cx="161727" cy="304800"/>
                          <a:chOff x="5308547" y="4876800"/>
                          <a:chExt cx="161727" cy="304800"/>
                        </a:xfrm>
                      </p:grpSpPr>
                      <p:cxnSp>
                        <p:nvCxnSpPr>
                          <p:cNvPr id="140" name="Straight Connector 139"/>
                          <p:cNvCxnSpPr/>
                          <p:nvPr/>
                        </p:nvCxnSpPr>
                        <p:spPr>
                          <a:xfrm flipH="1">
                            <a:off x="5384747" y="5052139"/>
                            <a:ext cx="85527" cy="0"/>
                          </a:xfrm>
                          <a:prstGeom prst="line">
                            <a:avLst/>
                          </a:prstGeom>
                          <a:ln w="19050">
                            <a:solidFill>
                              <a:schemeClr val="tx1"/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sp>
                        <p:nvSpPr>
                          <p:cNvPr id="138" name="Rectangle 137"/>
                          <p:cNvSpPr/>
                          <p:nvPr/>
                        </p:nvSpPr>
                        <p:spPr>
                          <a:xfrm>
                            <a:off x="5334000" y="4876800"/>
                            <a:ext cx="59663" cy="304800"/>
                          </a:xfrm>
                          <a:prstGeom prst="rect">
                            <a:avLst/>
                          </a:prstGeom>
                          <a:noFill/>
                          <a:ln>
                            <a:solidFill>
                              <a:schemeClr val="accent6">
                                <a:lumMod val="50000"/>
                                <a:lumOff val="50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en-US"/>
                          </a:p>
                        </p:txBody>
                      </p:sp>
                      <p:sp>
                        <p:nvSpPr>
                          <p:cNvPr id="139" name="Rectangle 138"/>
                          <p:cNvSpPr/>
                          <p:nvPr/>
                        </p:nvSpPr>
                        <p:spPr>
                          <a:xfrm>
                            <a:off x="5308547" y="4979828"/>
                            <a:ext cx="106580" cy="125572"/>
                          </a:xfrm>
                          <a:prstGeom prst="rect">
                            <a:avLst/>
                          </a:prstGeom>
                          <a:noFill/>
                          <a:ln>
                            <a:solidFill>
                              <a:schemeClr val="accent6">
                                <a:lumMod val="50000"/>
                                <a:lumOff val="50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en-US"/>
                          </a:p>
                        </p:txBody>
                      </p:sp>
                    </p:grpSp>
                    <p:sp>
                      <p:nvSpPr>
                        <p:cNvPr id="133" name="Rectangle 132"/>
                        <p:cNvSpPr/>
                        <p:nvPr/>
                      </p:nvSpPr>
                      <p:spPr>
                        <a:xfrm>
                          <a:off x="5366511" y="5535772"/>
                          <a:ext cx="59663" cy="457200"/>
                        </a:xfrm>
                        <a:prstGeom prst="rect">
                          <a:avLst/>
                        </a:prstGeom>
                        <a:noFill/>
                        <a:ln>
                          <a:solidFill>
                            <a:schemeClr val="accent6">
                              <a:lumMod val="50000"/>
                              <a:lumOff val="50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cxnSp>
                      <p:nvCxnSpPr>
                        <p:cNvPr id="137" name="Straight Connector 136"/>
                        <p:cNvCxnSpPr/>
                        <p:nvPr/>
                      </p:nvCxnSpPr>
                      <p:spPr>
                        <a:xfrm flipV="1">
                          <a:off x="5391150" y="5004513"/>
                          <a:ext cx="0" cy="750744"/>
                        </a:xfrm>
                        <a:prstGeom prst="line">
                          <a:avLst/>
                        </a:prstGeom>
                        <a:ln w="28575" cmpd="thickThin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</p:grpSp>
                <p:cxnSp>
                  <p:nvCxnSpPr>
                    <p:cNvPr id="127" name="Straight Connector 126"/>
                    <p:cNvCxnSpPr/>
                    <p:nvPr/>
                  </p:nvCxnSpPr>
                  <p:spPr>
                    <a:xfrm flipV="1">
                      <a:off x="5438384" y="5198743"/>
                      <a:ext cx="0" cy="352432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124" name="Oval 123"/>
                  <p:cNvSpPr/>
                  <p:nvPr/>
                </p:nvSpPr>
                <p:spPr>
                  <a:xfrm>
                    <a:off x="5362184" y="5014039"/>
                    <a:ext cx="76200" cy="76200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25" name="Oval 124"/>
                  <p:cNvSpPr/>
                  <p:nvPr/>
                </p:nvSpPr>
                <p:spPr>
                  <a:xfrm>
                    <a:off x="5352708" y="5738452"/>
                    <a:ext cx="76200" cy="76200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88" name="Group 87"/>
                <p:cNvGrpSpPr/>
                <p:nvPr/>
              </p:nvGrpSpPr>
              <p:grpSpPr>
                <a:xfrm>
                  <a:off x="4474126" y="6270870"/>
                  <a:ext cx="4669874" cy="262680"/>
                  <a:chOff x="1306217" y="324798"/>
                  <a:chExt cx="4669874" cy="262680"/>
                </a:xfrm>
              </p:grpSpPr>
              <p:grpSp>
                <p:nvGrpSpPr>
                  <p:cNvPr id="90" name="Group 89"/>
                  <p:cNvGrpSpPr/>
                  <p:nvPr/>
                </p:nvGrpSpPr>
                <p:grpSpPr>
                  <a:xfrm>
                    <a:off x="3660586" y="324798"/>
                    <a:ext cx="1207701" cy="256540"/>
                    <a:chOff x="3617909" y="180636"/>
                    <a:chExt cx="1310879" cy="278457"/>
                  </a:xfrm>
                </p:grpSpPr>
                <p:sp>
                  <p:nvSpPr>
                    <p:cNvPr id="116" name="Rectangle 115"/>
                    <p:cNvSpPr/>
                    <p:nvPr/>
                  </p:nvSpPr>
                  <p:spPr>
                    <a:xfrm>
                      <a:off x="3617909" y="297005"/>
                      <a:ext cx="1310879" cy="45719"/>
                    </a:xfrm>
                    <a:prstGeom prst="rect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17" name="Rectangle 116"/>
                    <p:cNvSpPr/>
                    <p:nvPr/>
                  </p:nvSpPr>
                  <p:spPr>
                    <a:xfrm>
                      <a:off x="3701121" y="207837"/>
                      <a:ext cx="1144454" cy="224055"/>
                    </a:xfrm>
                    <a:prstGeom prst="rect">
                      <a:avLst/>
                    </a:prstGeom>
                    <a:solidFill>
                      <a:schemeClr val="bg1">
                        <a:lumMod val="50000"/>
                      </a:schemeClr>
                    </a:solidFill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18" name="Rounded Rectangle 117"/>
                    <p:cNvSpPr/>
                    <p:nvPr/>
                  </p:nvSpPr>
                  <p:spPr>
                    <a:xfrm>
                      <a:off x="3689702" y="202552"/>
                      <a:ext cx="1167292" cy="234624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chemeClr val="accent6">
                        <a:lumMod val="10000"/>
                        <a:lumOff val="90000"/>
                      </a:schemeClr>
                    </a:solidFill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grpSp>
                  <p:nvGrpSpPr>
                    <p:cNvPr id="119" name="Group 118"/>
                    <p:cNvGrpSpPr/>
                    <p:nvPr/>
                  </p:nvGrpSpPr>
                  <p:grpSpPr>
                    <a:xfrm>
                      <a:off x="4235583" y="180636"/>
                      <a:ext cx="75530" cy="278457"/>
                      <a:chOff x="4191000" y="180636"/>
                      <a:chExt cx="75530" cy="278457"/>
                    </a:xfrm>
                  </p:grpSpPr>
                  <p:cxnSp>
                    <p:nvCxnSpPr>
                      <p:cNvPr id="121" name="Straight Connector 120"/>
                      <p:cNvCxnSpPr/>
                      <p:nvPr/>
                    </p:nvCxnSpPr>
                    <p:spPr>
                      <a:xfrm flipV="1">
                        <a:off x="4266530" y="180636"/>
                        <a:ext cx="0" cy="278457"/>
                      </a:xfrm>
                      <a:prstGeom prst="line">
                        <a:avLst/>
                      </a:prstGeom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2" name="Straight Connector 121"/>
                      <p:cNvCxnSpPr/>
                      <p:nvPr/>
                    </p:nvCxnSpPr>
                    <p:spPr>
                      <a:xfrm flipV="1">
                        <a:off x="4191000" y="180636"/>
                        <a:ext cx="0" cy="278457"/>
                      </a:xfrm>
                      <a:prstGeom prst="line">
                        <a:avLst/>
                      </a:prstGeom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sp>
                  <p:nvSpPr>
                    <p:cNvPr id="120" name="Oval 119"/>
                    <p:cNvSpPr/>
                    <p:nvPr/>
                  </p:nvSpPr>
                  <p:spPr>
                    <a:xfrm>
                      <a:off x="4199408" y="245924"/>
                      <a:ext cx="147880" cy="147880"/>
                    </a:xfrm>
                    <a:prstGeom prst="ellipse">
                      <a:avLst/>
                    </a:prstGeom>
                    <a:solidFill>
                      <a:schemeClr val="accent6">
                        <a:lumMod val="25000"/>
                        <a:lumOff val="75000"/>
                      </a:schemeClr>
                    </a:solidFill>
                    <a:ln w="63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91" name="Group 90"/>
                  <p:cNvGrpSpPr/>
                  <p:nvPr/>
                </p:nvGrpSpPr>
                <p:grpSpPr>
                  <a:xfrm>
                    <a:off x="4834533" y="327868"/>
                    <a:ext cx="1141558" cy="256540"/>
                    <a:chOff x="3617909" y="180636"/>
                    <a:chExt cx="1239085" cy="278457"/>
                  </a:xfrm>
                </p:grpSpPr>
                <p:sp>
                  <p:nvSpPr>
                    <p:cNvPr id="109" name="Rectangle 108"/>
                    <p:cNvSpPr/>
                    <p:nvPr/>
                  </p:nvSpPr>
                  <p:spPr>
                    <a:xfrm>
                      <a:off x="3617909" y="297005"/>
                      <a:ext cx="1227665" cy="67926"/>
                    </a:xfrm>
                    <a:prstGeom prst="rect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10" name="Rectangle 109"/>
                    <p:cNvSpPr/>
                    <p:nvPr/>
                  </p:nvSpPr>
                  <p:spPr>
                    <a:xfrm>
                      <a:off x="3701121" y="207837"/>
                      <a:ext cx="1144454" cy="224055"/>
                    </a:xfrm>
                    <a:prstGeom prst="rect">
                      <a:avLst/>
                    </a:prstGeom>
                    <a:solidFill>
                      <a:schemeClr val="bg1">
                        <a:lumMod val="50000"/>
                      </a:schemeClr>
                    </a:solidFill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11" name="Rounded Rectangle 110"/>
                    <p:cNvSpPr/>
                    <p:nvPr/>
                  </p:nvSpPr>
                  <p:spPr>
                    <a:xfrm>
                      <a:off x="3689702" y="202552"/>
                      <a:ext cx="1167292" cy="234624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chemeClr val="accent6">
                        <a:lumMod val="10000"/>
                        <a:lumOff val="90000"/>
                      </a:schemeClr>
                    </a:solidFill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grpSp>
                  <p:nvGrpSpPr>
                    <p:cNvPr id="112" name="Group 111"/>
                    <p:cNvGrpSpPr/>
                    <p:nvPr/>
                  </p:nvGrpSpPr>
                  <p:grpSpPr>
                    <a:xfrm>
                      <a:off x="4235583" y="180636"/>
                      <a:ext cx="75530" cy="278457"/>
                      <a:chOff x="4191000" y="180636"/>
                      <a:chExt cx="75530" cy="278457"/>
                    </a:xfrm>
                  </p:grpSpPr>
                  <p:cxnSp>
                    <p:nvCxnSpPr>
                      <p:cNvPr id="114" name="Straight Connector 113"/>
                      <p:cNvCxnSpPr/>
                      <p:nvPr/>
                    </p:nvCxnSpPr>
                    <p:spPr>
                      <a:xfrm flipV="1">
                        <a:off x="4266530" y="180636"/>
                        <a:ext cx="0" cy="278457"/>
                      </a:xfrm>
                      <a:prstGeom prst="line">
                        <a:avLst/>
                      </a:prstGeom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5" name="Straight Connector 114"/>
                      <p:cNvCxnSpPr/>
                      <p:nvPr/>
                    </p:nvCxnSpPr>
                    <p:spPr>
                      <a:xfrm flipV="1">
                        <a:off x="4191000" y="180636"/>
                        <a:ext cx="0" cy="278457"/>
                      </a:xfrm>
                      <a:prstGeom prst="line">
                        <a:avLst/>
                      </a:prstGeom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sp>
                  <p:nvSpPr>
                    <p:cNvPr id="113" name="Oval 112"/>
                    <p:cNvSpPr/>
                    <p:nvPr/>
                  </p:nvSpPr>
                  <p:spPr>
                    <a:xfrm>
                      <a:off x="4199408" y="245924"/>
                      <a:ext cx="147880" cy="147880"/>
                    </a:xfrm>
                    <a:prstGeom prst="ellipse">
                      <a:avLst/>
                    </a:prstGeom>
                    <a:solidFill>
                      <a:schemeClr val="accent6">
                        <a:lumMod val="25000"/>
                        <a:lumOff val="75000"/>
                      </a:schemeClr>
                    </a:solidFill>
                    <a:ln w="63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92" name="Group 91"/>
                  <p:cNvGrpSpPr/>
                  <p:nvPr/>
                </p:nvGrpSpPr>
                <p:grpSpPr>
                  <a:xfrm>
                    <a:off x="1306217" y="327868"/>
                    <a:ext cx="1207701" cy="256540"/>
                    <a:chOff x="3617909" y="180636"/>
                    <a:chExt cx="1310879" cy="278457"/>
                  </a:xfrm>
                </p:grpSpPr>
                <p:sp>
                  <p:nvSpPr>
                    <p:cNvPr id="102" name="Rectangle 101"/>
                    <p:cNvSpPr/>
                    <p:nvPr/>
                  </p:nvSpPr>
                  <p:spPr>
                    <a:xfrm>
                      <a:off x="3617909" y="297005"/>
                      <a:ext cx="1310879" cy="45719"/>
                    </a:xfrm>
                    <a:prstGeom prst="rect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03" name="Rectangle 102"/>
                    <p:cNvSpPr/>
                    <p:nvPr/>
                  </p:nvSpPr>
                  <p:spPr>
                    <a:xfrm>
                      <a:off x="3701121" y="207837"/>
                      <a:ext cx="1144454" cy="224055"/>
                    </a:xfrm>
                    <a:prstGeom prst="rect">
                      <a:avLst/>
                    </a:prstGeom>
                    <a:solidFill>
                      <a:schemeClr val="bg1">
                        <a:lumMod val="50000"/>
                      </a:schemeClr>
                    </a:solidFill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04" name="Rounded Rectangle 103"/>
                    <p:cNvSpPr/>
                    <p:nvPr/>
                  </p:nvSpPr>
                  <p:spPr>
                    <a:xfrm>
                      <a:off x="3689702" y="202552"/>
                      <a:ext cx="1167292" cy="234624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chemeClr val="accent6">
                        <a:lumMod val="10000"/>
                        <a:lumOff val="90000"/>
                      </a:schemeClr>
                    </a:solidFill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grpSp>
                  <p:nvGrpSpPr>
                    <p:cNvPr id="105" name="Group 104"/>
                    <p:cNvGrpSpPr/>
                    <p:nvPr/>
                  </p:nvGrpSpPr>
                  <p:grpSpPr>
                    <a:xfrm>
                      <a:off x="4235583" y="180636"/>
                      <a:ext cx="75530" cy="278457"/>
                      <a:chOff x="4191000" y="180636"/>
                      <a:chExt cx="75530" cy="278457"/>
                    </a:xfrm>
                  </p:grpSpPr>
                  <p:cxnSp>
                    <p:nvCxnSpPr>
                      <p:cNvPr id="107" name="Straight Connector 106"/>
                      <p:cNvCxnSpPr/>
                      <p:nvPr/>
                    </p:nvCxnSpPr>
                    <p:spPr>
                      <a:xfrm flipV="1">
                        <a:off x="4266530" y="180636"/>
                        <a:ext cx="0" cy="278457"/>
                      </a:xfrm>
                      <a:prstGeom prst="line">
                        <a:avLst/>
                      </a:prstGeom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08" name="Straight Connector 107"/>
                      <p:cNvCxnSpPr/>
                      <p:nvPr/>
                    </p:nvCxnSpPr>
                    <p:spPr>
                      <a:xfrm flipV="1">
                        <a:off x="4191000" y="180636"/>
                        <a:ext cx="0" cy="278457"/>
                      </a:xfrm>
                      <a:prstGeom prst="line">
                        <a:avLst/>
                      </a:prstGeom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sp>
                  <p:nvSpPr>
                    <p:cNvPr id="106" name="Oval 105"/>
                    <p:cNvSpPr/>
                    <p:nvPr/>
                  </p:nvSpPr>
                  <p:spPr>
                    <a:xfrm>
                      <a:off x="4199408" y="245924"/>
                      <a:ext cx="147880" cy="147880"/>
                    </a:xfrm>
                    <a:prstGeom prst="ellipse">
                      <a:avLst/>
                    </a:prstGeom>
                    <a:solidFill>
                      <a:schemeClr val="accent6">
                        <a:lumMod val="25000"/>
                        <a:lumOff val="75000"/>
                      </a:schemeClr>
                    </a:solidFill>
                    <a:ln w="63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93" name="Group 92"/>
                  <p:cNvGrpSpPr/>
                  <p:nvPr/>
                </p:nvGrpSpPr>
                <p:grpSpPr>
                  <a:xfrm>
                    <a:off x="2480164" y="330938"/>
                    <a:ext cx="1207701" cy="256540"/>
                    <a:chOff x="3617909" y="180636"/>
                    <a:chExt cx="1310879" cy="278457"/>
                  </a:xfrm>
                </p:grpSpPr>
                <p:sp>
                  <p:nvSpPr>
                    <p:cNvPr id="95" name="Rectangle 94"/>
                    <p:cNvSpPr/>
                    <p:nvPr/>
                  </p:nvSpPr>
                  <p:spPr>
                    <a:xfrm>
                      <a:off x="3617909" y="297005"/>
                      <a:ext cx="1310879" cy="45719"/>
                    </a:xfrm>
                    <a:prstGeom prst="rect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96" name="Rectangle 95"/>
                    <p:cNvSpPr/>
                    <p:nvPr/>
                  </p:nvSpPr>
                  <p:spPr>
                    <a:xfrm>
                      <a:off x="3701121" y="207837"/>
                      <a:ext cx="1144454" cy="224055"/>
                    </a:xfrm>
                    <a:prstGeom prst="rect">
                      <a:avLst/>
                    </a:prstGeom>
                    <a:solidFill>
                      <a:schemeClr val="bg1">
                        <a:lumMod val="50000"/>
                      </a:schemeClr>
                    </a:solidFill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97" name="Rounded Rectangle 96"/>
                    <p:cNvSpPr/>
                    <p:nvPr/>
                  </p:nvSpPr>
                  <p:spPr>
                    <a:xfrm>
                      <a:off x="3689702" y="202552"/>
                      <a:ext cx="1167292" cy="234624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chemeClr val="accent6">
                        <a:lumMod val="10000"/>
                        <a:lumOff val="90000"/>
                      </a:schemeClr>
                    </a:solidFill>
                    <a:ln w="31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grpSp>
                  <p:nvGrpSpPr>
                    <p:cNvPr id="98" name="Group 97"/>
                    <p:cNvGrpSpPr/>
                    <p:nvPr/>
                  </p:nvGrpSpPr>
                  <p:grpSpPr>
                    <a:xfrm>
                      <a:off x="4235583" y="180636"/>
                      <a:ext cx="75530" cy="278457"/>
                      <a:chOff x="4191000" y="180636"/>
                      <a:chExt cx="75530" cy="278457"/>
                    </a:xfrm>
                  </p:grpSpPr>
                  <p:cxnSp>
                    <p:nvCxnSpPr>
                      <p:cNvPr id="100" name="Straight Connector 99"/>
                      <p:cNvCxnSpPr/>
                      <p:nvPr/>
                    </p:nvCxnSpPr>
                    <p:spPr>
                      <a:xfrm flipV="1">
                        <a:off x="4266530" y="180636"/>
                        <a:ext cx="0" cy="278457"/>
                      </a:xfrm>
                      <a:prstGeom prst="line">
                        <a:avLst/>
                      </a:prstGeom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01" name="Straight Connector 100"/>
                      <p:cNvCxnSpPr/>
                      <p:nvPr/>
                    </p:nvCxnSpPr>
                    <p:spPr>
                      <a:xfrm flipV="1">
                        <a:off x="4191000" y="180636"/>
                        <a:ext cx="0" cy="278457"/>
                      </a:xfrm>
                      <a:prstGeom prst="line">
                        <a:avLst/>
                      </a:prstGeom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sp>
                  <p:nvSpPr>
                    <p:cNvPr id="99" name="Oval 98"/>
                    <p:cNvSpPr/>
                    <p:nvPr/>
                  </p:nvSpPr>
                  <p:spPr>
                    <a:xfrm>
                      <a:off x="4199408" y="245924"/>
                      <a:ext cx="147880" cy="147880"/>
                    </a:xfrm>
                    <a:prstGeom prst="ellipse">
                      <a:avLst/>
                    </a:prstGeom>
                    <a:solidFill>
                      <a:schemeClr val="accent6">
                        <a:lumMod val="25000"/>
                        <a:lumOff val="75000"/>
                      </a:schemeClr>
                    </a:solidFill>
                    <a:ln w="63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cxnSp>
                <p:nvCxnSpPr>
                  <p:cNvPr id="94" name="Straight Connector 93"/>
                  <p:cNvCxnSpPr/>
                  <p:nvPr/>
                </p:nvCxnSpPr>
                <p:spPr>
                  <a:xfrm flipV="1">
                    <a:off x="1323335" y="408476"/>
                    <a:ext cx="0" cy="89182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89" name="Rectangle 88"/>
                <p:cNvSpPr/>
                <p:nvPr/>
              </p:nvSpPr>
              <p:spPr>
                <a:xfrm rot="8100000">
                  <a:off x="3538734" y="4181189"/>
                  <a:ext cx="161855" cy="86014"/>
                </a:xfrm>
                <a:prstGeom prst="rect">
                  <a:avLst/>
                </a:prstGeom>
                <a:solidFill>
                  <a:schemeClr val="accent6">
                    <a:lumMod val="90000"/>
                    <a:lumOff val="10000"/>
                  </a:schemeClr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2" name="Rectangle 11"/>
              <p:cNvSpPr/>
              <p:nvPr/>
            </p:nvSpPr>
            <p:spPr>
              <a:xfrm>
                <a:off x="189973" y="4300726"/>
                <a:ext cx="45719" cy="272868"/>
              </a:xfrm>
              <a:prstGeom prst="rect">
                <a:avLst/>
              </a:prstGeom>
              <a:solidFill>
                <a:schemeClr val="accent6">
                  <a:lumMod val="50000"/>
                  <a:lumOff val="50000"/>
                </a:schemeClr>
              </a:solidFill>
              <a:ln w="3175" cmpd="sng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" name="Rectangle 6"/>
            <p:cNvSpPr/>
            <p:nvPr/>
          </p:nvSpPr>
          <p:spPr>
            <a:xfrm rot="18900000" flipH="1">
              <a:off x="7177423" y="1785172"/>
              <a:ext cx="314031" cy="278132"/>
            </a:xfrm>
            <a:prstGeom prst="rect">
              <a:avLst/>
            </a:prstGeom>
            <a:pattFill prst="smConfetti">
              <a:fgClr>
                <a:schemeClr val="bg1">
                  <a:lumMod val="50000"/>
                </a:schemeClr>
              </a:fgClr>
              <a:bgClr>
                <a:schemeClr val="bg1">
                  <a:lumMod val="7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" name="Straight Connector 7"/>
            <p:cNvCxnSpPr/>
            <p:nvPr/>
          </p:nvCxnSpPr>
          <p:spPr>
            <a:xfrm flipV="1">
              <a:off x="7432344" y="0"/>
              <a:ext cx="0" cy="580048"/>
            </a:xfrm>
            <a:prstGeom prst="line">
              <a:avLst/>
            </a:prstGeom>
            <a:ln cmpd="dbl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V="1">
              <a:off x="7467600" y="0"/>
              <a:ext cx="0" cy="580048"/>
            </a:xfrm>
            <a:prstGeom prst="line">
              <a:avLst/>
            </a:prstGeom>
            <a:ln cmpd="dbl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0" name="TextBox 279"/>
          <p:cNvSpPr txBox="1"/>
          <p:nvPr/>
        </p:nvSpPr>
        <p:spPr>
          <a:xfrm>
            <a:off x="4791462" y="1907744"/>
            <a:ext cx="73770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dirty="0" smtClean="0">
                <a:solidFill>
                  <a:srgbClr val="FF0000"/>
                </a:solidFill>
              </a:rPr>
              <a:t>Tanker Truck</a:t>
            </a:r>
            <a:endParaRPr lang="en-US" sz="800" b="1" dirty="0">
              <a:solidFill>
                <a:srgbClr val="FF0000"/>
              </a:solidFill>
            </a:endParaRPr>
          </a:p>
        </p:txBody>
      </p:sp>
      <p:sp>
        <p:nvSpPr>
          <p:cNvPr id="281" name="TextBox 280"/>
          <p:cNvSpPr txBox="1"/>
          <p:nvPr/>
        </p:nvSpPr>
        <p:spPr>
          <a:xfrm>
            <a:off x="3888891" y="4348982"/>
            <a:ext cx="59182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dirty="0" smtClean="0">
                <a:solidFill>
                  <a:srgbClr val="FF0000"/>
                </a:solidFill>
              </a:rPr>
              <a:t>3 Railcars</a:t>
            </a:r>
            <a:endParaRPr lang="en-US" sz="800" b="1" dirty="0">
              <a:solidFill>
                <a:srgbClr val="FF0000"/>
              </a:solidFill>
            </a:endParaRPr>
          </a:p>
        </p:txBody>
      </p:sp>
      <p:sp>
        <p:nvSpPr>
          <p:cNvPr id="282" name="TextBox 281"/>
          <p:cNvSpPr txBox="1"/>
          <p:nvPr/>
        </p:nvSpPr>
        <p:spPr>
          <a:xfrm>
            <a:off x="6551035" y="4696775"/>
            <a:ext cx="59182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dirty="0" smtClean="0">
                <a:solidFill>
                  <a:srgbClr val="FF0000"/>
                </a:solidFill>
              </a:rPr>
              <a:t>4 Railcars</a:t>
            </a:r>
            <a:endParaRPr lang="en-US" sz="800" b="1" dirty="0">
              <a:solidFill>
                <a:srgbClr val="FF0000"/>
              </a:solidFill>
            </a:endParaRPr>
          </a:p>
        </p:txBody>
      </p:sp>
      <p:sp>
        <p:nvSpPr>
          <p:cNvPr id="283" name="TextBox 282"/>
          <p:cNvSpPr txBox="1"/>
          <p:nvPr/>
        </p:nvSpPr>
        <p:spPr>
          <a:xfrm>
            <a:off x="7026766" y="3415170"/>
            <a:ext cx="80823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dirty="0" smtClean="0">
                <a:solidFill>
                  <a:srgbClr val="0000FF"/>
                </a:solidFill>
              </a:rPr>
              <a:t>Major Pipeline</a:t>
            </a:r>
            <a:endParaRPr lang="en-US" sz="800" b="1" dirty="0">
              <a:solidFill>
                <a:srgbClr val="0000FF"/>
              </a:solidFill>
            </a:endParaRPr>
          </a:p>
        </p:txBody>
      </p:sp>
      <p:sp>
        <p:nvSpPr>
          <p:cNvPr id="284" name="TextBox 283"/>
          <p:cNvSpPr txBox="1"/>
          <p:nvPr/>
        </p:nvSpPr>
        <p:spPr>
          <a:xfrm>
            <a:off x="2423218" y="3419201"/>
            <a:ext cx="80823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dirty="0" smtClean="0">
                <a:solidFill>
                  <a:srgbClr val="0000FF"/>
                </a:solidFill>
              </a:rPr>
              <a:t>Major Pipeline</a:t>
            </a:r>
            <a:endParaRPr lang="en-US" sz="800" b="1" dirty="0">
              <a:solidFill>
                <a:srgbClr val="0000FF"/>
              </a:solidFill>
            </a:endParaRPr>
          </a:p>
        </p:txBody>
      </p:sp>
      <p:sp>
        <p:nvSpPr>
          <p:cNvPr id="285" name="TextBox 284"/>
          <p:cNvSpPr txBox="1"/>
          <p:nvPr/>
        </p:nvSpPr>
        <p:spPr>
          <a:xfrm>
            <a:off x="4772676" y="3414991"/>
            <a:ext cx="80823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dirty="0" smtClean="0">
                <a:solidFill>
                  <a:srgbClr val="0000FF"/>
                </a:solidFill>
              </a:rPr>
              <a:t>Major Pipeline</a:t>
            </a:r>
            <a:endParaRPr lang="en-US" sz="800" b="1" dirty="0">
              <a:solidFill>
                <a:srgbClr val="0000FF"/>
              </a:solidFill>
            </a:endParaRPr>
          </a:p>
        </p:txBody>
      </p:sp>
      <p:sp>
        <p:nvSpPr>
          <p:cNvPr id="286" name="TextBox 285"/>
          <p:cNvSpPr txBox="1"/>
          <p:nvPr/>
        </p:nvSpPr>
        <p:spPr>
          <a:xfrm>
            <a:off x="3983034" y="3197877"/>
            <a:ext cx="7264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dirty="0" smtClean="0">
                <a:solidFill>
                  <a:srgbClr val="0000FF"/>
                </a:solidFill>
              </a:rPr>
              <a:t>Pipeline </a:t>
            </a:r>
          </a:p>
          <a:p>
            <a:pPr algn="ctr"/>
            <a:r>
              <a:rPr lang="en-US" sz="800" b="1" dirty="0" smtClean="0">
                <a:solidFill>
                  <a:srgbClr val="0000FF"/>
                </a:solidFill>
              </a:rPr>
              <a:t>Interconnect</a:t>
            </a:r>
            <a:endParaRPr lang="en-US" sz="800" b="1" dirty="0">
              <a:solidFill>
                <a:srgbClr val="0000FF"/>
              </a:solidFill>
            </a:endParaRPr>
          </a:p>
        </p:txBody>
      </p:sp>
      <p:sp>
        <p:nvSpPr>
          <p:cNvPr id="287" name="TextBox 286"/>
          <p:cNvSpPr txBox="1"/>
          <p:nvPr/>
        </p:nvSpPr>
        <p:spPr>
          <a:xfrm>
            <a:off x="5020862" y="2968801"/>
            <a:ext cx="7986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dirty="0" smtClean="0"/>
              <a:t>Storage/Blend</a:t>
            </a:r>
          </a:p>
          <a:p>
            <a:pPr algn="ctr"/>
            <a:r>
              <a:rPr lang="en-US" sz="800" b="1" dirty="0" smtClean="0"/>
              <a:t>Tank</a:t>
            </a:r>
            <a:endParaRPr lang="en-US" sz="800" b="1" dirty="0"/>
          </a:p>
        </p:txBody>
      </p:sp>
      <p:sp>
        <p:nvSpPr>
          <p:cNvPr id="288" name="TextBox 287"/>
          <p:cNvSpPr txBox="1"/>
          <p:nvPr/>
        </p:nvSpPr>
        <p:spPr>
          <a:xfrm>
            <a:off x="3434599" y="2961829"/>
            <a:ext cx="7986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dirty="0" smtClean="0"/>
              <a:t>Storage/Blend</a:t>
            </a:r>
          </a:p>
          <a:p>
            <a:pPr algn="ctr"/>
            <a:r>
              <a:rPr lang="en-US" sz="800" b="1" dirty="0" smtClean="0"/>
              <a:t>Tank</a:t>
            </a:r>
            <a:endParaRPr lang="en-US" sz="800" b="1" dirty="0"/>
          </a:p>
        </p:txBody>
      </p:sp>
      <p:sp>
        <p:nvSpPr>
          <p:cNvPr id="289" name="TextBox 288"/>
          <p:cNvSpPr txBox="1"/>
          <p:nvPr/>
        </p:nvSpPr>
        <p:spPr>
          <a:xfrm>
            <a:off x="7120587" y="2542679"/>
            <a:ext cx="43794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dirty="0" smtClean="0"/>
              <a:t>Office</a:t>
            </a:r>
            <a:endParaRPr lang="en-US" sz="800" b="1" dirty="0"/>
          </a:p>
        </p:txBody>
      </p:sp>
      <p:sp>
        <p:nvSpPr>
          <p:cNvPr id="290" name="TextBox 289"/>
          <p:cNvSpPr txBox="1"/>
          <p:nvPr/>
        </p:nvSpPr>
        <p:spPr>
          <a:xfrm>
            <a:off x="5641504" y="4022076"/>
            <a:ext cx="4203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dirty="0" smtClean="0"/>
              <a:t>Truck</a:t>
            </a:r>
          </a:p>
          <a:p>
            <a:pPr algn="ctr"/>
            <a:r>
              <a:rPr lang="en-US" sz="800" b="1" dirty="0" smtClean="0"/>
              <a:t>Rack</a:t>
            </a:r>
            <a:endParaRPr lang="en-US" sz="800" b="1" dirty="0"/>
          </a:p>
        </p:txBody>
      </p:sp>
      <p:sp>
        <p:nvSpPr>
          <p:cNvPr id="291" name="TextBox 290"/>
          <p:cNvSpPr txBox="1"/>
          <p:nvPr/>
        </p:nvSpPr>
        <p:spPr>
          <a:xfrm>
            <a:off x="4470915" y="4022076"/>
            <a:ext cx="4203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dirty="0" smtClean="0"/>
              <a:t>Truck</a:t>
            </a:r>
          </a:p>
          <a:p>
            <a:pPr algn="ctr"/>
            <a:r>
              <a:rPr lang="en-US" sz="800" b="1" dirty="0" smtClean="0"/>
              <a:t>Rack</a:t>
            </a:r>
            <a:endParaRPr lang="en-US" sz="800" b="1" dirty="0"/>
          </a:p>
        </p:txBody>
      </p:sp>
      <p:sp>
        <p:nvSpPr>
          <p:cNvPr id="292" name="TextBox 291"/>
          <p:cNvSpPr txBox="1"/>
          <p:nvPr/>
        </p:nvSpPr>
        <p:spPr>
          <a:xfrm>
            <a:off x="2756476" y="3549034"/>
            <a:ext cx="7088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dirty="0" smtClean="0">
                <a:solidFill>
                  <a:srgbClr val="0000FF"/>
                </a:solidFill>
              </a:rPr>
              <a:t>Buried </a:t>
            </a:r>
          </a:p>
          <a:p>
            <a:pPr algn="ctr"/>
            <a:r>
              <a:rPr lang="en-US" sz="800" b="1" dirty="0" smtClean="0">
                <a:solidFill>
                  <a:srgbClr val="0000FF"/>
                </a:solidFill>
              </a:rPr>
              <a:t>Connections</a:t>
            </a:r>
          </a:p>
        </p:txBody>
      </p:sp>
      <p:sp>
        <p:nvSpPr>
          <p:cNvPr id="293" name="TextBox 292"/>
          <p:cNvSpPr txBox="1"/>
          <p:nvPr/>
        </p:nvSpPr>
        <p:spPr>
          <a:xfrm>
            <a:off x="6126830" y="1086532"/>
            <a:ext cx="5132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bg1"/>
                </a:solidFill>
              </a:rPr>
              <a:t>Spur to </a:t>
            </a:r>
          </a:p>
          <a:p>
            <a:pPr algn="ctr"/>
            <a:r>
              <a:rPr lang="en-US" sz="800" b="1" dirty="0" smtClean="0">
                <a:solidFill>
                  <a:schemeClr val="bg1"/>
                </a:solidFill>
              </a:rPr>
              <a:t>Major </a:t>
            </a:r>
          </a:p>
          <a:p>
            <a:pPr algn="ctr"/>
            <a:r>
              <a:rPr lang="en-US" sz="800" b="1" dirty="0" smtClean="0">
                <a:solidFill>
                  <a:schemeClr val="bg1"/>
                </a:solidFill>
              </a:rPr>
              <a:t>Road</a:t>
            </a:r>
            <a:endParaRPr lang="en-US" sz="800" b="1" dirty="0">
              <a:solidFill>
                <a:schemeClr val="bg1"/>
              </a:solidFill>
            </a:endParaRPr>
          </a:p>
        </p:txBody>
      </p:sp>
      <p:sp>
        <p:nvSpPr>
          <p:cNvPr id="294" name="TextBox 293"/>
          <p:cNvSpPr txBox="1"/>
          <p:nvPr/>
        </p:nvSpPr>
        <p:spPr>
          <a:xfrm>
            <a:off x="4928155" y="3810479"/>
            <a:ext cx="73770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dirty="0" smtClean="0">
                <a:solidFill>
                  <a:srgbClr val="FF0000"/>
                </a:solidFill>
              </a:rPr>
              <a:t>Tanker Truck</a:t>
            </a:r>
            <a:endParaRPr lang="en-US" sz="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542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888" y="272949"/>
            <a:ext cx="7772400" cy="548879"/>
          </a:xfrm>
        </p:spPr>
        <p:txBody>
          <a:bodyPr/>
          <a:lstStyle/>
          <a:p>
            <a:r>
              <a:rPr lang="en-US" dirty="0" smtClean="0"/>
              <a:t>Station/Terminal Delivery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17214" y="3645722"/>
            <a:ext cx="21854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81F37"/>
                </a:solidFill>
              </a:rPr>
              <a:t>Seagraves TX - Terminal</a:t>
            </a:r>
            <a:endParaRPr lang="en-US" sz="1600" b="1" dirty="0">
              <a:solidFill>
                <a:srgbClr val="081F37"/>
              </a:solidFill>
            </a:endParaRPr>
          </a:p>
        </p:txBody>
      </p:sp>
      <p:pic>
        <p:nvPicPr>
          <p:cNvPr id="6" name="Picture 5" descr="C:\Users\rmurphy_ext\Desktop\Rail Terminal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04" t="14414" r="8780" b="10197"/>
          <a:stretch/>
        </p:blipFill>
        <p:spPr bwMode="auto">
          <a:xfrm>
            <a:off x="418247" y="1629765"/>
            <a:ext cx="3342871" cy="19908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0" y="4866501"/>
            <a:ext cx="18587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081F37"/>
                </a:solidFill>
              </a:rPr>
              <a:t>Images from Google Maps</a:t>
            </a:r>
            <a:endParaRPr lang="en-US" sz="1200" b="1" dirty="0">
              <a:solidFill>
                <a:srgbClr val="081F37"/>
              </a:solidFill>
            </a:endParaRPr>
          </a:p>
        </p:txBody>
      </p:sp>
      <p:pic>
        <p:nvPicPr>
          <p:cNvPr id="9" name="Picture 8" descr="RADMAC:Users:Radmac:Desktop:Clearbrook MN.tiff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5613" y="1139052"/>
            <a:ext cx="3446549" cy="330681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5035748" y="4445862"/>
            <a:ext cx="23262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err="1" smtClean="0">
                <a:solidFill>
                  <a:srgbClr val="081F37"/>
                </a:solidFill>
              </a:rPr>
              <a:t>Clearbrook</a:t>
            </a:r>
            <a:r>
              <a:rPr lang="en-US" sz="1600" b="1" dirty="0" smtClean="0">
                <a:solidFill>
                  <a:srgbClr val="081F37"/>
                </a:solidFill>
              </a:rPr>
              <a:t> MN - Stations</a:t>
            </a:r>
            <a:endParaRPr lang="en-US" sz="1600" b="1" dirty="0">
              <a:solidFill>
                <a:srgbClr val="081F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646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756" y="230310"/>
            <a:ext cx="7772400" cy="548879"/>
          </a:xfrm>
        </p:spPr>
        <p:txBody>
          <a:bodyPr/>
          <a:lstStyle/>
          <a:p>
            <a:r>
              <a:rPr lang="en-US" dirty="0" smtClean="0"/>
              <a:t>Ultimate Station - Cushing OK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323235" y="4804946"/>
            <a:ext cx="1996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81F37"/>
                </a:solidFill>
              </a:rPr>
              <a:t>Cushing OK - Stations</a:t>
            </a:r>
            <a:endParaRPr lang="en-US" sz="1600" b="1" dirty="0">
              <a:solidFill>
                <a:srgbClr val="081F37"/>
              </a:solidFill>
            </a:endParaRPr>
          </a:p>
        </p:txBody>
      </p:sp>
      <p:pic>
        <p:nvPicPr>
          <p:cNvPr id="6" name="Picture 5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9" t="3315" r="5700" b="1148"/>
          <a:stretch/>
        </p:blipFill>
        <p:spPr bwMode="auto">
          <a:xfrm>
            <a:off x="2080081" y="815791"/>
            <a:ext cx="4355224" cy="398857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90501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888" y="272949"/>
            <a:ext cx="7772400" cy="548879"/>
          </a:xfrm>
        </p:spPr>
        <p:txBody>
          <a:bodyPr/>
          <a:lstStyle/>
          <a:p>
            <a:r>
              <a:rPr lang="en-US" dirty="0" smtClean="0"/>
              <a:t>Delivery to Refinery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560720" y="4069940"/>
            <a:ext cx="38616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81F37"/>
                </a:solidFill>
              </a:rPr>
              <a:t>Houston Ship Channel Near Deer Park  TX - </a:t>
            </a:r>
            <a:endParaRPr lang="en-US" sz="1600" b="1" dirty="0">
              <a:solidFill>
                <a:srgbClr val="081F37"/>
              </a:solidFill>
            </a:endParaRPr>
          </a:p>
        </p:txBody>
      </p:sp>
      <p:pic>
        <p:nvPicPr>
          <p:cNvPr id="7" name="Picture 6" descr="RADMAC:Users:Radmac:Desktop:Refineries located on the Houston Ship Channel.tiff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3" b="12564"/>
          <a:stretch/>
        </p:blipFill>
        <p:spPr bwMode="auto">
          <a:xfrm>
            <a:off x="3997893" y="1307157"/>
            <a:ext cx="4987290" cy="278193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7" descr="RADMAC:Users:Radmac:Desktop:Deerpark.tiff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" t="443" r="-381" b="32288"/>
          <a:stretch/>
        </p:blipFill>
        <p:spPr bwMode="auto">
          <a:xfrm>
            <a:off x="351067" y="1570675"/>
            <a:ext cx="3461985" cy="20006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236507" y="3559233"/>
            <a:ext cx="16911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81F37"/>
                </a:solidFill>
              </a:rPr>
              <a:t>Refinery Close Up</a:t>
            </a:r>
            <a:endParaRPr lang="en-US" sz="1600" b="1" dirty="0">
              <a:solidFill>
                <a:srgbClr val="081F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152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U.S. Crude Oil Logistics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400" dirty="0"/>
              <a:t>When the lease is not connected to a pipeline, the trip to the first point connected to a pipeline can involve multiple modes of transportation and temporary storage.</a:t>
            </a:r>
          </a:p>
          <a:p>
            <a:pPr lvl="1"/>
            <a:r>
              <a:rPr lang="en-US" sz="1200" dirty="0"/>
              <a:t>The tanker truck trips can be from 1 or 2 miles to 200 miles.</a:t>
            </a:r>
          </a:p>
          <a:p>
            <a:pPr lvl="1"/>
            <a:r>
              <a:rPr lang="en-US" sz="1200" dirty="0"/>
              <a:t>Rail trips can be 50 miles to 100s of miles</a:t>
            </a:r>
          </a:p>
          <a:p>
            <a:r>
              <a:rPr lang="en-US" sz="1400" dirty="0"/>
              <a:t>Transportation Costs of  less than $1.00 Bbl to $25.00+ Bbl</a:t>
            </a:r>
          </a:p>
          <a:p>
            <a:pPr lvl="1"/>
            <a:r>
              <a:rPr lang="en-US" sz="1200" dirty="0"/>
              <a:t>$5.00 Bbl to $10.00 Bbl is quite common</a:t>
            </a:r>
          </a:p>
          <a:p>
            <a:pPr lvl="1"/>
            <a:r>
              <a:rPr lang="en-US" sz="1200" dirty="0"/>
              <a:t>Greatest impact to Margin is usually from optimizing transportation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141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U.S. Crude Oil Logistics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400" dirty="0" smtClean="0"/>
              <a:t>Tankers </a:t>
            </a:r>
            <a:r>
              <a:rPr lang="en-US" sz="1400" dirty="0"/>
              <a:t>haul 200 Bbl to 400 Bbl</a:t>
            </a:r>
          </a:p>
          <a:p>
            <a:pPr lvl="1"/>
            <a:r>
              <a:rPr lang="en-US" sz="1200" dirty="0"/>
              <a:t>Short Tanker Truck – Typically  9,000 gallons or 200 Bbl (Notional)</a:t>
            </a:r>
          </a:p>
          <a:p>
            <a:pPr lvl="1"/>
            <a:endParaRPr lang="en-US" sz="1200" dirty="0"/>
          </a:p>
          <a:p>
            <a:pPr lvl="1"/>
            <a:endParaRPr lang="en-US" sz="1200" dirty="0"/>
          </a:p>
          <a:p>
            <a:pPr lvl="1"/>
            <a:r>
              <a:rPr lang="en-US" sz="1200" dirty="0"/>
              <a:t>Long Tanker Truck – Typically 11,000 to 13,500 gallons or 250 to 300 Bbl (Notional)</a:t>
            </a:r>
          </a:p>
          <a:p>
            <a:pPr lvl="1"/>
            <a:endParaRPr lang="en-US" sz="1200" dirty="0"/>
          </a:p>
          <a:p>
            <a:pPr lvl="1"/>
            <a:endParaRPr lang="en-US" sz="1200" dirty="0"/>
          </a:p>
          <a:p>
            <a:pPr lvl="1"/>
            <a:r>
              <a:rPr lang="en-US" sz="1200" dirty="0"/>
              <a:t>Tandem Tanker Truck – Typically 18,000 to 22,000 gallons or 400 to 500 Bbl (Notional)</a:t>
            </a:r>
          </a:p>
          <a:p>
            <a:pPr lvl="1"/>
            <a:endParaRPr lang="en-US" sz="1200" dirty="0"/>
          </a:p>
          <a:p>
            <a:pPr lvl="1"/>
            <a:endParaRPr lang="en-US" sz="1200" dirty="0"/>
          </a:p>
          <a:p>
            <a:pPr lvl="1"/>
            <a:endParaRPr lang="en-US" sz="1200" dirty="0"/>
          </a:p>
          <a:p>
            <a:r>
              <a:rPr lang="en-US" sz="1400" dirty="0"/>
              <a:t>Railcars haul 350 Bbl to 715 Bbl</a:t>
            </a:r>
          </a:p>
          <a:p>
            <a:pPr lvl="1"/>
            <a:r>
              <a:rPr lang="en-US" sz="1200" dirty="0"/>
              <a:t>Common sizes are 15,000 gallons, 22,500 gallons, 23,500 gallons, 29,000 gallons, 30,000 gallons.</a:t>
            </a:r>
          </a:p>
          <a:p>
            <a:pPr lvl="2"/>
            <a:r>
              <a:rPr lang="en-US" sz="1100" dirty="0"/>
              <a:t>Railcars are not filled to full capacity.</a:t>
            </a:r>
          </a:p>
          <a:p>
            <a:pPr lvl="1"/>
            <a:endParaRPr lang="en-US" sz="1200" dirty="0"/>
          </a:p>
          <a:p>
            <a:pPr lvl="1"/>
            <a:endParaRPr lang="en-US" sz="1200" dirty="0"/>
          </a:p>
          <a:p>
            <a:pPr lvl="1"/>
            <a:endParaRPr lang="en-US" sz="1200" dirty="0"/>
          </a:p>
          <a:p>
            <a:pPr lvl="1"/>
            <a:r>
              <a:rPr lang="en-US" sz="1200" dirty="0"/>
              <a:t>Each railcar is unique and has its own gauging data on capacity.</a:t>
            </a:r>
          </a:p>
          <a:p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3452257" y="1707544"/>
            <a:ext cx="777799" cy="208775"/>
            <a:chOff x="2429792" y="2600800"/>
            <a:chExt cx="777799" cy="278367"/>
          </a:xfrm>
        </p:grpSpPr>
        <p:sp>
          <p:nvSpPr>
            <p:cNvPr id="5" name="Freeform 4"/>
            <p:cNvSpPr/>
            <p:nvPr/>
          </p:nvSpPr>
          <p:spPr>
            <a:xfrm>
              <a:off x="2429792" y="2638900"/>
              <a:ext cx="267891" cy="200025"/>
            </a:xfrm>
            <a:custGeom>
              <a:avLst/>
              <a:gdLst>
                <a:gd name="connsiteX0" fmla="*/ 57150 w 481012"/>
                <a:gd name="connsiteY0" fmla="*/ 200025 h 442913"/>
                <a:gd name="connsiteX1" fmla="*/ 57150 w 481012"/>
                <a:gd name="connsiteY1" fmla="*/ 373857 h 442913"/>
                <a:gd name="connsiteX2" fmla="*/ 0 w 481012"/>
                <a:gd name="connsiteY2" fmla="*/ 373857 h 442913"/>
                <a:gd name="connsiteX3" fmla="*/ 0 w 481012"/>
                <a:gd name="connsiteY3" fmla="*/ 442913 h 442913"/>
                <a:gd name="connsiteX4" fmla="*/ 481012 w 481012"/>
                <a:gd name="connsiteY4" fmla="*/ 442913 h 442913"/>
                <a:gd name="connsiteX5" fmla="*/ 476250 w 481012"/>
                <a:gd name="connsiteY5" fmla="*/ 0 h 442913"/>
                <a:gd name="connsiteX6" fmla="*/ 247650 w 481012"/>
                <a:gd name="connsiteY6" fmla="*/ 2382 h 442913"/>
                <a:gd name="connsiteX7" fmla="*/ 285750 w 481012"/>
                <a:gd name="connsiteY7" fmla="*/ 16669 h 442913"/>
                <a:gd name="connsiteX8" fmla="*/ 242887 w 481012"/>
                <a:gd name="connsiteY8" fmla="*/ 133350 h 442913"/>
                <a:gd name="connsiteX9" fmla="*/ 88106 w 481012"/>
                <a:gd name="connsiteY9" fmla="*/ 157163 h 442913"/>
                <a:gd name="connsiteX10" fmla="*/ 57150 w 481012"/>
                <a:gd name="connsiteY10" fmla="*/ 200025 h 442913"/>
                <a:gd name="connsiteX0" fmla="*/ 57150 w 481012"/>
                <a:gd name="connsiteY0" fmla="*/ 200025 h 442913"/>
                <a:gd name="connsiteX1" fmla="*/ 57150 w 481012"/>
                <a:gd name="connsiteY1" fmla="*/ 373857 h 442913"/>
                <a:gd name="connsiteX2" fmla="*/ 21432 w 481012"/>
                <a:gd name="connsiteY2" fmla="*/ 373857 h 442913"/>
                <a:gd name="connsiteX3" fmla="*/ 0 w 481012"/>
                <a:gd name="connsiteY3" fmla="*/ 442913 h 442913"/>
                <a:gd name="connsiteX4" fmla="*/ 481012 w 481012"/>
                <a:gd name="connsiteY4" fmla="*/ 442913 h 442913"/>
                <a:gd name="connsiteX5" fmla="*/ 476250 w 481012"/>
                <a:gd name="connsiteY5" fmla="*/ 0 h 442913"/>
                <a:gd name="connsiteX6" fmla="*/ 247650 w 481012"/>
                <a:gd name="connsiteY6" fmla="*/ 2382 h 442913"/>
                <a:gd name="connsiteX7" fmla="*/ 285750 w 481012"/>
                <a:gd name="connsiteY7" fmla="*/ 16669 h 442913"/>
                <a:gd name="connsiteX8" fmla="*/ 242887 w 481012"/>
                <a:gd name="connsiteY8" fmla="*/ 133350 h 442913"/>
                <a:gd name="connsiteX9" fmla="*/ 88106 w 481012"/>
                <a:gd name="connsiteY9" fmla="*/ 157163 h 442913"/>
                <a:gd name="connsiteX10" fmla="*/ 57150 w 481012"/>
                <a:gd name="connsiteY10" fmla="*/ 200025 h 442913"/>
                <a:gd name="connsiteX0" fmla="*/ 38100 w 461962"/>
                <a:gd name="connsiteY0" fmla="*/ 200025 h 442913"/>
                <a:gd name="connsiteX1" fmla="*/ 38100 w 461962"/>
                <a:gd name="connsiteY1" fmla="*/ 373857 h 442913"/>
                <a:gd name="connsiteX2" fmla="*/ 2382 w 461962"/>
                <a:gd name="connsiteY2" fmla="*/ 373857 h 442913"/>
                <a:gd name="connsiteX3" fmla="*/ 0 w 461962"/>
                <a:gd name="connsiteY3" fmla="*/ 442913 h 442913"/>
                <a:gd name="connsiteX4" fmla="*/ 461962 w 461962"/>
                <a:gd name="connsiteY4" fmla="*/ 442913 h 442913"/>
                <a:gd name="connsiteX5" fmla="*/ 457200 w 461962"/>
                <a:gd name="connsiteY5" fmla="*/ 0 h 442913"/>
                <a:gd name="connsiteX6" fmla="*/ 228600 w 461962"/>
                <a:gd name="connsiteY6" fmla="*/ 2382 h 442913"/>
                <a:gd name="connsiteX7" fmla="*/ 266700 w 461962"/>
                <a:gd name="connsiteY7" fmla="*/ 16669 h 442913"/>
                <a:gd name="connsiteX8" fmla="*/ 223837 w 461962"/>
                <a:gd name="connsiteY8" fmla="*/ 133350 h 442913"/>
                <a:gd name="connsiteX9" fmla="*/ 69056 w 461962"/>
                <a:gd name="connsiteY9" fmla="*/ 157163 h 442913"/>
                <a:gd name="connsiteX10" fmla="*/ 38100 w 461962"/>
                <a:gd name="connsiteY10" fmla="*/ 200025 h 442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1962" h="442913">
                  <a:moveTo>
                    <a:pt x="38100" y="200025"/>
                  </a:moveTo>
                  <a:lnTo>
                    <a:pt x="38100" y="373857"/>
                  </a:lnTo>
                  <a:lnTo>
                    <a:pt x="2382" y="373857"/>
                  </a:lnTo>
                  <a:lnTo>
                    <a:pt x="0" y="442913"/>
                  </a:lnTo>
                  <a:lnTo>
                    <a:pt x="461962" y="442913"/>
                  </a:lnTo>
                  <a:cubicBezTo>
                    <a:pt x="460375" y="295275"/>
                    <a:pt x="458787" y="147638"/>
                    <a:pt x="457200" y="0"/>
                  </a:cubicBezTo>
                  <a:lnTo>
                    <a:pt x="228600" y="2382"/>
                  </a:lnTo>
                  <a:lnTo>
                    <a:pt x="266700" y="16669"/>
                  </a:lnTo>
                  <a:lnTo>
                    <a:pt x="223837" y="133350"/>
                  </a:lnTo>
                  <a:lnTo>
                    <a:pt x="69056" y="157163"/>
                  </a:lnTo>
                  <a:lnTo>
                    <a:pt x="38100" y="200025"/>
                  </a:lnTo>
                  <a:close/>
                </a:path>
              </a:pathLst>
            </a:cu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3175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2614340" y="2797252"/>
              <a:ext cx="120252" cy="5476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2505992" y="2802967"/>
              <a:ext cx="76200" cy="76200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" name="Straight Connector 7"/>
            <p:cNvCxnSpPr/>
            <p:nvPr/>
          </p:nvCxnSpPr>
          <p:spPr>
            <a:xfrm flipV="1">
              <a:off x="2710780" y="2600800"/>
              <a:ext cx="0" cy="20693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ctangle 8"/>
            <p:cNvSpPr/>
            <p:nvPr/>
          </p:nvSpPr>
          <p:spPr>
            <a:xfrm>
              <a:off x="2734592" y="2649496"/>
              <a:ext cx="457200" cy="147756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2710780" y="2784871"/>
              <a:ext cx="494430" cy="4571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>
              <a:off x="2938510" y="2802967"/>
              <a:ext cx="76200" cy="76200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3047178" y="2802967"/>
              <a:ext cx="76200" cy="76200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" name="Straight Connector 12"/>
            <p:cNvCxnSpPr>
              <a:stCxn id="11" idx="2"/>
              <a:endCxn id="7" idx="6"/>
            </p:cNvCxnSpPr>
            <p:nvPr/>
          </p:nvCxnSpPr>
          <p:spPr>
            <a:xfrm flipH="1">
              <a:off x="2582192" y="2841067"/>
              <a:ext cx="35631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>
              <a:stCxn id="9" idx="2"/>
            </p:cNvCxnSpPr>
            <p:nvPr/>
          </p:nvCxnSpPr>
          <p:spPr>
            <a:xfrm flipV="1">
              <a:off x="2963192" y="2628540"/>
              <a:ext cx="168199" cy="16871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flipV="1">
              <a:off x="3207591" y="2628540"/>
              <a:ext cx="0" cy="13811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3131391" y="2628540"/>
              <a:ext cx="762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6"/>
          <p:cNvGrpSpPr/>
          <p:nvPr/>
        </p:nvGrpSpPr>
        <p:grpSpPr>
          <a:xfrm>
            <a:off x="3115110" y="2292569"/>
            <a:ext cx="1443721" cy="201943"/>
            <a:chOff x="1834938" y="1981200"/>
            <a:chExt cx="1443721" cy="269257"/>
          </a:xfrm>
        </p:grpSpPr>
        <p:sp>
          <p:nvSpPr>
            <p:cNvPr id="18" name="Freeform 17"/>
            <p:cNvSpPr/>
            <p:nvPr/>
          </p:nvSpPr>
          <p:spPr>
            <a:xfrm>
              <a:off x="1834938" y="2019300"/>
              <a:ext cx="300473" cy="200025"/>
            </a:xfrm>
            <a:custGeom>
              <a:avLst/>
              <a:gdLst>
                <a:gd name="connsiteX0" fmla="*/ 57150 w 481012"/>
                <a:gd name="connsiteY0" fmla="*/ 200025 h 442913"/>
                <a:gd name="connsiteX1" fmla="*/ 57150 w 481012"/>
                <a:gd name="connsiteY1" fmla="*/ 373857 h 442913"/>
                <a:gd name="connsiteX2" fmla="*/ 0 w 481012"/>
                <a:gd name="connsiteY2" fmla="*/ 373857 h 442913"/>
                <a:gd name="connsiteX3" fmla="*/ 0 w 481012"/>
                <a:gd name="connsiteY3" fmla="*/ 442913 h 442913"/>
                <a:gd name="connsiteX4" fmla="*/ 481012 w 481012"/>
                <a:gd name="connsiteY4" fmla="*/ 442913 h 442913"/>
                <a:gd name="connsiteX5" fmla="*/ 476250 w 481012"/>
                <a:gd name="connsiteY5" fmla="*/ 0 h 442913"/>
                <a:gd name="connsiteX6" fmla="*/ 247650 w 481012"/>
                <a:gd name="connsiteY6" fmla="*/ 2382 h 442913"/>
                <a:gd name="connsiteX7" fmla="*/ 285750 w 481012"/>
                <a:gd name="connsiteY7" fmla="*/ 16669 h 442913"/>
                <a:gd name="connsiteX8" fmla="*/ 242887 w 481012"/>
                <a:gd name="connsiteY8" fmla="*/ 133350 h 442913"/>
                <a:gd name="connsiteX9" fmla="*/ 88106 w 481012"/>
                <a:gd name="connsiteY9" fmla="*/ 157163 h 442913"/>
                <a:gd name="connsiteX10" fmla="*/ 57150 w 481012"/>
                <a:gd name="connsiteY10" fmla="*/ 200025 h 442913"/>
                <a:gd name="connsiteX0" fmla="*/ 57150 w 481012"/>
                <a:gd name="connsiteY0" fmla="*/ 200025 h 442913"/>
                <a:gd name="connsiteX1" fmla="*/ 57150 w 481012"/>
                <a:gd name="connsiteY1" fmla="*/ 373857 h 442913"/>
                <a:gd name="connsiteX2" fmla="*/ 21432 w 481012"/>
                <a:gd name="connsiteY2" fmla="*/ 373857 h 442913"/>
                <a:gd name="connsiteX3" fmla="*/ 0 w 481012"/>
                <a:gd name="connsiteY3" fmla="*/ 442913 h 442913"/>
                <a:gd name="connsiteX4" fmla="*/ 481012 w 481012"/>
                <a:gd name="connsiteY4" fmla="*/ 442913 h 442913"/>
                <a:gd name="connsiteX5" fmla="*/ 476250 w 481012"/>
                <a:gd name="connsiteY5" fmla="*/ 0 h 442913"/>
                <a:gd name="connsiteX6" fmla="*/ 247650 w 481012"/>
                <a:gd name="connsiteY6" fmla="*/ 2382 h 442913"/>
                <a:gd name="connsiteX7" fmla="*/ 285750 w 481012"/>
                <a:gd name="connsiteY7" fmla="*/ 16669 h 442913"/>
                <a:gd name="connsiteX8" fmla="*/ 242887 w 481012"/>
                <a:gd name="connsiteY8" fmla="*/ 133350 h 442913"/>
                <a:gd name="connsiteX9" fmla="*/ 88106 w 481012"/>
                <a:gd name="connsiteY9" fmla="*/ 157163 h 442913"/>
                <a:gd name="connsiteX10" fmla="*/ 57150 w 481012"/>
                <a:gd name="connsiteY10" fmla="*/ 200025 h 442913"/>
                <a:gd name="connsiteX0" fmla="*/ 38100 w 461962"/>
                <a:gd name="connsiteY0" fmla="*/ 200025 h 442913"/>
                <a:gd name="connsiteX1" fmla="*/ 38100 w 461962"/>
                <a:gd name="connsiteY1" fmla="*/ 373857 h 442913"/>
                <a:gd name="connsiteX2" fmla="*/ 2382 w 461962"/>
                <a:gd name="connsiteY2" fmla="*/ 373857 h 442913"/>
                <a:gd name="connsiteX3" fmla="*/ 0 w 461962"/>
                <a:gd name="connsiteY3" fmla="*/ 442913 h 442913"/>
                <a:gd name="connsiteX4" fmla="*/ 461962 w 461962"/>
                <a:gd name="connsiteY4" fmla="*/ 442913 h 442913"/>
                <a:gd name="connsiteX5" fmla="*/ 457200 w 461962"/>
                <a:gd name="connsiteY5" fmla="*/ 0 h 442913"/>
                <a:gd name="connsiteX6" fmla="*/ 228600 w 461962"/>
                <a:gd name="connsiteY6" fmla="*/ 2382 h 442913"/>
                <a:gd name="connsiteX7" fmla="*/ 266700 w 461962"/>
                <a:gd name="connsiteY7" fmla="*/ 16669 h 442913"/>
                <a:gd name="connsiteX8" fmla="*/ 223837 w 461962"/>
                <a:gd name="connsiteY8" fmla="*/ 133350 h 442913"/>
                <a:gd name="connsiteX9" fmla="*/ 69056 w 461962"/>
                <a:gd name="connsiteY9" fmla="*/ 157163 h 442913"/>
                <a:gd name="connsiteX10" fmla="*/ 38100 w 461962"/>
                <a:gd name="connsiteY10" fmla="*/ 200025 h 442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1962" h="442913">
                  <a:moveTo>
                    <a:pt x="38100" y="200025"/>
                  </a:moveTo>
                  <a:lnTo>
                    <a:pt x="38100" y="373857"/>
                  </a:lnTo>
                  <a:lnTo>
                    <a:pt x="2382" y="373857"/>
                  </a:lnTo>
                  <a:lnTo>
                    <a:pt x="0" y="442913"/>
                  </a:lnTo>
                  <a:lnTo>
                    <a:pt x="461962" y="442913"/>
                  </a:lnTo>
                  <a:cubicBezTo>
                    <a:pt x="460375" y="295275"/>
                    <a:pt x="458787" y="147638"/>
                    <a:pt x="457200" y="0"/>
                  </a:cubicBezTo>
                  <a:lnTo>
                    <a:pt x="228600" y="2382"/>
                  </a:lnTo>
                  <a:lnTo>
                    <a:pt x="266700" y="16669"/>
                  </a:lnTo>
                  <a:lnTo>
                    <a:pt x="223837" y="133350"/>
                  </a:lnTo>
                  <a:lnTo>
                    <a:pt x="69056" y="157163"/>
                  </a:lnTo>
                  <a:lnTo>
                    <a:pt x="38100" y="200025"/>
                  </a:lnTo>
                  <a:close/>
                </a:path>
              </a:pathLst>
            </a:cu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3175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2028094" y="2177652"/>
              <a:ext cx="172478" cy="5476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1905370" y="2174257"/>
              <a:ext cx="76200" cy="76200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1" name="Straight Connector 20"/>
            <p:cNvCxnSpPr/>
            <p:nvPr/>
          </p:nvCxnSpPr>
          <p:spPr>
            <a:xfrm flipV="1">
              <a:off x="2148508" y="1981200"/>
              <a:ext cx="0" cy="20693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1"/>
            <p:cNvSpPr/>
            <p:nvPr/>
          </p:nvSpPr>
          <p:spPr>
            <a:xfrm>
              <a:off x="2292904" y="2004770"/>
              <a:ext cx="966626" cy="148946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2457087" y="2138420"/>
              <a:ext cx="746150" cy="4571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/>
            <p:cNvSpPr/>
            <p:nvPr/>
          </p:nvSpPr>
          <p:spPr>
            <a:xfrm>
              <a:off x="2271766" y="2174257"/>
              <a:ext cx="76200" cy="76200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/>
            <p:cNvSpPr/>
            <p:nvPr/>
          </p:nvSpPr>
          <p:spPr>
            <a:xfrm>
              <a:off x="2380725" y="2174257"/>
              <a:ext cx="76200" cy="76200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2101365" y="2172055"/>
              <a:ext cx="383882" cy="4571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2224546" y="2150861"/>
              <a:ext cx="260701" cy="54176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2995817" y="2174257"/>
              <a:ext cx="76200" cy="76200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3115796" y="2174257"/>
              <a:ext cx="76200" cy="76200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2971800" y="2141626"/>
              <a:ext cx="260701" cy="54176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3205210" y="2159317"/>
              <a:ext cx="73449" cy="4571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2" name="Straight Connector 31"/>
            <p:cNvCxnSpPr/>
            <p:nvPr/>
          </p:nvCxnSpPr>
          <p:spPr>
            <a:xfrm flipV="1">
              <a:off x="2804735" y="1983216"/>
              <a:ext cx="0" cy="20729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flipV="1">
              <a:off x="2755164" y="1983216"/>
              <a:ext cx="0" cy="20729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Rectangle 33"/>
            <p:cNvSpPr/>
            <p:nvPr/>
          </p:nvSpPr>
          <p:spPr>
            <a:xfrm>
              <a:off x="2742665" y="1995245"/>
              <a:ext cx="75530" cy="4571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5" name="Straight Connector 34"/>
            <p:cNvCxnSpPr/>
            <p:nvPr/>
          </p:nvCxnSpPr>
          <p:spPr>
            <a:xfrm>
              <a:off x="2712597" y="1990482"/>
              <a:ext cx="13566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/>
          <p:cNvGrpSpPr/>
          <p:nvPr/>
        </p:nvGrpSpPr>
        <p:grpSpPr>
          <a:xfrm>
            <a:off x="2646128" y="2792087"/>
            <a:ext cx="2221857" cy="204712"/>
            <a:chOff x="1834938" y="1981200"/>
            <a:chExt cx="2221857" cy="272949"/>
          </a:xfrm>
        </p:grpSpPr>
        <p:sp>
          <p:nvSpPr>
            <p:cNvPr id="37" name="Freeform 36"/>
            <p:cNvSpPr/>
            <p:nvPr/>
          </p:nvSpPr>
          <p:spPr>
            <a:xfrm>
              <a:off x="1834938" y="2019300"/>
              <a:ext cx="300473" cy="200025"/>
            </a:xfrm>
            <a:custGeom>
              <a:avLst/>
              <a:gdLst>
                <a:gd name="connsiteX0" fmla="*/ 57150 w 481012"/>
                <a:gd name="connsiteY0" fmla="*/ 200025 h 442913"/>
                <a:gd name="connsiteX1" fmla="*/ 57150 w 481012"/>
                <a:gd name="connsiteY1" fmla="*/ 373857 h 442913"/>
                <a:gd name="connsiteX2" fmla="*/ 0 w 481012"/>
                <a:gd name="connsiteY2" fmla="*/ 373857 h 442913"/>
                <a:gd name="connsiteX3" fmla="*/ 0 w 481012"/>
                <a:gd name="connsiteY3" fmla="*/ 442913 h 442913"/>
                <a:gd name="connsiteX4" fmla="*/ 481012 w 481012"/>
                <a:gd name="connsiteY4" fmla="*/ 442913 h 442913"/>
                <a:gd name="connsiteX5" fmla="*/ 476250 w 481012"/>
                <a:gd name="connsiteY5" fmla="*/ 0 h 442913"/>
                <a:gd name="connsiteX6" fmla="*/ 247650 w 481012"/>
                <a:gd name="connsiteY6" fmla="*/ 2382 h 442913"/>
                <a:gd name="connsiteX7" fmla="*/ 285750 w 481012"/>
                <a:gd name="connsiteY7" fmla="*/ 16669 h 442913"/>
                <a:gd name="connsiteX8" fmla="*/ 242887 w 481012"/>
                <a:gd name="connsiteY8" fmla="*/ 133350 h 442913"/>
                <a:gd name="connsiteX9" fmla="*/ 88106 w 481012"/>
                <a:gd name="connsiteY9" fmla="*/ 157163 h 442913"/>
                <a:gd name="connsiteX10" fmla="*/ 57150 w 481012"/>
                <a:gd name="connsiteY10" fmla="*/ 200025 h 442913"/>
                <a:gd name="connsiteX0" fmla="*/ 57150 w 481012"/>
                <a:gd name="connsiteY0" fmla="*/ 200025 h 442913"/>
                <a:gd name="connsiteX1" fmla="*/ 57150 w 481012"/>
                <a:gd name="connsiteY1" fmla="*/ 373857 h 442913"/>
                <a:gd name="connsiteX2" fmla="*/ 21432 w 481012"/>
                <a:gd name="connsiteY2" fmla="*/ 373857 h 442913"/>
                <a:gd name="connsiteX3" fmla="*/ 0 w 481012"/>
                <a:gd name="connsiteY3" fmla="*/ 442913 h 442913"/>
                <a:gd name="connsiteX4" fmla="*/ 481012 w 481012"/>
                <a:gd name="connsiteY4" fmla="*/ 442913 h 442913"/>
                <a:gd name="connsiteX5" fmla="*/ 476250 w 481012"/>
                <a:gd name="connsiteY5" fmla="*/ 0 h 442913"/>
                <a:gd name="connsiteX6" fmla="*/ 247650 w 481012"/>
                <a:gd name="connsiteY6" fmla="*/ 2382 h 442913"/>
                <a:gd name="connsiteX7" fmla="*/ 285750 w 481012"/>
                <a:gd name="connsiteY7" fmla="*/ 16669 h 442913"/>
                <a:gd name="connsiteX8" fmla="*/ 242887 w 481012"/>
                <a:gd name="connsiteY8" fmla="*/ 133350 h 442913"/>
                <a:gd name="connsiteX9" fmla="*/ 88106 w 481012"/>
                <a:gd name="connsiteY9" fmla="*/ 157163 h 442913"/>
                <a:gd name="connsiteX10" fmla="*/ 57150 w 481012"/>
                <a:gd name="connsiteY10" fmla="*/ 200025 h 442913"/>
                <a:gd name="connsiteX0" fmla="*/ 38100 w 461962"/>
                <a:gd name="connsiteY0" fmla="*/ 200025 h 442913"/>
                <a:gd name="connsiteX1" fmla="*/ 38100 w 461962"/>
                <a:gd name="connsiteY1" fmla="*/ 373857 h 442913"/>
                <a:gd name="connsiteX2" fmla="*/ 2382 w 461962"/>
                <a:gd name="connsiteY2" fmla="*/ 373857 h 442913"/>
                <a:gd name="connsiteX3" fmla="*/ 0 w 461962"/>
                <a:gd name="connsiteY3" fmla="*/ 442913 h 442913"/>
                <a:gd name="connsiteX4" fmla="*/ 461962 w 461962"/>
                <a:gd name="connsiteY4" fmla="*/ 442913 h 442913"/>
                <a:gd name="connsiteX5" fmla="*/ 457200 w 461962"/>
                <a:gd name="connsiteY5" fmla="*/ 0 h 442913"/>
                <a:gd name="connsiteX6" fmla="*/ 228600 w 461962"/>
                <a:gd name="connsiteY6" fmla="*/ 2382 h 442913"/>
                <a:gd name="connsiteX7" fmla="*/ 266700 w 461962"/>
                <a:gd name="connsiteY7" fmla="*/ 16669 h 442913"/>
                <a:gd name="connsiteX8" fmla="*/ 223837 w 461962"/>
                <a:gd name="connsiteY8" fmla="*/ 133350 h 442913"/>
                <a:gd name="connsiteX9" fmla="*/ 69056 w 461962"/>
                <a:gd name="connsiteY9" fmla="*/ 157163 h 442913"/>
                <a:gd name="connsiteX10" fmla="*/ 38100 w 461962"/>
                <a:gd name="connsiteY10" fmla="*/ 200025 h 442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1962" h="442913">
                  <a:moveTo>
                    <a:pt x="38100" y="200025"/>
                  </a:moveTo>
                  <a:lnTo>
                    <a:pt x="38100" y="373857"/>
                  </a:lnTo>
                  <a:lnTo>
                    <a:pt x="2382" y="373857"/>
                  </a:lnTo>
                  <a:lnTo>
                    <a:pt x="0" y="442913"/>
                  </a:lnTo>
                  <a:lnTo>
                    <a:pt x="461962" y="442913"/>
                  </a:lnTo>
                  <a:cubicBezTo>
                    <a:pt x="460375" y="295275"/>
                    <a:pt x="458787" y="147638"/>
                    <a:pt x="457200" y="0"/>
                  </a:cubicBezTo>
                  <a:lnTo>
                    <a:pt x="228600" y="2382"/>
                  </a:lnTo>
                  <a:lnTo>
                    <a:pt x="266700" y="16669"/>
                  </a:lnTo>
                  <a:lnTo>
                    <a:pt x="223837" y="133350"/>
                  </a:lnTo>
                  <a:lnTo>
                    <a:pt x="69056" y="157163"/>
                  </a:lnTo>
                  <a:lnTo>
                    <a:pt x="38100" y="200025"/>
                  </a:lnTo>
                  <a:close/>
                </a:path>
              </a:pathLst>
            </a:cu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3175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2028094" y="2177652"/>
              <a:ext cx="172478" cy="5476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/>
            <p:cNvSpPr/>
            <p:nvPr/>
          </p:nvSpPr>
          <p:spPr>
            <a:xfrm>
              <a:off x="1904844" y="2177949"/>
              <a:ext cx="76200" cy="76200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0" name="Straight Connector 39"/>
            <p:cNvCxnSpPr/>
            <p:nvPr/>
          </p:nvCxnSpPr>
          <p:spPr>
            <a:xfrm flipV="1">
              <a:off x="2148508" y="1981200"/>
              <a:ext cx="0" cy="20693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Rectangle 40"/>
            <p:cNvSpPr/>
            <p:nvPr/>
          </p:nvSpPr>
          <p:spPr>
            <a:xfrm>
              <a:off x="2292904" y="2004770"/>
              <a:ext cx="966626" cy="148946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41"/>
            <p:cNvSpPr/>
            <p:nvPr/>
          </p:nvSpPr>
          <p:spPr>
            <a:xfrm>
              <a:off x="2457087" y="2126336"/>
              <a:ext cx="746150" cy="4571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/>
            <p:cNvSpPr/>
            <p:nvPr/>
          </p:nvSpPr>
          <p:spPr>
            <a:xfrm>
              <a:off x="2271240" y="2177949"/>
              <a:ext cx="76200" cy="76200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Oval 43"/>
            <p:cNvSpPr/>
            <p:nvPr/>
          </p:nvSpPr>
          <p:spPr>
            <a:xfrm>
              <a:off x="2380199" y="2177949"/>
              <a:ext cx="76200" cy="76200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2101365" y="2172055"/>
              <a:ext cx="383882" cy="4571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2224546" y="2150861"/>
              <a:ext cx="260701" cy="54176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/>
            <p:cNvSpPr/>
            <p:nvPr/>
          </p:nvSpPr>
          <p:spPr>
            <a:xfrm>
              <a:off x="2995291" y="2177949"/>
              <a:ext cx="76200" cy="76200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Oval 47"/>
            <p:cNvSpPr/>
            <p:nvPr/>
          </p:nvSpPr>
          <p:spPr>
            <a:xfrm>
              <a:off x="3115270" y="2177949"/>
              <a:ext cx="76200" cy="76200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 48"/>
            <p:cNvSpPr/>
            <p:nvPr/>
          </p:nvSpPr>
          <p:spPr>
            <a:xfrm>
              <a:off x="2971800" y="2141626"/>
              <a:ext cx="260701" cy="54176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49"/>
            <p:cNvSpPr/>
            <p:nvPr/>
          </p:nvSpPr>
          <p:spPr>
            <a:xfrm>
              <a:off x="3205210" y="2159317"/>
              <a:ext cx="73449" cy="4571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1" name="Straight Connector 50"/>
            <p:cNvCxnSpPr/>
            <p:nvPr/>
          </p:nvCxnSpPr>
          <p:spPr>
            <a:xfrm flipV="1">
              <a:off x="2804735" y="1983216"/>
              <a:ext cx="0" cy="20729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flipV="1">
              <a:off x="2755164" y="1983216"/>
              <a:ext cx="0" cy="20729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Rectangle 52"/>
            <p:cNvSpPr/>
            <p:nvPr/>
          </p:nvSpPr>
          <p:spPr>
            <a:xfrm>
              <a:off x="2742665" y="1995245"/>
              <a:ext cx="75530" cy="4571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4" name="Straight Connector 53"/>
            <p:cNvCxnSpPr/>
            <p:nvPr/>
          </p:nvCxnSpPr>
          <p:spPr>
            <a:xfrm>
              <a:off x="2712597" y="1990482"/>
              <a:ext cx="13566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Rectangle 54"/>
            <p:cNvSpPr/>
            <p:nvPr/>
          </p:nvSpPr>
          <p:spPr>
            <a:xfrm>
              <a:off x="3403160" y="2007330"/>
              <a:ext cx="609600" cy="148946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ectangle 55"/>
            <p:cNvSpPr/>
            <p:nvPr/>
          </p:nvSpPr>
          <p:spPr>
            <a:xfrm>
              <a:off x="3487610" y="2126633"/>
              <a:ext cx="440700" cy="4571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Oval 56"/>
            <p:cNvSpPr/>
            <p:nvPr/>
          </p:nvSpPr>
          <p:spPr>
            <a:xfrm>
              <a:off x="3943345" y="2177949"/>
              <a:ext cx="76200" cy="76200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/>
            <p:cNvSpPr/>
            <p:nvPr/>
          </p:nvSpPr>
          <p:spPr>
            <a:xfrm>
              <a:off x="3402634" y="2177949"/>
              <a:ext cx="76200" cy="76200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 58"/>
            <p:cNvSpPr/>
            <p:nvPr/>
          </p:nvSpPr>
          <p:spPr>
            <a:xfrm>
              <a:off x="3923613" y="2152456"/>
              <a:ext cx="116717" cy="52578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ectangle 59"/>
            <p:cNvSpPr/>
            <p:nvPr/>
          </p:nvSpPr>
          <p:spPr>
            <a:xfrm>
              <a:off x="3983346" y="2159315"/>
              <a:ext cx="73449" cy="4571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1" name="Straight Connector 60"/>
            <p:cNvCxnSpPr/>
            <p:nvPr/>
          </p:nvCxnSpPr>
          <p:spPr>
            <a:xfrm flipV="1">
              <a:off x="3728978" y="1985776"/>
              <a:ext cx="0" cy="20729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flipV="1">
              <a:off x="3679407" y="1985776"/>
              <a:ext cx="0" cy="20729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Rectangle 62"/>
            <p:cNvSpPr/>
            <p:nvPr/>
          </p:nvSpPr>
          <p:spPr>
            <a:xfrm>
              <a:off x="3666908" y="1997805"/>
              <a:ext cx="75530" cy="4571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4" name="Straight Connector 63"/>
            <p:cNvCxnSpPr/>
            <p:nvPr/>
          </p:nvCxnSpPr>
          <p:spPr>
            <a:xfrm>
              <a:off x="3636840" y="1993042"/>
              <a:ext cx="13566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Rectangle 64"/>
            <p:cNvSpPr/>
            <p:nvPr/>
          </p:nvSpPr>
          <p:spPr>
            <a:xfrm>
              <a:off x="3382902" y="2151854"/>
              <a:ext cx="116717" cy="52578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6" name="Straight Connector 65"/>
            <p:cNvCxnSpPr/>
            <p:nvPr/>
          </p:nvCxnSpPr>
          <p:spPr>
            <a:xfrm flipH="1">
              <a:off x="3259530" y="2188131"/>
              <a:ext cx="17769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" name="Group 66"/>
          <p:cNvGrpSpPr/>
          <p:nvPr/>
        </p:nvGrpSpPr>
        <p:grpSpPr>
          <a:xfrm>
            <a:off x="3249420" y="3927017"/>
            <a:ext cx="1335715" cy="326469"/>
            <a:chOff x="1966289" y="1905000"/>
            <a:chExt cx="1335715" cy="435292"/>
          </a:xfrm>
        </p:grpSpPr>
        <p:grpSp>
          <p:nvGrpSpPr>
            <p:cNvPr id="68" name="Group 67"/>
            <p:cNvGrpSpPr/>
            <p:nvPr/>
          </p:nvGrpSpPr>
          <p:grpSpPr>
            <a:xfrm>
              <a:off x="1966289" y="2275704"/>
              <a:ext cx="1335715" cy="64588"/>
              <a:chOff x="1966289" y="2286000"/>
              <a:chExt cx="1210426" cy="54292"/>
            </a:xfrm>
            <a:solidFill>
              <a:schemeClr val="tx1"/>
            </a:solidFill>
          </p:grpSpPr>
          <p:sp>
            <p:nvSpPr>
              <p:cNvPr id="80" name="Oval 79"/>
              <p:cNvSpPr/>
              <p:nvPr/>
            </p:nvSpPr>
            <p:spPr>
              <a:xfrm>
                <a:off x="2003351" y="2294573"/>
                <a:ext cx="45719" cy="45719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Oval 80"/>
              <p:cNvSpPr/>
              <p:nvPr/>
            </p:nvSpPr>
            <p:spPr>
              <a:xfrm>
                <a:off x="2079511" y="2294573"/>
                <a:ext cx="45719" cy="45719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Oval 81"/>
              <p:cNvSpPr/>
              <p:nvPr/>
            </p:nvSpPr>
            <p:spPr>
              <a:xfrm>
                <a:off x="3010394" y="2294573"/>
                <a:ext cx="45719" cy="45719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Oval 82"/>
              <p:cNvSpPr/>
              <p:nvPr/>
            </p:nvSpPr>
            <p:spPr>
              <a:xfrm>
                <a:off x="3086554" y="2294573"/>
                <a:ext cx="45719" cy="45719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4" name="Straight Connector 83"/>
              <p:cNvCxnSpPr/>
              <p:nvPr/>
            </p:nvCxnSpPr>
            <p:spPr>
              <a:xfrm>
                <a:off x="1966289" y="2286000"/>
                <a:ext cx="1210426" cy="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Straight Connector 84"/>
              <p:cNvCxnSpPr>
                <a:stCxn id="81" idx="0"/>
                <a:endCxn id="82" idx="0"/>
              </p:cNvCxnSpPr>
              <p:nvPr/>
            </p:nvCxnSpPr>
            <p:spPr>
              <a:xfrm>
                <a:off x="2102371" y="2294573"/>
                <a:ext cx="930883" cy="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Straight Connector 85"/>
              <p:cNvCxnSpPr/>
              <p:nvPr/>
            </p:nvCxnSpPr>
            <p:spPr>
              <a:xfrm>
                <a:off x="3028127" y="2299811"/>
                <a:ext cx="97368" cy="0"/>
              </a:xfrm>
              <a:prstGeom prst="line">
                <a:avLst/>
              </a:prstGeom>
              <a:grpFill/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Straight Connector 86"/>
              <p:cNvCxnSpPr/>
              <p:nvPr/>
            </p:nvCxnSpPr>
            <p:spPr>
              <a:xfrm>
                <a:off x="2018025" y="2303531"/>
                <a:ext cx="97368" cy="0"/>
              </a:xfrm>
              <a:prstGeom prst="line">
                <a:avLst/>
              </a:prstGeom>
              <a:grpFill/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9" name="Rectangle 68"/>
            <p:cNvSpPr/>
            <p:nvPr/>
          </p:nvSpPr>
          <p:spPr>
            <a:xfrm>
              <a:off x="2057637" y="1981200"/>
              <a:ext cx="1134121" cy="288550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/>
            <p:cNvSpPr/>
            <p:nvPr/>
          </p:nvSpPr>
          <p:spPr>
            <a:xfrm>
              <a:off x="3115559" y="1981200"/>
              <a:ext cx="152400" cy="288550"/>
            </a:xfrm>
            <a:prstGeom prst="ellipse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/>
            <p:cNvSpPr/>
            <p:nvPr/>
          </p:nvSpPr>
          <p:spPr>
            <a:xfrm>
              <a:off x="1993259" y="1981200"/>
              <a:ext cx="152400" cy="288550"/>
            </a:xfrm>
            <a:prstGeom prst="ellipse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2" name="Straight Connector 71"/>
            <p:cNvCxnSpPr/>
            <p:nvPr/>
          </p:nvCxnSpPr>
          <p:spPr>
            <a:xfrm flipV="1">
              <a:off x="2587794" y="1954006"/>
              <a:ext cx="0" cy="35909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flipV="1">
              <a:off x="2667000" y="1954006"/>
              <a:ext cx="0" cy="35909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Rectangle 73"/>
            <p:cNvSpPr/>
            <p:nvPr/>
          </p:nvSpPr>
          <p:spPr>
            <a:xfrm>
              <a:off x="2602715" y="1957768"/>
              <a:ext cx="45719" cy="76200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5" name="Straight Connector 74"/>
            <p:cNvCxnSpPr/>
            <p:nvPr/>
          </p:nvCxnSpPr>
          <p:spPr>
            <a:xfrm>
              <a:off x="2554182" y="1905000"/>
              <a:ext cx="14513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>
              <a:off x="2697764" y="1905000"/>
              <a:ext cx="0" cy="2286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>
              <a:off x="2557508" y="1905000"/>
              <a:ext cx="0" cy="2286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flipV="1">
              <a:off x="3302004" y="2133600"/>
              <a:ext cx="0" cy="14210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flipV="1">
              <a:off x="1966289" y="2125475"/>
              <a:ext cx="0" cy="15022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4671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2951"/>
            <a:ext cx="9144000" cy="4189667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0"/>
            <a:ext cx="8839200" cy="742951"/>
          </a:xfrm>
        </p:spPr>
        <p:txBody>
          <a:bodyPr/>
          <a:lstStyle/>
          <a:p>
            <a:r>
              <a:rPr lang="en-US" sz="1600" dirty="0" smtClean="0">
                <a:solidFill>
                  <a:srgbClr val="0D67AD"/>
                </a:solidFill>
              </a:rPr>
              <a:t>This shows the lease to the first station, with rail pickup, of a complex crude logistics deal.  </a:t>
            </a:r>
            <a:r>
              <a:rPr lang="en-US" sz="1600" i="1" dirty="0" smtClean="0">
                <a:solidFill>
                  <a:srgbClr val="0D67AD"/>
                </a:solidFill>
              </a:rPr>
              <a:t>This is 1-day’s activity at one terminal for 1 deal.</a:t>
            </a:r>
            <a:endParaRPr lang="en-US" sz="1600" i="1" dirty="0">
              <a:solidFill>
                <a:srgbClr val="0D67A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8514000" y="4972050"/>
            <a:ext cx="360000" cy="135000"/>
          </a:xfrm>
          <a:prstGeom prst="rect">
            <a:avLst/>
          </a:prstGeom>
        </p:spPr>
        <p:txBody>
          <a:bodyPr/>
          <a:lstStyle/>
          <a:p>
            <a:fld id="{81AB0CCC-F14F-44CE-B544-F1645D238A34}" type="slidenum">
              <a:rPr lang="en-US" smtClean="0"/>
              <a:t>77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636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"/>
            <a:ext cx="8839200" cy="800340"/>
          </a:xfrm>
        </p:spPr>
        <p:txBody>
          <a:bodyPr/>
          <a:lstStyle/>
          <a:p>
            <a:r>
              <a:rPr lang="en-US" sz="1600" dirty="0" smtClean="0">
                <a:solidFill>
                  <a:srgbClr val="0D67AD"/>
                </a:solidFill>
              </a:rPr>
              <a:t>This shows the rail to the 2</a:t>
            </a:r>
            <a:r>
              <a:rPr lang="en-US" sz="1600" baseline="30000" dirty="0" smtClean="0">
                <a:solidFill>
                  <a:srgbClr val="0D67AD"/>
                </a:solidFill>
              </a:rPr>
              <a:t>nd</a:t>
            </a:r>
            <a:r>
              <a:rPr lang="en-US" sz="1600" dirty="0" smtClean="0">
                <a:solidFill>
                  <a:srgbClr val="0D67AD"/>
                </a:solidFill>
              </a:rPr>
              <a:t> and 3</a:t>
            </a:r>
            <a:r>
              <a:rPr lang="en-US" sz="1600" baseline="30000" dirty="0" smtClean="0">
                <a:solidFill>
                  <a:srgbClr val="0D67AD"/>
                </a:solidFill>
              </a:rPr>
              <a:t>rd</a:t>
            </a:r>
            <a:r>
              <a:rPr lang="en-US" sz="1600" dirty="0" smtClean="0">
                <a:solidFill>
                  <a:srgbClr val="0D67AD"/>
                </a:solidFill>
              </a:rPr>
              <a:t> stations of a complex crude logistics deal</a:t>
            </a:r>
            <a:r>
              <a:rPr lang="en-US" sz="1600" dirty="0">
                <a:solidFill>
                  <a:srgbClr val="0D67AD"/>
                </a:solidFill>
              </a:rPr>
              <a:t>. </a:t>
            </a:r>
            <a:r>
              <a:rPr lang="en-US" sz="1600" i="1" dirty="0">
                <a:solidFill>
                  <a:srgbClr val="0D67AD"/>
                </a:solidFill>
              </a:rPr>
              <a:t>This is 1-day’s activity </a:t>
            </a:r>
            <a:r>
              <a:rPr lang="en-US" sz="1600" i="1" dirty="0" smtClean="0">
                <a:solidFill>
                  <a:srgbClr val="0D67AD"/>
                </a:solidFill>
              </a:rPr>
              <a:t>at the destination for the previous slide.</a:t>
            </a:r>
            <a:endParaRPr lang="en-US" sz="1600" i="1" dirty="0">
              <a:solidFill>
                <a:srgbClr val="0D67AD"/>
              </a:solidFill>
            </a:endParaRPr>
          </a:p>
          <a:p>
            <a:endParaRPr lang="en-US" sz="1600" dirty="0">
              <a:solidFill>
                <a:srgbClr val="0D67AD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00341"/>
            <a:ext cx="9144000" cy="4171709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514000" y="4972050"/>
            <a:ext cx="360000" cy="135000"/>
          </a:xfrm>
          <a:prstGeom prst="rect">
            <a:avLst/>
          </a:prstGeom>
        </p:spPr>
        <p:txBody>
          <a:bodyPr/>
          <a:lstStyle/>
          <a:p>
            <a:fld id="{81AB0CCC-F14F-44CE-B544-F1645D238A34}" type="slidenum">
              <a:rPr lang="en-US" smtClean="0"/>
              <a:t>78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651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85800" y="1"/>
            <a:ext cx="7772400" cy="542260"/>
          </a:xfrm>
        </p:spPr>
        <p:txBody>
          <a:bodyPr/>
          <a:lstStyle/>
          <a:p>
            <a:r>
              <a:rPr lang="en-US" sz="2800" dirty="0" smtClean="0"/>
              <a:t>Crude Logistics Evolution 1974-2016</a:t>
            </a:r>
            <a:endParaRPr lang="en-US" sz="2800" dirty="0"/>
          </a:p>
        </p:txBody>
      </p:sp>
      <p:grpSp>
        <p:nvGrpSpPr>
          <p:cNvPr id="2" name="Group 1"/>
          <p:cNvGrpSpPr/>
          <p:nvPr/>
        </p:nvGrpSpPr>
        <p:grpSpPr>
          <a:xfrm>
            <a:off x="1373793" y="501757"/>
            <a:ext cx="4386662" cy="1331166"/>
            <a:chOff x="770750" y="701392"/>
            <a:chExt cx="6081461" cy="1845465"/>
          </a:xfrm>
        </p:grpSpPr>
        <p:grpSp>
          <p:nvGrpSpPr>
            <p:cNvPr id="4" name="Group 3"/>
            <p:cNvGrpSpPr/>
            <p:nvPr/>
          </p:nvGrpSpPr>
          <p:grpSpPr>
            <a:xfrm>
              <a:off x="770750" y="701392"/>
              <a:ext cx="1837275" cy="1839788"/>
              <a:chOff x="1521849" y="418877"/>
              <a:chExt cx="1837275" cy="1839788"/>
            </a:xfrm>
          </p:grpSpPr>
          <p:grpSp>
            <p:nvGrpSpPr>
              <p:cNvPr id="5" name="Group 4"/>
              <p:cNvGrpSpPr/>
              <p:nvPr/>
            </p:nvGrpSpPr>
            <p:grpSpPr>
              <a:xfrm>
                <a:off x="1521849" y="418877"/>
                <a:ext cx="1837275" cy="1839788"/>
                <a:chOff x="2946481" y="2309957"/>
                <a:chExt cx="1837275" cy="1839788"/>
              </a:xfrm>
            </p:grpSpPr>
            <p:grpSp>
              <p:nvGrpSpPr>
                <p:cNvPr id="27" name="Group 26"/>
                <p:cNvGrpSpPr/>
                <p:nvPr/>
              </p:nvGrpSpPr>
              <p:grpSpPr>
                <a:xfrm>
                  <a:off x="2946481" y="2309957"/>
                  <a:ext cx="1837275" cy="1839788"/>
                  <a:chOff x="2946481" y="2309957"/>
                  <a:chExt cx="1837275" cy="1839788"/>
                </a:xfrm>
              </p:grpSpPr>
              <p:sp>
                <p:nvSpPr>
                  <p:cNvPr id="30" name="Oval 29"/>
                  <p:cNvSpPr/>
                  <p:nvPr/>
                </p:nvSpPr>
                <p:spPr>
                  <a:xfrm>
                    <a:off x="2946481" y="3188369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31" name="Oval 30"/>
                  <p:cNvSpPr/>
                  <p:nvPr/>
                </p:nvSpPr>
                <p:spPr>
                  <a:xfrm rot="5400000">
                    <a:off x="3759817" y="2373777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32" name="Rectangle 31"/>
                  <p:cNvSpPr/>
                  <p:nvPr/>
                </p:nvSpPr>
                <p:spPr>
                  <a:xfrm>
                    <a:off x="3262964" y="2627697"/>
                    <a:ext cx="1414914" cy="1414914"/>
                  </a:xfrm>
                  <a:prstGeom prst="rect">
                    <a:avLst/>
                  </a:prstGeom>
                  <a:solidFill>
                    <a:srgbClr val="062C49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33" name="Oval 32"/>
                  <p:cNvSpPr/>
                  <p:nvPr/>
                </p:nvSpPr>
                <p:spPr>
                  <a:xfrm>
                    <a:off x="4362547" y="3188369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34" name="Oval 33"/>
                  <p:cNvSpPr/>
                  <p:nvPr/>
                </p:nvSpPr>
                <p:spPr>
                  <a:xfrm rot="5400000">
                    <a:off x="3759817" y="3792356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28" name="Rectangle 27"/>
                <p:cNvSpPr/>
                <p:nvPr/>
              </p:nvSpPr>
              <p:spPr>
                <a:xfrm>
                  <a:off x="3237693" y="3232021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" name="Rectangle 28"/>
                <p:cNvSpPr/>
                <p:nvPr/>
              </p:nvSpPr>
              <p:spPr>
                <a:xfrm rot="5400000">
                  <a:off x="3947561" y="2521334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6" name="Group 5"/>
              <p:cNvGrpSpPr/>
              <p:nvPr/>
            </p:nvGrpSpPr>
            <p:grpSpPr>
              <a:xfrm>
                <a:off x="2149296" y="1107942"/>
                <a:ext cx="789194" cy="677944"/>
                <a:chOff x="1335090" y="0"/>
                <a:chExt cx="990600" cy="850983"/>
              </a:xfrm>
              <a:solidFill>
                <a:srgbClr val="FFFF00"/>
              </a:solidFill>
            </p:grpSpPr>
            <p:sp>
              <p:nvSpPr>
                <p:cNvPr id="8" name="Rectangle 7"/>
                <p:cNvSpPr/>
                <p:nvPr/>
              </p:nvSpPr>
              <p:spPr>
                <a:xfrm>
                  <a:off x="1335090" y="805264"/>
                  <a:ext cx="990600" cy="45719"/>
                </a:xfrm>
                <a:prstGeom prst="rect">
                  <a:avLst/>
                </a:prstGeom>
                <a:grpFill/>
                <a:ln w="3175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cxnSp>
              <p:nvCxnSpPr>
                <p:cNvPr id="10" name="Straight Connector 9"/>
                <p:cNvCxnSpPr/>
                <p:nvPr/>
              </p:nvCxnSpPr>
              <p:spPr>
                <a:xfrm flipV="1">
                  <a:off x="1639890" y="197094"/>
                  <a:ext cx="76200" cy="631029"/>
                </a:xfrm>
                <a:prstGeom prst="line">
                  <a:avLst/>
                </a:prstGeom>
                <a:grpFill/>
                <a:ln w="381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Straight Connector 10"/>
                <p:cNvCxnSpPr/>
                <p:nvPr/>
              </p:nvCxnSpPr>
              <p:spPr>
                <a:xfrm flipH="1" flipV="1">
                  <a:off x="1754190" y="197093"/>
                  <a:ext cx="76200" cy="608171"/>
                </a:xfrm>
                <a:prstGeom prst="line">
                  <a:avLst/>
                </a:prstGeom>
                <a:grpFill/>
                <a:ln w="381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Straight Connector 11"/>
                <p:cNvCxnSpPr/>
                <p:nvPr/>
              </p:nvCxnSpPr>
              <p:spPr>
                <a:xfrm>
                  <a:off x="1677990" y="514566"/>
                  <a:ext cx="123302" cy="1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" name="Freeform 12"/>
                <p:cNvSpPr/>
                <p:nvPr/>
              </p:nvSpPr>
              <p:spPr>
                <a:xfrm>
                  <a:off x="1391560" y="0"/>
                  <a:ext cx="191860" cy="394184"/>
                </a:xfrm>
                <a:custGeom>
                  <a:avLst/>
                  <a:gdLst>
                    <a:gd name="connsiteX0" fmla="*/ 90435 w 276330"/>
                    <a:gd name="connsiteY0" fmla="*/ 492369 h 567732"/>
                    <a:gd name="connsiteX1" fmla="*/ 276330 w 276330"/>
                    <a:gd name="connsiteY1" fmla="*/ 10048 h 567732"/>
                    <a:gd name="connsiteX2" fmla="*/ 200967 w 276330"/>
                    <a:gd name="connsiteY2" fmla="*/ 0 h 567732"/>
                    <a:gd name="connsiteX3" fmla="*/ 135653 w 276330"/>
                    <a:gd name="connsiteY3" fmla="*/ 15072 h 567732"/>
                    <a:gd name="connsiteX4" fmla="*/ 75363 w 276330"/>
                    <a:gd name="connsiteY4" fmla="*/ 55266 h 567732"/>
                    <a:gd name="connsiteX5" fmla="*/ 40193 w 276330"/>
                    <a:gd name="connsiteY5" fmla="*/ 115556 h 567732"/>
                    <a:gd name="connsiteX6" fmla="*/ 15073 w 276330"/>
                    <a:gd name="connsiteY6" fmla="*/ 185894 h 567732"/>
                    <a:gd name="connsiteX7" fmla="*/ 0 w 276330"/>
                    <a:gd name="connsiteY7" fmla="*/ 432079 h 567732"/>
                    <a:gd name="connsiteX8" fmla="*/ 0 w 276330"/>
                    <a:gd name="connsiteY8" fmla="*/ 542611 h 567732"/>
                    <a:gd name="connsiteX9" fmla="*/ 0 w 276330"/>
                    <a:gd name="connsiteY9" fmla="*/ 542611 h 567732"/>
                    <a:gd name="connsiteX10" fmla="*/ 30145 w 276330"/>
                    <a:gd name="connsiteY10" fmla="*/ 567732 h 567732"/>
                    <a:gd name="connsiteX11" fmla="*/ 65314 w 276330"/>
                    <a:gd name="connsiteY11" fmla="*/ 547635 h 567732"/>
                    <a:gd name="connsiteX12" fmla="*/ 90435 w 276330"/>
                    <a:gd name="connsiteY12" fmla="*/ 492369 h 567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76330" h="567732">
                      <a:moveTo>
                        <a:pt x="90435" y="492369"/>
                      </a:moveTo>
                      <a:lnTo>
                        <a:pt x="276330" y="10048"/>
                      </a:lnTo>
                      <a:lnTo>
                        <a:pt x="200967" y="0"/>
                      </a:lnTo>
                      <a:lnTo>
                        <a:pt x="135653" y="15072"/>
                      </a:lnTo>
                      <a:lnTo>
                        <a:pt x="75363" y="55266"/>
                      </a:lnTo>
                      <a:lnTo>
                        <a:pt x="40193" y="115556"/>
                      </a:lnTo>
                      <a:lnTo>
                        <a:pt x="15073" y="185894"/>
                      </a:lnTo>
                      <a:lnTo>
                        <a:pt x="0" y="432079"/>
                      </a:lnTo>
                      <a:lnTo>
                        <a:pt x="0" y="542611"/>
                      </a:lnTo>
                      <a:lnTo>
                        <a:pt x="0" y="542611"/>
                      </a:lnTo>
                      <a:lnTo>
                        <a:pt x="30145" y="567732"/>
                      </a:lnTo>
                      <a:lnTo>
                        <a:pt x="65314" y="547635"/>
                      </a:lnTo>
                      <a:lnTo>
                        <a:pt x="90435" y="492369"/>
                      </a:lnTo>
                      <a:close/>
                    </a:path>
                  </a:pathLst>
                </a:custGeom>
                <a:grpFill/>
                <a:ln w="3175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cxnSp>
              <p:nvCxnSpPr>
                <p:cNvPr id="14" name="Straight Connector 13"/>
                <p:cNvCxnSpPr/>
                <p:nvPr/>
              </p:nvCxnSpPr>
              <p:spPr>
                <a:xfrm>
                  <a:off x="1487490" y="149490"/>
                  <a:ext cx="685800" cy="252797"/>
                </a:xfrm>
                <a:prstGeom prst="line">
                  <a:avLst/>
                </a:prstGeom>
                <a:grpFill/>
                <a:ln w="762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" name="Rectangle 14"/>
                <p:cNvSpPr/>
                <p:nvPr/>
              </p:nvSpPr>
              <p:spPr>
                <a:xfrm>
                  <a:off x="1713242" y="207569"/>
                  <a:ext cx="45719" cy="45719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cxnSp>
              <p:nvCxnSpPr>
                <p:cNvPr id="16" name="Straight Connector 15"/>
                <p:cNvCxnSpPr/>
                <p:nvPr/>
              </p:nvCxnSpPr>
              <p:spPr>
                <a:xfrm>
                  <a:off x="1411290" y="366351"/>
                  <a:ext cx="0" cy="409341"/>
                </a:xfrm>
                <a:prstGeom prst="line">
                  <a:avLst/>
                </a:prstGeom>
                <a:grpFill/>
                <a:ln w="28575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Straight Connector 16"/>
                <p:cNvCxnSpPr/>
                <p:nvPr/>
              </p:nvCxnSpPr>
              <p:spPr>
                <a:xfrm flipV="1">
                  <a:off x="1411290" y="746746"/>
                  <a:ext cx="0" cy="76200"/>
                </a:xfrm>
                <a:prstGeom prst="line">
                  <a:avLst/>
                </a:prstGeom>
                <a:grpFill/>
                <a:ln w="762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8" name="Group 17"/>
                <p:cNvGrpSpPr/>
                <p:nvPr/>
              </p:nvGrpSpPr>
              <p:grpSpPr>
                <a:xfrm>
                  <a:off x="2058571" y="682385"/>
                  <a:ext cx="229437" cy="83819"/>
                  <a:chOff x="2058571" y="682385"/>
                  <a:chExt cx="229437" cy="83819"/>
                </a:xfrm>
                <a:grpFill/>
              </p:grpSpPr>
              <p:sp>
                <p:nvSpPr>
                  <p:cNvPr id="25" name="Rectangle 24"/>
                  <p:cNvSpPr/>
                  <p:nvPr/>
                </p:nvSpPr>
                <p:spPr>
                  <a:xfrm>
                    <a:off x="2058571" y="682385"/>
                    <a:ext cx="228600" cy="45719"/>
                  </a:xfrm>
                  <a:prstGeom prst="rect">
                    <a:avLst/>
                  </a:prstGeom>
                  <a:grpFill/>
                  <a:ln w="3175">
                    <a:solidFill>
                      <a:srgbClr val="FF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>
                      <a:lnSpc>
                        <a:spcPct val="107000"/>
                      </a:lnSpc>
                      <a:spcBef>
                        <a:spcPts val="0"/>
                      </a:spcBef>
                      <a:spcAft>
                        <a:spcPts val="800"/>
                      </a:spcAft>
                    </a:pPr>
                    <a:r>
                      <a:rPr lang="en-US" sz="1100">
                        <a:effectLst/>
                        <a:ea typeface="Times New Roman" charset="0"/>
                        <a:cs typeface="Times New Roman" charset="0"/>
                      </a:rPr>
                      <a:t> </a:t>
                    </a:r>
                    <a:endParaRPr lang="en-US" sz="1100">
                      <a:effectLst/>
                      <a:ea typeface="Cambria" charset="0"/>
                      <a:cs typeface="Times New Roman" charset="0"/>
                    </a:endParaRPr>
                  </a:p>
                </p:txBody>
              </p:sp>
              <p:sp>
                <p:nvSpPr>
                  <p:cNvPr id="26" name="Oval 25"/>
                  <p:cNvSpPr/>
                  <p:nvPr/>
                </p:nvSpPr>
                <p:spPr>
                  <a:xfrm>
                    <a:off x="2059408" y="690004"/>
                    <a:ext cx="228600" cy="76200"/>
                  </a:xfrm>
                  <a:prstGeom prst="ellipse">
                    <a:avLst/>
                  </a:prstGeom>
                  <a:grpFill/>
                  <a:ln w="3175">
                    <a:solidFill>
                      <a:srgbClr val="FF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>
                      <a:lnSpc>
                        <a:spcPct val="107000"/>
                      </a:lnSpc>
                      <a:spcBef>
                        <a:spcPts val="0"/>
                      </a:spcBef>
                      <a:spcAft>
                        <a:spcPts val="800"/>
                      </a:spcAft>
                    </a:pPr>
                    <a:r>
                      <a:rPr lang="en-US" sz="1100">
                        <a:effectLst/>
                        <a:ea typeface="Times New Roman" charset="0"/>
                        <a:cs typeface="Times New Roman" charset="0"/>
                      </a:rPr>
                      <a:t> </a:t>
                    </a:r>
                    <a:endParaRPr lang="en-US" sz="1100">
                      <a:effectLst/>
                      <a:ea typeface="Cambria" charset="0"/>
                      <a:cs typeface="Times New Roman" charset="0"/>
                    </a:endParaRPr>
                  </a:p>
                </p:txBody>
              </p:sp>
            </p:grpSp>
            <p:sp>
              <p:nvSpPr>
                <p:cNvPr id="19" name="Rectangle 18"/>
                <p:cNvSpPr/>
                <p:nvPr/>
              </p:nvSpPr>
              <p:spPr>
                <a:xfrm>
                  <a:off x="2150011" y="528080"/>
                  <a:ext cx="45719" cy="63707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cxnSp>
              <p:nvCxnSpPr>
                <p:cNvPr id="20" name="Straight Connector 19"/>
                <p:cNvCxnSpPr/>
                <p:nvPr/>
              </p:nvCxnSpPr>
              <p:spPr>
                <a:xfrm flipV="1">
                  <a:off x="2172871" y="402287"/>
                  <a:ext cx="419" cy="125793"/>
                </a:xfrm>
                <a:prstGeom prst="line">
                  <a:avLst/>
                </a:prstGeom>
                <a:grpFill/>
                <a:ln w="381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Straight Connector 20"/>
                <p:cNvCxnSpPr/>
                <p:nvPr/>
              </p:nvCxnSpPr>
              <p:spPr>
                <a:xfrm>
                  <a:off x="2172870" y="563323"/>
                  <a:ext cx="0" cy="134482"/>
                </a:xfrm>
                <a:prstGeom prst="line">
                  <a:avLst/>
                </a:prstGeom>
                <a:grpFill/>
                <a:ln w="381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2" name="Isosceles Triangle 400"/>
                <p:cNvSpPr/>
                <p:nvPr/>
              </p:nvSpPr>
              <p:spPr>
                <a:xfrm>
                  <a:off x="2098094" y="622438"/>
                  <a:ext cx="149552" cy="182826"/>
                </a:xfrm>
                <a:prstGeom prst="triangle">
                  <a:avLst/>
                </a:prstGeom>
                <a:grpFill/>
                <a:ln w="3175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sp>
              <p:nvSpPr>
                <p:cNvPr id="23" name="Rectangle 22"/>
                <p:cNvSpPr/>
                <p:nvPr/>
              </p:nvSpPr>
              <p:spPr>
                <a:xfrm>
                  <a:off x="2020890" y="665119"/>
                  <a:ext cx="190416" cy="130838"/>
                </a:xfrm>
                <a:prstGeom prst="rect">
                  <a:avLst/>
                </a:prstGeom>
                <a:grpFill/>
                <a:ln w="3175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 dirty="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 dirty="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sp>
              <p:nvSpPr>
                <p:cNvPr id="24" name="Rectangle 23"/>
                <p:cNvSpPr/>
                <p:nvPr/>
              </p:nvSpPr>
              <p:spPr>
                <a:xfrm>
                  <a:off x="1982664" y="710273"/>
                  <a:ext cx="190416" cy="65419"/>
                </a:xfrm>
                <a:prstGeom prst="rect">
                  <a:avLst/>
                </a:prstGeom>
                <a:grpFill/>
                <a:ln w="3175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</p:grpSp>
          <p:sp>
            <p:nvSpPr>
              <p:cNvPr id="7" name="TextBox 6"/>
              <p:cNvSpPr txBox="1"/>
              <p:nvPr/>
            </p:nvSpPr>
            <p:spPr>
              <a:xfrm>
                <a:off x="2009896" y="763490"/>
                <a:ext cx="1062718" cy="2986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b="1" dirty="0" smtClean="0">
                    <a:solidFill>
                      <a:srgbClr val="FFFF00"/>
                    </a:solidFill>
                  </a:rPr>
                  <a:t>PRODUCTION</a:t>
                </a:r>
                <a:endParaRPr lang="en-US" sz="800" b="1" dirty="0">
                  <a:solidFill>
                    <a:srgbClr val="FFFF00"/>
                  </a:solidFill>
                </a:endParaRPr>
              </a:p>
            </p:txBody>
          </p:sp>
        </p:grpSp>
        <p:grpSp>
          <p:nvGrpSpPr>
            <p:cNvPr id="35" name="Group 34"/>
            <p:cNvGrpSpPr/>
            <p:nvPr/>
          </p:nvGrpSpPr>
          <p:grpSpPr>
            <a:xfrm>
              <a:off x="2178264" y="706701"/>
              <a:ext cx="1837275" cy="1839788"/>
              <a:chOff x="2946481" y="2309957"/>
              <a:chExt cx="1837275" cy="1839788"/>
            </a:xfrm>
          </p:grpSpPr>
          <p:grpSp>
            <p:nvGrpSpPr>
              <p:cNvPr id="36" name="Group 35"/>
              <p:cNvGrpSpPr/>
              <p:nvPr/>
            </p:nvGrpSpPr>
            <p:grpSpPr>
              <a:xfrm>
                <a:off x="2946481" y="2309957"/>
                <a:ext cx="1837275" cy="1839788"/>
                <a:chOff x="2946481" y="2309957"/>
                <a:chExt cx="1837275" cy="1839788"/>
              </a:xfrm>
            </p:grpSpPr>
            <p:sp>
              <p:nvSpPr>
                <p:cNvPr id="39" name="Oval 38"/>
                <p:cNvSpPr/>
                <p:nvPr/>
              </p:nvSpPr>
              <p:spPr>
                <a:xfrm>
                  <a:off x="2946481" y="3188369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0" name="Oval 39"/>
                <p:cNvSpPr/>
                <p:nvPr/>
              </p:nvSpPr>
              <p:spPr>
                <a:xfrm rot="5400000">
                  <a:off x="3759817" y="2373777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1" name="Rectangle 40"/>
                <p:cNvSpPr/>
                <p:nvPr/>
              </p:nvSpPr>
              <p:spPr>
                <a:xfrm>
                  <a:off x="3262964" y="2627697"/>
                  <a:ext cx="1414914" cy="1414914"/>
                </a:xfrm>
                <a:prstGeom prst="rect">
                  <a:avLst/>
                </a:prstGeom>
                <a:solidFill>
                  <a:srgbClr val="062C4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2" name="Oval 41"/>
                <p:cNvSpPr/>
                <p:nvPr/>
              </p:nvSpPr>
              <p:spPr>
                <a:xfrm>
                  <a:off x="4362547" y="3188369"/>
                  <a:ext cx="421209" cy="2935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3" name="Oval 42"/>
                <p:cNvSpPr/>
                <p:nvPr/>
              </p:nvSpPr>
              <p:spPr>
                <a:xfrm rot="5400000">
                  <a:off x="3759817" y="3792356"/>
                  <a:ext cx="421209" cy="2935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37" name="Rectangle 36"/>
              <p:cNvSpPr/>
              <p:nvPr/>
            </p:nvSpPr>
            <p:spPr>
              <a:xfrm>
                <a:off x="3256614" y="3213100"/>
                <a:ext cx="45719" cy="244475"/>
              </a:xfrm>
              <a:prstGeom prst="rect">
                <a:avLst/>
              </a:prstGeom>
              <a:solidFill>
                <a:srgbClr val="062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Rectangle 37"/>
              <p:cNvSpPr/>
              <p:nvPr/>
            </p:nvSpPr>
            <p:spPr>
              <a:xfrm rot="5400000">
                <a:off x="3947561" y="2510311"/>
                <a:ext cx="45719" cy="244475"/>
              </a:xfrm>
              <a:prstGeom prst="rect">
                <a:avLst/>
              </a:prstGeom>
              <a:solidFill>
                <a:srgbClr val="062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TextBox 43"/>
            <p:cNvSpPr txBox="1"/>
            <p:nvPr/>
          </p:nvSpPr>
          <p:spPr>
            <a:xfrm>
              <a:off x="2465550" y="1043565"/>
              <a:ext cx="1467181" cy="2986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 smtClean="0">
                  <a:solidFill>
                    <a:schemeClr val="bg1"/>
                  </a:solidFill>
                </a:rPr>
                <a:t>GATHERING SYSTEM</a:t>
              </a:r>
              <a:endParaRPr lang="en-US" sz="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3600876" y="702592"/>
              <a:ext cx="1837275" cy="1839788"/>
              <a:chOff x="2946481" y="2309957"/>
              <a:chExt cx="1837275" cy="1839788"/>
            </a:xfrm>
          </p:grpSpPr>
          <p:grpSp>
            <p:nvGrpSpPr>
              <p:cNvPr id="46" name="Group 45"/>
              <p:cNvGrpSpPr/>
              <p:nvPr/>
            </p:nvGrpSpPr>
            <p:grpSpPr>
              <a:xfrm>
                <a:off x="2946481" y="2309957"/>
                <a:ext cx="1837275" cy="1839788"/>
                <a:chOff x="2946481" y="2309957"/>
                <a:chExt cx="1837275" cy="1839788"/>
              </a:xfrm>
            </p:grpSpPr>
            <p:sp>
              <p:nvSpPr>
                <p:cNvPr id="49" name="Oval 48"/>
                <p:cNvSpPr/>
                <p:nvPr/>
              </p:nvSpPr>
              <p:spPr>
                <a:xfrm>
                  <a:off x="2946481" y="3188369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0" name="Oval 49"/>
                <p:cNvSpPr/>
                <p:nvPr/>
              </p:nvSpPr>
              <p:spPr>
                <a:xfrm rot="5400000">
                  <a:off x="3759817" y="2373777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1" name="Rectangle 50"/>
                <p:cNvSpPr/>
                <p:nvPr/>
              </p:nvSpPr>
              <p:spPr>
                <a:xfrm>
                  <a:off x="3262964" y="2627697"/>
                  <a:ext cx="1414914" cy="1414914"/>
                </a:xfrm>
                <a:prstGeom prst="rect">
                  <a:avLst/>
                </a:prstGeom>
                <a:solidFill>
                  <a:srgbClr val="062C4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2" name="Oval 51"/>
                <p:cNvSpPr/>
                <p:nvPr/>
              </p:nvSpPr>
              <p:spPr>
                <a:xfrm>
                  <a:off x="4362547" y="3188369"/>
                  <a:ext cx="421209" cy="2935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3" name="Oval 52"/>
                <p:cNvSpPr/>
                <p:nvPr/>
              </p:nvSpPr>
              <p:spPr>
                <a:xfrm rot="5400000">
                  <a:off x="3759817" y="3792356"/>
                  <a:ext cx="421209" cy="2935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47" name="Rectangle 46"/>
              <p:cNvSpPr/>
              <p:nvPr/>
            </p:nvSpPr>
            <p:spPr>
              <a:xfrm>
                <a:off x="3256614" y="3213100"/>
                <a:ext cx="45719" cy="244475"/>
              </a:xfrm>
              <a:prstGeom prst="rect">
                <a:avLst/>
              </a:prstGeom>
              <a:solidFill>
                <a:srgbClr val="062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Rectangle 47"/>
              <p:cNvSpPr/>
              <p:nvPr/>
            </p:nvSpPr>
            <p:spPr>
              <a:xfrm rot="5400000">
                <a:off x="3947561" y="2521334"/>
                <a:ext cx="45719" cy="244475"/>
              </a:xfrm>
              <a:prstGeom prst="rect">
                <a:avLst/>
              </a:prstGeom>
              <a:solidFill>
                <a:srgbClr val="062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4" name="TextBox 53"/>
            <p:cNvSpPr txBox="1"/>
            <p:nvPr/>
          </p:nvSpPr>
          <p:spPr>
            <a:xfrm>
              <a:off x="3848994" y="1028391"/>
              <a:ext cx="1536073" cy="2986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smtClean="0">
                  <a:solidFill>
                    <a:schemeClr val="bg1"/>
                  </a:solidFill>
                </a:rPr>
                <a:t>PIPELINE MOVEMENT</a:t>
              </a:r>
              <a:endParaRPr lang="en-US" sz="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55" name="Group 54"/>
            <p:cNvGrpSpPr/>
            <p:nvPr/>
          </p:nvGrpSpPr>
          <p:grpSpPr>
            <a:xfrm>
              <a:off x="2551922" y="1632492"/>
              <a:ext cx="1315218" cy="207402"/>
              <a:chOff x="1831324" y="5602241"/>
              <a:chExt cx="1315218" cy="207402"/>
            </a:xfrm>
          </p:grpSpPr>
          <p:sp>
            <p:nvSpPr>
              <p:cNvPr id="56" name="Trapezoid 55"/>
              <p:cNvSpPr/>
              <p:nvPr/>
            </p:nvSpPr>
            <p:spPr>
              <a:xfrm>
                <a:off x="1870433" y="5708079"/>
                <a:ext cx="77528" cy="92728"/>
              </a:xfrm>
              <a:prstGeom prst="trapezoi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Trapezoid 56"/>
              <p:cNvSpPr/>
              <p:nvPr/>
            </p:nvSpPr>
            <p:spPr>
              <a:xfrm>
                <a:off x="2166119" y="5708079"/>
                <a:ext cx="77528" cy="92728"/>
              </a:xfrm>
              <a:prstGeom prst="trapezoi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Trapezoid 57"/>
              <p:cNvSpPr/>
              <p:nvPr/>
            </p:nvSpPr>
            <p:spPr>
              <a:xfrm>
                <a:off x="2290058" y="5610058"/>
                <a:ext cx="71870" cy="196041"/>
              </a:xfrm>
              <a:prstGeom prst="trapezoi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Trapezoid 58"/>
              <p:cNvSpPr/>
              <p:nvPr/>
            </p:nvSpPr>
            <p:spPr>
              <a:xfrm>
                <a:off x="1971865" y="5604766"/>
                <a:ext cx="71870" cy="196041"/>
              </a:xfrm>
              <a:prstGeom prst="trapezoi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Rectangle 59"/>
              <p:cNvSpPr/>
              <p:nvPr/>
            </p:nvSpPr>
            <p:spPr>
              <a:xfrm>
                <a:off x="1831324" y="5728392"/>
                <a:ext cx="749804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Rectangle 60"/>
              <p:cNvSpPr/>
              <p:nvPr/>
            </p:nvSpPr>
            <p:spPr>
              <a:xfrm>
                <a:off x="1833943" y="5620640"/>
                <a:ext cx="731713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Snip Single Corner Rectangle 61"/>
              <p:cNvSpPr/>
              <p:nvPr/>
            </p:nvSpPr>
            <p:spPr>
              <a:xfrm>
                <a:off x="2544349" y="5602241"/>
                <a:ext cx="164269" cy="206670"/>
              </a:xfrm>
              <a:prstGeom prst="snip1Rect">
                <a:avLst>
                  <a:gd name="adj" fmla="val 2255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Rectangle 62"/>
              <p:cNvSpPr/>
              <p:nvPr/>
            </p:nvSpPr>
            <p:spPr>
              <a:xfrm>
                <a:off x="2581128" y="5654006"/>
                <a:ext cx="317278" cy="8674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Parallelogram 63"/>
              <p:cNvSpPr/>
              <p:nvPr/>
            </p:nvSpPr>
            <p:spPr>
              <a:xfrm flipH="1">
                <a:off x="2804066" y="5685818"/>
                <a:ext cx="342476" cy="123825"/>
              </a:xfrm>
              <a:prstGeom prst="parallelogram">
                <a:avLst>
                  <a:gd name="adj" fmla="val 16090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Oval 64"/>
              <p:cNvSpPr/>
              <p:nvPr/>
            </p:nvSpPr>
            <p:spPr>
              <a:xfrm>
                <a:off x="2857179" y="5654006"/>
                <a:ext cx="85725" cy="857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6" name="Group 65"/>
            <p:cNvGrpSpPr/>
            <p:nvPr/>
          </p:nvGrpSpPr>
          <p:grpSpPr>
            <a:xfrm>
              <a:off x="5014936" y="707069"/>
              <a:ext cx="1837275" cy="1839788"/>
              <a:chOff x="8077807" y="2514304"/>
              <a:chExt cx="1837275" cy="1839788"/>
            </a:xfrm>
          </p:grpSpPr>
          <p:grpSp>
            <p:nvGrpSpPr>
              <p:cNvPr id="67" name="Group 66"/>
              <p:cNvGrpSpPr/>
              <p:nvPr/>
            </p:nvGrpSpPr>
            <p:grpSpPr>
              <a:xfrm>
                <a:off x="8077807" y="2514304"/>
                <a:ext cx="1837275" cy="1839788"/>
                <a:chOff x="2946481" y="2309957"/>
                <a:chExt cx="1837275" cy="1839788"/>
              </a:xfrm>
            </p:grpSpPr>
            <p:grpSp>
              <p:nvGrpSpPr>
                <p:cNvPr id="118" name="Group 117"/>
                <p:cNvGrpSpPr/>
                <p:nvPr/>
              </p:nvGrpSpPr>
              <p:grpSpPr>
                <a:xfrm>
                  <a:off x="2946481" y="2309957"/>
                  <a:ext cx="1837275" cy="1839788"/>
                  <a:chOff x="2946481" y="2309957"/>
                  <a:chExt cx="1837275" cy="1839788"/>
                </a:xfrm>
              </p:grpSpPr>
              <p:sp>
                <p:nvSpPr>
                  <p:cNvPr id="121" name="Oval 120"/>
                  <p:cNvSpPr/>
                  <p:nvPr/>
                </p:nvSpPr>
                <p:spPr>
                  <a:xfrm>
                    <a:off x="2946481" y="3188369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22" name="Oval 121"/>
                  <p:cNvSpPr/>
                  <p:nvPr/>
                </p:nvSpPr>
                <p:spPr>
                  <a:xfrm rot="5400000">
                    <a:off x="3759817" y="2373777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23" name="Rectangle 122"/>
                  <p:cNvSpPr/>
                  <p:nvPr/>
                </p:nvSpPr>
                <p:spPr>
                  <a:xfrm>
                    <a:off x="3262964" y="2627697"/>
                    <a:ext cx="1414914" cy="1414914"/>
                  </a:xfrm>
                  <a:prstGeom prst="rect">
                    <a:avLst/>
                  </a:prstGeom>
                  <a:solidFill>
                    <a:srgbClr val="062C49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24" name="Oval 123"/>
                  <p:cNvSpPr/>
                  <p:nvPr/>
                </p:nvSpPr>
                <p:spPr>
                  <a:xfrm>
                    <a:off x="4362547" y="3188369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25" name="Oval 124"/>
                  <p:cNvSpPr/>
                  <p:nvPr/>
                </p:nvSpPr>
                <p:spPr>
                  <a:xfrm rot="5400000">
                    <a:off x="3759817" y="3792356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19" name="Rectangle 118"/>
                <p:cNvSpPr/>
                <p:nvPr/>
              </p:nvSpPr>
              <p:spPr>
                <a:xfrm>
                  <a:off x="3256614" y="3213100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0" name="Rectangle 119"/>
                <p:cNvSpPr/>
                <p:nvPr/>
              </p:nvSpPr>
              <p:spPr>
                <a:xfrm rot="5400000">
                  <a:off x="3947561" y="2521334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68" name="Group 67"/>
              <p:cNvGrpSpPr/>
              <p:nvPr/>
            </p:nvGrpSpPr>
            <p:grpSpPr>
              <a:xfrm>
                <a:off x="8541505" y="3234396"/>
                <a:ext cx="1083145" cy="626883"/>
                <a:chOff x="8343834" y="4532492"/>
                <a:chExt cx="1058896" cy="495382"/>
              </a:xfrm>
              <a:solidFill>
                <a:srgbClr val="FFFF00"/>
              </a:solidFill>
            </p:grpSpPr>
            <p:sp>
              <p:nvSpPr>
                <p:cNvPr id="70" name="Rectangle 69"/>
                <p:cNvSpPr/>
                <p:nvPr/>
              </p:nvSpPr>
              <p:spPr>
                <a:xfrm>
                  <a:off x="8744688" y="4554286"/>
                  <a:ext cx="70126" cy="462180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71" name="Snip Same Side Corner Rectangle 70"/>
                <p:cNvSpPr/>
                <p:nvPr/>
              </p:nvSpPr>
              <p:spPr>
                <a:xfrm>
                  <a:off x="8879701" y="4759291"/>
                  <a:ext cx="66195" cy="257175"/>
                </a:xfrm>
                <a:prstGeom prst="snip2Same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72" name="Rectangle 71"/>
                <p:cNvSpPr/>
                <p:nvPr/>
              </p:nvSpPr>
              <p:spPr>
                <a:xfrm>
                  <a:off x="8889940" y="4661169"/>
                  <a:ext cx="45719" cy="281967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73" name="Snip Same Side Corner Rectangle 72"/>
                <p:cNvSpPr/>
                <p:nvPr/>
              </p:nvSpPr>
              <p:spPr>
                <a:xfrm>
                  <a:off x="9021709" y="4871619"/>
                  <a:ext cx="90412" cy="144847"/>
                </a:xfrm>
                <a:prstGeom prst="snip2SameRect">
                  <a:avLst>
                    <a:gd name="adj1" fmla="val 27202"/>
                    <a:gd name="adj2" fmla="val 0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74" name="Rectangle 73"/>
                <p:cNvSpPr/>
                <p:nvPr/>
              </p:nvSpPr>
              <p:spPr>
                <a:xfrm>
                  <a:off x="9044057" y="4695825"/>
                  <a:ext cx="45719" cy="320641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75" name="Snip Same Side Corner Rectangle 74"/>
                <p:cNvSpPr/>
                <p:nvPr/>
              </p:nvSpPr>
              <p:spPr>
                <a:xfrm>
                  <a:off x="8469489" y="4840796"/>
                  <a:ext cx="90412" cy="177933"/>
                </a:xfrm>
                <a:prstGeom prst="snip2SameRect">
                  <a:avLst>
                    <a:gd name="adj1" fmla="val 27202"/>
                    <a:gd name="adj2" fmla="val 0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76" name="Rectangle 75"/>
                <p:cNvSpPr/>
                <p:nvPr/>
              </p:nvSpPr>
              <p:spPr>
                <a:xfrm>
                  <a:off x="8491835" y="4736762"/>
                  <a:ext cx="45719" cy="281967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77" name="Straight Connector 76"/>
                <p:cNvCxnSpPr/>
                <p:nvPr/>
              </p:nvCxnSpPr>
              <p:spPr>
                <a:xfrm>
                  <a:off x="9029431" y="4713498"/>
                  <a:ext cx="72315" cy="33828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Straight Connector 77"/>
                <p:cNvCxnSpPr/>
                <p:nvPr/>
              </p:nvCxnSpPr>
              <p:spPr>
                <a:xfrm>
                  <a:off x="9030758" y="4747326"/>
                  <a:ext cx="72315" cy="33828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Straight Connector 78"/>
                <p:cNvCxnSpPr/>
                <p:nvPr/>
              </p:nvCxnSpPr>
              <p:spPr>
                <a:xfrm>
                  <a:off x="9028104" y="4780412"/>
                  <a:ext cx="81806" cy="33828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Straight Connector 79"/>
                <p:cNvCxnSpPr/>
                <p:nvPr/>
              </p:nvCxnSpPr>
              <p:spPr>
                <a:xfrm>
                  <a:off x="9029431" y="4814240"/>
                  <a:ext cx="72315" cy="33828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Straight Connector 80"/>
                <p:cNvCxnSpPr/>
                <p:nvPr/>
              </p:nvCxnSpPr>
              <p:spPr>
                <a:xfrm flipV="1">
                  <a:off x="8726858" y="4578342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Straight Connector 81"/>
                <p:cNvCxnSpPr/>
                <p:nvPr/>
              </p:nvCxnSpPr>
              <p:spPr>
                <a:xfrm flipV="1">
                  <a:off x="8726858" y="4610702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Straight Connector 82"/>
                <p:cNvCxnSpPr/>
                <p:nvPr/>
              </p:nvCxnSpPr>
              <p:spPr>
                <a:xfrm flipV="1">
                  <a:off x="8726858" y="4643062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" name="Straight Connector 83"/>
                <p:cNvCxnSpPr/>
                <p:nvPr/>
              </p:nvCxnSpPr>
              <p:spPr>
                <a:xfrm flipV="1">
                  <a:off x="8726858" y="4672376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5" name="Straight Connector 84"/>
                <p:cNvCxnSpPr/>
                <p:nvPr/>
              </p:nvCxnSpPr>
              <p:spPr>
                <a:xfrm flipV="1">
                  <a:off x="8726858" y="4705617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6" name="Straight Connector 85"/>
                <p:cNvCxnSpPr/>
                <p:nvPr/>
              </p:nvCxnSpPr>
              <p:spPr>
                <a:xfrm flipV="1">
                  <a:off x="8726858" y="4737977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" name="Straight Connector 86"/>
                <p:cNvCxnSpPr/>
                <p:nvPr/>
              </p:nvCxnSpPr>
              <p:spPr>
                <a:xfrm flipV="1">
                  <a:off x="8726858" y="4770337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Straight Connector 87"/>
                <p:cNvCxnSpPr/>
                <p:nvPr/>
              </p:nvCxnSpPr>
              <p:spPr>
                <a:xfrm flipV="1">
                  <a:off x="8726858" y="4799651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9" name="Rounded Rectangle 88"/>
                <p:cNvSpPr/>
                <p:nvPr/>
              </p:nvSpPr>
              <p:spPr>
                <a:xfrm rot="5400000">
                  <a:off x="8533033" y="4870046"/>
                  <a:ext cx="220392" cy="68091"/>
                </a:xfrm>
                <a:prstGeom prst="roundRect">
                  <a:avLst>
                    <a:gd name="adj" fmla="val 46297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90" name="Rounded Rectangle 89"/>
                <p:cNvSpPr/>
                <p:nvPr/>
              </p:nvSpPr>
              <p:spPr>
                <a:xfrm rot="5400000">
                  <a:off x="8631076" y="4870046"/>
                  <a:ext cx="220392" cy="68091"/>
                </a:xfrm>
                <a:prstGeom prst="roundRect">
                  <a:avLst>
                    <a:gd name="adj" fmla="val 46297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91" name="Straight Connector 90"/>
                <p:cNvCxnSpPr/>
                <p:nvPr/>
              </p:nvCxnSpPr>
              <p:spPr>
                <a:xfrm>
                  <a:off x="8644545" y="4788713"/>
                  <a:ext cx="291114" cy="0"/>
                </a:xfrm>
                <a:prstGeom prst="line">
                  <a:avLst/>
                </a:prstGeom>
                <a:grpFill/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Straight Connector 91"/>
                <p:cNvCxnSpPr/>
                <p:nvPr/>
              </p:nvCxnSpPr>
              <p:spPr>
                <a:xfrm flipV="1">
                  <a:off x="8832645" y="4797326"/>
                  <a:ext cx="0" cy="197189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" name="Straight Connector 92"/>
                <p:cNvCxnSpPr/>
                <p:nvPr/>
              </p:nvCxnSpPr>
              <p:spPr>
                <a:xfrm>
                  <a:off x="8629849" y="4978640"/>
                  <a:ext cx="434597" cy="0"/>
                </a:xfrm>
                <a:prstGeom prst="line">
                  <a:avLst/>
                </a:prstGeom>
                <a:grpFill/>
                <a:ln w="1905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" name="Straight Connector 93"/>
                <p:cNvCxnSpPr/>
                <p:nvPr/>
              </p:nvCxnSpPr>
              <p:spPr>
                <a:xfrm flipV="1">
                  <a:off x="8979509" y="4876783"/>
                  <a:ext cx="105878" cy="1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Straight Connector 94"/>
                <p:cNvCxnSpPr/>
                <p:nvPr/>
              </p:nvCxnSpPr>
              <p:spPr>
                <a:xfrm flipV="1">
                  <a:off x="8979509" y="4879931"/>
                  <a:ext cx="0" cy="134357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Straight Connector 95"/>
                <p:cNvCxnSpPr/>
                <p:nvPr/>
              </p:nvCxnSpPr>
              <p:spPr>
                <a:xfrm>
                  <a:off x="8522658" y="4895920"/>
                  <a:ext cx="116880" cy="1191"/>
                </a:xfrm>
                <a:prstGeom prst="line">
                  <a:avLst/>
                </a:prstGeom>
                <a:grpFill/>
                <a:ln w="1905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Straight Connector 96"/>
                <p:cNvCxnSpPr/>
                <p:nvPr/>
              </p:nvCxnSpPr>
              <p:spPr>
                <a:xfrm>
                  <a:off x="8529072" y="5006574"/>
                  <a:ext cx="116880" cy="1191"/>
                </a:xfrm>
                <a:prstGeom prst="line">
                  <a:avLst/>
                </a:prstGeom>
                <a:grpFill/>
                <a:ln w="1905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Straight Connector 97"/>
                <p:cNvCxnSpPr/>
                <p:nvPr/>
              </p:nvCxnSpPr>
              <p:spPr>
                <a:xfrm flipV="1">
                  <a:off x="8480099" y="4709527"/>
                  <a:ext cx="0" cy="194564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9" name="Rectangle 98"/>
                <p:cNvSpPr/>
                <p:nvPr/>
              </p:nvSpPr>
              <p:spPr>
                <a:xfrm>
                  <a:off x="8755151" y="4532492"/>
                  <a:ext cx="45719" cy="102073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00" name="Rounded Rectangle 99"/>
                <p:cNvSpPr/>
                <p:nvPr/>
              </p:nvSpPr>
              <p:spPr>
                <a:xfrm>
                  <a:off x="9139572" y="4932950"/>
                  <a:ext cx="155887" cy="649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01" name="Trapezoid 100"/>
                <p:cNvSpPr/>
                <p:nvPr/>
              </p:nvSpPr>
              <p:spPr>
                <a:xfrm>
                  <a:off x="9162607" y="4948782"/>
                  <a:ext cx="45719" cy="71517"/>
                </a:xfrm>
                <a:prstGeom prst="trapezoid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02" name="Trapezoid 101"/>
                <p:cNvSpPr/>
                <p:nvPr/>
              </p:nvSpPr>
              <p:spPr>
                <a:xfrm>
                  <a:off x="9234262" y="4948781"/>
                  <a:ext cx="45719" cy="71517"/>
                </a:xfrm>
                <a:prstGeom prst="trapezoid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103" name="Straight Connector 102"/>
                <p:cNvCxnSpPr/>
                <p:nvPr/>
              </p:nvCxnSpPr>
              <p:spPr>
                <a:xfrm>
                  <a:off x="8899304" y="4913440"/>
                  <a:ext cx="324679" cy="0"/>
                </a:xfrm>
                <a:prstGeom prst="line">
                  <a:avLst/>
                </a:prstGeom>
                <a:grpFill/>
                <a:ln w="1905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4" name="Trapezoid 103"/>
                <p:cNvSpPr/>
                <p:nvPr/>
              </p:nvSpPr>
              <p:spPr>
                <a:xfrm>
                  <a:off x="9201124" y="4913440"/>
                  <a:ext cx="45719" cy="77854"/>
                </a:xfrm>
                <a:prstGeom prst="trapezoid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105" name="Straight Connector 104"/>
                <p:cNvCxnSpPr/>
                <p:nvPr/>
              </p:nvCxnSpPr>
              <p:spPr>
                <a:xfrm>
                  <a:off x="8581098" y="4856145"/>
                  <a:ext cx="236969" cy="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" name="Straight Connector 105"/>
                <p:cNvCxnSpPr/>
                <p:nvPr/>
              </p:nvCxnSpPr>
              <p:spPr>
                <a:xfrm>
                  <a:off x="8577845" y="4929762"/>
                  <a:ext cx="236969" cy="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Straight Connector 106"/>
                <p:cNvCxnSpPr/>
                <p:nvPr/>
              </p:nvCxnSpPr>
              <p:spPr>
                <a:xfrm>
                  <a:off x="8577845" y="4980351"/>
                  <a:ext cx="236969" cy="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" name="Straight Connector 107"/>
                <p:cNvCxnSpPr/>
                <p:nvPr/>
              </p:nvCxnSpPr>
              <p:spPr>
                <a:xfrm flipV="1">
                  <a:off x="8587512" y="4844995"/>
                  <a:ext cx="0" cy="179806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" name="Straight Connector 108"/>
                <p:cNvCxnSpPr/>
                <p:nvPr/>
              </p:nvCxnSpPr>
              <p:spPr>
                <a:xfrm flipV="1">
                  <a:off x="8645952" y="4848068"/>
                  <a:ext cx="0" cy="179806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Straight Connector 109"/>
                <p:cNvCxnSpPr/>
                <p:nvPr/>
              </p:nvCxnSpPr>
              <p:spPr>
                <a:xfrm flipV="1">
                  <a:off x="8689979" y="4844995"/>
                  <a:ext cx="0" cy="179806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Straight Connector 110"/>
                <p:cNvCxnSpPr/>
                <p:nvPr/>
              </p:nvCxnSpPr>
              <p:spPr>
                <a:xfrm>
                  <a:off x="8586186" y="4845856"/>
                  <a:ext cx="203590" cy="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" name="Straight Connector 111"/>
                <p:cNvCxnSpPr/>
                <p:nvPr/>
              </p:nvCxnSpPr>
              <p:spPr>
                <a:xfrm>
                  <a:off x="8377759" y="4980351"/>
                  <a:ext cx="170412" cy="0"/>
                </a:xfrm>
                <a:prstGeom prst="line">
                  <a:avLst/>
                </a:prstGeom>
                <a:grpFill/>
                <a:ln w="28575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" name="Straight Connector 112"/>
                <p:cNvCxnSpPr/>
                <p:nvPr/>
              </p:nvCxnSpPr>
              <p:spPr>
                <a:xfrm>
                  <a:off x="9102267" y="4991294"/>
                  <a:ext cx="264907" cy="0"/>
                </a:xfrm>
                <a:prstGeom prst="line">
                  <a:avLst/>
                </a:prstGeom>
                <a:grpFill/>
                <a:ln w="28575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4" name="Snip Single Corner Rectangle 113"/>
                <p:cNvSpPr/>
                <p:nvPr/>
              </p:nvSpPr>
              <p:spPr>
                <a:xfrm>
                  <a:off x="9357011" y="4979082"/>
                  <a:ext cx="45719" cy="45719"/>
                </a:xfrm>
                <a:prstGeom prst="snip1Rect">
                  <a:avLst>
                    <a:gd name="adj" fmla="val 44121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15" name="Snip Single Corner Rectangle 114"/>
                <p:cNvSpPr/>
                <p:nvPr/>
              </p:nvSpPr>
              <p:spPr>
                <a:xfrm flipH="1">
                  <a:off x="8343834" y="4968569"/>
                  <a:ext cx="45719" cy="45719"/>
                </a:xfrm>
                <a:prstGeom prst="snip1Rect">
                  <a:avLst>
                    <a:gd name="adj" fmla="val 44121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16" name="Snip Same Side Corner Rectangle 115"/>
                <p:cNvSpPr/>
                <p:nvPr/>
              </p:nvSpPr>
              <p:spPr>
                <a:xfrm>
                  <a:off x="8948946" y="4971609"/>
                  <a:ext cx="45719" cy="45719"/>
                </a:xfrm>
                <a:prstGeom prst="snip2Same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117" name="Straight Connector 116"/>
                <p:cNvCxnSpPr/>
                <p:nvPr/>
              </p:nvCxnSpPr>
              <p:spPr>
                <a:xfrm>
                  <a:off x="8755531" y="5001588"/>
                  <a:ext cx="169670" cy="0"/>
                </a:xfrm>
                <a:prstGeom prst="line">
                  <a:avLst/>
                </a:prstGeom>
                <a:grpFill/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9" name="TextBox 68"/>
              <p:cNvSpPr txBox="1"/>
              <p:nvPr/>
            </p:nvSpPr>
            <p:spPr>
              <a:xfrm>
                <a:off x="8383735" y="2840776"/>
                <a:ext cx="1416066" cy="2986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b="1" dirty="0" smtClean="0">
                    <a:solidFill>
                      <a:srgbClr val="FFFF00"/>
                    </a:solidFill>
                  </a:rPr>
                  <a:t>REFINERY DELIVERY</a:t>
                </a:r>
                <a:endParaRPr lang="en-US" sz="800" b="1" dirty="0">
                  <a:solidFill>
                    <a:srgbClr val="FFFF00"/>
                  </a:solidFill>
                </a:endParaRPr>
              </a:p>
            </p:txBody>
          </p:sp>
        </p:grpSp>
        <p:grpSp>
          <p:nvGrpSpPr>
            <p:cNvPr id="126" name="Group 125"/>
            <p:cNvGrpSpPr/>
            <p:nvPr/>
          </p:nvGrpSpPr>
          <p:grpSpPr>
            <a:xfrm>
              <a:off x="4058181" y="1613558"/>
              <a:ext cx="1151197" cy="231700"/>
              <a:chOff x="5390853" y="2966385"/>
              <a:chExt cx="1010927" cy="203468"/>
            </a:xfrm>
            <a:solidFill>
              <a:schemeClr val="bg1"/>
            </a:solidFill>
          </p:grpSpPr>
          <p:sp>
            <p:nvSpPr>
              <p:cNvPr id="127" name="Rectangle 126"/>
              <p:cNvSpPr/>
              <p:nvPr/>
            </p:nvSpPr>
            <p:spPr>
              <a:xfrm>
                <a:off x="5390853" y="2978157"/>
                <a:ext cx="918892" cy="101974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Trapezoid 127"/>
              <p:cNvSpPr/>
              <p:nvPr/>
            </p:nvSpPr>
            <p:spPr>
              <a:xfrm>
                <a:off x="5486583" y="2966386"/>
                <a:ext cx="72976" cy="203467"/>
              </a:xfrm>
              <a:prstGeom prst="trapezoid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9" name="Trapezoid 128"/>
              <p:cNvSpPr/>
              <p:nvPr/>
            </p:nvSpPr>
            <p:spPr>
              <a:xfrm>
                <a:off x="5755977" y="2966385"/>
                <a:ext cx="72976" cy="203467"/>
              </a:xfrm>
              <a:prstGeom prst="trapezoid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0" name="Trapezoid 129"/>
              <p:cNvSpPr/>
              <p:nvPr/>
            </p:nvSpPr>
            <p:spPr>
              <a:xfrm>
                <a:off x="6010260" y="2966385"/>
                <a:ext cx="72976" cy="203467"/>
              </a:xfrm>
              <a:prstGeom prst="trapezoid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Oval 130"/>
              <p:cNvSpPr/>
              <p:nvPr/>
            </p:nvSpPr>
            <p:spPr>
              <a:xfrm>
                <a:off x="6262147" y="2978157"/>
                <a:ext cx="110661" cy="110661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2" name="Parallelogram 131"/>
              <p:cNvSpPr/>
              <p:nvPr/>
            </p:nvSpPr>
            <p:spPr>
              <a:xfrm flipH="1">
                <a:off x="6275621" y="3023088"/>
                <a:ext cx="126159" cy="142844"/>
              </a:xfrm>
              <a:prstGeom prst="parallelogram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316" name="Group 315"/>
          <p:cNvGrpSpPr/>
          <p:nvPr/>
        </p:nvGrpSpPr>
        <p:grpSpPr>
          <a:xfrm>
            <a:off x="1351194" y="2240806"/>
            <a:ext cx="6400918" cy="1331699"/>
            <a:chOff x="-169166" y="2304717"/>
            <a:chExt cx="8873205" cy="1846053"/>
          </a:xfrm>
        </p:grpSpPr>
        <p:grpSp>
          <p:nvGrpSpPr>
            <p:cNvPr id="133" name="Group 132"/>
            <p:cNvGrpSpPr/>
            <p:nvPr/>
          </p:nvGrpSpPr>
          <p:grpSpPr>
            <a:xfrm>
              <a:off x="-169166" y="2308142"/>
              <a:ext cx="1837275" cy="1839788"/>
              <a:chOff x="1521849" y="418877"/>
              <a:chExt cx="1837275" cy="1839788"/>
            </a:xfrm>
          </p:grpSpPr>
          <p:grpSp>
            <p:nvGrpSpPr>
              <p:cNvPr id="134" name="Group 133"/>
              <p:cNvGrpSpPr/>
              <p:nvPr/>
            </p:nvGrpSpPr>
            <p:grpSpPr>
              <a:xfrm>
                <a:off x="1521849" y="418877"/>
                <a:ext cx="1837275" cy="1839788"/>
                <a:chOff x="2946481" y="2309957"/>
                <a:chExt cx="1837275" cy="1839788"/>
              </a:xfrm>
            </p:grpSpPr>
            <p:grpSp>
              <p:nvGrpSpPr>
                <p:cNvPr id="155" name="Group 154"/>
                <p:cNvGrpSpPr/>
                <p:nvPr/>
              </p:nvGrpSpPr>
              <p:grpSpPr>
                <a:xfrm>
                  <a:off x="2946481" y="2309957"/>
                  <a:ext cx="1837275" cy="1839788"/>
                  <a:chOff x="2946481" y="2309957"/>
                  <a:chExt cx="1837275" cy="1839788"/>
                </a:xfrm>
              </p:grpSpPr>
              <p:sp>
                <p:nvSpPr>
                  <p:cNvPr id="158" name="Oval 157"/>
                  <p:cNvSpPr/>
                  <p:nvPr/>
                </p:nvSpPr>
                <p:spPr>
                  <a:xfrm>
                    <a:off x="2946481" y="3188369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59" name="Oval 158"/>
                  <p:cNvSpPr/>
                  <p:nvPr/>
                </p:nvSpPr>
                <p:spPr>
                  <a:xfrm rot="5400000">
                    <a:off x="3759817" y="2373777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0" name="Rectangle 159"/>
                  <p:cNvSpPr/>
                  <p:nvPr/>
                </p:nvSpPr>
                <p:spPr>
                  <a:xfrm>
                    <a:off x="3262964" y="2627697"/>
                    <a:ext cx="1414914" cy="1414914"/>
                  </a:xfrm>
                  <a:prstGeom prst="rect">
                    <a:avLst/>
                  </a:prstGeom>
                  <a:solidFill>
                    <a:srgbClr val="062C49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1" name="Oval 160"/>
                  <p:cNvSpPr/>
                  <p:nvPr/>
                </p:nvSpPr>
                <p:spPr>
                  <a:xfrm>
                    <a:off x="4362547" y="3188369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2" name="Oval 161"/>
                  <p:cNvSpPr/>
                  <p:nvPr/>
                </p:nvSpPr>
                <p:spPr>
                  <a:xfrm rot="5400000">
                    <a:off x="3759817" y="3792356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56" name="Rectangle 155"/>
                <p:cNvSpPr/>
                <p:nvPr/>
              </p:nvSpPr>
              <p:spPr>
                <a:xfrm>
                  <a:off x="3247361" y="3213100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7" name="Rectangle 156"/>
                <p:cNvSpPr/>
                <p:nvPr/>
              </p:nvSpPr>
              <p:spPr>
                <a:xfrm rot="5400000">
                  <a:off x="3947561" y="2512081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35" name="Group 134"/>
              <p:cNvGrpSpPr/>
              <p:nvPr/>
            </p:nvGrpSpPr>
            <p:grpSpPr>
              <a:xfrm>
                <a:off x="2149296" y="1107942"/>
                <a:ext cx="789194" cy="677944"/>
                <a:chOff x="1335090" y="0"/>
                <a:chExt cx="990600" cy="850983"/>
              </a:xfrm>
              <a:solidFill>
                <a:srgbClr val="FFFF00"/>
              </a:solidFill>
            </p:grpSpPr>
            <p:sp>
              <p:nvSpPr>
                <p:cNvPr id="137" name="Rectangle 136"/>
                <p:cNvSpPr/>
                <p:nvPr/>
              </p:nvSpPr>
              <p:spPr>
                <a:xfrm>
                  <a:off x="1335090" y="805264"/>
                  <a:ext cx="990600" cy="45719"/>
                </a:xfrm>
                <a:prstGeom prst="rect">
                  <a:avLst/>
                </a:prstGeom>
                <a:grpFill/>
                <a:ln w="3175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cxnSp>
              <p:nvCxnSpPr>
                <p:cNvPr id="138" name="Straight Connector 137"/>
                <p:cNvCxnSpPr/>
                <p:nvPr/>
              </p:nvCxnSpPr>
              <p:spPr>
                <a:xfrm flipV="1">
                  <a:off x="1639890" y="197094"/>
                  <a:ext cx="76200" cy="631029"/>
                </a:xfrm>
                <a:prstGeom prst="line">
                  <a:avLst/>
                </a:prstGeom>
                <a:grpFill/>
                <a:ln w="381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9" name="Straight Connector 138"/>
                <p:cNvCxnSpPr/>
                <p:nvPr/>
              </p:nvCxnSpPr>
              <p:spPr>
                <a:xfrm flipH="1" flipV="1">
                  <a:off x="1754190" y="197093"/>
                  <a:ext cx="76200" cy="608171"/>
                </a:xfrm>
                <a:prstGeom prst="line">
                  <a:avLst/>
                </a:prstGeom>
                <a:grpFill/>
                <a:ln w="381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0" name="Straight Connector 139"/>
                <p:cNvCxnSpPr/>
                <p:nvPr/>
              </p:nvCxnSpPr>
              <p:spPr>
                <a:xfrm>
                  <a:off x="1677990" y="514566"/>
                  <a:ext cx="123302" cy="1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1" name="Freeform 140"/>
                <p:cNvSpPr/>
                <p:nvPr/>
              </p:nvSpPr>
              <p:spPr>
                <a:xfrm>
                  <a:off x="1391560" y="0"/>
                  <a:ext cx="191860" cy="394184"/>
                </a:xfrm>
                <a:custGeom>
                  <a:avLst/>
                  <a:gdLst>
                    <a:gd name="connsiteX0" fmla="*/ 90435 w 276330"/>
                    <a:gd name="connsiteY0" fmla="*/ 492369 h 567732"/>
                    <a:gd name="connsiteX1" fmla="*/ 276330 w 276330"/>
                    <a:gd name="connsiteY1" fmla="*/ 10048 h 567732"/>
                    <a:gd name="connsiteX2" fmla="*/ 200967 w 276330"/>
                    <a:gd name="connsiteY2" fmla="*/ 0 h 567732"/>
                    <a:gd name="connsiteX3" fmla="*/ 135653 w 276330"/>
                    <a:gd name="connsiteY3" fmla="*/ 15072 h 567732"/>
                    <a:gd name="connsiteX4" fmla="*/ 75363 w 276330"/>
                    <a:gd name="connsiteY4" fmla="*/ 55266 h 567732"/>
                    <a:gd name="connsiteX5" fmla="*/ 40193 w 276330"/>
                    <a:gd name="connsiteY5" fmla="*/ 115556 h 567732"/>
                    <a:gd name="connsiteX6" fmla="*/ 15073 w 276330"/>
                    <a:gd name="connsiteY6" fmla="*/ 185894 h 567732"/>
                    <a:gd name="connsiteX7" fmla="*/ 0 w 276330"/>
                    <a:gd name="connsiteY7" fmla="*/ 432079 h 567732"/>
                    <a:gd name="connsiteX8" fmla="*/ 0 w 276330"/>
                    <a:gd name="connsiteY8" fmla="*/ 542611 h 567732"/>
                    <a:gd name="connsiteX9" fmla="*/ 0 w 276330"/>
                    <a:gd name="connsiteY9" fmla="*/ 542611 h 567732"/>
                    <a:gd name="connsiteX10" fmla="*/ 30145 w 276330"/>
                    <a:gd name="connsiteY10" fmla="*/ 567732 h 567732"/>
                    <a:gd name="connsiteX11" fmla="*/ 65314 w 276330"/>
                    <a:gd name="connsiteY11" fmla="*/ 547635 h 567732"/>
                    <a:gd name="connsiteX12" fmla="*/ 90435 w 276330"/>
                    <a:gd name="connsiteY12" fmla="*/ 492369 h 567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76330" h="567732">
                      <a:moveTo>
                        <a:pt x="90435" y="492369"/>
                      </a:moveTo>
                      <a:lnTo>
                        <a:pt x="276330" y="10048"/>
                      </a:lnTo>
                      <a:lnTo>
                        <a:pt x="200967" y="0"/>
                      </a:lnTo>
                      <a:lnTo>
                        <a:pt x="135653" y="15072"/>
                      </a:lnTo>
                      <a:lnTo>
                        <a:pt x="75363" y="55266"/>
                      </a:lnTo>
                      <a:lnTo>
                        <a:pt x="40193" y="115556"/>
                      </a:lnTo>
                      <a:lnTo>
                        <a:pt x="15073" y="185894"/>
                      </a:lnTo>
                      <a:lnTo>
                        <a:pt x="0" y="432079"/>
                      </a:lnTo>
                      <a:lnTo>
                        <a:pt x="0" y="542611"/>
                      </a:lnTo>
                      <a:lnTo>
                        <a:pt x="0" y="542611"/>
                      </a:lnTo>
                      <a:lnTo>
                        <a:pt x="30145" y="567732"/>
                      </a:lnTo>
                      <a:lnTo>
                        <a:pt x="65314" y="547635"/>
                      </a:lnTo>
                      <a:lnTo>
                        <a:pt x="90435" y="492369"/>
                      </a:lnTo>
                      <a:close/>
                    </a:path>
                  </a:pathLst>
                </a:custGeom>
                <a:grpFill/>
                <a:ln w="3175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cxnSp>
              <p:nvCxnSpPr>
                <p:cNvPr id="142" name="Straight Connector 141"/>
                <p:cNvCxnSpPr/>
                <p:nvPr/>
              </p:nvCxnSpPr>
              <p:spPr>
                <a:xfrm>
                  <a:off x="1487490" y="149490"/>
                  <a:ext cx="685800" cy="252797"/>
                </a:xfrm>
                <a:prstGeom prst="line">
                  <a:avLst/>
                </a:prstGeom>
                <a:grpFill/>
                <a:ln w="762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3" name="Rectangle 142"/>
                <p:cNvSpPr/>
                <p:nvPr/>
              </p:nvSpPr>
              <p:spPr>
                <a:xfrm>
                  <a:off x="1713242" y="207569"/>
                  <a:ext cx="45719" cy="45719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cxnSp>
              <p:nvCxnSpPr>
                <p:cNvPr id="144" name="Straight Connector 143"/>
                <p:cNvCxnSpPr/>
                <p:nvPr/>
              </p:nvCxnSpPr>
              <p:spPr>
                <a:xfrm>
                  <a:off x="1411290" y="366351"/>
                  <a:ext cx="0" cy="409341"/>
                </a:xfrm>
                <a:prstGeom prst="line">
                  <a:avLst/>
                </a:prstGeom>
                <a:grpFill/>
                <a:ln w="28575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5" name="Straight Connector 144"/>
                <p:cNvCxnSpPr/>
                <p:nvPr/>
              </p:nvCxnSpPr>
              <p:spPr>
                <a:xfrm flipV="1">
                  <a:off x="1411290" y="746746"/>
                  <a:ext cx="0" cy="76200"/>
                </a:xfrm>
                <a:prstGeom prst="line">
                  <a:avLst/>
                </a:prstGeom>
                <a:grpFill/>
                <a:ln w="762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46" name="Group 145"/>
                <p:cNvGrpSpPr/>
                <p:nvPr/>
              </p:nvGrpSpPr>
              <p:grpSpPr>
                <a:xfrm>
                  <a:off x="2058571" y="682385"/>
                  <a:ext cx="229437" cy="83819"/>
                  <a:chOff x="2058571" y="682385"/>
                  <a:chExt cx="229437" cy="83819"/>
                </a:xfrm>
                <a:grpFill/>
              </p:grpSpPr>
              <p:sp>
                <p:nvSpPr>
                  <p:cNvPr id="153" name="Rectangle 152"/>
                  <p:cNvSpPr/>
                  <p:nvPr/>
                </p:nvSpPr>
                <p:spPr>
                  <a:xfrm>
                    <a:off x="2058571" y="682385"/>
                    <a:ext cx="228600" cy="45719"/>
                  </a:xfrm>
                  <a:prstGeom prst="rect">
                    <a:avLst/>
                  </a:prstGeom>
                  <a:grpFill/>
                  <a:ln w="3175">
                    <a:solidFill>
                      <a:srgbClr val="FF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>
                      <a:lnSpc>
                        <a:spcPct val="107000"/>
                      </a:lnSpc>
                      <a:spcBef>
                        <a:spcPts val="0"/>
                      </a:spcBef>
                      <a:spcAft>
                        <a:spcPts val="800"/>
                      </a:spcAft>
                    </a:pPr>
                    <a:r>
                      <a:rPr lang="en-US" sz="1100">
                        <a:effectLst/>
                        <a:ea typeface="Times New Roman" charset="0"/>
                        <a:cs typeface="Times New Roman" charset="0"/>
                      </a:rPr>
                      <a:t> </a:t>
                    </a:r>
                    <a:endParaRPr lang="en-US" sz="1100">
                      <a:effectLst/>
                      <a:ea typeface="Cambria" charset="0"/>
                      <a:cs typeface="Times New Roman" charset="0"/>
                    </a:endParaRPr>
                  </a:p>
                </p:txBody>
              </p:sp>
              <p:sp>
                <p:nvSpPr>
                  <p:cNvPr id="154" name="Oval 153"/>
                  <p:cNvSpPr/>
                  <p:nvPr/>
                </p:nvSpPr>
                <p:spPr>
                  <a:xfrm>
                    <a:off x="2059408" y="690004"/>
                    <a:ext cx="228600" cy="76200"/>
                  </a:xfrm>
                  <a:prstGeom prst="ellipse">
                    <a:avLst/>
                  </a:prstGeom>
                  <a:grpFill/>
                  <a:ln w="3175">
                    <a:solidFill>
                      <a:srgbClr val="FF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>
                      <a:lnSpc>
                        <a:spcPct val="107000"/>
                      </a:lnSpc>
                      <a:spcBef>
                        <a:spcPts val="0"/>
                      </a:spcBef>
                      <a:spcAft>
                        <a:spcPts val="800"/>
                      </a:spcAft>
                    </a:pPr>
                    <a:r>
                      <a:rPr lang="en-US" sz="1100">
                        <a:effectLst/>
                        <a:ea typeface="Times New Roman" charset="0"/>
                        <a:cs typeface="Times New Roman" charset="0"/>
                      </a:rPr>
                      <a:t> </a:t>
                    </a:r>
                    <a:endParaRPr lang="en-US" sz="1100">
                      <a:effectLst/>
                      <a:ea typeface="Cambria" charset="0"/>
                      <a:cs typeface="Times New Roman" charset="0"/>
                    </a:endParaRPr>
                  </a:p>
                </p:txBody>
              </p:sp>
            </p:grpSp>
            <p:sp>
              <p:nvSpPr>
                <p:cNvPr id="147" name="Rectangle 146"/>
                <p:cNvSpPr/>
                <p:nvPr/>
              </p:nvSpPr>
              <p:spPr>
                <a:xfrm>
                  <a:off x="2150011" y="528080"/>
                  <a:ext cx="45719" cy="63707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cxnSp>
              <p:nvCxnSpPr>
                <p:cNvPr id="148" name="Straight Connector 147"/>
                <p:cNvCxnSpPr/>
                <p:nvPr/>
              </p:nvCxnSpPr>
              <p:spPr>
                <a:xfrm flipV="1">
                  <a:off x="2172871" y="402287"/>
                  <a:ext cx="419" cy="125793"/>
                </a:xfrm>
                <a:prstGeom prst="line">
                  <a:avLst/>
                </a:prstGeom>
                <a:grpFill/>
                <a:ln w="381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9" name="Straight Connector 148"/>
                <p:cNvCxnSpPr/>
                <p:nvPr/>
              </p:nvCxnSpPr>
              <p:spPr>
                <a:xfrm>
                  <a:off x="2172870" y="563323"/>
                  <a:ext cx="0" cy="134482"/>
                </a:xfrm>
                <a:prstGeom prst="line">
                  <a:avLst/>
                </a:prstGeom>
                <a:grpFill/>
                <a:ln w="381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0" name="Isosceles Triangle 400"/>
                <p:cNvSpPr/>
                <p:nvPr/>
              </p:nvSpPr>
              <p:spPr>
                <a:xfrm>
                  <a:off x="2098094" y="622438"/>
                  <a:ext cx="149552" cy="182826"/>
                </a:xfrm>
                <a:prstGeom prst="triangle">
                  <a:avLst/>
                </a:prstGeom>
                <a:grpFill/>
                <a:ln w="3175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sp>
              <p:nvSpPr>
                <p:cNvPr id="151" name="Rectangle 150"/>
                <p:cNvSpPr/>
                <p:nvPr/>
              </p:nvSpPr>
              <p:spPr>
                <a:xfrm>
                  <a:off x="2020890" y="665119"/>
                  <a:ext cx="190416" cy="130838"/>
                </a:xfrm>
                <a:prstGeom prst="rect">
                  <a:avLst/>
                </a:prstGeom>
                <a:grpFill/>
                <a:ln w="3175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 dirty="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 dirty="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sp>
              <p:nvSpPr>
                <p:cNvPr id="152" name="Rectangle 151"/>
                <p:cNvSpPr/>
                <p:nvPr/>
              </p:nvSpPr>
              <p:spPr>
                <a:xfrm>
                  <a:off x="1982664" y="710273"/>
                  <a:ext cx="190416" cy="65419"/>
                </a:xfrm>
                <a:prstGeom prst="rect">
                  <a:avLst/>
                </a:prstGeom>
                <a:grpFill/>
                <a:ln w="3175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</p:grpSp>
          <p:sp>
            <p:nvSpPr>
              <p:cNvPr id="136" name="TextBox 135"/>
              <p:cNvSpPr txBox="1"/>
              <p:nvPr/>
            </p:nvSpPr>
            <p:spPr>
              <a:xfrm>
                <a:off x="1980019" y="763489"/>
                <a:ext cx="1039431" cy="2921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b="1" dirty="0" smtClean="0">
                    <a:solidFill>
                      <a:srgbClr val="FFFF00"/>
                    </a:solidFill>
                  </a:rPr>
                  <a:t>PRODUCTION</a:t>
                </a:r>
                <a:endParaRPr lang="en-US" sz="800" b="1" dirty="0">
                  <a:solidFill>
                    <a:srgbClr val="FFFF00"/>
                  </a:solidFill>
                </a:endParaRPr>
              </a:p>
            </p:txBody>
          </p:sp>
        </p:grpSp>
        <p:grpSp>
          <p:nvGrpSpPr>
            <p:cNvPr id="163" name="Group 162"/>
            <p:cNvGrpSpPr/>
            <p:nvPr/>
          </p:nvGrpSpPr>
          <p:grpSpPr>
            <a:xfrm>
              <a:off x="1225740" y="2304717"/>
              <a:ext cx="1837275" cy="1839788"/>
              <a:chOff x="2946481" y="2309957"/>
              <a:chExt cx="1837275" cy="1839788"/>
            </a:xfrm>
          </p:grpSpPr>
          <p:grpSp>
            <p:nvGrpSpPr>
              <p:cNvPr id="164" name="Group 163"/>
              <p:cNvGrpSpPr/>
              <p:nvPr/>
            </p:nvGrpSpPr>
            <p:grpSpPr>
              <a:xfrm>
                <a:off x="2946481" y="2309957"/>
                <a:ext cx="1837275" cy="1839788"/>
                <a:chOff x="2946481" y="2309957"/>
                <a:chExt cx="1837275" cy="1839788"/>
              </a:xfrm>
            </p:grpSpPr>
            <p:sp>
              <p:nvSpPr>
                <p:cNvPr id="167" name="Oval 166"/>
                <p:cNvSpPr/>
                <p:nvPr/>
              </p:nvSpPr>
              <p:spPr>
                <a:xfrm>
                  <a:off x="2946481" y="3188369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8" name="Oval 167"/>
                <p:cNvSpPr/>
                <p:nvPr/>
              </p:nvSpPr>
              <p:spPr>
                <a:xfrm rot="5400000">
                  <a:off x="3759817" y="2373777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9" name="Rectangle 168"/>
                <p:cNvSpPr/>
                <p:nvPr/>
              </p:nvSpPr>
              <p:spPr>
                <a:xfrm>
                  <a:off x="3262964" y="2627697"/>
                  <a:ext cx="1414914" cy="1414914"/>
                </a:xfrm>
                <a:prstGeom prst="rect">
                  <a:avLst/>
                </a:prstGeom>
                <a:solidFill>
                  <a:srgbClr val="062C4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0" name="Oval 169"/>
                <p:cNvSpPr/>
                <p:nvPr/>
              </p:nvSpPr>
              <p:spPr>
                <a:xfrm>
                  <a:off x="4362547" y="3188369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1" name="Oval 170"/>
                <p:cNvSpPr/>
                <p:nvPr/>
              </p:nvSpPr>
              <p:spPr>
                <a:xfrm rot="5400000">
                  <a:off x="3759817" y="3792356"/>
                  <a:ext cx="421209" cy="2935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65" name="Rectangle 164"/>
              <p:cNvSpPr/>
              <p:nvPr/>
            </p:nvSpPr>
            <p:spPr>
              <a:xfrm>
                <a:off x="3256614" y="3213100"/>
                <a:ext cx="45719" cy="244475"/>
              </a:xfrm>
              <a:prstGeom prst="rect">
                <a:avLst/>
              </a:prstGeom>
              <a:solidFill>
                <a:srgbClr val="062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6" name="Rectangle 165"/>
              <p:cNvSpPr/>
              <p:nvPr/>
            </p:nvSpPr>
            <p:spPr>
              <a:xfrm rot="5400000">
                <a:off x="3947561" y="2502828"/>
                <a:ext cx="45719" cy="244475"/>
              </a:xfrm>
              <a:prstGeom prst="rect">
                <a:avLst/>
              </a:prstGeom>
              <a:solidFill>
                <a:srgbClr val="062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72" name="TextBox 171"/>
            <p:cNvSpPr txBox="1"/>
            <p:nvPr/>
          </p:nvSpPr>
          <p:spPr>
            <a:xfrm>
              <a:off x="1509586" y="2632445"/>
              <a:ext cx="1385036" cy="2921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 smtClean="0">
                  <a:solidFill>
                    <a:schemeClr val="bg1"/>
                  </a:solidFill>
                </a:rPr>
                <a:t>TRUCK MOVEMENT</a:t>
              </a:r>
              <a:endParaRPr lang="en-US" sz="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73" name="Group 172"/>
            <p:cNvGrpSpPr/>
            <p:nvPr/>
          </p:nvGrpSpPr>
          <p:grpSpPr>
            <a:xfrm>
              <a:off x="2649377" y="2304717"/>
              <a:ext cx="1837275" cy="1839788"/>
              <a:chOff x="2946481" y="2309957"/>
              <a:chExt cx="1837275" cy="1839788"/>
            </a:xfrm>
          </p:grpSpPr>
          <p:grpSp>
            <p:nvGrpSpPr>
              <p:cNvPr id="174" name="Group 173"/>
              <p:cNvGrpSpPr/>
              <p:nvPr/>
            </p:nvGrpSpPr>
            <p:grpSpPr>
              <a:xfrm>
                <a:off x="2946481" y="2309957"/>
                <a:ext cx="1837275" cy="1839788"/>
                <a:chOff x="2946481" y="2309957"/>
                <a:chExt cx="1837275" cy="1839788"/>
              </a:xfrm>
            </p:grpSpPr>
            <p:sp>
              <p:nvSpPr>
                <p:cNvPr id="177" name="Oval 176"/>
                <p:cNvSpPr/>
                <p:nvPr/>
              </p:nvSpPr>
              <p:spPr>
                <a:xfrm>
                  <a:off x="2946481" y="3188369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8" name="Oval 177"/>
                <p:cNvSpPr/>
                <p:nvPr/>
              </p:nvSpPr>
              <p:spPr>
                <a:xfrm rot="5400000">
                  <a:off x="3759817" y="2373777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9" name="Rectangle 178"/>
                <p:cNvSpPr/>
                <p:nvPr/>
              </p:nvSpPr>
              <p:spPr>
                <a:xfrm>
                  <a:off x="3262964" y="2627697"/>
                  <a:ext cx="1414914" cy="1414914"/>
                </a:xfrm>
                <a:prstGeom prst="rect">
                  <a:avLst/>
                </a:prstGeom>
                <a:solidFill>
                  <a:srgbClr val="062C4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0" name="Oval 179"/>
                <p:cNvSpPr/>
                <p:nvPr/>
              </p:nvSpPr>
              <p:spPr>
                <a:xfrm>
                  <a:off x="4362547" y="3188369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1" name="Oval 180"/>
                <p:cNvSpPr/>
                <p:nvPr/>
              </p:nvSpPr>
              <p:spPr>
                <a:xfrm rot="5400000">
                  <a:off x="3759817" y="3792356"/>
                  <a:ext cx="421209" cy="2935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75" name="Rectangle 174"/>
              <p:cNvSpPr/>
              <p:nvPr/>
            </p:nvSpPr>
            <p:spPr>
              <a:xfrm>
                <a:off x="3256614" y="3213100"/>
                <a:ext cx="45719" cy="244475"/>
              </a:xfrm>
              <a:prstGeom prst="rect">
                <a:avLst/>
              </a:prstGeom>
              <a:solidFill>
                <a:srgbClr val="062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6" name="Rectangle 175"/>
              <p:cNvSpPr/>
              <p:nvPr/>
            </p:nvSpPr>
            <p:spPr>
              <a:xfrm rot="5400000">
                <a:off x="3947561" y="2502828"/>
                <a:ext cx="45719" cy="244475"/>
              </a:xfrm>
              <a:prstGeom prst="rect">
                <a:avLst/>
              </a:prstGeom>
              <a:solidFill>
                <a:srgbClr val="062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82" name="TextBox 181"/>
            <p:cNvSpPr txBox="1"/>
            <p:nvPr/>
          </p:nvSpPr>
          <p:spPr>
            <a:xfrm>
              <a:off x="3200768" y="2632934"/>
              <a:ext cx="926401" cy="4590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b="1" dirty="0" smtClean="0">
                  <a:solidFill>
                    <a:schemeClr val="bg1"/>
                  </a:solidFill>
                </a:rPr>
                <a:t>STORAGE &amp;</a:t>
              </a:r>
            </a:p>
            <a:p>
              <a:pPr algn="ctr"/>
              <a:r>
                <a:rPr lang="en-US" sz="800" b="1" dirty="0" smtClean="0">
                  <a:solidFill>
                    <a:schemeClr val="bg1"/>
                  </a:solidFill>
                </a:rPr>
                <a:t>BLENDING</a:t>
              </a:r>
              <a:endParaRPr lang="en-US" sz="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83" name="Group 182"/>
            <p:cNvGrpSpPr/>
            <p:nvPr/>
          </p:nvGrpSpPr>
          <p:grpSpPr>
            <a:xfrm>
              <a:off x="1594817" y="3208622"/>
              <a:ext cx="1301805" cy="242678"/>
              <a:chOff x="0" y="0"/>
              <a:chExt cx="3324858" cy="619760"/>
            </a:xfrm>
            <a:solidFill>
              <a:schemeClr val="bg1"/>
            </a:solidFill>
          </p:grpSpPr>
          <p:sp>
            <p:nvSpPr>
              <p:cNvPr id="184" name="Freeform 183"/>
              <p:cNvSpPr/>
              <p:nvPr/>
            </p:nvSpPr>
            <p:spPr>
              <a:xfrm>
                <a:off x="0" y="87696"/>
                <a:ext cx="691983" cy="460406"/>
              </a:xfrm>
              <a:custGeom>
                <a:avLst/>
                <a:gdLst>
                  <a:gd name="connsiteX0" fmla="*/ 57150 w 481012"/>
                  <a:gd name="connsiteY0" fmla="*/ 200025 h 442913"/>
                  <a:gd name="connsiteX1" fmla="*/ 57150 w 481012"/>
                  <a:gd name="connsiteY1" fmla="*/ 373857 h 442913"/>
                  <a:gd name="connsiteX2" fmla="*/ 0 w 481012"/>
                  <a:gd name="connsiteY2" fmla="*/ 373857 h 442913"/>
                  <a:gd name="connsiteX3" fmla="*/ 0 w 481012"/>
                  <a:gd name="connsiteY3" fmla="*/ 442913 h 442913"/>
                  <a:gd name="connsiteX4" fmla="*/ 481012 w 481012"/>
                  <a:gd name="connsiteY4" fmla="*/ 442913 h 442913"/>
                  <a:gd name="connsiteX5" fmla="*/ 476250 w 481012"/>
                  <a:gd name="connsiteY5" fmla="*/ 0 h 442913"/>
                  <a:gd name="connsiteX6" fmla="*/ 247650 w 481012"/>
                  <a:gd name="connsiteY6" fmla="*/ 2382 h 442913"/>
                  <a:gd name="connsiteX7" fmla="*/ 285750 w 481012"/>
                  <a:gd name="connsiteY7" fmla="*/ 16669 h 442913"/>
                  <a:gd name="connsiteX8" fmla="*/ 242887 w 481012"/>
                  <a:gd name="connsiteY8" fmla="*/ 133350 h 442913"/>
                  <a:gd name="connsiteX9" fmla="*/ 88106 w 481012"/>
                  <a:gd name="connsiteY9" fmla="*/ 157163 h 442913"/>
                  <a:gd name="connsiteX10" fmla="*/ 57150 w 481012"/>
                  <a:gd name="connsiteY10" fmla="*/ 200025 h 442913"/>
                  <a:gd name="connsiteX0" fmla="*/ 57150 w 481012"/>
                  <a:gd name="connsiteY0" fmla="*/ 200025 h 442913"/>
                  <a:gd name="connsiteX1" fmla="*/ 57150 w 481012"/>
                  <a:gd name="connsiteY1" fmla="*/ 373857 h 442913"/>
                  <a:gd name="connsiteX2" fmla="*/ 21432 w 481012"/>
                  <a:gd name="connsiteY2" fmla="*/ 373857 h 442913"/>
                  <a:gd name="connsiteX3" fmla="*/ 0 w 481012"/>
                  <a:gd name="connsiteY3" fmla="*/ 442913 h 442913"/>
                  <a:gd name="connsiteX4" fmla="*/ 481012 w 481012"/>
                  <a:gd name="connsiteY4" fmla="*/ 442913 h 442913"/>
                  <a:gd name="connsiteX5" fmla="*/ 476250 w 481012"/>
                  <a:gd name="connsiteY5" fmla="*/ 0 h 442913"/>
                  <a:gd name="connsiteX6" fmla="*/ 247650 w 481012"/>
                  <a:gd name="connsiteY6" fmla="*/ 2382 h 442913"/>
                  <a:gd name="connsiteX7" fmla="*/ 285750 w 481012"/>
                  <a:gd name="connsiteY7" fmla="*/ 16669 h 442913"/>
                  <a:gd name="connsiteX8" fmla="*/ 242887 w 481012"/>
                  <a:gd name="connsiteY8" fmla="*/ 133350 h 442913"/>
                  <a:gd name="connsiteX9" fmla="*/ 88106 w 481012"/>
                  <a:gd name="connsiteY9" fmla="*/ 157163 h 442913"/>
                  <a:gd name="connsiteX10" fmla="*/ 57150 w 481012"/>
                  <a:gd name="connsiteY10" fmla="*/ 200025 h 442913"/>
                  <a:gd name="connsiteX0" fmla="*/ 38100 w 461962"/>
                  <a:gd name="connsiteY0" fmla="*/ 200025 h 442913"/>
                  <a:gd name="connsiteX1" fmla="*/ 38100 w 461962"/>
                  <a:gd name="connsiteY1" fmla="*/ 373857 h 442913"/>
                  <a:gd name="connsiteX2" fmla="*/ 2382 w 461962"/>
                  <a:gd name="connsiteY2" fmla="*/ 373857 h 442913"/>
                  <a:gd name="connsiteX3" fmla="*/ 0 w 461962"/>
                  <a:gd name="connsiteY3" fmla="*/ 442913 h 442913"/>
                  <a:gd name="connsiteX4" fmla="*/ 461962 w 461962"/>
                  <a:gd name="connsiteY4" fmla="*/ 442913 h 442913"/>
                  <a:gd name="connsiteX5" fmla="*/ 457200 w 461962"/>
                  <a:gd name="connsiteY5" fmla="*/ 0 h 442913"/>
                  <a:gd name="connsiteX6" fmla="*/ 228600 w 461962"/>
                  <a:gd name="connsiteY6" fmla="*/ 2382 h 442913"/>
                  <a:gd name="connsiteX7" fmla="*/ 266700 w 461962"/>
                  <a:gd name="connsiteY7" fmla="*/ 16669 h 442913"/>
                  <a:gd name="connsiteX8" fmla="*/ 223837 w 461962"/>
                  <a:gd name="connsiteY8" fmla="*/ 133350 h 442913"/>
                  <a:gd name="connsiteX9" fmla="*/ 69056 w 461962"/>
                  <a:gd name="connsiteY9" fmla="*/ 157163 h 442913"/>
                  <a:gd name="connsiteX10" fmla="*/ 38100 w 461962"/>
                  <a:gd name="connsiteY10" fmla="*/ 200025 h 442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61962" h="442913">
                    <a:moveTo>
                      <a:pt x="38100" y="200025"/>
                    </a:moveTo>
                    <a:lnTo>
                      <a:pt x="38100" y="373857"/>
                    </a:lnTo>
                    <a:lnTo>
                      <a:pt x="2382" y="373857"/>
                    </a:lnTo>
                    <a:lnTo>
                      <a:pt x="0" y="442913"/>
                    </a:lnTo>
                    <a:lnTo>
                      <a:pt x="461962" y="442913"/>
                    </a:lnTo>
                    <a:cubicBezTo>
                      <a:pt x="460375" y="295275"/>
                      <a:pt x="458787" y="147638"/>
                      <a:pt x="457200" y="0"/>
                    </a:cubicBezTo>
                    <a:lnTo>
                      <a:pt x="228600" y="2382"/>
                    </a:lnTo>
                    <a:lnTo>
                      <a:pt x="266700" y="16669"/>
                    </a:lnTo>
                    <a:lnTo>
                      <a:pt x="223837" y="133350"/>
                    </a:lnTo>
                    <a:lnTo>
                      <a:pt x="69056" y="157163"/>
                    </a:lnTo>
                    <a:lnTo>
                      <a:pt x="38100" y="200025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185" name="Rectangle 184"/>
              <p:cNvSpPr/>
              <p:nvPr/>
            </p:nvSpPr>
            <p:spPr>
              <a:xfrm>
                <a:off x="444834" y="452182"/>
                <a:ext cx="397213" cy="126064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186" name="Oval 185"/>
              <p:cNvSpPr/>
              <p:nvPr/>
            </p:nvSpPr>
            <p:spPr>
              <a:xfrm>
                <a:off x="162203" y="444367"/>
                <a:ext cx="175487" cy="175393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cxnSp>
            <p:nvCxnSpPr>
              <p:cNvPr id="187" name="Straight Connector 186"/>
              <p:cNvCxnSpPr/>
              <p:nvPr/>
            </p:nvCxnSpPr>
            <p:spPr>
              <a:xfrm flipV="1">
                <a:off x="722145" y="0"/>
                <a:ext cx="0" cy="476302"/>
              </a:xfrm>
              <a:prstGeom prst="lin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8" name="Rectangle 187"/>
              <p:cNvSpPr/>
              <p:nvPr/>
            </p:nvSpPr>
            <p:spPr>
              <a:xfrm>
                <a:off x="1054686" y="54252"/>
                <a:ext cx="2226119" cy="342835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189" name="Rectangle 188"/>
              <p:cNvSpPr/>
              <p:nvPr/>
            </p:nvSpPr>
            <p:spPr>
              <a:xfrm>
                <a:off x="1432796" y="361880"/>
                <a:ext cx="1718367" cy="105233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 dirty="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 dirty="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190" name="Oval 189"/>
              <p:cNvSpPr/>
              <p:nvPr/>
            </p:nvSpPr>
            <p:spPr>
              <a:xfrm>
                <a:off x="1006005" y="444367"/>
                <a:ext cx="175487" cy="175393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191" name="Oval 190"/>
              <p:cNvSpPr/>
              <p:nvPr/>
            </p:nvSpPr>
            <p:spPr>
              <a:xfrm>
                <a:off x="1256936" y="444367"/>
                <a:ext cx="175487" cy="175393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192" name="Rectangle 191"/>
              <p:cNvSpPr/>
              <p:nvPr/>
            </p:nvSpPr>
            <p:spPr>
              <a:xfrm>
                <a:off x="613576" y="439299"/>
                <a:ext cx="884072" cy="105233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193" name="Rectangle 192"/>
              <p:cNvSpPr/>
              <p:nvPr/>
            </p:nvSpPr>
            <p:spPr>
              <a:xfrm>
                <a:off x="897259" y="390516"/>
                <a:ext cx="600389" cy="124699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194" name="Oval 193"/>
              <p:cNvSpPr/>
              <p:nvPr/>
            </p:nvSpPr>
            <p:spPr>
              <a:xfrm>
                <a:off x="2673479" y="444367"/>
                <a:ext cx="175487" cy="175393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195" name="Oval 194"/>
              <p:cNvSpPr/>
              <p:nvPr/>
            </p:nvSpPr>
            <p:spPr>
              <a:xfrm>
                <a:off x="2949788" y="444367"/>
                <a:ext cx="175487" cy="175393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196" name="Rectangle 195"/>
              <p:cNvSpPr/>
              <p:nvPr/>
            </p:nvSpPr>
            <p:spPr>
              <a:xfrm>
                <a:off x="2618168" y="369259"/>
                <a:ext cx="600389" cy="124699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197" name="Rectangle 196"/>
              <p:cNvSpPr/>
              <p:nvPr/>
            </p:nvSpPr>
            <p:spPr>
              <a:xfrm>
                <a:off x="3155707" y="409979"/>
                <a:ext cx="169151" cy="105233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cxnSp>
            <p:nvCxnSpPr>
              <p:cNvPr id="198" name="Straight Connector 197"/>
              <p:cNvCxnSpPr/>
              <p:nvPr/>
            </p:nvCxnSpPr>
            <p:spPr>
              <a:xfrm flipV="1">
                <a:off x="2233421" y="4640"/>
                <a:ext cx="0" cy="477128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Straight Connector 198"/>
              <p:cNvCxnSpPr/>
              <p:nvPr/>
            </p:nvCxnSpPr>
            <p:spPr>
              <a:xfrm flipV="1">
                <a:off x="2119260" y="4640"/>
                <a:ext cx="0" cy="477128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0" name="Rectangle 199"/>
              <p:cNvSpPr/>
              <p:nvPr/>
            </p:nvSpPr>
            <p:spPr>
              <a:xfrm>
                <a:off x="2090475" y="32328"/>
                <a:ext cx="173944" cy="105233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cxnSp>
            <p:nvCxnSpPr>
              <p:cNvPr id="201" name="Straight Connector 200"/>
              <p:cNvCxnSpPr/>
              <p:nvPr/>
            </p:nvCxnSpPr>
            <p:spPr>
              <a:xfrm>
                <a:off x="2021230" y="21365"/>
                <a:ext cx="312434" cy="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2" name="Rectangle 201"/>
              <p:cNvSpPr/>
              <p:nvPr/>
            </p:nvSpPr>
            <p:spPr>
              <a:xfrm>
                <a:off x="700027" y="96129"/>
                <a:ext cx="67022" cy="313047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100">
                  <a:effectLst/>
                  <a:ea typeface="Cambria" charset="0"/>
                  <a:cs typeface="Times New Roman" charset="0"/>
                </a:endParaRPr>
              </a:p>
            </p:txBody>
          </p:sp>
        </p:grpSp>
        <p:grpSp>
          <p:nvGrpSpPr>
            <p:cNvPr id="203" name="Group 202"/>
            <p:cNvGrpSpPr/>
            <p:nvPr/>
          </p:nvGrpSpPr>
          <p:grpSpPr>
            <a:xfrm>
              <a:off x="4058450" y="2310982"/>
              <a:ext cx="1837275" cy="1839788"/>
              <a:chOff x="8511102" y="4541436"/>
              <a:chExt cx="1837275" cy="1839788"/>
            </a:xfrm>
          </p:grpSpPr>
          <p:grpSp>
            <p:nvGrpSpPr>
              <p:cNvPr id="204" name="Group 203"/>
              <p:cNvGrpSpPr/>
              <p:nvPr/>
            </p:nvGrpSpPr>
            <p:grpSpPr>
              <a:xfrm>
                <a:off x="8511102" y="4541436"/>
                <a:ext cx="1837275" cy="1839788"/>
                <a:chOff x="2946481" y="2309957"/>
                <a:chExt cx="1837275" cy="1839788"/>
              </a:xfrm>
            </p:grpSpPr>
            <p:grpSp>
              <p:nvGrpSpPr>
                <p:cNvPr id="215" name="Group 214"/>
                <p:cNvGrpSpPr/>
                <p:nvPr/>
              </p:nvGrpSpPr>
              <p:grpSpPr>
                <a:xfrm>
                  <a:off x="2946481" y="2309957"/>
                  <a:ext cx="1837275" cy="1839788"/>
                  <a:chOff x="2946481" y="2309957"/>
                  <a:chExt cx="1837275" cy="1839788"/>
                </a:xfrm>
              </p:grpSpPr>
              <p:sp>
                <p:nvSpPr>
                  <p:cNvPr id="218" name="Oval 217"/>
                  <p:cNvSpPr/>
                  <p:nvPr/>
                </p:nvSpPr>
                <p:spPr>
                  <a:xfrm>
                    <a:off x="2946481" y="3188369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19" name="Oval 218"/>
                  <p:cNvSpPr/>
                  <p:nvPr/>
                </p:nvSpPr>
                <p:spPr>
                  <a:xfrm rot="5400000">
                    <a:off x="3759817" y="2373777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20" name="Rectangle 219"/>
                  <p:cNvSpPr/>
                  <p:nvPr/>
                </p:nvSpPr>
                <p:spPr>
                  <a:xfrm>
                    <a:off x="3262964" y="2627697"/>
                    <a:ext cx="1414914" cy="1414914"/>
                  </a:xfrm>
                  <a:prstGeom prst="rect">
                    <a:avLst/>
                  </a:prstGeom>
                  <a:solidFill>
                    <a:srgbClr val="062C49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21" name="Oval 220"/>
                  <p:cNvSpPr/>
                  <p:nvPr/>
                </p:nvSpPr>
                <p:spPr>
                  <a:xfrm>
                    <a:off x="4362547" y="3188369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22" name="Oval 221"/>
                  <p:cNvSpPr/>
                  <p:nvPr/>
                </p:nvSpPr>
                <p:spPr>
                  <a:xfrm rot="5400000">
                    <a:off x="3759817" y="3792356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216" name="Rectangle 215"/>
                <p:cNvSpPr/>
                <p:nvPr/>
              </p:nvSpPr>
              <p:spPr>
                <a:xfrm>
                  <a:off x="3256614" y="3213100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7" name="Rectangle 216"/>
                <p:cNvSpPr/>
                <p:nvPr/>
              </p:nvSpPr>
              <p:spPr>
                <a:xfrm rot="5400000">
                  <a:off x="3947561" y="2502828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205" name="TextBox 204"/>
              <p:cNvSpPr txBox="1"/>
              <p:nvPr/>
            </p:nvSpPr>
            <p:spPr>
              <a:xfrm>
                <a:off x="9138274" y="4886667"/>
                <a:ext cx="798157" cy="2921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800" b="1" dirty="0" smtClean="0">
                    <a:solidFill>
                      <a:schemeClr val="bg1"/>
                    </a:solidFill>
                  </a:rPr>
                  <a:t>STORAGE</a:t>
                </a:r>
                <a:endParaRPr lang="en-US" sz="8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06" name="Group 205"/>
              <p:cNvGrpSpPr/>
              <p:nvPr/>
            </p:nvGrpSpPr>
            <p:grpSpPr>
              <a:xfrm>
                <a:off x="9013068" y="5359690"/>
                <a:ext cx="1053343" cy="484196"/>
                <a:chOff x="7091185" y="5400770"/>
                <a:chExt cx="578963" cy="484196"/>
              </a:xfrm>
            </p:grpSpPr>
            <p:grpSp>
              <p:nvGrpSpPr>
                <p:cNvPr id="207" name="Group 206"/>
                <p:cNvGrpSpPr/>
                <p:nvPr/>
              </p:nvGrpSpPr>
              <p:grpSpPr>
                <a:xfrm>
                  <a:off x="7188161" y="5400770"/>
                  <a:ext cx="426223" cy="484196"/>
                  <a:chOff x="1521849" y="2877621"/>
                  <a:chExt cx="975012" cy="798267"/>
                </a:xfrm>
                <a:solidFill>
                  <a:schemeClr val="bg1"/>
                </a:solidFill>
              </p:grpSpPr>
              <p:sp>
                <p:nvSpPr>
                  <p:cNvPr id="212" name="Rectangle 211"/>
                  <p:cNvSpPr/>
                  <p:nvPr/>
                </p:nvSpPr>
                <p:spPr>
                  <a:xfrm>
                    <a:off x="1521849" y="2926080"/>
                    <a:ext cx="916302" cy="749808"/>
                  </a:xfrm>
                  <a:prstGeom prst="rect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13" name="Trapezoid 212"/>
                  <p:cNvSpPr/>
                  <p:nvPr/>
                </p:nvSpPr>
                <p:spPr>
                  <a:xfrm>
                    <a:off x="1726586" y="2877621"/>
                    <a:ext cx="502921" cy="714604"/>
                  </a:xfrm>
                  <a:prstGeom prst="trapezoid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14" name="Trapezoid 213"/>
                  <p:cNvSpPr/>
                  <p:nvPr/>
                </p:nvSpPr>
                <p:spPr>
                  <a:xfrm rot="5400000">
                    <a:off x="2389296" y="3557264"/>
                    <a:ext cx="98772" cy="116359"/>
                  </a:xfrm>
                  <a:prstGeom prst="trapezoid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cxnSp>
              <p:nvCxnSpPr>
                <p:cNvPr id="208" name="Straight Connector 207"/>
                <p:cNvCxnSpPr/>
                <p:nvPr/>
              </p:nvCxnSpPr>
              <p:spPr>
                <a:xfrm>
                  <a:off x="7296567" y="5851525"/>
                  <a:ext cx="373581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9" name="Straight Connector 208"/>
                <p:cNvCxnSpPr/>
                <p:nvPr/>
              </p:nvCxnSpPr>
              <p:spPr>
                <a:xfrm flipV="1">
                  <a:off x="7163987" y="5407401"/>
                  <a:ext cx="0" cy="431377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0" name="Straight Connector 209"/>
                <p:cNvCxnSpPr/>
                <p:nvPr/>
              </p:nvCxnSpPr>
              <p:spPr>
                <a:xfrm>
                  <a:off x="7155206" y="5406111"/>
                  <a:ext cx="248043" cy="46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1" name="Straight Connector 210"/>
                <p:cNvCxnSpPr/>
                <p:nvPr/>
              </p:nvCxnSpPr>
              <p:spPr>
                <a:xfrm flipV="1">
                  <a:off x="7091185" y="5834219"/>
                  <a:ext cx="75411" cy="482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3" name="Group 222"/>
            <p:cNvGrpSpPr/>
            <p:nvPr/>
          </p:nvGrpSpPr>
          <p:grpSpPr>
            <a:xfrm>
              <a:off x="5454655" y="2308683"/>
              <a:ext cx="1837275" cy="1839788"/>
              <a:chOff x="2946481" y="2309957"/>
              <a:chExt cx="1837275" cy="1839788"/>
            </a:xfrm>
          </p:grpSpPr>
          <p:grpSp>
            <p:nvGrpSpPr>
              <p:cNvPr id="224" name="Group 223"/>
              <p:cNvGrpSpPr/>
              <p:nvPr/>
            </p:nvGrpSpPr>
            <p:grpSpPr>
              <a:xfrm>
                <a:off x="2946481" y="2309957"/>
                <a:ext cx="1837275" cy="1839788"/>
                <a:chOff x="2946481" y="2309957"/>
                <a:chExt cx="1837275" cy="1839788"/>
              </a:xfrm>
            </p:grpSpPr>
            <p:sp>
              <p:nvSpPr>
                <p:cNvPr id="227" name="Oval 226"/>
                <p:cNvSpPr/>
                <p:nvPr/>
              </p:nvSpPr>
              <p:spPr>
                <a:xfrm>
                  <a:off x="2946481" y="3188369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8" name="Oval 227"/>
                <p:cNvSpPr/>
                <p:nvPr/>
              </p:nvSpPr>
              <p:spPr>
                <a:xfrm rot="5400000">
                  <a:off x="3759817" y="2373777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9" name="Rectangle 228"/>
                <p:cNvSpPr/>
                <p:nvPr/>
              </p:nvSpPr>
              <p:spPr>
                <a:xfrm>
                  <a:off x="3262964" y="2627697"/>
                  <a:ext cx="1414914" cy="1414914"/>
                </a:xfrm>
                <a:prstGeom prst="rect">
                  <a:avLst/>
                </a:prstGeom>
                <a:solidFill>
                  <a:srgbClr val="062C4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0" name="Oval 229"/>
                <p:cNvSpPr/>
                <p:nvPr/>
              </p:nvSpPr>
              <p:spPr>
                <a:xfrm>
                  <a:off x="4362547" y="3188369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1" name="Oval 230"/>
                <p:cNvSpPr/>
                <p:nvPr/>
              </p:nvSpPr>
              <p:spPr>
                <a:xfrm rot="5400000">
                  <a:off x="3759817" y="3792356"/>
                  <a:ext cx="421209" cy="2935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225" name="Rectangle 224"/>
              <p:cNvSpPr/>
              <p:nvPr/>
            </p:nvSpPr>
            <p:spPr>
              <a:xfrm>
                <a:off x="3256614" y="3213100"/>
                <a:ext cx="45719" cy="244475"/>
              </a:xfrm>
              <a:prstGeom prst="rect">
                <a:avLst/>
              </a:prstGeom>
              <a:solidFill>
                <a:srgbClr val="062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6" name="Rectangle 225"/>
              <p:cNvSpPr/>
              <p:nvPr/>
            </p:nvSpPr>
            <p:spPr>
              <a:xfrm rot="5400000">
                <a:off x="3947561" y="2502828"/>
                <a:ext cx="45719" cy="244475"/>
              </a:xfrm>
              <a:prstGeom prst="rect">
                <a:avLst/>
              </a:prstGeom>
              <a:solidFill>
                <a:srgbClr val="062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32" name="TextBox 231"/>
            <p:cNvSpPr txBox="1"/>
            <p:nvPr/>
          </p:nvSpPr>
          <p:spPr>
            <a:xfrm>
              <a:off x="5747589" y="2634482"/>
              <a:ext cx="1502413" cy="2921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 smtClean="0">
                  <a:solidFill>
                    <a:schemeClr val="bg1"/>
                  </a:solidFill>
                </a:rPr>
                <a:t>PIPELINE MOVEMENT</a:t>
              </a:r>
              <a:endParaRPr lang="en-US" sz="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233" name="Group 232"/>
            <p:cNvGrpSpPr/>
            <p:nvPr/>
          </p:nvGrpSpPr>
          <p:grpSpPr>
            <a:xfrm>
              <a:off x="6866764" y="2306607"/>
              <a:ext cx="1837275" cy="1839788"/>
              <a:chOff x="8077807" y="2514304"/>
              <a:chExt cx="1837275" cy="1839788"/>
            </a:xfrm>
          </p:grpSpPr>
          <p:grpSp>
            <p:nvGrpSpPr>
              <p:cNvPr id="234" name="Group 233"/>
              <p:cNvGrpSpPr/>
              <p:nvPr/>
            </p:nvGrpSpPr>
            <p:grpSpPr>
              <a:xfrm>
                <a:off x="8077807" y="2514304"/>
                <a:ext cx="1837275" cy="1839788"/>
                <a:chOff x="2946481" y="2309957"/>
                <a:chExt cx="1837275" cy="1839788"/>
              </a:xfrm>
            </p:grpSpPr>
            <p:grpSp>
              <p:nvGrpSpPr>
                <p:cNvPr id="285" name="Group 284"/>
                <p:cNvGrpSpPr/>
                <p:nvPr/>
              </p:nvGrpSpPr>
              <p:grpSpPr>
                <a:xfrm>
                  <a:off x="2946481" y="2309957"/>
                  <a:ext cx="1837275" cy="1839788"/>
                  <a:chOff x="2946481" y="2309957"/>
                  <a:chExt cx="1837275" cy="1839788"/>
                </a:xfrm>
              </p:grpSpPr>
              <p:sp>
                <p:nvSpPr>
                  <p:cNvPr id="288" name="Oval 287"/>
                  <p:cNvSpPr/>
                  <p:nvPr/>
                </p:nvSpPr>
                <p:spPr>
                  <a:xfrm>
                    <a:off x="2946481" y="3188369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89" name="Oval 288"/>
                  <p:cNvSpPr/>
                  <p:nvPr/>
                </p:nvSpPr>
                <p:spPr>
                  <a:xfrm rot="5400000">
                    <a:off x="3759817" y="2373777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90" name="Rectangle 289"/>
                  <p:cNvSpPr/>
                  <p:nvPr/>
                </p:nvSpPr>
                <p:spPr>
                  <a:xfrm>
                    <a:off x="3262964" y="2627697"/>
                    <a:ext cx="1414914" cy="1414914"/>
                  </a:xfrm>
                  <a:prstGeom prst="rect">
                    <a:avLst/>
                  </a:prstGeom>
                  <a:solidFill>
                    <a:srgbClr val="062C49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91" name="Oval 290"/>
                  <p:cNvSpPr/>
                  <p:nvPr/>
                </p:nvSpPr>
                <p:spPr>
                  <a:xfrm>
                    <a:off x="4362547" y="3188369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92" name="Oval 291"/>
                  <p:cNvSpPr/>
                  <p:nvPr/>
                </p:nvSpPr>
                <p:spPr>
                  <a:xfrm rot="5400000">
                    <a:off x="3759817" y="3792356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286" name="Rectangle 285"/>
                <p:cNvSpPr/>
                <p:nvPr/>
              </p:nvSpPr>
              <p:spPr>
                <a:xfrm>
                  <a:off x="3256614" y="3213100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7" name="Rectangle 286"/>
                <p:cNvSpPr/>
                <p:nvPr/>
              </p:nvSpPr>
              <p:spPr>
                <a:xfrm rot="5400000">
                  <a:off x="3947561" y="2502828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35" name="Group 234"/>
              <p:cNvGrpSpPr/>
              <p:nvPr/>
            </p:nvGrpSpPr>
            <p:grpSpPr>
              <a:xfrm>
                <a:off x="8541505" y="3234396"/>
                <a:ext cx="1083145" cy="626883"/>
                <a:chOff x="8343834" y="4532492"/>
                <a:chExt cx="1058896" cy="495382"/>
              </a:xfrm>
              <a:solidFill>
                <a:srgbClr val="FFFF00"/>
              </a:solidFill>
            </p:grpSpPr>
            <p:sp>
              <p:nvSpPr>
                <p:cNvPr id="237" name="Rectangle 236"/>
                <p:cNvSpPr/>
                <p:nvPr/>
              </p:nvSpPr>
              <p:spPr>
                <a:xfrm>
                  <a:off x="8744688" y="4554286"/>
                  <a:ext cx="70126" cy="462180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238" name="Snip Same Side Corner Rectangle 237"/>
                <p:cNvSpPr/>
                <p:nvPr/>
              </p:nvSpPr>
              <p:spPr>
                <a:xfrm>
                  <a:off x="8879701" y="4759291"/>
                  <a:ext cx="66195" cy="257175"/>
                </a:xfrm>
                <a:prstGeom prst="snip2Same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239" name="Rectangle 238"/>
                <p:cNvSpPr/>
                <p:nvPr/>
              </p:nvSpPr>
              <p:spPr>
                <a:xfrm>
                  <a:off x="8889940" y="4661169"/>
                  <a:ext cx="45719" cy="281967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240" name="Snip Same Side Corner Rectangle 239"/>
                <p:cNvSpPr/>
                <p:nvPr/>
              </p:nvSpPr>
              <p:spPr>
                <a:xfrm>
                  <a:off x="9021709" y="4871619"/>
                  <a:ext cx="90412" cy="144847"/>
                </a:xfrm>
                <a:prstGeom prst="snip2SameRect">
                  <a:avLst>
                    <a:gd name="adj1" fmla="val 27202"/>
                    <a:gd name="adj2" fmla="val 0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241" name="Rectangle 240"/>
                <p:cNvSpPr/>
                <p:nvPr/>
              </p:nvSpPr>
              <p:spPr>
                <a:xfrm>
                  <a:off x="9044057" y="4695825"/>
                  <a:ext cx="45719" cy="320641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242" name="Snip Same Side Corner Rectangle 241"/>
                <p:cNvSpPr/>
                <p:nvPr/>
              </p:nvSpPr>
              <p:spPr>
                <a:xfrm>
                  <a:off x="8469489" y="4840796"/>
                  <a:ext cx="90412" cy="177933"/>
                </a:xfrm>
                <a:prstGeom prst="snip2SameRect">
                  <a:avLst>
                    <a:gd name="adj1" fmla="val 27202"/>
                    <a:gd name="adj2" fmla="val 0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243" name="Rectangle 242"/>
                <p:cNvSpPr/>
                <p:nvPr/>
              </p:nvSpPr>
              <p:spPr>
                <a:xfrm>
                  <a:off x="8491835" y="4736762"/>
                  <a:ext cx="45719" cy="281967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244" name="Straight Connector 243"/>
                <p:cNvCxnSpPr/>
                <p:nvPr/>
              </p:nvCxnSpPr>
              <p:spPr>
                <a:xfrm>
                  <a:off x="9029431" y="4713498"/>
                  <a:ext cx="72315" cy="33828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5" name="Straight Connector 244"/>
                <p:cNvCxnSpPr/>
                <p:nvPr/>
              </p:nvCxnSpPr>
              <p:spPr>
                <a:xfrm>
                  <a:off x="9030758" y="4747326"/>
                  <a:ext cx="72315" cy="33828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6" name="Straight Connector 245"/>
                <p:cNvCxnSpPr/>
                <p:nvPr/>
              </p:nvCxnSpPr>
              <p:spPr>
                <a:xfrm>
                  <a:off x="9028104" y="4780412"/>
                  <a:ext cx="81806" cy="33828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7" name="Straight Connector 246"/>
                <p:cNvCxnSpPr/>
                <p:nvPr/>
              </p:nvCxnSpPr>
              <p:spPr>
                <a:xfrm>
                  <a:off x="9029431" y="4814240"/>
                  <a:ext cx="72315" cy="33828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8" name="Straight Connector 247"/>
                <p:cNvCxnSpPr/>
                <p:nvPr/>
              </p:nvCxnSpPr>
              <p:spPr>
                <a:xfrm flipV="1">
                  <a:off x="8726858" y="4578342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9" name="Straight Connector 248"/>
                <p:cNvCxnSpPr/>
                <p:nvPr/>
              </p:nvCxnSpPr>
              <p:spPr>
                <a:xfrm flipV="1">
                  <a:off x="8726858" y="4610702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0" name="Straight Connector 249"/>
                <p:cNvCxnSpPr/>
                <p:nvPr/>
              </p:nvCxnSpPr>
              <p:spPr>
                <a:xfrm flipV="1">
                  <a:off x="8726858" y="4643062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1" name="Straight Connector 250"/>
                <p:cNvCxnSpPr/>
                <p:nvPr/>
              </p:nvCxnSpPr>
              <p:spPr>
                <a:xfrm flipV="1">
                  <a:off x="8726858" y="4672376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2" name="Straight Connector 251"/>
                <p:cNvCxnSpPr/>
                <p:nvPr/>
              </p:nvCxnSpPr>
              <p:spPr>
                <a:xfrm flipV="1">
                  <a:off x="8726858" y="4705617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3" name="Straight Connector 252"/>
                <p:cNvCxnSpPr/>
                <p:nvPr/>
              </p:nvCxnSpPr>
              <p:spPr>
                <a:xfrm flipV="1">
                  <a:off x="8726858" y="4737977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4" name="Straight Connector 253"/>
                <p:cNvCxnSpPr/>
                <p:nvPr/>
              </p:nvCxnSpPr>
              <p:spPr>
                <a:xfrm flipV="1">
                  <a:off x="8726858" y="4770337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5" name="Straight Connector 254"/>
                <p:cNvCxnSpPr/>
                <p:nvPr/>
              </p:nvCxnSpPr>
              <p:spPr>
                <a:xfrm flipV="1">
                  <a:off x="8726858" y="4799651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56" name="Rounded Rectangle 255"/>
                <p:cNvSpPr/>
                <p:nvPr/>
              </p:nvSpPr>
              <p:spPr>
                <a:xfrm rot="5400000">
                  <a:off x="8533033" y="4870046"/>
                  <a:ext cx="220392" cy="68091"/>
                </a:xfrm>
                <a:prstGeom prst="roundRect">
                  <a:avLst>
                    <a:gd name="adj" fmla="val 46297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257" name="Rounded Rectangle 256"/>
                <p:cNvSpPr/>
                <p:nvPr/>
              </p:nvSpPr>
              <p:spPr>
                <a:xfrm rot="5400000">
                  <a:off x="8631076" y="4870046"/>
                  <a:ext cx="220392" cy="68091"/>
                </a:xfrm>
                <a:prstGeom prst="roundRect">
                  <a:avLst>
                    <a:gd name="adj" fmla="val 46297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258" name="Straight Connector 257"/>
                <p:cNvCxnSpPr/>
                <p:nvPr/>
              </p:nvCxnSpPr>
              <p:spPr>
                <a:xfrm>
                  <a:off x="8644545" y="4788713"/>
                  <a:ext cx="291114" cy="0"/>
                </a:xfrm>
                <a:prstGeom prst="line">
                  <a:avLst/>
                </a:prstGeom>
                <a:grpFill/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9" name="Straight Connector 258"/>
                <p:cNvCxnSpPr/>
                <p:nvPr/>
              </p:nvCxnSpPr>
              <p:spPr>
                <a:xfrm flipV="1">
                  <a:off x="8832645" y="4797326"/>
                  <a:ext cx="0" cy="197189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0" name="Straight Connector 259"/>
                <p:cNvCxnSpPr/>
                <p:nvPr/>
              </p:nvCxnSpPr>
              <p:spPr>
                <a:xfrm>
                  <a:off x="8629849" y="4978640"/>
                  <a:ext cx="434597" cy="0"/>
                </a:xfrm>
                <a:prstGeom prst="line">
                  <a:avLst/>
                </a:prstGeom>
                <a:grpFill/>
                <a:ln w="1905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1" name="Straight Connector 260"/>
                <p:cNvCxnSpPr/>
                <p:nvPr/>
              </p:nvCxnSpPr>
              <p:spPr>
                <a:xfrm flipV="1">
                  <a:off x="8979509" y="4876783"/>
                  <a:ext cx="105878" cy="1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2" name="Straight Connector 261"/>
                <p:cNvCxnSpPr/>
                <p:nvPr/>
              </p:nvCxnSpPr>
              <p:spPr>
                <a:xfrm flipV="1">
                  <a:off x="8979509" y="4879931"/>
                  <a:ext cx="0" cy="134357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3" name="Straight Connector 262"/>
                <p:cNvCxnSpPr/>
                <p:nvPr/>
              </p:nvCxnSpPr>
              <p:spPr>
                <a:xfrm>
                  <a:off x="8522658" y="4895920"/>
                  <a:ext cx="116880" cy="1191"/>
                </a:xfrm>
                <a:prstGeom prst="line">
                  <a:avLst/>
                </a:prstGeom>
                <a:grpFill/>
                <a:ln w="1905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4" name="Straight Connector 263"/>
                <p:cNvCxnSpPr/>
                <p:nvPr/>
              </p:nvCxnSpPr>
              <p:spPr>
                <a:xfrm>
                  <a:off x="8529072" y="5006574"/>
                  <a:ext cx="116880" cy="1191"/>
                </a:xfrm>
                <a:prstGeom prst="line">
                  <a:avLst/>
                </a:prstGeom>
                <a:grpFill/>
                <a:ln w="1905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5" name="Straight Connector 264"/>
                <p:cNvCxnSpPr/>
                <p:nvPr/>
              </p:nvCxnSpPr>
              <p:spPr>
                <a:xfrm flipV="1">
                  <a:off x="8480099" y="4709527"/>
                  <a:ext cx="0" cy="194564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66" name="Rectangle 265"/>
                <p:cNvSpPr/>
                <p:nvPr/>
              </p:nvSpPr>
              <p:spPr>
                <a:xfrm>
                  <a:off x="8755151" y="4532492"/>
                  <a:ext cx="45719" cy="102073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267" name="Rounded Rectangle 266"/>
                <p:cNvSpPr/>
                <p:nvPr/>
              </p:nvSpPr>
              <p:spPr>
                <a:xfrm>
                  <a:off x="9139572" y="4932950"/>
                  <a:ext cx="155887" cy="649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268" name="Trapezoid 267"/>
                <p:cNvSpPr/>
                <p:nvPr/>
              </p:nvSpPr>
              <p:spPr>
                <a:xfrm>
                  <a:off x="9162607" y="4948782"/>
                  <a:ext cx="45719" cy="71517"/>
                </a:xfrm>
                <a:prstGeom prst="trapezoid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269" name="Trapezoid 268"/>
                <p:cNvSpPr/>
                <p:nvPr/>
              </p:nvSpPr>
              <p:spPr>
                <a:xfrm>
                  <a:off x="9234262" y="4948781"/>
                  <a:ext cx="45719" cy="71517"/>
                </a:xfrm>
                <a:prstGeom prst="trapezoid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270" name="Straight Connector 269"/>
                <p:cNvCxnSpPr/>
                <p:nvPr/>
              </p:nvCxnSpPr>
              <p:spPr>
                <a:xfrm>
                  <a:off x="8899304" y="4913440"/>
                  <a:ext cx="324679" cy="0"/>
                </a:xfrm>
                <a:prstGeom prst="line">
                  <a:avLst/>
                </a:prstGeom>
                <a:grpFill/>
                <a:ln w="1905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71" name="Trapezoid 270"/>
                <p:cNvSpPr/>
                <p:nvPr/>
              </p:nvSpPr>
              <p:spPr>
                <a:xfrm>
                  <a:off x="9201124" y="4913440"/>
                  <a:ext cx="45719" cy="77854"/>
                </a:xfrm>
                <a:prstGeom prst="trapezoid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272" name="Straight Connector 271"/>
                <p:cNvCxnSpPr/>
                <p:nvPr/>
              </p:nvCxnSpPr>
              <p:spPr>
                <a:xfrm>
                  <a:off x="8581098" y="4856145"/>
                  <a:ext cx="236969" cy="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3" name="Straight Connector 272"/>
                <p:cNvCxnSpPr/>
                <p:nvPr/>
              </p:nvCxnSpPr>
              <p:spPr>
                <a:xfrm>
                  <a:off x="8577845" y="4929762"/>
                  <a:ext cx="236969" cy="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4" name="Straight Connector 273"/>
                <p:cNvCxnSpPr/>
                <p:nvPr/>
              </p:nvCxnSpPr>
              <p:spPr>
                <a:xfrm>
                  <a:off x="8577845" y="4980351"/>
                  <a:ext cx="236969" cy="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5" name="Straight Connector 274"/>
                <p:cNvCxnSpPr/>
                <p:nvPr/>
              </p:nvCxnSpPr>
              <p:spPr>
                <a:xfrm flipV="1">
                  <a:off x="8587512" y="4844995"/>
                  <a:ext cx="0" cy="179806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6" name="Straight Connector 275"/>
                <p:cNvCxnSpPr/>
                <p:nvPr/>
              </p:nvCxnSpPr>
              <p:spPr>
                <a:xfrm flipV="1">
                  <a:off x="8645952" y="4848068"/>
                  <a:ext cx="0" cy="179806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7" name="Straight Connector 276"/>
                <p:cNvCxnSpPr/>
                <p:nvPr/>
              </p:nvCxnSpPr>
              <p:spPr>
                <a:xfrm flipV="1">
                  <a:off x="8689979" y="4844995"/>
                  <a:ext cx="0" cy="179806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8" name="Straight Connector 277"/>
                <p:cNvCxnSpPr/>
                <p:nvPr/>
              </p:nvCxnSpPr>
              <p:spPr>
                <a:xfrm>
                  <a:off x="8586186" y="4845856"/>
                  <a:ext cx="203590" cy="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9" name="Straight Connector 278"/>
                <p:cNvCxnSpPr/>
                <p:nvPr/>
              </p:nvCxnSpPr>
              <p:spPr>
                <a:xfrm>
                  <a:off x="8377759" y="4980351"/>
                  <a:ext cx="170412" cy="0"/>
                </a:xfrm>
                <a:prstGeom prst="line">
                  <a:avLst/>
                </a:prstGeom>
                <a:grpFill/>
                <a:ln w="28575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0" name="Straight Connector 279"/>
                <p:cNvCxnSpPr/>
                <p:nvPr/>
              </p:nvCxnSpPr>
              <p:spPr>
                <a:xfrm>
                  <a:off x="9102267" y="4991294"/>
                  <a:ext cx="264907" cy="0"/>
                </a:xfrm>
                <a:prstGeom prst="line">
                  <a:avLst/>
                </a:prstGeom>
                <a:grpFill/>
                <a:ln w="28575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81" name="Snip Single Corner Rectangle 280"/>
                <p:cNvSpPr/>
                <p:nvPr/>
              </p:nvSpPr>
              <p:spPr>
                <a:xfrm>
                  <a:off x="9357011" y="4979082"/>
                  <a:ext cx="45719" cy="45719"/>
                </a:xfrm>
                <a:prstGeom prst="snip1Rect">
                  <a:avLst>
                    <a:gd name="adj" fmla="val 44121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282" name="Snip Single Corner Rectangle 281"/>
                <p:cNvSpPr/>
                <p:nvPr/>
              </p:nvSpPr>
              <p:spPr>
                <a:xfrm flipH="1">
                  <a:off x="8343834" y="4968569"/>
                  <a:ext cx="45719" cy="45719"/>
                </a:xfrm>
                <a:prstGeom prst="snip1Rect">
                  <a:avLst>
                    <a:gd name="adj" fmla="val 44121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283" name="Snip Same Side Corner Rectangle 282"/>
                <p:cNvSpPr/>
                <p:nvPr/>
              </p:nvSpPr>
              <p:spPr>
                <a:xfrm>
                  <a:off x="8948946" y="4971609"/>
                  <a:ext cx="45719" cy="45719"/>
                </a:xfrm>
                <a:prstGeom prst="snip2Same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284" name="Straight Connector 283"/>
                <p:cNvCxnSpPr/>
                <p:nvPr/>
              </p:nvCxnSpPr>
              <p:spPr>
                <a:xfrm>
                  <a:off x="8755531" y="5001588"/>
                  <a:ext cx="169670" cy="0"/>
                </a:xfrm>
                <a:prstGeom prst="line">
                  <a:avLst/>
                </a:prstGeom>
                <a:grpFill/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36" name="TextBox 235"/>
              <p:cNvSpPr txBox="1"/>
              <p:nvPr/>
            </p:nvSpPr>
            <p:spPr>
              <a:xfrm>
                <a:off x="8428551" y="2840776"/>
                <a:ext cx="1385036" cy="2921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b="1" dirty="0" smtClean="0">
                    <a:solidFill>
                      <a:srgbClr val="FFFF00"/>
                    </a:solidFill>
                  </a:rPr>
                  <a:t>REFINERY DELIVERY</a:t>
                </a:r>
                <a:endParaRPr lang="en-US" sz="800" b="1" dirty="0">
                  <a:solidFill>
                    <a:srgbClr val="FFFF00"/>
                  </a:solidFill>
                </a:endParaRPr>
              </a:p>
            </p:txBody>
          </p:sp>
        </p:grpSp>
        <p:grpSp>
          <p:nvGrpSpPr>
            <p:cNvPr id="293" name="Group 292"/>
            <p:cNvGrpSpPr/>
            <p:nvPr/>
          </p:nvGrpSpPr>
          <p:grpSpPr>
            <a:xfrm>
              <a:off x="5911960" y="3219649"/>
              <a:ext cx="1151197" cy="231700"/>
              <a:chOff x="5390853" y="2966385"/>
              <a:chExt cx="1010927" cy="203468"/>
            </a:xfrm>
            <a:solidFill>
              <a:schemeClr val="bg1"/>
            </a:solidFill>
          </p:grpSpPr>
          <p:sp>
            <p:nvSpPr>
              <p:cNvPr id="294" name="Rectangle 293"/>
              <p:cNvSpPr/>
              <p:nvPr/>
            </p:nvSpPr>
            <p:spPr>
              <a:xfrm>
                <a:off x="5390853" y="2978157"/>
                <a:ext cx="918892" cy="101974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5" name="Trapezoid 294"/>
              <p:cNvSpPr/>
              <p:nvPr/>
            </p:nvSpPr>
            <p:spPr>
              <a:xfrm>
                <a:off x="5486583" y="2966386"/>
                <a:ext cx="72976" cy="203467"/>
              </a:xfrm>
              <a:prstGeom prst="trapezoid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6" name="Trapezoid 295"/>
              <p:cNvSpPr/>
              <p:nvPr/>
            </p:nvSpPr>
            <p:spPr>
              <a:xfrm>
                <a:off x="5755977" y="2966385"/>
                <a:ext cx="72976" cy="203467"/>
              </a:xfrm>
              <a:prstGeom prst="trapezoid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7" name="Trapezoid 296"/>
              <p:cNvSpPr/>
              <p:nvPr/>
            </p:nvSpPr>
            <p:spPr>
              <a:xfrm>
                <a:off x="6010260" y="2966385"/>
                <a:ext cx="72976" cy="203467"/>
              </a:xfrm>
              <a:prstGeom prst="trapezoid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8" name="Oval 297"/>
              <p:cNvSpPr/>
              <p:nvPr/>
            </p:nvSpPr>
            <p:spPr>
              <a:xfrm>
                <a:off x="6262147" y="2978157"/>
                <a:ext cx="110661" cy="110661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9" name="Parallelogram 298"/>
              <p:cNvSpPr/>
              <p:nvPr/>
            </p:nvSpPr>
            <p:spPr>
              <a:xfrm flipH="1">
                <a:off x="6275621" y="3023088"/>
                <a:ext cx="126159" cy="142844"/>
              </a:xfrm>
              <a:prstGeom prst="parallelogram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00" name="Group 299"/>
            <p:cNvGrpSpPr/>
            <p:nvPr/>
          </p:nvGrpSpPr>
          <p:grpSpPr>
            <a:xfrm>
              <a:off x="3127760" y="3083109"/>
              <a:ext cx="1094899" cy="485763"/>
              <a:chOff x="7091185" y="5400770"/>
              <a:chExt cx="1094899" cy="485763"/>
            </a:xfrm>
          </p:grpSpPr>
          <p:grpSp>
            <p:nvGrpSpPr>
              <p:cNvPr id="301" name="Group 300"/>
              <p:cNvGrpSpPr/>
              <p:nvPr/>
            </p:nvGrpSpPr>
            <p:grpSpPr>
              <a:xfrm>
                <a:off x="7188161" y="5400770"/>
                <a:ext cx="426223" cy="484196"/>
                <a:chOff x="1521849" y="2877621"/>
                <a:chExt cx="975012" cy="798267"/>
              </a:xfrm>
              <a:solidFill>
                <a:schemeClr val="bg1"/>
              </a:solidFill>
            </p:grpSpPr>
            <p:sp>
              <p:nvSpPr>
                <p:cNvPr id="313" name="Rectangle 312"/>
                <p:cNvSpPr/>
                <p:nvPr/>
              </p:nvSpPr>
              <p:spPr>
                <a:xfrm>
                  <a:off x="1521849" y="2926080"/>
                  <a:ext cx="916302" cy="749808"/>
                </a:xfrm>
                <a:prstGeom prst="rect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14" name="Trapezoid 313"/>
                <p:cNvSpPr/>
                <p:nvPr/>
              </p:nvSpPr>
              <p:spPr>
                <a:xfrm>
                  <a:off x="1726586" y="2877621"/>
                  <a:ext cx="502921" cy="714604"/>
                </a:xfrm>
                <a:prstGeom prst="trapezoid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15" name="Trapezoid 314"/>
                <p:cNvSpPr/>
                <p:nvPr/>
              </p:nvSpPr>
              <p:spPr>
                <a:xfrm rot="5400000">
                  <a:off x="2389296" y="3557264"/>
                  <a:ext cx="98772" cy="116359"/>
                </a:xfrm>
                <a:prstGeom prst="trapezoid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302" name="Group 301"/>
              <p:cNvGrpSpPr/>
              <p:nvPr/>
            </p:nvGrpSpPr>
            <p:grpSpPr>
              <a:xfrm>
                <a:off x="7696325" y="5402337"/>
                <a:ext cx="421078" cy="484196"/>
                <a:chOff x="1521849" y="2877621"/>
                <a:chExt cx="963241" cy="798267"/>
              </a:xfrm>
              <a:solidFill>
                <a:schemeClr val="bg1"/>
              </a:solidFill>
            </p:grpSpPr>
            <p:sp>
              <p:nvSpPr>
                <p:cNvPr id="310" name="Rectangle 309"/>
                <p:cNvSpPr/>
                <p:nvPr/>
              </p:nvSpPr>
              <p:spPr>
                <a:xfrm>
                  <a:off x="1521849" y="2926080"/>
                  <a:ext cx="916302" cy="749808"/>
                </a:xfrm>
                <a:prstGeom prst="rect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11" name="Trapezoid 310"/>
                <p:cNvSpPr/>
                <p:nvPr/>
              </p:nvSpPr>
              <p:spPr>
                <a:xfrm>
                  <a:off x="1726586" y="2877621"/>
                  <a:ext cx="502920" cy="714604"/>
                </a:xfrm>
                <a:prstGeom prst="trapezoid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12" name="Trapezoid 311"/>
                <p:cNvSpPr/>
                <p:nvPr/>
              </p:nvSpPr>
              <p:spPr>
                <a:xfrm rot="5400000">
                  <a:off x="2382120" y="3561858"/>
                  <a:ext cx="101355" cy="104585"/>
                </a:xfrm>
                <a:prstGeom prst="trapezoid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cxnSp>
            <p:nvCxnSpPr>
              <p:cNvPr id="303" name="Straight Connector 302"/>
              <p:cNvCxnSpPr/>
              <p:nvPr/>
            </p:nvCxnSpPr>
            <p:spPr>
              <a:xfrm>
                <a:off x="7296567" y="5851525"/>
                <a:ext cx="373581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4" name="Straight Connector 303"/>
              <p:cNvCxnSpPr/>
              <p:nvPr/>
            </p:nvCxnSpPr>
            <p:spPr>
              <a:xfrm>
                <a:off x="7773451" y="5851525"/>
                <a:ext cx="412633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5" name="Straight Connector 304"/>
              <p:cNvCxnSpPr/>
              <p:nvPr/>
            </p:nvCxnSpPr>
            <p:spPr>
              <a:xfrm flipV="1">
                <a:off x="7670148" y="5407205"/>
                <a:ext cx="0" cy="44799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6" name="Straight Connector 305"/>
              <p:cNvCxnSpPr/>
              <p:nvPr/>
            </p:nvCxnSpPr>
            <p:spPr>
              <a:xfrm flipV="1">
                <a:off x="7163987" y="5407401"/>
                <a:ext cx="0" cy="431377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7" name="Straight Connector 306"/>
              <p:cNvCxnSpPr/>
              <p:nvPr/>
            </p:nvCxnSpPr>
            <p:spPr>
              <a:xfrm>
                <a:off x="7663185" y="5407205"/>
                <a:ext cx="248043" cy="46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8" name="Straight Connector 307"/>
              <p:cNvCxnSpPr/>
              <p:nvPr/>
            </p:nvCxnSpPr>
            <p:spPr>
              <a:xfrm>
                <a:off x="7155206" y="5406111"/>
                <a:ext cx="248043" cy="46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9" name="Straight Connector 308"/>
              <p:cNvCxnSpPr/>
              <p:nvPr/>
            </p:nvCxnSpPr>
            <p:spPr>
              <a:xfrm flipV="1">
                <a:off x="7091185" y="5834219"/>
                <a:ext cx="75411" cy="482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59" name="Group 758"/>
          <p:cNvGrpSpPr/>
          <p:nvPr/>
        </p:nvGrpSpPr>
        <p:grpSpPr>
          <a:xfrm>
            <a:off x="1387366" y="3541064"/>
            <a:ext cx="6400918" cy="1337070"/>
            <a:chOff x="-58759" y="3512836"/>
            <a:chExt cx="6835926" cy="1427938"/>
          </a:xfrm>
        </p:grpSpPr>
        <p:grpSp>
          <p:nvGrpSpPr>
            <p:cNvPr id="318" name="Group 317"/>
            <p:cNvGrpSpPr/>
            <p:nvPr/>
          </p:nvGrpSpPr>
          <p:grpSpPr>
            <a:xfrm>
              <a:off x="-58759" y="3512836"/>
              <a:ext cx="1411666" cy="1413597"/>
              <a:chOff x="1521849" y="418877"/>
              <a:chExt cx="1837275" cy="1839788"/>
            </a:xfrm>
          </p:grpSpPr>
          <p:grpSp>
            <p:nvGrpSpPr>
              <p:cNvPr id="730" name="Group 729"/>
              <p:cNvGrpSpPr/>
              <p:nvPr/>
            </p:nvGrpSpPr>
            <p:grpSpPr>
              <a:xfrm>
                <a:off x="1521849" y="418877"/>
                <a:ext cx="1837275" cy="1839788"/>
                <a:chOff x="2946481" y="2309957"/>
                <a:chExt cx="1837275" cy="1839788"/>
              </a:xfrm>
            </p:grpSpPr>
            <p:grpSp>
              <p:nvGrpSpPr>
                <p:cNvPr id="751" name="Group 750"/>
                <p:cNvGrpSpPr/>
                <p:nvPr/>
              </p:nvGrpSpPr>
              <p:grpSpPr>
                <a:xfrm>
                  <a:off x="2946481" y="2309957"/>
                  <a:ext cx="1837275" cy="1839788"/>
                  <a:chOff x="2946481" y="2309957"/>
                  <a:chExt cx="1837275" cy="1839788"/>
                </a:xfrm>
              </p:grpSpPr>
              <p:sp>
                <p:nvSpPr>
                  <p:cNvPr id="754" name="Oval 753"/>
                  <p:cNvSpPr/>
                  <p:nvPr/>
                </p:nvSpPr>
                <p:spPr>
                  <a:xfrm>
                    <a:off x="2946481" y="3188369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55" name="Oval 754"/>
                  <p:cNvSpPr/>
                  <p:nvPr/>
                </p:nvSpPr>
                <p:spPr>
                  <a:xfrm rot="5400000">
                    <a:off x="3759817" y="2373777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56" name="Rectangle 755"/>
                  <p:cNvSpPr/>
                  <p:nvPr/>
                </p:nvSpPr>
                <p:spPr>
                  <a:xfrm>
                    <a:off x="3262964" y="2627697"/>
                    <a:ext cx="1414914" cy="1414914"/>
                  </a:xfrm>
                  <a:prstGeom prst="rect">
                    <a:avLst/>
                  </a:prstGeom>
                  <a:solidFill>
                    <a:srgbClr val="062C49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57" name="Oval 756"/>
                  <p:cNvSpPr/>
                  <p:nvPr/>
                </p:nvSpPr>
                <p:spPr>
                  <a:xfrm>
                    <a:off x="4362547" y="3188369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58" name="Oval 757"/>
                  <p:cNvSpPr/>
                  <p:nvPr/>
                </p:nvSpPr>
                <p:spPr>
                  <a:xfrm rot="5400000">
                    <a:off x="3759817" y="3792356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752" name="Rectangle 751"/>
                <p:cNvSpPr/>
                <p:nvPr/>
              </p:nvSpPr>
              <p:spPr>
                <a:xfrm>
                  <a:off x="3228763" y="3213099"/>
                  <a:ext cx="45719" cy="244474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53" name="Rectangle 752"/>
                <p:cNvSpPr/>
                <p:nvPr/>
              </p:nvSpPr>
              <p:spPr>
                <a:xfrm rot="5400000">
                  <a:off x="3947562" y="2512453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1" name="Group 730"/>
              <p:cNvGrpSpPr/>
              <p:nvPr/>
            </p:nvGrpSpPr>
            <p:grpSpPr>
              <a:xfrm>
                <a:off x="2149296" y="1107942"/>
                <a:ext cx="789194" cy="677944"/>
                <a:chOff x="1335090" y="0"/>
                <a:chExt cx="990600" cy="850983"/>
              </a:xfrm>
              <a:solidFill>
                <a:srgbClr val="FFFF00"/>
              </a:solidFill>
            </p:grpSpPr>
            <p:sp>
              <p:nvSpPr>
                <p:cNvPr id="733" name="Rectangle 732"/>
                <p:cNvSpPr/>
                <p:nvPr/>
              </p:nvSpPr>
              <p:spPr>
                <a:xfrm>
                  <a:off x="1335090" y="805264"/>
                  <a:ext cx="990600" cy="45719"/>
                </a:xfrm>
                <a:prstGeom prst="rect">
                  <a:avLst/>
                </a:prstGeom>
                <a:grpFill/>
                <a:ln w="3175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cxnSp>
              <p:nvCxnSpPr>
                <p:cNvPr id="734" name="Straight Connector 733"/>
                <p:cNvCxnSpPr/>
                <p:nvPr/>
              </p:nvCxnSpPr>
              <p:spPr>
                <a:xfrm flipV="1">
                  <a:off x="1639890" y="197094"/>
                  <a:ext cx="76200" cy="631029"/>
                </a:xfrm>
                <a:prstGeom prst="line">
                  <a:avLst/>
                </a:prstGeom>
                <a:grpFill/>
                <a:ln w="381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5" name="Straight Connector 734"/>
                <p:cNvCxnSpPr/>
                <p:nvPr/>
              </p:nvCxnSpPr>
              <p:spPr>
                <a:xfrm flipH="1" flipV="1">
                  <a:off x="1754190" y="197093"/>
                  <a:ext cx="76200" cy="608171"/>
                </a:xfrm>
                <a:prstGeom prst="line">
                  <a:avLst/>
                </a:prstGeom>
                <a:grpFill/>
                <a:ln w="381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6" name="Straight Connector 735"/>
                <p:cNvCxnSpPr/>
                <p:nvPr/>
              </p:nvCxnSpPr>
              <p:spPr>
                <a:xfrm>
                  <a:off x="1677990" y="514566"/>
                  <a:ext cx="123302" cy="1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37" name="Freeform 736"/>
                <p:cNvSpPr/>
                <p:nvPr/>
              </p:nvSpPr>
              <p:spPr>
                <a:xfrm>
                  <a:off x="1391560" y="0"/>
                  <a:ext cx="191860" cy="394184"/>
                </a:xfrm>
                <a:custGeom>
                  <a:avLst/>
                  <a:gdLst>
                    <a:gd name="connsiteX0" fmla="*/ 90435 w 276330"/>
                    <a:gd name="connsiteY0" fmla="*/ 492369 h 567732"/>
                    <a:gd name="connsiteX1" fmla="*/ 276330 w 276330"/>
                    <a:gd name="connsiteY1" fmla="*/ 10048 h 567732"/>
                    <a:gd name="connsiteX2" fmla="*/ 200967 w 276330"/>
                    <a:gd name="connsiteY2" fmla="*/ 0 h 567732"/>
                    <a:gd name="connsiteX3" fmla="*/ 135653 w 276330"/>
                    <a:gd name="connsiteY3" fmla="*/ 15072 h 567732"/>
                    <a:gd name="connsiteX4" fmla="*/ 75363 w 276330"/>
                    <a:gd name="connsiteY4" fmla="*/ 55266 h 567732"/>
                    <a:gd name="connsiteX5" fmla="*/ 40193 w 276330"/>
                    <a:gd name="connsiteY5" fmla="*/ 115556 h 567732"/>
                    <a:gd name="connsiteX6" fmla="*/ 15073 w 276330"/>
                    <a:gd name="connsiteY6" fmla="*/ 185894 h 567732"/>
                    <a:gd name="connsiteX7" fmla="*/ 0 w 276330"/>
                    <a:gd name="connsiteY7" fmla="*/ 432079 h 567732"/>
                    <a:gd name="connsiteX8" fmla="*/ 0 w 276330"/>
                    <a:gd name="connsiteY8" fmla="*/ 542611 h 567732"/>
                    <a:gd name="connsiteX9" fmla="*/ 0 w 276330"/>
                    <a:gd name="connsiteY9" fmla="*/ 542611 h 567732"/>
                    <a:gd name="connsiteX10" fmla="*/ 30145 w 276330"/>
                    <a:gd name="connsiteY10" fmla="*/ 567732 h 567732"/>
                    <a:gd name="connsiteX11" fmla="*/ 65314 w 276330"/>
                    <a:gd name="connsiteY11" fmla="*/ 547635 h 567732"/>
                    <a:gd name="connsiteX12" fmla="*/ 90435 w 276330"/>
                    <a:gd name="connsiteY12" fmla="*/ 492369 h 567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76330" h="567732">
                      <a:moveTo>
                        <a:pt x="90435" y="492369"/>
                      </a:moveTo>
                      <a:lnTo>
                        <a:pt x="276330" y="10048"/>
                      </a:lnTo>
                      <a:lnTo>
                        <a:pt x="200967" y="0"/>
                      </a:lnTo>
                      <a:lnTo>
                        <a:pt x="135653" y="15072"/>
                      </a:lnTo>
                      <a:lnTo>
                        <a:pt x="75363" y="55266"/>
                      </a:lnTo>
                      <a:lnTo>
                        <a:pt x="40193" y="115556"/>
                      </a:lnTo>
                      <a:lnTo>
                        <a:pt x="15073" y="185894"/>
                      </a:lnTo>
                      <a:lnTo>
                        <a:pt x="0" y="432079"/>
                      </a:lnTo>
                      <a:lnTo>
                        <a:pt x="0" y="542611"/>
                      </a:lnTo>
                      <a:lnTo>
                        <a:pt x="0" y="542611"/>
                      </a:lnTo>
                      <a:lnTo>
                        <a:pt x="30145" y="567732"/>
                      </a:lnTo>
                      <a:lnTo>
                        <a:pt x="65314" y="547635"/>
                      </a:lnTo>
                      <a:lnTo>
                        <a:pt x="90435" y="492369"/>
                      </a:lnTo>
                      <a:close/>
                    </a:path>
                  </a:pathLst>
                </a:custGeom>
                <a:grpFill/>
                <a:ln w="3175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cxnSp>
              <p:nvCxnSpPr>
                <p:cNvPr id="738" name="Straight Connector 737"/>
                <p:cNvCxnSpPr/>
                <p:nvPr/>
              </p:nvCxnSpPr>
              <p:spPr>
                <a:xfrm>
                  <a:off x="1487490" y="149490"/>
                  <a:ext cx="685800" cy="252797"/>
                </a:xfrm>
                <a:prstGeom prst="line">
                  <a:avLst/>
                </a:prstGeom>
                <a:grpFill/>
                <a:ln w="762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39" name="Rectangle 738"/>
                <p:cNvSpPr/>
                <p:nvPr/>
              </p:nvSpPr>
              <p:spPr>
                <a:xfrm>
                  <a:off x="1713242" y="207569"/>
                  <a:ext cx="45719" cy="45719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cxnSp>
              <p:nvCxnSpPr>
                <p:cNvPr id="740" name="Straight Connector 739"/>
                <p:cNvCxnSpPr/>
                <p:nvPr/>
              </p:nvCxnSpPr>
              <p:spPr>
                <a:xfrm>
                  <a:off x="1411290" y="366351"/>
                  <a:ext cx="0" cy="409341"/>
                </a:xfrm>
                <a:prstGeom prst="line">
                  <a:avLst/>
                </a:prstGeom>
                <a:grpFill/>
                <a:ln w="28575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1" name="Straight Connector 740"/>
                <p:cNvCxnSpPr/>
                <p:nvPr/>
              </p:nvCxnSpPr>
              <p:spPr>
                <a:xfrm flipV="1">
                  <a:off x="1411290" y="746746"/>
                  <a:ext cx="0" cy="76200"/>
                </a:xfrm>
                <a:prstGeom prst="line">
                  <a:avLst/>
                </a:prstGeom>
                <a:grpFill/>
                <a:ln w="762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742" name="Group 741"/>
                <p:cNvGrpSpPr/>
                <p:nvPr/>
              </p:nvGrpSpPr>
              <p:grpSpPr>
                <a:xfrm>
                  <a:off x="2058571" y="682385"/>
                  <a:ext cx="229437" cy="83819"/>
                  <a:chOff x="2058571" y="682385"/>
                  <a:chExt cx="229437" cy="83819"/>
                </a:xfrm>
                <a:grpFill/>
              </p:grpSpPr>
              <p:sp>
                <p:nvSpPr>
                  <p:cNvPr id="749" name="Rectangle 748"/>
                  <p:cNvSpPr/>
                  <p:nvPr/>
                </p:nvSpPr>
                <p:spPr>
                  <a:xfrm>
                    <a:off x="2058571" y="682385"/>
                    <a:ext cx="228600" cy="45719"/>
                  </a:xfrm>
                  <a:prstGeom prst="rect">
                    <a:avLst/>
                  </a:prstGeom>
                  <a:grpFill/>
                  <a:ln w="3175">
                    <a:solidFill>
                      <a:srgbClr val="FF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>
                      <a:lnSpc>
                        <a:spcPct val="107000"/>
                      </a:lnSpc>
                      <a:spcBef>
                        <a:spcPts val="0"/>
                      </a:spcBef>
                      <a:spcAft>
                        <a:spcPts val="800"/>
                      </a:spcAft>
                    </a:pPr>
                    <a:r>
                      <a:rPr lang="en-US" sz="1100">
                        <a:effectLst/>
                        <a:ea typeface="Times New Roman" charset="0"/>
                        <a:cs typeface="Times New Roman" charset="0"/>
                      </a:rPr>
                      <a:t> </a:t>
                    </a:r>
                    <a:endParaRPr lang="en-US" sz="1100">
                      <a:effectLst/>
                      <a:ea typeface="Cambria" charset="0"/>
                      <a:cs typeface="Times New Roman" charset="0"/>
                    </a:endParaRPr>
                  </a:p>
                </p:txBody>
              </p:sp>
              <p:sp>
                <p:nvSpPr>
                  <p:cNvPr id="750" name="Oval 749"/>
                  <p:cNvSpPr/>
                  <p:nvPr/>
                </p:nvSpPr>
                <p:spPr>
                  <a:xfrm>
                    <a:off x="2059408" y="690004"/>
                    <a:ext cx="228600" cy="76200"/>
                  </a:xfrm>
                  <a:prstGeom prst="ellipse">
                    <a:avLst/>
                  </a:prstGeom>
                  <a:grpFill/>
                  <a:ln w="3175">
                    <a:solidFill>
                      <a:srgbClr val="FF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>
                      <a:lnSpc>
                        <a:spcPct val="107000"/>
                      </a:lnSpc>
                      <a:spcBef>
                        <a:spcPts val="0"/>
                      </a:spcBef>
                      <a:spcAft>
                        <a:spcPts val="800"/>
                      </a:spcAft>
                    </a:pPr>
                    <a:r>
                      <a:rPr lang="en-US" sz="1100">
                        <a:effectLst/>
                        <a:ea typeface="Times New Roman" charset="0"/>
                        <a:cs typeface="Times New Roman" charset="0"/>
                      </a:rPr>
                      <a:t> </a:t>
                    </a:r>
                    <a:endParaRPr lang="en-US" sz="1100">
                      <a:effectLst/>
                      <a:ea typeface="Cambria" charset="0"/>
                      <a:cs typeface="Times New Roman" charset="0"/>
                    </a:endParaRPr>
                  </a:p>
                </p:txBody>
              </p:sp>
            </p:grpSp>
            <p:sp>
              <p:nvSpPr>
                <p:cNvPr id="743" name="Rectangle 742"/>
                <p:cNvSpPr/>
                <p:nvPr/>
              </p:nvSpPr>
              <p:spPr>
                <a:xfrm>
                  <a:off x="2150011" y="528080"/>
                  <a:ext cx="45719" cy="63707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cxnSp>
              <p:nvCxnSpPr>
                <p:cNvPr id="744" name="Straight Connector 743"/>
                <p:cNvCxnSpPr/>
                <p:nvPr/>
              </p:nvCxnSpPr>
              <p:spPr>
                <a:xfrm flipV="1">
                  <a:off x="2172871" y="402287"/>
                  <a:ext cx="419" cy="125793"/>
                </a:xfrm>
                <a:prstGeom prst="line">
                  <a:avLst/>
                </a:prstGeom>
                <a:grpFill/>
                <a:ln w="381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5" name="Straight Connector 744"/>
                <p:cNvCxnSpPr/>
                <p:nvPr/>
              </p:nvCxnSpPr>
              <p:spPr>
                <a:xfrm>
                  <a:off x="2172870" y="563323"/>
                  <a:ext cx="0" cy="134482"/>
                </a:xfrm>
                <a:prstGeom prst="line">
                  <a:avLst/>
                </a:prstGeom>
                <a:grpFill/>
                <a:ln w="381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46" name="Isosceles Triangle 400"/>
                <p:cNvSpPr/>
                <p:nvPr/>
              </p:nvSpPr>
              <p:spPr>
                <a:xfrm>
                  <a:off x="2098094" y="622438"/>
                  <a:ext cx="149552" cy="182826"/>
                </a:xfrm>
                <a:prstGeom prst="triangle">
                  <a:avLst/>
                </a:prstGeom>
                <a:grpFill/>
                <a:ln w="3175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sp>
              <p:nvSpPr>
                <p:cNvPr id="747" name="Rectangle 746"/>
                <p:cNvSpPr/>
                <p:nvPr/>
              </p:nvSpPr>
              <p:spPr>
                <a:xfrm>
                  <a:off x="2020890" y="665119"/>
                  <a:ext cx="190416" cy="130838"/>
                </a:xfrm>
                <a:prstGeom prst="rect">
                  <a:avLst/>
                </a:prstGeom>
                <a:grpFill/>
                <a:ln w="3175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 dirty="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 dirty="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sp>
              <p:nvSpPr>
                <p:cNvPr id="748" name="Rectangle 747"/>
                <p:cNvSpPr/>
                <p:nvPr/>
              </p:nvSpPr>
              <p:spPr>
                <a:xfrm>
                  <a:off x="1982664" y="710273"/>
                  <a:ext cx="190416" cy="65419"/>
                </a:xfrm>
                <a:prstGeom prst="rect">
                  <a:avLst/>
                </a:prstGeom>
                <a:grpFill/>
                <a:ln w="3175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</p:grpSp>
          <p:sp>
            <p:nvSpPr>
              <p:cNvPr id="732" name="TextBox 731"/>
              <p:cNvSpPr txBox="1"/>
              <p:nvPr/>
            </p:nvSpPr>
            <p:spPr>
              <a:xfrm>
                <a:off x="2009897" y="763490"/>
                <a:ext cx="1049191" cy="2882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solidFill>
                      <a:srgbClr val="FFFF00"/>
                    </a:solidFill>
                  </a:rPr>
                  <a:t>PRODUCTION</a:t>
                </a:r>
                <a:endParaRPr lang="en-US" sz="900" b="1" dirty="0">
                  <a:solidFill>
                    <a:srgbClr val="FFFF00"/>
                  </a:solidFill>
                </a:endParaRPr>
              </a:p>
            </p:txBody>
          </p:sp>
        </p:grpSp>
        <p:grpSp>
          <p:nvGrpSpPr>
            <p:cNvPr id="319" name="Group 318"/>
            <p:cNvGrpSpPr/>
            <p:nvPr/>
          </p:nvGrpSpPr>
          <p:grpSpPr>
            <a:xfrm>
              <a:off x="1027575" y="3522337"/>
              <a:ext cx="1316736" cy="1399169"/>
              <a:chOff x="2946481" y="2309957"/>
              <a:chExt cx="1731397" cy="1839788"/>
            </a:xfrm>
          </p:grpSpPr>
          <p:grpSp>
            <p:nvGrpSpPr>
              <p:cNvPr id="723" name="Group 722"/>
              <p:cNvGrpSpPr/>
              <p:nvPr/>
            </p:nvGrpSpPr>
            <p:grpSpPr>
              <a:xfrm>
                <a:off x="2946481" y="2309957"/>
                <a:ext cx="1731397" cy="1839788"/>
                <a:chOff x="2946481" y="2309957"/>
                <a:chExt cx="1731397" cy="1839788"/>
              </a:xfrm>
            </p:grpSpPr>
            <p:sp>
              <p:nvSpPr>
                <p:cNvPr id="726" name="Oval 725"/>
                <p:cNvSpPr/>
                <p:nvPr/>
              </p:nvSpPr>
              <p:spPr>
                <a:xfrm>
                  <a:off x="2946481" y="3176354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27" name="Oval 726"/>
                <p:cNvSpPr/>
                <p:nvPr/>
              </p:nvSpPr>
              <p:spPr>
                <a:xfrm rot="5400000">
                  <a:off x="3759817" y="2373777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28" name="Rectangle 727"/>
                <p:cNvSpPr/>
                <p:nvPr/>
              </p:nvSpPr>
              <p:spPr>
                <a:xfrm>
                  <a:off x="3262964" y="2627697"/>
                  <a:ext cx="1414914" cy="1414914"/>
                </a:xfrm>
                <a:prstGeom prst="rect">
                  <a:avLst/>
                </a:prstGeom>
                <a:solidFill>
                  <a:srgbClr val="062C4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29" name="Oval 728"/>
                <p:cNvSpPr/>
                <p:nvPr/>
              </p:nvSpPr>
              <p:spPr>
                <a:xfrm rot="5400000">
                  <a:off x="3759817" y="3792356"/>
                  <a:ext cx="421209" cy="2935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24" name="Rectangle 723"/>
              <p:cNvSpPr/>
              <p:nvPr/>
            </p:nvSpPr>
            <p:spPr>
              <a:xfrm>
                <a:off x="3247641" y="3213100"/>
                <a:ext cx="45720" cy="244476"/>
              </a:xfrm>
              <a:prstGeom prst="rect">
                <a:avLst/>
              </a:prstGeom>
              <a:solidFill>
                <a:srgbClr val="062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5" name="Rectangle 724"/>
              <p:cNvSpPr/>
              <p:nvPr/>
            </p:nvSpPr>
            <p:spPr>
              <a:xfrm rot="5400000">
                <a:off x="3947561" y="2515536"/>
                <a:ext cx="45720" cy="244474"/>
              </a:xfrm>
              <a:prstGeom prst="rect">
                <a:avLst/>
              </a:prstGeom>
              <a:solidFill>
                <a:srgbClr val="062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20" name="TextBox 319"/>
            <p:cNvSpPr txBox="1"/>
            <p:nvPr/>
          </p:nvSpPr>
          <p:spPr>
            <a:xfrm>
              <a:off x="1266164" y="3771577"/>
              <a:ext cx="1081418" cy="221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solidFill>
                    <a:schemeClr val="bg1"/>
                  </a:solidFill>
                </a:rPr>
                <a:t>TRUCK MOVEMENT</a:t>
              </a:r>
              <a:endParaRPr lang="en-US" sz="900" b="1" dirty="0">
                <a:solidFill>
                  <a:schemeClr val="bg1"/>
                </a:solidFill>
              </a:endParaRPr>
            </a:p>
          </p:txBody>
        </p:sp>
        <p:grpSp>
          <p:nvGrpSpPr>
            <p:cNvPr id="321" name="Group 320"/>
            <p:cNvGrpSpPr/>
            <p:nvPr/>
          </p:nvGrpSpPr>
          <p:grpSpPr>
            <a:xfrm>
              <a:off x="1699163" y="4190011"/>
              <a:ext cx="737706" cy="738671"/>
              <a:chOff x="3823637" y="3188369"/>
              <a:chExt cx="960119" cy="961376"/>
            </a:xfrm>
          </p:grpSpPr>
          <p:sp>
            <p:nvSpPr>
              <p:cNvPr id="721" name="Oval 720"/>
              <p:cNvSpPr/>
              <p:nvPr/>
            </p:nvSpPr>
            <p:spPr>
              <a:xfrm>
                <a:off x="4362547" y="3188369"/>
                <a:ext cx="421209" cy="293570"/>
              </a:xfrm>
              <a:prstGeom prst="ellipse">
                <a:avLst/>
              </a:prstGeom>
              <a:solidFill>
                <a:srgbClr val="062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2" name="Oval 721"/>
              <p:cNvSpPr/>
              <p:nvPr/>
            </p:nvSpPr>
            <p:spPr>
              <a:xfrm rot="5400000">
                <a:off x="3759817" y="3792356"/>
                <a:ext cx="421209" cy="2935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22" name="Group 321"/>
            <p:cNvGrpSpPr/>
            <p:nvPr/>
          </p:nvGrpSpPr>
          <p:grpSpPr>
            <a:xfrm>
              <a:off x="2105884" y="3522337"/>
              <a:ext cx="1402179" cy="1404098"/>
              <a:chOff x="8511102" y="4541436"/>
              <a:chExt cx="1837275" cy="1839788"/>
            </a:xfrm>
          </p:grpSpPr>
          <p:grpSp>
            <p:nvGrpSpPr>
              <p:cNvPr id="702" name="Group 701"/>
              <p:cNvGrpSpPr/>
              <p:nvPr/>
            </p:nvGrpSpPr>
            <p:grpSpPr>
              <a:xfrm>
                <a:off x="8511102" y="4541436"/>
                <a:ext cx="1837275" cy="1839788"/>
                <a:chOff x="2946481" y="2309957"/>
                <a:chExt cx="1837275" cy="1839788"/>
              </a:xfrm>
            </p:grpSpPr>
            <p:grpSp>
              <p:nvGrpSpPr>
                <p:cNvPr id="713" name="Group 712"/>
                <p:cNvGrpSpPr/>
                <p:nvPr/>
              </p:nvGrpSpPr>
              <p:grpSpPr>
                <a:xfrm>
                  <a:off x="2946481" y="2309957"/>
                  <a:ext cx="1837275" cy="1839788"/>
                  <a:chOff x="2946481" y="2309957"/>
                  <a:chExt cx="1837275" cy="1839788"/>
                </a:xfrm>
              </p:grpSpPr>
              <p:sp>
                <p:nvSpPr>
                  <p:cNvPr id="716" name="Oval 715"/>
                  <p:cNvSpPr/>
                  <p:nvPr/>
                </p:nvSpPr>
                <p:spPr>
                  <a:xfrm>
                    <a:off x="2946481" y="3188369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17" name="Oval 716"/>
                  <p:cNvSpPr/>
                  <p:nvPr/>
                </p:nvSpPr>
                <p:spPr>
                  <a:xfrm rot="5400000">
                    <a:off x="3759817" y="2373777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18" name="Rectangle 717"/>
                  <p:cNvSpPr/>
                  <p:nvPr/>
                </p:nvSpPr>
                <p:spPr>
                  <a:xfrm>
                    <a:off x="3262964" y="2627697"/>
                    <a:ext cx="1414914" cy="1414914"/>
                  </a:xfrm>
                  <a:prstGeom prst="rect">
                    <a:avLst/>
                  </a:prstGeom>
                  <a:solidFill>
                    <a:srgbClr val="062C49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19" name="Oval 718"/>
                  <p:cNvSpPr/>
                  <p:nvPr/>
                </p:nvSpPr>
                <p:spPr>
                  <a:xfrm>
                    <a:off x="4362547" y="3188369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20" name="Oval 719"/>
                  <p:cNvSpPr/>
                  <p:nvPr/>
                </p:nvSpPr>
                <p:spPr>
                  <a:xfrm rot="5400000">
                    <a:off x="3759817" y="3792356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714" name="Rectangle 713"/>
                <p:cNvSpPr/>
                <p:nvPr/>
              </p:nvSpPr>
              <p:spPr>
                <a:xfrm>
                  <a:off x="3247673" y="3213100"/>
                  <a:ext cx="45719" cy="244476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15" name="Rectangle 714"/>
                <p:cNvSpPr/>
                <p:nvPr/>
              </p:nvSpPr>
              <p:spPr>
                <a:xfrm rot="5400000">
                  <a:off x="3947561" y="2503451"/>
                  <a:ext cx="45719" cy="244474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03" name="TextBox 702"/>
              <p:cNvSpPr txBox="1"/>
              <p:nvPr/>
            </p:nvSpPr>
            <p:spPr>
              <a:xfrm>
                <a:off x="9134165" y="4886666"/>
                <a:ext cx="806422" cy="2901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900" b="1" dirty="0" smtClean="0">
                    <a:solidFill>
                      <a:schemeClr val="bg1"/>
                    </a:solidFill>
                  </a:rPr>
                  <a:t>STORAGE</a:t>
                </a:r>
                <a:endParaRPr lang="en-US" sz="9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704" name="Group 703"/>
              <p:cNvGrpSpPr/>
              <p:nvPr/>
            </p:nvGrpSpPr>
            <p:grpSpPr>
              <a:xfrm>
                <a:off x="9013068" y="5359690"/>
                <a:ext cx="1053343" cy="484196"/>
                <a:chOff x="7091185" y="5400770"/>
                <a:chExt cx="578963" cy="484196"/>
              </a:xfrm>
            </p:grpSpPr>
            <p:grpSp>
              <p:nvGrpSpPr>
                <p:cNvPr id="705" name="Group 704"/>
                <p:cNvGrpSpPr/>
                <p:nvPr/>
              </p:nvGrpSpPr>
              <p:grpSpPr>
                <a:xfrm>
                  <a:off x="7188161" y="5400770"/>
                  <a:ext cx="426223" cy="484196"/>
                  <a:chOff x="1521849" y="2877621"/>
                  <a:chExt cx="975012" cy="798267"/>
                </a:xfrm>
                <a:solidFill>
                  <a:schemeClr val="bg1"/>
                </a:solidFill>
              </p:grpSpPr>
              <p:sp>
                <p:nvSpPr>
                  <p:cNvPr id="710" name="Rectangle 709"/>
                  <p:cNvSpPr/>
                  <p:nvPr/>
                </p:nvSpPr>
                <p:spPr>
                  <a:xfrm>
                    <a:off x="1521849" y="2926080"/>
                    <a:ext cx="916302" cy="749808"/>
                  </a:xfrm>
                  <a:prstGeom prst="rect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11" name="Trapezoid 710"/>
                  <p:cNvSpPr/>
                  <p:nvPr/>
                </p:nvSpPr>
                <p:spPr>
                  <a:xfrm>
                    <a:off x="1726586" y="2877621"/>
                    <a:ext cx="502921" cy="714604"/>
                  </a:xfrm>
                  <a:prstGeom prst="trapezoid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12" name="Trapezoid 711"/>
                  <p:cNvSpPr/>
                  <p:nvPr/>
                </p:nvSpPr>
                <p:spPr>
                  <a:xfrm rot="5400000">
                    <a:off x="2389296" y="3557264"/>
                    <a:ext cx="98772" cy="116359"/>
                  </a:xfrm>
                  <a:prstGeom prst="trapezoid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cxnSp>
              <p:nvCxnSpPr>
                <p:cNvPr id="706" name="Straight Connector 705"/>
                <p:cNvCxnSpPr/>
                <p:nvPr/>
              </p:nvCxnSpPr>
              <p:spPr>
                <a:xfrm>
                  <a:off x="7296567" y="5851525"/>
                  <a:ext cx="373581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7" name="Straight Connector 706"/>
                <p:cNvCxnSpPr/>
                <p:nvPr/>
              </p:nvCxnSpPr>
              <p:spPr>
                <a:xfrm flipV="1">
                  <a:off x="7163987" y="5407401"/>
                  <a:ext cx="0" cy="431377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8" name="Straight Connector 707"/>
                <p:cNvCxnSpPr/>
                <p:nvPr/>
              </p:nvCxnSpPr>
              <p:spPr>
                <a:xfrm>
                  <a:off x="7155206" y="5406111"/>
                  <a:ext cx="248043" cy="46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9" name="Straight Connector 708"/>
                <p:cNvCxnSpPr/>
                <p:nvPr/>
              </p:nvCxnSpPr>
              <p:spPr>
                <a:xfrm flipV="1">
                  <a:off x="7091185" y="5834219"/>
                  <a:ext cx="75411" cy="482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23" name="Group 322"/>
            <p:cNvGrpSpPr/>
            <p:nvPr/>
          </p:nvGrpSpPr>
          <p:grpSpPr>
            <a:xfrm>
              <a:off x="3187456" y="3515586"/>
              <a:ext cx="1411666" cy="1413597"/>
              <a:chOff x="3700438" y="2464298"/>
              <a:chExt cx="1837275" cy="1839788"/>
            </a:xfrm>
          </p:grpSpPr>
          <p:grpSp>
            <p:nvGrpSpPr>
              <p:cNvPr id="649" name="Group 648"/>
              <p:cNvGrpSpPr/>
              <p:nvPr/>
            </p:nvGrpSpPr>
            <p:grpSpPr>
              <a:xfrm>
                <a:off x="3700438" y="2464298"/>
                <a:ext cx="1837275" cy="1839788"/>
                <a:chOff x="2946481" y="2309957"/>
                <a:chExt cx="1837275" cy="1839788"/>
              </a:xfrm>
            </p:grpSpPr>
            <p:grpSp>
              <p:nvGrpSpPr>
                <p:cNvPr id="694" name="Group 693"/>
                <p:cNvGrpSpPr/>
                <p:nvPr/>
              </p:nvGrpSpPr>
              <p:grpSpPr>
                <a:xfrm>
                  <a:off x="2946481" y="2309957"/>
                  <a:ext cx="1837275" cy="1839788"/>
                  <a:chOff x="2946481" y="2309957"/>
                  <a:chExt cx="1837275" cy="1839788"/>
                </a:xfrm>
              </p:grpSpPr>
              <p:sp>
                <p:nvSpPr>
                  <p:cNvPr id="697" name="Oval 696"/>
                  <p:cNvSpPr/>
                  <p:nvPr/>
                </p:nvSpPr>
                <p:spPr>
                  <a:xfrm>
                    <a:off x="2946481" y="3188369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98" name="Oval 697"/>
                  <p:cNvSpPr/>
                  <p:nvPr/>
                </p:nvSpPr>
                <p:spPr>
                  <a:xfrm rot="5400000">
                    <a:off x="3759817" y="2373777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99" name="Rectangle 698"/>
                  <p:cNvSpPr/>
                  <p:nvPr/>
                </p:nvSpPr>
                <p:spPr>
                  <a:xfrm>
                    <a:off x="3262964" y="2627697"/>
                    <a:ext cx="1414914" cy="1414914"/>
                  </a:xfrm>
                  <a:prstGeom prst="rect">
                    <a:avLst/>
                  </a:prstGeom>
                  <a:solidFill>
                    <a:srgbClr val="062C49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00" name="Oval 699"/>
                  <p:cNvSpPr/>
                  <p:nvPr/>
                </p:nvSpPr>
                <p:spPr>
                  <a:xfrm>
                    <a:off x="4362547" y="3188369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01" name="Oval 700"/>
                  <p:cNvSpPr/>
                  <p:nvPr/>
                </p:nvSpPr>
                <p:spPr>
                  <a:xfrm rot="5400000">
                    <a:off x="3759817" y="3792356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695" name="Rectangle 694"/>
                <p:cNvSpPr/>
                <p:nvPr/>
              </p:nvSpPr>
              <p:spPr>
                <a:xfrm>
                  <a:off x="3247733" y="3213100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96" name="Rectangle 695"/>
                <p:cNvSpPr/>
                <p:nvPr/>
              </p:nvSpPr>
              <p:spPr>
                <a:xfrm rot="5400000">
                  <a:off x="3947562" y="2503571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650" name="TextBox 649"/>
              <p:cNvSpPr txBox="1"/>
              <p:nvPr/>
            </p:nvSpPr>
            <p:spPr>
              <a:xfrm>
                <a:off x="4230240" y="2806979"/>
                <a:ext cx="971131" cy="2882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solidFill>
                      <a:schemeClr val="bg1"/>
                    </a:solidFill>
                  </a:rPr>
                  <a:t>TRANSLOAD</a:t>
                </a:r>
                <a:endParaRPr lang="en-US" sz="9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651" name="Group 650"/>
              <p:cNvGrpSpPr/>
              <p:nvPr/>
            </p:nvGrpSpPr>
            <p:grpSpPr>
              <a:xfrm>
                <a:off x="4403530" y="3177916"/>
                <a:ext cx="620590" cy="594042"/>
                <a:chOff x="5527774" y="2693187"/>
                <a:chExt cx="751423" cy="719279"/>
              </a:xfrm>
            </p:grpSpPr>
            <p:sp>
              <p:nvSpPr>
                <p:cNvPr id="652" name="Freeform 651"/>
                <p:cNvSpPr/>
                <p:nvPr/>
              </p:nvSpPr>
              <p:spPr>
                <a:xfrm>
                  <a:off x="5980367" y="2718035"/>
                  <a:ext cx="117892" cy="193010"/>
                </a:xfrm>
                <a:custGeom>
                  <a:avLst/>
                  <a:gdLst>
                    <a:gd name="connsiteX0" fmla="*/ 22225 w 149312"/>
                    <a:gd name="connsiteY0" fmla="*/ 0 h 206375"/>
                    <a:gd name="connsiteX1" fmla="*/ 41275 w 149312"/>
                    <a:gd name="connsiteY1" fmla="*/ 98425 h 206375"/>
                    <a:gd name="connsiteX2" fmla="*/ 123825 w 149312"/>
                    <a:gd name="connsiteY2" fmla="*/ 130175 h 206375"/>
                    <a:gd name="connsiteX3" fmla="*/ 146050 w 149312"/>
                    <a:gd name="connsiteY3" fmla="*/ 149225 h 206375"/>
                    <a:gd name="connsiteX4" fmla="*/ 63500 w 149312"/>
                    <a:gd name="connsiteY4" fmla="*/ 155575 h 206375"/>
                    <a:gd name="connsiteX5" fmla="*/ 0 w 149312"/>
                    <a:gd name="connsiteY5" fmla="*/ 206375 h 206375"/>
                    <a:gd name="connsiteX0" fmla="*/ 22225 w 149576"/>
                    <a:gd name="connsiteY0" fmla="*/ 0 h 206375"/>
                    <a:gd name="connsiteX1" fmla="*/ 28575 w 149576"/>
                    <a:gd name="connsiteY1" fmla="*/ 70126 h 206375"/>
                    <a:gd name="connsiteX2" fmla="*/ 123825 w 149576"/>
                    <a:gd name="connsiteY2" fmla="*/ 130175 h 206375"/>
                    <a:gd name="connsiteX3" fmla="*/ 146050 w 149576"/>
                    <a:gd name="connsiteY3" fmla="*/ 149225 h 206375"/>
                    <a:gd name="connsiteX4" fmla="*/ 63500 w 149576"/>
                    <a:gd name="connsiteY4" fmla="*/ 155575 h 206375"/>
                    <a:gd name="connsiteX5" fmla="*/ 0 w 149576"/>
                    <a:gd name="connsiteY5" fmla="*/ 206375 h 206375"/>
                    <a:gd name="connsiteX0" fmla="*/ 22225 w 148002"/>
                    <a:gd name="connsiteY0" fmla="*/ 0 h 206375"/>
                    <a:gd name="connsiteX1" fmla="*/ 28575 w 148002"/>
                    <a:gd name="connsiteY1" fmla="*/ 70126 h 206375"/>
                    <a:gd name="connsiteX2" fmla="*/ 114300 w 148002"/>
                    <a:gd name="connsiteY2" fmla="*/ 62257 h 206375"/>
                    <a:gd name="connsiteX3" fmla="*/ 146050 w 148002"/>
                    <a:gd name="connsiteY3" fmla="*/ 149225 h 206375"/>
                    <a:gd name="connsiteX4" fmla="*/ 63500 w 148002"/>
                    <a:gd name="connsiteY4" fmla="*/ 155575 h 206375"/>
                    <a:gd name="connsiteX5" fmla="*/ 0 w 148002"/>
                    <a:gd name="connsiteY5" fmla="*/ 206375 h 206375"/>
                    <a:gd name="connsiteX0" fmla="*/ 22225 w 148108"/>
                    <a:gd name="connsiteY0" fmla="*/ 0 h 206375"/>
                    <a:gd name="connsiteX1" fmla="*/ 19050 w 148108"/>
                    <a:gd name="connsiteY1" fmla="*/ 53146 h 206375"/>
                    <a:gd name="connsiteX2" fmla="*/ 114300 w 148108"/>
                    <a:gd name="connsiteY2" fmla="*/ 62257 h 206375"/>
                    <a:gd name="connsiteX3" fmla="*/ 146050 w 148108"/>
                    <a:gd name="connsiteY3" fmla="*/ 149225 h 206375"/>
                    <a:gd name="connsiteX4" fmla="*/ 63500 w 148108"/>
                    <a:gd name="connsiteY4" fmla="*/ 155575 h 206375"/>
                    <a:gd name="connsiteX5" fmla="*/ 0 w 148108"/>
                    <a:gd name="connsiteY5" fmla="*/ 206375 h 206375"/>
                    <a:gd name="connsiteX0" fmla="*/ 22225 w 136632"/>
                    <a:gd name="connsiteY0" fmla="*/ 0 h 206375"/>
                    <a:gd name="connsiteX1" fmla="*/ 19050 w 136632"/>
                    <a:gd name="connsiteY1" fmla="*/ 53146 h 206375"/>
                    <a:gd name="connsiteX2" fmla="*/ 114300 w 136632"/>
                    <a:gd name="connsiteY2" fmla="*/ 62257 h 206375"/>
                    <a:gd name="connsiteX3" fmla="*/ 133350 w 136632"/>
                    <a:gd name="connsiteY3" fmla="*/ 84137 h 206375"/>
                    <a:gd name="connsiteX4" fmla="*/ 63500 w 136632"/>
                    <a:gd name="connsiteY4" fmla="*/ 155575 h 206375"/>
                    <a:gd name="connsiteX5" fmla="*/ 0 w 136632"/>
                    <a:gd name="connsiteY5" fmla="*/ 206375 h 206375"/>
                    <a:gd name="connsiteX0" fmla="*/ 22225 w 138923"/>
                    <a:gd name="connsiteY0" fmla="*/ 0 h 206375"/>
                    <a:gd name="connsiteX1" fmla="*/ 19050 w 138923"/>
                    <a:gd name="connsiteY1" fmla="*/ 53146 h 206375"/>
                    <a:gd name="connsiteX2" fmla="*/ 114300 w 138923"/>
                    <a:gd name="connsiteY2" fmla="*/ 62257 h 206375"/>
                    <a:gd name="connsiteX3" fmla="*/ 133350 w 138923"/>
                    <a:gd name="connsiteY3" fmla="*/ 84137 h 206375"/>
                    <a:gd name="connsiteX4" fmla="*/ 31750 w 138923"/>
                    <a:gd name="connsiteY4" fmla="*/ 84827 h 206375"/>
                    <a:gd name="connsiteX5" fmla="*/ 0 w 138923"/>
                    <a:gd name="connsiteY5" fmla="*/ 206375 h 206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8923" h="206375">
                      <a:moveTo>
                        <a:pt x="22225" y="0"/>
                      </a:moveTo>
                      <a:cubicBezTo>
                        <a:pt x="23283" y="38364"/>
                        <a:pt x="3704" y="42770"/>
                        <a:pt x="19050" y="53146"/>
                      </a:cubicBezTo>
                      <a:cubicBezTo>
                        <a:pt x="34396" y="63522"/>
                        <a:pt x="95250" y="57092"/>
                        <a:pt x="114300" y="62257"/>
                      </a:cubicBezTo>
                      <a:cubicBezTo>
                        <a:pt x="133350" y="67422"/>
                        <a:pt x="147108" y="80375"/>
                        <a:pt x="133350" y="84137"/>
                      </a:cubicBezTo>
                      <a:cubicBezTo>
                        <a:pt x="119592" y="87899"/>
                        <a:pt x="53975" y="64454"/>
                        <a:pt x="31750" y="84827"/>
                      </a:cubicBezTo>
                      <a:cubicBezTo>
                        <a:pt x="9525" y="105200"/>
                        <a:pt x="10583" y="198438"/>
                        <a:pt x="0" y="206375"/>
                      </a:cubicBezTo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653" name="Straight Connector 652"/>
                <p:cNvCxnSpPr/>
                <p:nvPr/>
              </p:nvCxnSpPr>
              <p:spPr>
                <a:xfrm flipV="1">
                  <a:off x="5781675" y="2749550"/>
                  <a:ext cx="1947" cy="64342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4" name="Straight Connector 653"/>
                <p:cNvCxnSpPr/>
                <p:nvPr/>
              </p:nvCxnSpPr>
              <p:spPr>
                <a:xfrm flipH="1" flipV="1">
                  <a:off x="6200444" y="2749550"/>
                  <a:ext cx="1228" cy="643217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5" name="Straight Connector 654"/>
                <p:cNvCxnSpPr/>
                <p:nvPr/>
              </p:nvCxnSpPr>
              <p:spPr>
                <a:xfrm flipV="1">
                  <a:off x="6272847" y="2822453"/>
                  <a:ext cx="3175" cy="574925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6" name="Straight Connector 655"/>
                <p:cNvCxnSpPr/>
                <p:nvPr/>
              </p:nvCxnSpPr>
              <p:spPr>
                <a:xfrm flipV="1">
                  <a:off x="5709272" y="2822453"/>
                  <a:ext cx="3175" cy="574925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7" name="Straight Connector 656"/>
                <p:cNvCxnSpPr/>
                <p:nvPr/>
              </p:nvCxnSpPr>
              <p:spPr>
                <a:xfrm>
                  <a:off x="5712447" y="2817841"/>
                  <a:ext cx="563575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8" name="Straight Connector 657"/>
                <p:cNvCxnSpPr/>
                <p:nvPr/>
              </p:nvCxnSpPr>
              <p:spPr>
                <a:xfrm>
                  <a:off x="5781675" y="2749550"/>
                  <a:ext cx="418769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9" name="Straight Connector 658"/>
                <p:cNvCxnSpPr/>
                <p:nvPr/>
              </p:nvCxnSpPr>
              <p:spPr>
                <a:xfrm flipV="1">
                  <a:off x="5709272" y="2753672"/>
                  <a:ext cx="72403" cy="7707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0" name="Straight Connector 659"/>
                <p:cNvCxnSpPr/>
                <p:nvPr/>
              </p:nvCxnSpPr>
              <p:spPr>
                <a:xfrm flipH="1" flipV="1">
                  <a:off x="6200444" y="2753361"/>
                  <a:ext cx="78753" cy="6448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1" name="Straight Connector 660"/>
                <p:cNvCxnSpPr/>
                <p:nvPr/>
              </p:nvCxnSpPr>
              <p:spPr>
                <a:xfrm flipV="1">
                  <a:off x="5641585" y="3003923"/>
                  <a:ext cx="133740" cy="6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2" name="Straight Connector 661"/>
                <p:cNvCxnSpPr/>
                <p:nvPr/>
              </p:nvCxnSpPr>
              <p:spPr>
                <a:xfrm>
                  <a:off x="5713392" y="3187276"/>
                  <a:ext cx="66053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3" name="Straight Connector 662"/>
                <p:cNvCxnSpPr/>
                <p:nvPr/>
              </p:nvCxnSpPr>
              <p:spPr>
                <a:xfrm>
                  <a:off x="6200444" y="3001629"/>
                  <a:ext cx="66053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4" name="Straight Connector 663"/>
                <p:cNvCxnSpPr/>
                <p:nvPr/>
              </p:nvCxnSpPr>
              <p:spPr>
                <a:xfrm>
                  <a:off x="6201389" y="3188742"/>
                  <a:ext cx="66053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5" name="Straight Connector 664"/>
                <p:cNvCxnSpPr/>
                <p:nvPr/>
              </p:nvCxnSpPr>
              <p:spPr>
                <a:xfrm flipV="1">
                  <a:off x="6207077" y="2817841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6" name="Straight Connector 665"/>
                <p:cNvCxnSpPr/>
                <p:nvPr/>
              </p:nvCxnSpPr>
              <p:spPr>
                <a:xfrm flipV="1">
                  <a:off x="6205962" y="2999948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7" name="Straight Connector 666"/>
                <p:cNvCxnSpPr/>
                <p:nvPr/>
              </p:nvCxnSpPr>
              <p:spPr>
                <a:xfrm flipV="1">
                  <a:off x="6203760" y="3184459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68" name="Trapezoid 667"/>
                <p:cNvSpPr/>
                <p:nvPr/>
              </p:nvSpPr>
              <p:spPr>
                <a:xfrm>
                  <a:off x="6195309" y="3366747"/>
                  <a:ext cx="83888" cy="45719"/>
                </a:xfrm>
                <a:prstGeom prst="trapezoi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69" name="Trapezoid 668"/>
                <p:cNvSpPr/>
                <p:nvPr/>
              </p:nvSpPr>
              <p:spPr>
                <a:xfrm>
                  <a:off x="5703160" y="3366747"/>
                  <a:ext cx="83888" cy="45719"/>
                </a:xfrm>
                <a:prstGeom prst="trapezoi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670" name="Straight Connector 669"/>
                <p:cNvCxnSpPr/>
                <p:nvPr/>
              </p:nvCxnSpPr>
              <p:spPr>
                <a:xfrm flipV="1">
                  <a:off x="5710500" y="3194952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1" name="Straight Connector 670"/>
                <p:cNvCxnSpPr/>
                <p:nvPr/>
              </p:nvCxnSpPr>
              <p:spPr>
                <a:xfrm flipV="1">
                  <a:off x="5713338" y="3001183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2" name="Straight Connector 671"/>
                <p:cNvCxnSpPr/>
                <p:nvPr/>
              </p:nvCxnSpPr>
              <p:spPr>
                <a:xfrm flipV="1">
                  <a:off x="5713338" y="2822699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3" name="Straight Connector 672"/>
                <p:cNvCxnSpPr/>
                <p:nvPr/>
              </p:nvCxnSpPr>
              <p:spPr>
                <a:xfrm flipH="1" flipV="1">
                  <a:off x="6202929" y="2818226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4" name="Straight Connector 673"/>
                <p:cNvCxnSpPr/>
                <p:nvPr/>
              </p:nvCxnSpPr>
              <p:spPr>
                <a:xfrm flipH="1" flipV="1">
                  <a:off x="6202929" y="3002078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5" name="Straight Connector 674"/>
                <p:cNvCxnSpPr/>
                <p:nvPr/>
              </p:nvCxnSpPr>
              <p:spPr>
                <a:xfrm flipH="1" flipV="1">
                  <a:off x="6200585" y="3180654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6" name="Straight Connector 675"/>
                <p:cNvCxnSpPr/>
                <p:nvPr/>
              </p:nvCxnSpPr>
              <p:spPr>
                <a:xfrm flipH="1" flipV="1">
                  <a:off x="5712219" y="2816896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7" name="Straight Connector 676"/>
                <p:cNvCxnSpPr/>
                <p:nvPr/>
              </p:nvCxnSpPr>
              <p:spPr>
                <a:xfrm flipH="1" flipV="1">
                  <a:off x="5715418" y="3001183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8" name="Straight Connector 677"/>
                <p:cNvCxnSpPr/>
                <p:nvPr/>
              </p:nvCxnSpPr>
              <p:spPr>
                <a:xfrm flipH="1" flipV="1">
                  <a:off x="5712541" y="3184552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9" name="Straight Connector 678"/>
                <p:cNvCxnSpPr/>
                <p:nvPr/>
              </p:nvCxnSpPr>
              <p:spPr>
                <a:xfrm flipH="1">
                  <a:off x="6022167" y="2751856"/>
                  <a:ext cx="177587" cy="67386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0" name="Straight Connector 679"/>
                <p:cNvCxnSpPr/>
                <p:nvPr/>
              </p:nvCxnSpPr>
              <p:spPr>
                <a:xfrm flipV="1">
                  <a:off x="5956300" y="2700440"/>
                  <a:ext cx="0" cy="12351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1" name="Straight Connector 680"/>
                <p:cNvCxnSpPr/>
                <p:nvPr/>
              </p:nvCxnSpPr>
              <p:spPr>
                <a:xfrm flipV="1">
                  <a:off x="6022167" y="2707227"/>
                  <a:ext cx="0" cy="12351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2" name="Straight Connector 681"/>
                <p:cNvCxnSpPr/>
                <p:nvPr/>
              </p:nvCxnSpPr>
              <p:spPr>
                <a:xfrm>
                  <a:off x="5777682" y="2749298"/>
                  <a:ext cx="177587" cy="67386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83" name="Rectangle 682"/>
                <p:cNvSpPr/>
                <p:nvPr/>
              </p:nvSpPr>
              <p:spPr>
                <a:xfrm>
                  <a:off x="5608997" y="3238150"/>
                  <a:ext cx="86868" cy="17431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84" name="Trapezoid 683"/>
                <p:cNvSpPr/>
                <p:nvPr/>
              </p:nvSpPr>
              <p:spPr>
                <a:xfrm>
                  <a:off x="5931202" y="2700637"/>
                  <a:ext cx="119713" cy="45719"/>
                </a:xfrm>
                <a:prstGeom prst="trapezoi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685" name="Straight Connector 684"/>
                <p:cNvCxnSpPr/>
                <p:nvPr/>
              </p:nvCxnSpPr>
              <p:spPr>
                <a:xfrm flipV="1">
                  <a:off x="5785607" y="2717147"/>
                  <a:ext cx="227337" cy="1587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6" name="Straight Connector 685"/>
                <p:cNvCxnSpPr/>
                <p:nvPr/>
              </p:nvCxnSpPr>
              <p:spPr>
                <a:xfrm flipV="1">
                  <a:off x="5675448" y="2823358"/>
                  <a:ext cx="3571" cy="43420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7" name="Straight Connector 686"/>
                <p:cNvCxnSpPr/>
                <p:nvPr/>
              </p:nvCxnSpPr>
              <p:spPr>
                <a:xfrm flipV="1">
                  <a:off x="5672512" y="2717694"/>
                  <a:ext cx="116090" cy="113997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8" name="Straight Connector 687"/>
                <p:cNvCxnSpPr/>
                <p:nvPr/>
              </p:nvCxnSpPr>
              <p:spPr>
                <a:xfrm flipV="1">
                  <a:off x="5653938" y="2820278"/>
                  <a:ext cx="133740" cy="6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9" name="Straight Connector 688"/>
                <p:cNvCxnSpPr/>
                <p:nvPr/>
              </p:nvCxnSpPr>
              <p:spPr>
                <a:xfrm flipV="1">
                  <a:off x="5642699" y="3186446"/>
                  <a:ext cx="133740" cy="6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0" name="Straight Connector 689"/>
                <p:cNvCxnSpPr/>
                <p:nvPr/>
              </p:nvCxnSpPr>
              <p:spPr>
                <a:xfrm rot="5400000" flipV="1">
                  <a:off x="5714896" y="2759735"/>
                  <a:ext cx="133740" cy="6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1" name="Straight Connector 690"/>
                <p:cNvCxnSpPr/>
                <p:nvPr/>
              </p:nvCxnSpPr>
              <p:spPr>
                <a:xfrm flipH="1">
                  <a:off x="5527774" y="3364442"/>
                  <a:ext cx="140719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92" name="Rectangle 691"/>
                <p:cNvSpPr/>
                <p:nvPr/>
              </p:nvSpPr>
              <p:spPr>
                <a:xfrm>
                  <a:off x="5591546" y="3222765"/>
                  <a:ext cx="45719" cy="10706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693" name="Straight Connector 692"/>
                <p:cNvCxnSpPr/>
                <p:nvPr/>
              </p:nvCxnSpPr>
              <p:spPr>
                <a:xfrm flipV="1">
                  <a:off x="5571373" y="3357157"/>
                  <a:ext cx="0" cy="5530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24" name="Group 323"/>
            <p:cNvGrpSpPr/>
            <p:nvPr/>
          </p:nvGrpSpPr>
          <p:grpSpPr>
            <a:xfrm>
              <a:off x="4277470" y="3522337"/>
              <a:ext cx="1411666" cy="1413597"/>
              <a:chOff x="2946481" y="2309957"/>
              <a:chExt cx="1837275" cy="1839788"/>
            </a:xfrm>
          </p:grpSpPr>
          <p:grpSp>
            <p:nvGrpSpPr>
              <p:cNvPr id="641" name="Group 640"/>
              <p:cNvGrpSpPr/>
              <p:nvPr/>
            </p:nvGrpSpPr>
            <p:grpSpPr>
              <a:xfrm>
                <a:off x="2946481" y="2309957"/>
                <a:ext cx="1837275" cy="1839788"/>
                <a:chOff x="2946481" y="2309957"/>
                <a:chExt cx="1837275" cy="1839788"/>
              </a:xfrm>
            </p:grpSpPr>
            <p:sp>
              <p:nvSpPr>
                <p:cNvPr id="644" name="Oval 643"/>
                <p:cNvSpPr/>
                <p:nvPr/>
              </p:nvSpPr>
              <p:spPr>
                <a:xfrm>
                  <a:off x="2946481" y="3188369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45" name="Oval 644"/>
                <p:cNvSpPr/>
                <p:nvPr/>
              </p:nvSpPr>
              <p:spPr>
                <a:xfrm rot="5400000">
                  <a:off x="3759817" y="2373777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46" name="Rectangle 645"/>
                <p:cNvSpPr/>
                <p:nvPr/>
              </p:nvSpPr>
              <p:spPr>
                <a:xfrm>
                  <a:off x="3262964" y="2627697"/>
                  <a:ext cx="1414914" cy="1414914"/>
                </a:xfrm>
                <a:prstGeom prst="rect">
                  <a:avLst/>
                </a:prstGeom>
                <a:solidFill>
                  <a:srgbClr val="062C4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47" name="Oval 646"/>
                <p:cNvSpPr/>
                <p:nvPr/>
              </p:nvSpPr>
              <p:spPr>
                <a:xfrm>
                  <a:off x="4362547" y="3188369"/>
                  <a:ext cx="421209" cy="2935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48" name="Oval 647"/>
                <p:cNvSpPr/>
                <p:nvPr/>
              </p:nvSpPr>
              <p:spPr>
                <a:xfrm rot="5400000">
                  <a:off x="3759817" y="3792356"/>
                  <a:ext cx="421209" cy="2935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642" name="Rectangle 641"/>
              <p:cNvSpPr/>
              <p:nvPr/>
            </p:nvSpPr>
            <p:spPr>
              <a:xfrm>
                <a:off x="3238851" y="3213100"/>
                <a:ext cx="45719" cy="244475"/>
              </a:xfrm>
              <a:prstGeom prst="rect">
                <a:avLst/>
              </a:prstGeom>
              <a:solidFill>
                <a:srgbClr val="062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3" name="Rectangle 642"/>
              <p:cNvSpPr/>
              <p:nvPr/>
            </p:nvSpPr>
            <p:spPr>
              <a:xfrm rot="5400000">
                <a:off x="3947562" y="2512453"/>
                <a:ext cx="45719" cy="244475"/>
              </a:xfrm>
              <a:prstGeom prst="rect">
                <a:avLst/>
              </a:prstGeom>
              <a:solidFill>
                <a:srgbClr val="062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25" name="TextBox 324"/>
            <p:cNvSpPr txBox="1"/>
            <p:nvPr/>
          </p:nvSpPr>
          <p:spPr>
            <a:xfrm>
              <a:off x="4570733" y="3776125"/>
              <a:ext cx="978383" cy="221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solidFill>
                    <a:schemeClr val="bg1"/>
                  </a:solidFill>
                </a:rPr>
                <a:t>RAIL MOVEMENT</a:t>
              </a:r>
              <a:endParaRPr lang="en-US" sz="900" b="1" dirty="0">
                <a:solidFill>
                  <a:schemeClr val="bg1"/>
                </a:solidFill>
              </a:endParaRPr>
            </a:p>
          </p:txBody>
        </p:sp>
        <p:grpSp>
          <p:nvGrpSpPr>
            <p:cNvPr id="330" name="Group 329"/>
            <p:cNvGrpSpPr/>
            <p:nvPr/>
          </p:nvGrpSpPr>
          <p:grpSpPr>
            <a:xfrm>
              <a:off x="5365501" y="3527177"/>
              <a:ext cx="1411666" cy="1413597"/>
              <a:chOff x="8077807" y="2514304"/>
              <a:chExt cx="1837275" cy="1839788"/>
            </a:xfrm>
          </p:grpSpPr>
          <p:grpSp>
            <p:nvGrpSpPr>
              <p:cNvPr id="501" name="Group 500"/>
              <p:cNvGrpSpPr/>
              <p:nvPr/>
            </p:nvGrpSpPr>
            <p:grpSpPr>
              <a:xfrm>
                <a:off x="8077807" y="2514304"/>
                <a:ext cx="1837275" cy="1839788"/>
                <a:chOff x="2946481" y="2309957"/>
                <a:chExt cx="1837275" cy="1839788"/>
              </a:xfrm>
            </p:grpSpPr>
            <p:grpSp>
              <p:nvGrpSpPr>
                <p:cNvPr id="552" name="Group 551"/>
                <p:cNvGrpSpPr/>
                <p:nvPr/>
              </p:nvGrpSpPr>
              <p:grpSpPr>
                <a:xfrm>
                  <a:off x="2946481" y="2309957"/>
                  <a:ext cx="1837275" cy="1839788"/>
                  <a:chOff x="2946481" y="2309957"/>
                  <a:chExt cx="1837275" cy="1839788"/>
                </a:xfrm>
              </p:grpSpPr>
              <p:sp>
                <p:nvSpPr>
                  <p:cNvPr id="556" name="Oval 555"/>
                  <p:cNvSpPr/>
                  <p:nvPr/>
                </p:nvSpPr>
                <p:spPr>
                  <a:xfrm rot="5400000">
                    <a:off x="3759817" y="2373777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55" name="Oval 554"/>
                  <p:cNvSpPr/>
                  <p:nvPr/>
                </p:nvSpPr>
                <p:spPr>
                  <a:xfrm>
                    <a:off x="2946481" y="3188369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57" name="Rectangle 556"/>
                  <p:cNvSpPr/>
                  <p:nvPr/>
                </p:nvSpPr>
                <p:spPr>
                  <a:xfrm>
                    <a:off x="3262964" y="2627697"/>
                    <a:ext cx="1414914" cy="1414914"/>
                  </a:xfrm>
                  <a:prstGeom prst="rect">
                    <a:avLst/>
                  </a:prstGeom>
                  <a:solidFill>
                    <a:srgbClr val="062C49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58" name="Oval 557"/>
                  <p:cNvSpPr/>
                  <p:nvPr/>
                </p:nvSpPr>
                <p:spPr>
                  <a:xfrm>
                    <a:off x="4362547" y="3188369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59" name="Oval 558"/>
                  <p:cNvSpPr/>
                  <p:nvPr/>
                </p:nvSpPr>
                <p:spPr>
                  <a:xfrm rot="5400000">
                    <a:off x="3759817" y="3792356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553" name="Rectangle 552"/>
                <p:cNvSpPr/>
                <p:nvPr/>
              </p:nvSpPr>
              <p:spPr>
                <a:xfrm>
                  <a:off x="3247733" y="3213100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54" name="Rectangle 553"/>
                <p:cNvSpPr/>
                <p:nvPr/>
              </p:nvSpPr>
              <p:spPr>
                <a:xfrm rot="5400000">
                  <a:off x="3947562" y="2512453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502" name="Group 501"/>
              <p:cNvGrpSpPr/>
              <p:nvPr/>
            </p:nvGrpSpPr>
            <p:grpSpPr>
              <a:xfrm>
                <a:off x="8541505" y="3234396"/>
                <a:ext cx="1083145" cy="626883"/>
                <a:chOff x="8343834" y="4532492"/>
                <a:chExt cx="1058896" cy="495382"/>
              </a:xfrm>
              <a:solidFill>
                <a:srgbClr val="FFFF00"/>
              </a:solidFill>
            </p:grpSpPr>
            <p:sp>
              <p:nvSpPr>
                <p:cNvPr id="504" name="Rectangle 503"/>
                <p:cNvSpPr/>
                <p:nvPr/>
              </p:nvSpPr>
              <p:spPr>
                <a:xfrm>
                  <a:off x="8744688" y="4554286"/>
                  <a:ext cx="70126" cy="462180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505" name="Snip Same Side Corner Rectangle 504"/>
                <p:cNvSpPr/>
                <p:nvPr/>
              </p:nvSpPr>
              <p:spPr>
                <a:xfrm>
                  <a:off x="8879701" y="4759291"/>
                  <a:ext cx="66195" cy="257175"/>
                </a:xfrm>
                <a:prstGeom prst="snip2Same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506" name="Rectangle 505"/>
                <p:cNvSpPr/>
                <p:nvPr/>
              </p:nvSpPr>
              <p:spPr>
                <a:xfrm>
                  <a:off x="8889940" y="4661169"/>
                  <a:ext cx="45719" cy="281967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507" name="Snip Same Side Corner Rectangle 506"/>
                <p:cNvSpPr/>
                <p:nvPr/>
              </p:nvSpPr>
              <p:spPr>
                <a:xfrm>
                  <a:off x="9021709" y="4871619"/>
                  <a:ext cx="90412" cy="144847"/>
                </a:xfrm>
                <a:prstGeom prst="snip2SameRect">
                  <a:avLst>
                    <a:gd name="adj1" fmla="val 27202"/>
                    <a:gd name="adj2" fmla="val 0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508" name="Rectangle 507"/>
                <p:cNvSpPr/>
                <p:nvPr/>
              </p:nvSpPr>
              <p:spPr>
                <a:xfrm>
                  <a:off x="9044057" y="4695825"/>
                  <a:ext cx="45719" cy="320641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509" name="Snip Same Side Corner Rectangle 508"/>
                <p:cNvSpPr/>
                <p:nvPr/>
              </p:nvSpPr>
              <p:spPr>
                <a:xfrm>
                  <a:off x="8469489" y="4840796"/>
                  <a:ext cx="90412" cy="177933"/>
                </a:xfrm>
                <a:prstGeom prst="snip2SameRect">
                  <a:avLst>
                    <a:gd name="adj1" fmla="val 27202"/>
                    <a:gd name="adj2" fmla="val 0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510" name="Rectangle 509"/>
                <p:cNvSpPr/>
                <p:nvPr/>
              </p:nvSpPr>
              <p:spPr>
                <a:xfrm>
                  <a:off x="8491835" y="4736762"/>
                  <a:ext cx="45719" cy="281967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511" name="Straight Connector 510"/>
                <p:cNvCxnSpPr/>
                <p:nvPr/>
              </p:nvCxnSpPr>
              <p:spPr>
                <a:xfrm>
                  <a:off x="9029431" y="4713498"/>
                  <a:ext cx="72315" cy="33828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2" name="Straight Connector 511"/>
                <p:cNvCxnSpPr/>
                <p:nvPr/>
              </p:nvCxnSpPr>
              <p:spPr>
                <a:xfrm>
                  <a:off x="9030758" y="4747326"/>
                  <a:ext cx="72315" cy="33828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3" name="Straight Connector 512"/>
                <p:cNvCxnSpPr/>
                <p:nvPr/>
              </p:nvCxnSpPr>
              <p:spPr>
                <a:xfrm>
                  <a:off x="9028104" y="4780412"/>
                  <a:ext cx="81806" cy="33828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4" name="Straight Connector 513"/>
                <p:cNvCxnSpPr/>
                <p:nvPr/>
              </p:nvCxnSpPr>
              <p:spPr>
                <a:xfrm>
                  <a:off x="9029431" y="4814240"/>
                  <a:ext cx="72315" cy="33828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5" name="Straight Connector 514"/>
                <p:cNvCxnSpPr/>
                <p:nvPr/>
              </p:nvCxnSpPr>
              <p:spPr>
                <a:xfrm flipV="1">
                  <a:off x="8726858" y="4578342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6" name="Straight Connector 515"/>
                <p:cNvCxnSpPr/>
                <p:nvPr/>
              </p:nvCxnSpPr>
              <p:spPr>
                <a:xfrm flipV="1">
                  <a:off x="8726858" y="4610702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7" name="Straight Connector 516"/>
                <p:cNvCxnSpPr/>
                <p:nvPr/>
              </p:nvCxnSpPr>
              <p:spPr>
                <a:xfrm flipV="1">
                  <a:off x="8726858" y="4643062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8" name="Straight Connector 517"/>
                <p:cNvCxnSpPr/>
                <p:nvPr/>
              </p:nvCxnSpPr>
              <p:spPr>
                <a:xfrm flipV="1">
                  <a:off x="8726858" y="4672376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9" name="Straight Connector 518"/>
                <p:cNvCxnSpPr/>
                <p:nvPr/>
              </p:nvCxnSpPr>
              <p:spPr>
                <a:xfrm flipV="1">
                  <a:off x="8726858" y="4705617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0" name="Straight Connector 519"/>
                <p:cNvCxnSpPr/>
                <p:nvPr/>
              </p:nvCxnSpPr>
              <p:spPr>
                <a:xfrm flipV="1">
                  <a:off x="8726858" y="4737977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1" name="Straight Connector 520"/>
                <p:cNvCxnSpPr/>
                <p:nvPr/>
              </p:nvCxnSpPr>
              <p:spPr>
                <a:xfrm flipV="1">
                  <a:off x="8726858" y="4770337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2" name="Straight Connector 521"/>
                <p:cNvCxnSpPr/>
                <p:nvPr/>
              </p:nvCxnSpPr>
              <p:spPr>
                <a:xfrm flipV="1">
                  <a:off x="8726858" y="4799651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23" name="Rounded Rectangle 522"/>
                <p:cNvSpPr/>
                <p:nvPr/>
              </p:nvSpPr>
              <p:spPr>
                <a:xfrm rot="5400000">
                  <a:off x="8533033" y="4870046"/>
                  <a:ext cx="220392" cy="68091"/>
                </a:xfrm>
                <a:prstGeom prst="roundRect">
                  <a:avLst>
                    <a:gd name="adj" fmla="val 46297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524" name="Rounded Rectangle 523"/>
                <p:cNvSpPr/>
                <p:nvPr/>
              </p:nvSpPr>
              <p:spPr>
                <a:xfrm rot="5400000">
                  <a:off x="8631076" y="4870046"/>
                  <a:ext cx="220392" cy="68091"/>
                </a:xfrm>
                <a:prstGeom prst="roundRect">
                  <a:avLst>
                    <a:gd name="adj" fmla="val 46297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525" name="Straight Connector 524"/>
                <p:cNvCxnSpPr/>
                <p:nvPr/>
              </p:nvCxnSpPr>
              <p:spPr>
                <a:xfrm>
                  <a:off x="8644545" y="4788713"/>
                  <a:ext cx="291114" cy="0"/>
                </a:xfrm>
                <a:prstGeom prst="line">
                  <a:avLst/>
                </a:prstGeom>
                <a:grpFill/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6" name="Straight Connector 525"/>
                <p:cNvCxnSpPr/>
                <p:nvPr/>
              </p:nvCxnSpPr>
              <p:spPr>
                <a:xfrm flipV="1">
                  <a:off x="8832645" y="4797326"/>
                  <a:ext cx="0" cy="197189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7" name="Straight Connector 526"/>
                <p:cNvCxnSpPr/>
                <p:nvPr/>
              </p:nvCxnSpPr>
              <p:spPr>
                <a:xfrm>
                  <a:off x="8629849" y="4978640"/>
                  <a:ext cx="434597" cy="0"/>
                </a:xfrm>
                <a:prstGeom prst="line">
                  <a:avLst/>
                </a:prstGeom>
                <a:grpFill/>
                <a:ln w="1905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8" name="Straight Connector 527"/>
                <p:cNvCxnSpPr/>
                <p:nvPr/>
              </p:nvCxnSpPr>
              <p:spPr>
                <a:xfrm flipV="1">
                  <a:off x="8979509" y="4876783"/>
                  <a:ext cx="105878" cy="1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9" name="Straight Connector 528"/>
                <p:cNvCxnSpPr/>
                <p:nvPr/>
              </p:nvCxnSpPr>
              <p:spPr>
                <a:xfrm flipV="1">
                  <a:off x="8979509" y="4879931"/>
                  <a:ext cx="0" cy="134357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0" name="Straight Connector 529"/>
                <p:cNvCxnSpPr/>
                <p:nvPr/>
              </p:nvCxnSpPr>
              <p:spPr>
                <a:xfrm>
                  <a:off x="8522658" y="4895920"/>
                  <a:ext cx="116880" cy="1191"/>
                </a:xfrm>
                <a:prstGeom prst="line">
                  <a:avLst/>
                </a:prstGeom>
                <a:grpFill/>
                <a:ln w="1905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1" name="Straight Connector 530"/>
                <p:cNvCxnSpPr/>
                <p:nvPr/>
              </p:nvCxnSpPr>
              <p:spPr>
                <a:xfrm>
                  <a:off x="8529072" y="5006574"/>
                  <a:ext cx="116880" cy="1191"/>
                </a:xfrm>
                <a:prstGeom prst="line">
                  <a:avLst/>
                </a:prstGeom>
                <a:grpFill/>
                <a:ln w="1905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2" name="Straight Connector 531"/>
                <p:cNvCxnSpPr/>
                <p:nvPr/>
              </p:nvCxnSpPr>
              <p:spPr>
                <a:xfrm flipV="1">
                  <a:off x="8480099" y="4709527"/>
                  <a:ext cx="0" cy="194564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33" name="Rectangle 532"/>
                <p:cNvSpPr/>
                <p:nvPr/>
              </p:nvSpPr>
              <p:spPr>
                <a:xfrm>
                  <a:off x="8755151" y="4532492"/>
                  <a:ext cx="45719" cy="102073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534" name="Rounded Rectangle 533"/>
                <p:cNvSpPr/>
                <p:nvPr/>
              </p:nvSpPr>
              <p:spPr>
                <a:xfrm>
                  <a:off x="9139572" y="4932950"/>
                  <a:ext cx="155887" cy="649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535" name="Trapezoid 534"/>
                <p:cNvSpPr/>
                <p:nvPr/>
              </p:nvSpPr>
              <p:spPr>
                <a:xfrm>
                  <a:off x="9162607" y="4948782"/>
                  <a:ext cx="45719" cy="71517"/>
                </a:xfrm>
                <a:prstGeom prst="trapezoid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536" name="Trapezoid 535"/>
                <p:cNvSpPr/>
                <p:nvPr/>
              </p:nvSpPr>
              <p:spPr>
                <a:xfrm>
                  <a:off x="9234262" y="4948781"/>
                  <a:ext cx="45719" cy="71517"/>
                </a:xfrm>
                <a:prstGeom prst="trapezoid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537" name="Straight Connector 536"/>
                <p:cNvCxnSpPr/>
                <p:nvPr/>
              </p:nvCxnSpPr>
              <p:spPr>
                <a:xfrm>
                  <a:off x="8899304" y="4913440"/>
                  <a:ext cx="324679" cy="0"/>
                </a:xfrm>
                <a:prstGeom prst="line">
                  <a:avLst/>
                </a:prstGeom>
                <a:grpFill/>
                <a:ln w="1905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38" name="Trapezoid 537"/>
                <p:cNvSpPr/>
                <p:nvPr/>
              </p:nvSpPr>
              <p:spPr>
                <a:xfrm>
                  <a:off x="9201124" y="4913440"/>
                  <a:ext cx="45719" cy="77854"/>
                </a:xfrm>
                <a:prstGeom prst="trapezoid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539" name="Straight Connector 538"/>
                <p:cNvCxnSpPr/>
                <p:nvPr/>
              </p:nvCxnSpPr>
              <p:spPr>
                <a:xfrm>
                  <a:off x="8581098" y="4856145"/>
                  <a:ext cx="236969" cy="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0" name="Straight Connector 539"/>
                <p:cNvCxnSpPr/>
                <p:nvPr/>
              </p:nvCxnSpPr>
              <p:spPr>
                <a:xfrm>
                  <a:off x="8577845" y="4929762"/>
                  <a:ext cx="236969" cy="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1" name="Straight Connector 540"/>
                <p:cNvCxnSpPr/>
                <p:nvPr/>
              </p:nvCxnSpPr>
              <p:spPr>
                <a:xfrm>
                  <a:off x="8577845" y="4980351"/>
                  <a:ext cx="236969" cy="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2" name="Straight Connector 541"/>
                <p:cNvCxnSpPr/>
                <p:nvPr/>
              </p:nvCxnSpPr>
              <p:spPr>
                <a:xfrm flipV="1">
                  <a:off x="8587512" y="4844995"/>
                  <a:ext cx="0" cy="179806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3" name="Straight Connector 542"/>
                <p:cNvCxnSpPr/>
                <p:nvPr/>
              </p:nvCxnSpPr>
              <p:spPr>
                <a:xfrm flipV="1">
                  <a:off x="8645952" y="4848068"/>
                  <a:ext cx="0" cy="179806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4" name="Straight Connector 543"/>
                <p:cNvCxnSpPr/>
                <p:nvPr/>
              </p:nvCxnSpPr>
              <p:spPr>
                <a:xfrm flipV="1">
                  <a:off x="8689979" y="4844995"/>
                  <a:ext cx="0" cy="179806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5" name="Straight Connector 544"/>
                <p:cNvCxnSpPr/>
                <p:nvPr/>
              </p:nvCxnSpPr>
              <p:spPr>
                <a:xfrm>
                  <a:off x="8586186" y="4845856"/>
                  <a:ext cx="203590" cy="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6" name="Straight Connector 545"/>
                <p:cNvCxnSpPr/>
                <p:nvPr/>
              </p:nvCxnSpPr>
              <p:spPr>
                <a:xfrm>
                  <a:off x="8377759" y="4980351"/>
                  <a:ext cx="170412" cy="0"/>
                </a:xfrm>
                <a:prstGeom prst="line">
                  <a:avLst/>
                </a:prstGeom>
                <a:grpFill/>
                <a:ln w="28575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7" name="Straight Connector 546"/>
                <p:cNvCxnSpPr/>
                <p:nvPr/>
              </p:nvCxnSpPr>
              <p:spPr>
                <a:xfrm>
                  <a:off x="9102267" y="4991294"/>
                  <a:ext cx="264907" cy="0"/>
                </a:xfrm>
                <a:prstGeom prst="line">
                  <a:avLst/>
                </a:prstGeom>
                <a:grpFill/>
                <a:ln w="28575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48" name="Snip Single Corner Rectangle 547"/>
                <p:cNvSpPr/>
                <p:nvPr/>
              </p:nvSpPr>
              <p:spPr>
                <a:xfrm>
                  <a:off x="9357011" y="4979082"/>
                  <a:ext cx="45719" cy="45719"/>
                </a:xfrm>
                <a:prstGeom prst="snip1Rect">
                  <a:avLst>
                    <a:gd name="adj" fmla="val 44121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549" name="Snip Single Corner Rectangle 548"/>
                <p:cNvSpPr/>
                <p:nvPr/>
              </p:nvSpPr>
              <p:spPr>
                <a:xfrm flipH="1">
                  <a:off x="8343834" y="4968569"/>
                  <a:ext cx="45719" cy="45719"/>
                </a:xfrm>
                <a:prstGeom prst="snip1Rect">
                  <a:avLst>
                    <a:gd name="adj" fmla="val 44121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550" name="Snip Same Side Corner Rectangle 549"/>
                <p:cNvSpPr/>
                <p:nvPr/>
              </p:nvSpPr>
              <p:spPr>
                <a:xfrm>
                  <a:off x="8948946" y="4971609"/>
                  <a:ext cx="45719" cy="45719"/>
                </a:xfrm>
                <a:prstGeom prst="snip2Same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551" name="Straight Connector 550"/>
                <p:cNvCxnSpPr/>
                <p:nvPr/>
              </p:nvCxnSpPr>
              <p:spPr>
                <a:xfrm>
                  <a:off x="8755531" y="5001588"/>
                  <a:ext cx="169670" cy="0"/>
                </a:xfrm>
                <a:prstGeom prst="line">
                  <a:avLst/>
                </a:prstGeom>
                <a:grpFill/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03" name="TextBox 502"/>
              <p:cNvSpPr txBox="1"/>
              <p:nvPr/>
            </p:nvSpPr>
            <p:spPr>
              <a:xfrm>
                <a:off x="8367931" y="2840775"/>
                <a:ext cx="1469172" cy="30042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solidFill>
                      <a:srgbClr val="FFFF00"/>
                    </a:solidFill>
                  </a:rPr>
                  <a:t>REFINERY DELIVERY</a:t>
                </a:r>
                <a:endParaRPr lang="en-US" sz="900" b="1" dirty="0">
                  <a:solidFill>
                    <a:srgbClr val="FFFF00"/>
                  </a:solidFill>
                </a:endParaRPr>
              </a:p>
            </p:txBody>
          </p:sp>
        </p:grpSp>
        <p:grpSp>
          <p:nvGrpSpPr>
            <p:cNvPr id="336" name="Group 335"/>
            <p:cNvGrpSpPr/>
            <p:nvPr/>
          </p:nvGrpSpPr>
          <p:grpSpPr>
            <a:xfrm>
              <a:off x="1298203" y="4213520"/>
              <a:ext cx="990029" cy="184558"/>
              <a:chOff x="0" y="0"/>
              <a:chExt cx="3324858" cy="619760"/>
            </a:xfrm>
            <a:solidFill>
              <a:schemeClr val="bg1"/>
            </a:solidFill>
          </p:grpSpPr>
          <p:sp>
            <p:nvSpPr>
              <p:cNvPr id="337" name="Freeform 336"/>
              <p:cNvSpPr/>
              <p:nvPr/>
            </p:nvSpPr>
            <p:spPr>
              <a:xfrm>
                <a:off x="0" y="87696"/>
                <a:ext cx="691983" cy="460406"/>
              </a:xfrm>
              <a:custGeom>
                <a:avLst/>
                <a:gdLst>
                  <a:gd name="connsiteX0" fmla="*/ 57150 w 481012"/>
                  <a:gd name="connsiteY0" fmla="*/ 200025 h 442913"/>
                  <a:gd name="connsiteX1" fmla="*/ 57150 w 481012"/>
                  <a:gd name="connsiteY1" fmla="*/ 373857 h 442913"/>
                  <a:gd name="connsiteX2" fmla="*/ 0 w 481012"/>
                  <a:gd name="connsiteY2" fmla="*/ 373857 h 442913"/>
                  <a:gd name="connsiteX3" fmla="*/ 0 w 481012"/>
                  <a:gd name="connsiteY3" fmla="*/ 442913 h 442913"/>
                  <a:gd name="connsiteX4" fmla="*/ 481012 w 481012"/>
                  <a:gd name="connsiteY4" fmla="*/ 442913 h 442913"/>
                  <a:gd name="connsiteX5" fmla="*/ 476250 w 481012"/>
                  <a:gd name="connsiteY5" fmla="*/ 0 h 442913"/>
                  <a:gd name="connsiteX6" fmla="*/ 247650 w 481012"/>
                  <a:gd name="connsiteY6" fmla="*/ 2382 h 442913"/>
                  <a:gd name="connsiteX7" fmla="*/ 285750 w 481012"/>
                  <a:gd name="connsiteY7" fmla="*/ 16669 h 442913"/>
                  <a:gd name="connsiteX8" fmla="*/ 242887 w 481012"/>
                  <a:gd name="connsiteY8" fmla="*/ 133350 h 442913"/>
                  <a:gd name="connsiteX9" fmla="*/ 88106 w 481012"/>
                  <a:gd name="connsiteY9" fmla="*/ 157163 h 442913"/>
                  <a:gd name="connsiteX10" fmla="*/ 57150 w 481012"/>
                  <a:gd name="connsiteY10" fmla="*/ 200025 h 442913"/>
                  <a:gd name="connsiteX0" fmla="*/ 57150 w 481012"/>
                  <a:gd name="connsiteY0" fmla="*/ 200025 h 442913"/>
                  <a:gd name="connsiteX1" fmla="*/ 57150 w 481012"/>
                  <a:gd name="connsiteY1" fmla="*/ 373857 h 442913"/>
                  <a:gd name="connsiteX2" fmla="*/ 21432 w 481012"/>
                  <a:gd name="connsiteY2" fmla="*/ 373857 h 442913"/>
                  <a:gd name="connsiteX3" fmla="*/ 0 w 481012"/>
                  <a:gd name="connsiteY3" fmla="*/ 442913 h 442913"/>
                  <a:gd name="connsiteX4" fmla="*/ 481012 w 481012"/>
                  <a:gd name="connsiteY4" fmla="*/ 442913 h 442913"/>
                  <a:gd name="connsiteX5" fmla="*/ 476250 w 481012"/>
                  <a:gd name="connsiteY5" fmla="*/ 0 h 442913"/>
                  <a:gd name="connsiteX6" fmla="*/ 247650 w 481012"/>
                  <a:gd name="connsiteY6" fmla="*/ 2382 h 442913"/>
                  <a:gd name="connsiteX7" fmla="*/ 285750 w 481012"/>
                  <a:gd name="connsiteY7" fmla="*/ 16669 h 442913"/>
                  <a:gd name="connsiteX8" fmla="*/ 242887 w 481012"/>
                  <a:gd name="connsiteY8" fmla="*/ 133350 h 442913"/>
                  <a:gd name="connsiteX9" fmla="*/ 88106 w 481012"/>
                  <a:gd name="connsiteY9" fmla="*/ 157163 h 442913"/>
                  <a:gd name="connsiteX10" fmla="*/ 57150 w 481012"/>
                  <a:gd name="connsiteY10" fmla="*/ 200025 h 442913"/>
                  <a:gd name="connsiteX0" fmla="*/ 38100 w 461962"/>
                  <a:gd name="connsiteY0" fmla="*/ 200025 h 442913"/>
                  <a:gd name="connsiteX1" fmla="*/ 38100 w 461962"/>
                  <a:gd name="connsiteY1" fmla="*/ 373857 h 442913"/>
                  <a:gd name="connsiteX2" fmla="*/ 2382 w 461962"/>
                  <a:gd name="connsiteY2" fmla="*/ 373857 h 442913"/>
                  <a:gd name="connsiteX3" fmla="*/ 0 w 461962"/>
                  <a:gd name="connsiteY3" fmla="*/ 442913 h 442913"/>
                  <a:gd name="connsiteX4" fmla="*/ 461962 w 461962"/>
                  <a:gd name="connsiteY4" fmla="*/ 442913 h 442913"/>
                  <a:gd name="connsiteX5" fmla="*/ 457200 w 461962"/>
                  <a:gd name="connsiteY5" fmla="*/ 0 h 442913"/>
                  <a:gd name="connsiteX6" fmla="*/ 228600 w 461962"/>
                  <a:gd name="connsiteY6" fmla="*/ 2382 h 442913"/>
                  <a:gd name="connsiteX7" fmla="*/ 266700 w 461962"/>
                  <a:gd name="connsiteY7" fmla="*/ 16669 h 442913"/>
                  <a:gd name="connsiteX8" fmla="*/ 223837 w 461962"/>
                  <a:gd name="connsiteY8" fmla="*/ 133350 h 442913"/>
                  <a:gd name="connsiteX9" fmla="*/ 69056 w 461962"/>
                  <a:gd name="connsiteY9" fmla="*/ 157163 h 442913"/>
                  <a:gd name="connsiteX10" fmla="*/ 38100 w 461962"/>
                  <a:gd name="connsiteY10" fmla="*/ 200025 h 442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61962" h="442913">
                    <a:moveTo>
                      <a:pt x="38100" y="200025"/>
                    </a:moveTo>
                    <a:lnTo>
                      <a:pt x="38100" y="373857"/>
                    </a:lnTo>
                    <a:lnTo>
                      <a:pt x="2382" y="373857"/>
                    </a:lnTo>
                    <a:lnTo>
                      <a:pt x="0" y="442913"/>
                    </a:lnTo>
                    <a:lnTo>
                      <a:pt x="461962" y="442913"/>
                    </a:lnTo>
                    <a:cubicBezTo>
                      <a:pt x="460375" y="295275"/>
                      <a:pt x="458787" y="147638"/>
                      <a:pt x="457200" y="0"/>
                    </a:cubicBezTo>
                    <a:lnTo>
                      <a:pt x="228600" y="2382"/>
                    </a:lnTo>
                    <a:lnTo>
                      <a:pt x="266700" y="16669"/>
                    </a:lnTo>
                    <a:lnTo>
                      <a:pt x="223837" y="133350"/>
                    </a:lnTo>
                    <a:lnTo>
                      <a:pt x="69056" y="157163"/>
                    </a:lnTo>
                    <a:lnTo>
                      <a:pt x="38100" y="200025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338" name="Rectangle 337"/>
              <p:cNvSpPr/>
              <p:nvPr/>
            </p:nvSpPr>
            <p:spPr>
              <a:xfrm>
                <a:off x="444834" y="452182"/>
                <a:ext cx="397213" cy="126064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339" name="Oval 338"/>
              <p:cNvSpPr/>
              <p:nvPr/>
            </p:nvSpPr>
            <p:spPr>
              <a:xfrm>
                <a:off x="162203" y="444367"/>
                <a:ext cx="175487" cy="175393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cxnSp>
            <p:nvCxnSpPr>
              <p:cNvPr id="340" name="Straight Connector 339"/>
              <p:cNvCxnSpPr/>
              <p:nvPr/>
            </p:nvCxnSpPr>
            <p:spPr>
              <a:xfrm flipV="1">
                <a:off x="722145" y="0"/>
                <a:ext cx="0" cy="476302"/>
              </a:xfrm>
              <a:prstGeom prst="lin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1" name="Rectangle 340"/>
              <p:cNvSpPr/>
              <p:nvPr/>
            </p:nvSpPr>
            <p:spPr>
              <a:xfrm>
                <a:off x="1054686" y="54252"/>
                <a:ext cx="2226119" cy="342835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342" name="Rectangle 341"/>
              <p:cNvSpPr/>
              <p:nvPr/>
            </p:nvSpPr>
            <p:spPr>
              <a:xfrm>
                <a:off x="1432796" y="361880"/>
                <a:ext cx="1718367" cy="105233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 dirty="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 dirty="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343" name="Oval 342"/>
              <p:cNvSpPr/>
              <p:nvPr/>
            </p:nvSpPr>
            <p:spPr>
              <a:xfrm>
                <a:off x="1006005" y="444367"/>
                <a:ext cx="175487" cy="175393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344" name="Oval 343"/>
              <p:cNvSpPr/>
              <p:nvPr/>
            </p:nvSpPr>
            <p:spPr>
              <a:xfrm>
                <a:off x="1256936" y="444367"/>
                <a:ext cx="175487" cy="175393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345" name="Rectangle 344"/>
              <p:cNvSpPr/>
              <p:nvPr/>
            </p:nvSpPr>
            <p:spPr>
              <a:xfrm>
                <a:off x="613576" y="439299"/>
                <a:ext cx="884072" cy="105233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346" name="Rectangle 345"/>
              <p:cNvSpPr/>
              <p:nvPr/>
            </p:nvSpPr>
            <p:spPr>
              <a:xfrm>
                <a:off x="897259" y="390516"/>
                <a:ext cx="600389" cy="124699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347" name="Oval 346"/>
              <p:cNvSpPr/>
              <p:nvPr/>
            </p:nvSpPr>
            <p:spPr>
              <a:xfrm>
                <a:off x="2673479" y="444367"/>
                <a:ext cx="175487" cy="175393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348" name="Oval 347"/>
              <p:cNvSpPr/>
              <p:nvPr/>
            </p:nvSpPr>
            <p:spPr>
              <a:xfrm>
                <a:off x="2949788" y="444367"/>
                <a:ext cx="175487" cy="175393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349" name="Rectangle 348"/>
              <p:cNvSpPr/>
              <p:nvPr/>
            </p:nvSpPr>
            <p:spPr>
              <a:xfrm>
                <a:off x="2618168" y="369259"/>
                <a:ext cx="600389" cy="124699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350" name="Rectangle 349"/>
              <p:cNvSpPr/>
              <p:nvPr/>
            </p:nvSpPr>
            <p:spPr>
              <a:xfrm>
                <a:off x="3155707" y="409979"/>
                <a:ext cx="169151" cy="105233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cxnSp>
            <p:nvCxnSpPr>
              <p:cNvPr id="351" name="Straight Connector 350"/>
              <p:cNvCxnSpPr/>
              <p:nvPr/>
            </p:nvCxnSpPr>
            <p:spPr>
              <a:xfrm flipV="1">
                <a:off x="2233421" y="4640"/>
                <a:ext cx="0" cy="477128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2" name="Straight Connector 351"/>
              <p:cNvCxnSpPr/>
              <p:nvPr/>
            </p:nvCxnSpPr>
            <p:spPr>
              <a:xfrm flipV="1">
                <a:off x="2119260" y="4640"/>
                <a:ext cx="0" cy="477128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3" name="Rectangle 352"/>
              <p:cNvSpPr/>
              <p:nvPr/>
            </p:nvSpPr>
            <p:spPr>
              <a:xfrm>
                <a:off x="2090475" y="32328"/>
                <a:ext cx="173944" cy="105233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cxnSp>
            <p:nvCxnSpPr>
              <p:cNvPr id="354" name="Straight Connector 353"/>
              <p:cNvCxnSpPr/>
              <p:nvPr/>
            </p:nvCxnSpPr>
            <p:spPr>
              <a:xfrm>
                <a:off x="2021230" y="21365"/>
                <a:ext cx="312434" cy="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5" name="Rectangle 354"/>
              <p:cNvSpPr/>
              <p:nvPr/>
            </p:nvSpPr>
            <p:spPr>
              <a:xfrm>
                <a:off x="700027" y="96129"/>
                <a:ext cx="67022" cy="313047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100">
                  <a:effectLst/>
                  <a:ea typeface="Cambria" charset="0"/>
                  <a:cs typeface="Times New Roman" charset="0"/>
                </a:endParaRPr>
              </a:p>
            </p:txBody>
          </p:sp>
        </p:grpSp>
        <p:grpSp>
          <p:nvGrpSpPr>
            <p:cNvPr id="327" name="Group 326"/>
            <p:cNvGrpSpPr/>
            <p:nvPr/>
          </p:nvGrpSpPr>
          <p:grpSpPr>
            <a:xfrm>
              <a:off x="4603669" y="4163714"/>
              <a:ext cx="905420" cy="294921"/>
              <a:chOff x="0" y="0"/>
              <a:chExt cx="1335715" cy="435292"/>
            </a:xfrm>
            <a:solidFill>
              <a:schemeClr val="bg1"/>
            </a:solidFill>
          </p:grpSpPr>
          <p:grpSp>
            <p:nvGrpSpPr>
              <p:cNvPr id="568" name="Group 567"/>
              <p:cNvGrpSpPr/>
              <p:nvPr/>
            </p:nvGrpSpPr>
            <p:grpSpPr>
              <a:xfrm>
                <a:off x="0" y="370704"/>
                <a:ext cx="1335710" cy="64588"/>
                <a:chOff x="0" y="370704"/>
                <a:chExt cx="1210426" cy="54292"/>
              </a:xfrm>
              <a:grpFill/>
            </p:grpSpPr>
            <p:sp>
              <p:nvSpPr>
                <p:cNvPr id="580" name="Oval 579"/>
                <p:cNvSpPr/>
                <p:nvPr/>
              </p:nvSpPr>
              <p:spPr>
                <a:xfrm>
                  <a:off x="37062" y="379277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sp>
              <p:nvSpPr>
                <p:cNvPr id="581" name="Oval 580"/>
                <p:cNvSpPr/>
                <p:nvPr/>
              </p:nvSpPr>
              <p:spPr>
                <a:xfrm>
                  <a:off x="113222" y="379277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sp>
              <p:nvSpPr>
                <p:cNvPr id="582" name="Oval 581"/>
                <p:cNvSpPr/>
                <p:nvPr/>
              </p:nvSpPr>
              <p:spPr>
                <a:xfrm>
                  <a:off x="1044105" y="379277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sp>
              <p:nvSpPr>
                <p:cNvPr id="583" name="Oval 582"/>
                <p:cNvSpPr/>
                <p:nvPr/>
              </p:nvSpPr>
              <p:spPr>
                <a:xfrm>
                  <a:off x="1120265" y="379277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cxnSp>
              <p:nvCxnSpPr>
                <p:cNvPr id="584" name="Straight Connector 583"/>
                <p:cNvCxnSpPr/>
                <p:nvPr/>
              </p:nvCxnSpPr>
              <p:spPr>
                <a:xfrm>
                  <a:off x="0" y="370704"/>
                  <a:ext cx="1210426" cy="0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5" name="Straight Connector 584"/>
                <p:cNvCxnSpPr/>
                <p:nvPr/>
              </p:nvCxnSpPr>
              <p:spPr>
                <a:xfrm>
                  <a:off x="136082" y="379277"/>
                  <a:ext cx="930883" cy="0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6" name="Straight Connector 585"/>
                <p:cNvCxnSpPr/>
                <p:nvPr/>
              </p:nvCxnSpPr>
              <p:spPr>
                <a:xfrm>
                  <a:off x="1061838" y="384515"/>
                  <a:ext cx="97368" cy="0"/>
                </a:xfrm>
                <a:prstGeom prst="line">
                  <a:avLst/>
                </a:prstGeom>
                <a:grpFill/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7" name="Straight Connector 586"/>
                <p:cNvCxnSpPr/>
                <p:nvPr/>
              </p:nvCxnSpPr>
              <p:spPr>
                <a:xfrm>
                  <a:off x="51736" y="388235"/>
                  <a:ext cx="97368" cy="0"/>
                </a:xfrm>
                <a:prstGeom prst="line">
                  <a:avLst/>
                </a:prstGeom>
                <a:grpFill/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69" name="Rectangle 568"/>
              <p:cNvSpPr/>
              <p:nvPr/>
            </p:nvSpPr>
            <p:spPr>
              <a:xfrm>
                <a:off x="91348" y="76200"/>
                <a:ext cx="1134121" cy="288550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100">
                  <a:effectLst/>
                  <a:ea typeface="Cambria" charset="0"/>
                  <a:cs typeface="Times New Roman" charset="0"/>
                </a:endParaRPr>
              </a:p>
            </p:txBody>
          </p:sp>
          <p:sp>
            <p:nvSpPr>
              <p:cNvPr id="570" name="Oval 569"/>
              <p:cNvSpPr/>
              <p:nvPr/>
            </p:nvSpPr>
            <p:spPr>
              <a:xfrm>
                <a:off x="1149270" y="76200"/>
                <a:ext cx="152400" cy="288550"/>
              </a:xfrm>
              <a:prstGeom prst="ellipse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100">
                  <a:effectLst/>
                  <a:ea typeface="Cambria" charset="0"/>
                  <a:cs typeface="Times New Roman" charset="0"/>
                </a:endParaRPr>
              </a:p>
            </p:txBody>
          </p:sp>
          <p:sp>
            <p:nvSpPr>
              <p:cNvPr id="571" name="Oval 570"/>
              <p:cNvSpPr/>
              <p:nvPr/>
            </p:nvSpPr>
            <p:spPr>
              <a:xfrm>
                <a:off x="26970" y="76200"/>
                <a:ext cx="152400" cy="288550"/>
              </a:xfrm>
              <a:prstGeom prst="ellipse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100">
                  <a:effectLst/>
                  <a:ea typeface="Cambria" charset="0"/>
                  <a:cs typeface="Times New Roman" charset="0"/>
                </a:endParaRPr>
              </a:p>
            </p:txBody>
          </p:sp>
          <p:cxnSp>
            <p:nvCxnSpPr>
              <p:cNvPr id="572" name="Straight Connector 571"/>
              <p:cNvCxnSpPr/>
              <p:nvPr/>
            </p:nvCxnSpPr>
            <p:spPr>
              <a:xfrm flipV="1">
                <a:off x="621505" y="49006"/>
                <a:ext cx="0" cy="359091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3" name="Straight Connector 572"/>
              <p:cNvCxnSpPr/>
              <p:nvPr/>
            </p:nvCxnSpPr>
            <p:spPr>
              <a:xfrm flipV="1">
                <a:off x="700711" y="49006"/>
                <a:ext cx="0" cy="359091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4" name="Rectangle 573"/>
              <p:cNvSpPr/>
              <p:nvPr/>
            </p:nvSpPr>
            <p:spPr>
              <a:xfrm>
                <a:off x="636426" y="52768"/>
                <a:ext cx="45719" cy="76200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100">
                  <a:effectLst/>
                  <a:ea typeface="Cambria" charset="0"/>
                  <a:cs typeface="Times New Roman" charset="0"/>
                </a:endParaRPr>
              </a:p>
            </p:txBody>
          </p:sp>
          <p:cxnSp>
            <p:nvCxnSpPr>
              <p:cNvPr id="575" name="Straight Connector 574"/>
              <p:cNvCxnSpPr/>
              <p:nvPr/>
            </p:nvCxnSpPr>
            <p:spPr>
              <a:xfrm>
                <a:off x="587893" y="0"/>
                <a:ext cx="145133" cy="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6" name="Straight Connector 575"/>
              <p:cNvCxnSpPr/>
              <p:nvPr/>
            </p:nvCxnSpPr>
            <p:spPr>
              <a:xfrm>
                <a:off x="731475" y="0"/>
                <a:ext cx="0" cy="22860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7" name="Straight Connector 576"/>
              <p:cNvCxnSpPr/>
              <p:nvPr/>
            </p:nvCxnSpPr>
            <p:spPr>
              <a:xfrm>
                <a:off x="591219" y="0"/>
                <a:ext cx="0" cy="22860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8" name="Straight Connector 577"/>
              <p:cNvCxnSpPr/>
              <p:nvPr/>
            </p:nvCxnSpPr>
            <p:spPr>
              <a:xfrm flipV="1">
                <a:off x="1335715" y="228600"/>
                <a:ext cx="0" cy="142104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9" name="Straight Connector 578"/>
              <p:cNvCxnSpPr/>
              <p:nvPr/>
            </p:nvCxnSpPr>
            <p:spPr>
              <a:xfrm flipV="1">
                <a:off x="0" y="220475"/>
                <a:ext cx="0" cy="150229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60" name="TextBox 759">
            <a:hlinkClick r:id="rId2" action="ppaction://hlinksldjump"/>
          </p:cNvPr>
          <p:cNvSpPr txBox="1"/>
          <p:nvPr/>
        </p:nvSpPr>
        <p:spPr>
          <a:xfrm>
            <a:off x="-15883" y="953513"/>
            <a:ext cx="14503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/>
              <a:t>Crude Logistics</a:t>
            </a:r>
          </a:p>
          <a:p>
            <a:pPr algn="ctr"/>
            <a:r>
              <a:rPr lang="en-US" sz="1600" b="1" dirty="0" smtClean="0"/>
              <a:t>1974-2005</a:t>
            </a:r>
            <a:endParaRPr lang="en-US" sz="1600" b="1" dirty="0"/>
          </a:p>
        </p:txBody>
      </p:sp>
      <p:sp>
        <p:nvSpPr>
          <p:cNvPr id="761" name="TextBox 760"/>
          <p:cNvSpPr txBox="1"/>
          <p:nvPr/>
        </p:nvSpPr>
        <p:spPr>
          <a:xfrm>
            <a:off x="52786" y="3337760"/>
            <a:ext cx="14503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/>
              <a:t>Crude Logistics</a:t>
            </a:r>
          </a:p>
          <a:p>
            <a:pPr algn="ctr"/>
            <a:r>
              <a:rPr lang="en-US" sz="1600" b="1" dirty="0" smtClean="0"/>
              <a:t>2005-2016</a:t>
            </a:r>
            <a:endParaRPr lang="en-US" sz="1600" b="1" dirty="0"/>
          </a:p>
        </p:txBody>
      </p:sp>
      <p:sp>
        <p:nvSpPr>
          <p:cNvPr id="560" name="TextBox 559">
            <a:hlinkClick r:id="rId2" action="ppaction://hlinksldjump"/>
          </p:cNvPr>
          <p:cNvSpPr txBox="1"/>
          <p:nvPr/>
        </p:nvSpPr>
        <p:spPr>
          <a:xfrm>
            <a:off x="5678147" y="963187"/>
            <a:ext cx="19975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i="1" dirty="0" smtClean="0">
                <a:solidFill>
                  <a:srgbClr val="0D67AD"/>
                </a:solidFill>
              </a:rPr>
              <a:t>Business Allegro was originally </a:t>
            </a:r>
            <a:r>
              <a:rPr lang="en-US" sz="1600" b="1" i="1" smtClean="0">
                <a:solidFill>
                  <a:srgbClr val="0D67AD"/>
                </a:solidFill>
              </a:rPr>
              <a:t>built for</a:t>
            </a:r>
            <a:endParaRPr lang="en-US" sz="1600" b="1" i="1" dirty="0">
              <a:solidFill>
                <a:srgbClr val="0D67AD"/>
              </a:solidFill>
            </a:endParaRPr>
          </a:p>
        </p:txBody>
      </p:sp>
      <p:sp>
        <p:nvSpPr>
          <p:cNvPr id="561" name="TextBox 560">
            <a:hlinkClick r:id="rId2" action="ppaction://hlinksldjump"/>
          </p:cNvPr>
          <p:cNvSpPr txBox="1"/>
          <p:nvPr/>
        </p:nvSpPr>
        <p:spPr>
          <a:xfrm>
            <a:off x="7393838" y="3232734"/>
            <a:ext cx="19975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i="1" dirty="0" smtClean="0">
                <a:solidFill>
                  <a:srgbClr val="0D67AD"/>
                </a:solidFill>
              </a:rPr>
              <a:t>Current</a:t>
            </a:r>
          </a:p>
          <a:p>
            <a:pPr algn="ctr"/>
            <a:r>
              <a:rPr lang="en-US" sz="1600" b="1" i="1" dirty="0" smtClean="0">
                <a:solidFill>
                  <a:srgbClr val="0D67AD"/>
                </a:solidFill>
              </a:rPr>
              <a:t>Customer Base</a:t>
            </a:r>
          </a:p>
          <a:p>
            <a:pPr algn="ctr"/>
            <a:r>
              <a:rPr lang="en-US" sz="1600" b="1" i="1" dirty="0" smtClean="0">
                <a:solidFill>
                  <a:srgbClr val="0D67AD"/>
                </a:solidFill>
              </a:rPr>
              <a:t>Business</a:t>
            </a:r>
            <a:endParaRPr lang="en-US" sz="1600" b="1" i="1" dirty="0">
              <a:solidFill>
                <a:srgbClr val="0D67A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2593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479" y="229679"/>
            <a:ext cx="7772400" cy="548879"/>
          </a:xfrm>
        </p:spPr>
        <p:txBody>
          <a:bodyPr/>
          <a:lstStyle/>
          <a:p>
            <a:r>
              <a:rPr lang="en-US" sz="2400" dirty="0" smtClean="0"/>
              <a:t>5 Questions - Part 2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888521"/>
            <a:ext cx="8125691" cy="3740629"/>
          </a:xfrm>
        </p:spPr>
        <p:txBody>
          <a:bodyPr/>
          <a:lstStyle/>
          <a:p>
            <a:pPr marL="514350" indent="-514350">
              <a:buAutoNum type="arabicPeriod" startAt="3"/>
            </a:pPr>
            <a:r>
              <a:rPr lang="en-US" sz="2400" b="1" i="1" dirty="0" smtClean="0"/>
              <a:t>Where is West Texas Intermediate Oil  </a:t>
            </a:r>
            <a:r>
              <a:rPr lang="en-US" sz="2400" b="1" i="1" dirty="0"/>
              <a:t>d</a:t>
            </a:r>
            <a:r>
              <a:rPr lang="en-US" sz="2400" b="1" i="1" dirty="0" smtClean="0"/>
              <a:t>elivered and priced?   </a:t>
            </a:r>
            <a:r>
              <a:rPr lang="en-US" sz="2400" b="1" i="1" dirty="0" smtClean="0">
                <a:solidFill>
                  <a:srgbClr val="165699"/>
                </a:solidFill>
              </a:rPr>
              <a:t>Cushing Oklahoma.</a:t>
            </a:r>
          </a:p>
          <a:p>
            <a:pPr marL="514350" indent="-514350">
              <a:buAutoNum type="arabicPeriod" startAt="3"/>
            </a:pPr>
            <a:endParaRPr lang="en-US" sz="2400" b="1" i="1" dirty="0" smtClean="0"/>
          </a:p>
          <a:p>
            <a:pPr marL="514350" indent="-514350">
              <a:buAutoNum type="arabicPeriod" startAt="3"/>
            </a:pPr>
            <a:endParaRPr lang="en-US" sz="2400" b="1" i="1" dirty="0"/>
          </a:p>
          <a:p>
            <a:pPr marL="514350" indent="-514350">
              <a:buAutoNum type="arabicPeriod" startAt="3"/>
            </a:pPr>
            <a:r>
              <a:rPr lang="en-US" sz="2400" b="1" i="1" dirty="0" smtClean="0"/>
              <a:t>What are the outputs of a oil well?   </a:t>
            </a:r>
            <a:r>
              <a:rPr lang="en-US" sz="2400" b="1" i="1" dirty="0" smtClean="0">
                <a:solidFill>
                  <a:srgbClr val="165699"/>
                </a:solidFill>
              </a:rPr>
              <a:t>Gas, Condensate, Oil &amp; Water.</a:t>
            </a:r>
          </a:p>
          <a:p>
            <a:pPr marL="514350" indent="-514350">
              <a:buAutoNum type="arabicPeriod" startAt="3"/>
            </a:pPr>
            <a:endParaRPr lang="en-US" sz="2400" b="1" i="1" dirty="0" smtClean="0"/>
          </a:p>
          <a:p>
            <a:pPr marL="514350" indent="-514350">
              <a:buAutoNum type="arabicPeriod" startAt="3"/>
            </a:pPr>
            <a:endParaRPr lang="en-US" sz="2400" b="1" i="1" dirty="0"/>
          </a:p>
          <a:p>
            <a:pPr marL="514350" indent="-514350">
              <a:buAutoNum type="arabicPeriod" startAt="3"/>
            </a:pPr>
            <a:r>
              <a:rPr lang="en-US" sz="2400" b="1" i="1" dirty="0" smtClean="0"/>
              <a:t>How many gallons are in a </a:t>
            </a:r>
            <a:r>
              <a:rPr lang="en-US" sz="2400" b="1" i="1" dirty="0" err="1" smtClean="0"/>
              <a:t>Bbl</a:t>
            </a:r>
            <a:r>
              <a:rPr lang="en-US" sz="2400" b="1" i="1" dirty="0" smtClean="0"/>
              <a:t> of crude oil?</a:t>
            </a:r>
            <a:endParaRPr lang="en-US" sz="2400" b="1" i="1" dirty="0"/>
          </a:p>
        </p:txBody>
      </p:sp>
      <p:sp>
        <p:nvSpPr>
          <p:cNvPr id="9" name="TextBox 8">
            <a:hlinkClick r:id="rId2" action="ppaction://hlinksldjump"/>
          </p:cNvPr>
          <p:cNvSpPr txBox="1"/>
          <p:nvPr/>
        </p:nvSpPr>
        <p:spPr>
          <a:xfrm>
            <a:off x="6716482" y="3484394"/>
            <a:ext cx="1082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Hyperlink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63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85800" y="1"/>
            <a:ext cx="7772400" cy="542260"/>
          </a:xfrm>
        </p:spPr>
        <p:txBody>
          <a:bodyPr/>
          <a:lstStyle/>
          <a:p>
            <a:r>
              <a:rPr lang="en-US" sz="2800" dirty="0" smtClean="0"/>
              <a:t>Crude Logistics Evolution 2016-Future</a:t>
            </a:r>
            <a:endParaRPr lang="en-US" sz="2800" dirty="0"/>
          </a:p>
        </p:txBody>
      </p:sp>
      <p:grpSp>
        <p:nvGrpSpPr>
          <p:cNvPr id="560" name="Group 559"/>
          <p:cNvGrpSpPr/>
          <p:nvPr/>
        </p:nvGrpSpPr>
        <p:grpSpPr>
          <a:xfrm>
            <a:off x="247838" y="4012478"/>
            <a:ext cx="8894566" cy="1132048"/>
            <a:chOff x="183337" y="2910484"/>
            <a:chExt cx="11655049" cy="1483386"/>
          </a:xfrm>
        </p:grpSpPr>
        <p:grpSp>
          <p:nvGrpSpPr>
            <p:cNvPr id="561" name="Group 560"/>
            <p:cNvGrpSpPr/>
            <p:nvPr/>
          </p:nvGrpSpPr>
          <p:grpSpPr>
            <a:xfrm>
              <a:off x="183337" y="2910484"/>
              <a:ext cx="1471470" cy="1473483"/>
              <a:chOff x="1521849" y="418877"/>
              <a:chExt cx="1837275" cy="1839788"/>
            </a:xfrm>
          </p:grpSpPr>
          <p:grpSp>
            <p:nvGrpSpPr>
              <p:cNvPr id="1114" name="Group 1113"/>
              <p:cNvGrpSpPr/>
              <p:nvPr/>
            </p:nvGrpSpPr>
            <p:grpSpPr>
              <a:xfrm>
                <a:off x="1521849" y="418877"/>
                <a:ext cx="1837275" cy="1839788"/>
                <a:chOff x="2946481" y="2309957"/>
                <a:chExt cx="1837275" cy="1839788"/>
              </a:xfrm>
            </p:grpSpPr>
            <p:grpSp>
              <p:nvGrpSpPr>
                <p:cNvPr id="1135" name="Group 1134"/>
                <p:cNvGrpSpPr/>
                <p:nvPr/>
              </p:nvGrpSpPr>
              <p:grpSpPr>
                <a:xfrm>
                  <a:off x="2946481" y="2309957"/>
                  <a:ext cx="1837275" cy="1839788"/>
                  <a:chOff x="2946481" y="2309957"/>
                  <a:chExt cx="1837275" cy="1839788"/>
                </a:xfrm>
              </p:grpSpPr>
              <p:sp>
                <p:nvSpPr>
                  <p:cNvPr id="1138" name="Oval 1137"/>
                  <p:cNvSpPr/>
                  <p:nvPr/>
                </p:nvSpPr>
                <p:spPr>
                  <a:xfrm>
                    <a:off x="2946481" y="3188369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139" name="Oval 1138"/>
                  <p:cNvSpPr/>
                  <p:nvPr/>
                </p:nvSpPr>
                <p:spPr>
                  <a:xfrm rot="5400000">
                    <a:off x="3759817" y="2373777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140" name="Rectangle 1139"/>
                  <p:cNvSpPr/>
                  <p:nvPr/>
                </p:nvSpPr>
                <p:spPr>
                  <a:xfrm>
                    <a:off x="3262964" y="2627697"/>
                    <a:ext cx="1414914" cy="1414914"/>
                  </a:xfrm>
                  <a:prstGeom prst="rect">
                    <a:avLst/>
                  </a:prstGeom>
                  <a:solidFill>
                    <a:srgbClr val="062C49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141" name="Oval 1140"/>
                  <p:cNvSpPr/>
                  <p:nvPr/>
                </p:nvSpPr>
                <p:spPr>
                  <a:xfrm>
                    <a:off x="4362547" y="3188369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142" name="Oval 1141"/>
                  <p:cNvSpPr/>
                  <p:nvPr/>
                </p:nvSpPr>
                <p:spPr>
                  <a:xfrm rot="5400000">
                    <a:off x="3759817" y="3792356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136" name="Rectangle 1135"/>
                <p:cNvSpPr/>
                <p:nvPr/>
              </p:nvSpPr>
              <p:spPr>
                <a:xfrm>
                  <a:off x="3247435" y="3213100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37" name="Rectangle 1136"/>
                <p:cNvSpPr/>
                <p:nvPr/>
              </p:nvSpPr>
              <p:spPr>
                <a:xfrm rot="5400000">
                  <a:off x="3953966" y="2514928"/>
                  <a:ext cx="45719" cy="244476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115" name="Group 1114"/>
              <p:cNvGrpSpPr/>
              <p:nvPr/>
            </p:nvGrpSpPr>
            <p:grpSpPr>
              <a:xfrm>
                <a:off x="2149296" y="1107942"/>
                <a:ext cx="789194" cy="677944"/>
                <a:chOff x="1335090" y="0"/>
                <a:chExt cx="990600" cy="850983"/>
              </a:xfrm>
              <a:solidFill>
                <a:srgbClr val="FFFF00"/>
              </a:solidFill>
            </p:grpSpPr>
            <p:sp>
              <p:nvSpPr>
                <p:cNvPr id="1117" name="Rectangle 1116"/>
                <p:cNvSpPr/>
                <p:nvPr/>
              </p:nvSpPr>
              <p:spPr>
                <a:xfrm>
                  <a:off x="1335090" y="805264"/>
                  <a:ext cx="990600" cy="45719"/>
                </a:xfrm>
                <a:prstGeom prst="rect">
                  <a:avLst/>
                </a:prstGeom>
                <a:grpFill/>
                <a:ln w="3175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cxnSp>
              <p:nvCxnSpPr>
                <p:cNvPr id="1118" name="Straight Connector 1117"/>
                <p:cNvCxnSpPr/>
                <p:nvPr/>
              </p:nvCxnSpPr>
              <p:spPr>
                <a:xfrm flipV="1">
                  <a:off x="1639890" y="197094"/>
                  <a:ext cx="76200" cy="631029"/>
                </a:xfrm>
                <a:prstGeom prst="line">
                  <a:avLst/>
                </a:prstGeom>
                <a:grpFill/>
                <a:ln w="381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9" name="Straight Connector 1118"/>
                <p:cNvCxnSpPr/>
                <p:nvPr/>
              </p:nvCxnSpPr>
              <p:spPr>
                <a:xfrm flipH="1" flipV="1">
                  <a:off x="1754190" y="197093"/>
                  <a:ext cx="76200" cy="608171"/>
                </a:xfrm>
                <a:prstGeom prst="line">
                  <a:avLst/>
                </a:prstGeom>
                <a:grpFill/>
                <a:ln w="381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0" name="Straight Connector 1119"/>
                <p:cNvCxnSpPr/>
                <p:nvPr/>
              </p:nvCxnSpPr>
              <p:spPr>
                <a:xfrm>
                  <a:off x="1677990" y="514566"/>
                  <a:ext cx="123302" cy="1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21" name="Freeform 1120"/>
                <p:cNvSpPr/>
                <p:nvPr/>
              </p:nvSpPr>
              <p:spPr>
                <a:xfrm>
                  <a:off x="1391560" y="0"/>
                  <a:ext cx="191860" cy="394184"/>
                </a:xfrm>
                <a:custGeom>
                  <a:avLst/>
                  <a:gdLst>
                    <a:gd name="connsiteX0" fmla="*/ 90435 w 276330"/>
                    <a:gd name="connsiteY0" fmla="*/ 492369 h 567732"/>
                    <a:gd name="connsiteX1" fmla="*/ 276330 w 276330"/>
                    <a:gd name="connsiteY1" fmla="*/ 10048 h 567732"/>
                    <a:gd name="connsiteX2" fmla="*/ 200967 w 276330"/>
                    <a:gd name="connsiteY2" fmla="*/ 0 h 567732"/>
                    <a:gd name="connsiteX3" fmla="*/ 135653 w 276330"/>
                    <a:gd name="connsiteY3" fmla="*/ 15072 h 567732"/>
                    <a:gd name="connsiteX4" fmla="*/ 75363 w 276330"/>
                    <a:gd name="connsiteY4" fmla="*/ 55266 h 567732"/>
                    <a:gd name="connsiteX5" fmla="*/ 40193 w 276330"/>
                    <a:gd name="connsiteY5" fmla="*/ 115556 h 567732"/>
                    <a:gd name="connsiteX6" fmla="*/ 15073 w 276330"/>
                    <a:gd name="connsiteY6" fmla="*/ 185894 h 567732"/>
                    <a:gd name="connsiteX7" fmla="*/ 0 w 276330"/>
                    <a:gd name="connsiteY7" fmla="*/ 432079 h 567732"/>
                    <a:gd name="connsiteX8" fmla="*/ 0 w 276330"/>
                    <a:gd name="connsiteY8" fmla="*/ 542611 h 567732"/>
                    <a:gd name="connsiteX9" fmla="*/ 0 w 276330"/>
                    <a:gd name="connsiteY9" fmla="*/ 542611 h 567732"/>
                    <a:gd name="connsiteX10" fmla="*/ 30145 w 276330"/>
                    <a:gd name="connsiteY10" fmla="*/ 567732 h 567732"/>
                    <a:gd name="connsiteX11" fmla="*/ 65314 w 276330"/>
                    <a:gd name="connsiteY11" fmla="*/ 547635 h 567732"/>
                    <a:gd name="connsiteX12" fmla="*/ 90435 w 276330"/>
                    <a:gd name="connsiteY12" fmla="*/ 492369 h 567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76330" h="567732">
                      <a:moveTo>
                        <a:pt x="90435" y="492369"/>
                      </a:moveTo>
                      <a:lnTo>
                        <a:pt x="276330" y="10048"/>
                      </a:lnTo>
                      <a:lnTo>
                        <a:pt x="200967" y="0"/>
                      </a:lnTo>
                      <a:lnTo>
                        <a:pt x="135653" y="15072"/>
                      </a:lnTo>
                      <a:lnTo>
                        <a:pt x="75363" y="55266"/>
                      </a:lnTo>
                      <a:lnTo>
                        <a:pt x="40193" y="115556"/>
                      </a:lnTo>
                      <a:lnTo>
                        <a:pt x="15073" y="185894"/>
                      </a:lnTo>
                      <a:lnTo>
                        <a:pt x="0" y="432079"/>
                      </a:lnTo>
                      <a:lnTo>
                        <a:pt x="0" y="542611"/>
                      </a:lnTo>
                      <a:lnTo>
                        <a:pt x="0" y="542611"/>
                      </a:lnTo>
                      <a:lnTo>
                        <a:pt x="30145" y="567732"/>
                      </a:lnTo>
                      <a:lnTo>
                        <a:pt x="65314" y="547635"/>
                      </a:lnTo>
                      <a:lnTo>
                        <a:pt x="90435" y="492369"/>
                      </a:lnTo>
                      <a:close/>
                    </a:path>
                  </a:pathLst>
                </a:custGeom>
                <a:grpFill/>
                <a:ln w="3175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cxnSp>
              <p:nvCxnSpPr>
                <p:cNvPr id="1122" name="Straight Connector 1121"/>
                <p:cNvCxnSpPr/>
                <p:nvPr/>
              </p:nvCxnSpPr>
              <p:spPr>
                <a:xfrm>
                  <a:off x="1487490" y="149490"/>
                  <a:ext cx="685800" cy="252797"/>
                </a:xfrm>
                <a:prstGeom prst="line">
                  <a:avLst/>
                </a:prstGeom>
                <a:grpFill/>
                <a:ln w="762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23" name="Rectangle 1122"/>
                <p:cNvSpPr/>
                <p:nvPr/>
              </p:nvSpPr>
              <p:spPr>
                <a:xfrm>
                  <a:off x="1713242" y="207569"/>
                  <a:ext cx="45719" cy="45719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cxnSp>
              <p:nvCxnSpPr>
                <p:cNvPr id="1124" name="Straight Connector 1123"/>
                <p:cNvCxnSpPr/>
                <p:nvPr/>
              </p:nvCxnSpPr>
              <p:spPr>
                <a:xfrm>
                  <a:off x="1411290" y="366351"/>
                  <a:ext cx="0" cy="409341"/>
                </a:xfrm>
                <a:prstGeom prst="line">
                  <a:avLst/>
                </a:prstGeom>
                <a:grpFill/>
                <a:ln w="28575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5" name="Straight Connector 1124"/>
                <p:cNvCxnSpPr/>
                <p:nvPr/>
              </p:nvCxnSpPr>
              <p:spPr>
                <a:xfrm flipV="1">
                  <a:off x="1411290" y="746746"/>
                  <a:ext cx="0" cy="76200"/>
                </a:xfrm>
                <a:prstGeom prst="line">
                  <a:avLst/>
                </a:prstGeom>
                <a:grpFill/>
                <a:ln w="762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126" name="Group 1125"/>
                <p:cNvGrpSpPr/>
                <p:nvPr/>
              </p:nvGrpSpPr>
              <p:grpSpPr>
                <a:xfrm>
                  <a:off x="2058571" y="682385"/>
                  <a:ext cx="229437" cy="83819"/>
                  <a:chOff x="2058571" y="682385"/>
                  <a:chExt cx="229437" cy="83819"/>
                </a:xfrm>
                <a:grpFill/>
              </p:grpSpPr>
              <p:sp>
                <p:nvSpPr>
                  <p:cNvPr id="1133" name="Rectangle 1132"/>
                  <p:cNvSpPr/>
                  <p:nvPr/>
                </p:nvSpPr>
                <p:spPr>
                  <a:xfrm>
                    <a:off x="2058571" y="682385"/>
                    <a:ext cx="228600" cy="45719"/>
                  </a:xfrm>
                  <a:prstGeom prst="rect">
                    <a:avLst/>
                  </a:prstGeom>
                  <a:grpFill/>
                  <a:ln w="3175">
                    <a:solidFill>
                      <a:srgbClr val="FF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>
                      <a:lnSpc>
                        <a:spcPct val="107000"/>
                      </a:lnSpc>
                      <a:spcBef>
                        <a:spcPts val="0"/>
                      </a:spcBef>
                      <a:spcAft>
                        <a:spcPts val="800"/>
                      </a:spcAft>
                    </a:pPr>
                    <a:r>
                      <a:rPr lang="en-US" sz="1100">
                        <a:effectLst/>
                        <a:ea typeface="Times New Roman" charset="0"/>
                        <a:cs typeface="Times New Roman" charset="0"/>
                      </a:rPr>
                      <a:t> </a:t>
                    </a:r>
                    <a:endParaRPr lang="en-US" sz="1100">
                      <a:effectLst/>
                      <a:ea typeface="Cambria" charset="0"/>
                      <a:cs typeface="Times New Roman" charset="0"/>
                    </a:endParaRPr>
                  </a:p>
                </p:txBody>
              </p:sp>
              <p:sp>
                <p:nvSpPr>
                  <p:cNvPr id="1134" name="Oval 1133"/>
                  <p:cNvSpPr/>
                  <p:nvPr/>
                </p:nvSpPr>
                <p:spPr>
                  <a:xfrm>
                    <a:off x="2059408" y="690004"/>
                    <a:ext cx="228600" cy="76200"/>
                  </a:xfrm>
                  <a:prstGeom prst="ellipse">
                    <a:avLst/>
                  </a:prstGeom>
                  <a:grpFill/>
                  <a:ln w="3175">
                    <a:solidFill>
                      <a:srgbClr val="FF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>
                      <a:lnSpc>
                        <a:spcPct val="107000"/>
                      </a:lnSpc>
                      <a:spcBef>
                        <a:spcPts val="0"/>
                      </a:spcBef>
                      <a:spcAft>
                        <a:spcPts val="800"/>
                      </a:spcAft>
                    </a:pPr>
                    <a:r>
                      <a:rPr lang="en-US" sz="1100">
                        <a:effectLst/>
                        <a:ea typeface="Times New Roman" charset="0"/>
                        <a:cs typeface="Times New Roman" charset="0"/>
                      </a:rPr>
                      <a:t> </a:t>
                    </a:r>
                    <a:endParaRPr lang="en-US" sz="1100">
                      <a:effectLst/>
                      <a:ea typeface="Cambria" charset="0"/>
                      <a:cs typeface="Times New Roman" charset="0"/>
                    </a:endParaRPr>
                  </a:p>
                </p:txBody>
              </p:sp>
            </p:grpSp>
            <p:sp>
              <p:nvSpPr>
                <p:cNvPr id="1127" name="Rectangle 1126"/>
                <p:cNvSpPr/>
                <p:nvPr/>
              </p:nvSpPr>
              <p:spPr>
                <a:xfrm>
                  <a:off x="2150011" y="528080"/>
                  <a:ext cx="45719" cy="63707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cxnSp>
              <p:nvCxnSpPr>
                <p:cNvPr id="1128" name="Straight Connector 1127"/>
                <p:cNvCxnSpPr/>
                <p:nvPr/>
              </p:nvCxnSpPr>
              <p:spPr>
                <a:xfrm flipV="1">
                  <a:off x="2172871" y="402287"/>
                  <a:ext cx="419" cy="125793"/>
                </a:xfrm>
                <a:prstGeom prst="line">
                  <a:avLst/>
                </a:prstGeom>
                <a:grpFill/>
                <a:ln w="381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9" name="Straight Connector 1128"/>
                <p:cNvCxnSpPr/>
                <p:nvPr/>
              </p:nvCxnSpPr>
              <p:spPr>
                <a:xfrm>
                  <a:off x="2172870" y="563323"/>
                  <a:ext cx="0" cy="134482"/>
                </a:xfrm>
                <a:prstGeom prst="line">
                  <a:avLst/>
                </a:prstGeom>
                <a:grpFill/>
                <a:ln w="381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30" name="Isosceles Triangle 400"/>
                <p:cNvSpPr/>
                <p:nvPr/>
              </p:nvSpPr>
              <p:spPr>
                <a:xfrm>
                  <a:off x="2098094" y="622438"/>
                  <a:ext cx="149552" cy="182826"/>
                </a:xfrm>
                <a:prstGeom prst="triangle">
                  <a:avLst/>
                </a:prstGeom>
                <a:grpFill/>
                <a:ln w="3175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sp>
              <p:nvSpPr>
                <p:cNvPr id="1131" name="Rectangle 1130"/>
                <p:cNvSpPr/>
                <p:nvPr/>
              </p:nvSpPr>
              <p:spPr>
                <a:xfrm>
                  <a:off x="2020890" y="665119"/>
                  <a:ext cx="190416" cy="130838"/>
                </a:xfrm>
                <a:prstGeom prst="rect">
                  <a:avLst/>
                </a:prstGeom>
                <a:grpFill/>
                <a:ln w="3175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 dirty="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 dirty="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sp>
              <p:nvSpPr>
                <p:cNvPr id="1132" name="Rectangle 1131"/>
                <p:cNvSpPr/>
                <p:nvPr/>
              </p:nvSpPr>
              <p:spPr>
                <a:xfrm>
                  <a:off x="1982664" y="710273"/>
                  <a:ext cx="190416" cy="65419"/>
                </a:xfrm>
                <a:prstGeom prst="rect">
                  <a:avLst/>
                </a:prstGeom>
                <a:grpFill/>
                <a:ln w="3175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</p:grpSp>
          <p:sp>
            <p:nvSpPr>
              <p:cNvPr id="1116" name="TextBox 1115"/>
              <p:cNvSpPr txBox="1"/>
              <p:nvPr/>
            </p:nvSpPr>
            <p:spPr>
              <a:xfrm>
                <a:off x="2009897" y="763490"/>
                <a:ext cx="1141394" cy="3273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 b="1" dirty="0" smtClean="0">
                    <a:solidFill>
                      <a:srgbClr val="FFFF00"/>
                    </a:solidFill>
                  </a:rPr>
                  <a:t>PRODUCTION</a:t>
                </a:r>
                <a:endParaRPr lang="en-US" sz="700" b="1" dirty="0">
                  <a:solidFill>
                    <a:srgbClr val="FFFF00"/>
                  </a:solidFill>
                </a:endParaRPr>
              </a:p>
            </p:txBody>
          </p:sp>
        </p:grpSp>
        <p:grpSp>
          <p:nvGrpSpPr>
            <p:cNvPr id="562" name="Group 561"/>
            <p:cNvGrpSpPr/>
            <p:nvPr/>
          </p:nvGrpSpPr>
          <p:grpSpPr>
            <a:xfrm>
              <a:off x="1315693" y="2920388"/>
              <a:ext cx="1372519" cy="1458443"/>
              <a:chOff x="2946481" y="2309957"/>
              <a:chExt cx="1731397" cy="1839788"/>
            </a:xfrm>
          </p:grpSpPr>
          <p:grpSp>
            <p:nvGrpSpPr>
              <p:cNvPr id="1107" name="Group 1106"/>
              <p:cNvGrpSpPr/>
              <p:nvPr/>
            </p:nvGrpSpPr>
            <p:grpSpPr>
              <a:xfrm>
                <a:off x="2946481" y="2309957"/>
                <a:ext cx="1731397" cy="1839788"/>
                <a:chOff x="2946481" y="2309957"/>
                <a:chExt cx="1731397" cy="1839788"/>
              </a:xfrm>
            </p:grpSpPr>
            <p:sp>
              <p:nvSpPr>
                <p:cNvPr id="1110" name="Oval 1109"/>
                <p:cNvSpPr/>
                <p:nvPr/>
              </p:nvSpPr>
              <p:spPr>
                <a:xfrm>
                  <a:off x="2946481" y="3176354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1" name="Oval 1110"/>
                <p:cNvSpPr/>
                <p:nvPr/>
              </p:nvSpPr>
              <p:spPr>
                <a:xfrm rot="5400000">
                  <a:off x="3759817" y="2373777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2" name="Rectangle 1111"/>
                <p:cNvSpPr/>
                <p:nvPr/>
              </p:nvSpPr>
              <p:spPr>
                <a:xfrm>
                  <a:off x="3262964" y="2627697"/>
                  <a:ext cx="1414914" cy="1414914"/>
                </a:xfrm>
                <a:prstGeom prst="rect">
                  <a:avLst/>
                </a:prstGeom>
                <a:solidFill>
                  <a:srgbClr val="062C4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3" name="Oval 1112"/>
                <p:cNvSpPr/>
                <p:nvPr/>
              </p:nvSpPr>
              <p:spPr>
                <a:xfrm rot="5400000">
                  <a:off x="3759817" y="3792356"/>
                  <a:ext cx="421209" cy="2935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108" name="Rectangle 1107"/>
              <p:cNvSpPr/>
              <p:nvPr/>
            </p:nvSpPr>
            <p:spPr>
              <a:xfrm>
                <a:off x="3247341" y="3213101"/>
                <a:ext cx="45720" cy="244476"/>
              </a:xfrm>
              <a:prstGeom prst="rect">
                <a:avLst/>
              </a:prstGeom>
              <a:solidFill>
                <a:srgbClr val="062C4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9" name="Rectangle 1108"/>
              <p:cNvSpPr/>
              <p:nvPr/>
            </p:nvSpPr>
            <p:spPr>
              <a:xfrm rot="5400000">
                <a:off x="3963305" y="2508764"/>
                <a:ext cx="45720" cy="244476"/>
              </a:xfrm>
              <a:prstGeom prst="rect">
                <a:avLst/>
              </a:prstGeom>
              <a:solidFill>
                <a:srgbClr val="062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63" name="TextBox 562"/>
            <p:cNvSpPr txBox="1"/>
            <p:nvPr/>
          </p:nvSpPr>
          <p:spPr>
            <a:xfrm>
              <a:off x="1564390" y="3180185"/>
              <a:ext cx="1206111" cy="2621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00" b="1" dirty="0" smtClean="0">
                  <a:solidFill>
                    <a:schemeClr val="bg1"/>
                  </a:solidFill>
                </a:rPr>
                <a:t>TRUCK MOVEMENT</a:t>
              </a:r>
              <a:endParaRPr lang="en-US" sz="700" b="1" dirty="0">
                <a:solidFill>
                  <a:schemeClr val="bg1"/>
                </a:solidFill>
              </a:endParaRPr>
            </a:p>
          </p:txBody>
        </p:sp>
        <p:grpSp>
          <p:nvGrpSpPr>
            <p:cNvPr id="564" name="Group 563"/>
            <p:cNvGrpSpPr/>
            <p:nvPr/>
          </p:nvGrpSpPr>
          <p:grpSpPr>
            <a:xfrm>
              <a:off x="2015732" y="3616347"/>
              <a:ext cx="768958" cy="769964"/>
              <a:chOff x="3823637" y="3188369"/>
              <a:chExt cx="960119" cy="961376"/>
            </a:xfrm>
          </p:grpSpPr>
          <p:sp>
            <p:nvSpPr>
              <p:cNvPr id="1105" name="Oval 1104"/>
              <p:cNvSpPr/>
              <p:nvPr/>
            </p:nvSpPr>
            <p:spPr>
              <a:xfrm>
                <a:off x="4362547" y="3188369"/>
                <a:ext cx="421209" cy="293570"/>
              </a:xfrm>
              <a:prstGeom prst="ellipse">
                <a:avLst/>
              </a:prstGeom>
              <a:solidFill>
                <a:srgbClr val="062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6" name="Oval 1105"/>
              <p:cNvSpPr/>
              <p:nvPr/>
            </p:nvSpPr>
            <p:spPr>
              <a:xfrm rot="5400000">
                <a:off x="3759817" y="3792356"/>
                <a:ext cx="421209" cy="2935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65" name="Group 564"/>
            <p:cNvGrpSpPr/>
            <p:nvPr/>
          </p:nvGrpSpPr>
          <p:grpSpPr>
            <a:xfrm>
              <a:off x="2439684" y="2920385"/>
              <a:ext cx="1461581" cy="1463581"/>
              <a:chOff x="8511102" y="4541435"/>
              <a:chExt cx="1837275" cy="1839789"/>
            </a:xfrm>
          </p:grpSpPr>
          <p:grpSp>
            <p:nvGrpSpPr>
              <p:cNvPr id="1086" name="Group 1085"/>
              <p:cNvGrpSpPr/>
              <p:nvPr/>
            </p:nvGrpSpPr>
            <p:grpSpPr>
              <a:xfrm>
                <a:off x="8511102" y="4541435"/>
                <a:ext cx="1837275" cy="1839789"/>
                <a:chOff x="2946481" y="2309956"/>
                <a:chExt cx="1837275" cy="1839789"/>
              </a:xfrm>
            </p:grpSpPr>
            <p:grpSp>
              <p:nvGrpSpPr>
                <p:cNvPr id="1097" name="Group 1096"/>
                <p:cNvGrpSpPr/>
                <p:nvPr/>
              </p:nvGrpSpPr>
              <p:grpSpPr>
                <a:xfrm>
                  <a:off x="2946481" y="2309956"/>
                  <a:ext cx="1837275" cy="1839789"/>
                  <a:chOff x="2946481" y="2309956"/>
                  <a:chExt cx="1837275" cy="1839789"/>
                </a:xfrm>
              </p:grpSpPr>
              <p:sp>
                <p:nvSpPr>
                  <p:cNvPr id="1100" name="Oval 1099"/>
                  <p:cNvSpPr/>
                  <p:nvPr/>
                </p:nvSpPr>
                <p:spPr>
                  <a:xfrm>
                    <a:off x="2946481" y="3188369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101" name="Oval 1100"/>
                  <p:cNvSpPr/>
                  <p:nvPr/>
                </p:nvSpPr>
                <p:spPr>
                  <a:xfrm rot="5400000">
                    <a:off x="3769058" y="2373776"/>
                    <a:ext cx="421210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102" name="Rectangle 1101"/>
                  <p:cNvSpPr/>
                  <p:nvPr/>
                </p:nvSpPr>
                <p:spPr>
                  <a:xfrm>
                    <a:off x="3262964" y="2627697"/>
                    <a:ext cx="1414914" cy="1414914"/>
                  </a:xfrm>
                  <a:prstGeom prst="rect">
                    <a:avLst/>
                  </a:prstGeom>
                  <a:solidFill>
                    <a:srgbClr val="062C49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103" name="Oval 1102"/>
                  <p:cNvSpPr/>
                  <p:nvPr/>
                </p:nvSpPr>
                <p:spPr>
                  <a:xfrm>
                    <a:off x="4362547" y="3188369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104" name="Oval 1103"/>
                  <p:cNvSpPr/>
                  <p:nvPr/>
                </p:nvSpPr>
                <p:spPr>
                  <a:xfrm rot="5400000">
                    <a:off x="3759817" y="3792356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098" name="Rectangle 1097"/>
                <p:cNvSpPr/>
                <p:nvPr/>
              </p:nvSpPr>
              <p:spPr>
                <a:xfrm>
                  <a:off x="3238132" y="3213100"/>
                  <a:ext cx="45719" cy="244476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9" name="Rectangle 1098"/>
                <p:cNvSpPr/>
                <p:nvPr/>
              </p:nvSpPr>
              <p:spPr>
                <a:xfrm rot="5400000">
                  <a:off x="3963250" y="2512093"/>
                  <a:ext cx="45719" cy="244474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87" name="TextBox 1086"/>
              <p:cNvSpPr txBox="1"/>
              <p:nvPr/>
            </p:nvSpPr>
            <p:spPr>
              <a:xfrm>
                <a:off x="9093520" y="4886666"/>
                <a:ext cx="887713" cy="32952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700" b="1" dirty="0" smtClean="0">
                    <a:solidFill>
                      <a:schemeClr val="bg1"/>
                    </a:solidFill>
                  </a:rPr>
                  <a:t>STORAGE</a:t>
                </a:r>
                <a:endParaRPr lang="en-US" sz="7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088" name="Group 1087"/>
              <p:cNvGrpSpPr/>
              <p:nvPr/>
            </p:nvGrpSpPr>
            <p:grpSpPr>
              <a:xfrm>
                <a:off x="9013068" y="5359690"/>
                <a:ext cx="1053343" cy="484196"/>
                <a:chOff x="7091185" y="5400770"/>
                <a:chExt cx="578963" cy="484196"/>
              </a:xfrm>
            </p:grpSpPr>
            <p:grpSp>
              <p:nvGrpSpPr>
                <p:cNvPr id="1089" name="Group 1088"/>
                <p:cNvGrpSpPr/>
                <p:nvPr/>
              </p:nvGrpSpPr>
              <p:grpSpPr>
                <a:xfrm>
                  <a:off x="7188161" y="5400770"/>
                  <a:ext cx="426223" cy="484196"/>
                  <a:chOff x="1521849" y="2877621"/>
                  <a:chExt cx="975012" cy="798267"/>
                </a:xfrm>
                <a:solidFill>
                  <a:schemeClr val="bg1"/>
                </a:solidFill>
              </p:grpSpPr>
              <p:sp>
                <p:nvSpPr>
                  <p:cNvPr id="1094" name="Rectangle 1093"/>
                  <p:cNvSpPr/>
                  <p:nvPr/>
                </p:nvSpPr>
                <p:spPr>
                  <a:xfrm>
                    <a:off x="1521849" y="2926080"/>
                    <a:ext cx="916302" cy="749808"/>
                  </a:xfrm>
                  <a:prstGeom prst="rect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95" name="Trapezoid 1094"/>
                  <p:cNvSpPr/>
                  <p:nvPr/>
                </p:nvSpPr>
                <p:spPr>
                  <a:xfrm>
                    <a:off x="1726586" y="2877621"/>
                    <a:ext cx="502921" cy="714604"/>
                  </a:xfrm>
                  <a:prstGeom prst="trapezoid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96" name="Trapezoid 1095"/>
                  <p:cNvSpPr/>
                  <p:nvPr/>
                </p:nvSpPr>
                <p:spPr>
                  <a:xfrm rot="5400000">
                    <a:off x="2389296" y="3557264"/>
                    <a:ext cx="98772" cy="116359"/>
                  </a:xfrm>
                  <a:prstGeom prst="trapezoid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cxnSp>
              <p:nvCxnSpPr>
                <p:cNvPr id="1090" name="Straight Connector 1089"/>
                <p:cNvCxnSpPr/>
                <p:nvPr/>
              </p:nvCxnSpPr>
              <p:spPr>
                <a:xfrm>
                  <a:off x="7296567" y="5851525"/>
                  <a:ext cx="373581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1" name="Straight Connector 1090"/>
                <p:cNvCxnSpPr/>
                <p:nvPr/>
              </p:nvCxnSpPr>
              <p:spPr>
                <a:xfrm flipV="1">
                  <a:off x="7163987" y="5407401"/>
                  <a:ext cx="0" cy="431377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2" name="Straight Connector 1091"/>
                <p:cNvCxnSpPr/>
                <p:nvPr/>
              </p:nvCxnSpPr>
              <p:spPr>
                <a:xfrm>
                  <a:off x="7155206" y="5406111"/>
                  <a:ext cx="248043" cy="46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3" name="Straight Connector 1092"/>
                <p:cNvCxnSpPr/>
                <p:nvPr/>
              </p:nvCxnSpPr>
              <p:spPr>
                <a:xfrm flipV="1">
                  <a:off x="7091185" y="5834219"/>
                  <a:ext cx="75411" cy="482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566" name="Group 565"/>
            <p:cNvGrpSpPr/>
            <p:nvPr/>
          </p:nvGrpSpPr>
          <p:grpSpPr>
            <a:xfrm>
              <a:off x="3567076" y="2913348"/>
              <a:ext cx="1471470" cy="1473483"/>
              <a:chOff x="3700438" y="2464297"/>
              <a:chExt cx="1837275" cy="1839789"/>
            </a:xfrm>
          </p:grpSpPr>
          <p:grpSp>
            <p:nvGrpSpPr>
              <p:cNvPr id="1033" name="Group 1032"/>
              <p:cNvGrpSpPr/>
              <p:nvPr/>
            </p:nvGrpSpPr>
            <p:grpSpPr>
              <a:xfrm>
                <a:off x="3700438" y="2464297"/>
                <a:ext cx="1837275" cy="1839789"/>
                <a:chOff x="2946481" y="2309956"/>
                <a:chExt cx="1837275" cy="1839789"/>
              </a:xfrm>
            </p:grpSpPr>
            <p:grpSp>
              <p:nvGrpSpPr>
                <p:cNvPr id="1078" name="Group 1077"/>
                <p:cNvGrpSpPr/>
                <p:nvPr/>
              </p:nvGrpSpPr>
              <p:grpSpPr>
                <a:xfrm>
                  <a:off x="2946481" y="2309956"/>
                  <a:ext cx="1837275" cy="1839789"/>
                  <a:chOff x="2946481" y="2309956"/>
                  <a:chExt cx="1837275" cy="1839789"/>
                </a:xfrm>
              </p:grpSpPr>
              <p:sp>
                <p:nvSpPr>
                  <p:cNvPr id="1081" name="Oval 1080"/>
                  <p:cNvSpPr/>
                  <p:nvPr/>
                </p:nvSpPr>
                <p:spPr>
                  <a:xfrm>
                    <a:off x="2946481" y="3188369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82" name="Oval 1081"/>
                  <p:cNvSpPr/>
                  <p:nvPr/>
                </p:nvSpPr>
                <p:spPr>
                  <a:xfrm rot="5400000">
                    <a:off x="3759817" y="2373776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83" name="Rectangle 1082"/>
                  <p:cNvSpPr/>
                  <p:nvPr/>
                </p:nvSpPr>
                <p:spPr>
                  <a:xfrm>
                    <a:off x="3262964" y="2627697"/>
                    <a:ext cx="1414914" cy="1414914"/>
                  </a:xfrm>
                  <a:prstGeom prst="rect">
                    <a:avLst/>
                  </a:prstGeom>
                  <a:solidFill>
                    <a:srgbClr val="062C49"/>
                  </a:solidFill>
                  <a:ln w="285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84" name="Oval 1083"/>
                  <p:cNvSpPr/>
                  <p:nvPr/>
                </p:nvSpPr>
                <p:spPr>
                  <a:xfrm>
                    <a:off x="4362547" y="3188369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85" name="Oval 1084"/>
                  <p:cNvSpPr/>
                  <p:nvPr/>
                </p:nvSpPr>
                <p:spPr>
                  <a:xfrm rot="5400000">
                    <a:off x="3759817" y="3792356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079" name="Rectangle 1078"/>
                <p:cNvSpPr/>
                <p:nvPr/>
              </p:nvSpPr>
              <p:spPr>
                <a:xfrm>
                  <a:off x="3247435" y="3213099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0" name="Rectangle 1079"/>
                <p:cNvSpPr/>
                <p:nvPr/>
              </p:nvSpPr>
              <p:spPr>
                <a:xfrm rot="5400000">
                  <a:off x="3947560" y="2502976"/>
                  <a:ext cx="45719" cy="244476"/>
                </a:xfrm>
                <a:prstGeom prst="rect">
                  <a:avLst/>
                </a:prstGeom>
                <a:solidFill>
                  <a:srgbClr val="062C49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34" name="TextBox 1033"/>
              <p:cNvSpPr txBox="1"/>
              <p:nvPr/>
            </p:nvSpPr>
            <p:spPr>
              <a:xfrm>
                <a:off x="4230240" y="2806979"/>
                <a:ext cx="1057468" cy="3273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 b="1" dirty="0" smtClean="0">
                    <a:solidFill>
                      <a:schemeClr val="bg1"/>
                    </a:solidFill>
                  </a:rPr>
                  <a:t>TRANSLOAD</a:t>
                </a:r>
                <a:endParaRPr lang="en-US" sz="7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035" name="Group 1034"/>
              <p:cNvGrpSpPr/>
              <p:nvPr/>
            </p:nvGrpSpPr>
            <p:grpSpPr>
              <a:xfrm>
                <a:off x="4403530" y="3177916"/>
                <a:ext cx="620590" cy="594042"/>
                <a:chOff x="5527774" y="2693187"/>
                <a:chExt cx="751423" cy="719279"/>
              </a:xfrm>
            </p:grpSpPr>
            <p:sp>
              <p:nvSpPr>
                <p:cNvPr id="1036" name="Freeform 1035"/>
                <p:cNvSpPr/>
                <p:nvPr/>
              </p:nvSpPr>
              <p:spPr>
                <a:xfrm>
                  <a:off x="5980367" y="2718035"/>
                  <a:ext cx="117892" cy="193010"/>
                </a:xfrm>
                <a:custGeom>
                  <a:avLst/>
                  <a:gdLst>
                    <a:gd name="connsiteX0" fmla="*/ 22225 w 149312"/>
                    <a:gd name="connsiteY0" fmla="*/ 0 h 206375"/>
                    <a:gd name="connsiteX1" fmla="*/ 41275 w 149312"/>
                    <a:gd name="connsiteY1" fmla="*/ 98425 h 206375"/>
                    <a:gd name="connsiteX2" fmla="*/ 123825 w 149312"/>
                    <a:gd name="connsiteY2" fmla="*/ 130175 h 206375"/>
                    <a:gd name="connsiteX3" fmla="*/ 146050 w 149312"/>
                    <a:gd name="connsiteY3" fmla="*/ 149225 h 206375"/>
                    <a:gd name="connsiteX4" fmla="*/ 63500 w 149312"/>
                    <a:gd name="connsiteY4" fmla="*/ 155575 h 206375"/>
                    <a:gd name="connsiteX5" fmla="*/ 0 w 149312"/>
                    <a:gd name="connsiteY5" fmla="*/ 206375 h 206375"/>
                    <a:gd name="connsiteX0" fmla="*/ 22225 w 149576"/>
                    <a:gd name="connsiteY0" fmla="*/ 0 h 206375"/>
                    <a:gd name="connsiteX1" fmla="*/ 28575 w 149576"/>
                    <a:gd name="connsiteY1" fmla="*/ 70126 h 206375"/>
                    <a:gd name="connsiteX2" fmla="*/ 123825 w 149576"/>
                    <a:gd name="connsiteY2" fmla="*/ 130175 h 206375"/>
                    <a:gd name="connsiteX3" fmla="*/ 146050 w 149576"/>
                    <a:gd name="connsiteY3" fmla="*/ 149225 h 206375"/>
                    <a:gd name="connsiteX4" fmla="*/ 63500 w 149576"/>
                    <a:gd name="connsiteY4" fmla="*/ 155575 h 206375"/>
                    <a:gd name="connsiteX5" fmla="*/ 0 w 149576"/>
                    <a:gd name="connsiteY5" fmla="*/ 206375 h 206375"/>
                    <a:gd name="connsiteX0" fmla="*/ 22225 w 148002"/>
                    <a:gd name="connsiteY0" fmla="*/ 0 h 206375"/>
                    <a:gd name="connsiteX1" fmla="*/ 28575 w 148002"/>
                    <a:gd name="connsiteY1" fmla="*/ 70126 h 206375"/>
                    <a:gd name="connsiteX2" fmla="*/ 114300 w 148002"/>
                    <a:gd name="connsiteY2" fmla="*/ 62257 h 206375"/>
                    <a:gd name="connsiteX3" fmla="*/ 146050 w 148002"/>
                    <a:gd name="connsiteY3" fmla="*/ 149225 h 206375"/>
                    <a:gd name="connsiteX4" fmla="*/ 63500 w 148002"/>
                    <a:gd name="connsiteY4" fmla="*/ 155575 h 206375"/>
                    <a:gd name="connsiteX5" fmla="*/ 0 w 148002"/>
                    <a:gd name="connsiteY5" fmla="*/ 206375 h 206375"/>
                    <a:gd name="connsiteX0" fmla="*/ 22225 w 148108"/>
                    <a:gd name="connsiteY0" fmla="*/ 0 h 206375"/>
                    <a:gd name="connsiteX1" fmla="*/ 19050 w 148108"/>
                    <a:gd name="connsiteY1" fmla="*/ 53146 h 206375"/>
                    <a:gd name="connsiteX2" fmla="*/ 114300 w 148108"/>
                    <a:gd name="connsiteY2" fmla="*/ 62257 h 206375"/>
                    <a:gd name="connsiteX3" fmla="*/ 146050 w 148108"/>
                    <a:gd name="connsiteY3" fmla="*/ 149225 h 206375"/>
                    <a:gd name="connsiteX4" fmla="*/ 63500 w 148108"/>
                    <a:gd name="connsiteY4" fmla="*/ 155575 h 206375"/>
                    <a:gd name="connsiteX5" fmla="*/ 0 w 148108"/>
                    <a:gd name="connsiteY5" fmla="*/ 206375 h 206375"/>
                    <a:gd name="connsiteX0" fmla="*/ 22225 w 136632"/>
                    <a:gd name="connsiteY0" fmla="*/ 0 h 206375"/>
                    <a:gd name="connsiteX1" fmla="*/ 19050 w 136632"/>
                    <a:gd name="connsiteY1" fmla="*/ 53146 h 206375"/>
                    <a:gd name="connsiteX2" fmla="*/ 114300 w 136632"/>
                    <a:gd name="connsiteY2" fmla="*/ 62257 h 206375"/>
                    <a:gd name="connsiteX3" fmla="*/ 133350 w 136632"/>
                    <a:gd name="connsiteY3" fmla="*/ 84137 h 206375"/>
                    <a:gd name="connsiteX4" fmla="*/ 63500 w 136632"/>
                    <a:gd name="connsiteY4" fmla="*/ 155575 h 206375"/>
                    <a:gd name="connsiteX5" fmla="*/ 0 w 136632"/>
                    <a:gd name="connsiteY5" fmla="*/ 206375 h 206375"/>
                    <a:gd name="connsiteX0" fmla="*/ 22225 w 138923"/>
                    <a:gd name="connsiteY0" fmla="*/ 0 h 206375"/>
                    <a:gd name="connsiteX1" fmla="*/ 19050 w 138923"/>
                    <a:gd name="connsiteY1" fmla="*/ 53146 h 206375"/>
                    <a:gd name="connsiteX2" fmla="*/ 114300 w 138923"/>
                    <a:gd name="connsiteY2" fmla="*/ 62257 h 206375"/>
                    <a:gd name="connsiteX3" fmla="*/ 133350 w 138923"/>
                    <a:gd name="connsiteY3" fmla="*/ 84137 h 206375"/>
                    <a:gd name="connsiteX4" fmla="*/ 31750 w 138923"/>
                    <a:gd name="connsiteY4" fmla="*/ 84827 h 206375"/>
                    <a:gd name="connsiteX5" fmla="*/ 0 w 138923"/>
                    <a:gd name="connsiteY5" fmla="*/ 206375 h 206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8923" h="206375">
                      <a:moveTo>
                        <a:pt x="22225" y="0"/>
                      </a:moveTo>
                      <a:cubicBezTo>
                        <a:pt x="23283" y="38364"/>
                        <a:pt x="3704" y="42770"/>
                        <a:pt x="19050" y="53146"/>
                      </a:cubicBezTo>
                      <a:cubicBezTo>
                        <a:pt x="34396" y="63522"/>
                        <a:pt x="95250" y="57092"/>
                        <a:pt x="114300" y="62257"/>
                      </a:cubicBezTo>
                      <a:cubicBezTo>
                        <a:pt x="133350" y="67422"/>
                        <a:pt x="147108" y="80375"/>
                        <a:pt x="133350" y="84137"/>
                      </a:cubicBezTo>
                      <a:cubicBezTo>
                        <a:pt x="119592" y="87899"/>
                        <a:pt x="53975" y="64454"/>
                        <a:pt x="31750" y="84827"/>
                      </a:cubicBezTo>
                      <a:cubicBezTo>
                        <a:pt x="9525" y="105200"/>
                        <a:pt x="10583" y="198438"/>
                        <a:pt x="0" y="206375"/>
                      </a:cubicBezTo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037" name="Straight Connector 1036"/>
                <p:cNvCxnSpPr/>
                <p:nvPr/>
              </p:nvCxnSpPr>
              <p:spPr>
                <a:xfrm flipV="1">
                  <a:off x="5781675" y="2749550"/>
                  <a:ext cx="1947" cy="64342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8" name="Straight Connector 1037"/>
                <p:cNvCxnSpPr/>
                <p:nvPr/>
              </p:nvCxnSpPr>
              <p:spPr>
                <a:xfrm flipH="1" flipV="1">
                  <a:off x="6200444" y="2749550"/>
                  <a:ext cx="1228" cy="643217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9" name="Straight Connector 1038"/>
                <p:cNvCxnSpPr/>
                <p:nvPr/>
              </p:nvCxnSpPr>
              <p:spPr>
                <a:xfrm flipV="1">
                  <a:off x="6272847" y="2822453"/>
                  <a:ext cx="3175" cy="574925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0" name="Straight Connector 1039"/>
                <p:cNvCxnSpPr/>
                <p:nvPr/>
              </p:nvCxnSpPr>
              <p:spPr>
                <a:xfrm flipV="1">
                  <a:off x="5709272" y="2822453"/>
                  <a:ext cx="3175" cy="574925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1" name="Straight Connector 1040"/>
                <p:cNvCxnSpPr/>
                <p:nvPr/>
              </p:nvCxnSpPr>
              <p:spPr>
                <a:xfrm>
                  <a:off x="5712447" y="2817841"/>
                  <a:ext cx="563575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2" name="Straight Connector 1041"/>
                <p:cNvCxnSpPr/>
                <p:nvPr/>
              </p:nvCxnSpPr>
              <p:spPr>
                <a:xfrm>
                  <a:off x="5781675" y="2749550"/>
                  <a:ext cx="418769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3" name="Straight Connector 1042"/>
                <p:cNvCxnSpPr/>
                <p:nvPr/>
              </p:nvCxnSpPr>
              <p:spPr>
                <a:xfrm flipV="1">
                  <a:off x="5709272" y="2753672"/>
                  <a:ext cx="72403" cy="7707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4" name="Straight Connector 1043"/>
                <p:cNvCxnSpPr/>
                <p:nvPr/>
              </p:nvCxnSpPr>
              <p:spPr>
                <a:xfrm flipH="1" flipV="1">
                  <a:off x="6200444" y="2753361"/>
                  <a:ext cx="78753" cy="6448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5" name="Straight Connector 1044"/>
                <p:cNvCxnSpPr/>
                <p:nvPr/>
              </p:nvCxnSpPr>
              <p:spPr>
                <a:xfrm flipV="1">
                  <a:off x="5641585" y="3003923"/>
                  <a:ext cx="133740" cy="6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6" name="Straight Connector 1045"/>
                <p:cNvCxnSpPr/>
                <p:nvPr/>
              </p:nvCxnSpPr>
              <p:spPr>
                <a:xfrm>
                  <a:off x="5713392" y="3187276"/>
                  <a:ext cx="66053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7" name="Straight Connector 1046"/>
                <p:cNvCxnSpPr/>
                <p:nvPr/>
              </p:nvCxnSpPr>
              <p:spPr>
                <a:xfrm>
                  <a:off x="6200444" y="3001629"/>
                  <a:ext cx="66053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8" name="Straight Connector 1047"/>
                <p:cNvCxnSpPr/>
                <p:nvPr/>
              </p:nvCxnSpPr>
              <p:spPr>
                <a:xfrm>
                  <a:off x="6201389" y="3188742"/>
                  <a:ext cx="66053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9" name="Straight Connector 1048"/>
                <p:cNvCxnSpPr/>
                <p:nvPr/>
              </p:nvCxnSpPr>
              <p:spPr>
                <a:xfrm flipV="1">
                  <a:off x="6207077" y="2817841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0" name="Straight Connector 1049"/>
                <p:cNvCxnSpPr/>
                <p:nvPr/>
              </p:nvCxnSpPr>
              <p:spPr>
                <a:xfrm flipV="1">
                  <a:off x="6205962" y="2999948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1" name="Straight Connector 1050"/>
                <p:cNvCxnSpPr/>
                <p:nvPr/>
              </p:nvCxnSpPr>
              <p:spPr>
                <a:xfrm flipV="1">
                  <a:off x="6203760" y="3184459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52" name="Trapezoid 1051"/>
                <p:cNvSpPr/>
                <p:nvPr/>
              </p:nvSpPr>
              <p:spPr>
                <a:xfrm>
                  <a:off x="6195309" y="3366747"/>
                  <a:ext cx="83888" cy="45719"/>
                </a:xfrm>
                <a:prstGeom prst="trapezoi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53" name="Trapezoid 1052"/>
                <p:cNvSpPr/>
                <p:nvPr/>
              </p:nvSpPr>
              <p:spPr>
                <a:xfrm>
                  <a:off x="5703160" y="3366747"/>
                  <a:ext cx="83888" cy="45719"/>
                </a:xfrm>
                <a:prstGeom prst="trapezoi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054" name="Straight Connector 1053"/>
                <p:cNvCxnSpPr/>
                <p:nvPr/>
              </p:nvCxnSpPr>
              <p:spPr>
                <a:xfrm flipV="1">
                  <a:off x="5710500" y="3194952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5" name="Straight Connector 1054"/>
                <p:cNvCxnSpPr/>
                <p:nvPr/>
              </p:nvCxnSpPr>
              <p:spPr>
                <a:xfrm flipV="1">
                  <a:off x="5713338" y="3001183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6" name="Straight Connector 1055"/>
                <p:cNvCxnSpPr/>
                <p:nvPr/>
              </p:nvCxnSpPr>
              <p:spPr>
                <a:xfrm flipV="1">
                  <a:off x="5713338" y="2822699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7" name="Straight Connector 1056"/>
                <p:cNvCxnSpPr/>
                <p:nvPr/>
              </p:nvCxnSpPr>
              <p:spPr>
                <a:xfrm flipH="1" flipV="1">
                  <a:off x="6202929" y="2818226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8" name="Straight Connector 1057"/>
                <p:cNvCxnSpPr/>
                <p:nvPr/>
              </p:nvCxnSpPr>
              <p:spPr>
                <a:xfrm flipH="1" flipV="1">
                  <a:off x="6202929" y="3002078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9" name="Straight Connector 1058"/>
                <p:cNvCxnSpPr/>
                <p:nvPr/>
              </p:nvCxnSpPr>
              <p:spPr>
                <a:xfrm flipH="1" flipV="1">
                  <a:off x="6200585" y="3180654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0" name="Straight Connector 1059"/>
                <p:cNvCxnSpPr/>
                <p:nvPr/>
              </p:nvCxnSpPr>
              <p:spPr>
                <a:xfrm flipH="1" flipV="1">
                  <a:off x="5712219" y="2816896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1" name="Straight Connector 1060"/>
                <p:cNvCxnSpPr/>
                <p:nvPr/>
              </p:nvCxnSpPr>
              <p:spPr>
                <a:xfrm flipH="1" flipV="1">
                  <a:off x="5715418" y="3001183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2" name="Straight Connector 1061"/>
                <p:cNvCxnSpPr/>
                <p:nvPr/>
              </p:nvCxnSpPr>
              <p:spPr>
                <a:xfrm flipH="1" flipV="1">
                  <a:off x="5712541" y="3184552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3" name="Straight Connector 1062"/>
                <p:cNvCxnSpPr/>
                <p:nvPr/>
              </p:nvCxnSpPr>
              <p:spPr>
                <a:xfrm flipH="1">
                  <a:off x="6022167" y="2751856"/>
                  <a:ext cx="177587" cy="67386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4" name="Straight Connector 1063"/>
                <p:cNvCxnSpPr/>
                <p:nvPr/>
              </p:nvCxnSpPr>
              <p:spPr>
                <a:xfrm flipV="1">
                  <a:off x="5956300" y="2700440"/>
                  <a:ext cx="0" cy="12351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5" name="Straight Connector 1064"/>
                <p:cNvCxnSpPr/>
                <p:nvPr/>
              </p:nvCxnSpPr>
              <p:spPr>
                <a:xfrm flipV="1">
                  <a:off x="6022167" y="2707227"/>
                  <a:ext cx="0" cy="12351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6" name="Straight Connector 1065"/>
                <p:cNvCxnSpPr/>
                <p:nvPr/>
              </p:nvCxnSpPr>
              <p:spPr>
                <a:xfrm>
                  <a:off x="5777682" y="2749298"/>
                  <a:ext cx="177587" cy="67386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67" name="Rectangle 1066"/>
                <p:cNvSpPr/>
                <p:nvPr/>
              </p:nvSpPr>
              <p:spPr>
                <a:xfrm>
                  <a:off x="5608997" y="3238150"/>
                  <a:ext cx="86868" cy="17431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68" name="Trapezoid 1067"/>
                <p:cNvSpPr/>
                <p:nvPr/>
              </p:nvSpPr>
              <p:spPr>
                <a:xfrm>
                  <a:off x="5931202" y="2700637"/>
                  <a:ext cx="119713" cy="45719"/>
                </a:xfrm>
                <a:prstGeom prst="trapezoi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069" name="Straight Connector 1068"/>
                <p:cNvCxnSpPr/>
                <p:nvPr/>
              </p:nvCxnSpPr>
              <p:spPr>
                <a:xfrm flipV="1">
                  <a:off x="5785607" y="2717147"/>
                  <a:ext cx="227337" cy="1587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0" name="Straight Connector 1069"/>
                <p:cNvCxnSpPr/>
                <p:nvPr/>
              </p:nvCxnSpPr>
              <p:spPr>
                <a:xfrm flipV="1">
                  <a:off x="5675448" y="2823358"/>
                  <a:ext cx="3571" cy="43420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1" name="Straight Connector 1070"/>
                <p:cNvCxnSpPr/>
                <p:nvPr/>
              </p:nvCxnSpPr>
              <p:spPr>
                <a:xfrm flipV="1">
                  <a:off x="5672512" y="2717694"/>
                  <a:ext cx="116090" cy="113997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2" name="Straight Connector 1071"/>
                <p:cNvCxnSpPr/>
                <p:nvPr/>
              </p:nvCxnSpPr>
              <p:spPr>
                <a:xfrm flipV="1">
                  <a:off x="5653938" y="2820278"/>
                  <a:ext cx="133740" cy="6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3" name="Straight Connector 1072"/>
                <p:cNvCxnSpPr/>
                <p:nvPr/>
              </p:nvCxnSpPr>
              <p:spPr>
                <a:xfrm flipV="1">
                  <a:off x="5642699" y="3186446"/>
                  <a:ext cx="133740" cy="6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4" name="Straight Connector 1073"/>
                <p:cNvCxnSpPr/>
                <p:nvPr/>
              </p:nvCxnSpPr>
              <p:spPr>
                <a:xfrm rot="5400000" flipV="1">
                  <a:off x="5714896" y="2759735"/>
                  <a:ext cx="133740" cy="6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5" name="Straight Connector 1074"/>
                <p:cNvCxnSpPr/>
                <p:nvPr/>
              </p:nvCxnSpPr>
              <p:spPr>
                <a:xfrm flipH="1">
                  <a:off x="5527774" y="3364442"/>
                  <a:ext cx="140719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76" name="Rectangle 1075"/>
                <p:cNvSpPr/>
                <p:nvPr/>
              </p:nvSpPr>
              <p:spPr>
                <a:xfrm>
                  <a:off x="5591546" y="3222765"/>
                  <a:ext cx="45719" cy="10706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077" name="Straight Connector 1076"/>
                <p:cNvCxnSpPr/>
                <p:nvPr/>
              </p:nvCxnSpPr>
              <p:spPr>
                <a:xfrm flipV="1">
                  <a:off x="5571373" y="3357157"/>
                  <a:ext cx="0" cy="5530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567" name="Group 566"/>
            <p:cNvGrpSpPr/>
            <p:nvPr/>
          </p:nvGrpSpPr>
          <p:grpSpPr>
            <a:xfrm>
              <a:off x="4703267" y="2920387"/>
              <a:ext cx="1471470" cy="1473483"/>
              <a:chOff x="2946481" y="2309957"/>
              <a:chExt cx="1837275" cy="1839788"/>
            </a:xfrm>
          </p:grpSpPr>
          <p:grpSp>
            <p:nvGrpSpPr>
              <p:cNvPr id="1025" name="Group 1024"/>
              <p:cNvGrpSpPr/>
              <p:nvPr/>
            </p:nvGrpSpPr>
            <p:grpSpPr>
              <a:xfrm>
                <a:off x="2946481" y="2309957"/>
                <a:ext cx="1837275" cy="1839788"/>
                <a:chOff x="2946481" y="2309957"/>
                <a:chExt cx="1837275" cy="1839788"/>
              </a:xfrm>
            </p:grpSpPr>
            <p:sp>
              <p:nvSpPr>
                <p:cNvPr id="1028" name="Oval 1027"/>
                <p:cNvSpPr/>
                <p:nvPr/>
              </p:nvSpPr>
              <p:spPr>
                <a:xfrm>
                  <a:off x="2946481" y="3188369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29" name="Oval 1028"/>
                <p:cNvSpPr/>
                <p:nvPr/>
              </p:nvSpPr>
              <p:spPr>
                <a:xfrm rot="5400000">
                  <a:off x="3759817" y="2373777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30" name="Rectangle 1029"/>
                <p:cNvSpPr/>
                <p:nvPr/>
              </p:nvSpPr>
              <p:spPr>
                <a:xfrm>
                  <a:off x="3262964" y="2627697"/>
                  <a:ext cx="1414914" cy="1414914"/>
                </a:xfrm>
                <a:prstGeom prst="rect">
                  <a:avLst/>
                </a:prstGeom>
                <a:solidFill>
                  <a:srgbClr val="062C4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31" name="Oval 1030"/>
                <p:cNvSpPr/>
                <p:nvPr/>
              </p:nvSpPr>
              <p:spPr>
                <a:xfrm>
                  <a:off x="4362547" y="3188369"/>
                  <a:ext cx="421209" cy="2935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32" name="Oval 1031"/>
                <p:cNvSpPr/>
                <p:nvPr/>
              </p:nvSpPr>
              <p:spPr>
                <a:xfrm rot="5400000">
                  <a:off x="3759817" y="3792356"/>
                  <a:ext cx="421209" cy="2935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26" name="Rectangle 1025"/>
              <p:cNvSpPr/>
              <p:nvPr/>
            </p:nvSpPr>
            <p:spPr>
              <a:xfrm>
                <a:off x="3238256" y="3213100"/>
                <a:ext cx="45719" cy="244475"/>
              </a:xfrm>
              <a:prstGeom prst="rect">
                <a:avLst/>
              </a:prstGeom>
              <a:solidFill>
                <a:srgbClr val="062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7" name="Rectangle 1026"/>
              <p:cNvSpPr/>
              <p:nvPr/>
            </p:nvSpPr>
            <p:spPr>
              <a:xfrm rot="5400000">
                <a:off x="3947560" y="2512155"/>
                <a:ext cx="45719" cy="244476"/>
              </a:xfrm>
              <a:prstGeom prst="rect">
                <a:avLst/>
              </a:prstGeom>
              <a:solidFill>
                <a:srgbClr val="062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88" name="TextBox 587"/>
            <p:cNvSpPr txBox="1"/>
            <p:nvPr/>
          </p:nvSpPr>
          <p:spPr>
            <a:xfrm>
              <a:off x="5008954" y="3184928"/>
              <a:ext cx="1094783" cy="2621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00" b="1" dirty="0" smtClean="0">
                  <a:solidFill>
                    <a:schemeClr val="bg1"/>
                  </a:solidFill>
                </a:rPr>
                <a:t>RAIL MOVEMENT</a:t>
              </a:r>
              <a:endParaRPr lang="en-US" sz="700" b="1" dirty="0">
                <a:solidFill>
                  <a:schemeClr val="bg1"/>
                </a:solidFill>
              </a:endParaRPr>
            </a:p>
          </p:txBody>
        </p:sp>
        <p:grpSp>
          <p:nvGrpSpPr>
            <p:cNvPr id="589" name="Group 588"/>
            <p:cNvGrpSpPr/>
            <p:nvPr/>
          </p:nvGrpSpPr>
          <p:grpSpPr>
            <a:xfrm>
              <a:off x="5839705" y="2914464"/>
              <a:ext cx="1471470" cy="1473483"/>
              <a:chOff x="3700438" y="2464298"/>
              <a:chExt cx="1837275" cy="1839788"/>
            </a:xfrm>
          </p:grpSpPr>
          <p:grpSp>
            <p:nvGrpSpPr>
              <p:cNvPr id="972" name="Group 971"/>
              <p:cNvGrpSpPr/>
              <p:nvPr/>
            </p:nvGrpSpPr>
            <p:grpSpPr>
              <a:xfrm>
                <a:off x="3700438" y="2464298"/>
                <a:ext cx="1837275" cy="1839788"/>
                <a:chOff x="2946481" y="2309957"/>
                <a:chExt cx="1837275" cy="1839788"/>
              </a:xfrm>
            </p:grpSpPr>
            <p:grpSp>
              <p:nvGrpSpPr>
                <p:cNvPr id="1017" name="Group 1016"/>
                <p:cNvGrpSpPr/>
                <p:nvPr/>
              </p:nvGrpSpPr>
              <p:grpSpPr>
                <a:xfrm>
                  <a:off x="2946481" y="2309957"/>
                  <a:ext cx="1837275" cy="1839788"/>
                  <a:chOff x="2946481" y="2309957"/>
                  <a:chExt cx="1837275" cy="1839788"/>
                </a:xfrm>
              </p:grpSpPr>
              <p:sp>
                <p:nvSpPr>
                  <p:cNvPr id="1020" name="Oval 1019"/>
                  <p:cNvSpPr/>
                  <p:nvPr/>
                </p:nvSpPr>
                <p:spPr>
                  <a:xfrm>
                    <a:off x="2946481" y="3188369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21" name="Oval 1020"/>
                  <p:cNvSpPr/>
                  <p:nvPr/>
                </p:nvSpPr>
                <p:spPr>
                  <a:xfrm rot="5400000">
                    <a:off x="3759817" y="2373777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22" name="Rectangle 1021"/>
                  <p:cNvSpPr/>
                  <p:nvPr/>
                </p:nvSpPr>
                <p:spPr>
                  <a:xfrm>
                    <a:off x="3262964" y="2627697"/>
                    <a:ext cx="1414914" cy="1414914"/>
                  </a:xfrm>
                  <a:prstGeom prst="rect">
                    <a:avLst/>
                  </a:prstGeom>
                  <a:solidFill>
                    <a:srgbClr val="062C49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23" name="Oval 1022"/>
                  <p:cNvSpPr/>
                  <p:nvPr/>
                </p:nvSpPr>
                <p:spPr>
                  <a:xfrm>
                    <a:off x="4362547" y="3188369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24" name="Oval 1023"/>
                  <p:cNvSpPr/>
                  <p:nvPr/>
                </p:nvSpPr>
                <p:spPr>
                  <a:xfrm rot="5400000">
                    <a:off x="3759817" y="3792356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018" name="Rectangle 1017"/>
                <p:cNvSpPr/>
                <p:nvPr/>
              </p:nvSpPr>
              <p:spPr>
                <a:xfrm>
                  <a:off x="3247435" y="3213100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19" name="Rectangle 1018"/>
                <p:cNvSpPr/>
                <p:nvPr/>
              </p:nvSpPr>
              <p:spPr>
                <a:xfrm rot="5400000">
                  <a:off x="3947560" y="2502977"/>
                  <a:ext cx="45719" cy="244476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973" name="TextBox 972"/>
              <p:cNvSpPr txBox="1"/>
              <p:nvPr/>
            </p:nvSpPr>
            <p:spPr>
              <a:xfrm>
                <a:off x="4230240" y="2806979"/>
                <a:ext cx="1057468" cy="3273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 b="1" dirty="0" smtClean="0">
                    <a:solidFill>
                      <a:schemeClr val="bg1"/>
                    </a:solidFill>
                  </a:rPr>
                  <a:t>TRANSLOAD</a:t>
                </a:r>
                <a:endParaRPr lang="en-US" sz="7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974" name="Group 973"/>
              <p:cNvGrpSpPr/>
              <p:nvPr/>
            </p:nvGrpSpPr>
            <p:grpSpPr>
              <a:xfrm>
                <a:off x="4403530" y="3177916"/>
                <a:ext cx="620590" cy="594042"/>
                <a:chOff x="5527774" y="2693187"/>
                <a:chExt cx="751423" cy="719279"/>
              </a:xfrm>
            </p:grpSpPr>
            <p:sp>
              <p:nvSpPr>
                <p:cNvPr id="975" name="Freeform 974"/>
                <p:cNvSpPr/>
                <p:nvPr/>
              </p:nvSpPr>
              <p:spPr>
                <a:xfrm>
                  <a:off x="5980367" y="2718035"/>
                  <a:ext cx="117892" cy="193010"/>
                </a:xfrm>
                <a:custGeom>
                  <a:avLst/>
                  <a:gdLst>
                    <a:gd name="connsiteX0" fmla="*/ 22225 w 149312"/>
                    <a:gd name="connsiteY0" fmla="*/ 0 h 206375"/>
                    <a:gd name="connsiteX1" fmla="*/ 41275 w 149312"/>
                    <a:gd name="connsiteY1" fmla="*/ 98425 h 206375"/>
                    <a:gd name="connsiteX2" fmla="*/ 123825 w 149312"/>
                    <a:gd name="connsiteY2" fmla="*/ 130175 h 206375"/>
                    <a:gd name="connsiteX3" fmla="*/ 146050 w 149312"/>
                    <a:gd name="connsiteY3" fmla="*/ 149225 h 206375"/>
                    <a:gd name="connsiteX4" fmla="*/ 63500 w 149312"/>
                    <a:gd name="connsiteY4" fmla="*/ 155575 h 206375"/>
                    <a:gd name="connsiteX5" fmla="*/ 0 w 149312"/>
                    <a:gd name="connsiteY5" fmla="*/ 206375 h 206375"/>
                    <a:gd name="connsiteX0" fmla="*/ 22225 w 149576"/>
                    <a:gd name="connsiteY0" fmla="*/ 0 h 206375"/>
                    <a:gd name="connsiteX1" fmla="*/ 28575 w 149576"/>
                    <a:gd name="connsiteY1" fmla="*/ 70126 h 206375"/>
                    <a:gd name="connsiteX2" fmla="*/ 123825 w 149576"/>
                    <a:gd name="connsiteY2" fmla="*/ 130175 h 206375"/>
                    <a:gd name="connsiteX3" fmla="*/ 146050 w 149576"/>
                    <a:gd name="connsiteY3" fmla="*/ 149225 h 206375"/>
                    <a:gd name="connsiteX4" fmla="*/ 63500 w 149576"/>
                    <a:gd name="connsiteY4" fmla="*/ 155575 h 206375"/>
                    <a:gd name="connsiteX5" fmla="*/ 0 w 149576"/>
                    <a:gd name="connsiteY5" fmla="*/ 206375 h 206375"/>
                    <a:gd name="connsiteX0" fmla="*/ 22225 w 148002"/>
                    <a:gd name="connsiteY0" fmla="*/ 0 h 206375"/>
                    <a:gd name="connsiteX1" fmla="*/ 28575 w 148002"/>
                    <a:gd name="connsiteY1" fmla="*/ 70126 h 206375"/>
                    <a:gd name="connsiteX2" fmla="*/ 114300 w 148002"/>
                    <a:gd name="connsiteY2" fmla="*/ 62257 h 206375"/>
                    <a:gd name="connsiteX3" fmla="*/ 146050 w 148002"/>
                    <a:gd name="connsiteY3" fmla="*/ 149225 h 206375"/>
                    <a:gd name="connsiteX4" fmla="*/ 63500 w 148002"/>
                    <a:gd name="connsiteY4" fmla="*/ 155575 h 206375"/>
                    <a:gd name="connsiteX5" fmla="*/ 0 w 148002"/>
                    <a:gd name="connsiteY5" fmla="*/ 206375 h 206375"/>
                    <a:gd name="connsiteX0" fmla="*/ 22225 w 148108"/>
                    <a:gd name="connsiteY0" fmla="*/ 0 h 206375"/>
                    <a:gd name="connsiteX1" fmla="*/ 19050 w 148108"/>
                    <a:gd name="connsiteY1" fmla="*/ 53146 h 206375"/>
                    <a:gd name="connsiteX2" fmla="*/ 114300 w 148108"/>
                    <a:gd name="connsiteY2" fmla="*/ 62257 h 206375"/>
                    <a:gd name="connsiteX3" fmla="*/ 146050 w 148108"/>
                    <a:gd name="connsiteY3" fmla="*/ 149225 h 206375"/>
                    <a:gd name="connsiteX4" fmla="*/ 63500 w 148108"/>
                    <a:gd name="connsiteY4" fmla="*/ 155575 h 206375"/>
                    <a:gd name="connsiteX5" fmla="*/ 0 w 148108"/>
                    <a:gd name="connsiteY5" fmla="*/ 206375 h 206375"/>
                    <a:gd name="connsiteX0" fmla="*/ 22225 w 136632"/>
                    <a:gd name="connsiteY0" fmla="*/ 0 h 206375"/>
                    <a:gd name="connsiteX1" fmla="*/ 19050 w 136632"/>
                    <a:gd name="connsiteY1" fmla="*/ 53146 h 206375"/>
                    <a:gd name="connsiteX2" fmla="*/ 114300 w 136632"/>
                    <a:gd name="connsiteY2" fmla="*/ 62257 h 206375"/>
                    <a:gd name="connsiteX3" fmla="*/ 133350 w 136632"/>
                    <a:gd name="connsiteY3" fmla="*/ 84137 h 206375"/>
                    <a:gd name="connsiteX4" fmla="*/ 63500 w 136632"/>
                    <a:gd name="connsiteY4" fmla="*/ 155575 h 206375"/>
                    <a:gd name="connsiteX5" fmla="*/ 0 w 136632"/>
                    <a:gd name="connsiteY5" fmla="*/ 206375 h 206375"/>
                    <a:gd name="connsiteX0" fmla="*/ 22225 w 138923"/>
                    <a:gd name="connsiteY0" fmla="*/ 0 h 206375"/>
                    <a:gd name="connsiteX1" fmla="*/ 19050 w 138923"/>
                    <a:gd name="connsiteY1" fmla="*/ 53146 h 206375"/>
                    <a:gd name="connsiteX2" fmla="*/ 114300 w 138923"/>
                    <a:gd name="connsiteY2" fmla="*/ 62257 h 206375"/>
                    <a:gd name="connsiteX3" fmla="*/ 133350 w 138923"/>
                    <a:gd name="connsiteY3" fmla="*/ 84137 h 206375"/>
                    <a:gd name="connsiteX4" fmla="*/ 31750 w 138923"/>
                    <a:gd name="connsiteY4" fmla="*/ 84827 h 206375"/>
                    <a:gd name="connsiteX5" fmla="*/ 0 w 138923"/>
                    <a:gd name="connsiteY5" fmla="*/ 206375 h 206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8923" h="206375">
                      <a:moveTo>
                        <a:pt x="22225" y="0"/>
                      </a:moveTo>
                      <a:cubicBezTo>
                        <a:pt x="23283" y="38364"/>
                        <a:pt x="3704" y="42770"/>
                        <a:pt x="19050" y="53146"/>
                      </a:cubicBezTo>
                      <a:cubicBezTo>
                        <a:pt x="34396" y="63522"/>
                        <a:pt x="95250" y="57092"/>
                        <a:pt x="114300" y="62257"/>
                      </a:cubicBezTo>
                      <a:cubicBezTo>
                        <a:pt x="133350" y="67422"/>
                        <a:pt x="147108" y="80375"/>
                        <a:pt x="133350" y="84137"/>
                      </a:cubicBezTo>
                      <a:cubicBezTo>
                        <a:pt x="119592" y="87899"/>
                        <a:pt x="53975" y="64454"/>
                        <a:pt x="31750" y="84827"/>
                      </a:cubicBezTo>
                      <a:cubicBezTo>
                        <a:pt x="9525" y="105200"/>
                        <a:pt x="10583" y="198438"/>
                        <a:pt x="0" y="206375"/>
                      </a:cubicBezTo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976" name="Straight Connector 975"/>
                <p:cNvCxnSpPr/>
                <p:nvPr/>
              </p:nvCxnSpPr>
              <p:spPr>
                <a:xfrm flipV="1">
                  <a:off x="5781675" y="2749550"/>
                  <a:ext cx="1947" cy="64342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7" name="Straight Connector 976"/>
                <p:cNvCxnSpPr/>
                <p:nvPr/>
              </p:nvCxnSpPr>
              <p:spPr>
                <a:xfrm flipH="1" flipV="1">
                  <a:off x="6200444" y="2749550"/>
                  <a:ext cx="1228" cy="643217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8" name="Straight Connector 977"/>
                <p:cNvCxnSpPr/>
                <p:nvPr/>
              </p:nvCxnSpPr>
              <p:spPr>
                <a:xfrm flipV="1">
                  <a:off x="6272847" y="2822453"/>
                  <a:ext cx="3175" cy="574925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9" name="Straight Connector 978"/>
                <p:cNvCxnSpPr/>
                <p:nvPr/>
              </p:nvCxnSpPr>
              <p:spPr>
                <a:xfrm flipV="1">
                  <a:off x="5709272" y="2822453"/>
                  <a:ext cx="3175" cy="574925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0" name="Straight Connector 979"/>
                <p:cNvCxnSpPr/>
                <p:nvPr/>
              </p:nvCxnSpPr>
              <p:spPr>
                <a:xfrm>
                  <a:off x="5712447" y="2817841"/>
                  <a:ext cx="563575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1" name="Straight Connector 980"/>
                <p:cNvCxnSpPr/>
                <p:nvPr/>
              </p:nvCxnSpPr>
              <p:spPr>
                <a:xfrm>
                  <a:off x="5781675" y="2749550"/>
                  <a:ext cx="418769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2" name="Straight Connector 981"/>
                <p:cNvCxnSpPr/>
                <p:nvPr/>
              </p:nvCxnSpPr>
              <p:spPr>
                <a:xfrm flipV="1">
                  <a:off x="5709272" y="2753672"/>
                  <a:ext cx="72403" cy="7707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3" name="Straight Connector 982"/>
                <p:cNvCxnSpPr/>
                <p:nvPr/>
              </p:nvCxnSpPr>
              <p:spPr>
                <a:xfrm flipH="1" flipV="1">
                  <a:off x="6200444" y="2753361"/>
                  <a:ext cx="78753" cy="6448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4" name="Straight Connector 983"/>
                <p:cNvCxnSpPr/>
                <p:nvPr/>
              </p:nvCxnSpPr>
              <p:spPr>
                <a:xfrm flipV="1">
                  <a:off x="5641585" y="3003923"/>
                  <a:ext cx="133740" cy="6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5" name="Straight Connector 984"/>
                <p:cNvCxnSpPr/>
                <p:nvPr/>
              </p:nvCxnSpPr>
              <p:spPr>
                <a:xfrm>
                  <a:off x="5713392" y="3187276"/>
                  <a:ext cx="66053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6" name="Straight Connector 985"/>
                <p:cNvCxnSpPr/>
                <p:nvPr/>
              </p:nvCxnSpPr>
              <p:spPr>
                <a:xfrm>
                  <a:off x="6200444" y="3001629"/>
                  <a:ext cx="66053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7" name="Straight Connector 986"/>
                <p:cNvCxnSpPr/>
                <p:nvPr/>
              </p:nvCxnSpPr>
              <p:spPr>
                <a:xfrm>
                  <a:off x="6201389" y="3188742"/>
                  <a:ext cx="66053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8" name="Straight Connector 987"/>
                <p:cNvCxnSpPr/>
                <p:nvPr/>
              </p:nvCxnSpPr>
              <p:spPr>
                <a:xfrm flipV="1">
                  <a:off x="6207077" y="2817841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9" name="Straight Connector 988"/>
                <p:cNvCxnSpPr/>
                <p:nvPr/>
              </p:nvCxnSpPr>
              <p:spPr>
                <a:xfrm flipV="1">
                  <a:off x="6205962" y="2999948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0" name="Straight Connector 989"/>
                <p:cNvCxnSpPr/>
                <p:nvPr/>
              </p:nvCxnSpPr>
              <p:spPr>
                <a:xfrm flipV="1">
                  <a:off x="6203760" y="3184459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91" name="Trapezoid 990"/>
                <p:cNvSpPr/>
                <p:nvPr/>
              </p:nvSpPr>
              <p:spPr>
                <a:xfrm>
                  <a:off x="6195309" y="3366747"/>
                  <a:ext cx="83888" cy="45719"/>
                </a:xfrm>
                <a:prstGeom prst="trapezoi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92" name="Trapezoid 991"/>
                <p:cNvSpPr/>
                <p:nvPr/>
              </p:nvSpPr>
              <p:spPr>
                <a:xfrm>
                  <a:off x="5703160" y="3366747"/>
                  <a:ext cx="83888" cy="45719"/>
                </a:xfrm>
                <a:prstGeom prst="trapezoi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993" name="Straight Connector 992"/>
                <p:cNvCxnSpPr/>
                <p:nvPr/>
              </p:nvCxnSpPr>
              <p:spPr>
                <a:xfrm flipV="1">
                  <a:off x="5710500" y="3194952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4" name="Straight Connector 993"/>
                <p:cNvCxnSpPr/>
                <p:nvPr/>
              </p:nvCxnSpPr>
              <p:spPr>
                <a:xfrm flipV="1">
                  <a:off x="5713338" y="3001183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5" name="Straight Connector 994"/>
                <p:cNvCxnSpPr/>
                <p:nvPr/>
              </p:nvCxnSpPr>
              <p:spPr>
                <a:xfrm flipV="1">
                  <a:off x="5713338" y="2822699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6" name="Straight Connector 995"/>
                <p:cNvCxnSpPr/>
                <p:nvPr/>
              </p:nvCxnSpPr>
              <p:spPr>
                <a:xfrm flipH="1" flipV="1">
                  <a:off x="6202929" y="2818226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7" name="Straight Connector 996"/>
                <p:cNvCxnSpPr/>
                <p:nvPr/>
              </p:nvCxnSpPr>
              <p:spPr>
                <a:xfrm flipH="1" flipV="1">
                  <a:off x="6202929" y="3002078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8" name="Straight Connector 997"/>
                <p:cNvCxnSpPr/>
                <p:nvPr/>
              </p:nvCxnSpPr>
              <p:spPr>
                <a:xfrm flipH="1" flipV="1">
                  <a:off x="6200585" y="3180654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9" name="Straight Connector 998"/>
                <p:cNvCxnSpPr/>
                <p:nvPr/>
              </p:nvCxnSpPr>
              <p:spPr>
                <a:xfrm flipH="1" flipV="1">
                  <a:off x="5712219" y="2816896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0" name="Straight Connector 999"/>
                <p:cNvCxnSpPr/>
                <p:nvPr/>
              </p:nvCxnSpPr>
              <p:spPr>
                <a:xfrm flipH="1" flipV="1">
                  <a:off x="5715418" y="3001183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1" name="Straight Connector 1000"/>
                <p:cNvCxnSpPr/>
                <p:nvPr/>
              </p:nvCxnSpPr>
              <p:spPr>
                <a:xfrm flipH="1" flipV="1">
                  <a:off x="5712541" y="3184552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2" name="Straight Connector 1001"/>
                <p:cNvCxnSpPr/>
                <p:nvPr/>
              </p:nvCxnSpPr>
              <p:spPr>
                <a:xfrm flipH="1">
                  <a:off x="6022167" y="2751856"/>
                  <a:ext cx="177587" cy="67386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3" name="Straight Connector 1002"/>
                <p:cNvCxnSpPr/>
                <p:nvPr/>
              </p:nvCxnSpPr>
              <p:spPr>
                <a:xfrm flipV="1">
                  <a:off x="5956300" y="2700440"/>
                  <a:ext cx="0" cy="12351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4" name="Straight Connector 1003"/>
                <p:cNvCxnSpPr/>
                <p:nvPr/>
              </p:nvCxnSpPr>
              <p:spPr>
                <a:xfrm flipV="1">
                  <a:off x="6022167" y="2707227"/>
                  <a:ext cx="0" cy="12351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5" name="Straight Connector 1004"/>
                <p:cNvCxnSpPr/>
                <p:nvPr/>
              </p:nvCxnSpPr>
              <p:spPr>
                <a:xfrm>
                  <a:off x="5777682" y="2749298"/>
                  <a:ext cx="177587" cy="67386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06" name="Rectangle 1005"/>
                <p:cNvSpPr/>
                <p:nvPr/>
              </p:nvSpPr>
              <p:spPr>
                <a:xfrm>
                  <a:off x="5608997" y="3238150"/>
                  <a:ext cx="86868" cy="17431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07" name="Trapezoid 1006"/>
                <p:cNvSpPr/>
                <p:nvPr/>
              </p:nvSpPr>
              <p:spPr>
                <a:xfrm>
                  <a:off x="5931202" y="2700637"/>
                  <a:ext cx="119713" cy="45719"/>
                </a:xfrm>
                <a:prstGeom prst="trapezoi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008" name="Straight Connector 1007"/>
                <p:cNvCxnSpPr/>
                <p:nvPr/>
              </p:nvCxnSpPr>
              <p:spPr>
                <a:xfrm flipV="1">
                  <a:off x="5785607" y="2717147"/>
                  <a:ext cx="227337" cy="1587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9" name="Straight Connector 1008"/>
                <p:cNvCxnSpPr/>
                <p:nvPr/>
              </p:nvCxnSpPr>
              <p:spPr>
                <a:xfrm flipV="1">
                  <a:off x="5675448" y="2823358"/>
                  <a:ext cx="3571" cy="43420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10" name="Straight Connector 1009"/>
                <p:cNvCxnSpPr/>
                <p:nvPr/>
              </p:nvCxnSpPr>
              <p:spPr>
                <a:xfrm flipV="1">
                  <a:off x="5672512" y="2717694"/>
                  <a:ext cx="116090" cy="113997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11" name="Straight Connector 1010"/>
                <p:cNvCxnSpPr/>
                <p:nvPr/>
              </p:nvCxnSpPr>
              <p:spPr>
                <a:xfrm flipV="1">
                  <a:off x="5653938" y="2820278"/>
                  <a:ext cx="133740" cy="6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12" name="Straight Connector 1011"/>
                <p:cNvCxnSpPr/>
                <p:nvPr/>
              </p:nvCxnSpPr>
              <p:spPr>
                <a:xfrm flipV="1">
                  <a:off x="5642699" y="3186446"/>
                  <a:ext cx="133740" cy="6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13" name="Straight Connector 1012"/>
                <p:cNvCxnSpPr/>
                <p:nvPr/>
              </p:nvCxnSpPr>
              <p:spPr>
                <a:xfrm rot="5400000" flipV="1">
                  <a:off x="5714896" y="2759735"/>
                  <a:ext cx="133740" cy="6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14" name="Straight Connector 1013"/>
                <p:cNvCxnSpPr/>
                <p:nvPr/>
              </p:nvCxnSpPr>
              <p:spPr>
                <a:xfrm flipH="1">
                  <a:off x="5527774" y="3364442"/>
                  <a:ext cx="140719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15" name="Rectangle 1014"/>
                <p:cNvSpPr/>
                <p:nvPr/>
              </p:nvSpPr>
              <p:spPr>
                <a:xfrm>
                  <a:off x="5591546" y="3222765"/>
                  <a:ext cx="45719" cy="10706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016" name="Straight Connector 1015"/>
                <p:cNvCxnSpPr/>
                <p:nvPr/>
              </p:nvCxnSpPr>
              <p:spPr>
                <a:xfrm flipV="1">
                  <a:off x="5571373" y="3357157"/>
                  <a:ext cx="0" cy="5530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590" name="Group 589"/>
            <p:cNvGrpSpPr/>
            <p:nvPr/>
          </p:nvGrpSpPr>
          <p:grpSpPr>
            <a:xfrm>
              <a:off x="5043285" y="3588936"/>
              <a:ext cx="943777" cy="307415"/>
              <a:chOff x="0" y="0"/>
              <a:chExt cx="1335715" cy="435292"/>
            </a:xfrm>
            <a:solidFill>
              <a:schemeClr val="bg1"/>
            </a:solidFill>
          </p:grpSpPr>
          <p:grpSp>
            <p:nvGrpSpPr>
              <p:cNvPr id="952" name="Group 951"/>
              <p:cNvGrpSpPr/>
              <p:nvPr/>
            </p:nvGrpSpPr>
            <p:grpSpPr>
              <a:xfrm>
                <a:off x="0" y="370704"/>
                <a:ext cx="1335710" cy="64588"/>
                <a:chOff x="0" y="370704"/>
                <a:chExt cx="1210426" cy="54292"/>
              </a:xfrm>
              <a:grpFill/>
            </p:grpSpPr>
            <p:sp>
              <p:nvSpPr>
                <p:cNvPr id="964" name="Oval 963"/>
                <p:cNvSpPr/>
                <p:nvPr/>
              </p:nvSpPr>
              <p:spPr>
                <a:xfrm>
                  <a:off x="37062" y="379277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sp>
              <p:nvSpPr>
                <p:cNvPr id="965" name="Oval 964"/>
                <p:cNvSpPr/>
                <p:nvPr/>
              </p:nvSpPr>
              <p:spPr>
                <a:xfrm>
                  <a:off x="113222" y="379277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sp>
              <p:nvSpPr>
                <p:cNvPr id="966" name="Oval 965"/>
                <p:cNvSpPr/>
                <p:nvPr/>
              </p:nvSpPr>
              <p:spPr>
                <a:xfrm>
                  <a:off x="1044105" y="379277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sp>
              <p:nvSpPr>
                <p:cNvPr id="967" name="Oval 966"/>
                <p:cNvSpPr/>
                <p:nvPr/>
              </p:nvSpPr>
              <p:spPr>
                <a:xfrm>
                  <a:off x="1120265" y="379277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cxnSp>
              <p:nvCxnSpPr>
                <p:cNvPr id="968" name="Straight Connector 967"/>
                <p:cNvCxnSpPr/>
                <p:nvPr/>
              </p:nvCxnSpPr>
              <p:spPr>
                <a:xfrm>
                  <a:off x="0" y="370704"/>
                  <a:ext cx="1210426" cy="0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9" name="Straight Connector 968"/>
                <p:cNvCxnSpPr/>
                <p:nvPr/>
              </p:nvCxnSpPr>
              <p:spPr>
                <a:xfrm>
                  <a:off x="136082" y="379277"/>
                  <a:ext cx="930883" cy="0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0" name="Straight Connector 969"/>
                <p:cNvCxnSpPr/>
                <p:nvPr/>
              </p:nvCxnSpPr>
              <p:spPr>
                <a:xfrm>
                  <a:off x="1061838" y="384515"/>
                  <a:ext cx="97368" cy="0"/>
                </a:xfrm>
                <a:prstGeom prst="line">
                  <a:avLst/>
                </a:prstGeom>
                <a:grpFill/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1" name="Straight Connector 970"/>
                <p:cNvCxnSpPr/>
                <p:nvPr/>
              </p:nvCxnSpPr>
              <p:spPr>
                <a:xfrm>
                  <a:off x="51736" y="388235"/>
                  <a:ext cx="97368" cy="0"/>
                </a:xfrm>
                <a:prstGeom prst="line">
                  <a:avLst/>
                </a:prstGeom>
                <a:grpFill/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53" name="Rectangle 952"/>
              <p:cNvSpPr/>
              <p:nvPr/>
            </p:nvSpPr>
            <p:spPr>
              <a:xfrm>
                <a:off x="91348" y="76200"/>
                <a:ext cx="1134121" cy="288550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100">
                  <a:effectLst/>
                  <a:ea typeface="Cambria" charset="0"/>
                  <a:cs typeface="Times New Roman" charset="0"/>
                </a:endParaRPr>
              </a:p>
            </p:txBody>
          </p:sp>
          <p:sp>
            <p:nvSpPr>
              <p:cNvPr id="954" name="Oval 953"/>
              <p:cNvSpPr/>
              <p:nvPr/>
            </p:nvSpPr>
            <p:spPr>
              <a:xfrm>
                <a:off x="1149270" y="76200"/>
                <a:ext cx="152400" cy="288550"/>
              </a:xfrm>
              <a:prstGeom prst="ellipse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100">
                  <a:effectLst/>
                  <a:ea typeface="Cambria" charset="0"/>
                  <a:cs typeface="Times New Roman" charset="0"/>
                </a:endParaRPr>
              </a:p>
            </p:txBody>
          </p:sp>
          <p:sp>
            <p:nvSpPr>
              <p:cNvPr id="955" name="Oval 954"/>
              <p:cNvSpPr/>
              <p:nvPr/>
            </p:nvSpPr>
            <p:spPr>
              <a:xfrm>
                <a:off x="26970" y="76200"/>
                <a:ext cx="152400" cy="288550"/>
              </a:xfrm>
              <a:prstGeom prst="ellipse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100">
                  <a:effectLst/>
                  <a:ea typeface="Cambria" charset="0"/>
                  <a:cs typeface="Times New Roman" charset="0"/>
                </a:endParaRPr>
              </a:p>
            </p:txBody>
          </p:sp>
          <p:cxnSp>
            <p:nvCxnSpPr>
              <p:cNvPr id="956" name="Straight Connector 955"/>
              <p:cNvCxnSpPr/>
              <p:nvPr/>
            </p:nvCxnSpPr>
            <p:spPr>
              <a:xfrm flipV="1">
                <a:off x="621505" y="49006"/>
                <a:ext cx="0" cy="359091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7" name="Straight Connector 956"/>
              <p:cNvCxnSpPr/>
              <p:nvPr/>
            </p:nvCxnSpPr>
            <p:spPr>
              <a:xfrm flipV="1">
                <a:off x="700711" y="49006"/>
                <a:ext cx="0" cy="359091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58" name="Rectangle 957"/>
              <p:cNvSpPr/>
              <p:nvPr/>
            </p:nvSpPr>
            <p:spPr>
              <a:xfrm>
                <a:off x="636426" y="52768"/>
                <a:ext cx="45719" cy="76200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100">
                  <a:effectLst/>
                  <a:ea typeface="Cambria" charset="0"/>
                  <a:cs typeface="Times New Roman" charset="0"/>
                </a:endParaRPr>
              </a:p>
            </p:txBody>
          </p:sp>
          <p:cxnSp>
            <p:nvCxnSpPr>
              <p:cNvPr id="959" name="Straight Connector 958"/>
              <p:cNvCxnSpPr/>
              <p:nvPr/>
            </p:nvCxnSpPr>
            <p:spPr>
              <a:xfrm>
                <a:off x="587893" y="0"/>
                <a:ext cx="145133" cy="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0" name="Straight Connector 959"/>
              <p:cNvCxnSpPr/>
              <p:nvPr/>
            </p:nvCxnSpPr>
            <p:spPr>
              <a:xfrm>
                <a:off x="731475" y="0"/>
                <a:ext cx="0" cy="22860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1" name="Straight Connector 960"/>
              <p:cNvCxnSpPr/>
              <p:nvPr/>
            </p:nvCxnSpPr>
            <p:spPr>
              <a:xfrm>
                <a:off x="591219" y="0"/>
                <a:ext cx="0" cy="22860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2" name="Straight Connector 961"/>
              <p:cNvCxnSpPr/>
              <p:nvPr/>
            </p:nvCxnSpPr>
            <p:spPr>
              <a:xfrm flipV="1">
                <a:off x="1335715" y="228600"/>
                <a:ext cx="0" cy="142104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3" name="Straight Connector 962"/>
              <p:cNvCxnSpPr/>
              <p:nvPr/>
            </p:nvCxnSpPr>
            <p:spPr>
              <a:xfrm flipV="1">
                <a:off x="0" y="220475"/>
                <a:ext cx="0" cy="150229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91" name="Group 590"/>
            <p:cNvGrpSpPr/>
            <p:nvPr/>
          </p:nvGrpSpPr>
          <p:grpSpPr>
            <a:xfrm>
              <a:off x="6974179" y="2913350"/>
              <a:ext cx="1471470" cy="1473483"/>
              <a:chOff x="2946481" y="2309957"/>
              <a:chExt cx="1837275" cy="1839788"/>
            </a:xfrm>
          </p:grpSpPr>
          <p:grpSp>
            <p:nvGrpSpPr>
              <p:cNvPr id="944" name="Group 943"/>
              <p:cNvGrpSpPr/>
              <p:nvPr/>
            </p:nvGrpSpPr>
            <p:grpSpPr>
              <a:xfrm>
                <a:off x="2946481" y="2309957"/>
                <a:ext cx="1837275" cy="1839788"/>
                <a:chOff x="2946481" y="2309957"/>
                <a:chExt cx="1837275" cy="1839788"/>
              </a:xfrm>
            </p:grpSpPr>
            <p:sp>
              <p:nvSpPr>
                <p:cNvPr id="947" name="Oval 946"/>
                <p:cNvSpPr/>
                <p:nvPr/>
              </p:nvSpPr>
              <p:spPr>
                <a:xfrm>
                  <a:off x="2946481" y="3188369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48" name="Oval 947"/>
                <p:cNvSpPr/>
                <p:nvPr/>
              </p:nvSpPr>
              <p:spPr>
                <a:xfrm rot="5400000">
                  <a:off x="3759817" y="2373777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49" name="Rectangle 948"/>
                <p:cNvSpPr/>
                <p:nvPr/>
              </p:nvSpPr>
              <p:spPr>
                <a:xfrm>
                  <a:off x="3262964" y="2627697"/>
                  <a:ext cx="1414914" cy="1414914"/>
                </a:xfrm>
                <a:prstGeom prst="rect">
                  <a:avLst/>
                </a:prstGeom>
                <a:solidFill>
                  <a:srgbClr val="062C4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50" name="Oval 949"/>
                <p:cNvSpPr/>
                <p:nvPr/>
              </p:nvSpPr>
              <p:spPr>
                <a:xfrm>
                  <a:off x="4362547" y="3188369"/>
                  <a:ext cx="421209" cy="2935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51" name="Oval 950"/>
                <p:cNvSpPr/>
                <p:nvPr/>
              </p:nvSpPr>
              <p:spPr>
                <a:xfrm rot="5400000">
                  <a:off x="3759817" y="3792356"/>
                  <a:ext cx="421209" cy="2935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945" name="Rectangle 944"/>
              <p:cNvSpPr/>
              <p:nvPr/>
            </p:nvSpPr>
            <p:spPr>
              <a:xfrm>
                <a:off x="3247435" y="3213100"/>
                <a:ext cx="45719" cy="244475"/>
              </a:xfrm>
              <a:prstGeom prst="rect">
                <a:avLst/>
              </a:prstGeom>
              <a:solidFill>
                <a:srgbClr val="062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6" name="Rectangle 945"/>
              <p:cNvSpPr/>
              <p:nvPr/>
            </p:nvSpPr>
            <p:spPr>
              <a:xfrm rot="5400000">
                <a:off x="3947560" y="2512155"/>
                <a:ext cx="45719" cy="244476"/>
              </a:xfrm>
              <a:prstGeom prst="rect">
                <a:avLst/>
              </a:prstGeom>
              <a:solidFill>
                <a:srgbClr val="062C4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92" name="TextBox 591"/>
            <p:cNvSpPr txBox="1"/>
            <p:nvPr/>
          </p:nvSpPr>
          <p:spPr>
            <a:xfrm>
              <a:off x="7216063" y="3178309"/>
              <a:ext cx="1216612" cy="2621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00" b="1" dirty="0" smtClean="0">
                  <a:solidFill>
                    <a:schemeClr val="bg1"/>
                  </a:solidFill>
                </a:rPr>
                <a:t>VESSEL MOVEMENT</a:t>
              </a:r>
              <a:endParaRPr lang="en-US" sz="700" b="1" dirty="0">
                <a:solidFill>
                  <a:schemeClr val="bg1"/>
                </a:solidFill>
              </a:endParaRPr>
            </a:p>
          </p:txBody>
        </p:sp>
        <p:grpSp>
          <p:nvGrpSpPr>
            <p:cNvPr id="593" name="Group 592"/>
            <p:cNvGrpSpPr/>
            <p:nvPr/>
          </p:nvGrpSpPr>
          <p:grpSpPr>
            <a:xfrm>
              <a:off x="8112056" y="2913350"/>
              <a:ext cx="1471471" cy="1473483"/>
              <a:chOff x="8077807" y="2514304"/>
              <a:chExt cx="1837275" cy="1839788"/>
            </a:xfrm>
          </p:grpSpPr>
          <p:grpSp>
            <p:nvGrpSpPr>
              <p:cNvPr id="885" name="Group 884"/>
              <p:cNvGrpSpPr/>
              <p:nvPr/>
            </p:nvGrpSpPr>
            <p:grpSpPr>
              <a:xfrm>
                <a:off x="8077807" y="2514304"/>
                <a:ext cx="1837275" cy="1839788"/>
                <a:chOff x="2946481" y="2309957"/>
                <a:chExt cx="1837275" cy="1839788"/>
              </a:xfrm>
            </p:grpSpPr>
            <p:grpSp>
              <p:nvGrpSpPr>
                <p:cNvPr id="936" name="Group 935"/>
                <p:cNvGrpSpPr/>
                <p:nvPr/>
              </p:nvGrpSpPr>
              <p:grpSpPr>
                <a:xfrm>
                  <a:off x="2946481" y="2309957"/>
                  <a:ext cx="1837275" cy="1839788"/>
                  <a:chOff x="2946481" y="2309957"/>
                  <a:chExt cx="1837275" cy="1839788"/>
                </a:xfrm>
              </p:grpSpPr>
              <p:sp>
                <p:nvSpPr>
                  <p:cNvPr id="939" name="Oval 938"/>
                  <p:cNvSpPr/>
                  <p:nvPr/>
                </p:nvSpPr>
                <p:spPr>
                  <a:xfrm>
                    <a:off x="2946481" y="3188369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40" name="Oval 939"/>
                  <p:cNvSpPr/>
                  <p:nvPr/>
                </p:nvSpPr>
                <p:spPr>
                  <a:xfrm rot="5400000">
                    <a:off x="3759817" y="2373777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41" name="Rectangle 940"/>
                  <p:cNvSpPr/>
                  <p:nvPr/>
                </p:nvSpPr>
                <p:spPr>
                  <a:xfrm>
                    <a:off x="3262964" y="2627697"/>
                    <a:ext cx="1414914" cy="1414914"/>
                  </a:xfrm>
                  <a:prstGeom prst="rect">
                    <a:avLst/>
                  </a:prstGeom>
                  <a:solidFill>
                    <a:srgbClr val="062C49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42" name="Oval 941"/>
                  <p:cNvSpPr/>
                  <p:nvPr/>
                </p:nvSpPr>
                <p:spPr>
                  <a:xfrm>
                    <a:off x="4362547" y="3188369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43" name="Oval 942"/>
                  <p:cNvSpPr/>
                  <p:nvPr/>
                </p:nvSpPr>
                <p:spPr>
                  <a:xfrm rot="5400000">
                    <a:off x="3759817" y="3792356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937" name="Rectangle 936"/>
                <p:cNvSpPr/>
                <p:nvPr/>
              </p:nvSpPr>
              <p:spPr>
                <a:xfrm>
                  <a:off x="3247435" y="3213100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38" name="Rectangle 937"/>
                <p:cNvSpPr/>
                <p:nvPr/>
              </p:nvSpPr>
              <p:spPr>
                <a:xfrm rot="5400000">
                  <a:off x="3947561" y="2502977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886" name="Group 885"/>
              <p:cNvGrpSpPr/>
              <p:nvPr/>
            </p:nvGrpSpPr>
            <p:grpSpPr>
              <a:xfrm>
                <a:off x="8541505" y="3234396"/>
                <a:ext cx="1083145" cy="626883"/>
                <a:chOff x="8343834" y="4532492"/>
                <a:chExt cx="1058896" cy="495382"/>
              </a:xfrm>
              <a:solidFill>
                <a:srgbClr val="FFFF00"/>
              </a:solidFill>
            </p:grpSpPr>
            <p:sp>
              <p:nvSpPr>
                <p:cNvPr id="888" name="Rectangle 887"/>
                <p:cNvSpPr/>
                <p:nvPr/>
              </p:nvSpPr>
              <p:spPr>
                <a:xfrm>
                  <a:off x="8744688" y="4554286"/>
                  <a:ext cx="70126" cy="462180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889" name="Snip Same Side Corner Rectangle 888"/>
                <p:cNvSpPr/>
                <p:nvPr/>
              </p:nvSpPr>
              <p:spPr>
                <a:xfrm>
                  <a:off x="8879701" y="4759291"/>
                  <a:ext cx="66195" cy="257175"/>
                </a:xfrm>
                <a:prstGeom prst="snip2Same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890" name="Rectangle 889"/>
                <p:cNvSpPr/>
                <p:nvPr/>
              </p:nvSpPr>
              <p:spPr>
                <a:xfrm>
                  <a:off x="8889940" y="4661169"/>
                  <a:ext cx="45719" cy="281967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891" name="Snip Same Side Corner Rectangle 890"/>
                <p:cNvSpPr/>
                <p:nvPr/>
              </p:nvSpPr>
              <p:spPr>
                <a:xfrm>
                  <a:off x="9021709" y="4871619"/>
                  <a:ext cx="90412" cy="144847"/>
                </a:xfrm>
                <a:prstGeom prst="snip2SameRect">
                  <a:avLst>
                    <a:gd name="adj1" fmla="val 27202"/>
                    <a:gd name="adj2" fmla="val 0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892" name="Rectangle 891"/>
                <p:cNvSpPr/>
                <p:nvPr/>
              </p:nvSpPr>
              <p:spPr>
                <a:xfrm>
                  <a:off x="9044057" y="4695825"/>
                  <a:ext cx="45719" cy="320641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893" name="Snip Same Side Corner Rectangle 892"/>
                <p:cNvSpPr/>
                <p:nvPr/>
              </p:nvSpPr>
              <p:spPr>
                <a:xfrm>
                  <a:off x="8469489" y="4840796"/>
                  <a:ext cx="90412" cy="177933"/>
                </a:xfrm>
                <a:prstGeom prst="snip2SameRect">
                  <a:avLst>
                    <a:gd name="adj1" fmla="val 27202"/>
                    <a:gd name="adj2" fmla="val 0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894" name="Rectangle 893"/>
                <p:cNvSpPr/>
                <p:nvPr/>
              </p:nvSpPr>
              <p:spPr>
                <a:xfrm>
                  <a:off x="8491835" y="4736762"/>
                  <a:ext cx="45719" cy="281967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895" name="Straight Connector 894"/>
                <p:cNvCxnSpPr/>
                <p:nvPr/>
              </p:nvCxnSpPr>
              <p:spPr>
                <a:xfrm>
                  <a:off x="9029431" y="4713498"/>
                  <a:ext cx="72315" cy="33828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6" name="Straight Connector 895"/>
                <p:cNvCxnSpPr/>
                <p:nvPr/>
              </p:nvCxnSpPr>
              <p:spPr>
                <a:xfrm>
                  <a:off x="9030758" y="4747326"/>
                  <a:ext cx="72315" cy="33828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7" name="Straight Connector 896"/>
                <p:cNvCxnSpPr/>
                <p:nvPr/>
              </p:nvCxnSpPr>
              <p:spPr>
                <a:xfrm>
                  <a:off x="9028104" y="4780412"/>
                  <a:ext cx="81806" cy="33828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8" name="Straight Connector 897"/>
                <p:cNvCxnSpPr/>
                <p:nvPr/>
              </p:nvCxnSpPr>
              <p:spPr>
                <a:xfrm>
                  <a:off x="9029431" y="4814240"/>
                  <a:ext cx="72315" cy="33828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9" name="Straight Connector 898"/>
                <p:cNvCxnSpPr/>
                <p:nvPr/>
              </p:nvCxnSpPr>
              <p:spPr>
                <a:xfrm flipV="1">
                  <a:off x="8726858" y="4578342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0" name="Straight Connector 899"/>
                <p:cNvCxnSpPr/>
                <p:nvPr/>
              </p:nvCxnSpPr>
              <p:spPr>
                <a:xfrm flipV="1">
                  <a:off x="8726858" y="4610702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1" name="Straight Connector 900"/>
                <p:cNvCxnSpPr/>
                <p:nvPr/>
              </p:nvCxnSpPr>
              <p:spPr>
                <a:xfrm flipV="1">
                  <a:off x="8726858" y="4643062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2" name="Straight Connector 901"/>
                <p:cNvCxnSpPr/>
                <p:nvPr/>
              </p:nvCxnSpPr>
              <p:spPr>
                <a:xfrm flipV="1">
                  <a:off x="8726858" y="4672376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3" name="Straight Connector 902"/>
                <p:cNvCxnSpPr/>
                <p:nvPr/>
              </p:nvCxnSpPr>
              <p:spPr>
                <a:xfrm flipV="1">
                  <a:off x="8726858" y="4705617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4" name="Straight Connector 903"/>
                <p:cNvCxnSpPr/>
                <p:nvPr/>
              </p:nvCxnSpPr>
              <p:spPr>
                <a:xfrm flipV="1">
                  <a:off x="8726858" y="4737977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5" name="Straight Connector 904"/>
                <p:cNvCxnSpPr/>
                <p:nvPr/>
              </p:nvCxnSpPr>
              <p:spPr>
                <a:xfrm flipV="1">
                  <a:off x="8726858" y="4770337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6" name="Straight Connector 905"/>
                <p:cNvCxnSpPr/>
                <p:nvPr/>
              </p:nvCxnSpPr>
              <p:spPr>
                <a:xfrm flipV="1">
                  <a:off x="8726858" y="4799651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07" name="Rounded Rectangle 906"/>
                <p:cNvSpPr/>
                <p:nvPr/>
              </p:nvSpPr>
              <p:spPr>
                <a:xfrm rot="5400000">
                  <a:off x="8533033" y="4870046"/>
                  <a:ext cx="220392" cy="68091"/>
                </a:xfrm>
                <a:prstGeom prst="roundRect">
                  <a:avLst>
                    <a:gd name="adj" fmla="val 46297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908" name="Rounded Rectangle 907"/>
                <p:cNvSpPr/>
                <p:nvPr/>
              </p:nvSpPr>
              <p:spPr>
                <a:xfrm rot="5400000">
                  <a:off x="8631076" y="4870046"/>
                  <a:ext cx="220392" cy="68091"/>
                </a:xfrm>
                <a:prstGeom prst="roundRect">
                  <a:avLst>
                    <a:gd name="adj" fmla="val 46297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909" name="Straight Connector 908"/>
                <p:cNvCxnSpPr/>
                <p:nvPr/>
              </p:nvCxnSpPr>
              <p:spPr>
                <a:xfrm>
                  <a:off x="8644545" y="4788713"/>
                  <a:ext cx="291114" cy="0"/>
                </a:xfrm>
                <a:prstGeom prst="line">
                  <a:avLst/>
                </a:prstGeom>
                <a:grpFill/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0" name="Straight Connector 909"/>
                <p:cNvCxnSpPr/>
                <p:nvPr/>
              </p:nvCxnSpPr>
              <p:spPr>
                <a:xfrm flipV="1">
                  <a:off x="8832645" y="4797326"/>
                  <a:ext cx="0" cy="197189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1" name="Straight Connector 910"/>
                <p:cNvCxnSpPr/>
                <p:nvPr/>
              </p:nvCxnSpPr>
              <p:spPr>
                <a:xfrm>
                  <a:off x="8629849" y="4978640"/>
                  <a:ext cx="434597" cy="0"/>
                </a:xfrm>
                <a:prstGeom prst="line">
                  <a:avLst/>
                </a:prstGeom>
                <a:grpFill/>
                <a:ln w="1905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2" name="Straight Connector 911"/>
                <p:cNvCxnSpPr/>
                <p:nvPr/>
              </p:nvCxnSpPr>
              <p:spPr>
                <a:xfrm flipV="1">
                  <a:off x="8979509" y="4876783"/>
                  <a:ext cx="105878" cy="1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3" name="Straight Connector 912"/>
                <p:cNvCxnSpPr/>
                <p:nvPr/>
              </p:nvCxnSpPr>
              <p:spPr>
                <a:xfrm flipV="1">
                  <a:off x="8979509" y="4879931"/>
                  <a:ext cx="0" cy="134357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4" name="Straight Connector 913"/>
                <p:cNvCxnSpPr/>
                <p:nvPr/>
              </p:nvCxnSpPr>
              <p:spPr>
                <a:xfrm>
                  <a:off x="8522658" y="4895920"/>
                  <a:ext cx="116880" cy="1191"/>
                </a:xfrm>
                <a:prstGeom prst="line">
                  <a:avLst/>
                </a:prstGeom>
                <a:grpFill/>
                <a:ln w="1905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5" name="Straight Connector 914"/>
                <p:cNvCxnSpPr/>
                <p:nvPr/>
              </p:nvCxnSpPr>
              <p:spPr>
                <a:xfrm>
                  <a:off x="8529072" y="5006574"/>
                  <a:ext cx="116880" cy="1191"/>
                </a:xfrm>
                <a:prstGeom prst="line">
                  <a:avLst/>
                </a:prstGeom>
                <a:grpFill/>
                <a:ln w="1905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6" name="Straight Connector 915"/>
                <p:cNvCxnSpPr/>
                <p:nvPr/>
              </p:nvCxnSpPr>
              <p:spPr>
                <a:xfrm flipV="1">
                  <a:off x="8480099" y="4709527"/>
                  <a:ext cx="0" cy="194564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17" name="Rectangle 916"/>
                <p:cNvSpPr/>
                <p:nvPr/>
              </p:nvSpPr>
              <p:spPr>
                <a:xfrm>
                  <a:off x="8755151" y="4532492"/>
                  <a:ext cx="45719" cy="102073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918" name="Rounded Rectangle 917"/>
                <p:cNvSpPr/>
                <p:nvPr/>
              </p:nvSpPr>
              <p:spPr>
                <a:xfrm>
                  <a:off x="9139572" y="4932950"/>
                  <a:ext cx="155887" cy="649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919" name="Trapezoid 918"/>
                <p:cNvSpPr/>
                <p:nvPr/>
              </p:nvSpPr>
              <p:spPr>
                <a:xfrm>
                  <a:off x="9162607" y="4948782"/>
                  <a:ext cx="45719" cy="71517"/>
                </a:xfrm>
                <a:prstGeom prst="trapezoid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920" name="Trapezoid 919"/>
                <p:cNvSpPr/>
                <p:nvPr/>
              </p:nvSpPr>
              <p:spPr>
                <a:xfrm>
                  <a:off x="9234262" y="4948781"/>
                  <a:ext cx="45719" cy="71517"/>
                </a:xfrm>
                <a:prstGeom prst="trapezoid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921" name="Straight Connector 920"/>
                <p:cNvCxnSpPr/>
                <p:nvPr/>
              </p:nvCxnSpPr>
              <p:spPr>
                <a:xfrm>
                  <a:off x="8899304" y="4913440"/>
                  <a:ext cx="324679" cy="0"/>
                </a:xfrm>
                <a:prstGeom prst="line">
                  <a:avLst/>
                </a:prstGeom>
                <a:grpFill/>
                <a:ln w="1905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22" name="Trapezoid 921"/>
                <p:cNvSpPr/>
                <p:nvPr/>
              </p:nvSpPr>
              <p:spPr>
                <a:xfrm>
                  <a:off x="9201124" y="4913440"/>
                  <a:ext cx="45719" cy="77854"/>
                </a:xfrm>
                <a:prstGeom prst="trapezoid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923" name="Straight Connector 922"/>
                <p:cNvCxnSpPr/>
                <p:nvPr/>
              </p:nvCxnSpPr>
              <p:spPr>
                <a:xfrm>
                  <a:off x="8581098" y="4856145"/>
                  <a:ext cx="236969" cy="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4" name="Straight Connector 923"/>
                <p:cNvCxnSpPr/>
                <p:nvPr/>
              </p:nvCxnSpPr>
              <p:spPr>
                <a:xfrm>
                  <a:off x="8577845" y="4929762"/>
                  <a:ext cx="236969" cy="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5" name="Straight Connector 924"/>
                <p:cNvCxnSpPr/>
                <p:nvPr/>
              </p:nvCxnSpPr>
              <p:spPr>
                <a:xfrm>
                  <a:off x="8577845" y="4980351"/>
                  <a:ext cx="236969" cy="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6" name="Straight Connector 925"/>
                <p:cNvCxnSpPr/>
                <p:nvPr/>
              </p:nvCxnSpPr>
              <p:spPr>
                <a:xfrm flipV="1">
                  <a:off x="8587512" y="4844995"/>
                  <a:ext cx="0" cy="179806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7" name="Straight Connector 926"/>
                <p:cNvCxnSpPr/>
                <p:nvPr/>
              </p:nvCxnSpPr>
              <p:spPr>
                <a:xfrm flipV="1">
                  <a:off x="8645952" y="4848068"/>
                  <a:ext cx="0" cy="179806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8" name="Straight Connector 927"/>
                <p:cNvCxnSpPr/>
                <p:nvPr/>
              </p:nvCxnSpPr>
              <p:spPr>
                <a:xfrm flipV="1">
                  <a:off x="8689979" y="4844995"/>
                  <a:ext cx="0" cy="179806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9" name="Straight Connector 928"/>
                <p:cNvCxnSpPr/>
                <p:nvPr/>
              </p:nvCxnSpPr>
              <p:spPr>
                <a:xfrm>
                  <a:off x="8586186" y="4845856"/>
                  <a:ext cx="203590" cy="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0" name="Straight Connector 929"/>
                <p:cNvCxnSpPr/>
                <p:nvPr/>
              </p:nvCxnSpPr>
              <p:spPr>
                <a:xfrm>
                  <a:off x="8377759" y="4980351"/>
                  <a:ext cx="170412" cy="0"/>
                </a:xfrm>
                <a:prstGeom prst="line">
                  <a:avLst/>
                </a:prstGeom>
                <a:grpFill/>
                <a:ln w="28575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1" name="Straight Connector 930"/>
                <p:cNvCxnSpPr/>
                <p:nvPr/>
              </p:nvCxnSpPr>
              <p:spPr>
                <a:xfrm>
                  <a:off x="9102267" y="4991294"/>
                  <a:ext cx="264907" cy="0"/>
                </a:xfrm>
                <a:prstGeom prst="line">
                  <a:avLst/>
                </a:prstGeom>
                <a:grpFill/>
                <a:ln w="28575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32" name="Snip Single Corner Rectangle 931"/>
                <p:cNvSpPr/>
                <p:nvPr/>
              </p:nvSpPr>
              <p:spPr>
                <a:xfrm>
                  <a:off x="9357011" y="4979082"/>
                  <a:ext cx="45719" cy="45719"/>
                </a:xfrm>
                <a:prstGeom prst="snip1Rect">
                  <a:avLst>
                    <a:gd name="adj" fmla="val 44121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933" name="Snip Single Corner Rectangle 932"/>
                <p:cNvSpPr/>
                <p:nvPr/>
              </p:nvSpPr>
              <p:spPr>
                <a:xfrm flipH="1">
                  <a:off x="8343834" y="4968569"/>
                  <a:ext cx="45719" cy="45719"/>
                </a:xfrm>
                <a:prstGeom prst="snip1Rect">
                  <a:avLst>
                    <a:gd name="adj" fmla="val 44121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934" name="Snip Same Side Corner Rectangle 933"/>
                <p:cNvSpPr/>
                <p:nvPr/>
              </p:nvSpPr>
              <p:spPr>
                <a:xfrm>
                  <a:off x="8948946" y="4971609"/>
                  <a:ext cx="45719" cy="45719"/>
                </a:xfrm>
                <a:prstGeom prst="snip2Same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935" name="Straight Connector 934"/>
                <p:cNvCxnSpPr/>
                <p:nvPr/>
              </p:nvCxnSpPr>
              <p:spPr>
                <a:xfrm>
                  <a:off x="8755531" y="5001588"/>
                  <a:ext cx="169670" cy="0"/>
                </a:xfrm>
                <a:prstGeom prst="line">
                  <a:avLst/>
                </a:prstGeom>
                <a:grpFill/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87" name="TextBox 886"/>
              <p:cNvSpPr txBox="1"/>
              <p:nvPr/>
            </p:nvSpPr>
            <p:spPr>
              <a:xfrm>
                <a:off x="8362236" y="2840905"/>
                <a:ext cx="1508568" cy="3273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 b="1" dirty="0" smtClean="0">
                    <a:solidFill>
                      <a:srgbClr val="FFFF00"/>
                    </a:solidFill>
                  </a:rPr>
                  <a:t>REFINERY DELIVERY</a:t>
                </a:r>
                <a:endParaRPr lang="en-US" sz="700" b="1" dirty="0">
                  <a:solidFill>
                    <a:srgbClr val="FFFF00"/>
                  </a:solidFill>
                </a:endParaRPr>
              </a:p>
            </p:txBody>
          </p:sp>
        </p:grpSp>
        <p:grpSp>
          <p:nvGrpSpPr>
            <p:cNvPr id="594" name="Group 593"/>
            <p:cNvGrpSpPr/>
            <p:nvPr/>
          </p:nvGrpSpPr>
          <p:grpSpPr>
            <a:xfrm flipH="1">
              <a:off x="7266746" y="3639934"/>
              <a:ext cx="1059759" cy="195579"/>
              <a:chOff x="6112717" y="3386221"/>
              <a:chExt cx="1323213" cy="244199"/>
            </a:xfrm>
            <a:solidFill>
              <a:schemeClr val="bg1"/>
            </a:solidFill>
          </p:grpSpPr>
          <p:sp>
            <p:nvSpPr>
              <p:cNvPr id="846" name="Rectangle 845"/>
              <p:cNvSpPr/>
              <p:nvPr/>
            </p:nvSpPr>
            <p:spPr>
              <a:xfrm>
                <a:off x="6210665" y="3566136"/>
                <a:ext cx="1173625" cy="63066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7" name="Right Triangle 846"/>
              <p:cNvSpPr/>
              <p:nvPr/>
            </p:nvSpPr>
            <p:spPr>
              <a:xfrm flipH="1" flipV="1">
                <a:off x="6112717" y="3548775"/>
                <a:ext cx="91598" cy="69934"/>
              </a:xfrm>
              <a:prstGeom prst="rt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8" name="Rectangle 847"/>
              <p:cNvSpPr/>
              <p:nvPr/>
            </p:nvSpPr>
            <p:spPr>
              <a:xfrm>
                <a:off x="6185869" y="3548775"/>
                <a:ext cx="122678" cy="48980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9" name="Oval 848"/>
              <p:cNvSpPr/>
              <p:nvPr/>
            </p:nvSpPr>
            <p:spPr>
              <a:xfrm flipV="1">
                <a:off x="7332649" y="3541026"/>
                <a:ext cx="103281" cy="8939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0" name="Rectangle 849"/>
              <p:cNvSpPr/>
              <p:nvPr/>
            </p:nvSpPr>
            <p:spPr>
              <a:xfrm>
                <a:off x="7203122" y="3540004"/>
                <a:ext cx="232182" cy="45719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1" name="Rectangle 850"/>
              <p:cNvSpPr/>
              <p:nvPr/>
            </p:nvSpPr>
            <p:spPr>
              <a:xfrm>
                <a:off x="7242882" y="3466245"/>
                <a:ext cx="107260" cy="102241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2" name="Parallelogram 851"/>
              <p:cNvSpPr/>
              <p:nvPr/>
            </p:nvSpPr>
            <p:spPr>
              <a:xfrm flipH="1">
                <a:off x="7229073" y="3466245"/>
                <a:ext cx="78754" cy="45719"/>
              </a:xfrm>
              <a:prstGeom prst="parallelogram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3" name="Oval 852"/>
              <p:cNvSpPr/>
              <p:nvPr/>
            </p:nvSpPr>
            <p:spPr>
              <a:xfrm>
                <a:off x="7245590" y="3422005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4" name="Rounded Rectangle 853"/>
              <p:cNvSpPr/>
              <p:nvPr/>
            </p:nvSpPr>
            <p:spPr>
              <a:xfrm>
                <a:off x="6358890" y="3548775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5" name="Rounded Rectangle 854"/>
              <p:cNvSpPr/>
              <p:nvPr/>
            </p:nvSpPr>
            <p:spPr>
              <a:xfrm>
                <a:off x="6463004" y="3548775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6" name="Rounded Rectangle 855"/>
              <p:cNvSpPr/>
              <p:nvPr/>
            </p:nvSpPr>
            <p:spPr>
              <a:xfrm>
                <a:off x="6980782" y="3549142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7" name="Rounded Rectangle 856"/>
              <p:cNvSpPr/>
              <p:nvPr/>
            </p:nvSpPr>
            <p:spPr>
              <a:xfrm>
                <a:off x="7084896" y="3549142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8" name="Rounded Rectangle 857"/>
              <p:cNvSpPr/>
              <p:nvPr/>
            </p:nvSpPr>
            <p:spPr>
              <a:xfrm>
                <a:off x="6768420" y="3549142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9" name="Rounded Rectangle 858"/>
              <p:cNvSpPr/>
              <p:nvPr/>
            </p:nvSpPr>
            <p:spPr>
              <a:xfrm>
                <a:off x="6872534" y="3549142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0" name="Rounded Rectangle 859"/>
              <p:cNvSpPr/>
              <p:nvPr/>
            </p:nvSpPr>
            <p:spPr>
              <a:xfrm>
                <a:off x="6561815" y="3549142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61" name="Straight Connector 860"/>
              <p:cNvCxnSpPr/>
              <p:nvPr/>
            </p:nvCxnSpPr>
            <p:spPr>
              <a:xfrm flipV="1">
                <a:off x="6693712" y="3512618"/>
                <a:ext cx="0" cy="9147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2" name="Straight Connector 861"/>
              <p:cNvCxnSpPr/>
              <p:nvPr/>
            </p:nvCxnSpPr>
            <p:spPr>
              <a:xfrm flipV="1">
                <a:off x="6735955" y="3511964"/>
                <a:ext cx="0" cy="9147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3" name="Straight Connector 862"/>
              <p:cNvCxnSpPr/>
              <p:nvPr/>
            </p:nvCxnSpPr>
            <p:spPr>
              <a:xfrm>
                <a:off x="6692031" y="3505408"/>
                <a:ext cx="39937" cy="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4" name="Straight Connector 863"/>
              <p:cNvCxnSpPr/>
              <p:nvPr/>
            </p:nvCxnSpPr>
            <p:spPr>
              <a:xfrm>
                <a:off x="6692080" y="3526092"/>
                <a:ext cx="39937" cy="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5" name="Straight Connector 864"/>
              <p:cNvCxnSpPr/>
              <p:nvPr/>
            </p:nvCxnSpPr>
            <p:spPr>
              <a:xfrm flipV="1">
                <a:off x="6705991" y="3527526"/>
                <a:ext cx="34355" cy="3850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6" name="Straight Connector 865"/>
              <p:cNvCxnSpPr/>
              <p:nvPr/>
            </p:nvCxnSpPr>
            <p:spPr>
              <a:xfrm flipH="1" flipV="1">
                <a:off x="6697273" y="3529402"/>
                <a:ext cx="36200" cy="49181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7" name="Straight Connector 866"/>
              <p:cNvCxnSpPr/>
              <p:nvPr/>
            </p:nvCxnSpPr>
            <p:spPr>
              <a:xfrm flipV="1">
                <a:off x="6776852" y="3534751"/>
                <a:ext cx="363380" cy="1129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8" name="Straight Connector 867"/>
              <p:cNvCxnSpPr/>
              <p:nvPr/>
            </p:nvCxnSpPr>
            <p:spPr>
              <a:xfrm>
                <a:off x="6281893" y="3534828"/>
                <a:ext cx="381854" cy="2091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9" name="Straight Connector 868"/>
              <p:cNvCxnSpPr/>
              <p:nvPr/>
            </p:nvCxnSpPr>
            <p:spPr>
              <a:xfrm flipV="1">
                <a:off x="6280733" y="3533547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0" name="Straight Connector 869"/>
              <p:cNvCxnSpPr/>
              <p:nvPr/>
            </p:nvCxnSpPr>
            <p:spPr>
              <a:xfrm flipV="1">
                <a:off x="6412661" y="3536690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1" name="Straight Connector 870"/>
              <p:cNvCxnSpPr/>
              <p:nvPr/>
            </p:nvCxnSpPr>
            <p:spPr>
              <a:xfrm flipV="1">
                <a:off x="6512761" y="3532442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2" name="Straight Connector 871"/>
              <p:cNvCxnSpPr/>
              <p:nvPr/>
            </p:nvCxnSpPr>
            <p:spPr>
              <a:xfrm flipV="1">
                <a:off x="6618280" y="3532442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3" name="Straight Connector 872"/>
              <p:cNvCxnSpPr/>
              <p:nvPr/>
            </p:nvCxnSpPr>
            <p:spPr>
              <a:xfrm flipV="1">
                <a:off x="6831185" y="3533350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4" name="Straight Connector 873"/>
              <p:cNvCxnSpPr/>
              <p:nvPr/>
            </p:nvCxnSpPr>
            <p:spPr>
              <a:xfrm flipV="1">
                <a:off x="6923185" y="3533108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5" name="Straight Connector 874"/>
              <p:cNvCxnSpPr/>
              <p:nvPr/>
            </p:nvCxnSpPr>
            <p:spPr>
              <a:xfrm flipV="1">
                <a:off x="7034553" y="3536677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6" name="Straight Connector 875"/>
              <p:cNvCxnSpPr/>
              <p:nvPr/>
            </p:nvCxnSpPr>
            <p:spPr>
              <a:xfrm flipV="1">
                <a:off x="7138667" y="3532442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7" name="Straight Connector 876"/>
              <p:cNvCxnSpPr/>
              <p:nvPr/>
            </p:nvCxnSpPr>
            <p:spPr>
              <a:xfrm flipV="1">
                <a:off x="6707298" y="3489104"/>
                <a:ext cx="0" cy="36988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8" name="Straight Connector 877"/>
              <p:cNvCxnSpPr/>
              <p:nvPr/>
            </p:nvCxnSpPr>
            <p:spPr>
              <a:xfrm flipH="1" flipV="1">
                <a:off x="7297659" y="3386221"/>
                <a:ext cx="446" cy="223398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79" name="Parallelogram 878"/>
              <p:cNvSpPr/>
              <p:nvPr/>
            </p:nvSpPr>
            <p:spPr>
              <a:xfrm>
                <a:off x="7343033" y="3483794"/>
                <a:ext cx="47607" cy="87090"/>
              </a:xfrm>
              <a:prstGeom prst="parallelogram">
                <a:avLst>
                  <a:gd name="adj" fmla="val 44719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80" name="Straight Connector 879"/>
              <p:cNvCxnSpPr/>
              <p:nvPr/>
            </p:nvCxnSpPr>
            <p:spPr>
              <a:xfrm flipH="1" flipV="1">
                <a:off x="7300772" y="3423034"/>
                <a:ext cx="49370" cy="16463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1" name="Straight Connector 880"/>
              <p:cNvCxnSpPr/>
              <p:nvPr/>
            </p:nvCxnSpPr>
            <p:spPr>
              <a:xfrm flipH="1">
                <a:off x="6725970" y="3537759"/>
                <a:ext cx="51407" cy="56534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2" name="Straight Connector 881"/>
              <p:cNvCxnSpPr/>
              <p:nvPr/>
            </p:nvCxnSpPr>
            <p:spPr>
              <a:xfrm>
                <a:off x="6662996" y="3532720"/>
                <a:ext cx="40836" cy="4972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3" name="Straight Connector 882"/>
              <p:cNvCxnSpPr/>
              <p:nvPr/>
            </p:nvCxnSpPr>
            <p:spPr>
              <a:xfrm>
                <a:off x="6669357" y="3549123"/>
                <a:ext cx="89455" cy="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84" name="Rounded Rectangle 883"/>
              <p:cNvSpPr/>
              <p:nvPr/>
            </p:nvSpPr>
            <p:spPr>
              <a:xfrm>
                <a:off x="6241395" y="3545626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95" name="Group 594"/>
            <p:cNvGrpSpPr/>
            <p:nvPr/>
          </p:nvGrpSpPr>
          <p:grpSpPr>
            <a:xfrm>
              <a:off x="9229038" y="2911809"/>
              <a:ext cx="1471470" cy="1473483"/>
              <a:chOff x="2946481" y="2309957"/>
              <a:chExt cx="1837275" cy="1839788"/>
            </a:xfrm>
          </p:grpSpPr>
          <p:grpSp>
            <p:nvGrpSpPr>
              <p:cNvPr id="838" name="Group 837"/>
              <p:cNvGrpSpPr/>
              <p:nvPr/>
            </p:nvGrpSpPr>
            <p:grpSpPr>
              <a:xfrm>
                <a:off x="2946481" y="2309957"/>
                <a:ext cx="1837275" cy="1839788"/>
                <a:chOff x="2946481" y="2309957"/>
                <a:chExt cx="1837275" cy="1839788"/>
              </a:xfrm>
            </p:grpSpPr>
            <p:sp>
              <p:nvSpPr>
                <p:cNvPr id="841" name="Oval 840"/>
                <p:cNvSpPr/>
                <p:nvPr/>
              </p:nvSpPr>
              <p:spPr>
                <a:xfrm>
                  <a:off x="2946481" y="3188369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42" name="Oval 841"/>
                <p:cNvSpPr/>
                <p:nvPr/>
              </p:nvSpPr>
              <p:spPr>
                <a:xfrm rot="5400000">
                  <a:off x="3759817" y="2373777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43" name="Rectangle 842"/>
                <p:cNvSpPr/>
                <p:nvPr/>
              </p:nvSpPr>
              <p:spPr>
                <a:xfrm>
                  <a:off x="3262964" y="2627697"/>
                  <a:ext cx="1414914" cy="1414914"/>
                </a:xfrm>
                <a:prstGeom prst="rect">
                  <a:avLst/>
                </a:prstGeom>
                <a:solidFill>
                  <a:srgbClr val="062C4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44" name="Oval 843"/>
                <p:cNvSpPr/>
                <p:nvPr/>
              </p:nvSpPr>
              <p:spPr>
                <a:xfrm>
                  <a:off x="4362547" y="3188369"/>
                  <a:ext cx="421209" cy="2935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45" name="Oval 844"/>
                <p:cNvSpPr/>
                <p:nvPr/>
              </p:nvSpPr>
              <p:spPr>
                <a:xfrm rot="5400000">
                  <a:off x="3759817" y="3792356"/>
                  <a:ext cx="421209" cy="2935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839" name="Rectangle 838"/>
              <p:cNvSpPr/>
              <p:nvPr/>
            </p:nvSpPr>
            <p:spPr>
              <a:xfrm>
                <a:off x="3247435" y="3213100"/>
                <a:ext cx="45719" cy="244475"/>
              </a:xfrm>
              <a:prstGeom prst="rect">
                <a:avLst/>
              </a:prstGeom>
              <a:solidFill>
                <a:srgbClr val="062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0" name="Rectangle 839"/>
              <p:cNvSpPr/>
              <p:nvPr/>
            </p:nvSpPr>
            <p:spPr>
              <a:xfrm rot="5400000">
                <a:off x="3947560" y="2512155"/>
                <a:ext cx="45719" cy="244476"/>
              </a:xfrm>
              <a:prstGeom prst="rect">
                <a:avLst/>
              </a:prstGeom>
              <a:solidFill>
                <a:srgbClr val="062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96" name="TextBox 595"/>
            <p:cNvSpPr txBox="1"/>
            <p:nvPr/>
          </p:nvSpPr>
          <p:spPr>
            <a:xfrm>
              <a:off x="9470923" y="3176768"/>
              <a:ext cx="1216612" cy="2621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00" b="1" dirty="0" smtClean="0">
                  <a:solidFill>
                    <a:schemeClr val="bg1"/>
                  </a:solidFill>
                </a:rPr>
                <a:t>VESSEL MOVEMENT</a:t>
              </a:r>
              <a:endParaRPr lang="en-US" sz="700" b="1" dirty="0">
                <a:solidFill>
                  <a:schemeClr val="bg1"/>
                </a:solidFill>
              </a:endParaRPr>
            </a:p>
          </p:txBody>
        </p:sp>
        <p:grpSp>
          <p:nvGrpSpPr>
            <p:cNvPr id="597" name="Group 596"/>
            <p:cNvGrpSpPr/>
            <p:nvPr/>
          </p:nvGrpSpPr>
          <p:grpSpPr>
            <a:xfrm>
              <a:off x="10366915" y="2911809"/>
              <a:ext cx="1471471" cy="1473483"/>
              <a:chOff x="8077807" y="2514304"/>
              <a:chExt cx="1837275" cy="1839788"/>
            </a:xfrm>
          </p:grpSpPr>
          <p:grpSp>
            <p:nvGrpSpPr>
              <p:cNvPr id="779" name="Group 778"/>
              <p:cNvGrpSpPr/>
              <p:nvPr/>
            </p:nvGrpSpPr>
            <p:grpSpPr>
              <a:xfrm>
                <a:off x="8077807" y="2514304"/>
                <a:ext cx="1837275" cy="1839788"/>
                <a:chOff x="2946481" y="2309957"/>
                <a:chExt cx="1837275" cy="1839788"/>
              </a:xfrm>
            </p:grpSpPr>
            <p:grpSp>
              <p:nvGrpSpPr>
                <p:cNvPr id="830" name="Group 829"/>
                <p:cNvGrpSpPr/>
                <p:nvPr/>
              </p:nvGrpSpPr>
              <p:grpSpPr>
                <a:xfrm>
                  <a:off x="2946481" y="2309957"/>
                  <a:ext cx="1837275" cy="1839788"/>
                  <a:chOff x="2946481" y="2309957"/>
                  <a:chExt cx="1837275" cy="1839788"/>
                </a:xfrm>
              </p:grpSpPr>
              <p:sp>
                <p:nvSpPr>
                  <p:cNvPr id="833" name="Oval 832"/>
                  <p:cNvSpPr/>
                  <p:nvPr/>
                </p:nvSpPr>
                <p:spPr>
                  <a:xfrm>
                    <a:off x="2946481" y="3188369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34" name="Oval 833"/>
                  <p:cNvSpPr/>
                  <p:nvPr/>
                </p:nvSpPr>
                <p:spPr>
                  <a:xfrm rot="5400000">
                    <a:off x="3759817" y="2373777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35" name="Rectangle 834"/>
                  <p:cNvSpPr/>
                  <p:nvPr/>
                </p:nvSpPr>
                <p:spPr>
                  <a:xfrm>
                    <a:off x="3262964" y="2627697"/>
                    <a:ext cx="1414914" cy="1414914"/>
                  </a:xfrm>
                  <a:prstGeom prst="rect">
                    <a:avLst/>
                  </a:prstGeom>
                  <a:solidFill>
                    <a:srgbClr val="062C49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36" name="Oval 835"/>
                  <p:cNvSpPr/>
                  <p:nvPr/>
                </p:nvSpPr>
                <p:spPr>
                  <a:xfrm>
                    <a:off x="4362547" y="3188369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37" name="Oval 836"/>
                  <p:cNvSpPr/>
                  <p:nvPr/>
                </p:nvSpPr>
                <p:spPr>
                  <a:xfrm rot="5400000">
                    <a:off x="3759817" y="3792356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831" name="Rectangle 830"/>
                <p:cNvSpPr/>
                <p:nvPr/>
              </p:nvSpPr>
              <p:spPr>
                <a:xfrm>
                  <a:off x="3247435" y="3213100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2" name="Rectangle 831"/>
                <p:cNvSpPr/>
                <p:nvPr/>
              </p:nvSpPr>
              <p:spPr>
                <a:xfrm rot="5400000">
                  <a:off x="3947561" y="2512155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80" name="Group 779"/>
              <p:cNvGrpSpPr/>
              <p:nvPr/>
            </p:nvGrpSpPr>
            <p:grpSpPr>
              <a:xfrm>
                <a:off x="8541505" y="3234396"/>
                <a:ext cx="1083145" cy="626883"/>
                <a:chOff x="8343834" y="4532492"/>
                <a:chExt cx="1058896" cy="495382"/>
              </a:xfrm>
              <a:solidFill>
                <a:srgbClr val="FFFF00"/>
              </a:solidFill>
            </p:grpSpPr>
            <p:sp>
              <p:nvSpPr>
                <p:cNvPr id="782" name="Rectangle 781"/>
                <p:cNvSpPr/>
                <p:nvPr/>
              </p:nvSpPr>
              <p:spPr>
                <a:xfrm>
                  <a:off x="8744688" y="4554286"/>
                  <a:ext cx="70126" cy="462180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783" name="Snip Same Side Corner Rectangle 782"/>
                <p:cNvSpPr/>
                <p:nvPr/>
              </p:nvSpPr>
              <p:spPr>
                <a:xfrm>
                  <a:off x="8879701" y="4759291"/>
                  <a:ext cx="66195" cy="257175"/>
                </a:xfrm>
                <a:prstGeom prst="snip2Same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784" name="Rectangle 783"/>
                <p:cNvSpPr/>
                <p:nvPr/>
              </p:nvSpPr>
              <p:spPr>
                <a:xfrm>
                  <a:off x="8889940" y="4661169"/>
                  <a:ext cx="45719" cy="281967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785" name="Snip Same Side Corner Rectangle 784"/>
                <p:cNvSpPr/>
                <p:nvPr/>
              </p:nvSpPr>
              <p:spPr>
                <a:xfrm>
                  <a:off x="9021709" y="4871619"/>
                  <a:ext cx="90412" cy="144847"/>
                </a:xfrm>
                <a:prstGeom prst="snip2SameRect">
                  <a:avLst>
                    <a:gd name="adj1" fmla="val 27202"/>
                    <a:gd name="adj2" fmla="val 0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786" name="Rectangle 785"/>
                <p:cNvSpPr/>
                <p:nvPr/>
              </p:nvSpPr>
              <p:spPr>
                <a:xfrm>
                  <a:off x="9044057" y="4695825"/>
                  <a:ext cx="45719" cy="320641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787" name="Snip Same Side Corner Rectangle 786"/>
                <p:cNvSpPr/>
                <p:nvPr/>
              </p:nvSpPr>
              <p:spPr>
                <a:xfrm>
                  <a:off x="8469489" y="4840796"/>
                  <a:ext cx="90412" cy="177933"/>
                </a:xfrm>
                <a:prstGeom prst="snip2SameRect">
                  <a:avLst>
                    <a:gd name="adj1" fmla="val 27202"/>
                    <a:gd name="adj2" fmla="val 0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788" name="Rectangle 787"/>
                <p:cNvSpPr/>
                <p:nvPr/>
              </p:nvSpPr>
              <p:spPr>
                <a:xfrm>
                  <a:off x="8491835" y="4736762"/>
                  <a:ext cx="45719" cy="281967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789" name="Straight Connector 788"/>
                <p:cNvCxnSpPr/>
                <p:nvPr/>
              </p:nvCxnSpPr>
              <p:spPr>
                <a:xfrm>
                  <a:off x="9029431" y="4713498"/>
                  <a:ext cx="72315" cy="33828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0" name="Straight Connector 789"/>
                <p:cNvCxnSpPr/>
                <p:nvPr/>
              </p:nvCxnSpPr>
              <p:spPr>
                <a:xfrm>
                  <a:off x="9030758" y="4747326"/>
                  <a:ext cx="72315" cy="33828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1" name="Straight Connector 790"/>
                <p:cNvCxnSpPr/>
                <p:nvPr/>
              </p:nvCxnSpPr>
              <p:spPr>
                <a:xfrm>
                  <a:off x="9028104" y="4780412"/>
                  <a:ext cx="81806" cy="33828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2" name="Straight Connector 791"/>
                <p:cNvCxnSpPr/>
                <p:nvPr/>
              </p:nvCxnSpPr>
              <p:spPr>
                <a:xfrm>
                  <a:off x="9029431" y="4814240"/>
                  <a:ext cx="72315" cy="33828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3" name="Straight Connector 792"/>
                <p:cNvCxnSpPr/>
                <p:nvPr/>
              </p:nvCxnSpPr>
              <p:spPr>
                <a:xfrm flipV="1">
                  <a:off x="8726858" y="4578342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4" name="Straight Connector 793"/>
                <p:cNvCxnSpPr/>
                <p:nvPr/>
              </p:nvCxnSpPr>
              <p:spPr>
                <a:xfrm flipV="1">
                  <a:off x="8726858" y="4610702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5" name="Straight Connector 794"/>
                <p:cNvCxnSpPr/>
                <p:nvPr/>
              </p:nvCxnSpPr>
              <p:spPr>
                <a:xfrm flipV="1">
                  <a:off x="8726858" y="4643062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6" name="Straight Connector 795"/>
                <p:cNvCxnSpPr/>
                <p:nvPr/>
              </p:nvCxnSpPr>
              <p:spPr>
                <a:xfrm flipV="1">
                  <a:off x="8726858" y="4672376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7" name="Straight Connector 796"/>
                <p:cNvCxnSpPr/>
                <p:nvPr/>
              </p:nvCxnSpPr>
              <p:spPr>
                <a:xfrm flipV="1">
                  <a:off x="8726858" y="4705617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8" name="Straight Connector 797"/>
                <p:cNvCxnSpPr/>
                <p:nvPr/>
              </p:nvCxnSpPr>
              <p:spPr>
                <a:xfrm flipV="1">
                  <a:off x="8726858" y="4737977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9" name="Straight Connector 798"/>
                <p:cNvCxnSpPr/>
                <p:nvPr/>
              </p:nvCxnSpPr>
              <p:spPr>
                <a:xfrm flipV="1">
                  <a:off x="8726858" y="4770337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0" name="Straight Connector 799"/>
                <p:cNvCxnSpPr/>
                <p:nvPr/>
              </p:nvCxnSpPr>
              <p:spPr>
                <a:xfrm flipV="1">
                  <a:off x="8726858" y="4799651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01" name="Rounded Rectangle 800"/>
                <p:cNvSpPr/>
                <p:nvPr/>
              </p:nvSpPr>
              <p:spPr>
                <a:xfrm rot="5400000">
                  <a:off x="8533033" y="4870046"/>
                  <a:ext cx="220392" cy="68091"/>
                </a:xfrm>
                <a:prstGeom prst="roundRect">
                  <a:avLst>
                    <a:gd name="adj" fmla="val 46297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802" name="Rounded Rectangle 801"/>
                <p:cNvSpPr/>
                <p:nvPr/>
              </p:nvSpPr>
              <p:spPr>
                <a:xfrm rot="5400000">
                  <a:off x="8631076" y="4870046"/>
                  <a:ext cx="220392" cy="68091"/>
                </a:xfrm>
                <a:prstGeom prst="roundRect">
                  <a:avLst>
                    <a:gd name="adj" fmla="val 46297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803" name="Straight Connector 802"/>
                <p:cNvCxnSpPr/>
                <p:nvPr/>
              </p:nvCxnSpPr>
              <p:spPr>
                <a:xfrm>
                  <a:off x="8644545" y="4788713"/>
                  <a:ext cx="291114" cy="0"/>
                </a:xfrm>
                <a:prstGeom prst="line">
                  <a:avLst/>
                </a:prstGeom>
                <a:grpFill/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4" name="Straight Connector 803"/>
                <p:cNvCxnSpPr/>
                <p:nvPr/>
              </p:nvCxnSpPr>
              <p:spPr>
                <a:xfrm flipV="1">
                  <a:off x="8832645" y="4797326"/>
                  <a:ext cx="0" cy="197189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5" name="Straight Connector 804"/>
                <p:cNvCxnSpPr/>
                <p:nvPr/>
              </p:nvCxnSpPr>
              <p:spPr>
                <a:xfrm>
                  <a:off x="8629849" y="4978640"/>
                  <a:ext cx="434597" cy="0"/>
                </a:xfrm>
                <a:prstGeom prst="line">
                  <a:avLst/>
                </a:prstGeom>
                <a:grpFill/>
                <a:ln w="1905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6" name="Straight Connector 805"/>
                <p:cNvCxnSpPr/>
                <p:nvPr/>
              </p:nvCxnSpPr>
              <p:spPr>
                <a:xfrm flipV="1">
                  <a:off x="8979509" y="4876783"/>
                  <a:ext cx="105878" cy="1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7" name="Straight Connector 806"/>
                <p:cNvCxnSpPr/>
                <p:nvPr/>
              </p:nvCxnSpPr>
              <p:spPr>
                <a:xfrm flipV="1">
                  <a:off x="8979509" y="4879931"/>
                  <a:ext cx="0" cy="134357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8" name="Straight Connector 807"/>
                <p:cNvCxnSpPr/>
                <p:nvPr/>
              </p:nvCxnSpPr>
              <p:spPr>
                <a:xfrm>
                  <a:off x="8522658" y="4895920"/>
                  <a:ext cx="116880" cy="1191"/>
                </a:xfrm>
                <a:prstGeom prst="line">
                  <a:avLst/>
                </a:prstGeom>
                <a:grpFill/>
                <a:ln w="1905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9" name="Straight Connector 808"/>
                <p:cNvCxnSpPr/>
                <p:nvPr/>
              </p:nvCxnSpPr>
              <p:spPr>
                <a:xfrm>
                  <a:off x="8529072" y="5006574"/>
                  <a:ext cx="116880" cy="1191"/>
                </a:xfrm>
                <a:prstGeom prst="line">
                  <a:avLst/>
                </a:prstGeom>
                <a:grpFill/>
                <a:ln w="1905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0" name="Straight Connector 809"/>
                <p:cNvCxnSpPr/>
                <p:nvPr/>
              </p:nvCxnSpPr>
              <p:spPr>
                <a:xfrm flipV="1">
                  <a:off x="8480099" y="4709527"/>
                  <a:ext cx="0" cy="194564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11" name="Rectangle 810"/>
                <p:cNvSpPr/>
                <p:nvPr/>
              </p:nvSpPr>
              <p:spPr>
                <a:xfrm>
                  <a:off x="8755151" y="4532492"/>
                  <a:ext cx="45719" cy="102073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812" name="Rounded Rectangle 811"/>
                <p:cNvSpPr/>
                <p:nvPr/>
              </p:nvSpPr>
              <p:spPr>
                <a:xfrm>
                  <a:off x="9139572" y="4932950"/>
                  <a:ext cx="155887" cy="649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813" name="Trapezoid 812"/>
                <p:cNvSpPr/>
                <p:nvPr/>
              </p:nvSpPr>
              <p:spPr>
                <a:xfrm>
                  <a:off x="9162607" y="4948782"/>
                  <a:ext cx="45719" cy="71517"/>
                </a:xfrm>
                <a:prstGeom prst="trapezoid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814" name="Trapezoid 813"/>
                <p:cNvSpPr/>
                <p:nvPr/>
              </p:nvSpPr>
              <p:spPr>
                <a:xfrm>
                  <a:off x="9234262" y="4948781"/>
                  <a:ext cx="45719" cy="71517"/>
                </a:xfrm>
                <a:prstGeom prst="trapezoid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815" name="Straight Connector 814"/>
                <p:cNvCxnSpPr/>
                <p:nvPr/>
              </p:nvCxnSpPr>
              <p:spPr>
                <a:xfrm>
                  <a:off x="8899304" y="4913440"/>
                  <a:ext cx="324679" cy="0"/>
                </a:xfrm>
                <a:prstGeom prst="line">
                  <a:avLst/>
                </a:prstGeom>
                <a:grpFill/>
                <a:ln w="1905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16" name="Trapezoid 815"/>
                <p:cNvSpPr/>
                <p:nvPr/>
              </p:nvSpPr>
              <p:spPr>
                <a:xfrm>
                  <a:off x="9201124" y="4913440"/>
                  <a:ext cx="45719" cy="77854"/>
                </a:xfrm>
                <a:prstGeom prst="trapezoid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817" name="Straight Connector 816"/>
                <p:cNvCxnSpPr/>
                <p:nvPr/>
              </p:nvCxnSpPr>
              <p:spPr>
                <a:xfrm>
                  <a:off x="8581098" y="4856145"/>
                  <a:ext cx="236969" cy="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8" name="Straight Connector 817"/>
                <p:cNvCxnSpPr/>
                <p:nvPr/>
              </p:nvCxnSpPr>
              <p:spPr>
                <a:xfrm>
                  <a:off x="8577845" y="4929762"/>
                  <a:ext cx="236969" cy="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9" name="Straight Connector 818"/>
                <p:cNvCxnSpPr/>
                <p:nvPr/>
              </p:nvCxnSpPr>
              <p:spPr>
                <a:xfrm>
                  <a:off x="8577845" y="4980351"/>
                  <a:ext cx="236969" cy="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0" name="Straight Connector 819"/>
                <p:cNvCxnSpPr/>
                <p:nvPr/>
              </p:nvCxnSpPr>
              <p:spPr>
                <a:xfrm flipV="1">
                  <a:off x="8587512" y="4844995"/>
                  <a:ext cx="0" cy="179806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1" name="Straight Connector 820"/>
                <p:cNvCxnSpPr/>
                <p:nvPr/>
              </p:nvCxnSpPr>
              <p:spPr>
                <a:xfrm flipV="1">
                  <a:off x="8645952" y="4848068"/>
                  <a:ext cx="0" cy="179806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2" name="Straight Connector 821"/>
                <p:cNvCxnSpPr/>
                <p:nvPr/>
              </p:nvCxnSpPr>
              <p:spPr>
                <a:xfrm flipV="1">
                  <a:off x="8689979" y="4844995"/>
                  <a:ext cx="0" cy="179806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3" name="Straight Connector 822"/>
                <p:cNvCxnSpPr/>
                <p:nvPr/>
              </p:nvCxnSpPr>
              <p:spPr>
                <a:xfrm>
                  <a:off x="8586186" y="4845856"/>
                  <a:ext cx="203590" cy="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4" name="Straight Connector 823"/>
                <p:cNvCxnSpPr/>
                <p:nvPr/>
              </p:nvCxnSpPr>
              <p:spPr>
                <a:xfrm>
                  <a:off x="8377759" y="4980351"/>
                  <a:ext cx="170412" cy="0"/>
                </a:xfrm>
                <a:prstGeom prst="line">
                  <a:avLst/>
                </a:prstGeom>
                <a:grpFill/>
                <a:ln w="28575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5" name="Straight Connector 824"/>
                <p:cNvCxnSpPr/>
                <p:nvPr/>
              </p:nvCxnSpPr>
              <p:spPr>
                <a:xfrm>
                  <a:off x="9102267" y="4991294"/>
                  <a:ext cx="264907" cy="0"/>
                </a:xfrm>
                <a:prstGeom prst="line">
                  <a:avLst/>
                </a:prstGeom>
                <a:grpFill/>
                <a:ln w="28575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26" name="Snip Single Corner Rectangle 825"/>
                <p:cNvSpPr/>
                <p:nvPr/>
              </p:nvSpPr>
              <p:spPr>
                <a:xfrm>
                  <a:off x="9357011" y="4979082"/>
                  <a:ext cx="45719" cy="45719"/>
                </a:xfrm>
                <a:prstGeom prst="snip1Rect">
                  <a:avLst>
                    <a:gd name="adj" fmla="val 44121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827" name="Snip Single Corner Rectangle 826"/>
                <p:cNvSpPr/>
                <p:nvPr/>
              </p:nvSpPr>
              <p:spPr>
                <a:xfrm flipH="1">
                  <a:off x="8343834" y="4968569"/>
                  <a:ext cx="45719" cy="45719"/>
                </a:xfrm>
                <a:prstGeom prst="snip1Rect">
                  <a:avLst>
                    <a:gd name="adj" fmla="val 44121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828" name="Snip Same Side Corner Rectangle 827"/>
                <p:cNvSpPr/>
                <p:nvPr/>
              </p:nvSpPr>
              <p:spPr>
                <a:xfrm>
                  <a:off x="8948946" y="4971609"/>
                  <a:ext cx="45719" cy="45719"/>
                </a:xfrm>
                <a:prstGeom prst="snip2Same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829" name="Straight Connector 828"/>
                <p:cNvCxnSpPr/>
                <p:nvPr/>
              </p:nvCxnSpPr>
              <p:spPr>
                <a:xfrm>
                  <a:off x="8755531" y="5001588"/>
                  <a:ext cx="169670" cy="0"/>
                </a:xfrm>
                <a:prstGeom prst="line">
                  <a:avLst/>
                </a:prstGeom>
                <a:grpFill/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81" name="TextBox 780"/>
              <p:cNvSpPr txBox="1"/>
              <p:nvPr/>
            </p:nvSpPr>
            <p:spPr>
              <a:xfrm>
                <a:off x="8370422" y="2840774"/>
                <a:ext cx="1508568" cy="3273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 b="1" dirty="0" smtClean="0">
                    <a:solidFill>
                      <a:srgbClr val="FFFF00"/>
                    </a:solidFill>
                  </a:rPr>
                  <a:t>REFINERY DELIVERY</a:t>
                </a:r>
                <a:endParaRPr lang="en-US" sz="700" b="1" dirty="0">
                  <a:solidFill>
                    <a:srgbClr val="FFFF00"/>
                  </a:solidFill>
                </a:endParaRPr>
              </a:p>
            </p:txBody>
          </p:sp>
        </p:grpSp>
        <p:grpSp>
          <p:nvGrpSpPr>
            <p:cNvPr id="598" name="Group 597"/>
            <p:cNvGrpSpPr/>
            <p:nvPr/>
          </p:nvGrpSpPr>
          <p:grpSpPr>
            <a:xfrm flipH="1">
              <a:off x="9521605" y="3638393"/>
              <a:ext cx="1059759" cy="195579"/>
              <a:chOff x="6112717" y="3386221"/>
              <a:chExt cx="1323213" cy="244199"/>
            </a:xfrm>
            <a:solidFill>
              <a:schemeClr val="bg1"/>
            </a:solidFill>
          </p:grpSpPr>
          <p:sp>
            <p:nvSpPr>
              <p:cNvPr id="619" name="Rectangle 618"/>
              <p:cNvSpPr/>
              <p:nvPr/>
            </p:nvSpPr>
            <p:spPr>
              <a:xfrm>
                <a:off x="6210665" y="3566136"/>
                <a:ext cx="1173625" cy="63066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0" name="Right Triangle 619"/>
              <p:cNvSpPr/>
              <p:nvPr/>
            </p:nvSpPr>
            <p:spPr>
              <a:xfrm flipH="1" flipV="1">
                <a:off x="6112717" y="3548775"/>
                <a:ext cx="91598" cy="69934"/>
              </a:xfrm>
              <a:prstGeom prst="rt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1" name="Rectangle 620"/>
              <p:cNvSpPr/>
              <p:nvPr/>
            </p:nvSpPr>
            <p:spPr>
              <a:xfrm>
                <a:off x="6185869" y="3548775"/>
                <a:ext cx="122678" cy="48980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2" name="Oval 621"/>
              <p:cNvSpPr/>
              <p:nvPr/>
            </p:nvSpPr>
            <p:spPr>
              <a:xfrm flipV="1">
                <a:off x="7332649" y="3541026"/>
                <a:ext cx="103281" cy="8939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3" name="Rectangle 622"/>
              <p:cNvSpPr/>
              <p:nvPr/>
            </p:nvSpPr>
            <p:spPr>
              <a:xfrm>
                <a:off x="7203122" y="3540004"/>
                <a:ext cx="232182" cy="45719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4" name="Rectangle 623"/>
              <p:cNvSpPr/>
              <p:nvPr/>
            </p:nvSpPr>
            <p:spPr>
              <a:xfrm>
                <a:off x="7242882" y="3466245"/>
                <a:ext cx="107260" cy="102241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5" name="Parallelogram 624"/>
              <p:cNvSpPr/>
              <p:nvPr/>
            </p:nvSpPr>
            <p:spPr>
              <a:xfrm flipH="1">
                <a:off x="7229073" y="3466245"/>
                <a:ext cx="78754" cy="45719"/>
              </a:xfrm>
              <a:prstGeom prst="parallelogram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6" name="Oval 625"/>
              <p:cNvSpPr/>
              <p:nvPr/>
            </p:nvSpPr>
            <p:spPr>
              <a:xfrm>
                <a:off x="7245590" y="3422005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7" name="Rounded Rectangle 626"/>
              <p:cNvSpPr/>
              <p:nvPr/>
            </p:nvSpPr>
            <p:spPr>
              <a:xfrm>
                <a:off x="6358890" y="3548775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8" name="Rounded Rectangle 627"/>
              <p:cNvSpPr/>
              <p:nvPr/>
            </p:nvSpPr>
            <p:spPr>
              <a:xfrm>
                <a:off x="6463004" y="3548775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9" name="Rounded Rectangle 628"/>
              <p:cNvSpPr/>
              <p:nvPr/>
            </p:nvSpPr>
            <p:spPr>
              <a:xfrm>
                <a:off x="6980782" y="3549142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0" name="Rounded Rectangle 629"/>
              <p:cNvSpPr/>
              <p:nvPr/>
            </p:nvSpPr>
            <p:spPr>
              <a:xfrm>
                <a:off x="7084896" y="3549142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1" name="Rounded Rectangle 630"/>
              <p:cNvSpPr/>
              <p:nvPr/>
            </p:nvSpPr>
            <p:spPr>
              <a:xfrm>
                <a:off x="6768420" y="3549142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2" name="Rounded Rectangle 631"/>
              <p:cNvSpPr/>
              <p:nvPr/>
            </p:nvSpPr>
            <p:spPr>
              <a:xfrm>
                <a:off x="6872534" y="3549142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3" name="Rounded Rectangle 632"/>
              <p:cNvSpPr/>
              <p:nvPr/>
            </p:nvSpPr>
            <p:spPr>
              <a:xfrm>
                <a:off x="6561815" y="3549142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34" name="Straight Connector 633"/>
              <p:cNvCxnSpPr/>
              <p:nvPr/>
            </p:nvCxnSpPr>
            <p:spPr>
              <a:xfrm flipV="1">
                <a:off x="6693712" y="3512618"/>
                <a:ext cx="0" cy="9147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5" name="Straight Connector 634"/>
              <p:cNvCxnSpPr/>
              <p:nvPr/>
            </p:nvCxnSpPr>
            <p:spPr>
              <a:xfrm flipV="1">
                <a:off x="6735955" y="3511964"/>
                <a:ext cx="0" cy="9147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6" name="Straight Connector 635"/>
              <p:cNvCxnSpPr/>
              <p:nvPr/>
            </p:nvCxnSpPr>
            <p:spPr>
              <a:xfrm>
                <a:off x="6692031" y="3505408"/>
                <a:ext cx="39937" cy="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7" name="Straight Connector 636"/>
              <p:cNvCxnSpPr/>
              <p:nvPr/>
            </p:nvCxnSpPr>
            <p:spPr>
              <a:xfrm>
                <a:off x="6692080" y="3526092"/>
                <a:ext cx="39937" cy="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8" name="Straight Connector 637"/>
              <p:cNvCxnSpPr/>
              <p:nvPr/>
            </p:nvCxnSpPr>
            <p:spPr>
              <a:xfrm flipV="1">
                <a:off x="6705991" y="3527526"/>
                <a:ext cx="34355" cy="3850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9" name="Straight Connector 638"/>
              <p:cNvCxnSpPr/>
              <p:nvPr/>
            </p:nvCxnSpPr>
            <p:spPr>
              <a:xfrm flipH="1" flipV="1">
                <a:off x="6697273" y="3529402"/>
                <a:ext cx="36200" cy="49181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0" name="Straight Connector 639"/>
              <p:cNvCxnSpPr/>
              <p:nvPr/>
            </p:nvCxnSpPr>
            <p:spPr>
              <a:xfrm flipV="1">
                <a:off x="6776852" y="3534751"/>
                <a:ext cx="363380" cy="1129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2" name="Straight Connector 761"/>
              <p:cNvCxnSpPr/>
              <p:nvPr/>
            </p:nvCxnSpPr>
            <p:spPr>
              <a:xfrm>
                <a:off x="6281893" y="3534828"/>
                <a:ext cx="381854" cy="2091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3" name="Straight Connector 762"/>
              <p:cNvCxnSpPr/>
              <p:nvPr/>
            </p:nvCxnSpPr>
            <p:spPr>
              <a:xfrm flipV="1">
                <a:off x="6280733" y="3533547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4" name="Straight Connector 763"/>
              <p:cNvCxnSpPr/>
              <p:nvPr/>
            </p:nvCxnSpPr>
            <p:spPr>
              <a:xfrm flipV="1">
                <a:off x="6412661" y="3536690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5" name="Straight Connector 764"/>
              <p:cNvCxnSpPr/>
              <p:nvPr/>
            </p:nvCxnSpPr>
            <p:spPr>
              <a:xfrm flipV="1">
                <a:off x="6512761" y="3532442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6" name="Straight Connector 765"/>
              <p:cNvCxnSpPr/>
              <p:nvPr/>
            </p:nvCxnSpPr>
            <p:spPr>
              <a:xfrm flipV="1">
                <a:off x="6618280" y="3532442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7" name="Straight Connector 766"/>
              <p:cNvCxnSpPr/>
              <p:nvPr/>
            </p:nvCxnSpPr>
            <p:spPr>
              <a:xfrm flipV="1">
                <a:off x="6831185" y="3533350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8" name="Straight Connector 767"/>
              <p:cNvCxnSpPr/>
              <p:nvPr/>
            </p:nvCxnSpPr>
            <p:spPr>
              <a:xfrm flipV="1">
                <a:off x="6923185" y="3533108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9" name="Straight Connector 768"/>
              <p:cNvCxnSpPr/>
              <p:nvPr/>
            </p:nvCxnSpPr>
            <p:spPr>
              <a:xfrm flipV="1">
                <a:off x="7034553" y="3536677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0" name="Straight Connector 769"/>
              <p:cNvCxnSpPr/>
              <p:nvPr/>
            </p:nvCxnSpPr>
            <p:spPr>
              <a:xfrm flipV="1">
                <a:off x="7138667" y="3532442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1" name="Straight Connector 770"/>
              <p:cNvCxnSpPr/>
              <p:nvPr/>
            </p:nvCxnSpPr>
            <p:spPr>
              <a:xfrm flipV="1">
                <a:off x="6707298" y="3489104"/>
                <a:ext cx="0" cy="36988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2" name="Straight Connector 771"/>
              <p:cNvCxnSpPr/>
              <p:nvPr/>
            </p:nvCxnSpPr>
            <p:spPr>
              <a:xfrm flipH="1" flipV="1">
                <a:off x="7297659" y="3386221"/>
                <a:ext cx="446" cy="223398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73" name="Parallelogram 772"/>
              <p:cNvSpPr/>
              <p:nvPr/>
            </p:nvSpPr>
            <p:spPr>
              <a:xfrm>
                <a:off x="7343033" y="3483794"/>
                <a:ext cx="47607" cy="87090"/>
              </a:xfrm>
              <a:prstGeom prst="parallelogram">
                <a:avLst>
                  <a:gd name="adj" fmla="val 44719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74" name="Straight Connector 773"/>
              <p:cNvCxnSpPr/>
              <p:nvPr/>
            </p:nvCxnSpPr>
            <p:spPr>
              <a:xfrm flipH="1" flipV="1">
                <a:off x="7300772" y="3423034"/>
                <a:ext cx="49370" cy="16463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5" name="Straight Connector 774"/>
              <p:cNvCxnSpPr/>
              <p:nvPr/>
            </p:nvCxnSpPr>
            <p:spPr>
              <a:xfrm flipH="1">
                <a:off x="6725970" y="3537759"/>
                <a:ext cx="51407" cy="56534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6" name="Straight Connector 775"/>
              <p:cNvCxnSpPr/>
              <p:nvPr/>
            </p:nvCxnSpPr>
            <p:spPr>
              <a:xfrm>
                <a:off x="6662996" y="3532720"/>
                <a:ext cx="40836" cy="4972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7" name="Straight Connector 776"/>
              <p:cNvCxnSpPr/>
              <p:nvPr/>
            </p:nvCxnSpPr>
            <p:spPr>
              <a:xfrm>
                <a:off x="6669357" y="3549123"/>
                <a:ext cx="89455" cy="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78" name="Rounded Rectangle 777"/>
              <p:cNvSpPr/>
              <p:nvPr/>
            </p:nvSpPr>
            <p:spPr>
              <a:xfrm>
                <a:off x="6241395" y="3545626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99" name="Group 598"/>
            <p:cNvGrpSpPr/>
            <p:nvPr/>
          </p:nvGrpSpPr>
          <p:grpSpPr>
            <a:xfrm>
              <a:off x="1597786" y="3640852"/>
              <a:ext cx="1031971" cy="192377"/>
              <a:chOff x="0" y="0"/>
              <a:chExt cx="3324858" cy="619760"/>
            </a:xfrm>
            <a:solidFill>
              <a:schemeClr val="bg1"/>
            </a:solidFill>
          </p:grpSpPr>
          <p:sp>
            <p:nvSpPr>
              <p:cNvPr id="600" name="Freeform 599"/>
              <p:cNvSpPr/>
              <p:nvPr/>
            </p:nvSpPr>
            <p:spPr>
              <a:xfrm>
                <a:off x="0" y="87696"/>
                <a:ext cx="691983" cy="460406"/>
              </a:xfrm>
              <a:custGeom>
                <a:avLst/>
                <a:gdLst>
                  <a:gd name="connsiteX0" fmla="*/ 57150 w 481012"/>
                  <a:gd name="connsiteY0" fmla="*/ 200025 h 442913"/>
                  <a:gd name="connsiteX1" fmla="*/ 57150 w 481012"/>
                  <a:gd name="connsiteY1" fmla="*/ 373857 h 442913"/>
                  <a:gd name="connsiteX2" fmla="*/ 0 w 481012"/>
                  <a:gd name="connsiteY2" fmla="*/ 373857 h 442913"/>
                  <a:gd name="connsiteX3" fmla="*/ 0 w 481012"/>
                  <a:gd name="connsiteY3" fmla="*/ 442913 h 442913"/>
                  <a:gd name="connsiteX4" fmla="*/ 481012 w 481012"/>
                  <a:gd name="connsiteY4" fmla="*/ 442913 h 442913"/>
                  <a:gd name="connsiteX5" fmla="*/ 476250 w 481012"/>
                  <a:gd name="connsiteY5" fmla="*/ 0 h 442913"/>
                  <a:gd name="connsiteX6" fmla="*/ 247650 w 481012"/>
                  <a:gd name="connsiteY6" fmla="*/ 2382 h 442913"/>
                  <a:gd name="connsiteX7" fmla="*/ 285750 w 481012"/>
                  <a:gd name="connsiteY7" fmla="*/ 16669 h 442913"/>
                  <a:gd name="connsiteX8" fmla="*/ 242887 w 481012"/>
                  <a:gd name="connsiteY8" fmla="*/ 133350 h 442913"/>
                  <a:gd name="connsiteX9" fmla="*/ 88106 w 481012"/>
                  <a:gd name="connsiteY9" fmla="*/ 157163 h 442913"/>
                  <a:gd name="connsiteX10" fmla="*/ 57150 w 481012"/>
                  <a:gd name="connsiteY10" fmla="*/ 200025 h 442913"/>
                  <a:gd name="connsiteX0" fmla="*/ 57150 w 481012"/>
                  <a:gd name="connsiteY0" fmla="*/ 200025 h 442913"/>
                  <a:gd name="connsiteX1" fmla="*/ 57150 w 481012"/>
                  <a:gd name="connsiteY1" fmla="*/ 373857 h 442913"/>
                  <a:gd name="connsiteX2" fmla="*/ 21432 w 481012"/>
                  <a:gd name="connsiteY2" fmla="*/ 373857 h 442913"/>
                  <a:gd name="connsiteX3" fmla="*/ 0 w 481012"/>
                  <a:gd name="connsiteY3" fmla="*/ 442913 h 442913"/>
                  <a:gd name="connsiteX4" fmla="*/ 481012 w 481012"/>
                  <a:gd name="connsiteY4" fmla="*/ 442913 h 442913"/>
                  <a:gd name="connsiteX5" fmla="*/ 476250 w 481012"/>
                  <a:gd name="connsiteY5" fmla="*/ 0 h 442913"/>
                  <a:gd name="connsiteX6" fmla="*/ 247650 w 481012"/>
                  <a:gd name="connsiteY6" fmla="*/ 2382 h 442913"/>
                  <a:gd name="connsiteX7" fmla="*/ 285750 w 481012"/>
                  <a:gd name="connsiteY7" fmla="*/ 16669 h 442913"/>
                  <a:gd name="connsiteX8" fmla="*/ 242887 w 481012"/>
                  <a:gd name="connsiteY8" fmla="*/ 133350 h 442913"/>
                  <a:gd name="connsiteX9" fmla="*/ 88106 w 481012"/>
                  <a:gd name="connsiteY9" fmla="*/ 157163 h 442913"/>
                  <a:gd name="connsiteX10" fmla="*/ 57150 w 481012"/>
                  <a:gd name="connsiteY10" fmla="*/ 200025 h 442913"/>
                  <a:gd name="connsiteX0" fmla="*/ 38100 w 461962"/>
                  <a:gd name="connsiteY0" fmla="*/ 200025 h 442913"/>
                  <a:gd name="connsiteX1" fmla="*/ 38100 w 461962"/>
                  <a:gd name="connsiteY1" fmla="*/ 373857 h 442913"/>
                  <a:gd name="connsiteX2" fmla="*/ 2382 w 461962"/>
                  <a:gd name="connsiteY2" fmla="*/ 373857 h 442913"/>
                  <a:gd name="connsiteX3" fmla="*/ 0 w 461962"/>
                  <a:gd name="connsiteY3" fmla="*/ 442913 h 442913"/>
                  <a:gd name="connsiteX4" fmla="*/ 461962 w 461962"/>
                  <a:gd name="connsiteY4" fmla="*/ 442913 h 442913"/>
                  <a:gd name="connsiteX5" fmla="*/ 457200 w 461962"/>
                  <a:gd name="connsiteY5" fmla="*/ 0 h 442913"/>
                  <a:gd name="connsiteX6" fmla="*/ 228600 w 461962"/>
                  <a:gd name="connsiteY6" fmla="*/ 2382 h 442913"/>
                  <a:gd name="connsiteX7" fmla="*/ 266700 w 461962"/>
                  <a:gd name="connsiteY7" fmla="*/ 16669 h 442913"/>
                  <a:gd name="connsiteX8" fmla="*/ 223837 w 461962"/>
                  <a:gd name="connsiteY8" fmla="*/ 133350 h 442913"/>
                  <a:gd name="connsiteX9" fmla="*/ 69056 w 461962"/>
                  <a:gd name="connsiteY9" fmla="*/ 157163 h 442913"/>
                  <a:gd name="connsiteX10" fmla="*/ 38100 w 461962"/>
                  <a:gd name="connsiteY10" fmla="*/ 200025 h 442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61962" h="442913">
                    <a:moveTo>
                      <a:pt x="38100" y="200025"/>
                    </a:moveTo>
                    <a:lnTo>
                      <a:pt x="38100" y="373857"/>
                    </a:lnTo>
                    <a:lnTo>
                      <a:pt x="2382" y="373857"/>
                    </a:lnTo>
                    <a:lnTo>
                      <a:pt x="0" y="442913"/>
                    </a:lnTo>
                    <a:lnTo>
                      <a:pt x="461962" y="442913"/>
                    </a:lnTo>
                    <a:cubicBezTo>
                      <a:pt x="460375" y="295275"/>
                      <a:pt x="458787" y="147638"/>
                      <a:pt x="457200" y="0"/>
                    </a:cubicBezTo>
                    <a:lnTo>
                      <a:pt x="228600" y="2382"/>
                    </a:lnTo>
                    <a:lnTo>
                      <a:pt x="266700" y="16669"/>
                    </a:lnTo>
                    <a:lnTo>
                      <a:pt x="223837" y="133350"/>
                    </a:lnTo>
                    <a:lnTo>
                      <a:pt x="69056" y="157163"/>
                    </a:lnTo>
                    <a:lnTo>
                      <a:pt x="38100" y="200025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601" name="Rectangle 600"/>
              <p:cNvSpPr/>
              <p:nvPr/>
            </p:nvSpPr>
            <p:spPr>
              <a:xfrm>
                <a:off x="444834" y="452182"/>
                <a:ext cx="397213" cy="126064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602" name="Oval 601"/>
              <p:cNvSpPr/>
              <p:nvPr/>
            </p:nvSpPr>
            <p:spPr>
              <a:xfrm>
                <a:off x="162203" y="444367"/>
                <a:ext cx="175487" cy="175393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cxnSp>
            <p:nvCxnSpPr>
              <p:cNvPr id="603" name="Straight Connector 602"/>
              <p:cNvCxnSpPr/>
              <p:nvPr/>
            </p:nvCxnSpPr>
            <p:spPr>
              <a:xfrm flipV="1">
                <a:off x="722145" y="0"/>
                <a:ext cx="0" cy="476302"/>
              </a:xfrm>
              <a:prstGeom prst="lin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4" name="Rectangle 603"/>
              <p:cNvSpPr/>
              <p:nvPr/>
            </p:nvSpPr>
            <p:spPr>
              <a:xfrm>
                <a:off x="1054686" y="54252"/>
                <a:ext cx="2226119" cy="342835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605" name="Rectangle 604"/>
              <p:cNvSpPr/>
              <p:nvPr/>
            </p:nvSpPr>
            <p:spPr>
              <a:xfrm>
                <a:off x="1432796" y="361880"/>
                <a:ext cx="1718367" cy="105233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 dirty="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 dirty="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606" name="Oval 605"/>
              <p:cNvSpPr/>
              <p:nvPr/>
            </p:nvSpPr>
            <p:spPr>
              <a:xfrm>
                <a:off x="1006005" y="444367"/>
                <a:ext cx="175487" cy="175393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607" name="Oval 606"/>
              <p:cNvSpPr/>
              <p:nvPr/>
            </p:nvSpPr>
            <p:spPr>
              <a:xfrm>
                <a:off x="1256936" y="444367"/>
                <a:ext cx="175487" cy="175393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608" name="Rectangle 607"/>
              <p:cNvSpPr/>
              <p:nvPr/>
            </p:nvSpPr>
            <p:spPr>
              <a:xfrm>
                <a:off x="613576" y="439299"/>
                <a:ext cx="884072" cy="105233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609" name="Rectangle 608"/>
              <p:cNvSpPr/>
              <p:nvPr/>
            </p:nvSpPr>
            <p:spPr>
              <a:xfrm>
                <a:off x="897259" y="390516"/>
                <a:ext cx="600389" cy="124699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610" name="Oval 609"/>
              <p:cNvSpPr/>
              <p:nvPr/>
            </p:nvSpPr>
            <p:spPr>
              <a:xfrm>
                <a:off x="2673479" y="444367"/>
                <a:ext cx="175487" cy="175393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611" name="Oval 610"/>
              <p:cNvSpPr/>
              <p:nvPr/>
            </p:nvSpPr>
            <p:spPr>
              <a:xfrm>
                <a:off x="2949788" y="444367"/>
                <a:ext cx="175487" cy="175393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612" name="Rectangle 611"/>
              <p:cNvSpPr/>
              <p:nvPr/>
            </p:nvSpPr>
            <p:spPr>
              <a:xfrm>
                <a:off x="2618168" y="369259"/>
                <a:ext cx="600389" cy="124699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613" name="Rectangle 612"/>
              <p:cNvSpPr/>
              <p:nvPr/>
            </p:nvSpPr>
            <p:spPr>
              <a:xfrm>
                <a:off x="3155707" y="409979"/>
                <a:ext cx="169151" cy="105233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cxnSp>
            <p:nvCxnSpPr>
              <p:cNvPr id="614" name="Straight Connector 613"/>
              <p:cNvCxnSpPr/>
              <p:nvPr/>
            </p:nvCxnSpPr>
            <p:spPr>
              <a:xfrm flipV="1">
                <a:off x="2233421" y="4640"/>
                <a:ext cx="0" cy="477128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5" name="Straight Connector 614"/>
              <p:cNvCxnSpPr/>
              <p:nvPr/>
            </p:nvCxnSpPr>
            <p:spPr>
              <a:xfrm flipV="1">
                <a:off x="2119260" y="4640"/>
                <a:ext cx="0" cy="477128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6" name="Rectangle 615"/>
              <p:cNvSpPr/>
              <p:nvPr/>
            </p:nvSpPr>
            <p:spPr>
              <a:xfrm>
                <a:off x="2090475" y="32328"/>
                <a:ext cx="173944" cy="105233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cxnSp>
            <p:nvCxnSpPr>
              <p:cNvPr id="617" name="Straight Connector 616"/>
              <p:cNvCxnSpPr/>
              <p:nvPr/>
            </p:nvCxnSpPr>
            <p:spPr>
              <a:xfrm>
                <a:off x="2021230" y="21365"/>
                <a:ext cx="312434" cy="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8" name="Rectangle 617"/>
              <p:cNvSpPr/>
              <p:nvPr/>
            </p:nvSpPr>
            <p:spPr>
              <a:xfrm>
                <a:off x="700027" y="96129"/>
                <a:ext cx="67022" cy="313047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100">
                  <a:effectLst/>
                  <a:ea typeface="Cambria" charset="0"/>
                  <a:cs typeface="Times New Roman" charset="0"/>
                </a:endParaRPr>
              </a:p>
            </p:txBody>
          </p:sp>
        </p:grpSp>
      </p:grpSp>
      <p:grpSp>
        <p:nvGrpSpPr>
          <p:cNvPr id="1143" name="Group 1142"/>
          <p:cNvGrpSpPr/>
          <p:nvPr/>
        </p:nvGrpSpPr>
        <p:grpSpPr>
          <a:xfrm>
            <a:off x="845139" y="1322268"/>
            <a:ext cx="6464554" cy="1161412"/>
            <a:chOff x="26729" y="2050688"/>
            <a:chExt cx="10338343" cy="1857370"/>
          </a:xfrm>
        </p:grpSpPr>
        <p:grpSp>
          <p:nvGrpSpPr>
            <p:cNvPr id="1144" name="Group 1143"/>
            <p:cNvGrpSpPr/>
            <p:nvPr/>
          </p:nvGrpSpPr>
          <p:grpSpPr>
            <a:xfrm>
              <a:off x="26729" y="2050688"/>
              <a:ext cx="1837275" cy="1839788"/>
              <a:chOff x="1521849" y="418877"/>
              <a:chExt cx="1837275" cy="1839788"/>
            </a:xfrm>
          </p:grpSpPr>
          <p:grpSp>
            <p:nvGrpSpPr>
              <p:cNvPr id="1424" name="Group 1423"/>
              <p:cNvGrpSpPr/>
              <p:nvPr/>
            </p:nvGrpSpPr>
            <p:grpSpPr>
              <a:xfrm>
                <a:off x="1521849" y="418877"/>
                <a:ext cx="1837275" cy="1839788"/>
                <a:chOff x="2946481" y="2309957"/>
                <a:chExt cx="1837275" cy="1839788"/>
              </a:xfrm>
            </p:grpSpPr>
            <p:grpSp>
              <p:nvGrpSpPr>
                <p:cNvPr id="1445" name="Group 1444"/>
                <p:cNvGrpSpPr/>
                <p:nvPr/>
              </p:nvGrpSpPr>
              <p:grpSpPr>
                <a:xfrm>
                  <a:off x="2946481" y="2309957"/>
                  <a:ext cx="1837275" cy="1839788"/>
                  <a:chOff x="2946481" y="2309957"/>
                  <a:chExt cx="1837275" cy="1839788"/>
                </a:xfrm>
              </p:grpSpPr>
              <p:sp>
                <p:nvSpPr>
                  <p:cNvPr id="1448" name="Oval 1447"/>
                  <p:cNvSpPr/>
                  <p:nvPr/>
                </p:nvSpPr>
                <p:spPr>
                  <a:xfrm>
                    <a:off x="2946481" y="3188369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449" name="Oval 1448"/>
                  <p:cNvSpPr/>
                  <p:nvPr/>
                </p:nvSpPr>
                <p:spPr>
                  <a:xfrm rot="5400000">
                    <a:off x="3759817" y="2373777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450" name="Rectangle 1449"/>
                  <p:cNvSpPr/>
                  <p:nvPr/>
                </p:nvSpPr>
                <p:spPr>
                  <a:xfrm>
                    <a:off x="3262964" y="2627697"/>
                    <a:ext cx="1414914" cy="1414914"/>
                  </a:xfrm>
                  <a:prstGeom prst="rect">
                    <a:avLst/>
                  </a:prstGeom>
                  <a:solidFill>
                    <a:srgbClr val="062C49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451" name="Oval 1450"/>
                  <p:cNvSpPr/>
                  <p:nvPr/>
                </p:nvSpPr>
                <p:spPr>
                  <a:xfrm>
                    <a:off x="4362547" y="3188369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452" name="Oval 1451"/>
                  <p:cNvSpPr/>
                  <p:nvPr/>
                </p:nvSpPr>
                <p:spPr>
                  <a:xfrm rot="5400000">
                    <a:off x="3759817" y="3792356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446" name="Rectangle 1445"/>
                <p:cNvSpPr/>
                <p:nvPr/>
              </p:nvSpPr>
              <p:spPr>
                <a:xfrm>
                  <a:off x="3256614" y="3213100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47" name="Rectangle 1446"/>
                <p:cNvSpPr/>
                <p:nvPr/>
              </p:nvSpPr>
              <p:spPr>
                <a:xfrm rot="5400000">
                  <a:off x="3947561" y="2521334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25" name="Group 1424"/>
              <p:cNvGrpSpPr/>
              <p:nvPr/>
            </p:nvGrpSpPr>
            <p:grpSpPr>
              <a:xfrm>
                <a:off x="2149296" y="1107942"/>
                <a:ext cx="789194" cy="677944"/>
                <a:chOff x="1335090" y="0"/>
                <a:chExt cx="990600" cy="850983"/>
              </a:xfrm>
              <a:solidFill>
                <a:srgbClr val="FFFF00"/>
              </a:solidFill>
            </p:grpSpPr>
            <p:sp>
              <p:nvSpPr>
                <p:cNvPr id="1427" name="Rectangle 1426"/>
                <p:cNvSpPr/>
                <p:nvPr/>
              </p:nvSpPr>
              <p:spPr>
                <a:xfrm>
                  <a:off x="1335090" y="805264"/>
                  <a:ext cx="990600" cy="45719"/>
                </a:xfrm>
                <a:prstGeom prst="rect">
                  <a:avLst/>
                </a:prstGeom>
                <a:grpFill/>
                <a:ln w="3175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cxnSp>
              <p:nvCxnSpPr>
                <p:cNvPr id="1428" name="Straight Connector 1427"/>
                <p:cNvCxnSpPr/>
                <p:nvPr/>
              </p:nvCxnSpPr>
              <p:spPr>
                <a:xfrm flipV="1">
                  <a:off x="1639890" y="197094"/>
                  <a:ext cx="76200" cy="631029"/>
                </a:xfrm>
                <a:prstGeom prst="line">
                  <a:avLst/>
                </a:prstGeom>
                <a:grpFill/>
                <a:ln w="381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29" name="Straight Connector 1428"/>
                <p:cNvCxnSpPr/>
                <p:nvPr/>
              </p:nvCxnSpPr>
              <p:spPr>
                <a:xfrm flipH="1" flipV="1">
                  <a:off x="1754190" y="197093"/>
                  <a:ext cx="76200" cy="608171"/>
                </a:xfrm>
                <a:prstGeom prst="line">
                  <a:avLst/>
                </a:prstGeom>
                <a:grpFill/>
                <a:ln w="381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30" name="Straight Connector 1429"/>
                <p:cNvCxnSpPr/>
                <p:nvPr/>
              </p:nvCxnSpPr>
              <p:spPr>
                <a:xfrm>
                  <a:off x="1677990" y="514566"/>
                  <a:ext cx="123302" cy="1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31" name="Freeform 1430"/>
                <p:cNvSpPr/>
                <p:nvPr/>
              </p:nvSpPr>
              <p:spPr>
                <a:xfrm>
                  <a:off x="1391560" y="0"/>
                  <a:ext cx="191860" cy="394184"/>
                </a:xfrm>
                <a:custGeom>
                  <a:avLst/>
                  <a:gdLst>
                    <a:gd name="connsiteX0" fmla="*/ 90435 w 276330"/>
                    <a:gd name="connsiteY0" fmla="*/ 492369 h 567732"/>
                    <a:gd name="connsiteX1" fmla="*/ 276330 w 276330"/>
                    <a:gd name="connsiteY1" fmla="*/ 10048 h 567732"/>
                    <a:gd name="connsiteX2" fmla="*/ 200967 w 276330"/>
                    <a:gd name="connsiteY2" fmla="*/ 0 h 567732"/>
                    <a:gd name="connsiteX3" fmla="*/ 135653 w 276330"/>
                    <a:gd name="connsiteY3" fmla="*/ 15072 h 567732"/>
                    <a:gd name="connsiteX4" fmla="*/ 75363 w 276330"/>
                    <a:gd name="connsiteY4" fmla="*/ 55266 h 567732"/>
                    <a:gd name="connsiteX5" fmla="*/ 40193 w 276330"/>
                    <a:gd name="connsiteY5" fmla="*/ 115556 h 567732"/>
                    <a:gd name="connsiteX6" fmla="*/ 15073 w 276330"/>
                    <a:gd name="connsiteY6" fmla="*/ 185894 h 567732"/>
                    <a:gd name="connsiteX7" fmla="*/ 0 w 276330"/>
                    <a:gd name="connsiteY7" fmla="*/ 432079 h 567732"/>
                    <a:gd name="connsiteX8" fmla="*/ 0 w 276330"/>
                    <a:gd name="connsiteY8" fmla="*/ 542611 h 567732"/>
                    <a:gd name="connsiteX9" fmla="*/ 0 w 276330"/>
                    <a:gd name="connsiteY9" fmla="*/ 542611 h 567732"/>
                    <a:gd name="connsiteX10" fmla="*/ 30145 w 276330"/>
                    <a:gd name="connsiteY10" fmla="*/ 567732 h 567732"/>
                    <a:gd name="connsiteX11" fmla="*/ 65314 w 276330"/>
                    <a:gd name="connsiteY11" fmla="*/ 547635 h 567732"/>
                    <a:gd name="connsiteX12" fmla="*/ 90435 w 276330"/>
                    <a:gd name="connsiteY12" fmla="*/ 492369 h 567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76330" h="567732">
                      <a:moveTo>
                        <a:pt x="90435" y="492369"/>
                      </a:moveTo>
                      <a:lnTo>
                        <a:pt x="276330" y="10048"/>
                      </a:lnTo>
                      <a:lnTo>
                        <a:pt x="200967" y="0"/>
                      </a:lnTo>
                      <a:lnTo>
                        <a:pt x="135653" y="15072"/>
                      </a:lnTo>
                      <a:lnTo>
                        <a:pt x="75363" y="55266"/>
                      </a:lnTo>
                      <a:lnTo>
                        <a:pt x="40193" y="115556"/>
                      </a:lnTo>
                      <a:lnTo>
                        <a:pt x="15073" y="185894"/>
                      </a:lnTo>
                      <a:lnTo>
                        <a:pt x="0" y="432079"/>
                      </a:lnTo>
                      <a:lnTo>
                        <a:pt x="0" y="542611"/>
                      </a:lnTo>
                      <a:lnTo>
                        <a:pt x="0" y="542611"/>
                      </a:lnTo>
                      <a:lnTo>
                        <a:pt x="30145" y="567732"/>
                      </a:lnTo>
                      <a:lnTo>
                        <a:pt x="65314" y="547635"/>
                      </a:lnTo>
                      <a:lnTo>
                        <a:pt x="90435" y="492369"/>
                      </a:lnTo>
                      <a:close/>
                    </a:path>
                  </a:pathLst>
                </a:custGeom>
                <a:grpFill/>
                <a:ln w="3175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cxnSp>
              <p:nvCxnSpPr>
                <p:cNvPr id="1432" name="Straight Connector 1431"/>
                <p:cNvCxnSpPr/>
                <p:nvPr/>
              </p:nvCxnSpPr>
              <p:spPr>
                <a:xfrm>
                  <a:off x="1487490" y="149490"/>
                  <a:ext cx="685800" cy="252797"/>
                </a:xfrm>
                <a:prstGeom prst="line">
                  <a:avLst/>
                </a:prstGeom>
                <a:grpFill/>
                <a:ln w="762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33" name="Rectangle 1432"/>
                <p:cNvSpPr/>
                <p:nvPr/>
              </p:nvSpPr>
              <p:spPr>
                <a:xfrm>
                  <a:off x="1713242" y="207569"/>
                  <a:ext cx="45719" cy="45719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cxnSp>
              <p:nvCxnSpPr>
                <p:cNvPr id="1434" name="Straight Connector 1433"/>
                <p:cNvCxnSpPr/>
                <p:nvPr/>
              </p:nvCxnSpPr>
              <p:spPr>
                <a:xfrm>
                  <a:off x="1411290" y="366351"/>
                  <a:ext cx="0" cy="409341"/>
                </a:xfrm>
                <a:prstGeom prst="line">
                  <a:avLst/>
                </a:prstGeom>
                <a:grpFill/>
                <a:ln w="28575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35" name="Straight Connector 1434"/>
                <p:cNvCxnSpPr/>
                <p:nvPr/>
              </p:nvCxnSpPr>
              <p:spPr>
                <a:xfrm flipV="1">
                  <a:off x="1411290" y="746746"/>
                  <a:ext cx="0" cy="76200"/>
                </a:xfrm>
                <a:prstGeom prst="line">
                  <a:avLst/>
                </a:prstGeom>
                <a:grpFill/>
                <a:ln w="762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436" name="Group 1435"/>
                <p:cNvGrpSpPr/>
                <p:nvPr/>
              </p:nvGrpSpPr>
              <p:grpSpPr>
                <a:xfrm>
                  <a:off x="2058571" y="682385"/>
                  <a:ext cx="229437" cy="83819"/>
                  <a:chOff x="2058571" y="682385"/>
                  <a:chExt cx="229437" cy="83819"/>
                </a:xfrm>
                <a:grpFill/>
              </p:grpSpPr>
              <p:sp>
                <p:nvSpPr>
                  <p:cNvPr id="1443" name="Rectangle 1442"/>
                  <p:cNvSpPr/>
                  <p:nvPr/>
                </p:nvSpPr>
                <p:spPr>
                  <a:xfrm>
                    <a:off x="2058571" y="682385"/>
                    <a:ext cx="228600" cy="45719"/>
                  </a:xfrm>
                  <a:prstGeom prst="rect">
                    <a:avLst/>
                  </a:prstGeom>
                  <a:grpFill/>
                  <a:ln w="3175">
                    <a:solidFill>
                      <a:srgbClr val="FF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>
                      <a:lnSpc>
                        <a:spcPct val="107000"/>
                      </a:lnSpc>
                      <a:spcBef>
                        <a:spcPts val="0"/>
                      </a:spcBef>
                      <a:spcAft>
                        <a:spcPts val="800"/>
                      </a:spcAft>
                    </a:pPr>
                    <a:r>
                      <a:rPr lang="en-US" sz="1100">
                        <a:effectLst/>
                        <a:ea typeface="Times New Roman" charset="0"/>
                        <a:cs typeface="Times New Roman" charset="0"/>
                      </a:rPr>
                      <a:t> </a:t>
                    </a:r>
                    <a:endParaRPr lang="en-US" sz="1100">
                      <a:effectLst/>
                      <a:ea typeface="Cambria" charset="0"/>
                      <a:cs typeface="Times New Roman" charset="0"/>
                    </a:endParaRPr>
                  </a:p>
                </p:txBody>
              </p:sp>
              <p:sp>
                <p:nvSpPr>
                  <p:cNvPr id="1444" name="Oval 1443"/>
                  <p:cNvSpPr/>
                  <p:nvPr/>
                </p:nvSpPr>
                <p:spPr>
                  <a:xfrm>
                    <a:off x="2059408" y="690004"/>
                    <a:ext cx="228600" cy="76200"/>
                  </a:xfrm>
                  <a:prstGeom prst="ellipse">
                    <a:avLst/>
                  </a:prstGeom>
                  <a:grpFill/>
                  <a:ln w="3175">
                    <a:solidFill>
                      <a:srgbClr val="FF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>
                      <a:lnSpc>
                        <a:spcPct val="107000"/>
                      </a:lnSpc>
                      <a:spcBef>
                        <a:spcPts val="0"/>
                      </a:spcBef>
                      <a:spcAft>
                        <a:spcPts val="800"/>
                      </a:spcAft>
                    </a:pPr>
                    <a:r>
                      <a:rPr lang="en-US" sz="1100">
                        <a:effectLst/>
                        <a:ea typeface="Times New Roman" charset="0"/>
                        <a:cs typeface="Times New Roman" charset="0"/>
                      </a:rPr>
                      <a:t> </a:t>
                    </a:r>
                    <a:endParaRPr lang="en-US" sz="1100">
                      <a:effectLst/>
                      <a:ea typeface="Cambria" charset="0"/>
                      <a:cs typeface="Times New Roman" charset="0"/>
                    </a:endParaRPr>
                  </a:p>
                </p:txBody>
              </p:sp>
            </p:grpSp>
            <p:sp>
              <p:nvSpPr>
                <p:cNvPr id="1437" name="Rectangle 1436"/>
                <p:cNvSpPr/>
                <p:nvPr/>
              </p:nvSpPr>
              <p:spPr>
                <a:xfrm>
                  <a:off x="2150011" y="528080"/>
                  <a:ext cx="45719" cy="63707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cxnSp>
              <p:nvCxnSpPr>
                <p:cNvPr id="1438" name="Straight Connector 1437"/>
                <p:cNvCxnSpPr/>
                <p:nvPr/>
              </p:nvCxnSpPr>
              <p:spPr>
                <a:xfrm flipV="1">
                  <a:off x="2172871" y="402287"/>
                  <a:ext cx="419" cy="125793"/>
                </a:xfrm>
                <a:prstGeom prst="line">
                  <a:avLst/>
                </a:prstGeom>
                <a:grpFill/>
                <a:ln w="381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39" name="Straight Connector 1438"/>
                <p:cNvCxnSpPr/>
                <p:nvPr/>
              </p:nvCxnSpPr>
              <p:spPr>
                <a:xfrm>
                  <a:off x="2172870" y="563323"/>
                  <a:ext cx="0" cy="134482"/>
                </a:xfrm>
                <a:prstGeom prst="line">
                  <a:avLst/>
                </a:prstGeom>
                <a:grpFill/>
                <a:ln w="381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40" name="Isosceles Triangle 400"/>
                <p:cNvSpPr/>
                <p:nvPr/>
              </p:nvSpPr>
              <p:spPr>
                <a:xfrm>
                  <a:off x="2098094" y="622438"/>
                  <a:ext cx="149552" cy="182826"/>
                </a:xfrm>
                <a:prstGeom prst="triangle">
                  <a:avLst/>
                </a:prstGeom>
                <a:grpFill/>
                <a:ln w="3175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sp>
              <p:nvSpPr>
                <p:cNvPr id="1441" name="Rectangle 1440"/>
                <p:cNvSpPr/>
                <p:nvPr/>
              </p:nvSpPr>
              <p:spPr>
                <a:xfrm>
                  <a:off x="2020890" y="665119"/>
                  <a:ext cx="190416" cy="130838"/>
                </a:xfrm>
                <a:prstGeom prst="rect">
                  <a:avLst/>
                </a:prstGeom>
                <a:grpFill/>
                <a:ln w="3175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 dirty="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 dirty="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sp>
              <p:nvSpPr>
                <p:cNvPr id="1442" name="Rectangle 1441"/>
                <p:cNvSpPr/>
                <p:nvPr/>
              </p:nvSpPr>
              <p:spPr>
                <a:xfrm>
                  <a:off x="1982664" y="710273"/>
                  <a:ext cx="190416" cy="65419"/>
                </a:xfrm>
                <a:prstGeom prst="rect">
                  <a:avLst/>
                </a:prstGeom>
                <a:grpFill/>
                <a:ln w="3175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</p:grpSp>
          <p:sp>
            <p:nvSpPr>
              <p:cNvPr id="1426" name="TextBox 1425"/>
              <p:cNvSpPr txBox="1"/>
              <p:nvPr/>
            </p:nvSpPr>
            <p:spPr>
              <a:xfrm>
                <a:off x="2009898" y="763490"/>
                <a:ext cx="1083407" cy="310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 b="1" dirty="0" smtClean="0">
                    <a:solidFill>
                      <a:srgbClr val="FFFF00"/>
                    </a:solidFill>
                  </a:rPr>
                  <a:t>PRODUCTION</a:t>
                </a:r>
                <a:endParaRPr lang="en-US" sz="700" b="1" dirty="0">
                  <a:solidFill>
                    <a:srgbClr val="FFFF00"/>
                  </a:solidFill>
                </a:endParaRPr>
              </a:p>
            </p:txBody>
          </p:sp>
        </p:grpSp>
        <p:grpSp>
          <p:nvGrpSpPr>
            <p:cNvPr id="1145" name="Group 1144"/>
            <p:cNvGrpSpPr/>
            <p:nvPr/>
          </p:nvGrpSpPr>
          <p:grpSpPr>
            <a:xfrm>
              <a:off x="1439097" y="2054229"/>
              <a:ext cx="1837275" cy="1839788"/>
              <a:chOff x="2946481" y="2309957"/>
              <a:chExt cx="1837275" cy="1839788"/>
            </a:xfrm>
          </p:grpSpPr>
          <p:grpSp>
            <p:nvGrpSpPr>
              <p:cNvPr id="1416" name="Group 1415"/>
              <p:cNvGrpSpPr/>
              <p:nvPr/>
            </p:nvGrpSpPr>
            <p:grpSpPr>
              <a:xfrm>
                <a:off x="2946481" y="2309957"/>
                <a:ext cx="1837275" cy="1839788"/>
                <a:chOff x="2946481" y="2309957"/>
                <a:chExt cx="1837275" cy="1839788"/>
              </a:xfrm>
            </p:grpSpPr>
            <p:sp>
              <p:nvSpPr>
                <p:cNvPr id="1419" name="Oval 1418"/>
                <p:cNvSpPr/>
                <p:nvPr/>
              </p:nvSpPr>
              <p:spPr>
                <a:xfrm>
                  <a:off x="2946481" y="3188369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20" name="Oval 1419"/>
                <p:cNvSpPr/>
                <p:nvPr/>
              </p:nvSpPr>
              <p:spPr>
                <a:xfrm rot="5400000">
                  <a:off x="3759817" y="2373777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21" name="Rectangle 1420"/>
                <p:cNvSpPr/>
                <p:nvPr/>
              </p:nvSpPr>
              <p:spPr>
                <a:xfrm>
                  <a:off x="3262964" y="2627697"/>
                  <a:ext cx="1414914" cy="1414914"/>
                </a:xfrm>
                <a:prstGeom prst="rect">
                  <a:avLst/>
                </a:prstGeom>
                <a:solidFill>
                  <a:srgbClr val="062C4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22" name="Oval 1421"/>
                <p:cNvSpPr/>
                <p:nvPr/>
              </p:nvSpPr>
              <p:spPr>
                <a:xfrm>
                  <a:off x="4362547" y="3188369"/>
                  <a:ext cx="421209" cy="2935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23" name="Oval 1422"/>
                <p:cNvSpPr/>
                <p:nvPr/>
              </p:nvSpPr>
              <p:spPr>
                <a:xfrm rot="5400000">
                  <a:off x="3759817" y="3792356"/>
                  <a:ext cx="421209" cy="2935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417" name="Rectangle 1416"/>
              <p:cNvSpPr/>
              <p:nvPr/>
            </p:nvSpPr>
            <p:spPr>
              <a:xfrm>
                <a:off x="3256614" y="3213100"/>
                <a:ext cx="45719" cy="244475"/>
              </a:xfrm>
              <a:prstGeom prst="rect">
                <a:avLst/>
              </a:prstGeom>
              <a:solidFill>
                <a:srgbClr val="062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18" name="Rectangle 1417"/>
              <p:cNvSpPr/>
              <p:nvPr/>
            </p:nvSpPr>
            <p:spPr>
              <a:xfrm rot="5400000">
                <a:off x="3947561" y="2521334"/>
                <a:ext cx="45719" cy="244475"/>
              </a:xfrm>
              <a:prstGeom prst="rect">
                <a:avLst/>
              </a:prstGeom>
              <a:solidFill>
                <a:srgbClr val="062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46" name="TextBox 1145"/>
            <p:cNvSpPr txBox="1"/>
            <p:nvPr/>
          </p:nvSpPr>
          <p:spPr>
            <a:xfrm>
              <a:off x="1752821" y="2381958"/>
              <a:ext cx="1429442" cy="3106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00" b="1" dirty="0" smtClean="0">
                  <a:solidFill>
                    <a:schemeClr val="bg1"/>
                  </a:solidFill>
                </a:rPr>
                <a:t>TRUCK MOVEMENT</a:t>
              </a:r>
              <a:endParaRPr lang="en-US" sz="7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147" name="Group 1146"/>
            <p:cNvGrpSpPr/>
            <p:nvPr/>
          </p:nvGrpSpPr>
          <p:grpSpPr>
            <a:xfrm>
              <a:off x="2852949" y="2059483"/>
              <a:ext cx="1837275" cy="1839788"/>
              <a:chOff x="3700438" y="2464298"/>
              <a:chExt cx="1837275" cy="1839788"/>
            </a:xfrm>
          </p:grpSpPr>
          <p:grpSp>
            <p:nvGrpSpPr>
              <p:cNvPr id="1363" name="Group 1362"/>
              <p:cNvGrpSpPr/>
              <p:nvPr/>
            </p:nvGrpSpPr>
            <p:grpSpPr>
              <a:xfrm>
                <a:off x="3700438" y="2464298"/>
                <a:ext cx="1837275" cy="1839788"/>
                <a:chOff x="2946481" y="2309957"/>
                <a:chExt cx="1837275" cy="1839788"/>
              </a:xfrm>
            </p:grpSpPr>
            <p:grpSp>
              <p:nvGrpSpPr>
                <p:cNvPr id="1408" name="Group 1407"/>
                <p:cNvGrpSpPr/>
                <p:nvPr/>
              </p:nvGrpSpPr>
              <p:grpSpPr>
                <a:xfrm>
                  <a:off x="2946481" y="2309957"/>
                  <a:ext cx="1837275" cy="1839788"/>
                  <a:chOff x="2946481" y="2309957"/>
                  <a:chExt cx="1837275" cy="1839788"/>
                </a:xfrm>
              </p:grpSpPr>
              <p:sp>
                <p:nvSpPr>
                  <p:cNvPr id="1411" name="Oval 1410"/>
                  <p:cNvSpPr/>
                  <p:nvPr/>
                </p:nvSpPr>
                <p:spPr>
                  <a:xfrm>
                    <a:off x="2946481" y="3188369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412" name="Oval 1411"/>
                  <p:cNvSpPr/>
                  <p:nvPr/>
                </p:nvSpPr>
                <p:spPr>
                  <a:xfrm rot="5400000">
                    <a:off x="3759817" y="2373777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413" name="Rectangle 1412"/>
                  <p:cNvSpPr/>
                  <p:nvPr/>
                </p:nvSpPr>
                <p:spPr>
                  <a:xfrm>
                    <a:off x="3262964" y="2627697"/>
                    <a:ext cx="1414914" cy="1414914"/>
                  </a:xfrm>
                  <a:prstGeom prst="rect">
                    <a:avLst/>
                  </a:prstGeom>
                  <a:solidFill>
                    <a:srgbClr val="062C49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414" name="Oval 1413"/>
                  <p:cNvSpPr/>
                  <p:nvPr/>
                </p:nvSpPr>
                <p:spPr>
                  <a:xfrm>
                    <a:off x="4362547" y="3188369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415" name="Oval 1414"/>
                  <p:cNvSpPr/>
                  <p:nvPr/>
                </p:nvSpPr>
                <p:spPr>
                  <a:xfrm rot="5400000">
                    <a:off x="3759817" y="3792356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409" name="Rectangle 1408"/>
                <p:cNvSpPr/>
                <p:nvPr/>
              </p:nvSpPr>
              <p:spPr>
                <a:xfrm>
                  <a:off x="3256614" y="3213100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10" name="Rectangle 1409"/>
                <p:cNvSpPr/>
                <p:nvPr/>
              </p:nvSpPr>
              <p:spPr>
                <a:xfrm rot="5400000">
                  <a:off x="3947561" y="2521334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364" name="TextBox 1363"/>
              <p:cNvSpPr txBox="1"/>
              <p:nvPr/>
            </p:nvSpPr>
            <p:spPr>
              <a:xfrm>
                <a:off x="4230239" y="2806979"/>
                <a:ext cx="1003745" cy="310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 b="1" dirty="0" smtClean="0">
                    <a:solidFill>
                      <a:schemeClr val="bg1"/>
                    </a:solidFill>
                  </a:rPr>
                  <a:t>TRANSLOAD</a:t>
                </a:r>
                <a:endParaRPr lang="en-US" sz="7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365" name="Group 1364"/>
              <p:cNvGrpSpPr/>
              <p:nvPr/>
            </p:nvGrpSpPr>
            <p:grpSpPr>
              <a:xfrm>
                <a:off x="4403530" y="3177916"/>
                <a:ext cx="620590" cy="594042"/>
                <a:chOff x="5527774" y="2693187"/>
                <a:chExt cx="751423" cy="719279"/>
              </a:xfrm>
            </p:grpSpPr>
            <p:sp>
              <p:nvSpPr>
                <p:cNvPr id="1366" name="Freeform 1365"/>
                <p:cNvSpPr/>
                <p:nvPr/>
              </p:nvSpPr>
              <p:spPr>
                <a:xfrm>
                  <a:off x="5980367" y="2718035"/>
                  <a:ext cx="117892" cy="193010"/>
                </a:xfrm>
                <a:custGeom>
                  <a:avLst/>
                  <a:gdLst>
                    <a:gd name="connsiteX0" fmla="*/ 22225 w 149312"/>
                    <a:gd name="connsiteY0" fmla="*/ 0 h 206375"/>
                    <a:gd name="connsiteX1" fmla="*/ 41275 w 149312"/>
                    <a:gd name="connsiteY1" fmla="*/ 98425 h 206375"/>
                    <a:gd name="connsiteX2" fmla="*/ 123825 w 149312"/>
                    <a:gd name="connsiteY2" fmla="*/ 130175 h 206375"/>
                    <a:gd name="connsiteX3" fmla="*/ 146050 w 149312"/>
                    <a:gd name="connsiteY3" fmla="*/ 149225 h 206375"/>
                    <a:gd name="connsiteX4" fmla="*/ 63500 w 149312"/>
                    <a:gd name="connsiteY4" fmla="*/ 155575 h 206375"/>
                    <a:gd name="connsiteX5" fmla="*/ 0 w 149312"/>
                    <a:gd name="connsiteY5" fmla="*/ 206375 h 206375"/>
                    <a:gd name="connsiteX0" fmla="*/ 22225 w 149576"/>
                    <a:gd name="connsiteY0" fmla="*/ 0 h 206375"/>
                    <a:gd name="connsiteX1" fmla="*/ 28575 w 149576"/>
                    <a:gd name="connsiteY1" fmla="*/ 70126 h 206375"/>
                    <a:gd name="connsiteX2" fmla="*/ 123825 w 149576"/>
                    <a:gd name="connsiteY2" fmla="*/ 130175 h 206375"/>
                    <a:gd name="connsiteX3" fmla="*/ 146050 w 149576"/>
                    <a:gd name="connsiteY3" fmla="*/ 149225 h 206375"/>
                    <a:gd name="connsiteX4" fmla="*/ 63500 w 149576"/>
                    <a:gd name="connsiteY4" fmla="*/ 155575 h 206375"/>
                    <a:gd name="connsiteX5" fmla="*/ 0 w 149576"/>
                    <a:gd name="connsiteY5" fmla="*/ 206375 h 206375"/>
                    <a:gd name="connsiteX0" fmla="*/ 22225 w 148002"/>
                    <a:gd name="connsiteY0" fmla="*/ 0 h 206375"/>
                    <a:gd name="connsiteX1" fmla="*/ 28575 w 148002"/>
                    <a:gd name="connsiteY1" fmla="*/ 70126 h 206375"/>
                    <a:gd name="connsiteX2" fmla="*/ 114300 w 148002"/>
                    <a:gd name="connsiteY2" fmla="*/ 62257 h 206375"/>
                    <a:gd name="connsiteX3" fmla="*/ 146050 w 148002"/>
                    <a:gd name="connsiteY3" fmla="*/ 149225 h 206375"/>
                    <a:gd name="connsiteX4" fmla="*/ 63500 w 148002"/>
                    <a:gd name="connsiteY4" fmla="*/ 155575 h 206375"/>
                    <a:gd name="connsiteX5" fmla="*/ 0 w 148002"/>
                    <a:gd name="connsiteY5" fmla="*/ 206375 h 206375"/>
                    <a:gd name="connsiteX0" fmla="*/ 22225 w 148108"/>
                    <a:gd name="connsiteY0" fmla="*/ 0 h 206375"/>
                    <a:gd name="connsiteX1" fmla="*/ 19050 w 148108"/>
                    <a:gd name="connsiteY1" fmla="*/ 53146 h 206375"/>
                    <a:gd name="connsiteX2" fmla="*/ 114300 w 148108"/>
                    <a:gd name="connsiteY2" fmla="*/ 62257 h 206375"/>
                    <a:gd name="connsiteX3" fmla="*/ 146050 w 148108"/>
                    <a:gd name="connsiteY3" fmla="*/ 149225 h 206375"/>
                    <a:gd name="connsiteX4" fmla="*/ 63500 w 148108"/>
                    <a:gd name="connsiteY4" fmla="*/ 155575 h 206375"/>
                    <a:gd name="connsiteX5" fmla="*/ 0 w 148108"/>
                    <a:gd name="connsiteY5" fmla="*/ 206375 h 206375"/>
                    <a:gd name="connsiteX0" fmla="*/ 22225 w 136632"/>
                    <a:gd name="connsiteY0" fmla="*/ 0 h 206375"/>
                    <a:gd name="connsiteX1" fmla="*/ 19050 w 136632"/>
                    <a:gd name="connsiteY1" fmla="*/ 53146 h 206375"/>
                    <a:gd name="connsiteX2" fmla="*/ 114300 w 136632"/>
                    <a:gd name="connsiteY2" fmla="*/ 62257 h 206375"/>
                    <a:gd name="connsiteX3" fmla="*/ 133350 w 136632"/>
                    <a:gd name="connsiteY3" fmla="*/ 84137 h 206375"/>
                    <a:gd name="connsiteX4" fmla="*/ 63500 w 136632"/>
                    <a:gd name="connsiteY4" fmla="*/ 155575 h 206375"/>
                    <a:gd name="connsiteX5" fmla="*/ 0 w 136632"/>
                    <a:gd name="connsiteY5" fmla="*/ 206375 h 206375"/>
                    <a:gd name="connsiteX0" fmla="*/ 22225 w 138923"/>
                    <a:gd name="connsiteY0" fmla="*/ 0 h 206375"/>
                    <a:gd name="connsiteX1" fmla="*/ 19050 w 138923"/>
                    <a:gd name="connsiteY1" fmla="*/ 53146 h 206375"/>
                    <a:gd name="connsiteX2" fmla="*/ 114300 w 138923"/>
                    <a:gd name="connsiteY2" fmla="*/ 62257 h 206375"/>
                    <a:gd name="connsiteX3" fmla="*/ 133350 w 138923"/>
                    <a:gd name="connsiteY3" fmla="*/ 84137 h 206375"/>
                    <a:gd name="connsiteX4" fmla="*/ 31750 w 138923"/>
                    <a:gd name="connsiteY4" fmla="*/ 84827 h 206375"/>
                    <a:gd name="connsiteX5" fmla="*/ 0 w 138923"/>
                    <a:gd name="connsiteY5" fmla="*/ 206375 h 206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8923" h="206375">
                      <a:moveTo>
                        <a:pt x="22225" y="0"/>
                      </a:moveTo>
                      <a:cubicBezTo>
                        <a:pt x="23283" y="38364"/>
                        <a:pt x="3704" y="42770"/>
                        <a:pt x="19050" y="53146"/>
                      </a:cubicBezTo>
                      <a:cubicBezTo>
                        <a:pt x="34396" y="63522"/>
                        <a:pt x="95250" y="57092"/>
                        <a:pt x="114300" y="62257"/>
                      </a:cubicBezTo>
                      <a:cubicBezTo>
                        <a:pt x="133350" y="67422"/>
                        <a:pt x="147108" y="80375"/>
                        <a:pt x="133350" y="84137"/>
                      </a:cubicBezTo>
                      <a:cubicBezTo>
                        <a:pt x="119592" y="87899"/>
                        <a:pt x="53975" y="64454"/>
                        <a:pt x="31750" y="84827"/>
                      </a:cubicBezTo>
                      <a:cubicBezTo>
                        <a:pt x="9525" y="105200"/>
                        <a:pt x="10583" y="198438"/>
                        <a:pt x="0" y="206375"/>
                      </a:cubicBezTo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367" name="Straight Connector 1366"/>
                <p:cNvCxnSpPr/>
                <p:nvPr/>
              </p:nvCxnSpPr>
              <p:spPr>
                <a:xfrm flipV="1">
                  <a:off x="5781675" y="2749550"/>
                  <a:ext cx="1947" cy="64342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68" name="Straight Connector 1367"/>
                <p:cNvCxnSpPr/>
                <p:nvPr/>
              </p:nvCxnSpPr>
              <p:spPr>
                <a:xfrm flipH="1" flipV="1">
                  <a:off x="6200444" y="2749550"/>
                  <a:ext cx="1228" cy="643217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69" name="Straight Connector 1368"/>
                <p:cNvCxnSpPr/>
                <p:nvPr/>
              </p:nvCxnSpPr>
              <p:spPr>
                <a:xfrm flipV="1">
                  <a:off x="6272847" y="2822453"/>
                  <a:ext cx="3175" cy="574925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70" name="Straight Connector 1369"/>
                <p:cNvCxnSpPr/>
                <p:nvPr/>
              </p:nvCxnSpPr>
              <p:spPr>
                <a:xfrm flipV="1">
                  <a:off x="5709272" y="2822453"/>
                  <a:ext cx="3175" cy="574925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71" name="Straight Connector 1370"/>
                <p:cNvCxnSpPr/>
                <p:nvPr/>
              </p:nvCxnSpPr>
              <p:spPr>
                <a:xfrm>
                  <a:off x="5712447" y="2817841"/>
                  <a:ext cx="563575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72" name="Straight Connector 1371"/>
                <p:cNvCxnSpPr/>
                <p:nvPr/>
              </p:nvCxnSpPr>
              <p:spPr>
                <a:xfrm>
                  <a:off x="5781675" y="2749550"/>
                  <a:ext cx="418769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73" name="Straight Connector 1372"/>
                <p:cNvCxnSpPr/>
                <p:nvPr/>
              </p:nvCxnSpPr>
              <p:spPr>
                <a:xfrm flipV="1">
                  <a:off x="5709272" y="2753672"/>
                  <a:ext cx="72403" cy="7707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74" name="Straight Connector 1373"/>
                <p:cNvCxnSpPr/>
                <p:nvPr/>
              </p:nvCxnSpPr>
              <p:spPr>
                <a:xfrm flipH="1" flipV="1">
                  <a:off x="6200444" y="2753361"/>
                  <a:ext cx="78753" cy="6448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75" name="Straight Connector 1374"/>
                <p:cNvCxnSpPr/>
                <p:nvPr/>
              </p:nvCxnSpPr>
              <p:spPr>
                <a:xfrm flipV="1">
                  <a:off x="5641585" y="3003923"/>
                  <a:ext cx="133740" cy="6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76" name="Straight Connector 1375"/>
                <p:cNvCxnSpPr/>
                <p:nvPr/>
              </p:nvCxnSpPr>
              <p:spPr>
                <a:xfrm>
                  <a:off x="5713392" y="3187276"/>
                  <a:ext cx="66053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77" name="Straight Connector 1376"/>
                <p:cNvCxnSpPr/>
                <p:nvPr/>
              </p:nvCxnSpPr>
              <p:spPr>
                <a:xfrm>
                  <a:off x="6200444" y="3001629"/>
                  <a:ext cx="66053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78" name="Straight Connector 1377"/>
                <p:cNvCxnSpPr/>
                <p:nvPr/>
              </p:nvCxnSpPr>
              <p:spPr>
                <a:xfrm>
                  <a:off x="6201389" y="3188742"/>
                  <a:ext cx="66053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79" name="Straight Connector 1378"/>
                <p:cNvCxnSpPr/>
                <p:nvPr/>
              </p:nvCxnSpPr>
              <p:spPr>
                <a:xfrm flipV="1">
                  <a:off x="6207077" y="2817841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80" name="Straight Connector 1379"/>
                <p:cNvCxnSpPr/>
                <p:nvPr/>
              </p:nvCxnSpPr>
              <p:spPr>
                <a:xfrm flipV="1">
                  <a:off x="6205962" y="2999948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81" name="Straight Connector 1380"/>
                <p:cNvCxnSpPr/>
                <p:nvPr/>
              </p:nvCxnSpPr>
              <p:spPr>
                <a:xfrm flipV="1">
                  <a:off x="6203760" y="3184459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82" name="Trapezoid 1381"/>
                <p:cNvSpPr/>
                <p:nvPr/>
              </p:nvSpPr>
              <p:spPr>
                <a:xfrm>
                  <a:off x="6195309" y="3366747"/>
                  <a:ext cx="83888" cy="45719"/>
                </a:xfrm>
                <a:prstGeom prst="trapezoi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83" name="Trapezoid 1382"/>
                <p:cNvSpPr/>
                <p:nvPr/>
              </p:nvSpPr>
              <p:spPr>
                <a:xfrm>
                  <a:off x="5703160" y="3366747"/>
                  <a:ext cx="83888" cy="45719"/>
                </a:xfrm>
                <a:prstGeom prst="trapezoi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384" name="Straight Connector 1383"/>
                <p:cNvCxnSpPr/>
                <p:nvPr/>
              </p:nvCxnSpPr>
              <p:spPr>
                <a:xfrm flipV="1">
                  <a:off x="5710500" y="3194952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85" name="Straight Connector 1384"/>
                <p:cNvCxnSpPr/>
                <p:nvPr/>
              </p:nvCxnSpPr>
              <p:spPr>
                <a:xfrm flipV="1">
                  <a:off x="5713338" y="3001183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86" name="Straight Connector 1385"/>
                <p:cNvCxnSpPr/>
                <p:nvPr/>
              </p:nvCxnSpPr>
              <p:spPr>
                <a:xfrm flipV="1">
                  <a:off x="5713338" y="2822699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87" name="Straight Connector 1386"/>
                <p:cNvCxnSpPr/>
                <p:nvPr/>
              </p:nvCxnSpPr>
              <p:spPr>
                <a:xfrm flipH="1" flipV="1">
                  <a:off x="6202929" y="2818226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88" name="Straight Connector 1387"/>
                <p:cNvCxnSpPr/>
                <p:nvPr/>
              </p:nvCxnSpPr>
              <p:spPr>
                <a:xfrm flipH="1" flipV="1">
                  <a:off x="6202929" y="3002078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89" name="Straight Connector 1388"/>
                <p:cNvCxnSpPr/>
                <p:nvPr/>
              </p:nvCxnSpPr>
              <p:spPr>
                <a:xfrm flipH="1" flipV="1">
                  <a:off x="6200585" y="3180654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90" name="Straight Connector 1389"/>
                <p:cNvCxnSpPr/>
                <p:nvPr/>
              </p:nvCxnSpPr>
              <p:spPr>
                <a:xfrm flipH="1" flipV="1">
                  <a:off x="5712219" y="2816896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91" name="Straight Connector 1390"/>
                <p:cNvCxnSpPr/>
                <p:nvPr/>
              </p:nvCxnSpPr>
              <p:spPr>
                <a:xfrm flipH="1" flipV="1">
                  <a:off x="5715418" y="3001183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92" name="Straight Connector 1391"/>
                <p:cNvCxnSpPr/>
                <p:nvPr/>
              </p:nvCxnSpPr>
              <p:spPr>
                <a:xfrm flipH="1" flipV="1">
                  <a:off x="5712541" y="3184552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93" name="Straight Connector 1392"/>
                <p:cNvCxnSpPr/>
                <p:nvPr/>
              </p:nvCxnSpPr>
              <p:spPr>
                <a:xfrm flipH="1">
                  <a:off x="6022167" y="2751856"/>
                  <a:ext cx="177587" cy="67386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94" name="Straight Connector 1393"/>
                <p:cNvCxnSpPr/>
                <p:nvPr/>
              </p:nvCxnSpPr>
              <p:spPr>
                <a:xfrm flipV="1">
                  <a:off x="5956300" y="2700440"/>
                  <a:ext cx="0" cy="12351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95" name="Straight Connector 1394"/>
                <p:cNvCxnSpPr/>
                <p:nvPr/>
              </p:nvCxnSpPr>
              <p:spPr>
                <a:xfrm flipV="1">
                  <a:off x="6022167" y="2707227"/>
                  <a:ext cx="0" cy="12351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96" name="Straight Connector 1395"/>
                <p:cNvCxnSpPr/>
                <p:nvPr/>
              </p:nvCxnSpPr>
              <p:spPr>
                <a:xfrm>
                  <a:off x="5777682" y="2749298"/>
                  <a:ext cx="177587" cy="67386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97" name="Rectangle 1396"/>
                <p:cNvSpPr/>
                <p:nvPr/>
              </p:nvSpPr>
              <p:spPr>
                <a:xfrm>
                  <a:off x="5608997" y="3238150"/>
                  <a:ext cx="86868" cy="17431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98" name="Trapezoid 1397"/>
                <p:cNvSpPr/>
                <p:nvPr/>
              </p:nvSpPr>
              <p:spPr>
                <a:xfrm>
                  <a:off x="5931202" y="2700637"/>
                  <a:ext cx="119713" cy="45719"/>
                </a:xfrm>
                <a:prstGeom prst="trapezoi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399" name="Straight Connector 1398"/>
                <p:cNvCxnSpPr/>
                <p:nvPr/>
              </p:nvCxnSpPr>
              <p:spPr>
                <a:xfrm flipV="1">
                  <a:off x="5785607" y="2717147"/>
                  <a:ext cx="227337" cy="1587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00" name="Straight Connector 1399"/>
                <p:cNvCxnSpPr/>
                <p:nvPr/>
              </p:nvCxnSpPr>
              <p:spPr>
                <a:xfrm flipV="1">
                  <a:off x="5675448" y="2823358"/>
                  <a:ext cx="3571" cy="43420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01" name="Straight Connector 1400"/>
                <p:cNvCxnSpPr/>
                <p:nvPr/>
              </p:nvCxnSpPr>
              <p:spPr>
                <a:xfrm flipV="1">
                  <a:off x="5672512" y="2717694"/>
                  <a:ext cx="116090" cy="113997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02" name="Straight Connector 1401"/>
                <p:cNvCxnSpPr/>
                <p:nvPr/>
              </p:nvCxnSpPr>
              <p:spPr>
                <a:xfrm flipV="1">
                  <a:off x="5653938" y="2820278"/>
                  <a:ext cx="133740" cy="6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03" name="Straight Connector 1402"/>
                <p:cNvCxnSpPr/>
                <p:nvPr/>
              </p:nvCxnSpPr>
              <p:spPr>
                <a:xfrm flipV="1">
                  <a:off x="5642699" y="3186446"/>
                  <a:ext cx="133740" cy="6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04" name="Straight Connector 1403"/>
                <p:cNvCxnSpPr/>
                <p:nvPr/>
              </p:nvCxnSpPr>
              <p:spPr>
                <a:xfrm rot="5400000" flipV="1">
                  <a:off x="5714896" y="2759735"/>
                  <a:ext cx="133740" cy="6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05" name="Straight Connector 1404"/>
                <p:cNvCxnSpPr/>
                <p:nvPr/>
              </p:nvCxnSpPr>
              <p:spPr>
                <a:xfrm flipH="1">
                  <a:off x="5527774" y="3364442"/>
                  <a:ext cx="140719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06" name="Rectangle 1405"/>
                <p:cNvSpPr/>
                <p:nvPr/>
              </p:nvSpPr>
              <p:spPr>
                <a:xfrm>
                  <a:off x="5591546" y="3222765"/>
                  <a:ext cx="45719" cy="10706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407" name="Straight Connector 1406"/>
                <p:cNvCxnSpPr/>
                <p:nvPr/>
              </p:nvCxnSpPr>
              <p:spPr>
                <a:xfrm flipV="1">
                  <a:off x="5571373" y="3357157"/>
                  <a:ext cx="0" cy="5530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148" name="Group 1147"/>
            <p:cNvGrpSpPr/>
            <p:nvPr/>
          </p:nvGrpSpPr>
          <p:grpSpPr>
            <a:xfrm>
              <a:off x="1808174" y="2958134"/>
              <a:ext cx="1301805" cy="242678"/>
              <a:chOff x="0" y="0"/>
              <a:chExt cx="3324858" cy="619760"/>
            </a:xfrm>
            <a:solidFill>
              <a:schemeClr val="bg1"/>
            </a:solidFill>
          </p:grpSpPr>
          <p:sp>
            <p:nvSpPr>
              <p:cNvPr id="1344" name="Freeform 1343"/>
              <p:cNvSpPr/>
              <p:nvPr/>
            </p:nvSpPr>
            <p:spPr>
              <a:xfrm>
                <a:off x="0" y="87696"/>
                <a:ext cx="691983" cy="460406"/>
              </a:xfrm>
              <a:custGeom>
                <a:avLst/>
                <a:gdLst>
                  <a:gd name="connsiteX0" fmla="*/ 57150 w 481012"/>
                  <a:gd name="connsiteY0" fmla="*/ 200025 h 442913"/>
                  <a:gd name="connsiteX1" fmla="*/ 57150 w 481012"/>
                  <a:gd name="connsiteY1" fmla="*/ 373857 h 442913"/>
                  <a:gd name="connsiteX2" fmla="*/ 0 w 481012"/>
                  <a:gd name="connsiteY2" fmla="*/ 373857 h 442913"/>
                  <a:gd name="connsiteX3" fmla="*/ 0 w 481012"/>
                  <a:gd name="connsiteY3" fmla="*/ 442913 h 442913"/>
                  <a:gd name="connsiteX4" fmla="*/ 481012 w 481012"/>
                  <a:gd name="connsiteY4" fmla="*/ 442913 h 442913"/>
                  <a:gd name="connsiteX5" fmla="*/ 476250 w 481012"/>
                  <a:gd name="connsiteY5" fmla="*/ 0 h 442913"/>
                  <a:gd name="connsiteX6" fmla="*/ 247650 w 481012"/>
                  <a:gd name="connsiteY6" fmla="*/ 2382 h 442913"/>
                  <a:gd name="connsiteX7" fmla="*/ 285750 w 481012"/>
                  <a:gd name="connsiteY7" fmla="*/ 16669 h 442913"/>
                  <a:gd name="connsiteX8" fmla="*/ 242887 w 481012"/>
                  <a:gd name="connsiteY8" fmla="*/ 133350 h 442913"/>
                  <a:gd name="connsiteX9" fmla="*/ 88106 w 481012"/>
                  <a:gd name="connsiteY9" fmla="*/ 157163 h 442913"/>
                  <a:gd name="connsiteX10" fmla="*/ 57150 w 481012"/>
                  <a:gd name="connsiteY10" fmla="*/ 200025 h 442913"/>
                  <a:gd name="connsiteX0" fmla="*/ 57150 w 481012"/>
                  <a:gd name="connsiteY0" fmla="*/ 200025 h 442913"/>
                  <a:gd name="connsiteX1" fmla="*/ 57150 w 481012"/>
                  <a:gd name="connsiteY1" fmla="*/ 373857 h 442913"/>
                  <a:gd name="connsiteX2" fmla="*/ 21432 w 481012"/>
                  <a:gd name="connsiteY2" fmla="*/ 373857 h 442913"/>
                  <a:gd name="connsiteX3" fmla="*/ 0 w 481012"/>
                  <a:gd name="connsiteY3" fmla="*/ 442913 h 442913"/>
                  <a:gd name="connsiteX4" fmla="*/ 481012 w 481012"/>
                  <a:gd name="connsiteY4" fmla="*/ 442913 h 442913"/>
                  <a:gd name="connsiteX5" fmla="*/ 476250 w 481012"/>
                  <a:gd name="connsiteY5" fmla="*/ 0 h 442913"/>
                  <a:gd name="connsiteX6" fmla="*/ 247650 w 481012"/>
                  <a:gd name="connsiteY6" fmla="*/ 2382 h 442913"/>
                  <a:gd name="connsiteX7" fmla="*/ 285750 w 481012"/>
                  <a:gd name="connsiteY7" fmla="*/ 16669 h 442913"/>
                  <a:gd name="connsiteX8" fmla="*/ 242887 w 481012"/>
                  <a:gd name="connsiteY8" fmla="*/ 133350 h 442913"/>
                  <a:gd name="connsiteX9" fmla="*/ 88106 w 481012"/>
                  <a:gd name="connsiteY9" fmla="*/ 157163 h 442913"/>
                  <a:gd name="connsiteX10" fmla="*/ 57150 w 481012"/>
                  <a:gd name="connsiteY10" fmla="*/ 200025 h 442913"/>
                  <a:gd name="connsiteX0" fmla="*/ 38100 w 461962"/>
                  <a:gd name="connsiteY0" fmla="*/ 200025 h 442913"/>
                  <a:gd name="connsiteX1" fmla="*/ 38100 w 461962"/>
                  <a:gd name="connsiteY1" fmla="*/ 373857 h 442913"/>
                  <a:gd name="connsiteX2" fmla="*/ 2382 w 461962"/>
                  <a:gd name="connsiteY2" fmla="*/ 373857 h 442913"/>
                  <a:gd name="connsiteX3" fmla="*/ 0 w 461962"/>
                  <a:gd name="connsiteY3" fmla="*/ 442913 h 442913"/>
                  <a:gd name="connsiteX4" fmla="*/ 461962 w 461962"/>
                  <a:gd name="connsiteY4" fmla="*/ 442913 h 442913"/>
                  <a:gd name="connsiteX5" fmla="*/ 457200 w 461962"/>
                  <a:gd name="connsiteY5" fmla="*/ 0 h 442913"/>
                  <a:gd name="connsiteX6" fmla="*/ 228600 w 461962"/>
                  <a:gd name="connsiteY6" fmla="*/ 2382 h 442913"/>
                  <a:gd name="connsiteX7" fmla="*/ 266700 w 461962"/>
                  <a:gd name="connsiteY7" fmla="*/ 16669 h 442913"/>
                  <a:gd name="connsiteX8" fmla="*/ 223837 w 461962"/>
                  <a:gd name="connsiteY8" fmla="*/ 133350 h 442913"/>
                  <a:gd name="connsiteX9" fmla="*/ 69056 w 461962"/>
                  <a:gd name="connsiteY9" fmla="*/ 157163 h 442913"/>
                  <a:gd name="connsiteX10" fmla="*/ 38100 w 461962"/>
                  <a:gd name="connsiteY10" fmla="*/ 200025 h 442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61962" h="442913">
                    <a:moveTo>
                      <a:pt x="38100" y="200025"/>
                    </a:moveTo>
                    <a:lnTo>
                      <a:pt x="38100" y="373857"/>
                    </a:lnTo>
                    <a:lnTo>
                      <a:pt x="2382" y="373857"/>
                    </a:lnTo>
                    <a:lnTo>
                      <a:pt x="0" y="442913"/>
                    </a:lnTo>
                    <a:lnTo>
                      <a:pt x="461962" y="442913"/>
                    </a:lnTo>
                    <a:cubicBezTo>
                      <a:pt x="460375" y="295275"/>
                      <a:pt x="458787" y="147638"/>
                      <a:pt x="457200" y="0"/>
                    </a:cubicBezTo>
                    <a:lnTo>
                      <a:pt x="228600" y="2382"/>
                    </a:lnTo>
                    <a:lnTo>
                      <a:pt x="266700" y="16669"/>
                    </a:lnTo>
                    <a:lnTo>
                      <a:pt x="223837" y="133350"/>
                    </a:lnTo>
                    <a:lnTo>
                      <a:pt x="69056" y="157163"/>
                    </a:lnTo>
                    <a:lnTo>
                      <a:pt x="38100" y="200025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1345" name="Rectangle 1344"/>
              <p:cNvSpPr/>
              <p:nvPr/>
            </p:nvSpPr>
            <p:spPr>
              <a:xfrm>
                <a:off x="444834" y="452182"/>
                <a:ext cx="397213" cy="126064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1346" name="Oval 1345"/>
              <p:cNvSpPr/>
              <p:nvPr/>
            </p:nvSpPr>
            <p:spPr>
              <a:xfrm>
                <a:off x="162203" y="444367"/>
                <a:ext cx="175487" cy="175393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cxnSp>
            <p:nvCxnSpPr>
              <p:cNvPr id="1347" name="Straight Connector 1346"/>
              <p:cNvCxnSpPr/>
              <p:nvPr/>
            </p:nvCxnSpPr>
            <p:spPr>
              <a:xfrm flipV="1">
                <a:off x="722145" y="0"/>
                <a:ext cx="0" cy="476302"/>
              </a:xfrm>
              <a:prstGeom prst="lin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48" name="Rectangle 1347"/>
              <p:cNvSpPr/>
              <p:nvPr/>
            </p:nvSpPr>
            <p:spPr>
              <a:xfrm>
                <a:off x="1054686" y="54252"/>
                <a:ext cx="2226119" cy="342835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1349" name="Rectangle 1348"/>
              <p:cNvSpPr/>
              <p:nvPr/>
            </p:nvSpPr>
            <p:spPr>
              <a:xfrm>
                <a:off x="1432796" y="361880"/>
                <a:ext cx="1718367" cy="105233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 dirty="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 dirty="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1350" name="Oval 1349"/>
              <p:cNvSpPr/>
              <p:nvPr/>
            </p:nvSpPr>
            <p:spPr>
              <a:xfrm>
                <a:off x="1006005" y="444367"/>
                <a:ext cx="175487" cy="175393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1351" name="Oval 1350"/>
              <p:cNvSpPr/>
              <p:nvPr/>
            </p:nvSpPr>
            <p:spPr>
              <a:xfrm>
                <a:off x="1256936" y="444367"/>
                <a:ext cx="175487" cy="175393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1352" name="Rectangle 1351"/>
              <p:cNvSpPr/>
              <p:nvPr/>
            </p:nvSpPr>
            <p:spPr>
              <a:xfrm>
                <a:off x="613576" y="439299"/>
                <a:ext cx="884072" cy="105233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1353" name="Rectangle 1352"/>
              <p:cNvSpPr/>
              <p:nvPr/>
            </p:nvSpPr>
            <p:spPr>
              <a:xfrm>
                <a:off x="897259" y="390516"/>
                <a:ext cx="600389" cy="124699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1354" name="Oval 1353"/>
              <p:cNvSpPr/>
              <p:nvPr/>
            </p:nvSpPr>
            <p:spPr>
              <a:xfrm>
                <a:off x="2673479" y="444367"/>
                <a:ext cx="175487" cy="175393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1355" name="Oval 1354"/>
              <p:cNvSpPr/>
              <p:nvPr/>
            </p:nvSpPr>
            <p:spPr>
              <a:xfrm>
                <a:off x="2949788" y="444367"/>
                <a:ext cx="175487" cy="175393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1356" name="Rectangle 1355"/>
              <p:cNvSpPr/>
              <p:nvPr/>
            </p:nvSpPr>
            <p:spPr>
              <a:xfrm>
                <a:off x="2618168" y="369259"/>
                <a:ext cx="600389" cy="124699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1357" name="Rectangle 1356"/>
              <p:cNvSpPr/>
              <p:nvPr/>
            </p:nvSpPr>
            <p:spPr>
              <a:xfrm>
                <a:off x="3155707" y="409979"/>
                <a:ext cx="169151" cy="105233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cxnSp>
            <p:nvCxnSpPr>
              <p:cNvPr id="1358" name="Straight Connector 1357"/>
              <p:cNvCxnSpPr/>
              <p:nvPr/>
            </p:nvCxnSpPr>
            <p:spPr>
              <a:xfrm flipV="1">
                <a:off x="2233421" y="4640"/>
                <a:ext cx="0" cy="477128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9" name="Straight Connector 1358"/>
              <p:cNvCxnSpPr/>
              <p:nvPr/>
            </p:nvCxnSpPr>
            <p:spPr>
              <a:xfrm flipV="1">
                <a:off x="2119260" y="4640"/>
                <a:ext cx="0" cy="477128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60" name="Rectangle 1359"/>
              <p:cNvSpPr/>
              <p:nvPr/>
            </p:nvSpPr>
            <p:spPr>
              <a:xfrm>
                <a:off x="2090475" y="32328"/>
                <a:ext cx="173944" cy="105233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cxnSp>
            <p:nvCxnSpPr>
              <p:cNvPr id="1361" name="Straight Connector 1360"/>
              <p:cNvCxnSpPr/>
              <p:nvPr/>
            </p:nvCxnSpPr>
            <p:spPr>
              <a:xfrm>
                <a:off x="2021230" y="21365"/>
                <a:ext cx="312434" cy="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62" name="Rectangle 1361"/>
              <p:cNvSpPr/>
              <p:nvPr/>
            </p:nvSpPr>
            <p:spPr>
              <a:xfrm>
                <a:off x="700027" y="96129"/>
                <a:ext cx="67022" cy="313047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100">
                  <a:effectLst/>
                  <a:ea typeface="Cambria" charset="0"/>
                  <a:cs typeface="Times New Roman" charset="0"/>
                </a:endParaRPr>
              </a:p>
            </p:txBody>
          </p:sp>
        </p:grpSp>
        <p:grpSp>
          <p:nvGrpSpPr>
            <p:cNvPr id="1149" name="Group 1148"/>
            <p:cNvGrpSpPr/>
            <p:nvPr/>
          </p:nvGrpSpPr>
          <p:grpSpPr>
            <a:xfrm>
              <a:off x="4271596" y="2068270"/>
              <a:ext cx="1837275" cy="1839788"/>
              <a:chOff x="2946481" y="2309957"/>
              <a:chExt cx="1837275" cy="1839788"/>
            </a:xfrm>
          </p:grpSpPr>
          <p:grpSp>
            <p:nvGrpSpPr>
              <p:cNvPr id="1336" name="Group 1335"/>
              <p:cNvGrpSpPr/>
              <p:nvPr/>
            </p:nvGrpSpPr>
            <p:grpSpPr>
              <a:xfrm>
                <a:off x="2946481" y="2309957"/>
                <a:ext cx="1837275" cy="1839788"/>
                <a:chOff x="2946481" y="2309957"/>
                <a:chExt cx="1837275" cy="1839788"/>
              </a:xfrm>
            </p:grpSpPr>
            <p:sp>
              <p:nvSpPr>
                <p:cNvPr id="1339" name="Oval 1338"/>
                <p:cNvSpPr/>
                <p:nvPr/>
              </p:nvSpPr>
              <p:spPr>
                <a:xfrm>
                  <a:off x="2946481" y="3188369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40" name="Oval 1339"/>
                <p:cNvSpPr/>
                <p:nvPr/>
              </p:nvSpPr>
              <p:spPr>
                <a:xfrm rot="5400000">
                  <a:off x="3759817" y="2373777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41" name="Rectangle 1340"/>
                <p:cNvSpPr/>
                <p:nvPr/>
              </p:nvSpPr>
              <p:spPr>
                <a:xfrm>
                  <a:off x="3262964" y="2627697"/>
                  <a:ext cx="1414914" cy="1414914"/>
                </a:xfrm>
                <a:prstGeom prst="rect">
                  <a:avLst/>
                </a:prstGeom>
                <a:solidFill>
                  <a:srgbClr val="062C4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42" name="Oval 1341"/>
                <p:cNvSpPr/>
                <p:nvPr/>
              </p:nvSpPr>
              <p:spPr>
                <a:xfrm>
                  <a:off x="4362547" y="3188369"/>
                  <a:ext cx="421209" cy="2935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43" name="Oval 1342"/>
                <p:cNvSpPr/>
                <p:nvPr/>
              </p:nvSpPr>
              <p:spPr>
                <a:xfrm rot="5400000">
                  <a:off x="3759817" y="3792356"/>
                  <a:ext cx="421209" cy="2935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337" name="Rectangle 1336"/>
              <p:cNvSpPr/>
              <p:nvPr/>
            </p:nvSpPr>
            <p:spPr>
              <a:xfrm>
                <a:off x="3256614" y="3213100"/>
                <a:ext cx="45719" cy="244475"/>
              </a:xfrm>
              <a:prstGeom prst="rect">
                <a:avLst/>
              </a:prstGeom>
              <a:solidFill>
                <a:srgbClr val="062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38" name="Rectangle 1337"/>
              <p:cNvSpPr/>
              <p:nvPr/>
            </p:nvSpPr>
            <p:spPr>
              <a:xfrm rot="5400000">
                <a:off x="3947561" y="2521334"/>
                <a:ext cx="45719" cy="244475"/>
              </a:xfrm>
              <a:prstGeom prst="rect">
                <a:avLst/>
              </a:prstGeom>
              <a:solidFill>
                <a:srgbClr val="062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50" name="TextBox 1149"/>
            <p:cNvSpPr txBox="1"/>
            <p:nvPr/>
          </p:nvSpPr>
          <p:spPr>
            <a:xfrm>
              <a:off x="4653275" y="2398573"/>
              <a:ext cx="1297500" cy="3106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00" b="1" dirty="0" smtClean="0">
                  <a:solidFill>
                    <a:schemeClr val="bg1"/>
                  </a:solidFill>
                </a:rPr>
                <a:t>RAIL MOVEMENT</a:t>
              </a:r>
              <a:endParaRPr lang="en-US" sz="7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151" name="Group 1150"/>
            <p:cNvGrpSpPr/>
            <p:nvPr/>
          </p:nvGrpSpPr>
          <p:grpSpPr>
            <a:xfrm>
              <a:off x="5690549" y="2060874"/>
              <a:ext cx="1837275" cy="1839788"/>
              <a:chOff x="3700438" y="2464298"/>
              <a:chExt cx="1837275" cy="1839788"/>
            </a:xfrm>
          </p:grpSpPr>
          <p:grpSp>
            <p:nvGrpSpPr>
              <p:cNvPr id="1283" name="Group 1282"/>
              <p:cNvGrpSpPr/>
              <p:nvPr/>
            </p:nvGrpSpPr>
            <p:grpSpPr>
              <a:xfrm>
                <a:off x="3700438" y="2464298"/>
                <a:ext cx="1837275" cy="1839788"/>
                <a:chOff x="2946481" y="2309957"/>
                <a:chExt cx="1837275" cy="1839788"/>
              </a:xfrm>
            </p:grpSpPr>
            <p:grpSp>
              <p:nvGrpSpPr>
                <p:cNvPr id="1328" name="Group 1327"/>
                <p:cNvGrpSpPr/>
                <p:nvPr/>
              </p:nvGrpSpPr>
              <p:grpSpPr>
                <a:xfrm>
                  <a:off x="2946481" y="2309957"/>
                  <a:ext cx="1837275" cy="1839788"/>
                  <a:chOff x="2946481" y="2309957"/>
                  <a:chExt cx="1837275" cy="1839788"/>
                </a:xfrm>
              </p:grpSpPr>
              <p:sp>
                <p:nvSpPr>
                  <p:cNvPr id="1331" name="Oval 1330"/>
                  <p:cNvSpPr/>
                  <p:nvPr/>
                </p:nvSpPr>
                <p:spPr>
                  <a:xfrm>
                    <a:off x="2946481" y="3188369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332" name="Oval 1331"/>
                  <p:cNvSpPr/>
                  <p:nvPr/>
                </p:nvSpPr>
                <p:spPr>
                  <a:xfrm rot="5400000">
                    <a:off x="3759817" y="2373777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333" name="Rectangle 1332"/>
                  <p:cNvSpPr/>
                  <p:nvPr/>
                </p:nvSpPr>
                <p:spPr>
                  <a:xfrm>
                    <a:off x="3262964" y="2627697"/>
                    <a:ext cx="1414914" cy="1414914"/>
                  </a:xfrm>
                  <a:prstGeom prst="rect">
                    <a:avLst/>
                  </a:prstGeom>
                  <a:solidFill>
                    <a:srgbClr val="062C49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334" name="Oval 1333"/>
                  <p:cNvSpPr/>
                  <p:nvPr/>
                </p:nvSpPr>
                <p:spPr>
                  <a:xfrm>
                    <a:off x="4362547" y="3188369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335" name="Oval 1334"/>
                  <p:cNvSpPr/>
                  <p:nvPr/>
                </p:nvSpPr>
                <p:spPr>
                  <a:xfrm rot="5400000">
                    <a:off x="3759817" y="3792356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329" name="Rectangle 1328"/>
                <p:cNvSpPr/>
                <p:nvPr/>
              </p:nvSpPr>
              <p:spPr>
                <a:xfrm>
                  <a:off x="3256614" y="3213100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30" name="Rectangle 1329"/>
                <p:cNvSpPr/>
                <p:nvPr/>
              </p:nvSpPr>
              <p:spPr>
                <a:xfrm rot="5400000">
                  <a:off x="3947561" y="2521334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284" name="TextBox 1283"/>
              <p:cNvSpPr txBox="1"/>
              <p:nvPr/>
            </p:nvSpPr>
            <p:spPr>
              <a:xfrm>
                <a:off x="4230239" y="2806979"/>
                <a:ext cx="1003745" cy="310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 b="1" dirty="0" smtClean="0">
                    <a:solidFill>
                      <a:schemeClr val="bg1"/>
                    </a:solidFill>
                  </a:rPr>
                  <a:t>TRANSLOAD</a:t>
                </a:r>
                <a:endParaRPr lang="en-US" sz="7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285" name="Group 1284"/>
              <p:cNvGrpSpPr/>
              <p:nvPr/>
            </p:nvGrpSpPr>
            <p:grpSpPr>
              <a:xfrm>
                <a:off x="4403530" y="3177916"/>
                <a:ext cx="620590" cy="594042"/>
                <a:chOff x="5527774" y="2693187"/>
                <a:chExt cx="751423" cy="719279"/>
              </a:xfrm>
            </p:grpSpPr>
            <p:sp>
              <p:nvSpPr>
                <p:cNvPr id="1286" name="Freeform 1285"/>
                <p:cNvSpPr/>
                <p:nvPr/>
              </p:nvSpPr>
              <p:spPr>
                <a:xfrm>
                  <a:off x="5980367" y="2718035"/>
                  <a:ext cx="117892" cy="193010"/>
                </a:xfrm>
                <a:custGeom>
                  <a:avLst/>
                  <a:gdLst>
                    <a:gd name="connsiteX0" fmla="*/ 22225 w 149312"/>
                    <a:gd name="connsiteY0" fmla="*/ 0 h 206375"/>
                    <a:gd name="connsiteX1" fmla="*/ 41275 w 149312"/>
                    <a:gd name="connsiteY1" fmla="*/ 98425 h 206375"/>
                    <a:gd name="connsiteX2" fmla="*/ 123825 w 149312"/>
                    <a:gd name="connsiteY2" fmla="*/ 130175 h 206375"/>
                    <a:gd name="connsiteX3" fmla="*/ 146050 w 149312"/>
                    <a:gd name="connsiteY3" fmla="*/ 149225 h 206375"/>
                    <a:gd name="connsiteX4" fmla="*/ 63500 w 149312"/>
                    <a:gd name="connsiteY4" fmla="*/ 155575 h 206375"/>
                    <a:gd name="connsiteX5" fmla="*/ 0 w 149312"/>
                    <a:gd name="connsiteY5" fmla="*/ 206375 h 206375"/>
                    <a:gd name="connsiteX0" fmla="*/ 22225 w 149576"/>
                    <a:gd name="connsiteY0" fmla="*/ 0 h 206375"/>
                    <a:gd name="connsiteX1" fmla="*/ 28575 w 149576"/>
                    <a:gd name="connsiteY1" fmla="*/ 70126 h 206375"/>
                    <a:gd name="connsiteX2" fmla="*/ 123825 w 149576"/>
                    <a:gd name="connsiteY2" fmla="*/ 130175 h 206375"/>
                    <a:gd name="connsiteX3" fmla="*/ 146050 w 149576"/>
                    <a:gd name="connsiteY3" fmla="*/ 149225 h 206375"/>
                    <a:gd name="connsiteX4" fmla="*/ 63500 w 149576"/>
                    <a:gd name="connsiteY4" fmla="*/ 155575 h 206375"/>
                    <a:gd name="connsiteX5" fmla="*/ 0 w 149576"/>
                    <a:gd name="connsiteY5" fmla="*/ 206375 h 206375"/>
                    <a:gd name="connsiteX0" fmla="*/ 22225 w 148002"/>
                    <a:gd name="connsiteY0" fmla="*/ 0 h 206375"/>
                    <a:gd name="connsiteX1" fmla="*/ 28575 w 148002"/>
                    <a:gd name="connsiteY1" fmla="*/ 70126 h 206375"/>
                    <a:gd name="connsiteX2" fmla="*/ 114300 w 148002"/>
                    <a:gd name="connsiteY2" fmla="*/ 62257 h 206375"/>
                    <a:gd name="connsiteX3" fmla="*/ 146050 w 148002"/>
                    <a:gd name="connsiteY3" fmla="*/ 149225 h 206375"/>
                    <a:gd name="connsiteX4" fmla="*/ 63500 w 148002"/>
                    <a:gd name="connsiteY4" fmla="*/ 155575 h 206375"/>
                    <a:gd name="connsiteX5" fmla="*/ 0 w 148002"/>
                    <a:gd name="connsiteY5" fmla="*/ 206375 h 206375"/>
                    <a:gd name="connsiteX0" fmla="*/ 22225 w 148108"/>
                    <a:gd name="connsiteY0" fmla="*/ 0 h 206375"/>
                    <a:gd name="connsiteX1" fmla="*/ 19050 w 148108"/>
                    <a:gd name="connsiteY1" fmla="*/ 53146 h 206375"/>
                    <a:gd name="connsiteX2" fmla="*/ 114300 w 148108"/>
                    <a:gd name="connsiteY2" fmla="*/ 62257 h 206375"/>
                    <a:gd name="connsiteX3" fmla="*/ 146050 w 148108"/>
                    <a:gd name="connsiteY3" fmla="*/ 149225 h 206375"/>
                    <a:gd name="connsiteX4" fmla="*/ 63500 w 148108"/>
                    <a:gd name="connsiteY4" fmla="*/ 155575 h 206375"/>
                    <a:gd name="connsiteX5" fmla="*/ 0 w 148108"/>
                    <a:gd name="connsiteY5" fmla="*/ 206375 h 206375"/>
                    <a:gd name="connsiteX0" fmla="*/ 22225 w 136632"/>
                    <a:gd name="connsiteY0" fmla="*/ 0 h 206375"/>
                    <a:gd name="connsiteX1" fmla="*/ 19050 w 136632"/>
                    <a:gd name="connsiteY1" fmla="*/ 53146 h 206375"/>
                    <a:gd name="connsiteX2" fmla="*/ 114300 w 136632"/>
                    <a:gd name="connsiteY2" fmla="*/ 62257 h 206375"/>
                    <a:gd name="connsiteX3" fmla="*/ 133350 w 136632"/>
                    <a:gd name="connsiteY3" fmla="*/ 84137 h 206375"/>
                    <a:gd name="connsiteX4" fmla="*/ 63500 w 136632"/>
                    <a:gd name="connsiteY4" fmla="*/ 155575 h 206375"/>
                    <a:gd name="connsiteX5" fmla="*/ 0 w 136632"/>
                    <a:gd name="connsiteY5" fmla="*/ 206375 h 206375"/>
                    <a:gd name="connsiteX0" fmla="*/ 22225 w 138923"/>
                    <a:gd name="connsiteY0" fmla="*/ 0 h 206375"/>
                    <a:gd name="connsiteX1" fmla="*/ 19050 w 138923"/>
                    <a:gd name="connsiteY1" fmla="*/ 53146 h 206375"/>
                    <a:gd name="connsiteX2" fmla="*/ 114300 w 138923"/>
                    <a:gd name="connsiteY2" fmla="*/ 62257 h 206375"/>
                    <a:gd name="connsiteX3" fmla="*/ 133350 w 138923"/>
                    <a:gd name="connsiteY3" fmla="*/ 84137 h 206375"/>
                    <a:gd name="connsiteX4" fmla="*/ 31750 w 138923"/>
                    <a:gd name="connsiteY4" fmla="*/ 84827 h 206375"/>
                    <a:gd name="connsiteX5" fmla="*/ 0 w 138923"/>
                    <a:gd name="connsiteY5" fmla="*/ 206375 h 206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8923" h="206375">
                      <a:moveTo>
                        <a:pt x="22225" y="0"/>
                      </a:moveTo>
                      <a:cubicBezTo>
                        <a:pt x="23283" y="38364"/>
                        <a:pt x="3704" y="42770"/>
                        <a:pt x="19050" y="53146"/>
                      </a:cubicBezTo>
                      <a:cubicBezTo>
                        <a:pt x="34396" y="63522"/>
                        <a:pt x="95250" y="57092"/>
                        <a:pt x="114300" y="62257"/>
                      </a:cubicBezTo>
                      <a:cubicBezTo>
                        <a:pt x="133350" y="67422"/>
                        <a:pt x="147108" y="80375"/>
                        <a:pt x="133350" y="84137"/>
                      </a:cubicBezTo>
                      <a:cubicBezTo>
                        <a:pt x="119592" y="87899"/>
                        <a:pt x="53975" y="64454"/>
                        <a:pt x="31750" y="84827"/>
                      </a:cubicBezTo>
                      <a:cubicBezTo>
                        <a:pt x="9525" y="105200"/>
                        <a:pt x="10583" y="198438"/>
                        <a:pt x="0" y="206375"/>
                      </a:cubicBezTo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287" name="Straight Connector 1286"/>
                <p:cNvCxnSpPr/>
                <p:nvPr/>
              </p:nvCxnSpPr>
              <p:spPr>
                <a:xfrm flipV="1">
                  <a:off x="5781675" y="2749550"/>
                  <a:ext cx="1947" cy="64342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8" name="Straight Connector 1287"/>
                <p:cNvCxnSpPr/>
                <p:nvPr/>
              </p:nvCxnSpPr>
              <p:spPr>
                <a:xfrm flipH="1" flipV="1">
                  <a:off x="6200444" y="2749550"/>
                  <a:ext cx="1228" cy="643217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9" name="Straight Connector 1288"/>
                <p:cNvCxnSpPr/>
                <p:nvPr/>
              </p:nvCxnSpPr>
              <p:spPr>
                <a:xfrm flipV="1">
                  <a:off x="6272847" y="2822453"/>
                  <a:ext cx="3175" cy="574925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0" name="Straight Connector 1289"/>
                <p:cNvCxnSpPr/>
                <p:nvPr/>
              </p:nvCxnSpPr>
              <p:spPr>
                <a:xfrm flipV="1">
                  <a:off x="5709272" y="2822453"/>
                  <a:ext cx="3175" cy="574925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1" name="Straight Connector 1290"/>
                <p:cNvCxnSpPr/>
                <p:nvPr/>
              </p:nvCxnSpPr>
              <p:spPr>
                <a:xfrm>
                  <a:off x="5712447" y="2817841"/>
                  <a:ext cx="563575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2" name="Straight Connector 1291"/>
                <p:cNvCxnSpPr/>
                <p:nvPr/>
              </p:nvCxnSpPr>
              <p:spPr>
                <a:xfrm>
                  <a:off x="5781675" y="2749550"/>
                  <a:ext cx="418769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3" name="Straight Connector 1292"/>
                <p:cNvCxnSpPr/>
                <p:nvPr/>
              </p:nvCxnSpPr>
              <p:spPr>
                <a:xfrm flipV="1">
                  <a:off x="5709272" y="2753672"/>
                  <a:ext cx="72403" cy="7707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4" name="Straight Connector 1293"/>
                <p:cNvCxnSpPr/>
                <p:nvPr/>
              </p:nvCxnSpPr>
              <p:spPr>
                <a:xfrm flipH="1" flipV="1">
                  <a:off x="6200444" y="2753361"/>
                  <a:ext cx="78753" cy="6448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5" name="Straight Connector 1294"/>
                <p:cNvCxnSpPr/>
                <p:nvPr/>
              </p:nvCxnSpPr>
              <p:spPr>
                <a:xfrm flipV="1">
                  <a:off x="5641585" y="3003923"/>
                  <a:ext cx="133740" cy="6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6" name="Straight Connector 1295"/>
                <p:cNvCxnSpPr/>
                <p:nvPr/>
              </p:nvCxnSpPr>
              <p:spPr>
                <a:xfrm>
                  <a:off x="5713392" y="3187276"/>
                  <a:ext cx="66053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7" name="Straight Connector 1296"/>
                <p:cNvCxnSpPr/>
                <p:nvPr/>
              </p:nvCxnSpPr>
              <p:spPr>
                <a:xfrm>
                  <a:off x="6200444" y="3001629"/>
                  <a:ext cx="66053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8" name="Straight Connector 1297"/>
                <p:cNvCxnSpPr/>
                <p:nvPr/>
              </p:nvCxnSpPr>
              <p:spPr>
                <a:xfrm>
                  <a:off x="6201389" y="3188742"/>
                  <a:ext cx="66053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9" name="Straight Connector 1298"/>
                <p:cNvCxnSpPr/>
                <p:nvPr/>
              </p:nvCxnSpPr>
              <p:spPr>
                <a:xfrm flipV="1">
                  <a:off x="6207077" y="2817841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00" name="Straight Connector 1299"/>
                <p:cNvCxnSpPr/>
                <p:nvPr/>
              </p:nvCxnSpPr>
              <p:spPr>
                <a:xfrm flipV="1">
                  <a:off x="6205962" y="2999948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01" name="Straight Connector 1300"/>
                <p:cNvCxnSpPr/>
                <p:nvPr/>
              </p:nvCxnSpPr>
              <p:spPr>
                <a:xfrm flipV="1">
                  <a:off x="6203760" y="3184459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02" name="Trapezoid 1301"/>
                <p:cNvSpPr/>
                <p:nvPr/>
              </p:nvSpPr>
              <p:spPr>
                <a:xfrm>
                  <a:off x="6195309" y="3366747"/>
                  <a:ext cx="83888" cy="45719"/>
                </a:xfrm>
                <a:prstGeom prst="trapezoi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03" name="Trapezoid 1302"/>
                <p:cNvSpPr/>
                <p:nvPr/>
              </p:nvSpPr>
              <p:spPr>
                <a:xfrm>
                  <a:off x="5703160" y="3366747"/>
                  <a:ext cx="83888" cy="45719"/>
                </a:xfrm>
                <a:prstGeom prst="trapezoi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304" name="Straight Connector 1303"/>
                <p:cNvCxnSpPr/>
                <p:nvPr/>
              </p:nvCxnSpPr>
              <p:spPr>
                <a:xfrm flipV="1">
                  <a:off x="5710500" y="3194952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05" name="Straight Connector 1304"/>
                <p:cNvCxnSpPr/>
                <p:nvPr/>
              </p:nvCxnSpPr>
              <p:spPr>
                <a:xfrm flipV="1">
                  <a:off x="5713338" y="3001183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06" name="Straight Connector 1305"/>
                <p:cNvCxnSpPr/>
                <p:nvPr/>
              </p:nvCxnSpPr>
              <p:spPr>
                <a:xfrm flipV="1">
                  <a:off x="5713338" y="2822699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07" name="Straight Connector 1306"/>
                <p:cNvCxnSpPr/>
                <p:nvPr/>
              </p:nvCxnSpPr>
              <p:spPr>
                <a:xfrm flipH="1" flipV="1">
                  <a:off x="6202929" y="2818226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08" name="Straight Connector 1307"/>
                <p:cNvCxnSpPr/>
                <p:nvPr/>
              </p:nvCxnSpPr>
              <p:spPr>
                <a:xfrm flipH="1" flipV="1">
                  <a:off x="6202929" y="3002078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09" name="Straight Connector 1308"/>
                <p:cNvCxnSpPr/>
                <p:nvPr/>
              </p:nvCxnSpPr>
              <p:spPr>
                <a:xfrm flipH="1" flipV="1">
                  <a:off x="6200585" y="3180654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10" name="Straight Connector 1309"/>
                <p:cNvCxnSpPr/>
                <p:nvPr/>
              </p:nvCxnSpPr>
              <p:spPr>
                <a:xfrm flipH="1" flipV="1">
                  <a:off x="5712219" y="2816896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11" name="Straight Connector 1310"/>
                <p:cNvCxnSpPr/>
                <p:nvPr/>
              </p:nvCxnSpPr>
              <p:spPr>
                <a:xfrm flipH="1" flipV="1">
                  <a:off x="5715418" y="3001183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12" name="Straight Connector 1311"/>
                <p:cNvCxnSpPr/>
                <p:nvPr/>
              </p:nvCxnSpPr>
              <p:spPr>
                <a:xfrm flipH="1" flipV="1">
                  <a:off x="5712541" y="3184552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13" name="Straight Connector 1312"/>
                <p:cNvCxnSpPr/>
                <p:nvPr/>
              </p:nvCxnSpPr>
              <p:spPr>
                <a:xfrm flipH="1">
                  <a:off x="6022167" y="2751856"/>
                  <a:ext cx="177587" cy="67386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14" name="Straight Connector 1313"/>
                <p:cNvCxnSpPr/>
                <p:nvPr/>
              </p:nvCxnSpPr>
              <p:spPr>
                <a:xfrm flipV="1">
                  <a:off x="5956300" y="2700440"/>
                  <a:ext cx="0" cy="12351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15" name="Straight Connector 1314"/>
                <p:cNvCxnSpPr/>
                <p:nvPr/>
              </p:nvCxnSpPr>
              <p:spPr>
                <a:xfrm flipV="1">
                  <a:off x="6022167" y="2707227"/>
                  <a:ext cx="0" cy="12351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16" name="Straight Connector 1315"/>
                <p:cNvCxnSpPr/>
                <p:nvPr/>
              </p:nvCxnSpPr>
              <p:spPr>
                <a:xfrm>
                  <a:off x="5777682" y="2749298"/>
                  <a:ext cx="177587" cy="67386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17" name="Rectangle 1316"/>
                <p:cNvSpPr/>
                <p:nvPr/>
              </p:nvSpPr>
              <p:spPr>
                <a:xfrm>
                  <a:off x="5608997" y="3238150"/>
                  <a:ext cx="86868" cy="17431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18" name="Trapezoid 1317"/>
                <p:cNvSpPr/>
                <p:nvPr/>
              </p:nvSpPr>
              <p:spPr>
                <a:xfrm>
                  <a:off x="5931202" y="2700637"/>
                  <a:ext cx="119713" cy="45719"/>
                </a:xfrm>
                <a:prstGeom prst="trapezoi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319" name="Straight Connector 1318"/>
                <p:cNvCxnSpPr/>
                <p:nvPr/>
              </p:nvCxnSpPr>
              <p:spPr>
                <a:xfrm flipV="1">
                  <a:off x="5785607" y="2717147"/>
                  <a:ext cx="227337" cy="1587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20" name="Straight Connector 1319"/>
                <p:cNvCxnSpPr/>
                <p:nvPr/>
              </p:nvCxnSpPr>
              <p:spPr>
                <a:xfrm flipV="1">
                  <a:off x="5675448" y="2823358"/>
                  <a:ext cx="3571" cy="43420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21" name="Straight Connector 1320"/>
                <p:cNvCxnSpPr/>
                <p:nvPr/>
              </p:nvCxnSpPr>
              <p:spPr>
                <a:xfrm flipV="1">
                  <a:off x="5672512" y="2717694"/>
                  <a:ext cx="116090" cy="113997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22" name="Straight Connector 1321"/>
                <p:cNvCxnSpPr/>
                <p:nvPr/>
              </p:nvCxnSpPr>
              <p:spPr>
                <a:xfrm flipV="1">
                  <a:off x="5653938" y="2820278"/>
                  <a:ext cx="133740" cy="6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23" name="Straight Connector 1322"/>
                <p:cNvCxnSpPr/>
                <p:nvPr/>
              </p:nvCxnSpPr>
              <p:spPr>
                <a:xfrm flipV="1">
                  <a:off x="5642699" y="3186446"/>
                  <a:ext cx="133740" cy="6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24" name="Straight Connector 1323"/>
                <p:cNvCxnSpPr/>
                <p:nvPr/>
              </p:nvCxnSpPr>
              <p:spPr>
                <a:xfrm rot="5400000" flipV="1">
                  <a:off x="5714896" y="2759735"/>
                  <a:ext cx="133740" cy="6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25" name="Straight Connector 1324"/>
                <p:cNvCxnSpPr/>
                <p:nvPr/>
              </p:nvCxnSpPr>
              <p:spPr>
                <a:xfrm flipH="1">
                  <a:off x="5527774" y="3364442"/>
                  <a:ext cx="140719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26" name="Rectangle 1325"/>
                <p:cNvSpPr/>
                <p:nvPr/>
              </p:nvSpPr>
              <p:spPr>
                <a:xfrm>
                  <a:off x="5591546" y="3222765"/>
                  <a:ext cx="45719" cy="10706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327" name="Straight Connector 1326"/>
                <p:cNvCxnSpPr/>
                <p:nvPr/>
              </p:nvCxnSpPr>
              <p:spPr>
                <a:xfrm flipV="1">
                  <a:off x="5571373" y="3357157"/>
                  <a:ext cx="0" cy="5530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152" name="Group 1151"/>
            <p:cNvGrpSpPr/>
            <p:nvPr/>
          </p:nvGrpSpPr>
          <p:grpSpPr>
            <a:xfrm>
              <a:off x="4696141" y="2903019"/>
              <a:ext cx="1178398" cy="383838"/>
              <a:chOff x="0" y="0"/>
              <a:chExt cx="1335715" cy="435292"/>
            </a:xfrm>
            <a:solidFill>
              <a:schemeClr val="bg1"/>
            </a:solidFill>
          </p:grpSpPr>
          <p:grpSp>
            <p:nvGrpSpPr>
              <p:cNvPr id="1263" name="Group 1262"/>
              <p:cNvGrpSpPr/>
              <p:nvPr/>
            </p:nvGrpSpPr>
            <p:grpSpPr>
              <a:xfrm>
                <a:off x="0" y="370704"/>
                <a:ext cx="1335710" cy="64588"/>
                <a:chOff x="0" y="370704"/>
                <a:chExt cx="1210426" cy="54292"/>
              </a:xfrm>
              <a:grpFill/>
            </p:grpSpPr>
            <p:sp>
              <p:nvSpPr>
                <p:cNvPr id="1275" name="Oval 1274"/>
                <p:cNvSpPr/>
                <p:nvPr/>
              </p:nvSpPr>
              <p:spPr>
                <a:xfrm>
                  <a:off x="37062" y="379277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sp>
              <p:nvSpPr>
                <p:cNvPr id="1276" name="Oval 1275"/>
                <p:cNvSpPr/>
                <p:nvPr/>
              </p:nvSpPr>
              <p:spPr>
                <a:xfrm>
                  <a:off x="113222" y="379277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sp>
              <p:nvSpPr>
                <p:cNvPr id="1277" name="Oval 1276"/>
                <p:cNvSpPr/>
                <p:nvPr/>
              </p:nvSpPr>
              <p:spPr>
                <a:xfrm>
                  <a:off x="1044105" y="379277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sp>
              <p:nvSpPr>
                <p:cNvPr id="1278" name="Oval 1277"/>
                <p:cNvSpPr/>
                <p:nvPr/>
              </p:nvSpPr>
              <p:spPr>
                <a:xfrm>
                  <a:off x="1120265" y="379277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cxnSp>
              <p:nvCxnSpPr>
                <p:cNvPr id="1279" name="Straight Connector 1278"/>
                <p:cNvCxnSpPr/>
                <p:nvPr/>
              </p:nvCxnSpPr>
              <p:spPr>
                <a:xfrm>
                  <a:off x="0" y="370704"/>
                  <a:ext cx="1210426" cy="0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0" name="Straight Connector 1279"/>
                <p:cNvCxnSpPr/>
                <p:nvPr/>
              </p:nvCxnSpPr>
              <p:spPr>
                <a:xfrm>
                  <a:off x="136082" y="379277"/>
                  <a:ext cx="930883" cy="0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1" name="Straight Connector 1280"/>
                <p:cNvCxnSpPr/>
                <p:nvPr/>
              </p:nvCxnSpPr>
              <p:spPr>
                <a:xfrm>
                  <a:off x="1061838" y="384515"/>
                  <a:ext cx="97368" cy="0"/>
                </a:xfrm>
                <a:prstGeom prst="line">
                  <a:avLst/>
                </a:prstGeom>
                <a:grpFill/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2" name="Straight Connector 1281"/>
                <p:cNvCxnSpPr/>
                <p:nvPr/>
              </p:nvCxnSpPr>
              <p:spPr>
                <a:xfrm>
                  <a:off x="51736" y="388235"/>
                  <a:ext cx="97368" cy="0"/>
                </a:xfrm>
                <a:prstGeom prst="line">
                  <a:avLst/>
                </a:prstGeom>
                <a:grpFill/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264" name="Rectangle 1263"/>
              <p:cNvSpPr/>
              <p:nvPr/>
            </p:nvSpPr>
            <p:spPr>
              <a:xfrm>
                <a:off x="91348" y="76200"/>
                <a:ext cx="1134121" cy="288550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100">
                  <a:effectLst/>
                  <a:ea typeface="Cambria" charset="0"/>
                  <a:cs typeface="Times New Roman" charset="0"/>
                </a:endParaRPr>
              </a:p>
            </p:txBody>
          </p:sp>
          <p:sp>
            <p:nvSpPr>
              <p:cNvPr id="1265" name="Oval 1264"/>
              <p:cNvSpPr/>
              <p:nvPr/>
            </p:nvSpPr>
            <p:spPr>
              <a:xfrm>
                <a:off x="1149270" y="76200"/>
                <a:ext cx="152400" cy="288550"/>
              </a:xfrm>
              <a:prstGeom prst="ellipse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100">
                  <a:effectLst/>
                  <a:ea typeface="Cambria" charset="0"/>
                  <a:cs typeface="Times New Roman" charset="0"/>
                </a:endParaRPr>
              </a:p>
            </p:txBody>
          </p:sp>
          <p:sp>
            <p:nvSpPr>
              <p:cNvPr id="1266" name="Oval 1265"/>
              <p:cNvSpPr/>
              <p:nvPr/>
            </p:nvSpPr>
            <p:spPr>
              <a:xfrm>
                <a:off x="26970" y="76200"/>
                <a:ext cx="152400" cy="288550"/>
              </a:xfrm>
              <a:prstGeom prst="ellipse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100">
                  <a:effectLst/>
                  <a:ea typeface="Cambria" charset="0"/>
                  <a:cs typeface="Times New Roman" charset="0"/>
                </a:endParaRPr>
              </a:p>
            </p:txBody>
          </p:sp>
          <p:cxnSp>
            <p:nvCxnSpPr>
              <p:cNvPr id="1267" name="Straight Connector 1266"/>
              <p:cNvCxnSpPr/>
              <p:nvPr/>
            </p:nvCxnSpPr>
            <p:spPr>
              <a:xfrm flipV="1">
                <a:off x="621505" y="49006"/>
                <a:ext cx="0" cy="359091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8" name="Straight Connector 1267"/>
              <p:cNvCxnSpPr/>
              <p:nvPr/>
            </p:nvCxnSpPr>
            <p:spPr>
              <a:xfrm flipV="1">
                <a:off x="700711" y="49006"/>
                <a:ext cx="0" cy="359091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69" name="Rectangle 1268"/>
              <p:cNvSpPr/>
              <p:nvPr/>
            </p:nvSpPr>
            <p:spPr>
              <a:xfrm>
                <a:off x="636426" y="52768"/>
                <a:ext cx="45719" cy="76200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100">
                  <a:effectLst/>
                  <a:ea typeface="Cambria" charset="0"/>
                  <a:cs typeface="Times New Roman" charset="0"/>
                </a:endParaRPr>
              </a:p>
            </p:txBody>
          </p:sp>
          <p:cxnSp>
            <p:nvCxnSpPr>
              <p:cNvPr id="1270" name="Straight Connector 1269"/>
              <p:cNvCxnSpPr/>
              <p:nvPr/>
            </p:nvCxnSpPr>
            <p:spPr>
              <a:xfrm>
                <a:off x="587893" y="0"/>
                <a:ext cx="145133" cy="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1" name="Straight Connector 1270"/>
              <p:cNvCxnSpPr/>
              <p:nvPr/>
            </p:nvCxnSpPr>
            <p:spPr>
              <a:xfrm>
                <a:off x="731475" y="0"/>
                <a:ext cx="0" cy="22860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2" name="Straight Connector 1271"/>
              <p:cNvCxnSpPr/>
              <p:nvPr/>
            </p:nvCxnSpPr>
            <p:spPr>
              <a:xfrm>
                <a:off x="591219" y="0"/>
                <a:ext cx="0" cy="22860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3" name="Straight Connector 1272"/>
              <p:cNvCxnSpPr/>
              <p:nvPr/>
            </p:nvCxnSpPr>
            <p:spPr>
              <a:xfrm flipV="1">
                <a:off x="1335715" y="228600"/>
                <a:ext cx="0" cy="142104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4" name="Straight Connector 1273"/>
              <p:cNvCxnSpPr/>
              <p:nvPr/>
            </p:nvCxnSpPr>
            <p:spPr>
              <a:xfrm flipV="1">
                <a:off x="0" y="220475"/>
                <a:ext cx="0" cy="150229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53" name="Group 1152"/>
            <p:cNvGrpSpPr/>
            <p:nvPr/>
          </p:nvGrpSpPr>
          <p:grpSpPr>
            <a:xfrm>
              <a:off x="7107052" y="2059483"/>
              <a:ext cx="1837275" cy="1839788"/>
              <a:chOff x="2946481" y="2309957"/>
              <a:chExt cx="1837275" cy="1839788"/>
            </a:xfrm>
          </p:grpSpPr>
          <p:grpSp>
            <p:nvGrpSpPr>
              <p:cNvPr id="1255" name="Group 1254"/>
              <p:cNvGrpSpPr/>
              <p:nvPr/>
            </p:nvGrpSpPr>
            <p:grpSpPr>
              <a:xfrm>
                <a:off x="2946481" y="2309957"/>
                <a:ext cx="1837275" cy="1839788"/>
                <a:chOff x="2946481" y="2309957"/>
                <a:chExt cx="1837275" cy="1839788"/>
              </a:xfrm>
            </p:grpSpPr>
            <p:sp>
              <p:nvSpPr>
                <p:cNvPr id="1258" name="Oval 1257"/>
                <p:cNvSpPr/>
                <p:nvPr/>
              </p:nvSpPr>
              <p:spPr>
                <a:xfrm>
                  <a:off x="2946481" y="3188369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59" name="Oval 1258"/>
                <p:cNvSpPr/>
                <p:nvPr/>
              </p:nvSpPr>
              <p:spPr>
                <a:xfrm rot="5400000">
                  <a:off x="3759817" y="2373777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60" name="Rectangle 1259"/>
                <p:cNvSpPr/>
                <p:nvPr/>
              </p:nvSpPr>
              <p:spPr>
                <a:xfrm>
                  <a:off x="3262964" y="2627697"/>
                  <a:ext cx="1414914" cy="1414914"/>
                </a:xfrm>
                <a:prstGeom prst="rect">
                  <a:avLst/>
                </a:prstGeom>
                <a:solidFill>
                  <a:srgbClr val="062C4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61" name="Oval 1260"/>
                <p:cNvSpPr/>
                <p:nvPr/>
              </p:nvSpPr>
              <p:spPr>
                <a:xfrm>
                  <a:off x="4362547" y="3188369"/>
                  <a:ext cx="421209" cy="2935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62" name="Oval 1261"/>
                <p:cNvSpPr/>
                <p:nvPr/>
              </p:nvSpPr>
              <p:spPr>
                <a:xfrm rot="5400000">
                  <a:off x="3759817" y="3792356"/>
                  <a:ext cx="421209" cy="2935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256" name="Rectangle 1255"/>
              <p:cNvSpPr/>
              <p:nvPr/>
            </p:nvSpPr>
            <p:spPr>
              <a:xfrm>
                <a:off x="3256614" y="3213100"/>
                <a:ext cx="45719" cy="244475"/>
              </a:xfrm>
              <a:prstGeom prst="rect">
                <a:avLst/>
              </a:prstGeom>
              <a:solidFill>
                <a:srgbClr val="062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7" name="Rectangle 1256"/>
              <p:cNvSpPr/>
              <p:nvPr/>
            </p:nvSpPr>
            <p:spPr>
              <a:xfrm rot="5400000">
                <a:off x="3947561" y="2521334"/>
                <a:ext cx="45719" cy="244475"/>
              </a:xfrm>
              <a:prstGeom prst="rect">
                <a:avLst/>
              </a:prstGeom>
              <a:solidFill>
                <a:srgbClr val="062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54" name="TextBox 1153"/>
            <p:cNvSpPr txBox="1"/>
            <p:nvPr/>
          </p:nvSpPr>
          <p:spPr>
            <a:xfrm>
              <a:off x="7409068" y="2390310"/>
              <a:ext cx="1441887" cy="3106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00" b="1" dirty="0" smtClean="0">
                  <a:solidFill>
                    <a:schemeClr val="bg1"/>
                  </a:solidFill>
                </a:rPr>
                <a:t>VESSEL MOVEMENT</a:t>
              </a:r>
              <a:endParaRPr lang="en-US" sz="7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155" name="Group 1154"/>
            <p:cNvGrpSpPr/>
            <p:nvPr/>
          </p:nvGrpSpPr>
          <p:grpSpPr>
            <a:xfrm>
              <a:off x="8527797" y="2059483"/>
              <a:ext cx="1837275" cy="1839788"/>
              <a:chOff x="8077807" y="2514304"/>
              <a:chExt cx="1837275" cy="1839788"/>
            </a:xfrm>
          </p:grpSpPr>
          <p:grpSp>
            <p:nvGrpSpPr>
              <p:cNvPr id="1196" name="Group 1195"/>
              <p:cNvGrpSpPr/>
              <p:nvPr/>
            </p:nvGrpSpPr>
            <p:grpSpPr>
              <a:xfrm>
                <a:off x="8077807" y="2514304"/>
                <a:ext cx="1837275" cy="1839788"/>
                <a:chOff x="2946481" y="2309957"/>
                <a:chExt cx="1837275" cy="1839788"/>
              </a:xfrm>
            </p:grpSpPr>
            <p:grpSp>
              <p:nvGrpSpPr>
                <p:cNvPr id="1247" name="Group 1246"/>
                <p:cNvGrpSpPr/>
                <p:nvPr/>
              </p:nvGrpSpPr>
              <p:grpSpPr>
                <a:xfrm>
                  <a:off x="2946481" y="2309957"/>
                  <a:ext cx="1837275" cy="1839788"/>
                  <a:chOff x="2946481" y="2309957"/>
                  <a:chExt cx="1837275" cy="1839788"/>
                </a:xfrm>
              </p:grpSpPr>
              <p:sp>
                <p:nvSpPr>
                  <p:cNvPr id="1250" name="Oval 1249"/>
                  <p:cNvSpPr/>
                  <p:nvPr/>
                </p:nvSpPr>
                <p:spPr>
                  <a:xfrm>
                    <a:off x="2946481" y="3188369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251" name="Oval 1250"/>
                  <p:cNvSpPr/>
                  <p:nvPr/>
                </p:nvSpPr>
                <p:spPr>
                  <a:xfrm rot="5400000">
                    <a:off x="3759817" y="2373777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252" name="Rectangle 1251"/>
                  <p:cNvSpPr/>
                  <p:nvPr/>
                </p:nvSpPr>
                <p:spPr>
                  <a:xfrm>
                    <a:off x="3262964" y="2627697"/>
                    <a:ext cx="1414914" cy="1414914"/>
                  </a:xfrm>
                  <a:prstGeom prst="rect">
                    <a:avLst/>
                  </a:prstGeom>
                  <a:solidFill>
                    <a:srgbClr val="062C49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253" name="Oval 1252"/>
                  <p:cNvSpPr/>
                  <p:nvPr/>
                </p:nvSpPr>
                <p:spPr>
                  <a:xfrm>
                    <a:off x="4362547" y="3188369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254" name="Oval 1253"/>
                  <p:cNvSpPr/>
                  <p:nvPr/>
                </p:nvSpPr>
                <p:spPr>
                  <a:xfrm rot="5400000">
                    <a:off x="3759817" y="3792356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248" name="Rectangle 1247"/>
                <p:cNvSpPr/>
                <p:nvPr/>
              </p:nvSpPr>
              <p:spPr>
                <a:xfrm>
                  <a:off x="3256614" y="3213100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49" name="Rectangle 1248"/>
                <p:cNvSpPr/>
                <p:nvPr/>
              </p:nvSpPr>
              <p:spPr>
                <a:xfrm rot="5400000">
                  <a:off x="3947561" y="2521334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197" name="Group 1196"/>
              <p:cNvGrpSpPr/>
              <p:nvPr/>
            </p:nvGrpSpPr>
            <p:grpSpPr>
              <a:xfrm>
                <a:off x="8541505" y="3234396"/>
                <a:ext cx="1083145" cy="626883"/>
                <a:chOff x="8343834" y="4532492"/>
                <a:chExt cx="1058896" cy="495382"/>
              </a:xfrm>
              <a:solidFill>
                <a:srgbClr val="FFFF00"/>
              </a:solidFill>
            </p:grpSpPr>
            <p:sp>
              <p:nvSpPr>
                <p:cNvPr id="1199" name="Rectangle 1198"/>
                <p:cNvSpPr/>
                <p:nvPr/>
              </p:nvSpPr>
              <p:spPr>
                <a:xfrm>
                  <a:off x="8744688" y="4554286"/>
                  <a:ext cx="70126" cy="462180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200" name="Snip Same Side Corner Rectangle 1199"/>
                <p:cNvSpPr/>
                <p:nvPr/>
              </p:nvSpPr>
              <p:spPr>
                <a:xfrm>
                  <a:off x="8879701" y="4759291"/>
                  <a:ext cx="66195" cy="257175"/>
                </a:xfrm>
                <a:prstGeom prst="snip2Same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201" name="Rectangle 1200"/>
                <p:cNvSpPr/>
                <p:nvPr/>
              </p:nvSpPr>
              <p:spPr>
                <a:xfrm>
                  <a:off x="8889940" y="4661169"/>
                  <a:ext cx="45719" cy="281967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202" name="Snip Same Side Corner Rectangle 1201"/>
                <p:cNvSpPr/>
                <p:nvPr/>
              </p:nvSpPr>
              <p:spPr>
                <a:xfrm>
                  <a:off x="9021709" y="4871619"/>
                  <a:ext cx="90412" cy="144847"/>
                </a:xfrm>
                <a:prstGeom prst="snip2SameRect">
                  <a:avLst>
                    <a:gd name="adj1" fmla="val 27202"/>
                    <a:gd name="adj2" fmla="val 0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203" name="Rectangle 1202"/>
                <p:cNvSpPr/>
                <p:nvPr/>
              </p:nvSpPr>
              <p:spPr>
                <a:xfrm>
                  <a:off x="9044057" y="4695825"/>
                  <a:ext cx="45719" cy="320641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204" name="Snip Same Side Corner Rectangle 1203"/>
                <p:cNvSpPr/>
                <p:nvPr/>
              </p:nvSpPr>
              <p:spPr>
                <a:xfrm>
                  <a:off x="8469489" y="4840796"/>
                  <a:ext cx="90412" cy="177933"/>
                </a:xfrm>
                <a:prstGeom prst="snip2SameRect">
                  <a:avLst>
                    <a:gd name="adj1" fmla="val 27202"/>
                    <a:gd name="adj2" fmla="val 0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205" name="Rectangle 1204"/>
                <p:cNvSpPr/>
                <p:nvPr/>
              </p:nvSpPr>
              <p:spPr>
                <a:xfrm>
                  <a:off x="8491835" y="4736762"/>
                  <a:ext cx="45719" cy="281967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1206" name="Straight Connector 1205"/>
                <p:cNvCxnSpPr/>
                <p:nvPr/>
              </p:nvCxnSpPr>
              <p:spPr>
                <a:xfrm>
                  <a:off x="9029431" y="4713498"/>
                  <a:ext cx="72315" cy="33828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7" name="Straight Connector 1206"/>
                <p:cNvCxnSpPr/>
                <p:nvPr/>
              </p:nvCxnSpPr>
              <p:spPr>
                <a:xfrm>
                  <a:off x="9030758" y="4747326"/>
                  <a:ext cx="72315" cy="33828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8" name="Straight Connector 1207"/>
                <p:cNvCxnSpPr/>
                <p:nvPr/>
              </p:nvCxnSpPr>
              <p:spPr>
                <a:xfrm>
                  <a:off x="9028104" y="4780412"/>
                  <a:ext cx="81806" cy="33828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9" name="Straight Connector 1208"/>
                <p:cNvCxnSpPr/>
                <p:nvPr/>
              </p:nvCxnSpPr>
              <p:spPr>
                <a:xfrm>
                  <a:off x="9029431" y="4814240"/>
                  <a:ext cx="72315" cy="33828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0" name="Straight Connector 1209"/>
                <p:cNvCxnSpPr/>
                <p:nvPr/>
              </p:nvCxnSpPr>
              <p:spPr>
                <a:xfrm flipV="1">
                  <a:off x="8726858" y="4578342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1" name="Straight Connector 1210"/>
                <p:cNvCxnSpPr/>
                <p:nvPr/>
              </p:nvCxnSpPr>
              <p:spPr>
                <a:xfrm flipV="1">
                  <a:off x="8726858" y="4610702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2" name="Straight Connector 1211"/>
                <p:cNvCxnSpPr/>
                <p:nvPr/>
              </p:nvCxnSpPr>
              <p:spPr>
                <a:xfrm flipV="1">
                  <a:off x="8726858" y="4643062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3" name="Straight Connector 1212"/>
                <p:cNvCxnSpPr/>
                <p:nvPr/>
              </p:nvCxnSpPr>
              <p:spPr>
                <a:xfrm flipV="1">
                  <a:off x="8726858" y="4672376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4" name="Straight Connector 1213"/>
                <p:cNvCxnSpPr/>
                <p:nvPr/>
              </p:nvCxnSpPr>
              <p:spPr>
                <a:xfrm flipV="1">
                  <a:off x="8726858" y="4705617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5" name="Straight Connector 1214"/>
                <p:cNvCxnSpPr/>
                <p:nvPr/>
              </p:nvCxnSpPr>
              <p:spPr>
                <a:xfrm flipV="1">
                  <a:off x="8726858" y="4737977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6" name="Straight Connector 1215"/>
                <p:cNvCxnSpPr/>
                <p:nvPr/>
              </p:nvCxnSpPr>
              <p:spPr>
                <a:xfrm flipV="1">
                  <a:off x="8726858" y="4770337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7" name="Straight Connector 1216"/>
                <p:cNvCxnSpPr/>
                <p:nvPr/>
              </p:nvCxnSpPr>
              <p:spPr>
                <a:xfrm flipV="1">
                  <a:off x="8726858" y="4799651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18" name="Rounded Rectangle 1217"/>
                <p:cNvSpPr/>
                <p:nvPr/>
              </p:nvSpPr>
              <p:spPr>
                <a:xfrm rot="5400000">
                  <a:off x="8533033" y="4870046"/>
                  <a:ext cx="220392" cy="68091"/>
                </a:xfrm>
                <a:prstGeom prst="roundRect">
                  <a:avLst>
                    <a:gd name="adj" fmla="val 46297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219" name="Rounded Rectangle 1218"/>
                <p:cNvSpPr/>
                <p:nvPr/>
              </p:nvSpPr>
              <p:spPr>
                <a:xfrm rot="5400000">
                  <a:off x="8631076" y="4870046"/>
                  <a:ext cx="220392" cy="68091"/>
                </a:xfrm>
                <a:prstGeom prst="roundRect">
                  <a:avLst>
                    <a:gd name="adj" fmla="val 46297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1220" name="Straight Connector 1219"/>
                <p:cNvCxnSpPr/>
                <p:nvPr/>
              </p:nvCxnSpPr>
              <p:spPr>
                <a:xfrm>
                  <a:off x="8644545" y="4788713"/>
                  <a:ext cx="291114" cy="0"/>
                </a:xfrm>
                <a:prstGeom prst="line">
                  <a:avLst/>
                </a:prstGeom>
                <a:grpFill/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1" name="Straight Connector 1220"/>
                <p:cNvCxnSpPr/>
                <p:nvPr/>
              </p:nvCxnSpPr>
              <p:spPr>
                <a:xfrm flipV="1">
                  <a:off x="8832645" y="4797326"/>
                  <a:ext cx="0" cy="197189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2" name="Straight Connector 1221"/>
                <p:cNvCxnSpPr/>
                <p:nvPr/>
              </p:nvCxnSpPr>
              <p:spPr>
                <a:xfrm>
                  <a:off x="8629849" y="4978640"/>
                  <a:ext cx="434597" cy="0"/>
                </a:xfrm>
                <a:prstGeom prst="line">
                  <a:avLst/>
                </a:prstGeom>
                <a:grpFill/>
                <a:ln w="1905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3" name="Straight Connector 1222"/>
                <p:cNvCxnSpPr/>
                <p:nvPr/>
              </p:nvCxnSpPr>
              <p:spPr>
                <a:xfrm flipV="1">
                  <a:off x="8979509" y="4876783"/>
                  <a:ext cx="105878" cy="1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4" name="Straight Connector 1223"/>
                <p:cNvCxnSpPr/>
                <p:nvPr/>
              </p:nvCxnSpPr>
              <p:spPr>
                <a:xfrm flipV="1">
                  <a:off x="8979509" y="4879931"/>
                  <a:ext cx="0" cy="134357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5" name="Straight Connector 1224"/>
                <p:cNvCxnSpPr/>
                <p:nvPr/>
              </p:nvCxnSpPr>
              <p:spPr>
                <a:xfrm>
                  <a:off x="8522658" y="4895920"/>
                  <a:ext cx="116880" cy="1191"/>
                </a:xfrm>
                <a:prstGeom prst="line">
                  <a:avLst/>
                </a:prstGeom>
                <a:grpFill/>
                <a:ln w="1905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6" name="Straight Connector 1225"/>
                <p:cNvCxnSpPr/>
                <p:nvPr/>
              </p:nvCxnSpPr>
              <p:spPr>
                <a:xfrm>
                  <a:off x="8529072" y="5006574"/>
                  <a:ext cx="116880" cy="1191"/>
                </a:xfrm>
                <a:prstGeom prst="line">
                  <a:avLst/>
                </a:prstGeom>
                <a:grpFill/>
                <a:ln w="1905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7" name="Straight Connector 1226"/>
                <p:cNvCxnSpPr/>
                <p:nvPr/>
              </p:nvCxnSpPr>
              <p:spPr>
                <a:xfrm flipV="1">
                  <a:off x="8480099" y="4709527"/>
                  <a:ext cx="0" cy="194564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28" name="Rectangle 1227"/>
                <p:cNvSpPr/>
                <p:nvPr/>
              </p:nvSpPr>
              <p:spPr>
                <a:xfrm>
                  <a:off x="8755151" y="4532492"/>
                  <a:ext cx="45719" cy="102073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229" name="Rounded Rectangle 1228"/>
                <p:cNvSpPr/>
                <p:nvPr/>
              </p:nvSpPr>
              <p:spPr>
                <a:xfrm>
                  <a:off x="9139572" y="4932950"/>
                  <a:ext cx="155887" cy="649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230" name="Trapezoid 1229"/>
                <p:cNvSpPr/>
                <p:nvPr/>
              </p:nvSpPr>
              <p:spPr>
                <a:xfrm>
                  <a:off x="9162607" y="4948782"/>
                  <a:ext cx="45719" cy="71517"/>
                </a:xfrm>
                <a:prstGeom prst="trapezoid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231" name="Trapezoid 1230"/>
                <p:cNvSpPr/>
                <p:nvPr/>
              </p:nvSpPr>
              <p:spPr>
                <a:xfrm>
                  <a:off x="9234262" y="4948781"/>
                  <a:ext cx="45719" cy="71517"/>
                </a:xfrm>
                <a:prstGeom prst="trapezoid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1232" name="Straight Connector 1231"/>
                <p:cNvCxnSpPr/>
                <p:nvPr/>
              </p:nvCxnSpPr>
              <p:spPr>
                <a:xfrm>
                  <a:off x="8899304" y="4913440"/>
                  <a:ext cx="324679" cy="0"/>
                </a:xfrm>
                <a:prstGeom prst="line">
                  <a:avLst/>
                </a:prstGeom>
                <a:grpFill/>
                <a:ln w="1905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33" name="Trapezoid 1232"/>
                <p:cNvSpPr/>
                <p:nvPr/>
              </p:nvSpPr>
              <p:spPr>
                <a:xfrm>
                  <a:off x="9201124" y="4913440"/>
                  <a:ext cx="45719" cy="77854"/>
                </a:xfrm>
                <a:prstGeom prst="trapezoid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1234" name="Straight Connector 1233"/>
                <p:cNvCxnSpPr/>
                <p:nvPr/>
              </p:nvCxnSpPr>
              <p:spPr>
                <a:xfrm>
                  <a:off x="8581098" y="4856145"/>
                  <a:ext cx="236969" cy="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35" name="Straight Connector 1234"/>
                <p:cNvCxnSpPr/>
                <p:nvPr/>
              </p:nvCxnSpPr>
              <p:spPr>
                <a:xfrm>
                  <a:off x="8577845" y="4929762"/>
                  <a:ext cx="236969" cy="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36" name="Straight Connector 1235"/>
                <p:cNvCxnSpPr/>
                <p:nvPr/>
              </p:nvCxnSpPr>
              <p:spPr>
                <a:xfrm>
                  <a:off x="8577845" y="4980351"/>
                  <a:ext cx="236969" cy="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37" name="Straight Connector 1236"/>
                <p:cNvCxnSpPr/>
                <p:nvPr/>
              </p:nvCxnSpPr>
              <p:spPr>
                <a:xfrm flipV="1">
                  <a:off x="8587512" y="4844995"/>
                  <a:ext cx="0" cy="179806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38" name="Straight Connector 1237"/>
                <p:cNvCxnSpPr/>
                <p:nvPr/>
              </p:nvCxnSpPr>
              <p:spPr>
                <a:xfrm flipV="1">
                  <a:off x="8645952" y="4848068"/>
                  <a:ext cx="0" cy="179806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39" name="Straight Connector 1238"/>
                <p:cNvCxnSpPr/>
                <p:nvPr/>
              </p:nvCxnSpPr>
              <p:spPr>
                <a:xfrm flipV="1">
                  <a:off x="8689979" y="4844995"/>
                  <a:ext cx="0" cy="179806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40" name="Straight Connector 1239"/>
                <p:cNvCxnSpPr/>
                <p:nvPr/>
              </p:nvCxnSpPr>
              <p:spPr>
                <a:xfrm>
                  <a:off x="8586186" y="4845856"/>
                  <a:ext cx="203590" cy="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41" name="Straight Connector 1240"/>
                <p:cNvCxnSpPr/>
                <p:nvPr/>
              </p:nvCxnSpPr>
              <p:spPr>
                <a:xfrm>
                  <a:off x="8377759" y="4980351"/>
                  <a:ext cx="170412" cy="0"/>
                </a:xfrm>
                <a:prstGeom prst="line">
                  <a:avLst/>
                </a:prstGeom>
                <a:grpFill/>
                <a:ln w="28575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42" name="Straight Connector 1241"/>
                <p:cNvCxnSpPr/>
                <p:nvPr/>
              </p:nvCxnSpPr>
              <p:spPr>
                <a:xfrm>
                  <a:off x="9102267" y="4991294"/>
                  <a:ext cx="264907" cy="0"/>
                </a:xfrm>
                <a:prstGeom prst="line">
                  <a:avLst/>
                </a:prstGeom>
                <a:grpFill/>
                <a:ln w="28575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43" name="Snip Single Corner Rectangle 1242"/>
                <p:cNvSpPr/>
                <p:nvPr/>
              </p:nvSpPr>
              <p:spPr>
                <a:xfrm>
                  <a:off x="9357011" y="4979082"/>
                  <a:ext cx="45719" cy="45719"/>
                </a:xfrm>
                <a:prstGeom prst="snip1Rect">
                  <a:avLst>
                    <a:gd name="adj" fmla="val 44121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244" name="Snip Single Corner Rectangle 1243"/>
                <p:cNvSpPr/>
                <p:nvPr/>
              </p:nvSpPr>
              <p:spPr>
                <a:xfrm flipH="1">
                  <a:off x="8343834" y="4968569"/>
                  <a:ext cx="45719" cy="45719"/>
                </a:xfrm>
                <a:prstGeom prst="snip1Rect">
                  <a:avLst>
                    <a:gd name="adj" fmla="val 44121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245" name="Snip Same Side Corner Rectangle 1244"/>
                <p:cNvSpPr/>
                <p:nvPr/>
              </p:nvSpPr>
              <p:spPr>
                <a:xfrm>
                  <a:off x="8948946" y="4971609"/>
                  <a:ext cx="45719" cy="45719"/>
                </a:xfrm>
                <a:prstGeom prst="snip2Same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1246" name="Straight Connector 1245"/>
                <p:cNvCxnSpPr/>
                <p:nvPr/>
              </p:nvCxnSpPr>
              <p:spPr>
                <a:xfrm>
                  <a:off x="8755531" y="5001588"/>
                  <a:ext cx="169670" cy="0"/>
                </a:xfrm>
                <a:prstGeom prst="line">
                  <a:avLst/>
                </a:prstGeom>
                <a:grpFill/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198" name="TextBox 1197"/>
              <p:cNvSpPr txBox="1"/>
              <p:nvPr/>
            </p:nvSpPr>
            <p:spPr>
              <a:xfrm>
                <a:off x="8383735" y="2840776"/>
                <a:ext cx="1431929" cy="310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 b="1" dirty="0" smtClean="0">
                    <a:solidFill>
                      <a:srgbClr val="FFFF00"/>
                    </a:solidFill>
                  </a:rPr>
                  <a:t>REFINERY DELIVERY</a:t>
                </a:r>
                <a:endParaRPr lang="en-US" sz="700" b="1" dirty="0">
                  <a:solidFill>
                    <a:srgbClr val="FFFF00"/>
                  </a:solidFill>
                </a:endParaRPr>
              </a:p>
            </p:txBody>
          </p:sp>
        </p:grpSp>
        <p:grpSp>
          <p:nvGrpSpPr>
            <p:cNvPr id="1156" name="Group 1155"/>
            <p:cNvGrpSpPr/>
            <p:nvPr/>
          </p:nvGrpSpPr>
          <p:grpSpPr>
            <a:xfrm flipH="1">
              <a:off x="7472350" y="2966695"/>
              <a:ext cx="1323213" cy="244199"/>
              <a:chOff x="6112717" y="3386221"/>
              <a:chExt cx="1323213" cy="244199"/>
            </a:xfrm>
            <a:solidFill>
              <a:schemeClr val="bg1"/>
            </a:solidFill>
          </p:grpSpPr>
          <p:sp>
            <p:nvSpPr>
              <p:cNvPr id="1157" name="Rectangle 1156"/>
              <p:cNvSpPr/>
              <p:nvPr/>
            </p:nvSpPr>
            <p:spPr>
              <a:xfrm>
                <a:off x="6210665" y="3566136"/>
                <a:ext cx="1173625" cy="63066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58" name="Right Triangle 1157"/>
              <p:cNvSpPr/>
              <p:nvPr/>
            </p:nvSpPr>
            <p:spPr>
              <a:xfrm flipH="1" flipV="1">
                <a:off x="6112717" y="3548775"/>
                <a:ext cx="91598" cy="69934"/>
              </a:xfrm>
              <a:prstGeom prst="rt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59" name="Rectangle 1158"/>
              <p:cNvSpPr/>
              <p:nvPr/>
            </p:nvSpPr>
            <p:spPr>
              <a:xfrm>
                <a:off x="6185869" y="3548775"/>
                <a:ext cx="122678" cy="48980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0" name="Oval 1159"/>
              <p:cNvSpPr/>
              <p:nvPr/>
            </p:nvSpPr>
            <p:spPr>
              <a:xfrm flipV="1">
                <a:off x="7332649" y="3541026"/>
                <a:ext cx="103281" cy="8939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1" name="Rectangle 1160"/>
              <p:cNvSpPr/>
              <p:nvPr/>
            </p:nvSpPr>
            <p:spPr>
              <a:xfrm>
                <a:off x="7203122" y="3540004"/>
                <a:ext cx="232182" cy="45719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2" name="Rectangle 1161"/>
              <p:cNvSpPr/>
              <p:nvPr/>
            </p:nvSpPr>
            <p:spPr>
              <a:xfrm>
                <a:off x="7242882" y="3466245"/>
                <a:ext cx="107260" cy="102241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3" name="Parallelogram 1162"/>
              <p:cNvSpPr/>
              <p:nvPr/>
            </p:nvSpPr>
            <p:spPr>
              <a:xfrm flipH="1">
                <a:off x="7229073" y="3466245"/>
                <a:ext cx="78754" cy="45719"/>
              </a:xfrm>
              <a:prstGeom prst="parallelogram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4" name="Oval 1163"/>
              <p:cNvSpPr/>
              <p:nvPr/>
            </p:nvSpPr>
            <p:spPr>
              <a:xfrm>
                <a:off x="7245590" y="3422005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5" name="Rounded Rectangle 1164"/>
              <p:cNvSpPr/>
              <p:nvPr/>
            </p:nvSpPr>
            <p:spPr>
              <a:xfrm>
                <a:off x="6358890" y="3548775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6" name="Rounded Rectangle 1165"/>
              <p:cNvSpPr/>
              <p:nvPr/>
            </p:nvSpPr>
            <p:spPr>
              <a:xfrm>
                <a:off x="6463004" y="3548775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7" name="Rounded Rectangle 1166"/>
              <p:cNvSpPr/>
              <p:nvPr/>
            </p:nvSpPr>
            <p:spPr>
              <a:xfrm>
                <a:off x="6980782" y="3549142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8" name="Rounded Rectangle 1167"/>
              <p:cNvSpPr/>
              <p:nvPr/>
            </p:nvSpPr>
            <p:spPr>
              <a:xfrm>
                <a:off x="7084896" y="3549142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9" name="Rounded Rectangle 1168"/>
              <p:cNvSpPr/>
              <p:nvPr/>
            </p:nvSpPr>
            <p:spPr>
              <a:xfrm>
                <a:off x="6768420" y="3549142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0" name="Rounded Rectangle 1169"/>
              <p:cNvSpPr/>
              <p:nvPr/>
            </p:nvSpPr>
            <p:spPr>
              <a:xfrm>
                <a:off x="6872534" y="3549142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1" name="Rounded Rectangle 1170"/>
              <p:cNvSpPr/>
              <p:nvPr/>
            </p:nvSpPr>
            <p:spPr>
              <a:xfrm>
                <a:off x="6561815" y="3549142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172" name="Straight Connector 1171"/>
              <p:cNvCxnSpPr/>
              <p:nvPr/>
            </p:nvCxnSpPr>
            <p:spPr>
              <a:xfrm flipV="1">
                <a:off x="6693712" y="3512618"/>
                <a:ext cx="0" cy="9147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3" name="Straight Connector 1172"/>
              <p:cNvCxnSpPr/>
              <p:nvPr/>
            </p:nvCxnSpPr>
            <p:spPr>
              <a:xfrm flipV="1">
                <a:off x="6735955" y="3511964"/>
                <a:ext cx="0" cy="9147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4" name="Straight Connector 1173"/>
              <p:cNvCxnSpPr/>
              <p:nvPr/>
            </p:nvCxnSpPr>
            <p:spPr>
              <a:xfrm>
                <a:off x="6692031" y="3505408"/>
                <a:ext cx="39937" cy="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5" name="Straight Connector 1174"/>
              <p:cNvCxnSpPr/>
              <p:nvPr/>
            </p:nvCxnSpPr>
            <p:spPr>
              <a:xfrm>
                <a:off x="6692080" y="3526092"/>
                <a:ext cx="39937" cy="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6" name="Straight Connector 1175"/>
              <p:cNvCxnSpPr/>
              <p:nvPr/>
            </p:nvCxnSpPr>
            <p:spPr>
              <a:xfrm flipV="1">
                <a:off x="6705991" y="3527526"/>
                <a:ext cx="34355" cy="3850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7" name="Straight Connector 1176"/>
              <p:cNvCxnSpPr/>
              <p:nvPr/>
            </p:nvCxnSpPr>
            <p:spPr>
              <a:xfrm flipH="1" flipV="1">
                <a:off x="6697273" y="3529402"/>
                <a:ext cx="36200" cy="49181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8" name="Straight Connector 1177"/>
              <p:cNvCxnSpPr/>
              <p:nvPr/>
            </p:nvCxnSpPr>
            <p:spPr>
              <a:xfrm flipV="1">
                <a:off x="6776852" y="3534751"/>
                <a:ext cx="363380" cy="1129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9" name="Straight Connector 1178"/>
              <p:cNvCxnSpPr/>
              <p:nvPr/>
            </p:nvCxnSpPr>
            <p:spPr>
              <a:xfrm>
                <a:off x="6281893" y="3534828"/>
                <a:ext cx="381854" cy="2091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0" name="Straight Connector 1179"/>
              <p:cNvCxnSpPr/>
              <p:nvPr/>
            </p:nvCxnSpPr>
            <p:spPr>
              <a:xfrm flipV="1">
                <a:off x="6280733" y="3533547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1" name="Straight Connector 1180"/>
              <p:cNvCxnSpPr/>
              <p:nvPr/>
            </p:nvCxnSpPr>
            <p:spPr>
              <a:xfrm flipV="1">
                <a:off x="6412661" y="3536690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2" name="Straight Connector 1181"/>
              <p:cNvCxnSpPr/>
              <p:nvPr/>
            </p:nvCxnSpPr>
            <p:spPr>
              <a:xfrm flipV="1">
                <a:off x="6512761" y="3532442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3" name="Straight Connector 1182"/>
              <p:cNvCxnSpPr/>
              <p:nvPr/>
            </p:nvCxnSpPr>
            <p:spPr>
              <a:xfrm flipV="1">
                <a:off x="6618280" y="3532442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4" name="Straight Connector 1183"/>
              <p:cNvCxnSpPr/>
              <p:nvPr/>
            </p:nvCxnSpPr>
            <p:spPr>
              <a:xfrm flipV="1">
                <a:off x="6831185" y="3533350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5" name="Straight Connector 1184"/>
              <p:cNvCxnSpPr/>
              <p:nvPr/>
            </p:nvCxnSpPr>
            <p:spPr>
              <a:xfrm flipV="1">
                <a:off x="6923185" y="3533108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6" name="Straight Connector 1185"/>
              <p:cNvCxnSpPr/>
              <p:nvPr/>
            </p:nvCxnSpPr>
            <p:spPr>
              <a:xfrm flipV="1">
                <a:off x="7034553" y="3536677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7" name="Straight Connector 1186"/>
              <p:cNvCxnSpPr/>
              <p:nvPr/>
            </p:nvCxnSpPr>
            <p:spPr>
              <a:xfrm flipV="1">
                <a:off x="7138667" y="3532442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8" name="Straight Connector 1187"/>
              <p:cNvCxnSpPr/>
              <p:nvPr/>
            </p:nvCxnSpPr>
            <p:spPr>
              <a:xfrm flipV="1">
                <a:off x="6707298" y="3489104"/>
                <a:ext cx="0" cy="36988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9" name="Straight Connector 1188"/>
              <p:cNvCxnSpPr/>
              <p:nvPr/>
            </p:nvCxnSpPr>
            <p:spPr>
              <a:xfrm flipH="1" flipV="1">
                <a:off x="7297659" y="3386221"/>
                <a:ext cx="446" cy="223398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90" name="Parallelogram 1189"/>
              <p:cNvSpPr/>
              <p:nvPr/>
            </p:nvSpPr>
            <p:spPr>
              <a:xfrm>
                <a:off x="7343033" y="3483794"/>
                <a:ext cx="47607" cy="87090"/>
              </a:xfrm>
              <a:prstGeom prst="parallelogram">
                <a:avLst>
                  <a:gd name="adj" fmla="val 44719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191" name="Straight Connector 1190"/>
              <p:cNvCxnSpPr/>
              <p:nvPr/>
            </p:nvCxnSpPr>
            <p:spPr>
              <a:xfrm flipH="1" flipV="1">
                <a:off x="7300772" y="3423034"/>
                <a:ext cx="49370" cy="16463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2" name="Straight Connector 1191"/>
              <p:cNvCxnSpPr/>
              <p:nvPr/>
            </p:nvCxnSpPr>
            <p:spPr>
              <a:xfrm flipH="1">
                <a:off x="6725970" y="3537759"/>
                <a:ext cx="51407" cy="56534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3" name="Straight Connector 1192"/>
              <p:cNvCxnSpPr/>
              <p:nvPr/>
            </p:nvCxnSpPr>
            <p:spPr>
              <a:xfrm>
                <a:off x="6662996" y="3532720"/>
                <a:ext cx="40836" cy="4972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4" name="Straight Connector 1193"/>
              <p:cNvCxnSpPr/>
              <p:nvPr/>
            </p:nvCxnSpPr>
            <p:spPr>
              <a:xfrm>
                <a:off x="6669357" y="3549123"/>
                <a:ext cx="89455" cy="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95" name="Rounded Rectangle 1194"/>
              <p:cNvSpPr/>
              <p:nvPr/>
            </p:nvSpPr>
            <p:spPr>
              <a:xfrm>
                <a:off x="6241395" y="3545626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453" name="Group 1452"/>
          <p:cNvGrpSpPr/>
          <p:nvPr/>
        </p:nvGrpSpPr>
        <p:grpSpPr>
          <a:xfrm>
            <a:off x="968438" y="2662565"/>
            <a:ext cx="6380556" cy="1139592"/>
            <a:chOff x="40473" y="4434817"/>
            <a:chExt cx="10422876" cy="1861565"/>
          </a:xfrm>
        </p:grpSpPr>
        <p:grpSp>
          <p:nvGrpSpPr>
            <p:cNvPr id="1454" name="Group 1453"/>
            <p:cNvGrpSpPr/>
            <p:nvPr/>
          </p:nvGrpSpPr>
          <p:grpSpPr>
            <a:xfrm>
              <a:off x="40473" y="4456594"/>
              <a:ext cx="1837275" cy="1839788"/>
              <a:chOff x="1521849" y="418877"/>
              <a:chExt cx="1837275" cy="1839788"/>
            </a:xfrm>
          </p:grpSpPr>
          <p:grpSp>
            <p:nvGrpSpPr>
              <p:cNvPr id="1639" name="Group 1638"/>
              <p:cNvGrpSpPr/>
              <p:nvPr/>
            </p:nvGrpSpPr>
            <p:grpSpPr>
              <a:xfrm>
                <a:off x="1521849" y="418877"/>
                <a:ext cx="1837275" cy="1839788"/>
                <a:chOff x="2946481" y="2309957"/>
                <a:chExt cx="1837275" cy="1839788"/>
              </a:xfrm>
            </p:grpSpPr>
            <p:grpSp>
              <p:nvGrpSpPr>
                <p:cNvPr id="1660" name="Group 1659"/>
                <p:cNvGrpSpPr/>
                <p:nvPr/>
              </p:nvGrpSpPr>
              <p:grpSpPr>
                <a:xfrm>
                  <a:off x="2946481" y="2309957"/>
                  <a:ext cx="1837275" cy="1839788"/>
                  <a:chOff x="2946481" y="2309957"/>
                  <a:chExt cx="1837275" cy="1839788"/>
                </a:xfrm>
              </p:grpSpPr>
              <p:sp>
                <p:nvSpPr>
                  <p:cNvPr id="1663" name="Oval 1662"/>
                  <p:cNvSpPr/>
                  <p:nvPr/>
                </p:nvSpPr>
                <p:spPr>
                  <a:xfrm>
                    <a:off x="2946481" y="3188369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64" name="Oval 1663"/>
                  <p:cNvSpPr/>
                  <p:nvPr/>
                </p:nvSpPr>
                <p:spPr>
                  <a:xfrm rot="5400000">
                    <a:off x="3759817" y="2373777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65" name="Rectangle 1664"/>
                  <p:cNvSpPr/>
                  <p:nvPr/>
                </p:nvSpPr>
                <p:spPr>
                  <a:xfrm>
                    <a:off x="3262964" y="2627697"/>
                    <a:ext cx="1414914" cy="1414914"/>
                  </a:xfrm>
                  <a:prstGeom prst="rect">
                    <a:avLst/>
                  </a:prstGeom>
                  <a:solidFill>
                    <a:srgbClr val="062C49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66" name="Oval 1665"/>
                  <p:cNvSpPr/>
                  <p:nvPr/>
                </p:nvSpPr>
                <p:spPr>
                  <a:xfrm>
                    <a:off x="4362547" y="3188369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67" name="Oval 1666"/>
                  <p:cNvSpPr/>
                  <p:nvPr/>
                </p:nvSpPr>
                <p:spPr>
                  <a:xfrm rot="5400000">
                    <a:off x="3759817" y="3792356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661" name="Rectangle 1660"/>
                <p:cNvSpPr/>
                <p:nvPr/>
              </p:nvSpPr>
              <p:spPr>
                <a:xfrm>
                  <a:off x="3256614" y="3213100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62" name="Rectangle 1661"/>
                <p:cNvSpPr/>
                <p:nvPr/>
              </p:nvSpPr>
              <p:spPr>
                <a:xfrm rot="5400000">
                  <a:off x="3947561" y="2521334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40" name="Group 1639"/>
              <p:cNvGrpSpPr/>
              <p:nvPr/>
            </p:nvGrpSpPr>
            <p:grpSpPr>
              <a:xfrm>
                <a:off x="2149296" y="1107942"/>
                <a:ext cx="789194" cy="677944"/>
                <a:chOff x="1335090" y="0"/>
                <a:chExt cx="990600" cy="850983"/>
              </a:xfrm>
              <a:solidFill>
                <a:srgbClr val="FFFF00"/>
              </a:solidFill>
            </p:grpSpPr>
            <p:sp>
              <p:nvSpPr>
                <p:cNvPr id="1642" name="Rectangle 1641"/>
                <p:cNvSpPr/>
                <p:nvPr/>
              </p:nvSpPr>
              <p:spPr>
                <a:xfrm>
                  <a:off x="1335090" y="805264"/>
                  <a:ext cx="990600" cy="45719"/>
                </a:xfrm>
                <a:prstGeom prst="rect">
                  <a:avLst/>
                </a:prstGeom>
                <a:grpFill/>
                <a:ln w="3175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cxnSp>
              <p:nvCxnSpPr>
                <p:cNvPr id="1643" name="Straight Connector 1642"/>
                <p:cNvCxnSpPr/>
                <p:nvPr/>
              </p:nvCxnSpPr>
              <p:spPr>
                <a:xfrm flipV="1">
                  <a:off x="1639890" y="197094"/>
                  <a:ext cx="76200" cy="631029"/>
                </a:xfrm>
                <a:prstGeom prst="line">
                  <a:avLst/>
                </a:prstGeom>
                <a:grpFill/>
                <a:ln w="381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44" name="Straight Connector 1643"/>
                <p:cNvCxnSpPr/>
                <p:nvPr/>
              </p:nvCxnSpPr>
              <p:spPr>
                <a:xfrm flipH="1" flipV="1">
                  <a:off x="1754190" y="197093"/>
                  <a:ext cx="76200" cy="608171"/>
                </a:xfrm>
                <a:prstGeom prst="line">
                  <a:avLst/>
                </a:prstGeom>
                <a:grpFill/>
                <a:ln w="381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45" name="Straight Connector 1644"/>
                <p:cNvCxnSpPr/>
                <p:nvPr/>
              </p:nvCxnSpPr>
              <p:spPr>
                <a:xfrm>
                  <a:off x="1677990" y="514566"/>
                  <a:ext cx="123302" cy="1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46" name="Freeform 1645"/>
                <p:cNvSpPr/>
                <p:nvPr/>
              </p:nvSpPr>
              <p:spPr>
                <a:xfrm>
                  <a:off x="1391560" y="0"/>
                  <a:ext cx="191860" cy="394184"/>
                </a:xfrm>
                <a:custGeom>
                  <a:avLst/>
                  <a:gdLst>
                    <a:gd name="connsiteX0" fmla="*/ 90435 w 276330"/>
                    <a:gd name="connsiteY0" fmla="*/ 492369 h 567732"/>
                    <a:gd name="connsiteX1" fmla="*/ 276330 w 276330"/>
                    <a:gd name="connsiteY1" fmla="*/ 10048 h 567732"/>
                    <a:gd name="connsiteX2" fmla="*/ 200967 w 276330"/>
                    <a:gd name="connsiteY2" fmla="*/ 0 h 567732"/>
                    <a:gd name="connsiteX3" fmla="*/ 135653 w 276330"/>
                    <a:gd name="connsiteY3" fmla="*/ 15072 h 567732"/>
                    <a:gd name="connsiteX4" fmla="*/ 75363 w 276330"/>
                    <a:gd name="connsiteY4" fmla="*/ 55266 h 567732"/>
                    <a:gd name="connsiteX5" fmla="*/ 40193 w 276330"/>
                    <a:gd name="connsiteY5" fmla="*/ 115556 h 567732"/>
                    <a:gd name="connsiteX6" fmla="*/ 15073 w 276330"/>
                    <a:gd name="connsiteY6" fmla="*/ 185894 h 567732"/>
                    <a:gd name="connsiteX7" fmla="*/ 0 w 276330"/>
                    <a:gd name="connsiteY7" fmla="*/ 432079 h 567732"/>
                    <a:gd name="connsiteX8" fmla="*/ 0 w 276330"/>
                    <a:gd name="connsiteY8" fmla="*/ 542611 h 567732"/>
                    <a:gd name="connsiteX9" fmla="*/ 0 w 276330"/>
                    <a:gd name="connsiteY9" fmla="*/ 542611 h 567732"/>
                    <a:gd name="connsiteX10" fmla="*/ 30145 w 276330"/>
                    <a:gd name="connsiteY10" fmla="*/ 567732 h 567732"/>
                    <a:gd name="connsiteX11" fmla="*/ 65314 w 276330"/>
                    <a:gd name="connsiteY11" fmla="*/ 547635 h 567732"/>
                    <a:gd name="connsiteX12" fmla="*/ 90435 w 276330"/>
                    <a:gd name="connsiteY12" fmla="*/ 492369 h 567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76330" h="567732">
                      <a:moveTo>
                        <a:pt x="90435" y="492369"/>
                      </a:moveTo>
                      <a:lnTo>
                        <a:pt x="276330" y="10048"/>
                      </a:lnTo>
                      <a:lnTo>
                        <a:pt x="200967" y="0"/>
                      </a:lnTo>
                      <a:lnTo>
                        <a:pt x="135653" y="15072"/>
                      </a:lnTo>
                      <a:lnTo>
                        <a:pt x="75363" y="55266"/>
                      </a:lnTo>
                      <a:lnTo>
                        <a:pt x="40193" y="115556"/>
                      </a:lnTo>
                      <a:lnTo>
                        <a:pt x="15073" y="185894"/>
                      </a:lnTo>
                      <a:lnTo>
                        <a:pt x="0" y="432079"/>
                      </a:lnTo>
                      <a:lnTo>
                        <a:pt x="0" y="542611"/>
                      </a:lnTo>
                      <a:lnTo>
                        <a:pt x="0" y="542611"/>
                      </a:lnTo>
                      <a:lnTo>
                        <a:pt x="30145" y="567732"/>
                      </a:lnTo>
                      <a:lnTo>
                        <a:pt x="65314" y="547635"/>
                      </a:lnTo>
                      <a:lnTo>
                        <a:pt x="90435" y="492369"/>
                      </a:lnTo>
                      <a:close/>
                    </a:path>
                  </a:pathLst>
                </a:custGeom>
                <a:grpFill/>
                <a:ln w="3175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cxnSp>
              <p:nvCxnSpPr>
                <p:cNvPr id="1647" name="Straight Connector 1646"/>
                <p:cNvCxnSpPr/>
                <p:nvPr/>
              </p:nvCxnSpPr>
              <p:spPr>
                <a:xfrm>
                  <a:off x="1487490" y="149490"/>
                  <a:ext cx="685800" cy="252797"/>
                </a:xfrm>
                <a:prstGeom prst="line">
                  <a:avLst/>
                </a:prstGeom>
                <a:grpFill/>
                <a:ln w="762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48" name="Rectangle 1647"/>
                <p:cNvSpPr/>
                <p:nvPr/>
              </p:nvSpPr>
              <p:spPr>
                <a:xfrm>
                  <a:off x="1713242" y="207569"/>
                  <a:ext cx="45719" cy="45719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cxnSp>
              <p:nvCxnSpPr>
                <p:cNvPr id="1649" name="Straight Connector 1648"/>
                <p:cNvCxnSpPr/>
                <p:nvPr/>
              </p:nvCxnSpPr>
              <p:spPr>
                <a:xfrm>
                  <a:off x="1411290" y="366351"/>
                  <a:ext cx="0" cy="409341"/>
                </a:xfrm>
                <a:prstGeom prst="line">
                  <a:avLst/>
                </a:prstGeom>
                <a:grpFill/>
                <a:ln w="28575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50" name="Straight Connector 1649"/>
                <p:cNvCxnSpPr/>
                <p:nvPr/>
              </p:nvCxnSpPr>
              <p:spPr>
                <a:xfrm flipV="1">
                  <a:off x="1411290" y="746746"/>
                  <a:ext cx="0" cy="76200"/>
                </a:xfrm>
                <a:prstGeom prst="line">
                  <a:avLst/>
                </a:prstGeom>
                <a:grpFill/>
                <a:ln w="762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651" name="Group 1650"/>
                <p:cNvGrpSpPr/>
                <p:nvPr/>
              </p:nvGrpSpPr>
              <p:grpSpPr>
                <a:xfrm>
                  <a:off x="2058571" y="682385"/>
                  <a:ext cx="229437" cy="83819"/>
                  <a:chOff x="2058571" y="682385"/>
                  <a:chExt cx="229437" cy="83819"/>
                </a:xfrm>
                <a:grpFill/>
              </p:grpSpPr>
              <p:sp>
                <p:nvSpPr>
                  <p:cNvPr id="1658" name="Rectangle 1657"/>
                  <p:cNvSpPr/>
                  <p:nvPr/>
                </p:nvSpPr>
                <p:spPr>
                  <a:xfrm>
                    <a:off x="2058571" y="682385"/>
                    <a:ext cx="228600" cy="45719"/>
                  </a:xfrm>
                  <a:prstGeom prst="rect">
                    <a:avLst/>
                  </a:prstGeom>
                  <a:grpFill/>
                  <a:ln w="3175">
                    <a:solidFill>
                      <a:srgbClr val="FF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>
                      <a:lnSpc>
                        <a:spcPct val="107000"/>
                      </a:lnSpc>
                      <a:spcBef>
                        <a:spcPts val="0"/>
                      </a:spcBef>
                      <a:spcAft>
                        <a:spcPts val="800"/>
                      </a:spcAft>
                    </a:pPr>
                    <a:r>
                      <a:rPr lang="en-US" sz="1100">
                        <a:effectLst/>
                        <a:ea typeface="Times New Roman" charset="0"/>
                        <a:cs typeface="Times New Roman" charset="0"/>
                      </a:rPr>
                      <a:t> </a:t>
                    </a:r>
                    <a:endParaRPr lang="en-US" sz="1100">
                      <a:effectLst/>
                      <a:ea typeface="Cambria" charset="0"/>
                      <a:cs typeface="Times New Roman" charset="0"/>
                    </a:endParaRPr>
                  </a:p>
                </p:txBody>
              </p:sp>
              <p:sp>
                <p:nvSpPr>
                  <p:cNvPr id="1659" name="Oval 1658"/>
                  <p:cNvSpPr/>
                  <p:nvPr/>
                </p:nvSpPr>
                <p:spPr>
                  <a:xfrm>
                    <a:off x="2059408" y="690004"/>
                    <a:ext cx="228600" cy="76200"/>
                  </a:xfrm>
                  <a:prstGeom prst="ellipse">
                    <a:avLst/>
                  </a:prstGeom>
                  <a:grpFill/>
                  <a:ln w="3175">
                    <a:solidFill>
                      <a:srgbClr val="FF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>
                      <a:lnSpc>
                        <a:spcPct val="107000"/>
                      </a:lnSpc>
                      <a:spcBef>
                        <a:spcPts val="0"/>
                      </a:spcBef>
                      <a:spcAft>
                        <a:spcPts val="800"/>
                      </a:spcAft>
                    </a:pPr>
                    <a:r>
                      <a:rPr lang="en-US" sz="1100">
                        <a:effectLst/>
                        <a:ea typeface="Times New Roman" charset="0"/>
                        <a:cs typeface="Times New Roman" charset="0"/>
                      </a:rPr>
                      <a:t> </a:t>
                    </a:r>
                    <a:endParaRPr lang="en-US" sz="1100">
                      <a:effectLst/>
                      <a:ea typeface="Cambria" charset="0"/>
                      <a:cs typeface="Times New Roman" charset="0"/>
                    </a:endParaRPr>
                  </a:p>
                </p:txBody>
              </p:sp>
            </p:grpSp>
            <p:sp>
              <p:nvSpPr>
                <p:cNvPr id="1652" name="Rectangle 1651"/>
                <p:cNvSpPr/>
                <p:nvPr/>
              </p:nvSpPr>
              <p:spPr>
                <a:xfrm>
                  <a:off x="2150011" y="528080"/>
                  <a:ext cx="45719" cy="63707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cxnSp>
              <p:nvCxnSpPr>
                <p:cNvPr id="1653" name="Straight Connector 1652"/>
                <p:cNvCxnSpPr/>
                <p:nvPr/>
              </p:nvCxnSpPr>
              <p:spPr>
                <a:xfrm flipV="1">
                  <a:off x="2172871" y="402287"/>
                  <a:ext cx="419" cy="125793"/>
                </a:xfrm>
                <a:prstGeom prst="line">
                  <a:avLst/>
                </a:prstGeom>
                <a:grpFill/>
                <a:ln w="381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54" name="Straight Connector 1653"/>
                <p:cNvCxnSpPr/>
                <p:nvPr/>
              </p:nvCxnSpPr>
              <p:spPr>
                <a:xfrm>
                  <a:off x="2172870" y="563323"/>
                  <a:ext cx="0" cy="134482"/>
                </a:xfrm>
                <a:prstGeom prst="line">
                  <a:avLst/>
                </a:prstGeom>
                <a:grpFill/>
                <a:ln w="381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55" name="Isosceles Triangle 400"/>
                <p:cNvSpPr/>
                <p:nvPr/>
              </p:nvSpPr>
              <p:spPr>
                <a:xfrm>
                  <a:off x="2098094" y="622438"/>
                  <a:ext cx="149552" cy="182826"/>
                </a:xfrm>
                <a:prstGeom prst="triangle">
                  <a:avLst/>
                </a:prstGeom>
                <a:grpFill/>
                <a:ln w="3175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sp>
              <p:nvSpPr>
                <p:cNvPr id="1656" name="Rectangle 1655"/>
                <p:cNvSpPr/>
                <p:nvPr/>
              </p:nvSpPr>
              <p:spPr>
                <a:xfrm>
                  <a:off x="2020890" y="665119"/>
                  <a:ext cx="190416" cy="130838"/>
                </a:xfrm>
                <a:prstGeom prst="rect">
                  <a:avLst/>
                </a:prstGeom>
                <a:grpFill/>
                <a:ln w="3175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 dirty="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 dirty="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sp>
              <p:nvSpPr>
                <p:cNvPr id="1657" name="Rectangle 1656"/>
                <p:cNvSpPr/>
                <p:nvPr/>
              </p:nvSpPr>
              <p:spPr>
                <a:xfrm>
                  <a:off x="1982664" y="710273"/>
                  <a:ext cx="190416" cy="65419"/>
                </a:xfrm>
                <a:prstGeom prst="rect">
                  <a:avLst/>
                </a:prstGeom>
                <a:grpFill/>
                <a:ln w="3175"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</p:grpSp>
          <p:sp>
            <p:nvSpPr>
              <p:cNvPr id="1641" name="TextBox 1640"/>
              <p:cNvSpPr txBox="1"/>
              <p:nvPr/>
            </p:nvSpPr>
            <p:spPr>
              <a:xfrm>
                <a:off x="2009898" y="763489"/>
                <a:ext cx="1139600" cy="3267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 b="1" dirty="0" smtClean="0">
                    <a:solidFill>
                      <a:srgbClr val="FFFF00"/>
                    </a:solidFill>
                  </a:rPr>
                  <a:t>PRODUCTION</a:t>
                </a:r>
                <a:endParaRPr lang="en-US" sz="700" b="1" dirty="0">
                  <a:solidFill>
                    <a:srgbClr val="FFFF00"/>
                  </a:solidFill>
                </a:endParaRPr>
              </a:p>
            </p:txBody>
          </p:sp>
        </p:grpSp>
        <p:grpSp>
          <p:nvGrpSpPr>
            <p:cNvPr id="1455" name="Group 1454"/>
            <p:cNvGrpSpPr/>
            <p:nvPr/>
          </p:nvGrpSpPr>
          <p:grpSpPr>
            <a:xfrm>
              <a:off x="1455276" y="4454124"/>
              <a:ext cx="1837275" cy="1839788"/>
              <a:chOff x="2946481" y="2309957"/>
              <a:chExt cx="1837275" cy="1839788"/>
            </a:xfrm>
          </p:grpSpPr>
          <p:grpSp>
            <p:nvGrpSpPr>
              <p:cNvPr id="1631" name="Group 1630"/>
              <p:cNvGrpSpPr/>
              <p:nvPr/>
            </p:nvGrpSpPr>
            <p:grpSpPr>
              <a:xfrm>
                <a:off x="2946481" y="2309957"/>
                <a:ext cx="1837275" cy="1839788"/>
                <a:chOff x="2946481" y="2309957"/>
                <a:chExt cx="1837275" cy="1839788"/>
              </a:xfrm>
            </p:grpSpPr>
            <p:sp>
              <p:nvSpPr>
                <p:cNvPr id="1634" name="Oval 1633"/>
                <p:cNvSpPr/>
                <p:nvPr/>
              </p:nvSpPr>
              <p:spPr>
                <a:xfrm>
                  <a:off x="2946481" y="3188369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35" name="Oval 1634"/>
                <p:cNvSpPr/>
                <p:nvPr/>
              </p:nvSpPr>
              <p:spPr>
                <a:xfrm rot="5400000">
                  <a:off x="3759817" y="2373777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36" name="Rectangle 1635"/>
                <p:cNvSpPr/>
                <p:nvPr/>
              </p:nvSpPr>
              <p:spPr>
                <a:xfrm>
                  <a:off x="3262964" y="2627697"/>
                  <a:ext cx="1414914" cy="1414914"/>
                </a:xfrm>
                <a:prstGeom prst="rect">
                  <a:avLst/>
                </a:prstGeom>
                <a:solidFill>
                  <a:srgbClr val="062C4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37" name="Oval 1636"/>
                <p:cNvSpPr/>
                <p:nvPr/>
              </p:nvSpPr>
              <p:spPr>
                <a:xfrm>
                  <a:off x="4362547" y="3188369"/>
                  <a:ext cx="421209" cy="2935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38" name="Oval 1637"/>
                <p:cNvSpPr/>
                <p:nvPr/>
              </p:nvSpPr>
              <p:spPr>
                <a:xfrm rot="5400000">
                  <a:off x="3759817" y="3792356"/>
                  <a:ext cx="421209" cy="2935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632" name="Rectangle 1631"/>
              <p:cNvSpPr/>
              <p:nvPr/>
            </p:nvSpPr>
            <p:spPr>
              <a:xfrm>
                <a:off x="3256614" y="3213100"/>
                <a:ext cx="45719" cy="244475"/>
              </a:xfrm>
              <a:prstGeom prst="rect">
                <a:avLst/>
              </a:prstGeom>
              <a:solidFill>
                <a:srgbClr val="062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33" name="Rectangle 1632"/>
              <p:cNvSpPr/>
              <p:nvPr/>
            </p:nvSpPr>
            <p:spPr>
              <a:xfrm rot="5400000">
                <a:off x="3947561" y="2521334"/>
                <a:ext cx="45719" cy="244475"/>
              </a:xfrm>
              <a:prstGeom prst="rect">
                <a:avLst/>
              </a:prstGeom>
              <a:solidFill>
                <a:srgbClr val="062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456" name="Group 1455"/>
            <p:cNvGrpSpPr/>
            <p:nvPr/>
          </p:nvGrpSpPr>
          <p:grpSpPr>
            <a:xfrm>
              <a:off x="1828934" y="5379915"/>
              <a:ext cx="1315218" cy="207402"/>
              <a:chOff x="1831324" y="5602241"/>
              <a:chExt cx="1315218" cy="207402"/>
            </a:xfrm>
          </p:grpSpPr>
          <p:sp>
            <p:nvSpPr>
              <p:cNvPr id="1621" name="Trapezoid 1620"/>
              <p:cNvSpPr/>
              <p:nvPr/>
            </p:nvSpPr>
            <p:spPr>
              <a:xfrm>
                <a:off x="1870433" y="5708079"/>
                <a:ext cx="77528" cy="92728"/>
              </a:xfrm>
              <a:prstGeom prst="trapezoi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22" name="Trapezoid 1621"/>
              <p:cNvSpPr/>
              <p:nvPr/>
            </p:nvSpPr>
            <p:spPr>
              <a:xfrm>
                <a:off x="2166119" y="5708079"/>
                <a:ext cx="77528" cy="92728"/>
              </a:xfrm>
              <a:prstGeom prst="trapezoi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23" name="Trapezoid 1622"/>
              <p:cNvSpPr/>
              <p:nvPr/>
            </p:nvSpPr>
            <p:spPr>
              <a:xfrm>
                <a:off x="2290058" y="5610058"/>
                <a:ext cx="71870" cy="196041"/>
              </a:xfrm>
              <a:prstGeom prst="trapezoi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24" name="Trapezoid 1623"/>
              <p:cNvSpPr/>
              <p:nvPr/>
            </p:nvSpPr>
            <p:spPr>
              <a:xfrm>
                <a:off x="1971865" y="5604766"/>
                <a:ext cx="71870" cy="196041"/>
              </a:xfrm>
              <a:prstGeom prst="trapezoi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25" name="Rectangle 1624"/>
              <p:cNvSpPr/>
              <p:nvPr/>
            </p:nvSpPr>
            <p:spPr>
              <a:xfrm>
                <a:off x="1831324" y="5728392"/>
                <a:ext cx="749804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26" name="Rectangle 1625"/>
              <p:cNvSpPr/>
              <p:nvPr/>
            </p:nvSpPr>
            <p:spPr>
              <a:xfrm>
                <a:off x="1833943" y="5620640"/>
                <a:ext cx="731713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27" name="Snip Single Corner Rectangle 1626"/>
              <p:cNvSpPr/>
              <p:nvPr/>
            </p:nvSpPr>
            <p:spPr>
              <a:xfrm>
                <a:off x="2544349" y="5602241"/>
                <a:ext cx="164269" cy="206670"/>
              </a:xfrm>
              <a:prstGeom prst="snip1Rect">
                <a:avLst>
                  <a:gd name="adj" fmla="val 2255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28" name="Rectangle 1627"/>
              <p:cNvSpPr/>
              <p:nvPr/>
            </p:nvSpPr>
            <p:spPr>
              <a:xfrm>
                <a:off x="2581128" y="5654006"/>
                <a:ext cx="317278" cy="8674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29" name="Parallelogram 1628"/>
              <p:cNvSpPr/>
              <p:nvPr/>
            </p:nvSpPr>
            <p:spPr>
              <a:xfrm flipH="1">
                <a:off x="2804066" y="5685818"/>
                <a:ext cx="342476" cy="123825"/>
              </a:xfrm>
              <a:prstGeom prst="parallelogram">
                <a:avLst>
                  <a:gd name="adj" fmla="val 16090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30" name="Oval 1629"/>
              <p:cNvSpPr/>
              <p:nvPr/>
            </p:nvSpPr>
            <p:spPr>
              <a:xfrm>
                <a:off x="2857179" y="5654006"/>
                <a:ext cx="85725" cy="857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457" name="TextBox 1456"/>
            <p:cNvSpPr txBox="1"/>
            <p:nvPr/>
          </p:nvSpPr>
          <p:spPr>
            <a:xfrm>
              <a:off x="1742562" y="4790988"/>
              <a:ext cx="1553332" cy="3267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00" b="1" dirty="0" smtClean="0">
                  <a:solidFill>
                    <a:schemeClr val="bg1"/>
                  </a:solidFill>
                </a:rPr>
                <a:t>GATHERING SYSTEM</a:t>
              </a:r>
              <a:endParaRPr lang="en-US" sz="7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458" name="Group 1457"/>
            <p:cNvGrpSpPr/>
            <p:nvPr/>
          </p:nvGrpSpPr>
          <p:grpSpPr>
            <a:xfrm>
              <a:off x="2871568" y="4456594"/>
              <a:ext cx="1837275" cy="1839788"/>
              <a:chOff x="2946481" y="2309957"/>
              <a:chExt cx="1837275" cy="1839788"/>
            </a:xfrm>
          </p:grpSpPr>
          <p:grpSp>
            <p:nvGrpSpPr>
              <p:cNvPr id="1613" name="Group 1612"/>
              <p:cNvGrpSpPr/>
              <p:nvPr/>
            </p:nvGrpSpPr>
            <p:grpSpPr>
              <a:xfrm>
                <a:off x="2946481" y="2309957"/>
                <a:ext cx="1837275" cy="1839788"/>
                <a:chOff x="2946481" y="2309957"/>
                <a:chExt cx="1837275" cy="1839788"/>
              </a:xfrm>
            </p:grpSpPr>
            <p:sp>
              <p:nvSpPr>
                <p:cNvPr id="1616" name="Oval 1615"/>
                <p:cNvSpPr/>
                <p:nvPr/>
              </p:nvSpPr>
              <p:spPr>
                <a:xfrm>
                  <a:off x="2946481" y="3188369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17" name="Oval 1616"/>
                <p:cNvSpPr/>
                <p:nvPr/>
              </p:nvSpPr>
              <p:spPr>
                <a:xfrm rot="5400000">
                  <a:off x="3759817" y="2373777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18" name="Rectangle 1617"/>
                <p:cNvSpPr/>
                <p:nvPr/>
              </p:nvSpPr>
              <p:spPr>
                <a:xfrm>
                  <a:off x="3262964" y="2627697"/>
                  <a:ext cx="1414914" cy="1414914"/>
                </a:xfrm>
                <a:prstGeom prst="rect">
                  <a:avLst/>
                </a:prstGeom>
                <a:solidFill>
                  <a:srgbClr val="062C4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19" name="Oval 1618"/>
                <p:cNvSpPr/>
                <p:nvPr/>
              </p:nvSpPr>
              <p:spPr>
                <a:xfrm>
                  <a:off x="4362547" y="3188369"/>
                  <a:ext cx="421209" cy="2935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20" name="Oval 1619"/>
                <p:cNvSpPr/>
                <p:nvPr/>
              </p:nvSpPr>
              <p:spPr>
                <a:xfrm rot="5400000">
                  <a:off x="3759817" y="3792356"/>
                  <a:ext cx="421209" cy="2935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614" name="Rectangle 1613"/>
              <p:cNvSpPr/>
              <p:nvPr/>
            </p:nvSpPr>
            <p:spPr>
              <a:xfrm>
                <a:off x="3256614" y="3213100"/>
                <a:ext cx="45719" cy="244475"/>
              </a:xfrm>
              <a:prstGeom prst="rect">
                <a:avLst/>
              </a:prstGeom>
              <a:solidFill>
                <a:srgbClr val="062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15" name="Rectangle 1614"/>
              <p:cNvSpPr/>
              <p:nvPr/>
            </p:nvSpPr>
            <p:spPr>
              <a:xfrm rot="5400000">
                <a:off x="3947561" y="2521334"/>
                <a:ext cx="45719" cy="244475"/>
              </a:xfrm>
              <a:prstGeom prst="rect">
                <a:avLst/>
              </a:prstGeom>
              <a:solidFill>
                <a:srgbClr val="062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459" name="TextBox 1458"/>
            <p:cNvSpPr txBox="1"/>
            <p:nvPr/>
          </p:nvSpPr>
          <p:spPr>
            <a:xfrm>
              <a:off x="3119687" y="4782393"/>
              <a:ext cx="1626652" cy="3267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00" b="1" dirty="0" smtClean="0">
                  <a:solidFill>
                    <a:schemeClr val="bg1"/>
                  </a:solidFill>
                </a:rPr>
                <a:t>PIPELINE MOVEMENT</a:t>
              </a:r>
              <a:endParaRPr lang="en-US" sz="7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460" name="Group 1459"/>
            <p:cNvGrpSpPr/>
            <p:nvPr/>
          </p:nvGrpSpPr>
          <p:grpSpPr>
            <a:xfrm>
              <a:off x="4282978" y="4454142"/>
              <a:ext cx="1837275" cy="1839788"/>
              <a:chOff x="2946481" y="2309957"/>
              <a:chExt cx="1837275" cy="1839788"/>
            </a:xfrm>
          </p:grpSpPr>
          <p:grpSp>
            <p:nvGrpSpPr>
              <p:cNvPr id="1605" name="Group 1604"/>
              <p:cNvGrpSpPr/>
              <p:nvPr/>
            </p:nvGrpSpPr>
            <p:grpSpPr>
              <a:xfrm>
                <a:off x="2946481" y="2309957"/>
                <a:ext cx="1837275" cy="1839788"/>
                <a:chOff x="2946481" y="2309957"/>
                <a:chExt cx="1837275" cy="1839788"/>
              </a:xfrm>
            </p:grpSpPr>
            <p:sp>
              <p:nvSpPr>
                <p:cNvPr id="1608" name="Oval 1607"/>
                <p:cNvSpPr/>
                <p:nvPr/>
              </p:nvSpPr>
              <p:spPr>
                <a:xfrm>
                  <a:off x="2946481" y="3188369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09" name="Oval 1608"/>
                <p:cNvSpPr/>
                <p:nvPr/>
              </p:nvSpPr>
              <p:spPr>
                <a:xfrm rot="5400000">
                  <a:off x="3759817" y="2373777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10" name="Rectangle 1609"/>
                <p:cNvSpPr/>
                <p:nvPr/>
              </p:nvSpPr>
              <p:spPr>
                <a:xfrm>
                  <a:off x="3262964" y="2627697"/>
                  <a:ext cx="1414914" cy="1414914"/>
                </a:xfrm>
                <a:prstGeom prst="rect">
                  <a:avLst/>
                </a:prstGeom>
                <a:solidFill>
                  <a:srgbClr val="062C4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11" name="Oval 1610"/>
                <p:cNvSpPr/>
                <p:nvPr/>
              </p:nvSpPr>
              <p:spPr>
                <a:xfrm>
                  <a:off x="4362547" y="3188369"/>
                  <a:ext cx="421209" cy="2935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12" name="Oval 1611"/>
                <p:cNvSpPr/>
                <p:nvPr/>
              </p:nvSpPr>
              <p:spPr>
                <a:xfrm rot="5400000">
                  <a:off x="3759817" y="3792356"/>
                  <a:ext cx="421209" cy="2935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606" name="Rectangle 1605"/>
              <p:cNvSpPr/>
              <p:nvPr/>
            </p:nvSpPr>
            <p:spPr>
              <a:xfrm>
                <a:off x="3256614" y="3213100"/>
                <a:ext cx="45719" cy="244475"/>
              </a:xfrm>
              <a:prstGeom prst="rect">
                <a:avLst/>
              </a:prstGeom>
              <a:solidFill>
                <a:srgbClr val="062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07" name="Rectangle 1606"/>
              <p:cNvSpPr/>
              <p:nvPr/>
            </p:nvSpPr>
            <p:spPr>
              <a:xfrm rot="5400000">
                <a:off x="3947561" y="2521334"/>
                <a:ext cx="45719" cy="244475"/>
              </a:xfrm>
              <a:prstGeom prst="rect">
                <a:avLst/>
              </a:prstGeom>
              <a:solidFill>
                <a:srgbClr val="062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461" name="TextBox 1460"/>
            <p:cNvSpPr txBox="1"/>
            <p:nvPr/>
          </p:nvSpPr>
          <p:spPr>
            <a:xfrm>
              <a:off x="4898848" y="4782360"/>
              <a:ext cx="880361" cy="3267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700" b="1" dirty="0" smtClean="0">
                  <a:solidFill>
                    <a:schemeClr val="bg1"/>
                  </a:solidFill>
                </a:rPr>
                <a:t>STORAGE</a:t>
              </a:r>
              <a:endParaRPr lang="en-US" sz="7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462" name="Group 1461"/>
            <p:cNvGrpSpPr/>
            <p:nvPr/>
          </p:nvGrpSpPr>
          <p:grpSpPr>
            <a:xfrm>
              <a:off x="3328873" y="5367560"/>
              <a:ext cx="1151197" cy="231700"/>
              <a:chOff x="5390853" y="2966385"/>
              <a:chExt cx="1010927" cy="203468"/>
            </a:xfrm>
            <a:solidFill>
              <a:schemeClr val="bg1"/>
            </a:solidFill>
          </p:grpSpPr>
          <p:sp>
            <p:nvSpPr>
              <p:cNvPr id="1599" name="Rectangle 1598"/>
              <p:cNvSpPr/>
              <p:nvPr/>
            </p:nvSpPr>
            <p:spPr>
              <a:xfrm>
                <a:off x="5390853" y="2978157"/>
                <a:ext cx="918892" cy="101974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00" name="Trapezoid 1599"/>
              <p:cNvSpPr/>
              <p:nvPr/>
            </p:nvSpPr>
            <p:spPr>
              <a:xfrm>
                <a:off x="5486583" y="2966386"/>
                <a:ext cx="72976" cy="203467"/>
              </a:xfrm>
              <a:prstGeom prst="trapezoid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01" name="Trapezoid 1600"/>
              <p:cNvSpPr/>
              <p:nvPr/>
            </p:nvSpPr>
            <p:spPr>
              <a:xfrm>
                <a:off x="5755977" y="2966385"/>
                <a:ext cx="72976" cy="203467"/>
              </a:xfrm>
              <a:prstGeom prst="trapezoid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02" name="Trapezoid 1601"/>
              <p:cNvSpPr/>
              <p:nvPr/>
            </p:nvSpPr>
            <p:spPr>
              <a:xfrm>
                <a:off x="6010260" y="2966385"/>
                <a:ext cx="72976" cy="203467"/>
              </a:xfrm>
              <a:prstGeom prst="trapezoid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03" name="Oval 1602"/>
              <p:cNvSpPr/>
              <p:nvPr/>
            </p:nvSpPr>
            <p:spPr>
              <a:xfrm>
                <a:off x="6262147" y="2978157"/>
                <a:ext cx="110661" cy="110661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04" name="Parallelogram 1603"/>
              <p:cNvSpPr/>
              <p:nvPr/>
            </p:nvSpPr>
            <p:spPr>
              <a:xfrm flipH="1">
                <a:off x="6275621" y="3023088"/>
                <a:ext cx="126159" cy="142844"/>
              </a:xfrm>
              <a:prstGeom prst="parallelogram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463" name="Group 1462"/>
            <p:cNvGrpSpPr/>
            <p:nvPr/>
          </p:nvGrpSpPr>
          <p:grpSpPr>
            <a:xfrm>
              <a:off x="4776988" y="5233885"/>
              <a:ext cx="1053343" cy="484196"/>
              <a:chOff x="7091185" y="5400770"/>
              <a:chExt cx="578963" cy="484196"/>
            </a:xfrm>
          </p:grpSpPr>
          <p:grpSp>
            <p:nvGrpSpPr>
              <p:cNvPr id="1591" name="Group 1590"/>
              <p:cNvGrpSpPr/>
              <p:nvPr/>
            </p:nvGrpSpPr>
            <p:grpSpPr>
              <a:xfrm>
                <a:off x="7188161" y="5400770"/>
                <a:ext cx="426223" cy="484196"/>
                <a:chOff x="1521849" y="2877621"/>
                <a:chExt cx="975012" cy="798267"/>
              </a:xfrm>
              <a:solidFill>
                <a:schemeClr val="bg1"/>
              </a:solidFill>
            </p:grpSpPr>
            <p:sp>
              <p:nvSpPr>
                <p:cNvPr id="1596" name="Rectangle 1595"/>
                <p:cNvSpPr/>
                <p:nvPr/>
              </p:nvSpPr>
              <p:spPr>
                <a:xfrm>
                  <a:off x="1521849" y="2926080"/>
                  <a:ext cx="916302" cy="749808"/>
                </a:xfrm>
                <a:prstGeom prst="rect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97" name="Trapezoid 1596"/>
                <p:cNvSpPr/>
                <p:nvPr/>
              </p:nvSpPr>
              <p:spPr>
                <a:xfrm>
                  <a:off x="1726586" y="2877621"/>
                  <a:ext cx="502921" cy="714604"/>
                </a:xfrm>
                <a:prstGeom prst="trapezoid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98" name="Trapezoid 1597"/>
                <p:cNvSpPr/>
                <p:nvPr/>
              </p:nvSpPr>
              <p:spPr>
                <a:xfrm rot="5400000">
                  <a:off x="2389296" y="3557264"/>
                  <a:ext cx="98772" cy="116359"/>
                </a:xfrm>
                <a:prstGeom prst="trapezoid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cxnSp>
            <p:nvCxnSpPr>
              <p:cNvPr id="1592" name="Straight Connector 1591"/>
              <p:cNvCxnSpPr/>
              <p:nvPr/>
            </p:nvCxnSpPr>
            <p:spPr>
              <a:xfrm>
                <a:off x="7296567" y="5851525"/>
                <a:ext cx="373581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3" name="Straight Connector 1592"/>
              <p:cNvCxnSpPr/>
              <p:nvPr/>
            </p:nvCxnSpPr>
            <p:spPr>
              <a:xfrm flipV="1">
                <a:off x="7163987" y="5407401"/>
                <a:ext cx="0" cy="431377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4" name="Straight Connector 1593"/>
              <p:cNvCxnSpPr/>
              <p:nvPr/>
            </p:nvCxnSpPr>
            <p:spPr>
              <a:xfrm>
                <a:off x="7155206" y="5406111"/>
                <a:ext cx="248043" cy="46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5" name="Straight Connector 1594"/>
              <p:cNvCxnSpPr/>
              <p:nvPr/>
            </p:nvCxnSpPr>
            <p:spPr>
              <a:xfrm flipV="1">
                <a:off x="7091185" y="5834219"/>
                <a:ext cx="75411" cy="482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64" name="Group 1463"/>
            <p:cNvGrpSpPr/>
            <p:nvPr/>
          </p:nvGrpSpPr>
          <p:grpSpPr>
            <a:xfrm>
              <a:off x="5698192" y="4445019"/>
              <a:ext cx="1891909" cy="1848894"/>
              <a:chOff x="2946481" y="2309957"/>
              <a:chExt cx="1837275" cy="1839788"/>
            </a:xfrm>
          </p:grpSpPr>
          <p:grpSp>
            <p:nvGrpSpPr>
              <p:cNvPr id="1583" name="Group 1582"/>
              <p:cNvGrpSpPr/>
              <p:nvPr/>
            </p:nvGrpSpPr>
            <p:grpSpPr>
              <a:xfrm>
                <a:off x="2946481" y="2309957"/>
                <a:ext cx="1837275" cy="1839788"/>
                <a:chOff x="2946481" y="2309957"/>
                <a:chExt cx="1837275" cy="1839788"/>
              </a:xfrm>
            </p:grpSpPr>
            <p:sp>
              <p:nvSpPr>
                <p:cNvPr id="1586" name="Oval 1585"/>
                <p:cNvSpPr/>
                <p:nvPr/>
              </p:nvSpPr>
              <p:spPr>
                <a:xfrm>
                  <a:off x="2946481" y="3188369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87" name="Oval 1586"/>
                <p:cNvSpPr/>
                <p:nvPr/>
              </p:nvSpPr>
              <p:spPr>
                <a:xfrm rot="5400000">
                  <a:off x="3759817" y="2373777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88" name="Rectangle 1587"/>
                <p:cNvSpPr/>
                <p:nvPr/>
              </p:nvSpPr>
              <p:spPr>
                <a:xfrm>
                  <a:off x="3262964" y="2627697"/>
                  <a:ext cx="1414914" cy="1414914"/>
                </a:xfrm>
                <a:prstGeom prst="rect">
                  <a:avLst/>
                </a:prstGeom>
                <a:solidFill>
                  <a:srgbClr val="062C4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89" name="Oval 1588"/>
                <p:cNvSpPr/>
                <p:nvPr/>
              </p:nvSpPr>
              <p:spPr>
                <a:xfrm>
                  <a:off x="4362547" y="3188369"/>
                  <a:ext cx="421209" cy="2935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90" name="Oval 1589"/>
                <p:cNvSpPr/>
                <p:nvPr/>
              </p:nvSpPr>
              <p:spPr>
                <a:xfrm rot="5400000">
                  <a:off x="3759817" y="3792356"/>
                  <a:ext cx="421209" cy="2935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584" name="Rectangle 1583"/>
              <p:cNvSpPr/>
              <p:nvPr/>
            </p:nvSpPr>
            <p:spPr>
              <a:xfrm>
                <a:off x="3256614" y="3213100"/>
                <a:ext cx="45719" cy="244475"/>
              </a:xfrm>
              <a:prstGeom prst="rect">
                <a:avLst/>
              </a:prstGeom>
              <a:solidFill>
                <a:srgbClr val="062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85" name="Rectangle 1584"/>
              <p:cNvSpPr/>
              <p:nvPr/>
            </p:nvSpPr>
            <p:spPr>
              <a:xfrm rot="5400000">
                <a:off x="3947561" y="2521334"/>
                <a:ext cx="45719" cy="244475"/>
              </a:xfrm>
              <a:prstGeom prst="rect">
                <a:avLst/>
              </a:prstGeom>
              <a:solidFill>
                <a:srgbClr val="062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465" name="TextBox 1464"/>
            <p:cNvSpPr txBox="1"/>
            <p:nvPr/>
          </p:nvSpPr>
          <p:spPr>
            <a:xfrm>
              <a:off x="5946310" y="4770817"/>
              <a:ext cx="1626652" cy="3267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00" b="1" dirty="0" smtClean="0">
                  <a:solidFill>
                    <a:schemeClr val="bg1"/>
                  </a:solidFill>
                </a:rPr>
                <a:t>PIPELINE MOVEMENT</a:t>
              </a:r>
              <a:endParaRPr lang="en-US" sz="7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466" name="Group 1465"/>
            <p:cNvGrpSpPr/>
            <p:nvPr/>
          </p:nvGrpSpPr>
          <p:grpSpPr>
            <a:xfrm>
              <a:off x="7167473" y="4434817"/>
              <a:ext cx="1872963" cy="1859096"/>
              <a:chOff x="2946481" y="2309957"/>
              <a:chExt cx="1837275" cy="1839788"/>
            </a:xfrm>
          </p:grpSpPr>
          <p:grpSp>
            <p:nvGrpSpPr>
              <p:cNvPr id="1575" name="Group 1574"/>
              <p:cNvGrpSpPr/>
              <p:nvPr/>
            </p:nvGrpSpPr>
            <p:grpSpPr>
              <a:xfrm>
                <a:off x="2946481" y="2309957"/>
                <a:ext cx="1837275" cy="1839788"/>
                <a:chOff x="2946481" y="2309957"/>
                <a:chExt cx="1837275" cy="1839788"/>
              </a:xfrm>
            </p:grpSpPr>
            <p:sp>
              <p:nvSpPr>
                <p:cNvPr id="1578" name="Oval 1577"/>
                <p:cNvSpPr/>
                <p:nvPr/>
              </p:nvSpPr>
              <p:spPr>
                <a:xfrm>
                  <a:off x="2946481" y="3188369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79" name="Oval 1578"/>
                <p:cNvSpPr/>
                <p:nvPr/>
              </p:nvSpPr>
              <p:spPr>
                <a:xfrm rot="5400000">
                  <a:off x="3759817" y="2373777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80" name="Rectangle 1579"/>
                <p:cNvSpPr/>
                <p:nvPr/>
              </p:nvSpPr>
              <p:spPr>
                <a:xfrm>
                  <a:off x="3262964" y="2627697"/>
                  <a:ext cx="1414914" cy="1414914"/>
                </a:xfrm>
                <a:prstGeom prst="rect">
                  <a:avLst/>
                </a:prstGeom>
                <a:solidFill>
                  <a:srgbClr val="062C4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81" name="Oval 1580"/>
                <p:cNvSpPr/>
                <p:nvPr/>
              </p:nvSpPr>
              <p:spPr>
                <a:xfrm>
                  <a:off x="4362547" y="3188369"/>
                  <a:ext cx="421209" cy="2935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82" name="Oval 1581"/>
                <p:cNvSpPr/>
                <p:nvPr/>
              </p:nvSpPr>
              <p:spPr>
                <a:xfrm rot="5400000">
                  <a:off x="3759817" y="3792356"/>
                  <a:ext cx="421209" cy="2935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576" name="Rectangle 1575"/>
              <p:cNvSpPr/>
              <p:nvPr/>
            </p:nvSpPr>
            <p:spPr>
              <a:xfrm>
                <a:off x="3256614" y="3213100"/>
                <a:ext cx="45719" cy="244475"/>
              </a:xfrm>
              <a:prstGeom prst="rect">
                <a:avLst/>
              </a:prstGeom>
              <a:solidFill>
                <a:srgbClr val="062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77" name="Rectangle 1576"/>
              <p:cNvSpPr/>
              <p:nvPr/>
            </p:nvSpPr>
            <p:spPr>
              <a:xfrm rot="5400000">
                <a:off x="3947561" y="2521334"/>
                <a:ext cx="45719" cy="244475"/>
              </a:xfrm>
              <a:prstGeom prst="rect">
                <a:avLst/>
              </a:prstGeom>
              <a:solidFill>
                <a:srgbClr val="062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467" name="TextBox 1466"/>
            <p:cNvSpPr txBox="1"/>
            <p:nvPr/>
          </p:nvSpPr>
          <p:spPr>
            <a:xfrm>
              <a:off x="7417235" y="4765644"/>
              <a:ext cx="1516672" cy="3267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00" b="1" dirty="0" smtClean="0">
                  <a:solidFill>
                    <a:schemeClr val="bg1"/>
                  </a:solidFill>
                </a:rPr>
                <a:t>VESSEL MOVEMENT</a:t>
              </a:r>
              <a:endParaRPr lang="en-US" sz="7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468" name="Group 1467"/>
            <p:cNvGrpSpPr/>
            <p:nvPr/>
          </p:nvGrpSpPr>
          <p:grpSpPr>
            <a:xfrm>
              <a:off x="8612268" y="4440299"/>
              <a:ext cx="1851081" cy="1853613"/>
              <a:chOff x="8077807" y="2514304"/>
              <a:chExt cx="1837275" cy="1839788"/>
            </a:xfrm>
          </p:grpSpPr>
          <p:grpSp>
            <p:nvGrpSpPr>
              <p:cNvPr id="1516" name="Group 1515"/>
              <p:cNvGrpSpPr/>
              <p:nvPr/>
            </p:nvGrpSpPr>
            <p:grpSpPr>
              <a:xfrm>
                <a:off x="8077807" y="2514304"/>
                <a:ext cx="1837275" cy="1839788"/>
                <a:chOff x="2946481" y="2309957"/>
                <a:chExt cx="1837275" cy="1839788"/>
              </a:xfrm>
            </p:grpSpPr>
            <p:grpSp>
              <p:nvGrpSpPr>
                <p:cNvPr id="1567" name="Group 1566"/>
                <p:cNvGrpSpPr/>
                <p:nvPr/>
              </p:nvGrpSpPr>
              <p:grpSpPr>
                <a:xfrm>
                  <a:off x="2946481" y="2309957"/>
                  <a:ext cx="1837275" cy="1839788"/>
                  <a:chOff x="2946481" y="2309957"/>
                  <a:chExt cx="1837275" cy="1839788"/>
                </a:xfrm>
              </p:grpSpPr>
              <p:sp>
                <p:nvSpPr>
                  <p:cNvPr id="1570" name="Oval 1569"/>
                  <p:cNvSpPr/>
                  <p:nvPr/>
                </p:nvSpPr>
                <p:spPr>
                  <a:xfrm>
                    <a:off x="2946481" y="3175404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571" name="Oval 1570"/>
                  <p:cNvSpPr/>
                  <p:nvPr/>
                </p:nvSpPr>
                <p:spPr>
                  <a:xfrm rot="5400000">
                    <a:off x="3759817" y="2373777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572" name="Rectangle 1571"/>
                  <p:cNvSpPr/>
                  <p:nvPr/>
                </p:nvSpPr>
                <p:spPr>
                  <a:xfrm>
                    <a:off x="3262964" y="2627697"/>
                    <a:ext cx="1414914" cy="1414914"/>
                  </a:xfrm>
                  <a:prstGeom prst="rect">
                    <a:avLst/>
                  </a:prstGeom>
                  <a:solidFill>
                    <a:srgbClr val="062C49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573" name="Oval 1572"/>
                  <p:cNvSpPr/>
                  <p:nvPr/>
                </p:nvSpPr>
                <p:spPr>
                  <a:xfrm>
                    <a:off x="4362547" y="3188369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574" name="Oval 1573"/>
                  <p:cNvSpPr/>
                  <p:nvPr/>
                </p:nvSpPr>
                <p:spPr>
                  <a:xfrm rot="5400000">
                    <a:off x="3759817" y="3792356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568" name="Rectangle 1567"/>
                <p:cNvSpPr/>
                <p:nvPr/>
              </p:nvSpPr>
              <p:spPr>
                <a:xfrm>
                  <a:off x="3256614" y="3213100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69" name="Rectangle 1568"/>
                <p:cNvSpPr/>
                <p:nvPr/>
              </p:nvSpPr>
              <p:spPr>
                <a:xfrm rot="5400000">
                  <a:off x="3947561" y="2521334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517" name="Group 1516"/>
              <p:cNvGrpSpPr/>
              <p:nvPr/>
            </p:nvGrpSpPr>
            <p:grpSpPr>
              <a:xfrm>
                <a:off x="8541505" y="3234396"/>
                <a:ext cx="1083145" cy="626883"/>
                <a:chOff x="8343834" y="4532492"/>
                <a:chExt cx="1058896" cy="495382"/>
              </a:xfrm>
              <a:solidFill>
                <a:srgbClr val="FFFF00"/>
              </a:solidFill>
            </p:grpSpPr>
            <p:sp>
              <p:nvSpPr>
                <p:cNvPr id="1519" name="Rectangle 1518"/>
                <p:cNvSpPr/>
                <p:nvPr/>
              </p:nvSpPr>
              <p:spPr>
                <a:xfrm>
                  <a:off x="8744688" y="4554286"/>
                  <a:ext cx="70126" cy="462180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520" name="Snip Same Side Corner Rectangle 1519"/>
                <p:cNvSpPr/>
                <p:nvPr/>
              </p:nvSpPr>
              <p:spPr>
                <a:xfrm>
                  <a:off x="8879701" y="4759291"/>
                  <a:ext cx="66195" cy="257175"/>
                </a:xfrm>
                <a:prstGeom prst="snip2Same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521" name="Rectangle 1520"/>
                <p:cNvSpPr/>
                <p:nvPr/>
              </p:nvSpPr>
              <p:spPr>
                <a:xfrm>
                  <a:off x="8889940" y="4661169"/>
                  <a:ext cx="45719" cy="281967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522" name="Snip Same Side Corner Rectangle 1521"/>
                <p:cNvSpPr/>
                <p:nvPr/>
              </p:nvSpPr>
              <p:spPr>
                <a:xfrm>
                  <a:off x="9021709" y="4871619"/>
                  <a:ext cx="90412" cy="144847"/>
                </a:xfrm>
                <a:prstGeom prst="snip2SameRect">
                  <a:avLst>
                    <a:gd name="adj1" fmla="val 27202"/>
                    <a:gd name="adj2" fmla="val 0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523" name="Rectangle 1522"/>
                <p:cNvSpPr/>
                <p:nvPr/>
              </p:nvSpPr>
              <p:spPr>
                <a:xfrm>
                  <a:off x="9044057" y="4695825"/>
                  <a:ext cx="45719" cy="320641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524" name="Snip Same Side Corner Rectangle 1523"/>
                <p:cNvSpPr/>
                <p:nvPr/>
              </p:nvSpPr>
              <p:spPr>
                <a:xfrm>
                  <a:off x="8469489" y="4840796"/>
                  <a:ext cx="90412" cy="177933"/>
                </a:xfrm>
                <a:prstGeom prst="snip2SameRect">
                  <a:avLst>
                    <a:gd name="adj1" fmla="val 27202"/>
                    <a:gd name="adj2" fmla="val 0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525" name="Rectangle 1524"/>
                <p:cNvSpPr/>
                <p:nvPr/>
              </p:nvSpPr>
              <p:spPr>
                <a:xfrm>
                  <a:off x="8491835" y="4736762"/>
                  <a:ext cx="45719" cy="281967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1526" name="Straight Connector 1525"/>
                <p:cNvCxnSpPr/>
                <p:nvPr/>
              </p:nvCxnSpPr>
              <p:spPr>
                <a:xfrm>
                  <a:off x="9029431" y="4713498"/>
                  <a:ext cx="72315" cy="33828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27" name="Straight Connector 1526"/>
                <p:cNvCxnSpPr/>
                <p:nvPr/>
              </p:nvCxnSpPr>
              <p:spPr>
                <a:xfrm>
                  <a:off x="9030758" y="4747326"/>
                  <a:ext cx="72315" cy="33828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28" name="Straight Connector 1527"/>
                <p:cNvCxnSpPr/>
                <p:nvPr/>
              </p:nvCxnSpPr>
              <p:spPr>
                <a:xfrm>
                  <a:off x="9028104" y="4780412"/>
                  <a:ext cx="81806" cy="33828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29" name="Straight Connector 1528"/>
                <p:cNvCxnSpPr/>
                <p:nvPr/>
              </p:nvCxnSpPr>
              <p:spPr>
                <a:xfrm>
                  <a:off x="9029431" y="4814240"/>
                  <a:ext cx="72315" cy="33828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30" name="Straight Connector 1529"/>
                <p:cNvCxnSpPr/>
                <p:nvPr/>
              </p:nvCxnSpPr>
              <p:spPr>
                <a:xfrm flipV="1">
                  <a:off x="8726858" y="4578342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31" name="Straight Connector 1530"/>
                <p:cNvCxnSpPr/>
                <p:nvPr/>
              </p:nvCxnSpPr>
              <p:spPr>
                <a:xfrm flipV="1">
                  <a:off x="8726858" y="4610702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32" name="Straight Connector 1531"/>
                <p:cNvCxnSpPr/>
                <p:nvPr/>
              </p:nvCxnSpPr>
              <p:spPr>
                <a:xfrm flipV="1">
                  <a:off x="8726858" y="4643062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33" name="Straight Connector 1532"/>
                <p:cNvCxnSpPr/>
                <p:nvPr/>
              </p:nvCxnSpPr>
              <p:spPr>
                <a:xfrm flipV="1">
                  <a:off x="8726858" y="4672376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34" name="Straight Connector 1533"/>
                <p:cNvCxnSpPr/>
                <p:nvPr/>
              </p:nvCxnSpPr>
              <p:spPr>
                <a:xfrm flipV="1">
                  <a:off x="8726858" y="4705617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35" name="Straight Connector 1534"/>
                <p:cNvCxnSpPr/>
                <p:nvPr/>
              </p:nvCxnSpPr>
              <p:spPr>
                <a:xfrm flipV="1">
                  <a:off x="8726858" y="4737977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36" name="Straight Connector 1535"/>
                <p:cNvCxnSpPr/>
                <p:nvPr/>
              </p:nvCxnSpPr>
              <p:spPr>
                <a:xfrm flipV="1">
                  <a:off x="8726858" y="4770337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37" name="Straight Connector 1536"/>
                <p:cNvCxnSpPr/>
                <p:nvPr/>
              </p:nvCxnSpPr>
              <p:spPr>
                <a:xfrm flipV="1">
                  <a:off x="8726858" y="4799651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38" name="Rounded Rectangle 1537"/>
                <p:cNvSpPr/>
                <p:nvPr/>
              </p:nvSpPr>
              <p:spPr>
                <a:xfrm rot="5400000">
                  <a:off x="8533033" y="4870046"/>
                  <a:ext cx="220392" cy="68091"/>
                </a:xfrm>
                <a:prstGeom prst="roundRect">
                  <a:avLst>
                    <a:gd name="adj" fmla="val 46297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539" name="Rounded Rectangle 1538"/>
                <p:cNvSpPr/>
                <p:nvPr/>
              </p:nvSpPr>
              <p:spPr>
                <a:xfrm rot="5400000">
                  <a:off x="8631076" y="4870046"/>
                  <a:ext cx="220392" cy="68091"/>
                </a:xfrm>
                <a:prstGeom prst="roundRect">
                  <a:avLst>
                    <a:gd name="adj" fmla="val 46297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1540" name="Straight Connector 1539"/>
                <p:cNvCxnSpPr/>
                <p:nvPr/>
              </p:nvCxnSpPr>
              <p:spPr>
                <a:xfrm>
                  <a:off x="8644545" y="4788713"/>
                  <a:ext cx="291114" cy="0"/>
                </a:xfrm>
                <a:prstGeom prst="line">
                  <a:avLst/>
                </a:prstGeom>
                <a:grpFill/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41" name="Straight Connector 1540"/>
                <p:cNvCxnSpPr/>
                <p:nvPr/>
              </p:nvCxnSpPr>
              <p:spPr>
                <a:xfrm flipV="1">
                  <a:off x="8832645" y="4797326"/>
                  <a:ext cx="0" cy="197189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42" name="Straight Connector 1541"/>
                <p:cNvCxnSpPr/>
                <p:nvPr/>
              </p:nvCxnSpPr>
              <p:spPr>
                <a:xfrm>
                  <a:off x="8629849" y="4978640"/>
                  <a:ext cx="434597" cy="0"/>
                </a:xfrm>
                <a:prstGeom prst="line">
                  <a:avLst/>
                </a:prstGeom>
                <a:grpFill/>
                <a:ln w="1905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43" name="Straight Connector 1542"/>
                <p:cNvCxnSpPr/>
                <p:nvPr/>
              </p:nvCxnSpPr>
              <p:spPr>
                <a:xfrm flipV="1">
                  <a:off x="8979509" y="4876783"/>
                  <a:ext cx="105878" cy="1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44" name="Straight Connector 1543"/>
                <p:cNvCxnSpPr/>
                <p:nvPr/>
              </p:nvCxnSpPr>
              <p:spPr>
                <a:xfrm flipV="1">
                  <a:off x="8979509" y="4879931"/>
                  <a:ext cx="0" cy="134357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45" name="Straight Connector 1544"/>
                <p:cNvCxnSpPr/>
                <p:nvPr/>
              </p:nvCxnSpPr>
              <p:spPr>
                <a:xfrm>
                  <a:off x="8522658" y="4895920"/>
                  <a:ext cx="116880" cy="1191"/>
                </a:xfrm>
                <a:prstGeom prst="line">
                  <a:avLst/>
                </a:prstGeom>
                <a:grpFill/>
                <a:ln w="1905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46" name="Straight Connector 1545"/>
                <p:cNvCxnSpPr/>
                <p:nvPr/>
              </p:nvCxnSpPr>
              <p:spPr>
                <a:xfrm>
                  <a:off x="8529072" y="5006574"/>
                  <a:ext cx="116880" cy="1191"/>
                </a:xfrm>
                <a:prstGeom prst="line">
                  <a:avLst/>
                </a:prstGeom>
                <a:grpFill/>
                <a:ln w="1905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47" name="Straight Connector 1546"/>
                <p:cNvCxnSpPr/>
                <p:nvPr/>
              </p:nvCxnSpPr>
              <p:spPr>
                <a:xfrm flipV="1">
                  <a:off x="8480099" y="4709527"/>
                  <a:ext cx="0" cy="194564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48" name="Rectangle 1547"/>
                <p:cNvSpPr/>
                <p:nvPr/>
              </p:nvSpPr>
              <p:spPr>
                <a:xfrm>
                  <a:off x="8755151" y="4532492"/>
                  <a:ext cx="45719" cy="102073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549" name="Rounded Rectangle 1548"/>
                <p:cNvSpPr/>
                <p:nvPr/>
              </p:nvSpPr>
              <p:spPr>
                <a:xfrm>
                  <a:off x="9139572" y="4932950"/>
                  <a:ext cx="155887" cy="649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550" name="Trapezoid 1549"/>
                <p:cNvSpPr/>
                <p:nvPr/>
              </p:nvSpPr>
              <p:spPr>
                <a:xfrm>
                  <a:off x="9162607" y="4948782"/>
                  <a:ext cx="45719" cy="71517"/>
                </a:xfrm>
                <a:prstGeom prst="trapezoid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551" name="Trapezoid 1550"/>
                <p:cNvSpPr/>
                <p:nvPr/>
              </p:nvSpPr>
              <p:spPr>
                <a:xfrm>
                  <a:off x="9234262" y="4948781"/>
                  <a:ext cx="45719" cy="71517"/>
                </a:xfrm>
                <a:prstGeom prst="trapezoid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1552" name="Straight Connector 1551"/>
                <p:cNvCxnSpPr/>
                <p:nvPr/>
              </p:nvCxnSpPr>
              <p:spPr>
                <a:xfrm>
                  <a:off x="8899304" y="4913440"/>
                  <a:ext cx="324679" cy="0"/>
                </a:xfrm>
                <a:prstGeom prst="line">
                  <a:avLst/>
                </a:prstGeom>
                <a:grpFill/>
                <a:ln w="1905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53" name="Trapezoid 1552"/>
                <p:cNvSpPr/>
                <p:nvPr/>
              </p:nvSpPr>
              <p:spPr>
                <a:xfrm>
                  <a:off x="9201124" y="4913440"/>
                  <a:ext cx="45719" cy="77854"/>
                </a:xfrm>
                <a:prstGeom prst="trapezoid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1554" name="Straight Connector 1553"/>
                <p:cNvCxnSpPr/>
                <p:nvPr/>
              </p:nvCxnSpPr>
              <p:spPr>
                <a:xfrm>
                  <a:off x="8581098" y="4856145"/>
                  <a:ext cx="236969" cy="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55" name="Straight Connector 1554"/>
                <p:cNvCxnSpPr/>
                <p:nvPr/>
              </p:nvCxnSpPr>
              <p:spPr>
                <a:xfrm>
                  <a:off x="8577845" y="4929762"/>
                  <a:ext cx="236969" cy="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56" name="Straight Connector 1555"/>
                <p:cNvCxnSpPr/>
                <p:nvPr/>
              </p:nvCxnSpPr>
              <p:spPr>
                <a:xfrm>
                  <a:off x="8577845" y="4980351"/>
                  <a:ext cx="236969" cy="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57" name="Straight Connector 1556"/>
                <p:cNvCxnSpPr/>
                <p:nvPr/>
              </p:nvCxnSpPr>
              <p:spPr>
                <a:xfrm flipV="1">
                  <a:off x="8587512" y="4844995"/>
                  <a:ext cx="0" cy="179806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58" name="Straight Connector 1557"/>
                <p:cNvCxnSpPr/>
                <p:nvPr/>
              </p:nvCxnSpPr>
              <p:spPr>
                <a:xfrm flipV="1">
                  <a:off x="8645952" y="4848068"/>
                  <a:ext cx="0" cy="179806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59" name="Straight Connector 1558"/>
                <p:cNvCxnSpPr/>
                <p:nvPr/>
              </p:nvCxnSpPr>
              <p:spPr>
                <a:xfrm flipV="1">
                  <a:off x="8689979" y="4844995"/>
                  <a:ext cx="0" cy="179806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60" name="Straight Connector 1559"/>
                <p:cNvCxnSpPr/>
                <p:nvPr/>
              </p:nvCxnSpPr>
              <p:spPr>
                <a:xfrm>
                  <a:off x="8586186" y="4845856"/>
                  <a:ext cx="203590" cy="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61" name="Straight Connector 1560"/>
                <p:cNvCxnSpPr/>
                <p:nvPr/>
              </p:nvCxnSpPr>
              <p:spPr>
                <a:xfrm>
                  <a:off x="8377759" y="4980351"/>
                  <a:ext cx="170412" cy="0"/>
                </a:xfrm>
                <a:prstGeom prst="line">
                  <a:avLst/>
                </a:prstGeom>
                <a:grpFill/>
                <a:ln w="28575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62" name="Straight Connector 1561"/>
                <p:cNvCxnSpPr/>
                <p:nvPr/>
              </p:nvCxnSpPr>
              <p:spPr>
                <a:xfrm>
                  <a:off x="9102267" y="4991294"/>
                  <a:ext cx="264907" cy="0"/>
                </a:xfrm>
                <a:prstGeom prst="line">
                  <a:avLst/>
                </a:prstGeom>
                <a:grpFill/>
                <a:ln w="28575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63" name="Snip Single Corner Rectangle 1562"/>
                <p:cNvSpPr/>
                <p:nvPr/>
              </p:nvSpPr>
              <p:spPr>
                <a:xfrm>
                  <a:off x="9357011" y="4979082"/>
                  <a:ext cx="45719" cy="45719"/>
                </a:xfrm>
                <a:prstGeom prst="snip1Rect">
                  <a:avLst>
                    <a:gd name="adj" fmla="val 44121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564" name="Snip Single Corner Rectangle 1563"/>
                <p:cNvSpPr/>
                <p:nvPr/>
              </p:nvSpPr>
              <p:spPr>
                <a:xfrm flipH="1">
                  <a:off x="8343834" y="4968569"/>
                  <a:ext cx="45719" cy="45719"/>
                </a:xfrm>
                <a:prstGeom prst="snip1Rect">
                  <a:avLst>
                    <a:gd name="adj" fmla="val 44121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565" name="Snip Same Side Corner Rectangle 1564"/>
                <p:cNvSpPr/>
                <p:nvPr/>
              </p:nvSpPr>
              <p:spPr>
                <a:xfrm>
                  <a:off x="8948946" y="4971609"/>
                  <a:ext cx="45719" cy="45719"/>
                </a:xfrm>
                <a:prstGeom prst="snip2Same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1566" name="Straight Connector 1565"/>
                <p:cNvCxnSpPr/>
                <p:nvPr/>
              </p:nvCxnSpPr>
              <p:spPr>
                <a:xfrm>
                  <a:off x="8755531" y="5001588"/>
                  <a:ext cx="169670" cy="0"/>
                </a:xfrm>
                <a:prstGeom prst="line">
                  <a:avLst/>
                </a:prstGeom>
                <a:grpFill/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518" name="TextBox 1517"/>
              <p:cNvSpPr txBox="1"/>
              <p:nvPr/>
            </p:nvSpPr>
            <p:spPr>
              <a:xfrm>
                <a:off x="8383735" y="2840776"/>
                <a:ext cx="1494965" cy="3243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 b="1" dirty="0" smtClean="0">
                    <a:solidFill>
                      <a:srgbClr val="FFFF00"/>
                    </a:solidFill>
                  </a:rPr>
                  <a:t>REFINERY DELIVERY</a:t>
                </a:r>
                <a:endParaRPr lang="en-US" sz="700" b="1" dirty="0">
                  <a:solidFill>
                    <a:srgbClr val="FFFF00"/>
                  </a:solidFill>
                </a:endParaRPr>
              </a:p>
            </p:txBody>
          </p:sp>
        </p:grpSp>
        <p:grpSp>
          <p:nvGrpSpPr>
            <p:cNvPr id="1469" name="Group 1468"/>
            <p:cNvGrpSpPr/>
            <p:nvPr/>
          </p:nvGrpSpPr>
          <p:grpSpPr>
            <a:xfrm flipH="1">
              <a:off x="7480519" y="5342029"/>
              <a:ext cx="1323213" cy="244199"/>
              <a:chOff x="6112717" y="3386221"/>
              <a:chExt cx="1323213" cy="244199"/>
            </a:xfrm>
            <a:solidFill>
              <a:schemeClr val="bg1"/>
            </a:solidFill>
          </p:grpSpPr>
          <p:sp>
            <p:nvSpPr>
              <p:cNvPr id="1477" name="Rectangle 1476"/>
              <p:cNvSpPr/>
              <p:nvPr/>
            </p:nvSpPr>
            <p:spPr>
              <a:xfrm>
                <a:off x="6210665" y="3566136"/>
                <a:ext cx="1173625" cy="63066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78" name="Right Triangle 1477"/>
              <p:cNvSpPr/>
              <p:nvPr/>
            </p:nvSpPr>
            <p:spPr>
              <a:xfrm flipH="1" flipV="1">
                <a:off x="6112717" y="3548775"/>
                <a:ext cx="91598" cy="69934"/>
              </a:xfrm>
              <a:prstGeom prst="rt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79" name="Rectangle 1478"/>
              <p:cNvSpPr/>
              <p:nvPr/>
            </p:nvSpPr>
            <p:spPr>
              <a:xfrm>
                <a:off x="6185869" y="3548775"/>
                <a:ext cx="122678" cy="48980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0" name="Oval 1479"/>
              <p:cNvSpPr/>
              <p:nvPr/>
            </p:nvSpPr>
            <p:spPr>
              <a:xfrm flipV="1">
                <a:off x="7332649" y="3541026"/>
                <a:ext cx="103281" cy="8939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1" name="Rectangle 1480"/>
              <p:cNvSpPr/>
              <p:nvPr/>
            </p:nvSpPr>
            <p:spPr>
              <a:xfrm>
                <a:off x="7203122" y="3540004"/>
                <a:ext cx="232182" cy="45719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2" name="Rectangle 1481"/>
              <p:cNvSpPr/>
              <p:nvPr/>
            </p:nvSpPr>
            <p:spPr>
              <a:xfrm>
                <a:off x="7242882" y="3466245"/>
                <a:ext cx="107260" cy="102241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3" name="Parallelogram 1482"/>
              <p:cNvSpPr/>
              <p:nvPr/>
            </p:nvSpPr>
            <p:spPr>
              <a:xfrm flipH="1">
                <a:off x="7229073" y="3466245"/>
                <a:ext cx="78754" cy="45719"/>
              </a:xfrm>
              <a:prstGeom prst="parallelogram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4" name="Oval 1483"/>
              <p:cNvSpPr/>
              <p:nvPr/>
            </p:nvSpPr>
            <p:spPr>
              <a:xfrm>
                <a:off x="7245590" y="3422005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5" name="Rounded Rectangle 1484"/>
              <p:cNvSpPr/>
              <p:nvPr/>
            </p:nvSpPr>
            <p:spPr>
              <a:xfrm>
                <a:off x="6358890" y="3548775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6" name="Rounded Rectangle 1485"/>
              <p:cNvSpPr/>
              <p:nvPr/>
            </p:nvSpPr>
            <p:spPr>
              <a:xfrm>
                <a:off x="6463004" y="3548775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7" name="Rounded Rectangle 1486"/>
              <p:cNvSpPr/>
              <p:nvPr/>
            </p:nvSpPr>
            <p:spPr>
              <a:xfrm>
                <a:off x="6980782" y="3549142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8" name="Rounded Rectangle 1487"/>
              <p:cNvSpPr/>
              <p:nvPr/>
            </p:nvSpPr>
            <p:spPr>
              <a:xfrm>
                <a:off x="7084896" y="3549142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9" name="Rounded Rectangle 1488"/>
              <p:cNvSpPr/>
              <p:nvPr/>
            </p:nvSpPr>
            <p:spPr>
              <a:xfrm>
                <a:off x="6768420" y="3549142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90" name="Rounded Rectangle 1489"/>
              <p:cNvSpPr/>
              <p:nvPr/>
            </p:nvSpPr>
            <p:spPr>
              <a:xfrm>
                <a:off x="6872534" y="3549142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91" name="Rounded Rectangle 1490"/>
              <p:cNvSpPr/>
              <p:nvPr/>
            </p:nvSpPr>
            <p:spPr>
              <a:xfrm>
                <a:off x="6561815" y="3549142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492" name="Straight Connector 1491"/>
              <p:cNvCxnSpPr/>
              <p:nvPr/>
            </p:nvCxnSpPr>
            <p:spPr>
              <a:xfrm flipV="1">
                <a:off x="6693712" y="3512618"/>
                <a:ext cx="0" cy="9147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3" name="Straight Connector 1492"/>
              <p:cNvCxnSpPr/>
              <p:nvPr/>
            </p:nvCxnSpPr>
            <p:spPr>
              <a:xfrm flipV="1">
                <a:off x="6735955" y="3511964"/>
                <a:ext cx="0" cy="9147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4" name="Straight Connector 1493"/>
              <p:cNvCxnSpPr/>
              <p:nvPr/>
            </p:nvCxnSpPr>
            <p:spPr>
              <a:xfrm>
                <a:off x="6692031" y="3505408"/>
                <a:ext cx="39937" cy="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5" name="Straight Connector 1494"/>
              <p:cNvCxnSpPr/>
              <p:nvPr/>
            </p:nvCxnSpPr>
            <p:spPr>
              <a:xfrm>
                <a:off x="6692080" y="3526092"/>
                <a:ext cx="39937" cy="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6" name="Straight Connector 1495"/>
              <p:cNvCxnSpPr/>
              <p:nvPr/>
            </p:nvCxnSpPr>
            <p:spPr>
              <a:xfrm flipV="1">
                <a:off x="6705991" y="3527526"/>
                <a:ext cx="34355" cy="3850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7" name="Straight Connector 1496"/>
              <p:cNvCxnSpPr/>
              <p:nvPr/>
            </p:nvCxnSpPr>
            <p:spPr>
              <a:xfrm flipH="1" flipV="1">
                <a:off x="6697273" y="3529402"/>
                <a:ext cx="36200" cy="49181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8" name="Straight Connector 1497"/>
              <p:cNvCxnSpPr/>
              <p:nvPr/>
            </p:nvCxnSpPr>
            <p:spPr>
              <a:xfrm flipV="1">
                <a:off x="6776852" y="3534751"/>
                <a:ext cx="363380" cy="1129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9" name="Straight Connector 1498"/>
              <p:cNvCxnSpPr/>
              <p:nvPr/>
            </p:nvCxnSpPr>
            <p:spPr>
              <a:xfrm>
                <a:off x="6281893" y="3534828"/>
                <a:ext cx="381854" cy="2091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0" name="Straight Connector 1499"/>
              <p:cNvCxnSpPr/>
              <p:nvPr/>
            </p:nvCxnSpPr>
            <p:spPr>
              <a:xfrm flipV="1">
                <a:off x="6280733" y="3533547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1" name="Straight Connector 1500"/>
              <p:cNvCxnSpPr/>
              <p:nvPr/>
            </p:nvCxnSpPr>
            <p:spPr>
              <a:xfrm flipV="1">
                <a:off x="6412661" y="3536690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2" name="Straight Connector 1501"/>
              <p:cNvCxnSpPr/>
              <p:nvPr/>
            </p:nvCxnSpPr>
            <p:spPr>
              <a:xfrm flipV="1">
                <a:off x="6512761" y="3532442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3" name="Straight Connector 1502"/>
              <p:cNvCxnSpPr/>
              <p:nvPr/>
            </p:nvCxnSpPr>
            <p:spPr>
              <a:xfrm flipV="1">
                <a:off x="6618280" y="3532442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4" name="Straight Connector 1503"/>
              <p:cNvCxnSpPr/>
              <p:nvPr/>
            </p:nvCxnSpPr>
            <p:spPr>
              <a:xfrm flipV="1">
                <a:off x="6831185" y="3533350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5" name="Straight Connector 1504"/>
              <p:cNvCxnSpPr/>
              <p:nvPr/>
            </p:nvCxnSpPr>
            <p:spPr>
              <a:xfrm flipV="1">
                <a:off x="6923185" y="3533108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6" name="Straight Connector 1505"/>
              <p:cNvCxnSpPr/>
              <p:nvPr/>
            </p:nvCxnSpPr>
            <p:spPr>
              <a:xfrm flipV="1">
                <a:off x="7034553" y="3536677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7" name="Straight Connector 1506"/>
              <p:cNvCxnSpPr/>
              <p:nvPr/>
            </p:nvCxnSpPr>
            <p:spPr>
              <a:xfrm flipV="1">
                <a:off x="7138667" y="3532442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8" name="Straight Connector 1507"/>
              <p:cNvCxnSpPr/>
              <p:nvPr/>
            </p:nvCxnSpPr>
            <p:spPr>
              <a:xfrm flipV="1">
                <a:off x="6707298" y="3489104"/>
                <a:ext cx="0" cy="36988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9" name="Straight Connector 1508"/>
              <p:cNvCxnSpPr/>
              <p:nvPr/>
            </p:nvCxnSpPr>
            <p:spPr>
              <a:xfrm flipH="1" flipV="1">
                <a:off x="7297659" y="3386221"/>
                <a:ext cx="446" cy="223398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10" name="Parallelogram 1509"/>
              <p:cNvSpPr/>
              <p:nvPr/>
            </p:nvSpPr>
            <p:spPr>
              <a:xfrm>
                <a:off x="7343033" y="3483794"/>
                <a:ext cx="47607" cy="87090"/>
              </a:xfrm>
              <a:prstGeom prst="parallelogram">
                <a:avLst>
                  <a:gd name="adj" fmla="val 44719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511" name="Straight Connector 1510"/>
              <p:cNvCxnSpPr/>
              <p:nvPr/>
            </p:nvCxnSpPr>
            <p:spPr>
              <a:xfrm flipH="1" flipV="1">
                <a:off x="7300772" y="3423034"/>
                <a:ext cx="49370" cy="16463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2" name="Straight Connector 1511"/>
              <p:cNvCxnSpPr/>
              <p:nvPr/>
            </p:nvCxnSpPr>
            <p:spPr>
              <a:xfrm flipH="1">
                <a:off x="6725970" y="3537759"/>
                <a:ext cx="51407" cy="56534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3" name="Straight Connector 1512"/>
              <p:cNvCxnSpPr/>
              <p:nvPr/>
            </p:nvCxnSpPr>
            <p:spPr>
              <a:xfrm>
                <a:off x="6662996" y="3532720"/>
                <a:ext cx="40836" cy="4972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4" name="Straight Connector 1513"/>
              <p:cNvCxnSpPr/>
              <p:nvPr/>
            </p:nvCxnSpPr>
            <p:spPr>
              <a:xfrm>
                <a:off x="6669357" y="3549123"/>
                <a:ext cx="89455" cy="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15" name="Rounded Rectangle 1514"/>
              <p:cNvSpPr/>
              <p:nvPr/>
            </p:nvSpPr>
            <p:spPr>
              <a:xfrm>
                <a:off x="6241395" y="3545626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470" name="Group 1469"/>
            <p:cNvGrpSpPr/>
            <p:nvPr/>
          </p:nvGrpSpPr>
          <p:grpSpPr>
            <a:xfrm>
              <a:off x="6155497" y="5355985"/>
              <a:ext cx="1151197" cy="231700"/>
              <a:chOff x="5390853" y="2966385"/>
              <a:chExt cx="1010927" cy="203468"/>
            </a:xfrm>
            <a:solidFill>
              <a:schemeClr val="bg1"/>
            </a:solidFill>
          </p:grpSpPr>
          <p:sp>
            <p:nvSpPr>
              <p:cNvPr id="1471" name="Rectangle 1470"/>
              <p:cNvSpPr/>
              <p:nvPr/>
            </p:nvSpPr>
            <p:spPr>
              <a:xfrm>
                <a:off x="5390853" y="2978157"/>
                <a:ext cx="918892" cy="101974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72" name="Trapezoid 1471"/>
              <p:cNvSpPr/>
              <p:nvPr/>
            </p:nvSpPr>
            <p:spPr>
              <a:xfrm>
                <a:off x="5486583" y="2966386"/>
                <a:ext cx="72976" cy="203467"/>
              </a:xfrm>
              <a:prstGeom prst="trapezoid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73" name="Trapezoid 1472"/>
              <p:cNvSpPr/>
              <p:nvPr/>
            </p:nvSpPr>
            <p:spPr>
              <a:xfrm>
                <a:off x="5755977" y="2966385"/>
                <a:ext cx="72976" cy="203467"/>
              </a:xfrm>
              <a:prstGeom prst="trapezoid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74" name="Trapezoid 1473"/>
              <p:cNvSpPr/>
              <p:nvPr/>
            </p:nvSpPr>
            <p:spPr>
              <a:xfrm>
                <a:off x="6010260" y="2966385"/>
                <a:ext cx="72976" cy="203467"/>
              </a:xfrm>
              <a:prstGeom prst="trapezoid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75" name="Oval 1474"/>
              <p:cNvSpPr/>
              <p:nvPr/>
            </p:nvSpPr>
            <p:spPr>
              <a:xfrm>
                <a:off x="6262147" y="2978157"/>
                <a:ext cx="110661" cy="110661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76" name="Parallelogram 1475"/>
              <p:cNvSpPr/>
              <p:nvPr/>
            </p:nvSpPr>
            <p:spPr>
              <a:xfrm flipH="1">
                <a:off x="6275621" y="3023088"/>
                <a:ext cx="126159" cy="142844"/>
              </a:xfrm>
              <a:prstGeom prst="parallelogram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" name="TextBox 2">
            <a:hlinkClick r:id="rId2" action="ppaction://hlinksldjump"/>
          </p:cNvPr>
          <p:cNvSpPr txBox="1"/>
          <p:nvPr/>
        </p:nvSpPr>
        <p:spPr>
          <a:xfrm>
            <a:off x="783319" y="786809"/>
            <a:ext cx="40398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 smtClean="0"/>
              <a:t>Export Markets add additional complexity</a:t>
            </a:r>
            <a:endParaRPr lang="en-US" sz="1600" b="1" dirty="0"/>
          </a:p>
        </p:txBody>
      </p:sp>
      <p:sp>
        <p:nvSpPr>
          <p:cNvPr id="1668" name="TextBox 1667">
            <a:hlinkClick r:id="rId3" action="ppaction://hlinksldjump"/>
          </p:cNvPr>
          <p:cNvSpPr txBox="1"/>
          <p:nvPr/>
        </p:nvSpPr>
        <p:spPr>
          <a:xfrm>
            <a:off x="7269238" y="2189580"/>
            <a:ext cx="19975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i="1" smtClean="0">
                <a:solidFill>
                  <a:srgbClr val="0D67AD"/>
                </a:solidFill>
              </a:rPr>
              <a:t>Future</a:t>
            </a:r>
            <a:endParaRPr lang="en-US" sz="1600" b="1" i="1" dirty="0" smtClean="0">
              <a:solidFill>
                <a:srgbClr val="0D67AD"/>
              </a:solidFill>
            </a:endParaRPr>
          </a:p>
          <a:p>
            <a:pPr algn="ctr"/>
            <a:r>
              <a:rPr lang="en-US" sz="1600" b="1" i="1" dirty="0" smtClean="0">
                <a:solidFill>
                  <a:srgbClr val="0D67AD"/>
                </a:solidFill>
              </a:rPr>
              <a:t>Customer Base</a:t>
            </a:r>
          </a:p>
          <a:p>
            <a:pPr algn="ctr"/>
            <a:r>
              <a:rPr lang="en-US" sz="1600" b="1" i="1" dirty="0" smtClean="0">
                <a:solidFill>
                  <a:srgbClr val="0D67AD"/>
                </a:solidFill>
              </a:rPr>
              <a:t>Business</a:t>
            </a:r>
            <a:endParaRPr lang="en-US" sz="1600" b="1" i="1" dirty="0">
              <a:solidFill>
                <a:srgbClr val="0D67A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864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Rectangle 129"/>
          <p:cNvSpPr/>
          <p:nvPr/>
        </p:nvSpPr>
        <p:spPr>
          <a:xfrm>
            <a:off x="-19030" y="1109455"/>
            <a:ext cx="9172363" cy="4034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"/>
            <a:ext cx="7772400" cy="620202"/>
          </a:xfrm>
        </p:spPr>
        <p:txBody>
          <a:bodyPr/>
          <a:lstStyle/>
          <a:p>
            <a:r>
              <a:rPr lang="en-US" dirty="0" smtClean="0"/>
              <a:t>Tablet Apps and Logistics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11777"/>
            <a:ext cx="7772400" cy="334451"/>
          </a:xfrm>
        </p:spPr>
        <p:txBody>
          <a:bodyPr/>
          <a:lstStyle/>
          <a:p>
            <a:r>
              <a:rPr lang="en-US" sz="1600" dirty="0" smtClean="0"/>
              <a:t>Tablets and Apps are revolutionizing Crude and Refined Products Logistics</a:t>
            </a:r>
            <a:endParaRPr lang="en-US" sz="1600" dirty="0"/>
          </a:p>
        </p:txBody>
      </p:sp>
      <p:sp>
        <p:nvSpPr>
          <p:cNvPr id="4" name="Rounded Rectangle 3"/>
          <p:cNvSpPr/>
          <p:nvPr/>
        </p:nvSpPr>
        <p:spPr>
          <a:xfrm>
            <a:off x="4004382" y="2830244"/>
            <a:ext cx="570822" cy="629479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</a:rPr>
              <a:t>Truck</a:t>
            </a:r>
          </a:p>
          <a:p>
            <a:pPr algn="ctr"/>
            <a:r>
              <a:rPr lang="en-US" sz="1200" b="1" dirty="0" smtClean="0">
                <a:solidFill>
                  <a:schemeClr val="bg1"/>
                </a:solidFill>
              </a:rPr>
              <a:t>Tablet</a:t>
            </a:r>
            <a:endParaRPr lang="en-US" sz="1200" b="1" dirty="0">
              <a:solidFill>
                <a:schemeClr val="bg1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 flipH="1">
            <a:off x="1885751" y="1731261"/>
            <a:ext cx="1443721" cy="201943"/>
            <a:chOff x="1834938" y="1981200"/>
            <a:chExt cx="1443721" cy="269257"/>
          </a:xfrm>
        </p:grpSpPr>
        <p:sp>
          <p:nvSpPr>
            <p:cNvPr id="6" name="Freeform 5"/>
            <p:cNvSpPr/>
            <p:nvPr/>
          </p:nvSpPr>
          <p:spPr>
            <a:xfrm>
              <a:off x="1834938" y="2019300"/>
              <a:ext cx="300473" cy="200025"/>
            </a:xfrm>
            <a:custGeom>
              <a:avLst/>
              <a:gdLst>
                <a:gd name="connsiteX0" fmla="*/ 57150 w 481012"/>
                <a:gd name="connsiteY0" fmla="*/ 200025 h 442913"/>
                <a:gd name="connsiteX1" fmla="*/ 57150 w 481012"/>
                <a:gd name="connsiteY1" fmla="*/ 373857 h 442913"/>
                <a:gd name="connsiteX2" fmla="*/ 0 w 481012"/>
                <a:gd name="connsiteY2" fmla="*/ 373857 h 442913"/>
                <a:gd name="connsiteX3" fmla="*/ 0 w 481012"/>
                <a:gd name="connsiteY3" fmla="*/ 442913 h 442913"/>
                <a:gd name="connsiteX4" fmla="*/ 481012 w 481012"/>
                <a:gd name="connsiteY4" fmla="*/ 442913 h 442913"/>
                <a:gd name="connsiteX5" fmla="*/ 476250 w 481012"/>
                <a:gd name="connsiteY5" fmla="*/ 0 h 442913"/>
                <a:gd name="connsiteX6" fmla="*/ 247650 w 481012"/>
                <a:gd name="connsiteY6" fmla="*/ 2382 h 442913"/>
                <a:gd name="connsiteX7" fmla="*/ 285750 w 481012"/>
                <a:gd name="connsiteY7" fmla="*/ 16669 h 442913"/>
                <a:gd name="connsiteX8" fmla="*/ 242887 w 481012"/>
                <a:gd name="connsiteY8" fmla="*/ 133350 h 442913"/>
                <a:gd name="connsiteX9" fmla="*/ 88106 w 481012"/>
                <a:gd name="connsiteY9" fmla="*/ 157163 h 442913"/>
                <a:gd name="connsiteX10" fmla="*/ 57150 w 481012"/>
                <a:gd name="connsiteY10" fmla="*/ 200025 h 442913"/>
                <a:gd name="connsiteX0" fmla="*/ 57150 w 481012"/>
                <a:gd name="connsiteY0" fmla="*/ 200025 h 442913"/>
                <a:gd name="connsiteX1" fmla="*/ 57150 w 481012"/>
                <a:gd name="connsiteY1" fmla="*/ 373857 h 442913"/>
                <a:gd name="connsiteX2" fmla="*/ 21432 w 481012"/>
                <a:gd name="connsiteY2" fmla="*/ 373857 h 442913"/>
                <a:gd name="connsiteX3" fmla="*/ 0 w 481012"/>
                <a:gd name="connsiteY3" fmla="*/ 442913 h 442913"/>
                <a:gd name="connsiteX4" fmla="*/ 481012 w 481012"/>
                <a:gd name="connsiteY4" fmla="*/ 442913 h 442913"/>
                <a:gd name="connsiteX5" fmla="*/ 476250 w 481012"/>
                <a:gd name="connsiteY5" fmla="*/ 0 h 442913"/>
                <a:gd name="connsiteX6" fmla="*/ 247650 w 481012"/>
                <a:gd name="connsiteY6" fmla="*/ 2382 h 442913"/>
                <a:gd name="connsiteX7" fmla="*/ 285750 w 481012"/>
                <a:gd name="connsiteY7" fmla="*/ 16669 h 442913"/>
                <a:gd name="connsiteX8" fmla="*/ 242887 w 481012"/>
                <a:gd name="connsiteY8" fmla="*/ 133350 h 442913"/>
                <a:gd name="connsiteX9" fmla="*/ 88106 w 481012"/>
                <a:gd name="connsiteY9" fmla="*/ 157163 h 442913"/>
                <a:gd name="connsiteX10" fmla="*/ 57150 w 481012"/>
                <a:gd name="connsiteY10" fmla="*/ 200025 h 442913"/>
                <a:gd name="connsiteX0" fmla="*/ 38100 w 461962"/>
                <a:gd name="connsiteY0" fmla="*/ 200025 h 442913"/>
                <a:gd name="connsiteX1" fmla="*/ 38100 w 461962"/>
                <a:gd name="connsiteY1" fmla="*/ 373857 h 442913"/>
                <a:gd name="connsiteX2" fmla="*/ 2382 w 461962"/>
                <a:gd name="connsiteY2" fmla="*/ 373857 h 442913"/>
                <a:gd name="connsiteX3" fmla="*/ 0 w 461962"/>
                <a:gd name="connsiteY3" fmla="*/ 442913 h 442913"/>
                <a:gd name="connsiteX4" fmla="*/ 461962 w 461962"/>
                <a:gd name="connsiteY4" fmla="*/ 442913 h 442913"/>
                <a:gd name="connsiteX5" fmla="*/ 457200 w 461962"/>
                <a:gd name="connsiteY5" fmla="*/ 0 h 442913"/>
                <a:gd name="connsiteX6" fmla="*/ 228600 w 461962"/>
                <a:gd name="connsiteY6" fmla="*/ 2382 h 442913"/>
                <a:gd name="connsiteX7" fmla="*/ 266700 w 461962"/>
                <a:gd name="connsiteY7" fmla="*/ 16669 h 442913"/>
                <a:gd name="connsiteX8" fmla="*/ 223837 w 461962"/>
                <a:gd name="connsiteY8" fmla="*/ 133350 h 442913"/>
                <a:gd name="connsiteX9" fmla="*/ 69056 w 461962"/>
                <a:gd name="connsiteY9" fmla="*/ 157163 h 442913"/>
                <a:gd name="connsiteX10" fmla="*/ 38100 w 461962"/>
                <a:gd name="connsiteY10" fmla="*/ 200025 h 442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1962" h="442913">
                  <a:moveTo>
                    <a:pt x="38100" y="200025"/>
                  </a:moveTo>
                  <a:lnTo>
                    <a:pt x="38100" y="373857"/>
                  </a:lnTo>
                  <a:lnTo>
                    <a:pt x="2382" y="373857"/>
                  </a:lnTo>
                  <a:lnTo>
                    <a:pt x="0" y="442913"/>
                  </a:lnTo>
                  <a:lnTo>
                    <a:pt x="461962" y="442913"/>
                  </a:lnTo>
                  <a:cubicBezTo>
                    <a:pt x="460375" y="295275"/>
                    <a:pt x="458787" y="147638"/>
                    <a:pt x="457200" y="0"/>
                  </a:cubicBezTo>
                  <a:lnTo>
                    <a:pt x="228600" y="2382"/>
                  </a:lnTo>
                  <a:lnTo>
                    <a:pt x="266700" y="16669"/>
                  </a:lnTo>
                  <a:lnTo>
                    <a:pt x="223837" y="133350"/>
                  </a:lnTo>
                  <a:lnTo>
                    <a:pt x="69056" y="157163"/>
                  </a:lnTo>
                  <a:lnTo>
                    <a:pt x="38100" y="200025"/>
                  </a:lnTo>
                  <a:close/>
                </a:path>
              </a:pathLst>
            </a:cu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n w="3175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2028094" y="2177652"/>
              <a:ext cx="172478" cy="5476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Oval 7"/>
            <p:cNvSpPr/>
            <p:nvPr/>
          </p:nvSpPr>
          <p:spPr>
            <a:xfrm>
              <a:off x="1905370" y="2174257"/>
              <a:ext cx="76200" cy="76200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9" name="Straight Connector 8"/>
            <p:cNvCxnSpPr/>
            <p:nvPr/>
          </p:nvCxnSpPr>
          <p:spPr>
            <a:xfrm flipV="1">
              <a:off x="2148508" y="1981200"/>
              <a:ext cx="0" cy="20693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tangle 9"/>
            <p:cNvSpPr/>
            <p:nvPr/>
          </p:nvSpPr>
          <p:spPr>
            <a:xfrm>
              <a:off x="2292904" y="2004770"/>
              <a:ext cx="966626" cy="148946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457087" y="2138420"/>
              <a:ext cx="746150" cy="4571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Oval 11"/>
            <p:cNvSpPr/>
            <p:nvPr/>
          </p:nvSpPr>
          <p:spPr>
            <a:xfrm>
              <a:off x="2271766" y="2174257"/>
              <a:ext cx="76200" cy="76200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Oval 12"/>
            <p:cNvSpPr/>
            <p:nvPr/>
          </p:nvSpPr>
          <p:spPr>
            <a:xfrm>
              <a:off x="2380725" y="2174257"/>
              <a:ext cx="76200" cy="76200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101365" y="2172055"/>
              <a:ext cx="383882" cy="4571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2224546" y="2150861"/>
              <a:ext cx="260701" cy="54176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Oval 15"/>
            <p:cNvSpPr/>
            <p:nvPr/>
          </p:nvSpPr>
          <p:spPr>
            <a:xfrm>
              <a:off x="2995817" y="2174257"/>
              <a:ext cx="76200" cy="76200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Oval 16"/>
            <p:cNvSpPr/>
            <p:nvPr/>
          </p:nvSpPr>
          <p:spPr>
            <a:xfrm>
              <a:off x="3115796" y="2174257"/>
              <a:ext cx="76200" cy="76200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2971800" y="2141626"/>
              <a:ext cx="260701" cy="54176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3205210" y="2159317"/>
              <a:ext cx="73449" cy="4571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20" name="Straight Connector 19"/>
            <p:cNvCxnSpPr/>
            <p:nvPr/>
          </p:nvCxnSpPr>
          <p:spPr>
            <a:xfrm flipV="1">
              <a:off x="2804735" y="1983216"/>
              <a:ext cx="0" cy="20729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V="1">
              <a:off x="2755164" y="1983216"/>
              <a:ext cx="0" cy="20729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1"/>
            <p:cNvSpPr/>
            <p:nvPr/>
          </p:nvSpPr>
          <p:spPr>
            <a:xfrm>
              <a:off x="2742665" y="1995245"/>
              <a:ext cx="75530" cy="4571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23" name="Straight Connector 22"/>
            <p:cNvCxnSpPr/>
            <p:nvPr/>
          </p:nvCxnSpPr>
          <p:spPr>
            <a:xfrm>
              <a:off x="2712597" y="1990482"/>
              <a:ext cx="13566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/>
          <p:cNvGrpSpPr/>
          <p:nvPr/>
        </p:nvGrpSpPr>
        <p:grpSpPr>
          <a:xfrm>
            <a:off x="5457275" y="1606734"/>
            <a:ext cx="1335715" cy="326469"/>
            <a:chOff x="1966289" y="1905000"/>
            <a:chExt cx="1335715" cy="435292"/>
          </a:xfrm>
        </p:grpSpPr>
        <p:grpSp>
          <p:nvGrpSpPr>
            <p:cNvPr id="25" name="Group 24"/>
            <p:cNvGrpSpPr/>
            <p:nvPr/>
          </p:nvGrpSpPr>
          <p:grpSpPr>
            <a:xfrm>
              <a:off x="1966289" y="2275704"/>
              <a:ext cx="1335715" cy="64588"/>
              <a:chOff x="1966289" y="2286000"/>
              <a:chExt cx="1210426" cy="54292"/>
            </a:xfrm>
            <a:solidFill>
              <a:schemeClr val="tx1"/>
            </a:solidFill>
          </p:grpSpPr>
          <p:sp>
            <p:nvSpPr>
              <p:cNvPr id="37" name="Oval 36"/>
              <p:cNvSpPr/>
              <p:nvPr/>
            </p:nvSpPr>
            <p:spPr>
              <a:xfrm>
                <a:off x="2003351" y="2294573"/>
                <a:ext cx="45719" cy="45719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8" name="Oval 37"/>
              <p:cNvSpPr/>
              <p:nvPr/>
            </p:nvSpPr>
            <p:spPr>
              <a:xfrm>
                <a:off x="2079511" y="2294573"/>
                <a:ext cx="45719" cy="45719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9" name="Oval 38"/>
              <p:cNvSpPr/>
              <p:nvPr/>
            </p:nvSpPr>
            <p:spPr>
              <a:xfrm>
                <a:off x="3010394" y="2294573"/>
                <a:ext cx="45719" cy="45719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0" name="Oval 39"/>
              <p:cNvSpPr/>
              <p:nvPr/>
            </p:nvSpPr>
            <p:spPr>
              <a:xfrm>
                <a:off x="3086554" y="2294573"/>
                <a:ext cx="45719" cy="45719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41" name="Straight Connector 40"/>
              <p:cNvCxnSpPr/>
              <p:nvPr/>
            </p:nvCxnSpPr>
            <p:spPr>
              <a:xfrm>
                <a:off x="1966289" y="2286000"/>
                <a:ext cx="1210426" cy="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/>
              <p:cNvCxnSpPr>
                <a:stCxn id="38" idx="0"/>
                <a:endCxn id="39" idx="0"/>
              </p:cNvCxnSpPr>
              <p:nvPr/>
            </p:nvCxnSpPr>
            <p:spPr>
              <a:xfrm>
                <a:off x="2102371" y="2294573"/>
                <a:ext cx="930883" cy="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/>
              <p:cNvCxnSpPr/>
              <p:nvPr/>
            </p:nvCxnSpPr>
            <p:spPr>
              <a:xfrm>
                <a:off x="3028127" y="2299811"/>
                <a:ext cx="97368" cy="0"/>
              </a:xfrm>
              <a:prstGeom prst="line">
                <a:avLst/>
              </a:prstGeom>
              <a:grpFill/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/>
              <p:nvPr/>
            </p:nvCxnSpPr>
            <p:spPr>
              <a:xfrm>
                <a:off x="2018025" y="2303531"/>
                <a:ext cx="97368" cy="0"/>
              </a:xfrm>
              <a:prstGeom prst="line">
                <a:avLst/>
              </a:prstGeom>
              <a:grpFill/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Rectangle 25"/>
            <p:cNvSpPr/>
            <p:nvPr/>
          </p:nvSpPr>
          <p:spPr>
            <a:xfrm>
              <a:off x="2057637" y="1981200"/>
              <a:ext cx="1134121" cy="288550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Oval 26"/>
            <p:cNvSpPr/>
            <p:nvPr/>
          </p:nvSpPr>
          <p:spPr>
            <a:xfrm>
              <a:off x="3115559" y="1981200"/>
              <a:ext cx="152400" cy="288550"/>
            </a:xfrm>
            <a:prstGeom prst="ellipse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Oval 27"/>
            <p:cNvSpPr/>
            <p:nvPr/>
          </p:nvSpPr>
          <p:spPr>
            <a:xfrm>
              <a:off x="1993259" y="1981200"/>
              <a:ext cx="152400" cy="288550"/>
            </a:xfrm>
            <a:prstGeom prst="ellipse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29" name="Straight Connector 28"/>
            <p:cNvCxnSpPr/>
            <p:nvPr/>
          </p:nvCxnSpPr>
          <p:spPr>
            <a:xfrm flipV="1">
              <a:off x="2587794" y="1954006"/>
              <a:ext cx="0" cy="35909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flipV="1">
              <a:off x="2667000" y="1954006"/>
              <a:ext cx="0" cy="35909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Rectangle 30"/>
            <p:cNvSpPr/>
            <p:nvPr/>
          </p:nvSpPr>
          <p:spPr>
            <a:xfrm>
              <a:off x="2602715" y="1957768"/>
              <a:ext cx="45719" cy="76200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32" name="Straight Connector 31"/>
            <p:cNvCxnSpPr/>
            <p:nvPr/>
          </p:nvCxnSpPr>
          <p:spPr>
            <a:xfrm>
              <a:off x="2554182" y="1905000"/>
              <a:ext cx="14513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2697764" y="1905000"/>
              <a:ext cx="0" cy="2286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2557508" y="1905000"/>
              <a:ext cx="0" cy="2286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flipV="1">
              <a:off x="3302004" y="2133600"/>
              <a:ext cx="0" cy="14210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flipV="1">
              <a:off x="1966289" y="2125475"/>
              <a:ext cx="0" cy="15022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oup 44"/>
          <p:cNvGrpSpPr/>
          <p:nvPr/>
        </p:nvGrpSpPr>
        <p:grpSpPr>
          <a:xfrm>
            <a:off x="107087" y="1480510"/>
            <a:ext cx="702619" cy="452693"/>
            <a:chOff x="6477000" y="2600638"/>
            <a:chExt cx="990600" cy="850983"/>
          </a:xfrm>
        </p:grpSpPr>
        <p:sp>
          <p:nvSpPr>
            <p:cNvPr id="46" name="Rectangle 45"/>
            <p:cNvSpPr/>
            <p:nvPr/>
          </p:nvSpPr>
          <p:spPr>
            <a:xfrm>
              <a:off x="6477000" y="3405902"/>
              <a:ext cx="990600" cy="4571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47" name="Straight Connector 46"/>
            <p:cNvCxnSpPr/>
            <p:nvPr/>
          </p:nvCxnSpPr>
          <p:spPr>
            <a:xfrm flipV="1">
              <a:off x="6781800" y="2797732"/>
              <a:ext cx="76200" cy="63102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flipH="1" flipV="1">
              <a:off x="6896100" y="2797731"/>
              <a:ext cx="76200" cy="60817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>
              <a:off x="6819900" y="3115204"/>
              <a:ext cx="123302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Freeform 49"/>
            <p:cNvSpPr/>
            <p:nvPr/>
          </p:nvSpPr>
          <p:spPr>
            <a:xfrm>
              <a:off x="6533470" y="2600638"/>
              <a:ext cx="191860" cy="394184"/>
            </a:xfrm>
            <a:custGeom>
              <a:avLst/>
              <a:gdLst>
                <a:gd name="connsiteX0" fmla="*/ 90435 w 276330"/>
                <a:gd name="connsiteY0" fmla="*/ 492369 h 567732"/>
                <a:gd name="connsiteX1" fmla="*/ 276330 w 276330"/>
                <a:gd name="connsiteY1" fmla="*/ 10048 h 567732"/>
                <a:gd name="connsiteX2" fmla="*/ 200967 w 276330"/>
                <a:gd name="connsiteY2" fmla="*/ 0 h 567732"/>
                <a:gd name="connsiteX3" fmla="*/ 135653 w 276330"/>
                <a:gd name="connsiteY3" fmla="*/ 15072 h 567732"/>
                <a:gd name="connsiteX4" fmla="*/ 75363 w 276330"/>
                <a:gd name="connsiteY4" fmla="*/ 55266 h 567732"/>
                <a:gd name="connsiteX5" fmla="*/ 40193 w 276330"/>
                <a:gd name="connsiteY5" fmla="*/ 115556 h 567732"/>
                <a:gd name="connsiteX6" fmla="*/ 15073 w 276330"/>
                <a:gd name="connsiteY6" fmla="*/ 185894 h 567732"/>
                <a:gd name="connsiteX7" fmla="*/ 0 w 276330"/>
                <a:gd name="connsiteY7" fmla="*/ 432079 h 567732"/>
                <a:gd name="connsiteX8" fmla="*/ 0 w 276330"/>
                <a:gd name="connsiteY8" fmla="*/ 542611 h 567732"/>
                <a:gd name="connsiteX9" fmla="*/ 0 w 276330"/>
                <a:gd name="connsiteY9" fmla="*/ 542611 h 567732"/>
                <a:gd name="connsiteX10" fmla="*/ 30145 w 276330"/>
                <a:gd name="connsiteY10" fmla="*/ 567732 h 567732"/>
                <a:gd name="connsiteX11" fmla="*/ 65314 w 276330"/>
                <a:gd name="connsiteY11" fmla="*/ 547635 h 567732"/>
                <a:gd name="connsiteX12" fmla="*/ 90435 w 276330"/>
                <a:gd name="connsiteY12" fmla="*/ 492369 h 567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6330" h="567732">
                  <a:moveTo>
                    <a:pt x="90435" y="492369"/>
                  </a:moveTo>
                  <a:lnTo>
                    <a:pt x="276330" y="10048"/>
                  </a:lnTo>
                  <a:lnTo>
                    <a:pt x="200967" y="0"/>
                  </a:lnTo>
                  <a:lnTo>
                    <a:pt x="135653" y="15072"/>
                  </a:lnTo>
                  <a:lnTo>
                    <a:pt x="75363" y="55266"/>
                  </a:lnTo>
                  <a:lnTo>
                    <a:pt x="40193" y="115556"/>
                  </a:lnTo>
                  <a:lnTo>
                    <a:pt x="15073" y="185894"/>
                  </a:lnTo>
                  <a:lnTo>
                    <a:pt x="0" y="432079"/>
                  </a:lnTo>
                  <a:lnTo>
                    <a:pt x="0" y="542611"/>
                  </a:lnTo>
                  <a:lnTo>
                    <a:pt x="0" y="542611"/>
                  </a:lnTo>
                  <a:lnTo>
                    <a:pt x="30145" y="567732"/>
                  </a:lnTo>
                  <a:lnTo>
                    <a:pt x="65314" y="547635"/>
                  </a:lnTo>
                  <a:lnTo>
                    <a:pt x="90435" y="492369"/>
                  </a:lnTo>
                  <a:close/>
                </a:path>
              </a:pathLst>
            </a:cu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51" name="Straight Connector 50"/>
            <p:cNvCxnSpPr/>
            <p:nvPr/>
          </p:nvCxnSpPr>
          <p:spPr>
            <a:xfrm>
              <a:off x="6629400" y="2750128"/>
              <a:ext cx="685800" cy="25279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Rectangle 51"/>
            <p:cNvSpPr/>
            <p:nvPr/>
          </p:nvSpPr>
          <p:spPr>
            <a:xfrm>
              <a:off x="6855152" y="2808207"/>
              <a:ext cx="45719" cy="4571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53" name="Straight Connector 52"/>
            <p:cNvCxnSpPr/>
            <p:nvPr/>
          </p:nvCxnSpPr>
          <p:spPr>
            <a:xfrm>
              <a:off x="6553200" y="2966989"/>
              <a:ext cx="0" cy="4093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flipV="1">
              <a:off x="6553200" y="3347384"/>
              <a:ext cx="0" cy="762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5" name="Group 54"/>
            <p:cNvGrpSpPr/>
            <p:nvPr/>
          </p:nvGrpSpPr>
          <p:grpSpPr>
            <a:xfrm>
              <a:off x="7200481" y="3283023"/>
              <a:ext cx="229437" cy="83819"/>
              <a:chOff x="5410200" y="4495800"/>
              <a:chExt cx="229437" cy="83819"/>
            </a:xfrm>
            <a:solidFill>
              <a:schemeClr val="tx1"/>
            </a:solidFill>
          </p:grpSpPr>
          <p:sp>
            <p:nvSpPr>
              <p:cNvPr id="62" name="Rectangle 61"/>
              <p:cNvSpPr/>
              <p:nvPr/>
            </p:nvSpPr>
            <p:spPr>
              <a:xfrm>
                <a:off x="5410200" y="4495800"/>
                <a:ext cx="228600" cy="45719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3" name="Oval 62"/>
              <p:cNvSpPr/>
              <p:nvPr/>
            </p:nvSpPr>
            <p:spPr>
              <a:xfrm>
                <a:off x="5411037" y="4503419"/>
                <a:ext cx="228600" cy="76200"/>
              </a:xfrm>
              <a:prstGeom prst="ellipse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56" name="Rectangle 55"/>
            <p:cNvSpPr/>
            <p:nvPr/>
          </p:nvSpPr>
          <p:spPr>
            <a:xfrm>
              <a:off x="7291921" y="3128718"/>
              <a:ext cx="45719" cy="63707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57" name="Straight Connector 56"/>
            <p:cNvCxnSpPr>
              <a:stCxn id="56" idx="0"/>
            </p:cNvCxnSpPr>
            <p:nvPr/>
          </p:nvCxnSpPr>
          <p:spPr>
            <a:xfrm flipV="1">
              <a:off x="7314781" y="3002925"/>
              <a:ext cx="419" cy="12579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7314780" y="3163961"/>
              <a:ext cx="0" cy="13448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Isosceles Triangle 58"/>
            <p:cNvSpPr/>
            <p:nvPr/>
          </p:nvSpPr>
          <p:spPr>
            <a:xfrm>
              <a:off x="7240004" y="3223076"/>
              <a:ext cx="149552" cy="182826"/>
            </a:xfrm>
            <a:prstGeom prst="triangle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Rectangle 59"/>
            <p:cNvSpPr/>
            <p:nvPr/>
          </p:nvSpPr>
          <p:spPr>
            <a:xfrm>
              <a:off x="7162800" y="3265757"/>
              <a:ext cx="190416" cy="130838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Rectangle 60"/>
            <p:cNvSpPr/>
            <p:nvPr/>
          </p:nvSpPr>
          <p:spPr>
            <a:xfrm>
              <a:off x="7124574" y="3310911"/>
              <a:ext cx="190416" cy="6541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7411159" y="1353305"/>
            <a:ext cx="1681052" cy="579898"/>
            <a:chOff x="5638800" y="1656710"/>
            <a:chExt cx="2362200" cy="1086490"/>
          </a:xfrm>
        </p:grpSpPr>
        <p:grpSp>
          <p:nvGrpSpPr>
            <p:cNvPr id="65" name="Group 64"/>
            <p:cNvGrpSpPr/>
            <p:nvPr/>
          </p:nvGrpSpPr>
          <p:grpSpPr>
            <a:xfrm>
              <a:off x="5638800" y="1656710"/>
              <a:ext cx="1371600" cy="1068346"/>
              <a:chOff x="3588452" y="1524000"/>
              <a:chExt cx="1371600" cy="1163596"/>
            </a:xfrm>
          </p:grpSpPr>
          <p:sp>
            <p:nvSpPr>
              <p:cNvPr id="73" name="Rectangle 72"/>
              <p:cNvSpPr/>
              <p:nvPr/>
            </p:nvSpPr>
            <p:spPr>
              <a:xfrm>
                <a:off x="3765783" y="1600200"/>
                <a:ext cx="1194269" cy="1087396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4" name="Rectangle 73"/>
              <p:cNvSpPr/>
              <p:nvPr/>
            </p:nvSpPr>
            <p:spPr>
              <a:xfrm>
                <a:off x="3657600" y="2514600"/>
                <a:ext cx="108183" cy="45719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75" name="Straight Connector 74"/>
              <p:cNvCxnSpPr>
                <a:stCxn id="74" idx="0"/>
              </p:cNvCxnSpPr>
              <p:nvPr/>
            </p:nvCxnSpPr>
            <p:spPr>
              <a:xfrm flipV="1">
                <a:off x="3711692" y="1600200"/>
                <a:ext cx="0" cy="9144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/>
              <p:cNvCxnSpPr/>
              <p:nvPr/>
            </p:nvCxnSpPr>
            <p:spPr>
              <a:xfrm flipV="1">
                <a:off x="3711691" y="1524000"/>
                <a:ext cx="40632" cy="762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/>
              <p:cNvCxnSpPr>
                <a:endCxn id="78" idx="0"/>
              </p:cNvCxnSpPr>
              <p:nvPr/>
            </p:nvCxnSpPr>
            <p:spPr>
              <a:xfrm>
                <a:off x="3752323" y="1524000"/>
                <a:ext cx="674329" cy="381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8" name="Rectangle 77"/>
              <p:cNvSpPr/>
              <p:nvPr/>
            </p:nvSpPr>
            <p:spPr>
              <a:xfrm>
                <a:off x="4350452" y="1562100"/>
                <a:ext cx="152400" cy="11430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79" name="Straight Connector 78"/>
              <p:cNvCxnSpPr/>
              <p:nvPr/>
            </p:nvCxnSpPr>
            <p:spPr>
              <a:xfrm>
                <a:off x="3588452" y="2555081"/>
                <a:ext cx="228600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6" name="Rectangle 65"/>
            <p:cNvSpPr/>
            <p:nvPr/>
          </p:nvSpPr>
          <p:spPr>
            <a:xfrm>
              <a:off x="7391400" y="2426265"/>
              <a:ext cx="609600" cy="90794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Snip Single Corner Rectangle 66"/>
            <p:cNvSpPr/>
            <p:nvPr/>
          </p:nvSpPr>
          <p:spPr>
            <a:xfrm flipH="1">
              <a:off x="7200896" y="2402213"/>
              <a:ext cx="266704" cy="340987"/>
            </a:xfrm>
            <a:prstGeom prst="snip1Rect">
              <a:avLst>
                <a:gd name="adj" fmla="val 50000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Rectangle 67"/>
            <p:cNvSpPr/>
            <p:nvPr/>
          </p:nvSpPr>
          <p:spPr>
            <a:xfrm>
              <a:off x="6974773" y="2504523"/>
              <a:ext cx="76200" cy="152400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Rectangle 68"/>
            <p:cNvSpPr/>
            <p:nvPr/>
          </p:nvSpPr>
          <p:spPr>
            <a:xfrm>
              <a:off x="6955723" y="2560771"/>
              <a:ext cx="342889" cy="4571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Rectangle 69"/>
            <p:cNvSpPr/>
            <p:nvPr/>
          </p:nvSpPr>
          <p:spPr>
            <a:xfrm>
              <a:off x="7162800" y="2517058"/>
              <a:ext cx="76200" cy="152400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" name="Rectangle 70"/>
            <p:cNvSpPr/>
            <p:nvPr/>
          </p:nvSpPr>
          <p:spPr>
            <a:xfrm>
              <a:off x="7775719" y="2375038"/>
              <a:ext cx="45719" cy="3048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2" name="Snip Same Side Corner Rectangle 71"/>
            <p:cNvSpPr/>
            <p:nvPr/>
          </p:nvSpPr>
          <p:spPr>
            <a:xfrm>
              <a:off x="7696200" y="2590800"/>
              <a:ext cx="204755" cy="152400"/>
            </a:xfrm>
            <a:prstGeom prst="snip2SameRect">
              <a:avLst>
                <a:gd name="adj1" fmla="val 44167"/>
                <a:gd name="adj2" fmla="val 0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80" name="Group 79"/>
          <p:cNvGrpSpPr/>
          <p:nvPr/>
        </p:nvGrpSpPr>
        <p:grpSpPr>
          <a:xfrm flipH="1">
            <a:off x="4427946" y="1533153"/>
            <a:ext cx="605716" cy="400050"/>
            <a:chOff x="1752600" y="4267200"/>
            <a:chExt cx="605716" cy="533400"/>
          </a:xfrm>
        </p:grpSpPr>
        <p:cxnSp>
          <p:nvCxnSpPr>
            <p:cNvPr id="81" name="Straight Connector 80"/>
            <p:cNvCxnSpPr/>
            <p:nvPr/>
          </p:nvCxnSpPr>
          <p:spPr>
            <a:xfrm flipV="1">
              <a:off x="1930090" y="4267200"/>
              <a:ext cx="0" cy="2286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>
              <a:stCxn id="88" idx="3"/>
            </p:cNvCxnSpPr>
            <p:nvPr/>
          </p:nvCxnSpPr>
          <p:spPr>
            <a:xfrm>
              <a:off x="1926779" y="4343400"/>
              <a:ext cx="43153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>
              <a:off x="1926778" y="4305300"/>
              <a:ext cx="431538" cy="381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>
              <a:off x="2353119" y="4343400"/>
              <a:ext cx="0" cy="4571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Rectangle 84"/>
            <p:cNvSpPr/>
            <p:nvPr/>
          </p:nvSpPr>
          <p:spPr>
            <a:xfrm>
              <a:off x="1913142" y="4267200"/>
              <a:ext cx="45719" cy="106681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6" name="Rectangle 85"/>
            <p:cNvSpPr/>
            <p:nvPr/>
          </p:nvSpPr>
          <p:spPr>
            <a:xfrm>
              <a:off x="1752600" y="4343400"/>
              <a:ext cx="45719" cy="457200"/>
            </a:xfrm>
            <a:prstGeom prst="rect">
              <a:avLst/>
            </a:prstGeom>
            <a:pattFill prst="openDmnd">
              <a:fgClr>
                <a:schemeClr val="tx1"/>
              </a:fgClr>
              <a:bgClr>
                <a:schemeClr val="bg1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7" name="Rectangle 86"/>
            <p:cNvSpPr/>
            <p:nvPr/>
          </p:nvSpPr>
          <p:spPr>
            <a:xfrm>
              <a:off x="2055234" y="4343400"/>
              <a:ext cx="45719" cy="457200"/>
            </a:xfrm>
            <a:prstGeom prst="rect">
              <a:avLst/>
            </a:prstGeom>
            <a:pattFill prst="openDmnd">
              <a:fgClr>
                <a:schemeClr val="tx1"/>
              </a:fgClr>
              <a:bgClr>
                <a:schemeClr val="bg1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8" name="Rectangle 87"/>
            <p:cNvSpPr/>
            <p:nvPr/>
          </p:nvSpPr>
          <p:spPr>
            <a:xfrm rot="16200000">
              <a:off x="1903919" y="4192083"/>
              <a:ext cx="45719" cy="348353"/>
            </a:xfrm>
            <a:prstGeom prst="rect">
              <a:avLst/>
            </a:prstGeom>
            <a:pattFill prst="openDmnd">
              <a:fgClr>
                <a:schemeClr val="tx1"/>
              </a:fgClr>
              <a:bgClr>
                <a:schemeClr val="bg1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89" name="TextBox 88"/>
          <p:cNvSpPr txBox="1"/>
          <p:nvPr/>
        </p:nvSpPr>
        <p:spPr>
          <a:xfrm>
            <a:off x="51313" y="1892982"/>
            <a:ext cx="71846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 smtClean="0"/>
              <a:t>Wellhead</a:t>
            </a:r>
            <a:endParaRPr lang="en-US" sz="1050" b="1" dirty="0"/>
          </a:p>
        </p:txBody>
      </p:sp>
      <p:sp>
        <p:nvSpPr>
          <p:cNvPr id="90" name="TextBox 89"/>
          <p:cNvSpPr txBox="1"/>
          <p:nvPr/>
        </p:nvSpPr>
        <p:spPr>
          <a:xfrm>
            <a:off x="2182109" y="1892982"/>
            <a:ext cx="71205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 smtClean="0"/>
              <a:t>Truck Leg</a:t>
            </a:r>
            <a:endParaRPr lang="en-US" sz="1050" b="1" dirty="0"/>
          </a:p>
        </p:txBody>
      </p:sp>
      <p:sp>
        <p:nvSpPr>
          <p:cNvPr id="91" name="TextBox 90"/>
          <p:cNvSpPr txBox="1"/>
          <p:nvPr/>
        </p:nvSpPr>
        <p:spPr>
          <a:xfrm>
            <a:off x="4193863" y="1892982"/>
            <a:ext cx="83708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 smtClean="0"/>
              <a:t>Staging Site</a:t>
            </a:r>
            <a:endParaRPr lang="en-US" sz="1050" b="1" dirty="0"/>
          </a:p>
        </p:txBody>
      </p:sp>
      <p:sp>
        <p:nvSpPr>
          <p:cNvPr id="92" name="TextBox 91"/>
          <p:cNvSpPr txBox="1"/>
          <p:nvPr/>
        </p:nvSpPr>
        <p:spPr>
          <a:xfrm>
            <a:off x="5758453" y="1892982"/>
            <a:ext cx="61266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 smtClean="0"/>
              <a:t>Rail Leg</a:t>
            </a:r>
            <a:endParaRPr lang="en-US" sz="1050" b="1" dirty="0"/>
          </a:p>
        </p:txBody>
      </p:sp>
      <p:sp>
        <p:nvSpPr>
          <p:cNvPr id="93" name="TextBox 92"/>
          <p:cNvSpPr txBox="1"/>
          <p:nvPr/>
        </p:nvSpPr>
        <p:spPr>
          <a:xfrm>
            <a:off x="7920342" y="1892982"/>
            <a:ext cx="58541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 smtClean="0"/>
              <a:t>Station</a:t>
            </a:r>
            <a:endParaRPr lang="en-US" sz="1050" b="1" dirty="0"/>
          </a:p>
        </p:txBody>
      </p:sp>
      <p:sp>
        <p:nvSpPr>
          <p:cNvPr id="94" name="Rounded Rectangle 93"/>
          <p:cNvSpPr/>
          <p:nvPr/>
        </p:nvSpPr>
        <p:spPr>
          <a:xfrm>
            <a:off x="4693458" y="2836868"/>
            <a:ext cx="1032364" cy="609883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</a:rPr>
              <a:t>Station</a:t>
            </a:r>
          </a:p>
          <a:p>
            <a:pPr algn="ctr"/>
            <a:r>
              <a:rPr lang="en-US" sz="1200" b="1" dirty="0" smtClean="0">
                <a:solidFill>
                  <a:schemeClr val="bg1"/>
                </a:solidFill>
              </a:rPr>
              <a:t>Tablet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95" name="Rounded Rectangle 94"/>
          <p:cNvSpPr/>
          <p:nvPr/>
        </p:nvSpPr>
        <p:spPr>
          <a:xfrm>
            <a:off x="7680255" y="2845077"/>
            <a:ext cx="1032364" cy="609883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</a:rPr>
              <a:t>Station</a:t>
            </a:r>
          </a:p>
          <a:p>
            <a:pPr algn="ctr"/>
            <a:r>
              <a:rPr lang="en-US" sz="1200" b="1" dirty="0" smtClean="0">
                <a:solidFill>
                  <a:schemeClr val="bg1"/>
                </a:solidFill>
              </a:rPr>
              <a:t>Tablet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96" name="Rounded Rectangle 95"/>
          <p:cNvSpPr/>
          <p:nvPr/>
        </p:nvSpPr>
        <p:spPr>
          <a:xfrm>
            <a:off x="304027" y="2832486"/>
            <a:ext cx="570822" cy="629479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</a:rPr>
              <a:t>Truck</a:t>
            </a:r>
          </a:p>
          <a:p>
            <a:pPr algn="ctr"/>
            <a:r>
              <a:rPr lang="en-US" sz="1200" b="1" dirty="0" smtClean="0">
                <a:solidFill>
                  <a:schemeClr val="bg1"/>
                </a:solidFill>
              </a:rPr>
              <a:t>Tablet</a:t>
            </a:r>
          </a:p>
        </p:txBody>
      </p:sp>
      <p:grpSp>
        <p:nvGrpSpPr>
          <p:cNvPr id="97" name="Group 96"/>
          <p:cNvGrpSpPr/>
          <p:nvPr/>
        </p:nvGrpSpPr>
        <p:grpSpPr>
          <a:xfrm>
            <a:off x="921539" y="2891681"/>
            <a:ext cx="3025653" cy="589992"/>
            <a:chOff x="1125556" y="3269590"/>
            <a:chExt cx="2821635" cy="786656"/>
          </a:xfrm>
        </p:grpSpPr>
        <p:sp>
          <p:nvSpPr>
            <p:cNvPr id="98" name="Pentagon 97"/>
            <p:cNvSpPr/>
            <p:nvPr/>
          </p:nvSpPr>
          <p:spPr>
            <a:xfrm>
              <a:off x="1143000" y="3269590"/>
              <a:ext cx="2804191" cy="721192"/>
            </a:xfrm>
            <a:prstGeom prst="homePlate">
              <a:avLst>
                <a:gd name="adj" fmla="val 36716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b="1" dirty="0" smtClean="0">
                  <a:solidFill>
                    <a:schemeClr val="tx1"/>
                  </a:solidFill>
                </a:rPr>
                <a:t>Real   Time   Tracking</a:t>
              </a:r>
            </a:p>
            <a:p>
              <a:pPr algn="ctr"/>
              <a:endParaRPr lang="en-US" sz="1100" b="1" dirty="0" smtClean="0">
                <a:solidFill>
                  <a:schemeClr val="tx1"/>
                </a:solidFill>
              </a:endParaRPr>
            </a:p>
            <a:p>
              <a:pPr algn="ctr"/>
              <a:endParaRPr lang="en-US" sz="1100" b="1" dirty="0">
                <a:solidFill>
                  <a:schemeClr val="tx1"/>
                </a:solidFill>
              </a:endParaRPr>
            </a:p>
            <a:p>
              <a:pPr algn="ctr"/>
              <a:endParaRPr lang="en-US" sz="1100" b="1" dirty="0">
                <a:solidFill>
                  <a:schemeClr val="tx1"/>
                </a:solidFill>
              </a:endParaRPr>
            </a:p>
          </p:txBody>
        </p:sp>
        <p:grpSp>
          <p:nvGrpSpPr>
            <p:cNvPr id="99" name="Group 98"/>
            <p:cNvGrpSpPr/>
            <p:nvPr/>
          </p:nvGrpSpPr>
          <p:grpSpPr>
            <a:xfrm>
              <a:off x="1125556" y="3486150"/>
              <a:ext cx="2716194" cy="570096"/>
              <a:chOff x="1131088" y="4676741"/>
              <a:chExt cx="2716194" cy="570096"/>
            </a:xfrm>
          </p:grpSpPr>
          <p:sp>
            <p:nvSpPr>
              <p:cNvPr id="100" name="TextBox 99"/>
              <p:cNvSpPr txBox="1"/>
              <p:nvPr/>
            </p:nvSpPr>
            <p:spPr>
              <a:xfrm>
                <a:off x="1131088" y="4959579"/>
                <a:ext cx="463723" cy="2872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b="1" dirty="0" smtClean="0"/>
                  <a:t>Lease 1</a:t>
                </a:r>
                <a:endParaRPr lang="en-US" sz="800" b="1" dirty="0"/>
              </a:p>
            </p:txBody>
          </p:sp>
          <p:sp>
            <p:nvSpPr>
              <p:cNvPr id="101" name="TextBox 100"/>
              <p:cNvSpPr txBox="1"/>
              <p:nvPr/>
            </p:nvSpPr>
            <p:spPr>
              <a:xfrm>
                <a:off x="3106622" y="4756378"/>
                <a:ext cx="535478" cy="28725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b="1" dirty="0" smtClean="0"/>
                  <a:t>Station A</a:t>
                </a:r>
                <a:endParaRPr lang="en-US" sz="800" b="1" dirty="0"/>
              </a:p>
            </p:txBody>
          </p:sp>
          <p:cxnSp>
            <p:nvCxnSpPr>
              <p:cNvPr id="102" name="Straight Connector 101"/>
              <p:cNvCxnSpPr/>
              <p:nvPr/>
            </p:nvCxnSpPr>
            <p:spPr>
              <a:xfrm>
                <a:off x="1243782" y="4749572"/>
                <a:ext cx="2603500" cy="60519"/>
              </a:xfrm>
              <a:prstGeom prst="line">
                <a:avLst/>
              </a:prstGeom>
              <a:ln w="38100" cmpd="dbl">
                <a:solidFill>
                  <a:srgbClr val="7F7F7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102"/>
              <p:cNvCxnSpPr/>
              <p:nvPr/>
            </p:nvCxnSpPr>
            <p:spPr>
              <a:xfrm flipV="1">
                <a:off x="2139950" y="4676741"/>
                <a:ext cx="0" cy="454059"/>
              </a:xfrm>
              <a:prstGeom prst="line">
                <a:avLst/>
              </a:prstGeom>
              <a:ln w="38100" cmpd="dbl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Straight Connector 103"/>
              <p:cNvCxnSpPr/>
              <p:nvPr/>
            </p:nvCxnSpPr>
            <p:spPr>
              <a:xfrm flipH="1">
                <a:off x="1816101" y="4908550"/>
                <a:ext cx="316048" cy="0"/>
              </a:xfrm>
              <a:prstGeom prst="line">
                <a:avLst/>
              </a:prstGeom>
              <a:ln>
                <a:solidFill>
                  <a:srgbClr val="7F7F7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104"/>
              <p:cNvCxnSpPr/>
              <p:nvPr/>
            </p:nvCxnSpPr>
            <p:spPr>
              <a:xfrm flipV="1">
                <a:off x="1816101" y="4908550"/>
                <a:ext cx="673" cy="222250"/>
              </a:xfrm>
              <a:prstGeom prst="line">
                <a:avLst/>
              </a:prstGeom>
              <a:ln>
                <a:solidFill>
                  <a:srgbClr val="7F7F7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105"/>
              <p:cNvCxnSpPr/>
              <p:nvPr/>
            </p:nvCxnSpPr>
            <p:spPr>
              <a:xfrm>
                <a:off x="1612900" y="5067301"/>
                <a:ext cx="196850" cy="0"/>
              </a:xfrm>
              <a:prstGeom prst="line">
                <a:avLst/>
              </a:prstGeom>
              <a:ln>
                <a:solidFill>
                  <a:srgbClr val="7F7F7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Straight Connector 106"/>
              <p:cNvCxnSpPr/>
              <p:nvPr/>
            </p:nvCxnSpPr>
            <p:spPr>
              <a:xfrm flipV="1">
                <a:off x="3683129" y="4749572"/>
                <a:ext cx="673" cy="317729"/>
              </a:xfrm>
              <a:prstGeom prst="line">
                <a:avLst/>
              </a:prstGeom>
              <a:ln>
                <a:solidFill>
                  <a:srgbClr val="7F7F7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Straight Connector 107"/>
              <p:cNvCxnSpPr/>
              <p:nvPr/>
            </p:nvCxnSpPr>
            <p:spPr>
              <a:xfrm flipH="1">
                <a:off x="3199479" y="5067301"/>
                <a:ext cx="571115" cy="0"/>
              </a:xfrm>
              <a:prstGeom prst="line">
                <a:avLst/>
              </a:prstGeom>
              <a:ln>
                <a:solidFill>
                  <a:srgbClr val="7F7F7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Straight Connector 108"/>
              <p:cNvCxnSpPr/>
              <p:nvPr/>
            </p:nvCxnSpPr>
            <p:spPr>
              <a:xfrm flipV="1">
                <a:off x="3420202" y="4933496"/>
                <a:ext cx="673" cy="133805"/>
              </a:xfrm>
              <a:prstGeom prst="line">
                <a:avLst/>
              </a:prstGeom>
              <a:ln>
                <a:solidFill>
                  <a:srgbClr val="7F7F7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0" name="Freeform 109"/>
              <p:cNvSpPr/>
              <p:nvPr/>
            </p:nvSpPr>
            <p:spPr>
              <a:xfrm>
                <a:off x="1622681" y="4761761"/>
                <a:ext cx="2067612" cy="311150"/>
              </a:xfrm>
              <a:custGeom>
                <a:avLst/>
                <a:gdLst>
                  <a:gd name="connsiteX0" fmla="*/ 0 w 1727200"/>
                  <a:gd name="connsiteY0" fmla="*/ 0 h 222250"/>
                  <a:gd name="connsiteX1" fmla="*/ 101600 w 1727200"/>
                  <a:gd name="connsiteY1" fmla="*/ 184150 h 222250"/>
                  <a:gd name="connsiteX2" fmla="*/ 222250 w 1727200"/>
                  <a:gd name="connsiteY2" fmla="*/ 222250 h 222250"/>
                  <a:gd name="connsiteX3" fmla="*/ 469900 w 1727200"/>
                  <a:gd name="connsiteY3" fmla="*/ 215900 h 222250"/>
                  <a:gd name="connsiteX4" fmla="*/ 469900 w 1727200"/>
                  <a:gd name="connsiteY4" fmla="*/ 44450 h 222250"/>
                  <a:gd name="connsiteX5" fmla="*/ 1155700 w 1727200"/>
                  <a:gd name="connsiteY5" fmla="*/ 44450 h 222250"/>
                  <a:gd name="connsiteX6" fmla="*/ 1231900 w 1727200"/>
                  <a:gd name="connsiteY6" fmla="*/ 88900 h 222250"/>
                  <a:gd name="connsiteX7" fmla="*/ 1447800 w 1727200"/>
                  <a:gd name="connsiteY7" fmla="*/ 120650 h 222250"/>
                  <a:gd name="connsiteX8" fmla="*/ 1454150 w 1727200"/>
                  <a:gd name="connsiteY8" fmla="*/ 190500 h 222250"/>
                  <a:gd name="connsiteX9" fmla="*/ 1727200 w 1727200"/>
                  <a:gd name="connsiteY9" fmla="*/ 190500 h 222250"/>
                  <a:gd name="connsiteX10" fmla="*/ 1720850 w 1727200"/>
                  <a:gd name="connsiteY10" fmla="*/ 44450 h 222250"/>
                  <a:gd name="connsiteX0" fmla="*/ 0 w 1671611"/>
                  <a:gd name="connsiteY0" fmla="*/ 800100 h 800100"/>
                  <a:gd name="connsiteX1" fmla="*/ 46011 w 1671611"/>
                  <a:gd name="connsiteY1" fmla="*/ 139700 h 800100"/>
                  <a:gd name="connsiteX2" fmla="*/ 166661 w 1671611"/>
                  <a:gd name="connsiteY2" fmla="*/ 177800 h 800100"/>
                  <a:gd name="connsiteX3" fmla="*/ 414311 w 1671611"/>
                  <a:gd name="connsiteY3" fmla="*/ 171450 h 800100"/>
                  <a:gd name="connsiteX4" fmla="*/ 414311 w 1671611"/>
                  <a:gd name="connsiteY4" fmla="*/ 0 h 800100"/>
                  <a:gd name="connsiteX5" fmla="*/ 1100111 w 1671611"/>
                  <a:gd name="connsiteY5" fmla="*/ 0 h 800100"/>
                  <a:gd name="connsiteX6" fmla="*/ 1176311 w 1671611"/>
                  <a:gd name="connsiteY6" fmla="*/ 44450 h 800100"/>
                  <a:gd name="connsiteX7" fmla="*/ 1392211 w 1671611"/>
                  <a:gd name="connsiteY7" fmla="*/ 76200 h 800100"/>
                  <a:gd name="connsiteX8" fmla="*/ 1398561 w 1671611"/>
                  <a:gd name="connsiteY8" fmla="*/ 146050 h 800100"/>
                  <a:gd name="connsiteX9" fmla="*/ 1671611 w 1671611"/>
                  <a:gd name="connsiteY9" fmla="*/ 146050 h 800100"/>
                  <a:gd name="connsiteX10" fmla="*/ 1665261 w 1671611"/>
                  <a:gd name="connsiteY10" fmla="*/ 0 h 800100"/>
                  <a:gd name="connsiteX0" fmla="*/ 0 w 1671611"/>
                  <a:gd name="connsiteY0" fmla="*/ 800100 h 806450"/>
                  <a:gd name="connsiteX1" fmla="*/ 173866 w 1671611"/>
                  <a:gd name="connsiteY1" fmla="*/ 806450 h 806450"/>
                  <a:gd name="connsiteX2" fmla="*/ 166661 w 1671611"/>
                  <a:gd name="connsiteY2" fmla="*/ 177800 h 806450"/>
                  <a:gd name="connsiteX3" fmla="*/ 414311 w 1671611"/>
                  <a:gd name="connsiteY3" fmla="*/ 171450 h 806450"/>
                  <a:gd name="connsiteX4" fmla="*/ 414311 w 1671611"/>
                  <a:gd name="connsiteY4" fmla="*/ 0 h 806450"/>
                  <a:gd name="connsiteX5" fmla="*/ 1100111 w 1671611"/>
                  <a:gd name="connsiteY5" fmla="*/ 0 h 806450"/>
                  <a:gd name="connsiteX6" fmla="*/ 1176311 w 1671611"/>
                  <a:gd name="connsiteY6" fmla="*/ 44450 h 806450"/>
                  <a:gd name="connsiteX7" fmla="*/ 1392211 w 1671611"/>
                  <a:gd name="connsiteY7" fmla="*/ 76200 h 806450"/>
                  <a:gd name="connsiteX8" fmla="*/ 1398561 w 1671611"/>
                  <a:gd name="connsiteY8" fmla="*/ 146050 h 806450"/>
                  <a:gd name="connsiteX9" fmla="*/ 1671611 w 1671611"/>
                  <a:gd name="connsiteY9" fmla="*/ 146050 h 806450"/>
                  <a:gd name="connsiteX10" fmla="*/ 1665261 w 1671611"/>
                  <a:gd name="connsiteY10" fmla="*/ 0 h 806450"/>
                  <a:gd name="connsiteX0" fmla="*/ 0 w 1671611"/>
                  <a:gd name="connsiteY0" fmla="*/ 800100 h 806450"/>
                  <a:gd name="connsiteX1" fmla="*/ 173866 w 1671611"/>
                  <a:gd name="connsiteY1" fmla="*/ 806450 h 806450"/>
                  <a:gd name="connsiteX2" fmla="*/ 172220 w 1671611"/>
                  <a:gd name="connsiteY2" fmla="*/ 654050 h 806450"/>
                  <a:gd name="connsiteX3" fmla="*/ 414311 w 1671611"/>
                  <a:gd name="connsiteY3" fmla="*/ 171450 h 806450"/>
                  <a:gd name="connsiteX4" fmla="*/ 414311 w 1671611"/>
                  <a:gd name="connsiteY4" fmla="*/ 0 h 806450"/>
                  <a:gd name="connsiteX5" fmla="*/ 1100111 w 1671611"/>
                  <a:gd name="connsiteY5" fmla="*/ 0 h 806450"/>
                  <a:gd name="connsiteX6" fmla="*/ 1176311 w 1671611"/>
                  <a:gd name="connsiteY6" fmla="*/ 44450 h 806450"/>
                  <a:gd name="connsiteX7" fmla="*/ 1392211 w 1671611"/>
                  <a:gd name="connsiteY7" fmla="*/ 76200 h 806450"/>
                  <a:gd name="connsiteX8" fmla="*/ 1398561 w 1671611"/>
                  <a:gd name="connsiteY8" fmla="*/ 146050 h 806450"/>
                  <a:gd name="connsiteX9" fmla="*/ 1671611 w 1671611"/>
                  <a:gd name="connsiteY9" fmla="*/ 146050 h 806450"/>
                  <a:gd name="connsiteX10" fmla="*/ 1665261 w 1671611"/>
                  <a:gd name="connsiteY10" fmla="*/ 0 h 806450"/>
                  <a:gd name="connsiteX0" fmla="*/ 0 w 1671611"/>
                  <a:gd name="connsiteY0" fmla="*/ 800100 h 806450"/>
                  <a:gd name="connsiteX1" fmla="*/ 173866 w 1671611"/>
                  <a:gd name="connsiteY1" fmla="*/ 806450 h 806450"/>
                  <a:gd name="connsiteX2" fmla="*/ 172220 w 1671611"/>
                  <a:gd name="connsiteY2" fmla="*/ 654050 h 806450"/>
                  <a:gd name="connsiteX3" fmla="*/ 458783 w 1671611"/>
                  <a:gd name="connsiteY3" fmla="*/ 647700 h 806450"/>
                  <a:gd name="connsiteX4" fmla="*/ 414311 w 1671611"/>
                  <a:gd name="connsiteY4" fmla="*/ 0 h 806450"/>
                  <a:gd name="connsiteX5" fmla="*/ 1100111 w 1671611"/>
                  <a:gd name="connsiteY5" fmla="*/ 0 h 806450"/>
                  <a:gd name="connsiteX6" fmla="*/ 1176311 w 1671611"/>
                  <a:gd name="connsiteY6" fmla="*/ 44450 h 806450"/>
                  <a:gd name="connsiteX7" fmla="*/ 1392211 w 1671611"/>
                  <a:gd name="connsiteY7" fmla="*/ 76200 h 806450"/>
                  <a:gd name="connsiteX8" fmla="*/ 1398561 w 1671611"/>
                  <a:gd name="connsiteY8" fmla="*/ 146050 h 806450"/>
                  <a:gd name="connsiteX9" fmla="*/ 1671611 w 1671611"/>
                  <a:gd name="connsiteY9" fmla="*/ 146050 h 806450"/>
                  <a:gd name="connsiteX10" fmla="*/ 1665261 w 1671611"/>
                  <a:gd name="connsiteY10" fmla="*/ 0 h 806450"/>
                  <a:gd name="connsiteX0" fmla="*/ 0 w 1671611"/>
                  <a:gd name="connsiteY0" fmla="*/ 800100 h 806450"/>
                  <a:gd name="connsiteX1" fmla="*/ 173866 w 1671611"/>
                  <a:gd name="connsiteY1" fmla="*/ 806450 h 806450"/>
                  <a:gd name="connsiteX2" fmla="*/ 172220 w 1671611"/>
                  <a:gd name="connsiteY2" fmla="*/ 654050 h 806450"/>
                  <a:gd name="connsiteX3" fmla="*/ 458783 w 1671611"/>
                  <a:gd name="connsiteY3" fmla="*/ 647700 h 806450"/>
                  <a:gd name="connsiteX4" fmla="*/ 464342 w 1671611"/>
                  <a:gd name="connsiteY4" fmla="*/ 508000 h 806450"/>
                  <a:gd name="connsiteX5" fmla="*/ 1100111 w 1671611"/>
                  <a:gd name="connsiteY5" fmla="*/ 0 h 806450"/>
                  <a:gd name="connsiteX6" fmla="*/ 1176311 w 1671611"/>
                  <a:gd name="connsiteY6" fmla="*/ 44450 h 806450"/>
                  <a:gd name="connsiteX7" fmla="*/ 1392211 w 1671611"/>
                  <a:gd name="connsiteY7" fmla="*/ 76200 h 806450"/>
                  <a:gd name="connsiteX8" fmla="*/ 1398561 w 1671611"/>
                  <a:gd name="connsiteY8" fmla="*/ 146050 h 806450"/>
                  <a:gd name="connsiteX9" fmla="*/ 1671611 w 1671611"/>
                  <a:gd name="connsiteY9" fmla="*/ 146050 h 806450"/>
                  <a:gd name="connsiteX10" fmla="*/ 1665261 w 1671611"/>
                  <a:gd name="connsiteY10" fmla="*/ 0 h 806450"/>
                  <a:gd name="connsiteX0" fmla="*/ 0 w 1806093"/>
                  <a:gd name="connsiteY0" fmla="*/ 800100 h 806450"/>
                  <a:gd name="connsiteX1" fmla="*/ 173866 w 1806093"/>
                  <a:gd name="connsiteY1" fmla="*/ 806450 h 806450"/>
                  <a:gd name="connsiteX2" fmla="*/ 172220 w 1806093"/>
                  <a:gd name="connsiteY2" fmla="*/ 654050 h 806450"/>
                  <a:gd name="connsiteX3" fmla="*/ 458783 w 1806093"/>
                  <a:gd name="connsiteY3" fmla="*/ 647700 h 806450"/>
                  <a:gd name="connsiteX4" fmla="*/ 464342 w 1806093"/>
                  <a:gd name="connsiteY4" fmla="*/ 508000 h 806450"/>
                  <a:gd name="connsiteX5" fmla="*/ 1806093 w 1806093"/>
                  <a:gd name="connsiteY5" fmla="*/ 514350 h 806450"/>
                  <a:gd name="connsiteX6" fmla="*/ 1176311 w 1806093"/>
                  <a:gd name="connsiteY6" fmla="*/ 44450 h 806450"/>
                  <a:gd name="connsiteX7" fmla="*/ 1392211 w 1806093"/>
                  <a:gd name="connsiteY7" fmla="*/ 76200 h 806450"/>
                  <a:gd name="connsiteX8" fmla="*/ 1398561 w 1806093"/>
                  <a:gd name="connsiteY8" fmla="*/ 146050 h 806450"/>
                  <a:gd name="connsiteX9" fmla="*/ 1671611 w 1806093"/>
                  <a:gd name="connsiteY9" fmla="*/ 146050 h 806450"/>
                  <a:gd name="connsiteX10" fmla="*/ 1665261 w 1806093"/>
                  <a:gd name="connsiteY10" fmla="*/ 0 h 806450"/>
                  <a:gd name="connsiteX0" fmla="*/ 0 w 1810027"/>
                  <a:gd name="connsiteY0" fmla="*/ 800100 h 819150"/>
                  <a:gd name="connsiteX1" fmla="*/ 173866 w 1810027"/>
                  <a:gd name="connsiteY1" fmla="*/ 806450 h 819150"/>
                  <a:gd name="connsiteX2" fmla="*/ 172220 w 1810027"/>
                  <a:gd name="connsiteY2" fmla="*/ 654050 h 819150"/>
                  <a:gd name="connsiteX3" fmla="*/ 458783 w 1810027"/>
                  <a:gd name="connsiteY3" fmla="*/ 647700 h 819150"/>
                  <a:gd name="connsiteX4" fmla="*/ 464342 w 1810027"/>
                  <a:gd name="connsiteY4" fmla="*/ 508000 h 819150"/>
                  <a:gd name="connsiteX5" fmla="*/ 1806093 w 1810027"/>
                  <a:gd name="connsiteY5" fmla="*/ 514350 h 819150"/>
                  <a:gd name="connsiteX6" fmla="*/ 1810027 w 1810027"/>
                  <a:gd name="connsiteY6" fmla="*/ 819150 h 819150"/>
                  <a:gd name="connsiteX7" fmla="*/ 1392211 w 1810027"/>
                  <a:gd name="connsiteY7" fmla="*/ 76200 h 819150"/>
                  <a:gd name="connsiteX8" fmla="*/ 1398561 w 1810027"/>
                  <a:gd name="connsiteY8" fmla="*/ 146050 h 819150"/>
                  <a:gd name="connsiteX9" fmla="*/ 1671611 w 1810027"/>
                  <a:gd name="connsiteY9" fmla="*/ 146050 h 819150"/>
                  <a:gd name="connsiteX10" fmla="*/ 1665261 w 1810027"/>
                  <a:gd name="connsiteY10" fmla="*/ 0 h 819150"/>
                  <a:gd name="connsiteX0" fmla="*/ 0 w 1810027"/>
                  <a:gd name="connsiteY0" fmla="*/ 800100 h 819150"/>
                  <a:gd name="connsiteX1" fmla="*/ 173866 w 1810027"/>
                  <a:gd name="connsiteY1" fmla="*/ 806450 h 819150"/>
                  <a:gd name="connsiteX2" fmla="*/ 172220 w 1810027"/>
                  <a:gd name="connsiteY2" fmla="*/ 654050 h 819150"/>
                  <a:gd name="connsiteX3" fmla="*/ 458783 w 1810027"/>
                  <a:gd name="connsiteY3" fmla="*/ 647700 h 819150"/>
                  <a:gd name="connsiteX4" fmla="*/ 464342 w 1810027"/>
                  <a:gd name="connsiteY4" fmla="*/ 508000 h 819150"/>
                  <a:gd name="connsiteX5" fmla="*/ 1806093 w 1810027"/>
                  <a:gd name="connsiteY5" fmla="*/ 514350 h 819150"/>
                  <a:gd name="connsiteX6" fmla="*/ 1810027 w 1810027"/>
                  <a:gd name="connsiteY6" fmla="*/ 819150 h 819150"/>
                  <a:gd name="connsiteX7" fmla="*/ 1570097 w 1810027"/>
                  <a:gd name="connsiteY7" fmla="*/ 806450 h 819150"/>
                  <a:gd name="connsiteX8" fmla="*/ 1398561 w 1810027"/>
                  <a:gd name="connsiteY8" fmla="*/ 146050 h 819150"/>
                  <a:gd name="connsiteX9" fmla="*/ 1671611 w 1810027"/>
                  <a:gd name="connsiteY9" fmla="*/ 146050 h 819150"/>
                  <a:gd name="connsiteX10" fmla="*/ 1665261 w 1810027"/>
                  <a:gd name="connsiteY10" fmla="*/ 0 h 819150"/>
                  <a:gd name="connsiteX0" fmla="*/ 0 w 1810027"/>
                  <a:gd name="connsiteY0" fmla="*/ 800100 h 819150"/>
                  <a:gd name="connsiteX1" fmla="*/ 173866 w 1810027"/>
                  <a:gd name="connsiteY1" fmla="*/ 806450 h 819150"/>
                  <a:gd name="connsiteX2" fmla="*/ 172220 w 1810027"/>
                  <a:gd name="connsiteY2" fmla="*/ 654050 h 819150"/>
                  <a:gd name="connsiteX3" fmla="*/ 458783 w 1810027"/>
                  <a:gd name="connsiteY3" fmla="*/ 647700 h 819150"/>
                  <a:gd name="connsiteX4" fmla="*/ 464342 w 1810027"/>
                  <a:gd name="connsiteY4" fmla="*/ 508000 h 819150"/>
                  <a:gd name="connsiteX5" fmla="*/ 1806093 w 1810027"/>
                  <a:gd name="connsiteY5" fmla="*/ 514350 h 819150"/>
                  <a:gd name="connsiteX6" fmla="*/ 1810027 w 1810027"/>
                  <a:gd name="connsiteY6" fmla="*/ 819150 h 819150"/>
                  <a:gd name="connsiteX7" fmla="*/ 1570097 w 1810027"/>
                  <a:gd name="connsiteY7" fmla="*/ 806450 h 819150"/>
                  <a:gd name="connsiteX8" fmla="*/ 1576446 w 1810027"/>
                  <a:gd name="connsiteY8" fmla="*/ 704850 h 819150"/>
                  <a:gd name="connsiteX9" fmla="*/ 1671611 w 1810027"/>
                  <a:gd name="connsiteY9" fmla="*/ 146050 h 819150"/>
                  <a:gd name="connsiteX10" fmla="*/ 1665261 w 1810027"/>
                  <a:gd name="connsiteY10" fmla="*/ 0 h 819150"/>
                  <a:gd name="connsiteX0" fmla="*/ 0 w 1810027"/>
                  <a:gd name="connsiteY0" fmla="*/ 654050 h 673100"/>
                  <a:gd name="connsiteX1" fmla="*/ 173866 w 1810027"/>
                  <a:gd name="connsiteY1" fmla="*/ 660400 h 673100"/>
                  <a:gd name="connsiteX2" fmla="*/ 172220 w 1810027"/>
                  <a:gd name="connsiteY2" fmla="*/ 508000 h 673100"/>
                  <a:gd name="connsiteX3" fmla="*/ 458783 w 1810027"/>
                  <a:gd name="connsiteY3" fmla="*/ 501650 h 673100"/>
                  <a:gd name="connsiteX4" fmla="*/ 464342 w 1810027"/>
                  <a:gd name="connsiteY4" fmla="*/ 361950 h 673100"/>
                  <a:gd name="connsiteX5" fmla="*/ 1806093 w 1810027"/>
                  <a:gd name="connsiteY5" fmla="*/ 368300 h 673100"/>
                  <a:gd name="connsiteX6" fmla="*/ 1810027 w 1810027"/>
                  <a:gd name="connsiteY6" fmla="*/ 673100 h 673100"/>
                  <a:gd name="connsiteX7" fmla="*/ 1570097 w 1810027"/>
                  <a:gd name="connsiteY7" fmla="*/ 660400 h 673100"/>
                  <a:gd name="connsiteX8" fmla="*/ 1576446 w 1810027"/>
                  <a:gd name="connsiteY8" fmla="*/ 558800 h 673100"/>
                  <a:gd name="connsiteX9" fmla="*/ 1671611 w 1810027"/>
                  <a:gd name="connsiteY9" fmla="*/ 0 h 673100"/>
                  <a:gd name="connsiteX0" fmla="*/ 0 w 1810027"/>
                  <a:gd name="connsiteY0" fmla="*/ 292100 h 311150"/>
                  <a:gd name="connsiteX1" fmla="*/ 173866 w 1810027"/>
                  <a:gd name="connsiteY1" fmla="*/ 298450 h 311150"/>
                  <a:gd name="connsiteX2" fmla="*/ 172220 w 1810027"/>
                  <a:gd name="connsiteY2" fmla="*/ 146050 h 311150"/>
                  <a:gd name="connsiteX3" fmla="*/ 458783 w 1810027"/>
                  <a:gd name="connsiteY3" fmla="*/ 139700 h 311150"/>
                  <a:gd name="connsiteX4" fmla="*/ 464342 w 1810027"/>
                  <a:gd name="connsiteY4" fmla="*/ 0 h 311150"/>
                  <a:gd name="connsiteX5" fmla="*/ 1806093 w 1810027"/>
                  <a:gd name="connsiteY5" fmla="*/ 6350 h 311150"/>
                  <a:gd name="connsiteX6" fmla="*/ 1810027 w 1810027"/>
                  <a:gd name="connsiteY6" fmla="*/ 311150 h 311150"/>
                  <a:gd name="connsiteX7" fmla="*/ 1570097 w 1810027"/>
                  <a:gd name="connsiteY7" fmla="*/ 298450 h 311150"/>
                  <a:gd name="connsiteX8" fmla="*/ 1576446 w 1810027"/>
                  <a:gd name="connsiteY8" fmla="*/ 196850 h 311150"/>
                  <a:gd name="connsiteX0" fmla="*/ 0 w 1810027"/>
                  <a:gd name="connsiteY0" fmla="*/ 292100 h 311150"/>
                  <a:gd name="connsiteX1" fmla="*/ 173866 w 1810027"/>
                  <a:gd name="connsiteY1" fmla="*/ 298450 h 311150"/>
                  <a:gd name="connsiteX2" fmla="*/ 172220 w 1810027"/>
                  <a:gd name="connsiteY2" fmla="*/ 146050 h 311150"/>
                  <a:gd name="connsiteX3" fmla="*/ 458783 w 1810027"/>
                  <a:gd name="connsiteY3" fmla="*/ 139700 h 311150"/>
                  <a:gd name="connsiteX4" fmla="*/ 464342 w 1810027"/>
                  <a:gd name="connsiteY4" fmla="*/ 0 h 311150"/>
                  <a:gd name="connsiteX5" fmla="*/ 1806093 w 1810027"/>
                  <a:gd name="connsiteY5" fmla="*/ 44450 h 311150"/>
                  <a:gd name="connsiteX6" fmla="*/ 1810027 w 1810027"/>
                  <a:gd name="connsiteY6" fmla="*/ 311150 h 311150"/>
                  <a:gd name="connsiteX7" fmla="*/ 1570097 w 1810027"/>
                  <a:gd name="connsiteY7" fmla="*/ 298450 h 311150"/>
                  <a:gd name="connsiteX8" fmla="*/ 1576446 w 1810027"/>
                  <a:gd name="connsiteY8" fmla="*/ 196850 h 311150"/>
                  <a:gd name="connsiteX0" fmla="*/ 0 w 1810027"/>
                  <a:gd name="connsiteY0" fmla="*/ 292100 h 311150"/>
                  <a:gd name="connsiteX1" fmla="*/ 173866 w 1810027"/>
                  <a:gd name="connsiteY1" fmla="*/ 298450 h 311150"/>
                  <a:gd name="connsiteX2" fmla="*/ 172220 w 1810027"/>
                  <a:gd name="connsiteY2" fmla="*/ 146050 h 311150"/>
                  <a:gd name="connsiteX3" fmla="*/ 458783 w 1810027"/>
                  <a:gd name="connsiteY3" fmla="*/ 139700 h 311150"/>
                  <a:gd name="connsiteX4" fmla="*/ 464342 w 1810027"/>
                  <a:gd name="connsiteY4" fmla="*/ 0 h 311150"/>
                  <a:gd name="connsiteX5" fmla="*/ 1806093 w 1810027"/>
                  <a:gd name="connsiteY5" fmla="*/ 44450 h 311150"/>
                  <a:gd name="connsiteX6" fmla="*/ 1810027 w 1810027"/>
                  <a:gd name="connsiteY6" fmla="*/ 311150 h 311150"/>
                  <a:gd name="connsiteX7" fmla="*/ 1570097 w 1810027"/>
                  <a:gd name="connsiteY7" fmla="*/ 298450 h 311150"/>
                  <a:gd name="connsiteX8" fmla="*/ 1576446 w 1810027"/>
                  <a:gd name="connsiteY8" fmla="*/ 171450 h 311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10027" h="311150">
                    <a:moveTo>
                      <a:pt x="0" y="292100"/>
                    </a:moveTo>
                    <a:lnTo>
                      <a:pt x="173866" y="298450"/>
                    </a:lnTo>
                    <a:cubicBezTo>
                      <a:pt x="171464" y="88900"/>
                      <a:pt x="174622" y="355600"/>
                      <a:pt x="172220" y="146050"/>
                    </a:cubicBezTo>
                    <a:lnTo>
                      <a:pt x="458783" y="139700"/>
                    </a:lnTo>
                    <a:lnTo>
                      <a:pt x="464342" y="0"/>
                    </a:lnTo>
                    <a:lnTo>
                      <a:pt x="1806093" y="44450"/>
                    </a:lnTo>
                    <a:cubicBezTo>
                      <a:pt x="1807404" y="146050"/>
                      <a:pt x="1808716" y="209550"/>
                      <a:pt x="1810027" y="311150"/>
                    </a:cubicBezTo>
                    <a:lnTo>
                      <a:pt x="1570097" y="298450"/>
                    </a:lnTo>
                    <a:lnTo>
                      <a:pt x="1576446" y="171450"/>
                    </a:lnTo>
                  </a:path>
                </a:pathLst>
              </a:custGeom>
              <a:noFill/>
              <a:ln w="28575" cmpd="sng">
                <a:solidFill>
                  <a:srgbClr val="0000FF"/>
                </a:solidFill>
                <a:prstDash val="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cxnSp>
        <p:nvCxnSpPr>
          <p:cNvPr id="111" name="Straight Connector 110"/>
          <p:cNvCxnSpPr/>
          <p:nvPr/>
        </p:nvCxnSpPr>
        <p:spPr>
          <a:xfrm>
            <a:off x="0" y="1109456"/>
            <a:ext cx="9144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>
            <a:off x="9333" y="3871358"/>
            <a:ext cx="9144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3" name="TextBox 112"/>
          <p:cNvSpPr txBox="1"/>
          <p:nvPr/>
        </p:nvSpPr>
        <p:spPr>
          <a:xfrm>
            <a:off x="1" y="1109455"/>
            <a:ext cx="15906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i="1" dirty="0" smtClean="0"/>
              <a:t>Business Process</a:t>
            </a:r>
            <a:endParaRPr lang="en-US" sz="1600" b="1" i="1" dirty="0"/>
          </a:p>
        </p:txBody>
      </p:sp>
      <p:cxnSp>
        <p:nvCxnSpPr>
          <p:cNvPr id="114" name="Straight Connector 113"/>
          <p:cNvCxnSpPr/>
          <p:nvPr/>
        </p:nvCxnSpPr>
        <p:spPr>
          <a:xfrm>
            <a:off x="5470" y="5096515"/>
            <a:ext cx="9144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5" name="TextBox 114"/>
          <p:cNvSpPr txBox="1"/>
          <p:nvPr/>
        </p:nvSpPr>
        <p:spPr>
          <a:xfrm>
            <a:off x="14165" y="3889029"/>
            <a:ext cx="16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i="1" dirty="0" smtClean="0"/>
              <a:t>Multiple Benefits</a:t>
            </a:r>
            <a:endParaRPr lang="en-US" sz="1600" b="1" i="1" dirty="0"/>
          </a:p>
        </p:txBody>
      </p:sp>
      <p:sp>
        <p:nvSpPr>
          <p:cNvPr id="116" name="TextBox 115"/>
          <p:cNvSpPr txBox="1"/>
          <p:nvPr/>
        </p:nvSpPr>
        <p:spPr>
          <a:xfrm>
            <a:off x="3481356" y="4696356"/>
            <a:ext cx="1919564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b="1" i="1" dirty="0" smtClean="0">
                <a:solidFill>
                  <a:srgbClr val="000090"/>
                </a:solidFill>
              </a:rPr>
              <a:t>Real-Time Truck Tracking</a:t>
            </a:r>
            <a:endParaRPr lang="en-US" sz="1300" b="1" i="1" dirty="0">
              <a:solidFill>
                <a:srgbClr val="000090"/>
              </a:solidFill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3319095" y="3946946"/>
            <a:ext cx="2161104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b="1" i="1" dirty="0" smtClean="0">
                <a:solidFill>
                  <a:srgbClr val="000090"/>
                </a:solidFill>
              </a:rPr>
              <a:t>Neat &amp; Legible Paper Tickets</a:t>
            </a:r>
            <a:endParaRPr lang="en-US" sz="1300" b="1" i="1" dirty="0">
              <a:solidFill>
                <a:srgbClr val="000090"/>
              </a:solidFill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5305548" y="4872895"/>
            <a:ext cx="334053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b="1" i="1" dirty="0" smtClean="0">
                <a:solidFill>
                  <a:srgbClr val="000090"/>
                </a:solidFill>
              </a:rPr>
              <a:t>Real-Time View of Picked Up &amp; Delivered Bbls</a:t>
            </a:r>
            <a:endParaRPr lang="en-US" sz="1300" b="1" i="1" dirty="0">
              <a:solidFill>
                <a:srgbClr val="000090"/>
              </a:solidFill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5791412" y="4462802"/>
            <a:ext cx="290861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b="1" i="1" dirty="0" smtClean="0">
                <a:solidFill>
                  <a:srgbClr val="000090"/>
                </a:solidFill>
              </a:rPr>
              <a:t>Real-Time Calculation of Station Blends</a:t>
            </a:r>
            <a:endParaRPr lang="en-US" sz="1300" b="1" i="1" dirty="0">
              <a:solidFill>
                <a:srgbClr val="000090"/>
              </a:solidFill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5641441" y="4159180"/>
            <a:ext cx="3061864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b="1" i="1" dirty="0" smtClean="0">
                <a:solidFill>
                  <a:srgbClr val="000090"/>
                </a:solidFill>
              </a:rPr>
              <a:t>Real-Time Incident Reporting with Photos</a:t>
            </a:r>
            <a:endParaRPr lang="en-US" sz="1300" b="1" i="1" dirty="0">
              <a:solidFill>
                <a:srgbClr val="000090"/>
              </a:solidFill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3397557" y="4404014"/>
            <a:ext cx="2002792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b="1" i="1" dirty="0" smtClean="0">
                <a:solidFill>
                  <a:srgbClr val="000090"/>
                </a:solidFill>
              </a:rPr>
              <a:t>Reduced Data Entry Errors</a:t>
            </a:r>
            <a:endParaRPr lang="en-US" sz="1300" b="1" i="1" dirty="0">
              <a:solidFill>
                <a:srgbClr val="000090"/>
              </a:solidFill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-12712" y="4876994"/>
            <a:ext cx="2586285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b="1" i="1" dirty="0" smtClean="0">
                <a:solidFill>
                  <a:srgbClr val="000090"/>
                </a:solidFill>
              </a:rPr>
              <a:t>Automated Use of Tank Strappings</a:t>
            </a:r>
            <a:endParaRPr lang="en-US" sz="1300" b="1" i="1" dirty="0">
              <a:solidFill>
                <a:srgbClr val="000090"/>
              </a:solidFill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-24899" y="4169417"/>
            <a:ext cx="2328523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b="1" i="1" dirty="0" smtClean="0">
                <a:solidFill>
                  <a:srgbClr val="000090"/>
                </a:solidFill>
              </a:rPr>
              <a:t>Geo-Location Based Field Entry</a:t>
            </a:r>
            <a:endParaRPr lang="en-US" sz="1300" b="1" i="1" dirty="0">
              <a:solidFill>
                <a:srgbClr val="000090"/>
              </a:solidFill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-19030" y="4457899"/>
            <a:ext cx="293554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b="1" i="1" dirty="0" smtClean="0">
                <a:solidFill>
                  <a:srgbClr val="000090"/>
                </a:solidFill>
              </a:rPr>
              <a:t>System Calculated Gross &amp; Net Volumes</a:t>
            </a:r>
            <a:endParaRPr lang="en-US" sz="1300" b="1" i="1" dirty="0">
              <a:solidFill>
                <a:srgbClr val="000090"/>
              </a:solidFill>
            </a:endParaRPr>
          </a:p>
        </p:txBody>
      </p:sp>
      <p:sp>
        <p:nvSpPr>
          <p:cNvPr id="125" name="Down Arrow 124"/>
          <p:cNvSpPr/>
          <p:nvPr/>
        </p:nvSpPr>
        <p:spPr>
          <a:xfrm>
            <a:off x="7723220" y="2134542"/>
            <a:ext cx="846161" cy="660809"/>
          </a:xfrm>
          <a:prstGeom prst="downArrow">
            <a:avLst>
              <a:gd name="adj1" fmla="val 50000"/>
              <a:gd name="adj2" fmla="val 4032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6" name="Down Arrow 125"/>
          <p:cNvSpPr/>
          <p:nvPr/>
        </p:nvSpPr>
        <p:spPr>
          <a:xfrm>
            <a:off x="4369568" y="2133472"/>
            <a:ext cx="846161" cy="660809"/>
          </a:xfrm>
          <a:prstGeom prst="downArrow">
            <a:avLst>
              <a:gd name="adj1" fmla="val 50000"/>
              <a:gd name="adj2" fmla="val 4032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7" name="Down Arrow 126"/>
          <p:cNvSpPr/>
          <p:nvPr/>
        </p:nvSpPr>
        <p:spPr>
          <a:xfrm>
            <a:off x="262018" y="2137847"/>
            <a:ext cx="846161" cy="660809"/>
          </a:xfrm>
          <a:prstGeom prst="downArrow">
            <a:avLst>
              <a:gd name="adj1" fmla="val 50000"/>
              <a:gd name="adj2" fmla="val 4032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28" name="Straight Connector 127"/>
          <p:cNvCxnSpPr/>
          <p:nvPr/>
        </p:nvCxnSpPr>
        <p:spPr>
          <a:xfrm>
            <a:off x="0" y="2450795"/>
            <a:ext cx="9144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9" name="TextBox 128"/>
          <p:cNvSpPr txBox="1"/>
          <p:nvPr/>
        </p:nvSpPr>
        <p:spPr>
          <a:xfrm>
            <a:off x="-24899" y="2450795"/>
            <a:ext cx="35143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i="1" dirty="0" smtClean="0"/>
              <a:t>Tablet Based Real-Time Data Collection</a:t>
            </a:r>
            <a:endParaRPr lang="en-US" sz="1600" b="1" i="1" dirty="0"/>
          </a:p>
        </p:txBody>
      </p:sp>
    </p:spTree>
    <p:extLst>
      <p:ext uri="{BB962C8B-B14F-4D97-AF65-F5344CB8AC3E}">
        <p14:creationId xmlns:p14="http://schemas.microsoft.com/office/powerpoint/2010/main" val="2034598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39309"/>
            <a:ext cx="9143999" cy="1824093"/>
          </a:xfrm>
        </p:spPr>
        <p:txBody>
          <a:bodyPr anchor="ctr"/>
          <a:lstStyle/>
          <a:p>
            <a:pPr algn="ctr"/>
            <a:r>
              <a:rPr lang="en-US" sz="3200" dirty="0" smtClean="0"/>
              <a:t>Refined Products</a:t>
            </a:r>
            <a:br>
              <a:rPr lang="en-US" sz="3200" dirty="0" smtClean="0"/>
            </a:br>
            <a:r>
              <a:rPr lang="en-US" sz="3200" dirty="0" smtClean="0"/>
              <a:t>Logistics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19463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888" y="272949"/>
            <a:ext cx="7772400" cy="548879"/>
          </a:xfrm>
        </p:spPr>
        <p:txBody>
          <a:bodyPr/>
          <a:lstStyle/>
          <a:p>
            <a:r>
              <a:rPr lang="en-US" dirty="0" smtClean="0"/>
              <a:t>Refinery Produces Refined Products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560720" y="4069940"/>
            <a:ext cx="38616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81F37"/>
                </a:solidFill>
              </a:rPr>
              <a:t>Houston Ship Channel Near Deer Park  TX - </a:t>
            </a:r>
            <a:endParaRPr lang="en-US" sz="1600" b="1" dirty="0">
              <a:solidFill>
                <a:srgbClr val="081F37"/>
              </a:solidFill>
            </a:endParaRPr>
          </a:p>
        </p:txBody>
      </p:sp>
      <p:pic>
        <p:nvPicPr>
          <p:cNvPr id="7" name="Picture 6" descr="RADMAC:Users:Radmac:Desktop:Refineries located on the Houston Ship Channel.tiff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3" b="12564"/>
          <a:stretch/>
        </p:blipFill>
        <p:spPr bwMode="auto">
          <a:xfrm>
            <a:off x="3997893" y="1307157"/>
            <a:ext cx="4987290" cy="278193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7" descr="RADMAC:Users:Radmac:Desktop:Deerpark.tiff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" t="443" r="-381" b="32288"/>
          <a:stretch/>
        </p:blipFill>
        <p:spPr bwMode="auto">
          <a:xfrm>
            <a:off x="351067" y="1570675"/>
            <a:ext cx="3461985" cy="20006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236507" y="3559233"/>
            <a:ext cx="16911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81F37"/>
                </a:solidFill>
              </a:rPr>
              <a:t>Refinery Close Up</a:t>
            </a:r>
            <a:endParaRPr lang="en-US" sz="1600" b="1" dirty="0">
              <a:solidFill>
                <a:srgbClr val="081F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4310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888" y="272949"/>
            <a:ext cx="7772400" cy="548879"/>
          </a:xfrm>
        </p:spPr>
        <p:txBody>
          <a:bodyPr/>
          <a:lstStyle/>
          <a:p>
            <a:r>
              <a:rPr lang="en-US" dirty="0" smtClean="0"/>
              <a:t>Vessel Distribution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94966" y="4523196"/>
            <a:ext cx="44917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081F37"/>
                </a:solidFill>
              </a:rPr>
              <a:t>Multiple Vessels at Refineries near Deer Park, TX</a:t>
            </a:r>
            <a:endParaRPr lang="en-US" sz="1600" b="1" dirty="0">
              <a:solidFill>
                <a:srgbClr val="081F37"/>
              </a:solidFill>
            </a:endParaRPr>
          </a:p>
        </p:txBody>
      </p:sp>
      <p:pic>
        <p:nvPicPr>
          <p:cNvPr id="8" name="Picture 7" descr="RADMAC:Users:Radmac:Desktop:Refineries located on the Houston Ship Channel.tiff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4311" r="50589" b="41891"/>
          <a:stretch/>
        </p:blipFill>
        <p:spPr bwMode="auto">
          <a:xfrm>
            <a:off x="2005321" y="893211"/>
            <a:ext cx="5071043" cy="362998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42057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888" y="272949"/>
            <a:ext cx="7772400" cy="548879"/>
          </a:xfrm>
        </p:spPr>
        <p:txBody>
          <a:bodyPr/>
          <a:lstStyle/>
          <a:p>
            <a:r>
              <a:rPr lang="en-US" dirty="0" smtClean="0"/>
              <a:t>Rack Distribution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77538" y="4454957"/>
            <a:ext cx="41300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081F37"/>
                </a:solidFill>
              </a:rPr>
              <a:t>8 Rail Racks at a Refinery near Deer Park, TX</a:t>
            </a:r>
            <a:endParaRPr lang="en-US" sz="1600" b="1" dirty="0">
              <a:solidFill>
                <a:srgbClr val="081F37"/>
              </a:solidFill>
            </a:endParaRPr>
          </a:p>
        </p:txBody>
      </p:sp>
      <p:pic>
        <p:nvPicPr>
          <p:cNvPr id="3" name="Picture 2" descr="C:\Users\r.murphy\Desktop\Rail Rack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82" t="37255" r="8338" b="14765"/>
          <a:stretch/>
        </p:blipFill>
        <p:spPr bwMode="auto">
          <a:xfrm>
            <a:off x="1887322" y="1177747"/>
            <a:ext cx="5098695" cy="3277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9231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888" y="272949"/>
            <a:ext cx="7772400" cy="548879"/>
          </a:xfrm>
        </p:spPr>
        <p:txBody>
          <a:bodyPr/>
          <a:lstStyle/>
          <a:p>
            <a:r>
              <a:rPr lang="en-US" dirty="0" smtClean="0"/>
              <a:t>End Customer Distribution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170271" y="4101357"/>
            <a:ext cx="20095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81F37"/>
                </a:solidFill>
              </a:rPr>
              <a:t>Love Field  - Dallas TX</a:t>
            </a:r>
            <a:endParaRPr lang="en-US" sz="1600" b="1" dirty="0">
              <a:solidFill>
                <a:srgbClr val="081F37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49618" y="3965122"/>
            <a:ext cx="24317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81F37"/>
                </a:solidFill>
              </a:rPr>
              <a:t>RaceTrac - Waxahachie  TX</a:t>
            </a:r>
            <a:endParaRPr lang="en-US" sz="1600" b="1" dirty="0">
              <a:solidFill>
                <a:srgbClr val="081F37"/>
              </a:solidFill>
            </a:endParaRPr>
          </a:p>
        </p:txBody>
      </p:sp>
      <p:pic>
        <p:nvPicPr>
          <p:cNvPr id="1026" name="Picture 2" descr="C:\Users\r.murphy\Desktop\Racetra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943" y="1688647"/>
            <a:ext cx="3000375" cy="227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r.murphy\Desktop\Love fiel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2479" y="1148607"/>
            <a:ext cx="3305175" cy="2952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4718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D67AD"/>
                </a:solidFill>
              </a:rPr>
              <a:t>Refined Products Logistics</a:t>
            </a:r>
            <a:endParaRPr lang="en-US" dirty="0">
              <a:solidFill>
                <a:srgbClr val="0D67AD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400" b="1" dirty="0" smtClean="0"/>
              <a:t>Refined Products Logistics is similar to crude oil and has the same MOTs: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200" dirty="0" smtClean="0"/>
              <a:t>Pipeline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200" dirty="0" smtClean="0"/>
              <a:t>Vessel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200" dirty="0" smtClean="0"/>
              <a:t>Barge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200" dirty="0" smtClean="0"/>
              <a:t>Railcar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200" dirty="0" smtClean="0"/>
              <a:t>Truck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200" b="1" dirty="0"/>
          </a:p>
          <a:p>
            <a:r>
              <a:rPr lang="en-US" sz="1400" b="1" dirty="0" smtClean="0"/>
              <a:t>One difference is the product quality doesn’t vary between trucks, railcars, etc. picking up from the same rack or meter.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200" dirty="0" smtClean="0"/>
              <a:t>It changes when the product being dispensed changes.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200" dirty="0"/>
          </a:p>
          <a:p>
            <a:r>
              <a:rPr lang="en-US" sz="1400" b="1" dirty="0" smtClean="0"/>
              <a:t>Splash Blending</a:t>
            </a:r>
            <a:endParaRPr lang="en-US" sz="1400" b="1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200" dirty="0" smtClean="0"/>
              <a:t>Sometimes multiple products are dispensed into a truck or railcar at the same time to create a blended (Splash Blend) final product.</a:t>
            </a:r>
            <a:endParaRPr lang="en-US" sz="12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900" dirty="0"/>
          </a:p>
        </p:txBody>
      </p:sp>
    </p:spTree>
    <p:extLst>
      <p:ext uri="{BB962C8B-B14F-4D97-AF65-F5344CB8AC3E}">
        <p14:creationId xmlns:p14="http://schemas.microsoft.com/office/powerpoint/2010/main" val="2952972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D67AD"/>
                </a:solidFill>
              </a:rPr>
              <a:t>Refined Products Pipelines</a:t>
            </a:r>
            <a:endParaRPr lang="en-US" dirty="0">
              <a:solidFill>
                <a:srgbClr val="0D67AD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200151"/>
            <a:ext cx="7772400" cy="533551"/>
          </a:xfrm>
        </p:spPr>
        <p:txBody>
          <a:bodyPr/>
          <a:lstStyle/>
          <a:p>
            <a:r>
              <a:rPr lang="en-US" sz="1400" b="1" dirty="0" smtClean="0"/>
              <a:t>Refined Products Pipelines Utilize Line Pack and Pipeline Cycles to Flow Multiple Products on the Same Pipeline</a:t>
            </a:r>
            <a:endParaRPr lang="en-US" sz="1400" b="1" dirty="0"/>
          </a:p>
        </p:txBody>
      </p:sp>
      <p:pic>
        <p:nvPicPr>
          <p:cNvPr id="4" name="Picture 3" descr="C:\Users\r.murphy\Desktop\Inventory Illustrated\Slide1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6" t="33271" r="156" b="44794"/>
          <a:stretch/>
        </p:blipFill>
        <p:spPr bwMode="auto">
          <a:xfrm>
            <a:off x="387216" y="1977472"/>
            <a:ext cx="8433754" cy="1387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871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85800" y="1"/>
            <a:ext cx="7772400" cy="542260"/>
          </a:xfrm>
        </p:spPr>
        <p:txBody>
          <a:bodyPr/>
          <a:lstStyle/>
          <a:p>
            <a:r>
              <a:rPr lang="en-US" sz="2800" dirty="0" smtClean="0">
                <a:solidFill>
                  <a:srgbClr val="0D67AD"/>
                </a:solidFill>
              </a:rPr>
              <a:t>Refined products logistics</a:t>
            </a:r>
            <a:endParaRPr lang="en-US" sz="2800" dirty="0">
              <a:solidFill>
                <a:srgbClr val="0D67AD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2388129" y="3302652"/>
            <a:ext cx="5442803" cy="1129862"/>
            <a:chOff x="973054" y="3749219"/>
            <a:chExt cx="5442803" cy="1129862"/>
          </a:xfrm>
        </p:grpSpPr>
        <p:grpSp>
          <p:nvGrpSpPr>
            <p:cNvPr id="593" name="Group 592"/>
            <p:cNvGrpSpPr/>
            <p:nvPr/>
          </p:nvGrpSpPr>
          <p:grpSpPr>
            <a:xfrm>
              <a:off x="973054" y="3749220"/>
              <a:ext cx="1122955" cy="1124491"/>
              <a:chOff x="8077807" y="2514304"/>
              <a:chExt cx="1837275" cy="1839788"/>
            </a:xfrm>
          </p:grpSpPr>
          <p:grpSp>
            <p:nvGrpSpPr>
              <p:cNvPr id="885" name="Group 884"/>
              <p:cNvGrpSpPr/>
              <p:nvPr/>
            </p:nvGrpSpPr>
            <p:grpSpPr>
              <a:xfrm>
                <a:off x="8077807" y="2514304"/>
                <a:ext cx="1837275" cy="1839788"/>
                <a:chOff x="2946481" y="2309957"/>
                <a:chExt cx="1837275" cy="1839788"/>
              </a:xfrm>
            </p:grpSpPr>
            <p:grpSp>
              <p:nvGrpSpPr>
                <p:cNvPr id="936" name="Group 935"/>
                <p:cNvGrpSpPr/>
                <p:nvPr/>
              </p:nvGrpSpPr>
              <p:grpSpPr>
                <a:xfrm>
                  <a:off x="2946481" y="2309957"/>
                  <a:ext cx="1837275" cy="1839788"/>
                  <a:chOff x="2946481" y="2309957"/>
                  <a:chExt cx="1837275" cy="1839788"/>
                </a:xfrm>
              </p:grpSpPr>
              <p:sp>
                <p:nvSpPr>
                  <p:cNvPr id="939" name="Oval 938"/>
                  <p:cNvSpPr/>
                  <p:nvPr/>
                </p:nvSpPr>
                <p:spPr>
                  <a:xfrm>
                    <a:off x="2946481" y="3188369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40" name="Oval 939"/>
                  <p:cNvSpPr/>
                  <p:nvPr/>
                </p:nvSpPr>
                <p:spPr>
                  <a:xfrm rot="5400000">
                    <a:off x="3759817" y="2373777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41" name="Rectangle 940"/>
                  <p:cNvSpPr/>
                  <p:nvPr/>
                </p:nvSpPr>
                <p:spPr>
                  <a:xfrm>
                    <a:off x="3262964" y="2627697"/>
                    <a:ext cx="1414914" cy="1414914"/>
                  </a:xfrm>
                  <a:prstGeom prst="rect">
                    <a:avLst/>
                  </a:prstGeom>
                  <a:solidFill>
                    <a:srgbClr val="062C49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42" name="Oval 941"/>
                  <p:cNvSpPr/>
                  <p:nvPr/>
                </p:nvSpPr>
                <p:spPr>
                  <a:xfrm>
                    <a:off x="4362547" y="3188369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43" name="Oval 942"/>
                  <p:cNvSpPr/>
                  <p:nvPr/>
                </p:nvSpPr>
                <p:spPr>
                  <a:xfrm rot="5400000">
                    <a:off x="3759817" y="3792356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937" name="Rectangle 936"/>
                <p:cNvSpPr/>
                <p:nvPr/>
              </p:nvSpPr>
              <p:spPr>
                <a:xfrm>
                  <a:off x="3247435" y="3213100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38" name="Rectangle 937"/>
                <p:cNvSpPr/>
                <p:nvPr/>
              </p:nvSpPr>
              <p:spPr>
                <a:xfrm rot="5400000">
                  <a:off x="3947561" y="2502977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886" name="Group 885"/>
              <p:cNvGrpSpPr/>
              <p:nvPr/>
            </p:nvGrpSpPr>
            <p:grpSpPr>
              <a:xfrm>
                <a:off x="8541505" y="3234396"/>
                <a:ext cx="1083145" cy="626883"/>
                <a:chOff x="8343834" y="4532492"/>
                <a:chExt cx="1058896" cy="495382"/>
              </a:xfrm>
              <a:solidFill>
                <a:srgbClr val="FFFF00"/>
              </a:solidFill>
            </p:grpSpPr>
            <p:sp>
              <p:nvSpPr>
                <p:cNvPr id="888" name="Rectangle 887"/>
                <p:cNvSpPr/>
                <p:nvPr/>
              </p:nvSpPr>
              <p:spPr>
                <a:xfrm>
                  <a:off x="8744688" y="4554286"/>
                  <a:ext cx="70126" cy="462180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889" name="Snip Same Side Corner Rectangle 888"/>
                <p:cNvSpPr/>
                <p:nvPr/>
              </p:nvSpPr>
              <p:spPr>
                <a:xfrm>
                  <a:off x="8879701" y="4759291"/>
                  <a:ext cx="66195" cy="257175"/>
                </a:xfrm>
                <a:prstGeom prst="snip2Same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890" name="Rectangle 889"/>
                <p:cNvSpPr/>
                <p:nvPr/>
              </p:nvSpPr>
              <p:spPr>
                <a:xfrm>
                  <a:off x="8889940" y="4661169"/>
                  <a:ext cx="45719" cy="281967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891" name="Snip Same Side Corner Rectangle 890"/>
                <p:cNvSpPr/>
                <p:nvPr/>
              </p:nvSpPr>
              <p:spPr>
                <a:xfrm>
                  <a:off x="9021709" y="4871619"/>
                  <a:ext cx="90412" cy="144847"/>
                </a:xfrm>
                <a:prstGeom prst="snip2SameRect">
                  <a:avLst>
                    <a:gd name="adj1" fmla="val 27202"/>
                    <a:gd name="adj2" fmla="val 0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892" name="Rectangle 891"/>
                <p:cNvSpPr/>
                <p:nvPr/>
              </p:nvSpPr>
              <p:spPr>
                <a:xfrm>
                  <a:off x="9044057" y="4695825"/>
                  <a:ext cx="45719" cy="320641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893" name="Snip Same Side Corner Rectangle 892"/>
                <p:cNvSpPr/>
                <p:nvPr/>
              </p:nvSpPr>
              <p:spPr>
                <a:xfrm>
                  <a:off x="8469489" y="4840796"/>
                  <a:ext cx="90412" cy="177933"/>
                </a:xfrm>
                <a:prstGeom prst="snip2SameRect">
                  <a:avLst>
                    <a:gd name="adj1" fmla="val 27202"/>
                    <a:gd name="adj2" fmla="val 0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894" name="Rectangle 893"/>
                <p:cNvSpPr/>
                <p:nvPr/>
              </p:nvSpPr>
              <p:spPr>
                <a:xfrm>
                  <a:off x="8491835" y="4736762"/>
                  <a:ext cx="45719" cy="281967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895" name="Straight Connector 894"/>
                <p:cNvCxnSpPr/>
                <p:nvPr/>
              </p:nvCxnSpPr>
              <p:spPr>
                <a:xfrm>
                  <a:off x="9029431" y="4713498"/>
                  <a:ext cx="72315" cy="33828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6" name="Straight Connector 895"/>
                <p:cNvCxnSpPr/>
                <p:nvPr/>
              </p:nvCxnSpPr>
              <p:spPr>
                <a:xfrm>
                  <a:off x="9030758" y="4747326"/>
                  <a:ext cx="72315" cy="33828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7" name="Straight Connector 896"/>
                <p:cNvCxnSpPr/>
                <p:nvPr/>
              </p:nvCxnSpPr>
              <p:spPr>
                <a:xfrm>
                  <a:off x="9028104" y="4780412"/>
                  <a:ext cx="81806" cy="33828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8" name="Straight Connector 897"/>
                <p:cNvCxnSpPr/>
                <p:nvPr/>
              </p:nvCxnSpPr>
              <p:spPr>
                <a:xfrm>
                  <a:off x="9029431" y="4814240"/>
                  <a:ext cx="72315" cy="33828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9" name="Straight Connector 898"/>
                <p:cNvCxnSpPr/>
                <p:nvPr/>
              </p:nvCxnSpPr>
              <p:spPr>
                <a:xfrm flipV="1">
                  <a:off x="8726858" y="4578342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0" name="Straight Connector 899"/>
                <p:cNvCxnSpPr/>
                <p:nvPr/>
              </p:nvCxnSpPr>
              <p:spPr>
                <a:xfrm flipV="1">
                  <a:off x="8726858" y="4610702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1" name="Straight Connector 900"/>
                <p:cNvCxnSpPr/>
                <p:nvPr/>
              </p:nvCxnSpPr>
              <p:spPr>
                <a:xfrm flipV="1">
                  <a:off x="8726858" y="4643062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2" name="Straight Connector 901"/>
                <p:cNvCxnSpPr/>
                <p:nvPr/>
              </p:nvCxnSpPr>
              <p:spPr>
                <a:xfrm flipV="1">
                  <a:off x="8726858" y="4672376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3" name="Straight Connector 902"/>
                <p:cNvCxnSpPr/>
                <p:nvPr/>
              </p:nvCxnSpPr>
              <p:spPr>
                <a:xfrm flipV="1">
                  <a:off x="8726858" y="4705617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4" name="Straight Connector 903"/>
                <p:cNvCxnSpPr/>
                <p:nvPr/>
              </p:nvCxnSpPr>
              <p:spPr>
                <a:xfrm flipV="1">
                  <a:off x="8726858" y="4737977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5" name="Straight Connector 904"/>
                <p:cNvCxnSpPr/>
                <p:nvPr/>
              </p:nvCxnSpPr>
              <p:spPr>
                <a:xfrm flipV="1">
                  <a:off x="8726858" y="4770337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6" name="Straight Connector 905"/>
                <p:cNvCxnSpPr/>
                <p:nvPr/>
              </p:nvCxnSpPr>
              <p:spPr>
                <a:xfrm flipV="1">
                  <a:off x="8726858" y="4799651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07" name="Rounded Rectangle 906"/>
                <p:cNvSpPr/>
                <p:nvPr/>
              </p:nvSpPr>
              <p:spPr>
                <a:xfrm rot="5400000">
                  <a:off x="8533033" y="4870046"/>
                  <a:ext cx="220392" cy="68091"/>
                </a:xfrm>
                <a:prstGeom prst="roundRect">
                  <a:avLst>
                    <a:gd name="adj" fmla="val 46297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908" name="Rounded Rectangle 907"/>
                <p:cNvSpPr/>
                <p:nvPr/>
              </p:nvSpPr>
              <p:spPr>
                <a:xfrm rot="5400000">
                  <a:off x="8631076" y="4870046"/>
                  <a:ext cx="220392" cy="68091"/>
                </a:xfrm>
                <a:prstGeom prst="roundRect">
                  <a:avLst>
                    <a:gd name="adj" fmla="val 46297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909" name="Straight Connector 908"/>
                <p:cNvCxnSpPr/>
                <p:nvPr/>
              </p:nvCxnSpPr>
              <p:spPr>
                <a:xfrm>
                  <a:off x="8644545" y="4788713"/>
                  <a:ext cx="291114" cy="0"/>
                </a:xfrm>
                <a:prstGeom prst="line">
                  <a:avLst/>
                </a:prstGeom>
                <a:grpFill/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0" name="Straight Connector 909"/>
                <p:cNvCxnSpPr/>
                <p:nvPr/>
              </p:nvCxnSpPr>
              <p:spPr>
                <a:xfrm flipV="1">
                  <a:off x="8832645" y="4797326"/>
                  <a:ext cx="0" cy="197189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1" name="Straight Connector 910"/>
                <p:cNvCxnSpPr/>
                <p:nvPr/>
              </p:nvCxnSpPr>
              <p:spPr>
                <a:xfrm>
                  <a:off x="8629849" y="4978640"/>
                  <a:ext cx="434597" cy="0"/>
                </a:xfrm>
                <a:prstGeom prst="line">
                  <a:avLst/>
                </a:prstGeom>
                <a:grpFill/>
                <a:ln w="1905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2" name="Straight Connector 911"/>
                <p:cNvCxnSpPr/>
                <p:nvPr/>
              </p:nvCxnSpPr>
              <p:spPr>
                <a:xfrm flipV="1">
                  <a:off x="8979509" y="4876783"/>
                  <a:ext cx="105878" cy="1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3" name="Straight Connector 912"/>
                <p:cNvCxnSpPr/>
                <p:nvPr/>
              </p:nvCxnSpPr>
              <p:spPr>
                <a:xfrm flipV="1">
                  <a:off x="8979509" y="4879931"/>
                  <a:ext cx="0" cy="134357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4" name="Straight Connector 913"/>
                <p:cNvCxnSpPr/>
                <p:nvPr/>
              </p:nvCxnSpPr>
              <p:spPr>
                <a:xfrm>
                  <a:off x="8522658" y="4895920"/>
                  <a:ext cx="116880" cy="1191"/>
                </a:xfrm>
                <a:prstGeom prst="line">
                  <a:avLst/>
                </a:prstGeom>
                <a:grpFill/>
                <a:ln w="1905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5" name="Straight Connector 914"/>
                <p:cNvCxnSpPr/>
                <p:nvPr/>
              </p:nvCxnSpPr>
              <p:spPr>
                <a:xfrm>
                  <a:off x="8529072" y="5006574"/>
                  <a:ext cx="116880" cy="1191"/>
                </a:xfrm>
                <a:prstGeom prst="line">
                  <a:avLst/>
                </a:prstGeom>
                <a:grpFill/>
                <a:ln w="1905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6" name="Straight Connector 915"/>
                <p:cNvCxnSpPr/>
                <p:nvPr/>
              </p:nvCxnSpPr>
              <p:spPr>
                <a:xfrm flipV="1">
                  <a:off x="8480099" y="4709527"/>
                  <a:ext cx="0" cy="194564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17" name="Rectangle 916"/>
                <p:cNvSpPr/>
                <p:nvPr/>
              </p:nvSpPr>
              <p:spPr>
                <a:xfrm>
                  <a:off x="8755151" y="4532492"/>
                  <a:ext cx="45719" cy="102073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918" name="Rounded Rectangle 917"/>
                <p:cNvSpPr/>
                <p:nvPr/>
              </p:nvSpPr>
              <p:spPr>
                <a:xfrm>
                  <a:off x="9139572" y="4932950"/>
                  <a:ext cx="155887" cy="649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919" name="Trapezoid 918"/>
                <p:cNvSpPr/>
                <p:nvPr/>
              </p:nvSpPr>
              <p:spPr>
                <a:xfrm>
                  <a:off x="9162607" y="4948782"/>
                  <a:ext cx="45719" cy="71517"/>
                </a:xfrm>
                <a:prstGeom prst="trapezoid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920" name="Trapezoid 919"/>
                <p:cNvSpPr/>
                <p:nvPr/>
              </p:nvSpPr>
              <p:spPr>
                <a:xfrm>
                  <a:off x="9234262" y="4948781"/>
                  <a:ext cx="45719" cy="71517"/>
                </a:xfrm>
                <a:prstGeom prst="trapezoid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921" name="Straight Connector 920"/>
                <p:cNvCxnSpPr/>
                <p:nvPr/>
              </p:nvCxnSpPr>
              <p:spPr>
                <a:xfrm>
                  <a:off x="8899304" y="4913440"/>
                  <a:ext cx="324679" cy="0"/>
                </a:xfrm>
                <a:prstGeom prst="line">
                  <a:avLst/>
                </a:prstGeom>
                <a:grpFill/>
                <a:ln w="1905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22" name="Trapezoid 921"/>
                <p:cNvSpPr/>
                <p:nvPr/>
              </p:nvSpPr>
              <p:spPr>
                <a:xfrm>
                  <a:off x="9201124" y="4913440"/>
                  <a:ext cx="45719" cy="77854"/>
                </a:xfrm>
                <a:prstGeom prst="trapezoid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923" name="Straight Connector 922"/>
                <p:cNvCxnSpPr/>
                <p:nvPr/>
              </p:nvCxnSpPr>
              <p:spPr>
                <a:xfrm>
                  <a:off x="8581098" y="4856145"/>
                  <a:ext cx="236969" cy="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4" name="Straight Connector 923"/>
                <p:cNvCxnSpPr/>
                <p:nvPr/>
              </p:nvCxnSpPr>
              <p:spPr>
                <a:xfrm>
                  <a:off x="8577845" y="4929762"/>
                  <a:ext cx="236969" cy="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5" name="Straight Connector 924"/>
                <p:cNvCxnSpPr/>
                <p:nvPr/>
              </p:nvCxnSpPr>
              <p:spPr>
                <a:xfrm>
                  <a:off x="8577845" y="4980351"/>
                  <a:ext cx="236969" cy="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6" name="Straight Connector 925"/>
                <p:cNvCxnSpPr/>
                <p:nvPr/>
              </p:nvCxnSpPr>
              <p:spPr>
                <a:xfrm flipV="1">
                  <a:off x="8587512" y="4844995"/>
                  <a:ext cx="0" cy="179806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7" name="Straight Connector 926"/>
                <p:cNvCxnSpPr/>
                <p:nvPr/>
              </p:nvCxnSpPr>
              <p:spPr>
                <a:xfrm flipV="1">
                  <a:off x="8645952" y="4848068"/>
                  <a:ext cx="0" cy="179806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8" name="Straight Connector 927"/>
                <p:cNvCxnSpPr/>
                <p:nvPr/>
              </p:nvCxnSpPr>
              <p:spPr>
                <a:xfrm flipV="1">
                  <a:off x="8689979" y="4844995"/>
                  <a:ext cx="0" cy="179806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9" name="Straight Connector 928"/>
                <p:cNvCxnSpPr/>
                <p:nvPr/>
              </p:nvCxnSpPr>
              <p:spPr>
                <a:xfrm>
                  <a:off x="8586186" y="4845856"/>
                  <a:ext cx="203590" cy="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0" name="Straight Connector 929"/>
                <p:cNvCxnSpPr/>
                <p:nvPr/>
              </p:nvCxnSpPr>
              <p:spPr>
                <a:xfrm>
                  <a:off x="8377759" y="4980351"/>
                  <a:ext cx="170412" cy="0"/>
                </a:xfrm>
                <a:prstGeom prst="line">
                  <a:avLst/>
                </a:prstGeom>
                <a:grpFill/>
                <a:ln w="28575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1" name="Straight Connector 930"/>
                <p:cNvCxnSpPr/>
                <p:nvPr/>
              </p:nvCxnSpPr>
              <p:spPr>
                <a:xfrm>
                  <a:off x="9102267" y="4991294"/>
                  <a:ext cx="264907" cy="0"/>
                </a:xfrm>
                <a:prstGeom prst="line">
                  <a:avLst/>
                </a:prstGeom>
                <a:grpFill/>
                <a:ln w="28575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32" name="Snip Single Corner Rectangle 931"/>
                <p:cNvSpPr/>
                <p:nvPr/>
              </p:nvSpPr>
              <p:spPr>
                <a:xfrm>
                  <a:off x="9357011" y="4979082"/>
                  <a:ext cx="45719" cy="45719"/>
                </a:xfrm>
                <a:prstGeom prst="snip1Rect">
                  <a:avLst>
                    <a:gd name="adj" fmla="val 44121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933" name="Snip Single Corner Rectangle 932"/>
                <p:cNvSpPr/>
                <p:nvPr/>
              </p:nvSpPr>
              <p:spPr>
                <a:xfrm flipH="1">
                  <a:off x="8343834" y="4968569"/>
                  <a:ext cx="45719" cy="45719"/>
                </a:xfrm>
                <a:prstGeom prst="snip1Rect">
                  <a:avLst>
                    <a:gd name="adj" fmla="val 44121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934" name="Snip Same Side Corner Rectangle 933"/>
                <p:cNvSpPr/>
                <p:nvPr/>
              </p:nvSpPr>
              <p:spPr>
                <a:xfrm>
                  <a:off x="8948946" y="4971609"/>
                  <a:ext cx="45719" cy="45719"/>
                </a:xfrm>
                <a:prstGeom prst="snip2Same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935" name="Straight Connector 934"/>
                <p:cNvCxnSpPr/>
                <p:nvPr/>
              </p:nvCxnSpPr>
              <p:spPr>
                <a:xfrm>
                  <a:off x="8755531" y="5001588"/>
                  <a:ext cx="169670" cy="0"/>
                </a:xfrm>
                <a:prstGeom prst="line">
                  <a:avLst/>
                </a:prstGeom>
                <a:grpFill/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87" name="TextBox 886"/>
              <p:cNvSpPr txBox="1"/>
              <p:nvPr/>
            </p:nvSpPr>
            <p:spPr>
              <a:xfrm>
                <a:off x="8393404" y="2840905"/>
                <a:ext cx="1422021" cy="3273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 b="1" dirty="0" smtClean="0">
                    <a:solidFill>
                      <a:srgbClr val="FFFF00"/>
                    </a:solidFill>
                  </a:rPr>
                  <a:t>REFINERY RECEIPT</a:t>
                </a:r>
                <a:endParaRPr lang="en-US" sz="700" b="1" dirty="0">
                  <a:solidFill>
                    <a:srgbClr val="FFFF00"/>
                  </a:solidFill>
                </a:endParaRPr>
              </a:p>
            </p:txBody>
          </p:sp>
        </p:grpSp>
        <p:grpSp>
          <p:nvGrpSpPr>
            <p:cNvPr id="564" name="Group 563"/>
            <p:cNvGrpSpPr/>
            <p:nvPr/>
          </p:nvGrpSpPr>
          <p:grpSpPr>
            <a:xfrm>
              <a:off x="1508858" y="4285713"/>
              <a:ext cx="586831" cy="587599"/>
              <a:chOff x="3823637" y="3188369"/>
              <a:chExt cx="960119" cy="961376"/>
            </a:xfrm>
          </p:grpSpPr>
          <p:sp>
            <p:nvSpPr>
              <p:cNvPr id="1105" name="Oval 1104"/>
              <p:cNvSpPr/>
              <p:nvPr/>
            </p:nvSpPr>
            <p:spPr>
              <a:xfrm>
                <a:off x="4362547" y="3188369"/>
                <a:ext cx="421209" cy="293570"/>
              </a:xfrm>
              <a:prstGeom prst="ellipse">
                <a:avLst/>
              </a:prstGeom>
              <a:solidFill>
                <a:srgbClr val="062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6" name="Oval 1105"/>
              <p:cNvSpPr/>
              <p:nvPr/>
            </p:nvSpPr>
            <p:spPr>
              <a:xfrm rot="5400000">
                <a:off x="3759817" y="3792356"/>
                <a:ext cx="421209" cy="2935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65" name="Group 564"/>
            <p:cNvGrpSpPr/>
            <p:nvPr/>
          </p:nvGrpSpPr>
          <p:grpSpPr>
            <a:xfrm>
              <a:off x="1832397" y="3754589"/>
              <a:ext cx="1115407" cy="1116934"/>
              <a:chOff x="8511102" y="4541435"/>
              <a:chExt cx="1837275" cy="1839789"/>
            </a:xfrm>
          </p:grpSpPr>
          <p:grpSp>
            <p:nvGrpSpPr>
              <p:cNvPr id="1086" name="Group 1085"/>
              <p:cNvGrpSpPr/>
              <p:nvPr/>
            </p:nvGrpSpPr>
            <p:grpSpPr>
              <a:xfrm>
                <a:off x="8511102" y="4541435"/>
                <a:ext cx="1837275" cy="1839789"/>
                <a:chOff x="2946481" y="2309956"/>
                <a:chExt cx="1837275" cy="1839789"/>
              </a:xfrm>
            </p:grpSpPr>
            <p:grpSp>
              <p:nvGrpSpPr>
                <p:cNvPr id="1097" name="Group 1096"/>
                <p:cNvGrpSpPr/>
                <p:nvPr/>
              </p:nvGrpSpPr>
              <p:grpSpPr>
                <a:xfrm>
                  <a:off x="2946481" y="2309956"/>
                  <a:ext cx="1837275" cy="1839789"/>
                  <a:chOff x="2946481" y="2309956"/>
                  <a:chExt cx="1837275" cy="1839789"/>
                </a:xfrm>
              </p:grpSpPr>
              <p:sp>
                <p:nvSpPr>
                  <p:cNvPr id="1100" name="Oval 1099"/>
                  <p:cNvSpPr/>
                  <p:nvPr/>
                </p:nvSpPr>
                <p:spPr>
                  <a:xfrm>
                    <a:off x="2946481" y="3188369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101" name="Oval 1100"/>
                  <p:cNvSpPr/>
                  <p:nvPr/>
                </p:nvSpPr>
                <p:spPr>
                  <a:xfrm rot="5400000">
                    <a:off x="3769058" y="2373776"/>
                    <a:ext cx="421210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102" name="Rectangle 1101"/>
                  <p:cNvSpPr/>
                  <p:nvPr/>
                </p:nvSpPr>
                <p:spPr>
                  <a:xfrm>
                    <a:off x="3262964" y="2627697"/>
                    <a:ext cx="1414914" cy="1414914"/>
                  </a:xfrm>
                  <a:prstGeom prst="rect">
                    <a:avLst/>
                  </a:prstGeom>
                  <a:solidFill>
                    <a:srgbClr val="062C49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103" name="Oval 1102"/>
                  <p:cNvSpPr/>
                  <p:nvPr/>
                </p:nvSpPr>
                <p:spPr>
                  <a:xfrm>
                    <a:off x="4362547" y="3188369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104" name="Oval 1103"/>
                  <p:cNvSpPr/>
                  <p:nvPr/>
                </p:nvSpPr>
                <p:spPr>
                  <a:xfrm rot="5400000">
                    <a:off x="3759817" y="3792356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098" name="Rectangle 1097"/>
                <p:cNvSpPr/>
                <p:nvPr/>
              </p:nvSpPr>
              <p:spPr>
                <a:xfrm>
                  <a:off x="3238132" y="3213100"/>
                  <a:ext cx="45719" cy="244476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9" name="Rectangle 1098"/>
                <p:cNvSpPr/>
                <p:nvPr/>
              </p:nvSpPr>
              <p:spPr>
                <a:xfrm rot="5400000">
                  <a:off x="3963250" y="2512093"/>
                  <a:ext cx="45719" cy="244474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87" name="TextBox 1086"/>
              <p:cNvSpPr txBox="1"/>
              <p:nvPr/>
            </p:nvSpPr>
            <p:spPr>
              <a:xfrm>
                <a:off x="9093520" y="4886666"/>
                <a:ext cx="887713" cy="32952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700" b="1" dirty="0" smtClean="0">
                    <a:solidFill>
                      <a:schemeClr val="bg1"/>
                    </a:solidFill>
                  </a:rPr>
                  <a:t>STORAGE</a:t>
                </a:r>
                <a:endParaRPr lang="en-US" sz="7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088" name="Group 1087"/>
              <p:cNvGrpSpPr/>
              <p:nvPr/>
            </p:nvGrpSpPr>
            <p:grpSpPr>
              <a:xfrm>
                <a:off x="9013068" y="5359690"/>
                <a:ext cx="1053343" cy="484196"/>
                <a:chOff x="7091185" y="5400770"/>
                <a:chExt cx="578963" cy="484196"/>
              </a:xfrm>
            </p:grpSpPr>
            <p:grpSp>
              <p:nvGrpSpPr>
                <p:cNvPr id="1089" name="Group 1088"/>
                <p:cNvGrpSpPr/>
                <p:nvPr/>
              </p:nvGrpSpPr>
              <p:grpSpPr>
                <a:xfrm>
                  <a:off x="7188161" y="5400770"/>
                  <a:ext cx="426223" cy="484196"/>
                  <a:chOff x="1521849" y="2877621"/>
                  <a:chExt cx="975012" cy="798267"/>
                </a:xfrm>
                <a:solidFill>
                  <a:schemeClr val="bg1"/>
                </a:solidFill>
              </p:grpSpPr>
              <p:sp>
                <p:nvSpPr>
                  <p:cNvPr id="1094" name="Rectangle 1093"/>
                  <p:cNvSpPr/>
                  <p:nvPr/>
                </p:nvSpPr>
                <p:spPr>
                  <a:xfrm>
                    <a:off x="1521849" y="2926080"/>
                    <a:ext cx="916302" cy="749808"/>
                  </a:xfrm>
                  <a:prstGeom prst="rect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95" name="Trapezoid 1094"/>
                  <p:cNvSpPr/>
                  <p:nvPr/>
                </p:nvSpPr>
                <p:spPr>
                  <a:xfrm>
                    <a:off x="1726586" y="2877621"/>
                    <a:ext cx="502921" cy="714604"/>
                  </a:xfrm>
                  <a:prstGeom prst="trapezoid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96" name="Trapezoid 1095"/>
                  <p:cNvSpPr/>
                  <p:nvPr/>
                </p:nvSpPr>
                <p:spPr>
                  <a:xfrm rot="5400000">
                    <a:off x="2389296" y="3557264"/>
                    <a:ext cx="98772" cy="116359"/>
                  </a:xfrm>
                  <a:prstGeom prst="trapezoid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cxnSp>
              <p:nvCxnSpPr>
                <p:cNvPr id="1090" name="Straight Connector 1089"/>
                <p:cNvCxnSpPr/>
                <p:nvPr/>
              </p:nvCxnSpPr>
              <p:spPr>
                <a:xfrm>
                  <a:off x="7296567" y="5851525"/>
                  <a:ext cx="373581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1" name="Straight Connector 1090"/>
                <p:cNvCxnSpPr/>
                <p:nvPr/>
              </p:nvCxnSpPr>
              <p:spPr>
                <a:xfrm flipV="1">
                  <a:off x="7163987" y="5407401"/>
                  <a:ext cx="0" cy="431377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2" name="Straight Connector 1091"/>
                <p:cNvCxnSpPr/>
                <p:nvPr/>
              </p:nvCxnSpPr>
              <p:spPr>
                <a:xfrm>
                  <a:off x="7155206" y="5406111"/>
                  <a:ext cx="248043" cy="46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3" name="Straight Connector 1092"/>
                <p:cNvCxnSpPr/>
                <p:nvPr/>
              </p:nvCxnSpPr>
              <p:spPr>
                <a:xfrm flipV="1">
                  <a:off x="7091185" y="5834219"/>
                  <a:ext cx="75411" cy="482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566" name="Group 565"/>
            <p:cNvGrpSpPr/>
            <p:nvPr/>
          </p:nvGrpSpPr>
          <p:grpSpPr>
            <a:xfrm>
              <a:off x="2692768" y="3749219"/>
              <a:ext cx="1122954" cy="1124491"/>
              <a:chOff x="3700438" y="2464297"/>
              <a:chExt cx="1837275" cy="1839789"/>
            </a:xfrm>
          </p:grpSpPr>
          <p:grpSp>
            <p:nvGrpSpPr>
              <p:cNvPr id="1033" name="Group 1032"/>
              <p:cNvGrpSpPr/>
              <p:nvPr/>
            </p:nvGrpSpPr>
            <p:grpSpPr>
              <a:xfrm>
                <a:off x="3700438" y="2464297"/>
                <a:ext cx="1837275" cy="1839789"/>
                <a:chOff x="2946481" y="2309956"/>
                <a:chExt cx="1837275" cy="1839789"/>
              </a:xfrm>
            </p:grpSpPr>
            <p:grpSp>
              <p:nvGrpSpPr>
                <p:cNvPr id="1078" name="Group 1077"/>
                <p:cNvGrpSpPr/>
                <p:nvPr/>
              </p:nvGrpSpPr>
              <p:grpSpPr>
                <a:xfrm>
                  <a:off x="2946481" y="2309956"/>
                  <a:ext cx="1837275" cy="1839789"/>
                  <a:chOff x="2946481" y="2309956"/>
                  <a:chExt cx="1837275" cy="1839789"/>
                </a:xfrm>
              </p:grpSpPr>
              <p:sp>
                <p:nvSpPr>
                  <p:cNvPr id="1081" name="Oval 1080"/>
                  <p:cNvSpPr/>
                  <p:nvPr/>
                </p:nvSpPr>
                <p:spPr>
                  <a:xfrm>
                    <a:off x="2946481" y="3188369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82" name="Oval 1081"/>
                  <p:cNvSpPr/>
                  <p:nvPr/>
                </p:nvSpPr>
                <p:spPr>
                  <a:xfrm rot="5400000">
                    <a:off x="3759817" y="2373776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83" name="Rectangle 1082"/>
                  <p:cNvSpPr/>
                  <p:nvPr/>
                </p:nvSpPr>
                <p:spPr>
                  <a:xfrm>
                    <a:off x="3262964" y="2627697"/>
                    <a:ext cx="1414914" cy="1414914"/>
                  </a:xfrm>
                  <a:prstGeom prst="rect">
                    <a:avLst/>
                  </a:prstGeom>
                  <a:solidFill>
                    <a:srgbClr val="062C49"/>
                  </a:solidFill>
                  <a:ln w="285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84" name="Oval 1083"/>
                  <p:cNvSpPr/>
                  <p:nvPr/>
                </p:nvSpPr>
                <p:spPr>
                  <a:xfrm>
                    <a:off x="4362547" y="3188369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85" name="Oval 1084"/>
                  <p:cNvSpPr/>
                  <p:nvPr/>
                </p:nvSpPr>
                <p:spPr>
                  <a:xfrm rot="5400000">
                    <a:off x="3759817" y="3792356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079" name="Rectangle 1078"/>
                <p:cNvSpPr/>
                <p:nvPr/>
              </p:nvSpPr>
              <p:spPr>
                <a:xfrm>
                  <a:off x="3247435" y="3213099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0" name="Rectangle 1079"/>
                <p:cNvSpPr/>
                <p:nvPr/>
              </p:nvSpPr>
              <p:spPr>
                <a:xfrm rot="5400000">
                  <a:off x="3947560" y="2502976"/>
                  <a:ext cx="45719" cy="244476"/>
                </a:xfrm>
                <a:prstGeom prst="rect">
                  <a:avLst/>
                </a:prstGeom>
                <a:solidFill>
                  <a:srgbClr val="062C49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34" name="TextBox 1033"/>
              <p:cNvSpPr txBox="1"/>
              <p:nvPr/>
            </p:nvSpPr>
            <p:spPr>
              <a:xfrm>
                <a:off x="4230240" y="2806979"/>
                <a:ext cx="1057468" cy="3273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 b="1" dirty="0" smtClean="0">
                    <a:solidFill>
                      <a:schemeClr val="bg1"/>
                    </a:solidFill>
                  </a:rPr>
                  <a:t>TRANSLOAD</a:t>
                </a:r>
                <a:endParaRPr lang="en-US" sz="7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035" name="Group 1034"/>
              <p:cNvGrpSpPr/>
              <p:nvPr/>
            </p:nvGrpSpPr>
            <p:grpSpPr>
              <a:xfrm>
                <a:off x="4403530" y="3177916"/>
                <a:ext cx="620590" cy="594042"/>
                <a:chOff x="5527774" y="2693187"/>
                <a:chExt cx="751423" cy="719279"/>
              </a:xfrm>
            </p:grpSpPr>
            <p:sp>
              <p:nvSpPr>
                <p:cNvPr id="1036" name="Freeform 1035"/>
                <p:cNvSpPr/>
                <p:nvPr/>
              </p:nvSpPr>
              <p:spPr>
                <a:xfrm>
                  <a:off x="5980367" y="2718035"/>
                  <a:ext cx="117892" cy="193010"/>
                </a:xfrm>
                <a:custGeom>
                  <a:avLst/>
                  <a:gdLst>
                    <a:gd name="connsiteX0" fmla="*/ 22225 w 149312"/>
                    <a:gd name="connsiteY0" fmla="*/ 0 h 206375"/>
                    <a:gd name="connsiteX1" fmla="*/ 41275 w 149312"/>
                    <a:gd name="connsiteY1" fmla="*/ 98425 h 206375"/>
                    <a:gd name="connsiteX2" fmla="*/ 123825 w 149312"/>
                    <a:gd name="connsiteY2" fmla="*/ 130175 h 206375"/>
                    <a:gd name="connsiteX3" fmla="*/ 146050 w 149312"/>
                    <a:gd name="connsiteY3" fmla="*/ 149225 h 206375"/>
                    <a:gd name="connsiteX4" fmla="*/ 63500 w 149312"/>
                    <a:gd name="connsiteY4" fmla="*/ 155575 h 206375"/>
                    <a:gd name="connsiteX5" fmla="*/ 0 w 149312"/>
                    <a:gd name="connsiteY5" fmla="*/ 206375 h 206375"/>
                    <a:gd name="connsiteX0" fmla="*/ 22225 w 149576"/>
                    <a:gd name="connsiteY0" fmla="*/ 0 h 206375"/>
                    <a:gd name="connsiteX1" fmla="*/ 28575 w 149576"/>
                    <a:gd name="connsiteY1" fmla="*/ 70126 h 206375"/>
                    <a:gd name="connsiteX2" fmla="*/ 123825 w 149576"/>
                    <a:gd name="connsiteY2" fmla="*/ 130175 h 206375"/>
                    <a:gd name="connsiteX3" fmla="*/ 146050 w 149576"/>
                    <a:gd name="connsiteY3" fmla="*/ 149225 h 206375"/>
                    <a:gd name="connsiteX4" fmla="*/ 63500 w 149576"/>
                    <a:gd name="connsiteY4" fmla="*/ 155575 h 206375"/>
                    <a:gd name="connsiteX5" fmla="*/ 0 w 149576"/>
                    <a:gd name="connsiteY5" fmla="*/ 206375 h 206375"/>
                    <a:gd name="connsiteX0" fmla="*/ 22225 w 148002"/>
                    <a:gd name="connsiteY0" fmla="*/ 0 h 206375"/>
                    <a:gd name="connsiteX1" fmla="*/ 28575 w 148002"/>
                    <a:gd name="connsiteY1" fmla="*/ 70126 h 206375"/>
                    <a:gd name="connsiteX2" fmla="*/ 114300 w 148002"/>
                    <a:gd name="connsiteY2" fmla="*/ 62257 h 206375"/>
                    <a:gd name="connsiteX3" fmla="*/ 146050 w 148002"/>
                    <a:gd name="connsiteY3" fmla="*/ 149225 h 206375"/>
                    <a:gd name="connsiteX4" fmla="*/ 63500 w 148002"/>
                    <a:gd name="connsiteY4" fmla="*/ 155575 h 206375"/>
                    <a:gd name="connsiteX5" fmla="*/ 0 w 148002"/>
                    <a:gd name="connsiteY5" fmla="*/ 206375 h 206375"/>
                    <a:gd name="connsiteX0" fmla="*/ 22225 w 148108"/>
                    <a:gd name="connsiteY0" fmla="*/ 0 h 206375"/>
                    <a:gd name="connsiteX1" fmla="*/ 19050 w 148108"/>
                    <a:gd name="connsiteY1" fmla="*/ 53146 h 206375"/>
                    <a:gd name="connsiteX2" fmla="*/ 114300 w 148108"/>
                    <a:gd name="connsiteY2" fmla="*/ 62257 h 206375"/>
                    <a:gd name="connsiteX3" fmla="*/ 146050 w 148108"/>
                    <a:gd name="connsiteY3" fmla="*/ 149225 h 206375"/>
                    <a:gd name="connsiteX4" fmla="*/ 63500 w 148108"/>
                    <a:gd name="connsiteY4" fmla="*/ 155575 h 206375"/>
                    <a:gd name="connsiteX5" fmla="*/ 0 w 148108"/>
                    <a:gd name="connsiteY5" fmla="*/ 206375 h 206375"/>
                    <a:gd name="connsiteX0" fmla="*/ 22225 w 136632"/>
                    <a:gd name="connsiteY0" fmla="*/ 0 h 206375"/>
                    <a:gd name="connsiteX1" fmla="*/ 19050 w 136632"/>
                    <a:gd name="connsiteY1" fmla="*/ 53146 h 206375"/>
                    <a:gd name="connsiteX2" fmla="*/ 114300 w 136632"/>
                    <a:gd name="connsiteY2" fmla="*/ 62257 h 206375"/>
                    <a:gd name="connsiteX3" fmla="*/ 133350 w 136632"/>
                    <a:gd name="connsiteY3" fmla="*/ 84137 h 206375"/>
                    <a:gd name="connsiteX4" fmla="*/ 63500 w 136632"/>
                    <a:gd name="connsiteY4" fmla="*/ 155575 h 206375"/>
                    <a:gd name="connsiteX5" fmla="*/ 0 w 136632"/>
                    <a:gd name="connsiteY5" fmla="*/ 206375 h 206375"/>
                    <a:gd name="connsiteX0" fmla="*/ 22225 w 138923"/>
                    <a:gd name="connsiteY0" fmla="*/ 0 h 206375"/>
                    <a:gd name="connsiteX1" fmla="*/ 19050 w 138923"/>
                    <a:gd name="connsiteY1" fmla="*/ 53146 h 206375"/>
                    <a:gd name="connsiteX2" fmla="*/ 114300 w 138923"/>
                    <a:gd name="connsiteY2" fmla="*/ 62257 h 206375"/>
                    <a:gd name="connsiteX3" fmla="*/ 133350 w 138923"/>
                    <a:gd name="connsiteY3" fmla="*/ 84137 h 206375"/>
                    <a:gd name="connsiteX4" fmla="*/ 31750 w 138923"/>
                    <a:gd name="connsiteY4" fmla="*/ 84827 h 206375"/>
                    <a:gd name="connsiteX5" fmla="*/ 0 w 138923"/>
                    <a:gd name="connsiteY5" fmla="*/ 206375 h 206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8923" h="206375">
                      <a:moveTo>
                        <a:pt x="22225" y="0"/>
                      </a:moveTo>
                      <a:cubicBezTo>
                        <a:pt x="23283" y="38364"/>
                        <a:pt x="3704" y="42770"/>
                        <a:pt x="19050" y="53146"/>
                      </a:cubicBezTo>
                      <a:cubicBezTo>
                        <a:pt x="34396" y="63522"/>
                        <a:pt x="95250" y="57092"/>
                        <a:pt x="114300" y="62257"/>
                      </a:cubicBezTo>
                      <a:cubicBezTo>
                        <a:pt x="133350" y="67422"/>
                        <a:pt x="147108" y="80375"/>
                        <a:pt x="133350" y="84137"/>
                      </a:cubicBezTo>
                      <a:cubicBezTo>
                        <a:pt x="119592" y="87899"/>
                        <a:pt x="53975" y="64454"/>
                        <a:pt x="31750" y="84827"/>
                      </a:cubicBezTo>
                      <a:cubicBezTo>
                        <a:pt x="9525" y="105200"/>
                        <a:pt x="10583" y="198438"/>
                        <a:pt x="0" y="206375"/>
                      </a:cubicBezTo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037" name="Straight Connector 1036"/>
                <p:cNvCxnSpPr/>
                <p:nvPr/>
              </p:nvCxnSpPr>
              <p:spPr>
                <a:xfrm flipV="1">
                  <a:off x="5781675" y="2749550"/>
                  <a:ext cx="1947" cy="64342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8" name="Straight Connector 1037"/>
                <p:cNvCxnSpPr/>
                <p:nvPr/>
              </p:nvCxnSpPr>
              <p:spPr>
                <a:xfrm flipH="1" flipV="1">
                  <a:off x="6200444" y="2749550"/>
                  <a:ext cx="1228" cy="643217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9" name="Straight Connector 1038"/>
                <p:cNvCxnSpPr/>
                <p:nvPr/>
              </p:nvCxnSpPr>
              <p:spPr>
                <a:xfrm flipV="1">
                  <a:off x="6272847" y="2822453"/>
                  <a:ext cx="3175" cy="574925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0" name="Straight Connector 1039"/>
                <p:cNvCxnSpPr/>
                <p:nvPr/>
              </p:nvCxnSpPr>
              <p:spPr>
                <a:xfrm flipV="1">
                  <a:off x="5709272" y="2822453"/>
                  <a:ext cx="3175" cy="574925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1" name="Straight Connector 1040"/>
                <p:cNvCxnSpPr/>
                <p:nvPr/>
              </p:nvCxnSpPr>
              <p:spPr>
                <a:xfrm>
                  <a:off x="5712447" y="2817841"/>
                  <a:ext cx="563575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2" name="Straight Connector 1041"/>
                <p:cNvCxnSpPr/>
                <p:nvPr/>
              </p:nvCxnSpPr>
              <p:spPr>
                <a:xfrm>
                  <a:off x="5781675" y="2749550"/>
                  <a:ext cx="418769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3" name="Straight Connector 1042"/>
                <p:cNvCxnSpPr/>
                <p:nvPr/>
              </p:nvCxnSpPr>
              <p:spPr>
                <a:xfrm flipV="1">
                  <a:off x="5709272" y="2753672"/>
                  <a:ext cx="72403" cy="7707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4" name="Straight Connector 1043"/>
                <p:cNvCxnSpPr/>
                <p:nvPr/>
              </p:nvCxnSpPr>
              <p:spPr>
                <a:xfrm flipH="1" flipV="1">
                  <a:off x="6200444" y="2753361"/>
                  <a:ext cx="78753" cy="6448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5" name="Straight Connector 1044"/>
                <p:cNvCxnSpPr/>
                <p:nvPr/>
              </p:nvCxnSpPr>
              <p:spPr>
                <a:xfrm flipV="1">
                  <a:off x="5641585" y="3003923"/>
                  <a:ext cx="133740" cy="6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6" name="Straight Connector 1045"/>
                <p:cNvCxnSpPr/>
                <p:nvPr/>
              </p:nvCxnSpPr>
              <p:spPr>
                <a:xfrm>
                  <a:off x="5713392" y="3187276"/>
                  <a:ext cx="66053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7" name="Straight Connector 1046"/>
                <p:cNvCxnSpPr/>
                <p:nvPr/>
              </p:nvCxnSpPr>
              <p:spPr>
                <a:xfrm>
                  <a:off x="6200444" y="3001629"/>
                  <a:ext cx="66053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8" name="Straight Connector 1047"/>
                <p:cNvCxnSpPr/>
                <p:nvPr/>
              </p:nvCxnSpPr>
              <p:spPr>
                <a:xfrm>
                  <a:off x="6201389" y="3188742"/>
                  <a:ext cx="66053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9" name="Straight Connector 1048"/>
                <p:cNvCxnSpPr/>
                <p:nvPr/>
              </p:nvCxnSpPr>
              <p:spPr>
                <a:xfrm flipV="1">
                  <a:off x="6207077" y="2817841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0" name="Straight Connector 1049"/>
                <p:cNvCxnSpPr/>
                <p:nvPr/>
              </p:nvCxnSpPr>
              <p:spPr>
                <a:xfrm flipV="1">
                  <a:off x="6205962" y="2999948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1" name="Straight Connector 1050"/>
                <p:cNvCxnSpPr/>
                <p:nvPr/>
              </p:nvCxnSpPr>
              <p:spPr>
                <a:xfrm flipV="1">
                  <a:off x="6203760" y="3184459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52" name="Trapezoid 1051"/>
                <p:cNvSpPr/>
                <p:nvPr/>
              </p:nvSpPr>
              <p:spPr>
                <a:xfrm>
                  <a:off x="6195309" y="3366747"/>
                  <a:ext cx="83888" cy="45719"/>
                </a:xfrm>
                <a:prstGeom prst="trapezoi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53" name="Trapezoid 1052"/>
                <p:cNvSpPr/>
                <p:nvPr/>
              </p:nvSpPr>
              <p:spPr>
                <a:xfrm>
                  <a:off x="5703160" y="3366747"/>
                  <a:ext cx="83888" cy="45719"/>
                </a:xfrm>
                <a:prstGeom prst="trapezoi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054" name="Straight Connector 1053"/>
                <p:cNvCxnSpPr/>
                <p:nvPr/>
              </p:nvCxnSpPr>
              <p:spPr>
                <a:xfrm flipV="1">
                  <a:off x="5710500" y="3194952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5" name="Straight Connector 1054"/>
                <p:cNvCxnSpPr/>
                <p:nvPr/>
              </p:nvCxnSpPr>
              <p:spPr>
                <a:xfrm flipV="1">
                  <a:off x="5713338" y="3001183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6" name="Straight Connector 1055"/>
                <p:cNvCxnSpPr/>
                <p:nvPr/>
              </p:nvCxnSpPr>
              <p:spPr>
                <a:xfrm flipV="1">
                  <a:off x="5713338" y="2822699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7" name="Straight Connector 1056"/>
                <p:cNvCxnSpPr/>
                <p:nvPr/>
              </p:nvCxnSpPr>
              <p:spPr>
                <a:xfrm flipH="1" flipV="1">
                  <a:off x="6202929" y="2818226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8" name="Straight Connector 1057"/>
                <p:cNvCxnSpPr/>
                <p:nvPr/>
              </p:nvCxnSpPr>
              <p:spPr>
                <a:xfrm flipH="1" flipV="1">
                  <a:off x="6202929" y="3002078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9" name="Straight Connector 1058"/>
                <p:cNvCxnSpPr/>
                <p:nvPr/>
              </p:nvCxnSpPr>
              <p:spPr>
                <a:xfrm flipH="1" flipV="1">
                  <a:off x="6200585" y="3180654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0" name="Straight Connector 1059"/>
                <p:cNvCxnSpPr/>
                <p:nvPr/>
              </p:nvCxnSpPr>
              <p:spPr>
                <a:xfrm flipH="1" flipV="1">
                  <a:off x="5712219" y="2816896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1" name="Straight Connector 1060"/>
                <p:cNvCxnSpPr/>
                <p:nvPr/>
              </p:nvCxnSpPr>
              <p:spPr>
                <a:xfrm flipH="1" flipV="1">
                  <a:off x="5715418" y="3001183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2" name="Straight Connector 1061"/>
                <p:cNvCxnSpPr/>
                <p:nvPr/>
              </p:nvCxnSpPr>
              <p:spPr>
                <a:xfrm flipH="1" flipV="1">
                  <a:off x="5712541" y="3184552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3" name="Straight Connector 1062"/>
                <p:cNvCxnSpPr/>
                <p:nvPr/>
              </p:nvCxnSpPr>
              <p:spPr>
                <a:xfrm flipH="1">
                  <a:off x="6022167" y="2751856"/>
                  <a:ext cx="177587" cy="67386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4" name="Straight Connector 1063"/>
                <p:cNvCxnSpPr/>
                <p:nvPr/>
              </p:nvCxnSpPr>
              <p:spPr>
                <a:xfrm flipV="1">
                  <a:off x="5956300" y="2700440"/>
                  <a:ext cx="0" cy="12351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5" name="Straight Connector 1064"/>
                <p:cNvCxnSpPr/>
                <p:nvPr/>
              </p:nvCxnSpPr>
              <p:spPr>
                <a:xfrm flipV="1">
                  <a:off x="6022167" y="2707227"/>
                  <a:ext cx="0" cy="12351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6" name="Straight Connector 1065"/>
                <p:cNvCxnSpPr/>
                <p:nvPr/>
              </p:nvCxnSpPr>
              <p:spPr>
                <a:xfrm>
                  <a:off x="5777682" y="2749298"/>
                  <a:ext cx="177587" cy="67386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67" name="Rectangle 1066"/>
                <p:cNvSpPr/>
                <p:nvPr/>
              </p:nvSpPr>
              <p:spPr>
                <a:xfrm>
                  <a:off x="5608997" y="3238150"/>
                  <a:ext cx="86868" cy="17431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68" name="Trapezoid 1067"/>
                <p:cNvSpPr/>
                <p:nvPr/>
              </p:nvSpPr>
              <p:spPr>
                <a:xfrm>
                  <a:off x="5931202" y="2700637"/>
                  <a:ext cx="119713" cy="45719"/>
                </a:xfrm>
                <a:prstGeom prst="trapezoi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069" name="Straight Connector 1068"/>
                <p:cNvCxnSpPr/>
                <p:nvPr/>
              </p:nvCxnSpPr>
              <p:spPr>
                <a:xfrm flipV="1">
                  <a:off x="5785607" y="2717147"/>
                  <a:ext cx="227337" cy="1587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0" name="Straight Connector 1069"/>
                <p:cNvCxnSpPr/>
                <p:nvPr/>
              </p:nvCxnSpPr>
              <p:spPr>
                <a:xfrm flipV="1">
                  <a:off x="5675448" y="2823358"/>
                  <a:ext cx="3571" cy="43420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1" name="Straight Connector 1070"/>
                <p:cNvCxnSpPr/>
                <p:nvPr/>
              </p:nvCxnSpPr>
              <p:spPr>
                <a:xfrm flipV="1">
                  <a:off x="5672512" y="2717694"/>
                  <a:ext cx="116090" cy="113997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2" name="Straight Connector 1071"/>
                <p:cNvCxnSpPr/>
                <p:nvPr/>
              </p:nvCxnSpPr>
              <p:spPr>
                <a:xfrm flipV="1">
                  <a:off x="5653938" y="2820278"/>
                  <a:ext cx="133740" cy="6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3" name="Straight Connector 1072"/>
                <p:cNvCxnSpPr/>
                <p:nvPr/>
              </p:nvCxnSpPr>
              <p:spPr>
                <a:xfrm flipV="1">
                  <a:off x="5642699" y="3186446"/>
                  <a:ext cx="133740" cy="6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4" name="Straight Connector 1073"/>
                <p:cNvCxnSpPr/>
                <p:nvPr/>
              </p:nvCxnSpPr>
              <p:spPr>
                <a:xfrm rot="5400000" flipV="1">
                  <a:off x="5714896" y="2759735"/>
                  <a:ext cx="133740" cy="6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5" name="Straight Connector 1074"/>
                <p:cNvCxnSpPr/>
                <p:nvPr/>
              </p:nvCxnSpPr>
              <p:spPr>
                <a:xfrm flipH="1">
                  <a:off x="5527774" y="3364442"/>
                  <a:ext cx="140719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76" name="Rectangle 1075"/>
                <p:cNvSpPr/>
                <p:nvPr/>
              </p:nvSpPr>
              <p:spPr>
                <a:xfrm>
                  <a:off x="5591546" y="3222765"/>
                  <a:ext cx="45719" cy="10706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077" name="Straight Connector 1076"/>
                <p:cNvCxnSpPr/>
                <p:nvPr/>
              </p:nvCxnSpPr>
              <p:spPr>
                <a:xfrm flipV="1">
                  <a:off x="5571373" y="3357157"/>
                  <a:ext cx="0" cy="5530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567" name="Group 566"/>
            <p:cNvGrpSpPr/>
            <p:nvPr/>
          </p:nvGrpSpPr>
          <p:grpSpPr>
            <a:xfrm>
              <a:off x="3559854" y="3754590"/>
              <a:ext cx="1122954" cy="1124491"/>
              <a:chOff x="2946481" y="2309957"/>
              <a:chExt cx="1837275" cy="1839788"/>
            </a:xfrm>
          </p:grpSpPr>
          <p:grpSp>
            <p:nvGrpSpPr>
              <p:cNvPr id="1025" name="Group 1024"/>
              <p:cNvGrpSpPr/>
              <p:nvPr/>
            </p:nvGrpSpPr>
            <p:grpSpPr>
              <a:xfrm>
                <a:off x="2946481" y="2309957"/>
                <a:ext cx="1837275" cy="1839788"/>
                <a:chOff x="2946481" y="2309957"/>
                <a:chExt cx="1837275" cy="1839788"/>
              </a:xfrm>
            </p:grpSpPr>
            <p:sp>
              <p:nvSpPr>
                <p:cNvPr id="1028" name="Oval 1027"/>
                <p:cNvSpPr/>
                <p:nvPr/>
              </p:nvSpPr>
              <p:spPr>
                <a:xfrm>
                  <a:off x="2946481" y="3188369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29" name="Oval 1028"/>
                <p:cNvSpPr/>
                <p:nvPr/>
              </p:nvSpPr>
              <p:spPr>
                <a:xfrm rot="5400000">
                  <a:off x="3759817" y="2373777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30" name="Rectangle 1029"/>
                <p:cNvSpPr/>
                <p:nvPr/>
              </p:nvSpPr>
              <p:spPr>
                <a:xfrm>
                  <a:off x="3262964" y="2627697"/>
                  <a:ext cx="1414914" cy="1414914"/>
                </a:xfrm>
                <a:prstGeom prst="rect">
                  <a:avLst/>
                </a:prstGeom>
                <a:solidFill>
                  <a:srgbClr val="062C4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31" name="Oval 1030"/>
                <p:cNvSpPr/>
                <p:nvPr/>
              </p:nvSpPr>
              <p:spPr>
                <a:xfrm>
                  <a:off x="4362547" y="3188369"/>
                  <a:ext cx="421209" cy="2935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32" name="Oval 1031"/>
                <p:cNvSpPr/>
                <p:nvPr/>
              </p:nvSpPr>
              <p:spPr>
                <a:xfrm rot="5400000">
                  <a:off x="3759817" y="3792356"/>
                  <a:ext cx="421209" cy="2935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26" name="Rectangle 1025"/>
              <p:cNvSpPr/>
              <p:nvPr/>
            </p:nvSpPr>
            <p:spPr>
              <a:xfrm>
                <a:off x="3238256" y="3213100"/>
                <a:ext cx="45719" cy="244475"/>
              </a:xfrm>
              <a:prstGeom prst="rect">
                <a:avLst/>
              </a:prstGeom>
              <a:solidFill>
                <a:srgbClr val="062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7" name="Rectangle 1026"/>
              <p:cNvSpPr/>
              <p:nvPr/>
            </p:nvSpPr>
            <p:spPr>
              <a:xfrm rot="5400000">
                <a:off x="3947560" y="2512155"/>
                <a:ext cx="45719" cy="244476"/>
              </a:xfrm>
              <a:prstGeom prst="rect">
                <a:avLst/>
              </a:prstGeom>
              <a:solidFill>
                <a:srgbClr val="062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88" name="TextBox 587"/>
            <p:cNvSpPr txBox="1"/>
            <p:nvPr/>
          </p:nvSpPr>
          <p:spPr>
            <a:xfrm>
              <a:off x="3793139" y="3956475"/>
              <a:ext cx="835485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00" b="1" dirty="0" smtClean="0">
                  <a:solidFill>
                    <a:schemeClr val="bg1"/>
                  </a:solidFill>
                </a:rPr>
                <a:t>RAIL MOVEMENT</a:t>
              </a:r>
              <a:endParaRPr lang="en-US" sz="700" b="1" dirty="0">
                <a:solidFill>
                  <a:schemeClr val="bg1"/>
                </a:solidFill>
              </a:endParaRPr>
            </a:p>
          </p:txBody>
        </p:sp>
        <p:grpSp>
          <p:nvGrpSpPr>
            <p:cNvPr id="589" name="Group 588"/>
            <p:cNvGrpSpPr/>
            <p:nvPr/>
          </p:nvGrpSpPr>
          <p:grpSpPr>
            <a:xfrm>
              <a:off x="4427128" y="3750070"/>
              <a:ext cx="1122954" cy="1124491"/>
              <a:chOff x="3700438" y="2464298"/>
              <a:chExt cx="1837275" cy="1839788"/>
            </a:xfrm>
          </p:grpSpPr>
          <p:grpSp>
            <p:nvGrpSpPr>
              <p:cNvPr id="972" name="Group 971"/>
              <p:cNvGrpSpPr/>
              <p:nvPr/>
            </p:nvGrpSpPr>
            <p:grpSpPr>
              <a:xfrm>
                <a:off x="3700438" y="2464298"/>
                <a:ext cx="1837275" cy="1839788"/>
                <a:chOff x="2946481" y="2309957"/>
                <a:chExt cx="1837275" cy="1839788"/>
              </a:xfrm>
            </p:grpSpPr>
            <p:grpSp>
              <p:nvGrpSpPr>
                <p:cNvPr id="1017" name="Group 1016"/>
                <p:cNvGrpSpPr/>
                <p:nvPr/>
              </p:nvGrpSpPr>
              <p:grpSpPr>
                <a:xfrm>
                  <a:off x="2946481" y="2309957"/>
                  <a:ext cx="1837275" cy="1839788"/>
                  <a:chOff x="2946481" y="2309957"/>
                  <a:chExt cx="1837275" cy="1839788"/>
                </a:xfrm>
              </p:grpSpPr>
              <p:sp>
                <p:nvSpPr>
                  <p:cNvPr id="1020" name="Oval 1019"/>
                  <p:cNvSpPr/>
                  <p:nvPr/>
                </p:nvSpPr>
                <p:spPr>
                  <a:xfrm>
                    <a:off x="2946481" y="3188369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21" name="Oval 1020"/>
                  <p:cNvSpPr/>
                  <p:nvPr/>
                </p:nvSpPr>
                <p:spPr>
                  <a:xfrm rot="5400000">
                    <a:off x="3759817" y="2373777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22" name="Rectangle 1021"/>
                  <p:cNvSpPr/>
                  <p:nvPr/>
                </p:nvSpPr>
                <p:spPr>
                  <a:xfrm>
                    <a:off x="3262964" y="2627697"/>
                    <a:ext cx="1414914" cy="1414914"/>
                  </a:xfrm>
                  <a:prstGeom prst="rect">
                    <a:avLst/>
                  </a:prstGeom>
                  <a:solidFill>
                    <a:srgbClr val="062C49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23" name="Oval 1022"/>
                  <p:cNvSpPr/>
                  <p:nvPr/>
                </p:nvSpPr>
                <p:spPr>
                  <a:xfrm>
                    <a:off x="4362547" y="3188369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24" name="Oval 1023"/>
                  <p:cNvSpPr/>
                  <p:nvPr/>
                </p:nvSpPr>
                <p:spPr>
                  <a:xfrm rot="5400000">
                    <a:off x="3759817" y="3792356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018" name="Rectangle 1017"/>
                <p:cNvSpPr/>
                <p:nvPr/>
              </p:nvSpPr>
              <p:spPr>
                <a:xfrm>
                  <a:off x="3247435" y="3213100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19" name="Rectangle 1018"/>
                <p:cNvSpPr/>
                <p:nvPr/>
              </p:nvSpPr>
              <p:spPr>
                <a:xfrm rot="5400000">
                  <a:off x="3947560" y="2502977"/>
                  <a:ext cx="45719" cy="244476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973" name="TextBox 972"/>
              <p:cNvSpPr txBox="1"/>
              <p:nvPr/>
            </p:nvSpPr>
            <p:spPr>
              <a:xfrm>
                <a:off x="4230240" y="2806979"/>
                <a:ext cx="1057468" cy="3273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 b="1" dirty="0" smtClean="0">
                    <a:solidFill>
                      <a:schemeClr val="bg1"/>
                    </a:solidFill>
                  </a:rPr>
                  <a:t>TRANSLOAD</a:t>
                </a:r>
                <a:endParaRPr lang="en-US" sz="7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974" name="Group 973"/>
              <p:cNvGrpSpPr/>
              <p:nvPr/>
            </p:nvGrpSpPr>
            <p:grpSpPr>
              <a:xfrm>
                <a:off x="4403530" y="3177916"/>
                <a:ext cx="620590" cy="594042"/>
                <a:chOff x="5527774" y="2693187"/>
                <a:chExt cx="751423" cy="719279"/>
              </a:xfrm>
            </p:grpSpPr>
            <p:sp>
              <p:nvSpPr>
                <p:cNvPr id="975" name="Freeform 974"/>
                <p:cNvSpPr/>
                <p:nvPr/>
              </p:nvSpPr>
              <p:spPr>
                <a:xfrm>
                  <a:off x="5980367" y="2718035"/>
                  <a:ext cx="117892" cy="193010"/>
                </a:xfrm>
                <a:custGeom>
                  <a:avLst/>
                  <a:gdLst>
                    <a:gd name="connsiteX0" fmla="*/ 22225 w 149312"/>
                    <a:gd name="connsiteY0" fmla="*/ 0 h 206375"/>
                    <a:gd name="connsiteX1" fmla="*/ 41275 w 149312"/>
                    <a:gd name="connsiteY1" fmla="*/ 98425 h 206375"/>
                    <a:gd name="connsiteX2" fmla="*/ 123825 w 149312"/>
                    <a:gd name="connsiteY2" fmla="*/ 130175 h 206375"/>
                    <a:gd name="connsiteX3" fmla="*/ 146050 w 149312"/>
                    <a:gd name="connsiteY3" fmla="*/ 149225 h 206375"/>
                    <a:gd name="connsiteX4" fmla="*/ 63500 w 149312"/>
                    <a:gd name="connsiteY4" fmla="*/ 155575 h 206375"/>
                    <a:gd name="connsiteX5" fmla="*/ 0 w 149312"/>
                    <a:gd name="connsiteY5" fmla="*/ 206375 h 206375"/>
                    <a:gd name="connsiteX0" fmla="*/ 22225 w 149576"/>
                    <a:gd name="connsiteY0" fmla="*/ 0 h 206375"/>
                    <a:gd name="connsiteX1" fmla="*/ 28575 w 149576"/>
                    <a:gd name="connsiteY1" fmla="*/ 70126 h 206375"/>
                    <a:gd name="connsiteX2" fmla="*/ 123825 w 149576"/>
                    <a:gd name="connsiteY2" fmla="*/ 130175 h 206375"/>
                    <a:gd name="connsiteX3" fmla="*/ 146050 w 149576"/>
                    <a:gd name="connsiteY3" fmla="*/ 149225 h 206375"/>
                    <a:gd name="connsiteX4" fmla="*/ 63500 w 149576"/>
                    <a:gd name="connsiteY4" fmla="*/ 155575 h 206375"/>
                    <a:gd name="connsiteX5" fmla="*/ 0 w 149576"/>
                    <a:gd name="connsiteY5" fmla="*/ 206375 h 206375"/>
                    <a:gd name="connsiteX0" fmla="*/ 22225 w 148002"/>
                    <a:gd name="connsiteY0" fmla="*/ 0 h 206375"/>
                    <a:gd name="connsiteX1" fmla="*/ 28575 w 148002"/>
                    <a:gd name="connsiteY1" fmla="*/ 70126 h 206375"/>
                    <a:gd name="connsiteX2" fmla="*/ 114300 w 148002"/>
                    <a:gd name="connsiteY2" fmla="*/ 62257 h 206375"/>
                    <a:gd name="connsiteX3" fmla="*/ 146050 w 148002"/>
                    <a:gd name="connsiteY3" fmla="*/ 149225 h 206375"/>
                    <a:gd name="connsiteX4" fmla="*/ 63500 w 148002"/>
                    <a:gd name="connsiteY4" fmla="*/ 155575 h 206375"/>
                    <a:gd name="connsiteX5" fmla="*/ 0 w 148002"/>
                    <a:gd name="connsiteY5" fmla="*/ 206375 h 206375"/>
                    <a:gd name="connsiteX0" fmla="*/ 22225 w 148108"/>
                    <a:gd name="connsiteY0" fmla="*/ 0 h 206375"/>
                    <a:gd name="connsiteX1" fmla="*/ 19050 w 148108"/>
                    <a:gd name="connsiteY1" fmla="*/ 53146 h 206375"/>
                    <a:gd name="connsiteX2" fmla="*/ 114300 w 148108"/>
                    <a:gd name="connsiteY2" fmla="*/ 62257 h 206375"/>
                    <a:gd name="connsiteX3" fmla="*/ 146050 w 148108"/>
                    <a:gd name="connsiteY3" fmla="*/ 149225 h 206375"/>
                    <a:gd name="connsiteX4" fmla="*/ 63500 w 148108"/>
                    <a:gd name="connsiteY4" fmla="*/ 155575 h 206375"/>
                    <a:gd name="connsiteX5" fmla="*/ 0 w 148108"/>
                    <a:gd name="connsiteY5" fmla="*/ 206375 h 206375"/>
                    <a:gd name="connsiteX0" fmla="*/ 22225 w 136632"/>
                    <a:gd name="connsiteY0" fmla="*/ 0 h 206375"/>
                    <a:gd name="connsiteX1" fmla="*/ 19050 w 136632"/>
                    <a:gd name="connsiteY1" fmla="*/ 53146 h 206375"/>
                    <a:gd name="connsiteX2" fmla="*/ 114300 w 136632"/>
                    <a:gd name="connsiteY2" fmla="*/ 62257 h 206375"/>
                    <a:gd name="connsiteX3" fmla="*/ 133350 w 136632"/>
                    <a:gd name="connsiteY3" fmla="*/ 84137 h 206375"/>
                    <a:gd name="connsiteX4" fmla="*/ 63500 w 136632"/>
                    <a:gd name="connsiteY4" fmla="*/ 155575 h 206375"/>
                    <a:gd name="connsiteX5" fmla="*/ 0 w 136632"/>
                    <a:gd name="connsiteY5" fmla="*/ 206375 h 206375"/>
                    <a:gd name="connsiteX0" fmla="*/ 22225 w 138923"/>
                    <a:gd name="connsiteY0" fmla="*/ 0 h 206375"/>
                    <a:gd name="connsiteX1" fmla="*/ 19050 w 138923"/>
                    <a:gd name="connsiteY1" fmla="*/ 53146 h 206375"/>
                    <a:gd name="connsiteX2" fmla="*/ 114300 w 138923"/>
                    <a:gd name="connsiteY2" fmla="*/ 62257 h 206375"/>
                    <a:gd name="connsiteX3" fmla="*/ 133350 w 138923"/>
                    <a:gd name="connsiteY3" fmla="*/ 84137 h 206375"/>
                    <a:gd name="connsiteX4" fmla="*/ 31750 w 138923"/>
                    <a:gd name="connsiteY4" fmla="*/ 84827 h 206375"/>
                    <a:gd name="connsiteX5" fmla="*/ 0 w 138923"/>
                    <a:gd name="connsiteY5" fmla="*/ 206375 h 206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8923" h="206375">
                      <a:moveTo>
                        <a:pt x="22225" y="0"/>
                      </a:moveTo>
                      <a:cubicBezTo>
                        <a:pt x="23283" y="38364"/>
                        <a:pt x="3704" y="42770"/>
                        <a:pt x="19050" y="53146"/>
                      </a:cubicBezTo>
                      <a:cubicBezTo>
                        <a:pt x="34396" y="63522"/>
                        <a:pt x="95250" y="57092"/>
                        <a:pt x="114300" y="62257"/>
                      </a:cubicBezTo>
                      <a:cubicBezTo>
                        <a:pt x="133350" y="67422"/>
                        <a:pt x="147108" y="80375"/>
                        <a:pt x="133350" y="84137"/>
                      </a:cubicBezTo>
                      <a:cubicBezTo>
                        <a:pt x="119592" y="87899"/>
                        <a:pt x="53975" y="64454"/>
                        <a:pt x="31750" y="84827"/>
                      </a:cubicBezTo>
                      <a:cubicBezTo>
                        <a:pt x="9525" y="105200"/>
                        <a:pt x="10583" y="198438"/>
                        <a:pt x="0" y="206375"/>
                      </a:cubicBezTo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976" name="Straight Connector 975"/>
                <p:cNvCxnSpPr/>
                <p:nvPr/>
              </p:nvCxnSpPr>
              <p:spPr>
                <a:xfrm flipV="1">
                  <a:off x="5781675" y="2749550"/>
                  <a:ext cx="1947" cy="64342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7" name="Straight Connector 976"/>
                <p:cNvCxnSpPr/>
                <p:nvPr/>
              </p:nvCxnSpPr>
              <p:spPr>
                <a:xfrm flipH="1" flipV="1">
                  <a:off x="6200444" y="2749550"/>
                  <a:ext cx="1228" cy="643217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8" name="Straight Connector 977"/>
                <p:cNvCxnSpPr/>
                <p:nvPr/>
              </p:nvCxnSpPr>
              <p:spPr>
                <a:xfrm flipV="1">
                  <a:off x="6272847" y="2822453"/>
                  <a:ext cx="3175" cy="574925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9" name="Straight Connector 978"/>
                <p:cNvCxnSpPr/>
                <p:nvPr/>
              </p:nvCxnSpPr>
              <p:spPr>
                <a:xfrm flipV="1">
                  <a:off x="5709272" y="2822453"/>
                  <a:ext cx="3175" cy="574925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0" name="Straight Connector 979"/>
                <p:cNvCxnSpPr/>
                <p:nvPr/>
              </p:nvCxnSpPr>
              <p:spPr>
                <a:xfrm>
                  <a:off x="5712447" y="2817841"/>
                  <a:ext cx="563575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1" name="Straight Connector 980"/>
                <p:cNvCxnSpPr/>
                <p:nvPr/>
              </p:nvCxnSpPr>
              <p:spPr>
                <a:xfrm>
                  <a:off x="5781675" y="2749550"/>
                  <a:ext cx="418769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2" name="Straight Connector 981"/>
                <p:cNvCxnSpPr/>
                <p:nvPr/>
              </p:nvCxnSpPr>
              <p:spPr>
                <a:xfrm flipV="1">
                  <a:off x="5709272" y="2753672"/>
                  <a:ext cx="72403" cy="7707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3" name="Straight Connector 982"/>
                <p:cNvCxnSpPr/>
                <p:nvPr/>
              </p:nvCxnSpPr>
              <p:spPr>
                <a:xfrm flipH="1" flipV="1">
                  <a:off x="6200444" y="2753361"/>
                  <a:ext cx="78753" cy="6448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4" name="Straight Connector 983"/>
                <p:cNvCxnSpPr/>
                <p:nvPr/>
              </p:nvCxnSpPr>
              <p:spPr>
                <a:xfrm flipV="1">
                  <a:off x="5641585" y="3003923"/>
                  <a:ext cx="133740" cy="6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5" name="Straight Connector 984"/>
                <p:cNvCxnSpPr/>
                <p:nvPr/>
              </p:nvCxnSpPr>
              <p:spPr>
                <a:xfrm>
                  <a:off x="5713392" y="3187276"/>
                  <a:ext cx="66053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6" name="Straight Connector 985"/>
                <p:cNvCxnSpPr/>
                <p:nvPr/>
              </p:nvCxnSpPr>
              <p:spPr>
                <a:xfrm>
                  <a:off x="6200444" y="3001629"/>
                  <a:ext cx="66053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7" name="Straight Connector 986"/>
                <p:cNvCxnSpPr/>
                <p:nvPr/>
              </p:nvCxnSpPr>
              <p:spPr>
                <a:xfrm>
                  <a:off x="6201389" y="3188742"/>
                  <a:ext cx="66053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8" name="Straight Connector 987"/>
                <p:cNvCxnSpPr/>
                <p:nvPr/>
              </p:nvCxnSpPr>
              <p:spPr>
                <a:xfrm flipV="1">
                  <a:off x="6207077" y="2817841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9" name="Straight Connector 988"/>
                <p:cNvCxnSpPr/>
                <p:nvPr/>
              </p:nvCxnSpPr>
              <p:spPr>
                <a:xfrm flipV="1">
                  <a:off x="6205962" y="2999948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0" name="Straight Connector 989"/>
                <p:cNvCxnSpPr/>
                <p:nvPr/>
              </p:nvCxnSpPr>
              <p:spPr>
                <a:xfrm flipV="1">
                  <a:off x="6203760" y="3184459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91" name="Trapezoid 990"/>
                <p:cNvSpPr/>
                <p:nvPr/>
              </p:nvSpPr>
              <p:spPr>
                <a:xfrm>
                  <a:off x="6195309" y="3366747"/>
                  <a:ext cx="83888" cy="45719"/>
                </a:xfrm>
                <a:prstGeom prst="trapezoi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92" name="Trapezoid 991"/>
                <p:cNvSpPr/>
                <p:nvPr/>
              </p:nvSpPr>
              <p:spPr>
                <a:xfrm>
                  <a:off x="5703160" y="3366747"/>
                  <a:ext cx="83888" cy="45719"/>
                </a:xfrm>
                <a:prstGeom prst="trapezoi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993" name="Straight Connector 992"/>
                <p:cNvCxnSpPr/>
                <p:nvPr/>
              </p:nvCxnSpPr>
              <p:spPr>
                <a:xfrm flipV="1">
                  <a:off x="5710500" y="3194952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4" name="Straight Connector 993"/>
                <p:cNvCxnSpPr/>
                <p:nvPr/>
              </p:nvCxnSpPr>
              <p:spPr>
                <a:xfrm flipV="1">
                  <a:off x="5713338" y="3001183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5" name="Straight Connector 994"/>
                <p:cNvCxnSpPr/>
                <p:nvPr/>
              </p:nvCxnSpPr>
              <p:spPr>
                <a:xfrm flipV="1">
                  <a:off x="5713338" y="2822699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6" name="Straight Connector 995"/>
                <p:cNvCxnSpPr/>
                <p:nvPr/>
              </p:nvCxnSpPr>
              <p:spPr>
                <a:xfrm flipH="1" flipV="1">
                  <a:off x="6202929" y="2818226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7" name="Straight Connector 996"/>
                <p:cNvCxnSpPr/>
                <p:nvPr/>
              </p:nvCxnSpPr>
              <p:spPr>
                <a:xfrm flipH="1" flipV="1">
                  <a:off x="6202929" y="3002078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8" name="Straight Connector 997"/>
                <p:cNvCxnSpPr/>
                <p:nvPr/>
              </p:nvCxnSpPr>
              <p:spPr>
                <a:xfrm flipH="1" flipV="1">
                  <a:off x="6200585" y="3180654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9" name="Straight Connector 998"/>
                <p:cNvCxnSpPr/>
                <p:nvPr/>
              </p:nvCxnSpPr>
              <p:spPr>
                <a:xfrm flipH="1" flipV="1">
                  <a:off x="5712219" y="2816896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0" name="Straight Connector 999"/>
                <p:cNvCxnSpPr/>
                <p:nvPr/>
              </p:nvCxnSpPr>
              <p:spPr>
                <a:xfrm flipH="1" flipV="1">
                  <a:off x="5715418" y="3001183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1" name="Straight Connector 1000"/>
                <p:cNvCxnSpPr/>
                <p:nvPr/>
              </p:nvCxnSpPr>
              <p:spPr>
                <a:xfrm flipH="1" flipV="1">
                  <a:off x="5712541" y="3184552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2" name="Straight Connector 1001"/>
                <p:cNvCxnSpPr/>
                <p:nvPr/>
              </p:nvCxnSpPr>
              <p:spPr>
                <a:xfrm flipH="1">
                  <a:off x="6022167" y="2751856"/>
                  <a:ext cx="177587" cy="67386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3" name="Straight Connector 1002"/>
                <p:cNvCxnSpPr/>
                <p:nvPr/>
              </p:nvCxnSpPr>
              <p:spPr>
                <a:xfrm flipV="1">
                  <a:off x="5956300" y="2700440"/>
                  <a:ext cx="0" cy="12351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4" name="Straight Connector 1003"/>
                <p:cNvCxnSpPr/>
                <p:nvPr/>
              </p:nvCxnSpPr>
              <p:spPr>
                <a:xfrm flipV="1">
                  <a:off x="6022167" y="2707227"/>
                  <a:ext cx="0" cy="12351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5" name="Straight Connector 1004"/>
                <p:cNvCxnSpPr/>
                <p:nvPr/>
              </p:nvCxnSpPr>
              <p:spPr>
                <a:xfrm>
                  <a:off x="5777682" y="2749298"/>
                  <a:ext cx="177587" cy="67386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06" name="Rectangle 1005"/>
                <p:cNvSpPr/>
                <p:nvPr/>
              </p:nvSpPr>
              <p:spPr>
                <a:xfrm>
                  <a:off x="5608997" y="3238150"/>
                  <a:ext cx="86868" cy="17431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07" name="Trapezoid 1006"/>
                <p:cNvSpPr/>
                <p:nvPr/>
              </p:nvSpPr>
              <p:spPr>
                <a:xfrm>
                  <a:off x="5931202" y="2700637"/>
                  <a:ext cx="119713" cy="45719"/>
                </a:xfrm>
                <a:prstGeom prst="trapezoi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008" name="Straight Connector 1007"/>
                <p:cNvCxnSpPr/>
                <p:nvPr/>
              </p:nvCxnSpPr>
              <p:spPr>
                <a:xfrm flipV="1">
                  <a:off x="5785607" y="2717147"/>
                  <a:ext cx="227337" cy="1587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9" name="Straight Connector 1008"/>
                <p:cNvCxnSpPr/>
                <p:nvPr/>
              </p:nvCxnSpPr>
              <p:spPr>
                <a:xfrm flipV="1">
                  <a:off x="5675448" y="2823358"/>
                  <a:ext cx="3571" cy="43420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10" name="Straight Connector 1009"/>
                <p:cNvCxnSpPr/>
                <p:nvPr/>
              </p:nvCxnSpPr>
              <p:spPr>
                <a:xfrm flipV="1">
                  <a:off x="5672512" y="2717694"/>
                  <a:ext cx="116090" cy="113997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11" name="Straight Connector 1010"/>
                <p:cNvCxnSpPr/>
                <p:nvPr/>
              </p:nvCxnSpPr>
              <p:spPr>
                <a:xfrm flipV="1">
                  <a:off x="5653938" y="2820278"/>
                  <a:ext cx="133740" cy="6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12" name="Straight Connector 1011"/>
                <p:cNvCxnSpPr/>
                <p:nvPr/>
              </p:nvCxnSpPr>
              <p:spPr>
                <a:xfrm flipV="1">
                  <a:off x="5642699" y="3186446"/>
                  <a:ext cx="133740" cy="6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13" name="Straight Connector 1012"/>
                <p:cNvCxnSpPr/>
                <p:nvPr/>
              </p:nvCxnSpPr>
              <p:spPr>
                <a:xfrm rot="5400000" flipV="1">
                  <a:off x="5714896" y="2759735"/>
                  <a:ext cx="133740" cy="6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14" name="Straight Connector 1013"/>
                <p:cNvCxnSpPr/>
                <p:nvPr/>
              </p:nvCxnSpPr>
              <p:spPr>
                <a:xfrm flipH="1">
                  <a:off x="5527774" y="3364442"/>
                  <a:ext cx="140719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15" name="Rectangle 1014"/>
                <p:cNvSpPr/>
                <p:nvPr/>
              </p:nvSpPr>
              <p:spPr>
                <a:xfrm>
                  <a:off x="5591546" y="3222765"/>
                  <a:ext cx="45719" cy="10706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016" name="Straight Connector 1015"/>
                <p:cNvCxnSpPr/>
                <p:nvPr/>
              </p:nvCxnSpPr>
              <p:spPr>
                <a:xfrm flipV="1">
                  <a:off x="5571373" y="3357157"/>
                  <a:ext cx="0" cy="5530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590" name="Group 589"/>
            <p:cNvGrpSpPr/>
            <p:nvPr/>
          </p:nvGrpSpPr>
          <p:grpSpPr>
            <a:xfrm>
              <a:off x="3819339" y="4264795"/>
              <a:ext cx="720245" cy="234604"/>
              <a:chOff x="0" y="0"/>
              <a:chExt cx="1335715" cy="435292"/>
            </a:xfrm>
            <a:solidFill>
              <a:schemeClr val="bg1"/>
            </a:solidFill>
          </p:grpSpPr>
          <p:grpSp>
            <p:nvGrpSpPr>
              <p:cNvPr id="952" name="Group 951"/>
              <p:cNvGrpSpPr/>
              <p:nvPr/>
            </p:nvGrpSpPr>
            <p:grpSpPr>
              <a:xfrm>
                <a:off x="0" y="370704"/>
                <a:ext cx="1335710" cy="64588"/>
                <a:chOff x="0" y="370704"/>
                <a:chExt cx="1210426" cy="54292"/>
              </a:xfrm>
              <a:grpFill/>
            </p:grpSpPr>
            <p:sp>
              <p:nvSpPr>
                <p:cNvPr id="964" name="Oval 963"/>
                <p:cNvSpPr/>
                <p:nvPr/>
              </p:nvSpPr>
              <p:spPr>
                <a:xfrm>
                  <a:off x="37062" y="379277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sp>
              <p:nvSpPr>
                <p:cNvPr id="965" name="Oval 964"/>
                <p:cNvSpPr/>
                <p:nvPr/>
              </p:nvSpPr>
              <p:spPr>
                <a:xfrm>
                  <a:off x="113222" y="379277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sp>
              <p:nvSpPr>
                <p:cNvPr id="966" name="Oval 965"/>
                <p:cNvSpPr/>
                <p:nvPr/>
              </p:nvSpPr>
              <p:spPr>
                <a:xfrm>
                  <a:off x="1044105" y="379277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sp>
              <p:nvSpPr>
                <p:cNvPr id="967" name="Oval 966"/>
                <p:cNvSpPr/>
                <p:nvPr/>
              </p:nvSpPr>
              <p:spPr>
                <a:xfrm>
                  <a:off x="1120265" y="379277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cxnSp>
              <p:nvCxnSpPr>
                <p:cNvPr id="968" name="Straight Connector 967"/>
                <p:cNvCxnSpPr/>
                <p:nvPr/>
              </p:nvCxnSpPr>
              <p:spPr>
                <a:xfrm>
                  <a:off x="0" y="370704"/>
                  <a:ext cx="1210426" cy="0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9" name="Straight Connector 968"/>
                <p:cNvCxnSpPr/>
                <p:nvPr/>
              </p:nvCxnSpPr>
              <p:spPr>
                <a:xfrm>
                  <a:off x="136082" y="379277"/>
                  <a:ext cx="930883" cy="0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0" name="Straight Connector 969"/>
                <p:cNvCxnSpPr/>
                <p:nvPr/>
              </p:nvCxnSpPr>
              <p:spPr>
                <a:xfrm>
                  <a:off x="1061838" y="384515"/>
                  <a:ext cx="97368" cy="0"/>
                </a:xfrm>
                <a:prstGeom prst="line">
                  <a:avLst/>
                </a:prstGeom>
                <a:grpFill/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1" name="Straight Connector 970"/>
                <p:cNvCxnSpPr/>
                <p:nvPr/>
              </p:nvCxnSpPr>
              <p:spPr>
                <a:xfrm>
                  <a:off x="51736" y="388235"/>
                  <a:ext cx="97368" cy="0"/>
                </a:xfrm>
                <a:prstGeom prst="line">
                  <a:avLst/>
                </a:prstGeom>
                <a:grpFill/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53" name="Rectangle 952"/>
              <p:cNvSpPr/>
              <p:nvPr/>
            </p:nvSpPr>
            <p:spPr>
              <a:xfrm>
                <a:off x="91348" y="76200"/>
                <a:ext cx="1134121" cy="288550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100">
                  <a:effectLst/>
                  <a:ea typeface="Cambria" charset="0"/>
                  <a:cs typeface="Times New Roman" charset="0"/>
                </a:endParaRPr>
              </a:p>
            </p:txBody>
          </p:sp>
          <p:sp>
            <p:nvSpPr>
              <p:cNvPr id="954" name="Oval 953"/>
              <p:cNvSpPr/>
              <p:nvPr/>
            </p:nvSpPr>
            <p:spPr>
              <a:xfrm>
                <a:off x="1149270" y="76200"/>
                <a:ext cx="152400" cy="288550"/>
              </a:xfrm>
              <a:prstGeom prst="ellipse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100">
                  <a:effectLst/>
                  <a:ea typeface="Cambria" charset="0"/>
                  <a:cs typeface="Times New Roman" charset="0"/>
                </a:endParaRPr>
              </a:p>
            </p:txBody>
          </p:sp>
          <p:sp>
            <p:nvSpPr>
              <p:cNvPr id="955" name="Oval 954"/>
              <p:cNvSpPr/>
              <p:nvPr/>
            </p:nvSpPr>
            <p:spPr>
              <a:xfrm>
                <a:off x="26970" y="76200"/>
                <a:ext cx="152400" cy="288550"/>
              </a:xfrm>
              <a:prstGeom prst="ellipse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100">
                  <a:effectLst/>
                  <a:ea typeface="Cambria" charset="0"/>
                  <a:cs typeface="Times New Roman" charset="0"/>
                </a:endParaRPr>
              </a:p>
            </p:txBody>
          </p:sp>
          <p:cxnSp>
            <p:nvCxnSpPr>
              <p:cNvPr id="956" name="Straight Connector 955"/>
              <p:cNvCxnSpPr/>
              <p:nvPr/>
            </p:nvCxnSpPr>
            <p:spPr>
              <a:xfrm flipV="1">
                <a:off x="621505" y="49006"/>
                <a:ext cx="0" cy="359091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7" name="Straight Connector 956"/>
              <p:cNvCxnSpPr/>
              <p:nvPr/>
            </p:nvCxnSpPr>
            <p:spPr>
              <a:xfrm flipV="1">
                <a:off x="700711" y="49006"/>
                <a:ext cx="0" cy="359091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58" name="Rectangle 957"/>
              <p:cNvSpPr/>
              <p:nvPr/>
            </p:nvSpPr>
            <p:spPr>
              <a:xfrm>
                <a:off x="636426" y="52768"/>
                <a:ext cx="45719" cy="76200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100">
                  <a:effectLst/>
                  <a:ea typeface="Cambria" charset="0"/>
                  <a:cs typeface="Times New Roman" charset="0"/>
                </a:endParaRPr>
              </a:p>
            </p:txBody>
          </p:sp>
          <p:cxnSp>
            <p:nvCxnSpPr>
              <p:cNvPr id="959" name="Straight Connector 958"/>
              <p:cNvCxnSpPr/>
              <p:nvPr/>
            </p:nvCxnSpPr>
            <p:spPr>
              <a:xfrm>
                <a:off x="587893" y="0"/>
                <a:ext cx="145133" cy="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0" name="Straight Connector 959"/>
              <p:cNvCxnSpPr/>
              <p:nvPr/>
            </p:nvCxnSpPr>
            <p:spPr>
              <a:xfrm>
                <a:off x="731475" y="0"/>
                <a:ext cx="0" cy="22860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1" name="Straight Connector 960"/>
              <p:cNvCxnSpPr/>
              <p:nvPr/>
            </p:nvCxnSpPr>
            <p:spPr>
              <a:xfrm>
                <a:off x="591219" y="0"/>
                <a:ext cx="0" cy="22860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2" name="Straight Connector 961"/>
              <p:cNvCxnSpPr/>
              <p:nvPr/>
            </p:nvCxnSpPr>
            <p:spPr>
              <a:xfrm flipV="1">
                <a:off x="1335715" y="228600"/>
                <a:ext cx="0" cy="142104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3" name="Straight Connector 962"/>
              <p:cNvCxnSpPr/>
              <p:nvPr/>
            </p:nvCxnSpPr>
            <p:spPr>
              <a:xfrm flipV="1">
                <a:off x="0" y="220475"/>
                <a:ext cx="0" cy="150229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91" name="Group 590"/>
            <p:cNvGrpSpPr/>
            <p:nvPr/>
          </p:nvGrpSpPr>
          <p:grpSpPr>
            <a:xfrm>
              <a:off x="5292903" y="3749220"/>
              <a:ext cx="1122954" cy="1124491"/>
              <a:chOff x="2946481" y="2309957"/>
              <a:chExt cx="1837275" cy="1839788"/>
            </a:xfrm>
          </p:grpSpPr>
          <p:grpSp>
            <p:nvGrpSpPr>
              <p:cNvPr id="944" name="Group 943"/>
              <p:cNvGrpSpPr/>
              <p:nvPr/>
            </p:nvGrpSpPr>
            <p:grpSpPr>
              <a:xfrm>
                <a:off x="2946481" y="2309957"/>
                <a:ext cx="1837275" cy="1839788"/>
                <a:chOff x="2946481" y="2309957"/>
                <a:chExt cx="1837275" cy="1839788"/>
              </a:xfrm>
            </p:grpSpPr>
            <p:sp>
              <p:nvSpPr>
                <p:cNvPr id="947" name="Oval 946"/>
                <p:cNvSpPr/>
                <p:nvPr/>
              </p:nvSpPr>
              <p:spPr>
                <a:xfrm>
                  <a:off x="2946481" y="3188369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48" name="Oval 947"/>
                <p:cNvSpPr/>
                <p:nvPr/>
              </p:nvSpPr>
              <p:spPr>
                <a:xfrm rot="5400000">
                  <a:off x="3759817" y="2373777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49" name="Rectangle 948"/>
                <p:cNvSpPr/>
                <p:nvPr/>
              </p:nvSpPr>
              <p:spPr>
                <a:xfrm>
                  <a:off x="3262964" y="2627697"/>
                  <a:ext cx="1414914" cy="1414914"/>
                </a:xfrm>
                <a:prstGeom prst="rect">
                  <a:avLst/>
                </a:prstGeom>
                <a:solidFill>
                  <a:srgbClr val="062C4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50" name="Oval 949"/>
                <p:cNvSpPr/>
                <p:nvPr/>
              </p:nvSpPr>
              <p:spPr>
                <a:xfrm>
                  <a:off x="4362547" y="3188369"/>
                  <a:ext cx="421209" cy="2935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51" name="Oval 950"/>
                <p:cNvSpPr/>
                <p:nvPr/>
              </p:nvSpPr>
              <p:spPr>
                <a:xfrm rot="5400000">
                  <a:off x="3759817" y="3792356"/>
                  <a:ext cx="421209" cy="2935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945" name="Rectangle 944"/>
              <p:cNvSpPr/>
              <p:nvPr/>
            </p:nvSpPr>
            <p:spPr>
              <a:xfrm>
                <a:off x="3247435" y="3213100"/>
                <a:ext cx="45719" cy="244475"/>
              </a:xfrm>
              <a:prstGeom prst="rect">
                <a:avLst/>
              </a:prstGeom>
              <a:solidFill>
                <a:srgbClr val="062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6" name="Rectangle 945"/>
              <p:cNvSpPr/>
              <p:nvPr/>
            </p:nvSpPr>
            <p:spPr>
              <a:xfrm rot="5400000">
                <a:off x="3947560" y="2512155"/>
                <a:ext cx="45719" cy="244476"/>
              </a:xfrm>
              <a:prstGeom prst="rect">
                <a:avLst/>
              </a:prstGeom>
              <a:solidFill>
                <a:srgbClr val="062C49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92" name="TextBox 591"/>
            <p:cNvSpPr txBox="1"/>
            <p:nvPr/>
          </p:nvSpPr>
          <p:spPr>
            <a:xfrm>
              <a:off x="5477497" y="3951424"/>
              <a:ext cx="928459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00" b="1" dirty="0" smtClean="0">
                  <a:solidFill>
                    <a:schemeClr val="bg1"/>
                  </a:solidFill>
                </a:rPr>
                <a:t>VESSEL MOVEMENT</a:t>
              </a:r>
              <a:endParaRPr lang="en-US" sz="700" b="1" dirty="0">
                <a:solidFill>
                  <a:schemeClr val="bg1"/>
                </a:solidFill>
              </a:endParaRPr>
            </a:p>
          </p:txBody>
        </p:sp>
        <p:grpSp>
          <p:nvGrpSpPr>
            <p:cNvPr id="594" name="Group 593"/>
            <p:cNvGrpSpPr/>
            <p:nvPr/>
          </p:nvGrpSpPr>
          <p:grpSpPr>
            <a:xfrm flipH="1">
              <a:off x="5516176" y="4303714"/>
              <a:ext cx="808756" cy="149256"/>
              <a:chOff x="6112717" y="3386221"/>
              <a:chExt cx="1323213" cy="244199"/>
            </a:xfrm>
            <a:solidFill>
              <a:schemeClr val="bg1"/>
            </a:solidFill>
          </p:grpSpPr>
          <p:sp>
            <p:nvSpPr>
              <p:cNvPr id="846" name="Rectangle 845"/>
              <p:cNvSpPr/>
              <p:nvPr/>
            </p:nvSpPr>
            <p:spPr>
              <a:xfrm>
                <a:off x="6210665" y="3566136"/>
                <a:ext cx="1173625" cy="63066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7" name="Right Triangle 846"/>
              <p:cNvSpPr/>
              <p:nvPr/>
            </p:nvSpPr>
            <p:spPr>
              <a:xfrm flipH="1" flipV="1">
                <a:off x="6112717" y="3548775"/>
                <a:ext cx="91598" cy="69934"/>
              </a:xfrm>
              <a:prstGeom prst="rt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8" name="Rectangle 847"/>
              <p:cNvSpPr/>
              <p:nvPr/>
            </p:nvSpPr>
            <p:spPr>
              <a:xfrm>
                <a:off x="6185869" y="3548775"/>
                <a:ext cx="122678" cy="48980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9" name="Oval 848"/>
              <p:cNvSpPr/>
              <p:nvPr/>
            </p:nvSpPr>
            <p:spPr>
              <a:xfrm flipV="1">
                <a:off x="7332649" y="3541026"/>
                <a:ext cx="103281" cy="8939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0" name="Rectangle 849"/>
              <p:cNvSpPr/>
              <p:nvPr/>
            </p:nvSpPr>
            <p:spPr>
              <a:xfrm>
                <a:off x="7203122" y="3540004"/>
                <a:ext cx="232182" cy="45719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1" name="Rectangle 850"/>
              <p:cNvSpPr/>
              <p:nvPr/>
            </p:nvSpPr>
            <p:spPr>
              <a:xfrm>
                <a:off x="7242882" y="3466245"/>
                <a:ext cx="107260" cy="102241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2" name="Parallelogram 851"/>
              <p:cNvSpPr/>
              <p:nvPr/>
            </p:nvSpPr>
            <p:spPr>
              <a:xfrm flipH="1">
                <a:off x="7229073" y="3466245"/>
                <a:ext cx="78754" cy="45719"/>
              </a:xfrm>
              <a:prstGeom prst="parallelogram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3" name="Oval 852"/>
              <p:cNvSpPr/>
              <p:nvPr/>
            </p:nvSpPr>
            <p:spPr>
              <a:xfrm>
                <a:off x="7245590" y="3422005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4" name="Rounded Rectangle 853"/>
              <p:cNvSpPr/>
              <p:nvPr/>
            </p:nvSpPr>
            <p:spPr>
              <a:xfrm>
                <a:off x="6358890" y="3548775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5" name="Rounded Rectangle 854"/>
              <p:cNvSpPr/>
              <p:nvPr/>
            </p:nvSpPr>
            <p:spPr>
              <a:xfrm>
                <a:off x="6463004" y="3548775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6" name="Rounded Rectangle 855"/>
              <p:cNvSpPr/>
              <p:nvPr/>
            </p:nvSpPr>
            <p:spPr>
              <a:xfrm>
                <a:off x="6980782" y="3549142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7" name="Rounded Rectangle 856"/>
              <p:cNvSpPr/>
              <p:nvPr/>
            </p:nvSpPr>
            <p:spPr>
              <a:xfrm>
                <a:off x="7084896" y="3549142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8" name="Rounded Rectangle 857"/>
              <p:cNvSpPr/>
              <p:nvPr/>
            </p:nvSpPr>
            <p:spPr>
              <a:xfrm>
                <a:off x="6768420" y="3549142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9" name="Rounded Rectangle 858"/>
              <p:cNvSpPr/>
              <p:nvPr/>
            </p:nvSpPr>
            <p:spPr>
              <a:xfrm>
                <a:off x="6872534" y="3549142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0" name="Rounded Rectangle 859"/>
              <p:cNvSpPr/>
              <p:nvPr/>
            </p:nvSpPr>
            <p:spPr>
              <a:xfrm>
                <a:off x="6561815" y="3549142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61" name="Straight Connector 860"/>
              <p:cNvCxnSpPr/>
              <p:nvPr/>
            </p:nvCxnSpPr>
            <p:spPr>
              <a:xfrm flipV="1">
                <a:off x="6693712" y="3512618"/>
                <a:ext cx="0" cy="9147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2" name="Straight Connector 861"/>
              <p:cNvCxnSpPr/>
              <p:nvPr/>
            </p:nvCxnSpPr>
            <p:spPr>
              <a:xfrm flipV="1">
                <a:off x="6735955" y="3511964"/>
                <a:ext cx="0" cy="9147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3" name="Straight Connector 862"/>
              <p:cNvCxnSpPr/>
              <p:nvPr/>
            </p:nvCxnSpPr>
            <p:spPr>
              <a:xfrm>
                <a:off x="6692031" y="3505408"/>
                <a:ext cx="39937" cy="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4" name="Straight Connector 863"/>
              <p:cNvCxnSpPr/>
              <p:nvPr/>
            </p:nvCxnSpPr>
            <p:spPr>
              <a:xfrm>
                <a:off x="6692080" y="3526092"/>
                <a:ext cx="39937" cy="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5" name="Straight Connector 864"/>
              <p:cNvCxnSpPr/>
              <p:nvPr/>
            </p:nvCxnSpPr>
            <p:spPr>
              <a:xfrm flipV="1">
                <a:off x="6705991" y="3527526"/>
                <a:ext cx="34355" cy="3850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6" name="Straight Connector 865"/>
              <p:cNvCxnSpPr/>
              <p:nvPr/>
            </p:nvCxnSpPr>
            <p:spPr>
              <a:xfrm flipH="1" flipV="1">
                <a:off x="6697273" y="3529402"/>
                <a:ext cx="36200" cy="49181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7" name="Straight Connector 866"/>
              <p:cNvCxnSpPr/>
              <p:nvPr/>
            </p:nvCxnSpPr>
            <p:spPr>
              <a:xfrm flipV="1">
                <a:off x="6776852" y="3534751"/>
                <a:ext cx="363380" cy="1129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8" name="Straight Connector 867"/>
              <p:cNvCxnSpPr/>
              <p:nvPr/>
            </p:nvCxnSpPr>
            <p:spPr>
              <a:xfrm>
                <a:off x="6281893" y="3534828"/>
                <a:ext cx="381854" cy="2091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9" name="Straight Connector 868"/>
              <p:cNvCxnSpPr/>
              <p:nvPr/>
            </p:nvCxnSpPr>
            <p:spPr>
              <a:xfrm flipV="1">
                <a:off x="6280733" y="3533547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0" name="Straight Connector 869"/>
              <p:cNvCxnSpPr/>
              <p:nvPr/>
            </p:nvCxnSpPr>
            <p:spPr>
              <a:xfrm flipV="1">
                <a:off x="6412661" y="3536690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1" name="Straight Connector 870"/>
              <p:cNvCxnSpPr/>
              <p:nvPr/>
            </p:nvCxnSpPr>
            <p:spPr>
              <a:xfrm flipV="1">
                <a:off x="6512761" y="3532442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2" name="Straight Connector 871"/>
              <p:cNvCxnSpPr/>
              <p:nvPr/>
            </p:nvCxnSpPr>
            <p:spPr>
              <a:xfrm flipV="1">
                <a:off x="6618280" y="3532442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3" name="Straight Connector 872"/>
              <p:cNvCxnSpPr/>
              <p:nvPr/>
            </p:nvCxnSpPr>
            <p:spPr>
              <a:xfrm flipV="1">
                <a:off x="6831185" y="3533350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4" name="Straight Connector 873"/>
              <p:cNvCxnSpPr/>
              <p:nvPr/>
            </p:nvCxnSpPr>
            <p:spPr>
              <a:xfrm flipV="1">
                <a:off x="6923185" y="3533108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5" name="Straight Connector 874"/>
              <p:cNvCxnSpPr/>
              <p:nvPr/>
            </p:nvCxnSpPr>
            <p:spPr>
              <a:xfrm flipV="1">
                <a:off x="7034553" y="3536677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6" name="Straight Connector 875"/>
              <p:cNvCxnSpPr/>
              <p:nvPr/>
            </p:nvCxnSpPr>
            <p:spPr>
              <a:xfrm flipV="1">
                <a:off x="7138667" y="3532442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7" name="Straight Connector 876"/>
              <p:cNvCxnSpPr/>
              <p:nvPr/>
            </p:nvCxnSpPr>
            <p:spPr>
              <a:xfrm flipV="1">
                <a:off x="6707298" y="3489104"/>
                <a:ext cx="0" cy="36988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8" name="Straight Connector 877"/>
              <p:cNvCxnSpPr/>
              <p:nvPr/>
            </p:nvCxnSpPr>
            <p:spPr>
              <a:xfrm flipH="1" flipV="1">
                <a:off x="7297659" y="3386221"/>
                <a:ext cx="446" cy="223398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79" name="Parallelogram 878"/>
              <p:cNvSpPr/>
              <p:nvPr/>
            </p:nvSpPr>
            <p:spPr>
              <a:xfrm>
                <a:off x="7343033" y="3483794"/>
                <a:ext cx="47607" cy="87090"/>
              </a:xfrm>
              <a:prstGeom prst="parallelogram">
                <a:avLst>
                  <a:gd name="adj" fmla="val 44719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80" name="Straight Connector 879"/>
              <p:cNvCxnSpPr/>
              <p:nvPr/>
            </p:nvCxnSpPr>
            <p:spPr>
              <a:xfrm flipH="1" flipV="1">
                <a:off x="7300772" y="3423034"/>
                <a:ext cx="49370" cy="16463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1" name="Straight Connector 880"/>
              <p:cNvCxnSpPr/>
              <p:nvPr/>
            </p:nvCxnSpPr>
            <p:spPr>
              <a:xfrm flipH="1">
                <a:off x="6725970" y="3537759"/>
                <a:ext cx="51407" cy="56534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2" name="Straight Connector 881"/>
              <p:cNvCxnSpPr/>
              <p:nvPr/>
            </p:nvCxnSpPr>
            <p:spPr>
              <a:xfrm>
                <a:off x="6662996" y="3532720"/>
                <a:ext cx="40836" cy="4972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3" name="Straight Connector 882"/>
              <p:cNvCxnSpPr/>
              <p:nvPr/>
            </p:nvCxnSpPr>
            <p:spPr>
              <a:xfrm>
                <a:off x="6669357" y="3549123"/>
                <a:ext cx="89455" cy="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84" name="Rounded Rectangle 883"/>
              <p:cNvSpPr/>
              <p:nvPr/>
            </p:nvSpPr>
            <p:spPr>
              <a:xfrm>
                <a:off x="6241395" y="3545626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" name="TextBox 2">
            <a:hlinkClick r:id="rId2" action="ppaction://hlinksldjump"/>
          </p:cNvPr>
          <p:cNvSpPr txBox="1"/>
          <p:nvPr/>
        </p:nvSpPr>
        <p:spPr>
          <a:xfrm>
            <a:off x="733215" y="872421"/>
            <a:ext cx="45052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 smtClean="0"/>
              <a:t>Refinery Logistics also uses lots of puzzle pieces</a:t>
            </a:r>
            <a:endParaRPr lang="en-US" sz="1600" b="1" dirty="0"/>
          </a:p>
        </p:txBody>
      </p:sp>
      <p:grpSp>
        <p:nvGrpSpPr>
          <p:cNvPr id="2" name="Group 1"/>
          <p:cNvGrpSpPr/>
          <p:nvPr/>
        </p:nvGrpSpPr>
        <p:grpSpPr>
          <a:xfrm>
            <a:off x="613400" y="1466959"/>
            <a:ext cx="2904621" cy="2912468"/>
            <a:chOff x="101768" y="579789"/>
            <a:chExt cx="2904621" cy="2912468"/>
          </a:xfrm>
        </p:grpSpPr>
        <p:sp>
          <p:nvSpPr>
            <p:cNvPr id="1146" name="TextBox 1145"/>
            <p:cNvSpPr txBox="1"/>
            <p:nvPr/>
          </p:nvSpPr>
          <p:spPr>
            <a:xfrm>
              <a:off x="1102889" y="789363"/>
              <a:ext cx="893828" cy="1942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00" b="1" dirty="0" smtClean="0">
                  <a:solidFill>
                    <a:schemeClr val="bg1"/>
                  </a:solidFill>
                </a:rPr>
                <a:t>TRUCK MOVEMENT</a:t>
              </a:r>
              <a:endParaRPr lang="en-US" sz="700" b="1" dirty="0">
                <a:solidFill>
                  <a:schemeClr val="bg1"/>
                </a:solidFill>
              </a:endParaRPr>
            </a:p>
          </p:txBody>
        </p:sp>
        <p:sp>
          <p:nvSpPr>
            <p:cNvPr id="1154" name="TextBox 1153"/>
            <p:cNvSpPr txBox="1"/>
            <p:nvPr/>
          </p:nvSpPr>
          <p:spPr>
            <a:xfrm>
              <a:off x="281657" y="1634322"/>
              <a:ext cx="901610" cy="1942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00" b="1" dirty="0" smtClean="0">
                  <a:solidFill>
                    <a:schemeClr val="bg1"/>
                  </a:solidFill>
                </a:rPr>
                <a:t>VESSEL MOVEMENT</a:t>
              </a:r>
              <a:endParaRPr lang="en-US" sz="7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155" name="Group 1154"/>
            <p:cNvGrpSpPr/>
            <p:nvPr/>
          </p:nvGrpSpPr>
          <p:grpSpPr>
            <a:xfrm>
              <a:off x="105031" y="581989"/>
              <a:ext cx="1148846" cy="1150418"/>
              <a:chOff x="8077807" y="2514304"/>
              <a:chExt cx="1837275" cy="1839788"/>
            </a:xfrm>
          </p:grpSpPr>
          <p:grpSp>
            <p:nvGrpSpPr>
              <p:cNvPr id="1196" name="Group 1195"/>
              <p:cNvGrpSpPr/>
              <p:nvPr/>
            </p:nvGrpSpPr>
            <p:grpSpPr>
              <a:xfrm>
                <a:off x="8077807" y="2514304"/>
                <a:ext cx="1837275" cy="1839788"/>
                <a:chOff x="2946481" y="2309957"/>
                <a:chExt cx="1837275" cy="1839788"/>
              </a:xfrm>
            </p:grpSpPr>
            <p:grpSp>
              <p:nvGrpSpPr>
                <p:cNvPr id="1247" name="Group 1246"/>
                <p:cNvGrpSpPr/>
                <p:nvPr/>
              </p:nvGrpSpPr>
              <p:grpSpPr>
                <a:xfrm>
                  <a:off x="2946481" y="2309957"/>
                  <a:ext cx="1837275" cy="1839788"/>
                  <a:chOff x="2946481" y="2309957"/>
                  <a:chExt cx="1837275" cy="1839788"/>
                </a:xfrm>
              </p:grpSpPr>
              <p:sp>
                <p:nvSpPr>
                  <p:cNvPr id="1250" name="Oval 1249"/>
                  <p:cNvSpPr/>
                  <p:nvPr/>
                </p:nvSpPr>
                <p:spPr>
                  <a:xfrm>
                    <a:off x="2946481" y="3188369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251" name="Oval 1250"/>
                  <p:cNvSpPr/>
                  <p:nvPr/>
                </p:nvSpPr>
                <p:spPr>
                  <a:xfrm rot="5400000">
                    <a:off x="3759817" y="2373777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252" name="Rectangle 1251"/>
                  <p:cNvSpPr/>
                  <p:nvPr/>
                </p:nvSpPr>
                <p:spPr>
                  <a:xfrm>
                    <a:off x="3262963" y="2627698"/>
                    <a:ext cx="1414914" cy="1414915"/>
                  </a:xfrm>
                  <a:prstGeom prst="rect">
                    <a:avLst/>
                  </a:prstGeom>
                  <a:solidFill>
                    <a:srgbClr val="062C49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253" name="Oval 1252"/>
                  <p:cNvSpPr/>
                  <p:nvPr/>
                </p:nvSpPr>
                <p:spPr>
                  <a:xfrm>
                    <a:off x="4362547" y="3188369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254" name="Oval 1253"/>
                  <p:cNvSpPr/>
                  <p:nvPr/>
                </p:nvSpPr>
                <p:spPr>
                  <a:xfrm rot="5400000">
                    <a:off x="3759817" y="3792356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248" name="Rectangle 1247"/>
                <p:cNvSpPr/>
                <p:nvPr/>
              </p:nvSpPr>
              <p:spPr>
                <a:xfrm>
                  <a:off x="3246459" y="3213101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49" name="Rectangle 1248"/>
                <p:cNvSpPr/>
                <p:nvPr/>
              </p:nvSpPr>
              <p:spPr>
                <a:xfrm rot="5400000">
                  <a:off x="3947561" y="2511179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197" name="Group 1196"/>
              <p:cNvGrpSpPr/>
              <p:nvPr/>
            </p:nvGrpSpPr>
            <p:grpSpPr>
              <a:xfrm>
                <a:off x="8541505" y="3234396"/>
                <a:ext cx="1083145" cy="626883"/>
                <a:chOff x="8343834" y="4532492"/>
                <a:chExt cx="1058896" cy="495382"/>
              </a:xfrm>
              <a:solidFill>
                <a:srgbClr val="FFFF00"/>
              </a:solidFill>
            </p:grpSpPr>
            <p:sp>
              <p:nvSpPr>
                <p:cNvPr id="1199" name="Rectangle 1198"/>
                <p:cNvSpPr/>
                <p:nvPr/>
              </p:nvSpPr>
              <p:spPr>
                <a:xfrm>
                  <a:off x="8744688" y="4554286"/>
                  <a:ext cx="70126" cy="462180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200" name="Snip Same Side Corner Rectangle 1199"/>
                <p:cNvSpPr/>
                <p:nvPr/>
              </p:nvSpPr>
              <p:spPr>
                <a:xfrm>
                  <a:off x="8879701" y="4759291"/>
                  <a:ext cx="66195" cy="257175"/>
                </a:xfrm>
                <a:prstGeom prst="snip2Same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201" name="Rectangle 1200"/>
                <p:cNvSpPr/>
                <p:nvPr/>
              </p:nvSpPr>
              <p:spPr>
                <a:xfrm>
                  <a:off x="8889940" y="4661169"/>
                  <a:ext cx="45719" cy="281967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202" name="Snip Same Side Corner Rectangle 1201"/>
                <p:cNvSpPr/>
                <p:nvPr/>
              </p:nvSpPr>
              <p:spPr>
                <a:xfrm>
                  <a:off x="9021709" y="4871619"/>
                  <a:ext cx="90412" cy="144847"/>
                </a:xfrm>
                <a:prstGeom prst="snip2SameRect">
                  <a:avLst>
                    <a:gd name="adj1" fmla="val 27202"/>
                    <a:gd name="adj2" fmla="val 0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203" name="Rectangle 1202"/>
                <p:cNvSpPr/>
                <p:nvPr/>
              </p:nvSpPr>
              <p:spPr>
                <a:xfrm>
                  <a:off x="9044057" y="4695825"/>
                  <a:ext cx="45719" cy="320641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204" name="Snip Same Side Corner Rectangle 1203"/>
                <p:cNvSpPr/>
                <p:nvPr/>
              </p:nvSpPr>
              <p:spPr>
                <a:xfrm>
                  <a:off x="8469489" y="4840796"/>
                  <a:ext cx="90412" cy="177933"/>
                </a:xfrm>
                <a:prstGeom prst="snip2SameRect">
                  <a:avLst>
                    <a:gd name="adj1" fmla="val 27202"/>
                    <a:gd name="adj2" fmla="val 0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205" name="Rectangle 1204"/>
                <p:cNvSpPr/>
                <p:nvPr/>
              </p:nvSpPr>
              <p:spPr>
                <a:xfrm>
                  <a:off x="8491835" y="4736762"/>
                  <a:ext cx="45719" cy="281967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1206" name="Straight Connector 1205"/>
                <p:cNvCxnSpPr/>
                <p:nvPr/>
              </p:nvCxnSpPr>
              <p:spPr>
                <a:xfrm>
                  <a:off x="9029431" y="4713498"/>
                  <a:ext cx="72315" cy="33828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7" name="Straight Connector 1206"/>
                <p:cNvCxnSpPr/>
                <p:nvPr/>
              </p:nvCxnSpPr>
              <p:spPr>
                <a:xfrm>
                  <a:off x="9030758" y="4747326"/>
                  <a:ext cx="72315" cy="33828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8" name="Straight Connector 1207"/>
                <p:cNvCxnSpPr/>
                <p:nvPr/>
              </p:nvCxnSpPr>
              <p:spPr>
                <a:xfrm>
                  <a:off x="9028104" y="4780412"/>
                  <a:ext cx="81806" cy="33828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9" name="Straight Connector 1208"/>
                <p:cNvCxnSpPr/>
                <p:nvPr/>
              </p:nvCxnSpPr>
              <p:spPr>
                <a:xfrm>
                  <a:off x="9029431" y="4814240"/>
                  <a:ext cx="72315" cy="33828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0" name="Straight Connector 1209"/>
                <p:cNvCxnSpPr/>
                <p:nvPr/>
              </p:nvCxnSpPr>
              <p:spPr>
                <a:xfrm flipV="1">
                  <a:off x="8726858" y="4578342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1" name="Straight Connector 1210"/>
                <p:cNvCxnSpPr/>
                <p:nvPr/>
              </p:nvCxnSpPr>
              <p:spPr>
                <a:xfrm flipV="1">
                  <a:off x="8726858" y="4610702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2" name="Straight Connector 1211"/>
                <p:cNvCxnSpPr/>
                <p:nvPr/>
              </p:nvCxnSpPr>
              <p:spPr>
                <a:xfrm flipV="1">
                  <a:off x="8726858" y="4643062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3" name="Straight Connector 1212"/>
                <p:cNvCxnSpPr/>
                <p:nvPr/>
              </p:nvCxnSpPr>
              <p:spPr>
                <a:xfrm flipV="1">
                  <a:off x="8726858" y="4672376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4" name="Straight Connector 1213"/>
                <p:cNvCxnSpPr/>
                <p:nvPr/>
              </p:nvCxnSpPr>
              <p:spPr>
                <a:xfrm flipV="1">
                  <a:off x="8726858" y="4705617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5" name="Straight Connector 1214"/>
                <p:cNvCxnSpPr/>
                <p:nvPr/>
              </p:nvCxnSpPr>
              <p:spPr>
                <a:xfrm flipV="1">
                  <a:off x="8726858" y="4737977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6" name="Straight Connector 1215"/>
                <p:cNvCxnSpPr/>
                <p:nvPr/>
              </p:nvCxnSpPr>
              <p:spPr>
                <a:xfrm flipV="1">
                  <a:off x="8726858" y="4770337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7" name="Straight Connector 1216"/>
                <p:cNvCxnSpPr/>
                <p:nvPr/>
              </p:nvCxnSpPr>
              <p:spPr>
                <a:xfrm flipV="1">
                  <a:off x="8726858" y="4799651"/>
                  <a:ext cx="105787" cy="3236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18" name="Rounded Rectangle 1217"/>
                <p:cNvSpPr/>
                <p:nvPr/>
              </p:nvSpPr>
              <p:spPr>
                <a:xfrm rot="5400000">
                  <a:off x="8533033" y="4870046"/>
                  <a:ext cx="220392" cy="68091"/>
                </a:xfrm>
                <a:prstGeom prst="roundRect">
                  <a:avLst>
                    <a:gd name="adj" fmla="val 46297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219" name="Rounded Rectangle 1218"/>
                <p:cNvSpPr/>
                <p:nvPr/>
              </p:nvSpPr>
              <p:spPr>
                <a:xfrm rot="5400000">
                  <a:off x="8631076" y="4870046"/>
                  <a:ext cx="220392" cy="68091"/>
                </a:xfrm>
                <a:prstGeom prst="roundRect">
                  <a:avLst>
                    <a:gd name="adj" fmla="val 46297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1220" name="Straight Connector 1219"/>
                <p:cNvCxnSpPr/>
                <p:nvPr/>
              </p:nvCxnSpPr>
              <p:spPr>
                <a:xfrm>
                  <a:off x="8644545" y="4788713"/>
                  <a:ext cx="291114" cy="0"/>
                </a:xfrm>
                <a:prstGeom prst="line">
                  <a:avLst/>
                </a:prstGeom>
                <a:grpFill/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1" name="Straight Connector 1220"/>
                <p:cNvCxnSpPr/>
                <p:nvPr/>
              </p:nvCxnSpPr>
              <p:spPr>
                <a:xfrm flipV="1">
                  <a:off x="8832645" y="4797326"/>
                  <a:ext cx="0" cy="197189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2" name="Straight Connector 1221"/>
                <p:cNvCxnSpPr/>
                <p:nvPr/>
              </p:nvCxnSpPr>
              <p:spPr>
                <a:xfrm>
                  <a:off x="8629849" y="4978640"/>
                  <a:ext cx="434597" cy="0"/>
                </a:xfrm>
                <a:prstGeom prst="line">
                  <a:avLst/>
                </a:prstGeom>
                <a:grpFill/>
                <a:ln w="1905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3" name="Straight Connector 1222"/>
                <p:cNvCxnSpPr/>
                <p:nvPr/>
              </p:nvCxnSpPr>
              <p:spPr>
                <a:xfrm flipV="1">
                  <a:off x="8979509" y="4876783"/>
                  <a:ext cx="105878" cy="1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4" name="Straight Connector 1223"/>
                <p:cNvCxnSpPr/>
                <p:nvPr/>
              </p:nvCxnSpPr>
              <p:spPr>
                <a:xfrm flipV="1">
                  <a:off x="8979509" y="4879931"/>
                  <a:ext cx="0" cy="134357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5" name="Straight Connector 1224"/>
                <p:cNvCxnSpPr/>
                <p:nvPr/>
              </p:nvCxnSpPr>
              <p:spPr>
                <a:xfrm>
                  <a:off x="8522658" y="4895920"/>
                  <a:ext cx="116880" cy="1191"/>
                </a:xfrm>
                <a:prstGeom prst="line">
                  <a:avLst/>
                </a:prstGeom>
                <a:grpFill/>
                <a:ln w="1905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6" name="Straight Connector 1225"/>
                <p:cNvCxnSpPr/>
                <p:nvPr/>
              </p:nvCxnSpPr>
              <p:spPr>
                <a:xfrm>
                  <a:off x="8529072" y="5006574"/>
                  <a:ext cx="116880" cy="1191"/>
                </a:xfrm>
                <a:prstGeom prst="line">
                  <a:avLst/>
                </a:prstGeom>
                <a:grpFill/>
                <a:ln w="1905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7" name="Straight Connector 1226"/>
                <p:cNvCxnSpPr/>
                <p:nvPr/>
              </p:nvCxnSpPr>
              <p:spPr>
                <a:xfrm flipV="1">
                  <a:off x="8480099" y="4709527"/>
                  <a:ext cx="0" cy="194564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28" name="Rectangle 1227"/>
                <p:cNvSpPr/>
                <p:nvPr/>
              </p:nvSpPr>
              <p:spPr>
                <a:xfrm>
                  <a:off x="8755151" y="4532492"/>
                  <a:ext cx="45719" cy="102073"/>
                </a:xfrm>
                <a:prstGeom prst="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229" name="Rounded Rectangle 1228"/>
                <p:cNvSpPr/>
                <p:nvPr/>
              </p:nvSpPr>
              <p:spPr>
                <a:xfrm>
                  <a:off x="9139572" y="4932950"/>
                  <a:ext cx="155887" cy="649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230" name="Trapezoid 1229"/>
                <p:cNvSpPr/>
                <p:nvPr/>
              </p:nvSpPr>
              <p:spPr>
                <a:xfrm>
                  <a:off x="9162607" y="4948782"/>
                  <a:ext cx="45719" cy="71517"/>
                </a:xfrm>
                <a:prstGeom prst="trapezoid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231" name="Trapezoid 1230"/>
                <p:cNvSpPr/>
                <p:nvPr/>
              </p:nvSpPr>
              <p:spPr>
                <a:xfrm>
                  <a:off x="9234262" y="4948781"/>
                  <a:ext cx="45719" cy="71517"/>
                </a:xfrm>
                <a:prstGeom prst="trapezoid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1232" name="Straight Connector 1231"/>
                <p:cNvCxnSpPr/>
                <p:nvPr/>
              </p:nvCxnSpPr>
              <p:spPr>
                <a:xfrm>
                  <a:off x="8899304" y="4913440"/>
                  <a:ext cx="324679" cy="0"/>
                </a:xfrm>
                <a:prstGeom prst="line">
                  <a:avLst/>
                </a:prstGeom>
                <a:grpFill/>
                <a:ln w="1905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33" name="Trapezoid 1232"/>
                <p:cNvSpPr/>
                <p:nvPr/>
              </p:nvSpPr>
              <p:spPr>
                <a:xfrm>
                  <a:off x="9201124" y="4913440"/>
                  <a:ext cx="45719" cy="77854"/>
                </a:xfrm>
                <a:prstGeom prst="trapezoid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1234" name="Straight Connector 1233"/>
                <p:cNvCxnSpPr/>
                <p:nvPr/>
              </p:nvCxnSpPr>
              <p:spPr>
                <a:xfrm>
                  <a:off x="8581098" y="4856145"/>
                  <a:ext cx="236969" cy="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35" name="Straight Connector 1234"/>
                <p:cNvCxnSpPr/>
                <p:nvPr/>
              </p:nvCxnSpPr>
              <p:spPr>
                <a:xfrm>
                  <a:off x="8577845" y="4929762"/>
                  <a:ext cx="236969" cy="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36" name="Straight Connector 1235"/>
                <p:cNvCxnSpPr/>
                <p:nvPr/>
              </p:nvCxnSpPr>
              <p:spPr>
                <a:xfrm>
                  <a:off x="8577845" y="4980351"/>
                  <a:ext cx="236969" cy="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37" name="Straight Connector 1236"/>
                <p:cNvCxnSpPr/>
                <p:nvPr/>
              </p:nvCxnSpPr>
              <p:spPr>
                <a:xfrm flipV="1">
                  <a:off x="8587512" y="4844995"/>
                  <a:ext cx="0" cy="179806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38" name="Straight Connector 1237"/>
                <p:cNvCxnSpPr/>
                <p:nvPr/>
              </p:nvCxnSpPr>
              <p:spPr>
                <a:xfrm flipV="1">
                  <a:off x="8645952" y="4848068"/>
                  <a:ext cx="0" cy="179806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39" name="Straight Connector 1238"/>
                <p:cNvCxnSpPr/>
                <p:nvPr/>
              </p:nvCxnSpPr>
              <p:spPr>
                <a:xfrm flipV="1">
                  <a:off x="8689979" y="4844995"/>
                  <a:ext cx="0" cy="179806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40" name="Straight Connector 1239"/>
                <p:cNvCxnSpPr/>
                <p:nvPr/>
              </p:nvCxnSpPr>
              <p:spPr>
                <a:xfrm>
                  <a:off x="8586186" y="4845856"/>
                  <a:ext cx="203590" cy="0"/>
                </a:xfrm>
                <a:prstGeom prst="line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41" name="Straight Connector 1240"/>
                <p:cNvCxnSpPr/>
                <p:nvPr/>
              </p:nvCxnSpPr>
              <p:spPr>
                <a:xfrm>
                  <a:off x="8377759" y="4980351"/>
                  <a:ext cx="170412" cy="0"/>
                </a:xfrm>
                <a:prstGeom prst="line">
                  <a:avLst/>
                </a:prstGeom>
                <a:grpFill/>
                <a:ln w="28575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42" name="Straight Connector 1241"/>
                <p:cNvCxnSpPr/>
                <p:nvPr/>
              </p:nvCxnSpPr>
              <p:spPr>
                <a:xfrm>
                  <a:off x="9102267" y="4991294"/>
                  <a:ext cx="264907" cy="0"/>
                </a:xfrm>
                <a:prstGeom prst="line">
                  <a:avLst/>
                </a:prstGeom>
                <a:grpFill/>
                <a:ln w="28575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43" name="Snip Single Corner Rectangle 1242"/>
                <p:cNvSpPr/>
                <p:nvPr/>
              </p:nvSpPr>
              <p:spPr>
                <a:xfrm>
                  <a:off x="9357011" y="4979082"/>
                  <a:ext cx="45719" cy="45719"/>
                </a:xfrm>
                <a:prstGeom prst="snip1Rect">
                  <a:avLst>
                    <a:gd name="adj" fmla="val 44121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244" name="Snip Single Corner Rectangle 1243"/>
                <p:cNvSpPr/>
                <p:nvPr/>
              </p:nvSpPr>
              <p:spPr>
                <a:xfrm flipH="1">
                  <a:off x="8343834" y="4968569"/>
                  <a:ext cx="45719" cy="45719"/>
                </a:xfrm>
                <a:prstGeom prst="snip1Rect">
                  <a:avLst>
                    <a:gd name="adj" fmla="val 44121"/>
                  </a:avLst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245" name="Snip Same Side Corner Rectangle 1244"/>
                <p:cNvSpPr/>
                <p:nvPr/>
              </p:nvSpPr>
              <p:spPr>
                <a:xfrm>
                  <a:off x="8948946" y="4971609"/>
                  <a:ext cx="45719" cy="45719"/>
                </a:xfrm>
                <a:prstGeom prst="snip2SameRect">
                  <a:avLst/>
                </a:prstGeom>
                <a:grp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cxnSp>
              <p:nvCxnSpPr>
                <p:cNvPr id="1246" name="Straight Connector 1245"/>
                <p:cNvCxnSpPr/>
                <p:nvPr/>
              </p:nvCxnSpPr>
              <p:spPr>
                <a:xfrm>
                  <a:off x="8755531" y="5001588"/>
                  <a:ext cx="169670" cy="0"/>
                </a:xfrm>
                <a:prstGeom prst="line">
                  <a:avLst/>
                </a:prstGeom>
                <a:grpFill/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198" name="TextBox 1197"/>
              <p:cNvSpPr txBox="1"/>
              <p:nvPr/>
            </p:nvSpPr>
            <p:spPr>
              <a:xfrm>
                <a:off x="8383734" y="2840777"/>
                <a:ext cx="1389974" cy="3199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 b="1" dirty="0" smtClean="0">
                    <a:solidFill>
                      <a:srgbClr val="FFFF00"/>
                    </a:solidFill>
                  </a:rPr>
                  <a:t>REFINERY RECEIPT</a:t>
                </a:r>
                <a:endParaRPr lang="en-US" sz="700" b="1" dirty="0">
                  <a:solidFill>
                    <a:srgbClr val="FFFF00"/>
                  </a:solidFill>
                </a:endParaRPr>
              </a:p>
            </p:txBody>
          </p:sp>
        </p:grpSp>
        <p:grpSp>
          <p:nvGrpSpPr>
            <p:cNvPr id="1156" name="Group 1155"/>
            <p:cNvGrpSpPr/>
            <p:nvPr/>
          </p:nvGrpSpPr>
          <p:grpSpPr>
            <a:xfrm flipH="1">
              <a:off x="321227" y="1994735"/>
              <a:ext cx="827404" cy="152697"/>
              <a:chOff x="6112717" y="3386221"/>
              <a:chExt cx="1323213" cy="244199"/>
            </a:xfrm>
            <a:solidFill>
              <a:schemeClr val="bg1"/>
            </a:solidFill>
          </p:grpSpPr>
          <p:sp>
            <p:nvSpPr>
              <p:cNvPr id="1157" name="Rectangle 1156"/>
              <p:cNvSpPr/>
              <p:nvPr/>
            </p:nvSpPr>
            <p:spPr>
              <a:xfrm>
                <a:off x="6210665" y="3566136"/>
                <a:ext cx="1173625" cy="63066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58" name="Right Triangle 1157"/>
              <p:cNvSpPr/>
              <p:nvPr/>
            </p:nvSpPr>
            <p:spPr>
              <a:xfrm flipH="1" flipV="1">
                <a:off x="6112717" y="3548775"/>
                <a:ext cx="91598" cy="69934"/>
              </a:xfrm>
              <a:prstGeom prst="rt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59" name="Rectangle 1158"/>
              <p:cNvSpPr/>
              <p:nvPr/>
            </p:nvSpPr>
            <p:spPr>
              <a:xfrm>
                <a:off x="6185869" y="3548775"/>
                <a:ext cx="122678" cy="48980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0" name="Oval 1159"/>
              <p:cNvSpPr/>
              <p:nvPr/>
            </p:nvSpPr>
            <p:spPr>
              <a:xfrm flipV="1">
                <a:off x="7332649" y="3541026"/>
                <a:ext cx="103281" cy="8939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1" name="Rectangle 1160"/>
              <p:cNvSpPr/>
              <p:nvPr/>
            </p:nvSpPr>
            <p:spPr>
              <a:xfrm>
                <a:off x="7203122" y="3540004"/>
                <a:ext cx="232182" cy="45719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2" name="Rectangle 1161"/>
              <p:cNvSpPr/>
              <p:nvPr/>
            </p:nvSpPr>
            <p:spPr>
              <a:xfrm>
                <a:off x="7242882" y="3466245"/>
                <a:ext cx="107260" cy="102241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3" name="Parallelogram 1162"/>
              <p:cNvSpPr/>
              <p:nvPr/>
            </p:nvSpPr>
            <p:spPr>
              <a:xfrm flipH="1">
                <a:off x="7229073" y="3466245"/>
                <a:ext cx="78754" cy="45719"/>
              </a:xfrm>
              <a:prstGeom prst="parallelogram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4" name="Oval 1163"/>
              <p:cNvSpPr/>
              <p:nvPr/>
            </p:nvSpPr>
            <p:spPr>
              <a:xfrm>
                <a:off x="7245590" y="3422005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5" name="Rounded Rectangle 1164"/>
              <p:cNvSpPr/>
              <p:nvPr/>
            </p:nvSpPr>
            <p:spPr>
              <a:xfrm>
                <a:off x="6358890" y="3548775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6" name="Rounded Rectangle 1165"/>
              <p:cNvSpPr/>
              <p:nvPr/>
            </p:nvSpPr>
            <p:spPr>
              <a:xfrm>
                <a:off x="6463004" y="3548775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7" name="Rounded Rectangle 1166"/>
              <p:cNvSpPr/>
              <p:nvPr/>
            </p:nvSpPr>
            <p:spPr>
              <a:xfrm>
                <a:off x="6980782" y="3549142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8" name="Rounded Rectangle 1167"/>
              <p:cNvSpPr/>
              <p:nvPr/>
            </p:nvSpPr>
            <p:spPr>
              <a:xfrm>
                <a:off x="7084896" y="3549142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9" name="Rounded Rectangle 1168"/>
              <p:cNvSpPr/>
              <p:nvPr/>
            </p:nvSpPr>
            <p:spPr>
              <a:xfrm>
                <a:off x="6768420" y="3549142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0" name="Rounded Rectangle 1169"/>
              <p:cNvSpPr/>
              <p:nvPr/>
            </p:nvSpPr>
            <p:spPr>
              <a:xfrm>
                <a:off x="6872534" y="3549142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1" name="Rounded Rectangle 1170"/>
              <p:cNvSpPr/>
              <p:nvPr/>
            </p:nvSpPr>
            <p:spPr>
              <a:xfrm>
                <a:off x="6561815" y="3549142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172" name="Straight Connector 1171"/>
              <p:cNvCxnSpPr/>
              <p:nvPr/>
            </p:nvCxnSpPr>
            <p:spPr>
              <a:xfrm flipV="1">
                <a:off x="6693712" y="3512618"/>
                <a:ext cx="0" cy="9147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3" name="Straight Connector 1172"/>
              <p:cNvCxnSpPr/>
              <p:nvPr/>
            </p:nvCxnSpPr>
            <p:spPr>
              <a:xfrm flipV="1">
                <a:off x="6735955" y="3511964"/>
                <a:ext cx="0" cy="9147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4" name="Straight Connector 1173"/>
              <p:cNvCxnSpPr/>
              <p:nvPr/>
            </p:nvCxnSpPr>
            <p:spPr>
              <a:xfrm>
                <a:off x="6692031" y="3505408"/>
                <a:ext cx="39937" cy="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5" name="Straight Connector 1174"/>
              <p:cNvCxnSpPr/>
              <p:nvPr/>
            </p:nvCxnSpPr>
            <p:spPr>
              <a:xfrm>
                <a:off x="6692080" y="3526092"/>
                <a:ext cx="39937" cy="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6" name="Straight Connector 1175"/>
              <p:cNvCxnSpPr/>
              <p:nvPr/>
            </p:nvCxnSpPr>
            <p:spPr>
              <a:xfrm flipV="1">
                <a:off x="6705991" y="3527526"/>
                <a:ext cx="34355" cy="3850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7" name="Straight Connector 1176"/>
              <p:cNvCxnSpPr/>
              <p:nvPr/>
            </p:nvCxnSpPr>
            <p:spPr>
              <a:xfrm flipH="1" flipV="1">
                <a:off x="6697273" y="3529402"/>
                <a:ext cx="36200" cy="49181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8" name="Straight Connector 1177"/>
              <p:cNvCxnSpPr/>
              <p:nvPr/>
            </p:nvCxnSpPr>
            <p:spPr>
              <a:xfrm flipV="1">
                <a:off x="6776852" y="3534751"/>
                <a:ext cx="363380" cy="1129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9" name="Straight Connector 1178"/>
              <p:cNvCxnSpPr/>
              <p:nvPr/>
            </p:nvCxnSpPr>
            <p:spPr>
              <a:xfrm>
                <a:off x="6281893" y="3534828"/>
                <a:ext cx="381854" cy="2091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0" name="Straight Connector 1179"/>
              <p:cNvCxnSpPr/>
              <p:nvPr/>
            </p:nvCxnSpPr>
            <p:spPr>
              <a:xfrm flipV="1">
                <a:off x="6280733" y="3533547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1" name="Straight Connector 1180"/>
              <p:cNvCxnSpPr/>
              <p:nvPr/>
            </p:nvCxnSpPr>
            <p:spPr>
              <a:xfrm flipV="1">
                <a:off x="6412661" y="3536690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2" name="Straight Connector 1181"/>
              <p:cNvCxnSpPr/>
              <p:nvPr/>
            </p:nvCxnSpPr>
            <p:spPr>
              <a:xfrm flipV="1">
                <a:off x="6512761" y="3532442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3" name="Straight Connector 1182"/>
              <p:cNvCxnSpPr/>
              <p:nvPr/>
            </p:nvCxnSpPr>
            <p:spPr>
              <a:xfrm flipV="1">
                <a:off x="6618280" y="3532442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4" name="Straight Connector 1183"/>
              <p:cNvCxnSpPr/>
              <p:nvPr/>
            </p:nvCxnSpPr>
            <p:spPr>
              <a:xfrm flipV="1">
                <a:off x="6831185" y="3533350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5" name="Straight Connector 1184"/>
              <p:cNvCxnSpPr/>
              <p:nvPr/>
            </p:nvCxnSpPr>
            <p:spPr>
              <a:xfrm flipV="1">
                <a:off x="6923185" y="3533108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6" name="Straight Connector 1185"/>
              <p:cNvCxnSpPr/>
              <p:nvPr/>
            </p:nvCxnSpPr>
            <p:spPr>
              <a:xfrm flipV="1">
                <a:off x="7034553" y="3536677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7" name="Straight Connector 1186"/>
              <p:cNvCxnSpPr/>
              <p:nvPr/>
            </p:nvCxnSpPr>
            <p:spPr>
              <a:xfrm flipV="1">
                <a:off x="7138667" y="3532442"/>
                <a:ext cx="0" cy="698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8" name="Straight Connector 1187"/>
              <p:cNvCxnSpPr/>
              <p:nvPr/>
            </p:nvCxnSpPr>
            <p:spPr>
              <a:xfrm flipV="1">
                <a:off x="6707298" y="3489104"/>
                <a:ext cx="0" cy="36988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9" name="Straight Connector 1188"/>
              <p:cNvCxnSpPr/>
              <p:nvPr/>
            </p:nvCxnSpPr>
            <p:spPr>
              <a:xfrm flipH="1" flipV="1">
                <a:off x="7297659" y="3386221"/>
                <a:ext cx="446" cy="223398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90" name="Parallelogram 1189"/>
              <p:cNvSpPr/>
              <p:nvPr/>
            </p:nvSpPr>
            <p:spPr>
              <a:xfrm>
                <a:off x="7343033" y="3483794"/>
                <a:ext cx="47607" cy="87090"/>
              </a:xfrm>
              <a:prstGeom prst="parallelogram">
                <a:avLst>
                  <a:gd name="adj" fmla="val 44719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191" name="Straight Connector 1190"/>
              <p:cNvCxnSpPr/>
              <p:nvPr/>
            </p:nvCxnSpPr>
            <p:spPr>
              <a:xfrm flipH="1" flipV="1">
                <a:off x="7300772" y="3423034"/>
                <a:ext cx="49370" cy="16463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2" name="Straight Connector 1191"/>
              <p:cNvCxnSpPr/>
              <p:nvPr/>
            </p:nvCxnSpPr>
            <p:spPr>
              <a:xfrm flipH="1">
                <a:off x="6725970" y="3537759"/>
                <a:ext cx="51407" cy="56534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3" name="Straight Connector 1192"/>
              <p:cNvCxnSpPr/>
              <p:nvPr/>
            </p:nvCxnSpPr>
            <p:spPr>
              <a:xfrm>
                <a:off x="6662996" y="3532720"/>
                <a:ext cx="40836" cy="4972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4" name="Straight Connector 1193"/>
              <p:cNvCxnSpPr/>
              <p:nvPr/>
            </p:nvCxnSpPr>
            <p:spPr>
              <a:xfrm>
                <a:off x="6669357" y="3549123"/>
                <a:ext cx="89455" cy="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95" name="Rounded Rectangle 1194"/>
              <p:cNvSpPr/>
              <p:nvPr/>
            </p:nvSpPr>
            <p:spPr>
              <a:xfrm>
                <a:off x="6241395" y="3545626"/>
                <a:ext cx="107542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47" name="Group 1146"/>
            <p:cNvGrpSpPr/>
            <p:nvPr/>
          </p:nvGrpSpPr>
          <p:grpSpPr>
            <a:xfrm>
              <a:off x="972085" y="580544"/>
              <a:ext cx="1148846" cy="1150418"/>
              <a:chOff x="3700438" y="2464298"/>
              <a:chExt cx="1837275" cy="1839788"/>
            </a:xfrm>
          </p:grpSpPr>
          <p:grpSp>
            <p:nvGrpSpPr>
              <p:cNvPr id="1363" name="Group 1362"/>
              <p:cNvGrpSpPr/>
              <p:nvPr/>
            </p:nvGrpSpPr>
            <p:grpSpPr>
              <a:xfrm>
                <a:off x="3700438" y="2464298"/>
                <a:ext cx="1837275" cy="1839788"/>
                <a:chOff x="2946481" y="2309957"/>
                <a:chExt cx="1837275" cy="1839788"/>
              </a:xfrm>
            </p:grpSpPr>
            <p:grpSp>
              <p:nvGrpSpPr>
                <p:cNvPr id="1408" name="Group 1407"/>
                <p:cNvGrpSpPr/>
                <p:nvPr/>
              </p:nvGrpSpPr>
              <p:grpSpPr>
                <a:xfrm>
                  <a:off x="2946481" y="2309957"/>
                  <a:ext cx="1837275" cy="1839788"/>
                  <a:chOff x="2946481" y="2309957"/>
                  <a:chExt cx="1837275" cy="1839788"/>
                </a:xfrm>
              </p:grpSpPr>
              <p:sp>
                <p:nvSpPr>
                  <p:cNvPr id="1411" name="Oval 1410"/>
                  <p:cNvSpPr/>
                  <p:nvPr/>
                </p:nvSpPr>
                <p:spPr>
                  <a:xfrm>
                    <a:off x="2946481" y="3188369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412" name="Oval 1411"/>
                  <p:cNvSpPr/>
                  <p:nvPr/>
                </p:nvSpPr>
                <p:spPr>
                  <a:xfrm rot="5400000">
                    <a:off x="3759817" y="2373777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413" name="Rectangle 1412"/>
                  <p:cNvSpPr/>
                  <p:nvPr/>
                </p:nvSpPr>
                <p:spPr>
                  <a:xfrm>
                    <a:off x="3262964" y="2627697"/>
                    <a:ext cx="1414914" cy="1414914"/>
                  </a:xfrm>
                  <a:prstGeom prst="rect">
                    <a:avLst/>
                  </a:prstGeom>
                  <a:solidFill>
                    <a:srgbClr val="062C49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414" name="Oval 1413"/>
                  <p:cNvSpPr/>
                  <p:nvPr/>
                </p:nvSpPr>
                <p:spPr>
                  <a:xfrm>
                    <a:off x="4362547" y="3188369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415" name="Oval 1414"/>
                  <p:cNvSpPr/>
                  <p:nvPr/>
                </p:nvSpPr>
                <p:spPr>
                  <a:xfrm rot="5400000">
                    <a:off x="3759817" y="3792356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409" name="Rectangle 1408"/>
                <p:cNvSpPr/>
                <p:nvPr/>
              </p:nvSpPr>
              <p:spPr>
                <a:xfrm>
                  <a:off x="3252048" y="3213101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10" name="Rectangle 1409"/>
                <p:cNvSpPr/>
                <p:nvPr/>
              </p:nvSpPr>
              <p:spPr>
                <a:xfrm rot="5400000">
                  <a:off x="3947561" y="2511179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364" name="TextBox 1363"/>
              <p:cNvSpPr txBox="1"/>
              <p:nvPr/>
            </p:nvSpPr>
            <p:spPr>
              <a:xfrm>
                <a:off x="4339371" y="2806979"/>
                <a:ext cx="923402" cy="3199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 b="1" dirty="0" smtClean="0">
                    <a:solidFill>
                      <a:schemeClr val="bg1"/>
                    </a:solidFill>
                  </a:rPr>
                  <a:t>RAIL RACK</a:t>
                </a:r>
                <a:endParaRPr lang="en-US" sz="7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365" name="Group 1364"/>
              <p:cNvGrpSpPr/>
              <p:nvPr/>
            </p:nvGrpSpPr>
            <p:grpSpPr>
              <a:xfrm>
                <a:off x="4403530" y="3177916"/>
                <a:ext cx="620590" cy="594042"/>
                <a:chOff x="5527774" y="2693187"/>
                <a:chExt cx="751423" cy="719279"/>
              </a:xfrm>
            </p:grpSpPr>
            <p:sp>
              <p:nvSpPr>
                <p:cNvPr id="1366" name="Freeform 1365"/>
                <p:cNvSpPr/>
                <p:nvPr/>
              </p:nvSpPr>
              <p:spPr>
                <a:xfrm>
                  <a:off x="5980367" y="2718035"/>
                  <a:ext cx="117892" cy="193010"/>
                </a:xfrm>
                <a:custGeom>
                  <a:avLst/>
                  <a:gdLst>
                    <a:gd name="connsiteX0" fmla="*/ 22225 w 149312"/>
                    <a:gd name="connsiteY0" fmla="*/ 0 h 206375"/>
                    <a:gd name="connsiteX1" fmla="*/ 41275 w 149312"/>
                    <a:gd name="connsiteY1" fmla="*/ 98425 h 206375"/>
                    <a:gd name="connsiteX2" fmla="*/ 123825 w 149312"/>
                    <a:gd name="connsiteY2" fmla="*/ 130175 h 206375"/>
                    <a:gd name="connsiteX3" fmla="*/ 146050 w 149312"/>
                    <a:gd name="connsiteY3" fmla="*/ 149225 h 206375"/>
                    <a:gd name="connsiteX4" fmla="*/ 63500 w 149312"/>
                    <a:gd name="connsiteY4" fmla="*/ 155575 h 206375"/>
                    <a:gd name="connsiteX5" fmla="*/ 0 w 149312"/>
                    <a:gd name="connsiteY5" fmla="*/ 206375 h 206375"/>
                    <a:gd name="connsiteX0" fmla="*/ 22225 w 149576"/>
                    <a:gd name="connsiteY0" fmla="*/ 0 h 206375"/>
                    <a:gd name="connsiteX1" fmla="*/ 28575 w 149576"/>
                    <a:gd name="connsiteY1" fmla="*/ 70126 h 206375"/>
                    <a:gd name="connsiteX2" fmla="*/ 123825 w 149576"/>
                    <a:gd name="connsiteY2" fmla="*/ 130175 h 206375"/>
                    <a:gd name="connsiteX3" fmla="*/ 146050 w 149576"/>
                    <a:gd name="connsiteY3" fmla="*/ 149225 h 206375"/>
                    <a:gd name="connsiteX4" fmla="*/ 63500 w 149576"/>
                    <a:gd name="connsiteY4" fmla="*/ 155575 h 206375"/>
                    <a:gd name="connsiteX5" fmla="*/ 0 w 149576"/>
                    <a:gd name="connsiteY5" fmla="*/ 206375 h 206375"/>
                    <a:gd name="connsiteX0" fmla="*/ 22225 w 148002"/>
                    <a:gd name="connsiteY0" fmla="*/ 0 h 206375"/>
                    <a:gd name="connsiteX1" fmla="*/ 28575 w 148002"/>
                    <a:gd name="connsiteY1" fmla="*/ 70126 h 206375"/>
                    <a:gd name="connsiteX2" fmla="*/ 114300 w 148002"/>
                    <a:gd name="connsiteY2" fmla="*/ 62257 h 206375"/>
                    <a:gd name="connsiteX3" fmla="*/ 146050 w 148002"/>
                    <a:gd name="connsiteY3" fmla="*/ 149225 h 206375"/>
                    <a:gd name="connsiteX4" fmla="*/ 63500 w 148002"/>
                    <a:gd name="connsiteY4" fmla="*/ 155575 h 206375"/>
                    <a:gd name="connsiteX5" fmla="*/ 0 w 148002"/>
                    <a:gd name="connsiteY5" fmla="*/ 206375 h 206375"/>
                    <a:gd name="connsiteX0" fmla="*/ 22225 w 148108"/>
                    <a:gd name="connsiteY0" fmla="*/ 0 h 206375"/>
                    <a:gd name="connsiteX1" fmla="*/ 19050 w 148108"/>
                    <a:gd name="connsiteY1" fmla="*/ 53146 h 206375"/>
                    <a:gd name="connsiteX2" fmla="*/ 114300 w 148108"/>
                    <a:gd name="connsiteY2" fmla="*/ 62257 h 206375"/>
                    <a:gd name="connsiteX3" fmla="*/ 146050 w 148108"/>
                    <a:gd name="connsiteY3" fmla="*/ 149225 h 206375"/>
                    <a:gd name="connsiteX4" fmla="*/ 63500 w 148108"/>
                    <a:gd name="connsiteY4" fmla="*/ 155575 h 206375"/>
                    <a:gd name="connsiteX5" fmla="*/ 0 w 148108"/>
                    <a:gd name="connsiteY5" fmla="*/ 206375 h 206375"/>
                    <a:gd name="connsiteX0" fmla="*/ 22225 w 136632"/>
                    <a:gd name="connsiteY0" fmla="*/ 0 h 206375"/>
                    <a:gd name="connsiteX1" fmla="*/ 19050 w 136632"/>
                    <a:gd name="connsiteY1" fmla="*/ 53146 h 206375"/>
                    <a:gd name="connsiteX2" fmla="*/ 114300 w 136632"/>
                    <a:gd name="connsiteY2" fmla="*/ 62257 h 206375"/>
                    <a:gd name="connsiteX3" fmla="*/ 133350 w 136632"/>
                    <a:gd name="connsiteY3" fmla="*/ 84137 h 206375"/>
                    <a:gd name="connsiteX4" fmla="*/ 63500 w 136632"/>
                    <a:gd name="connsiteY4" fmla="*/ 155575 h 206375"/>
                    <a:gd name="connsiteX5" fmla="*/ 0 w 136632"/>
                    <a:gd name="connsiteY5" fmla="*/ 206375 h 206375"/>
                    <a:gd name="connsiteX0" fmla="*/ 22225 w 138923"/>
                    <a:gd name="connsiteY0" fmla="*/ 0 h 206375"/>
                    <a:gd name="connsiteX1" fmla="*/ 19050 w 138923"/>
                    <a:gd name="connsiteY1" fmla="*/ 53146 h 206375"/>
                    <a:gd name="connsiteX2" fmla="*/ 114300 w 138923"/>
                    <a:gd name="connsiteY2" fmla="*/ 62257 h 206375"/>
                    <a:gd name="connsiteX3" fmla="*/ 133350 w 138923"/>
                    <a:gd name="connsiteY3" fmla="*/ 84137 h 206375"/>
                    <a:gd name="connsiteX4" fmla="*/ 31750 w 138923"/>
                    <a:gd name="connsiteY4" fmla="*/ 84827 h 206375"/>
                    <a:gd name="connsiteX5" fmla="*/ 0 w 138923"/>
                    <a:gd name="connsiteY5" fmla="*/ 206375 h 206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8923" h="206375">
                      <a:moveTo>
                        <a:pt x="22225" y="0"/>
                      </a:moveTo>
                      <a:cubicBezTo>
                        <a:pt x="23283" y="38364"/>
                        <a:pt x="3704" y="42770"/>
                        <a:pt x="19050" y="53146"/>
                      </a:cubicBezTo>
                      <a:cubicBezTo>
                        <a:pt x="34396" y="63522"/>
                        <a:pt x="95250" y="57092"/>
                        <a:pt x="114300" y="62257"/>
                      </a:cubicBezTo>
                      <a:cubicBezTo>
                        <a:pt x="133350" y="67422"/>
                        <a:pt x="147108" y="80375"/>
                        <a:pt x="133350" y="84137"/>
                      </a:cubicBezTo>
                      <a:cubicBezTo>
                        <a:pt x="119592" y="87899"/>
                        <a:pt x="53975" y="64454"/>
                        <a:pt x="31750" y="84827"/>
                      </a:cubicBezTo>
                      <a:cubicBezTo>
                        <a:pt x="9525" y="105200"/>
                        <a:pt x="10583" y="198438"/>
                        <a:pt x="0" y="206375"/>
                      </a:cubicBezTo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367" name="Straight Connector 1366"/>
                <p:cNvCxnSpPr/>
                <p:nvPr/>
              </p:nvCxnSpPr>
              <p:spPr>
                <a:xfrm flipV="1">
                  <a:off x="5781675" y="2749550"/>
                  <a:ext cx="1947" cy="64342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68" name="Straight Connector 1367"/>
                <p:cNvCxnSpPr/>
                <p:nvPr/>
              </p:nvCxnSpPr>
              <p:spPr>
                <a:xfrm flipH="1" flipV="1">
                  <a:off x="6200444" y="2749550"/>
                  <a:ext cx="1228" cy="643217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69" name="Straight Connector 1368"/>
                <p:cNvCxnSpPr/>
                <p:nvPr/>
              </p:nvCxnSpPr>
              <p:spPr>
                <a:xfrm flipV="1">
                  <a:off x="6272847" y="2822453"/>
                  <a:ext cx="3175" cy="574925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70" name="Straight Connector 1369"/>
                <p:cNvCxnSpPr/>
                <p:nvPr/>
              </p:nvCxnSpPr>
              <p:spPr>
                <a:xfrm flipV="1">
                  <a:off x="5709272" y="2822453"/>
                  <a:ext cx="3175" cy="574925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71" name="Straight Connector 1370"/>
                <p:cNvCxnSpPr/>
                <p:nvPr/>
              </p:nvCxnSpPr>
              <p:spPr>
                <a:xfrm>
                  <a:off x="5712447" y="2817841"/>
                  <a:ext cx="563575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72" name="Straight Connector 1371"/>
                <p:cNvCxnSpPr/>
                <p:nvPr/>
              </p:nvCxnSpPr>
              <p:spPr>
                <a:xfrm>
                  <a:off x="5781675" y="2749550"/>
                  <a:ext cx="418769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73" name="Straight Connector 1372"/>
                <p:cNvCxnSpPr/>
                <p:nvPr/>
              </p:nvCxnSpPr>
              <p:spPr>
                <a:xfrm flipV="1">
                  <a:off x="5709272" y="2753672"/>
                  <a:ext cx="72403" cy="7707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74" name="Straight Connector 1373"/>
                <p:cNvCxnSpPr/>
                <p:nvPr/>
              </p:nvCxnSpPr>
              <p:spPr>
                <a:xfrm flipH="1" flipV="1">
                  <a:off x="6200444" y="2753361"/>
                  <a:ext cx="78753" cy="6448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75" name="Straight Connector 1374"/>
                <p:cNvCxnSpPr/>
                <p:nvPr/>
              </p:nvCxnSpPr>
              <p:spPr>
                <a:xfrm flipV="1">
                  <a:off x="5641585" y="3003923"/>
                  <a:ext cx="133740" cy="6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76" name="Straight Connector 1375"/>
                <p:cNvCxnSpPr/>
                <p:nvPr/>
              </p:nvCxnSpPr>
              <p:spPr>
                <a:xfrm>
                  <a:off x="5713392" y="3187276"/>
                  <a:ext cx="66053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77" name="Straight Connector 1376"/>
                <p:cNvCxnSpPr/>
                <p:nvPr/>
              </p:nvCxnSpPr>
              <p:spPr>
                <a:xfrm>
                  <a:off x="6200444" y="3001629"/>
                  <a:ext cx="66053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78" name="Straight Connector 1377"/>
                <p:cNvCxnSpPr/>
                <p:nvPr/>
              </p:nvCxnSpPr>
              <p:spPr>
                <a:xfrm>
                  <a:off x="6201389" y="3188742"/>
                  <a:ext cx="66053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79" name="Straight Connector 1378"/>
                <p:cNvCxnSpPr/>
                <p:nvPr/>
              </p:nvCxnSpPr>
              <p:spPr>
                <a:xfrm flipV="1">
                  <a:off x="6207077" y="2817841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80" name="Straight Connector 1379"/>
                <p:cNvCxnSpPr/>
                <p:nvPr/>
              </p:nvCxnSpPr>
              <p:spPr>
                <a:xfrm flipV="1">
                  <a:off x="6205962" y="2999948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81" name="Straight Connector 1380"/>
                <p:cNvCxnSpPr/>
                <p:nvPr/>
              </p:nvCxnSpPr>
              <p:spPr>
                <a:xfrm flipV="1">
                  <a:off x="6203760" y="3184459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82" name="Trapezoid 1381"/>
                <p:cNvSpPr/>
                <p:nvPr/>
              </p:nvSpPr>
              <p:spPr>
                <a:xfrm>
                  <a:off x="6195309" y="3366747"/>
                  <a:ext cx="83888" cy="45719"/>
                </a:xfrm>
                <a:prstGeom prst="trapezoi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83" name="Trapezoid 1382"/>
                <p:cNvSpPr/>
                <p:nvPr/>
              </p:nvSpPr>
              <p:spPr>
                <a:xfrm>
                  <a:off x="5703160" y="3366747"/>
                  <a:ext cx="83888" cy="45719"/>
                </a:xfrm>
                <a:prstGeom prst="trapezoi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384" name="Straight Connector 1383"/>
                <p:cNvCxnSpPr/>
                <p:nvPr/>
              </p:nvCxnSpPr>
              <p:spPr>
                <a:xfrm flipV="1">
                  <a:off x="5710500" y="3194952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85" name="Straight Connector 1384"/>
                <p:cNvCxnSpPr/>
                <p:nvPr/>
              </p:nvCxnSpPr>
              <p:spPr>
                <a:xfrm flipV="1">
                  <a:off x="5713338" y="3001183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86" name="Straight Connector 1385"/>
                <p:cNvCxnSpPr/>
                <p:nvPr/>
              </p:nvCxnSpPr>
              <p:spPr>
                <a:xfrm flipV="1">
                  <a:off x="5713338" y="2822699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87" name="Straight Connector 1386"/>
                <p:cNvCxnSpPr/>
                <p:nvPr/>
              </p:nvCxnSpPr>
              <p:spPr>
                <a:xfrm flipH="1" flipV="1">
                  <a:off x="6202929" y="2818226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88" name="Straight Connector 1387"/>
                <p:cNvCxnSpPr/>
                <p:nvPr/>
              </p:nvCxnSpPr>
              <p:spPr>
                <a:xfrm flipH="1" flipV="1">
                  <a:off x="6202929" y="3002078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89" name="Straight Connector 1388"/>
                <p:cNvCxnSpPr/>
                <p:nvPr/>
              </p:nvCxnSpPr>
              <p:spPr>
                <a:xfrm flipH="1" flipV="1">
                  <a:off x="6200585" y="3180654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90" name="Straight Connector 1389"/>
                <p:cNvCxnSpPr/>
                <p:nvPr/>
              </p:nvCxnSpPr>
              <p:spPr>
                <a:xfrm flipH="1" flipV="1">
                  <a:off x="5712219" y="2816896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91" name="Straight Connector 1390"/>
                <p:cNvCxnSpPr/>
                <p:nvPr/>
              </p:nvCxnSpPr>
              <p:spPr>
                <a:xfrm flipH="1" flipV="1">
                  <a:off x="5715418" y="3001183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92" name="Straight Connector 1391"/>
                <p:cNvCxnSpPr/>
                <p:nvPr/>
              </p:nvCxnSpPr>
              <p:spPr>
                <a:xfrm flipH="1" flipV="1">
                  <a:off x="5712541" y="3184552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93" name="Straight Connector 1392"/>
                <p:cNvCxnSpPr/>
                <p:nvPr/>
              </p:nvCxnSpPr>
              <p:spPr>
                <a:xfrm flipH="1">
                  <a:off x="6022167" y="2751856"/>
                  <a:ext cx="177587" cy="67386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94" name="Straight Connector 1393"/>
                <p:cNvCxnSpPr/>
                <p:nvPr/>
              </p:nvCxnSpPr>
              <p:spPr>
                <a:xfrm flipV="1">
                  <a:off x="5956300" y="2700440"/>
                  <a:ext cx="0" cy="12351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95" name="Straight Connector 1394"/>
                <p:cNvCxnSpPr/>
                <p:nvPr/>
              </p:nvCxnSpPr>
              <p:spPr>
                <a:xfrm flipV="1">
                  <a:off x="6022167" y="2707227"/>
                  <a:ext cx="0" cy="12351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96" name="Straight Connector 1395"/>
                <p:cNvCxnSpPr/>
                <p:nvPr/>
              </p:nvCxnSpPr>
              <p:spPr>
                <a:xfrm>
                  <a:off x="5777682" y="2749298"/>
                  <a:ext cx="177587" cy="67386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97" name="Rectangle 1396"/>
                <p:cNvSpPr/>
                <p:nvPr/>
              </p:nvSpPr>
              <p:spPr>
                <a:xfrm>
                  <a:off x="5608997" y="3238150"/>
                  <a:ext cx="86868" cy="17431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98" name="Trapezoid 1397"/>
                <p:cNvSpPr/>
                <p:nvPr/>
              </p:nvSpPr>
              <p:spPr>
                <a:xfrm>
                  <a:off x="5931202" y="2700637"/>
                  <a:ext cx="119713" cy="45719"/>
                </a:xfrm>
                <a:prstGeom prst="trapezoi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399" name="Straight Connector 1398"/>
                <p:cNvCxnSpPr/>
                <p:nvPr/>
              </p:nvCxnSpPr>
              <p:spPr>
                <a:xfrm flipV="1">
                  <a:off x="5785607" y="2717147"/>
                  <a:ext cx="227337" cy="1587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00" name="Straight Connector 1399"/>
                <p:cNvCxnSpPr/>
                <p:nvPr/>
              </p:nvCxnSpPr>
              <p:spPr>
                <a:xfrm flipV="1">
                  <a:off x="5675448" y="2823358"/>
                  <a:ext cx="3571" cy="43420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01" name="Straight Connector 1400"/>
                <p:cNvCxnSpPr/>
                <p:nvPr/>
              </p:nvCxnSpPr>
              <p:spPr>
                <a:xfrm flipV="1">
                  <a:off x="5672512" y="2717694"/>
                  <a:ext cx="116090" cy="113997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02" name="Straight Connector 1401"/>
                <p:cNvCxnSpPr/>
                <p:nvPr/>
              </p:nvCxnSpPr>
              <p:spPr>
                <a:xfrm flipV="1">
                  <a:off x="5653938" y="2820278"/>
                  <a:ext cx="133740" cy="6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03" name="Straight Connector 1402"/>
                <p:cNvCxnSpPr/>
                <p:nvPr/>
              </p:nvCxnSpPr>
              <p:spPr>
                <a:xfrm flipV="1">
                  <a:off x="5642699" y="3186446"/>
                  <a:ext cx="133740" cy="6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04" name="Straight Connector 1403"/>
                <p:cNvCxnSpPr/>
                <p:nvPr/>
              </p:nvCxnSpPr>
              <p:spPr>
                <a:xfrm rot="5400000" flipV="1">
                  <a:off x="5714896" y="2759735"/>
                  <a:ext cx="133740" cy="6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05" name="Straight Connector 1404"/>
                <p:cNvCxnSpPr/>
                <p:nvPr/>
              </p:nvCxnSpPr>
              <p:spPr>
                <a:xfrm flipH="1">
                  <a:off x="5527774" y="3364442"/>
                  <a:ext cx="140719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06" name="Rectangle 1405"/>
                <p:cNvSpPr/>
                <p:nvPr/>
              </p:nvSpPr>
              <p:spPr>
                <a:xfrm>
                  <a:off x="5591546" y="3222765"/>
                  <a:ext cx="45719" cy="10706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407" name="Straight Connector 1406"/>
                <p:cNvCxnSpPr/>
                <p:nvPr/>
              </p:nvCxnSpPr>
              <p:spPr>
                <a:xfrm flipV="1">
                  <a:off x="5571373" y="3357157"/>
                  <a:ext cx="0" cy="5530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670" name="Group 1669"/>
            <p:cNvGrpSpPr/>
            <p:nvPr/>
          </p:nvGrpSpPr>
          <p:grpSpPr>
            <a:xfrm>
              <a:off x="102327" y="1463071"/>
              <a:ext cx="1148846" cy="1150418"/>
              <a:chOff x="3700438" y="2464298"/>
              <a:chExt cx="1837275" cy="1839788"/>
            </a:xfrm>
          </p:grpSpPr>
          <p:grpSp>
            <p:nvGrpSpPr>
              <p:cNvPr id="1671" name="Group 1670"/>
              <p:cNvGrpSpPr/>
              <p:nvPr/>
            </p:nvGrpSpPr>
            <p:grpSpPr>
              <a:xfrm>
                <a:off x="3700438" y="2464298"/>
                <a:ext cx="1837275" cy="1839788"/>
                <a:chOff x="2946481" y="2309957"/>
                <a:chExt cx="1837275" cy="1839788"/>
              </a:xfrm>
            </p:grpSpPr>
            <p:grpSp>
              <p:nvGrpSpPr>
                <p:cNvPr id="1716" name="Group 1715"/>
                <p:cNvGrpSpPr/>
                <p:nvPr/>
              </p:nvGrpSpPr>
              <p:grpSpPr>
                <a:xfrm>
                  <a:off x="2946481" y="2309957"/>
                  <a:ext cx="1837275" cy="1839788"/>
                  <a:chOff x="2946481" y="2309957"/>
                  <a:chExt cx="1837275" cy="1839788"/>
                </a:xfrm>
              </p:grpSpPr>
              <p:sp>
                <p:nvSpPr>
                  <p:cNvPr id="1719" name="Oval 1718"/>
                  <p:cNvSpPr/>
                  <p:nvPr/>
                </p:nvSpPr>
                <p:spPr>
                  <a:xfrm>
                    <a:off x="2946481" y="3188369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720" name="Oval 1719"/>
                  <p:cNvSpPr/>
                  <p:nvPr/>
                </p:nvSpPr>
                <p:spPr>
                  <a:xfrm rot="5400000">
                    <a:off x="3759817" y="2373777"/>
                    <a:ext cx="421209" cy="293570"/>
                  </a:xfrm>
                  <a:prstGeom prst="ellipse">
                    <a:avLst/>
                  </a:prstGeom>
                  <a:solidFill>
                    <a:srgbClr val="062C49"/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721" name="Rectangle 1720"/>
                  <p:cNvSpPr/>
                  <p:nvPr/>
                </p:nvSpPr>
                <p:spPr>
                  <a:xfrm>
                    <a:off x="3262964" y="2627697"/>
                    <a:ext cx="1414914" cy="1414914"/>
                  </a:xfrm>
                  <a:prstGeom prst="rect">
                    <a:avLst/>
                  </a:prstGeom>
                  <a:solidFill>
                    <a:srgbClr val="062C49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722" name="Oval 1721"/>
                  <p:cNvSpPr/>
                  <p:nvPr/>
                </p:nvSpPr>
                <p:spPr>
                  <a:xfrm>
                    <a:off x="4362547" y="3188369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723" name="Oval 1722"/>
                  <p:cNvSpPr/>
                  <p:nvPr/>
                </p:nvSpPr>
                <p:spPr>
                  <a:xfrm rot="5400000">
                    <a:off x="3759817" y="3792356"/>
                    <a:ext cx="421209" cy="2935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717" name="Rectangle 1716"/>
                <p:cNvSpPr/>
                <p:nvPr/>
              </p:nvSpPr>
              <p:spPr>
                <a:xfrm>
                  <a:off x="3236304" y="3213101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18" name="Rectangle 1717"/>
                <p:cNvSpPr/>
                <p:nvPr/>
              </p:nvSpPr>
              <p:spPr>
                <a:xfrm rot="5400000">
                  <a:off x="3947561" y="2509911"/>
                  <a:ext cx="45719" cy="244475"/>
                </a:xfrm>
                <a:prstGeom prst="rect">
                  <a:avLst/>
                </a:prstGeom>
                <a:solidFill>
                  <a:srgbClr val="062C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672" name="TextBox 1671"/>
              <p:cNvSpPr txBox="1"/>
              <p:nvPr/>
            </p:nvSpPr>
            <p:spPr>
              <a:xfrm>
                <a:off x="4339371" y="2806979"/>
                <a:ext cx="923402" cy="3199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 b="1" dirty="0" smtClean="0">
                    <a:solidFill>
                      <a:schemeClr val="bg1"/>
                    </a:solidFill>
                  </a:rPr>
                  <a:t>RAIL RACK</a:t>
                </a:r>
                <a:endParaRPr lang="en-US" sz="7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673" name="Group 1672"/>
              <p:cNvGrpSpPr/>
              <p:nvPr/>
            </p:nvGrpSpPr>
            <p:grpSpPr>
              <a:xfrm>
                <a:off x="4403530" y="3177916"/>
                <a:ext cx="620590" cy="594042"/>
                <a:chOff x="5527774" y="2693187"/>
                <a:chExt cx="751423" cy="719279"/>
              </a:xfrm>
            </p:grpSpPr>
            <p:sp>
              <p:nvSpPr>
                <p:cNvPr id="1674" name="Freeform 1673"/>
                <p:cNvSpPr/>
                <p:nvPr/>
              </p:nvSpPr>
              <p:spPr>
                <a:xfrm>
                  <a:off x="5980367" y="2718035"/>
                  <a:ext cx="117892" cy="193010"/>
                </a:xfrm>
                <a:custGeom>
                  <a:avLst/>
                  <a:gdLst>
                    <a:gd name="connsiteX0" fmla="*/ 22225 w 149312"/>
                    <a:gd name="connsiteY0" fmla="*/ 0 h 206375"/>
                    <a:gd name="connsiteX1" fmla="*/ 41275 w 149312"/>
                    <a:gd name="connsiteY1" fmla="*/ 98425 h 206375"/>
                    <a:gd name="connsiteX2" fmla="*/ 123825 w 149312"/>
                    <a:gd name="connsiteY2" fmla="*/ 130175 h 206375"/>
                    <a:gd name="connsiteX3" fmla="*/ 146050 w 149312"/>
                    <a:gd name="connsiteY3" fmla="*/ 149225 h 206375"/>
                    <a:gd name="connsiteX4" fmla="*/ 63500 w 149312"/>
                    <a:gd name="connsiteY4" fmla="*/ 155575 h 206375"/>
                    <a:gd name="connsiteX5" fmla="*/ 0 w 149312"/>
                    <a:gd name="connsiteY5" fmla="*/ 206375 h 206375"/>
                    <a:gd name="connsiteX0" fmla="*/ 22225 w 149576"/>
                    <a:gd name="connsiteY0" fmla="*/ 0 h 206375"/>
                    <a:gd name="connsiteX1" fmla="*/ 28575 w 149576"/>
                    <a:gd name="connsiteY1" fmla="*/ 70126 h 206375"/>
                    <a:gd name="connsiteX2" fmla="*/ 123825 w 149576"/>
                    <a:gd name="connsiteY2" fmla="*/ 130175 h 206375"/>
                    <a:gd name="connsiteX3" fmla="*/ 146050 w 149576"/>
                    <a:gd name="connsiteY3" fmla="*/ 149225 h 206375"/>
                    <a:gd name="connsiteX4" fmla="*/ 63500 w 149576"/>
                    <a:gd name="connsiteY4" fmla="*/ 155575 h 206375"/>
                    <a:gd name="connsiteX5" fmla="*/ 0 w 149576"/>
                    <a:gd name="connsiteY5" fmla="*/ 206375 h 206375"/>
                    <a:gd name="connsiteX0" fmla="*/ 22225 w 148002"/>
                    <a:gd name="connsiteY0" fmla="*/ 0 h 206375"/>
                    <a:gd name="connsiteX1" fmla="*/ 28575 w 148002"/>
                    <a:gd name="connsiteY1" fmla="*/ 70126 h 206375"/>
                    <a:gd name="connsiteX2" fmla="*/ 114300 w 148002"/>
                    <a:gd name="connsiteY2" fmla="*/ 62257 h 206375"/>
                    <a:gd name="connsiteX3" fmla="*/ 146050 w 148002"/>
                    <a:gd name="connsiteY3" fmla="*/ 149225 h 206375"/>
                    <a:gd name="connsiteX4" fmla="*/ 63500 w 148002"/>
                    <a:gd name="connsiteY4" fmla="*/ 155575 h 206375"/>
                    <a:gd name="connsiteX5" fmla="*/ 0 w 148002"/>
                    <a:gd name="connsiteY5" fmla="*/ 206375 h 206375"/>
                    <a:gd name="connsiteX0" fmla="*/ 22225 w 148108"/>
                    <a:gd name="connsiteY0" fmla="*/ 0 h 206375"/>
                    <a:gd name="connsiteX1" fmla="*/ 19050 w 148108"/>
                    <a:gd name="connsiteY1" fmla="*/ 53146 h 206375"/>
                    <a:gd name="connsiteX2" fmla="*/ 114300 w 148108"/>
                    <a:gd name="connsiteY2" fmla="*/ 62257 h 206375"/>
                    <a:gd name="connsiteX3" fmla="*/ 146050 w 148108"/>
                    <a:gd name="connsiteY3" fmla="*/ 149225 h 206375"/>
                    <a:gd name="connsiteX4" fmla="*/ 63500 w 148108"/>
                    <a:gd name="connsiteY4" fmla="*/ 155575 h 206375"/>
                    <a:gd name="connsiteX5" fmla="*/ 0 w 148108"/>
                    <a:gd name="connsiteY5" fmla="*/ 206375 h 206375"/>
                    <a:gd name="connsiteX0" fmla="*/ 22225 w 136632"/>
                    <a:gd name="connsiteY0" fmla="*/ 0 h 206375"/>
                    <a:gd name="connsiteX1" fmla="*/ 19050 w 136632"/>
                    <a:gd name="connsiteY1" fmla="*/ 53146 h 206375"/>
                    <a:gd name="connsiteX2" fmla="*/ 114300 w 136632"/>
                    <a:gd name="connsiteY2" fmla="*/ 62257 h 206375"/>
                    <a:gd name="connsiteX3" fmla="*/ 133350 w 136632"/>
                    <a:gd name="connsiteY3" fmla="*/ 84137 h 206375"/>
                    <a:gd name="connsiteX4" fmla="*/ 63500 w 136632"/>
                    <a:gd name="connsiteY4" fmla="*/ 155575 h 206375"/>
                    <a:gd name="connsiteX5" fmla="*/ 0 w 136632"/>
                    <a:gd name="connsiteY5" fmla="*/ 206375 h 206375"/>
                    <a:gd name="connsiteX0" fmla="*/ 22225 w 138923"/>
                    <a:gd name="connsiteY0" fmla="*/ 0 h 206375"/>
                    <a:gd name="connsiteX1" fmla="*/ 19050 w 138923"/>
                    <a:gd name="connsiteY1" fmla="*/ 53146 h 206375"/>
                    <a:gd name="connsiteX2" fmla="*/ 114300 w 138923"/>
                    <a:gd name="connsiteY2" fmla="*/ 62257 h 206375"/>
                    <a:gd name="connsiteX3" fmla="*/ 133350 w 138923"/>
                    <a:gd name="connsiteY3" fmla="*/ 84137 h 206375"/>
                    <a:gd name="connsiteX4" fmla="*/ 31750 w 138923"/>
                    <a:gd name="connsiteY4" fmla="*/ 84827 h 206375"/>
                    <a:gd name="connsiteX5" fmla="*/ 0 w 138923"/>
                    <a:gd name="connsiteY5" fmla="*/ 206375 h 206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8923" h="206375">
                      <a:moveTo>
                        <a:pt x="22225" y="0"/>
                      </a:moveTo>
                      <a:cubicBezTo>
                        <a:pt x="23283" y="38364"/>
                        <a:pt x="3704" y="42770"/>
                        <a:pt x="19050" y="53146"/>
                      </a:cubicBezTo>
                      <a:cubicBezTo>
                        <a:pt x="34396" y="63522"/>
                        <a:pt x="95250" y="57092"/>
                        <a:pt x="114300" y="62257"/>
                      </a:cubicBezTo>
                      <a:cubicBezTo>
                        <a:pt x="133350" y="67422"/>
                        <a:pt x="147108" y="80375"/>
                        <a:pt x="133350" y="84137"/>
                      </a:cubicBezTo>
                      <a:cubicBezTo>
                        <a:pt x="119592" y="87899"/>
                        <a:pt x="53975" y="64454"/>
                        <a:pt x="31750" y="84827"/>
                      </a:cubicBezTo>
                      <a:cubicBezTo>
                        <a:pt x="9525" y="105200"/>
                        <a:pt x="10583" y="198438"/>
                        <a:pt x="0" y="206375"/>
                      </a:cubicBezTo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675" name="Straight Connector 1674"/>
                <p:cNvCxnSpPr/>
                <p:nvPr/>
              </p:nvCxnSpPr>
              <p:spPr>
                <a:xfrm flipV="1">
                  <a:off x="5781675" y="2749550"/>
                  <a:ext cx="1947" cy="64342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76" name="Straight Connector 1675"/>
                <p:cNvCxnSpPr/>
                <p:nvPr/>
              </p:nvCxnSpPr>
              <p:spPr>
                <a:xfrm flipH="1" flipV="1">
                  <a:off x="6200444" y="2749550"/>
                  <a:ext cx="1228" cy="643217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77" name="Straight Connector 1676"/>
                <p:cNvCxnSpPr/>
                <p:nvPr/>
              </p:nvCxnSpPr>
              <p:spPr>
                <a:xfrm flipV="1">
                  <a:off x="6272847" y="2822453"/>
                  <a:ext cx="3175" cy="574925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78" name="Straight Connector 1677"/>
                <p:cNvCxnSpPr/>
                <p:nvPr/>
              </p:nvCxnSpPr>
              <p:spPr>
                <a:xfrm flipV="1">
                  <a:off x="5709272" y="2822453"/>
                  <a:ext cx="3175" cy="574925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79" name="Straight Connector 1678"/>
                <p:cNvCxnSpPr/>
                <p:nvPr/>
              </p:nvCxnSpPr>
              <p:spPr>
                <a:xfrm>
                  <a:off x="5712447" y="2817841"/>
                  <a:ext cx="563575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80" name="Straight Connector 1679"/>
                <p:cNvCxnSpPr/>
                <p:nvPr/>
              </p:nvCxnSpPr>
              <p:spPr>
                <a:xfrm>
                  <a:off x="5781675" y="2749550"/>
                  <a:ext cx="418769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81" name="Straight Connector 1680"/>
                <p:cNvCxnSpPr/>
                <p:nvPr/>
              </p:nvCxnSpPr>
              <p:spPr>
                <a:xfrm flipV="1">
                  <a:off x="5709272" y="2753672"/>
                  <a:ext cx="72403" cy="7707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82" name="Straight Connector 1681"/>
                <p:cNvCxnSpPr/>
                <p:nvPr/>
              </p:nvCxnSpPr>
              <p:spPr>
                <a:xfrm flipH="1" flipV="1">
                  <a:off x="6200444" y="2753361"/>
                  <a:ext cx="78753" cy="6448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83" name="Straight Connector 1682"/>
                <p:cNvCxnSpPr/>
                <p:nvPr/>
              </p:nvCxnSpPr>
              <p:spPr>
                <a:xfrm flipV="1">
                  <a:off x="5641585" y="3003923"/>
                  <a:ext cx="133740" cy="6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84" name="Straight Connector 1683"/>
                <p:cNvCxnSpPr/>
                <p:nvPr/>
              </p:nvCxnSpPr>
              <p:spPr>
                <a:xfrm>
                  <a:off x="5713392" y="3187276"/>
                  <a:ext cx="66053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85" name="Straight Connector 1684"/>
                <p:cNvCxnSpPr/>
                <p:nvPr/>
              </p:nvCxnSpPr>
              <p:spPr>
                <a:xfrm>
                  <a:off x="6200444" y="3001629"/>
                  <a:ext cx="66053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86" name="Straight Connector 1685"/>
                <p:cNvCxnSpPr/>
                <p:nvPr/>
              </p:nvCxnSpPr>
              <p:spPr>
                <a:xfrm>
                  <a:off x="6201389" y="3188742"/>
                  <a:ext cx="66053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87" name="Straight Connector 1686"/>
                <p:cNvCxnSpPr/>
                <p:nvPr/>
              </p:nvCxnSpPr>
              <p:spPr>
                <a:xfrm flipV="1">
                  <a:off x="6207077" y="2817841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88" name="Straight Connector 1687"/>
                <p:cNvCxnSpPr/>
                <p:nvPr/>
              </p:nvCxnSpPr>
              <p:spPr>
                <a:xfrm flipV="1">
                  <a:off x="6205962" y="2999948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89" name="Straight Connector 1688"/>
                <p:cNvCxnSpPr/>
                <p:nvPr/>
              </p:nvCxnSpPr>
              <p:spPr>
                <a:xfrm flipV="1">
                  <a:off x="6203760" y="3184459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90" name="Trapezoid 1689"/>
                <p:cNvSpPr/>
                <p:nvPr/>
              </p:nvSpPr>
              <p:spPr>
                <a:xfrm>
                  <a:off x="6195309" y="3366747"/>
                  <a:ext cx="83888" cy="45719"/>
                </a:xfrm>
                <a:prstGeom prst="trapezoi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91" name="Trapezoid 1690"/>
                <p:cNvSpPr/>
                <p:nvPr/>
              </p:nvSpPr>
              <p:spPr>
                <a:xfrm>
                  <a:off x="5703160" y="3366747"/>
                  <a:ext cx="83888" cy="45719"/>
                </a:xfrm>
                <a:prstGeom prst="trapezoi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692" name="Straight Connector 1691"/>
                <p:cNvCxnSpPr/>
                <p:nvPr/>
              </p:nvCxnSpPr>
              <p:spPr>
                <a:xfrm flipV="1">
                  <a:off x="5710500" y="3194952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93" name="Straight Connector 1692"/>
                <p:cNvCxnSpPr/>
                <p:nvPr/>
              </p:nvCxnSpPr>
              <p:spPr>
                <a:xfrm flipV="1">
                  <a:off x="5713338" y="3001183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94" name="Straight Connector 1693"/>
                <p:cNvCxnSpPr/>
                <p:nvPr/>
              </p:nvCxnSpPr>
              <p:spPr>
                <a:xfrm flipV="1">
                  <a:off x="5713338" y="2822699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95" name="Straight Connector 1694"/>
                <p:cNvCxnSpPr/>
                <p:nvPr/>
              </p:nvCxnSpPr>
              <p:spPr>
                <a:xfrm flipH="1" flipV="1">
                  <a:off x="6202929" y="2818226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96" name="Straight Connector 1695"/>
                <p:cNvCxnSpPr/>
                <p:nvPr/>
              </p:nvCxnSpPr>
              <p:spPr>
                <a:xfrm flipH="1" flipV="1">
                  <a:off x="6202929" y="3002078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97" name="Straight Connector 1696"/>
                <p:cNvCxnSpPr/>
                <p:nvPr/>
              </p:nvCxnSpPr>
              <p:spPr>
                <a:xfrm flipH="1" flipV="1">
                  <a:off x="6200585" y="3180654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98" name="Straight Connector 1697"/>
                <p:cNvCxnSpPr/>
                <p:nvPr/>
              </p:nvCxnSpPr>
              <p:spPr>
                <a:xfrm flipH="1" flipV="1">
                  <a:off x="5712219" y="2816896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99" name="Straight Connector 1698"/>
                <p:cNvCxnSpPr/>
                <p:nvPr/>
              </p:nvCxnSpPr>
              <p:spPr>
                <a:xfrm flipH="1" flipV="1">
                  <a:off x="5715418" y="3001183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00" name="Straight Connector 1699"/>
                <p:cNvCxnSpPr/>
                <p:nvPr/>
              </p:nvCxnSpPr>
              <p:spPr>
                <a:xfrm flipH="1" flipV="1">
                  <a:off x="5712541" y="3184552"/>
                  <a:ext cx="65770" cy="18378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01" name="Straight Connector 1700"/>
                <p:cNvCxnSpPr/>
                <p:nvPr/>
              </p:nvCxnSpPr>
              <p:spPr>
                <a:xfrm flipH="1">
                  <a:off x="6022167" y="2751856"/>
                  <a:ext cx="177587" cy="67386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02" name="Straight Connector 1701"/>
                <p:cNvCxnSpPr/>
                <p:nvPr/>
              </p:nvCxnSpPr>
              <p:spPr>
                <a:xfrm flipV="1">
                  <a:off x="5956300" y="2700440"/>
                  <a:ext cx="0" cy="12351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03" name="Straight Connector 1702"/>
                <p:cNvCxnSpPr/>
                <p:nvPr/>
              </p:nvCxnSpPr>
              <p:spPr>
                <a:xfrm flipV="1">
                  <a:off x="6022167" y="2707227"/>
                  <a:ext cx="0" cy="12351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04" name="Straight Connector 1703"/>
                <p:cNvCxnSpPr/>
                <p:nvPr/>
              </p:nvCxnSpPr>
              <p:spPr>
                <a:xfrm>
                  <a:off x="5777682" y="2749298"/>
                  <a:ext cx="177587" cy="67386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05" name="Rectangle 1704"/>
                <p:cNvSpPr/>
                <p:nvPr/>
              </p:nvSpPr>
              <p:spPr>
                <a:xfrm>
                  <a:off x="5608997" y="3238150"/>
                  <a:ext cx="86868" cy="17431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06" name="Trapezoid 1705"/>
                <p:cNvSpPr/>
                <p:nvPr/>
              </p:nvSpPr>
              <p:spPr>
                <a:xfrm>
                  <a:off x="5931202" y="2700637"/>
                  <a:ext cx="119713" cy="45719"/>
                </a:xfrm>
                <a:prstGeom prst="trapezoi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707" name="Straight Connector 1706"/>
                <p:cNvCxnSpPr/>
                <p:nvPr/>
              </p:nvCxnSpPr>
              <p:spPr>
                <a:xfrm flipV="1">
                  <a:off x="5785607" y="2717147"/>
                  <a:ext cx="227337" cy="1587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08" name="Straight Connector 1707"/>
                <p:cNvCxnSpPr/>
                <p:nvPr/>
              </p:nvCxnSpPr>
              <p:spPr>
                <a:xfrm flipV="1">
                  <a:off x="5675448" y="2823358"/>
                  <a:ext cx="3571" cy="43420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09" name="Straight Connector 1708"/>
                <p:cNvCxnSpPr/>
                <p:nvPr/>
              </p:nvCxnSpPr>
              <p:spPr>
                <a:xfrm flipV="1">
                  <a:off x="5672512" y="2717694"/>
                  <a:ext cx="116090" cy="113997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10" name="Straight Connector 1709"/>
                <p:cNvCxnSpPr/>
                <p:nvPr/>
              </p:nvCxnSpPr>
              <p:spPr>
                <a:xfrm flipV="1">
                  <a:off x="5653938" y="2820278"/>
                  <a:ext cx="133740" cy="6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11" name="Straight Connector 1710"/>
                <p:cNvCxnSpPr/>
                <p:nvPr/>
              </p:nvCxnSpPr>
              <p:spPr>
                <a:xfrm flipV="1">
                  <a:off x="5642699" y="3186446"/>
                  <a:ext cx="133740" cy="6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12" name="Straight Connector 1711"/>
                <p:cNvCxnSpPr/>
                <p:nvPr/>
              </p:nvCxnSpPr>
              <p:spPr>
                <a:xfrm rot="5400000" flipV="1">
                  <a:off x="5714896" y="2759735"/>
                  <a:ext cx="133740" cy="6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13" name="Straight Connector 1712"/>
                <p:cNvCxnSpPr/>
                <p:nvPr/>
              </p:nvCxnSpPr>
              <p:spPr>
                <a:xfrm flipH="1">
                  <a:off x="5527774" y="3364442"/>
                  <a:ext cx="140719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14" name="Rectangle 1713"/>
                <p:cNvSpPr/>
                <p:nvPr/>
              </p:nvSpPr>
              <p:spPr>
                <a:xfrm>
                  <a:off x="5591546" y="3222765"/>
                  <a:ext cx="45719" cy="10706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715" name="Straight Connector 1714"/>
                <p:cNvCxnSpPr/>
                <p:nvPr/>
              </p:nvCxnSpPr>
              <p:spPr>
                <a:xfrm flipV="1">
                  <a:off x="5571373" y="3357157"/>
                  <a:ext cx="0" cy="5530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145" name="Group 1144"/>
            <p:cNvGrpSpPr/>
            <p:nvPr/>
          </p:nvGrpSpPr>
          <p:grpSpPr>
            <a:xfrm>
              <a:off x="101768" y="2341839"/>
              <a:ext cx="1148846" cy="1150418"/>
              <a:chOff x="2946481" y="2309957"/>
              <a:chExt cx="1837275" cy="1839788"/>
            </a:xfrm>
          </p:grpSpPr>
          <p:grpSp>
            <p:nvGrpSpPr>
              <p:cNvPr id="1416" name="Group 1415"/>
              <p:cNvGrpSpPr/>
              <p:nvPr/>
            </p:nvGrpSpPr>
            <p:grpSpPr>
              <a:xfrm>
                <a:off x="2946481" y="2309957"/>
                <a:ext cx="1837275" cy="1839788"/>
                <a:chOff x="2946481" y="2309957"/>
                <a:chExt cx="1837275" cy="1839788"/>
              </a:xfrm>
            </p:grpSpPr>
            <p:sp>
              <p:nvSpPr>
                <p:cNvPr id="1419" name="Oval 1418"/>
                <p:cNvSpPr/>
                <p:nvPr/>
              </p:nvSpPr>
              <p:spPr>
                <a:xfrm>
                  <a:off x="2946481" y="3188369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20" name="Oval 1419"/>
                <p:cNvSpPr/>
                <p:nvPr/>
              </p:nvSpPr>
              <p:spPr>
                <a:xfrm rot="5400000">
                  <a:off x="3759817" y="2373777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21" name="Rectangle 1420"/>
                <p:cNvSpPr/>
                <p:nvPr/>
              </p:nvSpPr>
              <p:spPr>
                <a:xfrm>
                  <a:off x="3262964" y="2627697"/>
                  <a:ext cx="1414914" cy="1414914"/>
                </a:xfrm>
                <a:prstGeom prst="rect">
                  <a:avLst/>
                </a:prstGeom>
                <a:solidFill>
                  <a:srgbClr val="062C4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22" name="Oval 1421"/>
                <p:cNvSpPr/>
                <p:nvPr/>
              </p:nvSpPr>
              <p:spPr>
                <a:xfrm>
                  <a:off x="4362547" y="3188369"/>
                  <a:ext cx="421209" cy="2935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23" name="Oval 1422"/>
                <p:cNvSpPr/>
                <p:nvPr/>
              </p:nvSpPr>
              <p:spPr>
                <a:xfrm rot="5400000">
                  <a:off x="3759817" y="3792356"/>
                  <a:ext cx="421209" cy="2935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417" name="Rectangle 1416"/>
              <p:cNvSpPr/>
              <p:nvPr/>
            </p:nvSpPr>
            <p:spPr>
              <a:xfrm>
                <a:off x="3236304" y="3213101"/>
                <a:ext cx="45719" cy="244475"/>
              </a:xfrm>
              <a:prstGeom prst="rect">
                <a:avLst/>
              </a:prstGeom>
              <a:solidFill>
                <a:srgbClr val="062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18" name="Rectangle 1417"/>
              <p:cNvSpPr/>
              <p:nvPr/>
            </p:nvSpPr>
            <p:spPr>
              <a:xfrm rot="5400000">
                <a:off x="3947561" y="2509911"/>
                <a:ext cx="45719" cy="244475"/>
              </a:xfrm>
              <a:prstGeom prst="rect">
                <a:avLst/>
              </a:prstGeom>
              <a:solidFill>
                <a:srgbClr val="062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48" name="Group 1147"/>
            <p:cNvGrpSpPr/>
            <p:nvPr/>
          </p:nvGrpSpPr>
          <p:grpSpPr>
            <a:xfrm>
              <a:off x="332552" y="2907050"/>
              <a:ext cx="814017" cy="151746"/>
              <a:chOff x="0" y="0"/>
              <a:chExt cx="3324858" cy="619760"/>
            </a:xfrm>
            <a:solidFill>
              <a:schemeClr val="bg1"/>
            </a:solidFill>
          </p:grpSpPr>
          <p:sp>
            <p:nvSpPr>
              <p:cNvPr id="1344" name="Freeform 1343"/>
              <p:cNvSpPr/>
              <p:nvPr/>
            </p:nvSpPr>
            <p:spPr>
              <a:xfrm>
                <a:off x="0" y="87696"/>
                <a:ext cx="691983" cy="460406"/>
              </a:xfrm>
              <a:custGeom>
                <a:avLst/>
                <a:gdLst>
                  <a:gd name="connsiteX0" fmla="*/ 57150 w 481012"/>
                  <a:gd name="connsiteY0" fmla="*/ 200025 h 442913"/>
                  <a:gd name="connsiteX1" fmla="*/ 57150 w 481012"/>
                  <a:gd name="connsiteY1" fmla="*/ 373857 h 442913"/>
                  <a:gd name="connsiteX2" fmla="*/ 0 w 481012"/>
                  <a:gd name="connsiteY2" fmla="*/ 373857 h 442913"/>
                  <a:gd name="connsiteX3" fmla="*/ 0 w 481012"/>
                  <a:gd name="connsiteY3" fmla="*/ 442913 h 442913"/>
                  <a:gd name="connsiteX4" fmla="*/ 481012 w 481012"/>
                  <a:gd name="connsiteY4" fmla="*/ 442913 h 442913"/>
                  <a:gd name="connsiteX5" fmla="*/ 476250 w 481012"/>
                  <a:gd name="connsiteY5" fmla="*/ 0 h 442913"/>
                  <a:gd name="connsiteX6" fmla="*/ 247650 w 481012"/>
                  <a:gd name="connsiteY6" fmla="*/ 2382 h 442913"/>
                  <a:gd name="connsiteX7" fmla="*/ 285750 w 481012"/>
                  <a:gd name="connsiteY7" fmla="*/ 16669 h 442913"/>
                  <a:gd name="connsiteX8" fmla="*/ 242887 w 481012"/>
                  <a:gd name="connsiteY8" fmla="*/ 133350 h 442913"/>
                  <a:gd name="connsiteX9" fmla="*/ 88106 w 481012"/>
                  <a:gd name="connsiteY9" fmla="*/ 157163 h 442913"/>
                  <a:gd name="connsiteX10" fmla="*/ 57150 w 481012"/>
                  <a:gd name="connsiteY10" fmla="*/ 200025 h 442913"/>
                  <a:gd name="connsiteX0" fmla="*/ 57150 w 481012"/>
                  <a:gd name="connsiteY0" fmla="*/ 200025 h 442913"/>
                  <a:gd name="connsiteX1" fmla="*/ 57150 w 481012"/>
                  <a:gd name="connsiteY1" fmla="*/ 373857 h 442913"/>
                  <a:gd name="connsiteX2" fmla="*/ 21432 w 481012"/>
                  <a:gd name="connsiteY2" fmla="*/ 373857 h 442913"/>
                  <a:gd name="connsiteX3" fmla="*/ 0 w 481012"/>
                  <a:gd name="connsiteY3" fmla="*/ 442913 h 442913"/>
                  <a:gd name="connsiteX4" fmla="*/ 481012 w 481012"/>
                  <a:gd name="connsiteY4" fmla="*/ 442913 h 442913"/>
                  <a:gd name="connsiteX5" fmla="*/ 476250 w 481012"/>
                  <a:gd name="connsiteY5" fmla="*/ 0 h 442913"/>
                  <a:gd name="connsiteX6" fmla="*/ 247650 w 481012"/>
                  <a:gd name="connsiteY6" fmla="*/ 2382 h 442913"/>
                  <a:gd name="connsiteX7" fmla="*/ 285750 w 481012"/>
                  <a:gd name="connsiteY7" fmla="*/ 16669 h 442913"/>
                  <a:gd name="connsiteX8" fmla="*/ 242887 w 481012"/>
                  <a:gd name="connsiteY8" fmla="*/ 133350 h 442913"/>
                  <a:gd name="connsiteX9" fmla="*/ 88106 w 481012"/>
                  <a:gd name="connsiteY9" fmla="*/ 157163 h 442913"/>
                  <a:gd name="connsiteX10" fmla="*/ 57150 w 481012"/>
                  <a:gd name="connsiteY10" fmla="*/ 200025 h 442913"/>
                  <a:gd name="connsiteX0" fmla="*/ 38100 w 461962"/>
                  <a:gd name="connsiteY0" fmla="*/ 200025 h 442913"/>
                  <a:gd name="connsiteX1" fmla="*/ 38100 w 461962"/>
                  <a:gd name="connsiteY1" fmla="*/ 373857 h 442913"/>
                  <a:gd name="connsiteX2" fmla="*/ 2382 w 461962"/>
                  <a:gd name="connsiteY2" fmla="*/ 373857 h 442913"/>
                  <a:gd name="connsiteX3" fmla="*/ 0 w 461962"/>
                  <a:gd name="connsiteY3" fmla="*/ 442913 h 442913"/>
                  <a:gd name="connsiteX4" fmla="*/ 461962 w 461962"/>
                  <a:gd name="connsiteY4" fmla="*/ 442913 h 442913"/>
                  <a:gd name="connsiteX5" fmla="*/ 457200 w 461962"/>
                  <a:gd name="connsiteY5" fmla="*/ 0 h 442913"/>
                  <a:gd name="connsiteX6" fmla="*/ 228600 w 461962"/>
                  <a:gd name="connsiteY6" fmla="*/ 2382 h 442913"/>
                  <a:gd name="connsiteX7" fmla="*/ 266700 w 461962"/>
                  <a:gd name="connsiteY7" fmla="*/ 16669 h 442913"/>
                  <a:gd name="connsiteX8" fmla="*/ 223837 w 461962"/>
                  <a:gd name="connsiteY8" fmla="*/ 133350 h 442913"/>
                  <a:gd name="connsiteX9" fmla="*/ 69056 w 461962"/>
                  <a:gd name="connsiteY9" fmla="*/ 157163 h 442913"/>
                  <a:gd name="connsiteX10" fmla="*/ 38100 w 461962"/>
                  <a:gd name="connsiteY10" fmla="*/ 200025 h 442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61962" h="442913">
                    <a:moveTo>
                      <a:pt x="38100" y="200025"/>
                    </a:moveTo>
                    <a:lnTo>
                      <a:pt x="38100" y="373857"/>
                    </a:lnTo>
                    <a:lnTo>
                      <a:pt x="2382" y="373857"/>
                    </a:lnTo>
                    <a:lnTo>
                      <a:pt x="0" y="442913"/>
                    </a:lnTo>
                    <a:lnTo>
                      <a:pt x="461962" y="442913"/>
                    </a:lnTo>
                    <a:cubicBezTo>
                      <a:pt x="460375" y="295275"/>
                      <a:pt x="458787" y="147638"/>
                      <a:pt x="457200" y="0"/>
                    </a:cubicBezTo>
                    <a:lnTo>
                      <a:pt x="228600" y="2382"/>
                    </a:lnTo>
                    <a:lnTo>
                      <a:pt x="266700" y="16669"/>
                    </a:lnTo>
                    <a:lnTo>
                      <a:pt x="223837" y="133350"/>
                    </a:lnTo>
                    <a:lnTo>
                      <a:pt x="69056" y="157163"/>
                    </a:lnTo>
                    <a:lnTo>
                      <a:pt x="38100" y="200025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1345" name="Rectangle 1344"/>
              <p:cNvSpPr/>
              <p:nvPr/>
            </p:nvSpPr>
            <p:spPr>
              <a:xfrm>
                <a:off x="444834" y="452182"/>
                <a:ext cx="397213" cy="126064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1346" name="Oval 1345"/>
              <p:cNvSpPr/>
              <p:nvPr/>
            </p:nvSpPr>
            <p:spPr>
              <a:xfrm>
                <a:off x="162203" y="444367"/>
                <a:ext cx="175487" cy="175393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cxnSp>
            <p:nvCxnSpPr>
              <p:cNvPr id="1347" name="Straight Connector 1346"/>
              <p:cNvCxnSpPr/>
              <p:nvPr/>
            </p:nvCxnSpPr>
            <p:spPr>
              <a:xfrm flipV="1">
                <a:off x="722145" y="0"/>
                <a:ext cx="0" cy="476302"/>
              </a:xfrm>
              <a:prstGeom prst="lin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48" name="Rectangle 1347"/>
              <p:cNvSpPr/>
              <p:nvPr/>
            </p:nvSpPr>
            <p:spPr>
              <a:xfrm>
                <a:off x="1054686" y="54252"/>
                <a:ext cx="2226119" cy="342835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1349" name="Rectangle 1348"/>
              <p:cNvSpPr/>
              <p:nvPr/>
            </p:nvSpPr>
            <p:spPr>
              <a:xfrm>
                <a:off x="1432796" y="361880"/>
                <a:ext cx="1718367" cy="105233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 dirty="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 dirty="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1350" name="Oval 1349"/>
              <p:cNvSpPr/>
              <p:nvPr/>
            </p:nvSpPr>
            <p:spPr>
              <a:xfrm>
                <a:off x="1006005" y="444367"/>
                <a:ext cx="175487" cy="175393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1351" name="Oval 1350"/>
              <p:cNvSpPr/>
              <p:nvPr/>
            </p:nvSpPr>
            <p:spPr>
              <a:xfrm>
                <a:off x="1256936" y="444367"/>
                <a:ext cx="175487" cy="175393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1352" name="Rectangle 1351"/>
              <p:cNvSpPr/>
              <p:nvPr/>
            </p:nvSpPr>
            <p:spPr>
              <a:xfrm>
                <a:off x="613576" y="439299"/>
                <a:ext cx="884072" cy="105233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1353" name="Rectangle 1352"/>
              <p:cNvSpPr/>
              <p:nvPr/>
            </p:nvSpPr>
            <p:spPr>
              <a:xfrm>
                <a:off x="897259" y="390516"/>
                <a:ext cx="600389" cy="124699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1354" name="Oval 1353"/>
              <p:cNvSpPr/>
              <p:nvPr/>
            </p:nvSpPr>
            <p:spPr>
              <a:xfrm>
                <a:off x="2673479" y="444367"/>
                <a:ext cx="175487" cy="175393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1355" name="Oval 1354"/>
              <p:cNvSpPr/>
              <p:nvPr/>
            </p:nvSpPr>
            <p:spPr>
              <a:xfrm>
                <a:off x="2949788" y="444367"/>
                <a:ext cx="175487" cy="175393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1356" name="Rectangle 1355"/>
              <p:cNvSpPr/>
              <p:nvPr/>
            </p:nvSpPr>
            <p:spPr>
              <a:xfrm>
                <a:off x="2618168" y="369259"/>
                <a:ext cx="600389" cy="124699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sp>
            <p:nvSpPr>
              <p:cNvPr id="1357" name="Rectangle 1356"/>
              <p:cNvSpPr/>
              <p:nvPr/>
            </p:nvSpPr>
            <p:spPr>
              <a:xfrm>
                <a:off x="3155707" y="409979"/>
                <a:ext cx="169151" cy="105233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cxnSp>
            <p:nvCxnSpPr>
              <p:cNvPr id="1358" name="Straight Connector 1357"/>
              <p:cNvCxnSpPr/>
              <p:nvPr/>
            </p:nvCxnSpPr>
            <p:spPr>
              <a:xfrm flipV="1">
                <a:off x="2233421" y="4640"/>
                <a:ext cx="0" cy="477128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9" name="Straight Connector 1358"/>
              <p:cNvCxnSpPr/>
              <p:nvPr/>
            </p:nvCxnSpPr>
            <p:spPr>
              <a:xfrm flipV="1">
                <a:off x="2119260" y="4640"/>
                <a:ext cx="0" cy="477128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60" name="Rectangle 1359"/>
              <p:cNvSpPr/>
              <p:nvPr/>
            </p:nvSpPr>
            <p:spPr>
              <a:xfrm>
                <a:off x="2090475" y="32328"/>
                <a:ext cx="173944" cy="105233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 kern="1200">
                    <a:solidFill>
                      <a:srgbClr val="FFFFFF"/>
                    </a:solidFill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000">
                  <a:effectLst/>
                  <a:latin typeface="Times" charset="0"/>
                  <a:ea typeface="ＭＳ 明朝" charset="-128"/>
                  <a:cs typeface="Times New Roman" charset="0"/>
                </a:endParaRPr>
              </a:p>
            </p:txBody>
          </p:sp>
          <p:cxnSp>
            <p:nvCxnSpPr>
              <p:cNvPr id="1361" name="Straight Connector 1360"/>
              <p:cNvCxnSpPr/>
              <p:nvPr/>
            </p:nvCxnSpPr>
            <p:spPr>
              <a:xfrm>
                <a:off x="2021230" y="21365"/>
                <a:ext cx="312434" cy="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62" name="Rectangle 1361"/>
              <p:cNvSpPr/>
              <p:nvPr/>
            </p:nvSpPr>
            <p:spPr>
              <a:xfrm>
                <a:off x="700027" y="96129"/>
                <a:ext cx="67022" cy="313047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100">
                  <a:effectLst/>
                  <a:ea typeface="Cambria" charset="0"/>
                  <a:cs typeface="Times New Roman" charset="0"/>
                </a:endParaRPr>
              </a:p>
            </p:txBody>
          </p:sp>
        </p:grpSp>
        <p:sp>
          <p:nvSpPr>
            <p:cNvPr id="1669" name="TextBox 1668"/>
            <p:cNvSpPr txBox="1"/>
            <p:nvPr/>
          </p:nvSpPr>
          <p:spPr>
            <a:xfrm>
              <a:off x="291398" y="2557724"/>
              <a:ext cx="920445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00" b="1" dirty="0" smtClean="0">
                  <a:solidFill>
                    <a:schemeClr val="bg1"/>
                  </a:solidFill>
                </a:rPr>
                <a:t>TRUCK MOVEMENT</a:t>
              </a:r>
              <a:endParaRPr lang="en-US" sz="7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149" name="Group 1148"/>
            <p:cNvGrpSpPr/>
            <p:nvPr/>
          </p:nvGrpSpPr>
          <p:grpSpPr>
            <a:xfrm>
              <a:off x="1857543" y="579789"/>
              <a:ext cx="1148846" cy="1150418"/>
              <a:chOff x="2946481" y="2309957"/>
              <a:chExt cx="1837275" cy="1839788"/>
            </a:xfrm>
          </p:grpSpPr>
          <p:grpSp>
            <p:nvGrpSpPr>
              <p:cNvPr id="1336" name="Group 1335"/>
              <p:cNvGrpSpPr/>
              <p:nvPr/>
            </p:nvGrpSpPr>
            <p:grpSpPr>
              <a:xfrm>
                <a:off x="2946481" y="2309957"/>
                <a:ext cx="1837275" cy="1839788"/>
                <a:chOff x="2946481" y="2309957"/>
                <a:chExt cx="1837275" cy="1839788"/>
              </a:xfrm>
            </p:grpSpPr>
            <p:sp>
              <p:nvSpPr>
                <p:cNvPr id="1339" name="Oval 1338"/>
                <p:cNvSpPr/>
                <p:nvPr/>
              </p:nvSpPr>
              <p:spPr>
                <a:xfrm>
                  <a:off x="2946481" y="3188369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40" name="Oval 1339"/>
                <p:cNvSpPr/>
                <p:nvPr/>
              </p:nvSpPr>
              <p:spPr>
                <a:xfrm rot="5400000">
                  <a:off x="3759817" y="2373777"/>
                  <a:ext cx="421209" cy="293570"/>
                </a:xfrm>
                <a:prstGeom prst="ellipse">
                  <a:avLst/>
                </a:prstGeom>
                <a:solidFill>
                  <a:srgbClr val="062C49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41" name="Rectangle 1340"/>
                <p:cNvSpPr/>
                <p:nvPr/>
              </p:nvSpPr>
              <p:spPr>
                <a:xfrm>
                  <a:off x="3262964" y="2627697"/>
                  <a:ext cx="1414914" cy="1414914"/>
                </a:xfrm>
                <a:prstGeom prst="rect">
                  <a:avLst/>
                </a:prstGeom>
                <a:solidFill>
                  <a:srgbClr val="062C4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42" name="Oval 1341"/>
                <p:cNvSpPr/>
                <p:nvPr/>
              </p:nvSpPr>
              <p:spPr>
                <a:xfrm>
                  <a:off x="4362547" y="3188369"/>
                  <a:ext cx="421209" cy="2935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43" name="Oval 1342"/>
                <p:cNvSpPr/>
                <p:nvPr/>
              </p:nvSpPr>
              <p:spPr>
                <a:xfrm rot="5400000">
                  <a:off x="3759817" y="3792356"/>
                  <a:ext cx="421209" cy="2935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337" name="Rectangle 1336"/>
              <p:cNvSpPr/>
              <p:nvPr/>
            </p:nvSpPr>
            <p:spPr>
              <a:xfrm>
                <a:off x="3251538" y="3213101"/>
                <a:ext cx="45719" cy="244475"/>
              </a:xfrm>
              <a:prstGeom prst="rect">
                <a:avLst/>
              </a:prstGeom>
              <a:solidFill>
                <a:srgbClr val="062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38" name="Rectangle 1337"/>
              <p:cNvSpPr/>
              <p:nvPr/>
            </p:nvSpPr>
            <p:spPr>
              <a:xfrm rot="5400000">
                <a:off x="3947561" y="2511179"/>
                <a:ext cx="45719" cy="244475"/>
              </a:xfrm>
              <a:prstGeom prst="rect">
                <a:avLst/>
              </a:prstGeom>
              <a:solidFill>
                <a:srgbClr val="062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50" name="TextBox 1149"/>
            <p:cNvSpPr txBox="1"/>
            <p:nvPr/>
          </p:nvSpPr>
          <p:spPr>
            <a:xfrm>
              <a:off x="2097814" y="801038"/>
              <a:ext cx="811325" cy="1942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00" b="1" dirty="0" smtClean="0">
                  <a:solidFill>
                    <a:schemeClr val="bg1"/>
                  </a:solidFill>
                </a:rPr>
                <a:t>RAIL MOVEMENT</a:t>
              </a:r>
              <a:endParaRPr lang="en-US" sz="7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152" name="Group 1151"/>
            <p:cNvGrpSpPr/>
            <p:nvPr/>
          </p:nvGrpSpPr>
          <p:grpSpPr>
            <a:xfrm>
              <a:off x="2138370" y="1108431"/>
              <a:ext cx="736851" cy="240014"/>
              <a:chOff x="0" y="0"/>
              <a:chExt cx="1335715" cy="435292"/>
            </a:xfrm>
            <a:solidFill>
              <a:schemeClr val="bg1"/>
            </a:solidFill>
          </p:grpSpPr>
          <p:grpSp>
            <p:nvGrpSpPr>
              <p:cNvPr id="1263" name="Group 1262"/>
              <p:cNvGrpSpPr/>
              <p:nvPr/>
            </p:nvGrpSpPr>
            <p:grpSpPr>
              <a:xfrm>
                <a:off x="0" y="370704"/>
                <a:ext cx="1335710" cy="64588"/>
                <a:chOff x="0" y="370704"/>
                <a:chExt cx="1210426" cy="54292"/>
              </a:xfrm>
              <a:grpFill/>
            </p:grpSpPr>
            <p:sp>
              <p:nvSpPr>
                <p:cNvPr id="1275" name="Oval 1274"/>
                <p:cNvSpPr/>
                <p:nvPr/>
              </p:nvSpPr>
              <p:spPr>
                <a:xfrm>
                  <a:off x="37062" y="379277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sp>
              <p:nvSpPr>
                <p:cNvPr id="1276" name="Oval 1275"/>
                <p:cNvSpPr/>
                <p:nvPr/>
              </p:nvSpPr>
              <p:spPr>
                <a:xfrm>
                  <a:off x="113222" y="379277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sp>
              <p:nvSpPr>
                <p:cNvPr id="1277" name="Oval 1276"/>
                <p:cNvSpPr/>
                <p:nvPr/>
              </p:nvSpPr>
              <p:spPr>
                <a:xfrm>
                  <a:off x="1044105" y="379277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sp>
              <p:nvSpPr>
                <p:cNvPr id="1278" name="Oval 1277"/>
                <p:cNvSpPr/>
                <p:nvPr/>
              </p:nvSpPr>
              <p:spPr>
                <a:xfrm>
                  <a:off x="1120265" y="379277"/>
                  <a:ext cx="45719" cy="45719"/>
                </a:xfrm>
                <a:prstGeom prst="ellips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1100">
                      <a:effectLst/>
                      <a:ea typeface="Times New Roman" charset="0"/>
                      <a:cs typeface="Times New Roman" charset="0"/>
                    </a:rPr>
                    <a:t> </a:t>
                  </a:r>
                  <a:endParaRPr lang="en-US" sz="1100">
                    <a:effectLst/>
                    <a:ea typeface="Cambria" charset="0"/>
                    <a:cs typeface="Times New Roman" charset="0"/>
                  </a:endParaRPr>
                </a:p>
              </p:txBody>
            </p:sp>
            <p:cxnSp>
              <p:nvCxnSpPr>
                <p:cNvPr id="1279" name="Straight Connector 1278"/>
                <p:cNvCxnSpPr/>
                <p:nvPr/>
              </p:nvCxnSpPr>
              <p:spPr>
                <a:xfrm>
                  <a:off x="0" y="370704"/>
                  <a:ext cx="1210426" cy="0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0" name="Straight Connector 1279"/>
                <p:cNvCxnSpPr/>
                <p:nvPr/>
              </p:nvCxnSpPr>
              <p:spPr>
                <a:xfrm>
                  <a:off x="136082" y="379277"/>
                  <a:ext cx="930883" cy="0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1" name="Straight Connector 1280"/>
                <p:cNvCxnSpPr/>
                <p:nvPr/>
              </p:nvCxnSpPr>
              <p:spPr>
                <a:xfrm>
                  <a:off x="1061838" y="384515"/>
                  <a:ext cx="97368" cy="0"/>
                </a:xfrm>
                <a:prstGeom prst="line">
                  <a:avLst/>
                </a:prstGeom>
                <a:grpFill/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2" name="Straight Connector 1281"/>
                <p:cNvCxnSpPr/>
                <p:nvPr/>
              </p:nvCxnSpPr>
              <p:spPr>
                <a:xfrm>
                  <a:off x="51736" y="388235"/>
                  <a:ext cx="97368" cy="0"/>
                </a:xfrm>
                <a:prstGeom prst="line">
                  <a:avLst/>
                </a:prstGeom>
                <a:grpFill/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264" name="Rectangle 1263"/>
              <p:cNvSpPr/>
              <p:nvPr/>
            </p:nvSpPr>
            <p:spPr>
              <a:xfrm>
                <a:off x="91348" y="76200"/>
                <a:ext cx="1134121" cy="288550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100">
                  <a:effectLst/>
                  <a:ea typeface="Cambria" charset="0"/>
                  <a:cs typeface="Times New Roman" charset="0"/>
                </a:endParaRPr>
              </a:p>
            </p:txBody>
          </p:sp>
          <p:sp>
            <p:nvSpPr>
              <p:cNvPr id="1265" name="Oval 1264"/>
              <p:cNvSpPr/>
              <p:nvPr/>
            </p:nvSpPr>
            <p:spPr>
              <a:xfrm>
                <a:off x="1149270" y="76200"/>
                <a:ext cx="152400" cy="288550"/>
              </a:xfrm>
              <a:prstGeom prst="ellipse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100">
                  <a:effectLst/>
                  <a:ea typeface="Cambria" charset="0"/>
                  <a:cs typeface="Times New Roman" charset="0"/>
                </a:endParaRPr>
              </a:p>
            </p:txBody>
          </p:sp>
          <p:sp>
            <p:nvSpPr>
              <p:cNvPr id="1266" name="Oval 1265"/>
              <p:cNvSpPr/>
              <p:nvPr/>
            </p:nvSpPr>
            <p:spPr>
              <a:xfrm>
                <a:off x="26970" y="76200"/>
                <a:ext cx="152400" cy="288550"/>
              </a:xfrm>
              <a:prstGeom prst="ellipse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100">
                  <a:effectLst/>
                  <a:ea typeface="Cambria" charset="0"/>
                  <a:cs typeface="Times New Roman" charset="0"/>
                </a:endParaRPr>
              </a:p>
            </p:txBody>
          </p:sp>
          <p:cxnSp>
            <p:nvCxnSpPr>
              <p:cNvPr id="1267" name="Straight Connector 1266"/>
              <p:cNvCxnSpPr/>
              <p:nvPr/>
            </p:nvCxnSpPr>
            <p:spPr>
              <a:xfrm flipV="1">
                <a:off x="621505" y="49006"/>
                <a:ext cx="0" cy="359091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8" name="Straight Connector 1267"/>
              <p:cNvCxnSpPr/>
              <p:nvPr/>
            </p:nvCxnSpPr>
            <p:spPr>
              <a:xfrm flipV="1">
                <a:off x="700711" y="49006"/>
                <a:ext cx="0" cy="359091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69" name="Rectangle 1268"/>
              <p:cNvSpPr/>
              <p:nvPr/>
            </p:nvSpPr>
            <p:spPr>
              <a:xfrm>
                <a:off x="636426" y="52768"/>
                <a:ext cx="45719" cy="76200"/>
              </a:xfrm>
              <a:prstGeom prst="rect">
                <a:avLst/>
              </a:prstGeom>
              <a:grp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100">
                    <a:effectLst/>
                    <a:ea typeface="Times New Roman" charset="0"/>
                    <a:cs typeface="Times New Roman" charset="0"/>
                  </a:rPr>
                  <a:t> </a:t>
                </a:r>
                <a:endParaRPr lang="en-US" sz="1100">
                  <a:effectLst/>
                  <a:ea typeface="Cambria" charset="0"/>
                  <a:cs typeface="Times New Roman" charset="0"/>
                </a:endParaRPr>
              </a:p>
            </p:txBody>
          </p:sp>
          <p:cxnSp>
            <p:nvCxnSpPr>
              <p:cNvPr id="1270" name="Straight Connector 1269"/>
              <p:cNvCxnSpPr/>
              <p:nvPr/>
            </p:nvCxnSpPr>
            <p:spPr>
              <a:xfrm>
                <a:off x="587893" y="0"/>
                <a:ext cx="145133" cy="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1" name="Straight Connector 1270"/>
              <p:cNvCxnSpPr/>
              <p:nvPr/>
            </p:nvCxnSpPr>
            <p:spPr>
              <a:xfrm>
                <a:off x="731475" y="0"/>
                <a:ext cx="0" cy="22860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2" name="Straight Connector 1271"/>
              <p:cNvCxnSpPr/>
              <p:nvPr/>
            </p:nvCxnSpPr>
            <p:spPr>
              <a:xfrm>
                <a:off x="591219" y="0"/>
                <a:ext cx="0" cy="22860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3" name="Straight Connector 1272"/>
              <p:cNvCxnSpPr/>
              <p:nvPr/>
            </p:nvCxnSpPr>
            <p:spPr>
              <a:xfrm flipV="1">
                <a:off x="1335715" y="228600"/>
                <a:ext cx="0" cy="142104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4" name="Straight Connector 1273"/>
              <p:cNvCxnSpPr/>
              <p:nvPr/>
            </p:nvCxnSpPr>
            <p:spPr>
              <a:xfrm flipV="1">
                <a:off x="0" y="220475"/>
                <a:ext cx="0" cy="150229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678381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479" y="229679"/>
            <a:ext cx="7772400" cy="548879"/>
          </a:xfrm>
        </p:spPr>
        <p:txBody>
          <a:bodyPr/>
          <a:lstStyle/>
          <a:p>
            <a:r>
              <a:rPr lang="en-US" sz="2400" dirty="0" smtClean="0"/>
              <a:t>5 Questions - Part 2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888521"/>
            <a:ext cx="8125691" cy="3740629"/>
          </a:xfrm>
        </p:spPr>
        <p:txBody>
          <a:bodyPr/>
          <a:lstStyle/>
          <a:p>
            <a:pPr marL="514350" indent="-514350">
              <a:buAutoNum type="arabicPeriod" startAt="3"/>
            </a:pPr>
            <a:r>
              <a:rPr lang="en-US" sz="2400" b="1" i="1" dirty="0" smtClean="0"/>
              <a:t>Where is West Texas Intermediate Oil  </a:t>
            </a:r>
            <a:r>
              <a:rPr lang="en-US" sz="2400" b="1" i="1" dirty="0"/>
              <a:t>d</a:t>
            </a:r>
            <a:r>
              <a:rPr lang="en-US" sz="2400" b="1" i="1" dirty="0" smtClean="0"/>
              <a:t>elivered and priced?   </a:t>
            </a:r>
            <a:r>
              <a:rPr lang="en-US" sz="2400" b="1" i="1" dirty="0" smtClean="0">
                <a:solidFill>
                  <a:srgbClr val="165699"/>
                </a:solidFill>
              </a:rPr>
              <a:t>Cushing Oklahoma.</a:t>
            </a:r>
          </a:p>
          <a:p>
            <a:pPr marL="514350" indent="-514350">
              <a:buAutoNum type="arabicPeriod" startAt="3"/>
            </a:pPr>
            <a:endParaRPr lang="en-US" sz="2400" b="1" i="1" dirty="0" smtClean="0"/>
          </a:p>
          <a:p>
            <a:pPr marL="514350" indent="-514350">
              <a:buAutoNum type="arabicPeriod" startAt="3"/>
            </a:pPr>
            <a:endParaRPr lang="en-US" sz="2400" b="1" i="1" dirty="0"/>
          </a:p>
          <a:p>
            <a:pPr marL="514350" indent="-514350">
              <a:buAutoNum type="arabicPeriod" startAt="3"/>
            </a:pPr>
            <a:r>
              <a:rPr lang="en-US" sz="2400" b="1" i="1" dirty="0" smtClean="0"/>
              <a:t>What are the outputs of a oil well?   </a:t>
            </a:r>
            <a:r>
              <a:rPr lang="en-US" sz="2400" b="1" i="1" dirty="0" smtClean="0">
                <a:solidFill>
                  <a:srgbClr val="165699"/>
                </a:solidFill>
              </a:rPr>
              <a:t>Gas, Condensate, Oil &amp; Water.</a:t>
            </a:r>
          </a:p>
          <a:p>
            <a:pPr marL="514350" indent="-514350">
              <a:buAutoNum type="arabicPeriod" startAt="3"/>
            </a:pPr>
            <a:endParaRPr lang="en-US" sz="2400" b="1" i="1" dirty="0" smtClean="0"/>
          </a:p>
          <a:p>
            <a:pPr marL="514350" indent="-514350">
              <a:buAutoNum type="arabicPeriod" startAt="3"/>
            </a:pPr>
            <a:endParaRPr lang="en-US" sz="2400" b="1" i="1" dirty="0"/>
          </a:p>
          <a:p>
            <a:pPr marL="514350" indent="-514350">
              <a:buAutoNum type="arabicPeriod" startAt="3"/>
            </a:pPr>
            <a:r>
              <a:rPr lang="en-US" sz="2400" b="1" i="1" dirty="0" smtClean="0"/>
              <a:t>How many gallons are in a </a:t>
            </a:r>
            <a:r>
              <a:rPr lang="en-US" sz="2400" b="1" i="1" dirty="0" err="1" smtClean="0"/>
              <a:t>Bbl</a:t>
            </a:r>
            <a:r>
              <a:rPr lang="en-US" sz="2400" b="1" i="1" dirty="0" smtClean="0"/>
              <a:t> of crude oil?  </a:t>
            </a:r>
            <a:r>
              <a:rPr lang="en-US" sz="2400" b="1" i="1" dirty="0" smtClean="0">
                <a:solidFill>
                  <a:srgbClr val="165699"/>
                </a:solidFill>
              </a:rPr>
              <a:t>42.</a:t>
            </a:r>
            <a:endParaRPr lang="en-US" sz="2400" b="1" i="1" dirty="0">
              <a:solidFill>
                <a:srgbClr val="165699"/>
              </a:solidFill>
            </a:endParaRPr>
          </a:p>
        </p:txBody>
      </p:sp>
      <p:sp>
        <p:nvSpPr>
          <p:cNvPr id="9" name="TextBox 8">
            <a:hlinkClick r:id="rId2" action="ppaction://hlinksldjump"/>
          </p:cNvPr>
          <p:cNvSpPr txBox="1"/>
          <p:nvPr/>
        </p:nvSpPr>
        <p:spPr>
          <a:xfrm>
            <a:off x="6716482" y="3484394"/>
            <a:ext cx="1082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Hyperlink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5342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39309"/>
            <a:ext cx="9143999" cy="1824093"/>
          </a:xfrm>
        </p:spPr>
        <p:txBody>
          <a:bodyPr anchor="ctr"/>
          <a:lstStyle/>
          <a:p>
            <a:pPr algn="ctr"/>
            <a:r>
              <a:rPr lang="en-US" sz="3200" dirty="0" smtClean="0"/>
              <a:t>Crude </a:t>
            </a:r>
            <a:br>
              <a:rPr lang="en-US" sz="3200" dirty="0" smtClean="0"/>
            </a:br>
            <a:r>
              <a:rPr lang="en-US" sz="3200" dirty="0" smtClean="0"/>
              <a:t>Pricing &amp; Accounting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061480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U.S. Crude Oil Pricing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400" dirty="0"/>
              <a:t>Monthly Average</a:t>
            </a:r>
          </a:p>
          <a:p>
            <a:pPr lvl="1"/>
            <a:r>
              <a:rPr lang="en-US" sz="1200" dirty="0"/>
              <a:t>Almost all crude oil is priced on a Monthly Average.  Thus, all quantities for a particular delivery month for a particular contract will be priced the same regardless of when they were delivered and what the price was at delivery.</a:t>
            </a:r>
          </a:p>
          <a:p>
            <a:r>
              <a:rPr lang="en-US" sz="1400" dirty="0"/>
              <a:t>Typical Pricing Components</a:t>
            </a:r>
          </a:p>
          <a:p>
            <a:pPr lvl="1"/>
            <a:r>
              <a:rPr lang="en-US" sz="1200" dirty="0"/>
              <a:t>A typical price paid to a leaseholder will comprise the following components:</a:t>
            </a:r>
          </a:p>
          <a:p>
            <a:pPr lvl="2"/>
            <a:r>
              <a:rPr lang="en-US" sz="1000" b="1" dirty="0"/>
              <a:t>Primary Price Basis</a:t>
            </a:r>
            <a:r>
              <a:rPr lang="en-US" sz="1000" dirty="0"/>
              <a:t> – This will be a posted or quoted price for a benchmark crude.  WTI and LLS are the most common.</a:t>
            </a:r>
          </a:p>
          <a:p>
            <a:pPr lvl="2"/>
            <a:r>
              <a:rPr lang="en-US" sz="1000" b="1" dirty="0"/>
              <a:t>Locational Basis </a:t>
            </a:r>
            <a:r>
              <a:rPr lang="en-US" sz="1000" dirty="0"/>
              <a:t>– This will be  a basis to account for the difference between the price of oil at the closest market location to a major market location, like Cushing OK (WTI).   Argus P-Plus or </a:t>
            </a:r>
            <a:r>
              <a:rPr lang="en-US" sz="1000" dirty="0" err="1"/>
              <a:t>Platts</a:t>
            </a:r>
            <a:r>
              <a:rPr lang="en-US" sz="1000" dirty="0"/>
              <a:t> P-Plus.</a:t>
            </a:r>
          </a:p>
          <a:p>
            <a:pPr lvl="3"/>
            <a:r>
              <a:rPr lang="en-US" sz="900" dirty="0"/>
              <a:t>These numbers can be positive or negative.</a:t>
            </a:r>
          </a:p>
          <a:p>
            <a:pPr lvl="2"/>
            <a:r>
              <a:rPr lang="en-US" sz="1000" b="1" dirty="0"/>
              <a:t>Transportation Deduct </a:t>
            </a:r>
            <a:r>
              <a:rPr lang="en-US" sz="1000" dirty="0"/>
              <a:t>– This is a deduction to account for the transportation (truck or truck &amp; rail) to the nearest market location.</a:t>
            </a:r>
          </a:p>
          <a:p>
            <a:pPr lvl="3"/>
            <a:r>
              <a:rPr lang="en-US" sz="900" dirty="0"/>
              <a:t>If the oil was delivered via pipeline, this may not be necessary, because there may be a quoted Locational Basis for the transportation.</a:t>
            </a:r>
          </a:p>
          <a:p>
            <a:pPr lvl="2"/>
            <a:r>
              <a:rPr lang="en-US" sz="1000" b="1" dirty="0"/>
              <a:t>Margin</a:t>
            </a:r>
            <a:r>
              <a:rPr lang="en-US" sz="1000" dirty="0"/>
              <a:t> – This is the margin embedded into the price for the crude oil marketing services. </a:t>
            </a:r>
          </a:p>
          <a:p>
            <a:pPr lvl="3"/>
            <a:r>
              <a:rPr lang="en-US" sz="900" dirty="0"/>
              <a:t>This is not communicated to the customer and embedded into the Transportation Deduct, for contracting.</a:t>
            </a:r>
          </a:p>
          <a:p>
            <a:pPr lvl="2"/>
            <a:r>
              <a:rPr lang="en-US" sz="1000" dirty="0"/>
              <a:t>Optional:  Quality Deduct for API Gravity – This is a deduction for the difference of the oil from the grade being quoted, to account for oil that has too much sulfur or too low gravity.</a:t>
            </a:r>
          </a:p>
          <a:p>
            <a:pPr lvl="3"/>
            <a:r>
              <a:rPr lang="en-US" sz="900" dirty="0"/>
              <a:t>This can be an adder if the quality is above pipeline grade.</a:t>
            </a:r>
          </a:p>
          <a:p>
            <a:pPr lvl="3"/>
            <a:r>
              <a:rPr lang="en-US" sz="900" dirty="0"/>
              <a:t>In some cases the credit or debit from the pipeline quality bank may be passed on instead of creating a deduct amount.</a:t>
            </a:r>
          </a:p>
          <a:p>
            <a:pPr lvl="2"/>
            <a:r>
              <a:rPr lang="en-US" sz="1000" dirty="0"/>
              <a:t>Optional:  Quality Deduct for Sulfur– This is a deduction for the difference of the oil from the grade being quoted, to account for oil that has too much sulfur or too low gravity.</a:t>
            </a:r>
          </a:p>
          <a:p>
            <a:pPr lvl="3"/>
            <a:r>
              <a:rPr lang="en-US" sz="900" dirty="0"/>
              <a:t>In some cases the credit or debit from the pipeline quality bank may be passed on instead of creating a deduct amount.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9162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U.S. Crude Oil Pricing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400" dirty="0"/>
              <a:t>Pricing Periods</a:t>
            </a:r>
          </a:p>
          <a:p>
            <a:pPr lvl="1"/>
            <a:r>
              <a:rPr lang="en-US" sz="1200" dirty="0"/>
              <a:t>Pricing periods can vary by component and any combination of periods, including some settled and some futures, can be used to calculate the average.</a:t>
            </a:r>
          </a:p>
          <a:p>
            <a:pPr lvl="2"/>
            <a:r>
              <a:rPr lang="en-US" sz="1000" dirty="0"/>
              <a:t>20</a:t>
            </a:r>
            <a:r>
              <a:rPr lang="en-US" sz="1000" baseline="30000" dirty="0"/>
              <a:t>st</a:t>
            </a:r>
            <a:r>
              <a:rPr lang="en-US" sz="1000" dirty="0"/>
              <a:t> of prior month thru 19</a:t>
            </a:r>
            <a:r>
              <a:rPr lang="en-US" sz="1000" baseline="30000" dirty="0"/>
              <a:t>th</a:t>
            </a:r>
            <a:r>
              <a:rPr lang="en-US" sz="1000" dirty="0"/>
              <a:t> of flow month</a:t>
            </a:r>
          </a:p>
          <a:p>
            <a:pPr lvl="2"/>
            <a:r>
              <a:rPr lang="en-US" sz="1000" dirty="0"/>
              <a:t>26</a:t>
            </a:r>
            <a:r>
              <a:rPr lang="en-US" sz="1000" baseline="30000" dirty="0"/>
              <a:t>th</a:t>
            </a:r>
            <a:r>
              <a:rPr lang="en-US" sz="1000" dirty="0"/>
              <a:t> of prior month thru 25</a:t>
            </a:r>
            <a:r>
              <a:rPr lang="en-US" sz="1000" baseline="30000" dirty="0"/>
              <a:t>th</a:t>
            </a:r>
            <a:r>
              <a:rPr lang="en-US" sz="1000" dirty="0"/>
              <a:t> of flow month</a:t>
            </a:r>
          </a:p>
          <a:p>
            <a:pPr lvl="2"/>
            <a:r>
              <a:rPr lang="en-US" sz="1000" dirty="0"/>
              <a:t>1</a:t>
            </a:r>
            <a:r>
              <a:rPr lang="en-US" sz="1000" baseline="30000" dirty="0"/>
              <a:t>st</a:t>
            </a:r>
            <a:r>
              <a:rPr lang="en-US" sz="1000" dirty="0"/>
              <a:t> thru 30</a:t>
            </a:r>
            <a:r>
              <a:rPr lang="en-US" sz="1000" baseline="30000" dirty="0"/>
              <a:t>th </a:t>
            </a:r>
            <a:r>
              <a:rPr lang="en-US" sz="1000" dirty="0"/>
              <a:t>of flow month (often means - 1</a:t>
            </a:r>
            <a:r>
              <a:rPr lang="en-US" sz="1000" baseline="30000" dirty="0"/>
              <a:t>st</a:t>
            </a:r>
            <a:r>
              <a:rPr lang="en-US" sz="1000" dirty="0"/>
              <a:t> thru 19</a:t>
            </a:r>
            <a:r>
              <a:rPr lang="en-US" sz="1000" baseline="30000" dirty="0"/>
              <a:t>th</a:t>
            </a:r>
            <a:r>
              <a:rPr lang="en-US" sz="1000" dirty="0"/>
              <a:t> Settled &amp;  20</a:t>
            </a:r>
            <a:r>
              <a:rPr lang="en-US" sz="1000" baseline="30000" dirty="0"/>
              <a:t>nd</a:t>
            </a:r>
            <a:r>
              <a:rPr lang="en-US" sz="1000" dirty="0"/>
              <a:t> thru 30</a:t>
            </a:r>
            <a:r>
              <a:rPr lang="en-US" sz="1000" baseline="30000" dirty="0"/>
              <a:t>th</a:t>
            </a:r>
            <a:r>
              <a:rPr lang="en-US" sz="1000" dirty="0"/>
              <a:t> Futures)</a:t>
            </a:r>
            <a:endParaRPr lang="en-US" sz="1000" baseline="30000" dirty="0"/>
          </a:p>
          <a:p>
            <a:pPr lvl="2"/>
            <a:r>
              <a:rPr lang="en-US" sz="1000" dirty="0"/>
              <a:t>1</a:t>
            </a:r>
            <a:r>
              <a:rPr lang="en-US" sz="1000" baseline="30000" dirty="0"/>
              <a:t>st</a:t>
            </a:r>
            <a:r>
              <a:rPr lang="en-US" sz="1000" dirty="0"/>
              <a:t> thru penultimate pricing day of flow month</a:t>
            </a:r>
          </a:p>
          <a:p>
            <a:r>
              <a:rPr lang="en-US" sz="1400" dirty="0" err="1"/>
              <a:t>Nymex</a:t>
            </a:r>
            <a:r>
              <a:rPr lang="en-US" sz="1400" dirty="0"/>
              <a:t> Roll</a:t>
            </a:r>
          </a:p>
          <a:p>
            <a:pPr lvl="1"/>
            <a:r>
              <a:rPr lang="en-US" sz="1200" dirty="0"/>
              <a:t>This common Primary Price Basis Component uses 2/3 of the NYMEX WTI settled price for the flow month and 1/3 of the futures price for the next month.</a:t>
            </a:r>
          </a:p>
          <a:p>
            <a:pPr lvl="3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0900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Monthly Business Process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40000"/>
              </a:lnSpc>
            </a:pPr>
            <a:r>
              <a:rPr lang="en-US" sz="1400" b="1" dirty="0"/>
              <a:t>Lease crude is the business process of getting crude oil from the lease to a location where it can be marketed and then blending it (if necessary) at that location, and marketing it, or transporting or exchanging it to a location where it is finally marketed.</a:t>
            </a:r>
          </a:p>
          <a:p>
            <a:pPr algn="just">
              <a:lnSpc>
                <a:spcPct val="140000"/>
              </a:lnSpc>
            </a:pPr>
            <a:endParaRPr lang="en-US" sz="1400" dirty="0"/>
          </a:p>
          <a:p>
            <a:pPr algn="just">
              <a:lnSpc>
                <a:spcPct val="140000"/>
              </a:lnSpc>
            </a:pPr>
            <a:r>
              <a:rPr lang="en-US" sz="1400" b="1" dirty="0"/>
              <a:t>This business process involves several major activities:</a:t>
            </a:r>
          </a:p>
          <a:p>
            <a:pPr lvl="1" algn="just">
              <a:lnSpc>
                <a:spcPct val="140000"/>
              </a:lnSpc>
            </a:pPr>
            <a:r>
              <a:rPr lang="en-US" sz="1200" dirty="0"/>
              <a:t>Contracting the commodities produced at the lease</a:t>
            </a:r>
          </a:p>
          <a:p>
            <a:pPr lvl="1" algn="just">
              <a:lnSpc>
                <a:spcPct val="140000"/>
              </a:lnSpc>
            </a:pPr>
            <a:r>
              <a:rPr lang="en-US" sz="1200" dirty="0"/>
              <a:t>Transporting the commodities to market</a:t>
            </a:r>
          </a:p>
          <a:p>
            <a:pPr lvl="1" algn="just">
              <a:lnSpc>
                <a:spcPct val="140000"/>
              </a:lnSpc>
            </a:pPr>
            <a:r>
              <a:rPr lang="en-US" sz="1200" dirty="0"/>
              <a:t>Blending and storing the commodities.</a:t>
            </a:r>
          </a:p>
          <a:p>
            <a:pPr lvl="1" algn="just">
              <a:lnSpc>
                <a:spcPct val="140000"/>
              </a:lnSpc>
            </a:pPr>
            <a:r>
              <a:rPr lang="en-US" sz="1200" dirty="0"/>
              <a:t>Marketing and selling the commodities.</a:t>
            </a:r>
          </a:p>
          <a:p>
            <a:pPr lvl="1" algn="just">
              <a:lnSpc>
                <a:spcPct val="140000"/>
              </a:lnSpc>
            </a:pPr>
            <a:r>
              <a:rPr lang="en-US" sz="1200" dirty="0"/>
              <a:t>Actualizing and settling the purchased and sold commodities and costs.</a:t>
            </a:r>
          </a:p>
          <a:p>
            <a:pPr lvl="1" algn="just">
              <a:lnSpc>
                <a:spcPct val="140000"/>
              </a:lnSpc>
            </a:pPr>
            <a:r>
              <a:rPr lang="en-US" sz="1200" dirty="0"/>
              <a:t>Reporting the lease commodity production and delivery, including severance taxes.</a:t>
            </a:r>
          </a:p>
          <a:p>
            <a:pPr lvl="1" algn="just">
              <a:lnSpc>
                <a:spcPct val="140000"/>
              </a:lnSpc>
            </a:pPr>
            <a:endParaRPr lang="en-US" sz="1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0688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Flow Month &amp; Accounting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200151"/>
            <a:ext cx="7772400" cy="469623"/>
          </a:xfrm>
        </p:spPr>
        <p:txBody>
          <a:bodyPr/>
          <a:lstStyle/>
          <a:p>
            <a:r>
              <a:rPr lang="en-US" sz="1400" dirty="0"/>
              <a:t>For the Flow Month of April the following would apply:</a:t>
            </a:r>
          </a:p>
          <a:p>
            <a:pPr lvl="1"/>
            <a:r>
              <a:rPr lang="en-US" sz="1200" dirty="0"/>
              <a:t>Production delivered to a station between 7:00 AM, April 1</a:t>
            </a:r>
            <a:r>
              <a:rPr lang="en-US" sz="1200" baseline="30000" dirty="0"/>
              <a:t>st</a:t>
            </a:r>
            <a:r>
              <a:rPr lang="en-US" sz="1200" dirty="0"/>
              <a:t> and 6:59 AM, May 1</a:t>
            </a:r>
            <a:r>
              <a:rPr lang="en-US" sz="1200" baseline="30000" dirty="0"/>
              <a:t>st</a:t>
            </a:r>
            <a:r>
              <a:rPr lang="en-US" sz="1200" dirty="0"/>
              <a:t> 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8425698" y="2046463"/>
            <a:ext cx="718303" cy="2800351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5" name="Rectangle 4"/>
          <p:cNvSpPr/>
          <p:nvPr/>
        </p:nvSpPr>
        <p:spPr>
          <a:xfrm>
            <a:off x="4205535" y="2046463"/>
            <a:ext cx="4143962" cy="2800350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6" name="Rectangle 5"/>
          <p:cNvSpPr/>
          <p:nvPr/>
        </p:nvSpPr>
        <p:spPr>
          <a:xfrm>
            <a:off x="76200" y="2046463"/>
            <a:ext cx="4129336" cy="280035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 cmpd="sng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7" name="Rectangle 6"/>
          <p:cNvSpPr/>
          <p:nvPr/>
        </p:nvSpPr>
        <p:spPr>
          <a:xfrm>
            <a:off x="4267201" y="2046463"/>
            <a:ext cx="4158497" cy="2800350"/>
          </a:xfrm>
          <a:prstGeom prst="rect">
            <a:avLst/>
          </a:prstGeom>
          <a:solidFill>
            <a:schemeClr val="bg1">
              <a:lumMod val="75000"/>
              <a:alpha val="5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8" name="Rectangle 7"/>
          <p:cNvSpPr/>
          <p:nvPr/>
        </p:nvSpPr>
        <p:spPr>
          <a:xfrm>
            <a:off x="152400" y="2046463"/>
            <a:ext cx="4114800" cy="2800350"/>
          </a:xfrm>
          <a:prstGeom prst="rect">
            <a:avLst/>
          </a:prstGeom>
          <a:solidFill>
            <a:srgbClr val="99FFCC">
              <a:alpha val="50000"/>
            </a:srgb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9" name="Rectangle 8"/>
          <p:cNvSpPr/>
          <p:nvPr/>
        </p:nvSpPr>
        <p:spPr>
          <a:xfrm>
            <a:off x="1143000" y="3189463"/>
            <a:ext cx="4114800" cy="488489"/>
          </a:xfrm>
          <a:prstGeom prst="rect">
            <a:avLst/>
          </a:prstGeom>
          <a:solidFill>
            <a:schemeClr val="bg1"/>
          </a:solidFill>
          <a:ln w="31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b="1" dirty="0" smtClean="0">
                <a:solidFill>
                  <a:srgbClr val="0070C0"/>
                </a:solidFill>
              </a:rPr>
              <a:t>APRIL</a:t>
            </a:r>
          </a:p>
          <a:p>
            <a:pPr algn="ctr"/>
            <a:r>
              <a:rPr lang="en-US" sz="700" b="1" dirty="0" smtClean="0">
                <a:solidFill>
                  <a:srgbClr val="0070C0"/>
                </a:solidFill>
              </a:rPr>
              <a:t>PAPER </a:t>
            </a:r>
          </a:p>
          <a:p>
            <a:pPr algn="ctr"/>
            <a:r>
              <a:rPr lang="en-US" sz="700" b="1" dirty="0" smtClean="0">
                <a:solidFill>
                  <a:srgbClr val="0070C0"/>
                </a:solidFill>
              </a:rPr>
              <a:t>TRUCK </a:t>
            </a:r>
          </a:p>
          <a:p>
            <a:pPr algn="ctr"/>
            <a:r>
              <a:rPr lang="en-US" sz="700" b="1" dirty="0" smtClean="0">
                <a:solidFill>
                  <a:srgbClr val="0070C0"/>
                </a:solidFill>
              </a:rPr>
              <a:t>TICKETS</a:t>
            </a:r>
            <a:endParaRPr lang="en-US" sz="700" b="1" dirty="0">
              <a:solidFill>
                <a:srgbClr val="0070C0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76201" y="1875013"/>
            <a:ext cx="8273297" cy="171451"/>
            <a:chOff x="298995" y="2743200"/>
            <a:chExt cx="7492455" cy="228600"/>
          </a:xfrm>
          <a:solidFill>
            <a:schemeClr val="bg1">
              <a:lumMod val="85000"/>
            </a:schemeClr>
          </a:solidFill>
        </p:grpSpPr>
        <p:sp>
          <p:nvSpPr>
            <p:cNvPr id="11" name="Rectangle 10"/>
            <p:cNvSpPr/>
            <p:nvPr/>
          </p:nvSpPr>
          <p:spPr>
            <a:xfrm>
              <a:off x="933450" y="2743200"/>
              <a:ext cx="857250" cy="2286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3175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700" b="1" dirty="0" smtClean="0">
                  <a:solidFill>
                    <a:schemeClr val="tx1"/>
                  </a:solidFill>
                </a:rPr>
                <a:t>6 - 12</a:t>
              </a:r>
              <a:endParaRPr lang="en-US" sz="700" b="1" dirty="0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790700" y="2743200"/>
              <a:ext cx="857250" cy="2286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3175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700" b="1" dirty="0" smtClean="0">
                  <a:solidFill>
                    <a:schemeClr val="tx1"/>
                  </a:solidFill>
                </a:rPr>
                <a:t>13 - 19</a:t>
              </a:r>
              <a:endParaRPr lang="en-US" sz="700" b="1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647950" y="2743200"/>
              <a:ext cx="857250" cy="2286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3175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700" b="1" dirty="0" smtClean="0">
                  <a:solidFill>
                    <a:schemeClr val="tx1"/>
                  </a:solidFill>
                </a:rPr>
                <a:t>20 - 26</a:t>
              </a:r>
              <a:endParaRPr lang="en-US" sz="700" b="1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3505200" y="2743200"/>
              <a:ext cx="533400" cy="2286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3175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700" b="1" dirty="0" smtClean="0">
                  <a:solidFill>
                    <a:schemeClr val="tx1"/>
                  </a:solidFill>
                </a:rPr>
                <a:t>27 – 30 </a:t>
              </a:r>
              <a:endParaRPr lang="en-US" sz="700" b="1" dirty="0">
                <a:solidFill>
                  <a:schemeClr val="tx1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298995" y="2743200"/>
              <a:ext cx="634455" cy="22859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3175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700" b="1" dirty="0" smtClean="0">
                  <a:solidFill>
                    <a:schemeClr val="tx1"/>
                  </a:solidFill>
                </a:rPr>
                <a:t>1 - 5</a:t>
              </a:r>
              <a:endParaRPr lang="en-US" sz="700" b="1" dirty="0">
                <a:solidFill>
                  <a:schemeClr val="tx1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038600" y="2743200"/>
              <a:ext cx="323850" cy="228600"/>
            </a:xfrm>
            <a:prstGeom prst="rect">
              <a:avLst/>
            </a:prstGeom>
            <a:grpFill/>
            <a:ln w="3175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700" b="1" dirty="0" smtClean="0">
                  <a:solidFill>
                    <a:schemeClr val="tx1"/>
                  </a:solidFill>
                </a:rPr>
                <a:t>1 - 3</a:t>
              </a:r>
              <a:endParaRPr lang="en-US" sz="700" b="1" dirty="0">
                <a:solidFill>
                  <a:schemeClr val="tx1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4362450" y="2743200"/>
              <a:ext cx="857250" cy="228600"/>
            </a:xfrm>
            <a:prstGeom prst="rect">
              <a:avLst/>
            </a:prstGeom>
            <a:grpFill/>
            <a:ln w="3175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700" b="1" dirty="0" smtClean="0">
                  <a:solidFill>
                    <a:schemeClr val="tx1"/>
                  </a:solidFill>
                </a:rPr>
                <a:t>4 - 10</a:t>
              </a:r>
              <a:endParaRPr lang="en-US" sz="700" b="1" dirty="0">
                <a:solidFill>
                  <a:schemeClr val="tx1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219700" y="2743200"/>
              <a:ext cx="857250" cy="228600"/>
            </a:xfrm>
            <a:prstGeom prst="rect">
              <a:avLst/>
            </a:prstGeom>
            <a:grpFill/>
            <a:ln w="3175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700" b="1" dirty="0" smtClean="0">
                  <a:solidFill>
                    <a:schemeClr val="tx1"/>
                  </a:solidFill>
                </a:rPr>
                <a:t>11 - 17</a:t>
              </a:r>
              <a:endParaRPr lang="en-US" sz="700" b="1" dirty="0">
                <a:solidFill>
                  <a:schemeClr val="tx1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6076950" y="2743200"/>
              <a:ext cx="857250" cy="228600"/>
            </a:xfrm>
            <a:prstGeom prst="rect">
              <a:avLst/>
            </a:prstGeom>
            <a:grpFill/>
            <a:ln w="3175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700" b="1" dirty="0" smtClean="0">
                  <a:solidFill>
                    <a:schemeClr val="tx1"/>
                  </a:solidFill>
                </a:rPr>
                <a:t>18 - 24</a:t>
              </a:r>
              <a:endParaRPr lang="en-US" sz="700" b="1" dirty="0">
                <a:solidFill>
                  <a:schemeClr val="tx1"/>
                </a:solidFill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6934200" y="2743200"/>
              <a:ext cx="857250" cy="228600"/>
            </a:xfrm>
            <a:prstGeom prst="rect">
              <a:avLst/>
            </a:prstGeom>
            <a:grpFill/>
            <a:ln w="3175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700" b="1" dirty="0" smtClean="0">
                  <a:solidFill>
                    <a:schemeClr val="tx1"/>
                  </a:solidFill>
                </a:rPr>
                <a:t>25 - 31</a:t>
              </a:r>
              <a:endParaRPr lang="en-US" sz="7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/>
          <p:cNvSpPr/>
          <p:nvPr/>
        </p:nvSpPr>
        <p:spPr>
          <a:xfrm>
            <a:off x="76200" y="1703564"/>
            <a:ext cx="4129336" cy="171449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700" b="1" dirty="0" smtClean="0">
                <a:solidFill>
                  <a:schemeClr val="tx1"/>
                </a:solidFill>
              </a:rPr>
              <a:t>APRIL CALENDAR MONTH</a:t>
            </a:r>
            <a:endParaRPr lang="en-US" sz="700" b="1" dirty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205535" y="1703564"/>
            <a:ext cx="4143962" cy="171449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700" b="1" dirty="0" smtClean="0">
                <a:solidFill>
                  <a:schemeClr val="tx1"/>
                </a:solidFill>
              </a:rPr>
              <a:t>MAY CALENDAR MONTH</a:t>
            </a:r>
            <a:endParaRPr lang="en-US" sz="700" b="1" dirty="0">
              <a:solidFill>
                <a:schemeClr val="tx1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52400" y="4849526"/>
            <a:ext cx="4114800" cy="176876"/>
          </a:xfrm>
          <a:prstGeom prst="rect">
            <a:avLst/>
          </a:prstGeom>
          <a:solidFill>
            <a:srgbClr val="99FFCC"/>
          </a:solidFill>
          <a:ln w="317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APRIL PRODUCTION MONTH:  07:00 AM 1 APRIL, 2014  - 06:59 AM 1 MAY, 2014</a:t>
            </a:r>
            <a:endParaRPr lang="en-US" sz="6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4267201" y="4849526"/>
            <a:ext cx="4158497" cy="176876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MAY PRODUCTION MONTH:  07:00 AM 1 MAY, 2014  - 06:59 AM 1 JUNE, 2014</a:t>
            </a:r>
            <a:endParaRPr lang="en-US" sz="6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257800" y="4275313"/>
            <a:ext cx="3886200" cy="488489"/>
          </a:xfrm>
          <a:prstGeom prst="rect">
            <a:avLst/>
          </a:prstGeom>
          <a:solidFill>
            <a:schemeClr val="bg1"/>
          </a:solidFill>
          <a:ln w="31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b="1" dirty="0" smtClean="0">
                <a:solidFill>
                  <a:srgbClr val="0070C0"/>
                </a:solidFill>
              </a:rPr>
              <a:t>MAY</a:t>
            </a:r>
          </a:p>
          <a:p>
            <a:pPr algn="ctr"/>
            <a:r>
              <a:rPr lang="en-US" sz="700" b="1" dirty="0" smtClean="0">
                <a:solidFill>
                  <a:srgbClr val="0070C0"/>
                </a:solidFill>
              </a:rPr>
              <a:t>PAPER </a:t>
            </a:r>
          </a:p>
          <a:p>
            <a:pPr algn="ctr"/>
            <a:r>
              <a:rPr lang="en-US" sz="700" b="1" dirty="0" smtClean="0">
                <a:solidFill>
                  <a:srgbClr val="0070C0"/>
                </a:solidFill>
              </a:rPr>
              <a:t>TRUCK </a:t>
            </a:r>
          </a:p>
          <a:p>
            <a:pPr algn="ctr"/>
            <a:r>
              <a:rPr lang="en-US" sz="700" b="1" dirty="0" smtClean="0">
                <a:solidFill>
                  <a:srgbClr val="0070C0"/>
                </a:solidFill>
              </a:rPr>
              <a:t>TICKETS</a:t>
            </a:r>
            <a:endParaRPr lang="en-US" sz="700" b="1" dirty="0">
              <a:solidFill>
                <a:srgbClr val="0070C0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 rot="5400000">
            <a:off x="1571623" y="3370439"/>
            <a:ext cx="2800352" cy="152400"/>
          </a:xfrm>
          <a:prstGeom prst="rect">
            <a:avLst/>
          </a:prstGeom>
          <a:solidFill>
            <a:srgbClr val="66CC66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b="1" dirty="0" smtClean="0">
                <a:solidFill>
                  <a:schemeClr val="tx1"/>
                </a:solidFill>
              </a:rPr>
              <a:t>MARCH SETTLEMENT:  COB 22 APRIL, 2014</a:t>
            </a:r>
            <a:endParaRPr lang="en-US" sz="700" b="1" dirty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 rot="5400000">
            <a:off x="5381627" y="3370443"/>
            <a:ext cx="2800349" cy="152400"/>
          </a:xfrm>
          <a:prstGeom prst="rect">
            <a:avLst/>
          </a:prstGeom>
          <a:solidFill>
            <a:srgbClr val="66CC66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b="1" dirty="0" smtClean="0">
                <a:solidFill>
                  <a:schemeClr val="tx1"/>
                </a:solidFill>
              </a:rPr>
              <a:t>APRIL SETTLEMENT:  COB 20 MAY, 2014</a:t>
            </a:r>
            <a:endParaRPr lang="en-US" sz="700" b="1" dirty="0"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5257800" y="3672524"/>
            <a:ext cx="1148910" cy="488489"/>
          </a:xfrm>
          <a:prstGeom prst="rect">
            <a:avLst/>
          </a:prstGeom>
          <a:solidFill>
            <a:schemeClr val="bg1"/>
          </a:solidFill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b="1" dirty="0" smtClean="0">
                <a:solidFill>
                  <a:srgbClr val="FF0000"/>
                </a:solidFill>
              </a:rPr>
              <a:t>APRIL</a:t>
            </a:r>
          </a:p>
          <a:p>
            <a:pPr algn="ctr"/>
            <a:r>
              <a:rPr lang="en-US" sz="700" b="1" dirty="0" smtClean="0">
                <a:solidFill>
                  <a:srgbClr val="FF0000"/>
                </a:solidFill>
              </a:rPr>
              <a:t>CARRIER</a:t>
            </a:r>
          </a:p>
          <a:p>
            <a:pPr algn="ctr"/>
            <a:r>
              <a:rPr lang="en-US" sz="700" b="1" dirty="0" smtClean="0">
                <a:solidFill>
                  <a:srgbClr val="FF0000"/>
                </a:solidFill>
              </a:rPr>
              <a:t>STATEMENTS</a:t>
            </a:r>
            <a:endParaRPr lang="en-US" sz="700" b="1" dirty="0">
              <a:solidFill>
                <a:srgbClr val="FF0000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-13799" y="2103613"/>
            <a:ext cx="1143000" cy="488489"/>
          </a:xfrm>
          <a:prstGeom prst="rect">
            <a:avLst/>
          </a:prstGeom>
          <a:solidFill>
            <a:schemeClr val="bg1"/>
          </a:solidFill>
          <a:ln w="31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b="1" dirty="0" smtClean="0">
                <a:solidFill>
                  <a:srgbClr val="0070C0"/>
                </a:solidFill>
              </a:rPr>
              <a:t>MARCH</a:t>
            </a:r>
          </a:p>
          <a:p>
            <a:pPr algn="ctr"/>
            <a:r>
              <a:rPr lang="en-US" sz="700" b="1" dirty="0" smtClean="0">
                <a:solidFill>
                  <a:srgbClr val="0070C0"/>
                </a:solidFill>
              </a:rPr>
              <a:t>PAPER </a:t>
            </a:r>
          </a:p>
          <a:p>
            <a:pPr algn="ctr"/>
            <a:r>
              <a:rPr lang="en-US" sz="700" b="1" dirty="0" smtClean="0">
                <a:solidFill>
                  <a:srgbClr val="0070C0"/>
                </a:solidFill>
              </a:rPr>
              <a:t>TRUCK </a:t>
            </a:r>
          </a:p>
          <a:p>
            <a:pPr algn="ctr"/>
            <a:r>
              <a:rPr lang="en-US" sz="700" b="1" dirty="0" smtClean="0">
                <a:solidFill>
                  <a:srgbClr val="0070C0"/>
                </a:solidFill>
              </a:rPr>
              <a:t>TICKETS</a:t>
            </a:r>
            <a:endParaRPr lang="en-US" sz="700" b="1" dirty="0">
              <a:solidFill>
                <a:srgbClr val="0070C0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129201" y="2592101"/>
            <a:ext cx="1148910" cy="488489"/>
          </a:xfrm>
          <a:prstGeom prst="rect">
            <a:avLst/>
          </a:prstGeom>
          <a:solidFill>
            <a:schemeClr val="bg1"/>
          </a:solidFill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b="1" dirty="0" smtClean="0">
                <a:solidFill>
                  <a:srgbClr val="FF0000"/>
                </a:solidFill>
              </a:rPr>
              <a:t>MARCH</a:t>
            </a:r>
          </a:p>
          <a:p>
            <a:pPr algn="ctr"/>
            <a:r>
              <a:rPr lang="en-US" sz="700" b="1" dirty="0" smtClean="0">
                <a:solidFill>
                  <a:srgbClr val="FF0000"/>
                </a:solidFill>
              </a:rPr>
              <a:t>CARRIER</a:t>
            </a:r>
          </a:p>
          <a:p>
            <a:pPr algn="ctr"/>
            <a:r>
              <a:rPr lang="en-US" sz="700" b="1" dirty="0" smtClean="0">
                <a:solidFill>
                  <a:srgbClr val="FF0000"/>
                </a:solidFill>
              </a:rPr>
              <a:t>STATEMENTS</a:t>
            </a:r>
            <a:endParaRPr lang="en-US" sz="700" b="1" dirty="0">
              <a:solidFill>
                <a:srgbClr val="FF0000"/>
              </a:solidFill>
            </a:endParaRPr>
          </a:p>
        </p:txBody>
      </p:sp>
      <p:sp>
        <p:nvSpPr>
          <p:cNvPr id="31" name="Right Arrow 30"/>
          <p:cNvSpPr/>
          <p:nvPr/>
        </p:nvSpPr>
        <p:spPr>
          <a:xfrm>
            <a:off x="8915400" y="4275313"/>
            <a:ext cx="228600" cy="488489"/>
          </a:xfrm>
          <a:prstGeom prst="rightArrow">
            <a:avLst>
              <a:gd name="adj1" fmla="val 50000"/>
              <a:gd name="adj2" fmla="val 71875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32" name="Right Arrow 31"/>
          <p:cNvSpPr/>
          <p:nvPr/>
        </p:nvSpPr>
        <p:spPr>
          <a:xfrm>
            <a:off x="0" y="2103613"/>
            <a:ext cx="228600" cy="488489"/>
          </a:xfrm>
          <a:prstGeom prst="rightArrow">
            <a:avLst>
              <a:gd name="adj1" fmla="val 50000"/>
              <a:gd name="adj2" fmla="val 71875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33" name="Rectangle 32"/>
          <p:cNvSpPr/>
          <p:nvPr/>
        </p:nvSpPr>
        <p:spPr>
          <a:xfrm>
            <a:off x="8349498" y="1703563"/>
            <a:ext cx="794503" cy="171449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700" b="1" dirty="0" smtClean="0">
                <a:solidFill>
                  <a:schemeClr val="tx1"/>
                </a:solidFill>
              </a:rPr>
              <a:t>JUNE</a:t>
            </a:r>
            <a:endParaRPr lang="en-US" sz="700" b="1" dirty="0">
              <a:solidFill>
                <a:schemeClr val="tx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8349498" y="1875013"/>
            <a:ext cx="794503" cy="171451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700" b="1" dirty="0" smtClean="0">
                <a:solidFill>
                  <a:schemeClr val="tx1"/>
                </a:solidFill>
              </a:rPr>
              <a:t>1 - 7</a:t>
            </a:r>
            <a:endParaRPr lang="en-US" sz="700" b="1" dirty="0">
              <a:solidFill>
                <a:schemeClr val="tx1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8425698" y="4846813"/>
            <a:ext cx="718303" cy="176876"/>
          </a:xfrm>
          <a:prstGeom prst="rect">
            <a:avLst/>
          </a:prstGeom>
          <a:solidFill>
            <a:srgbClr val="F7F9F1"/>
          </a:solidFill>
          <a:ln w="317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JUNE</a:t>
            </a:r>
            <a:endParaRPr lang="en-US" sz="6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 rot="5400000">
            <a:off x="3242235" y="3364650"/>
            <a:ext cx="2803062" cy="161266"/>
          </a:xfrm>
          <a:prstGeom prst="rect">
            <a:avLst/>
          </a:prstGeom>
          <a:solidFill>
            <a:schemeClr val="accent1">
              <a:lumMod val="60000"/>
              <a:lumOff val="40000"/>
              <a:alpha val="5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b="1" dirty="0" smtClean="0">
                <a:solidFill>
                  <a:schemeClr val="tx1"/>
                </a:solidFill>
              </a:rPr>
              <a:t>MARCH PRODUCTION ACCOUNTING CLOSE:  APRIL 5</a:t>
            </a:r>
            <a:r>
              <a:rPr lang="en-US" sz="700" b="1" baseline="30000" dirty="0" smtClean="0">
                <a:solidFill>
                  <a:schemeClr val="tx1"/>
                </a:solidFill>
              </a:rPr>
              <a:t>TH</a:t>
            </a:r>
            <a:r>
              <a:rPr lang="en-US" sz="700" b="1" dirty="0" smtClean="0">
                <a:solidFill>
                  <a:schemeClr val="tx1"/>
                </a:solidFill>
              </a:rPr>
              <a:t> </a:t>
            </a:r>
            <a:endParaRPr lang="en-US" sz="700" b="1" dirty="0">
              <a:solidFill>
                <a:schemeClr val="tx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 rot="5400000">
            <a:off x="7433237" y="3364650"/>
            <a:ext cx="2803063" cy="161265"/>
          </a:xfrm>
          <a:prstGeom prst="rect">
            <a:avLst/>
          </a:prstGeom>
          <a:solidFill>
            <a:schemeClr val="accent1">
              <a:lumMod val="60000"/>
              <a:lumOff val="40000"/>
              <a:alpha val="5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b="1" dirty="0" smtClean="0">
                <a:solidFill>
                  <a:schemeClr val="tx1"/>
                </a:solidFill>
              </a:rPr>
              <a:t>APRIL PRODUCTION ACCOUNTING CLOSE:  JUNE 5</a:t>
            </a:r>
            <a:r>
              <a:rPr lang="en-US" sz="700" b="1" baseline="30000" dirty="0" smtClean="0">
                <a:solidFill>
                  <a:schemeClr val="tx1"/>
                </a:solidFill>
              </a:rPr>
              <a:t>TH</a:t>
            </a:r>
            <a:r>
              <a:rPr lang="en-US" sz="700" b="1" dirty="0" smtClean="0">
                <a:solidFill>
                  <a:schemeClr val="tx1"/>
                </a:solidFill>
              </a:rPr>
              <a:t> </a:t>
            </a:r>
            <a:endParaRPr lang="en-US" sz="7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5781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39309"/>
            <a:ext cx="9143999" cy="1824093"/>
          </a:xfrm>
        </p:spPr>
        <p:txBody>
          <a:bodyPr anchor="ctr"/>
          <a:lstStyle/>
          <a:p>
            <a:pPr algn="ctr"/>
            <a:r>
              <a:rPr lang="en-US" sz="3200" dirty="0" smtClean="0"/>
              <a:t>Refined Products </a:t>
            </a:r>
            <a:br>
              <a:rPr lang="en-US" sz="3200" dirty="0" smtClean="0"/>
            </a:br>
            <a:r>
              <a:rPr lang="en-US" sz="3200" dirty="0" smtClean="0"/>
              <a:t>Pricing &amp; Accounting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392187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70C0"/>
                </a:solidFill>
              </a:rPr>
              <a:t>Refined Products Pricing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400" b="1" dirty="0" smtClean="0"/>
              <a:t>Refined products are typically priced one of two ways:</a:t>
            </a:r>
          </a:p>
          <a:p>
            <a:pPr lvl="1"/>
            <a:r>
              <a:rPr lang="en-US" sz="1200" b="1" dirty="0" smtClean="0"/>
              <a:t>Rack Price</a:t>
            </a:r>
          </a:p>
          <a:p>
            <a:pPr lvl="2"/>
            <a:r>
              <a:rPr lang="en-US" sz="1100" dirty="0" smtClean="0"/>
              <a:t>This uses a price that is posted at the refinery where the refined products are picked up.</a:t>
            </a:r>
          </a:p>
          <a:p>
            <a:pPr lvl="2"/>
            <a:r>
              <a:rPr lang="en-US" sz="1100" dirty="0" smtClean="0"/>
              <a:t>Multiple Prices can be used:</a:t>
            </a:r>
          </a:p>
          <a:p>
            <a:pPr lvl="3"/>
            <a:r>
              <a:rPr lang="en-US" sz="1000" dirty="0" smtClean="0"/>
              <a:t>Open</a:t>
            </a:r>
          </a:p>
          <a:p>
            <a:pPr lvl="3"/>
            <a:r>
              <a:rPr lang="en-US" sz="1000" dirty="0" smtClean="0"/>
              <a:t>Close</a:t>
            </a:r>
          </a:p>
          <a:p>
            <a:pPr lvl="3"/>
            <a:r>
              <a:rPr lang="en-US" sz="1000" dirty="0" smtClean="0"/>
              <a:t>Settle</a:t>
            </a:r>
          </a:p>
          <a:p>
            <a:pPr lvl="3"/>
            <a:r>
              <a:rPr lang="en-US" sz="1000" dirty="0" smtClean="0"/>
              <a:t>Actual Price at time of pickup – Rack prices can adjust due to events.</a:t>
            </a:r>
          </a:p>
          <a:p>
            <a:pPr lvl="1"/>
            <a:r>
              <a:rPr lang="en-US" sz="1200" b="1" dirty="0"/>
              <a:t>Multi-Day Wrap</a:t>
            </a:r>
          </a:p>
          <a:p>
            <a:pPr lvl="2"/>
            <a:r>
              <a:rPr lang="en-US" sz="1100" dirty="0" smtClean="0"/>
              <a:t>This type of pricing uses the average price from the day of pickup or delivery and surrounding days.</a:t>
            </a:r>
          </a:p>
          <a:p>
            <a:pPr lvl="2"/>
            <a:r>
              <a:rPr lang="en-US" sz="1100" dirty="0" smtClean="0"/>
              <a:t>Usually triggered by a Bill of Lading (BOL).</a:t>
            </a:r>
          </a:p>
          <a:p>
            <a:pPr lvl="2"/>
            <a:r>
              <a:rPr lang="en-US" sz="1100" dirty="0" smtClean="0"/>
              <a:t>Can get very complex due to weekends and holidays:</a:t>
            </a:r>
          </a:p>
          <a:p>
            <a:pPr lvl="3"/>
            <a:r>
              <a:rPr lang="en-US" sz="1000" dirty="0" smtClean="0"/>
              <a:t>Example:  3 Day Wrap with Delivery on a Wednesday</a:t>
            </a:r>
            <a:endParaRPr lang="en-US" sz="900" dirty="0" smtClean="0"/>
          </a:p>
          <a:p>
            <a:pPr lvl="4"/>
            <a:r>
              <a:rPr lang="en-US" dirty="0"/>
              <a:t>Uses Tuesday, Wednesday, and Thursday prices for average</a:t>
            </a:r>
            <a:r>
              <a:rPr lang="en-US" dirty="0" smtClean="0"/>
              <a:t>.</a:t>
            </a:r>
          </a:p>
          <a:p>
            <a:pPr lvl="3"/>
            <a:r>
              <a:rPr lang="en-US" sz="1000" dirty="0" smtClean="0"/>
              <a:t>Example:  3 </a:t>
            </a:r>
            <a:r>
              <a:rPr lang="en-US" sz="1000" dirty="0"/>
              <a:t>Day Wrap with Delivery on a </a:t>
            </a:r>
            <a:r>
              <a:rPr lang="en-US" sz="1000" dirty="0" smtClean="0"/>
              <a:t>Friday</a:t>
            </a:r>
            <a:endParaRPr lang="en-US" sz="1000" dirty="0"/>
          </a:p>
          <a:p>
            <a:pPr lvl="4"/>
            <a:r>
              <a:rPr lang="en-US" sz="900" dirty="0"/>
              <a:t>Uses </a:t>
            </a:r>
            <a:r>
              <a:rPr lang="en-US" sz="900" dirty="0" smtClean="0"/>
              <a:t>Thursday, Friday, </a:t>
            </a:r>
            <a:r>
              <a:rPr lang="en-US" sz="900" dirty="0"/>
              <a:t>and </a:t>
            </a:r>
            <a:r>
              <a:rPr lang="en-US" sz="900" dirty="0" smtClean="0"/>
              <a:t>Monday </a:t>
            </a:r>
            <a:r>
              <a:rPr lang="en-US" sz="900" dirty="0"/>
              <a:t>prices for average.</a:t>
            </a:r>
          </a:p>
          <a:p>
            <a:pPr lvl="4"/>
            <a:endParaRPr lang="en-US" dirty="0"/>
          </a:p>
          <a:p>
            <a:pPr lvl="3"/>
            <a:endParaRPr lang="en-US" sz="9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200" dirty="0"/>
          </a:p>
          <a:p>
            <a:r>
              <a:rPr lang="en-US" sz="1200" dirty="0" smtClean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4196085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70C0"/>
                </a:solidFill>
              </a:rPr>
              <a:t>Refined Products Accounting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400" b="1" dirty="0" smtClean="0"/>
              <a:t>Refined Products Accounting is more complicated than Crude Oil Accounting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200" dirty="0" smtClean="0"/>
              <a:t>Refined Products Uses Flow Month and Monthly Settlement for Feedstocks and Pipeline Based Movements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200" dirty="0" smtClean="0"/>
              <a:t>However, Rack Purchases and Sales and Railcar Purchases and Sales have their own accounting time line based upon when the receipt or delivery occurred.</a:t>
            </a:r>
          </a:p>
          <a:p>
            <a:pPr lvl="1" indent="0">
              <a:buNone/>
            </a:pPr>
            <a:endParaRPr lang="en-US" sz="1200" dirty="0" smtClean="0"/>
          </a:p>
          <a:p>
            <a:r>
              <a:rPr lang="en-US" sz="1400" b="1" dirty="0" smtClean="0"/>
              <a:t>Refined Products Invoicing is a Huge Challenge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200" dirty="0" smtClean="0"/>
              <a:t>Invoicing for Non-Pipeline Purchases and Sales is Typically 3-Days After the Event.</a:t>
            </a:r>
          </a:p>
          <a:p>
            <a:pPr marL="1141413" lvl="2" indent="-285750">
              <a:buFont typeface="Arial" panose="020B0604020202020204" pitchFamily="34" charset="0"/>
              <a:buChar char="•"/>
            </a:pPr>
            <a:r>
              <a:rPr lang="en-US" sz="1100" dirty="0" smtClean="0"/>
              <a:t>Data Lag can be 1-day which leaves only 2-days to calculate and generate and invoice.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200" dirty="0" smtClean="0"/>
              <a:t>Invoicing volumes are huge.</a:t>
            </a:r>
          </a:p>
          <a:p>
            <a:pPr marL="1141413" lvl="2" indent="-285750">
              <a:buFont typeface="Arial" panose="020B0604020202020204" pitchFamily="34" charset="0"/>
              <a:buChar char="•"/>
            </a:pPr>
            <a:r>
              <a:rPr lang="en-US" sz="1100" dirty="0" smtClean="0"/>
              <a:t>1,000s of invoices per day, every day of the month.</a:t>
            </a:r>
          </a:p>
          <a:p>
            <a:pPr lvl="2" indent="0">
              <a:buNone/>
            </a:pPr>
            <a:endParaRPr lang="en-US" sz="1100" dirty="0" smtClean="0"/>
          </a:p>
          <a:p>
            <a:r>
              <a:rPr lang="en-US" sz="1400" b="1" dirty="0" smtClean="0"/>
              <a:t>Refined Products Often Uses FIFO for Inventory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200" dirty="0" smtClean="0"/>
              <a:t>FIFO (First In First Out) requires tons of looping logic to calculate, especially when 1,000s of logistical movements are involved.</a:t>
            </a:r>
          </a:p>
          <a:p>
            <a:pPr marL="1141413" lvl="2" indent="-285750">
              <a:buFont typeface="Arial" panose="020B0604020202020204" pitchFamily="34" charset="0"/>
              <a:buChar char="•"/>
            </a:pPr>
            <a:endParaRPr lang="en-US" sz="500" dirty="0"/>
          </a:p>
        </p:txBody>
      </p:sp>
    </p:spTree>
    <p:extLst>
      <p:ext uri="{BB962C8B-B14F-4D97-AF65-F5344CB8AC3E}">
        <p14:creationId xmlns:p14="http://schemas.microsoft.com/office/powerpoint/2010/main" val="1501625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39309"/>
            <a:ext cx="9143999" cy="1824093"/>
          </a:xfrm>
        </p:spPr>
        <p:txBody>
          <a:bodyPr anchor="ctr"/>
          <a:lstStyle/>
          <a:p>
            <a:pPr algn="ctr"/>
            <a:r>
              <a:rPr lang="en-US" sz="3200" dirty="0" smtClean="0"/>
              <a:t>Crude Oil &amp; Refined Products </a:t>
            </a:r>
            <a:br>
              <a:rPr lang="en-US" sz="3200" dirty="0" smtClean="0"/>
            </a:br>
            <a:r>
              <a:rPr lang="en-US" sz="3200" dirty="0" smtClean="0"/>
              <a:t>Risk &amp; Profitability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291985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Pure Trading is Rare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Pure trading organizations in crude oil and refined products are rare.</a:t>
            </a:r>
          </a:p>
          <a:p>
            <a:endParaRPr lang="en-US" sz="2000" dirty="0"/>
          </a:p>
          <a:p>
            <a:r>
              <a:rPr lang="en-US" sz="2000" dirty="0" smtClean="0"/>
              <a:t>Many businesses are services oriented: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Crude Logistics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Crude Marketing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Refined Products Marketing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Refined Products Distribution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11879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llegro Commodity Management - Presentation Template">
  <a:themeElements>
    <a:clrScheme name="Custom 4">
      <a:dk1>
        <a:srgbClr val="081F37"/>
      </a:dk1>
      <a:lt1>
        <a:sysClr val="window" lastClr="FFFFFF"/>
      </a:lt1>
      <a:dk2>
        <a:srgbClr val="0C68AD"/>
      </a:dk2>
      <a:lt2>
        <a:srgbClr val="C7C9C9"/>
      </a:lt2>
      <a:accent1>
        <a:srgbClr val="61A2BC"/>
      </a:accent1>
      <a:accent2>
        <a:srgbClr val="66B434"/>
      </a:accent2>
      <a:accent3>
        <a:srgbClr val="00A49A"/>
      </a:accent3>
      <a:accent4>
        <a:srgbClr val="C73D47"/>
      </a:accent4>
      <a:accent5>
        <a:srgbClr val="DD682D"/>
      </a:accent5>
      <a:accent6>
        <a:srgbClr val="272F37"/>
      </a:accent6>
      <a:hlink>
        <a:srgbClr val="3584A5"/>
      </a:hlink>
      <a:folHlink>
        <a:srgbClr val="6A737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Allegro Commodity Management - Presentation Template">
  <a:themeElements>
    <a:clrScheme name="Custom 4">
      <a:dk1>
        <a:srgbClr val="081F37"/>
      </a:dk1>
      <a:lt1>
        <a:sysClr val="window" lastClr="FFFFFF"/>
      </a:lt1>
      <a:dk2>
        <a:srgbClr val="0C68AD"/>
      </a:dk2>
      <a:lt2>
        <a:srgbClr val="C7C9C9"/>
      </a:lt2>
      <a:accent1>
        <a:srgbClr val="61A2BC"/>
      </a:accent1>
      <a:accent2>
        <a:srgbClr val="66B434"/>
      </a:accent2>
      <a:accent3>
        <a:srgbClr val="00A49A"/>
      </a:accent3>
      <a:accent4>
        <a:srgbClr val="C73D47"/>
      </a:accent4>
      <a:accent5>
        <a:srgbClr val="DD682D"/>
      </a:accent5>
      <a:accent6>
        <a:srgbClr val="272F37"/>
      </a:accent6>
      <a:hlink>
        <a:srgbClr val="3584A5"/>
      </a:hlink>
      <a:folHlink>
        <a:srgbClr val="6A737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38312</TotalTime>
  <Words>9208</Words>
  <Application>Microsoft Office PowerPoint</Application>
  <PresentationFormat>On-screen Show (16:9)</PresentationFormat>
  <Paragraphs>2665</Paragraphs>
  <Slides>121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121</vt:i4>
      </vt:variant>
    </vt:vector>
  </HeadingPairs>
  <TitlesOfParts>
    <vt:vector size="133" baseType="lpstr">
      <vt:lpstr>Arial</vt:lpstr>
      <vt:lpstr>Arial Narrow</vt:lpstr>
      <vt:lpstr>Calibri</vt:lpstr>
      <vt:lpstr>Cambria</vt:lpstr>
      <vt:lpstr>Georgia</vt:lpstr>
      <vt:lpstr>Lucida Grande</vt:lpstr>
      <vt:lpstr>ＭＳ 明朝</vt:lpstr>
      <vt:lpstr>ＭＳ 明朝</vt:lpstr>
      <vt:lpstr>Times</vt:lpstr>
      <vt:lpstr>Times New Roman</vt:lpstr>
      <vt:lpstr>Allegro Commodity Management - Presentation Template</vt:lpstr>
      <vt:lpstr>1_Allegro Commodity Management - Presentation Template</vt:lpstr>
      <vt:lpstr>Crude Oil &amp; Refined Products Industry Overview</vt:lpstr>
      <vt:lpstr>Petroleum Knowledge Quiz </vt:lpstr>
      <vt:lpstr>5 Questions - Part 1</vt:lpstr>
      <vt:lpstr>5 Questions - Part 1</vt:lpstr>
      <vt:lpstr>5 Questions - Part 1</vt:lpstr>
      <vt:lpstr>5 Questions - Part 2</vt:lpstr>
      <vt:lpstr>5 Questions - Part 2</vt:lpstr>
      <vt:lpstr>5 Questions - Part 2</vt:lpstr>
      <vt:lpstr>5 Questions - Part 2</vt:lpstr>
      <vt:lpstr>Petroleum &amp; Natural Gas Value Chain Overview </vt:lpstr>
      <vt:lpstr>Petroleum Value Chain - Upstream</vt:lpstr>
      <vt:lpstr>Petroleum Value Chain – Midstream Liquids</vt:lpstr>
      <vt:lpstr>Petroleum Value Chain – Midstream Gas</vt:lpstr>
      <vt:lpstr>Petroleum Value Chain – Downstream Liquid Refining</vt:lpstr>
      <vt:lpstr>Petroleum Value Chain – Downstream Refined Products Distribution</vt:lpstr>
      <vt:lpstr>Petroleum Value Chain – Downstream Natural Gas</vt:lpstr>
      <vt:lpstr>Petroleum Value Chain – Downstream Chemical Manufacturing</vt:lpstr>
      <vt:lpstr>Petroleum Value Chain – Downstream Chemical Distribution</vt:lpstr>
      <vt:lpstr>Petroleum Value Chain Details </vt:lpstr>
      <vt:lpstr>Petroleum Value Chain - Upstream</vt:lpstr>
      <vt:lpstr>Petroleum Value Chain – Midstream Liquids</vt:lpstr>
      <vt:lpstr>Petroleum Value Chain – Midstream Gas</vt:lpstr>
      <vt:lpstr>Petroleum Value Chain – Downstream Liquid Refining</vt:lpstr>
      <vt:lpstr>Petroleum Value Chain – Downstream Refined Products Distribution</vt:lpstr>
      <vt:lpstr>Petroleum Value Chain – Downstream Natural Gas</vt:lpstr>
      <vt:lpstr>Petroleum Value Chain – Downstream Chemical Manufacturing</vt:lpstr>
      <vt:lpstr>Petroleum Value Chain – Downstream Chemical Distribution</vt:lpstr>
      <vt:lpstr>Allegro Product Mapping</vt:lpstr>
      <vt:lpstr>Horizon Products Mapped to Value Chains</vt:lpstr>
      <vt:lpstr>Petroleum Value Chain  Participants</vt:lpstr>
      <vt:lpstr>Oil Field Services Companies</vt:lpstr>
      <vt:lpstr>Oil Producers</vt:lpstr>
      <vt:lpstr>Crude Traders</vt:lpstr>
      <vt:lpstr>Crude Marketers</vt:lpstr>
      <vt:lpstr>Crude Logistics Companies</vt:lpstr>
      <vt:lpstr>Refiners</vt:lpstr>
      <vt:lpstr>Petrochemical Companies</vt:lpstr>
      <vt:lpstr>Fuel Distributors</vt:lpstr>
      <vt:lpstr>Integrated Oil Companies</vt:lpstr>
      <vt:lpstr>Major Consumers of Refined Products</vt:lpstr>
      <vt:lpstr>Crude  Exploration &amp; Production (E&amp;P) </vt:lpstr>
      <vt:lpstr>Crude Oil Production - Terminology</vt:lpstr>
      <vt:lpstr>Conventional Well</vt:lpstr>
      <vt:lpstr>Un-Conventional Well</vt:lpstr>
      <vt:lpstr>Leases and Wells</vt:lpstr>
      <vt:lpstr>Lease</vt:lpstr>
      <vt:lpstr>Midland, Odessa, Texas Area</vt:lpstr>
      <vt:lpstr>Crude Oil Characteristics</vt:lpstr>
      <vt:lpstr>Types of Crude Oil</vt:lpstr>
      <vt:lpstr>Types of Crude Oil (Continued)</vt:lpstr>
      <vt:lpstr>Oil Quality</vt:lpstr>
      <vt:lpstr>Oil Quantity</vt:lpstr>
      <vt:lpstr>Oil Measurement</vt:lpstr>
      <vt:lpstr>Oil Measurement (Continued)</vt:lpstr>
      <vt:lpstr>Refined Products  Characteristics</vt:lpstr>
      <vt:lpstr>Refined Products Distillates</vt:lpstr>
      <vt:lpstr>Refined Products Feedstocks</vt:lpstr>
      <vt:lpstr>Blendstocks</vt:lpstr>
      <vt:lpstr>End Products</vt:lpstr>
      <vt:lpstr>End Products (Continued)</vt:lpstr>
      <vt:lpstr>End Products (Continued)</vt:lpstr>
      <vt:lpstr>End Products </vt:lpstr>
      <vt:lpstr>Refined Products Quality</vt:lpstr>
      <vt:lpstr>Crude  Gathering &amp; Logistics</vt:lpstr>
      <vt:lpstr>PowerPoint Presentation</vt:lpstr>
      <vt:lpstr>Crude Oil is Often Far from Refineries</vt:lpstr>
      <vt:lpstr>Modes of Transportation</vt:lpstr>
      <vt:lpstr>Tanks</vt:lpstr>
      <vt:lpstr>Stations </vt:lpstr>
      <vt:lpstr>Stations (Continued) </vt:lpstr>
      <vt:lpstr>Stations Example</vt:lpstr>
      <vt:lpstr>Station/Terminal Delivery</vt:lpstr>
      <vt:lpstr>Ultimate Station - Cushing OK</vt:lpstr>
      <vt:lpstr>Delivery to Refinery</vt:lpstr>
      <vt:lpstr>U.S. Crude Oil Logistics</vt:lpstr>
      <vt:lpstr>U.S. Crude Oil Logistics (Continued)</vt:lpstr>
      <vt:lpstr>PowerPoint Presentation</vt:lpstr>
      <vt:lpstr>PowerPoint Presentation</vt:lpstr>
      <vt:lpstr>Crude Logistics Evolution 1974-2016</vt:lpstr>
      <vt:lpstr>Crude Logistics Evolution 2016-Future</vt:lpstr>
      <vt:lpstr>Tablet Apps and Logistics</vt:lpstr>
      <vt:lpstr>Refined Products Logistics</vt:lpstr>
      <vt:lpstr>Refinery Produces Refined Products</vt:lpstr>
      <vt:lpstr>Vessel Distribution</vt:lpstr>
      <vt:lpstr>Rack Distribution</vt:lpstr>
      <vt:lpstr>End Customer Distribution</vt:lpstr>
      <vt:lpstr>Refined Products Logistics</vt:lpstr>
      <vt:lpstr>Refined Products Pipelines</vt:lpstr>
      <vt:lpstr>Refined products logistics</vt:lpstr>
      <vt:lpstr>Crude  Pricing &amp; Accounting</vt:lpstr>
      <vt:lpstr>U.S. Crude Oil Pricing</vt:lpstr>
      <vt:lpstr>U.S. Crude Oil Pricing (Continued)</vt:lpstr>
      <vt:lpstr>Monthly Business Process</vt:lpstr>
      <vt:lpstr>Flow Month &amp; Accounting</vt:lpstr>
      <vt:lpstr>Refined Products  Pricing &amp; Accounting</vt:lpstr>
      <vt:lpstr>Refined Products Pricing</vt:lpstr>
      <vt:lpstr>Refined Products Accounting</vt:lpstr>
      <vt:lpstr>Crude Oil &amp; Refined Products  Risk &amp; Profitability</vt:lpstr>
      <vt:lpstr>Pure Trading is Rare</vt:lpstr>
      <vt:lpstr>Crude Marketing Example</vt:lpstr>
      <vt:lpstr>Price Risk vs Volume Risk</vt:lpstr>
      <vt:lpstr>Risk Management</vt:lpstr>
      <vt:lpstr>Forecasting is Key to Risk Management</vt:lpstr>
      <vt:lpstr>US Oil Production Business is Unique</vt:lpstr>
      <vt:lpstr>U.S. Oil Production</vt:lpstr>
      <vt:lpstr>International Oil Production</vt:lpstr>
      <vt:lpstr>US Exports Growth</vt:lpstr>
      <vt:lpstr>US Exports (Continued)</vt:lpstr>
      <vt:lpstr>US Exports (Continued)</vt:lpstr>
      <vt:lpstr>Challenges  for  Crude and Refined Products Businesses</vt:lpstr>
      <vt:lpstr>Current State of Crude Oil Operations</vt:lpstr>
      <vt:lpstr>5 Primary Challenges for Crude Oil</vt:lpstr>
      <vt:lpstr>Validated Point of View with E&amp;P and Crude Marketing</vt:lpstr>
      <vt:lpstr>Additional Validation</vt:lpstr>
      <vt:lpstr>Current State of Refined Products</vt:lpstr>
      <vt:lpstr>Some Primary Challenges for Refined Products</vt:lpstr>
      <vt:lpstr>Point of View for Refined Products</vt:lpstr>
      <vt:lpstr>Selling Allegro </vt:lpstr>
      <vt:lpstr>Customers Look for A Partnership</vt:lpstr>
      <vt:lpstr>Four Primary Allegro Advantages</vt:lpstr>
      <vt:lpstr>Countering Competitors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Ronald</dc:creator>
  <cp:lastModifiedBy>Richard Murphy</cp:lastModifiedBy>
  <cp:revision>854</cp:revision>
  <cp:lastPrinted>2016-10-12T19:48:38Z</cp:lastPrinted>
  <dcterms:created xsi:type="dcterms:W3CDTF">2016-02-23T21:50:25Z</dcterms:created>
  <dcterms:modified xsi:type="dcterms:W3CDTF">2018-07-10T19:25:22Z</dcterms:modified>
</cp:coreProperties>
</file>