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45"/>
  </p:notesMasterIdLst>
  <p:handoutMasterIdLst>
    <p:handoutMasterId r:id="rId46"/>
  </p:handoutMasterIdLst>
  <p:sldIdLst>
    <p:sldId id="256" r:id="rId2"/>
    <p:sldId id="316" r:id="rId3"/>
    <p:sldId id="290" r:id="rId4"/>
    <p:sldId id="311" r:id="rId5"/>
    <p:sldId id="312" r:id="rId6"/>
    <p:sldId id="291" r:id="rId7"/>
    <p:sldId id="333" r:id="rId8"/>
    <p:sldId id="334" r:id="rId9"/>
    <p:sldId id="258" r:id="rId10"/>
    <p:sldId id="259" r:id="rId11"/>
    <p:sldId id="317" r:id="rId12"/>
    <p:sldId id="306" r:id="rId13"/>
    <p:sldId id="308" r:id="rId14"/>
    <p:sldId id="307" r:id="rId15"/>
    <p:sldId id="318" r:id="rId16"/>
    <p:sldId id="294" r:id="rId17"/>
    <p:sldId id="320" r:id="rId18"/>
    <p:sldId id="295" r:id="rId19"/>
    <p:sldId id="301" r:id="rId20"/>
    <p:sldId id="313" r:id="rId21"/>
    <p:sldId id="296" r:id="rId22"/>
    <p:sldId id="281" r:id="rId23"/>
    <p:sldId id="285" r:id="rId24"/>
    <p:sldId id="335" r:id="rId25"/>
    <p:sldId id="279" r:id="rId26"/>
    <p:sldId id="297" r:id="rId27"/>
    <p:sldId id="282" r:id="rId28"/>
    <p:sldId id="278" r:id="rId29"/>
    <p:sldId id="314" r:id="rId30"/>
    <p:sldId id="283" r:id="rId31"/>
    <p:sldId id="327" r:id="rId32"/>
    <p:sldId id="326" r:id="rId33"/>
    <p:sldId id="324" r:id="rId34"/>
    <p:sldId id="325" r:id="rId35"/>
    <p:sldId id="328" r:id="rId36"/>
    <p:sldId id="329" r:id="rId37"/>
    <p:sldId id="330" r:id="rId38"/>
    <p:sldId id="331" r:id="rId39"/>
    <p:sldId id="286" r:id="rId40"/>
    <p:sldId id="322" r:id="rId41"/>
    <p:sldId id="287" r:id="rId42"/>
    <p:sldId id="288" r:id="rId43"/>
    <p:sldId id="332" r:id="rId44"/>
  </p:sldIdLst>
  <p:sldSz cx="9144000" cy="5143500" type="screen16x9"/>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640" userDrawn="1">
          <p15:clr>
            <a:srgbClr val="A4A3A4"/>
          </p15:clr>
        </p15:guide>
        <p15:guide id="2" pos="648" userDrawn="1">
          <p15:clr>
            <a:srgbClr val="A4A3A4"/>
          </p15:clr>
        </p15:guide>
        <p15:guide id="3" orient="horz" pos="792" userDrawn="1">
          <p15:clr>
            <a:srgbClr val="A4A3A4"/>
          </p15:clr>
        </p15:guide>
        <p15:guide id="4" pos="493">
          <p15:clr>
            <a:srgbClr val="A4A3A4"/>
          </p15:clr>
        </p15:guide>
        <p15:guide id="5" orient="horz" pos="2100">
          <p15:clr>
            <a:srgbClr val="A4A3A4"/>
          </p15:clr>
        </p15:guide>
        <p15:guide id="6" orient="horz" pos="25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rriam Kinny" initials="MK"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2B48"/>
    <a:srgbClr val="0D67AD"/>
    <a:srgbClr val="00B8AC"/>
    <a:srgbClr val="57CD2D"/>
    <a:srgbClr val="4F81BD"/>
    <a:srgbClr val="6DD747"/>
    <a:srgbClr val="C63A44"/>
    <a:srgbClr val="D75F23"/>
    <a:srgbClr val="3B7911"/>
    <a:srgbClr val="C237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3694" autoAdjust="0"/>
    <p:restoredTop sz="84307" autoAdjust="0"/>
  </p:normalViewPr>
  <p:slideViewPr>
    <p:cSldViewPr snapToGrid="0">
      <p:cViewPr varScale="1">
        <p:scale>
          <a:sx n="93" d="100"/>
          <a:sy n="93" d="100"/>
        </p:scale>
        <p:origin x="533" y="77"/>
      </p:cViewPr>
      <p:guideLst>
        <p:guide orient="horz" pos="2640"/>
        <p:guide pos="648"/>
        <p:guide orient="horz" pos="792"/>
        <p:guide pos="493"/>
        <p:guide orient="horz" pos="2100"/>
        <p:guide orient="horz" pos="25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36" d="100"/>
        <a:sy n="136" d="100"/>
      </p:scale>
      <p:origin x="0" y="280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38155" cy="464978"/>
          </a:xfrm>
          <a:prstGeom prst="rect">
            <a:avLst/>
          </a:prstGeom>
        </p:spPr>
        <p:txBody>
          <a:bodyPr vert="horz" lIns="90687" tIns="45343" rIns="90687" bIns="45343" rtlCol="0"/>
          <a:lstStyle>
            <a:lvl1pPr algn="l">
              <a:defRPr sz="1200"/>
            </a:lvl1pPr>
          </a:lstStyle>
          <a:p>
            <a:endParaRPr lang="en-US"/>
          </a:p>
        </p:txBody>
      </p:sp>
      <p:sp>
        <p:nvSpPr>
          <p:cNvPr id="3" name="Date Placeholder 2"/>
          <p:cNvSpPr>
            <a:spLocks noGrp="1"/>
          </p:cNvSpPr>
          <p:nvPr>
            <p:ph type="dt" sz="quarter" idx="1"/>
          </p:nvPr>
        </p:nvSpPr>
        <p:spPr>
          <a:xfrm>
            <a:off x="3970673" y="1"/>
            <a:ext cx="3038155" cy="464978"/>
          </a:xfrm>
          <a:prstGeom prst="rect">
            <a:avLst/>
          </a:prstGeom>
        </p:spPr>
        <p:txBody>
          <a:bodyPr vert="horz" lIns="90687" tIns="45343" rIns="90687" bIns="45343" rtlCol="0"/>
          <a:lstStyle>
            <a:lvl1pPr algn="r">
              <a:defRPr sz="1200"/>
            </a:lvl1pPr>
          </a:lstStyle>
          <a:p>
            <a:fld id="{77D432A7-3273-4103-A73B-68B29B63DB52}" type="datetimeFigureOut">
              <a:rPr lang="en-US" smtClean="0"/>
              <a:pPr/>
              <a:t>7/14/2017</a:t>
            </a:fld>
            <a:endParaRPr lang="en-US"/>
          </a:p>
        </p:txBody>
      </p:sp>
      <p:sp>
        <p:nvSpPr>
          <p:cNvPr id="4" name="Footer Placeholder 3"/>
          <p:cNvSpPr>
            <a:spLocks noGrp="1"/>
          </p:cNvSpPr>
          <p:nvPr>
            <p:ph type="ftr" sz="quarter" idx="2"/>
          </p:nvPr>
        </p:nvSpPr>
        <p:spPr>
          <a:xfrm>
            <a:off x="0" y="8829847"/>
            <a:ext cx="3038155" cy="464978"/>
          </a:xfrm>
          <a:prstGeom prst="rect">
            <a:avLst/>
          </a:prstGeom>
        </p:spPr>
        <p:txBody>
          <a:bodyPr vert="horz" lIns="90687" tIns="45343" rIns="90687" bIns="45343" rtlCol="0" anchor="b"/>
          <a:lstStyle>
            <a:lvl1pPr algn="l">
              <a:defRPr sz="1200"/>
            </a:lvl1pPr>
          </a:lstStyle>
          <a:p>
            <a:endParaRPr lang="en-US"/>
          </a:p>
        </p:txBody>
      </p:sp>
      <p:sp>
        <p:nvSpPr>
          <p:cNvPr id="5" name="Slide Number Placeholder 4"/>
          <p:cNvSpPr>
            <a:spLocks noGrp="1"/>
          </p:cNvSpPr>
          <p:nvPr>
            <p:ph type="sldNum" sz="quarter" idx="3"/>
          </p:nvPr>
        </p:nvSpPr>
        <p:spPr>
          <a:xfrm>
            <a:off x="3970673" y="8829847"/>
            <a:ext cx="3038155" cy="464978"/>
          </a:xfrm>
          <a:prstGeom prst="rect">
            <a:avLst/>
          </a:prstGeom>
        </p:spPr>
        <p:txBody>
          <a:bodyPr vert="horz" lIns="90687" tIns="45343" rIns="90687" bIns="45343" rtlCol="0" anchor="b"/>
          <a:lstStyle>
            <a:lvl1pPr algn="r">
              <a:defRPr sz="1200"/>
            </a:lvl1pPr>
          </a:lstStyle>
          <a:p>
            <a:fld id="{A2CE81A1-C023-4F68-9065-AD66D4CD20C0}" type="slidenum">
              <a:rPr lang="en-US" smtClean="0"/>
              <a:pPr/>
              <a:t>‹#›</a:t>
            </a:fld>
            <a:endParaRPr lang="en-US"/>
          </a:p>
        </p:txBody>
      </p:sp>
    </p:spTree>
    <p:extLst>
      <p:ext uri="{BB962C8B-B14F-4D97-AF65-F5344CB8AC3E}">
        <p14:creationId xmlns:p14="http://schemas.microsoft.com/office/powerpoint/2010/main" val="121007990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1" cy="464820"/>
          </a:xfrm>
          <a:prstGeom prst="rect">
            <a:avLst/>
          </a:prstGeom>
        </p:spPr>
        <p:txBody>
          <a:bodyPr vert="horz" lIns="93163" tIns="46581" rIns="93163" bIns="46581" rtlCol="0"/>
          <a:lstStyle>
            <a:lvl1pPr algn="l">
              <a:defRPr sz="1200"/>
            </a:lvl1pPr>
          </a:lstStyle>
          <a:p>
            <a:endParaRPr lang="en-US"/>
          </a:p>
        </p:txBody>
      </p:sp>
      <p:sp>
        <p:nvSpPr>
          <p:cNvPr id="3" name="Date Placeholder 2"/>
          <p:cNvSpPr>
            <a:spLocks noGrp="1"/>
          </p:cNvSpPr>
          <p:nvPr>
            <p:ph type="dt" idx="1"/>
          </p:nvPr>
        </p:nvSpPr>
        <p:spPr>
          <a:xfrm>
            <a:off x="3970938" y="0"/>
            <a:ext cx="3037841" cy="464820"/>
          </a:xfrm>
          <a:prstGeom prst="rect">
            <a:avLst/>
          </a:prstGeom>
        </p:spPr>
        <p:txBody>
          <a:bodyPr vert="horz" lIns="93163" tIns="46581" rIns="93163" bIns="46581" rtlCol="0"/>
          <a:lstStyle>
            <a:lvl1pPr algn="r">
              <a:defRPr sz="1200"/>
            </a:lvl1pPr>
          </a:lstStyle>
          <a:p>
            <a:fld id="{F0183E24-F5D2-D740-A075-B6928F315132}" type="datetimeFigureOut">
              <a:rPr lang="en-US" smtClean="0"/>
              <a:pPr/>
              <a:t>7/14/2017</a:t>
            </a:fld>
            <a:endParaRPr lang="en-US"/>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63" tIns="46581" rIns="93163" bIns="46581"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63" tIns="46581" rIns="93163" bIns="46581"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1" cy="464820"/>
          </a:xfrm>
          <a:prstGeom prst="rect">
            <a:avLst/>
          </a:prstGeom>
        </p:spPr>
        <p:txBody>
          <a:bodyPr vert="horz" lIns="93163" tIns="46581" rIns="93163" bIns="46581"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1" cy="464820"/>
          </a:xfrm>
          <a:prstGeom prst="rect">
            <a:avLst/>
          </a:prstGeom>
        </p:spPr>
        <p:txBody>
          <a:bodyPr vert="horz" lIns="93163" tIns="46581" rIns="93163" bIns="46581" rtlCol="0" anchor="b"/>
          <a:lstStyle>
            <a:lvl1pPr algn="r">
              <a:defRPr sz="1200"/>
            </a:lvl1pPr>
          </a:lstStyle>
          <a:p>
            <a:fld id="{619914AF-5F3B-B745-8189-C64905F09E83}" type="slidenum">
              <a:rPr lang="en-US" smtClean="0"/>
              <a:pPr/>
              <a:t>‹#›</a:t>
            </a:fld>
            <a:endParaRPr lang="en-US"/>
          </a:p>
        </p:txBody>
      </p:sp>
    </p:spTree>
    <p:extLst>
      <p:ext uri="{BB962C8B-B14F-4D97-AF65-F5344CB8AC3E}">
        <p14:creationId xmlns:p14="http://schemas.microsoft.com/office/powerpoint/2010/main" val="518987680"/>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en.wikipedia.org/wiki/Non-profit_organization" TargetMode="External"/><Relationship Id="rId2" Type="http://schemas.openxmlformats.org/officeDocument/2006/relationships/slide" Target="../slides/slide16.xml"/><Relationship Id="rId1" Type="http://schemas.openxmlformats.org/officeDocument/2006/relationships/notesMaster" Target="../notesMasters/notesMaster1.xml"/><Relationship Id="rId6" Type="http://schemas.openxmlformats.org/officeDocument/2006/relationships/hyperlink" Target="https://en.wikipedia.org/wiki/United_States" TargetMode="External"/><Relationship Id="rId5" Type="http://schemas.openxmlformats.org/officeDocument/2006/relationships/hyperlink" Target="https://en.wikipedia.org/wiki/Generally_Accepted_Accounting_Principles_(USA)" TargetMode="External"/><Relationship Id="rId4" Type="http://schemas.openxmlformats.org/officeDocument/2006/relationships/hyperlink" Target="https://en.wikipedia.org/wiki/Financial_Accounting_Standards_Board#cite_note-NYT_2016_apr_26-1" TargetMode="Externa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investopedia.com/terms/a/accounting-principles.asp"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investopedia.com/terms/c/credit.asp" TargetMode="External"/><Relationship Id="rId2" Type="http://schemas.openxmlformats.org/officeDocument/2006/relationships/slide" Target="../slides/slide28.xml"/><Relationship Id="rId1" Type="http://schemas.openxmlformats.org/officeDocument/2006/relationships/notesMaster" Target="../notesMasters/notesMaster1.xml"/><Relationship Id="rId5" Type="http://schemas.openxmlformats.org/officeDocument/2006/relationships/hyperlink" Target="http://www.investopedia.com/terms/f/financial-statements.asp" TargetMode="External"/><Relationship Id="rId4" Type="http://schemas.openxmlformats.org/officeDocument/2006/relationships/hyperlink" Target="http://www.investopedia.com/terms/d/debit.asp" TargetMode="Externa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Say: You’re here</a:t>
            </a:r>
            <a:r>
              <a:rPr lang="en-US" baseline="0" dirty="0" smtClean="0"/>
              <a:t> for 1 of 3 reasons</a:t>
            </a:r>
          </a:p>
          <a:p>
            <a:pPr marL="228600" indent="-228600">
              <a:buFont typeface="+mj-lt"/>
              <a:buAutoNum type="arabicPeriod"/>
            </a:pPr>
            <a:r>
              <a:rPr lang="en-US" baseline="0" dirty="0" smtClean="0"/>
              <a:t>You really want to learn more about accounting</a:t>
            </a:r>
          </a:p>
          <a:p>
            <a:pPr marL="228600" indent="-228600">
              <a:buFont typeface="+mj-lt"/>
              <a:buAutoNum type="arabicPeriod"/>
            </a:pPr>
            <a:r>
              <a:rPr lang="en-US" baseline="0" dirty="0" smtClean="0"/>
              <a:t>You have a </a:t>
            </a:r>
            <a:r>
              <a:rPr lang="en-US" baseline="0" dirty="0" smtClean="0"/>
              <a:t>deep-seated </a:t>
            </a:r>
            <a:r>
              <a:rPr lang="en-US" baseline="0" dirty="0" smtClean="0"/>
              <a:t>desired to change professions or</a:t>
            </a:r>
          </a:p>
          <a:p>
            <a:pPr marL="228600" indent="-228600">
              <a:buFont typeface="+mj-lt"/>
              <a:buAutoNum type="arabicPeriod"/>
            </a:pPr>
            <a:r>
              <a:rPr lang="en-US" baseline="0" dirty="0" smtClean="0"/>
              <a:t>It’s a chance to get training hours in…</a:t>
            </a:r>
          </a:p>
          <a:p>
            <a:pPr marL="228600" indent="-228600">
              <a:buFont typeface="+mj-lt"/>
              <a:buAutoNum type="arabicPeriod"/>
            </a:pPr>
            <a:endParaRPr lang="en-US" baseline="0" dirty="0" smtClean="0"/>
          </a:p>
          <a:p>
            <a:pPr marL="0" indent="0">
              <a:buFont typeface="+mj-lt"/>
              <a:buNone/>
            </a:pPr>
            <a:r>
              <a:rPr lang="en-US" baseline="0" dirty="0" smtClean="0"/>
              <a:t>Regardless – thanks for attending!</a:t>
            </a:r>
          </a:p>
          <a:p>
            <a:endParaRPr lang="en-US" dirty="0"/>
          </a:p>
        </p:txBody>
      </p:sp>
      <p:sp>
        <p:nvSpPr>
          <p:cNvPr id="4" name="Slide Number Placeholder 3"/>
          <p:cNvSpPr>
            <a:spLocks noGrp="1"/>
          </p:cNvSpPr>
          <p:nvPr>
            <p:ph type="sldNum" sz="quarter" idx="10"/>
          </p:nvPr>
        </p:nvSpPr>
        <p:spPr/>
        <p:txBody>
          <a:bodyPr/>
          <a:lstStyle/>
          <a:p>
            <a:fld id="{619914AF-5F3B-B745-8189-C64905F09E83}" type="slidenum">
              <a:rPr lang="en-US" smtClean="0"/>
              <a:pPr/>
              <a:t>2</a:t>
            </a:fld>
            <a:endParaRPr lang="en-US"/>
          </a:p>
        </p:txBody>
      </p:sp>
    </p:spTree>
    <p:extLst>
      <p:ext uri="{BB962C8B-B14F-4D97-AF65-F5344CB8AC3E}">
        <p14:creationId xmlns:p14="http://schemas.microsoft.com/office/powerpoint/2010/main" val="5810977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SAY:   Not only do</a:t>
            </a:r>
            <a:r>
              <a:rPr lang="en-US" baseline="0" dirty="0" smtClean="0"/>
              <a:t> our customers need to track who they owe and who owes them</a:t>
            </a:r>
          </a:p>
          <a:p>
            <a:endParaRPr lang="en-US" baseline="0" dirty="0" smtClean="0"/>
          </a:p>
          <a:p>
            <a:r>
              <a:rPr lang="en-US" baseline="0" dirty="0" smtClean="0"/>
              <a:t>DO:   click</a:t>
            </a:r>
          </a:p>
          <a:p>
            <a:endParaRPr lang="en-US" baseline="0" dirty="0" smtClean="0"/>
          </a:p>
          <a:p>
            <a:r>
              <a:rPr lang="en-US" baseline="0" dirty="0" smtClean="0"/>
              <a:t>SAY:  They want it done right!        WHY?</a:t>
            </a:r>
            <a:endParaRPr lang="en-US" dirty="0"/>
          </a:p>
        </p:txBody>
      </p:sp>
      <p:sp>
        <p:nvSpPr>
          <p:cNvPr id="4" name="Slide Number Placeholder 3"/>
          <p:cNvSpPr>
            <a:spLocks noGrp="1"/>
          </p:cNvSpPr>
          <p:nvPr>
            <p:ph type="sldNum" sz="quarter" idx="10"/>
          </p:nvPr>
        </p:nvSpPr>
        <p:spPr/>
        <p:txBody>
          <a:bodyPr/>
          <a:lstStyle/>
          <a:p>
            <a:fld id="{619914AF-5F3B-B745-8189-C64905F09E83}" type="slidenum">
              <a:rPr lang="en-US" smtClean="0"/>
              <a:pPr/>
              <a:t>11</a:t>
            </a:fld>
            <a:endParaRPr lang="en-US"/>
          </a:p>
        </p:txBody>
      </p:sp>
    </p:spTree>
    <p:extLst>
      <p:ext uri="{BB962C8B-B14F-4D97-AF65-F5344CB8AC3E}">
        <p14:creationId xmlns:p14="http://schemas.microsoft.com/office/powerpoint/2010/main" val="41387333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SAY:  Here’s an example of accounting gone wrong</a:t>
            </a:r>
          </a:p>
          <a:p>
            <a:endParaRPr lang="en-US" dirty="0" smtClean="0"/>
          </a:p>
          <a:p>
            <a:r>
              <a:rPr lang="en-US" dirty="0" smtClean="0"/>
              <a:t>Enron:  Everyone’s </a:t>
            </a:r>
            <a:r>
              <a:rPr lang="en-US" dirty="0" err="1" smtClean="0"/>
              <a:t>posterboy</a:t>
            </a:r>
            <a:r>
              <a:rPr lang="en-US" dirty="0" smtClean="0"/>
              <a:t> of how not to</a:t>
            </a:r>
            <a:r>
              <a:rPr lang="en-US" baseline="0" dirty="0" smtClean="0"/>
              <a:t> due business</a:t>
            </a:r>
          </a:p>
          <a:p>
            <a:endParaRPr lang="en-US" baseline="0" dirty="0" smtClean="0"/>
          </a:p>
          <a:p>
            <a:r>
              <a:rPr lang="en-US" baseline="0" dirty="0" smtClean="0"/>
              <a:t>They </a:t>
            </a:r>
          </a:p>
          <a:p>
            <a:pPr marL="171450" indent="-171450">
              <a:buFont typeface="Arial" panose="020B0604020202020204" pitchFamily="34" charset="0"/>
              <a:buChar char="•"/>
            </a:pPr>
            <a:r>
              <a:rPr lang="en-US" baseline="0" dirty="0" smtClean="0"/>
              <a:t>kept debts off their balance sheets – away from the eyes of investors</a:t>
            </a:r>
          </a:p>
          <a:p>
            <a:pPr marL="171450" indent="-171450">
              <a:buFont typeface="Arial" panose="020B0604020202020204" pitchFamily="34" charset="0"/>
              <a:buChar char="•"/>
            </a:pPr>
            <a:r>
              <a:rPr lang="en-US" baseline="0" dirty="0" smtClean="0"/>
              <a:t>Misstated the value of their portfolio</a:t>
            </a:r>
          </a:p>
          <a:p>
            <a:pPr marL="0" indent="0">
              <a:buFont typeface="Arial" panose="020B0604020202020204" pitchFamily="34" charset="0"/>
              <a:buNone/>
            </a:pPr>
            <a:endParaRPr lang="en-US" baseline="0" dirty="0" smtClean="0"/>
          </a:p>
          <a:p>
            <a:pPr marL="0" indent="0">
              <a:buFont typeface="Arial" panose="020B0604020202020204" pitchFamily="34" charset="0"/>
              <a:buNone/>
            </a:pPr>
            <a:r>
              <a:rPr lang="en-US" baseline="0" dirty="0" smtClean="0"/>
              <a:t>Result</a:t>
            </a:r>
          </a:p>
          <a:p>
            <a:pPr marL="171450" indent="-171450">
              <a:buFont typeface="Arial" panose="020B0604020202020204" pitchFamily="34" charset="0"/>
              <a:buChar char="•"/>
            </a:pPr>
            <a:r>
              <a:rPr lang="en-US" baseline="0" dirty="0" smtClean="0"/>
              <a:t>Thousands lost their retirement </a:t>
            </a:r>
          </a:p>
          <a:p>
            <a:pPr marL="171450" indent="-171450">
              <a:buFont typeface="Arial" panose="020B0604020202020204" pitchFamily="34" charset="0"/>
              <a:buChar char="•"/>
            </a:pPr>
            <a:r>
              <a:rPr lang="en-US" baseline="0" dirty="0" smtClean="0"/>
              <a:t>Many lost their jobs</a:t>
            </a:r>
          </a:p>
          <a:p>
            <a:pPr marL="171450" indent="-171450">
              <a:buFont typeface="Arial" panose="020B0604020202020204" pitchFamily="34" charset="0"/>
              <a:buChar char="•"/>
            </a:pPr>
            <a:r>
              <a:rPr lang="en-US" baseline="0" dirty="0" smtClean="0"/>
              <a:t>A couple of their executives went to jail</a:t>
            </a:r>
          </a:p>
          <a:p>
            <a:pPr marL="171450" indent="-171450">
              <a:buFont typeface="Arial" panose="020B0604020202020204" pitchFamily="34" charset="0"/>
              <a:buChar char="•"/>
            </a:pPr>
            <a:r>
              <a:rPr lang="en-US" baseline="0" dirty="0" smtClean="0"/>
              <a:t>Accounting firm Author </a:t>
            </a:r>
            <a:r>
              <a:rPr lang="en-US" baseline="0" dirty="0" err="1" smtClean="0"/>
              <a:t>Andereson</a:t>
            </a:r>
            <a:r>
              <a:rPr lang="en-US" baseline="0" dirty="0" smtClean="0"/>
              <a:t> imploded</a:t>
            </a:r>
          </a:p>
          <a:p>
            <a:endParaRPr lang="en-US" dirty="0"/>
          </a:p>
        </p:txBody>
      </p:sp>
      <p:sp>
        <p:nvSpPr>
          <p:cNvPr id="4" name="Slide Number Placeholder 3"/>
          <p:cNvSpPr>
            <a:spLocks noGrp="1"/>
          </p:cNvSpPr>
          <p:nvPr>
            <p:ph type="sldNum" sz="quarter" idx="10"/>
          </p:nvPr>
        </p:nvSpPr>
        <p:spPr/>
        <p:txBody>
          <a:bodyPr/>
          <a:lstStyle/>
          <a:p>
            <a:fld id="{619914AF-5F3B-B745-8189-C64905F09E83}" type="slidenum">
              <a:rPr lang="en-US" smtClean="0"/>
              <a:pPr/>
              <a:t>12</a:t>
            </a:fld>
            <a:endParaRPr lang="en-US"/>
          </a:p>
        </p:txBody>
      </p:sp>
    </p:spTree>
    <p:extLst>
      <p:ext uri="{BB962C8B-B14F-4D97-AF65-F5344CB8AC3E}">
        <p14:creationId xmlns:p14="http://schemas.microsoft.com/office/powerpoint/2010/main" val="30117169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Waste Management</a:t>
            </a:r>
          </a:p>
          <a:p>
            <a:endParaRPr lang="en-US" dirty="0" smtClean="0"/>
          </a:p>
          <a:p>
            <a:r>
              <a:rPr lang="en-US" dirty="0" smtClean="0"/>
              <a:t>Reported 1.7 billion in fake earnings</a:t>
            </a:r>
          </a:p>
          <a:p>
            <a:endParaRPr lang="en-US" dirty="0" smtClean="0"/>
          </a:p>
          <a:p>
            <a:r>
              <a:rPr lang="en-US" dirty="0" smtClean="0"/>
              <a:t>Class action lawsuit – almost ½ billion dollars</a:t>
            </a:r>
            <a:endParaRPr lang="en-US" dirty="0"/>
          </a:p>
        </p:txBody>
      </p:sp>
      <p:sp>
        <p:nvSpPr>
          <p:cNvPr id="4" name="Slide Number Placeholder 3"/>
          <p:cNvSpPr>
            <a:spLocks noGrp="1"/>
          </p:cNvSpPr>
          <p:nvPr>
            <p:ph type="sldNum" sz="quarter" idx="10"/>
          </p:nvPr>
        </p:nvSpPr>
        <p:spPr/>
        <p:txBody>
          <a:bodyPr/>
          <a:lstStyle/>
          <a:p>
            <a:fld id="{619914AF-5F3B-B745-8189-C64905F09E83}" type="slidenum">
              <a:rPr lang="en-US" smtClean="0"/>
              <a:pPr/>
              <a:t>13</a:t>
            </a:fld>
            <a:endParaRPr lang="en-US"/>
          </a:p>
        </p:txBody>
      </p:sp>
    </p:spTree>
    <p:extLst>
      <p:ext uri="{BB962C8B-B14F-4D97-AF65-F5344CB8AC3E}">
        <p14:creationId xmlns:p14="http://schemas.microsoft.com/office/powerpoint/2010/main" val="22702798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19914AF-5F3B-B745-8189-C64905F09E83}" type="slidenum">
              <a:rPr lang="en-US" smtClean="0"/>
              <a:pPr/>
              <a:t>14</a:t>
            </a:fld>
            <a:endParaRPr lang="en-US"/>
          </a:p>
        </p:txBody>
      </p:sp>
    </p:spTree>
    <p:extLst>
      <p:ext uri="{BB962C8B-B14F-4D97-AF65-F5344CB8AC3E}">
        <p14:creationId xmlns:p14="http://schemas.microsoft.com/office/powerpoint/2010/main" val="36950203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As a result -legislation passed by many countries</a:t>
            </a:r>
          </a:p>
          <a:p>
            <a:pPr marL="171450" indent="-171450">
              <a:buFont typeface="Arial" panose="020B0604020202020204" pitchFamily="34" charset="0"/>
              <a:buChar char="•"/>
            </a:pPr>
            <a:r>
              <a:rPr lang="en-US" sz="1200" b="1" kern="1200" dirty="0" err="1" smtClean="0">
                <a:solidFill>
                  <a:schemeClr val="tx1"/>
                </a:solidFill>
                <a:effectLst/>
                <a:latin typeface="+mn-lt"/>
                <a:ea typeface="+mn-ea"/>
                <a:cs typeface="+mn-cs"/>
              </a:rPr>
              <a:t>SarbanesOxley</a:t>
            </a:r>
            <a:r>
              <a:rPr lang="en-US" sz="1200" b="1" kern="1200" dirty="0" smtClean="0">
                <a:solidFill>
                  <a:schemeClr val="tx1"/>
                </a:solidFill>
                <a:effectLst/>
                <a:latin typeface="+mn-lt"/>
                <a:ea typeface="+mn-ea"/>
                <a:cs typeface="+mn-cs"/>
              </a:rPr>
              <a:t>(SOX)</a:t>
            </a:r>
            <a:r>
              <a:rPr lang="en-US" sz="1200" kern="1200" baseline="0" dirty="0" smtClean="0">
                <a:solidFill>
                  <a:schemeClr val="tx1"/>
                </a:solidFill>
                <a:effectLst/>
                <a:latin typeface="+mn-lt"/>
                <a:ea typeface="+mn-ea"/>
                <a:cs typeface="+mn-cs"/>
              </a:rPr>
              <a:t> - </a:t>
            </a:r>
            <a:r>
              <a:rPr lang="en-US" sz="1200" kern="1200" dirty="0" smtClean="0">
                <a:solidFill>
                  <a:schemeClr val="tx1"/>
                </a:solidFill>
                <a:effectLst/>
                <a:latin typeface="+mn-lt"/>
                <a:ea typeface="+mn-ea"/>
                <a:cs typeface="+mn-cs"/>
              </a:rPr>
              <a:t>the U.S. Congress to protect shareholders and the general public from accounting errors and fraudulent practices in the enterprise, as well as improve the accuracy of corporate disclosures.</a:t>
            </a:r>
            <a:endParaRPr lang="en-US" dirty="0"/>
          </a:p>
        </p:txBody>
      </p:sp>
      <p:sp>
        <p:nvSpPr>
          <p:cNvPr id="4" name="Slide Number Placeholder 3"/>
          <p:cNvSpPr>
            <a:spLocks noGrp="1"/>
          </p:cNvSpPr>
          <p:nvPr>
            <p:ph type="sldNum" sz="quarter" idx="10"/>
          </p:nvPr>
        </p:nvSpPr>
        <p:spPr/>
        <p:txBody>
          <a:bodyPr/>
          <a:lstStyle/>
          <a:p>
            <a:fld id="{619914AF-5F3B-B745-8189-C64905F09E83}" type="slidenum">
              <a:rPr lang="en-US" smtClean="0"/>
              <a:pPr/>
              <a:t>15</a:t>
            </a:fld>
            <a:endParaRPr lang="en-US"/>
          </a:p>
        </p:txBody>
      </p:sp>
    </p:spTree>
    <p:extLst>
      <p:ext uri="{BB962C8B-B14F-4D97-AF65-F5344CB8AC3E}">
        <p14:creationId xmlns:p14="http://schemas.microsoft.com/office/powerpoint/2010/main" val="20404409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t>
            </a:r>
            <a:r>
              <a:rPr lang="en-US" b="1" dirty="0" smtClean="0"/>
              <a:t>Financial Accounting Standards Board</a:t>
            </a:r>
            <a:r>
              <a:rPr lang="en-US" dirty="0" smtClean="0"/>
              <a:t> (</a:t>
            </a:r>
            <a:r>
              <a:rPr lang="en-US" b="1" dirty="0" smtClean="0"/>
              <a:t>FASB</a:t>
            </a:r>
            <a:r>
              <a:rPr lang="en-US" dirty="0" smtClean="0"/>
              <a:t>) is a private, </a:t>
            </a:r>
            <a:r>
              <a:rPr lang="en-US" dirty="0" smtClean="0">
                <a:hlinkClick r:id="rId3" tooltip="Non-profit organization"/>
              </a:rPr>
              <a:t>non-profit organization</a:t>
            </a:r>
            <a:r>
              <a:rPr lang="en-US" dirty="0" smtClean="0"/>
              <a:t> standard setting body</a:t>
            </a:r>
            <a:r>
              <a:rPr lang="en-US" baseline="30000" dirty="0" smtClean="0">
                <a:hlinkClick r:id="rId4"/>
              </a:rPr>
              <a:t>[1]</a:t>
            </a:r>
            <a:r>
              <a:rPr lang="en-US" dirty="0" smtClean="0"/>
              <a:t> whose primary purpose is to establish and improve </a:t>
            </a:r>
            <a:r>
              <a:rPr lang="en-US" dirty="0" smtClean="0">
                <a:hlinkClick r:id="rId5" tooltip="Generally Accepted Accounting Principles (USA)"/>
              </a:rPr>
              <a:t>generally accepted accounting principles</a:t>
            </a:r>
            <a:r>
              <a:rPr lang="en-US" dirty="0" smtClean="0"/>
              <a:t> (GAAP) within the </a:t>
            </a:r>
            <a:r>
              <a:rPr lang="en-US" dirty="0" smtClean="0">
                <a:hlinkClick r:id="rId6" tooltip="United States"/>
              </a:rPr>
              <a:t>United States</a:t>
            </a:r>
            <a:r>
              <a:rPr lang="en-US" dirty="0" smtClean="0"/>
              <a:t> in the public's interest.</a:t>
            </a:r>
          </a:p>
          <a:p>
            <a:endParaRPr lang="en-US" dirty="0" smtClean="0"/>
          </a:p>
          <a:p>
            <a:r>
              <a:rPr lang="en-US" sz="1200" kern="1200" dirty="0" smtClean="0">
                <a:solidFill>
                  <a:schemeClr val="tx1"/>
                </a:solidFill>
                <a:effectLst/>
                <a:latin typeface="+mn-lt"/>
                <a:ea typeface="+mn-ea"/>
                <a:cs typeface="+mn-cs"/>
              </a:rPr>
              <a:t>What is IFRS? </a:t>
            </a:r>
            <a:r>
              <a:rPr lang="en-US" sz="1200" b="1" kern="1200" dirty="0" smtClean="0">
                <a:solidFill>
                  <a:schemeClr val="tx1"/>
                </a:solidFill>
                <a:effectLst/>
                <a:latin typeface="+mn-lt"/>
                <a:ea typeface="+mn-ea"/>
                <a:cs typeface="+mn-cs"/>
              </a:rPr>
              <a:t>International</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Financial</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Reporting</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Standards</a:t>
            </a:r>
            <a:r>
              <a:rPr lang="en-US" sz="1200" kern="1200" dirty="0" smtClean="0">
                <a:solidFill>
                  <a:schemeClr val="tx1"/>
                </a:solidFill>
                <a:effectLst/>
                <a:latin typeface="+mn-lt"/>
                <a:ea typeface="+mn-ea"/>
                <a:cs typeface="+mn-cs"/>
              </a:rPr>
              <a:t> (IFRS) are a set of accounting </a:t>
            </a:r>
            <a:r>
              <a:rPr lang="en-US" sz="1200" b="1" kern="1200" dirty="0" smtClean="0">
                <a:solidFill>
                  <a:schemeClr val="tx1"/>
                </a:solidFill>
                <a:effectLst/>
                <a:latin typeface="+mn-lt"/>
                <a:ea typeface="+mn-ea"/>
                <a:cs typeface="+mn-cs"/>
              </a:rPr>
              <a:t>standards</a:t>
            </a:r>
            <a:r>
              <a:rPr lang="en-US" sz="1200" kern="1200" dirty="0" smtClean="0">
                <a:solidFill>
                  <a:schemeClr val="tx1"/>
                </a:solidFill>
                <a:effectLst/>
                <a:latin typeface="+mn-lt"/>
                <a:ea typeface="+mn-ea"/>
                <a:cs typeface="+mn-cs"/>
              </a:rPr>
              <a:t> developed by the </a:t>
            </a:r>
            <a:r>
              <a:rPr lang="en-US" sz="1200" b="1" kern="1200" dirty="0" smtClean="0">
                <a:solidFill>
                  <a:schemeClr val="tx1"/>
                </a:solidFill>
                <a:effectLst/>
                <a:latin typeface="+mn-lt"/>
                <a:ea typeface="+mn-ea"/>
                <a:cs typeface="+mn-cs"/>
              </a:rPr>
              <a:t>International</a:t>
            </a:r>
            <a:r>
              <a:rPr lang="en-US" sz="1200" kern="1200" dirty="0" smtClean="0">
                <a:solidFill>
                  <a:schemeClr val="tx1"/>
                </a:solidFill>
                <a:effectLst/>
                <a:latin typeface="+mn-lt"/>
                <a:ea typeface="+mn-ea"/>
                <a:cs typeface="+mn-cs"/>
              </a:rPr>
              <a:t> Accounting </a:t>
            </a:r>
            <a:r>
              <a:rPr lang="en-US" sz="1200" b="1" kern="1200" dirty="0" smtClean="0">
                <a:solidFill>
                  <a:schemeClr val="tx1"/>
                </a:solidFill>
                <a:effectLst/>
                <a:latin typeface="+mn-lt"/>
                <a:ea typeface="+mn-ea"/>
                <a:cs typeface="+mn-cs"/>
              </a:rPr>
              <a:t>Standards</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Board</a:t>
            </a:r>
            <a:r>
              <a:rPr lang="en-US" sz="1200" kern="1200" dirty="0" smtClean="0">
                <a:solidFill>
                  <a:schemeClr val="tx1"/>
                </a:solidFill>
                <a:effectLst/>
                <a:latin typeface="+mn-lt"/>
                <a:ea typeface="+mn-ea"/>
                <a:cs typeface="+mn-cs"/>
              </a:rPr>
              <a:t> (IASB) that is becoming the global standard for the preparation of public company </a:t>
            </a:r>
            <a:r>
              <a:rPr lang="en-US" sz="1200" b="1" kern="1200" dirty="0" smtClean="0">
                <a:solidFill>
                  <a:schemeClr val="tx1"/>
                </a:solidFill>
                <a:effectLst/>
                <a:latin typeface="+mn-lt"/>
                <a:ea typeface="+mn-ea"/>
                <a:cs typeface="+mn-cs"/>
              </a:rPr>
              <a:t>financial</a:t>
            </a:r>
            <a:r>
              <a:rPr lang="en-US" sz="1200" kern="1200" dirty="0" smtClean="0">
                <a:solidFill>
                  <a:schemeClr val="tx1"/>
                </a:solidFill>
                <a:effectLst/>
                <a:latin typeface="+mn-lt"/>
                <a:ea typeface="+mn-ea"/>
                <a:cs typeface="+mn-cs"/>
              </a:rPr>
              <a:t> statements.</a:t>
            </a:r>
            <a:endParaRPr lang="en-US" dirty="0"/>
          </a:p>
        </p:txBody>
      </p:sp>
      <p:sp>
        <p:nvSpPr>
          <p:cNvPr id="4" name="Slide Number Placeholder 3"/>
          <p:cNvSpPr>
            <a:spLocks noGrp="1"/>
          </p:cNvSpPr>
          <p:nvPr>
            <p:ph type="sldNum" sz="quarter" idx="10"/>
          </p:nvPr>
        </p:nvSpPr>
        <p:spPr/>
        <p:txBody>
          <a:bodyPr/>
          <a:lstStyle/>
          <a:p>
            <a:fld id="{619914AF-5F3B-B745-8189-C64905F09E83}" type="slidenum">
              <a:rPr lang="en-US" smtClean="0"/>
              <a:pPr/>
              <a:t>16</a:t>
            </a:fld>
            <a:endParaRPr lang="en-US"/>
          </a:p>
        </p:txBody>
      </p:sp>
    </p:spTree>
    <p:extLst>
      <p:ext uri="{BB962C8B-B14F-4D97-AF65-F5344CB8AC3E}">
        <p14:creationId xmlns:p14="http://schemas.microsoft.com/office/powerpoint/2010/main" val="19456719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smtClean="0"/>
              <a:t>Rules, standards and practices</a:t>
            </a:r>
          </a:p>
          <a:p>
            <a:pPr marL="0" indent="0">
              <a:buFont typeface="Arial" panose="020B0604020202020204" pitchFamily="34" charset="0"/>
              <a:buNone/>
            </a:pPr>
            <a:endParaRPr lang="en-US" sz="1200" u="none" strike="noStrike"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US" sz="1200" u="none" strike="noStrike" kern="1200" dirty="0" smtClean="0">
                <a:solidFill>
                  <a:schemeClr val="tx1"/>
                </a:solidFill>
                <a:effectLst/>
                <a:latin typeface="+mn-lt"/>
                <a:ea typeface="+mn-ea"/>
                <a:cs typeface="+mn-cs"/>
              </a:rPr>
              <a:t>Generally accepted accounting principles (GAAP) are a common set of </a:t>
            </a:r>
            <a:r>
              <a:rPr lang="en-US" sz="1200" u="none" strike="noStrike" kern="1200" dirty="0" smtClean="0">
                <a:solidFill>
                  <a:schemeClr val="tx1"/>
                </a:solidFill>
                <a:effectLst/>
                <a:latin typeface="+mn-lt"/>
                <a:ea typeface="+mn-ea"/>
                <a:cs typeface="+mn-cs"/>
                <a:hlinkClick r:id="rId3"/>
              </a:rPr>
              <a:t>accounting principles</a:t>
            </a:r>
            <a:r>
              <a:rPr lang="en-US" sz="1200" u="none" strike="noStrike" kern="1200" dirty="0" smtClean="0">
                <a:solidFill>
                  <a:schemeClr val="tx1"/>
                </a:solidFill>
                <a:effectLst/>
                <a:latin typeface="+mn-lt"/>
                <a:ea typeface="+mn-ea"/>
                <a:cs typeface="+mn-cs"/>
              </a:rPr>
              <a:t>, standards and procedures that companies must follow when they compile their financial statements. </a:t>
            </a:r>
          </a:p>
          <a:p>
            <a:pPr marL="171450" indent="-171450">
              <a:buFont typeface="Arial" panose="020B0604020202020204" pitchFamily="34" charset="0"/>
              <a:buChar char="•"/>
            </a:pPr>
            <a:r>
              <a:rPr lang="en-US" sz="1200" u="none" strike="noStrike" kern="1200" dirty="0" smtClean="0">
                <a:solidFill>
                  <a:schemeClr val="tx1"/>
                </a:solidFill>
                <a:effectLst/>
                <a:latin typeface="+mn-lt"/>
                <a:ea typeface="+mn-ea"/>
                <a:cs typeface="+mn-cs"/>
              </a:rPr>
              <a:t>GAAP is a combination of authoritative standards (set by policy boards) and the commonly accepted ways of recording and reporting accounting information. </a:t>
            </a:r>
          </a:p>
          <a:p>
            <a:pPr marL="171450" indent="-171450">
              <a:buFont typeface="Arial" panose="020B0604020202020204" pitchFamily="34" charset="0"/>
              <a:buChar char="•"/>
            </a:pPr>
            <a:r>
              <a:rPr lang="en-US" sz="1200" u="none" strike="noStrike" kern="1200" dirty="0" smtClean="0">
                <a:solidFill>
                  <a:schemeClr val="tx1"/>
                </a:solidFill>
                <a:effectLst/>
                <a:latin typeface="+mn-lt"/>
                <a:ea typeface="+mn-ea"/>
                <a:cs typeface="+mn-cs"/>
              </a:rPr>
              <a:t>GAAP improves the clarity of the communication of financial information.</a:t>
            </a:r>
          </a:p>
          <a:p>
            <a:pPr marL="171450" indent="-171450">
              <a:buFont typeface="Arial" panose="020B0604020202020204" pitchFamily="34" charset="0"/>
              <a:buChar char="•"/>
            </a:pPr>
            <a:endParaRPr lang="en-US" sz="1200" u="none" strike="noStrike" kern="1200" dirty="0" smtClean="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smtClean="0"/>
              <a:t>Rules, standards and practices</a:t>
            </a:r>
          </a:p>
          <a:p>
            <a:pPr marL="0" indent="0">
              <a:buFont typeface="Arial" panose="020B0604020202020204" pitchFamily="34" charset="0"/>
              <a:buNone/>
            </a:pPr>
            <a:endParaRPr lang="en-US" sz="1200" u="none" strike="noStrike"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US" sz="1200" u="none" strike="noStrike" kern="1200" dirty="0" smtClean="0">
                <a:solidFill>
                  <a:schemeClr val="tx1"/>
                </a:solidFill>
                <a:effectLst/>
                <a:latin typeface="+mn-lt"/>
                <a:ea typeface="+mn-ea"/>
                <a:cs typeface="+mn-cs"/>
              </a:rPr>
              <a:t>GAAP is focused on the practices of U.S. companies. The Financial Accounting Standards Board (FASB) issues GAAP. The international alternative to GAAP is the International Financial Reporting Standards (IFRS) set by the International Accounting Standards Board (IASB). The IASB and the FASB have been working on the convergence of IFRS and GAAP since 2002. Due to the progress achieved in this partnership, in 2007, the SEC removed the requirement for non-U.S. companies registered in America to reconcile their financial reports with GAAP if their accounts already complied with IFRS. This was a big achievement, because prior to the ruling, non-U.S. companies trading on U.S. exchanges had to provide GAAP-compliant financial statements.</a:t>
            </a:r>
            <a:br>
              <a:rPr lang="en-US" sz="1200" u="none" strike="noStrike" kern="1200" dirty="0" smtClean="0">
                <a:solidFill>
                  <a:schemeClr val="tx1"/>
                </a:solidFill>
                <a:effectLst/>
                <a:latin typeface="+mn-lt"/>
                <a:ea typeface="+mn-ea"/>
                <a:cs typeface="+mn-cs"/>
              </a:rPr>
            </a:br>
            <a:r>
              <a:rPr lang="en-US" sz="1200" u="none" strike="noStrike" kern="1200" dirty="0" smtClean="0">
                <a:solidFill>
                  <a:schemeClr val="tx1"/>
                </a:solidFill>
                <a:effectLst/>
                <a:latin typeface="+mn-lt"/>
                <a:ea typeface="+mn-ea"/>
                <a:cs typeface="+mn-cs"/>
              </a:rPr>
              <a:t/>
            </a:r>
            <a:br>
              <a:rPr lang="en-US" sz="1200" u="none" strike="noStrike" kern="1200" dirty="0" smtClean="0">
                <a:solidFill>
                  <a:schemeClr val="tx1"/>
                </a:solidFill>
                <a:effectLst/>
                <a:latin typeface="+mn-lt"/>
                <a:ea typeface="+mn-ea"/>
                <a:cs typeface="+mn-cs"/>
              </a:rPr>
            </a:br>
            <a:r>
              <a:rPr lang="en-US" sz="1200" u="none" strike="noStrike" kern="1200" dirty="0" smtClean="0">
                <a:solidFill>
                  <a:schemeClr val="tx1"/>
                </a:solidFill>
                <a:effectLst/>
                <a:latin typeface="+mn-lt"/>
                <a:ea typeface="+mn-ea"/>
                <a:cs typeface="+mn-cs"/>
              </a:rPr>
              <a:t/>
            </a:r>
            <a:br>
              <a:rPr lang="en-US" sz="1200" u="none" strike="noStrike" kern="1200" dirty="0" smtClean="0">
                <a:solidFill>
                  <a:schemeClr val="tx1"/>
                </a:solidFill>
                <a:effectLst/>
                <a:latin typeface="+mn-lt"/>
                <a:ea typeface="+mn-ea"/>
                <a:cs typeface="+mn-cs"/>
              </a:rPr>
            </a:br>
            <a:r>
              <a:rPr lang="en-US" sz="1200" u="none" strike="noStrike" kern="1200" dirty="0" smtClean="0">
                <a:solidFill>
                  <a:schemeClr val="tx1"/>
                </a:solidFill>
                <a:effectLst/>
                <a:latin typeface="+mn-lt"/>
                <a:ea typeface="+mn-ea"/>
                <a:cs typeface="+mn-cs"/>
              </a:rPr>
              <a:t/>
            </a:r>
            <a:br>
              <a:rPr lang="en-US" sz="1200" u="none" strike="noStrike" kern="1200" dirty="0" smtClean="0">
                <a:solidFill>
                  <a:schemeClr val="tx1"/>
                </a:solidFill>
                <a:effectLst/>
                <a:latin typeface="+mn-lt"/>
                <a:ea typeface="+mn-ea"/>
                <a:cs typeface="+mn-cs"/>
              </a:rPr>
            </a:br>
            <a:endParaRPr lang="en-US" dirty="0"/>
          </a:p>
        </p:txBody>
      </p:sp>
      <p:sp>
        <p:nvSpPr>
          <p:cNvPr id="4" name="Slide Number Placeholder 3"/>
          <p:cNvSpPr>
            <a:spLocks noGrp="1"/>
          </p:cNvSpPr>
          <p:nvPr>
            <p:ph type="sldNum" sz="quarter" idx="10"/>
          </p:nvPr>
        </p:nvSpPr>
        <p:spPr/>
        <p:txBody>
          <a:bodyPr/>
          <a:lstStyle/>
          <a:p>
            <a:fld id="{619914AF-5F3B-B745-8189-C64905F09E83}" type="slidenum">
              <a:rPr lang="en-US" smtClean="0"/>
              <a:pPr/>
              <a:t>17</a:t>
            </a:fld>
            <a:endParaRPr lang="en-US"/>
          </a:p>
        </p:txBody>
      </p:sp>
    </p:spTree>
    <p:extLst>
      <p:ext uri="{BB962C8B-B14F-4D97-AF65-F5344CB8AC3E}">
        <p14:creationId xmlns:p14="http://schemas.microsoft.com/office/powerpoint/2010/main" val="1881884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1" dirty="0" smtClean="0"/>
              <a:t>Assets</a:t>
            </a:r>
            <a:r>
              <a:rPr lang="en-US" dirty="0" smtClean="0"/>
              <a:t> refer to resources owned and controlled by the entity as a result of past transactions and events, from which future economic benefits are expected to flow to the entity. In simple terms, assets are </a:t>
            </a:r>
            <a:r>
              <a:rPr lang="en-US" i="1" dirty="0" smtClean="0"/>
              <a:t>properties or rights owned by the business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smtClean="0"/>
              <a:t>Liabilities - </a:t>
            </a:r>
            <a:r>
              <a:rPr lang="en-US" sz="1200" i="1" dirty="0" smtClean="0"/>
              <a:t>economic obligations</a:t>
            </a:r>
            <a:r>
              <a:rPr lang="en-US" sz="1200" dirty="0" smtClean="0"/>
              <a:t> of the business </a:t>
            </a:r>
            <a:r>
              <a:rPr lang="en-US" i="1" dirty="0" smtClean="0"/>
              <a:t>s</a:t>
            </a:r>
            <a:r>
              <a:rPr lang="en-US" dirty="0" smtClean="0"/>
              <a:t>. They may be classified as current or non-current.</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smtClean="0"/>
              <a:t>Capital</a:t>
            </a:r>
            <a:r>
              <a:rPr lang="en-US" dirty="0" smtClean="0"/>
              <a:t> - What’s left to the owners after all liabilities are settled.</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619914AF-5F3B-B745-8189-C64905F09E83}" type="slidenum">
              <a:rPr lang="en-US" smtClean="0"/>
              <a:pPr/>
              <a:t>18</a:t>
            </a:fld>
            <a:endParaRPr lang="en-US"/>
          </a:p>
        </p:txBody>
      </p:sp>
    </p:spTree>
    <p:extLst>
      <p:ext uri="{BB962C8B-B14F-4D97-AF65-F5344CB8AC3E}">
        <p14:creationId xmlns:p14="http://schemas.microsoft.com/office/powerpoint/2010/main" val="33671861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 a business is put up, its resources (assets) come from two sources: contributions by owners (capital) and those acquired from creditors or lenders (liabilities).</a:t>
            </a:r>
          </a:p>
          <a:p>
            <a:r>
              <a:rPr lang="en-US" dirty="0" smtClean="0"/>
              <a:t>In other words, all assets initially come from liabilities and owners' contributions.</a:t>
            </a:r>
          </a:p>
          <a:p>
            <a:r>
              <a:rPr lang="en-US" dirty="0" smtClean="0"/>
              <a:t>As business transactions take place, the values of the accounting elements change. </a:t>
            </a:r>
          </a:p>
          <a:p>
            <a:r>
              <a:rPr lang="en-US" dirty="0" smtClean="0"/>
              <a:t>The accounting equation nonetheless always stays in balance.</a:t>
            </a:r>
          </a:p>
          <a:p>
            <a:r>
              <a:rPr lang="en-US" dirty="0" smtClean="0"/>
              <a:t>Every transaction has a two-fold effect. Meaning, at least two accounts are affected.</a:t>
            </a:r>
          </a:p>
          <a:p>
            <a:endParaRPr lang="en-US" dirty="0"/>
          </a:p>
        </p:txBody>
      </p:sp>
      <p:sp>
        <p:nvSpPr>
          <p:cNvPr id="4" name="Slide Number Placeholder 3"/>
          <p:cNvSpPr>
            <a:spLocks noGrp="1"/>
          </p:cNvSpPr>
          <p:nvPr>
            <p:ph type="sldNum" sz="quarter" idx="10"/>
          </p:nvPr>
        </p:nvSpPr>
        <p:spPr/>
        <p:txBody>
          <a:bodyPr/>
          <a:lstStyle/>
          <a:p>
            <a:fld id="{619914AF-5F3B-B745-8189-C64905F09E83}" type="slidenum">
              <a:rPr lang="en-US" smtClean="0"/>
              <a:pPr/>
              <a:t>19</a:t>
            </a:fld>
            <a:endParaRPr lang="en-US"/>
          </a:p>
        </p:txBody>
      </p:sp>
    </p:spTree>
    <p:extLst>
      <p:ext uri="{BB962C8B-B14F-4D97-AF65-F5344CB8AC3E}">
        <p14:creationId xmlns:p14="http://schemas.microsoft.com/office/powerpoint/2010/main" val="29095161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19914AF-5F3B-B745-8189-C64905F09E83}" type="slidenum">
              <a:rPr lang="en-US" smtClean="0"/>
              <a:pPr/>
              <a:t>20</a:t>
            </a:fld>
            <a:endParaRPr lang="en-US"/>
          </a:p>
        </p:txBody>
      </p:sp>
    </p:spTree>
    <p:extLst>
      <p:ext uri="{BB962C8B-B14F-4D97-AF65-F5344CB8AC3E}">
        <p14:creationId xmlns:p14="http://schemas.microsoft.com/office/powerpoint/2010/main" val="14077462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SAY:  Everyone</a:t>
            </a:r>
            <a:r>
              <a:rPr lang="en-US" baseline="0" dirty="0" smtClean="0"/>
              <a:t> has been exposed to accounting  - hopefully you used a register to keep track of your checking account.</a:t>
            </a:r>
          </a:p>
          <a:p>
            <a:r>
              <a:rPr lang="en-US" baseline="0" dirty="0" smtClean="0"/>
              <a:t>Transactions are entered – with a single positive or negative impact to the checking account….with the balance column showing what’s left after the transaction.</a:t>
            </a:r>
          </a:p>
          <a:p>
            <a:pPr marL="171450" indent="-171450">
              <a:buFont typeface="Arial" panose="020B0604020202020204" pitchFamily="34" charset="0"/>
              <a:buChar char="•"/>
            </a:pPr>
            <a:r>
              <a:rPr lang="en-US" dirty="0" smtClean="0"/>
              <a:t>This is called ‘single-entry’ bookkeeping.</a:t>
            </a:r>
          </a:p>
          <a:p>
            <a:pPr marL="171450" indent="-171450">
              <a:buFont typeface="Arial" panose="020B0604020202020204" pitchFamily="34" charset="0"/>
              <a:buChar char="•"/>
            </a:pPr>
            <a:r>
              <a:rPr lang="en-US" dirty="0" smtClean="0"/>
              <a:t>Some small companies may use a </a:t>
            </a:r>
            <a:r>
              <a:rPr lang="en-US" i="1" dirty="0" smtClean="0"/>
              <a:t>cashbook</a:t>
            </a:r>
            <a:r>
              <a:rPr lang="en-US" dirty="0" smtClean="0"/>
              <a:t> to record its cash receipts and disbursements. </a:t>
            </a:r>
          </a:p>
          <a:p>
            <a:pPr marL="171450" indent="-171450">
              <a:buFont typeface="Arial" panose="020B0604020202020204" pitchFamily="34" charset="0"/>
              <a:buChar char="•"/>
            </a:pPr>
            <a:r>
              <a:rPr lang="en-US" dirty="0" smtClean="0"/>
              <a:t>We can easily see the cash balance using this recording method. </a:t>
            </a:r>
          </a:p>
          <a:p>
            <a:pPr marL="171450" indent="-171450">
              <a:buFont typeface="Arial" panose="020B0604020202020204" pitchFamily="34" charset="0"/>
              <a:buChar char="•"/>
            </a:pPr>
            <a:endParaRPr lang="en-US" dirty="0" smtClean="0"/>
          </a:p>
          <a:p>
            <a:pPr marL="0" indent="0">
              <a:buFont typeface="Arial" panose="020B0604020202020204" pitchFamily="34" charset="0"/>
              <a:buNone/>
            </a:pPr>
            <a:r>
              <a:rPr lang="en-US" dirty="0" smtClean="0"/>
              <a:t>However, it will be difficult to determine the balances of</a:t>
            </a:r>
          </a:p>
          <a:p>
            <a:pPr marL="171450" lvl="0" indent="-171450">
              <a:buFont typeface="Arial" panose="020B0604020202020204" pitchFamily="34" charset="0"/>
              <a:buChar char="•"/>
            </a:pPr>
            <a:r>
              <a:rPr lang="en-US" dirty="0" smtClean="0"/>
              <a:t>How much beer is left?</a:t>
            </a:r>
          </a:p>
          <a:p>
            <a:pPr marL="171450" lvl="0" indent="-171450">
              <a:buFont typeface="Arial" panose="020B0604020202020204" pitchFamily="34" charset="0"/>
              <a:buChar char="•"/>
            </a:pPr>
            <a:r>
              <a:rPr lang="en-US" dirty="0" smtClean="0"/>
              <a:t>How</a:t>
            </a:r>
            <a:r>
              <a:rPr lang="en-US" baseline="0" dirty="0" smtClean="0"/>
              <a:t> many pieces of cold pizza do I have left in the refrigerator</a:t>
            </a:r>
          </a:p>
          <a:p>
            <a:pPr marL="171450" lvl="0" indent="-171450">
              <a:buFont typeface="Arial" panose="020B0604020202020204" pitchFamily="34" charset="0"/>
              <a:buChar char="•"/>
            </a:pPr>
            <a:endParaRPr lang="en-US" baseline="0" dirty="0" smtClean="0"/>
          </a:p>
          <a:p>
            <a:pPr marL="0" lvl="0" indent="0">
              <a:buFont typeface="Arial" panose="020B0604020202020204" pitchFamily="34" charset="0"/>
              <a:buNone/>
            </a:pPr>
            <a:r>
              <a:rPr lang="en-US" baseline="0" dirty="0" smtClean="0"/>
              <a:t>To address this, a double-entry accounting system provide</a:t>
            </a:r>
            <a:endParaRPr lang="en-US" dirty="0" smtClean="0"/>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619914AF-5F3B-B745-8189-C64905F09E83}" type="slidenum">
              <a:rPr lang="en-US" smtClean="0"/>
              <a:pPr/>
              <a:t>3</a:t>
            </a:fld>
            <a:endParaRPr lang="en-US"/>
          </a:p>
        </p:txBody>
      </p:sp>
    </p:spTree>
    <p:extLst>
      <p:ext uri="{BB962C8B-B14F-4D97-AF65-F5344CB8AC3E}">
        <p14:creationId xmlns:p14="http://schemas.microsoft.com/office/powerpoint/2010/main" val="3359199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example, "Cash".</a:t>
            </a:r>
          </a:p>
          <a:p>
            <a:r>
              <a:rPr lang="en-US" dirty="0" smtClean="0"/>
              <a:t>Cash is an </a:t>
            </a:r>
            <a:r>
              <a:rPr lang="en-US" i="1" dirty="0" smtClean="0"/>
              <a:t>account</a:t>
            </a:r>
            <a:r>
              <a:rPr lang="en-US" dirty="0" smtClean="0"/>
              <a:t> that stores all transactions that involve cash receipts and cash payments. All cash receipts are recorded as increases in "Cash" and all payments are recorded as deductions in the same account.</a:t>
            </a:r>
          </a:p>
          <a:p>
            <a:r>
              <a:rPr lang="en-US" dirty="0" smtClean="0"/>
              <a:t>Another example, "Building". Suppose a company acquires a building and pays in cash. That transaction would be recorded in the "Building" account for the acquisition of the building and a reduction in the "Cash" account for the payment made.</a:t>
            </a:r>
          </a:p>
          <a:p>
            <a:endParaRPr lang="en-US" dirty="0"/>
          </a:p>
        </p:txBody>
      </p:sp>
      <p:sp>
        <p:nvSpPr>
          <p:cNvPr id="4" name="Slide Number Placeholder 3"/>
          <p:cNvSpPr>
            <a:spLocks noGrp="1"/>
          </p:cNvSpPr>
          <p:nvPr>
            <p:ph type="sldNum" sz="quarter" idx="10"/>
          </p:nvPr>
        </p:nvSpPr>
        <p:spPr/>
        <p:txBody>
          <a:bodyPr/>
          <a:lstStyle/>
          <a:p>
            <a:fld id="{619914AF-5F3B-B745-8189-C64905F09E83}" type="slidenum">
              <a:rPr lang="en-US" smtClean="0"/>
              <a:pPr/>
              <a:t>21</a:t>
            </a:fld>
            <a:endParaRPr lang="en-US"/>
          </a:p>
        </p:txBody>
      </p:sp>
    </p:spTree>
    <p:extLst>
      <p:ext uri="{BB962C8B-B14F-4D97-AF65-F5344CB8AC3E}">
        <p14:creationId xmlns:p14="http://schemas.microsoft.com/office/powerpoint/2010/main" val="28210512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Bookkeeping and accounting are a way of recording business transactions in monetary terms. </a:t>
            </a:r>
          </a:p>
          <a:p>
            <a:pPr marL="171450" indent="-171450">
              <a:buFont typeface="Arial" panose="020B0604020202020204" pitchFamily="34" charset="0"/>
              <a:buChar char="•"/>
            </a:pPr>
            <a:r>
              <a:rPr lang="en-US" dirty="0" smtClean="0"/>
              <a:t>A business transaction is an exchange of financial interests between at least two economic entities that in bookkeeping and accounting are expressed as accounts. </a:t>
            </a:r>
          </a:p>
          <a:p>
            <a:pPr marL="171450" indent="-171450">
              <a:buFont typeface="Arial" panose="020B0604020202020204" pitchFamily="34" charset="0"/>
              <a:buChar char="•"/>
            </a:pPr>
            <a:r>
              <a:rPr lang="en-US" dirty="0" smtClean="0"/>
              <a:t>There are a total of seven different types of accounts that all business transactions can relate to: assets, liabilities, equities, revenue, expenses, gains and losses. </a:t>
            </a:r>
          </a:p>
          <a:p>
            <a:pPr marL="171450" indent="-171450">
              <a:buFont typeface="Arial" panose="020B0604020202020204" pitchFamily="34" charset="0"/>
              <a:buChar char="•"/>
            </a:pPr>
            <a:r>
              <a:rPr lang="en-US" dirty="0" smtClean="0"/>
              <a:t>In essence, bookkeeping and accounting track changes of the amount of money in each of the seven accounts as a company conducts its business activities.</a:t>
            </a:r>
            <a:endParaRPr lang="en-US" dirty="0"/>
          </a:p>
        </p:txBody>
      </p:sp>
      <p:sp>
        <p:nvSpPr>
          <p:cNvPr id="4" name="Slide Number Placeholder 3"/>
          <p:cNvSpPr>
            <a:spLocks noGrp="1"/>
          </p:cNvSpPr>
          <p:nvPr>
            <p:ph type="sldNum" sz="quarter" idx="10"/>
          </p:nvPr>
        </p:nvSpPr>
        <p:spPr/>
        <p:txBody>
          <a:bodyPr/>
          <a:lstStyle/>
          <a:p>
            <a:fld id="{619914AF-5F3B-B745-8189-C64905F09E83}" type="slidenum">
              <a:rPr lang="en-US" smtClean="0"/>
              <a:pPr/>
              <a:t>22</a:t>
            </a:fld>
            <a:endParaRPr lang="en-US"/>
          </a:p>
        </p:txBody>
      </p:sp>
    </p:spTree>
    <p:extLst>
      <p:ext uri="{BB962C8B-B14F-4D97-AF65-F5344CB8AC3E}">
        <p14:creationId xmlns:p14="http://schemas.microsoft.com/office/powerpoint/2010/main" val="33280664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buFont typeface="Arial" panose="020B0604020202020204" pitchFamily="34" charset="0"/>
              <a:buChar char="•"/>
            </a:pPr>
            <a:r>
              <a:rPr lang="en-US" sz="1200" dirty="0" smtClean="0"/>
              <a:t>Each account in the general ledger is usually identified with an account number. </a:t>
            </a:r>
          </a:p>
          <a:p>
            <a:pPr marL="342900" indent="-342900">
              <a:buFont typeface="Arial" panose="020B0604020202020204" pitchFamily="34" charset="0"/>
              <a:buChar char="•"/>
            </a:pPr>
            <a:r>
              <a:rPr lang="en-US" sz="1200" dirty="0" smtClean="0"/>
              <a:t>It is customary to arrange the accounts and their numbers in groups, such as all asset accounts in the 100 series, all liability accounts in the 200 series, and so forth. </a:t>
            </a:r>
          </a:p>
          <a:p>
            <a:pPr marL="342900" indent="-342900">
              <a:buFont typeface="Arial" panose="020B0604020202020204" pitchFamily="34" charset="0"/>
              <a:buChar char="•"/>
            </a:pPr>
            <a:r>
              <a:rPr lang="en-US" sz="1200" dirty="0" smtClean="0"/>
              <a:t>A list of all the accounts in a company's general ledger is called the </a:t>
            </a:r>
            <a:r>
              <a:rPr lang="en-US" sz="1200" b="1" dirty="0" smtClean="0"/>
              <a:t>chart of accounts.</a:t>
            </a:r>
            <a:r>
              <a:rPr lang="en-US" sz="1200" dirty="0" smtClean="0"/>
              <a:t> </a:t>
            </a:r>
          </a:p>
          <a:p>
            <a:endParaRPr lang="en-US" dirty="0"/>
          </a:p>
        </p:txBody>
      </p:sp>
      <p:sp>
        <p:nvSpPr>
          <p:cNvPr id="4" name="Slide Number Placeholder 3"/>
          <p:cNvSpPr>
            <a:spLocks noGrp="1"/>
          </p:cNvSpPr>
          <p:nvPr>
            <p:ph type="sldNum" sz="quarter" idx="10"/>
          </p:nvPr>
        </p:nvSpPr>
        <p:spPr/>
        <p:txBody>
          <a:bodyPr/>
          <a:lstStyle/>
          <a:p>
            <a:fld id="{619914AF-5F3B-B745-8189-C64905F09E83}" type="slidenum">
              <a:rPr lang="en-US" smtClean="0"/>
              <a:pPr/>
              <a:t>23</a:t>
            </a:fld>
            <a:endParaRPr lang="en-US"/>
          </a:p>
        </p:txBody>
      </p:sp>
    </p:spTree>
    <p:extLst>
      <p:ext uri="{BB962C8B-B14F-4D97-AF65-F5344CB8AC3E}">
        <p14:creationId xmlns:p14="http://schemas.microsoft.com/office/powerpoint/2010/main" val="13022428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619914AF-5F3B-B745-8189-C64905F09E83}" type="slidenum">
              <a:rPr lang="en-US" smtClean="0"/>
              <a:pPr/>
              <a:t>24</a:t>
            </a:fld>
            <a:endParaRPr lang="en-US"/>
          </a:p>
        </p:txBody>
      </p:sp>
    </p:spTree>
    <p:extLst>
      <p:ext uri="{BB962C8B-B14F-4D97-AF65-F5344CB8AC3E}">
        <p14:creationId xmlns:p14="http://schemas.microsoft.com/office/powerpoint/2010/main" val="38687036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The double entry accounting system emerged as a result of the industrial revolution. </a:t>
            </a:r>
          </a:p>
          <a:p>
            <a:pPr marL="171450" indent="-171450">
              <a:buFont typeface="Arial" panose="020B0604020202020204" pitchFamily="34" charset="0"/>
              <a:buChar char="•"/>
            </a:pPr>
            <a:r>
              <a:rPr lang="en-US" dirty="0" smtClean="0"/>
              <a:t>Merchants in the olden times recorded transactions in simple lists, similar to what we call today as </a:t>
            </a:r>
            <a:r>
              <a:rPr lang="en-US" i="1" dirty="0" smtClean="0"/>
              <a:t>single entry method</a:t>
            </a:r>
            <a:r>
              <a:rPr lang="en-US" dirty="0" smtClean="0"/>
              <a:t>.</a:t>
            </a:r>
          </a:p>
          <a:p>
            <a:pPr marL="171450" indent="-171450">
              <a:buFont typeface="Arial" panose="020B0604020202020204" pitchFamily="34" charset="0"/>
              <a:buChar char="•"/>
            </a:pPr>
            <a:r>
              <a:rPr lang="en-US" dirty="0" smtClean="0"/>
              <a:t>Through the ages, business became more and more complex, hence, the development of more effective ways to keep track of business transactions.</a:t>
            </a:r>
          </a:p>
          <a:p>
            <a:pPr marL="171450" indent="-171450">
              <a:buFont typeface="Arial" panose="020B0604020202020204" pitchFamily="34" charset="0"/>
              <a:buChar char="•"/>
            </a:pPr>
            <a:r>
              <a:rPr lang="en-US" dirty="0" smtClean="0"/>
              <a:t>Under the double entry bookkeeping system, business transactions are recorded with the premise that each transaction has a two-fold effect – a value received and a value given.</a:t>
            </a:r>
          </a:p>
          <a:p>
            <a:endParaRPr lang="en-US" dirty="0"/>
          </a:p>
        </p:txBody>
      </p:sp>
      <p:sp>
        <p:nvSpPr>
          <p:cNvPr id="4" name="Slide Number Placeholder 3"/>
          <p:cNvSpPr>
            <a:spLocks noGrp="1"/>
          </p:cNvSpPr>
          <p:nvPr>
            <p:ph type="sldNum" sz="quarter" idx="10"/>
          </p:nvPr>
        </p:nvSpPr>
        <p:spPr/>
        <p:txBody>
          <a:bodyPr/>
          <a:lstStyle/>
          <a:p>
            <a:fld id="{619914AF-5F3B-B745-8189-C64905F09E83}" type="slidenum">
              <a:rPr lang="en-US" smtClean="0"/>
              <a:pPr/>
              <a:t>26</a:t>
            </a:fld>
            <a:endParaRPr lang="en-US"/>
          </a:p>
        </p:txBody>
      </p:sp>
    </p:spTree>
    <p:extLst>
      <p:ext uri="{BB962C8B-B14F-4D97-AF65-F5344CB8AC3E}">
        <p14:creationId xmlns:p14="http://schemas.microsoft.com/office/powerpoint/2010/main" val="40361651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The terms "debit" and "credit" in bookkeeping and accounting simply denote an increase or decrease to the balance of a referenced business account. </a:t>
            </a:r>
          </a:p>
          <a:p>
            <a:pPr marL="171450" indent="-171450">
              <a:buFont typeface="Arial" panose="020B0604020202020204" pitchFamily="34" charset="0"/>
              <a:buChar char="•"/>
            </a:pPr>
            <a:r>
              <a:rPr lang="en-US" dirty="0" smtClean="0"/>
              <a:t>Using "debit" and "credit" to record increases or decreases of account balances conforms with the underlying occurrence in business transactions. </a:t>
            </a:r>
          </a:p>
          <a:p>
            <a:pPr marL="171450" indent="-171450">
              <a:buFont typeface="Arial" panose="020B0604020202020204" pitchFamily="34" charset="0"/>
              <a:buChar char="•"/>
            </a:pPr>
            <a:r>
              <a:rPr lang="en-US" dirty="0" smtClean="0"/>
              <a:t>The exchange of financial interests involving two or more business accounts inevitably leads to increases and/or decreases among those accounts. </a:t>
            </a:r>
          </a:p>
        </p:txBody>
      </p:sp>
      <p:sp>
        <p:nvSpPr>
          <p:cNvPr id="4" name="Slide Number Placeholder 3"/>
          <p:cNvSpPr>
            <a:spLocks noGrp="1"/>
          </p:cNvSpPr>
          <p:nvPr>
            <p:ph type="sldNum" sz="quarter" idx="10"/>
          </p:nvPr>
        </p:nvSpPr>
        <p:spPr/>
        <p:txBody>
          <a:bodyPr/>
          <a:lstStyle/>
          <a:p>
            <a:fld id="{619914AF-5F3B-B745-8189-C64905F09E83}" type="slidenum">
              <a:rPr lang="en-US" smtClean="0"/>
              <a:pPr/>
              <a:t>27</a:t>
            </a:fld>
            <a:endParaRPr lang="en-US"/>
          </a:p>
        </p:txBody>
      </p:sp>
    </p:spTree>
    <p:extLst>
      <p:ext uri="{BB962C8B-B14F-4D97-AF65-F5344CB8AC3E}">
        <p14:creationId xmlns:p14="http://schemas.microsoft.com/office/powerpoint/2010/main" val="35870309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In the double-entry system, transactions are recorded in terms of debits and </a:t>
            </a:r>
            <a:r>
              <a:rPr lang="en-US" dirty="0" smtClean="0">
                <a:hlinkClick r:id="rId3"/>
              </a:rPr>
              <a:t>credits</a:t>
            </a:r>
            <a:r>
              <a:rPr lang="en-US" dirty="0" smtClean="0"/>
              <a:t>. </a:t>
            </a:r>
          </a:p>
          <a:p>
            <a:pPr marL="171450" indent="-171450">
              <a:buFont typeface="Arial" panose="020B0604020202020204" pitchFamily="34" charset="0"/>
              <a:buChar char="•"/>
            </a:pPr>
            <a:r>
              <a:rPr lang="en-US" dirty="0" smtClean="0"/>
              <a:t>Since a </a:t>
            </a:r>
            <a:r>
              <a:rPr lang="en-US" dirty="0" smtClean="0">
                <a:hlinkClick r:id="rId4"/>
              </a:rPr>
              <a:t>debit</a:t>
            </a:r>
            <a:r>
              <a:rPr lang="en-US" dirty="0" smtClean="0"/>
              <a:t> in one account will be offset by a credit in another account, the sum of all debits must therefore be exactly equal to the sum of all credits. </a:t>
            </a:r>
          </a:p>
          <a:p>
            <a:pPr marL="171450" indent="-171450">
              <a:buFont typeface="Arial" panose="020B0604020202020204" pitchFamily="34" charset="0"/>
              <a:buChar char="•"/>
            </a:pPr>
            <a:r>
              <a:rPr lang="en-US" dirty="0" smtClean="0"/>
              <a:t>The double-entry system of bookkeeping or accounting makes it easier to prepare accurate </a:t>
            </a:r>
            <a:r>
              <a:rPr lang="en-US" dirty="0" smtClean="0">
                <a:hlinkClick r:id="rId5"/>
              </a:rPr>
              <a:t>financial statements</a:t>
            </a:r>
            <a:r>
              <a:rPr lang="en-US" dirty="0" smtClean="0"/>
              <a:t> directly from the books of account and detect errors.</a:t>
            </a:r>
            <a:endParaRPr lang="en-US" dirty="0"/>
          </a:p>
        </p:txBody>
      </p:sp>
      <p:sp>
        <p:nvSpPr>
          <p:cNvPr id="4" name="Slide Number Placeholder 3"/>
          <p:cNvSpPr>
            <a:spLocks noGrp="1"/>
          </p:cNvSpPr>
          <p:nvPr>
            <p:ph type="sldNum" sz="quarter" idx="10"/>
          </p:nvPr>
        </p:nvSpPr>
        <p:spPr/>
        <p:txBody>
          <a:bodyPr/>
          <a:lstStyle/>
          <a:p>
            <a:fld id="{619914AF-5F3B-B745-8189-C64905F09E83}" type="slidenum">
              <a:rPr lang="en-US" smtClean="0"/>
              <a:pPr/>
              <a:t>28</a:t>
            </a:fld>
            <a:endParaRPr lang="en-US"/>
          </a:p>
        </p:txBody>
      </p:sp>
    </p:spTree>
    <p:extLst>
      <p:ext uri="{BB962C8B-B14F-4D97-AF65-F5344CB8AC3E}">
        <p14:creationId xmlns:p14="http://schemas.microsoft.com/office/powerpoint/2010/main" val="360617231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Rules in bookkeeping and accounting dictate that a debit to the accounts of assets, expenses or losses and a credit to the accounts of liabilities, equities, revenue or gains both increase the balance of each of those accounts. </a:t>
            </a:r>
          </a:p>
          <a:p>
            <a:pPr marL="171450" indent="-171450">
              <a:buFont typeface="Arial" panose="020B0604020202020204" pitchFamily="34" charset="0"/>
              <a:buChar char="•"/>
            </a:pPr>
            <a:r>
              <a:rPr lang="en-US" dirty="0" smtClean="0"/>
              <a:t>A debit decreases the account balance for liabilities, equities, revenue or gains,</a:t>
            </a:r>
          </a:p>
          <a:p>
            <a:pPr marL="171450" indent="-171450">
              <a:buFont typeface="Arial" panose="020B0604020202020204" pitchFamily="34" charset="0"/>
              <a:buChar char="•"/>
            </a:pPr>
            <a:r>
              <a:rPr lang="en-US" dirty="0" smtClean="0"/>
              <a:t>A debit increases the account balances for assets and expenses</a:t>
            </a:r>
          </a:p>
          <a:p>
            <a:pPr marL="171450" indent="-171450">
              <a:buFont typeface="Arial" panose="020B0604020202020204" pitchFamily="34" charset="0"/>
              <a:buChar char="•"/>
            </a:pPr>
            <a:r>
              <a:rPr lang="en-US" dirty="0" smtClean="0"/>
              <a:t>A credit decreases the asset, expense or loss account balances.</a:t>
            </a:r>
          </a:p>
          <a:p>
            <a:pPr marL="171450" indent="-171450">
              <a:buFont typeface="Arial" panose="020B0604020202020204" pitchFamily="34" charset="0"/>
              <a:buChar char="•"/>
            </a:pPr>
            <a:r>
              <a:rPr lang="en-US" dirty="0" smtClean="0"/>
              <a:t>A credit increases</a:t>
            </a:r>
            <a:r>
              <a:rPr lang="en-US" baseline="0" dirty="0" smtClean="0"/>
              <a:t> liability and income account balances</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619914AF-5F3B-B745-8189-C64905F09E83}" type="slidenum">
              <a:rPr lang="en-US" smtClean="0"/>
              <a:pPr/>
              <a:t>29</a:t>
            </a:fld>
            <a:endParaRPr lang="en-US"/>
          </a:p>
        </p:txBody>
      </p:sp>
    </p:spTree>
    <p:extLst>
      <p:ext uri="{BB962C8B-B14F-4D97-AF65-F5344CB8AC3E}">
        <p14:creationId xmlns:p14="http://schemas.microsoft.com/office/powerpoint/2010/main" val="138973578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19914AF-5F3B-B745-8189-C64905F09E83}" type="slidenum">
              <a:rPr lang="en-US" smtClean="0"/>
              <a:pPr/>
              <a:t>30</a:t>
            </a:fld>
            <a:endParaRPr lang="en-US"/>
          </a:p>
        </p:txBody>
      </p:sp>
    </p:spTree>
    <p:extLst>
      <p:ext uri="{BB962C8B-B14F-4D97-AF65-F5344CB8AC3E}">
        <p14:creationId xmlns:p14="http://schemas.microsoft.com/office/powerpoint/2010/main" val="7506524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Most small businesses (with sales of less than $5 million per year) are free to adopt either accounting method.</a:t>
            </a:r>
          </a:p>
          <a:p>
            <a:r>
              <a:rPr lang="en-US" b="1" dirty="0" smtClean="0"/>
              <a:t>When you must use the accrual method.</a:t>
            </a:r>
            <a:r>
              <a:rPr lang="en-US" dirty="0" smtClean="0"/>
              <a:t> You must use the accrual method if:</a:t>
            </a:r>
          </a:p>
          <a:p>
            <a:pPr marL="171450" indent="-171450">
              <a:buFont typeface="Arial" panose="020B0604020202020204" pitchFamily="34" charset="0"/>
              <a:buChar char="•"/>
            </a:pPr>
            <a:r>
              <a:rPr lang="en-US" dirty="0" smtClean="0"/>
              <a:t>your business has sales of more than $5 million per year, or</a:t>
            </a:r>
          </a:p>
          <a:p>
            <a:pPr marL="171450" indent="-171450">
              <a:buFont typeface="Arial" panose="020B0604020202020204" pitchFamily="34" charset="0"/>
              <a:buChar char="•"/>
            </a:pPr>
            <a:r>
              <a:rPr lang="en-US" dirty="0" smtClean="0"/>
              <a:t>your business stocks an inventory of items that you will sell to the public and your gross receipts are over $1 million per year. Inventory includes any merchandise you sell, as well as supplies that will physically become part of an item intended for sale</a:t>
            </a:r>
          </a:p>
          <a:p>
            <a:endParaRPr lang="en-US" dirty="0"/>
          </a:p>
        </p:txBody>
      </p:sp>
      <p:sp>
        <p:nvSpPr>
          <p:cNvPr id="4" name="Slide Number Placeholder 3"/>
          <p:cNvSpPr>
            <a:spLocks noGrp="1"/>
          </p:cNvSpPr>
          <p:nvPr>
            <p:ph type="sldNum" sz="quarter" idx="10"/>
          </p:nvPr>
        </p:nvSpPr>
        <p:spPr/>
        <p:txBody>
          <a:bodyPr/>
          <a:lstStyle/>
          <a:p>
            <a:fld id="{619914AF-5F3B-B745-8189-C64905F09E83}" type="slidenum">
              <a:rPr lang="en-US" smtClean="0"/>
              <a:pPr/>
              <a:t>31</a:t>
            </a:fld>
            <a:endParaRPr lang="en-US"/>
          </a:p>
        </p:txBody>
      </p:sp>
    </p:spTree>
    <p:extLst>
      <p:ext uri="{BB962C8B-B14F-4D97-AF65-F5344CB8AC3E}">
        <p14:creationId xmlns:p14="http://schemas.microsoft.com/office/powerpoint/2010/main" val="7512513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SAY:</a:t>
            </a:r>
            <a:r>
              <a:rPr lang="en-US" baseline="0" dirty="0" smtClean="0"/>
              <a:t>  </a:t>
            </a:r>
            <a:r>
              <a:rPr lang="en-US" dirty="0" smtClean="0"/>
              <a:t>There</a:t>
            </a:r>
            <a:r>
              <a:rPr lang="en-US" baseline="0" dirty="0" smtClean="0"/>
              <a:t> is a dizzying array of buzzwords and jargon in the world of accounting!</a:t>
            </a:r>
          </a:p>
          <a:p>
            <a:endParaRPr lang="en-US" baseline="0" dirty="0" smtClean="0"/>
          </a:p>
          <a:p>
            <a:r>
              <a:rPr lang="en-US" baseline="0" dirty="0" smtClean="0"/>
              <a:t>DO: mouse-click</a:t>
            </a:r>
            <a:endParaRPr lang="en-US" dirty="0"/>
          </a:p>
        </p:txBody>
      </p:sp>
      <p:sp>
        <p:nvSpPr>
          <p:cNvPr id="4" name="Slide Number Placeholder 3"/>
          <p:cNvSpPr>
            <a:spLocks noGrp="1"/>
          </p:cNvSpPr>
          <p:nvPr>
            <p:ph type="sldNum" sz="quarter" idx="10"/>
          </p:nvPr>
        </p:nvSpPr>
        <p:spPr/>
        <p:txBody>
          <a:bodyPr/>
          <a:lstStyle/>
          <a:p>
            <a:fld id="{619914AF-5F3B-B745-8189-C64905F09E83}" type="slidenum">
              <a:rPr lang="en-US" smtClean="0"/>
              <a:pPr/>
              <a:t>4</a:t>
            </a:fld>
            <a:endParaRPr lang="en-US"/>
          </a:p>
        </p:txBody>
      </p:sp>
    </p:spTree>
    <p:extLst>
      <p:ext uri="{BB962C8B-B14F-4D97-AF65-F5344CB8AC3E}">
        <p14:creationId xmlns:p14="http://schemas.microsoft.com/office/powerpoint/2010/main" val="320492583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Cash based systems are great if your income is below one million, and you don't have problems collecting for your products or services.  Well, by that definition alone, many of today's businesses should not even consider the cash based accounting methods.  You might find it odd here, that our government that records income and revenues into the trillions of dollars is still using the cash based method; commonsense dictates that the accrual based method should be used; but of course, commonsense and government do not always go hand in hand.</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And though the cash method provides a more accurate picture of how much actual cash your business has, it may offer a misleading picture of longer-term profitability. Under the cash method, for instance, your books may show one month to be spectacularly profitable, when actually sales have been slow and, by coincidence, a lot of credit customers paid their bills in that month</a:t>
            </a:r>
            <a:endParaRPr lang="en-US" dirty="0"/>
          </a:p>
        </p:txBody>
      </p:sp>
      <p:sp>
        <p:nvSpPr>
          <p:cNvPr id="4" name="Slide Number Placeholder 3"/>
          <p:cNvSpPr>
            <a:spLocks noGrp="1"/>
          </p:cNvSpPr>
          <p:nvPr>
            <p:ph type="sldNum" sz="quarter" idx="10"/>
          </p:nvPr>
        </p:nvSpPr>
        <p:spPr/>
        <p:txBody>
          <a:bodyPr/>
          <a:lstStyle/>
          <a:p>
            <a:fld id="{619914AF-5F3B-B745-8189-C64905F09E83}" type="slidenum">
              <a:rPr lang="en-US" smtClean="0"/>
              <a:pPr/>
              <a:t>32</a:t>
            </a:fld>
            <a:endParaRPr lang="en-US"/>
          </a:p>
        </p:txBody>
      </p:sp>
    </p:spTree>
    <p:extLst>
      <p:ext uri="{BB962C8B-B14F-4D97-AF65-F5344CB8AC3E}">
        <p14:creationId xmlns:p14="http://schemas.microsoft.com/office/powerpoint/2010/main" val="10495703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Same holds true with</a:t>
            </a:r>
            <a:r>
              <a:rPr lang="en-US" baseline="0" dirty="0" smtClean="0"/>
              <a:t> expenses</a:t>
            </a:r>
            <a:endParaRPr lang="en-US" dirty="0"/>
          </a:p>
        </p:txBody>
      </p:sp>
      <p:sp>
        <p:nvSpPr>
          <p:cNvPr id="4" name="Slide Number Placeholder 3"/>
          <p:cNvSpPr>
            <a:spLocks noGrp="1"/>
          </p:cNvSpPr>
          <p:nvPr>
            <p:ph type="sldNum" sz="quarter" idx="10"/>
          </p:nvPr>
        </p:nvSpPr>
        <p:spPr/>
        <p:txBody>
          <a:bodyPr/>
          <a:lstStyle/>
          <a:p>
            <a:fld id="{619914AF-5F3B-B745-8189-C64905F09E83}" type="slidenum">
              <a:rPr lang="en-US" smtClean="0"/>
              <a:pPr/>
              <a:t>34</a:t>
            </a:fld>
            <a:endParaRPr lang="en-US"/>
          </a:p>
        </p:txBody>
      </p:sp>
    </p:spTree>
    <p:extLst>
      <p:ext uri="{BB962C8B-B14F-4D97-AF65-F5344CB8AC3E}">
        <p14:creationId xmlns:p14="http://schemas.microsoft.com/office/powerpoint/2010/main" val="2799478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19914AF-5F3B-B745-8189-C64905F09E83}" type="slidenum">
              <a:rPr lang="en-US" smtClean="0"/>
              <a:pPr/>
              <a:t>38</a:t>
            </a:fld>
            <a:endParaRPr lang="en-US"/>
          </a:p>
        </p:txBody>
      </p:sp>
    </p:spTree>
    <p:extLst>
      <p:ext uri="{BB962C8B-B14F-4D97-AF65-F5344CB8AC3E}">
        <p14:creationId xmlns:p14="http://schemas.microsoft.com/office/powerpoint/2010/main" val="22725478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time period assumption, also known as periodicity assumption, means that the indefinite life of an enterprise is subdivided into time periods (</a:t>
            </a:r>
            <a:r>
              <a:rPr lang="en-US" i="1" dirty="0" smtClean="0"/>
              <a:t>accounting periods</a:t>
            </a:r>
            <a:r>
              <a:rPr lang="en-US" dirty="0" smtClean="0"/>
              <a:t>) which are usually of equal length for the purpose of preparing financial reports on financial position, performance and cash flows.</a:t>
            </a:r>
          </a:p>
          <a:p>
            <a:r>
              <a:rPr lang="en-US" dirty="0" smtClean="0"/>
              <a:t>An accounting period is usually a 12-month period – either </a:t>
            </a:r>
            <a:r>
              <a:rPr lang="en-US" i="1" dirty="0" smtClean="0"/>
              <a:t>calendar</a:t>
            </a:r>
            <a:r>
              <a:rPr lang="en-US" dirty="0" smtClean="0"/>
              <a:t> or </a:t>
            </a:r>
            <a:r>
              <a:rPr lang="en-US" i="1" dirty="0" smtClean="0"/>
              <a:t>fiscal</a:t>
            </a:r>
            <a:r>
              <a:rPr lang="en-US" dirty="0" smtClean="0"/>
              <a:t>.</a:t>
            </a:r>
          </a:p>
          <a:p>
            <a:r>
              <a:rPr lang="en-US" dirty="0" smtClean="0"/>
              <a:t>A calendar year refers to a 12-month period ending December 31. A fiscal year is a 12-month period ending in any day throughout the year, for example, April 1 to March 31 of the following year.</a:t>
            </a:r>
          </a:p>
          <a:p>
            <a:r>
              <a:rPr lang="en-US" dirty="0" smtClean="0"/>
              <a:t>The need for timely reports has led to the preparation of more frequent reports, such as </a:t>
            </a:r>
            <a:r>
              <a:rPr lang="en-US" i="1" dirty="0" smtClean="0"/>
              <a:t>monthly</a:t>
            </a:r>
            <a:r>
              <a:rPr lang="en-US" dirty="0" smtClean="0"/>
              <a:t> or </a:t>
            </a:r>
            <a:r>
              <a:rPr lang="en-US" i="1" dirty="0" smtClean="0"/>
              <a:t>quarterly</a:t>
            </a:r>
            <a:r>
              <a:rPr lang="en-US" dirty="0" smtClean="0"/>
              <a:t> statements.</a:t>
            </a:r>
          </a:p>
          <a:p>
            <a:endParaRPr lang="en-US" dirty="0"/>
          </a:p>
        </p:txBody>
      </p:sp>
      <p:sp>
        <p:nvSpPr>
          <p:cNvPr id="4" name="Slide Number Placeholder 3"/>
          <p:cNvSpPr>
            <a:spLocks noGrp="1"/>
          </p:cNvSpPr>
          <p:nvPr>
            <p:ph type="sldNum" sz="quarter" idx="10"/>
          </p:nvPr>
        </p:nvSpPr>
        <p:spPr/>
        <p:txBody>
          <a:bodyPr/>
          <a:lstStyle/>
          <a:p>
            <a:fld id="{619914AF-5F3B-B745-8189-C64905F09E83}" type="slidenum">
              <a:rPr lang="en-US" smtClean="0"/>
              <a:pPr/>
              <a:t>39</a:t>
            </a:fld>
            <a:endParaRPr lang="en-US"/>
          </a:p>
        </p:txBody>
      </p:sp>
    </p:spTree>
    <p:extLst>
      <p:ext uri="{BB962C8B-B14F-4D97-AF65-F5344CB8AC3E}">
        <p14:creationId xmlns:p14="http://schemas.microsoft.com/office/powerpoint/2010/main" val="396351595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effectLst/>
              </a:rPr>
              <a:t>Financial information is presented in reports called </a:t>
            </a:r>
            <a:r>
              <a:rPr lang="en-US" i="1" dirty="0" smtClean="0">
                <a:effectLst/>
              </a:rPr>
              <a:t>financial statements</a:t>
            </a:r>
            <a:r>
              <a:rPr lang="en-US" dirty="0" smtClean="0">
                <a:effectLst/>
              </a:rPr>
              <a:t>. But before they can be prepared, accountants need to gather information about business transactions, record and collate them to come up with the values to be presented in the reports.</a:t>
            </a:r>
          </a:p>
          <a:p>
            <a:endParaRPr lang="en-US" dirty="0"/>
          </a:p>
        </p:txBody>
      </p:sp>
      <p:sp>
        <p:nvSpPr>
          <p:cNvPr id="4" name="Slide Number Placeholder 3"/>
          <p:cNvSpPr>
            <a:spLocks noGrp="1"/>
          </p:cNvSpPr>
          <p:nvPr>
            <p:ph type="sldNum" sz="quarter" idx="10"/>
          </p:nvPr>
        </p:nvSpPr>
        <p:spPr/>
        <p:txBody>
          <a:bodyPr/>
          <a:lstStyle/>
          <a:p>
            <a:fld id="{619914AF-5F3B-B745-8189-C64905F09E83}" type="slidenum">
              <a:rPr lang="en-US" smtClean="0"/>
              <a:pPr/>
              <a:t>40</a:t>
            </a:fld>
            <a:endParaRPr lang="en-US"/>
          </a:p>
        </p:txBody>
      </p:sp>
    </p:spTree>
    <p:extLst>
      <p:ext uri="{BB962C8B-B14F-4D97-AF65-F5344CB8AC3E}">
        <p14:creationId xmlns:p14="http://schemas.microsoft.com/office/powerpoint/2010/main" val="40605322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19914AF-5F3B-B745-8189-C64905F09E83}" type="slidenum">
              <a:rPr lang="en-US" smtClean="0"/>
              <a:pPr/>
              <a:t>42</a:t>
            </a:fld>
            <a:endParaRPr lang="en-US"/>
          </a:p>
        </p:txBody>
      </p:sp>
    </p:spTree>
    <p:extLst>
      <p:ext uri="{BB962C8B-B14F-4D97-AF65-F5344CB8AC3E}">
        <p14:creationId xmlns:p14="http://schemas.microsoft.com/office/powerpoint/2010/main" val="19784732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SAY:  My goal in this session</a:t>
            </a:r>
            <a:r>
              <a:rPr lang="en-US" baseline="0" dirty="0" smtClean="0"/>
              <a:t> is to back this down to just the key concepts that you should know – especially those that you may hear our customers reference</a:t>
            </a:r>
            <a:endParaRPr lang="en-US" dirty="0"/>
          </a:p>
        </p:txBody>
      </p:sp>
      <p:sp>
        <p:nvSpPr>
          <p:cNvPr id="4" name="Slide Number Placeholder 3"/>
          <p:cNvSpPr>
            <a:spLocks noGrp="1"/>
          </p:cNvSpPr>
          <p:nvPr>
            <p:ph type="sldNum" sz="quarter" idx="10"/>
          </p:nvPr>
        </p:nvSpPr>
        <p:spPr/>
        <p:txBody>
          <a:bodyPr/>
          <a:lstStyle/>
          <a:p>
            <a:fld id="{619914AF-5F3B-B745-8189-C64905F09E83}" type="slidenum">
              <a:rPr lang="en-US" smtClean="0"/>
              <a:pPr/>
              <a:t>5</a:t>
            </a:fld>
            <a:endParaRPr lang="en-US"/>
          </a:p>
        </p:txBody>
      </p:sp>
    </p:spTree>
    <p:extLst>
      <p:ext uri="{BB962C8B-B14F-4D97-AF65-F5344CB8AC3E}">
        <p14:creationId xmlns:p14="http://schemas.microsoft.com/office/powerpoint/2010/main" val="20806684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19914AF-5F3B-B745-8189-C64905F09E83}" type="slidenum">
              <a:rPr lang="en-US" smtClean="0"/>
              <a:pPr/>
              <a:t>6</a:t>
            </a:fld>
            <a:endParaRPr lang="en-US"/>
          </a:p>
        </p:txBody>
      </p:sp>
    </p:spTree>
    <p:extLst>
      <p:ext uri="{BB962C8B-B14F-4D97-AF65-F5344CB8AC3E}">
        <p14:creationId xmlns:p14="http://schemas.microsoft.com/office/powerpoint/2010/main" val="38695812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effectLst/>
              </a:rPr>
              <a:t>Results of operations.</a:t>
            </a:r>
            <a:r>
              <a:rPr lang="en-US" dirty="0" smtClean="0">
                <a:effectLst/>
              </a:rPr>
              <a:t> This pertains to the profit generated by the company for a certain span of time (for a year, for a quarter, for a month, etc.). This is measured by deducting all expenses from all income. The resulting amount is called </a:t>
            </a:r>
            <a:r>
              <a:rPr lang="en-US" i="1" dirty="0" smtClean="0">
                <a:effectLst/>
              </a:rPr>
              <a:t>net income</a:t>
            </a:r>
            <a:r>
              <a:rPr lang="en-US" dirty="0" smtClean="0">
                <a:effectLst/>
              </a:rPr>
              <a:t>.</a:t>
            </a:r>
          </a:p>
          <a:p>
            <a:r>
              <a:rPr lang="en-US" b="1" dirty="0" smtClean="0">
                <a:effectLst/>
              </a:rPr>
              <a:t>Financial position.</a:t>
            </a:r>
            <a:r>
              <a:rPr lang="en-US" dirty="0" smtClean="0">
                <a:effectLst/>
              </a:rPr>
              <a:t> How much resources does the entity currently have? How much does the entity owe third parties? How much is left for the owners after we pay all obligations using our resources? The first question refers to the entity's total </a:t>
            </a:r>
            <a:r>
              <a:rPr lang="en-US" i="1" dirty="0" smtClean="0">
                <a:effectLst/>
              </a:rPr>
              <a:t>assets</a:t>
            </a:r>
            <a:r>
              <a:rPr lang="en-US" dirty="0" smtClean="0">
                <a:effectLst/>
              </a:rPr>
              <a:t>; the second to </a:t>
            </a:r>
            <a:r>
              <a:rPr lang="en-US" i="1" dirty="0" smtClean="0">
                <a:effectLst/>
              </a:rPr>
              <a:t>liabilities,</a:t>
            </a:r>
            <a:r>
              <a:rPr lang="en-US" dirty="0" smtClean="0">
                <a:effectLst/>
              </a:rPr>
              <a:t> and the third to</a:t>
            </a:r>
            <a:r>
              <a:rPr lang="en-US" i="1" dirty="0" smtClean="0">
                <a:effectLst/>
              </a:rPr>
              <a:t> capital</a:t>
            </a:r>
            <a:r>
              <a:rPr lang="en-US" dirty="0" smtClean="0">
                <a:effectLst/>
              </a:rPr>
              <a:t>.</a:t>
            </a:r>
          </a:p>
          <a:p>
            <a:r>
              <a:rPr lang="en-US" b="1" dirty="0" smtClean="0">
                <a:effectLst/>
              </a:rPr>
              <a:t>Solvency and liquidity.</a:t>
            </a:r>
            <a:r>
              <a:rPr lang="en-US" dirty="0" smtClean="0">
                <a:effectLst/>
              </a:rPr>
              <a:t> </a:t>
            </a:r>
            <a:r>
              <a:rPr lang="en-US" i="1" dirty="0" smtClean="0">
                <a:effectLst/>
              </a:rPr>
              <a:t>Solvency</a:t>
            </a:r>
            <a:r>
              <a:rPr lang="en-US" dirty="0" smtClean="0">
                <a:effectLst/>
              </a:rPr>
              <a:t> refers to the entity's ability to pay obligations when they become due. </a:t>
            </a:r>
            <a:r>
              <a:rPr lang="en-US" i="1" dirty="0" smtClean="0">
                <a:effectLst/>
              </a:rPr>
              <a:t>Liquidity</a:t>
            </a:r>
            <a:r>
              <a:rPr lang="en-US" dirty="0" smtClean="0">
                <a:effectLst/>
              </a:rPr>
              <a:t> pertains to its ability to meet </a:t>
            </a:r>
            <a:r>
              <a:rPr lang="en-US" i="1" dirty="0" smtClean="0">
                <a:effectLst/>
              </a:rPr>
              <a:t>short-term</a:t>
            </a:r>
            <a:r>
              <a:rPr lang="en-US" dirty="0" smtClean="0">
                <a:effectLst/>
              </a:rPr>
              <a:t> obligations.</a:t>
            </a:r>
          </a:p>
          <a:p>
            <a:r>
              <a:rPr lang="en-US" b="1" dirty="0" smtClean="0">
                <a:effectLst/>
              </a:rPr>
              <a:t>Cash flows.</a:t>
            </a:r>
            <a:r>
              <a:rPr lang="en-US" dirty="0" smtClean="0">
                <a:effectLst/>
              </a:rPr>
              <a:t> The financial statements also show the inflows and outflows of cash in the different activities of the business (operating, investing, and financing activities).</a:t>
            </a:r>
          </a:p>
          <a:p>
            <a:r>
              <a:rPr lang="en-US" b="1" dirty="0" smtClean="0">
                <a:effectLst/>
              </a:rPr>
              <a:t>Other information.</a:t>
            </a:r>
            <a:r>
              <a:rPr lang="en-US" dirty="0" smtClean="0">
                <a:effectLst/>
              </a:rPr>
              <a:t> The financial statements provide </a:t>
            </a:r>
            <a:r>
              <a:rPr lang="en-US" i="1" dirty="0" smtClean="0">
                <a:effectLst/>
              </a:rPr>
              <a:t>qualitative</a:t>
            </a:r>
            <a:r>
              <a:rPr lang="en-US" dirty="0" smtClean="0">
                <a:effectLst/>
              </a:rPr>
              <a:t>, </a:t>
            </a:r>
            <a:r>
              <a:rPr lang="en-US" i="1" dirty="0" smtClean="0">
                <a:effectLst/>
              </a:rPr>
              <a:t>quantitative</a:t>
            </a:r>
            <a:r>
              <a:rPr lang="en-US" dirty="0" smtClean="0">
                <a:effectLst/>
              </a:rPr>
              <a:t>, and</a:t>
            </a:r>
            <a:r>
              <a:rPr lang="en-US" i="1" dirty="0" smtClean="0">
                <a:effectLst/>
              </a:rPr>
              <a:t> financial</a:t>
            </a:r>
            <a:r>
              <a:rPr lang="en-US" dirty="0" smtClean="0">
                <a:effectLst/>
              </a:rPr>
              <a:t> information. One of the characteristics of the financial statements is </a:t>
            </a:r>
            <a:r>
              <a:rPr lang="en-US" i="1" dirty="0" smtClean="0">
                <a:effectLst/>
              </a:rPr>
              <a:t>relevance</a:t>
            </a:r>
            <a:r>
              <a:rPr lang="en-US" dirty="0" smtClean="0">
                <a:effectLst/>
              </a:rPr>
              <a:t>. Any information that could affect the decisions of users should be included in the financial reports.</a:t>
            </a:r>
          </a:p>
          <a:p>
            <a:endParaRPr lang="en-US" dirty="0"/>
          </a:p>
        </p:txBody>
      </p:sp>
      <p:sp>
        <p:nvSpPr>
          <p:cNvPr id="4" name="Slide Number Placeholder 3"/>
          <p:cNvSpPr>
            <a:spLocks noGrp="1"/>
          </p:cNvSpPr>
          <p:nvPr>
            <p:ph type="sldNum" sz="quarter" idx="10"/>
          </p:nvPr>
        </p:nvSpPr>
        <p:spPr/>
        <p:txBody>
          <a:bodyPr/>
          <a:lstStyle/>
          <a:p>
            <a:fld id="{619914AF-5F3B-B745-8189-C64905F09E83}" type="slidenum">
              <a:rPr lang="en-US" smtClean="0"/>
              <a:pPr/>
              <a:t>7</a:t>
            </a:fld>
            <a:endParaRPr lang="en-US"/>
          </a:p>
        </p:txBody>
      </p:sp>
    </p:spTree>
    <p:extLst>
      <p:ext uri="{BB962C8B-B14F-4D97-AF65-F5344CB8AC3E}">
        <p14:creationId xmlns:p14="http://schemas.microsoft.com/office/powerpoint/2010/main" val="41714882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dirty="0" smtClean="0"/>
              <a:t>Owners and investors</a:t>
            </a:r>
          </a:p>
          <a:p>
            <a:r>
              <a:rPr lang="en-US" dirty="0" smtClean="0"/>
              <a:t>Stockholders of corporations need financial information to help them make decisions on what to do with their investments (shares of stock), i.e. hold, sell, or buy more.</a:t>
            </a:r>
          </a:p>
          <a:p>
            <a:r>
              <a:rPr lang="en-US" dirty="0" smtClean="0"/>
              <a:t>Prospective investors need information to assess the company's potential for success and profitability. In the same way, small business owners need financial information to determine if the business is profitable and whether to continue, improve or drop it.</a:t>
            </a:r>
          </a:p>
          <a:p>
            <a:r>
              <a:rPr lang="en-US" dirty="0" smtClean="0"/>
              <a:t>2. Management</a:t>
            </a:r>
          </a:p>
          <a:p>
            <a:r>
              <a:rPr lang="en-US" dirty="0" smtClean="0"/>
              <a:t>In small businesses, management may include the owners. In huge organizations, however, management is usually made up of hired professionals who are entrusted with the responsibility of operating the business or a part of the business. They act as agents of the owners.</a:t>
            </a:r>
          </a:p>
          <a:p>
            <a:r>
              <a:rPr lang="en-US" dirty="0" smtClean="0"/>
              <a:t>The </a:t>
            </a:r>
            <a:r>
              <a:rPr lang="en-US" i="1" dirty="0" smtClean="0"/>
              <a:t>managers</a:t>
            </a:r>
            <a:r>
              <a:rPr lang="en-US" dirty="0" smtClean="0"/>
              <a:t>, whether owners or hired, regularly face economic decisions – How much supplies will we purchase? Do we have enough cash? How much did we make last year? Did we meet our targets? All those, and many other questions and business decisions, require analysis of accounting information.</a:t>
            </a:r>
          </a:p>
          <a:p>
            <a:r>
              <a:rPr lang="en-US" dirty="0" smtClean="0"/>
              <a:t>3. Lenders</a:t>
            </a:r>
          </a:p>
          <a:p>
            <a:r>
              <a:rPr lang="en-US" dirty="0" smtClean="0"/>
              <a:t>Lenders of funds such as banks and other financial institutions are interested in the company’s ability to pay liabilities upon maturity (</a:t>
            </a:r>
            <a:r>
              <a:rPr lang="en-US" i="1" dirty="0" smtClean="0"/>
              <a:t>solvency</a:t>
            </a:r>
            <a:r>
              <a:rPr lang="en-US" dirty="0" smtClean="0"/>
              <a:t>).</a:t>
            </a:r>
          </a:p>
          <a:p>
            <a:r>
              <a:rPr lang="en-US" dirty="0" smtClean="0"/>
              <a:t>4. Trade creditors or suppliers</a:t>
            </a:r>
          </a:p>
          <a:p>
            <a:r>
              <a:rPr lang="en-US" dirty="0" smtClean="0"/>
              <a:t>Like lenders, trade creditors or suppliers are interested in the company’s ability to pay obligations when they become due. They are nonetheless especially interested in the company's </a:t>
            </a:r>
            <a:r>
              <a:rPr lang="en-US" i="1" dirty="0" smtClean="0"/>
              <a:t>liquidity</a:t>
            </a:r>
            <a:r>
              <a:rPr lang="en-US" dirty="0" smtClean="0"/>
              <a:t> – its ability to pay </a:t>
            </a:r>
            <a:r>
              <a:rPr lang="en-US" i="1" dirty="0" smtClean="0"/>
              <a:t>short-term</a:t>
            </a:r>
            <a:r>
              <a:rPr lang="en-US" dirty="0" smtClean="0"/>
              <a:t> obligations.</a:t>
            </a:r>
          </a:p>
          <a:p>
            <a:r>
              <a:rPr lang="en-US" dirty="0" smtClean="0"/>
              <a:t>5. Government</a:t>
            </a:r>
          </a:p>
          <a:p>
            <a:r>
              <a:rPr lang="en-US" dirty="0" smtClean="0"/>
              <a:t>Governing bodies of the state, especially the tax authorities, are interested in an entity's financial information for taxation and regulatory purposes. Taxes are computed based on the results of operations and other tax bases. In general, the state would like to know how much the taxpayer makes to determine the tax due thereon.</a:t>
            </a:r>
          </a:p>
          <a:p>
            <a:r>
              <a:rPr lang="en-US" dirty="0" smtClean="0"/>
              <a:t>6. Employees</a:t>
            </a:r>
          </a:p>
          <a:p>
            <a:r>
              <a:rPr lang="en-US" dirty="0" smtClean="0"/>
              <a:t>Employees are interested in the company’s profitability and stability. They are after the ability of the company to pay salaries and provide employee benefits. They may also be interested in its financial position and performance to assess company expansion possibilities and career development opportunities.</a:t>
            </a:r>
          </a:p>
          <a:p>
            <a:r>
              <a:rPr lang="en-US" dirty="0" smtClean="0"/>
              <a:t>7. Customers</a:t>
            </a:r>
          </a:p>
          <a:p>
            <a:r>
              <a:rPr lang="en-US" dirty="0" smtClean="0"/>
              <a:t>When there is a long-term involvement or contract between the company and its customers, the customers become interested in the company’s ability to continue its existence and maintain stability of operations. This need is also heightened in cases where the customers depend upon the entity.</a:t>
            </a:r>
          </a:p>
          <a:p>
            <a:r>
              <a:rPr lang="en-US" dirty="0" smtClean="0"/>
              <a:t>For example, a distributor (reseller), the customer in this case, is dependent upon the manufacturing company from which it purchases the items it resells.</a:t>
            </a:r>
          </a:p>
          <a:p>
            <a:r>
              <a:rPr lang="en-US" dirty="0" smtClean="0"/>
              <a:t>8. General Public</a:t>
            </a:r>
          </a:p>
          <a:p>
            <a:r>
              <a:rPr lang="en-US" dirty="0" smtClean="0"/>
              <a:t>Anyone outside the company such as researchers, students, analysts and others are interested in the financial statements of a company for some valid reason.</a:t>
            </a:r>
          </a:p>
          <a:p>
            <a:endParaRPr lang="en-US" dirty="0"/>
          </a:p>
        </p:txBody>
      </p:sp>
      <p:sp>
        <p:nvSpPr>
          <p:cNvPr id="4" name="Slide Number Placeholder 3"/>
          <p:cNvSpPr>
            <a:spLocks noGrp="1"/>
          </p:cNvSpPr>
          <p:nvPr>
            <p:ph type="sldNum" sz="quarter" idx="10"/>
          </p:nvPr>
        </p:nvSpPr>
        <p:spPr/>
        <p:txBody>
          <a:bodyPr/>
          <a:lstStyle/>
          <a:p>
            <a:fld id="{619914AF-5F3B-B745-8189-C64905F09E83}" type="slidenum">
              <a:rPr lang="en-US" smtClean="0"/>
              <a:pPr/>
              <a:t>8</a:t>
            </a:fld>
            <a:endParaRPr lang="en-US"/>
          </a:p>
        </p:txBody>
      </p:sp>
    </p:spTree>
    <p:extLst>
      <p:ext uri="{BB962C8B-B14F-4D97-AF65-F5344CB8AC3E}">
        <p14:creationId xmlns:p14="http://schemas.microsoft.com/office/powerpoint/2010/main" val="10496192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rPr>
              <a:t>ASK:  Why do we (Allegro)</a:t>
            </a:r>
            <a:r>
              <a:rPr lang="en-US" sz="1200" baseline="0" dirty="0" smtClean="0">
                <a:solidFill>
                  <a:schemeClr val="tx1"/>
                </a:solidFill>
              </a:rPr>
              <a:t> care?</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aseline="0" dirty="0" smtClean="0">
                <a:solidFill>
                  <a:schemeClr val="tx1"/>
                </a:solidFill>
              </a:rPr>
              <a:t>DO: click</a:t>
            </a:r>
            <a:endParaRPr lang="en-US" sz="1200" dirty="0" smtClean="0">
              <a:solidFill>
                <a:schemeClr val="tx1"/>
              </a:solidFill>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rPr>
              <a:t>SAY: How can investors invest money in a company if the company’s “books” are incomplete or worse, inaccurate?</a:t>
            </a:r>
          </a:p>
          <a:p>
            <a:r>
              <a:rPr lang="en-US" sz="2400" dirty="0" smtClean="0"/>
              <a:t>Every one of our publicly held customers must accurately report the financials of the company…</a:t>
            </a:r>
          </a:p>
          <a:p>
            <a:pPr marL="714375" lvl="1" indent="-257175">
              <a:buFont typeface="Arial" panose="020B0604020202020204" pitchFamily="34" charset="0"/>
              <a:buChar char="•"/>
            </a:pPr>
            <a:r>
              <a:rPr lang="en-US" sz="2400" dirty="0" smtClean="0">
                <a:solidFill>
                  <a:schemeClr val="tx1"/>
                </a:solidFill>
              </a:rPr>
              <a:t>Monthly</a:t>
            </a:r>
          </a:p>
          <a:p>
            <a:pPr marL="714375" lvl="1" indent="-257175">
              <a:buFont typeface="Arial" panose="020B0604020202020204" pitchFamily="34" charset="0"/>
              <a:buChar char="•"/>
            </a:pPr>
            <a:r>
              <a:rPr lang="en-US" sz="2400" dirty="0" smtClean="0">
                <a:solidFill>
                  <a:schemeClr val="tx1"/>
                </a:solidFill>
              </a:rPr>
              <a:t>Quarterly</a:t>
            </a:r>
          </a:p>
          <a:p>
            <a:pPr marL="714375" lvl="1" indent="-257175">
              <a:buFont typeface="Arial" panose="020B0604020202020204" pitchFamily="34" charset="0"/>
              <a:buChar char="•"/>
            </a:pPr>
            <a:r>
              <a:rPr lang="en-US" sz="2400" dirty="0" smtClean="0">
                <a:solidFill>
                  <a:schemeClr val="tx1"/>
                </a:solidFill>
              </a:rPr>
              <a:t>Annually</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smtClean="0">
              <a:solidFill>
                <a:schemeClr val="tx1"/>
              </a:solidFill>
            </a:endParaRPr>
          </a:p>
          <a:p>
            <a:endParaRPr lang="en-US" dirty="0"/>
          </a:p>
        </p:txBody>
      </p:sp>
      <p:sp>
        <p:nvSpPr>
          <p:cNvPr id="4" name="Slide Number Placeholder 3"/>
          <p:cNvSpPr>
            <a:spLocks noGrp="1"/>
          </p:cNvSpPr>
          <p:nvPr>
            <p:ph type="sldNum" sz="quarter" idx="10"/>
          </p:nvPr>
        </p:nvSpPr>
        <p:spPr/>
        <p:txBody>
          <a:bodyPr/>
          <a:lstStyle/>
          <a:p>
            <a:fld id="{619914AF-5F3B-B745-8189-C64905F09E83}" type="slidenum">
              <a:rPr lang="en-US" smtClean="0"/>
              <a:pPr/>
              <a:t>9</a:t>
            </a:fld>
            <a:endParaRPr lang="en-US"/>
          </a:p>
        </p:txBody>
      </p:sp>
    </p:spTree>
    <p:extLst>
      <p:ext uri="{BB962C8B-B14F-4D97-AF65-F5344CB8AC3E}">
        <p14:creationId xmlns:p14="http://schemas.microsoft.com/office/powerpoint/2010/main" val="39168939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SAY:   our customers are </a:t>
            </a:r>
            <a:r>
              <a:rPr lang="en-US" b="1" dirty="0" smtClean="0"/>
              <a:t>for-profit</a:t>
            </a:r>
            <a:r>
              <a:rPr lang="en-US" dirty="0" smtClean="0"/>
              <a:t> organizations…they want to generate income</a:t>
            </a:r>
          </a:p>
          <a:p>
            <a:r>
              <a:rPr lang="en-US" dirty="0" smtClean="0"/>
              <a:t>SAY:  They BUY and SELL</a:t>
            </a:r>
          </a:p>
          <a:p>
            <a:endParaRPr lang="en-US" dirty="0" smtClean="0"/>
          </a:p>
          <a:p>
            <a:r>
              <a:rPr lang="en-US" dirty="0" smtClean="0"/>
              <a:t>SAY:  As</a:t>
            </a:r>
            <a:r>
              <a:rPr lang="en-US" baseline="0" dirty="0" smtClean="0"/>
              <a:t> a result of buying or selling – they need to receive money or need to pay</a:t>
            </a:r>
          </a:p>
          <a:p>
            <a:r>
              <a:rPr lang="en-US" baseline="0" dirty="0" smtClean="0"/>
              <a:t>SAY:  </a:t>
            </a:r>
            <a:r>
              <a:rPr lang="en-US" dirty="0" smtClean="0"/>
              <a:t>Its this simple….kind-of!</a:t>
            </a:r>
            <a:endParaRPr lang="en-US" dirty="0"/>
          </a:p>
        </p:txBody>
      </p:sp>
      <p:sp>
        <p:nvSpPr>
          <p:cNvPr id="4" name="Slide Number Placeholder 3"/>
          <p:cNvSpPr>
            <a:spLocks noGrp="1"/>
          </p:cNvSpPr>
          <p:nvPr>
            <p:ph type="sldNum" sz="quarter" idx="10"/>
          </p:nvPr>
        </p:nvSpPr>
        <p:spPr/>
        <p:txBody>
          <a:bodyPr/>
          <a:lstStyle/>
          <a:p>
            <a:fld id="{619914AF-5F3B-B745-8189-C64905F09E83}" type="slidenum">
              <a:rPr lang="en-US" smtClean="0"/>
              <a:pPr/>
              <a:t>10</a:t>
            </a:fld>
            <a:endParaRPr lang="en-US"/>
          </a:p>
        </p:txBody>
      </p:sp>
    </p:spTree>
    <p:extLst>
      <p:ext uri="{BB962C8B-B14F-4D97-AF65-F5344CB8AC3E}">
        <p14:creationId xmlns:p14="http://schemas.microsoft.com/office/powerpoint/2010/main" val="291293249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rimary Title Slide - 1">
    <p:spTree>
      <p:nvGrpSpPr>
        <p:cNvPr id="1" name=""/>
        <p:cNvGrpSpPr/>
        <p:nvPr/>
      </p:nvGrpSpPr>
      <p:grpSpPr>
        <a:xfrm>
          <a:off x="0" y="0"/>
          <a:ext cx="0" cy="0"/>
          <a:chOff x="0" y="0"/>
          <a:chExt cx="0" cy="0"/>
        </a:xfrm>
      </p:grpSpPr>
      <p:pic>
        <p:nvPicPr>
          <p:cNvPr id="7" name="Picture 6" descr="A_PPT_2-01.png"/>
          <p:cNvPicPr>
            <a:picLocks noChangeAspect="1"/>
          </p:cNvPicPr>
          <p:nvPr userDrawn="1"/>
        </p:nvPicPr>
        <p:blipFill>
          <a:blip r:embed="rId2"/>
          <a:stretch>
            <a:fillRect/>
          </a:stretch>
        </p:blipFill>
        <p:spPr>
          <a:xfrm>
            <a:off x="0" y="0"/>
            <a:ext cx="9144000" cy="5143500"/>
          </a:xfrm>
          <a:prstGeom prst="rect">
            <a:avLst/>
          </a:prstGeom>
        </p:spPr>
      </p:pic>
      <p:sp>
        <p:nvSpPr>
          <p:cNvPr id="2" name="Title 1"/>
          <p:cNvSpPr>
            <a:spLocks noGrp="1"/>
          </p:cNvSpPr>
          <p:nvPr>
            <p:ph type="ctrTitle" hasCustomPrompt="1"/>
          </p:nvPr>
        </p:nvSpPr>
        <p:spPr>
          <a:xfrm>
            <a:off x="685800" y="495301"/>
            <a:ext cx="7772400" cy="533400"/>
          </a:xfrm>
        </p:spPr>
        <p:txBody>
          <a:bodyPr anchor="t">
            <a:noAutofit/>
          </a:bodyPr>
          <a:lstStyle>
            <a:lvl1pPr>
              <a:defRPr>
                <a:solidFill>
                  <a:schemeClr val="bg1"/>
                </a:solidFill>
              </a:defRPr>
            </a:lvl1pPr>
          </a:lstStyle>
          <a:p>
            <a:r>
              <a:rPr lang="en-US" dirty="0" smtClean="0"/>
              <a:t>Insert Title Here</a:t>
            </a:r>
            <a:endParaRPr lang="en-US" dirty="0"/>
          </a:p>
        </p:txBody>
      </p:sp>
      <p:sp>
        <p:nvSpPr>
          <p:cNvPr id="3" name="Subtitle 2"/>
          <p:cNvSpPr>
            <a:spLocks noGrp="1"/>
          </p:cNvSpPr>
          <p:nvPr>
            <p:ph type="subTitle" idx="1"/>
          </p:nvPr>
        </p:nvSpPr>
        <p:spPr>
          <a:xfrm>
            <a:off x="685800" y="1028701"/>
            <a:ext cx="7772400" cy="400049"/>
          </a:xfrm>
        </p:spPr>
        <p:txBody>
          <a:bodyPr>
            <a:noAutofit/>
          </a:bodyPr>
          <a:lstStyle>
            <a:lvl1pPr marL="0" indent="0" algn="l">
              <a:buNone/>
              <a:defRPr sz="2100">
                <a:solidFill>
                  <a:srgbClr val="AFD4D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13" name="Text Placeholder 2"/>
          <p:cNvSpPr>
            <a:spLocks noGrp="1"/>
          </p:cNvSpPr>
          <p:nvPr>
            <p:ph idx="13" hasCustomPrompt="1"/>
          </p:nvPr>
        </p:nvSpPr>
        <p:spPr>
          <a:xfrm>
            <a:off x="685800" y="2286001"/>
            <a:ext cx="1752600" cy="457199"/>
          </a:xfrm>
          <a:prstGeom prst="rect">
            <a:avLst/>
          </a:prstGeom>
        </p:spPr>
        <p:txBody>
          <a:bodyPr vert="horz" lIns="91440" tIns="45720" rIns="91440" bIns="45720" rtlCol="0">
            <a:noAutofit/>
          </a:bodyPr>
          <a:lstStyle>
            <a:lvl1pPr>
              <a:defRPr sz="1400" b="0">
                <a:solidFill>
                  <a:srgbClr val="61A2BC"/>
                </a:solidFill>
                <a:latin typeface="Lucida Grande"/>
                <a:cs typeface="Lucida Grande"/>
              </a:defRPr>
            </a:lvl1pPr>
          </a:lstStyle>
          <a:p>
            <a:pPr lvl="0"/>
            <a:r>
              <a:rPr lang="en-US" dirty="0" smtClean="0"/>
              <a:t>Date</a:t>
            </a:r>
            <a:endParaRPr lang="en-US" dirty="0"/>
          </a:p>
        </p:txBody>
      </p:sp>
      <p:pic>
        <p:nvPicPr>
          <p:cNvPr id="8" name="Picture 7" descr="Allegro_PPT_1-Blank-17.png"/>
          <p:cNvPicPr>
            <a:picLocks/>
          </p:cNvPicPr>
          <p:nvPr userDrawn="1"/>
        </p:nvPicPr>
        <p:blipFill>
          <a:blip r:embed="rId3"/>
          <a:srcRect r="74802" b="79894"/>
          <a:stretch>
            <a:fillRect/>
          </a:stretch>
        </p:blipFill>
        <p:spPr>
          <a:xfrm>
            <a:off x="6134976" y="3440317"/>
            <a:ext cx="2846062" cy="1703184"/>
          </a:xfrm>
          <a:prstGeom prst="rect">
            <a:avLst/>
          </a:prstGeom>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pic>
        <p:nvPicPr>
          <p:cNvPr id="7" name="Picture 6" descr="A_PPT_2-01.png"/>
          <p:cNvPicPr>
            <a:picLocks noChangeAspect="1"/>
          </p:cNvPicPr>
          <p:nvPr userDrawn="1"/>
        </p:nvPicPr>
        <p:blipFill>
          <a:blip r:embed="rId2"/>
          <a:stretch>
            <a:fillRect/>
          </a:stretch>
        </p:blipFill>
        <p:spPr>
          <a:xfrm>
            <a:off x="0" y="0"/>
            <a:ext cx="9144000" cy="5143500"/>
          </a:xfrm>
          <a:prstGeom prst="rect">
            <a:avLst/>
          </a:prstGeom>
        </p:spPr>
      </p:pic>
      <p:sp>
        <p:nvSpPr>
          <p:cNvPr id="2" name="Title 1"/>
          <p:cNvSpPr>
            <a:spLocks noGrp="1"/>
          </p:cNvSpPr>
          <p:nvPr>
            <p:ph type="ctrTitle" hasCustomPrompt="1"/>
          </p:nvPr>
        </p:nvSpPr>
        <p:spPr>
          <a:xfrm>
            <a:off x="685800" y="2196194"/>
            <a:ext cx="7772400" cy="533400"/>
          </a:xfrm>
        </p:spPr>
        <p:txBody>
          <a:bodyPr anchor="t">
            <a:noAutofit/>
          </a:bodyPr>
          <a:lstStyle>
            <a:lvl1pPr algn="r">
              <a:defRPr>
                <a:solidFill>
                  <a:schemeClr val="bg1"/>
                </a:solidFill>
              </a:defRPr>
            </a:lvl1pPr>
          </a:lstStyle>
          <a:p>
            <a:r>
              <a:rPr lang="en-US" dirty="0" smtClean="0"/>
              <a:t>Insert Title Here</a:t>
            </a:r>
            <a:endParaRPr lang="en-US" dirty="0"/>
          </a:p>
        </p:txBody>
      </p:sp>
      <p:sp>
        <p:nvSpPr>
          <p:cNvPr id="3" name="Subtitle 2"/>
          <p:cNvSpPr>
            <a:spLocks noGrp="1"/>
          </p:cNvSpPr>
          <p:nvPr>
            <p:ph type="subTitle" idx="1"/>
          </p:nvPr>
        </p:nvSpPr>
        <p:spPr>
          <a:xfrm>
            <a:off x="685800" y="2729594"/>
            <a:ext cx="7772400" cy="400049"/>
          </a:xfrm>
        </p:spPr>
        <p:txBody>
          <a:bodyPr>
            <a:no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13" name="Text Placeholder 2"/>
          <p:cNvSpPr>
            <a:spLocks noGrp="1"/>
          </p:cNvSpPr>
          <p:nvPr>
            <p:ph idx="13" hasCustomPrompt="1"/>
          </p:nvPr>
        </p:nvSpPr>
        <p:spPr>
          <a:xfrm>
            <a:off x="6705600" y="4313464"/>
            <a:ext cx="1752600" cy="457199"/>
          </a:xfrm>
          <a:prstGeom prst="rect">
            <a:avLst/>
          </a:prstGeom>
        </p:spPr>
        <p:txBody>
          <a:bodyPr vert="horz" lIns="91440" tIns="45720" rIns="91440" bIns="45720" rtlCol="0">
            <a:noAutofit/>
          </a:bodyPr>
          <a:lstStyle>
            <a:lvl1pPr algn="r">
              <a:defRPr sz="1400" b="0">
                <a:solidFill>
                  <a:srgbClr val="61A2BC"/>
                </a:solidFill>
                <a:latin typeface="Lucida Grande"/>
                <a:cs typeface="Lucida Grande"/>
              </a:defRPr>
            </a:lvl1pPr>
          </a:lstStyle>
          <a:p>
            <a:pPr lvl="0"/>
            <a:r>
              <a:rPr lang="en-US" dirty="0" smtClean="0"/>
              <a:t>Date</a:t>
            </a:r>
            <a:endParaRPr lang="en-US" dirty="0"/>
          </a:p>
        </p:txBody>
      </p:sp>
      <p:pic>
        <p:nvPicPr>
          <p:cNvPr id="8" name="Picture 7" descr="Allegro_PPT_1-Blank-17.png"/>
          <p:cNvPicPr>
            <a:picLocks/>
          </p:cNvPicPr>
          <p:nvPr userDrawn="1"/>
        </p:nvPicPr>
        <p:blipFill>
          <a:blip r:embed="rId3"/>
          <a:srcRect r="74802" b="79894"/>
          <a:stretch>
            <a:fillRect/>
          </a:stretch>
        </p:blipFill>
        <p:spPr>
          <a:xfrm>
            <a:off x="0" y="-147677"/>
            <a:ext cx="2299579" cy="1376149"/>
          </a:xfrm>
          <a:prstGeom prst="rect">
            <a:avLst/>
          </a:prstGeom>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 3">
    <p:spTree>
      <p:nvGrpSpPr>
        <p:cNvPr id="1" name=""/>
        <p:cNvGrpSpPr/>
        <p:nvPr/>
      </p:nvGrpSpPr>
      <p:grpSpPr>
        <a:xfrm>
          <a:off x="0" y="0"/>
          <a:ext cx="0" cy="0"/>
          <a:chOff x="0" y="0"/>
          <a:chExt cx="0" cy="0"/>
        </a:xfrm>
      </p:grpSpPr>
      <p:sp>
        <p:nvSpPr>
          <p:cNvPr id="4" name="Rectangle 3"/>
          <p:cNvSpPr/>
          <p:nvPr userDrawn="1"/>
        </p:nvSpPr>
        <p:spPr>
          <a:xfrm>
            <a:off x="4563762" y="1746422"/>
            <a:ext cx="4580238" cy="339707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descr="A_PPT_2-01.png"/>
          <p:cNvPicPr>
            <a:picLocks noChangeAspect="1"/>
          </p:cNvPicPr>
          <p:nvPr userDrawn="1"/>
        </p:nvPicPr>
        <p:blipFill>
          <a:blip r:embed="rId2"/>
          <a:stretch>
            <a:fillRect/>
          </a:stretch>
        </p:blipFill>
        <p:spPr>
          <a:xfrm>
            <a:off x="0" y="0"/>
            <a:ext cx="9144000" cy="5143500"/>
          </a:xfrm>
          <a:prstGeom prst="rect">
            <a:avLst/>
          </a:prstGeom>
        </p:spPr>
      </p:pic>
      <p:sp>
        <p:nvSpPr>
          <p:cNvPr id="2" name="Title 1"/>
          <p:cNvSpPr>
            <a:spLocks noGrp="1"/>
          </p:cNvSpPr>
          <p:nvPr>
            <p:ph type="ctrTitle" hasCustomPrompt="1"/>
          </p:nvPr>
        </p:nvSpPr>
        <p:spPr>
          <a:xfrm>
            <a:off x="685800" y="2196194"/>
            <a:ext cx="7772400" cy="533400"/>
          </a:xfrm>
        </p:spPr>
        <p:txBody>
          <a:bodyPr anchor="t">
            <a:noAutofit/>
          </a:bodyPr>
          <a:lstStyle>
            <a:lvl1pPr algn="r">
              <a:defRPr>
                <a:solidFill>
                  <a:schemeClr val="tx2"/>
                </a:solidFill>
              </a:defRPr>
            </a:lvl1pPr>
          </a:lstStyle>
          <a:p>
            <a:r>
              <a:rPr lang="en-US" dirty="0" smtClean="0"/>
              <a:t>Insert Title Here</a:t>
            </a:r>
            <a:endParaRPr lang="en-US" dirty="0"/>
          </a:p>
        </p:txBody>
      </p:sp>
      <p:sp>
        <p:nvSpPr>
          <p:cNvPr id="3" name="Subtitle 2"/>
          <p:cNvSpPr>
            <a:spLocks noGrp="1"/>
          </p:cNvSpPr>
          <p:nvPr>
            <p:ph type="subTitle" idx="1"/>
          </p:nvPr>
        </p:nvSpPr>
        <p:spPr>
          <a:xfrm>
            <a:off x="685800" y="2729594"/>
            <a:ext cx="7772400" cy="400049"/>
          </a:xfrm>
        </p:spPr>
        <p:txBody>
          <a:bodyPr>
            <a:no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13" name="Text Placeholder 2"/>
          <p:cNvSpPr>
            <a:spLocks noGrp="1"/>
          </p:cNvSpPr>
          <p:nvPr>
            <p:ph idx="13" hasCustomPrompt="1"/>
          </p:nvPr>
        </p:nvSpPr>
        <p:spPr>
          <a:xfrm>
            <a:off x="6705600" y="4313464"/>
            <a:ext cx="1752600" cy="457199"/>
          </a:xfrm>
          <a:prstGeom prst="rect">
            <a:avLst/>
          </a:prstGeom>
        </p:spPr>
        <p:txBody>
          <a:bodyPr vert="horz" lIns="91440" tIns="45720" rIns="91440" bIns="45720" rtlCol="0">
            <a:noAutofit/>
          </a:bodyPr>
          <a:lstStyle>
            <a:lvl1pPr algn="r">
              <a:defRPr sz="1400" b="0">
                <a:solidFill>
                  <a:srgbClr val="61A2BC"/>
                </a:solidFill>
                <a:latin typeface="Lucida Grande"/>
                <a:cs typeface="Lucida Grande"/>
              </a:defRPr>
            </a:lvl1pPr>
          </a:lstStyle>
          <a:p>
            <a:pPr lvl="0"/>
            <a:r>
              <a:rPr lang="en-US" dirty="0" smtClean="0"/>
              <a:t>Date</a:t>
            </a:r>
            <a:endParaRPr lang="en-US" dirty="0"/>
          </a:p>
        </p:txBody>
      </p:sp>
      <p:pic>
        <p:nvPicPr>
          <p:cNvPr id="10" name="Picture 9" descr="Allegro_PPT_1-Blank-17.png"/>
          <p:cNvPicPr>
            <a:picLocks/>
          </p:cNvPicPr>
          <p:nvPr userDrawn="1"/>
        </p:nvPicPr>
        <p:blipFill>
          <a:blip r:embed="rId3"/>
          <a:srcRect r="74802" b="79894"/>
          <a:stretch>
            <a:fillRect/>
          </a:stretch>
        </p:blipFill>
        <p:spPr>
          <a:xfrm>
            <a:off x="0" y="-147677"/>
            <a:ext cx="2299579" cy="1376149"/>
          </a:xfrm>
          <a:prstGeom prst="rect">
            <a:avLst/>
          </a:prstGeom>
        </p:spPr>
      </p:pic>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 No Log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vider 1">
    <p:spTree>
      <p:nvGrpSpPr>
        <p:cNvPr id="1" name=""/>
        <p:cNvGrpSpPr/>
        <p:nvPr/>
      </p:nvGrpSpPr>
      <p:grpSpPr>
        <a:xfrm>
          <a:off x="0" y="0"/>
          <a:ext cx="0" cy="0"/>
          <a:chOff x="0" y="0"/>
          <a:chExt cx="0" cy="0"/>
        </a:xfrm>
      </p:grpSpPr>
      <p:pic>
        <p:nvPicPr>
          <p:cNvPr id="7" name="Picture 6" descr="A_PPT_2-08.png"/>
          <p:cNvPicPr>
            <a:picLocks noChangeAspect="1"/>
          </p:cNvPicPr>
          <p:nvPr userDrawn="1"/>
        </p:nvPicPr>
        <p:blipFill>
          <a:blip r:embed="rId2"/>
          <a:stretch>
            <a:fillRect/>
          </a:stretch>
        </p:blipFill>
        <p:spPr>
          <a:xfrm>
            <a:off x="0" y="0"/>
            <a:ext cx="9144000" cy="5143500"/>
          </a:xfrm>
          <a:prstGeom prst="rect">
            <a:avLst/>
          </a:prstGeom>
        </p:spPr>
      </p:pic>
      <p:sp>
        <p:nvSpPr>
          <p:cNvPr id="2" name="Title 1"/>
          <p:cNvSpPr>
            <a:spLocks noGrp="1"/>
          </p:cNvSpPr>
          <p:nvPr>
            <p:ph type="title" hasCustomPrompt="1"/>
          </p:nvPr>
        </p:nvSpPr>
        <p:spPr>
          <a:xfrm>
            <a:off x="722313" y="1539310"/>
            <a:ext cx="7772400" cy="1021556"/>
          </a:xfrm>
        </p:spPr>
        <p:txBody>
          <a:bodyPr anchor="b"/>
          <a:lstStyle>
            <a:lvl1pPr algn="l">
              <a:defRPr sz="4000" b="1" cap="none">
                <a:solidFill>
                  <a:schemeClr val="bg1"/>
                </a:solidFill>
              </a:defRPr>
            </a:lvl1pPr>
          </a:lstStyle>
          <a:p>
            <a:r>
              <a:rPr lang="en-US" dirty="0" smtClean="0"/>
              <a:t>Insert Title Here</a:t>
            </a:r>
            <a:endParaRPr lang="en-US" dirty="0"/>
          </a:p>
        </p:txBody>
      </p:sp>
      <p:sp>
        <p:nvSpPr>
          <p:cNvPr id="8" name="Text Placeholder 2"/>
          <p:cNvSpPr>
            <a:spLocks noGrp="1"/>
          </p:cNvSpPr>
          <p:nvPr>
            <p:ph type="body" idx="13" hasCustomPrompt="1"/>
          </p:nvPr>
        </p:nvSpPr>
        <p:spPr>
          <a:xfrm>
            <a:off x="722313" y="2577705"/>
            <a:ext cx="7772400" cy="1125140"/>
          </a:xfrm>
        </p:spPr>
        <p:txBody>
          <a:bodyPr anchor="t"/>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Additional Information</a:t>
            </a: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Emphasis 2">
    <p:spTree>
      <p:nvGrpSpPr>
        <p:cNvPr id="1" name=""/>
        <p:cNvGrpSpPr/>
        <p:nvPr/>
      </p:nvGrpSpPr>
      <p:grpSpPr>
        <a:xfrm>
          <a:off x="0" y="0"/>
          <a:ext cx="0" cy="0"/>
          <a:chOff x="0" y="0"/>
          <a:chExt cx="0" cy="0"/>
        </a:xfrm>
      </p:grpSpPr>
      <p:pic>
        <p:nvPicPr>
          <p:cNvPr id="5" name="Picture 4" descr="Allegro_PPT_1-Blank-07.png"/>
          <p:cNvPicPr>
            <a:picLocks noChangeAspect="1"/>
          </p:cNvPicPr>
          <p:nvPr userDrawn="1"/>
        </p:nvPicPr>
        <p:blipFill>
          <a:blip r:embed="rId2"/>
          <a:stretch>
            <a:fillRect/>
          </a:stretch>
        </p:blipFill>
        <p:spPr>
          <a:xfrm>
            <a:off x="0" y="0"/>
            <a:ext cx="9144000" cy="5143500"/>
          </a:xfrm>
          <a:prstGeom prst="rect">
            <a:avLst/>
          </a:prstGeom>
        </p:spPr>
      </p:pic>
      <p:sp>
        <p:nvSpPr>
          <p:cNvPr id="2" name="Title 1"/>
          <p:cNvSpPr>
            <a:spLocks noGrp="1"/>
          </p:cNvSpPr>
          <p:nvPr>
            <p:ph type="title"/>
          </p:nvPr>
        </p:nvSpPr>
        <p:spPr/>
        <p:txBody>
          <a:bodyPr/>
          <a:lstStyle>
            <a:lvl1pPr>
              <a:defRPr>
                <a:solidFill>
                  <a:schemeClr val="tx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a:xfrm>
            <a:off x="685800" y="4629150"/>
            <a:ext cx="2133600" cy="273844"/>
          </a:xfrm>
          <a:prstGeom prst="rect">
            <a:avLst/>
          </a:prstGeom>
        </p:spPr>
        <p:txBody>
          <a:bodyPr/>
          <a:lstStyle/>
          <a:p>
            <a:fld id="{FE672E67-E2AB-9E4E-8218-1177CB586B03}" type="slidenum">
              <a:rPr lang="en-US" smtClean="0"/>
              <a:pPr/>
              <a:t>‹#›</a:t>
            </a:fld>
            <a:endParaRPr lang="en-US"/>
          </a:p>
        </p:txBody>
      </p:sp>
      <p:pic>
        <p:nvPicPr>
          <p:cNvPr id="7" name="Picture 2" descr="image001"/>
          <p:cNvPicPr>
            <a:picLocks noChangeAspect="1" noChangeArrowheads="1"/>
          </p:cNvPicPr>
          <p:nvPr userDrawn="1"/>
        </p:nvPicPr>
        <p:blipFill>
          <a:blip r:embed="rId3"/>
          <a:stretch>
            <a:fillRect/>
          </a:stretch>
        </p:blipFill>
        <p:spPr bwMode="auto">
          <a:xfrm>
            <a:off x="7873838" y="4654257"/>
            <a:ext cx="1168723" cy="36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mphasis 6 - Photo Crop">
    <p:spTree>
      <p:nvGrpSpPr>
        <p:cNvPr id="1" name=""/>
        <p:cNvGrpSpPr/>
        <p:nvPr/>
      </p:nvGrpSpPr>
      <p:grpSpPr>
        <a:xfrm>
          <a:off x="0" y="0"/>
          <a:ext cx="0" cy="0"/>
          <a:chOff x="0" y="0"/>
          <a:chExt cx="0" cy="0"/>
        </a:xfrm>
      </p:grpSpPr>
      <p:sp>
        <p:nvSpPr>
          <p:cNvPr id="10" name="Rectangle 9"/>
          <p:cNvSpPr/>
          <p:nvPr userDrawn="1"/>
        </p:nvSpPr>
        <p:spPr>
          <a:xfrm>
            <a:off x="0" y="0"/>
            <a:ext cx="9144000" cy="5143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Picture 8" descr="Allegro_PPT_1-Blank-15.png"/>
          <p:cNvPicPr>
            <a:picLocks noChangeAspect="1"/>
          </p:cNvPicPr>
          <p:nvPr userDrawn="1"/>
        </p:nvPicPr>
        <p:blipFill>
          <a:blip r:embed="rId2"/>
          <a:stretch>
            <a:fillRect/>
          </a:stretch>
        </p:blipFill>
        <p:spPr>
          <a:xfrm>
            <a:off x="0" y="0"/>
            <a:ext cx="9144000" cy="5143500"/>
          </a:xfrm>
          <a:prstGeom prst="rect">
            <a:avLst/>
          </a:prstGeom>
        </p:spPr>
      </p:pic>
      <p:sp>
        <p:nvSpPr>
          <p:cNvPr id="2" name="Title 1"/>
          <p:cNvSpPr>
            <a:spLocks noGrp="1"/>
          </p:cNvSpPr>
          <p:nvPr>
            <p:ph type="title"/>
          </p:nvPr>
        </p:nvSpPr>
        <p:spPr/>
        <p:txBody>
          <a:bodyPr/>
          <a:lstStyle>
            <a:lvl1pPr>
              <a:defRPr>
                <a:solidFill>
                  <a:schemeClr val="tx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a:xfrm>
            <a:off x="685800" y="4629150"/>
            <a:ext cx="2133600" cy="273844"/>
          </a:xfrm>
          <a:prstGeom prst="rect">
            <a:avLst/>
          </a:prstGeom>
        </p:spPr>
        <p:txBody>
          <a:bodyPr/>
          <a:lstStyle/>
          <a:p>
            <a:fld id="{FE672E67-E2AB-9E4E-8218-1177CB586B03}" type="slidenum">
              <a:rPr lang="en-US" smtClean="0"/>
              <a:pPr/>
              <a:t>‹#›</a:t>
            </a:fld>
            <a:endParaRPr lang="en-US"/>
          </a:p>
        </p:txBody>
      </p:sp>
      <p:pic>
        <p:nvPicPr>
          <p:cNvPr id="11" name="Picture 2" descr="image001"/>
          <p:cNvPicPr>
            <a:picLocks noChangeAspect="1" noChangeArrowheads="1"/>
          </p:cNvPicPr>
          <p:nvPr userDrawn="1"/>
        </p:nvPicPr>
        <p:blipFill>
          <a:blip r:embed="rId3"/>
          <a:stretch>
            <a:fillRect/>
          </a:stretch>
        </p:blipFill>
        <p:spPr bwMode="auto">
          <a:xfrm>
            <a:off x="7873838" y="4654257"/>
            <a:ext cx="1168723" cy="36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wmf"/><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descr="A_PPT_2-20.png"/>
          <p:cNvPicPr>
            <a:picLocks noChangeAspect="1"/>
          </p:cNvPicPr>
          <p:nvPr userDrawn="1"/>
        </p:nvPicPr>
        <p:blipFill>
          <a:blip r:embed="rId9"/>
          <a:stretch>
            <a:fillRect/>
          </a:stretch>
        </p:blipFill>
        <p:spPr>
          <a:xfrm>
            <a:off x="1172818" y="0"/>
            <a:ext cx="7971182" cy="5143500"/>
          </a:xfrm>
          <a:prstGeom prst="rect">
            <a:avLst/>
          </a:prstGeom>
        </p:spPr>
      </p:pic>
      <p:sp>
        <p:nvSpPr>
          <p:cNvPr id="2" name="Title Placeholder 1"/>
          <p:cNvSpPr>
            <a:spLocks noGrp="1"/>
          </p:cNvSpPr>
          <p:nvPr>
            <p:ph type="title"/>
          </p:nvPr>
        </p:nvSpPr>
        <p:spPr>
          <a:xfrm>
            <a:off x="685800" y="514350"/>
            <a:ext cx="7772400" cy="548879"/>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85800" y="1200151"/>
            <a:ext cx="7772400" cy="3428999"/>
          </a:xfrm>
          <a:prstGeom prst="rect">
            <a:avLst/>
          </a:prstGeom>
        </p:spPr>
        <p:txBody>
          <a:bodyPr vert="horz" lIns="91440" tIns="45720" rIns="91440" bIns="4572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2" descr="image001"/>
          <p:cNvPicPr>
            <a:picLocks noChangeAspect="1" noChangeArrowheads="1"/>
          </p:cNvPicPr>
          <p:nvPr userDrawn="1"/>
        </p:nvPicPr>
        <p:blipFill>
          <a:blip r:embed="rId10"/>
          <a:stretch>
            <a:fillRect/>
          </a:stretch>
        </p:blipFill>
        <p:spPr bwMode="auto">
          <a:xfrm>
            <a:off x="7873838" y="4654257"/>
            <a:ext cx="1168723" cy="36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4" r:id="rId2"/>
    <p:sldLayoutId id="2147483655" r:id="rId3"/>
    <p:sldLayoutId id="2147483650" r:id="rId4"/>
    <p:sldLayoutId id="2147483651" r:id="rId5"/>
    <p:sldLayoutId id="2147483667" r:id="rId6"/>
    <p:sldLayoutId id="2147483675" r:id="rId7"/>
  </p:sldLayoutIdLst>
  <p:timing>
    <p:tnLst>
      <p:par>
        <p:cTn id="1" dur="indefinite" restart="never" nodeType="tmRoot"/>
      </p:par>
    </p:tnLst>
  </p:timing>
  <p:hf hdr="0" ftr="0" dt="0"/>
  <p:txStyles>
    <p:titleStyle>
      <a:lvl1pPr algn="l" defTabSz="457200" rtl="0" eaLnBrk="1" latinLnBrk="0" hangingPunct="1">
        <a:spcBef>
          <a:spcPct val="0"/>
        </a:spcBef>
        <a:buNone/>
        <a:defRPr sz="3600" b="1" kern="1200">
          <a:solidFill>
            <a:srgbClr val="0C68AD"/>
          </a:solidFill>
          <a:latin typeface="Calibri" charset="0"/>
          <a:ea typeface="Calibri" charset="0"/>
          <a:cs typeface="Calibri" charset="0"/>
        </a:defRPr>
      </a:lvl1pPr>
    </p:titleStyle>
    <p:bodyStyle>
      <a:lvl1pPr marL="0" indent="0" algn="l" defTabSz="457200" rtl="0" eaLnBrk="1" latinLnBrk="0" hangingPunct="1">
        <a:spcBef>
          <a:spcPts val="0"/>
        </a:spcBef>
        <a:buFont typeface="Arial"/>
        <a:buNone/>
        <a:defRPr sz="3000" kern="1200">
          <a:solidFill>
            <a:srgbClr val="081F37"/>
          </a:solidFill>
          <a:latin typeface="Lucida Grande"/>
          <a:ea typeface="+mn-ea"/>
          <a:cs typeface="+mn-cs"/>
        </a:defRPr>
      </a:lvl1pPr>
      <a:lvl2pPr marL="457200" indent="-171450" algn="l" defTabSz="457200" rtl="0" eaLnBrk="1" latinLnBrk="0" hangingPunct="1">
        <a:spcBef>
          <a:spcPts val="0"/>
        </a:spcBef>
        <a:buFont typeface="Arial"/>
        <a:buChar char="•"/>
        <a:defRPr sz="2300" kern="1200">
          <a:solidFill>
            <a:srgbClr val="081F37"/>
          </a:solidFill>
          <a:latin typeface="Lucida Grande"/>
          <a:ea typeface="+mn-ea"/>
          <a:cs typeface="+mn-cs"/>
        </a:defRPr>
      </a:lvl2pPr>
      <a:lvl3pPr marL="855663" indent="-173038" algn="l" defTabSz="457200" rtl="0" eaLnBrk="1" latinLnBrk="0" hangingPunct="1">
        <a:spcBef>
          <a:spcPts val="0"/>
        </a:spcBef>
        <a:buFont typeface="Arial"/>
        <a:buChar char="•"/>
        <a:defRPr sz="1600" kern="1200">
          <a:solidFill>
            <a:srgbClr val="081F37"/>
          </a:solidFill>
          <a:latin typeface="Lucida Grande"/>
          <a:ea typeface="+mn-ea"/>
          <a:cs typeface="+mn-cs"/>
        </a:defRPr>
      </a:lvl3pPr>
      <a:lvl4pPr marL="1200150" indent="-171450" algn="l" defTabSz="457200" rtl="0" eaLnBrk="1" latinLnBrk="0" hangingPunct="1">
        <a:spcBef>
          <a:spcPts val="0"/>
        </a:spcBef>
        <a:buFont typeface="Arial"/>
        <a:buChar char="•"/>
        <a:defRPr sz="1400" kern="1200">
          <a:solidFill>
            <a:srgbClr val="081F37"/>
          </a:solidFill>
          <a:latin typeface="Lucida Grande"/>
          <a:ea typeface="+mn-ea"/>
          <a:cs typeface="+mn-cs"/>
        </a:defRPr>
      </a:lvl4pPr>
      <a:lvl5pPr marL="1425575" indent="-112713" algn="l" defTabSz="457200" rtl="0" eaLnBrk="1" latinLnBrk="0" hangingPunct="1">
        <a:spcBef>
          <a:spcPts val="0"/>
        </a:spcBef>
        <a:buFont typeface="Arial"/>
        <a:buChar char="•"/>
        <a:defRPr sz="1000" kern="1200">
          <a:solidFill>
            <a:srgbClr val="081F37"/>
          </a:solidFill>
          <a:latin typeface="Lucida Grande"/>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13.jpg"/><Relationship Id="rId4" Type="http://schemas.openxmlformats.org/officeDocument/2006/relationships/image" Target="../media/image12.jpg"/></Relationships>
</file>

<file path=ppt/slides/_rels/slide20.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Accounting 101</a:t>
            </a:r>
            <a:endParaRPr lang="en-US" dirty="0"/>
          </a:p>
        </p:txBody>
      </p:sp>
      <p:sp>
        <p:nvSpPr>
          <p:cNvPr id="3" name="Subtitle 2"/>
          <p:cNvSpPr>
            <a:spLocks noGrp="1"/>
          </p:cNvSpPr>
          <p:nvPr>
            <p:ph type="subTitle" idx="1"/>
          </p:nvPr>
        </p:nvSpPr>
        <p:spPr/>
        <p:txBody>
          <a:bodyPr/>
          <a:lstStyle/>
          <a:p>
            <a:r>
              <a:rPr lang="en-US" dirty="0" smtClean="0"/>
              <a:t> </a:t>
            </a:r>
          </a:p>
        </p:txBody>
      </p:sp>
      <p:pic>
        <p:nvPicPr>
          <p:cNvPr id="5" name="Content Placeholder 4"/>
          <p:cNvPicPr>
            <a:picLocks noGrp="1" noChangeAspect="1"/>
          </p:cNvPicPr>
          <p:nvPr>
            <p:ph idx="13"/>
          </p:nvPr>
        </p:nvPicPr>
        <p:blipFill>
          <a:blip r:embed="rId2">
            <a:extLst>
              <a:ext uri="{28A0092B-C50C-407E-A947-70E740481C1C}">
                <a14:useLocalDpi xmlns:a14="http://schemas.microsoft.com/office/drawing/2010/main" val="0"/>
              </a:ext>
            </a:extLst>
          </a:blip>
          <a:stretch>
            <a:fillRect/>
          </a:stretch>
        </p:blipFill>
        <p:spPr>
          <a:xfrm>
            <a:off x="254000" y="1460500"/>
            <a:ext cx="3115995" cy="3545318"/>
          </a:xfrm>
        </p:spPr>
      </p:pic>
    </p:spTree>
    <p:extLst>
      <p:ext uri="{BB962C8B-B14F-4D97-AF65-F5344CB8AC3E}">
        <p14:creationId xmlns:p14="http://schemas.microsoft.com/office/powerpoint/2010/main" val="1559417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Its simple…?  </a:t>
            </a:r>
            <a:r>
              <a:rPr lang="en-US" dirty="0" smtClean="0">
                <a:sym typeface="Wingdings" panose="05000000000000000000" pitchFamily="2" charset="2"/>
              </a:rPr>
              <a:t></a:t>
            </a:r>
            <a:endParaRPr lang="en-US" dirty="0"/>
          </a:p>
        </p:txBody>
      </p:sp>
      <p:sp>
        <p:nvSpPr>
          <p:cNvPr id="3" name="Content Placeholder 2"/>
          <p:cNvSpPr>
            <a:spLocks noGrp="1"/>
          </p:cNvSpPr>
          <p:nvPr>
            <p:ph idx="1"/>
          </p:nvPr>
        </p:nvSpPr>
        <p:spPr/>
        <p:txBody>
          <a:bodyPr/>
          <a:lstStyle/>
          <a:p>
            <a:r>
              <a:rPr lang="en-US" dirty="0" smtClean="0"/>
              <a:t>Our customers…</a:t>
            </a:r>
          </a:p>
          <a:p>
            <a:pPr marL="457200" indent="-457200">
              <a:buFont typeface="Arial" panose="020B0604020202020204" pitchFamily="34" charset="0"/>
              <a:buChar char="•"/>
            </a:pPr>
            <a:r>
              <a:rPr lang="en-US" dirty="0" smtClean="0"/>
              <a:t>Buy something</a:t>
            </a:r>
          </a:p>
          <a:p>
            <a:pPr marL="457200" indent="-457200">
              <a:buFont typeface="Arial" panose="020B0604020202020204" pitchFamily="34" charset="0"/>
              <a:buChar char="•"/>
            </a:pPr>
            <a:r>
              <a:rPr lang="en-US" dirty="0" smtClean="0"/>
              <a:t>Sell something</a:t>
            </a:r>
          </a:p>
          <a:p>
            <a:endParaRPr lang="en-US" dirty="0"/>
          </a:p>
          <a:p>
            <a:r>
              <a:rPr lang="en-US" dirty="0" smtClean="0"/>
              <a:t>In the end, we need to help them “account” for this activity.</a:t>
            </a:r>
          </a:p>
          <a:p>
            <a:pPr marL="457200" indent="-457200">
              <a:buFont typeface="Arial" panose="020B0604020202020204" pitchFamily="34" charset="0"/>
              <a:buChar char="•"/>
            </a:pPr>
            <a:r>
              <a:rPr lang="en-US" dirty="0" smtClean="0"/>
              <a:t>Who do I pay?</a:t>
            </a:r>
          </a:p>
          <a:p>
            <a:pPr marL="457200" indent="-457200">
              <a:buFont typeface="Arial" panose="020B0604020202020204" pitchFamily="34" charset="0"/>
              <a:buChar char="•"/>
            </a:pPr>
            <a:r>
              <a:rPr lang="en-US" dirty="0" smtClean="0"/>
              <a:t>Who owes me?</a:t>
            </a:r>
          </a:p>
          <a:p>
            <a:endParaRPr lang="en-US" dirty="0"/>
          </a:p>
          <a:p>
            <a:r>
              <a:rPr lang="en-US" dirty="0" smtClean="0"/>
              <a:t>Allegro is an accounting tool</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88724" y="156561"/>
            <a:ext cx="2866291" cy="2758089"/>
          </a:xfrm>
          <a:prstGeom prst="rect">
            <a:avLst/>
          </a:prstGeom>
        </p:spPr>
      </p:pic>
    </p:spTree>
    <p:extLst>
      <p:ext uri="{BB962C8B-B14F-4D97-AF65-F5344CB8AC3E}">
        <p14:creationId xmlns:p14="http://schemas.microsoft.com/office/powerpoint/2010/main" val="297653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And just as importantly…</a:t>
            </a:r>
            <a:endParaRPr lang="en-US" dirty="0"/>
          </a:p>
        </p:txBody>
      </p:sp>
      <p:sp>
        <p:nvSpPr>
          <p:cNvPr id="3" name="Content Placeholder 2"/>
          <p:cNvSpPr>
            <a:spLocks noGrp="1"/>
          </p:cNvSpPr>
          <p:nvPr>
            <p:ph idx="1"/>
          </p:nvPr>
        </p:nvSpPr>
        <p:spPr>
          <a:xfrm>
            <a:off x="685800" y="1200151"/>
            <a:ext cx="8229600" cy="3428999"/>
          </a:xfrm>
        </p:spPr>
        <p:txBody>
          <a:bodyPr/>
          <a:lstStyle/>
          <a:p>
            <a:endParaRPr lang="en-US" dirty="0" smtClean="0"/>
          </a:p>
          <a:p>
            <a:endParaRPr lang="en-US" dirty="0"/>
          </a:p>
          <a:p>
            <a:r>
              <a:rPr lang="en-US" sz="4400" b="1" dirty="0" smtClean="0"/>
              <a:t>They want it done right!</a:t>
            </a:r>
            <a:endParaRPr lang="en-US" sz="4400" b="1" dirty="0"/>
          </a:p>
        </p:txBody>
      </p:sp>
    </p:spTree>
    <p:extLst>
      <p:ext uri="{BB962C8B-B14F-4D97-AF65-F5344CB8AC3E}">
        <p14:creationId xmlns:p14="http://schemas.microsoft.com/office/powerpoint/2010/main" val="3738283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3"/>
          <a:stretch>
            <a:fillRect/>
          </a:stretch>
        </p:blipFill>
        <p:spPr>
          <a:xfrm>
            <a:off x="894522" y="0"/>
            <a:ext cx="6907696" cy="5143500"/>
          </a:xfrm>
          <a:prstGeom prst="rect">
            <a:avLst/>
          </a:prstGeom>
        </p:spPr>
      </p:pic>
      <p:sp>
        <p:nvSpPr>
          <p:cNvPr id="3" name="Oval 2"/>
          <p:cNvSpPr/>
          <p:nvPr/>
        </p:nvSpPr>
        <p:spPr>
          <a:xfrm>
            <a:off x="237125" y="1182565"/>
            <a:ext cx="3688385" cy="1633105"/>
          </a:xfrm>
          <a:prstGeom prst="ellipse">
            <a:avLst/>
          </a:prstGeom>
          <a:noFill/>
          <a:ln w="508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Oval 3"/>
          <p:cNvSpPr/>
          <p:nvPr/>
        </p:nvSpPr>
        <p:spPr>
          <a:xfrm>
            <a:off x="3925510" y="0"/>
            <a:ext cx="3688385" cy="1633105"/>
          </a:xfrm>
          <a:prstGeom prst="ellipse">
            <a:avLst/>
          </a:prstGeom>
          <a:noFill/>
          <a:ln w="508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Oval 5"/>
          <p:cNvSpPr/>
          <p:nvPr/>
        </p:nvSpPr>
        <p:spPr>
          <a:xfrm>
            <a:off x="465725" y="3207995"/>
            <a:ext cx="3688385" cy="1633105"/>
          </a:xfrm>
          <a:prstGeom prst="ellipse">
            <a:avLst/>
          </a:prstGeom>
          <a:noFill/>
          <a:ln w="508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08209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a:stretch>
            <a:fillRect/>
          </a:stretch>
        </p:blipFill>
        <p:spPr>
          <a:xfrm>
            <a:off x="986643" y="0"/>
            <a:ext cx="7176760" cy="5143500"/>
          </a:xfrm>
          <a:prstGeom prst="rect">
            <a:avLst/>
          </a:prstGeom>
        </p:spPr>
      </p:pic>
      <p:sp>
        <p:nvSpPr>
          <p:cNvPr id="3" name="Oval 2"/>
          <p:cNvSpPr/>
          <p:nvPr/>
        </p:nvSpPr>
        <p:spPr>
          <a:xfrm>
            <a:off x="4475018" y="514350"/>
            <a:ext cx="3688385" cy="1633105"/>
          </a:xfrm>
          <a:prstGeom prst="ellipse">
            <a:avLst/>
          </a:prstGeom>
          <a:noFill/>
          <a:ln w="508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Oval 4"/>
          <p:cNvSpPr/>
          <p:nvPr/>
        </p:nvSpPr>
        <p:spPr>
          <a:xfrm>
            <a:off x="491835" y="1546806"/>
            <a:ext cx="3688385" cy="1024944"/>
          </a:xfrm>
          <a:prstGeom prst="ellipse">
            <a:avLst/>
          </a:prstGeom>
          <a:noFill/>
          <a:ln w="508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Oval 5"/>
          <p:cNvSpPr/>
          <p:nvPr/>
        </p:nvSpPr>
        <p:spPr>
          <a:xfrm>
            <a:off x="4475017" y="2571750"/>
            <a:ext cx="3688385" cy="1633105"/>
          </a:xfrm>
          <a:prstGeom prst="ellipse">
            <a:avLst/>
          </a:prstGeom>
          <a:noFill/>
          <a:ln w="508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1609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a:stretch>
            <a:fillRect/>
          </a:stretch>
        </p:blipFill>
        <p:spPr>
          <a:xfrm>
            <a:off x="505774" y="0"/>
            <a:ext cx="8170595" cy="5143500"/>
          </a:xfrm>
          <a:prstGeom prst="rect">
            <a:avLst/>
          </a:prstGeom>
        </p:spPr>
      </p:pic>
      <p:sp>
        <p:nvSpPr>
          <p:cNvPr id="5" name="Oval 4"/>
          <p:cNvSpPr/>
          <p:nvPr/>
        </p:nvSpPr>
        <p:spPr>
          <a:xfrm>
            <a:off x="0" y="3393831"/>
            <a:ext cx="4870938" cy="1749669"/>
          </a:xfrm>
          <a:prstGeom prst="ellipse">
            <a:avLst/>
          </a:prstGeom>
          <a:noFill/>
          <a:ln w="508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Oval 5"/>
          <p:cNvSpPr/>
          <p:nvPr/>
        </p:nvSpPr>
        <p:spPr>
          <a:xfrm>
            <a:off x="152400" y="1577579"/>
            <a:ext cx="4718538" cy="1633105"/>
          </a:xfrm>
          <a:prstGeom prst="ellipse">
            <a:avLst/>
          </a:prstGeom>
          <a:noFill/>
          <a:ln w="508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Oval 6"/>
          <p:cNvSpPr/>
          <p:nvPr/>
        </p:nvSpPr>
        <p:spPr>
          <a:xfrm>
            <a:off x="4273062" y="1765973"/>
            <a:ext cx="4870938" cy="1749669"/>
          </a:xfrm>
          <a:prstGeom prst="ellipse">
            <a:avLst/>
          </a:prstGeom>
          <a:noFill/>
          <a:ln w="508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68638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 a result…legislation!</a:t>
            </a:r>
            <a:endParaRPr lang="en-US" dirty="0"/>
          </a:p>
        </p:txBody>
      </p:sp>
      <p:sp>
        <p:nvSpPr>
          <p:cNvPr id="3" name="Content Placeholder 2"/>
          <p:cNvSpPr>
            <a:spLocks noGrp="1"/>
          </p:cNvSpPr>
          <p:nvPr>
            <p:ph idx="1"/>
          </p:nvPr>
        </p:nvSpPr>
        <p:spPr/>
        <p:txBody>
          <a:bodyPr/>
          <a:lstStyle/>
          <a:p>
            <a:r>
              <a:rPr lang="en-US" b="1" dirty="0" smtClean="0"/>
              <a:t>United States congress enacted…</a:t>
            </a:r>
          </a:p>
          <a:p>
            <a:pPr marL="457200" indent="-457200">
              <a:buFont typeface="Arial" panose="020B0604020202020204" pitchFamily="34" charset="0"/>
              <a:buChar char="•"/>
            </a:pPr>
            <a:r>
              <a:rPr lang="en-US" sz="2400" dirty="0" smtClean="0"/>
              <a:t>Public </a:t>
            </a:r>
            <a:r>
              <a:rPr lang="en-US" sz="2400" dirty="0"/>
              <a:t>Company Accounting Reform and Investor Protection </a:t>
            </a:r>
            <a:r>
              <a:rPr lang="en-US" sz="2400" dirty="0" smtClean="0"/>
              <a:t>Act</a:t>
            </a:r>
          </a:p>
          <a:p>
            <a:pPr marL="457200" indent="-457200">
              <a:buFont typeface="Arial" panose="020B0604020202020204" pitchFamily="34" charset="0"/>
              <a:buChar char="•"/>
            </a:pPr>
            <a:r>
              <a:rPr lang="en-US" sz="2400" dirty="0"/>
              <a:t>Corporate and Auditing Accountability, Responsibility, and Transparency </a:t>
            </a:r>
            <a:r>
              <a:rPr lang="en-US" sz="2400" dirty="0" smtClean="0"/>
              <a:t>Act</a:t>
            </a:r>
          </a:p>
          <a:p>
            <a:endParaRPr lang="en-US" sz="2400" dirty="0" smtClean="0"/>
          </a:p>
          <a:p>
            <a:r>
              <a:rPr lang="en-US" sz="2800" b="1" dirty="0" smtClean="0"/>
              <a:t>Globally…</a:t>
            </a:r>
          </a:p>
          <a:p>
            <a:pPr marL="342900" indent="-342900">
              <a:buFont typeface="Arial" panose="020B0604020202020204" pitchFamily="34" charset="0"/>
              <a:buChar char="•"/>
            </a:pPr>
            <a:r>
              <a:rPr lang="en-US" sz="2400" dirty="0" smtClean="0"/>
              <a:t>IFRS – International Financial Reporting Standards</a:t>
            </a:r>
          </a:p>
          <a:p>
            <a:pPr marL="342900" indent="-342900">
              <a:buFont typeface="Arial" panose="020B0604020202020204" pitchFamily="34" charset="0"/>
              <a:buChar char="•"/>
            </a:pPr>
            <a:endParaRPr lang="en-US" sz="2400" dirty="0"/>
          </a:p>
        </p:txBody>
      </p:sp>
    </p:spTree>
    <p:extLst>
      <p:ext uri="{BB962C8B-B14F-4D97-AF65-F5344CB8AC3E}">
        <p14:creationId xmlns:p14="http://schemas.microsoft.com/office/powerpoint/2010/main" val="224234654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 who sets the rules?</a:t>
            </a:r>
            <a:endParaRPr lang="en-US" dirty="0"/>
          </a:p>
        </p:txBody>
      </p:sp>
      <p:sp>
        <p:nvSpPr>
          <p:cNvPr id="3" name="Content Placeholder 2"/>
          <p:cNvSpPr>
            <a:spLocks noGrp="1"/>
          </p:cNvSpPr>
          <p:nvPr>
            <p:ph idx="1"/>
          </p:nvPr>
        </p:nvSpPr>
        <p:spPr>
          <a:xfrm>
            <a:off x="685800" y="1200151"/>
            <a:ext cx="8458200" cy="3428999"/>
          </a:xfrm>
        </p:spPr>
        <p:txBody>
          <a:bodyPr/>
          <a:lstStyle/>
          <a:p>
            <a:r>
              <a:rPr lang="en-US" dirty="0"/>
              <a:t>Generally accepted accounting principles </a:t>
            </a:r>
            <a:r>
              <a:rPr lang="en-US" dirty="0" smtClean="0"/>
              <a:t>are </a:t>
            </a:r>
            <a:r>
              <a:rPr lang="en-US" dirty="0"/>
              <a:t>actually based on fundamental accounting principles and concepts</a:t>
            </a:r>
            <a:r>
              <a:rPr lang="en-US" dirty="0" smtClean="0"/>
              <a:t>.</a:t>
            </a:r>
          </a:p>
          <a:p>
            <a:endParaRPr lang="en-US" dirty="0"/>
          </a:p>
          <a:p>
            <a:r>
              <a:rPr lang="en-US" sz="2800" dirty="0" smtClean="0"/>
              <a:t>FASB – Financial Accounting Standards Board</a:t>
            </a:r>
          </a:p>
          <a:p>
            <a:endParaRPr lang="en-US" sz="2800" dirty="0" smtClean="0"/>
          </a:p>
          <a:p>
            <a:r>
              <a:rPr lang="en-US" sz="2800" dirty="0" smtClean="0"/>
              <a:t>IFRS – International Financial Reporting Standards</a:t>
            </a:r>
            <a:endParaRPr lang="en-US" sz="2800" dirty="0"/>
          </a:p>
        </p:txBody>
      </p:sp>
    </p:spTree>
    <p:extLst>
      <p:ext uri="{BB962C8B-B14F-4D97-AF65-F5344CB8AC3E}">
        <p14:creationId xmlns:p14="http://schemas.microsoft.com/office/powerpoint/2010/main" val="4055992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GAAP vs. IAS</a:t>
            </a:r>
            <a:endParaRPr lang="en-US" dirty="0"/>
          </a:p>
        </p:txBody>
      </p:sp>
      <p:sp>
        <p:nvSpPr>
          <p:cNvPr id="3" name="Content Placeholder 2"/>
          <p:cNvSpPr>
            <a:spLocks noGrp="1"/>
          </p:cNvSpPr>
          <p:nvPr>
            <p:ph idx="1"/>
          </p:nvPr>
        </p:nvSpPr>
        <p:spPr>
          <a:xfrm>
            <a:off x="685800" y="1200151"/>
            <a:ext cx="8106508" cy="3428999"/>
          </a:xfrm>
        </p:spPr>
        <p:txBody>
          <a:bodyPr/>
          <a:lstStyle/>
          <a:p>
            <a:r>
              <a:rPr lang="en-US" dirty="0"/>
              <a:t>R</a:t>
            </a:r>
            <a:r>
              <a:rPr lang="en-US" dirty="0" smtClean="0"/>
              <a:t>ules</a:t>
            </a:r>
            <a:r>
              <a:rPr lang="en-US" dirty="0"/>
              <a:t>, </a:t>
            </a:r>
            <a:r>
              <a:rPr lang="en-US" dirty="0" smtClean="0"/>
              <a:t>rules, and more rules!</a:t>
            </a:r>
            <a:endParaRPr lang="en-US" dirty="0"/>
          </a:p>
          <a:p>
            <a:endParaRPr lang="en-US" b="1" dirty="0" smtClean="0"/>
          </a:p>
          <a:p>
            <a:r>
              <a:rPr lang="en-US" sz="2800" b="1" dirty="0" smtClean="0"/>
              <a:t>G</a:t>
            </a:r>
            <a:r>
              <a:rPr lang="en-US" sz="2800" dirty="0" smtClean="0"/>
              <a:t>enerally </a:t>
            </a:r>
            <a:r>
              <a:rPr lang="en-US" sz="2800" b="1" dirty="0" smtClean="0"/>
              <a:t>A</a:t>
            </a:r>
            <a:r>
              <a:rPr lang="en-US" sz="2800" dirty="0" smtClean="0"/>
              <a:t>ccepted </a:t>
            </a:r>
            <a:r>
              <a:rPr lang="en-US" sz="2800" b="1" dirty="0" smtClean="0"/>
              <a:t>A</a:t>
            </a:r>
            <a:r>
              <a:rPr lang="en-US" sz="2800" dirty="0" smtClean="0"/>
              <a:t>ccounting </a:t>
            </a:r>
            <a:r>
              <a:rPr lang="en-US" sz="2800" b="1" dirty="0" smtClean="0"/>
              <a:t>P</a:t>
            </a:r>
            <a:r>
              <a:rPr lang="en-US" sz="2800" dirty="0" smtClean="0"/>
              <a:t>rinciples</a:t>
            </a:r>
          </a:p>
          <a:p>
            <a:pPr marL="457200" indent="-457200">
              <a:buFont typeface="Arial" panose="020B0604020202020204" pitchFamily="34" charset="0"/>
              <a:buChar char="•"/>
            </a:pPr>
            <a:r>
              <a:rPr lang="en-US" sz="2800" dirty="0" smtClean="0"/>
              <a:t>Issued by the FASB (US)</a:t>
            </a:r>
          </a:p>
          <a:p>
            <a:pPr marL="457200" indent="-457200">
              <a:buFont typeface="Arial" panose="020B0604020202020204" pitchFamily="34" charset="0"/>
              <a:buChar char="•"/>
            </a:pPr>
            <a:endParaRPr lang="en-US" sz="2800" dirty="0"/>
          </a:p>
          <a:p>
            <a:r>
              <a:rPr lang="en-US" sz="2800" b="1" dirty="0" smtClean="0"/>
              <a:t>I</a:t>
            </a:r>
            <a:r>
              <a:rPr lang="en-US" sz="2800" dirty="0" smtClean="0"/>
              <a:t>nternational </a:t>
            </a:r>
            <a:r>
              <a:rPr lang="en-US" sz="2800" b="1" dirty="0" smtClean="0"/>
              <a:t>A</a:t>
            </a:r>
            <a:r>
              <a:rPr lang="en-US" sz="2800" dirty="0" smtClean="0"/>
              <a:t>ccounting </a:t>
            </a:r>
            <a:r>
              <a:rPr lang="en-US" sz="2800" b="1" dirty="0" smtClean="0"/>
              <a:t>S</a:t>
            </a:r>
            <a:r>
              <a:rPr lang="en-US" sz="2800" dirty="0" smtClean="0"/>
              <a:t>tandards</a:t>
            </a:r>
          </a:p>
          <a:p>
            <a:pPr marL="457200" indent="-457200">
              <a:buFont typeface="Arial" panose="020B0604020202020204" pitchFamily="34" charset="0"/>
              <a:buChar char="•"/>
            </a:pPr>
            <a:r>
              <a:rPr lang="en-US" sz="2800" dirty="0" smtClean="0"/>
              <a:t>Issued by IFRS</a:t>
            </a:r>
          </a:p>
          <a:p>
            <a:pPr marL="457200" indent="-457200">
              <a:buFont typeface="Arial" panose="020B0604020202020204" pitchFamily="34" charset="0"/>
              <a:buChar char="•"/>
            </a:pPr>
            <a:endParaRPr lang="en-US" dirty="0" smtClean="0"/>
          </a:p>
          <a:p>
            <a:pPr marL="457200" indent="-457200">
              <a:buFont typeface="Arial" panose="020B0604020202020204" pitchFamily="34" charset="0"/>
              <a:buChar char="•"/>
            </a:pPr>
            <a:endParaRPr lang="en-US" dirty="0"/>
          </a:p>
          <a:p>
            <a:pPr marL="457200" indent="-457200">
              <a:buFont typeface="Arial" panose="020B0604020202020204" pitchFamily="34" charset="0"/>
              <a:buChar char="•"/>
            </a:pPr>
            <a:endParaRPr lang="en-US" dirty="0"/>
          </a:p>
        </p:txBody>
      </p:sp>
    </p:spTree>
    <p:extLst>
      <p:ext uri="{BB962C8B-B14F-4D97-AF65-F5344CB8AC3E}">
        <p14:creationId xmlns:p14="http://schemas.microsoft.com/office/powerpoint/2010/main" val="127205751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Assets, Liabilities and Capital</a:t>
            </a:r>
            <a:endParaRPr lang="en-US" dirty="0"/>
          </a:p>
        </p:txBody>
      </p:sp>
      <p:sp>
        <p:nvSpPr>
          <p:cNvPr id="3" name="Content Placeholder 2"/>
          <p:cNvSpPr>
            <a:spLocks noGrp="1"/>
          </p:cNvSpPr>
          <p:nvPr>
            <p:ph idx="1"/>
          </p:nvPr>
        </p:nvSpPr>
        <p:spPr>
          <a:xfrm>
            <a:off x="685800" y="1200151"/>
            <a:ext cx="8338930" cy="3428999"/>
          </a:xfrm>
        </p:spPr>
        <p:txBody>
          <a:bodyPr/>
          <a:lstStyle/>
          <a:p>
            <a:r>
              <a:rPr lang="en-US" dirty="0"/>
              <a:t>The three major elements of accounting </a:t>
            </a:r>
            <a:r>
              <a:rPr lang="en-US" dirty="0" smtClean="0"/>
              <a:t>are</a:t>
            </a:r>
            <a:endParaRPr lang="en-US" dirty="0" smtClean="0"/>
          </a:p>
          <a:p>
            <a:endParaRPr lang="en-US" dirty="0" smtClean="0"/>
          </a:p>
          <a:p>
            <a:pPr marL="457200" indent="-457200">
              <a:buFont typeface="Arial" panose="020B0604020202020204" pitchFamily="34" charset="0"/>
              <a:buChar char="•"/>
            </a:pPr>
            <a:r>
              <a:rPr lang="en-US" sz="2800" b="1" dirty="0" smtClean="0"/>
              <a:t>Assets</a:t>
            </a:r>
            <a:r>
              <a:rPr lang="en-US" sz="2800" dirty="0" smtClean="0"/>
              <a:t> – cash, AR, inventories, …</a:t>
            </a:r>
          </a:p>
          <a:p>
            <a:pPr marL="457200" indent="-457200">
              <a:buFont typeface="Arial" panose="020B0604020202020204" pitchFamily="34" charset="0"/>
              <a:buChar char="•"/>
            </a:pPr>
            <a:endParaRPr lang="en-US" sz="2800" dirty="0" smtClean="0"/>
          </a:p>
          <a:p>
            <a:pPr marL="457200" indent="-457200">
              <a:buFont typeface="Arial" panose="020B0604020202020204" pitchFamily="34" charset="0"/>
              <a:buChar char="•"/>
            </a:pPr>
            <a:r>
              <a:rPr lang="en-US" sz="2800" b="1" dirty="0" smtClean="0"/>
              <a:t>Liabilities – </a:t>
            </a:r>
            <a:r>
              <a:rPr lang="en-US" sz="2800" dirty="0" smtClean="0"/>
              <a:t>AP, tax liabilities</a:t>
            </a:r>
            <a:endParaRPr lang="en-US" sz="2800" b="1" dirty="0" smtClean="0"/>
          </a:p>
          <a:p>
            <a:pPr marL="457200" indent="-457200">
              <a:buFont typeface="Arial" panose="020B0604020202020204" pitchFamily="34" charset="0"/>
              <a:buChar char="•"/>
            </a:pPr>
            <a:endParaRPr lang="en-US" sz="2800" dirty="0" smtClean="0"/>
          </a:p>
          <a:p>
            <a:pPr marL="457200" indent="-457200">
              <a:buFont typeface="Arial" panose="020B0604020202020204" pitchFamily="34" charset="0"/>
              <a:buChar char="•"/>
            </a:pPr>
            <a:r>
              <a:rPr lang="en-US" sz="2800" b="1" dirty="0" smtClean="0"/>
              <a:t>Capital – </a:t>
            </a:r>
            <a:r>
              <a:rPr lang="en-US" sz="2800" dirty="0" smtClean="0"/>
              <a:t>the stakeholder’s equity</a:t>
            </a:r>
            <a:endParaRPr lang="en-US" sz="2800" dirty="0"/>
          </a:p>
        </p:txBody>
      </p:sp>
    </p:spTree>
    <p:extLst>
      <p:ext uri="{BB962C8B-B14F-4D97-AF65-F5344CB8AC3E}">
        <p14:creationId xmlns:p14="http://schemas.microsoft.com/office/powerpoint/2010/main" val="52516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Basic Accounting Equation</a:t>
            </a:r>
            <a:endParaRPr lang="en-US" dirty="0"/>
          </a:p>
        </p:txBody>
      </p:sp>
      <p:sp>
        <p:nvSpPr>
          <p:cNvPr id="3" name="Content Placeholder 2"/>
          <p:cNvSpPr>
            <a:spLocks noGrp="1"/>
          </p:cNvSpPr>
          <p:nvPr>
            <p:ph idx="1"/>
          </p:nvPr>
        </p:nvSpPr>
        <p:spPr/>
        <p:txBody>
          <a:bodyPr/>
          <a:lstStyle/>
          <a:p>
            <a:r>
              <a:rPr lang="en-US" b="1" dirty="0"/>
              <a:t>Assets = Liabilities + </a:t>
            </a:r>
            <a:r>
              <a:rPr lang="en-US" b="1" dirty="0" smtClean="0"/>
              <a:t>Capital</a:t>
            </a:r>
          </a:p>
          <a:p>
            <a:endParaRPr lang="en-US" b="1" dirty="0"/>
          </a:p>
          <a:p>
            <a:pPr marL="457200" indent="-457200">
              <a:buFont typeface="Arial" panose="020B0604020202020204" pitchFamily="34" charset="0"/>
              <a:buChar char="•"/>
            </a:pPr>
            <a:r>
              <a:rPr lang="en-US" sz="2800" dirty="0"/>
              <a:t>As business transactions take place, the values of the accounting elements </a:t>
            </a:r>
            <a:r>
              <a:rPr lang="en-US" sz="2800" dirty="0" smtClean="0"/>
              <a:t>change.</a:t>
            </a:r>
          </a:p>
          <a:p>
            <a:pPr marL="457200" indent="-457200">
              <a:buFont typeface="Arial" panose="020B0604020202020204" pitchFamily="34" charset="0"/>
              <a:buChar char="•"/>
            </a:pPr>
            <a:r>
              <a:rPr lang="en-US" sz="2800" dirty="0" smtClean="0"/>
              <a:t>The </a:t>
            </a:r>
            <a:r>
              <a:rPr lang="en-US" sz="2800" dirty="0"/>
              <a:t>accounting equation nonetheless always stays in balance.</a:t>
            </a:r>
          </a:p>
          <a:p>
            <a:pPr marL="457200" indent="-457200">
              <a:buFont typeface="Arial" panose="020B0604020202020204" pitchFamily="34" charset="0"/>
              <a:buChar char="•"/>
            </a:pPr>
            <a:r>
              <a:rPr lang="en-US" sz="2800" dirty="0"/>
              <a:t>Every transaction has a two-fold effect. Meaning, at least two </a:t>
            </a:r>
            <a:r>
              <a:rPr lang="en-US" sz="2800" dirty="0" smtClean="0"/>
              <a:t>elements </a:t>
            </a:r>
            <a:r>
              <a:rPr lang="en-US" sz="2800" dirty="0"/>
              <a:t>are affected.</a:t>
            </a:r>
          </a:p>
          <a:p>
            <a:pPr marL="457200" indent="-457200">
              <a:buFont typeface="Arial" panose="020B0604020202020204" pitchFamily="34" charset="0"/>
              <a:buChar char="•"/>
            </a:pPr>
            <a:endParaRPr lang="en-US" sz="2800" dirty="0"/>
          </a:p>
        </p:txBody>
      </p:sp>
    </p:spTree>
    <p:extLst>
      <p:ext uri="{BB962C8B-B14F-4D97-AF65-F5344CB8AC3E}">
        <p14:creationId xmlns:p14="http://schemas.microsoft.com/office/powerpoint/2010/main" val="1639558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are you here?</a:t>
            </a: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5750" y="1325563"/>
            <a:ext cx="3457608" cy="2303462"/>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43358" y="2375710"/>
            <a:ext cx="2767790" cy="2767790"/>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32500" y="204336"/>
            <a:ext cx="2911541" cy="2426285"/>
          </a:xfrm>
          <a:prstGeom prst="rect">
            <a:avLst/>
          </a:prstGeom>
        </p:spPr>
      </p:pic>
    </p:spTree>
    <p:extLst>
      <p:ext uri="{BB962C8B-B14F-4D97-AF65-F5344CB8AC3E}">
        <p14:creationId xmlns:p14="http://schemas.microsoft.com/office/powerpoint/2010/main" val="719524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General Ledger</a:t>
            </a:r>
            <a:endParaRPr lang="en-US" dirty="0"/>
          </a:p>
        </p:txBody>
      </p:sp>
      <p:sp>
        <p:nvSpPr>
          <p:cNvPr id="3" name="Content Placeholder 2"/>
          <p:cNvSpPr>
            <a:spLocks noGrp="1"/>
          </p:cNvSpPr>
          <p:nvPr>
            <p:ph idx="1"/>
          </p:nvPr>
        </p:nvSpPr>
        <p:spPr>
          <a:xfrm>
            <a:off x="685800" y="1200151"/>
            <a:ext cx="3024524" cy="3141189"/>
          </a:xfrm>
        </p:spPr>
        <p:txBody>
          <a:bodyPr/>
          <a:lstStyle/>
          <a:p>
            <a:pPr marL="257175" indent="-257175">
              <a:buFont typeface="Arial" panose="020B0604020202020204" pitchFamily="34" charset="0"/>
              <a:buChar char="•"/>
            </a:pPr>
            <a:r>
              <a:rPr lang="en-US" sz="2000" dirty="0"/>
              <a:t>A company's main accounting records. </a:t>
            </a:r>
            <a:endParaRPr lang="en-US" sz="2000" dirty="0" smtClean="0"/>
          </a:p>
          <a:p>
            <a:pPr marL="257175" indent="-257175">
              <a:buFont typeface="Arial" panose="020B0604020202020204" pitchFamily="34" charset="0"/>
              <a:buChar char="•"/>
            </a:pPr>
            <a:r>
              <a:rPr lang="en-US" sz="2000" dirty="0" smtClean="0"/>
              <a:t>A </a:t>
            </a:r>
            <a:r>
              <a:rPr lang="en-US" sz="2000" dirty="0" smtClean="0"/>
              <a:t>complete </a:t>
            </a:r>
            <a:r>
              <a:rPr lang="en-US" sz="2000" dirty="0"/>
              <a:t>record of financial transactions over the life of a company. </a:t>
            </a:r>
          </a:p>
          <a:p>
            <a:pPr marL="257175" indent="-257175">
              <a:buFont typeface="Arial" panose="020B0604020202020204" pitchFamily="34" charset="0"/>
              <a:buChar char="•"/>
            </a:pPr>
            <a:r>
              <a:rPr lang="en-US" sz="2000" dirty="0"/>
              <a:t>Holds </a:t>
            </a:r>
            <a:r>
              <a:rPr lang="en-US" sz="2000" dirty="0" smtClean="0"/>
              <a:t>information </a:t>
            </a:r>
            <a:r>
              <a:rPr lang="en-US" sz="2000" dirty="0"/>
              <a:t>that is needed to prepare financial statements</a:t>
            </a:r>
          </a:p>
          <a:p>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10324" y="1200152"/>
            <a:ext cx="5289521" cy="3718112"/>
          </a:xfrm>
          <a:prstGeom prst="rect">
            <a:avLst/>
          </a:prstGeom>
        </p:spPr>
      </p:pic>
    </p:spTree>
    <p:extLst>
      <p:ext uri="{BB962C8B-B14F-4D97-AF65-F5344CB8AC3E}">
        <p14:creationId xmlns:p14="http://schemas.microsoft.com/office/powerpoint/2010/main" val="165141390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 Account</a:t>
            </a:r>
            <a:endParaRPr lang="en-US" dirty="0"/>
          </a:p>
        </p:txBody>
      </p:sp>
      <p:sp>
        <p:nvSpPr>
          <p:cNvPr id="3" name="Content Placeholder 2"/>
          <p:cNvSpPr>
            <a:spLocks noGrp="1"/>
          </p:cNvSpPr>
          <p:nvPr>
            <p:ph idx="1"/>
          </p:nvPr>
        </p:nvSpPr>
        <p:spPr/>
        <p:txBody>
          <a:bodyPr/>
          <a:lstStyle/>
          <a:p>
            <a:r>
              <a:rPr lang="en-US" dirty="0"/>
              <a:t>A record in the general ledger that is used to collect and store similar information</a:t>
            </a:r>
          </a:p>
        </p:txBody>
      </p:sp>
    </p:spTree>
    <p:extLst>
      <p:ext uri="{BB962C8B-B14F-4D97-AF65-F5344CB8AC3E}">
        <p14:creationId xmlns:p14="http://schemas.microsoft.com/office/powerpoint/2010/main" val="916672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Account types</a:t>
            </a:r>
            <a:endParaRPr lang="en-US" dirty="0"/>
          </a:p>
        </p:txBody>
      </p:sp>
      <p:sp>
        <p:nvSpPr>
          <p:cNvPr id="3" name="Content Placeholder 2"/>
          <p:cNvSpPr>
            <a:spLocks noGrp="1"/>
          </p:cNvSpPr>
          <p:nvPr>
            <p:ph idx="1"/>
          </p:nvPr>
        </p:nvSpPr>
        <p:spPr/>
        <p:txBody>
          <a:bodyPr/>
          <a:lstStyle/>
          <a:p>
            <a:r>
              <a:rPr lang="en-US" sz="2400" b="1" dirty="0"/>
              <a:t>Asset</a:t>
            </a:r>
            <a:r>
              <a:rPr lang="en-US" sz="2400" dirty="0"/>
              <a:t> – items of value the company holds</a:t>
            </a:r>
          </a:p>
          <a:p>
            <a:endParaRPr lang="en-US" sz="2400" dirty="0"/>
          </a:p>
          <a:p>
            <a:r>
              <a:rPr lang="en-US" sz="2400" b="1" dirty="0"/>
              <a:t>Liability</a:t>
            </a:r>
            <a:r>
              <a:rPr lang="en-US" sz="2400" dirty="0"/>
              <a:t> – what the company owes to others</a:t>
            </a:r>
          </a:p>
          <a:p>
            <a:endParaRPr lang="en-US" sz="2400" dirty="0"/>
          </a:p>
          <a:p>
            <a:r>
              <a:rPr lang="en-US" sz="2400" b="1" dirty="0"/>
              <a:t>Capital</a:t>
            </a:r>
            <a:r>
              <a:rPr lang="en-US" sz="2400" dirty="0"/>
              <a:t> – the net amount invested by the owners (equity)</a:t>
            </a:r>
          </a:p>
          <a:p>
            <a:endParaRPr lang="en-US" sz="2400" dirty="0"/>
          </a:p>
          <a:p>
            <a:r>
              <a:rPr lang="en-US" sz="2400" b="1" dirty="0"/>
              <a:t>Revenue</a:t>
            </a:r>
            <a:r>
              <a:rPr lang="en-US" sz="2400" dirty="0"/>
              <a:t> - sales</a:t>
            </a:r>
          </a:p>
          <a:p>
            <a:endParaRPr lang="en-US" sz="2400" dirty="0"/>
          </a:p>
          <a:p>
            <a:r>
              <a:rPr lang="en-US" sz="2400" b="1" dirty="0"/>
              <a:t>Expense</a:t>
            </a:r>
            <a:r>
              <a:rPr lang="en-US" sz="2400" dirty="0"/>
              <a:t> – costs incurred</a:t>
            </a:r>
          </a:p>
          <a:p>
            <a:endParaRPr lang="en-US" dirty="0"/>
          </a:p>
        </p:txBody>
      </p:sp>
      <p:sp>
        <p:nvSpPr>
          <p:cNvPr id="4" name="Right Bracket 3"/>
          <p:cNvSpPr/>
          <p:nvPr/>
        </p:nvSpPr>
        <p:spPr>
          <a:xfrm>
            <a:off x="7488896" y="2686051"/>
            <a:ext cx="190263" cy="2010764"/>
          </a:xfrm>
          <a:prstGeom prst="rightBracket">
            <a:avLst/>
          </a:prstGeom>
          <a:ln w="101600"/>
        </p:spPr>
        <p:style>
          <a:lnRef idx="1">
            <a:schemeClr val="accent3"/>
          </a:lnRef>
          <a:fillRef idx="0">
            <a:schemeClr val="accent3"/>
          </a:fillRef>
          <a:effectRef idx="0">
            <a:schemeClr val="accent3"/>
          </a:effectRef>
          <a:fontRef idx="minor">
            <a:schemeClr val="tx1"/>
          </a:fontRef>
        </p:style>
        <p:txBody>
          <a:bodyPr rtlCol="0" anchor="ctr"/>
          <a:lstStyle/>
          <a:p>
            <a:pPr algn="ctr"/>
            <a:endParaRPr lang="en-US" sz="1350"/>
          </a:p>
        </p:txBody>
      </p:sp>
      <p:sp>
        <p:nvSpPr>
          <p:cNvPr id="5" name="Right Bracket 4"/>
          <p:cNvSpPr/>
          <p:nvPr/>
        </p:nvSpPr>
        <p:spPr>
          <a:xfrm>
            <a:off x="7507710" y="914400"/>
            <a:ext cx="171450" cy="1428750"/>
          </a:xfrm>
          <a:prstGeom prst="rightBracket">
            <a:avLst/>
          </a:prstGeom>
          <a:ln w="101600"/>
        </p:spPr>
        <p:style>
          <a:lnRef idx="1">
            <a:schemeClr val="accent3"/>
          </a:lnRef>
          <a:fillRef idx="0">
            <a:schemeClr val="accent3"/>
          </a:fillRef>
          <a:effectRef idx="0">
            <a:schemeClr val="accent3"/>
          </a:effectRef>
          <a:fontRef idx="minor">
            <a:schemeClr val="tx1"/>
          </a:fontRef>
        </p:style>
        <p:txBody>
          <a:bodyPr rtlCol="0" anchor="ctr"/>
          <a:lstStyle/>
          <a:p>
            <a:pPr algn="ctr"/>
            <a:endParaRPr lang="en-US" sz="1350"/>
          </a:p>
        </p:txBody>
      </p:sp>
      <p:sp>
        <p:nvSpPr>
          <p:cNvPr id="6" name="TextBox 5"/>
          <p:cNvSpPr txBox="1"/>
          <p:nvPr/>
        </p:nvSpPr>
        <p:spPr>
          <a:xfrm>
            <a:off x="7860371" y="3028950"/>
            <a:ext cx="971550" cy="830997"/>
          </a:xfrm>
          <a:prstGeom prst="rect">
            <a:avLst/>
          </a:prstGeom>
          <a:noFill/>
        </p:spPr>
        <p:txBody>
          <a:bodyPr wrap="square" rtlCol="0">
            <a:spAutoFit/>
          </a:bodyPr>
          <a:lstStyle/>
          <a:p>
            <a:r>
              <a:rPr lang="en-US" sz="1600" dirty="0"/>
              <a:t>Show the flow of money</a:t>
            </a:r>
          </a:p>
        </p:txBody>
      </p:sp>
      <p:sp>
        <p:nvSpPr>
          <p:cNvPr id="7" name="TextBox 6"/>
          <p:cNvSpPr txBox="1"/>
          <p:nvPr/>
        </p:nvSpPr>
        <p:spPr>
          <a:xfrm>
            <a:off x="7860371" y="936308"/>
            <a:ext cx="1108968" cy="1323439"/>
          </a:xfrm>
          <a:prstGeom prst="rect">
            <a:avLst/>
          </a:prstGeom>
          <a:noFill/>
        </p:spPr>
        <p:txBody>
          <a:bodyPr wrap="square" rtlCol="0">
            <a:spAutoFit/>
          </a:bodyPr>
          <a:lstStyle/>
          <a:p>
            <a:r>
              <a:rPr lang="en-US" sz="1600" dirty="0"/>
              <a:t>Represent items of value held by the company</a:t>
            </a:r>
          </a:p>
        </p:txBody>
      </p:sp>
    </p:spTree>
    <p:extLst>
      <p:ext uri="{BB962C8B-B14F-4D97-AF65-F5344CB8AC3E}">
        <p14:creationId xmlns:p14="http://schemas.microsoft.com/office/powerpoint/2010/main" val="4144312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92565"/>
            <a:ext cx="7772400" cy="548879"/>
          </a:xfrm>
        </p:spPr>
        <p:txBody>
          <a:bodyPr/>
          <a:lstStyle/>
          <a:p>
            <a:r>
              <a:rPr lang="en-US" dirty="0" smtClean="0"/>
              <a:t>Chart of Accounts</a:t>
            </a:r>
            <a:endParaRPr lang="en-US" dirty="0"/>
          </a:p>
        </p:txBody>
      </p:sp>
      <p:sp>
        <p:nvSpPr>
          <p:cNvPr id="3" name="Content Placeholder 2"/>
          <p:cNvSpPr>
            <a:spLocks noGrp="1"/>
          </p:cNvSpPr>
          <p:nvPr>
            <p:ph idx="1"/>
          </p:nvPr>
        </p:nvSpPr>
        <p:spPr>
          <a:xfrm>
            <a:off x="439235" y="1076584"/>
            <a:ext cx="6151662" cy="3428999"/>
          </a:xfrm>
        </p:spPr>
        <p:txBody>
          <a:bodyPr/>
          <a:lstStyle/>
          <a:p>
            <a:pPr marL="342900" indent="-342900">
              <a:buFont typeface="Arial" panose="020B0604020202020204" pitchFamily="34" charset="0"/>
              <a:buChar char="•"/>
            </a:pPr>
            <a:r>
              <a:rPr lang="en-US" sz="2800" dirty="0"/>
              <a:t>Each account </a:t>
            </a:r>
            <a:r>
              <a:rPr lang="en-US" sz="2800" dirty="0" smtClean="0"/>
              <a:t>with </a:t>
            </a:r>
            <a:r>
              <a:rPr lang="en-US" sz="2800" dirty="0"/>
              <a:t>an account number. </a:t>
            </a:r>
          </a:p>
          <a:p>
            <a:pPr marL="342900" indent="-342900">
              <a:buFont typeface="Arial" panose="020B0604020202020204" pitchFamily="34" charset="0"/>
              <a:buChar char="•"/>
            </a:pPr>
            <a:r>
              <a:rPr lang="en-US" sz="2800" dirty="0"/>
              <a:t>It is customary to arrange the accounts and their numbers in </a:t>
            </a:r>
            <a:r>
              <a:rPr lang="en-US" sz="2800" dirty="0" smtClean="0"/>
              <a:t>groups. </a:t>
            </a:r>
            <a:endParaRPr lang="en-US" sz="2800" dirty="0"/>
          </a:p>
          <a:p>
            <a:pPr marL="342900" indent="-342900">
              <a:buFont typeface="Arial" panose="020B0604020202020204" pitchFamily="34" charset="0"/>
              <a:buChar char="•"/>
            </a:pPr>
            <a:r>
              <a:rPr lang="en-US" sz="2800" dirty="0"/>
              <a:t>A list of all the accounts </a:t>
            </a:r>
            <a:r>
              <a:rPr lang="en-US" sz="2800" dirty="0" smtClean="0"/>
              <a:t>is </a:t>
            </a:r>
            <a:r>
              <a:rPr lang="en-US" sz="2800" dirty="0"/>
              <a:t>called the </a:t>
            </a:r>
            <a:r>
              <a:rPr lang="en-US" sz="2800" b="1" dirty="0"/>
              <a:t>chart of accounts.</a:t>
            </a:r>
            <a:r>
              <a:rPr lang="en-US" sz="2800" dirty="0"/>
              <a:t> </a:t>
            </a:r>
          </a:p>
          <a:p>
            <a:endParaRPr lang="en-US" sz="2400" dirty="0"/>
          </a:p>
        </p:txBody>
      </p:sp>
      <p:pic>
        <p:nvPicPr>
          <p:cNvPr id="4" name="Picture 3"/>
          <p:cNvPicPr>
            <a:picLocks noChangeAspect="1"/>
          </p:cNvPicPr>
          <p:nvPr/>
        </p:nvPicPr>
        <p:blipFill>
          <a:blip r:embed="rId3"/>
          <a:stretch>
            <a:fillRect/>
          </a:stretch>
        </p:blipFill>
        <p:spPr>
          <a:xfrm>
            <a:off x="6462947" y="177881"/>
            <a:ext cx="2544866" cy="4809976"/>
          </a:xfrm>
          <a:prstGeom prst="rect">
            <a:avLst/>
          </a:prstGeom>
        </p:spPr>
      </p:pic>
    </p:spTree>
    <p:extLst>
      <p:ext uri="{BB962C8B-B14F-4D97-AF65-F5344CB8AC3E}">
        <p14:creationId xmlns:p14="http://schemas.microsoft.com/office/powerpoint/2010/main" val="1591688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Single Entry Accounting</a:t>
            </a:r>
            <a:endParaRPr lang="en-US" dirty="0"/>
          </a:p>
        </p:txBody>
      </p:sp>
      <p:graphicFrame>
        <p:nvGraphicFramePr>
          <p:cNvPr id="4" name="Content Placeholder 3"/>
          <p:cNvGraphicFramePr>
            <a:graphicFrameLocks noGrp="1"/>
          </p:cNvGraphicFramePr>
          <p:nvPr>
            <p:ph idx="1"/>
            <p:extLst/>
          </p:nvPr>
        </p:nvGraphicFramePr>
        <p:xfrm>
          <a:off x="0" y="1260763"/>
          <a:ext cx="9144000" cy="3882739"/>
        </p:xfrm>
        <a:graphic>
          <a:graphicData uri="http://schemas.openxmlformats.org/drawingml/2006/table">
            <a:tbl>
              <a:tblPr firstRow="1" bandRow="1">
                <a:tableStyleId>{5C22544A-7EE6-4342-B048-85BDC9FD1C3A}</a:tableStyleId>
              </a:tblPr>
              <a:tblGrid>
                <a:gridCol w="2166895">
                  <a:extLst>
                    <a:ext uri="{9D8B030D-6E8A-4147-A177-3AD203B41FA5}">
                      <a16:colId xmlns:a16="http://schemas.microsoft.com/office/drawing/2014/main" val="982145978"/>
                    </a:ext>
                  </a:extLst>
                </a:gridCol>
                <a:gridCol w="4208672">
                  <a:extLst>
                    <a:ext uri="{9D8B030D-6E8A-4147-A177-3AD203B41FA5}">
                      <a16:colId xmlns:a16="http://schemas.microsoft.com/office/drawing/2014/main" val="1068578409"/>
                    </a:ext>
                  </a:extLst>
                </a:gridCol>
                <a:gridCol w="1220862">
                  <a:extLst>
                    <a:ext uri="{9D8B030D-6E8A-4147-A177-3AD203B41FA5}">
                      <a16:colId xmlns:a16="http://schemas.microsoft.com/office/drawing/2014/main" val="104737200"/>
                    </a:ext>
                  </a:extLst>
                </a:gridCol>
                <a:gridCol w="1547571">
                  <a:extLst>
                    <a:ext uri="{9D8B030D-6E8A-4147-A177-3AD203B41FA5}">
                      <a16:colId xmlns:a16="http://schemas.microsoft.com/office/drawing/2014/main" val="4124964852"/>
                    </a:ext>
                  </a:extLst>
                </a:gridCol>
              </a:tblGrid>
              <a:tr h="554677">
                <a:tc>
                  <a:txBody>
                    <a:bodyPr/>
                    <a:lstStyle/>
                    <a:p>
                      <a:pPr algn="ctr"/>
                      <a:r>
                        <a:rPr lang="en-US" dirty="0" smtClean="0"/>
                        <a:t>Date</a:t>
                      </a:r>
                      <a:endParaRPr lang="en-US" dirty="0"/>
                    </a:p>
                  </a:txBody>
                  <a:tcPr/>
                </a:tc>
                <a:tc>
                  <a:txBody>
                    <a:bodyPr/>
                    <a:lstStyle/>
                    <a:p>
                      <a:r>
                        <a:rPr lang="en-US" dirty="0" smtClean="0"/>
                        <a:t>Transaction</a:t>
                      </a:r>
                      <a:endParaRPr lang="en-US" dirty="0"/>
                    </a:p>
                  </a:txBody>
                  <a:tcPr/>
                </a:tc>
                <a:tc>
                  <a:txBody>
                    <a:bodyPr/>
                    <a:lstStyle/>
                    <a:p>
                      <a:r>
                        <a:rPr lang="en-US" dirty="0" smtClean="0"/>
                        <a:t>Amount</a:t>
                      </a:r>
                      <a:endParaRPr lang="en-US" dirty="0"/>
                    </a:p>
                  </a:txBody>
                  <a:tcPr/>
                </a:tc>
                <a:tc>
                  <a:txBody>
                    <a:bodyPr/>
                    <a:lstStyle/>
                    <a:p>
                      <a:r>
                        <a:rPr lang="en-US" dirty="0" smtClean="0"/>
                        <a:t>Balance</a:t>
                      </a:r>
                      <a:endParaRPr lang="en-US" dirty="0"/>
                    </a:p>
                  </a:txBody>
                  <a:tcPr/>
                </a:tc>
                <a:extLst>
                  <a:ext uri="{0D108BD9-81ED-4DB2-BD59-A6C34878D82A}">
                    <a16:rowId xmlns:a16="http://schemas.microsoft.com/office/drawing/2014/main" val="210263630"/>
                  </a:ext>
                </a:extLst>
              </a:tr>
              <a:tr h="554677">
                <a:tc>
                  <a:txBody>
                    <a:bodyPr/>
                    <a:lstStyle/>
                    <a:p>
                      <a:pPr algn="ctr"/>
                      <a:r>
                        <a:rPr lang="en-US" sz="2800" dirty="0" smtClean="0">
                          <a:latin typeface="Brush Script MT" panose="03060802040406070304" pitchFamily="66" charset="0"/>
                        </a:rPr>
                        <a:t>July</a:t>
                      </a:r>
                      <a:r>
                        <a:rPr lang="en-US" sz="2800" baseline="0" dirty="0" smtClean="0">
                          <a:latin typeface="Brush Script MT" panose="03060802040406070304" pitchFamily="66" charset="0"/>
                        </a:rPr>
                        <a:t> 1</a:t>
                      </a:r>
                      <a:endParaRPr lang="en-US" sz="2800" dirty="0">
                        <a:latin typeface="Brush Script MT" panose="03060802040406070304" pitchFamily="66" charset="0"/>
                      </a:endParaRPr>
                    </a:p>
                  </a:txBody>
                  <a:tcPr/>
                </a:tc>
                <a:tc>
                  <a:txBody>
                    <a:bodyPr/>
                    <a:lstStyle/>
                    <a:p>
                      <a:r>
                        <a:rPr lang="en-US" sz="2800" dirty="0" smtClean="0">
                          <a:latin typeface="Brush Script MT" panose="03060802040406070304" pitchFamily="66" charset="0"/>
                        </a:rPr>
                        <a:t>Start of month</a:t>
                      </a:r>
                      <a:endParaRPr lang="en-US" sz="2800" dirty="0">
                        <a:latin typeface="Brush Script MT" panose="03060802040406070304" pitchFamily="66" charset="0"/>
                      </a:endParaRPr>
                    </a:p>
                  </a:txBody>
                  <a:tcPr/>
                </a:tc>
                <a:tc>
                  <a:txBody>
                    <a:bodyPr/>
                    <a:lstStyle/>
                    <a:p>
                      <a:pPr algn="r"/>
                      <a:r>
                        <a:rPr lang="en-US" sz="2800" dirty="0" smtClean="0">
                          <a:latin typeface="Brush Script MT" panose="03060802040406070304" pitchFamily="66" charset="0"/>
                        </a:rPr>
                        <a:t>300</a:t>
                      </a:r>
                      <a:endParaRPr lang="en-US" sz="2800" dirty="0">
                        <a:latin typeface="Brush Script MT" panose="03060802040406070304" pitchFamily="66" charset="0"/>
                      </a:endParaRPr>
                    </a:p>
                  </a:txBody>
                  <a:tcPr/>
                </a:tc>
                <a:tc>
                  <a:txBody>
                    <a:bodyPr/>
                    <a:lstStyle/>
                    <a:p>
                      <a:pPr algn="r"/>
                      <a:r>
                        <a:rPr lang="en-US" sz="2800" dirty="0" smtClean="0">
                          <a:latin typeface="Brush Script MT" panose="03060802040406070304" pitchFamily="66" charset="0"/>
                        </a:rPr>
                        <a:t>400</a:t>
                      </a:r>
                      <a:endParaRPr lang="en-US" sz="2800" dirty="0">
                        <a:latin typeface="Brush Script MT" panose="03060802040406070304" pitchFamily="66" charset="0"/>
                      </a:endParaRPr>
                    </a:p>
                  </a:txBody>
                  <a:tcPr/>
                </a:tc>
                <a:extLst>
                  <a:ext uri="{0D108BD9-81ED-4DB2-BD59-A6C34878D82A}">
                    <a16:rowId xmlns:a16="http://schemas.microsoft.com/office/drawing/2014/main" val="1476628553"/>
                  </a:ext>
                </a:extLst>
              </a:tr>
              <a:tr h="554677">
                <a:tc>
                  <a:txBody>
                    <a:bodyPr/>
                    <a:lstStyle/>
                    <a:p>
                      <a:pPr algn="ctr"/>
                      <a:r>
                        <a:rPr lang="en-US" sz="2800" dirty="0" smtClean="0">
                          <a:latin typeface="Brush Script MT" panose="03060802040406070304" pitchFamily="66" charset="0"/>
                        </a:rPr>
                        <a:t>July 1</a:t>
                      </a:r>
                      <a:endParaRPr lang="en-US" sz="2800" dirty="0">
                        <a:latin typeface="Brush Script MT" panose="03060802040406070304" pitchFamily="66" charset="0"/>
                      </a:endParaRPr>
                    </a:p>
                  </a:txBody>
                  <a:tcPr/>
                </a:tc>
                <a:tc>
                  <a:txBody>
                    <a:bodyPr/>
                    <a:lstStyle/>
                    <a:p>
                      <a:r>
                        <a:rPr lang="en-US" sz="2800" dirty="0" smtClean="0">
                          <a:latin typeface="Brush Script MT" panose="03060802040406070304" pitchFamily="66" charset="0"/>
                        </a:rPr>
                        <a:t>Trip to beer store</a:t>
                      </a:r>
                      <a:endParaRPr lang="en-US" sz="2800" dirty="0">
                        <a:latin typeface="Brush Script MT" panose="03060802040406070304" pitchFamily="66" charset="0"/>
                      </a:endParaRPr>
                    </a:p>
                  </a:txBody>
                  <a:tcPr/>
                </a:tc>
                <a:tc>
                  <a:txBody>
                    <a:bodyPr/>
                    <a:lstStyle/>
                    <a:p>
                      <a:pPr algn="r"/>
                      <a:r>
                        <a:rPr lang="en-US" sz="2800" dirty="0" smtClean="0">
                          <a:latin typeface="Brush Script MT" panose="03060802040406070304" pitchFamily="66" charset="0"/>
                        </a:rPr>
                        <a:t>-25</a:t>
                      </a:r>
                      <a:endParaRPr lang="en-US" sz="2800" dirty="0">
                        <a:latin typeface="Brush Script MT" panose="03060802040406070304" pitchFamily="66" charset="0"/>
                      </a:endParaRPr>
                    </a:p>
                  </a:txBody>
                  <a:tcPr/>
                </a:tc>
                <a:tc>
                  <a:txBody>
                    <a:bodyPr/>
                    <a:lstStyle/>
                    <a:p>
                      <a:pPr algn="r"/>
                      <a:r>
                        <a:rPr lang="en-US" sz="2800" dirty="0" smtClean="0">
                          <a:latin typeface="Brush Script MT" panose="03060802040406070304" pitchFamily="66" charset="0"/>
                        </a:rPr>
                        <a:t>275</a:t>
                      </a:r>
                      <a:endParaRPr lang="en-US" sz="2800" dirty="0">
                        <a:latin typeface="Brush Script MT" panose="03060802040406070304" pitchFamily="66" charset="0"/>
                      </a:endParaRPr>
                    </a:p>
                  </a:txBody>
                  <a:tcPr/>
                </a:tc>
                <a:extLst>
                  <a:ext uri="{0D108BD9-81ED-4DB2-BD59-A6C34878D82A}">
                    <a16:rowId xmlns:a16="http://schemas.microsoft.com/office/drawing/2014/main" val="485277481"/>
                  </a:ext>
                </a:extLst>
              </a:tr>
              <a:tr h="554677">
                <a:tc>
                  <a:txBody>
                    <a:bodyPr/>
                    <a:lstStyle/>
                    <a:p>
                      <a:pPr algn="ctr"/>
                      <a:r>
                        <a:rPr lang="en-US" sz="2800" dirty="0" smtClean="0">
                          <a:latin typeface="Brush Script MT" panose="03060802040406070304" pitchFamily="66" charset="0"/>
                        </a:rPr>
                        <a:t>July 3</a:t>
                      </a:r>
                      <a:endParaRPr lang="en-US" sz="2800" dirty="0">
                        <a:latin typeface="Brush Script MT" panose="03060802040406070304" pitchFamily="66" charset="0"/>
                      </a:endParaRPr>
                    </a:p>
                  </a:txBody>
                  <a:tcPr/>
                </a:tc>
                <a:tc>
                  <a:txBody>
                    <a:bodyPr/>
                    <a:lstStyle/>
                    <a:p>
                      <a:r>
                        <a:rPr lang="en-US" sz="2800" dirty="0" smtClean="0">
                          <a:latin typeface="Brush Script MT" panose="03060802040406070304" pitchFamily="66" charset="0"/>
                        </a:rPr>
                        <a:t>Vinnie’s Pizza</a:t>
                      </a:r>
                      <a:endParaRPr lang="en-US" sz="2800" dirty="0">
                        <a:latin typeface="Brush Script MT" panose="03060802040406070304" pitchFamily="66" charset="0"/>
                      </a:endParaRPr>
                    </a:p>
                  </a:txBody>
                  <a:tcPr/>
                </a:tc>
                <a:tc>
                  <a:txBody>
                    <a:bodyPr/>
                    <a:lstStyle/>
                    <a:p>
                      <a:pPr algn="r"/>
                      <a:r>
                        <a:rPr lang="en-US" sz="2800" dirty="0" smtClean="0">
                          <a:latin typeface="Brush Script MT" panose="03060802040406070304" pitchFamily="66" charset="0"/>
                        </a:rPr>
                        <a:t>-15</a:t>
                      </a:r>
                      <a:endParaRPr lang="en-US" sz="2800" dirty="0">
                        <a:latin typeface="Brush Script MT" panose="03060802040406070304" pitchFamily="66" charset="0"/>
                      </a:endParaRPr>
                    </a:p>
                  </a:txBody>
                  <a:tcPr/>
                </a:tc>
                <a:tc>
                  <a:txBody>
                    <a:bodyPr/>
                    <a:lstStyle/>
                    <a:p>
                      <a:pPr algn="r"/>
                      <a:r>
                        <a:rPr lang="en-US" sz="2800" dirty="0" smtClean="0">
                          <a:latin typeface="Brush Script MT" panose="03060802040406070304" pitchFamily="66" charset="0"/>
                        </a:rPr>
                        <a:t>260</a:t>
                      </a:r>
                      <a:endParaRPr lang="en-US" sz="2800" dirty="0">
                        <a:latin typeface="Brush Script MT" panose="03060802040406070304" pitchFamily="66" charset="0"/>
                      </a:endParaRPr>
                    </a:p>
                  </a:txBody>
                  <a:tcPr/>
                </a:tc>
                <a:extLst>
                  <a:ext uri="{0D108BD9-81ED-4DB2-BD59-A6C34878D82A}">
                    <a16:rowId xmlns:a16="http://schemas.microsoft.com/office/drawing/2014/main" val="3262579634"/>
                  </a:ext>
                </a:extLst>
              </a:tr>
              <a:tr h="554677">
                <a:tc>
                  <a:txBody>
                    <a:bodyPr/>
                    <a:lstStyle/>
                    <a:p>
                      <a:pPr algn="ctr"/>
                      <a:r>
                        <a:rPr lang="en-US" sz="2800" dirty="0" smtClean="0">
                          <a:latin typeface="Brush Script MT" panose="03060802040406070304" pitchFamily="66" charset="0"/>
                        </a:rPr>
                        <a:t>July 5</a:t>
                      </a:r>
                      <a:endParaRPr lang="en-US" sz="2800" dirty="0">
                        <a:latin typeface="Brush Script MT" panose="03060802040406070304" pitchFamily="66" charset="0"/>
                      </a:endParaRPr>
                    </a:p>
                  </a:txBody>
                  <a:tcPr/>
                </a:tc>
                <a:tc>
                  <a:txBody>
                    <a:bodyPr/>
                    <a:lstStyle/>
                    <a:p>
                      <a:r>
                        <a:rPr lang="en-US" sz="2800" dirty="0" smtClean="0">
                          <a:latin typeface="Brush Script MT" panose="03060802040406070304" pitchFamily="66" charset="0"/>
                        </a:rPr>
                        <a:t>My</a:t>
                      </a:r>
                      <a:r>
                        <a:rPr lang="en-US" sz="2800" baseline="0" dirty="0" smtClean="0">
                          <a:latin typeface="Brush Script MT" panose="03060802040406070304" pitchFamily="66" charset="0"/>
                        </a:rPr>
                        <a:t> share of apartment rent</a:t>
                      </a:r>
                      <a:endParaRPr lang="en-US" sz="2800" dirty="0">
                        <a:latin typeface="Brush Script MT" panose="03060802040406070304" pitchFamily="66" charset="0"/>
                      </a:endParaRPr>
                    </a:p>
                  </a:txBody>
                  <a:tcPr/>
                </a:tc>
                <a:tc>
                  <a:txBody>
                    <a:bodyPr/>
                    <a:lstStyle/>
                    <a:p>
                      <a:pPr algn="r"/>
                      <a:r>
                        <a:rPr lang="en-US" sz="2800" dirty="0" smtClean="0">
                          <a:latin typeface="Brush Script MT" panose="03060802040406070304" pitchFamily="66" charset="0"/>
                        </a:rPr>
                        <a:t>-250</a:t>
                      </a:r>
                      <a:endParaRPr lang="en-US" sz="2800" dirty="0">
                        <a:latin typeface="Brush Script MT" panose="03060802040406070304" pitchFamily="66" charset="0"/>
                      </a:endParaRPr>
                    </a:p>
                  </a:txBody>
                  <a:tcPr/>
                </a:tc>
                <a:tc>
                  <a:txBody>
                    <a:bodyPr/>
                    <a:lstStyle/>
                    <a:p>
                      <a:pPr algn="r"/>
                      <a:r>
                        <a:rPr lang="en-US" sz="2800" dirty="0" smtClean="0">
                          <a:latin typeface="Brush Script MT" panose="03060802040406070304" pitchFamily="66" charset="0"/>
                        </a:rPr>
                        <a:t>10</a:t>
                      </a:r>
                      <a:endParaRPr lang="en-US" sz="2800" dirty="0">
                        <a:latin typeface="Brush Script MT" panose="03060802040406070304" pitchFamily="66" charset="0"/>
                      </a:endParaRPr>
                    </a:p>
                  </a:txBody>
                  <a:tcPr/>
                </a:tc>
                <a:extLst>
                  <a:ext uri="{0D108BD9-81ED-4DB2-BD59-A6C34878D82A}">
                    <a16:rowId xmlns:a16="http://schemas.microsoft.com/office/drawing/2014/main" val="526363986"/>
                  </a:ext>
                </a:extLst>
              </a:tr>
              <a:tr h="554677">
                <a:tc>
                  <a:txBody>
                    <a:bodyPr/>
                    <a:lstStyle/>
                    <a:p>
                      <a:pPr algn="ctr"/>
                      <a:r>
                        <a:rPr lang="en-US" sz="2800" dirty="0" smtClean="0">
                          <a:latin typeface="Brush Script MT" panose="03060802040406070304" pitchFamily="66" charset="0"/>
                        </a:rPr>
                        <a:t>July 6</a:t>
                      </a:r>
                      <a:endParaRPr lang="en-US" sz="2800" dirty="0">
                        <a:latin typeface="Brush Script MT" panose="03060802040406070304" pitchFamily="66" charset="0"/>
                      </a:endParaRPr>
                    </a:p>
                  </a:txBody>
                  <a:tcPr/>
                </a:tc>
                <a:tc>
                  <a:txBody>
                    <a:bodyPr/>
                    <a:lstStyle/>
                    <a:p>
                      <a:r>
                        <a:rPr lang="en-US" sz="2800" dirty="0" smtClean="0">
                          <a:latin typeface="Brush Script MT" panose="03060802040406070304" pitchFamily="66" charset="0"/>
                        </a:rPr>
                        <a:t>Mom and Dad XOXOXO</a:t>
                      </a:r>
                      <a:endParaRPr lang="en-US" sz="2800" dirty="0">
                        <a:latin typeface="Brush Script MT" panose="03060802040406070304" pitchFamily="66" charset="0"/>
                      </a:endParaRPr>
                    </a:p>
                  </a:txBody>
                  <a:tcPr/>
                </a:tc>
                <a:tc>
                  <a:txBody>
                    <a:bodyPr/>
                    <a:lstStyle/>
                    <a:p>
                      <a:pPr algn="r"/>
                      <a:r>
                        <a:rPr lang="en-US" sz="2800" dirty="0" smtClean="0">
                          <a:latin typeface="Brush Script MT" panose="03060802040406070304" pitchFamily="66" charset="0"/>
                        </a:rPr>
                        <a:t>300</a:t>
                      </a:r>
                      <a:endParaRPr lang="en-US" sz="2800" dirty="0">
                        <a:latin typeface="Brush Script MT" panose="03060802040406070304" pitchFamily="66" charset="0"/>
                      </a:endParaRPr>
                    </a:p>
                  </a:txBody>
                  <a:tcPr/>
                </a:tc>
                <a:tc>
                  <a:txBody>
                    <a:bodyPr/>
                    <a:lstStyle/>
                    <a:p>
                      <a:pPr algn="r"/>
                      <a:r>
                        <a:rPr lang="en-US" sz="2800" dirty="0" smtClean="0">
                          <a:latin typeface="Brush Script MT" panose="03060802040406070304" pitchFamily="66" charset="0"/>
                        </a:rPr>
                        <a:t>310</a:t>
                      </a:r>
                      <a:endParaRPr lang="en-US" sz="2800" dirty="0">
                        <a:latin typeface="Brush Script MT" panose="03060802040406070304" pitchFamily="66" charset="0"/>
                      </a:endParaRPr>
                    </a:p>
                  </a:txBody>
                  <a:tcPr/>
                </a:tc>
                <a:extLst>
                  <a:ext uri="{0D108BD9-81ED-4DB2-BD59-A6C34878D82A}">
                    <a16:rowId xmlns:a16="http://schemas.microsoft.com/office/drawing/2014/main" val="3235967170"/>
                  </a:ext>
                </a:extLst>
              </a:tr>
              <a:tr h="554677">
                <a:tc>
                  <a:txBody>
                    <a:bodyPr/>
                    <a:lstStyle/>
                    <a:p>
                      <a:pPr algn="ctr"/>
                      <a:r>
                        <a:rPr lang="en-US" sz="2800" dirty="0" smtClean="0">
                          <a:latin typeface="Brush Script MT" panose="03060802040406070304" pitchFamily="66" charset="0"/>
                        </a:rPr>
                        <a:t>July 10</a:t>
                      </a:r>
                      <a:endParaRPr lang="en-US" sz="2800" dirty="0">
                        <a:latin typeface="Brush Script MT" panose="03060802040406070304" pitchFamily="66" charset="0"/>
                      </a:endParaRPr>
                    </a:p>
                  </a:txBody>
                  <a:tcPr/>
                </a:tc>
                <a:tc>
                  <a:txBody>
                    <a:bodyPr/>
                    <a:lstStyle/>
                    <a:p>
                      <a:r>
                        <a:rPr lang="en-US" sz="2800" dirty="0" smtClean="0">
                          <a:latin typeface="Brush Script MT" panose="03060802040406070304" pitchFamily="66" charset="0"/>
                        </a:rPr>
                        <a:t>More beer</a:t>
                      </a:r>
                      <a:endParaRPr lang="en-US" sz="2800" dirty="0">
                        <a:latin typeface="Brush Script MT" panose="03060802040406070304" pitchFamily="66" charset="0"/>
                      </a:endParaRPr>
                    </a:p>
                  </a:txBody>
                  <a:tcPr/>
                </a:tc>
                <a:tc>
                  <a:txBody>
                    <a:bodyPr/>
                    <a:lstStyle/>
                    <a:p>
                      <a:pPr algn="r"/>
                      <a:r>
                        <a:rPr lang="en-US" sz="2800" dirty="0" smtClean="0">
                          <a:latin typeface="Brush Script MT" panose="03060802040406070304" pitchFamily="66" charset="0"/>
                        </a:rPr>
                        <a:t>-35</a:t>
                      </a:r>
                      <a:endParaRPr lang="en-US" sz="2800" dirty="0">
                        <a:latin typeface="Brush Script MT" panose="03060802040406070304" pitchFamily="66" charset="0"/>
                      </a:endParaRPr>
                    </a:p>
                  </a:txBody>
                  <a:tcPr/>
                </a:tc>
                <a:tc>
                  <a:txBody>
                    <a:bodyPr/>
                    <a:lstStyle/>
                    <a:p>
                      <a:pPr algn="r"/>
                      <a:r>
                        <a:rPr lang="en-US" sz="2800" dirty="0" smtClean="0">
                          <a:solidFill>
                            <a:schemeClr val="tx1"/>
                          </a:solidFill>
                          <a:latin typeface="Brush Script MT" panose="03060802040406070304" pitchFamily="66" charset="0"/>
                        </a:rPr>
                        <a:t>275</a:t>
                      </a:r>
                      <a:endParaRPr lang="en-US" sz="2800" dirty="0">
                        <a:solidFill>
                          <a:schemeClr val="tx1"/>
                        </a:solidFill>
                        <a:latin typeface="Brush Script MT" panose="03060802040406070304" pitchFamily="66" charset="0"/>
                      </a:endParaRPr>
                    </a:p>
                  </a:txBody>
                  <a:tcPr/>
                </a:tc>
                <a:extLst>
                  <a:ext uri="{0D108BD9-81ED-4DB2-BD59-A6C34878D82A}">
                    <a16:rowId xmlns:a16="http://schemas.microsoft.com/office/drawing/2014/main" val="3546265465"/>
                  </a:ext>
                </a:extLst>
              </a:tr>
            </a:tbl>
          </a:graphicData>
        </a:graphic>
      </p:graphicFrame>
      <p:sp>
        <p:nvSpPr>
          <p:cNvPr id="3" name="Rectangle 2"/>
          <p:cNvSpPr/>
          <p:nvPr/>
        </p:nvSpPr>
        <p:spPr>
          <a:xfrm rot="927174">
            <a:off x="1049304" y="2561022"/>
            <a:ext cx="7045391" cy="923330"/>
          </a:xfrm>
          <a:prstGeom prst="rect">
            <a:avLst/>
          </a:prstGeom>
          <a:noFill/>
        </p:spPr>
        <p:txBody>
          <a:bodyPr wrap="none" lIns="91440" tIns="45720" rIns="91440" bIns="45720">
            <a:spAutoFit/>
          </a:bodyPr>
          <a:lstStyle/>
          <a:p>
            <a:pPr algn="ctr"/>
            <a:r>
              <a:rPr lang="en-US" sz="5400" b="1" cap="none" spc="0"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Remember my register?</a:t>
            </a:r>
            <a:endParaRPr 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extLst>
      <p:ext uri="{BB962C8B-B14F-4D97-AF65-F5344CB8AC3E}">
        <p14:creationId xmlns:p14="http://schemas.microsoft.com/office/powerpoint/2010/main" val="1850220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Double Entry Accounting</a:t>
            </a:r>
          </a:p>
        </p:txBody>
      </p:sp>
      <p:sp>
        <p:nvSpPr>
          <p:cNvPr id="3" name="Content Placeholder 2"/>
          <p:cNvSpPr>
            <a:spLocks noGrp="1"/>
          </p:cNvSpPr>
          <p:nvPr>
            <p:ph idx="1"/>
          </p:nvPr>
        </p:nvSpPr>
        <p:spPr>
          <a:xfrm>
            <a:off x="685800" y="1200151"/>
            <a:ext cx="5053217" cy="3428999"/>
          </a:xfrm>
        </p:spPr>
        <p:txBody>
          <a:bodyPr/>
          <a:lstStyle/>
          <a:p>
            <a:endParaRPr lang="en-US" sz="3200" dirty="0"/>
          </a:p>
          <a:p>
            <a:r>
              <a:rPr lang="en-US" sz="2400" dirty="0"/>
              <a:t>Doesn't mean having one set of financial records for the IRS and another for yourself!</a:t>
            </a:r>
          </a:p>
          <a:p>
            <a:endParaRPr lang="en-US" sz="2400" dirty="0"/>
          </a:p>
          <a:p>
            <a:r>
              <a:rPr lang="en-US" sz="2400" dirty="0"/>
              <a:t>It refers to the concept that is the basis of the bookkeeping systems used by almost all major business today. </a:t>
            </a:r>
          </a:p>
          <a:p>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41205" y="881875"/>
            <a:ext cx="2989780" cy="4172694"/>
          </a:xfrm>
          <a:prstGeom prst="rect">
            <a:avLst/>
          </a:prstGeom>
        </p:spPr>
      </p:pic>
    </p:spTree>
    <p:extLst>
      <p:ext uri="{BB962C8B-B14F-4D97-AF65-F5344CB8AC3E}">
        <p14:creationId xmlns:p14="http://schemas.microsoft.com/office/powerpoint/2010/main" val="632562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Double Entry Accounting</a:t>
            </a:r>
            <a:endParaRPr lang="en-US" dirty="0"/>
          </a:p>
        </p:txBody>
      </p:sp>
      <p:sp>
        <p:nvSpPr>
          <p:cNvPr id="3" name="Content Placeholder 2"/>
          <p:cNvSpPr>
            <a:spLocks noGrp="1"/>
          </p:cNvSpPr>
          <p:nvPr>
            <p:ph idx="1"/>
          </p:nvPr>
        </p:nvSpPr>
        <p:spPr>
          <a:xfrm>
            <a:off x="685800" y="1200151"/>
            <a:ext cx="4945455" cy="3428999"/>
          </a:xfrm>
        </p:spPr>
        <p:txBody>
          <a:bodyPr/>
          <a:lstStyle/>
          <a:p>
            <a:r>
              <a:rPr lang="en-US" sz="2400" dirty="0"/>
              <a:t>Under the double entry method, every transaction is recorded in at least two accounts. </a:t>
            </a:r>
            <a:endParaRPr lang="en-US" sz="2400" dirty="0" smtClean="0"/>
          </a:p>
          <a:p>
            <a:endParaRPr lang="en-US" sz="2400" dirty="0"/>
          </a:p>
          <a:p>
            <a:r>
              <a:rPr lang="en-US" sz="2400" dirty="0"/>
              <a:t>All accounts have a </a:t>
            </a:r>
            <a:r>
              <a:rPr lang="en-US" sz="2400" b="1" i="1" dirty="0"/>
              <a:t>debit</a:t>
            </a:r>
            <a:r>
              <a:rPr lang="en-US" sz="2400" dirty="0"/>
              <a:t> and a </a:t>
            </a:r>
            <a:r>
              <a:rPr lang="en-US" sz="2400" b="1" i="1" dirty="0"/>
              <a:t>credit</a:t>
            </a:r>
            <a:r>
              <a:rPr lang="en-US" sz="2400" dirty="0"/>
              <a:t> side. </a:t>
            </a:r>
            <a:endParaRPr lang="en-US" sz="2400" dirty="0" smtClean="0"/>
          </a:p>
          <a:p>
            <a:endParaRPr lang="en-US" sz="2400" dirty="0" smtClean="0"/>
          </a:p>
          <a:p>
            <a:pPr marL="342900" indent="-342900">
              <a:buFont typeface="Arial" panose="020B0604020202020204" pitchFamily="34" charset="0"/>
              <a:buChar char="•"/>
            </a:pPr>
            <a:r>
              <a:rPr lang="en-US" sz="2400" b="1" dirty="0" smtClean="0"/>
              <a:t>debit</a:t>
            </a:r>
            <a:r>
              <a:rPr lang="en-US" sz="2400" dirty="0" smtClean="0"/>
              <a:t> </a:t>
            </a:r>
            <a:r>
              <a:rPr lang="en-US" sz="2400" dirty="0"/>
              <a:t>means </a:t>
            </a:r>
            <a:r>
              <a:rPr lang="en-US" sz="2400" i="1" dirty="0"/>
              <a:t>left</a:t>
            </a:r>
            <a:r>
              <a:rPr lang="en-US" sz="2400" dirty="0"/>
              <a:t> and </a:t>
            </a:r>
            <a:endParaRPr lang="en-US" sz="2400" dirty="0" smtClean="0"/>
          </a:p>
          <a:p>
            <a:pPr marL="342900" indent="-342900">
              <a:buFont typeface="Arial" panose="020B0604020202020204" pitchFamily="34" charset="0"/>
              <a:buChar char="•"/>
            </a:pPr>
            <a:r>
              <a:rPr lang="en-US" sz="2400" b="1" dirty="0"/>
              <a:t>c</a:t>
            </a:r>
            <a:r>
              <a:rPr lang="en-US" sz="2400" b="1" dirty="0" smtClean="0"/>
              <a:t>redit</a:t>
            </a:r>
            <a:r>
              <a:rPr lang="en-US" sz="2400" dirty="0" smtClean="0"/>
              <a:t> </a:t>
            </a:r>
            <a:r>
              <a:rPr lang="en-US" sz="2400" dirty="0"/>
              <a:t>means </a:t>
            </a:r>
            <a:r>
              <a:rPr lang="en-US" sz="2400" i="1" dirty="0" smtClean="0"/>
              <a:t>right</a:t>
            </a:r>
            <a:endParaRPr lang="en-US" sz="2400" dirty="0"/>
          </a:p>
        </p:txBody>
      </p:sp>
      <p:graphicFrame>
        <p:nvGraphicFramePr>
          <p:cNvPr id="4" name="Table 3"/>
          <p:cNvGraphicFramePr>
            <a:graphicFrameLocks noGrp="1"/>
          </p:cNvGraphicFramePr>
          <p:nvPr>
            <p:extLst>
              <p:ext uri="{D42A27DB-BD31-4B8C-83A1-F6EECF244321}">
                <p14:modId xmlns:p14="http://schemas.microsoft.com/office/powerpoint/2010/main" val="128594274"/>
              </p:ext>
            </p:extLst>
          </p:nvPr>
        </p:nvGraphicFramePr>
        <p:xfrm>
          <a:off x="5631255" y="1189676"/>
          <a:ext cx="3523362" cy="3429000"/>
        </p:xfrm>
        <a:graphic>
          <a:graphicData uri="http://schemas.openxmlformats.org/drawingml/2006/table">
            <a:tbl>
              <a:tblPr/>
              <a:tblGrid>
                <a:gridCol w="1737424">
                  <a:extLst>
                    <a:ext uri="{9D8B030D-6E8A-4147-A177-3AD203B41FA5}">
                      <a16:colId xmlns:a16="http://schemas.microsoft.com/office/drawing/2014/main" val="469234489"/>
                    </a:ext>
                  </a:extLst>
                </a:gridCol>
                <a:gridCol w="892969">
                  <a:extLst>
                    <a:ext uri="{9D8B030D-6E8A-4147-A177-3AD203B41FA5}">
                      <a16:colId xmlns:a16="http://schemas.microsoft.com/office/drawing/2014/main" val="1150133536"/>
                    </a:ext>
                  </a:extLst>
                </a:gridCol>
                <a:gridCol w="892969">
                  <a:extLst>
                    <a:ext uri="{9D8B030D-6E8A-4147-A177-3AD203B41FA5}">
                      <a16:colId xmlns:a16="http://schemas.microsoft.com/office/drawing/2014/main" val="2891750454"/>
                    </a:ext>
                  </a:extLst>
                </a:gridCol>
              </a:tblGrid>
              <a:tr h="857250">
                <a:tc>
                  <a:txBody>
                    <a:bodyPr/>
                    <a:lstStyle/>
                    <a:p>
                      <a:r>
                        <a:rPr lang="en-US" sz="1400" b="0" dirty="0">
                          <a:effectLst/>
                        </a:rPr>
                        <a:t>Accounting Element</a:t>
                      </a:r>
                    </a:p>
                  </a:txBody>
                  <a:tcPr marL="85725" marR="85725" marT="42862" marB="42862"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chemeClr val="accent1">
                        <a:alpha val="22000"/>
                      </a:schemeClr>
                    </a:solidFill>
                  </a:tcPr>
                </a:tc>
                <a:tc>
                  <a:txBody>
                    <a:bodyPr/>
                    <a:lstStyle/>
                    <a:p>
                      <a:r>
                        <a:rPr lang="en-US" sz="1400" b="0" dirty="0">
                          <a:effectLst/>
                        </a:rPr>
                        <a:t>To Increase</a:t>
                      </a:r>
                    </a:p>
                  </a:txBody>
                  <a:tcPr marL="85725" marR="85725" marT="42862" marB="42862"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chemeClr val="accent1">
                        <a:alpha val="22000"/>
                      </a:schemeClr>
                    </a:solidFill>
                  </a:tcPr>
                </a:tc>
                <a:tc>
                  <a:txBody>
                    <a:bodyPr/>
                    <a:lstStyle/>
                    <a:p>
                      <a:r>
                        <a:rPr lang="en-US" sz="1400" b="0" dirty="0">
                          <a:effectLst/>
                        </a:rPr>
                        <a:t>To Decrease</a:t>
                      </a:r>
                    </a:p>
                  </a:txBody>
                  <a:tcPr marL="85725" marR="85725" marT="42862" marB="42862"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chemeClr val="accent1">
                        <a:alpha val="22000"/>
                      </a:schemeClr>
                    </a:solidFill>
                  </a:tcPr>
                </a:tc>
                <a:extLst>
                  <a:ext uri="{0D108BD9-81ED-4DB2-BD59-A6C34878D82A}">
                    <a16:rowId xmlns:a16="http://schemas.microsoft.com/office/drawing/2014/main" val="3966306477"/>
                  </a:ext>
                </a:extLst>
              </a:tr>
              <a:tr h="342900">
                <a:tc>
                  <a:txBody>
                    <a:bodyPr/>
                    <a:lstStyle/>
                    <a:p>
                      <a:pPr algn="l"/>
                      <a:r>
                        <a:rPr lang="en-US" sz="1400" b="0" dirty="0">
                          <a:effectLst/>
                        </a:rPr>
                        <a:t>1. Asset</a:t>
                      </a:r>
                    </a:p>
                  </a:txBody>
                  <a:tcPr marL="85725" marR="85725" marT="42862" marB="42862"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chemeClr val="accent1">
                        <a:alpha val="12000"/>
                      </a:schemeClr>
                    </a:solidFill>
                  </a:tcPr>
                </a:tc>
                <a:tc>
                  <a:txBody>
                    <a:bodyPr/>
                    <a:lstStyle/>
                    <a:p>
                      <a:pPr algn="ctr"/>
                      <a:r>
                        <a:rPr lang="en-US" sz="1400" b="0" dirty="0">
                          <a:effectLst/>
                        </a:rPr>
                        <a:t>Debit</a:t>
                      </a:r>
                    </a:p>
                  </a:txBody>
                  <a:tcPr marL="85725" marR="85725" marT="42862" marB="42862"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a:r>
                        <a:rPr lang="en-US" sz="1400" b="0">
                          <a:effectLst/>
                        </a:rPr>
                        <a:t>Credit</a:t>
                      </a:r>
                    </a:p>
                  </a:txBody>
                  <a:tcPr marL="85725" marR="85725" marT="42862" marB="42862"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extLst>
                  <a:ext uri="{0D108BD9-81ED-4DB2-BD59-A6C34878D82A}">
                    <a16:rowId xmlns:a16="http://schemas.microsoft.com/office/drawing/2014/main" val="3923804648"/>
                  </a:ext>
                </a:extLst>
              </a:tr>
              <a:tr h="342900">
                <a:tc>
                  <a:txBody>
                    <a:bodyPr/>
                    <a:lstStyle/>
                    <a:p>
                      <a:pPr algn="l"/>
                      <a:r>
                        <a:rPr lang="en-US" sz="1400" b="0" dirty="0">
                          <a:effectLst/>
                        </a:rPr>
                        <a:t>2. Liability</a:t>
                      </a:r>
                    </a:p>
                  </a:txBody>
                  <a:tcPr marL="85725" marR="85725" marT="42862" marB="42862"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chemeClr val="accent1">
                        <a:alpha val="12000"/>
                      </a:schemeClr>
                    </a:solidFill>
                  </a:tcPr>
                </a:tc>
                <a:tc>
                  <a:txBody>
                    <a:bodyPr/>
                    <a:lstStyle/>
                    <a:p>
                      <a:pPr algn="ctr"/>
                      <a:r>
                        <a:rPr lang="en-US" sz="1400" b="0" dirty="0">
                          <a:effectLst/>
                        </a:rPr>
                        <a:t>Credit</a:t>
                      </a:r>
                    </a:p>
                  </a:txBody>
                  <a:tcPr marL="85725" marR="85725" marT="42862" marB="42862"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a:r>
                        <a:rPr lang="en-US" sz="1400" b="0">
                          <a:effectLst/>
                        </a:rPr>
                        <a:t>Debit</a:t>
                      </a:r>
                    </a:p>
                  </a:txBody>
                  <a:tcPr marL="85725" marR="85725" marT="42862" marB="42862"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extLst>
                  <a:ext uri="{0D108BD9-81ED-4DB2-BD59-A6C34878D82A}">
                    <a16:rowId xmlns:a16="http://schemas.microsoft.com/office/drawing/2014/main" val="3152213579"/>
                  </a:ext>
                </a:extLst>
              </a:tr>
              <a:tr h="600075">
                <a:tc>
                  <a:txBody>
                    <a:bodyPr/>
                    <a:lstStyle/>
                    <a:p>
                      <a:pPr algn="l"/>
                      <a:r>
                        <a:rPr lang="en-US" sz="1400" b="0" dirty="0">
                          <a:effectLst/>
                        </a:rPr>
                        <a:t>3. Capital investment</a:t>
                      </a:r>
                    </a:p>
                  </a:txBody>
                  <a:tcPr marL="85725" marR="85725" marT="42862" marB="42862"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chemeClr val="accent1">
                        <a:alpha val="12000"/>
                      </a:schemeClr>
                    </a:solidFill>
                  </a:tcPr>
                </a:tc>
                <a:tc>
                  <a:txBody>
                    <a:bodyPr/>
                    <a:lstStyle/>
                    <a:p>
                      <a:pPr algn="ctr"/>
                      <a:r>
                        <a:rPr lang="en-US" sz="1400" b="0" dirty="0">
                          <a:effectLst/>
                        </a:rPr>
                        <a:t>Credit</a:t>
                      </a:r>
                    </a:p>
                  </a:txBody>
                  <a:tcPr marL="85725" marR="85725" marT="42862" marB="42862"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a:r>
                        <a:rPr lang="en-US" sz="1400" b="0" dirty="0">
                          <a:effectLst/>
                        </a:rPr>
                        <a:t>Debit</a:t>
                      </a:r>
                    </a:p>
                  </a:txBody>
                  <a:tcPr marL="85725" marR="85725" marT="42862" marB="42862"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extLst>
                  <a:ext uri="{0D108BD9-81ED-4DB2-BD59-A6C34878D82A}">
                    <a16:rowId xmlns:a16="http://schemas.microsoft.com/office/drawing/2014/main" val="2645879389"/>
                  </a:ext>
                </a:extLst>
              </a:tr>
              <a:tr h="600075">
                <a:tc>
                  <a:txBody>
                    <a:bodyPr/>
                    <a:lstStyle/>
                    <a:p>
                      <a:pPr algn="l"/>
                      <a:r>
                        <a:rPr lang="en-US" sz="1400" b="0" dirty="0">
                          <a:effectLst/>
                        </a:rPr>
                        <a:t>4. Capital withdrawal</a:t>
                      </a:r>
                    </a:p>
                  </a:txBody>
                  <a:tcPr marL="85725" marR="85725" marT="42862" marB="42862"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chemeClr val="accent1">
                        <a:alpha val="12000"/>
                      </a:schemeClr>
                    </a:solidFill>
                  </a:tcPr>
                </a:tc>
                <a:tc>
                  <a:txBody>
                    <a:bodyPr/>
                    <a:lstStyle/>
                    <a:p>
                      <a:pPr algn="ctr"/>
                      <a:r>
                        <a:rPr lang="en-US" sz="1400" b="0" dirty="0">
                          <a:effectLst/>
                        </a:rPr>
                        <a:t>Debit</a:t>
                      </a:r>
                    </a:p>
                  </a:txBody>
                  <a:tcPr marL="85725" marR="85725" marT="42862" marB="42862"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a:r>
                        <a:rPr lang="en-US" sz="1400" b="0" dirty="0">
                          <a:effectLst/>
                        </a:rPr>
                        <a:t>Credit</a:t>
                      </a:r>
                    </a:p>
                  </a:txBody>
                  <a:tcPr marL="85725" marR="85725" marT="42862" marB="42862"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extLst>
                  <a:ext uri="{0D108BD9-81ED-4DB2-BD59-A6C34878D82A}">
                    <a16:rowId xmlns:a16="http://schemas.microsoft.com/office/drawing/2014/main" val="1465668340"/>
                  </a:ext>
                </a:extLst>
              </a:tr>
              <a:tr h="342900">
                <a:tc>
                  <a:txBody>
                    <a:bodyPr/>
                    <a:lstStyle/>
                    <a:p>
                      <a:pPr algn="l"/>
                      <a:r>
                        <a:rPr lang="en-US" sz="1400" b="0" dirty="0">
                          <a:effectLst/>
                        </a:rPr>
                        <a:t>5. Income</a:t>
                      </a:r>
                    </a:p>
                  </a:txBody>
                  <a:tcPr marL="85725" marR="85725" marT="42862" marB="42862"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chemeClr val="accent1">
                        <a:alpha val="12000"/>
                      </a:schemeClr>
                    </a:solidFill>
                  </a:tcPr>
                </a:tc>
                <a:tc>
                  <a:txBody>
                    <a:bodyPr/>
                    <a:lstStyle/>
                    <a:p>
                      <a:pPr algn="ctr"/>
                      <a:r>
                        <a:rPr lang="en-US" sz="1400" b="0" dirty="0">
                          <a:effectLst/>
                        </a:rPr>
                        <a:t>Credit</a:t>
                      </a:r>
                    </a:p>
                  </a:txBody>
                  <a:tcPr marL="85725" marR="85725" marT="42862" marB="42862"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a:r>
                        <a:rPr lang="en-US" sz="1400" b="0" dirty="0">
                          <a:effectLst/>
                        </a:rPr>
                        <a:t>Debit</a:t>
                      </a:r>
                    </a:p>
                  </a:txBody>
                  <a:tcPr marL="85725" marR="85725" marT="42862" marB="42862"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extLst>
                  <a:ext uri="{0D108BD9-81ED-4DB2-BD59-A6C34878D82A}">
                    <a16:rowId xmlns:a16="http://schemas.microsoft.com/office/drawing/2014/main" val="1967110106"/>
                  </a:ext>
                </a:extLst>
              </a:tr>
              <a:tr h="342900">
                <a:tc>
                  <a:txBody>
                    <a:bodyPr/>
                    <a:lstStyle/>
                    <a:p>
                      <a:pPr algn="l"/>
                      <a:r>
                        <a:rPr lang="en-US" sz="1400" b="0" dirty="0">
                          <a:effectLst/>
                        </a:rPr>
                        <a:t>6. Expense</a:t>
                      </a:r>
                    </a:p>
                  </a:txBody>
                  <a:tcPr marL="85725" marR="85725" marT="42862" marB="42862"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chemeClr val="accent1">
                        <a:alpha val="12000"/>
                      </a:schemeClr>
                    </a:solidFill>
                  </a:tcPr>
                </a:tc>
                <a:tc>
                  <a:txBody>
                    <a:bodyPr/>
                    <a:lstStyle/>
                    <a:p>
                      <a:pPr algn="ctr"/>
                      <a:r>
                        <a:rPr lang="en-US" sz="1400" b="0">
                          <a:effectLst/>
                        </a:rPr>
                        <a:t>Debit</a:t>
                      </a:r>
                    </a:p>
                  </a:txBody>
                  <a:tcPr marL="85725" marR="85725" marT="42862" marB="42862"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a:r>
                        <a:rPr lang="en-US" sz="1400" b="0" dirty="0">
                          <a:effectLst/>
                        </a:rPr>
                        <a:t>Credit</a:t>
                      </a:r>
                    </a:p>
                  </a:txBody>
                  <a:tcPr marL="85725" marR="85725" marT="42862" marB="42862"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extLst>
                  <a:ext uri="{0D108BD9-81ED-4DB2-BD59-A6C34878D82A}">
                    <a16:rowId xmlns:a16="http://schemas.microsoft.com/office/drawing/2014/main" val="3335204047"/>
                  </a:ext>
                </a:extLst>
              </a:tr>
            </a:tbl>
          </a:graphicData>
        </a:graphic>
      </p:graphicFrame>
    </p:spTree>
    <p:extLst>
      <p:ext uri="{BB962C8B-B14F-4D97-AF65-F5344CB8AC3E}">
        <p14:creationId xmlns:p14="http://schemas.microsoft.com/office/powerpoint/2010/main" val="657228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Debits vs. Credits</a:t>
            </a:r>
            <a:endParaRPr lang="en-US" dirty="0"/>
          </a:p>
        </p:txBody>
      </p:sp>
      <p:sp>
        <p:nvSpPr>
          <p:cNvPr id="3" name="Content Placeholder 2"/>
          <p:cNvSpPr>
            <a:spLocks noGrp="1"/>
          </p:cNvSpPr>
          <p:nvPr>
            <p:ph idx="1"/>
          </p:nvPr>
        </p:nvSpPr>
        <p:spPr>
          <a:xfrm>
            <a:off x="685799" y="1200151"/>
            <a:ext cx="8243047" cy="3428999"/>
          </a:xfrm>
        </p:spPr>
        <p:txBody>
          <a:bodyPr/>
          <a:lstStyle/>
          <a:p>
            <a:r>
              <a:rPr lang="en-US" sz="2400" dirty="0"/>
              <a:t>What does making equal and opposite changes to a pair of accounts mean?</a:t>
            </a:r>
          </a:p>
          <a:p>
            <a:pPr marL="257175" indent="-257175">
              <a:buFont typeface="Arial" panose="020B0604020202020204" pitchFamily="34" charset="0"/>
              <a:buChar char="•"/>
            </a:pPr>
            <a:r>
              <a:rPr lang="en-US" sz="1800" dirty="0">
                <a:solidFill>
                  <a:schemeClr val="tx1"/>
                </a:solidFill>
              </a:rPr>
              <a:t>Traditional math – positive and negative</a:t>
            </a:r>
          </a:p>
          <a:p>
            <a:pPr marL="257175" indent="-257175">
              <a:buFont typeface="Arial" panose="020B0604020202020204" pitchFamily="34" charset="0"/>
              <a:buChar char="•"/>
            </a:pPr>
            <a:r>
              <a:rPr lang="en-US" sz="1800" dirty="0">
                <a:solidFill>
                  <a:schemeClr val="tx1"/>
                </a:solidFill>
              </a:rPr>
              <a:t>Accounting – debits and </a:t>
            </a:r>
            <a:r>
              <a:rPr lang="en-US" sz="1800" dirty="0" smtClean="0">
                <a:solidFill>
                  <a:schemeClr val="tx1"/>
                </a:solidFill>
              </a:rPr>
              <a:t>credits</a:t>
            </a:r>
          </a:p>
          <a:p>
            <a:pPr marL="214313" indent="-214313">
              <a:buFont typeface="Arial" panose="020B0604020202020204" pitchFamily="34" charset="0"/>
              <a:buChar char="•"/>
            </a:pPr>
            <a:r>
              <a:rPr lang="en-US" sz="1800" dirty="0" smtClean="0"/>
              <a:t>The </a:t>
            </a:r>
            <a:r>
              <a:rPr lang="en-US" sz="1800" dirty="0"/>
              <a:t>current value of an account is its balance.</a:t>
            </a:r>
          </a:p>
          <a:p>
            <a:pPr marL="214313" indent="-214313">
              <a:buFont typeface="Arial" panose="020B0604020202020204" pitchFamily="34" charset="0"/>
              <a:buChar char="•"/>
            </a:pPr>
            <a:r>
              <a:rPr lang="en-US" sz="1800" dirty="0"/>
              <a:t>Balances in the different accounts do not carry debit and credit markings to show their direction. </a:t>
            </a:r>
          </a:p>
          <a:p>
            <a:pPr marL="214313" indent="-214313">
              <a:buFont typeface="Arial" panose="020B0604020202020204" pitchFamily="34" charset="0"/>
              <a:buChar char="•"/>
            </a:pPr>
            <a:r>
              <a:rPr lang="en-US" sz="1800" dirty="0"/>
              <a:t>Accountants know the normal directions, and standard bookkeeping procedures keep everything pointed the right way</a:t>
            </a:r>
          </a:p>
          <a:p>
            <a:pPr marL="214313" indent="-214313">
              <a:buFont typeface="Arial" panose="020B0604020202020204" pitchFamily="34" charset="0"/>
              <a:buChar char="•"/>
            </a:pPr>
            <a:r>
              <a:rPr lang="en-US" sz="1800" dirty="0"/>
              <a:t>Using </a:t>
            </a:r>
            <a:r>
              <a:rPr lang="en-US" sz="1800" dirty="0" smtClean="0"/>
              <a:t>double-entry </a:t>
            </a:r>
            <a:r>
              <a:rPr lang="en-US" sz="1800" dirty="0" smtClean="0"/>
              <a:t>bookkeeping</a:t>
            </a:r>
            <a:r>
              <a:rPr lang="en-US" sz="1800" dirty="0" smtClean="0"/>
              <a:t>: </a:t>
            </a:r>
            <a:r>
              <a:rPr lang="en-US" sz="1800" dirty="0"/>
              <a:t>when a transaction is recorded, one account receives a debit (a change in the debit direction) while the other receives a credit of identical size.</a:t>
            </a:r>
          </a:p>
          <a:p>
            <a:pPr marL="257175" indent="-257175">
              <a:buFont typeface="Arial" panose="020B0604020202020204" pitchFamily="34" charset="0"/>
              <a:buChar char="•"/>
            </a:pPr>
            <a:endParaRPr lang="en-US" sz="1800" dirty="0">
              <a:solidFill>
                <a:schemeClr val="tx1"/>
              </a:solidFill>
            </a:endParaRPr>
          </a:p>
          <a:p>
            <a:endParaRPr lang="en-US" dirty="0"/>
          </a:p>
        </p:txBody>
      </p:sp>
    </p:spTree>
    <p:extLst>
      <p:ext uri="{BB962C8B-B14F-4D97-AF65-F5344CB8AC3E}">
        <p14:creationId xmlns:p14="http://schemas.microsoft.com/office/powerpoint/2010/main" val="2865717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Double-entry bookkeeping</a:t>
            </a:r>
            <a:endParaRPr lang="en-US" dirty="0"/>
          </a:p>
        </p:txBody>
      </p:sp>
      <p:sp>
        <p:nvSpPr>
          <p:cNvPr id="3" name="Content Placeholder 2"/>
          <p:cNvSpPr>
            <a:spLocks noGrp="1"/>
          </p:cNvSpPr>
          <p:nvPr>
            <p:ph idx="1"/>
          </p:nvPr>
        </p:nvSpPr>
        <p:spPr/>
        <p:txBody>
          <a:bodyPr/>
          <a:lstStyle/>
          <a:p>
            <a:pPr marL="457200" indent="-457200">
              <a:buFont typeface="Arial" panose="020B0604020202020204" pitchFamily="34" charset="0"/>
              <a:buChar char="•"/>
            </a:pPr>
            <a:r>
              <a:rPr lang="en-US" sz="2800" dirty="0" smtClean="0"/>
              <a:t>Every </a:t>
            </a:r>
            <a:r>
              <a:rPr lang="en-US" sz="2800" dirty="0"/>
              <a:t>transaction has a corresponding positive and negative entry (debits and credits). </a:t>
            </a:r>
            <a:endParaRPr lang="en-US" sz="2800" dirty="0" smtClean="0"/>
          </a:p>
          <a:p>
            <a:pPr marL="457200" indent="-457200">
              <a:buFont typeface="Arial" panose="020B0604020202020204" pitchFamily="34" charset="0"/>
              <a:buChar char="•"/>
            </a:pPr>
            <a:r>
              <a:rPr lang="en-US" sz="2800" dirty="0" smtClean="0"/>
              <a:t>Based </a:t>
            </a:r>
            <a:r>
              <a:rPr lang="en-US" sz="2800" dirty="0"/>
              <a:t>upon the fact that every transaction has </a:t>
            </a:r>
            <a:r>
              <a:rPr lang="en-US" sz="2800" b="1" dirty="0"/>
              <a:t>two</a:t>
            </a:r>
            <a:r>
              <a:rPr lang="en-US" sz="2800" dirty="0"/>
              <a:t> parts and that this will therefore affect </a:t>
            </a:r>
            <a:r>
              <a:rPr lang="en-US" sz="2800" b="1" dirty="0"/>
              <a:t>two</a:t>
            </a:r>
            <a:r>
              <a:rPr lang="en-US" sz="2800" dirty="0"/>
              <a:t> ledger accounts.</a:t>
            </a:r>
          </a:p>
          <a:p>
            <a:endParaRPr lang="en-US" dirty="0"/>
          </a:p>
        </p:txBody>
      </p:sp>
    </p:spTree>
    <p:extLst>
      <p:ext uri="{BB962C8B-B14F-4D97-AF65-F5344CB8AC3E}">
        <p14:creationId xmlns:p14="http://schemas.microsoft.com/office/powerpoint/2010/main" val="2113817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0"/>
            <a:ext cx="8458200" cy="548879"/>
          </a:xfrm>
        </p:spPr>
        <p:txBody>
          <a:bodyPr/>
          <a:lstStyle/>
          <a:p>
            <a:r>
              <a:rPr lang="en-US" dirty="0" smtClean="0"/>
              <a:t>Balances – positive and negative direction</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452571442"/>
              </p:ext>
            </p:extLst>
          </p:nvPr>
        </p:nvGraphicFramePr>
        <p:xfrm>
          <a:off x="1506069" y="1663164"/>
          <a:ext cx="4639352" cy="2777488"/>
        </p:xfrm>
        <a:graphic>
          <a:graphicData uri="http://schemas.openxmlformats.org/drawingml/2006/table">
            <a:tbl>
              <a:tblPr/>
              <a:tblGrid>
                <a:gridCol w="2287736">
                  <a:extLst>
                    <a:ext uri="{9D8B030D-6E8A-4147-A177-3AD203B41FA5}">
                      <a16:colId xmlns:a16="http://schemas.microsoft.com/office/drawing/2014/main" val="469234489"/>
                    </a:ext>
                  </a:extLst>
                </a:gridCol>
                <a:gridCol w="1175808">
                  <a:extLst>
                    <a:ext uri="{9D8B030D-6E8A-4147-A177-3AD203B41FA5}">
                      <a16:colId xmlns:a16="http://schemas.microsoft.com/office/drawing/2014/main" val="1150133536"/>
                    </a:ext>
                  </a:extLst>
                </a:gridCol>
                <a:gridCol w="1175808">
                  <a:extLst>
                    <a:ext uri="{9D8B030D-6E8A-4147-A177-3AD203B41FA5}">
                      <a16:colId xmlns:a16="http://schemas.microsoft.com/office/drawing/2014/main" val="2891750454"/>
                    </a:ext>
                  </a:extLst>
                </a:gridCol>
              </a:tblGrid>
              <a:tr h="857250">
                <a:tc>
                  <a:txBody>
                    <a:bodyPr/>
                    <a:lstStyle/>
                    <a:p>
                      <a:r>
                        <a:rPr lang="en-US" sz="1800" b="1" dirty="0">
                          <a:effectLst/>
                        </a:rPr>
                        <a:t>Accounting Element</a:t>
                      </a:r>
                    </a:p>
                  </a:txBody>
                  <a:tcPr marL="85725" marR="85725" marT="42862" marB="42862"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chemeClr val="accent1">
                        <a:alpha val="22000"/>
                      </a:schemeClr>
                    </a:solidFill>
                  </a:tcPr>
                </a:tc>
                <a:tc>
                  <a:txBody>
                    <a:bodyPr/>
                    <a:lstStyle/>
                    <a:p>
                      <a:r>
                        <a:rPr lang="en-US" sz="1800" b="1" dirty="0">
                          <a:effectLst/>
                        </a:rPr>
                        <a:t>To Increase</a:t>
                      </a:r>
                    </a:p>
                  </a:txBody>
                  <a:tcPr marL="85725" marR="85725" marT="42862" marB="42862"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chemeClr val="accent1">
                        <a:alpha val="22000"/>
                      </a:schemeClr>
                    </a:solidFill>
                  </a:tcPr>
                </a:tc>
                <a:tc>
                  <a:txBody>
                    <a:bodyPr/>
                    <a:lstStyle/>
                    <a:p>
                      <a:r>
                        <a:rPr lang="en-US" sz="1800" b="1" dirty="0">
                          <a:effectLst/>
                        </a:rPr>
                        <a:t>To Decrease</a:t>
                      </a:r>
                    </a:p>
                  </a:txBody>
                  <a:tcPr marL="85725" marR="85725" marT="42862" marB="42862"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chemeClr val="accent1">
                        <a:alpha val="22000"/>
                      </a:schemeClr>
                    </a:solidFill>
                  </a:tcPr>
                </a:tc>
                <a:extLst>
                  <a:ext uri="{0D108BD9-81ED-4DB2-BD59-A6C34878D82A}">
                    <a16:rowId xmlns:a16="http://schemas.microsoft.com/office/drawing/2014/main" val="3966306477"/>
                  </a:ext>
                </a:extLst>
              </a:tr>
              <a:tr h="342900">
                <a:tc>
                  <a:txBody>
                    <a:bodyPr/>
                    <a:lstStyle/>
                    <a:p>
                      <a:pPr algn="ctr"/>
                      <a:r>
                        <a:rPr lang="en-US" sz="1800" b="0" dirty="0" smtClean="0">
                          <a:effectLst/>
                        </a:rPr>
                        <a:t>Asset</a:t>
                      </a:r>
                      <a:endParaRPr lang="en-US" sz="1800" b="0" dirty="0">
                        <a:effectLst/>
                      </a:endParaRPr>
                    </a:p>
                  </a:txBody>
                  <a:tcPr marL="85725" marR="85725" marT="42862" marB="42862"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chemeClr val="accent1">
                        <a:alpha val="12000"/>
                      </a:schemeClr>
                    </a:solidFill>
                  </a:tcPr>
                </a:tc>
                <a:tc>
                  <a:txBody>
                    <a:bodyPr/>
                    <a:lstStyle/>
                    <a:p>
                      <a:pPr algn="ctr"/>
                      <a:r>
                        <a:rPr lang="en-US" sz="1800" b="0" dirty="0">
                          <a:effectLst/>
                        </a:rPr>
                        <a:t>Debit</a:t>
                      </a:r>
                    </a:p>
                  </a:txBody>
                  <a:tcPr marL="85725" marR="85725" marT="42862" marB="42862"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a:r>
                        <a:rPr lang="en-US" sz="1800" b="0">
                          <a:effectLst/>
                        </a:rPr>
                        <a:t>Credit</a:t>
                      </a:r>
                    </a:p>
                  </a:txBody>
                  <a:tcPr marL="85725" marR="85725" marT="42862" marB="42862"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extLst>
                  <a:ext uri="{0D108BD9-81ED-4DB2-BD59-A6C34878D82A}">
                    <a16:rowId xmlns:a16="http://schemas.microsoft.com/office/drawing/2014/main" val="3923804648"/>
                  </a:ext>
                </a:extLst>
              </a:tr>
              <a:tr h="342900">
                <a:tc>
                  <a:txBody>
                    <a:bodyPr/>
                    <a:lstStyle/>
                    <a:p>
                      <a:pPr algn="ctr"/>
                      <a:r>
                        <a:rPr lang="en-US" sz="1800" b="0" dirty="0" smtClean="0">
                          <a:effectLst/>
                        </a:rPr>
                        <a:t>Liability</a:t>
                      </a:r>
                      <a:endParaRPr lang="en-US" sz="1800" b="0" dirty="0">
                        <a:effectLst/>
                      </a:endParaRPr>
                    </a:p>
                  </a:txBody>
                  <a:tcPr marL="85725" marR="85725" marT="42862" marB="42862"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chemeClr val="accent1">
                        <a:alpha val="12000"/>
                      </a:schemeClr>
                    </a:solidFill>
                  </a:tcPr>
                </a:tc>
                <a:tc>
                  <a:txBody>
                    <a:bodyPr/>
                    <a:lstStyle/>
                    <a:p>
                      <a:pPr algn="ctr"/>
                      <a:r>
                        <a:rPr lang="en-US" sz="1800" b="0" dirty="0">
                          <a:effectLst/>
                        </a:rPr>
                        <a:t>Credit</a:t>
                      </a:r>
                    </a:p>
                  </a:txBody>
                  <a:tcPr marL="85725" marR="85725" marT="42862" marB="42862"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a:r>
                        <a:rPr lang="en-US" sz="1800" b="0">
                          <a:effectLst/>
                        </a:rPr>
                        <a:t>Debit</a:t>
                      </a:r>
                    </a:p>
                  </a:txBody>
                  <a:tcPr marL="85725" marR="85725" marT="42862" marB="42862"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extLst>
                  <a:ext uri="{0D108BD9-81ED-4DB2-BD59-A6C34878D82A}">
                    <a16:rowId xmlns:a16="http://schemas.microsoft.com/office/drawing/2014/main" val="3152213579"/>
                  </a:ext>
                </a:extLst>
              </a:tr>
              <a:tr h="600075">
                <a:tc>
                  <a:txBody>
                    <a:bodyPr/>
                    <a:lstStyle/>
                    <a:p>
                      <a:pPr algn="ctr"/>
                      <a:r>
                        <a:rPr lang="en-US" sz="1800" b="0" dirty="0" smtClean="0">
                          <a:effectLst/>
                        </a:rPr>
                        <a:t>Income</a:t>
                      </a:r>
                      <a:endParaRPr lang="en-US" sz="1800" b="0" dirty="0">
                        <a:effectLst/>
                      </a:endParaRPr>
                    </a:p>
                  </a:txBody>
                  <a:tcPr marL="85725" marR="85725" marT="42862" marB="42862"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chemeClr val="accent1">
                        <a:alpha val="12000"/>
                      </a:schemeClr>
                    </a:solidFill>
                  </a:tcPr>
                </a:tc>
                <a:tc>
                  <a:txBody>
                    <a:bodyPr/>
                    <a:lstStyle/>
                    <a:p>
                      <a:pPr algn="ctr"/>
                      <a:r>
                        <a:rPr lang="en-US" sz="1800" b="0" dirty="0">
                          <a:effectLst/>
                        </a:rPr>
                        <a:t>Credit</a:t>
                      </a:r>
                    </a:p>
                  </a:txBody>
                  <a:tcPr marL="85725" marR="85725" marT="42862" marB="42862"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a:r>
                        <a:rPr lang="en-US" sz="1800" b="0" dirty="0">
                          <a:effectLst/>
                        </a:rPr>
                        <a:t>Debit</a:t>
                      </a:r>
                    </a:p>
                  </a:txBody>
                  <a:tcPr marL="85725" marR="85725" marT="42862" marB="42862"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extLst>
                  <a:ext uri="{0D108BD9-81ED-4DB2-BD59-A6C34878D82A}">
                    <a16:rowId xmlns:a16="http://schemas.microsoft.com/office/drawing/2014/main" val="2645879389"/>
                  </a:ext>
                </a:extLst>
              </a:tr>
              <a:tr h="600075">
                <a:tc>
                  <a:txBody>
                    <a:bodyPr/>
                    <a:lstStyle/>
                    <a:p>
                      <a:pPr algn="ctr"/>
                      <a:r>
                        <a:rPr lang="en-US" sz="1800" b="0" dirty="0" smtClean="0">
                          <a:effectLst/>
                        </a:rPr>
                        <a:t>Expense</a:t>
                      </a:r>
                      <a:endParaRPr lang="en-US" sz="1800" b="0" dirty="0">
                        <a:effectLst/>
                      </a:endParaRPr>
                    </a:p>
                  </a:txBody>
                  <a:tcPr marL="85725" marR="85725" marT="42862" marB="42862"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chemeClr val="accent1">
                        <a:alpha val="12000"/>
                      </a:schemeClr>
                    </a:solidFill>
                  </a:tcPr>
                </a:tc>
                <a:tc>
                  <a:txBody>
                    <a:bodyPr/>
                    <a:lstStyle/>
                    <a:p>
                      <a:pPr algn="ctr"/>
                      <a:r>
                        <a:rPr lang="en-US" sz="1800" b="0">
                          <a:effectLst/>
                        </a:rPr>
                        <a:t>Debit</a:t>
                      </a:r>
                    </a:p>
                  </a:txBody>
                  <a:tcPr marL="85725" marR="85725" marT="42862" marB="42862"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a:r>
                        <a:rPr lang="en-US" sz="1800" b="0" dirty="0">
                          <a:effectLst/>
                        </a:rPr>
                        <a:t>Credit</a:t>
                      </a:r>
                    </a:p>
                  </a:txBody>
                  <a:tcPr marL="85725" marR="85725" marT="42862" marB="42862"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extLst>
                  <a:ext uri="{0D108BD9-81ED-4DB2-BD59-A6C34878D82A}">
                    <a16:rowId xmlns:a16="http://schemas.microsoft.com/office/drawing/2014/main" val="1465668340"/>
                  </a:ext>
                </a:extLst>
              </a:tr>
            </a:tbl>
          </a:graphicData>
        </a:graphic>
      </p:graphicFrame>
      <p:sp>
        <p:nvSpPr>
          <p:cNvPr id="5" name="TextBox 4"/>
          <p:cNvSpPr txBox="1"/>
          <p:nvPr/>
        </p:nvSpPr>
        <p:spPr>
          <a:xfrm>
            <a:off x="6647330" y="2541494"/>
            <a:ext cx="1479176" cy="369332"/>
          </a:xfrm>
          <a:prstGeom prst="rect">
            <a:avLst/>
          </a:prstGeom>
          <a:noFill/>
        </p:spPr>
        <p:txBody>
          <a:bodyPr wrap="square" rtlCol="0">
            <a:spAutoFit/>
          </a:bodyPr>
          <a:lstStyle/>
          <a:p>
            <a:r>
              <a:rPr lang="en-US" dirty="0" smtClean="0"/>
              <a:t>Cash</a:t>
            </a:r>
            <a:endParaRPr lang="en-US" dirty="0"/>
          </a:p>
        </p:txBody>
      </p:sp>
      <p:sp>
        <p:nvSpPr>
          <p:cNvPr id="6" name="TextBox 5"/>
          <p:cNvSpPr txBox="1"/>
          <p:nvPr/>
        </p:nvSpPr>
        <p:spPr>
          <a:xfrm>
            <a:off x="6647329" y="2867242"/>
            <a:ext cx="1878105" cy="369332"/>
          </a:xfrm>
          <a:prstGeom prst="rect">
            <a:avLst/>
          </a:prstGeom>
          <a:noFill/>
        </p:spPr>
        <p:txBody>
          <a:bodyPr wrap="square" rtlCol="0">
            <a:spAutoFit/>
          </a:bodyPr>
          <a:lstStyle/>
          <a:p>
            <a:r>
              <a:rPr lang="en-US" dirty="0" smtClean="0"/>
              <a:t>Accounts payable</a:t>
            </a:r>
            <a:endParaRPr lang="en-US" dirty="0"/>
          </a:p>
        </p:txBody>
      </p:sp>
      <p:sp>
        <p:nvSpPr>
          <p:cNvPr id="7" name="TextBox 6"/>
          <p:cNvSpPr txBox="1"/>
          <p:nvPr/>
        </p:nvSpPr>
        <p:spPr>
          <a:xfrm>
            <a:off x="6647327" y="3377656"/>
            <a:ext cx="2380014" cy="369332"/>
          </a:xfrm>
          <a:prstGeom prst="rect">
            <a:avLst/>
          </a:prstGeom>
          <a:noFill/>
        </p:spPr>
        <p:txBody>
          <a:bodyPr wrap="square" rtlCol="0">
            <a:spAutoFit/>
          </a:bodyPr>
          <a:lstStyle/>
          <a:p>
            <a:r>
              <a:rPr lang="en-US" dirty="0" smtClean="0"/>
              <a:t>Product/service sold</a:t>
            </a:r>
            <a:endParaRPr lang="en-US" dirty="0"/>
          </a:p>
        </p:txBody>
      </p:sp>
      <p:sp>
        <p:nvSpPr>
          <p:cNvPr id="8" name="TextBox 7"/>
          <p:cNvSpPr txBox="1"/>
          <p:nvPr/>
        </p:nvSpPr>
        <p:spPr>
          <a:xfrm>
            <a:off x="6647327" y="3975238"/>
            <a:ext cx="1878105" cy="369332"/>
          </a:xfrm>
          <a:prstGeom prst="rect">
            <a:avLst/>
          </a:prstGeom>
          <a:noFill/>
        </p:spPr>
        <p:txBody>
          <a:bodyPr wrap="square" rtlCol="0">
            <a:spAutoFit/>
          </a:bodyPr>
          <a:lstStyle/>
          <a:p>
            <a:r>
              <a:rPr lang="en-US" dirty="0" smtClean="0"/>
              <a:t>Fees, charges</a:t>
            </a:r>
            <a:endParaRPr lang="en-US" dirty="0"/>
          </a:p>
        </p:txBody>
      </p:sp>
    </p:spTree>
    <p:extLst>
      <p:ext uri="{BB962C8B-B14F-4D97-AF65-F5344CB8AC3E}">
        <p14:creationId xmlns:p14="http://schemas.microsoft.com/office/powerpoint/2010/main" val="1351411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My checkbook register in college</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205210796"/>
              </p:ext>
            </p:extLst>
          </p:nvPr>
        </p:nvGraphicFramePr>
        <p:xfrm>
          <a:off x="0" y="1260763"/>
          <a:ext cx="9144000" cy="3882739"/>
        </p:xfrm>
        <a:graphic>
          <a:graphicData uri="http://schemas.openxmlformats.org/drawingml/2006/table">
            <a:tbl>
              <a:tblPr firstRow="1" bandRow="1">
                <a:tableStyleId>{5C22544A-7EE6-4342-B048-85BDC9FD1C3A}</a:tableStyleId>
              </a:tblPr>
              <a:tblGrid>
                <a:gridCol w="2166895">
                  <a:extLst>
                    <a:ext uri="{9D8B030D-6E8A-4147-A177-3AD203B41FA5}">
                      <a16:colId xmlns:a16="http://schemas.microsoft.com/office/drawing/2014/main" val="982145978"/>
                    </a:ext>
                  </a:extLst>
                </a:gridCol>
                <a:gridCol w="4208672">
                  <a:extLst>
                    <a:ext uri="{9D8B030D-6E8A-4147-A177-3AD203B41FA5}">
                      <a16:colId xmlns:a16="http://schemas.microsoft.com/office/drawing/2014/main" val="1068578409"/>
                    </a:ext>
                  </a:extLst>
                </a:gridCol>
                <a:gridCol w="1220862">
                  <a:extLst>
                    <a:ext uri="{9D8B030D-6E8A-4147-A177-3AD203B41FA5}">
                      <a16:colId xmlns:a16="http://schemas.microsoft.com/office/drawing/2014/main" val="104737200"/>
                    </a:ext>
                  </a:extLst>
                </a:gridCol>
                <a:gridCol w="1547571">
                  <a:extLst>
                    <a:ext uri="{9D8B030D-6E8A-4147-A177-3AD203B41FA5}">
                      <a16:colId xmlns:a16="http://schemas.microsoft.com/office/drawing/2014/main" val="4124964852"/>
                    </a:ext>
                  </a:extLst>
                </a:gridCol>
              </a:tblGrid>
              <a:tr h="554677">
                <a:tc>
                  <a:txBody>
                    <a:bodyPr/>
                    <a:lstStyle/>
                    <a:p>
                      <a:r>
                        <a:rPr lang="en-US" dirty="0" smtClean="0"/>
                        <a:t>Date</a:t>
                      </a:r>
                      <a:endParaRPr lang="en-US" dirty="0"/>
                    </a:p>
                  </a:txBody>
                  <a:tcPr/>
                </a:tc>
                <a:tc>
                  <a:txBody>
                    <a:bodyPr/>
                    <a:lstStyle/>
                    <a:p>
                      <a:r>
                        <a:rPr lang="en-US" dirty="0" smtClean="0"/>
                        <a:t>Transaction</a:t>
                      </a:r>
                      <a:endParaRPr lang="en-US" dirty="0"/>
                    </a:p>
                  </a:txBody>
                  <a:tcPr/>
                </a:tc>
                <a:tc>
                  <a:txBody>
                    <a:bodyPr/>
                    <a:lstStyle/>
                    <a:p>
                      <a:r>
                        <a:rPr lang="en-US" dirty="0" smtClean="0"/>
                        <a:t>Amount</a:t>
                      </a:r>
                      <a:endParaRPr lang="en-US" dirty="0"/>
                    </a:p>
                  </a:txBody>
                  <a:tcPr/>
                </a:tc>
                <a:tc>
                  <a:txBody>
                    <a:bodyPr/>
                    <a:lstStyle/>
                    <a:p>
                      <a:r>
                        <a:rPr lang="en-US" dirty="0" smtClean="0"/>
                        <a:t>Balance</a:t>
                      </a:r>
                      <a:endParaRPr lang="en-US" dirty="0"/>
                    </a:p>
                  </a:txBody>
                  <a:tcPr/>
                </a:tc>
                <a:extLst>
                  <a:ext uri="{0D108BD9-81ED-4DB2-BD59-A6C34878D82A}">
                    <a16:rowId xmlns:a16="http://schemas.microsoft.com/office/drawing/2014/main" val="210263630"/>
                  </a:ext>
                </a:extLst>
              </a:tr>
              <a:tr h="554677">
                <a:tc>
                  <a:txBody>
                    <a:bodyPr/>
                    <a:lstStyle/>
                    <a:p>
                      <a:r>
                        <a:rPr lang="en-US" sz="2800" dirty="0" smtClean="0">
                          <a:latin typeface="Brush Script MT" panose="03060802040406070304" pitchFamily="66" charset="0"/>
                        </a:rPr>
                        <a:t>July</a:t>
                      </a:r>
                      <a:r>
                        <a:rPr lang="en-US" sz="2800" baseline="0" dirty="0" smtClean="0">
                          <a:latin typeface="Brush Script MT" panose="03060802040406070304" pitchFamily="66" charset="0"/>
                        </a:rPr>
                        <a:t> 1</a:t>
                      </a:r>
                      <a:endParaRPr lang="en-US" sz="2800" dirty="0">
                        <a:latin typeface="Brush Script MT" panose="03060802040406070304" pitchFamily="66" charset="0"/>
                      </a:endParaRPr>
                    </a:p>
                  </a:txBody>
                  <a:tcPr/>
                </a:tc>
                <a:tc>
                  <a:txBody>
                    <a:bodyPr/>
                    <a:lstStyle/>
                    <a:p>
                      <a:r>
                        <a:rPr lang="en-US" sz="2800" dirty="0" smtClean="0">
                          <a:latin typeface="Brush Script MT" panose="03060802040406070304" pitchFamily="66" charset="0"/>
                        </a:rPr>
                        <a:t>Start of month</a:t>
                      </a:r>
                      <a:endParaRPr lang="en-US" sz="2800" dirty="0">
                        <a:latin typeface="Brush Script MT" panose="03060802040406070304" pitchFamily="66" charset="0"/>
                      </a:endParaRPr>
                    </a:p>
                  </a:txBody>
                  <a:tcPr/>
                </a:tc>
                <a:tc>
                  <a:txBody>
                    <a:bodyPr/>
                    <a:lstStyle/>
                    <a:p>
                      <a:pPr algn="r"/>
                      <a:r>
                        <a:rPr lang="en-US" sz="2800" dirty="0" smtClean="0">
                          <a:latin typeface="Brush Script MT" panose="03060802040406070304" pitchFamily="66" charset="0"/>
                        </a:rPr>
                        <a:t>300</a:t>
                      </a:r>
                      <a:endParaRPr lang="en-US" sz="2800" dirty="0">
                        <a:latin typeface="Brush Script MT" panose="03060802040406070304" pitchFamily="66" charset="0"/>
                      </a:endParaRPr>
                    </a:p>
                  </a:txBody>
                  <a:tcPr/>
                </a:tc>
                <a:tc>
                  <a:txBody>
                    <a:bodyPr/>
                    <a:lstStyle/>
                    <a:p>
                      <a:pPr algn="r"/>
                      <a:r>
                        <a:rPr lang="en-US" sz="2800" dirty="0" smtClean="0">
                          <a:latin typeface="Brush Script MT" panose="03060802040406070304" pitchFamily="66" charset="0"/>
                        </a:rPr>
                        <a:t>400</a:t>
                      </a:r>
                      <a:endParaRPr lang="en-US" sz="2800" dirty="0">
                        <a:latin typeface="Brush Script MT" panose="03060802040406070304" pitchFamily="66" charset="0"/>
                      </a:endParaRPr>
                    </a:p>
                  </a:txBody>
                  <a:tcPr/>
                </a:tc>
                <a:extLst>
                  <a:ext uri="{0D108BD9-81ED-4DB2-BD59-A6C34878D82A}">
                    <a16:rowId xmlns:a16="http://schemas.microsoft.com/office/drawing/2014/main" val="1476628553"/>
                  </a:ext>
                </a:extLst>
              </a:tr>
              <a:tr h="554677">
                <a:tc>
                  <a:txBody>
                    <a:bodyPr/>
                    <a:lstStyle/>
                    <a:p>
                      <a:r>
                        <a:rPr lang="en-US" sz="2800" dirty="0" smtClean="0">
                          <a:latin typeface="Brush Script MT" panose="03060802040406070304" pitchFamily="66" charset="0"/>
                        </a:rPr>
                        <a:t>July 1</a:t>
                      </a:r>
                      <a:endParaRPr lang="en-US" sz="2800" dirty="0">
                        <a:latin typeface="Brush Script MT" panose="03060802040406070304" pitchFamily="66" charset="0"/>
                      </a:endParaRPr>
                    </a:p>
                  </a:txBody>
                  <a:tcPr/>
                </a:tc>
                <a:tc>
                  <a:txBody>
                    <a:bodyPr/>
                    <a:lstStyle/>
                    <a:p>
                      <a:r>
                        <a:rPr lang="en-US" sz="2800" dirty="0" smtClean="0">
                          <a:latin typeface="Brush Script MT" panose="03060802040406070304" pitchFamily="66" charset="0"/>
                        </a:rPr>
                        <a:t>Trip to beer store</a:t>
                      </a:r>
                      <a:endParaRPr lang="en-US" sz="2800" dirty="0">
                        <a:latin typeface="Brush Script MT" panose="03060802040406070304" pitchFamily="66" charset="0"/>
                      </a:endParaRPr>
                    </a:p>
                  </a:txBody>
                  <a:tcPr/>
                </a:tc>
                <a:tc>
                  <a:txBody>
                    <a:bodyPr/>
                    <a:lstStyle/>
                    <a:p>
                      <a:pPr algn="r"/>
                      <a:r>
                        <a:rPr lang="en-US" sz="2800" dirty="0" smtClean="0">
                          <a:latin typeface="Brush Script MT" panose="03060802040406070304" pitchFamily="66" charset="0"/>
                        </a:rPr>
                        <a:t>-25</a:t>
                      </a:r>
                      <a:endParaRPr lang="en-US" sz="2800" dirty="0">
                        <a:latin typeface="Brush Script MT" panose="03060802040406070304" pitchFamily="66" charset="0"/>
                      </a:endParaRPr>
                    </a:p>
                  </a:txBody>
                  <a:tcPr/>
                </a:tc>
                <a:tc>
                  <a:txBody>
                    <a:bodyPr/>
                    <a:lstStyle/>
                    <a:p>
                      <a:pPr algn="r"/>
                      <a:r>
                        <a:rPr lang="en-US" sz="2800" dirty="0" smtClean="0">
                          <a:latin typeface="Brush Script MT" panose="03060802040406070304" pitchFamily="66" charset="0"/>
                        </a:rPr>
                        <a:t>275</a:t>
                      </a:r>
                      <a:endParaRPr lang="en-US" sz="2800" dirty="0">
                        <a:latin typeface="Brush Script MT" panose="03060802040406070304" pitchFamily="66" charset="0"/>
                      </a:endParaRPr>
                    </a:p>
                  </a:txBody>
                  <a:tcPr/>
                </a:tc>
                <a:extLst>
                  <a:ext uri="{0D108BD9-81ED-4DB2-BD59-A6C34878D82A}">
                    <a16:rowId xmlns:a16="http://schemas.microsoft.com/office/drawing/2014/main" val="485277481"/>
                  </a:ext>
                </a:extLst>
              </a:tr>
              <a:tr h="554677">
                <a:tc>
                  <a:txBody>
                    <a:bodyPr/>
                    <a:lstStyle/>
                    <a:p>
                      <a:r>
                        <a:rPr lang="en-US" sz="2800" dirty="0" smtClean="0">
                          <a:latin typeface="Brush Script MT" panose="03060802040406070304" pitchFamily="66" charset="0"/>
                        </a:rPr>
                        <a:t>July 3</a:t>
                      </a:r>
                      <a:endParaRPr lang="en-US" sz="2800" dirty="0">
                        <a:latin typeface="Brush Script MT" panose="03060802040406070304" pitchFamily="66" charset="0"/>
                      </a:endParaRPr>
                    </a:p>
                  </a:txBody>
                  <a:tcPr/>
                </a:tc>
                <a:tc>
                  <a:txBody>
                    <a:bodyPr/>
                    <a:lstStyle/>
                    <a:p>
                      <a:r>
                        <a:rPr lang="en-US" sz="2800" dirty="0" smtClean="0">
                          <a:latin typeface="Brush Script MT" panose="03060802040406070304" pitchFamily="66" charset="0"/>
                        </a:rPr>
                        <a:t>Vinnie’s Pizza</a:t>
                      </a:r>
                      <a:endParaRPr lang="en-US" sz="2800" dirty="0">
                        <a:latin typeface="Brush Script MT" panose="03060802040406070304" pitchFamily="66" charset="0"/>
                      </a:endParaRPr>
                    </a:p>
                  </a:txBody>
                  <a:tcPr/>
                </a:tc>
                <a:tc>
                  <a:txBody>
                    <a:bodyPr/>
                    <a:lstStyle/>
                    <a:p>
                      <a:pPr algn="r"/>
                      <a:r>
                        <a:rPr lang="en-US" sz="2800" dirty="0" smtClean="0">
                          <a:latin typeface="Brush Script MT" panose="03060802040406070304" pitchFamily="66" charset="0"/>
                        </a:rPr>
                        <a:t>-15</a:t>
                      </a:r>
                      <a:endParaRPr lang="en-US" sz="2800" dirty="0">
                        <a:latin typeface="Brush Script MT" panose="03060802040406070304" pitchFamily="66" charset="0"/>
                      </a:endParaRPr>
                    </a:p>
                  </a:txBody>
                  <a:tcPr/>
                </a:tc>
                <a:tc>
                  <a:txBody>
                    <a:bodyPr/>
                    <a:lstStyle/>
                    <a:p>
                      <a:pPr algn="r"/>
                      <a:r>
                        <a:rPr lang="en-US" sz="2800" dirty="0" smtClean="0">
                          <a:latin typeface="Brush Script MT" panose="03060802040406070304" pitchFamily="66" charset="0"/>
                        </a:rPr>
                        <a:t>260</a:t>
                      </a:r>
                      <a:endParaRPr lang="en-US" sz="2800" dirty="0">
                        <a:latin typeface="Brush Script MT" panose="03060802040406070304" pitchFamily="66" charset="0"/>
                      </a:endParaRPr>
                    </a:p>
                  </a:txBody>
                  <a:tcPr/>
                </a:tc>
                <a:extLst>
                  <a:ext uri="{0D108BD9-81ED-4DB2-BD59-A6C34878D82A}">
                    <a16:rowId xmlns:a16="http://schemas.microsoft.com/office/drawing/2014/main" val="3262579634"/>
                  </a:ext>
                </a:extLst>
              </a:tr>
              <a:tr h="554677">
                <a:tc>
                  <a:txBody>
                    <a:bodyPr/>
                    <a:lstStyle/>
                    <a:p>
                      <a:r>
                        <a:rPr lang="en-US" sz="2800" dirty="0" smtClean="0">
                          <a:latin typeface="Brush Script MT" panose="03060802040406070304" pitchFamily="66" charset="0"/>
                        </a:rPr>
                        <a:t>July 5</a:t>
                      </a:r>
                      <a:endParaRPr lang="en-US" sz="2800" dirty="0">
                        <a:latin typeface="Brush Script MT" panose="03060802040406070304" pitchFamily="66" charset="0"/>
                      </a:endParaRPr>
                    </a:p>
                  </a:txBody>
                  <a:tcPr/>
                </a:tc>
                <a:tc>
                  <a:txBody>
                    <a:bodyPr/>
                    <a:lstStyle/>
                    <a:p>
                      <a:r>
                        <a:rPr lang="en-US" sz="2800" dirty="0" smtClean="0">
                          <a:latin typeface="Brush Script MT" panose="03060802040406070304" pitchFamily="66" charset="0"/>
                        </a:rPr>
                        <a:t>My</a:t>
                      </a:r>
                      <a:r>
                        <a:rPr lang="en-US" sz="2800" baseline="0" dirty="0" smtClean="0">
                          <a:latin typeface="Brush Script MT" panose="03060802040406070304" pitchFamily="66" charset="0"/>
                        </a:rPr>
                        <a:t> share of apartment rent</a:t>
                      </a:r>
                      <a:endParaRPr lang="en-US" sz="2800" dirty="0">
                        <a:latin typeface="Brush Script MT" panose="03060802040406070304" pitchFamily="66" charset="0"/>
                      </a:endParaRPr>
                    </a:p>
                  </a:txBody>
                  <a:tcPr/>
                </a:tc>
                <a:tc>
                  <a:txBody>
                    <a:bodyPr/>
                    <a:lstStyle/>
                    <a:p>
                      <a:pPr algn="r"/>
                      <a:r>
                        <a:rPr lang="en-US" sz="2800" dirty="0" smtClean="0">
                          <a:latin typeface="Brush Script MT" panose="03060802040406070304" pitchFamily="66" charset="0"/>
                        </a:rPr>
                        <a:t>-250</a:t>
                      </a:r>
                      <a:endParaRPr lang="en-US" sz="2800" dirty="0">
                        <a:latin typeface="Brush Script MT" panose="03060802040406070304" pitchFamily="66" charset="0"/>
                      </a:endParaRPr>
                    </a:p>
                  </a:txBody>
                  <a:tcPr/>
                </a:tc>
                <a:tc>
                  <a:txBody>
                    <a:bodyPr/>
                    <a:lstStyle/>
                    <a:p>
                      <a:pPr algn="r"/>
                      <a:r>
                        <a:rPr lang="en-US" sz="2800" dirty="0" smtClean="0">
                          <a:latin typeface="Brush Script MT" panose="03060802040406070304" pitchFamily="66" charset="0"/>
                        </a:rPr>
                        <a:t>10</a:t>
                      </a:r>
                      <a:endParaRPr lang="en-US" sz="2800" dirty="0">
                        <a:latin typeface="Brush Script MT" panose="03060802040406070304" pitchFamily="66" charset="0"/>
                      </a:endParaRPr>
                    </a:p>
                  </a:txBody>
                  <a:tcPr/>
                </a:tc>
                <a:extLst>
                  <a:ext uri="{0D108BD9-81ED-4DB2-BD59-A6C34878D82A}">
                    <a16:rowId xmlns:a16="http://schemas.microsoft.com/office/drawing/2014/main" val="526363986"/>
                  </a:ext>
                </a:extLst>
              </a:tr>
              <a:tr h="554677">
                <a:tc>
                  <a:txBody>
                    <a:bodyPr/>
                    <a:lstStyle/>
                    <a:p>
                      <a:r>
                        <a:rPr lang="en-US" sz="2800" dirty="0" smtClean="0">
                          <a:latin typeface="Brush Script MT" panose="03060802040406070304" pitchFamily="66" charset="0"/>
                        </a:rPr>
                        <a:t>July 6</a:t>
                      </a:r>
                      <a:endParaRPr lang="en-US" sz="2800" dirty="0">
                        <a:latin typeface="Brush Script MT" panose="03060802040406070304" pitchFamily="66" charset="0"/>
                      </a:endParaRPr>
                    </a:p>
                  </a:txBody>
                  <a:tcPr/>
                </a:tc>
                <a:tc>
                  <a:txBody>
                    <a:bodyPr/>
                    <a:lstStyle/>
                    <a:p>
                      <a:r>
                        <a:rPr lang="en-US" sz="2800" dirty="0" smtClean="0">
                          <a:latin typeface="Brush Script MT" panose="03060802040406070304" pitchFamily="66" charset="0"/>
                        </a:rPr>
                        <a:t>Mom and Dad XOXOXO</a:t>
                      </a:r>
                      <a:endParaRPr lang="en-US" sz="2800" dirty="0">
                        <a:latin typeface="Brush Script MT" panose="03060802040406070304" pitchFamily="66" charset="0"/>
                      </a:endParaRPr>
                    </a:p>
                  </a:txBody>
                  <a:tcPr/>
                </a:tc>
                <a:tc>
                  <a:txBody>
                    <a:bodyPr/>
                    <a:lstStyle/>
                    <a:p>
                      <a:pPr algn="r"/>
                      <a:r>
                        <a:rPr lang="en-US" sz="2800" dirty="0" smtClean="0">
                          <a:latin typeface="Brush Script MT" panose="03060802040406070304" pitchFamily="66" charset="0"/>
                        </a:rPr>
                        <a:t>300</a:t>
                      </a:r>
                      <a:endParaRPr lang="en-US" sz="2800" dirty="0">
                        <a:latin typeface="Brush Script MT" panose="03060802040406070304" pitchFamily="66" charset="0"/>
                      </a:endParaRPr>
                    </a:p>
                  </a:txBody>
                  <a:tcPr/>
                </a:tc>
                <a:tc>
                  <a:txBody>
                    <a:bodyPr/>
                    <a:lstStyle/>
                    <a:p>
                      <a:pPr algn="r"/>
                      <a:r>
                        <a:rPr lang="en-US" sz="2800" dirty="0" smtClean="0">
                          <a:latin typeface="Brush Script MT" panose="03060802040406070304" pitchFamily="66" charset="0"/>
                        </a:rPr>
                        <a:t>310</a:t>
                      </a:r>
                      <a:endParaRPr lang="en-US" sz="2800" dirty="0">
                        <a:latin typeface="Brush Script MT" panose="03060802040406070304" pitchFamily="66" charset="0"/>
                      </a:endParaRPr>
                    </a:p>
                  </a:txBody>
                  <a:tcPr/>
                </a:tc>
                <a:extLst>
                  <a:ext uri="{0D108BD9-81ED-4DB2-BD59-A6C34878D82A}">
                    <a16:rowId xmlns:a16="http://schemas.microsoft.com/office/drawing/2014/main" val="3235967170"/>
                  </a:ext>
                </a:extLst>
              </a:tr>
              <a:tr h="554677">
                <a:tc>
                  <a:txBody>
                    <a:bodyPr/>
                    <a:lstStyle/>
                    <a:p>
                      <a:r>
                        <a:rPr lang="en-US" sz="2800" dirty="0" smtClean="0">
                          <a:latin typeface="Brush Script MT" panose="03060802040406070304" pitchFamily="66" charset="0"/>
                        </a:rPr>
                        <a:t>July 10</a:t>
                      </a:r>
                      <a:endParaRPr lang="en-US" sz="2800" dirty="0">
                        <a:latin typeface="Brush Script MT" panose="03060802040406070304" pitchFamily="66" charset="0"/>
                      </a:endParaRPr>
                    </a:p>
                  </a:txBody>
                  <a:tcPr/>
                </a:tc>
                <a:tc>
                  <a:txBody>
                    <a:bodyPr/>
                    <a:lstStyle/>
                    <a:p>
                      <a:r>
                        <a:rPr lang="en-US" sz="2800" dirty="0" smtClean="0">
                          <a:latin typeface="Brush Script MT" panose="03060802040406070304" pitchFamily="66" charset="0"/>
                        </a:rPr>
                        <a:t>More beer</a:t>
                      </a:r>
                      <a:endParaRPr lang="en-US" sz="2800" dirty="0">
                        <a:latin typeface="Brush Script MT" panose="03060802040406070304" pitchFamily="66" charset="0"/>
                      </a:endParaRPr>
                    </a:p>
                  </a:txBody>
                  <a:tcPr/>
                </a:tc>
                <a:tc>
                  <a:txBody>
                    <a:bodyPr/>
                    <a:lstStyle/>
                    <a:p>
                      <a:pPr algn="r"/>
                      <a:r>
                        <a:rPr lang="en-US" sz="2800" dirty="0" smtClean="0">
                          <a:latin typeface="Brush Script MT" panose="03060802040406070304" pitchFamily="66" charset="0"/>
                        </a:rPr>
                        <a:t>-35</a:t>
                      </a:r>
                      <a:endParaRPr lang="en-US" sz="2800" dirty="0">
                        <a:latin typeface="Brush Script MT" panose="03060802040406070304" pitchFamily="66" charset="0"/>
                      </a:endParaRPr>
                    </a:p>
                  </a:txBody>
                  <a:tcPr/>
                </a:tc>
                <a:tc>
                  <a:txBody>
                    <a:bodyPr/>
                    <a:lstStyle/>
                    <a:p>
                      <a:pPr algn="r"/>
                      <a:r>
                        <a:rPr lang="en-US" sz="2800" dirty="0" smtClean="0">
                          <a:solidFill>
                            <a:schemeClr val="tx1"/>
                          </a:solidFill>
                          <a:latin typeface="Brush Script MT" panose="03060802040406070304" pitchFamily="66" charset="0"/>
                        </a:rPr>
                        <a:t>275</a:t>
                      </a:r>
                      <a:endParaRPr lang="en-US" sz="2800" dirty="0">
                        <a:solidFill>
                          <a:schemeClr val="tx1"/>
                        </a:solidFill>
                        <a:latin typeface="Brush Script MT" panose="03060802040406070304" pitchFamily="66" charset="0"/>
                      </a:endParaRPr>
                    </a:p>
                  </a:txBody>
                  <a:tcPr/>
                </a:tc>
                <a:extLst>
                  <a:ext uri="{0D108BD9-81ED-4DB2-BD59-A6C34878D82A}">
                    <a16:rowId xmlns:a16="http://schemas.microsoft.com/office/drawing/2014/main" val="3546265465"/>
                  </a:ext>
                </a:extLst>
              </a:tr>
            </a:tbl>
          </a:graphicData>
        </a:graphic>
      </p:graphicFrame>
    </p:spTree>
    <p:extLst>
      <p:ext uri="{BB962C8B-B14F-4D97-AF65-F5344CB8AC3E}">
        <p14:creationId xmlns:p14="http://schemas.microsoft.com/office/powerpoint/2010/main" val="1797757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67236" y="888568"/>
            <a:ext cx="2628900" cy="3614738"/>
          </a:xfrm>
          <a:prstGeom prst="rect">
            <a:avLst/>
          </a:prstGeom>
        </p:spPr>
      </p:pic>
      <p:sp>
        <p:nvSpPr>
          <p:cNvPr id="2" name="Title 1"/>
          <p:cNvSpPr>
            <a:spLocks noGrp="1"/>
          </p:cNvSpPr>
          <p:nvPr>
            <p:ph type="title"/>
          </p:nvPr>
        </p:nvSpPr>
        <p:spPr/>
        <p:txBody>
          <a:bodyPr/>
          <a:lstStyle/>
          <a:p>
            <a:r>
              <a:rPr lang="en-US" dirty="0" smtClean="0"/>
              <a:t>Balancing the Books</a:t>
            </a:r>
            <a:endParaRPr lang="en-US" dirty="0"/>
          </a:p>
        </p:txBody>
      </p:sp>
      <p:sp>
        <p:nvSpPr>
          <p:cNvPr id="3" name="Content Placeholder 2"/>
          <p:cNvSpPr>
            <a:spLocks noGrp="1"/>
          </p:cNvSpPr>
          <p:nvPr>
            <p:ph idx="1"/>
          </p:nvPr>
        </p:nvSpPr>
        <p:spPr>
          <a:xfrm>
            <a:off x="685799" y="1200152"/>
            <a:ext cx="6360459" cy="1986802"/>
          </a:xfrm>
        </p:spPr>
        <p:txBody>
          <a:bodyPr/>
          <a:lstStyle/>
          <a:p>
            <a:r>
              <a:rPr lang="en-US" dirty="0"/>
              <a:t>The process of checking the equality of debits and credits on all transactions and on all account balances.</a:t>
            </a:r>
          </a:p>
          <a:p>
            <a:endParaRPr lang="en-US" dirty="0"/>
          </a:p>
        </p:txBody>
      </p:sp>
      <p:sp>
        <p:nvSpPr>
          <p:cNvPr id="5" name="Content Placeholder 2"/>
          <p:cNvSpPr txBox="1">
            <a:spLocks/>
          </p:cNvSpPr>
          <p:nvPr/>
        </p:nvSpPr>
        <p:spPr>
          <a:xfrm>
            <a:off x="685799" y="3466888"/>
            <a:ext cx="5862920" cy="1676612"/>
          </a:xfrm>
          <a:prstGeom prst="rect">
            <a:avLst/>
          </a:prstGeom>
        </p:spPr>
        <p:txBody>
          <a:bodyPr vert="horz" lIns="91440" tIns="45720" rIns="91440" bIns="45720" rtlCol="0">
            <a:noAutofit/>
          </a:bodyPr>
          <a:lstStyle>
            <a:lvl1pPr marL="0" indent="0" algn="l" defTabSz="457200" rtl="0" eaLnBrk="1" latinLnBrk="0" hangingPunct="1">
              <a:spcBef>
                <a:spcPts val="0"/>
              </a:spcBef>
              <a:buFont typeface="Arial"/>
              <a:buNone/>
              <a:defRPr sz="3000" kern="1200">
                <a:solidFill>
                  <a:srgbClr val="081F37"/>
                </a:solidFill>
                <a:latin typeface="Lucida Grande"/>
                <a:ea typeface="+mn-ea"/>
                <a:cs typeface="+mn-cs"/>
              </a:defRPr>
            </a:lvl1pPr>
            <a:lvl2pPr marL="457200" indent="-171450" algn="l" defTabSz="457200" rtl="0" eaLnBrk="1" latinLnBrk="0" hangingPunct="1">
              <a:spcBef>
                <a:spcPts val="0"/>
              </a:spcBef>
              <a:buFont typeface="Arial"/>
              <a:buChar char="•"/>
              <a:defRPr sz="2300" kern="1200">
                <a:solidFill>
                  <a:srgbClr val="081F37"/>
                </a:solidFill>
                <a:latin typeface="Lucida Grande"/>
                <a:ea typeface="+mn-ea"/>
                <a:cs typeface="+mn-cs"/>
              </a:defRPr>
            </a:lvl2pPr>
            <a:lvl3pPr marL="855663" indent="-173038" algn="l" defTabSz="457200" rtl="0" eaLnBrk="1" latinLnBrk="0" hangingPunct="1">
              <a:spcBef>
                <a:spcPts val="0"/>
              </a:spcBef>
              <a:buFont typeface="Arial"/>
              <a:buChar char="•"/>
              <a:defRPr sz="1600" kern="1200">
                <a:solidFill>
                  <a:srgbClr val="081F37"/>
                </a:solidFill>
                <a:latin typeface="Lucida Grande"/>
                <a:ea typeface="+mn-ea"/>
                <a:cs typeface="+mn-cs"/>
              </a:defRPr>
            </a:lvl3pPr>
            <a:lvl4pPr marL="1200150" indent="-171450" algn="l" defTabSz="457200" rtl="0" eaLnBrk="1" latinLnBrk="0" hangingPunct="1">
              <a:spcBef>
                <a:spcPts val="0"/>
              </a:spcBef>
              <a:buFont typeface="Arial"/>
              <a:buChar char="•"/>
              <a:defRPr sz="1400" kern="1200">
                <a:solidFill>
                  <a:srgbClr val="081F37"/>
                </a:solidFill>
                <a:latin typeface="Lucida Grande"/>
                <a:ea typeface="+mn-ea"/>
                <a:cs typeface="+mn-cs"/>
              </a:defRPr>
            </a:lvl4pPr>
            <a:lvl5pPr marL="1425575" indent="-112713" algn="l" defTabSz="457200" rtl="0" eaLnBrk="1" latinLnBrk="0" hangingPunct="1">
              <a:spcBef>
                <a:spcPts val="0"/>
              </a:spcBef>
              <a:buFont typeface="Arial"/>
              <a:buChar char="•"/>
              <a:defRPr sz="1000" kern="1200">
                <a:solidFill>
                  <a:srgbClr val="081F37"/>
                </a:solidFill>
                <a:latin typeface="Lucida Grande"/>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b="1" i="1" dirty="0" smtClean="0">
                <a:solidFill>
                  <a:srgbClr val="FF0000"/>
                </a:solidFill>
              </a:rPr>
              <a:t>If Debits &lt;&gt; Credits in Allegro – drop what you’re doing and report to Customer Support!!! </a:t>
            </a:r>
          </a:p>
          <a:p>
            <a:endParaRPr lang="en-US" dirty="0"/>
          </a:p>
        </p:txBody>
      </p:sp>
    </p:spTree>
    <p:extLst>
      <p:ext uri="{BB962C8B-B14F-4D97-AF65-F5344CB8AC3E}">
        <p14:creationId xmlns:p14="http://schemas.microsoft.com/office/powerpoint/2010/main" val="840888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Cash vs. Accrual Accounting Methods</a:t>
            </a:r>
            <a:endParaRPr lang="en-US" dirty="0"/>
          </a:p>
        </p:txBody>
      </p:sp>
      <p:sp>
        <p:nvSpPr>
          <p:cNvPr id="3" name="Content Placeholder 2"/>
          <p:cNvSpPr>
            <a:spLocks noGrp="1"/>
          </p:cNvSpPr>
          <p:nvPr>
            <p:ph idx="1"/>
          </p:nvPr>
        </p:nvSpPr>
        <p:spPr/>
        <p:txBody>
          <a:bodyPr/>
          <a:lstStyle/>
          <a:p>
            <a:pPr marL="457200" indent="-457200">
              <a:buFont typeface="Arial" panose="020B0604020202020204" pitchFamily="34" charset="0"/>
              <a:buChar char="•"/>
            </a:pPr>
            <a:r>
              <a:rPr lang="en-US" dirty="0" smtClean="0"/>
              <a:t>The two </a:t>
            </a:r>
            <a:r>
              <a:rPr lang="en-US" dirty="0"/>
              <a:t>principal methods of keeping track of a business's income and expenses. </a:t>
            </a:r>
            <a:endParaRPr lang="en-US" dirty="0" smtClean="0"/>
          </a:p>
          <a:p>
            <a:pPr marL="457200" indent="-457200">
              <a:buFont typeface="Arial" panose="020B0604020202020204" pitchFamily="34" charset="0"/>
              <a:buChar char="•"/>
            </a:pPr>
            <a:r>
              <a:rPr lang="en-US" dirty="0" smtClean="0"/>
              <a:t>In </a:t>
            </a:r>
            <a:r>
              <a:rPr lang="en-US" dirty="0"/>
              <a:t>most cases, you can choose which method to use</a:t>
            </a:r>
            <a:r>
              <a:rPr lang="en-US" dirty="0" smtClean="0"/>
              <a:t>.</a:t>
            </a:r>
          </a:p>
          <a:p>
            <a:pPr marL="457200" indent="-457200">
              <a:buFont typeface="Arial" panose="020B0604020202020204" pitchFamily="34" charset="0"/>
              <a:buChar char="•"/>
            </a:pPr>
            <a:r>
              <a:rPr lang="en-US" dirty="0" smtClean="0"/>
              <a:t>The methods </a:t>
            </a:r>
            <a:r>
              <a:rPr lang="en-US" dirty="0"/>
              <a:t>differ only in the timing of when </a:t>
            </a:r>
            <a:r>
              <a:rPr lang="en-US" dirty="0" smtClean="0"/>
              <a:t>transactions hit your accounts</a:t>
            </a:r>
            <a:r>
              <a:rPr lang="en-US" dirty="0"/>
              <a:t>.</a:t>
            </a:r>
          </a:p>
        </p:txBody>
      </p:sp>
    </p:spTree>
    <p:extLst>
      <p:ext uri="{BB962C8B-B14F-4D97-AF65-F5344CB8AC3E}">
        <p14:creationId xmlns:p14="http://schemas.microsoft.com/office/powerpoint/2010/main" val="422975655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Cash-basis accounting</a:t>
            </a:r>
            <a:endParaRPr lang="en-US" dirty="0"/>
          </a:p>
        </p:txBody>
      </p:sp>
      <p:sp>
        <p:nvSpPr>
          <p:cNvPr id="3" name="Content Placeholder 2"/>
          <p:cNvSpPr>
            <a:spLocks noGrp="1"/>
          </p:cNvSpPr>
          <p:nvPr>
            <p:ph idx="1"/>
          </p:nvPr>
        </p:nvSpPr>
        <p:spPr>
          <a:xfrm>
            <a:off x="685800" y="1200152"/>
            <a:ext cx="7772400" cy="3259882"/>
          </a:xfrm>
        </p:spPr>
        <p:txBody>
          <a:bodyPr/>
          <a:lstStyle/>
          <a:p>
            <a:r>
              <a:rPr lang="en-US" dirty="0" smtClean="0"/>
              <a:t>A method </a:t>
            </a:r>
            <a:r>
              <a:rPr lang="en-US" dirty="0"/>
              <a:t>of recording </a:t>
            </a:r>
            <a:r>
              <a:rPr lang="en-US" b="1" dirty="0"/>
              <a:t>accounting</a:t>
            </a:r>
            <a:r>
              <a:rPr lang="en-US" dirty="0"/>
              <a:t> transactions for revenue and expenses </a:t>
            </a:r>
            <a:r>
              <a:rPr lang="en-US" u="sng" dirty="0"/>
              <a:t>only</a:t>
            </a:r>
            <a:r>
              <a:rPr lang="en-US" dirty="0"/>
              <a:t> when the corresponding </a:t>
            </a:r>
            <a:r>
              <a:rPr lang="en-US" b="1" dirty="0"/>
              <a:t>cash</a:t>
            </a:r>
            <a:r>
              <a:rPr lang="en-US" dirty="0"/>
              <a:t> is received or payments are made. </a:t>
            </a:r>
          </a:p>
        </p:txBody>
      </p:sp>
    </p:spTree>
    <p:extLst>
      <p:ext uri="{BB962C8B-B14F-4D97-AF65-F5344CB8AC3E}">
        <p14:creationId xmlns:p14="http://schemas.microsoft.com/office/powerpoint/2010/main" val="140966484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Accrual-based accounting</a:t>
            </a:r>
            <a:endParaRPr lang="en-US" dirty="0"/>
          </a:p>
        </p:txBody>
      </p:sp>
      <p:sp>
        <p:nvSpPr>
          <p:cNvPr id="3" name="Content Placeholder 2"/>
          <p:cNvSpPr>
            <a:spLocks noGrp="1"/>
          </p:cNvSpPr>
          <p:nvPr>
            <p:ph idx="1"/>
          </p:nvPr>
        </p:nvSpPr>
        <p:spPr>
          <a:xfrm>
            <a:off x="685800" y="1200152"/>
            <a:ext cx="7772400" cy="3259882"/>
          </a:xfrm>
        </p:spPr>
        <p:txBody>
          <a:bodyPr/>
          <a:lstStyle/>
          <a:p>
            <a:r>
              <a:rPr lang="en-US" dirty="0" smtClean="0"/>
              <a:t>An accounting </a:t>
            </a:r>
            <a:r>
              <a:rPr lang="en-US" dirty="0"/>
              <a:t>method that measures the performance and position of a company by recognizing economic events regardless of when cash transactions occur.</a:t>
            </a:r>
          </a:p>
        </p:txBody>
      </p:sp>
    </p:spTree>
    <p:extLst>
      <p:ext uri="{BB962C8B-B14F-4D97-AF65-F5344CB8AC3E}">
        <p14:creationId xmlns:p14="http://schemas.microsoft.com/office/powerpoint/2010/main" val="128448493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97625" y="0"/>
            <a:ext cx="1846375" cy="1384782"/>
          </a:xfrm>
          <a:prstGeom prst="rect">
            <a:avLst/>
          </a:prstGeom>
        </p:spPr>
      </p:pic>
      <p:sp>
        <p:nvSpPr>
          <p:cNvPr id="3" name="Content Placeholder 2"/>
          <p:cNvSpPr>
            <a:spLocks noGrp="1"/>
          </p:cNvSpPr>
          <p:nvPr>
            <p:ph idx="1"/>
          </p:nvPr>
        </p:nvSpPr>
        <p:spPr>
          <a:xfrm>
            <a:off x="685799" y="1200151"/>
            <a:ext cx="8196943" cy="3428999"/>
          </a:xfrm>
        </p:spPr>
        <p:txBody>
          <a:bodyPr/>
          <a:lstStyle/>
          <a:p>
            <a:r>
              <a:rPr lang="en-US" sz="2800" dirty="0" smtClean="0"/>
              <a:t>This month, I sell 100 </a:t>
            </a:r>
            <a:r>
              <a:rPr lang="en-US" sz="2800" dirty="0" err="1" smtClean="0"/>
              <a:t>bbls</a:t>
            </a:r>
            <a:r>
              <a:rPr lang="en-US" sz="2800" dirty="0" smtClean="0"/>
              <a:t> of crude oil to Big Oil Co. for $50 / bbl.</a:t>
            </a:r>
          </a:p>
          <a:p>
            <a:endParaRPr lang="en-US" dirty="0"/>
          </a:p>
          <a:p>
            <a:pPr marL="457200" indent="-457200">
              <a:buFont typeface="Arial" panose="020B0604020202020204" pitchFamily="34" charset="0"/>
              <a:buChar char="•"/>
            </a:pPr>
            <a:r>
              <a:rPr lang="en-US" sz="2400" dirty="0" smtClean="0"/>
              <a:t>I am to receive $5,000 (notional value of the deal)</a:t>
            </a:r>
          </a:p>
          <a:p>
            <a:pPr marL="457200" indent="-457200">
              <a:buFont typeface="Arial" panose="020B0604020202020204" pitchFamily="34" charset="0"/>
              <a:buChar char="•"/>
            </a:pPr>
            <a:r>
              <a:rPr lang="en-US" sz="2400" dirty="0" smtClean="0"/>
              <a:t>However payment will not be received until next month!</a:t>
            </a:r>
          </a:p>
          <a:p>
            <a:pPr marL="457200" indent="-457200">
              <a:buFont typeface="Arial" panose="020B0604020202020204" pitchFamily="34" charset="0"/>
              <a:buChar char="•"/>
            </a:pPr>
            <a:endParaRPr lang="en-US" sz="2400" dirty="0"/>
          </a:p>
          <a:p>
            <a:r>
              <a:rPr lang="en-US" sz="2800" dirty="0" smtClean="0"/>
              <a:t>Accrual based accounting lets me recognize the revenue this month.</a:t>
            </a:r>
            <a:endParaRPr lang="en-US" sz="2800" dirty="0"/>
          </a:p>
        </p:txBody>
      </p:sp>
      <p:sp>
        <p:nvSpPr>
          <p:cNvPr id="2" name="Title 1"/>
          <p:cNvSpPr>
            <a:spLocks noGrp="1"/>
          </p:cNvSpPr>
          <p:nvPr>
            <p:ph type="title"/>
          </p:nvPr>
        </p:nvSpPr>
        <p:spPr>
          <a:xfrm>
            <a:off x="685800" y="514350"/>
            <a:ext cx="6461449" cy="548879"/>
          </a:xfrm>
        </p:spPr>
        <p:txBody>
          <a:bodyPr/>
          <a:lstStyle/>
          <a:p>
            <a:r>
              <a:rPr lang="en-US" dirty="0" smtClean="0"/>
              <a:t>Accrual-based Example</a:t>
            </a:r>
            <a:endParaRPr lang="en-US" dirty="0"/>
          </a:p>
        </p:txBody>
      </p:sp>
    </p:spTree>
    <p:extLst>
      <p:ext uri="{BB962C8B-B14F-4D97-AF65-F5344CB8AC3E}">
        <p14:creationId xmlns:p14="http://schemas.microsoft.com/office/powerpoint/2010/main" val="64514823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0"/>
            <a:ext cx="8458200" cy="548879"/>
          </a:xfrm>
        </p:spPr>
        <p:txBody>
          <a:bodyPr/>
          <a:lstStyle/>
          <a:p>
            <a:r>
              <a:rPr lang="en-US" sz="3200" dirty="0"/>
              <a:t>This month, </a:t>
            </a:r>
            <a:r>
              <a:rPr lang="en-US" sz="3200" dirty="0" smtClean="0"/>
              <a:t>I sell </a:t>
            </a:r>
            <a:r>
              <a:rPr lang="en-US" sz="3200" dirty="0"/>
              <a:t>100 </a:t>
            </a:r>
            <a:r>
              <a:rPr lang="en-US" sz="3200" dirty="0" err="1"/>
              <a:t>bbls</a:t>
            </a:r>
            <a:r>
              <a:rPr lang="en-US" sz="3200" dirty="0"/>
              <a:t> of crude oil to Big Oil Co. for $50 / bbl.</a:t>
            </a:r>
            <a:br>
              <a:rPr lang="en-US" sz="3200" dirty="0"/>
            </a:br>
            <a:endParaRPr lang="en-US" sz="3200" dirty="0"/>
          </a:p>
        </p:txBody>
      </p:sp>
      <p:sp>
        <p:nvSpPr>
          <p:cNvPr id="3" name="Content Placeholder 2"/>
          <p:cNvSpPr>
            <a:spLocks noGrp="1"/>
          </p:cNvSpPr>
          <p:nvPr>
            <p:ph idx="1"/>
          </p:nvPr>
        </p:nvSpPr>
        <p:spPr>
          <a:xfrm>
            <a:off x="685800" y="1200151"/>
            <a:ext cx="8020049" cy="3428999"/>
          </a:xfrm>
        </p:spPr>
        <p:txBody>
          <a:bodyPr/>
          <a:lstStyle/>
          <a:p>
            <a:r>
              <a:rPr lang="en-US" sz="2800" dirty="0" smtClean="0"/>
              <a:t>Since we haven’t been paid, let’s accrue this transaction </a:t>
            </a:r>
            <a:endParaRPr lang="en-US" sz="2800" dirty="0"/>
          </a:p>
        </p:txBody>
      </p:sp>
      <p:pic>
        <p:nvPicPr>
          <p:cNvPr id="5" name="Picture 4"/>
          <p:cNvPicPr>
            <a:picLocks noChangeAspect="1"/>
          </p:cNvPicPr>
          <p:nvPr/>
        </p:nvPicPr>
        <p:blipFill>
          <a:blip r:embed="rId2"/>
          <a:stretch>
            <a:fillRect/>
          </a:stretch>
        </p:blipFill>
        <p:spPr>
          <a:xfrm>
            <a:off x="0" y="2441899"/>
            <a:ext cx="8992549" cy="945502"/>
          </a:xfrm>
          <a:prstGeom prst="rect">
            <a:avLst/>
          </a:prstGeom>
        </p:spPr>
      </p:pic>
    </p:spTree>
    <p:extLst>
      <p:ext uri="{BB962C8B-B14F-4D97-AF65-F5344CB8AC3E}">
        <p14:creationId xmlns:p14="http://schemas.microsoft.com/office/powerpoint/2010/main" val="410350557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0"/>
            <a:ext cx="8458200" cy="548879"/>
          </a:xfrm>
        </p:spPr>
        <p:txBody>
          <a:bodyPr/>
          <a:lstStyle/>
          <a:p>
            <a:r>
              <a:rPr lang="en-US" sz="3200" dirty="0"/>
              <a:t>This month, I sell 100 </a:t>
            </a:r>
            <a:r>
              <a:rPr lang="en-US" sz="3200" dirty="0" err="1"/>
              <a:t>bbls</a:t>
            </a:r>
            <a:r>
              <a:rPr lang="en-US" sz="3200" dirty="0"/>
              <a:t> of crude oil to Big Oil Co. for $50 / bbl.</a:t>
            </a:r>
            <a:br>
              <a:rPr lang="en-US" sz="3200" dirty="0"/>
            </a:br>
            <a:endParaRPr lang="en-US" sz="3200" dirty="0"/>
          </a:p>
        </p:txBody>
      </p:sp>
      <p:sp>
        <p:nvSpPr>
          <p:cNvPr id="3" name="Content Placeholder 2"/>
          <p:cNvSpPr>
            <a:spLocks noGrp="1"/>
          </p:cNvSpPr>
          <p:nvPr>
            <p:ph idx="1"/>
          </p:nvPr>
        </p:nvSpPr>
        <p:spPr>
          <a:xfrm>
            <a:off x="685800" y="1200152"/>
            <a:ext cx="8020049" cy="1188486"/>
          </a:xfrm>
        </p:spPr>
        <p:txBody>
          <a:bodyPr/>
          <a:lstStyle/>
          <a:p>
            <a:r>
              <a:rPr lang="en-US" sz="2800" dirty="0" smtClean="0"/>
              <a:t>Ok – we’re ready to generate an invoice….</a:t>
            </a:r>
            <a:endParaRPr lang="en-US" sz="2800" dirty="0"/>
          </a:p>
        </p:txBody>
      </p:sp>
      <p:pic>
        <p:nvPicPr>
          <p:cNvPr id="4" name="Picture 3"/>
          <p:cNvPicPr>
            <a:picLocks noChangeAspect="1"/>
          </p:cNvPicPr>
          <p:nvPr/>
        </p:nvPicPr>
        <p:blipFill>
          <a:blip r:embed="rId2"/>
          <a:stretch>
            <a:fillRect/>
          </a:stretch>
        </p:blipFill>
        <p:spPr>
          <a:xfrm>
            <a:off x="101862" y="1913880"/>
            <a:ext cx="9042138" cy="2378979"/>
          </a:xfrm>
          <a:prstGeom prst="rect">
            <a:avLst/>
          </a:prstGeom>
        </p:spPr>
      </p:pic>
      <p:sp>
        <p:nvSpPr>
          <p:cNvPr id="6" name="Rectangle 5"/>
          <p:cNvSpPr/>
          <p:nvPr/>
        </p:nvSpPr>
        <p:spPr>
          <a:xfrm>
            <a:off x="101862" y="1913880"/>
            <a:ext cx="9042138" cy="903965"/>
          </a:xfrm>
          <a:prstGeom prst="rect">
            <a:avLst/>
          </a:prstGeom>
          <a:noFill/>
          <a:ln w="508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101862" y="2817845"/>
            <a:ext cx="9042138" cy="1475014"/>
          </a:xfrm>
          <a:prstGeom prst="rect">
            <a:avLst/>
          </a:prstGeom>
          <a:noFill/>
          <a:ln w="508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81425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200152"/>
            <a:ext cx="8020049" cy="1188486"/>
          </a:xfrm>
        </p:spPr>
        <p:txBody>
          <a:bodyPr/>
          <a:lstStyle/>
          <a:p>
            <a:r>
              <a:rPr lang="en-US" sz="2800" dirty="0" smtClean="0"/>
              <a:t>We finally get paid!</a:t>
            </a:r>
            <a:endParaRPr lang="en-US" sz="2800" dirty="0"/>
          </a:p>
        </p:txBody>
      </p:sp>
      <p:pic>
        <p:nvPicPr>
          <p:cNvPr id="5" name="Picture 4"/>
          <p:cNvPicPr>
            <a:picLocks noChangeAspect="1"/>
          </p:cNvPicPr>
          <p:nvPr/>
        </p:nvPicPr>
        <p:blipFill>
          <a:blip r:embed="rId2"/>
          <a:stretch>
            <a:fillRect/>
          </a:stretch>
        </p:blipFill>
        <p:spPr>
          <a:xfrm>
            <a:off x="101862" y="1921041"/>
            <a:ext cx="9029702" cy="2983205"/>
          </a:xfrm>
          <a:prstGeom prst="rect">
            <a:avLst/>
          </a:prstGeom>
        </p:spPr>
      </p:pic>
      <p:sp>
        <p:nvSpPr>
          <p:cNvPr id="2" name="Title 1"/>
          <p:cNvSpPr>
            <a:spLocks noGrp="1"/>
          </p:cNvSpPr>
          <p:nvPr>
            <p:ph type="title"/>
          </p:nvPr>
        </p:nvSpPr>
        <p:spPr>
          <a:xfrm>
            <a:off x="685800" y="514350"/>
            <a:ext cx="8458200" cy="548879"/>
          </a:xfrm>
        </p:spPr>
        <p:txBody>
          <a:bodyPr/>
          <a:lstStyle/>
          <a:p>
            <a:r>
              <a:rPr lang="en-US" sz="3200" dirty="0"/>
              <a:t>This month, I sell 100 </a:t>
            </a:r>
            <a:r>
              <a:rPr lang="en-US" sz="3200" dirty="0" err="1"/>
              <a:t>bbls</a:t>
            </a:r>
            <a:r>
              <a:rPr lang="en-US" sz="3200" dirty="0"/>
              <a:t> of crude oil to Big Oil Co. for $50 / bbl.</a:t>
            </a:r>
            <a:br>
              <a:rPr lang="en-US" sz="3200" dirty="0"/>
            </a:br>
            <a:endParaRPr lang="en-US" sz="3200" dirty="0"/>
          </a:p>
        </p:txBody>
      </p:sp>
      <p:sp>
        <p:nvSpPr>
          <p:cNvPr id="6" name="Rectangle 5"/>
          <p:cNvSpPr/>
          <p:nvPr/>
        </p:nvSpPr>
        <p:spPr>
          <a:xfrm>
            <a:off x="101862" y="1913880"/>
            <a:ext cx="9042138" cy="2091449"/>
          </a:xfrm>
          <a:prstGeom prst="rect">
            <a:avLst/>
          </a:prstGeom>
          <a:noFill/>
          <a:ln w="508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101862" y="4005329"/>
            <a:ext cx="9042138" cy="906077"/>
          </a:xfrm>
          <a:prstGeom prst="rect">
            <a:avLst/>
          </a:prstGeom>
          <a:noFill/>
          <a:ln w="508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64223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Account Reconciliation</a:t>
            </a:r>
            <a:endParaRPr lang="en-US" dirty="0"/>
          </a:p>
        </p:txBody>
      </p:sp>
      <p:pic>
        <p:nvPicPr>
          <p:cNvPr id="4" name="Content Placeholder 3"/>
          <p:cNvPicPr>
            <a:picLocks noGrp="1" noChangeAspect="1"/>
          </p:cNvPicPr>
          <p:nvPr>
            <p:ph idx="1"/>
          </p:nvPr>
        </p:nvPicPr>
        <p:blipFill>
          <a:blip r:embed="rId3"/>
          <a:stretch>
            <a:fillRect/>
          </a:stretch>
        </p:blipFill>
        <p:spPr>
          <a:xfrm>
            <a:off x="579549" y="1063229"/>
            <a:ext cx="7572777" cy="3916953"/>
          </a:xfrm>
          <a:prstGeom prst="rect">
            <a:avLst/>
          </a:prstGeom>
        </p:spPr>
      </p:pic>
      <p:sp>
        <p:nvSpPr>
          <p:cNvPr id="5" name="Rectangle 4"/>
          <p:cNvSpPr/>
          <p:nvPr/>
        </p:nvSpPr>
        <p:spPr>
          <a:xfrm>
            <a:off x="4942895" y="19348"/>
            <a:ext cx="4043158" cy="769441"/>
          </a:xfrm>
          <a:prstGeom prst="rect">
            <a:avLst/>
          </a:prstGeom>
          <a:noFill/>
        </p:spPr>
        <p:txBody>
          <a:bodyPr wrap="none" lIns="91440" tIns="45720" rIns="91440" bIns="45720">
            <a:spAutoFit/>
          </a:bodyPr>
          <a:lstStyle/>
          <a:p>
            <a:pPr algn="ctr"/>
            <a:r>
              <a:rPr lang="en-US" sz="4400" b="1" cap="none" spc="0"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Debits = Credits!</a:t>
            </a:r>
            <a:endParaRPr lang="en-US" sz="4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grpSp>
        <p:nvGrpSpPr>
          <p:cNvPr id="8" name="Group 7"/>
          <p:cNvGrpSpPr/>
          <p:nvPr/>
        </p:nvGrpSpPr>
        <p:grpSpPr>
          <a:xfrm>
            <a:off x="2605414" y="2968668"/>
            <a:ext cx="413359" cy="1400141"/>
            <a:chOff x="2605414" y="2968668"/>
            <a:chExt cx="413359" cy="1400141"/>
          </a:xfrm>
        </p:grpSpPr>
        <p:sp>
          <p:nvSpPr>
            <p:cNvPr id="6" name="TextBox 5"/>
            <p:cNvSpPr txBox="1"/>
            <p:nvPr/>
          </p:nvSpPr>
          <p:spPr>
            <a:xfrm>
              <a:off x="2605414" y="2968668"/>
              <a:ext cx="413359" cy="369332"/>
            </a:xfrm>
            <a:prstGeom prst="rect">
              <a:avLst/>
            </a:prstGeom>
            <a:noFill/>
          </p:spPr>
          <p:txBody>
            <a:bodyPr wrap="square" rtlCol="0">
              <a:spAutoFit/>
            </a:bodyPr>
            <a:lstStyle/>
            <a:p>
              <a:r>
                <a:rPr lang="en-US" b="1" dirty="0" smtClean="0">
                  <a:solidFill>
                    <a:srgbClr val="FF0000"/>
                  </a:solidFill>
                </a:rPr>
                <a:t>1</a:t>
              </a:r>
              <a:endParaRPr lang="en-US" b="1" dirty="0">
                <a:solidFill>
                  <a:srgbClr val="FF0000"/>
                </a:solidFill>
              </a:endParaRPr>
            </a:p>
          </p:txBody>
        </p:sp>
        <p:sp>
          <p:nvSpPr>
            <p:cNvPr id="7" name="TextBox 6"/>
            <p:cNvSpPr txBox="1"/>
            <p:nvPr/>
          </p:nvSpPr>
          <p:spPr>
            <a:xfrm>
              <a:off x="2605414" y="3999477"/>
              <a:ext cx="413359" cy="369332"/>
            </a:xfrm>
            <a:prstGeom prst="rect">
              <a:avLst/>
            </a:prstGeom>
            <a:noFill/>
          </p:spPr>
          <p:txBody>
            <a:bodyPr wrap="square" rtlCol="0">
              <a:spAutoFit/>
            </a:bodyPr>
            <a:lstStyle/>
            <a:p>
              <a:r>
                <a:rPr lang="en-US" b="1" dirty="0" smtClean="0">
                  <a:solidFill>
                    <a:srgbClr val="FF0000"/>
                  </a:solidFill>
                </a:rPr>
                <a:t>1</a:t>
              </a:r>
              <a:endParaRPr lang="en-US" b="1" dirty="0">
                <a:solidFill>
                  <a:srgbClr val="FF0000"/>
                </a:solidFill>
              </a:endParaRPr>
            </a:p>
          </p:txBody>
        </p:sp>
      </p:grpSp>
      <p:grpSp>
        <p:nvGrpSpPr>
          <p:cNvPr id="11" name="Group 10"/>
          <p:cNvGrpSpPr/>
          <p:nvPr/>
        </p:nvGrpSpPr>
        <p:grpSpPr>
          <a:xfrm>
            <a:off x="3018772" y="3203438"/>
            <a:ext cx="413360" cy="1448290"/>
            <a:chOff x="3018772" y="3203438"/>
            <a:chExt cx="413360" cy="1448290"/>
          </a:xfrm>
        </p:grpSpPr>
        <p:sp>
          <p:nvSpPr>
            <p:cNvPr id="9" name="TextBox 8"/>
            <p:cNvSpPr txBox="1"/>
            <p:nvPr/>
          </p:nvSpPr>
          <p:spPr>
            <a:xfrm>
              <a:off x="3018773" y="3203438"/>
              <a:ext cx="413359" cy="369332"/>
            </a:xfrm>
            <a:prstGeom prst="rect">
              <a:avLst/>
            </a:prstGeom>
            <a:noFill/>
          </p:spPr>
          <p:txBody>
            <a:bodyPr wrap="square" rtlCol="0">
              <a:spAutoFit/>
            </a:bodyPr>
            <a:lstStyle/>
            <a:p>
              <a:r>
                <a:rPr lang="en-US" b="1" dirty="0" smtClean="0">
                  <a:solidFill>
                    <a:srgbClr val="FF0000"/>
                  </a:solidFill>
                </a:rPr>
                <a:t>2a</a:t>
              </a:r>
              <a:endParaRPr lang="en-US" b="1" dirty="0">
                <a:solidFill>
                  <a:srgbClr val="FF0000"/>
                </a:solidFill>
              </a:endParaRPr>
            </a:p>
          </p:txBody>
        </p:sp>
        <p:sp>
          <p:nvSpPr>
            <p:cNvPr id="10" name="TextBox 9"/>
            <p:cNvSpPr txBox="1"/>
            <p:nvPr/>
          </p:nvSpPr>
          <p:spPr>
            <a:xfrm>
              <a:off x="3018772" y="4282396"/>
              <a:ext cx="413359" cy="369332"/>
            </a:xfrm>
            <a:prstGeom prst="rect">
              <a:avLst/>
            </a:prstGeom>
            <a:noFill/>
          </p:spPr>
          <p:txBody>
            <a:bodyPr wrap="square" rtlCol="0">
              <a:spAutoFit/>
            </a:bodyPr>
            <a:lstStyle/>
            <a:p>
              <a:r>
                <a:rPr lang="en-US" b="1" dirty="0" smtClean="0">
                  <a:solidFill>
                    <a:srgbClr val="FF0000"/>
                  </a:solidFill>
                </a:rPr>
                <a:t>2a</a:t>
              </a:r>
              <a:endParaRPr lang="en-US" b="1" dirty="0">
                <a:solidFill>
                  <a:srgbClr val="FF0000"/>
                </a:solidFill>
              </a:endParaRPr>
            </a:p>
          </p:txBody>
        </p:sp>
      </p:grpSp>
      <p:grpSp>
        <p:nvGrpSpPr>
          <p:cNvPr id="12" name="Group 11"/>
          <p:cNvGrpSpPr/>
          <p:nvPr/>
        </p:nvGrpSpPr>
        <p:grpSpPr>
          <a:xfrm>
            <a:off x="3638812" y="2160987"/>
            <a:ext cx="544881" cy="2003494"/>
            <a:chOff x="3018773" y="2935236"/>
            <a:chExt cx="544881" cy="2003494"/>
          </a:xfrm>
        </p:grpSpPr>
        <p:sp>
          <p:nvSpPr>
            <p:cNvPr id="13" name="TextBox 12"/>
            <p:cNvSpPr txBox="1"/>
            <p:nvPr/>
          </p:nvSpPr>
          <p:spPr>
            <a:xfrm>
              <a:off x="3018773" y="2935236"/>
              <a:ext cx="544881" cy="369332"/>
            </a:xfrm>
            <a:prstGeom prst="rect">
              <a:avLst/>
            </a:prstGeom>
            <a:noFill/>
          </p:spPr>
          <p:txBody>
            <a:bodyPr wrap="square" rtlCol="0">
              <a:spAutoFit/>
            </a:bodyPr>
            <a:lstStyle/>
            <a:p>
              <a:r>
                <a:rPr lang="en-US" b="1" dirty="0" smtClean="0">
                  <a:solidFill>
                    <a:srgbClr val="FF0000"/>
                  </a:solidFill>
                </a:rPr>
                <a:t>2b</a:t>
              </a:r>
              <a:endParaRPr lang="en-US" b="1" dirty="0">
                <a:solidFill>
                  <a:srgbClr val="FF0000"/>
                </a:solidFill>
              </a:endParaRPr>
            </a:p>
          </p:txBody>
        </p:sp>
        <p:sp>
          <p:nvSpPr>
            <p:cNvPr id="14" name="TextBox 13"/>
            <p:cNvSpPr txBox="1"/>
            <p:nvPr/>
          </p:nvSpPr>
          <p:spPr>
            <a:xfrm>
              <a:off x="3018773" y="4569398"/>
              <a:ext cx="544881" cy="369332"/>
            </a:xfrm>
            <a:prstGeom prst="rect">
              <a:avLst/>
            </a:prstGeom>
            <a:noFill/>
          </p:spPr>
          <p:txBody>
            <a:bodyPr wrap="square" rtlCol="0">
              <a:spAutoFit/>
            </a:bodyPr>
            <a:lstStyle/>
            <a:p>
              <a:r>
                <a:rPr lang="en-US" b="1" dirty="0" smtClean="0">
                  <a:solidFill>
                    <a:srgbClr val="FF0000"/>
                  </a:solidFill>
                </a:rPr>
                <a:t>2b</a:t>
              </a:r>
              <a:endParaRPr lang="en-US" b="1" dirty="0">
                <a:solidFill>
                  <a:srgbClr val="FF0000"/>
                </a:solidFill>
              </a:endParaRPr>
            </a:p>
          </p:txBody>
        </p:sp>
      </p:grpSp>
      <p:grpSp>
        <p:nvGrpSpPr>
          <p:cNvPr id="15" name="Group 14"/>
          <p:cNvGrpSpPr/>
          <p:nvPr/>
        </p:nvGrpSpPr>
        <p:grpSpPr>
          <a:xfrm>
            <a:off x="4158641" y="1612108"/>
            <a:ext cx="438411" cy="1186413"/>
            <a:chOff x="3018156" y="3060398"/>
            <a:chExt cx="438411" cy="1186413"/>
          </a:xfrm>
        </p:grpSpPr>
        <p:sp>
          <p:nvSpPr>
            <p:cNvPr id="16" name="TextBox 15"/>
            <p:cNvSpPr txBox="1"/>
            <p:nvPr/>
          </p:nvSpPr>
          <p:spPr>
            <a:xfrm>
              <a:off x="3043208" y="3060398"/>
              <a:ext cx="413359" cy="369332"/>
            </a:xfrm>
            <a:prstGeom prst="rect">
              <a:avLst/>
            </a:prstGeom>
            <a:noFill/>
          </p:spPr>
          <p:txBody>
            <a:bodyPr wrap="square" rtlCol="0">
              <a:spAutoFit/>
            </a:bodyPr>
            <a:lstStyle/>
            <a:p>
              <a:r>
                <a:rPr lang="en-US" b="1" dirty="0" smtClean="0">
                  <a:solidFill>
                    <a:srgbClr val="FF0000"/>
                  </a:solidFill>
                </a:rPr>
                <a:t>3</a:t>
              </a:r>
              <a:endParaRPr lang="en-US" b="1" dirty="0">
                <a:solidFill>
                  <a:srgbClr val="FF0000"/>
                </a:solidFill>
              </a:endParaRPr>
            </a:p>
          </p:txBody>
        </p:sp>
        <p:sp>
          <p:nvSpPr>
            <p:cNvPr id="17" name="TextBox 16"/>
            <p:cNvSpPr txBox="1"/>
            <p:nvPr/>
          </p:nvSpPr>
          <p:spPr>
            <a:xfrm>
              <a:off x="3018156" y="3877479"/>
              <a:ext cx="413359" cy="369332"/>
            </a:xfrm>
            <a:prstGeom prst="rect">
              <a:avLst/>
            </a:prstGeom>
            <a:noFill/>
          </p:spPr>
          <p:txBody>
            <a:bodyPr wrap="square" rtlCol="0">
              <a:spAutoFit/>
            </a:bodyPr>
            <a:lstStyle/>
            <a:p>
              <a:r>
                <a:rPr lang="en-US" b="1" dirty="0" smtClean="0">
                  <a:solidFill>
                    <a:srgbClr val="FF0000"/>
                  </a:solidFill>
                </a:rPr>
                <a:t>3</a:t>
              </a:r>
              <a:endParaRPr lang="en-US" b="1" dirty="0">
                <a:solidFill>
                  <a:srgbClr val="FF0000"/>
                </a:solidFill>
              </a:endParaRPr>
            </a:p>
          </p:txBody>
        </p:sp>
      </p:grpSp>
    </p:spTree>
    <p:extLst>
      <p:ext uri="{BB962C8B-B14F-4D97-AF65-F5344CB8AC3E}">
        <p14:creationId xmlns:p14="http://schemas.microsoft.com/office/powerpoint/2010/main" val="3440783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b="9434"/>
          <a:stretch/>
        </p:blipFill>
        <p:spPr>
          <a:xfrm>
            <a:off x="5106256" y="1007122"/>
            <a:ext cx="4162612" cy="2081306"/>
          </a:xfrm>
          <a:prstGeom prst="rect">
            <a:avLst/>
          </a:prstGeom>
        </p:spPr>
      </p:pic>
      <p:sp>
        <p:nvSpPr>
          <p:cNvPr id="2" name="Title 1"/>
          <p:cNvSpPr>
            <a:spLocks noGrp="1"/>
          </p:cNvSpPr>
          <p:nvPr>
            <p:ph type="title"/>
          </p:nvPr>
        </p:nvSpPr>
        <p:spPr>
          <a:xfrm>
            <a:off x="685800" y="238206"/>
            <a:ext cx="7772400" cy="548879"/>
          </a:xfrm>
        </p:spPr>
        <p:txBody>
          <a:bodyPr/>
          <a:lstStyle/>
          <a:p>
            <a:r>
              <a:rPr lang="en-US" dirty="0" smtClean="0"/>
              <a:t>The Accounting Close</a:t>
            </a:r>
            <a:endParaRPr lang="en-US" dirty="0"/>
          </a:p>
        </p:txBody>
      </p:sp>
      <p:sp>
        <p:nvSpPr>
          <p:cNvPr id="3" name="Content Placeholder 2"/>
          <p:cNvSpPr>
            <a:spLocks noGrp="1"/>
          </p:cNvSpPr>
          <p:nvPr>
            <p:ph idx="1"/>
          </p:nvPr>
        </p:nvSpPr>
        <p:spPr>
          <a:xfrm>
            <a:off x="685800" y="1094715"/>
            <a:ext cx="4420456" cy="1906120"/>
          </a:xfrm>
        </p:spPr>
        <p:txBody>
          <a:bodyPr/>
          <a:lstStyle/>
          <a:p>
            <a:r>
              <a:rPr lang="en-US" sz="2800" dirty="0" smtClean="0">
                <a:solidFill>
                  <a:schemeClr val="tx1"/>
                </a:solidFill>
              </a:rPr>
              <a:t>A company's </a:t>
            </a:r>
            <a:r>
              <a:rPr lang="en-US" sz="2800" dirty="0">
                <a:solidFill>
                  <a:schemeClr val="tx1"/>
                </a:solidFill>
              </a:rPr>
              <a:t>activities are divided into even and individual </a:t>
            </a:r>
            <a:r>
              <a:rPr lang="en-US" sz="2800" dirty="0" smtClean="0">
                <a:solidFill>
                  <a:schemeClr val="tx1"/>
                </a:solidFill>
              </a:rPr>
              <a:t>periods </a:t>
            </a:r>
            <a:r>
              <a:rPr lang="en-US" sz="2800" dirty="0">
                <a:solidFill>
                  <a:schemeClr val="tx1"/>
                </a:solidFill>
              </a:rPr>
              <a:t>of time (a month</a:t>
            </a:r>
            <a:r>
              <a:rPr lang="en-US" sz="2800" dirty="0" smtClean="0">
                <a:solidFill>
                  <a:schemeClr val="tx1"/>
                </a:solidFill>
              </a:rPr>
              <a:t>).</a:t>
            </a:r>
            <a:endParaRPr lang="en-US" sz="2800" dirty="0">
              <a:solidFill>
                <a:schemeClr val="tx1"/>
              </a:solidFill>
            </a:endParaRPr>
          </a:p>
          <a:p>
            <a:endParaRPr lang="en-US" sz="2000" dirty="0"/>
          </a:p>
          <a:p>
            <a:endParaRPr lang="en-US" dirty="0"/>
          </a:p>
        </p:txBody>
      </p:sp>
      <p:sp>
        <p:nvSpPr>
          <p:cNvPr id="5" name="Content Placeholder 2"/>
          <p:cNvSpPr txBox="1">
            <a:spLocks/>
          </p:cNvSpPr>
          <p:nvPr/>
        </p:nvSpPr>
        <p:spPr>
          <a:xfrm>
            <a:off x="583433" y="3197589"/>
            <a:ext cx="8170524" cy="1532775"/>
          </a:xfrm>
          <a:prstGeom prst="rect">
            <a:avLst/>
          </a:prstGeom>
        </p:spPr>
        <p:txBody>
          <a:bodyPr vert="horz" lIns="91440" tIns="45720" rIns="91440" bIns="45720" rtlCol="0">
            <a:noAutofit/>
          </a:bodyPr>
          <a:lstStyle>
            <a:lvl1pPr marL="0" indent="0" algn="l" defTabSz="457200" rtl="0" eaLnBrk="1" latinLnBrk="0" hangingPunct="1">
              <a:spcBef>
                <a:spcPts val="0"/>
              </a:spcBef>
              <a:buFont typeface="Arial"/>
              <a:buNone/>
              <a:defRPr sz="3000" kern="1200">
                <a:solidFill>
                  <a:srgbClr val="081F37"/>
                </a:solidFill>
                <a:latin typeface="Lucida Grande"/>
                <a:ea typeface="+mn-ea"/>
                <a:cs typeface="+mn-cs"/>
              </a:defRPr>
            </a:lvl1pPr>
            <a:lvl2pPr marL="457200" indent="-171450" algn="l" defTabSz="457200" rtl="0" eaLnBrk="1" latinLnBrk="0" hangingPunct="1">
              <a:spcBef>
                <a:spcPts val="0"/>
              </a:spcBef>
              <a:buFont typeface="Arial"/>
              <a:buChar char="•"/>
              <a:defRPr sz="2300" kern="1200">
                <a:solidFill>
                  <a:srgbClr val="081F37"/>
                </a:solidFill>
                <a:latin typeface="Lucida Grande"/>
                <a:ea typeface="+mn-ea"/>
                <a:cs typeface="+mn-cs"/>
              </a:defRPr>
            </a:lvl2pPr>
            <a:lvl3pPr marL="855663" indent="-173038" algn="l" defTabSz="457200" rtl="0" eaLnBrk="1" latinLnBrk="0" hangingPunct="1">
              <a:spcBef>
                <a:spcPts val="0"/>
              </a:spcBef>
              <a:buFont typeface="Arial"/>
              <a:buChar char="•"/>
              <a:defRPr sz="1600" kern="1200">
                <a:solidFill>
                  <a:srgbClr val="081F37"/>
                </a:solidFill>
                <a:latin typeface="Lucida Grande"/>
                <a:ea typeface="+mn-ea"/>
                <a:cs typeface="+mn-cs"/>
              </a:defRPr>
            </a:lvl3pPr>
            <a:lvl4pPr marL="1200150" indent="-171450" algn="l" defTabSz="457200" rtl="0" eaLnBrk="1" latinLnBrk="0" hangingPunct="1">
              <a:spcBef>
                <a:spcPts val="0"/>
              </a:spcBef>
              <a:buFont typeface="Arial"/>
              <a:buChar char="•"/>
              <a:defRPr sz="1400" kern="1200">
                <a:solidFill>
                  <a:srgbClr val="081F37"/>
                </a:solidFill>
                <a:latin typeface="Lucida Grande"/>
                <a:ea typeface="+mn-ea"/>
                <a:cs typeface="+mn-cs"/>
              </a:defRPr>
            </a:lvl4pPr>
            <a:lvl5pPr marL="1425575" indent="-112713" algn="l" defTabSz="457200" rtl="0" eaLnBrk="1" latinLnBrk="0" hangingPunct="1">
              <a:spcBef>
                <a:spcPts val="0"/>
              </a:spcBef>
              <a:buFont typeface="Arial"/>
              <a:buChar char="•"/>
              <a:defRPr sz="1000" kern="1200">
                <a:solidFill>
                  <a:srgbClr val="081F37"/>
                </a:solidFill>
                <a:latin typeface="Lucida Grande"/>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indent="-342900">
              <a:buFont typeface="Arial" panose="020B0604020202020204" pitchFamily="34" charset="0"/>
              <a:buChar char="•"/>
            </a:pPr>
            <a:r>
              <a:rPr lang="en-US" sz="2000" dirty="0" smtClean="0"/>
              <a:t>“Closing the books” includes verifying that all transactions have been posted and that the accounts are in balance. </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r>
              <a:rPr lang="en-US" sz="2000" dirty="0" smtClean="0"/>
              <a:t>Various accounting reports are then prepared to show the financial state of the business. </a:t>
            </a:r>
          </a:p>
          <a:p>
            <a:endParaRPr lang="en-US" dirty="0"/>
          </a:p>
        </p:txBody>
      </p:sp>
    </p:spTree>
    <p:extLst>
      <p:ext uri="{BB962C8B-B14F-4D97-AF65-F5344CB8AC3E}">
        <p14:creationId xmlns:p14="http://schemas.microsoft.com/office/powerpoint/2010/main" val="564768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rot="19843566">
            <a:off x="369409" y="889027"/>
            <a:ext cx="1749390" cy="369332"/>
          </a:xfrm>
          <a:prstGeom prst="rect">
            <a:avLst/>
          </a:prstGeom>
        </p:spPr>
        <p:txBody>
          <a:bodyPr wrap="none">
            <a:spAutoFit/>
          </a:bodyPr>
          <a:lstStyle/>
          <a:p>
            <a:r>
              <a:rPr lang="en-US" b="1" dirty="0"/>
              <a:t>accounting cycle</a:t>
            </a:r>
          </a:p>
        </p:txBody>
      </p:sp>
      <p:sp>
        <p:nvSpPr>
          <p:cNvPr id="5" name="Rectangle 4"/>
          <p:cNvSpPr/>
          <p:nvPr/>
        </p:nvSpPr>
        <p:spPr>
          <a:xfrm rot="19843566">
            <a:off x="2008093" y="1810614"/>
            <a:ext cx="1801519" cy="369332"/>
          </a:xfrm>
          <a:prstGeom prst="rect">
            <a:avLst/>
          </a:prstGeom>
        </p:spPr>
        <p:txBody>
          <a:bodyPr wrap="none">
            <a:spAutoFit/>
          </a:bodyPr>
          <a:lstStyle/>
          <a:p>
            <a:r>
              <a:rPr lang="en-US" dirty="0"/>
              <a:t>accounts </a:t>
            </a:r>
            <a:r>
              <a:rPr lang="en-US" dirty="0" smtClean="0"/>
              <a:t>payable</a:t>
            </a:r>
            <a:endParaRPr lang="en-US" b="1" dirty="0"/>
          </a:p>
        </p:txBody>
      </p:sp>
      <p:sp>
        <p:nvSpPr>
          <p:cNvPr id="6" name="Rectangle 5"/>
          <p:cNvSpPr/>
          <p:nvPr/>
        </p:nvSpPr>
        <p:spPr>
          <a:xfrm rot="1827560">
            <a:off x="4336149" y="1728529"/>
            <a:ext cx="946093" cy="369332"/>
          </a:xfrm>
          <a:prstGeom prst="rect">
            <a:avLst/>
          </a:prstGeom>
        </p:spPr>
        <p:txBody>
          <a:bodyPr wrap="none">
            <a:spAutoFit/>
          </a:bodyPr>
          <a:lstStyle/>
          <a:p>
            <a:r>
              <a:rPr lang="en-US" dirty="0"/>
              <a:t>accruals</a:t>
            </a:r>
            <a:endParaRPr lang="en-US" b="1" dirty="0"/>
          </a:p>
        </p:txBody>
      </p:sp>
      <p:sp>
        <p:nvSpPr>
          <p:cNvPr id="7" name="Rectangle 6"/>
          <p:cNvSpPr/>
          <p:nvPr/>
        </p:nvSpPr>
        <p:spPr>
          <a:xfrm rot="19843566">
            <a:off x="4670139" y="865837"/>
            <a:ext cx="1758558" cy="369332"/>
          </a:xfrm>
          <a:prstGeom prst="rect">
            <a:avLst/>
          </a:prstGeom>
        </p:spPr>
        <p:txBody>
          <a:bodyPr wrap="none">
            <a:spAutoFit/>
          </a:bodyPr>
          <a:lstStyle/>
          <a:p>
            <a:r>
              <a:rPr lang="en-US" dirty="0"/>
              <a:t>accrued expense</a:t>
            </a:r>
            <a:endParaRPr lang="en-US" b="1" dirty="0"/>
          </a:p>
        </p:txBody>
      </p:sp>
      <p:sp>
        <p:nvSpPr>
          <p:cNvPr id="8" name="Rectangle 7"/>
          <p:cNvSpPr/>
          <p:nvPr/>
        </p:nvSpPr>
        <p:spPr>
          <a:xfrm rot="19843566">
            <a:off x="3972197" y="2346363"/>
            <a:ext cx="2630848" cy="369332"/>
          </a:xfrm>
          <a:prstGeom prst="rect">
            <a:avLst/>
          </a:prstGeom>
        </p:spPr>
        <p:txBody>
          <a:bodyPr wrap="none">
            <a:spAutoFit/>
          </a:bodyPr>
          <a:lstStyle/>
          <a:p>
            <a:r>
              <a:rPr lang="en-US" dirty="0"/>
              <a:t>accrued expenses payable</a:t>
            </a:r>
            <a:endParaRPr lang="en-US" b="1" dirty="0"/>
          </a:p>
        </p:txBody>
      </p:sp>
      <p:sp>
        <p:nvSpPr>
          <p:cNvPr id="9" name="Rectangle 8"/>
          <p:cNvSpPr/>
          <p:nvPr/>
        </p:nvSpPr>
        <p:spPr>
          <a:xfrm rot="2527847">
            <a:off x="6330815" y="3780092"/>
            <a:ext cx="1797415" cy="369332"/>
          </a:xfrm>
          <a:prstGeom prst="rect">
            <a:avLst/>
          </a:prstGeom>
        </p:spPr>
        <p:txBody>
          <a:bodyPr wrap="none">
            <a:spAutoFit/>
          </a:bodyPr>
          <a:lstStyle/>
          <a:p>
            <a:r>
              <a:rPr lang="en-US" dirty="0"/>
              <a:t>adjusting </a:t>
            </a:r>
            <a:r>
              <a:rPr lang="en-US" dirty="0" smtClean="0"/>
              <a:t>entries</a:t>
            </a:r>
            <a:endParaRPr lang="en-US" b="1" dirty="0"/>
          </a:p>
        </p:txBody>
      </p:sp>
      <p:sp>
        <p:nvSpPr>
          <p:cNvPr id="10" name="Rectangle 9"/>
          <p:cNvSpPr/>
          <p:nvPr/>
        </p:nvSpPr>
        <p:spPr>
          <a:xfrm rot="1630793">
            <a:off x="7729196" y="2800755"/>
            <a:ext cx="1407821" cy="646331"/>
          </a:xfrm>
          <a:prstGeom prst="rect">
            <a:avLst/>
          </a:prstGeom>
        </p:spPr>
        <p:txBody>
          <a:bodyPr wrap="square">
            <a:spAutoFit/>
          </a:bodyPr>
          <a:lstStyle/>
          <a:p>
            <a:r>
              <a:rPr lang="en-US" dirty="0"/>
              <a:t>adjusted trial balance</a:t>
            </a:r>
            <a:endParaRPr lang="en-US" b="1" dirty="0"/>
          </a:p>
        </p:txBody>
      </p:sp>
      <p:sp>
        <p:nvSpPr>
          <p:cNvPr id="11" name="Rectangle 10"/>
          <p:cNvSpPr/>
          <p:nvPr/>
        </p:nvSpPr>
        <p:spPr>
          <a:xfrm rot="19843566">
            <a:off x="555487" y="3509794"/>
            <a:ext cx="2700547" cy="369332"/>
          </a:xfrm>
          <a:prstGeom prst="rect">
            <a:avLst/>
          </a:prstGeom>
        </p:spPr>
        <p:txBody>
          <a:bodyPr wrap="none">
            <a:spAutoFit/>
          </a:bodyPr>
          <a:lstStyle/>
          <a:p>
            <a:r>
              <a:rPr lang="en-US" dirty="0"/>
              <a:t>accrual basis of accounting</a:t>
            </a:r>
            <a:endParaRPr lang="en-US" b="1" dirty="0"/>
          </a:p>
        </p:txBody>
      </p:sp>
      <p:sp>
        <p:nvSpPr>
          <p:cNvPr id="12" name="Rectangle 11"/>
          <p:cNvSpPr/>
          <p:nvPr/>
        </p:nvSpPr>
        <p:spPr>
          <a:xfrm rot="602527">
            <a:off x="735532" y="4131413"/>
            <a:ext cx="2856038" cy="369332"/>
          </a:xfrm>
          <a:prstGeom prst="rect">
            <a:avLst/>
          </a:prstGeom>
        </p:spPr>
        <p:txBody>
          <a:bodyPr wrap="none">
            <a:spAutoFit/>
          </a:bodyPr>
          <a:lstStyle/>
          <a:p>
            <a:r>
              <a:rPr lang="en-US" dirty="0" smtClean="0"/>
              <a:t>Aging of accounts receivable</a:t>
            </a:r>
            <a:endParaRPr lang="en-US" b="1" dirty="0"/>
          </a:p>
        </p:txBody>
      </p:sp>
      <p:sp>
        <p:nvSpPr>
          <p:cNvPr id="13" name="Rectangle 12"/>
          <p:cNvSpPr/>
          <p:nvPr/>
        </p:nvSpPr>
        <p:spPr>
          <a:xfrm rot="19843566">
            <a:off x="2917626" y="4159295"/>
            <a:ext cx="755720" cy="369332"/>
          </a:xfrm>
          <a:prstGeom prst="rect">
            <a:avLst/>
          </a:prstGeom>
        </p:spPr>
        <p:txBody>
          <a:bodyPr wrap="none">
            <a:spAutoFit/>
          </a:bodyPr>
          <a:lstStyle/>
          <a:p>
            <a:r>
              <a:rPr lang="en-US" dirty="0"/>
              <a:t>assets</a:t>
            </a:r>
            <a:endParaRPr lang="en-US" b="1" dirty="0"/>
          </a:p>
        </p:txBody>
      </p:sp>
      <p:sp>
        <p:nvSpPr>
          <p:cNvPr id="14" name="Rectangle 13"/>
          <p:cNvSpPr/>
          <p:nvPr/>
        </p:nvSpPr>
        <p:spPr>
          <a:xfrm rot="435811">
            <a:off x="2903474" y="3334503"/>
            <a:ext cx="1539589" cy="369332"/>
          </a:xfrm>
          <a:prstGeom prst="rect">
            <a:avLst/>
          </a:prstGeom>
        </p:spPr>
        <p:txBody>
          <a:bodyPr wrap="none">
            <a:spAutoFit/>
          </a:bodyPr>
          <a:lstStyle/>
          <a:p>
            <a:r>
              <a:rPr lang="en-US" dirty="0"/>
              <a:t>balance </a:t>
            </a:r>
            <a:r>
              <a:rPr lang="en-US" dirty="0" smtClean="0"/>
              <a:t>sheet</a:t>
            </a:r>
            <a:endParaRPr lang="en-US" b="1" dirty="0"/>
          </a:p>
        </p:txBody>
      </p:sp>
      <p:sp>
        <p:nvSpPr>
          <p:cNvPr id="15" name="Rectangle 14"/>
          <p:cNvSpPr/>
          <p:nvPr/>
        </p:nvSpPr>
        <p:spPr>
          <a:xfrm rot="19843566">
            <a:off x="3842464" y="4742272"/>
            <a:ext cx="1208792" cy="369332"/>
          </a:xfrm>
          <a:prstGeom prst="rect">
            <a:avLst/>
          </a:prstGeom>
        </p:spPr>
        <p:txBody>
          <a:bodyPr wrap="none">
            <a:spAutoFit/>
          </a:bodyPr>
          <a:lstStyle/>
          <a:p>
            <a:r>
              <a:rPr lang="en-US" dirty="0"/>
              <a:t>book value</a:t>
            </a:r>
            <a:endParaRPr lang="en-US" b="1" dirty="0"/>
          </a:p>
        </p:txBody>
      </p:sp>
      <p:sp>
        <p:nvSpPr>
          <p:cNvPr id="16" name="Rectangle 15"/>
          <p:cNvSpPr/>
          <p:nvPr/>
        </p:nvSpPr>
        <p:spPr>
          <a:xfrm rot="19843566">
            <a:off x="6533317" y="4193866"/>
            <a:ext cx="2856038" cy="369332"/>
          </a:xfrm>
          <a:prstGeom prst="rect">
            <a:avLst/>
          </a:prstGeom>
        </p:spPr>
        <p:txBody>
          <a:bodyPr wrap="none">
            <a:spAutoFit/>
          </a:bodyPr>
          <a:lstStyle/>
          <a:p>
            <a:r>
              <a:rPr lang="en-US" dirty="0" smtClean="0"/>
              <a:t>Aging of accounts receivable</a:t>
            </a:r>
            <a:endParaRPr lang="en-US" b="1" dirty="0"/>
          </a:p>
        </p:txBody>
      </p:sp>
      <p:sp>
        <p:nvSpPr>
          <p:cNvPr id="17" name="Rectangle 16"/>
          <p:cNvSpPr/>
          <p:nvPr/>
        </p:nvSpPr>
        <p:spPr>
          <a:xfrm rot="2394612">
            <a:off x="6391195" y="1102030"/>
            <a:ext cx="2771770" cy="646331"/>
          </a:xfrm>
          <a:prstGeom prst="rect">
            <a:avLst/>
          </a:prstGeom>
        </p:spPr>
        <p:txBody>
          <a:bodyPr wrap="square">
            <a:spAutoFit/>
          </a:bodyPr>
          <a:lstStyle/>
          <a:p>
            <a:r>
              <a:rPr lang="en-US" dirty="0" smtClean="0"/>
              <a:t>Aging of accounts receivable</a:t>
            </a:r>
            <a:endParaRPr lang="en-US" b="1" dirty="0"/>
          </a:p>
        </p:txBody>
      </p:sp>
      <p:sp>
        <p:nvSpPr>
          <p:cNvPr id="18" name="Rectangle 17"/>
          <p:cNvSpPr/>
          <p:nvPr/>
        </p:nvSpPr>
        <p:spPr>
          <a:xfrm rot="250513">
            <a:off x="3422746" y="97987"/>
            <a:ext cx="1582484" cy="369332"/>
          </a:xfrm>
          <a:prstGeom prst="rect">
            <a:avLst/>
          </a:prstGeom>
        </p:spPr>
        <p:txBody>
          <a:bodyPr wrap="none">
            <a:spAutoFit/>
          </a:bodyPr>
          <a:lstStyle/>
          <a:p>
            <a:r>
              <a:rPr lang="en-US" dirty="0"/>
              <a:t>contra account</a:t>
            </a:r>
            <a:endParaRPr lang="en-US" b="1" dirty="0"/>
          </a:p>
        </p:txBody>
      </p:sp>
      <p:sp>
        <p:nvSpPr>
          <p:cNvPr id="19" name="Rectangle 18"/>
          <p:cNvSpPr/>
          <p:nvPr/>
        </p:nvSpPr>
        <p:spPr>
          <a:xfrm rot="19843566">
            <a:off x="2858513" y="2408276"/>
            <a:ext cx="1533881" cy="369332"/>
          </a:xfrm>
          <a:prstGeom prst="rect">
            <a:avLst/>
          </a:prstGeom>
        </p:spPr>
        <p:txBody>
          <a:bodyPr wrap="none">
            <a:spAutoFit/>
          </a:bodyPr>
          <a:lstStyle/>
          <a:p>
            <a:r>
              <a:rPr lang="en-US" dirty="0"/>
              <a:t>closing entries</a:t>
            </a:r>
            <a:endParaRPr lang="en-US" b="1" dirty="0"/>
          </a:p>
        </p:txBody>
      </p:sp>
      <p:sp>
        <p:nvSpPr>
          <p:cNvPr id="20" name="Rectangle 19"/>
          <p:cNvSpPr/>
          <p:nvPr/>
        </p:nvSpPr>
        <p:spPr>
          <a:xfrm rot="20615922">
            <a:off x="6077677" y="2319970"/>
            <a:ext cx="2719078" cy="369332"/>
          </a:xfrm>
          <a:prstGeom prst="rect">
            <a:avLst/>
          </a:prstGeom>
        </p:spPr>
        <p:txBody>
          <a:bodyPr wrap="none">
            <a:spAutoFit/>
          </a:bodyPr>
          <a:lstStyle/>
          <a:p>
            <a:r>
              <a:rPr lang="en-US" dirty="0"/>
              <a:t>chief financial officer (CFO)</a:t>
            </a:r>
            <a:endParaRPr lang="en-US" b="1" dirty="0"/>
          </a:p>
        </p:txBody>
      </p:sp>
      <p:sp>
        <p:nvSpPr>
          <p:cNvPr id="21" name="Rectangle 20"/>
          <p:cNvSpPr/>
          <p:nvPr/>
        </p:nvSpPr>
        <p:spPr>
          <a:xfrm rot="21081519">
            <a:off x="2306750" y="1094277"/>
            <a:ext cx="1857368" cy="369332"/>
          </a:xfrm>
          <a:prstGeom prst="rect">
            <a:avLst/>
          </a:prstGeom>
        </p:spPr>
        <p:txBody>
          <a:bodyPr wrap="none">
            <a:spAutoFit/>
          </a:bodyPr>
          <a:lstStyle/>
          <a:p>
            <a:r>
              <a:rPr lang="en-US" dirty="0"/>
              <a:t>chart of </a:t>
            </a:r>
            <a:r>
              <a:rPr lang="en-US" dirty="0" smtClean="0"/>
              <a:t>accounts</a:t>
            </a:r>
            <a:endParaRPr lang="en-US" b="1" dirty="0"/>
          </a:p>
        </p:txBody>
      </p:sp>
      <p:sp>
        <p:nvSpPr>
          <p:cNvPr id="22" name="Rectangle 21"/>
          <p:cNvSpPr/>
          <p:nvPr/>
        </p:nvSpPr>
        <p:spPr>
          <a:xfrm rot="19843566">
            <a:off x="-178832" y="2681269"/>
            <a:ext cx="2171235" cy="369332"/>
          </a:xfrm>
          <a:prstGeom prst="rect">
            <a:avLst/>
          </a:prstGeom>
        </p:spPr>
        <p:txBody>
          <a:bodyPr wrap="none">
            <a:spAutoFit/>
          </a:bodyPr>
          <a:lstStyle/>
          <a:p>
            <a:r>
              <a:rPr lang="en-US" dirty="0"/>
              <a:t>cash receipts journal </a:t>
            </a:r>
            <a:endParaRPr lang="en-US" b="1" dirty="0"/>
          </a:p>
        </p:txBody>
      </p:sp>
      <p:sp>
        <p:nvSpPr>
          <p:cNvPr id="23" name="Rectangle 22"/>
          <p:cNvSpPr/>
          <p:nvPr/>
        </p:nvSpPr>
        <p:spPr>
          <a:xfrm rot="20814040">
            <a:off x="114640" y="3252956"/>
            <a:ext cx="1719678" cy="646331"/>
          </a:xfrm>
          <a:prstGeom prst="rect">
            <a:avLst/>
          </a:prstGeom>
        </p:spPr>
        <p:txBody>
          <a:bodyPr wrap="square">
            <a:spAutoFit/>
          </a:bodyPr>
          <a:lstStyle/>
          <a:p>
            <a:r>
              <a:rPr lang="en-US" dirty="0"/>
              <a:t>cash basis of accounting</a:t>
            </a:r>
            <a:endParaRPr lang="en-US" b="1" dirty="0"/>
          </a:p>
        </p:txBody>
      </p:sp>
      <p:sp>
        <p:nvSpPr>
          <p:cNvPr id="24" name="Rectangle 23"/>
          <p:cNvSpPr/>
          <p:nvPr/>
        </p:nvSpPr>
        <p:spPr>
          <a:xfrm rot="435811">
            <a:off x="2810556" y="344623"/>
            <a:ext cx="726674" cy="369332"/>
          </a:xfrm>
          <a:prstGeom prst="rect">
            <a:avLst/>
          </a:prstGeom>
        </p:spPr>
        <p:txBody>
          <a:bodyPr wrap="none">
            <a:spAutoFit/>
          </a:bodyPr>
          <a:lstStyle/>
          <a:p>
            <a:r>
              <a:rPr lang="en-US" dirty="0" smtClean="0"/>
              <a:t>credit</a:t>
            </a:r>
            <a:endParaRPr lang="en-US" b="1" dirty="0"/>
          </a:p>
        </p:txBody>
      </p:sp>
      <p:sp>
        <p:nvSpPr>
          <p:cNvPr id="25" name="Rectangle 24"/>
          <p:cNvSpPr/>
          <p:nvPr/>
        </p:nvSpPr>
        <p:spPr>
          <a:xfrm rot="435811">
            <a:off x="5360475" y="3721095"/>
            <a:ext cx="1438407" cy="369332"/>
          </a:xfrm>
          <a:prstGeom prst="rect">
            <a:avLst/>
          </a:prstGeom>
        </p:spPr>
        <p:txBody>
          <a:bodyPr wrap="none">
            <a:spAutoFit/>
          </a:bodyPr>
          <a:lstStyle/>
          <a:p>
            <a:r>
              <a:rPr lang="en-US" dirty="0"/>
              <a:t>credit memo </a:t>
            </a:r>
            <a:endParaRPr lang="en-US" b="1" dirty="0"/>
          </a:p>
        </p:txBody>
      </p:sp>
      <p:sp>
        <p:nvSpPr>
          <p:cNvPr id="26" name="Rectangle 25"/>
          <p:cNvSpPr/>
          <p:nvPr/>
        </p:nvSpPr>
        <p:spPr>
          <a:xfrm rot="435811">
            <a:off x="3967143" y="4083868"/>
            <a:ext cx="845552" cy="369332"/>
          </a:xfrm>
          <a:prstGeom prst="rect">
            <a:avLst/>
          </a:prstGeom>
        </p:spPr>
        <p:txBody>
          <a:bodyPr wrap="none">
            <a:spAutoFit/>
          </a:bodyPr>
          <a:lstStyle/>
          <a:p>
            <a:r>
              <a:rPr lang="en-US" dirty="0" smtClean="0"/>
              <a:t>invoice</a:t>
            </a:r>
            <a:endParaRPr lang="en-US" b="1" dirty="0"/>
          </a:p>
        </p:txBody>
      </p:sp>
      <p:sp>
        <p:nvSpPr>
          <p:cNvPr id="27" name="Rectangle 26"/>
          <p:cNvSpPr/>
          <p:nvPr/>
        </p:nvSpPr>
        <p:spPr>
          <a:xfrm rot="435811">
            <a:off x="4761988" y="3235850"/>
            <a:ext cx="1275221" cy="369332"/>
          </a:xfrm>
          <a:prstGeom prst="rect">
            <a:avLst/>
          </a:prstGeom>
        </p:spPr>
        <p:txBody>
          <a:bodyPr wrap="none">
            <a:spAutoFit/>
          </a:bodyPr>
          <a:lstStyle/>
          <a:p>
            <a:r>
              <a:rPr lang="en-US" dirty="0"/>
              <a:t>cost center </a:t>
            </a:r>
            <a:endParaRPr lang="en-US" b="1" dirty="0"/>
          </a:p>
        </p:txBody>
      </p:sp>
      <p:sp>
        <p:nvSpPr>
          <p:cNvPr id="28" name="Rectangle 27"/>
          <p:cNvSpPr/>
          <p:nvPr/>
        </p:nvSpPr>
        <p:spPr>
          <a:xfrm rot="435811">
            <a:off x="5239126" y="4178415"/>
            <a:ext cx="1647695" cy="369332"/>
          </a:xfrm>
          <a:prstGeom prst="rect">
            <a:avLst/>
          </a:prstGeom>
        </p:spPr>
        <p:txBody>
          <a:bodyPr wrap="none">
            <a:spAutoFit/>
          </a:bodyPr>
          <a:lstStyle/>
          <a:p>
            <a:r>
              <a:rPr lang="en-US" dirty="0"/>
              <a:t>cost accounting</a:t>
            </a:r>
            <a:endParaRPr lang="en-US" b="1" dirty="0"/>
          </a:p>
        </p:txBody>
      </p:sp>
      <p:sp>
        <p:nvSpPr>
          <p:cNvPr id="30" name="Rectangle 29"/>
          <p:cNvSpPr/>
          <p:nvPr/>
        </p:nvSpPr>
        <p:spPr>
          <a:xfrm rot="435811">
            <a:off x="74721" y="252217"/>
            <a:ext cx="3090013" cy="369332"/>
          </a:xfrm>
          <a:prstGeom prst="rect">
            <a:avLst/>
          </a:prstGeom>
        </p:spPr>
        <p:txBody>
          <a:bodyPr wrap="none">
            <a:spAutoFit/>
          </a:bodyPr>
          <a:lstStyle/>
          <a:p>
            <a:r>
              <a:rPr lang="en-US" dirty="0"/>
              <a:t>dollar-value LIFO retail method</a:t>
            </a:r>
            <a:endParaRPr lang="en-US" b="1" dirty="0"/>
          </a:p>
        </p:txBody>
      </p:sp>
      <p:sp>
        <p:nvSpPr>
          <p:cNvPr id="31" name="Rectangle 30"/>
          <p:cNvSpPr/>
          <p:nvPr/>
        </p:nvSpPr>
        <p:spPr>
          <a:xfrm rot="435811">
            <a:off x="5451658" y="1340720"/>
            <a:ext cx="2677414" cy="646331"/>
          </a:xfrm>
          <a:prstGeom prst="rect">
            <a:avLst/>
          </a:prstGeom>
        </p:spPr>
        <p:txBody>
          <a:bodyPr wrap="square">
            <a:spAutoFit/>
          </a:bodyPr>
          <a:lstStyle/>
          <a:p>
            <a:r>
              <a:rPr lang="en-US" dirty="0"/>
              <a:t>depreciation - double declining balance</a:t>
            </a:r>
            <a:endParaRPr lang="en-US" b="1" dirty="0"/>
          </a:p>
        </p:txBody>
      </p:sp>
      <p:sp>
        <p:nvSpPr>
          <p:cNvPr id="32" name="Rectangle 31"/>
          <p:cNvSpPr/>
          <p:nvPr/>
        </p:nvSpPr>
        <p:spPr>
          <a:xfrm rot="435811">
            <a:off x="-90775" y="4889622"/>
            <a:ext cx="4108882" cy="369332"/>
          </a:xfrm>
          <a:prstGeom prst="rect">
            <a:avLst/>
          </a:prstGeom>
        </p:spPr>
        <p:txBody>
          <a:bodyPr wrap="none">
            <a:spAutoFit/>
          </a:bodyPr>
          <a:lstStyle/>
          <a:p>
            <a:r>
              <a:rPr lang="en-US" dirty="0"/>
              <a:t>declining-balance method of depreciation</a:t>
            </a:r>
            <a:endParaRPr lang="en-US" b="1" dirty="0"/>
          </a:p>
        </p:txBody>
      </p:sp>
      <p:sp>
        <p:nvSpPr>
          <p:cNvPr id="33" name="Rectangle 32"/>
          <p:cNvSpPr/>
          <p:nvPr/>
        </p:nvSpPr>
        <p:spPr>
          <a:xfrm rot="435811">
            <a:off x="2717173" y="4767309"/>
            <a:ext cx="673582" cy="369332"/>
          </a:xfrm>
          <a:prstGeom prst="rect">
            <a:avLst/>
          </a:prstGeom>
        </p:spPr>
        <p:txBody>
          <a:bodyPr wrap="none">
            <a:spAutoFit/>
          </a:bodyPr>
          <a:lstStyle/>
          <a:p>
            <a:r>
              <a:rPr lang="en-US" dirty="0" smtClean="0"/>
              <a:t>debit</a:t>
            </a:r>
            <a:endParaRPr lang="en-US" b="1" dirty="0"/>
          </a:p>
        </p:txBody>
      </p:sp>
      <p:sp>
        <p:nvSpPr>
          <p:cNvPr id="34" name="Rectangle 33"/>
          <p:cNvSpPr/>
          <p:nvPr/>
        </p:nvSpPr>
        <p:spPr>
          <a:xfrm rot="1548941">
            <a:off x="325625" y="2197412"/>
            <a:ext cx="641394" cy="369332"/>
          </a:xfrm>
          <a:prstGeom prst="rect">
            <a:avLst/>
          </a:prstGeom>
        </p:spPr>
        <p:txBody>
          <a:bodyPr wrap="none">
            <a:spAutoFit/>
          </a:bodyPr>
          <a:lstStyle/>
          <a:p>
            <a:r>
              <a:rPr lang="en-US" dirty="0"/>
              <a:t>FASB</a:t>
            </a:r>
            <a:endParaRPr lang="en-US" b="1" dirty="0"/>
          </a:p>
        </p:txBody>
      </p:sp>
      <p:sp>
        <p:nvSpPr>
          <p:cNvPr id="35" name="Rectangle 34"/>
          <p:cNvSpPr/>
          <p:nvPr/>
        </p:nvSpPr>
        <p:spPr>
          <a:xfrm rot="250513">
            <a:off x="1128780" y="2681269"/>
            <a:ext cx="2069541" cy="369332"/>
          </a:xfrm>
          <a:prstGeom prst="rect">
            <a:avLst/>
          </a:prstGeom>
        </p:spPr>
        <p:txBody>
          <a:bodyPr wrap="none">
            <a:spAutoFit/>
          </a:bodyPr>
          <a:lstStyle/>
          <a:p>
            <a:r>
              <a:rPr lang="en-US" dirty="0"/>
              <a:t>expenses and losses</a:t>
            </a:r>
            <a:endParaRPr lang="en-US" b="1" dirty="0"/>
          </a:p>
        </p:txBody>
      </p:sp>
      <p:sp>
        <p:nvSpPr>
          <p:cNvPr id="36" name="Rectangle 35"/>
          <p:cNvSpPr/>
          <p:nvPr/>
        </p:nvSpPr>
        <p:spPr>
          <a:xfrm rot="250513">
            <a:off x="294995" y="4425621"/>
            <a:ext cx="864147" cy="369332"/>
          </a:xfrm>
          <a:prstGeom prst="rect">
            <a:avLst/>
          </a:prstGeom>
        </p:spPr>
        <p:txBody>
          <a:bodyPr wrap="none">
            <a:spAutoFit/>
          </a:bodyPr>
          <a:lstStyle/>
          <a:p>
            <a:r>
              <a:rPr lang="en-US" dirty="0" smtClean="0"/>
              <a:t>EBITDA</a:t>
            </a:r>
            <a:endParaRPr lang="en-US" b="1" dirty="0"/>
          </a:p>
        </p:txBody>
      </p:sp>
      <p:sp>
        <p:nvSpPr>
          <p:cNvPr id="37" name="Rectangle 36"/>
          <p:cNvSpPr/>
          <p:nvPr/>
        </p:nvSpPr>
        <p:spPr>
          <a:xfrm rot="250513">
            <a:off x="3535048" y="1814062"/>
            <a:ext cx="715260" cy="369332"/>
          </a:xfrm>
          <a:prstGeom prst="rect">
            <a:avLst/>
          </a:prstGeom>
        </p:spPr>
        <p:txBody>
          <a:bodyPr wrap="none">
            <a:spAutoFit/>
          </a:bodyPr>
          <a:lstStyle/>
          <a:p>
            <a:r>
              <a:rPr lang="en-US" dirty="0"/>
              <a:t>GAAP</a:t>
            </a:r>
            <a:endParaRPr lang="en-US" b="1" dirty="0"/>
          </a:p>
        </p:txBody>
      </p:sp>
      <p:sp>
        <p:nvSpPr>
          <p:cNvPr id="38" name="Rectangle 37"/>
          <p:cNvSpPr/>
          <p:nvPr/>
        </p:nvSpPr>
        <p:spPr>
          <a:xfrm rot="250513">
            <a:off x="1320276" y="1415921"/>
            <a:ext cx="2128211" cy="369332"/>
          </a:xfrm>
          <a:prstGeom prst="rect">
            <a:avLst/>
          </a:prstGeom>
        </p:spPr>
        <p:txBody>
          <a:bodyPr wrap="none">
            <a:spAutoFit/>
          </a:bodyPr>
          <a:lstStyle/>
          <a:p>
            <a:r>
              <a:rPr lang="en-US" dirty="0"/>
              <a:t>financial </a:t>
            </a:r>
            <a:r>
              <a:rPr lang="en-US" dirty="0" smtClean="0"/>
              <a:t>statements</a:t>
            </a:r>
            <a:endParaRPr lang="en-US" b="1" dirty="0"/>
          </a:p>
        </p:txBody>
      </p:sp>
      <p:sp>
        <p:nvSpPr>
          <p:cNvPr id="39" name="Rectangle 38"/>
          <p:cNvSpPr/>
          <p:nvPr/>
        </p:nvSpPr>
        <p:spPr>
          <a:xfrm rot="18895994">
            <a:off x="3817985" y="966875"/>
            <a:ext cx="1398781" cy="369332"/>
          </a:xfrm>
          <a:prstGeom prst="rect">
            <a:avLst/>
          </a:prstGeom>
        </p:spPr>
        <p:txBody>
          <a:bodyPr wrap="none">
            <a:spAutoFit/>
          </a:bodyPr>
          <a:lstStyle/>
          <a:p>
            <a:r>
              <a:rPr lang="en-US" dirty="0"/>
              <a:t>journal entry</a:t>
            </a:r>
            <a:endParaRPr lang="en-US" b="1" dirty="0"/>
          </a:p>
        </p:txBody>
      </p:sp>
      <p:sp>
        <p:nvSpPr>
          <p:cNvPr id="40" name="Rectangle 39"/>
          <p:cNvSpPr/>
          <p:nvPr/>
        </p:nvSpPr>
        <p:spPr>
          <a:xfrm rot="250513">
            <a:off x="7050193" y="3264392"/>
            <a:ext cx="1074653" cy="369332"/>
          </a:xfrm>
          <a:prstGeom prst="rect">
            <a:avLst/>
          </a:prstGeom>
        </p:spPr>
        <p:txBody>
          <a:bodyPr wrap="none">
            <a:spAutoFit/>
          </a:bodyPr>
          <a:lstStyle/>
          <a:p>
            <a:r>
              <a:rPr lang="en-US" dirty="0" smtClean="0"/>
              <a:t>inventory</a:t>
            </a:r>
            <a:endParaRPr lang="en-US" b="1" dirty="0"/>
          </a:p>
        </p:txBody>
      </p:sp>
      <p:sp>
        <p:nvSpPr>
          <p:cNvPr id="41" name="Rectangle 40"/>
          <p:cNvSpPr/>
          <p:nvPr/>
        </p:nvSpPr>
        <p:spPr>
          <a:xfrm rot="250513">
            <a:off x="7217031" y="50340"/>
            <a:ext cx="1938736" cy="369332"/>
          </a:xfrm>
          <a:prstGeom prst="rect">
            <a:avLst/>
          </a:prstGeom>
        </p:spPr>
        <p:txBody>
          <a:bodyPr wrap="none">
            <a:spAutoFit/>
          </a:bodyPr>
          <a:lstStyle/>
          <a:p>
            <a:r>
              <a:rPr lang="en-US" dirty="0"/>
              <a:t>income statement </a:t>
            </a:r>
            <a:endParaRPr lang="en-US" b="1" dirty="0"/>
          </a:p>
        </p:txBody>
      </p:sp>
      <p:sp>
        <p:nvSpPr>
          <p:cNvPr id="42" name="Rectangle 41"/>
          <p:cNvSpPr/>
          <p:nvPr/>
        </p:nvSpPr>
        <p:spPr>
          <a:xfrm rot="250513">
            <a:off x="150520" y="1662577"/>
            <a:ext cx="1380058" cy="369332"/>
          </a:xfrm>
          <a:prstGeom prst="rect">
            <a:avLst/>
          </a:prstGeom>
        </p:spPr>
        <p:txBody>
          <a:bodyPr wrap="none">
            <a:spAutoFit/>
          </a:bodyPr>
          <a:lstStyle/>
          <a:p>
            <a:r>
              <a:rPr lang="en-US" dirty="0"/>
              <a:t>gross margin</a:t>
            </a:r>
            <a:endParaRPr lang="en-US" b="1" dirty="0"/>
          </a:p>
        </p:txBody>
      </p:sp>
      <p:sp>
        <p:nvSpPr>
          <p:cNvPr id="43" name="Rectangle 42"/>
          <p:cNvSpPr/>
          <p:nvPr/>
        </p:nvSpPr>
        <p:spPr>
          <a:xfrm rot="250513">
            <a:off x="6274445" y="1925597"/>
            <a:ext cx="2037033" cy="369332"/>
          </a:xfrm>
          <a:prstGeom prst="rect">
            <a:avLst/>
          </a:prstGeom>
        </p:spPr>
        <p:txBody>
          <a:bodyPr wrap="none">
            <a:spAutoFit/>
          </a:bodyPr>
          <a:lstStyle/>
          <a:p>
            <a:r>
              <a:rPr lang="en-US" dirty="0" smtClean="0"/>
              <a:t>Operating expenses</a:t>
            </a:r>
            <a:endParaRPr lang="en-US" b="1" dirty="0"/>
          </a:p>
        </p:txBody>
      </p:sp>
      <p:sp>
        <p:nvSpPr>
          <p:cNvPr id="44" name="Rectangle 43"/>
          <p:cNvSpPr/>
          <p:nvPr/>
        </p:nvSpPr>
        <p:spPr>
          <a:xfrm rot="250513">
            <a:off x="8199866" y="527401"/>
            <a:ext cx="582660" cy="369332"/>
          </a:xfrm>
          <a:prstGeom prst="rect">
            <a:avLst/>
          </a:prstGeom>
        </p:spPr>
        <p:txBody>
          <a:bodyPr wrap="none">
            <a:spAutoFit/>
          </a:bodyPr>
          <a:lstStyle/>
          <a:p>
            <a:r>
              <a:rPr lang="en-US" dirty="0" smtClean="0"/>
              <a:t>NPV</a:t>
            </a:r>
            <a:endParaRPr lang="en-US" b="1" dirty="0"/>
          </a:p>
        </p:txBody>
      </p:sp>
      <p:sp>
        <p:nvSpPr>
          <p:cNvPr id="45" name="Rectangle 44"/>
          <p:cNvSpPr/>
          <p:nvPr/>
        </p:nvSpPr>
        <p:spPr>
          <a:xfrm rot="250513">
            <a:off x="5088566" y="2865345"/>
            <a:ext cx="1938736" cy="369332"/>
          </a:xfrm>
          <a:prstGeom prst="rect">
            <a:avLst/>
          </a:prstGeom>
        </p:spPr>
        <p:txBody>
          <a:bodyPr wrap="none">
            <a:spAutoFit/>
          </a:bodyPr>
          <a:lstStyle/>
          <a:p>
            <a:r>
              <a:rPr lang="en-US" dirty="0"/>
              <a:t>matching principle</a:t>
            </a:r>
            <a:endParaRPr lang="en-US" b="1" dirty="0"/>
          </a:p>
        </p:txBody>
      </p:sp>
      <p:sp>
        <p:nvSpPr>
          <p:cNvPr id="46" name="Rectangle 45"/>
          <p:cNvSpPr/>
          <p:nvPr/>
        </p:nvSpPr>
        <p:spPr>
          <a:xfrm rot="250513">
            <a:off x="8497906" y="935955"/>
            <a:ext cx="596189" cy="369332"/>
          </a:xfrm>
          <a:prstGeom prst="rect">
            <a:avLst/>
          </a:prstGeom>
        </p:spPr>
        <p:txBody>
          <a:bodyPr wrap="none">
            <a:spAutoFit/>
          </a:bodyPr>
          <a:lstStyle/>
          <a:p>
            <a:r>
              <a:rPr lang="en-US" dirty="0" smtClean="0"/>
              <a:t>LIFO</a:t>
            </a:r>
            <a:endParaRPr lang="en-US" b="1" dirty="0"/>
          </a:p>
        </p:txBody>
      </p:sp>
      <p:sp>
        <p:nvSpPr>
          <p:cNvPr id="47" name="Rectangle 46"/>
          <p:cNvSpPr/>
          <p:nvPr/>
        </p:nvSpPr>
        <p:spPr>
          <a:xfrm rot="250513">
            <a:off x="8317182" y="1474494"/>
            <a:ext cx="777457" cy="369332"/>
          </a:xfrm>
          <a:prstGeom prst="rect">
            <a:avLst/>
          </a:prstGeom>
        </p:spPr>
        <p:txBody>
          <a:bodyPr wrap="none">
            <a:spAutoFit/>
          </a:bodyPr>
          <a:lstStyle/>
          <a:p>
            <a:r>
              <a:rPr lang="en-US" dirty="0" smtClean="0"/>
              <a:t>ledger</a:t>
            </a:r>
            <a:endParaRPr lang="en-US" b="1" dirty="0"/>
          </a:p>
        </p:txBody>
      </p:sp>
      <p:sp>
        <p:nvSpPr>
          <p:cNvPr id="48" name="Rectangle 47"/>
          <p:cNvSpPr/>
          <p:nvPr/>
        </p:nvSpPr>
        <p:spPr>
          <a:xfrm rot="250513">
            <a:off x="4948568" y="4567477"/>
            <a:ext cx="1735098" cy="646331"/>
          </a:xfrm>
          <a:prstGeom prst="rect">
            <a:avLst/>
          </a:prstGeom>
        </p:spPr>
        <p:txBody>
          <a:bodyPr wrap="square">
            <a:spAutoFit/>
          </a:bodyPr>
          <a:lstStyle/>
          <a:p>
            <a:r>
              <a:rPr lang="en-US" dirty="0"/>
              <a:t>prior period adjustment</a:t>
            </a:r>
            <a:endParaRPr lang="en-US" b="1" dirty="0"/>
          </a:p>
        </p:txBody>
      </p:sp>
      <p:sp>
        <p:nvSpPr>
          <p:cNvPr id="49" name="Rectangle 48"/>
          <p:cNvSpPr/>
          <p:nvPr/>
        </p:nvSpPr>
        <p:spPr>
          <a:xfrm rot="250513">
            <a:off x="5399737" y="310081"/>
            <a:ext cx="876202" cy="369332"/>
          </a:xfrm>
          <a:prstGeom prst="rect">
            <a:avLst/>
          </a:prstGeom>
        </p:spPr>
        <p:txBody>
          <a:bodyPr wrap="none">
            <a:spAutoFit/>
          </a:bodyPr>
          <a:lstStyle/>
          <a:p>
            <a:r>
              <a:rPr lang="en-US" dirty="0" smtClean="0"/>
              <a:t>posting</a:t>
            </a:r>
            <a:endParaRPr lang="en-US" b="1" dirty="0"/>
          </a:p>
        </p:txBody>
      </p:sp>
      <p:sp>
        <p:nvSpPr>
          <p:cNvPr id="50" name="Rectangle 49"/>
          <p:cNvSpPr/>
          <p:nvPr/>
        </p:nvSpPr>
        <p:spPr>
          <a:xfrm rot="250513">
            <a:off x="5664701" y="23851"/>
            <a:ext cx="558166" cy="369332"/>
          </a:xfrm>
          <a:prstGeom prst="rect">
            <a:avLst/>
          </a:prstGeom>
        </p:spPr>
        <p:txBody>
          <a:bodyPr wrap="none">
            <a:spAutoFit/>
          </a:bodyPr>
          <a:lstStyle/>
          <a:p>
            <a:r>
              <a:rPr lang="en-US" dirty="0" smtClean="0"/>
              <a:t>P&amp;L</a:t>
            </a:r>
            <a:endParaRPr lang="en-US" b="1" dirty="0"/>
          </a:p>
        </p:txBody>
      </p:sp>
      <p:sp>
        <p:nvSpPr>
          <p:cNvPr id="51" name="Rectangle 50"/>
          <p:cNvSpPr/>
          <p:nvPr/>
        </p:nvSpPr>
        <p:spPr>
          <a:xfrm rot="183928">
            <a:off x="2341138" y="3612883"/>
            <a:ext cx="2512547" cy="369332"/>
          </a:xfrm>
          <a:prstGeom prst="rect">
            <a:avLst/>
          </a:prstGeom>
        </p:spPr>
        <p:txBody>
          <a:bodyPr wrap="none">
            <a:spAutoFit/>
          </a:bodyPr>
          <a:lstStyle/>
          <a:p>
            <a:r>
              <a:rPr lang="en-US" dirty="0" smtClean="0"/>
              <a:t>Double-entry accounting</a:t>
            </a:r>
            <a:endParaRPr lang="en-US" b="1"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28336" y="1268530"/>
            <a:ext cx="3553389" cy="2665042"/>
          </a:xfrm>
          <a:prstGeom prst="rect">
            <a:avLst/>
          </a:prstGeom>
        </p:spPr>
      </p:pic>
    </p:spTree>
    <p:extLst>
      <p:ext uri="{BB962C8B-B14F-4D97-AF65-F5344CB8AC3E}">
        <p14:creationId xmlns:p14="http://schemas.microsoft.com/office/powerpoint/2010/main" val="359100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100"/>
                                  </p:stCondLst>
                                  <p:childTnLst>
                                    <p:set>
                                      <p:cBhvr>
                                        <p:cTn id="9" dur="1" fill="hold">
                                          <p:stCondLst>
                                            <p:cond delay="0"/>
                                          </p:stCondLst>
                                        </p:cTn>
                                        <p:tgtEl>
                                          <p:spTgt spid="5"/>
                                        </p:tgtEl>
                                        <p:attrNameLst>
                                          <p:attrName>style.visibility</p:attrName>
                                        </p:attrNameLst>
                                      </p:cBhvr>
                                      <p:to>
                                        <p:strVal val="visible"/>
                                      </p:to>
                                    </p:set>
                                  </p:childTnLst>
                                </p:cTn>
                              </p:par>
                            </p:childTnLst>
                          </p:cTn>
                        </p:par>
                        <p:par>
                          <p:cTn id="10" fill="hold">
                            <p:stCondLst>
                              <p:cond delay="100"/>
                            </p:stCondLst>
                            <p:childTnLst>
                              <p:par>
                                <p:cTn id="11" presetID="1" presetClass="entr" presetSubtype="0" fill="hold" grpId="0" nodeType="afterEffect">
                                  <p:stCondLst>
                                    <p:cond delay="100"/>
                                  </p:stCondLst>
                                  <p:childTnLst>
                                    <p:set>
                                      <p:cBhvr>
                                        <p:cTn id="12" dur="1" fill="hold">
                                          <p:stCondLst>
                                            <p:cond delay="0"/>
                                          </p:stCondLst>
                                        </p:cTn>
                                        <p:tgtEl>
                                          <p:spTgt spid="6"/>
                                        </p:tgtEl>
                                        <p:attrNameLst>
                                          <p:attrName>style.visibility</p:attrName>
                                        </p:attrNameLst>
                                      </p:cBhvr>
                                      <p:to>
                                        <p:strVal val="visible"/>
                                      </p:to>
                                    </p:set>
                                  </p:childTnLst>
                                </p:cTn>
                              </p:par>
                            </p:childTnLst>
                          </p:cTn>
                        </p:par>
                        <p:par>
                          <p:cTn id="13" fill="hold">
                            <p:stCondLst>
                              <p:cond delay="200"/>
                            </p:stCondLst>
                            <p:childTnLst>
                              <p:par>
                                <p:cTn id="14" presetID="1" presetClass="entr" presetSubtype="0" fill="hold" grpId="0" nodeType="afterEffect">
                                  <p:stCondLst>
                                    <p:cond delay="100"/>
                                  </p:stCondLst>
                                  <p:childTnLst>
                                    <p:set>
                                      <p:cBhvr>
                                        <p:cTn id="15" dur="1" fill="hold">
                                          <p:stCondLst>
                                            <p:cond delay="0"/>
                                          </p:stCondLst>
                                        </p:cTn>
                                        <p:tgtEl>
                                          <p:spTgt spid="7"/>
                                        </p:tgtEl>
                                        <p:attrNameLst>
                                          <p:attrName>style.visibility</p:attrName>
                                        </p:attrNameLst>
                                      </p:cBhvr>
                                      <p:to>
                                        <p:strVal val="visible"/>
                                      </p:to>
                                    </p:set>
                                  </p:childTnLst>
                                </p:cTn>
                              </p:par>
                            </p:childTnLst>
                          </p:cTn>
                        </p:par>
                        <p:par>
                          <p:cTn id="16" fill="hold">
                            <p:stCondLst>
                              <p:cond delay="300"/>
                            </p:stCondLst>
                            <p:childTnLst>
                              <p:par>
                                <p:cTn id="17" presetID="1" presetClass="entr" presetSubtype="0" fill="hold" grpId="0" nodeType="afterEffect">
                                  <p:stCondLst>
                                    <p:cond delay="100"/>
                                  </p:stCondLst>
                                  <p:childTnLst>
                                    <p:set>
                                      <p:cBhvr>
                                        <p:cTn id="18" dur="1" fill="hold">
                                          <p:stCondLst>
                                            <p:cond delay="0"/>
                                          </p:stCondLst>
                                        </p:cTn>
                                        <p:tgtEl>
                                          <p:spTgt spid="8"/>
                                        </p:tgtEl>
                                        <p:attrNameLst>
                                          <p:attrName>style.visibility</p:attrName>
                                        </p:attrNameLst>
                                      </p:cBhvr>
                                      <p:to>
                                        <p:strVal val="visible"/>
                                      </p:to>
                                    </p:set>
                                  </p:childTnLst>
                                </p:cTn>
                              </p:par>
                            </p:childTnLst>
                          </p:cTn>
                        </p:par>
                        <p:par>
                          <p:cTn id="19" fill="hold">
                            <p:stCondLst>
                              <p:cond delay="400"/>
                            </p:stCondLst>
                            <p:childTnLst>
                              <p:par>
                                <p:cTn id="20" presetID="1" presetClass="entr" presetSubtype="0" fill="hold" grpId="0" nodeType="afterEffect">
                                  <p:stCondLst>
                                    <p:cond delay="100"/>
                                  </p:stCondLst>
                                  <p:childTnLst>
                                    <p:set>
                                      <p:cBhvr>
                                        <p:cTn id="21" dur="1" fill="hold">
                                          <p:stCondLst>
                                            <p:cond delay="0"/>
                                          </p:stCondLst>
                                        </p:cTn>
                                        <p:tgtEl>
                                          <p:spTgt spid="9"/>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100"/>
                                  </p:stCondLst>
                                  <p:childTnLst>
                                    <p:set>
                                      <p:cBhvr>
                                        <p:cTn id="24" dur="1" fill="hold">
                                          <p:stCondLst>
                                            <p:cond delay="0"/>
                                          </p:stCondLst>
                                        </p:cTn>
                                        <p:tgtEl>
                                          <p:spTgt spid="10"/>
                                        </p:tgtEl>
                                        <p:attrNameLst>
                                          <p:attrName>style.visibility</p:attrName>
                                        </p:attrNameLst>
                                      </p:cBhvr>
                                      <p:to>
                                        <p:strVal val="visible"/>
                                      </p:to>
                                    </p:set>
                                  </p:childTnLst>
                                </p:cTn>
                              </p:par>
                            </p:childTnLst>
                          </p:cTn>
                        </p:par>
                        <p:par>
                          <p:cTn id="25" fill="hold">
                            <p:stCondLst>
                              <p:cond delay="600"/>
                            </p:stCondLst>
                            <p:childTnLst>
                              <p:par>
                                <p:cTn id="26" presetID="1" presetClass="entr" presetSubtype="0" fill="hold" grpId="0" nodeType="afterEffect">
                                  <p:stCondLst>
                                    <p:cond delay="100"/>
                                  </p:stCondLst>
                                  <p:childTnLst>
                                    <p:set>
                                      <p:cBhvr>
                                        <p:cTn id="27" dur="1" fill="hold">
                                          <p:stCondLst>
                                            <p:cond delay="0"/>
                                          </p:stCondLst>
                                        </p:cTn>
                                        <p:tgtEl>
                                          <p:spTgt spid="11"/>
                                        </p:tgtEl>
                                        <p:attrNameLst>
                                          <p:attrName>style.visibility</p:attrName>
                                        </p:attrNameLst>
                                      </p:cBhvr>
                                      <p:to>
                                        <p:strVal val="visible"/>
                                      </p:to>
                                    </p:set>
                                  </p:childTnLst>
                                </p:cTn>
                              </p:par>
                            </p:childTnLst>
                          </p:cTn>
                        </p:par>
                        <p:par>
                          <p:cTn id="28" fill="hold">
                            <p:stCondLst>
                              <p:cond delay="700"/>
                            </p:stCondLst>
                            <p:childTnLst>
                              <p:par>
                                <p:cTn id="29" presetID="1" presetClass="entr" presetSubtype="0" fill="hold" grpId="0" nodeType="afterEffect">
                                  <p:stCondLst>
                                    <p:cond delay="100"/>
                                  </p:stCondLst>
                                  <p:childTnLst>
                                    <p:set>
                                      <p:cBhvr>
                                        <p:cTn id="30" dur="1" fill="hold">
                                          <p:stCondLst>
                                            <p:cond delay="0"/>
                                          </p:stCondLst>
                                        </p:cTn>
                                        <p:tgtEl>
                                          <p:spTgt spid="12"/>
                                        </p:tgtEl>
                                        <p:attrNameLst>
                                          <p:attrName>style.visibility</p:attrName>
                                        </p:attrNameLst>
                                      </p:cBhvr>
                                      <p:to>
                                        <p:strVal val="visible"/>
                                      </p:to>
                                    </p:set>
                                  </p:childTnLst>
                                </p:cTn>
                              </p:par>
                            </p:childTnLst>
                          </p:cTn>
                        </p:par>
                        <p:par>
                          <p:cTn id="31" fill="hold">
                            <p:stCondLst>
                              <p:cond delay="800"/>
                            </p:stCondLst>
                            <p:childTnLst>
                              <p:par>
                                <p:cTn id="32" presetID="1" presetClass="entr" presetSubtype="0" fill="hold" grpId="0" nodeType="afterEffect">
                                  <p:stCondLst>
                                    <p:cond delay="100"/>
                                  </p:stCondLst>
                                  <p:childTnLst>
                                    <p:set>
                                      <p:cBhvr>
                                        <p:cTn id="33" dur="1" fill="hold">
                                          <p:stCondLst>
                                            <p:cond delay="0"/>
                                          </p:stCondLst>
                                        </p:cTn>
                                        <p:tgtEl>
                                          <p:spTgt spid="13"/>
                                        </p:tgtEl>
                                        <p:attrNameLst>
                                          <p:attrName>style.visibility</p:attrName>
                                        </p:attrNameLst>
                                      </p:cBhvr>
                                      <p:to>
                                        <p:strVal val="visible"/>
                                      </p:to>
                                    </p:set>
                                  </p:childTnLst>
                                </p:cTn>
                              </p:par>
                            </p:childTnLst>
                          </p:cTn>
                        </p:par>
                        <p:par>
                          <p:cTn id="34" fill="hold">
                            <p:stCondLst>
                              <p:cond delay="900"/>
                            </p:stCondLst>
                            <p:childTnLst>
                              <p:par>
                                <p:cTn id="35" presetID="1" presetClass="entr" presetSubtype="0" fill="hold" grpId="0" nodeType="afterEffect">
                                  <p:stCondLst>
                                    <p:cond delay="100"/>
                                  </p:stCondLst>
                                  <p:childTnLst>
                                    <p:set>
                                      <p:cBhvr>
                                        <p:cTn id="36" dur="1" fill="hold">
                                          <p:stCondLst>
                                            <p:cond delay="0"/>
                                          </p:stCondLst>
                                        </p:cTn>
                                        <p:tgtEl>
                                          <p:spTgt spid="14"/>
                                        </p:tgtEl>
                                        <p:attrNameLst>
                                          <p:attrName>style.visibility</p:attrName>
                                        </p:attrNameLst>
                                      </p:cBhvr>
                                      <p:to>
                                        <p:strVal val="visible"/>
                                      </p:to>
                                    </p:set>
                                  </p:childTnLst>
                                </p:cTn>
                              </p:par>
                            </p:childTnLst>
                          </p:cTn>
                        </p:par>
                        <p:par>
                          <p:cTn id="37" fill="hold">
                            <p:stCondLst>
                              <p:cond delay="1000"/>
                            </p:stCondLst>
                            <p:childTnLst>
                              <p:par>
                                <p:cTn id="38" presetID="1" presetClass="entr" presetSubtype="0" fill="hold" grpId="0" nodeType="afterEffect">
                                  <p:stCondLst>
                                    <p:cond delay="100"/>
                                  </p:stCondLst>
                                  <p:childTnLst>
                                    <p:set>
                                      <p:cBhvr>
                                        <p:cTn id="39" dur="1" fill="hold">
                                          <p:stCondLst>
                                            <p:cond delay="0"/>
                                          </p:stCondLst>
                                        </p:cTn>
                                        <p:tgtEl>
                                          <p:spTgt spid="15"/>
                                        </p:tgtEl>
                                        <p:attrNameLst>
                                          <p:attrName>style.visibility</p:attrName>
                                        </p:attrNameLst>
                                      </p:cBhvr>
                                      <p:to>
                                        <p:strVal val="visible"/>
                                      </p:to>
                                    </p:set>
                                  </p:childTnLst>
                                </p:cTn>
                              </p:par>
                            </p:childTnLst>
                          </p:cTn>
                        </p:par>
                        <p:par>
                          <p:cTn id="40" fill="hold">
                            <p:stCondLst>
                              <p:cond delay="1100"/>
                            </p:stCondLst>
                            <p:childTnLst>
                              <p:par>
                                <p:cTn id="41" presetID="1" presetClass="entr" presetSubtype="0" fill="hold" grpId="0" nodeType="afterEffect">
                                  <p:stCondLst>
                                    <p:cond delay="100"/>
                                  </p:stCondLst>
                                  <p:childTnLst>
                                    <p:set>
                                      <p:cBhvr>
                                        <p:cTn id="42" dur="1" fill="hold">
                                          <p:stCondLst>
                                            <p:cond delay="0"/>
                                          </p:stCondLst>
                                        </p:cTn>
                                        <p:tgtEl>
                                          <p:spTgt spid="16"/>
                                        </p:tgtEl>
                                        <p:attrNameLst>
                                          <p:attrName>style.visibility</p:attrName>
                                        </p:attrNameLst>
                                      </p:cBhvr>
                                      <p:to>
                                        <p:strVal val="visible"/>
                                      </p:to>
                                    </p:set>
                                  </p:childTnLst>
                                </p:cTn>
                              </p:par>
                            </p:childTnLst>
                          </p:cTn>
                        </p:par>
                        <p:par>
                          <p:cTn id="43" fill="hold">
                            <p:stCondLst>
                              <p:cond delay="1200"/>
                            </p:stCondLst>
                            <p:childTnLst>
                              <p:par>
                                <p:cTn id="44" presetID="1" presetClass="entr" presetSubtype="0" fill="hold" grpId="0" nodeType="afterEffect">
                                  <p:stCondLst>
                                    <p:cond delay="100"/>
                                  </p:stCondLst>
                                  <p:childTnLst>
                                    <p:set>
                                      <p:cBhvr>
                                        <p:cTn id="45" dur="1" fill="hold">
                                          <p:stCondLst>
                                            <p:cond delay="0"/>
                                          </p:stCondLst>
                                        </p:cTn>
                                        <p:tgtEl>
                                          <p:spTgt spid="17"/>
                                        </p:tgtEl>
                                        <p:attrNameLst>
                                          <p:attrName>style.visibility</p:attrName>
                                        </p:attrNameLst>
                                      </p:cBhvr>
                                      <p:to>
                                        <p:strVal val="visible"/>
                                      </p:to>
                                    </p:set>
                                  </p:childTnLst>
                                </p:cTn>
                              </p:par>
                            </p:childTnLst>
                          </p:cTn>
                        </p:par>
                        <p:par>
                          <p:cTn id="46" fill="hold">
                            <p:stCondLst>
                              <p:cond delay="1300"/>
                            </p:stCondLst>
                            <p:childTnLst>
                              <p:par>
                                <p:cTn id="47" presetID="1" presetClass="entr" presetSubtype="0" fill="hold" grpId="0" nodeType="afterEffect">
                                  <p:stCondLst>
                                    <p:cond delay="100"/>
                                  </p:stCondLst>
                                  <p:childTnLst>
                                    <p:set>
                                      <p:cBhvr>
                                        <p:cTn id="48" dur="1" fill="hold">
                                          <p:stCondLst>
                                            <p:cond delay="0"/>
                                          </p:stCondLst>
                                        </p:cTn>
                                        <p:tgtEl>
                                          <p:spTgt spid="18"/>
                                        </p:tgtEl>
                                        <p:attrNameLst>
                                          <p:attrName>style.visibility</p:attrName>
                                        </p:attrNameLst>
                                      </p:cBhvr>
                                      <p:to>
                                        <p:strVal val="visible"/>
                                      </p:to>
                                    </p:set>
                                  </p:childTnLst>
                                </p:cTn>
                              </p:par>
                            </p:childTnLst>
                          </p:cTn>
                        </p:par>
                        <p:par>
                          <p:cTn id="49" fill="hold">
                            <p:stCondLst>
                              <p:cond delay="1400"/>
                            </p:stCondLst>
                            <p:childTnLst>
                              <p:par>
                                <p:cTn id="50" presetID="1" presetClass="entr" presetSubtype="0" fill="hold" grpId="0" nodeType="afterEffect">
                                  <p:stCondLst>
                                    <p:cond delay="100"/>
                                  </p:stCondLst>
                                  <p:childTnLst>
                                    <p:set>
                                      <p:cBhvr>
                                        <p:cTn id="51" dur="1" fill="hold">
                                          <p:stCondLst>
                                            <p:cond delay="0"/>
                                          </p:stCondLst>
                                        </p:cTn>
                                        <p:tgtEl>
                                          <p:spTgt spid="19"/>
                                        </p:tgtEl>
                                        <p:attrNameLst>
                                          <p:attrName>style.visibility</p:attrName>
                                        </p:attrNameLst>
                                      </p:cBhvr>
                                      <p:to>
                                        <p:strVal val="visible"/>
                                      </p:to>
                                    </p:set>
                                  </p:childTnLst>
                                </p:cTn>
                              </p:par>
                            </p:childTnLst>
                          </p:cTn>
                        </p:par>
                        <p:par>
                          <p:cTn id="52" fill="hold">
                            <p:stCondLst>
                              <p:cond delay="1500"/>
                            </p:stCondLst>
                            <p:childTnLst>
                              <p:par>
                                <p:cTn id="53" presetID="1" presetClass="entr" presetSubtype="0" fill="hold" grpId="0" nodeType="afterEffect">
                                  <p:stCondLst>
                                    <p:cond delay="100"/>
                                  </p:stCondLst>
                                  <p:childTnLst>
                                    <p:set>
                                      <p:cBhvr>
                                        <p:cTn id="54" dur="1" fill="hold">
                                          <p:stCondLst>
                                            <p:cond delay="0"/>
                                          </p:stCondLst>
                                        </p:cTn>
                                        <p:tgtEl>
                                          <p:spTgt spid="20"/>
                                        </p:tgtEl>
                                        <p:attrNameLst>
                                          <p:attrName>style.visibility</p:attrName>
                                        </p:attrNameLst>
                                      </p:cBhvr>
                                      <p:to>
                                        <p:strVal val="visible"/>
                                      </p:to>
                                    </p:set>
                                  </p:childTnLst>
                                </p:cTn>
                              </p:par>
                            </p:childTnLst>
                          </p:cTn>
                        </p:par>
                        <p:par>
                          <p:cTn id="55" fill="hold">
                            <p:stCondLst>
                              <p:cond delay="1600"/>
                            </p:stCondLst>
                            <p:childTnLst>
                              <p:par>
                                <p:cTn id="56" presetID="1" presetClass="entr" presetSubtype="0" fill="hold" grpId="0" nodeType="afterEffect">
                                  <p:stCondLst>
                                    <p:cond delay="100"/>
                                  </p:stCondLst>
                                  <p:childTnLst>
                                    <p:set>
                                      <p:cBhvr>
                                        <p:cTn id="57" dur="1" fill="hold">
                                          <p:stCondLst>
                                            <p:cond delay="0"/>
                                          </p:stCondLst>
                                        </p:cTn>
                                        <p:tgtEl>
                                          <p:spTgt spid="21"/>
                                        </p:tgtEl>
                                        <p:attrNameLst>
                                          <p:attrName>style.visibility</p:attrName>
                                        </p:attrNameLst>
                                      </p:cBhvr>
                                      <p:to>
                                        <p:strVal val="visible"/>
                                      </p:to>
                                    </p:set>
                                  </p:childTnLst>
                                </p:cTn>
                              </p:par>
                            </p:childTnLst>
                          </p:cTn>
                        </p:par>
                        <p:par>
                          <p:cTn id="58" fill="hold">
                            <p:stCondLst>
                              <p:cond delay="1700"/>
                            </p:stCondLst>
                            <p:childTnLst>
                              <p:par>
                                <p:cTn id="59" presetID="1" presetClass="entr" presetSubtype="0" fill="hold" grpId="0" nodeType="afterEffect">
                                  <p:stCondLst>
                                    <p:cond delay="100"/>
                                  </p:stCondLst>
                                  <p:childTnLst>
                                    <p:set>
                                      <p:cBhvr>
                                        <p:cTn id="60" dur="1" fill="hold">
                                          <p:stCondLst>
                                            <p:cond delay="0"/>
                                          </p:stCondLst>
                                        </p:cTn>
                                        <p:tgtEl>
                                          <p:spTgt spid="22"/>
                                        </p:tgtEl>
                                        <p:attrNameLst>
                                          <p:attrName>style.visibility</p:attrName>
                                        </p:attrNameLst>
                                      </p:cBhvr>
                                      <p:to>
                                        <p:strVal val="visible"/>
                                      </p:to>
                                    </p:set>
                                  </p:childTnLst>
                                </p:cTn>
                              </p:par>
                            </p:childTnLst>
                          </p:cTn>
                        </p:par>
                        <p:par>
                          <p:cTn id="61" fill="hold">
                            <p:stCondLst>
                              <p:cond delay="1800"/>
                            </p:stCondLst>
                            <p:childTnLst>
                              <p:par>
                                <p:cTn id="62" presetID="1" presetClass="entr" presetSubtype="0" fill="hold" grpId="0" nodeType="afterEffect">
                                  <p:stCondLst>
                                    <p:cond delay="100"/>
                                  </p:stCondLst>
                                  <p:childTnLst>
                                    <p:set>
                                      <p:cBhvr>
                                        <p:cTn id="63" dur="1" fill="hold">
                                          <p:stCondLst>
                                            <p:cond delay="0"/>
                                          </p:stCondLst>
                                        </p:cTn>
                                        <p:tgtEl>
                                          <p:spTgt spid="23"/>
                                        </p:tgtEl>
                                        <p:attrNameLst>
                                          <p:attrName>style.visibility</p:attrName>
                                        </p:attrNameLst>
                                      </p:cBhvr>
                                      <p:to>
                                        <p:strVal val="visible"/>
                                      </p:to>
                                    </p:set>
                                  </p:childTnLst>
                                </p:cTn>
                              </p:par>
                            </p:childTnLst>
                          </p:cTn>
                        </p:par>
                        <p:par>
                          <p:cTn id="64" fill="hold">
                            <p:stCondLst>
                              <p:cond delay="1900"/>
                            </p:stCondLst>
                            <p:childTnLst>
                              <p:par>
                                <p:cTn id="65" presetID="1" presetClass="entr" presetSubtype="0" fill="hold" grpId="0" nodeType="afterEffect">
                                  <p:stCondLst>
                                    <p:cond delay="100"/>
                                  </p:stCondLst>
                                  <p:childTnLst>
                                    <p:set>
                                      <p:cBhvr>
                                        <p:cTn id="66" dur="1" fill="hold">
                                          <p:stCondLst>
                                            <p:cond delay="0"/>
                                          </p:stCondLst>
                                        </p:cTn>
                                        <p:tgtEl>
                                          <p:spTgt spid="24"/>
                                        </p:tgtEl>
                                        <p:attrNameLst>
                                          <p:attrName>style.visibility</p:attrName>
                                        </p:attrNameLst>
                                      </p:cBhvr>
                                      <p:to>
                                        <p:strVal val="visible"/>
                                      </p:to>
                                    </p:set>
                                  </p:childTnLst>
                                </p:cTn>
                              </p:par>
                            </p:childTnLst>
                          </p:cTn>
                        </p:par>
                        <p:par>
                          <p:cTn id="67" fill="hold">
                            <p:stCondLst>
                              <p:cond delay="2000"/>
                            </p:stCondLst>
                            <p:childTnLst>
                              <p:par>
                                <p:cTn id="68" presetID="1" presetClass="entr" presetSubtype="0" fill="hold" grpId="0" nodeType="afterEffect">
                                  <p:stCondLst>
                                    <p:cond delay="100"/>
                                  </p:stCondLst>
                                  <p:childTnLst>
                                    <p:set>
                                      <p:cBhvr>
                                        <p:cTn id="69" dur="1" fill="hold">
                                          <p:stCondLst>
                                            <p:cond delay="0"/>
                                          </p:stCondLst>
                                        </p:cTn>
                                        <p:tgtEl>
                                          <p:spTgt spid="25"/>
                                        </p:tgtEl>
                                        <p:attrNameLst>
                                          <p:attrName>style.visibility</p:attrName>
                                        </p:attrNameLst>
                                      </p:cBhvr>
                                      <p:to>
                                        <p:strVal val="visible"/>
                                      </p:to>
                                    </p:set>
                                  </p:childTnLst>
                                </p:cTn>
                              </p:par>
                            </p:childTnLst>
                          </p:cTn>
                        </p:par>
                        <p:par>
                          <p:cTn id="70" fill="hold">
                            <p:stCondLst>
                              <p:cond delay="2100"/>
                            </p:stCondLst>
                            <p:childTnLst>
                              <p:par>
                                <p:cTn id="71" presetID="1" presetClass="entr" presetSubtype="0" fill="hold" grpId="0" nodeType="afterEffect">
                                  <p:stCondLst>
                                    <p:cond delay="100"/>
                                  </p:stCondLst>
                                  <p:childTnLst>
                                    <p:set>
                                      <p:cBhvr>
                                        <p:cTn id="72" dur="1" fill="hold">
                                          <p:stCondLst>
                                            <p:cond delay="0"/>
                                          </p:stCondLst>
                                        </p:cTn>
                                        <p:tgtEl>
                                          <p:spTgt spid="26"/>
                                        </p:tgtEl>
                                        <p:attrNameLst>
                                          <p:attrName>style.visibility</p:attrName>
                                        </p:attrNameLst>
                                      </p:cBhvr>
                                      <p:to>
                                        <p:strVal val="visible"/>
                                      </p:to>
                                    </p:set>
                                  </p:childTnLst>
                                </p:cTn>
                              </p:par>
                            </p:childTnLst>
                          </p:cTn>
                        </p:par>
                        <p:par>
                          <p:cTn id="73" fill="hold">
                            <p:stCondLst>
                              <p:cond delay="2200"/>
                            </p:stCondLst>
                            <p:childTnLst>
                              <p:par>
                                <p:cTn id="74" presetID="1" presetClass="entr" presetSubtype="0" fill="hold" grpId="0" nodeType="afterEffect">
                                  <p:stCondLst>
                                    <p:cond delay="100"/>
                                  </p:stCondLst>
                                  <p:childTnLst>
                                    <p:set>
                                      <p:cBhvr>
                                        <p:cTn id="75" dur="1" fill="hold">
                                          <p:stCondLst>
                                            <p:cond delay="0"/>
                                          </p:stCondLst>
                                        </p:cTn>
                                        <p:tgtEl>
                                          <p:spTgt spid="27"/>
                                        </p:tgtEl>
                                        <p:attrNameLst>
                                          <p:attrName>style.visibility</p:attrName>
                                        </p:attrNameLst>
                                      </p:cBhvr>
                                      <p:to>
                                        <p:strVal val="visible"/>
                                      </p:to>
                                    </p:set>
                                  </p:childTnLst>
                                </p:cTn>
                              </p:par>
                            </p:childTnLst>
                          </p:cTn>
                        </p:par>
                        <p:par>
                          <p:cTn id="76" fill="hold">
                            <p:stCondLst>
                              <p:cond delay="2300"/>
                            </p:stCondLst>
                            <p:childTnLst>
                              <p:par>
                                <p:cTn id="77" presetID="1" presetClass="entr" presetSubtype="0" fill="hold" grpId="0" nodeType="afterEffect">
                                  <p:stCondLst>
                                    <p:cond delay="100"/>
                                  </p:stCondLst>
                                  <p:childTnLst>
                                    <p:set>
                                      <p:cBhvr>
                                        <p:cTn id="78" dur="1" fill="hold">
                                          <p:stCondLst>
                                            <p:cond delay="0"/>
                                          </p:stCondLst>
                                        </p:cTn>
                                        <p:tgtEl>
                                          <p:spTgt spid="28"/>
                                        </p:tgtEl>
                                        <p:attrNameLst>
                                          <p:attrName>style.visibility</p:attrName>
                                        </p:attrNameLst>
                                      </p:cBhvr>
                                      <p:to>
                                        <p:strVal val="visible"/>
                                      </p:to>
                                    </p:set>
                                  </p:childTnLst>
                                </p:cTn>
                              </p:par>
                            </p:childTnLst>
                          </p:cTn>
                        </p:par>
                        <p:par>
                          <p:cTn id="79" fill="hold">
                            <p:stCondLst>
                              <p:cond delay="2400"/>
                            </p:stCondLst>
                            <p:childTnLst>
                              <p:par>
                                <p:cTn id="80" presetID="1" presetClass="entr" presetSubtype="0" fill="hold" grpId="0" nodeType="afterEffect">
                                  <p:stCondLst>
                                    <p:cond delay="100"/>
                                  </p:stCondLst>
                                  <p:childTnLst>
                                    <p:set>
                                      <p:cBhvr>
                                        <p:cTn id="81" dur="1" fill="hold">
                                          <p:stCondLst>
                                            <p:cond delay="0"/>
                                          </p:stCondLst>
                                        </p:cTn>
                                        <p:tgtEl>
                                          <p:spTgt spid="30"/>
                                        </p:tgtEl>
                                        <p:attrNameLst>
                                          <p:attrName>style.visibility</p:attrName>
                                        </p:attrNameLst>
                                      </p:cBhvr>
                                      <p:to>
                                        <p:strVal val="visible"/>
                                      </p:to>
                                    </p:set>
                                  </p:childTnLst>
                                </p:cTn>
                              </p:par>
                            </p:childTnLst>
                          </p:cTn>
                        </p:par>
                        <p:par>
                          <p:cTn id="82" fill="hold">
                            <p:stCondLst>
                              <p:cond delay="2500"/>
                            </p:stCondLst>
                            <p:childTnLst>
                              <p:par>
                                <p:cTn id="83" presetID="1" presetClass="entr" presetSubtype="0" fill="hold" grpId="0" nodeType="afterEffect">
                                  <p:stCondLst>
                                    <p:cond delay="100"/>
                                  </p:stCondLst>
                                  <p:childTnLst>
                                    <p:set>
                                      <p:cBhvr>
                                        <p:cTn id="84" dur="1" fill="hold">
                                          <p:stCondLst>
                                            <p:cond delay="0"/>
                                          </p:stCondLst>
                                        </p:cTn>
                                        <p:tgtEl>
                                          <p:spTgt spid="31"/>
                                        </p:tgtEl>
                                        <p:attrNameLst>
                                          <p:attrName>style.visibility</p:attrName>
                                        </p:attrNameLst>
                                      </p:cBhvr>
                                      <p:to>
                                        <p:strVal val="visible"/>
                                      </p:to>
                                    </p:set>
                                  </p:childTnLst>
                                </p:cTn>
                              </p:par>
                            </p:childTnLst>
                          </p:cTn>
                        </p:par>
                        <p:par>
                          <p:cTn id="85" fill="hold">
                            <p:stCondLst>
                              <p:cond delay="2600"/>
                            </p:stCondLst>
                            <p:childTnLst>
                              <p:par>
                                <p:cTn id="86" presetID="1" presetClass="entr" presetSubtype="0" fill="hold" grpId="0" nodeType="afterEffect">
                                  <p:stCondLst>
                                    <p:cond delay="100"/>
                                  </p:stCondLst>
                                  <p:childTnLst>
                                    <p:set>
                                      <p:cBhvr>
                                        <p:cTn id="87" dur="1" fill="hold">
                                          <p:stCondLst>
                                            <p:cond delay="0"/>
                                          </p:stCondLst>
                                        </p:cTn>
                                        <p:tgtEl>
                                          <p:spTgt spid="32"/>
                                        </p:tgtEl>
                                        <p:attrNameLst>
                                          <p:attrName>style.visibility</p:attrName>
                                        </p:attrNameLst>
                                      </p:cBhvr>
                                      <p:to>
                                        <p:strVal val="visible"/>
                                      </p:to>
                                    </p:set>
                                  </p:childTnLst>
                                </p:cTn>
                              </p:par>
                            </p:childTnLst>
                          </p:cTn>
                        </p:par>
                        <p:par>
                          <p:cTn id="88" fill="hold">
                            <p:stCondLst>
                              <p:cond delay="2700"/>
                            </p:stCondLst>
                            <p:childTnLst>
                              <p:par>
                                <p:cTn id="89" presetID="1" presetClass="entr" presetSubtype="0" fill="hold" grpId="0" nodeType="afterEffect">
                                  <p:stCondLst>
                                    <p:cond delay="100"/>
                                  </p:stCondLst>
                                  <p:childTnLst>
                                    <p:set>
                                      <p:cBhvr>
                                        <p:cTn id="90" dur="1" fill="hold">
                                          <p:stCondLst>
                                            <p:cond delay="0"/>
                                          </p:stCondLst>
                                        </p:cTn>
                                        <p:tgtEl>
                                          <p:spTgt spid="33"/>
                                        </p:tgtEl>
                                        <p:attrNameLst>
                                          <p:attrName>style.visibility</p:attrName>
                                        </p:attrNameLst>
                                      </p:cBhvr>
                                      <p:to>
                                        <p:strVal val="visible"/>
                                      </p:to>
                                    </p:set>
                                  </p:childTnLst>
                                </p:cTn>
                              </p:par>
                            </p:childTnLst>
                          </p:cTn>
                        </p:par>
                        <p:par>
                          <p:cTn id="91" fill="hold">
                            <p:stCondLst>
                              <p:cond delay="2800"/>
                            </p:stCondLst>
                            <p:childTnLst>
                              <p:par>
                                <p:cTn id="92" presetID="1" presetClass="entr" presetSubtype="0" fill="hold" grpId="0" nodeType="afterEffect">
                                  <p:stCondLst>
                                    <p:cond delay="100"/>
                                  </p:stCondLst>
                                  <p:childTnLst>
                                    <p:set>
                                      <p:cBhvr>
                                        <p:cTn id="93" dur="1" fill="hold">
                                          <p:stCondLst>
                                            <p:cond delay="0"/>
                                          </p:stCondLst>
                                        </p:cTn>
                                        <p:tgtEl>
                                          <p:spTgt spid="34"/>
                                        </p:tgtEl>
                                        <p:attrNameLst>
                                          <p:attrName>style.visibility</p:attrName>
                                        </p:attrNameLst>
                                      </p:cBhvr>
                                      <p:to>
                                        <p:strVal val="visible"/>
                                      </p:to>
                                    </p:set>
                                  </p:childTnLst>
                                </p:cTn>
                              </p:par>
                            </p:childTnLst>
                          </p:cTn>
                        </p:par>
                        <p:par>
                          <p:cTn id="94" fill="hold">
                            <p:stCondLst>
                              <p:cond delay="2900"/>
                            </p:stCondLst>
                            <p:childTnLst>
                              <p:par>
                                <p:cTn id="95" presetID="1" presetClass="entr" presetSubtype="0" fill="hold" grpId="0" nodeType="afterEffect">
                                  <p:stCondLst>
                                    <p:cond delay="100"/>
                                  </p:stCondLst>
                                  <p:childTnLst>
                                    <p:set>
                                      <p:cBhvr>
                                        <p:cTn id="96" dur="1" fill="hold">
                                          <p:stCondLst>
                                            <p:cond delay="0"/>
                                          </p:stCondLst>
                                        </p:cTn>
                                        <p:tgtEl>
                                          <p:spTgt spid="35"/>
                                        </p:tgtEl>
                                        <p:attrNameLst>
                                          <p:attrName>style.visibility</p:attrName>
                                        </p:attrNameLst>
                                      </p:cBhvr>
                                      <p:to>
                                        <p:strVal val="visible"/>
                                      </p:to>
                                    </p:set>
                                  </p:childTnLst>
                                </p:cTn>
                              </p:par>
                            </p:childTnLst>
                          </p:cTn>
                        </p:par>
                        <p:par>
                          <p:cTn id="97" fill="hold">
                            <p:stCondLst>
                              <p:cond delay="3000"/>
                            </p:stCondLst>
                            <p:childTnLst>
                              <p:par>
                                <p:cTn id="98" presetID="1" presetClass="entr" presetSubtype="0" fill="hold" grpId="0" nodeType="afterEffect">
                                  <p:stCondLst>
                                    <p:cond delay="100"/>
                                  </p:stCondLst>
                                  <p:childTnLst>
                                    <p:set>
                                      <p:cBhvr>
                                        <p:cTn id="99" dur="1" fill="hold">
                                          <p:stCondLst>
                                            <p:cond delay="0"/>
                                          </p:stCondLst>
                                        </p:cTn>
                                        <p:tgtEl>
                                          <p:spTgt spid="36"/>
                                        </p:tgtEl>
                                        <p:attrNameLst>
                                          <p:attrName>style.visibility</p:attrName>
                                        </p:attrNameLst>
                                      </p:cBhvr>
                                      <p:to>
                                        <p:strVal val="visible"/>
                                      </p:to>
                                    </p:set>
                                  </p:childTnLst>
                                </p:cTn>
                              </p:par>
                            </p:childTnLst>
                          </p:cTn>
                        </p:par>
                        <p:par>
                          <p:cTn id="100" fill="hold">
                            <p:stCondLst>
                              <p:cond delay="3100"/>
                            </p:stCondLst>
                            <p:childTnLst>
                              <p:par>
                                <p:cTn id="101" presetID="1" presetClass="entr" presetSubtype="0" fill="hold" grpId="0" nodeType="afterEffect">
                                  <p:stCondLst>
                                    <p:cond delay="100"/>
                                  </p:stCondLst>
                                  <p:childTnLst>
                                    <p:set>
                                      <p:cBhvr>
                                        <p:cTn id="102" dur="1" fill="hold">
                                          <p:stCondLst>
                                            <p:cond delay="0"/>
                                          </p:stCondLst>
                                        </p:cTn>
                                        <p:tgtEl>
                                          <p:spTgt spid="37"/>
                                        </p:tgtEl>
                                        <p:attrNameLst>
                                          <p:attrName>style.visibility</p:attrName>
                                        </p:attrNameLst>
                                      </p:cBhvr>
                                      <p:to>
                                        <p:strVal val="visible"/>
                                      </p:to>
                                    </p:set>
                                  </p:childTnLst>
                                </p:cTn>
                              </p:par>
                            </p:childTnLst>
                          </p:cTn>
                        </p:par>
                        <p:par>
                          <p:cTn id="103" fill="hold">
                            <p:stCondLst>
                              <p:cond delay="3200"/>
                            </p:stCondLst>
                            <p:childTnLst>
                              <p:par>
                                <p:cTn id="104" presetID="1" presetClass="entr" presetSubtype="0" fill="hold" grpId="0" nodeType="afterEffect">
                                  <p:stCondLst>
                                    <p:cond delay="100"/>
                                  </p:stCondLst>
                                  <p:childTnLst>
                                    <p:set>
                                      <p:cBhvr>
                                        <p:cTn id="105" dur="1" fill="hold">
                                          <p:stCondLst>
                                            <p:cond delay="0"/>
                                          </p:stCondLst>
                                        </p:cTn>
                                        <p:tgtEl>
                                          <p:spTgt spid="38"/>
                                        </p:tgtEl>
                                        <p:attrNameLst>
                                          <p:attrName>style.visibility</p:attrName>
                                        </p:attrNameLst>
                                      </p:cBhvr>
                                      <p:to>
                                        <p:strVal val="visible"/>
                                      </p:to>
                                    </p:set>
                                  </p:childTnLst>
                                </p:cTn>
                              </p:par>
                            </p:childTnLst>
                          </p:cTn>
                        </p:par>
                        <p:par>
                          <p:cTn id="106" fill="hold">
                            <p:stCondLst>
                              <p:cond delay="3300"/>
                            </p:stCondLst>
                            <p:childTnLst>
                              <p:par>
                                <p:cTn id="107" presetID="1" presetClass="entr" presetSubtype="0" fill="hold" grpId="0" nodeType="afterEffect">
                                  <p:stCondLst>
                                    <p:cond delay="100"/>
                                  </p:stCondLst>
                                  <p:childTnLst>
                                    <p:set>
                                      <p:cBhvr>
                                        <p:cTn id="108" dur="1" fill="hold">
                                          <p:stCondLst>
                                            <p:cond delay="0"/>
                                          </p:stCondLst>
                                        </p:cTn>
                                        <p:tgtEl>
                                          <p:spTgt spid="39"/>
                                        </p:tgtEl>
                                        <p:attrNameLst>
                                          <p:attrName>style.visibility</p:attrName>
                                        </p:attrNameLst>
                                      </p:cBhvr>
                                      <p:to>
                                        <p:strVal val="visible"/>
                                      </p:to>
                                    </p:set>
                                  </p:childTnLst>
                                </p:cTn>
                              </p:par>
                            </p:childTnLst>
                          </p:cTn>
                        </p:par>
                        <p:par>
                          <p:cTn id="109" fill="hold">
                            <p:stCondLst>
                              <p:cond delay="3400"/>
                            </p:stCondLst>
                            <p:childTnLst>
                              <p:par>
                                <p:cTn id="110" presetID="1" presetClass="entr" presetSubtype="0" fill="hold" grpId="0" nodeType="afterEffect">
                                  <p:stCondLst>
                                    <p:cond delay="100"/>
                                  </p:stCondLst>
                                  <p:childTnLst>
                                    <p:set>
                                      <p:cBhvr>
                                        <p:cTn id="111" dur="1" fill="hold">
                                          <p:stCondLst>
                                            <p:cond delay="0"/>
                                          </p:stCondLst>
                                        </p:cTn>
                                        <p:tgtEl>
                                          <p:spTgt spid="40"/>
                                        </p:tgtEl>
                                        <p:attrNameLst>
                                          <p:attrName>style.visibility</p:attrName>
                                        </p:attrNameLst>
                                      </p:cBhvr>
                                      <p:to>
                                        <p:strVal val="visible"/>
                                      </p:to>
                                    </p:set>
                                  </p:childTnLst>
                                </p:cTn>
                              </p:par>
                            </p:childTnLst>
                          </p:cTn>
                        </p:par>
                        <p:par>
                          <p:cTn id="112" fill="hold">
                            <p:stCondLst>
                              <p:cond delay="3500"/>
                            </p:stCondLst>
                            <p:childTnLst>
                              <p:par>
                                <p:cTn id="113" presetID="1" presetClass="entr" presetSubtype="0" fill="hold" grpId="0" nodeType="afterEffect">
                                  <p:stCondLst>
                                    <p:cond delay="100"/>
                                  </p:stCondLst>
                                  <p:childTnLst>
                                    <p:set>
                                      <p:cBhvr>
                                        <p:cTn id="114" dur="1" fill="hold">
                                          <p:stCondLst>
                                            <p:cond delay="0"/>
                                          </p:stCondLst>
                                        </p:cTn>
                                        <p:tgtEl>
                                          <p:spTgt spid="41"/>
                                        </p:tgtEl>
                                        <p:attrNameLst>
                                          <p:attrName>style.visibility</p:attrName>
                                        </p:attrNameLst>
                                      </p:cBhvr>
                                      <p:to>
                                        <p:strVal val="visible"/>
                                      </p:to>
                                    </p:set>
                                  </p:childTnLst>
                                </p:cTn>
                              </p:par>
                            </p:childTnLst>
                          </p:cTn>
                        </p:par>
                        <p:par>
                          <p:cTn id="115" fill="hold">
                            <p:stCondLst>
                              <p:cond delay="3600"/>
                            </p:stCondLst>
                            <p:childTnLst>
                              <p:par>
                                <p:cTn id="116" presetID="1" presetClass="entr" presetSubtype="0" fill="hold" grpId="0" nodeType="afterEffect">
                                  <p:stCondLst>
                                    <p:cond delay="100"/>
                                  </p:stCondLst>
                                  <p:childTnLst>
                                    <p:set>
                                      <p:cBhvr>
                                        <p:cTn id="117" dur="1" fill="hold">
                                          <p:stCondLst>
                                            <p:cond delay="0"/>
                                          </p:stCondLst>
                                        </p:cTn>
                                        <p:tgtEl>
                                          <p:spTgt spid="42"/>
                                        </p:tgtEl>
                                        <p:attrNameLst>
                                          <p:attrName>style.visibility</p:attrName>
                                        </p:attrNameLst>
                                      </p:cBhvr>
                                      <p:to>
                                        <p:strVal val="visible"/>
                                      </p:to>
                                    </p:set>
                                  </p:childTnLst>
                                </p:cTn>
                              </p:par>
                            </p:childTnLst>
                          </p:cTn>
                        </p:par>
                        <p:par>
                          <p:cTn id="118" fill="hold">
                            <p:stCondLst>
                              <p:cond delay="3700"/>
                            </p:stCondLst>
                            <p:childTnLst>
                              <p:par>
                                <p:cTn id="119" presetID="1" presetClass="entr" presetSubtype="0" fill="hold" grpId="0" nodeType="afterEffect">
                                  <p:stCondLst>
                                    <p:cond delay="100"/>
                                  </p:stCondLst>
                                  <p:childTnLst>
                                    <p:set>
                                      <p:cBhvr>
                                        <p:cTn id="120" dur="1" fill="hold">
                                          <p:stCondLst>
                                            <p:cond delay="0"/>
                                          </p:stCondLst>
                                        </p:cTn>
                                        <p:tgtEl>
                                          <p:spTgt spid="43"/>
                                        </p:tgtEl>
                                        <p:attrNameLst>
                                          <p:attrName>style.visibility</p:attrName>
                                        </p:attrNameLst>
                                      </p:cBhvr>
                                      <p:to>
                                        <p:strVal val="visible"/>
                                      </p:to>
                                    </p:set>
                                  </p:childTnLst>
                                </p:cTn>
                              </p:par>
                            </p:childTnLst>
                          </p:cTn>
                        </p:par>
                        <p:par>
                          <p:cTn id="121" fill="hold">
                            <p:stCondLst>
                              <p:cond delay="3800"/>
                            </p:stCondLst>
                            <p:childTnLst>
                              <p:par>
                                <p:cTn id="122" presetID="1" presetClass="entr" presetSubtype="0" fill="hold" grpId="0" nodeType="afterEffect">
                                  <p:stCondLst>
                                    <p:cond delay="100"/>
                                  </p:stCondLst>
                                  <p:childTnLst>
                                    <p:set>
                                      <p:cBhvr>
                                        <p:cTn id="123" dur="1" fill="hold">
                                          <p:stCondLst>
                                            <p:cond delay="0"/>
                                          </p:stCondLst>
                                        </p:cTn>
                                        <p:tgtEl>
                                          <p:spTgt spid="44"/>
                                        </p:tgtEl>
                                        <p:attrNameLst>
                                          <p:attrName>style.visibility</p:attrName>
                                        </p:attrNameLst>
                                      </p:cBhvr>
                                      <p:to>
                                        <p:strVal val="visible"/>
                                      </p:to>
                                    </p:set>
                                  </p:childTnLst>
                                </p:cTn>
                              </p:par>
                            </p:childTnLst>
                          </p:cTn>
                        </p:par>
                        <p:par>
                          <p:cTn id="124" fill="hold">
                            <p:stCondLst>
                              <p:cond delay="3900"/>
                            </p:stCondLst>
                            <p:childTnLst>
                              <p:par>
                                <p:cTn id="125" presetID="1" presetClass="entr" presetSubtype="0" fill="hold" grpId="0" nodeType="afterEffect">
                                  <p:stCondLst>
                                    <p:cond delay="100"/>
                                  </p:stCondLst>
                                  <p:childTnLst>
                                    <p:set>
                                      <p:cBhvr>
                                        <p:cTn id="126" dur="1" fill="hold">
                                          <p:stCondLst>
                                            <p:cond delay="0"/>
                                          </p:stCondLst>
                                        </p:cTn>
                                        <p:tgtEl>
                                          <p:spTgt spid="45"/>
                                        </p:tgtEl>
                                        <p:attrNameLst>
                                          <p:attrName>style.visibility</p:attrName>
                                        </p:attrNameLst>
                                      </p:cBhvr>
                                      <p:to>
                                        <p:strVal val="visible"/>
                                      </p:to>
                                    </p:set>
                                  </p:childTnLst>
                                </p:cTn>
                              </p:par>
                            </p:childTnLst>
                          </p:cTn>
                        </p:par>
                        <p:par>
                          <p:cTn id="127" fill="hold">
                            <p:stCondLst>
                              <p:cond delay="4000"/>
                            </p:stCondLst>
                            <p:childTnLst>
                              <p:par>
                                <p:cTn id="128" presetID="1" presetClass="entr" presetSubtype="0" fill="hold" grpId="0" nodeType="afterEffect">
                                  <p:stCondLst>
                                    <p:cond delay="100"/>
                                  </p:stCondLst>
                                  <p:childTnLst>
                                    <p:set>
                                      <p:cBhvr>
                                        <p:cTn id="129" dur="1" fill="hold">
                                          <p:stCondLst>
                                            <p:cond delay="0"/>
                                          </p:stCondLst>
                                        </p:cTn>
                                        <p:tgtEl>
                                          <p:spTgt spid="46"/>
                                        </p:tgtEl>
                                        <p:attrNameLst>
                                          <p:attrName>style.visibility</p:attrName>
                                        </p:attrNameLst>
                                      </p:cBhvr>
                                      <p:to>
                                        <p:strVal val="visible"/>
                                      </p:to>
                                    </p:set>
                                  </p:childTnLst>
                                </p:cTn>
                              </p:par>
                            </p:childTnLst>
                          </p:cTn>
                        </p:par>
                        <p:par>
                          <p:cTn id="130" fill="hold">
                            <p:stCondLst>
                              <p:cond delay="4100"/>
                            </p:stCondLst>
                            <p:childTnLst>
                              <p:par>
                                <p:cTn id="131" presetID="1" presetClass="entr" presetSubtype="0" fill="hold" grpId="0" nodeType="afterEffect">
                                  <p:stCondLst>
                                    <p:cond delay="100"/>
                                  </p:stCondLst>
                                  <p:childTnLst>
                                    <p:set>
                                      <p:cBhvr>
                                        <p:cTn id="132" dur="1" fill="hold">
                                          <p:stCondLst>
                                            <p:cond delay="0"/>
                                          </p:stCondLst>
                                        </p:cTn>
                                        <p:tgtEl>
                                          <p:spTgt spid="47"/>
                                        </p:tgtEl>
                                        <p:attrNameLst>
                                          <p:attrName>style.visibility</p:attrName>
                                        </p:attrNameLst>
                                      </p:cBhvr>
                                      <p:to>
                                        <p:strVal val="visible"/>
                                      </p:to>
                                    </p:set>
                                  </p:childTnLst>
                                </p:cTn>
                              </p:par>
                            </p:childTnLst>
                          </p:cTn>
                        </p:par>
                        <p:par>
                          <p:cTn id="133" fill="hold">
                            <p:stCondLst>
                              <p:cond delay="4200"/>
                            </p:stCondLst>
                            <p:childTnLst>
                              <p:par>
                                <p:cTn id="134" presetID="1" presetClass="entr" presetSubtype="0" fill="hold" grpId="0" nodeType="afterEffect">
                                  <p:stCondLst>
                                    <p:cond delay="100"/>
                                  </p:stCondLst>
                                  <p:childTnLst>
                                    <p:set>
                                      <p:cBhvr>
                                        <p:cTn id="135" dur="1" fill="hold">
                                          <p:stCondLst>
                                            <p:cond delay="0"/>
                                          </p:stCondLst>
                                        </p:cTn>
                                        <p:tgtEl>
                                          <p:spTgt spid="48"/>
                                        </p:tgtEl>
                                        <p:attrNameLst>
                                          <p:attrName>style.visibility</p:attrName>
                                        </p:attrNameLst>
                                      </p:cBhvr>
                                      <p:to>
                                        <p:strVal val="visible"/>
                                      </p:to>
                                    </p:set>
                                  </p:childTnLst>
                                </p:cTn>
                              </p:par>
                            </p:childTnLst>
                          </p:cTn>
                        </p:par>
                        <p:par>
                          <p:cTn id="136" fill="hold">
                            <p:stCondLst>
                              <p:cond delay="4300"/>
                            </p:stCondLst>
                            <p:childTnLst>
                              <p:par>
                                <p:cTn id="137" presetID="1" presetClass="entr" presetSubtype="0" fill="hold" grpId="0" nodeType="afterEffect">
                                  <p:stCondLst>
                                    <p:cond delay="100"/>
                                  </p:stCondLst>
                                  <p:childTnLst>
                                    <p:set>
                                      <p:cBhvr>
                                        <p:cTn id="138" dur="1" fill="hold">
                                          <p:stCondLst>
                                            <p:cond delay="0"/>
                                          </p:stCondLst>
                                        </p:cTn>
                                        <p:tgtEl>
                                          <p:spTgt spid="49"/>
                                        </p:tgtEl>
                                        <p:attrNameLst>
                                          <p:attrName>style.visibility</p:attrName>
                                        </p:attrNameLst>
                                      </p:cBhvr>
                                      <p:to>
                                        <p:strVal val="visible"/>
                                      </p:to>
                                    </p:set>
                                  </p:childTnLst>
                                </p:cTn>
                              </p:par>
                            </p:childTnLst>
                          </p:cTn>
                        </p:par>
                        <p:par>
                          <p:cTn id="139" fill="hold">
                            <p:stCondLst>
                              <p:cond delay="4400"/>
                            </p:stCondLst>
                            <p:childTnLst>
                              <p:par>
                                <p:cTn id="140" presetID="1" presetClass="entr" presetSubtype="0" fill="hold" grpId="0" nodeType="afterEffect">
                                  <p:stCondLst>
                                    <p:cond delay="100"/>
                                  </p:stCondLst>
                                  <p:childTnLst>
                                    <p:set>
                                      <p:cBhvr>
                                        <p:cTn id="141" dur="1" fill="hold">
                                          <p:stCondLst>
                                            <p:cond delay="0"/>
                                          </p:stCondLst>
                                        </p:cTn>
                                        <p:tgtEl>
                                          <p:spTgt spid="50"/>
                                        </p:tgtEl>
                                        <p:attrNameLst>
                                          <p:attrName>style.visibility</p:attrName>
                                        </p:attrNameLst>
                                      </p:cBhvr>
                                      <p:to>
                                        <p:strVal val="visible"/>
                                      </p:to>
                                    </p:set>
                                  </p:childTnLst>
                                </p:cTn>
                              </p:par>
                            </p:childTnLst>
                          </p:cTn>
                        </p:par>
                        <p:par>
                          <p:cTn id="142" fill="hold">
                            <p:stCondLst>
                              <p:cond delay="4500"/>
                            </p:stCondLst>
                            <p:childTnLst>
                              <p:par>
                                <p:cTn id="143" presetID="1" presetClass="entr" presetSubtype="0" fill="hold" grpId="0" nodeType="afterEffect">
                                  <p:stCondLst>
                                    <p:cond delay="100"/>
                                  </p:stCondLst>
                                  <p:childTnLst>
                                    <p:set>
                                      <p:cBhvr>
                                        <p:cTn id="144" dur="1" fill="hold">
                                          <p:stCondLst>
                                            <p:cond delay="0"/>
                                          </p:stCondLst>
                                        </p:cTn>
                                        <p:tgtEl>
                                          <p:spTgt spid="51"/>
                                        </p:tgtEl>
                                        <p:attrNameLst>
                                          <p:attrName>style.visibility</p:attrName>
                                        </p:attrNameLst>
                                      </p:cBhvr>
                                      <p:to>
                                        <p:strVal val="visible"/>
                                      </p:to>
                                    </p:set>
                                  </p:childTnLst>
                                </p:cTn>
                              </p:par>
                            </p:childTnLst>
                          </p:cTn>
                        </p:par>
                        <p:par>
                          <p:cTn id="145" fill="hold">
                            <p:stCondLst>
                              <p:cond delay="4600"/>
                            </p:stCondLst>
                            <p:childTnLst>
                              <p:par>
                                <p:cTn id="146" presetID="1" presetClass="entr" presetSubtype="0" fill="hold" nodeType="afterEffect">
                                  <p:stCondLst>
                                    <p:cond delay="2000"/>
                                  </p:stCondLst>
                                  <p:childTnLst>
                                    <p:set>
                                      <p:cBhvr>
                                        <p:cTn id="147"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p:bldP spid="5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067" y="233201"/>
            <a:ext cx="7772400" cy="548879"/>
          </a:xfrm>
        </p:spPr>
        <p:txBody>
          <a:bodyPr/>
          <a:lstStyle/>
          <a:p>
            <a:r>
              <a:rPr lang="en-US" dirty="0" smtClean="0"/>
              <a:t>Accounting Periods</a:t>
            </a:r>
            <a:endParaRPr lang="en-US" dirty="0"/>
          </a:p>
        </p:txBody>
      </p:sp>
      <p:cxnSp>
        <p:nvCxnSpPr>
          <p:cNvPr id="5" name="Straight Arrow Connector 4"/>
          <p:cNvCxnSpPr/>
          <p:nvPr/>
        </p:nvCxnSpPr>
        <p:spPr>
          <a:xfrm>
            <a:off x="379378" y="2393004"/>
            <a:ext cx="8385243" cy="1945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7" name="Straight Connector 6"/>
          <p:cNvCxnSpPr/>
          <p:nvPr/>
        </p:nvCxnSpPr>
        <p:spPr>
          <a:xfrm>
            <a:off x="1498060" y="2412459"/>
            <a:ext cx="0" cy="797669"/>
          </a:xfrm>
          <a:prstGeom prst="line">
            <a:avLst/>
          </a:prstGeom>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a:off x="3946187" y="2412459"/>
            <a:ext cx="0" cy="797669"/>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6417013" y="2412459"/>
            <a:ext cx="0" cy="797669"/>
          </a:xfrm>
          <a:prstGeom prst="line">
            <a:avLst/>
          </a:prstGeom>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1520759" y="1979404"/>
            <a:ext cx="2448127" cy="369332"/>
          </a:xfrm>
          <a:prstGeom prst="rect">
            <a:avLst/>
          </a:prstGeom>
          <a:noFill/>
        </p:spPr>
        <p:txBody>
          <a:bodyPr wrap="square" rtlCol="0">
            <a:spAutoFit/>
          </a:bodyPr>
          <a:lstStyle/>
          <a:p>
            <a:pPr algn="ctr"/>
            <a:r>
              <a:rPr lang="en-US" b="1" dirty="0" smtClean="0"/>
              <a:t>June</a:t>
            </a:r>
            <a:endParaRPr lang="en-US" b="1" dirty="0"/>
          </a:p>
        </p:txBody>
      </p:sp>
      <p:sp>
        <p:nvSpPr>
          <p:cNvPr id="11" name="TextBox 10"/>
          <p:cNvSpPr txBox="1"/>
          <p:nvPr/>
        </p:nvSpPr>
        <p:spPr>
          <a:xfrm>
            <a:off x="3968886" y="1979350"/>
            <a:ext cx="2448127" cy="369332"/>
          </a:xfrm>
          <a:prstGeom prst="rect">
            <a:avLst/>
          </a:prstGeom>
          <a:noFill/>
        </p:spPr>
        <p:txBody>
          <a:bodyPr wrap="square" rtlCol="0">
            <a:spAutoFit/>
          </a:bodyPr>
          <a:lstStyle/>
          <a:p>
            <a:pPr algn="ctr"/>
            <a:r>
              <a:rPr lang="en-US" b="1" dirty="0" smtClean="0"/>
              <a:t>July</a:t>
            </a:r>
            <a:endParaRPr lang="en-US" b="1" dirty="0"/>
          </a:p>
        </p:txBody>
      </p:sp>
      <p:sp>
        <p:nvSpPr>
          <p:cNvPr id="12" name="TextBox 11"/>
          <p:cNvSpPr txBox="1"/>
          <p:nvPr/>
        </p:nvSpPr>
        <p:spPr>
          <a:xfrm>
            <a:off x="6417013" y="1979350"/>
            <a:ext cx="2448127" cy="369332"/>
          </a:xfrm>
          <a:prstGeom prst="rect">
            <a:avLst/>
          </a:prstGeom>
          <a:noFill/>
        </p:spPr>
        <p:txBody>
          <a:bodyPr wrap="square" rtlCol="0">
            <a:spAutoFit/>
          </a:bodyPr>
          <a:lstStyle/>
          <a:p>
            <a:pPr algn="ctr"/>
            <a:r>
              <a:rPr lang="en-US" b="1" dirty="0" smtClean="0"/>
              <a:t>August</a:t>
            </a:r>
            <a:endParaRPr lang="en-US" b="1" dirty="0"/>
          </a:p>
        </p:txBody>
      </p:sp>
      <p:sp>
        <p:nvSpPr>
          <p:cNvPr id="13" name="TextBox 12"/>
          <p:cNvSpPr txBox="1"/>
          <p:nvPr/>
        </p:nvSpPr>
        <p:spPr>
          <a:xfrm>
            <a:off x="-350321" y="1979350"/>
            <a:ext cx="1848381" cy="369332"/>
          </a:xfrm>
          <a:prstGeom prst="rect">
            <a:avLst/>
          </a:prstGeom>
          <a:noFill/>
        </p:spPr>
        <p:txBody>
          <a:bodyPr wrap="square" rtlCol="0">
            <a:spAutoFit/>
          </a:bodyPr>
          <a:lstStyle/>
          <a:p>
            <a:pPr algn="ctr"/>
            <a:r>
              <a:rPr lang="en-US" b="1" dirty="0" smtClean="0"/>
              <a:t>May</a:t>
            </a:r>
            <a:endParaRPr lang="en-US" b="1" dirty="0"/>
          </a:p>
        </p:txBody>
      </p:sp>
      <p:grpSp>
        <p:nvGrpSpPr>
          <p:cNvPr id="38" name="Group 37"/>
          <p:cNvGrpSpPr/>
          <p:nvPr/>
        </p:nvGrpSpPr>
        <p:grpSpPr>
          <a:xfrm>
            <a:off x="1863969" y="2936631"/>
            <a:ext cx="2706198" cy="946201"/>
            <a:chOff x="1863969" y="2936631"/>
            <a:chExt cx="2708030" cy="946201"/>
          </a:xfrm>
        </p:grpSpPr>
        <p:sp>
          <p:nvSpPr>
            <p:cNvPr id="14" name="Rectangle 13"/>
            <p:cNvSpPr/>
            <p:nvPr/>
          </p:nvSpPr>
          <p:spPr>
            <a:xfrm>
              <a:off x="1863969" y="2936631"/>
              <a:ext cx="2708030" cy="42203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TextBox 16"/>
            <p:cNvSpPr txBox="1"/>
            <p:nvPr/>
          </p:nvSpPr>
          <p:spPr>
            <a:xfrm>
              <a:off x="1863969" y="3513500"/>
              <a:ext cx="2708030" cy="369332"/>
            </a:xfrm>
            <a:prstGeom prst="rect">
              <a:avLst/>
            </a:prstGeom>
            <a:noFill/>
          </p:spPr>
          <p:txBody>
            <a:bodyPr wrap="square" rtlCol="0">
              <a:spAutoFit/>
            </a:bodyPr>
            <a:lstStyle/>
            <a:p>
              <a:pPr algn="ctr"/>
              <a:r>
                <a:rPr lang="en-US" b="1" dirty="0" smtClean="0"/>
                <a:t>June accounting period</a:t>
              </a:r>
              <a:endParaRPr lang="en-US" b="1" dirty="0"/>
            </a:p>
          </p:txBody>
        </p:sp>
      </p:grpSp>
      <p:grpSp>
        <p:nvGrpSpPr>
          <p:cNvPr id="39" name="Group 38"/>
          <p:cNvGrpSpPr/>
          <p:nvPr/>
        </p:nvGrpSpPr>
        <p:grpSpPr>
          <a:xfrm>
            <a:off x="4571999" y="2936631"/>
            <a:ext cx="2430708" cy="990269"/>
            <a:chOff x="4571999" y="2936631"/>
            <a:chExt cx="2430708" cy="990269"/>
          </a:xfrm>
        </p:grpSpPr>
        <p:sp>
          <p:nvSpPr>
            <p:cNvPr id="15" name="Rectangle 14"/>
            <p:cNvSpPr/>
            <p:nvPr/>
          </p:nvSpPr>
          <p:spPr>
            <a:xfrm>
              <a:off x="4571999" y="2936631"/>
              <a:ext cx="2430708" cy="422031"/>
            </a:xfrm>
            <a:prstGeom prst="rec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TextBox 17"/>
            <p:cNvSpPr txBox="1"/>
            <p:nvPr/>
          </p:nvSpPr>
          <p:spPr>
            <a:xfrm>
              <a:off x="4572000" y="3557568"/>
              <a:ext cx="2428875" cy="369332"/>
            </a:xfrm>
            <a:prstGeom prst="rect">
              <a:avLst/>
            </a:prstGeom>
            <a:noFill/>
          </p:spPr>
          <p:txBody>
            <a:bodyPr wrap="square" rtlCol="0">
              <a:spAutoFit/>
            </a:bodyPr>
            <a:lstStyle/>
            <a:p>
              <a:pPr algn="ctr"/>
              <a:r>
                <a:rPr lang="en-US" b="1" dirty="0" smtClean="0"/>
                <a:t>July accounting period</a:t>
              </a:r>
              <a:endParaRPr lang="en-US" b="1" dirty="0"/>
            </a:p>
          </p:txBody>
        </p:sp>
      </p:grpSp>
      <p:grpSp>
        <p:nvGrpSpPr>
          <p:cNvPr id="40" name="Group 39"/>
          <p:cNvGrpSpPr/>
          <p:nvPr/>
        </p:nvGrpSpPr>
        <p:grpSpPr>
          <a:xfrm>
            <a:off x="7000875" y="2928338"/>
            <a:ext cx="2987184" cy="998562"/>
            <a:chOff x="7000875" y="2928338"/>
            <a:chExt cx="2987184" cy="998562"/>
          </a:xfrm>
        </p:grpSpPr>
        <p:sp>
          <p:nvSpPr>
            <p:cNvPr id="19" name="Rectangle 18"/>
            <p:cNvSpPr/>
            <p:nvPr/>
          </p:nvSpPr>
          <p:spPr>
            <a:xfrm>
              <a:off x="7000875" y="2928338"/>
              <a:ext cx="2987184" cy="422031"/>
            </a:xfrm>
            <a:prstGeom prst="rect">
              <a:avLst/>
            </a:prstGeom>
            <a:solidFill>
              <a:srgbClr val="0070C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TextBox 19"/>
            <p:cNvSpPr txBox="1"/>
            <p:nvPr/>
          </p:nvSpPr>
          <p:spPr>
            <a:xfrm>
              <a:off x="7280029" y="3557568"/>
              <a:ext cx="2014283" cy="369332"/>
            </a:xfrm>
            <a:prstGeom prst="rect">
              <a:avLst/>
            </a:prstGeom>
            <a:noFill/>
          </p:spPr>
          <p:txBody>
            <a:bodyPr wrap="square" rtlCol="0">
              <a:spAutoFit/>
            </a:bodyPr>
            <a:lstStyle/>
            <a:p>
              <a:pPr algn="ctr"/>
              <a:r>
                <a:rPr lang="en-US" b="1" dirty="0" smtClean="0"/>
                <a:t>August accounting</a:t>
              </a:r>
              <a:endParaRPr lang="en-US" b="1" dirty="0"/>
            </a:p>
          </p:txBody>
        </p:sp>
      </p:grpSp>
      <p:grpSp>
        <p:nvGrpSpPr>
          <p:cNvPr id="37" name="Group 36"/>
          <p:cNvGrpSpPr/>
          <p:nvPr/>
        </p:nvGrpSpPr>
        <p:grpSpPr>
          <a:xfrm>
            <a:off x="-150313" y="2936630"/>
            <a:ext cx="2190128" cy="978654"/>
            <a:chOff x="-150313" y="2936630"/>
            <a:chExt cx="2190128" cy="978654"/>
          </a:xfrm>
        </p:grpSpPr>
        <p:sp>
          <p:nvSpPr>
            <p:cNvPr id="16" name="Rectangle 15"/>
            <p:cNvSpPr/>
            <p:nvPr/>
          </p:nvSpPr>
          <p:spPr>
            <a:xfrm>
              <a:off x="-1" y="2936630"/>
              <a:ext cx="1863969" cy="422031"/>
            </a:xfrm>
            <a:prstGeom prst="rect">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TextBox 20"/>
            <p:cNvSpPr txBox="1"/>
            <p:nvPr/>
          </p:nvSpPr>
          <p:spPr>
            <a:xfrm>
              <a:off x="-150313" y="3545952"/>
              <a:ext cx="2190128" cy="369332"/>
            </a:xfrm>
            <a:prstGeom prst="rect">
              <a:avLst/>
            </a:prstGeom>
            <a:noFill/>
          </p:spPr>
          <p:txBody>
            <a:bodyPr wrap="square" rtlCol="0">
              <a:spAutoFit/>
            </a:bodyPr>
            <a:lstStyle/>
            <a:p>
              <a:pPr algn="ctr"/>
              <a:r>
                <a:rPr lang="en-US" b="1" dirty="0" smtClean="0"/>
                <a:t>May accounting</a:t>
              </a:r>
              <a:endParaRPr lang="en-US" b="1" dirty="0"/>
            </a:p>
          </p:txBody>
        </p:sp>
      </p:grpSp>
      <p:grpSp>
        <p:nvGrpSpPr>
          <p:cNvPr id="34" name="Group 33"/>
          <p:cNvGrpSpPr/>
          <p:nvPr/>
        </p:nvGrpSpPr>
        <p:grpSpPr>
          <a:xfrm>
            <a:off x="768905" y="2348682"/>
            <a:ext cx="2190128" cy="2434337"/>
            <a:chOff x="768905" y="2348682"/>
            <a:chExt cx="2190128" cy="2434337"/>
          </a:xfrm>
        </p:grpSpPr>
        <p:cxnSp>
          <p:nvCxnSpPr>
            <p:cNvPr id="23" name="Straight Arrow Connector 22"/>
            <p:cNvCxnSpPr/>
            <p:nvPr/>
          </p:nvCxnSpPr>
          <p:spPr>
            <a:xfrm flipV="1">
              <a:off x="1863969" y="2348682"/>
              <a:ext cx="0" cy="1910167"/>
            </a:xfrm>
            <a:prstGeom prst="straightConnector1">
              <a:avLst/>
            </a:prstGeom>
            <a:ln w="34925" cap="flat" cmpd="sng" algn="ctr">
              <a:solidFill>
                <a:schemeClr val="dk1"/>
              </a:solidFill>
              <a:prstDash val="dash"/>
              <a:round/>
              <a:headEnd type="none" w="med" len="med"/>
              <a:tailEnd type="triangle" w="med" len="med"/>
            </a:ln>
          </p:spPr>
          <p:style>
            <a:lnRef idx="0">
              <a:scrgbClr r="0" g="0" b="0"/>
            </a:lnRef>
            <a:fillRef idx="0">
              <a:scrgbClr r="0" g="0" b="0"/>
            </a:fillRef>
            <a:effectRef idx="0">
              <a:scrgbClr r="0" g="0" b="0"/>
            </a:effectRef>
            <a:fontRef idx="minor">
              <a:schemeClr val="tx1"/>
            </a:fontRef>
          </p:style>
        </p:cxnSp>
        <p:sp>
          <p:nvSpPr>
            <p:cNvPr id="31" name="TextBox 30"/>
            <p:cNvSpPr txBox="1"/>
            <p:nvPr/>
          </p:nvSpPr>
          <p:spPr>
            <a:xfrm>
              <a:off x="768905" y="4413687"/>
              <a:ext cx="2190128" cy="369332"/>
            </a:xfrm>
            <a:prstGeom prst="rect">
              <a:avLst/>
            </a:prstGeom>
            <a:noFill/>
          </p:spPr>
          <p:txBody>
            <a:bodyPr wrap="square" rtlCol="0">
              <a:spAutoFit/>
            </a:bodyPr>
            <a:lstStyle/>
            <a:p>
              <a:pPr algn="ctr"/>
              <a:r>
                <a:rPr lang="en-US" b="1" dirty="0" smtClean="0"/>
                <a:t>May closed</a:t>
              </a:r>
              <a:endParaRPr lang="en-US" b="1" dirty="0"/>
            </a:p>
          </p:txBody>
        </p:sp>
      </p:grpSp>
      <p:grpSp>
        <p:nvGrpSpPr>
          <p:cNvPr id="35" name="Group 34"/>
          <p:cNvGrpSpPr/>
          <p:nvPr/>
        </p:nvGrpSpPr>
        <p:grpSpPr>
          <a:xfrm>
            <a:off x="3476935" y="2412459"/>
            <a:ext cx="2190128" cy="2438877"/>
            <a:chOff x="3476935" y="2412459"/>
            <a:chExt cx="2190128" cy="2438877"/>
          </a:xfrm>
        </p:grpSpPr>
        <p:cxnSp>
          <p:nvCxnSpPr>
            <p:cNvPr id="29" name="Straight Arrow Connector 28"/>
            <p:cNvCxnSpPr/>
            <p:nvPr/>
          </p:nvCxnSpPr>
          <p:spPr>
            <a:xfrm flipV="1">
              <a:off x="4573830" y="2412459"/>
              <a:ext cx="0" cy="1910167"/>
            </a:xfrm>
            <a:prstGeom prst="straightConnector1">
              <a:avLst/>
            </a:prstGeom>
            <a:ln w="34925" cap="flat" cmpd="sng" algn="ctr">
              <a:solidFill>
                <a:schemeClr val="dk1"/>
              </a:solidFill>
              <a:prstDash val="dash"/>
              <a:round/>
              <a:headEnd type="none" w="med" len="med"/>
              <a:tailEnd type="triangle" w="med" len="med"/>
            </a:ln>
          </p:spPr>
          <p:style>
            <a:lnRef idx="0">
              <a:scrgbClr r="0" g="0" b="0"/>
            </a:lnRef>
            <a:fillRef idx="0">
              <a:scrgbClr r="0" g="0" b="0"/>
            </a:fillRef>
            <a:effectRef idx="0">
              <a:scrgbClr r="0" g="0" b="0"/>
            </a:effectRef>
            <a:fontRef idx="minor">
              <a:schemeClr val="tx1"/>
            </a:fontRef>
          </p:style>
        </p:cxnSp>
        <p:sp>
          <p:nvSpPr>
            <p:cNvPr id="32" name="TextBox 31"/>
            <p:cNvSpPr txBox="1"/>
            <p:nvPr/>
          </p:nvSpPr>
          <p:spPr>
            <a:xfrm>
              <a:off x="3476935" y="4482004"/>
              <a:ext cx="2190128" cy="369332"/>
            </a:xfrm>
            <a:prstGeom prst="rect">
              <a:avLst/>
            </a:prstGeom>
            <a:noFill/>
          </p:spPr>
          <p:txBody>
            <a:bodyPr wrap="square" rtlCol="0">
              <a:spAutoFit/>
            </a:bodyPr>
            <a:lstStyle/>
            <a:p>
              <a:pPr algn="ctr"/>
              <a:r>
                <a:rPr lang="en-US" b="1" dirty="0" smtClean="0"/>
                <a:t>June closed</a:t>
              </a:r>
              <a:endParaRPr lang="en-US" b="1" dirty="0"/>
            </a:p>
          </p:txBody>
        </p:sp>
      </p:grpSp>
      <p:grpSp>
        <p:nvGrpSpPr>
          <p:cNvPr id="36" name="Group 35"/>
          <p:cNvGrpSpPr/>
          <p:nvPr/>
        </p:nvGrpSpPr>
        <p:grpSpPr>
          <a:xfrm>
            <a:off x="5905811" y="2393004"/>
            <a:ext cx="2190128" cy="2434339"/>
            <a:chOff x="5905811" y="2393004"/>
            <a:chExt cx="2190128" cy="2434339"/>
          </a:xfrm>
        </p:grpSpPr>
        <p:cxnSp>
          <p:nvCxnSpPr>
            <p:cNvPr id="30" name="Straight Arrow Connector 29"/>
            <p:cNvCxnSpPr/>
            <p:nvPr/>
          </p:nvCxnSpPr>
          <p:spPr>
            <a:xfrm flipV="1">
              <a:off x="7002707" y="2393004"/>
              <a:ext cx="0" cy="1910167"/>
            </a:xfrm>
            <a:prstGeom prst="straightConnector1">
              <a:avLst/>
            </a:prstGeom>
            <a:ln w="34925" cap="flat" cmpd="sng" algn="ctr">
              <a:solidFill>
                <a:schemeClr val="dk1"/>
              </a:solidFill>
              <a:prstDash val="dash"/>
              <a:round/>
              <a:headEnd type="none" w="med" len="med"/>
              <a:tailEnd type="triangle" w="med" len="med"/>
            </a:ln>
          </p:spPr>
          <p:style>
            <a:lnRef idx="0">
              <a:scrgbClr r="0" g="0" b="0"/>
            </a:lnRef>
            <a:fillRef idx="0">
              <a:scrgbClr r="0" g="0" b="0"/>
            </a:fillRef>
            <a:effectRef idx="0">
              <a:scrgbClr r="0" g="0" b="0"/>
            </a:effectRef>
            <a:fontRef idx="minor">
              <a:schemeClr val="tx1"/>
            </a:fontRef>
          </p:style>
        </p:cxnSp>
        <p:sp>
          <p:nvSpPr>
            <p:cNvPr id="33" name="TextBox 32"/>
            <p:cNvSpPr txBox="1"/>
            <p:nvPr/>
          </p:nvSpPr>
          <p:spPr>
            <a:xfrm>
              <a:off x="5905811" y="4458011"/>
              <a:ext cx="2190128" cy="369332"/>
            </a:xfrm>
            <a:prstGeom prst="rect">
              <a:avLst/>
            </a:prstGeom>
            <a:noFill/>
          </p:spPr>
          <p:txBody>
            <a:bodyPr wrap="square" rtlCol="0">
              <a:spAutoFit/>
            </a:bodyPr>
            <a:lstStyle/>
            <a:p>
              <a:pPr algn="ctr"/>
              <a:r>
                <a:rPr lang="en-US" b="1" dirty="0" smtClean="0"/>
                <a:t>July closed</a:t>
              </a:r>
              <a:endParaRPr lang="en-US" b="1" dirty="0"/>
            </a:p>
          </p:txBody>
        </p:sp>
      </p:grpSp>
      <p:sp>
        <p:nvSpPr>
          <p:cNvPr id="41" name="TextBox 40"/>
          <p:cNvSpPr txBox="1"/>
          <p:nvPr/>
        </p:nvSpPr>
        <p:spPr>
          <a:xfrm>
            <a:off x="5320510" y="84800"/>
            <a:ext cx="3779917" cy="2062103"/>
          </a:xfrm>
          <a:prstGeom prst="rect">
            <a:avLst/>
          </a:prstGeom>
          <a:noFill/>
        </p:spPr>
        <p:txBody>
          <a:bodyPr wrap="square" rtlCol="0">
            <a:spAutoFit/>
          </a:bodyPr>
          <a:lstStyle/>
          <a:p>
            <a:pPr marL="285750" indent="-285750">
              <a:buFont typeface="Arial" panose="020B0604020202020204" pitchFamily="34" charset="0"/>
              <a:buChar char="•"/>
            </a:pPr>
            <a:r>
              <a:rPr lang="en-US" sz="1600" dirty="0" smtClean="0"/>
              <a:t>All transactions accounted for?</a:t>
            </a:r>
          </a:p>
          <a:p>
            <a:pPr marL="285750" indent="-285750">
              <a:buFont typeface="Arial" panose="020B0604020202020204" pitchFamily="34" charset="0"/>
              <a:buChar char="•"/>
            </a:pPr>
            <a:r>
              <a:rPr lang="en-US" sz="1600" dirty="0" smtClean="0"/>
              <a:t>Accounts balance?</a:t>
            </a:r>
          </a:p>
          <a:p>
            <a:pPr marL="285750" indent="-285750">
              <a:buFont typeface="Arial" panose="020B0604020202020204" pitchFamily="34" charset="0"/>
              <a:buChar char="•"/>
            </a:pPr>
            <a:r>
              <a:rPr lang="en-US" sz="1600" dirty="0" smtClean="0"/>
              <a:t>Accruals for missing</a:t>
            </a:r>
          </a:p>
          <a:p>
            <a:pPr marL="285750" indent="-285750">
              <a:buFont typeface="Arial" panose="020B0604020202020204" pitchFamily="34" charset="0"/>
              <a:buChar char="•"/>
            </a:pPr>
            <a:r>
              <a:rPr lang="en-US" sz="1600" dirty="0" smtClean="0"/>
              <a:t>Post to General Ledger</a:t>
            </a:r>
          </a:p>
          <a:p>
            <a:pPr marL="285750" indent="-285750">
              <a:buFont typeface="Arial" panose="020B0604020202020204" pitchFamily="34" charset="0"/>
              <a:buChar char="•"/>
            </a:pPr>
            <a:r>
              <a:rPr lang="en-US" sz="1600" dirty="0" smtClean="0"/>
              <a:t>Trial balance; adjustments; adjusted trial balance </a:t>
            </a:r>
          </a:p>
          <a:p>
            <a:pPr marL="285750" indent="-285750">
              <a:buFont typeface="Arial" panose="020B0604020202020204" pitchFamily="34" charset="0"/>
              <a:buChar char="•"/>
            </a:pPr>
            <a:r>
              <a:rPr lang="en-US" sz="1600" dirty="0" smtClean="0"/>
              <a:t>Generate financial statements</a:t>
            </a:r>
          </a:p>
          <a:p>
            <a:pPr marL="285750" indent="-285750">
              <a:buFont typeface="Arial" panose="020B0604020202020204" pitchFamily="34" charset="0"/>
              <a:buChar char="•"/>
            </a:pPr>
            <a:r>
              <a:rPr lang="en-US" sz="1600" dirty="0" smtClean="0"/>
              <a:t>Month “closed” </a:t>
            </a:r>
            <a:endParaRPr lang="en-US" sz="1600" dirty="0"/>
          </a:p>
        </p:txBody>
      </p:sp>
      <p:pic>
        <p:nvPicPr>
          <p:cNvPr id="43" name="Picture 4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82503" y="2385287"/>
            <a:ext cx="543502" cy="543502"/>
          </a:xfrm>
          <a:prstGeom prst="rect">
            <a:avLst/>
          </a:prstGeom>
        </p:spPr>
      </p:pic>
    </p:spTree>
    <p:extLst>
      <p:ext uri="{BB962C8B-B14F-4D97-AF65-F5344CB8AC3E}">
        <p14:creationId xmlns:p14="http://schemas.microsoft.com/office/powerpoint/2010/main" val="1729215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Result of the Close…</a:t>
            </a:r>
            <a:endParaRPr lang="en-US" dirty="0"/>
          </a:p>
        </p:txBody>
      </p:sp>
      <p:sp>
        <p:nvSpPr>
          <p:cNvPr id="3" name="Content Placeholder 2"/>
          <p:cNvSpPr>
            <a:spLocks noGrp="1"/>
          </p:cNvSpPr>
          <p:nvPr>
            <p:ph idx="1"/>
          </p:nvPr>
        </p:nvSpPr>
        <p:spPr/>
        <p:txBody>
          <a:bodyPr/>
          <a:lstStyle/>
          <a:p>
            <a:endParaRPr lang="en-US"/>
          </a:p>
        </p:txBody>
      </p:sp>
      <p:pic>
        <p:nvPicPr>
          <p:cNvPr id="4" name="Content Placeholder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1625" y="1063229"/>
            <a:ext cx="6000750" cy="4000500"/>
          </a:xfrm>
          <a:prstGeom prst="rect">
            <a:avLst/>
          </a:prstGeom>
        </p:spPr>
      </p:pic>
    </p:spTree>
    <p:extLst>
      <p:ext uri="{BB962C8B-B14F-4D97-AF65-F5344CB8AC3E}">
        <p14:creationId xmlns:p14="http://schemas.microsoft.com/office/powerpoint/2010/main" val="32966805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Result of the Close…</a:t>
            </a:r>
            <a:endParaRPr lang="en-US"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907782" y="1179600"/>
            <a:ext cx="5705048" cy="3803365"/>
          </a:xfrm>
        </p:spPr>
      </p:pic>
    </p:spTree>
    <p:extLst>
      <p:ext uri="{BB962C8B-B14F-4D97-AF65-F5344CB8AC3E}">
        <p14:creationId xmlns:p14="http://schemas.microsoft.com/office/powerpoint/2010/main" val="2090181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idx="1"/>
          </p:nvPr>
        </p:nvSpPr>
        <p:spPr/>
        <p:txBody>
          <a:bodyPr/>
          <a:lstStyle/>
          <a:p>
            <a:pPr marL="457200" indent="-457200">
              <a:buFont typeface="Arial" panose="020B0604020202020204" pitchFamily="34" charset="0"/>
              <a:buChar char="•"/>
            </a:pPr>
            <a:r>
              <a:rPr lang="en-US" sz="2800" dirty="0" smtClean="0"/>
              <a:t>Why accounting is so important to us!</a:t>
            </a:r>
          </a:p>
          <a:p>
            <a:pPr marL="457200" indent="-457200">
              <a:buFont typeface="Arial" panose="020B0604020202020204" pitchFamily="34" charset="0"/>
              <a:buChar char="•"/>
            </a:pPr>
            <a:r>
              <a:rPr lang="en-US" sz="2800" dirty="0" smtClean="0"/>
              <a:t>The keepers of the rules</a:t>
            </a:r>
          </a:p>
          <a:p>
            <a:pPr marL="457200" indent="-457200">
              <a:buFont typeface="Arial" panose="020B0604020202020204" pitchFamily="34" charset="0"/>
              <a:buChar char="•"/>
            </a:pPr>
            <a:r>
              <a:rPr lang="en-US" sz="2800" dirty="0" smtClean="0"/>
              <a:t>Double-entry book keeping</a:t>
            </a:r>
          </a:p>
          <a:p>
            <a:pPr marL="457200" indent="-457200">
              <a:buFont typeface="Arial" panose="020B0604020202020204" pitchFamily="34" charset="0"/>
              <a:buChar char="•"/>
            </a:pPr>
            <a:r>
              <a:rPr lang="en-US" sz="2800" dirty="0" smtClean="0"/>
              <a:t>General Journal (</a:t>
            </a:r>
            <a:r>
              <a:rPr lang="en-US" sz="2800" dirty="0" err="1" smtClean="0"/>
              <a:t>journalization</a:t>
            </a:r>
            <a:r>
              <a:rPr lang="en-US" sz="2800" dirty="0" smtClean="0"/>
              <a:t>)</a:t>
            </a:r>
          </a:p>
          <a:p>
            <a:pPr marL="457200" indent="-457200">
              <a:buFont typeface="Arial" panose="020B0604020202020204" pitchFamily="34" charset="0"/>
              <a:buChar char="•"/>
            </a:pPr>
            <a:r>
              <a:rPr lang="en-US" sz="2800" dirty="0" smtClean="0"/>
              <a:t>Cost-basis vs. </a:t>
            </a:r>
            <a:r>
              <a:rPr lang="en-US" sz="2800" dirty="0" smtClean="0"/>
              <a:t>Accrual-based </a:t>
            </a:r>
            <a:r>
              <a:rPr lang="en-US" sz="2800" dirty="0" smtClean="0"/>
              <a:t>accounting</a:t>
            </a:r>
          </a:p>
          <a:p>
            <a:pPr marL="457200" indent="-457200">
              <a:buFont typeface="Arial" panose="020B0604020202020204" pitchFamily="34" charset="0"/>
              <a:buChar char="•"/>
            </a:pPr>
            <a:r>
              <a:rPr lang="en-US" sz="2800" dirty="0" smtClean="0"/>
              <a:t>Accounting cycle / periods</a:t>
            </a:r>
          </a:p>
          <a:p>
            <a:pPr marL="457200" indent="-457200">
              <a:buFont typeface="Arial" panose="020B0604020202020204" pitchFamily="34" charset="0"/>
              <a:buChar char="•"/>
            </a:pPr>
            <a:r>
              <a:rPr lang="en-US" sz="2800" dirty="0" smtClean="0"/>
              <a:t>Financial Statements</a:t>
            </a:r>
          </a:p>
          <a:p>
            <a:pPr marL="457200" indent="-457200">
              <a:buFont typeface="Arial" panose="020B0604020202020204" pitchFamily="34" charset="0"/>
              <a:buChar char="•"/>
            </a:pPr>
            <a:r>
              <a:rPr lang="en-US" sz="2800" dirty="0" smtClean="0"/>
              <a:t>Even QA’d Allegro Horizon!</a:t>
            </a:r>
          </a:p>
          <a:p>
            <a:endParaRPr lang="en-US" dirty="0"/>
          </a:p>
        </p:txBody>
      </p:sp>
    </p:spTree>
    <p:extLst>
      <p:ext uri="{BB962C8B-B14F-4D97-AF65-F5344CB8AC3E}">
        <p14:creationId xmlns:p14="http://schemas.microsoft.com/office/powerpoint/2010/main" val="30797734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rot="19843566">
            <a:off x="369409" y="889027"/>
            <a:ext cx="1749390" cy="369332"/>
          </a:xfrm>
          <a:prstGeom prst="rect">
            <a:avLst/>
          </a:prstGeom>
        </p:spPr>
        <p:txBody>
          <a:bodyPr wrap="none">
            <a:spAutoFit/>
          </a:bodyPr>
          <a:lstStyle/>
          <a:p>
            <a:r>
              <a:rPr lang="en-US" b="1" dirty="0"/>
              <a:t>accounting cycle</a:t>
            </a:r>
          </a:p>
        </p:txBody>
      </p:sp>
      <p:sp>
        <p:nvSpPr>
          <p:cNvPr id="5" name="Rectangle 4"/>
          <p:cNvSpPr/>
          <p:nvPr/>
        </p:nvSpPr>
        <p:spPr>
          <a:xfrm rot="19843566">
            <a:off x="2008093" y="1810614"/>
            <a:ext cx="1801519" cy="369332"/>
          </a:xfrm>
          <a:prstGeom prst="rect">
            <a:avLst/>
          </a:prstGeom>
        </p:spPr>
        <p:txBody>
          <a:bodyPr wrap="none">
            <a:spAutoFit/>
          </a:bodyPr>
          <a:lstStyle/>
          <a:p>
            <a:r>
              <a:rPr lang="en-US" dirty="0"/>
              <a:t>accounts </a:t>
            </a:r>
            <a:r>
              <a:rPr lang="en-US" dirty="0" smtClean="0"/>
              <a:t>payable</a:t>
            </a:r>
            <a:endParaRPr lang="en-US" b="1" dirty="0"/>
          </a:p>
        </p:txBody>
      </p:sp>
      <p:sp>
        <p:nvSpPr>
          <p:cNvPr id="6" name="Rectangle 5"/>
          <p:cNvSpPr/>
          <p:nvPr/>
        </p:nvSpPr>
        <p:spPr>
          <a:xfrm rot="1827560">
            <a:off x="4336149" y="1728529"/>
            <a:ext cx="946093" cy="369332"/>
          </a:xfrm>
          <a:prstGeom prst="rect">
            <a:avLst/>
          </a:prstGeom>
        </p:spPr>
        <p:txBody>
          <a:bodyPr wrap="none">
            <a:spAutoFit/>
          </a:bodyPr>
          <a:lstStyle/>
          <a:p>
            <a:r>
              <a:rPr lang="en-US" dirty="0"/>
              <a:t>accruals</a:t>
            </a:r>
            <a:endParaRPr lang="en-US" b="1" dirty="0"/>
          </a:p>
        </p:txBody>
      </p:sp>
      <p:sp>
        <p:nvSpPr>
          <p:cNvPr id="13" name="Rectangle 12"/>
          <p:cNvSpPr/>
          <p:nvPr/>
        </p:nvSpPr>
        <p:spPr>
          <a:xfrm rot="19843566">
            <a:off x="2917626" y="4159295"/>
            <a:ext cx="755720" cy="369332"/>
          </a:xfrm>
          <a:prstGeom prst="rect">
            <a:avLst/>
          </a:prstGeom>
        </p:spPr>
        <p:txBody>
          <a:bodyPr wrap="none">
            <a:spAutoFit/>
          </a:bodyPr>
          <a:lstStyle/>
          <a:p>
            <a:r>
              <a:rPr lang="en-US" dirty="0"/>
              <a:t>assets</a:t>
            </a:r>
            <a:endParaRPr lang="en-US" b="1" dirty="0"/>
          </a:p>
        </p:txBody>
      </p:sp>
      <p:sp>
        <p:nvSpPr>
          <p:cNvPr id="14" name="Rectangle 13"/>
          <p:cNvSpPr/>
          <p:nvPr/>
        </p:nvSpPr>
        <p:spPr>
          <a:xfrm rot="435811">
            <a:off x="2903474" y="3334503"/>
            <a:ext cx="1539589" cy="369332"/>
          </a:xfrm>
          <a:prstGeom prst="rect">
            <a:avLst/>
          </a:prstGeom>
        </p:spPr>
        <p:txBody>
          <a:bodyPr wrap="none">
            <a:spAutoFit/>
          </a:bodyPr>
          <a:lstStyle/>
          <a:p>
            <a:r>
              <a:rPr lang="en-US" dirty="0"/>
              <a:t>balance </a:t>
            </a:r>
            <a:r>
              <a:rPr lang="en-US" dirty="0" smtClean="0"/>
              <a:t>sheet</a:t>
            </a:r>
            <a:endParaRPr lang="en-US" b="1" dirty="0"/>
          </a:p>
        </p:txBody>
      </p:sp>
      <p:sp>
        <p:nvSpPr>
          <p:cNvPr id="21" name="Rectangle 20"/>
          <p:cNvSpPr/>
          <p:nvPr/>
        </p:nvSpPr>
        <p:spPr>
          <a:xfrm rot="21081519">
            <a:off x="2306750" y="1094277"/>
            <a:ext cx="1857368" cy="369332"/>
          </a:xfrm>
          <a:prstGeom prst="rect">
            <a:avLst/>
          </a:prstGeom>
        </p:spPr>
        <p:txBody>
          <a:bodyPr wrap="none">
            <a:spAutoFit/>
          </a:bodyPr>
          <a:lstStyle/>
          <a:p>
            <a:r>
              <a:rPr lang="en-US" dirty="0"/>
              <a:t>chart of </a:t>
            </a:r>
            <a:r>
              <a:rPr lang="en-US" dirty="0" smtClean="0"/>
              <a:t>accounts</a:t>
            </a:r>
            <a:endParaRPr lang="en-US" b="1" dirty="0"/>
          </a:p>
        </p:txBody>
      </p:sp>
      <p:sp>
        <p:nvSpPr>
          <p:cNvPr id="24" name="Rectangle 23"/>
          <p:cNvSpPr/>
          <p:nvPr/>
        </p:nvSpPr>
        <p:spPr>
          <a:xfrm rot="435811">
            <a:off x="2810556" y="344623"/>
            <a:ext cx="726674" cy="369332"/>
          </a:xfrm>
          <a:prstGeom prst="rect">
            <a:avLst/>
          </a:prstGeom>
        </p:spPr>
        <p:txBody>
          <a:bodyPr wrap="none">
            <a:spAutoFit/>
          </a:bodyPr>
          <a:lstStyle/>
          <a:p>
            <a:r>
              <a:rPr lang="en-US" dirty="0" smtClean="0"/>
              <a:t>credit</a:t>
            </a:r>
            <a:endParaRPr lang="en-US" b="1" dirty="0"/>
          </a:p>
        </p:txBody>
      </p:sp>
      <p:sp>
        <p:nvSpPr>
          <p:cNvPr id="26" name="Rectangle 25"/>
          <p:cNvSpPr/>
          <p:nvPr/>
        </p:nvSpPr>
        <p:spPr>
          <a:xfrm rot="435811">
            <a:off x="3967143" y="4083868"/>
            <a:ext cx="845552" cy="369332"/>
          </a:xfrm>
          <a:prstGeom prst="rect">
            <a:avLst/>
          </a:prstGeom>
        </p:spPr>
        <p:txBody>
          <a:bodyPr wrap="none">
            <a:spAutoFit/>
          </a:bodyPr>
          <a:lstStyle/>
          <a:p>
            <a:r>
              <a:rPr lang="en-US" dirty="0" smtClean="0"/>
              <a:t>invoice</a:t>
            </a:r>
            <a:endParaRPr lang="en-US" b="1" dirty="0"/>
          </a:p>
        </p:txBody>
      </p:sp>
      <p:sp>
        <p:nvSpPr>
          <p:cNvPr id="33" name="Rectangle 32"/>
          <p:cNvSpPr/>
          <p:nvPr/>
        </p:nvSpPr>
        <p:spPr>
          <a:xfrm rot="435811">
            <a:off x="2717173" y="4767309"/>
            <a:ext cx="673582" cy="369332"/>
          </a:xfrm>
          <a:prstGeom prst="rect">
            <a:avLst/>
          </a:prstGeom>
        </p:spPr>
        <p:txBody>
          <a:bodyPr wrap="none">
            <a:spAutoFit/>
          </a:bodyPr>
          <a:lstStyle/>
          <a:p>
            <a:r>
              <a:rPr lang="en-US" dirty="0" smtClean="0"/>
              <a:t>debit</a:t>
            </a:r>
            <a:endParaRPr lang="en-US" b="1" dirty="0"/>
          </a:p>
        </p:txBody>
      </p:sp>
      <p:sp>
        <p:nvSpPr>
          <p:cNvPr id="38" name="Rectangle 37"/>
          <p:cNvSpPr/>
          <p:nvPr/>
        </p:nvSpPr>
        <p:spPr>
          <a:xfrm rot="250513">
            <a:off x="1320276" y="1415921"/>
            <a:ext cx="2128211" cy="369332"/>
          </a:xfrm>
          <a:prstGeom prst="rect">
            <a:avLst/>
          </a:prstGeom>
        </p:spPr>
        <p:txBody>
          <a:bodyPr wrap="none">
            <a:spAutoFit/>
          </a:bodyPr>
          <a:lstStyle/>
          <a:p>
            <a:r>
              <a:rPr lang="en-US" dirty="0"/>
              <a:t>financial </a:t>
            </a:r>
            <a:r>
              <a:rPr lang="en-US" dirty="0" smtClean="0"/>
              <a:t>statements</a:t>
            </a:r>
            <a:endParaRPr lang="en-US" b="1" dirty="0"/>
          </a:p>
        </p:txBody>
      </p:sp>
      <p:sp>
        <p:nvSpPr>
          <p:cNvPr id="39" name="Rectangle 38"/>
          <p:cNvSpPr/>
          <p:nvPr/>
        </p:nvSpPr>
        <p:spPr>
          <a:xfrm rot="18895994">
            <a:off x="3817985" y="966875"/>
            <a:ext cx="1398781" cy="369332"/>
          </a:xfrm>
          <a:prstGeom prst="rect">
            <a:avLst/>
          </a:prstGeom>
        </p:spPr>
        <p:txBody>
          <a:bodyPr wrap="none">
            <a:spAutoFit/>
          </a:bodyPr>
          <a:lstStyle/>
          <a:p>
            <a:r>
              <a:rPr lang="en-US" dirty="0"/>
              <a:t>journal entry</a:t>
            </a:r>
            <a:endParaRPr lang="en-US" b="1" dirty="0"/>
          </a:p>
        </p:txBody>
      </p:sp>
      <p:sp>
        <p:nvSpPr>
          <p:cNvPr id="41" name="Rectangle 40"/>
          <p:cNvSpPr/>
          <p:nvPr/>
        </p:nvSpPr>
        <p:spPr>
          <a:xfrm rot="250513">
            <a:off x="7217031" y="50340"/>
            <a:ext cx="1938736" cy="369332"/>
          </a:xfrm>
          <a:prstGeom prst="rect">
            <a:avLst/>
          </a:prstGeom>
        </p:spPr>
        <p:txBody>
          <a:bodyPr wrap="none">
            <a:spAutoFit/>
          </a:bodyPr>
          <a:lstStyle/>
          <a:p>
            <a:r>
              <a:rPr lang="en-US" dirty="0"/>
              <a:t>income statement </a:t>
            </a:r>
            <a:endParaRPr lang="en-US" b="1" dirty="0"/>
          </a:p>
        </p:txBody>
      </p:sp>
      <p:sp>
        <p:nvSpPr>
          <p:cNvPr id="47" name="Rectangle 46"/>
          <p:cNvSpPr/>
          <p:nvPr/>
        </p:nvSpPr>
        <p:spPr>
          <a:xfrm rot="250513">
            <a:off x="8317182" y="1474494"/>
            <a:ext cx="777457" cy="369332"/>
          </a:xfrm>
          <a:prstGeom prst="rect">
            <a:avLst/>
          </a:prstGeom>
        </p:spPr>
        <p:txBody>
          <a:bodyPr wrap="none">
            <a:spAutoFit/>
          </a:bodyPr>
          <a:lstStyle/>
          <a:p>
            <a:r>
              <a:rPr lang="en-US" dirty="0" smtClean="0"/>
              <a:t>ledger</a:t>
            </a:r>
            <a:endParaRPr lang="en-US" b="1" dirty="0"/>
          </a:p>
        </p:txBody>
      </p:sp>
      <p:sp>
        <p:nvSpPr>
          <p:cNvPr id="49" name="Rectangle 48"/>
          <p:cNvSpPr/>
          <p:nvPr/>
        </p:nvSpPr>
        <p:spPr>
          <a:xfrm rot="250513">
            <a:off x="5399737" y="310081"/>
            <a:ext cx="876202" cy="369332"/>
          </a:xfrm>
          <a:prstGeom prst="rect">
            <a:avLst/>
          </a:prstGeom>
        </p:spPr>
        <p:txBody>
          <a:bodyPr wrap="none">
            <a:spAutoFit/>
          </a:bodyPr>
          <a:lstStyle/>
          <a:p>
            <a:r>
              <a:rPr lang="en-US" dirty="0" smtClean="0"/>
              <a:t>posting</a:t>
            </a:r>
            <a:endParaRPr lang="en-US" b="1" dirty="0"/>
          </a:p>
        </p:txBody>
      </p:sp>
      <p:sp>
        <p:nvSpPr>
          <p:cNvPr id="51" name="Rectangle 50"/>
          <p:cNvSpPr/>
          <p:nvPr/>
        </p:nvSpPr>
        <p:spPr>
          <a:xfrm rot="183928">
            <a:off x="2341138" y="3612883"/>
            <a:ext cx="2512547" cy="369332"/>
          </a:xfrm>
          <a:prstGeom prst="rect">
            <a:avLst/>
          </a:prstGeom>
        </p:spPr>
        <p:txBody>
          <a:bodyPr wrap="none">
            <a:spAutoFit/>
          </a:bodyPr>
          <a:lstStyle/>
          <a:p>
            <a:r>
              <a:rPr lang="en-US" dirty="0" smtClean="0"/>
              <a:t>Double-entry accounting</a:t>
            </a:r>
            <a:endParaRPr lang="en-US" b="1" dirty="0"/>
          </a:p>
        </p:txBody>
      </p:sp>
    </p:spTree>
    <p:extLst>
      <p:ext uri="{BB962C8B-B14F-4D97-AF65-F5344CB8AC3E}">
        <p14:creationId xmlns:p14="http://schemas.microsoft.com/office/powerpoint/2010/main" val="2830561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accounting?</a:t>
            </a:r>
            <a:endParaRPr lang="en-US" dirty="0"/>
          </a:p>
        </p:txBody>
      </p:sp>
      <p:sp>
        <p:nvSpPr>
          <p:cNvPr id="3" name="Content Placeholder 2"/>
          <p:cNvSpPr>
            <a:spLocks noGrp="1"/>
          </p:cNvSpPr>
          <p:nvPr>
            <p:ph idx="1"/>
          </p:nvPr>
        </p:nvSpPr>
        <p:spPr>
          <a:xfrm>
            <a:off x="3248166" y="1200151"/>
            <a:ext cx="5707575" cy="3428999"/>
          </a:xfrm>
        </p:spPr>
        <p:txBody>
          <a:bodyPr/>
          <a:lstStyle/>
          <a:p>
            <a:r>
              <a:rPr lang="en-US" i="1" dirty="0" smtClean="0"/>
              <a:t>It is the </a:t>
            </a:r>
            <a:r>
              <a:rPr lang="en-US" i="1" dirty="0"/>
              <a:t>process of identifying, measuring and communicating economic information to permit informed judgment and decision by users of the information.</a:t>
            </a: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9925" y="1485900"/>
            <a:ext cx="2857500" cy="2857500"/>
          </a:xfrm>
          <a:prstGeom prst="rect">
            <a:avLst/>
          </a:prstGeom>
        </p:spPr>
      </p:pic>
      <p:sp>
        <p:nvSpPr>
          <p:cNvPr id="7" name="TextBox 6"/>
          <p:cNvSpPr txBox="1"/>
          <p:nvPr/>
        </p:nvSpPr>
        <p:spPr>
          <a:xfrm rot="20058406">
            <a:off x="1476332" y="3562066"/>
            <a:ext cx="1119117" cy="307777"/>
          </a:xfrm>
          <a:prstGeom prst="rect">
            <a:avLst/>
          </a:prstGeom>
          <a:noFill/>
        </p:spPr>
        <p:txBody>
          <a:bodyPr wrap="square" rtlCol="0">
            <a:spAutoFit/>
          </a:bodyPr>
          <a:lstStyle/>
          <a:p>
            <a:r>
              <a:rPr lang="en-US" sz="1400" b="1" u="sng" dirty="0" err="1" smtClean="0"/>
              <a:t>J.McCabe</a:t>
            </a:r>
            <a:endParaRPr lang="en-US" sz="1400" b="1" u="sng" dirty="0"/>
          </a:p>
        </p:txBody>
      </p:sp>
      <p:sp>
        <p:nvSpPr>
          <p:cNvPr id="8" name="Rectangle 7"/>
          <p:cNvSpPr/>
          <p:nvPr/>
        </p:nvSpPr>
        <p:spPr>
          <a:xfrm>
            <a:off x="3371584" y="4629150"/>
            <a:ext cx="3953262" cy="369332"/>
          </a:xfrm>
          <a:prstGeom prst="rect">
            <a:avLst/>
          </a:prstGeom>
        </p:spPr>
        <p:txBody>
          <a:bodyPr wrap="none">
            <a:spAutoFit/>
          </a:bodyPr>
          <a:lstStyle/>
          <a:p>
            <a:r>
              <a:rPr lang="en-US" dirty="0"/>
              <a:t>American Accounting Association (AAA).</a:t>
            </a:r>
          </a:p>
        </p:txBody>
      </p:sp>
    </p:spTree>
    <p:extLst>
      <p:ext uri="{BB962C8B-B14F-4D97-AF65-F5344CB8AC3E}">
        <p14:creationId xmlns:p14="http://schemas.microsoft.com/office/powerpoint/2010/main" val="13341611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Information provided…</a:t>
            </a:r>
            <a:endParaRPr lang="en-US" dirty="0"/>
          </a:p>
        </p:txBody>
      </p:sp>
      <p:sp>
        <p:nvSpPr>
          <p:cNvPr id="3" name="Content Placeholder 2"/>
          <p:cNvSpPr>
            <a:spLocks noGrp="1"/>
          </p:cNvSpPr>
          <p:nvPr>
            <p:ph idx="1"/>
          </p:nvPr>
        </p:nvSpPr>
        <p:spPr/>
        <p:txBody>
          <a:bodyPr/>
          <a:lstStyle/>
          <a:p>
            <a:pPr marL="457200" indent="-457200">
              <a:buFont typeface="Arial" panose="020B0604020202020204" pitchFamily="34" charset="0"/>
              <a:buChar char="•"/>
            </a:pPr>
            <a:r>
              <a:rPr lang="en-US" dirty="0"/>
              <a:t>Results of </a:t>
            </a:r>
            <a:r>
              <a:rPr lang="en-US" dirty="0" smtClean="0"/>
              <a:t>operations</a:t>
            </a:r>
          </a:p>
          <a:p>
            <a:pPr marL="457200" indent="-457200">
              <a:buFont typeface="Arial" panose="020B0604020202020204" pitchFamily="34" charset="0"/>
              <a:buChar char="•"/>
            </a:pPr>
            <a:r>
              <a:rPr lang="en-US" dirty="0"/>
              <a:t>Financial </a:t>
            </a:r>
            <a:r>
              <a:rPr lang="en-US" dirty="0" smtClean="0"/>
              <a:t>position</a:t>
            </a:r>
          </a:p>
          <a:p>
            <a:pPr marL="457200" indent="-457200">
              <a:buFont typeface="Arial" panose="020B0604020202020204" pitchFamily="34" charset="0"/>
              <a:buChar char="•"/>
            </a:pPr>
            <a:r>
              <a:rPr lang="en-US" dirty="0"/>
              <a:t>Solvency and </a:t>
            </a:r>
            <a:r>
              <a:rPr lang="en-US" dirty="0" smtClean="0"/>
              <a:t>liquidity</a:t>
            </a:r>
          </a:p>
          <a:p>
            <a:pPr marL="457200" indent="-457200">
              <a:buFont typeface="Arial" panose="020B0604020202020204" pitchFamily="34" charset="0"/>
              <a:buChar char="•"/>
            </a:pPr>
            <a:r>
              <a:rPr lang="en-US" dirty="0"/>
              <a:t>Cash </a:t>
            </a:r>
            <a:r>
              <a:rPr lang="en-US" dirty="0" smtClean="0"/>
              <a:t>flows</a:t>
            </a:r>
          </a:p>
          <a:p>
            <a:pPr marL="457200" indent="-457200">
              <a:buFont typeface="Arial" panose="020B0604020202020204" pitchFamily="34" charset="0"/>
              <a:buChar char="•"/>
            </a:pPr>
            <a:r>
              <a:rPr lang="en-US" dirty="0"/>
              <a:t>Other information</a:t>
            </a:r>
          </a:p>
        </p:txBody>
      </p:sp>
    </p:spTree>
    <p:extLst>
      <p:ext uri="{BB962C8B-B14F-4D97-AF65-F5344CB8AC3E}">
        <p14:creationId xmlns:p14="http://schemas.microsoft.com/office/powerpoint/2010/main" val="3066631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uses this information?</a:t>
            </a:r>
            <a:endParaRPr lang="en-US" dirty="0"/>
          </a:p>
        </p:txBody>
      </p:sp>
      <p:sp>
        <p:nvSpPr>
          <p:cNvPr id="3" name="Content Placeholder 2"/>
          <p:cNvSpPr>
            <a:spLocks noGrp="1"/>
          </p:cNvSpPr>
          <p:nvPr>
            <p:ph idx="1"/>
          </p:nvPr>
        </p:nvSpPr>
        <p:spPr/>
        <p:txBody>
          <a:bodyPr/>
          <a:lstStyle/>
          <a:p>
            <a:pPr marL="457200" indent="-457200">
              <a:buFont typeface="Arial" panose="020B0604020202020204" pitchFamily="34" charset="0"/>
              <a:buChar char="•"/>
            </a:pPr>
            <a:r>
              <a:rPr lang="en-US" dirty="0"/>
              <a:t>Owners and </a:t>
            </a:r>
            <a:r>
              <a:rPr lang="en-US" dirty="0" smtClean="0"/>
              <a:t>investors</a:t>
            </a:r>
          </a:p>
          <a:p>
            <a:pPr marL="457200" indent="-457200">
              <a:buFont typeface="Arial" panose="020B0604020202020204" pitchFamily="34" charset="0"/>
              <a:buChar char="•"/>
            </a:pPr>
            <a:r>
              <a:rPr lang="en-US" dirty="0" smtClean="0"/>
              <a:t>Management</a:t>
            </a:r>
          </a:p>
          <a:p>
            <a:pPr marL="457200" indent="-457200">
              <a:buFont typeface="Arial" panose="020B0604020202020204" pitchFamily="34" charset="0"/>
              <a:buChar char="•"/>
            </a:pPr>
            <a:r>
              <a:rPr lang="en-US" dirty="0" smtClean="0"/>
              <a:t>Lenders</a:t>
            </a:r>
          </a:p>
          <a:p>
            <a:pPr marL="457200" indent="-457200">
              <a:buFont typeface="Arial" panose="020B0604020202020204" pitchFamily="34" charset="0"/>
              <a:buChar char="•"/>
            </a:pPr>
            <a:r>
              <a:rPr lang="en-US" dirty="0" smtClean="0"/>
              <a:t>Trade creditors or suppliers</a:t>
            </a:r>
          </a:p>
          <a:p>
            <a:pPr marL="457200" indent="-457200">
              <a:buFont typeface="Arial" panose="020B0604020202020204" pitchFamily="34" charset="0"/>
              <a:buChar char="•"/>
            </a:pPr>
            <a:r>
              <a:rPr lang="en-US" dirty="0" smtClean="0"/>
              <a:t>Government</a:t>
            </a:r>
          </a:p>
          <a:p>
            <a:pPr marL="457200" indent="-457200">
              <a:buFont typeface="Arial" panose="020B0604020202020204" pitchFamily="34" charset="0"/>
              <a:buChar char="•"/>
            </a:pPr>
            <a:r>
              <a:rPr lang="en-US" dirty="0" smtClean="0"/>
              <a:t>Employees</a:t>
            </a:r>
          </a:p>
          <a:p>
            <a:pPr marL="457200" indent="-457200">
              <a:buFont typeface="Arial" panose="020B0604020202020204" pitchFamily="34" charset="0"/>
              <a:buChar char="•"/>
            </a:pPr>
            <a:r>
              <a:rPr lang="en-US" dirty="0" smtClean="0"/>
              <a:t>Customers</a:t>
            </a:r>
          </a:p>
          <a:p>
            <a:pPr marL="457200" indent="-457200">
              <a:buFont typeface="Arial" panose="020B0604020202020204" pitchFamily="34" charset="0"/>
              <a:buChar char="•"/>
            </a:pPr>
            <a:r>
              <a:rPr lang="en-US" dirty="0" smtClean="0"/>
              <a:t>General public</a:t>
            </a:r>
          </a:p>
          <a:p>
            <a:endParaRPr lang="en-US" dirty="0"/>
          </a:p>
          <a:p>
            <a:endParaRPr lang="en-US" dirty="0"/>
          </a:p>
          <a:p>
            <a:endParaRPr lang="en-US" dirty="0"/>
          </a:p>
        </p:txBody>
      </p:sp>
    </p:spTree>
    <p:extLst>
      <p:ext uri="{BB962C8B-B14F-4D97-AF65-F5344CB8AC3E}">
        <p14:creationId xmlns:p14="http://schemas.microsoft.com/office/powerpoint/2010/main" val="25443409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do we care?</a:t>
            </a:r>
            <a:endParaRPr lang="en-US" dirty="0"/>
          </a:p>
        </p:txBody>
      </p:sp>
      <p:sp>
        <p:nvSpPr>
          <p:cNvPr id="3" name="Content Placeholder 2"/>
          <p:cNvSpPr>
            <a:spLocks noGrp="1"/>
          </p:cNvSpPr>
          <p:nvPr>
            <p:ph idx="1"/>
          </p:nvPr>
        </p:nvSpPr>
        <p:spPr/>
        <p:txBody>
          <a:bodyPr/>
          <a:lstStyle/>
          <a:p>
            <a:endParaRPr lang="en-US" sz="2400" dirty="0" smtClean="0"/>
          </a:p>
          <a:p>
            <a:endParaRPr lang="en-US" sz="2400" dirty="0"/>
          </a:p>
          <a:p>
            <a:endParaRPr lang="en-US" sz="2400" dirty="0" smtClean="0"/>
          </a:p>
          <a:p>
            <a:pPr algn="ctr"/>
            <a:r>
              <a:rPr lang="en-US" sz="4000" dirty="0" smtClean="0"/>
              <a:t>Because our customers care!</a:t>
            </a:r>
          </a:p>
          <a:p>
            <a:endParaRPr lang="en-US" sz="2400" dirty="0" smtClean="0"/>
          </a:p>
          <a:p>
            <a:pPr marL="257175" indent="-257175">
              <a:buFont typeface="Arial" panose="020B0604020202020204" pitchFamily="34" charset="0"/>
              <a:buChar char="•"/>
            </a:pPr>
            <a:endParaRPr lang="en-US" sz="2400" dirty="0">
              <a:solidFill>
                <a:schemeClr val="tx1"/>
              </a:solidFill>
            </a:endParaRPr>
          </a:p>
          <a:p>
            <a:endParaRPr lang="en-US" dirty="0"/>
          </a:p>
        </p:txBody>
      </p:sp>
    </p:spTree>
    <p:extLst>
      <p:ext uri="{BB962C8B-B14F-4D97-AF65-F5344CB8AC3E}">
        <p14:creationId xmlns:p14="http://schemas.microsoft.com/office/powerpoint/2010/main" val="2302114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Allegro Commodity Management - Presentation Template">
  <a:themeElements>
    <a:clrScheme name="Custom 4">
      <a:dk1>
        <a:srgbClr val="081F37"/>
      </a:dk1>
      <a:lt1>
        <a:sysClr val="window" lastClr="FFFFFF"/>
      </a:lt1>
      <a:dk2>
        <a:srgbClr val="0C68AD"/>
      </a:dk2>
      <a:lt2>
        <a:srgbClr val="C7C9C9"/>
      </a:lt2>
      <a:accent1>
        <a:srgbClr val="61A2BC"/>
      </a:accent1>
      <a:accent2>
        <a:srgbClr val="66B434"/>
      </a:accent2>
      <a:accent3>
        <a:srgbClr val="00A49A"/>
      </a:accent3>
      <a:accent4>
        <a:srgbClr val="C73D47"/>
      </a:accent4>
      <a:accent5>
        <a:srgbClr val="DD682D"/>
      </a:accent5>
      <a:accent6>
        <a:srgbClr val="272F37"/>
      </a:accent6>
      <a:hlink>
        <a:srgbClr val="3584A5"/>
      </a:hlink>
      <a:folHlink>
        <a:srgbClr val="6A737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36619</TotalTime>
  <Words>3897</Words>
  <Application>Microsoft Office PowerPoint</Application>
  <PresentationFormat>On-screen Show (16:9)</PresentationFormat>
  <Paragraphs>529</Paragraphs>
  <Slides>43</Slides>
  <Notes>35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43</vt:i4>
      </vt:variant>
    </vt:vector>
  </HeadingPairs>
  <TitlesOfParts>
    <vt:vector size="49" baseType="lpstr">
      <vt:lpstr>Arial</vt:lpstr>
      <vt:lpstr>Brush Script MT</vt:lpstr>
      <vt:lpstr>Calibri</vt:lpstr>
      <vt:lpstr>Lucida Grande</vt:lpstr>
      <vt:lpstr>Wingdings</vt:lpstr>
      <vt:lpstr>Allegro Commodity Management - Presentation Template</vt:lpstr>
      <vt:lpstr>Accounting 101</vt:lpstr>
      <vt:lpstr>Why are you here?</vt:lpstr>
      <vt:lpstr>My checkbook register in college</vt:lpstr>
      <vt:lpstr>PowerPoint Presentation</vt:lpstr>
      <vt:lpstr>PowerPoint Presentation</vt:lpstr>
      <vt:lpstr>What is accounting?</vt:lpstr>
      <vt:lpstr>Information provided…</vt:lpstr>
      <vt:lpstr>Who uses this information?</vt:lpstr>
      <vt:lpstr>Why do we care?</vt:lpstr>
      <vt:lpstr>Its simple…?  </vt:lpstr>
      <vt:lpstr>And just as importantly…</vt:lpstr>
      <vt:lpstr>PowerPoint Presentation</vt:lpstr>
      <vt:lpstr>PowerPoint Presentation</vt:lpstr>
      <vt:lpstr>PowerPoint Presentation</vt:lpstr>
      <vt:lpstr>As a result…legislation!</vt:lpstr>
      <vt:lpstr>So who sets the rules?</vt:lpstr>
      <vt:lpstr>GAAP vs. IAS</vt:lpstr>
      <vt:lpstr>Assets, Liabilities and Capital</vt:lpstr>
      <vt:lpstr>Basic Accounting Equation</vt:lpstr>
      <vt:lpstr>General Ledger</vt:lpstr>
      <vt:lpstr>An Account</vt:lpstr>
      <vt:lpstr>Account types</vt:lpstr>
      <vt:lpstr>Chart of Accounts</vt:lpstr>
      <vt:lpstr>Single Entry Accounting</vt:lpstr>
      <vt:lpstr>Double Entry Accounting</vt:lpstr>
      <vt:lpstr>Double Entry Accounting</vt:lpstr>
      <vt:lpstr>Debits vs. Credits</vt:lpstr>
      <vt:lpstr>Double-entry bookkeeping</vt:lpstr>
      <vt:lpstr>Balances – positive and negative direction</vt:lpstr>
      <vt:lpstr>Balancing the Books</vt:lpstr>
      <vt:lpstr>Cash vs. Accrual Accounting Methods</vt:lpstr>
      <vt:lpstr>Cash-basis accounting</vt:lpstr>
      <vt:lpstr>Accrual-based accounting</vt:lpstr>
      <vt:lpstr>Accrual-based Example</vt:lpstr>
      <vt:lpstr>This month, I sell 100 bbls of crude oil to Big Oil Co. for $50 / bbl. </vt:lpstr>
      <vt:lpstr>This month, I sell 100 bbls of crude oil to Big Oil Co. for $50 / bbl. </vt:lpstr>
      <vt:lpstr>This month, I sell 100 bbls of crude oil to Big Oil Co. for $50 / bbl. </vt:lpstr>
      <vt:lpstr>Account Reconciliation</vt:lpstr>
      <vt:lpstr>The Accounting Close</vt:lpstr>
      <vt:lpstr>Accounting Periods</vt:lpstr>
      <vt:lpstr>The Result of the Close…</vt:lpstr>
      <vt:lpstr>The Result of the Close…</vt:lpstr>
      <vt:lpstr>Summary</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Ronald</dc:creator>
  <cp:lastModifiedBy>Dianne Thomason</cp:lastModifiedBy>
  <cp:revision>775</cp:revision>
  <cp:lastPrinted>2016-10-12T19:48:38Z</cp:lastPrinted>
  <dcterms:created xsi:type="dcterms:W3CDTF">2016-02-23T21:50:25Z</dcterms:created>
  <dcterms:modified xsi:type="dcterms:W3CDTF">2017-07-14T18:04:21Z</dcterms:modified>
</cp:coreProperties>
</file>