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2"/>
  </p:notesMasterIdLst>
  <p:handoutMasterIdLst>
    <p:handoutMasterId r:id="rId113"/>
  </p:handoutMasterIdLst>
  <p:sldIdLst>
    <p:sldId id="326" r:id="rId2"/>
    <p:sldId id="327" r:id="rId3"/>
    <p:sldId id="434" r:id="rId4"/>
    <p:sldId id="446" r:id="rId5"/>
    <p:sldId id="439" r:id="rId6"/>
    <p:sldId id="436" r:id="rId7"/>
    <p:sldId id="437" r:id="rId8"/>
    <p:sldId id="438" r:id="rId9"/>
    <p:sldId id="441" r:id="rId10"/>
    <p:sldId id="424" r:id="rId11"/>
    <p:sldId id="395" r:id="rId12"/>
    <p:sldId id="429" r:id="rId13"/>
    <p:sldId id="474" r:id="rId14"/>
    <p:sldId id="454" r:id="rId15"/>
    <p:sldId id="455" r:id="rId16"/>
    <p:sldId id="456" r:id="rId17"/>
    <p:sldId id="453" r:id="rId18"/>
    <p:sldId id="396" r:id="rId19"/>
    <p:sldId id="413" r:id="rId20"/>
    <p:sldId id="329" r:id="rId21"/>
    <p:sldId id="425" r:id="rId22"/>
    <p:sldId id="450" r:id="rId23"/>
    <p:sldId id="398" r:id="rId24"/>
    <p:sldId id="430" r:id="rId25"/>
    <p:sldId id="400" r:id="rId26"/>
    <p:sldId id="475" r:id="rId27"/>
    <p:sldId id="477" r:id="rId28"/>
    <p:sldId id="478" r:id="rId29"/>
    <p:sldId id="432" r:id="rId30"/>
    <p:sldId id="476" r:id="rId31"/>
    <p:sldId id="460" r:id="rId32"/>
    <p:sldId id="479" r:id="rId33"/>
    <p:sldId id="433" r:id="rId34"/>
    <p:sldId id="480" r:id="rId35"/>
    <p:sldId id="459" r:id="rId36"/>
    <p:sldId id="481" r:id="rId37"/>
    <p:sldId id="482" r:id="rId38"/>
    <p:sldId id="484" r:id="rId39"/>
    <p:sldId id="458" r:id="rId40"/>
    <p:sldId id="457" r:id="rId41"/>
    <p:sldId id="483" r:id="rId42"/>
    <p:sldId id="462" r:id="rId43"/>
    <p:sldId id="465" r:id="rId44"/>
    <p:sldId id="466" r:id="rId45"/>
    <p:sldId id="467" r:id="rId46"/>
    <p:sldId id="469" r:id="rId47"/>
    <p:sldId id="468" r:id="rId48"/>
    <p:sldId id="463" r:id="rId49"/>
    <p:sldId id="470" r:id="rId50"/>
    <p:sldId id="471" r:id="rId51"/>
    <p:sldId id="472" r:id="rId52"/>
    <p:sldId id="473" r:id="rId53"/>
    <p:sldId id="461" r:id="rId54"/>
    <p:sldId id="487" r:id="rId55"/>
    <p:sldId id="488" r:id="rId56"/>
    <p:sldId id="489" r:id="rId57"/>
    <p:sldId id="490" r:id="rId58"/>
    <p:sldId id="491" r:id="rId59"/>
    <p:sldId id="524" r:id="rId60"/>
    <p:sldId id="499" r:id="rId61"/>
    <p:sldId id="519" r:id="rId62"/>
    <p:sldId id="500" r:id="rId63"/>
    <p:sldId id="518" r:id="rId64"/>
    <p:sldId id="501" r:id="rId65"/>
    <p:sldId id="502" r:id="rId66"/>
    <p:sldId id="503" r:id="rId67"/>
    <p:sldId id="504" r:id="rId68"/>
    <p:sldId id="505" r:id="rId69"/>
    <p:sldId id="506" r:id="rId70"/>
    <p:sldId id="520" r:id="rId71"/>
    <p:sldId id="507" r:id="rId72"/>
    <p:sldId id="508" r:id="rId73"/>
    <p:sldId id="509" r:id="rId74"/>
    <p:sldId id="510" r:id="rId75"/>
    <p:sldId id="511" r:id="rId76"/>
    <p:sldId id="512" r:id="rId77"/>
    <p:sldId id="552" r:id="rId78"/>
    <p:sldId id="550" r:id="rId79"/>
    <p:sldId id="551" r:id="rId80"/>
    <p:sldId id="534" r:id="rId81"/>
    <p:sldId id="535" r:id="rId82"/>
    <p:sldId id="536" r:id="rId83"/>
    <p:sldId id="537" r:id="rId84"/>
    <p:sldId id="538" r:id="rId85"/>
    <p:sldId id="539" r:id="rId86"/>
    <p:sldId id="540" r:id="rId87"/>
    <p:sldId id="541" r:id="rId88"/>
    <p:sldId id="542" r:id="rId89"/>
    <p:sldId id="513" r:id="rId90"/>
    <p:sldId id="514" r:id="rId91"/>
    <p:sldId id="515" r:id="rId92"/>
    <p:sldId id="521" r:id="rId93"/>
    <p:sldId id="522" r:id="rId94"/>
    <p:sldId id="526" r:id="rId95"/>
    <p:sldId id="528" r:id="rId96"/>
    <p:sldId id="530" r:id="rId97"/>
    <p:sldId id="531" r:id="rId98"/>
    <p:sldId id="532" r:id="rId99"/>
    <p:sldId id="529" r:id="rId100"/>
    <p:sldId id="527" r:id="rId101"/>
    <p:sldId id="533" r:id="rId102"/>
    <p:sldId id="543" r:id="rId103"/>
    <p:sldId id="516" r:id="rId104"/>
    <p:sldId id="545" r:id="rId105"/>
    <p:sldId id="546" r:id="rId106"/>
    <p:sldId id="547" r:id="rId107"/>
    <p:sldId id="548" r:id="rId108"/>
    <p:sldId id="549" r:id="rId109"/>
    <p:sldId id="544" r:id="rId110"/>
    <p:sldId id="517" r:id="rId111"/>
  </p:sldIdLst>
  <p:sldSz cx="9144000" cy="6858000" type="screen4x3"/>
  <p:notesSz cx="7010400" cy="9296400"/>
  <p:custDataLst>
    <p:tags r:id="rId1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468D"/>
    <a:srgbClr val="00254A"/>
    <a:srgbClr val="002758"/>
    <a:srgbClr val="003D81"/>
    <a:srgbClr val="004A9B"/>
    <a:srgbClr val="2A2F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45" autoAdjust="0"/>
    <p:restoredTop sz="88326" autoAdjust="0"/>
  </p:normalViewPr>
  <p:slideViewPr>
    <p:cSldViewPr snapToGrid="0">
      <p:cViewPr varScale="1">
        <p:scale>
          <a:sx n="65" d="100"/>
          <a:sy n="65" d="100"/>
        </p:scale>
        <p:origin x="-234" y="-96"/>
      </p:cViewPr>
      <p:guideLst>
        <p:guide orient="horz" pos="3744"/>
        <p:guide orient="horz" pos="1152"/>
        <p:guide orient="horz" pos="650"/>
        <p:guide orient="horz" pos="1320"/>
        <p:guide pos="288"/>
        <p:guide pos="2850"/>
        <p:guide pos="5474"/>
        <p:guide pos="4606"/>
        <p:guide pos="4678"/>
        <p:guide pos="3802"/>
        <p:guide pos="3730"/>
        <p:guide pos="2922"/>
        <p:guide pos="2066"/>
        <p:guide pos="1978"/>
        <p:guide pos="1186"/>
        <p:guide pos="1106"/>
      </p:guideLst>
    </p:cSldViewPr>
  </p:slideViewPr>
  <p:notesTextViewPr>
    <p:cViewPr>
      <p:scale>
        <a:sx n="1" d="1"/>
        <a:sy n="1" d="1"/>
      </p:scale>
      <p:origin x="0" y="0"/>
    </p:cViewPr>
  </p:notesTextViewPr>
  <p:sorterViewPr>
    <p:cViewPr>
      <p:scale>
        <a:sx n="150" d="100"/>
        <a:sy n="150" d="100"/>
      </p:scale>
      <p:origin x="0" y="0"/>
    </p:cViewPr>
  </p:sorterViewPr>
  <p:notesViewPr>
    <p:cSldViewPr snapToGrid="0">
      <p:cViewPr varScale="1">
        <p:scale>
          <a:sx n="94" d="100"/>
          <a:sy n="94" d="100"/>
        </p:scale>
        <p:origin x="-1392"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handoutMaster" Target="handoutMasters/handoutMaster1.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90D53B4-B4FE-442B-BCF3-9023F49641CC}" type="datetimeFigureOut">
              <a:rPr lang="en-US" smtClean="0"/>
              <a:t>7/11/2014</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5E3EEC0-60C9-482C-B113-4433E60F7642}" type="slidenum">
              <a:rPr lang="en-US" smtClean="0"/>
              <a:t>‹#›</a:t>
            </a:fld>
            <a:endParaRPr lang="en-US" dirty="0"/>
          </a:p>
        </p:txBody>
      </p:sp>
    </p:spTree>
    <p:extLst>
      <p:ext uri="{BB962C8B-B14F-4D97-AF65-F5344CB8AC3E}">
        <p14:creationId xmlns:p14="http://schemas.microsoft.com/office/powerpoint/2010/main" val="12625604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14463" y="325438"/>
            <a:ext cx="4181475"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8" name="Slide Number Placeholder 6"/>
          <p:cNvSpPr>
            <a:spLocks noGrp="1"/>
          </p:cNvSpPr>
          <p:nvPr>
            <p:ph type="sldNum" sz="quarter" idx="5"/>
          </p:nvPr>
        </p:nvSpPr>
        <p:spPr>
          <a:xfrm>
            <a:off x="0" y="9014374"/>
            <a:ext cx="7008778" cy="280412"/>
          </a:xfrm>
          <a:prstGeom prst="rect">
            <a:avLst/>
          </a:prstGeom>
        </p:spPr>
        <p:txBody>
          <a:bodyPr vert="horz" lIns="93177" tIns="46589" rIns="93177" bIns="46589" rtlCol="0" anchor="b"/>
          <a:lstStyle>
            <a:lvl1pPr algn="ctr">
              <a:defRPr sz="900">
                <a:solidFill>
                  <a:schemeClr val="tx1"/>
                </a:solidFill>
                <a:latin typeface="+mn-lt"/>
                <a:cs typeface="Arial" pitchFamily="34" charset="0"/>
              </a:defRPr>
            </a:lvl1pPr>
          </a:lstStyle>
          <a:p>
            <a:fld id="{D5F8523C-8729-40F0-9536-D6C4CA3AD238}" type="slidenum">
              <a:rPr lang="en-US" smtClean="0"/>
              <a:pPr/>
              <a:t>‹#›</a:t>
            </a:fld>
            <a:endParaRPr lang="en-US" dirty="0"/>
          </a:p>
        </p:txBody>
      </p:sp>
      <p:sp>
        <p:nvSpPr>
          <p:cNvPr id="9" name="Notes Placeholder 1"/>
          <p:cNvSpPr>
            <a:spLocks noGrp="1"/>
          </p:cNvSpPr>
          <p:nvPr>
            <p:ph type="body" sz="quarter" idx="3"/>
          </p:nvPr>
        </p:nvSpPr>
        <p:spPr>
          <a:xfrm>
            <a:off x="701040" y="3670141"/>
            <a:ext cx="5608320" cy="5229225"/>
          </a:xfrm>
          <a:prstGeom prst="rect">
            <a:avLst/>
          </a:prstGeom>
        </p:spPr>
        <p:txBody>
          <a:bodyPr vert="horz" lIns="93177" tIns="46589" rIns="93177" bIns="46589"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34842946"/>
      </p:ext>
    </p:extLst>
  </p:cSld>
  <p:clrMap bg1="lt1" tx1="dk1" bg2="lt2" tx2="dk2" accent1="accent1" accent2="accent2" accent3="accent3" accent4="accent4" accent5="accent5" accent6="accent6" hlink="hlink" folHlink="folHlink"/>
  <p:hf hdr="0" ftr="0" dt="0"/>
  <p:notesStyle>
    <a:lvl1pPr marL="171450" indent="-171450" algn="l" defTabSz="914400" rtl="0" eaLnBrk="1" latinLnBrk="0" hangingPunct="1">
      <a:lnSpc>
        <a:spcPct val="90000"/>
      </a:lnSpc>
      <a:spcBef>
        <a:spcPts val="1200"/>
      </a:spcBef>
      <a:buClr>
        <a:srgbClr val="A7B739"/>
      </a:buClr>
      <a:buSzPct val="100000"/>
      <a:buFont typeface="Arial" pitchFamily="34" charset="0"/>
      <a:buChar char="●"/>
      <a:defRPr lang="en-US" sz="1200" kern="1200" dirty="0" smtClean="0">
        <a:solidFill>
          <a:schemeClr val="tx1"/>
        </a:solidFill>
        <a:effectLst/>
        <a:latin typeface="+mn-lt"/>
        <a:ea typeface="+mn-ea"/>
        <a:cs typeface="+mn-cs"/>
      </a:defRPr>
    </a:lvl1pPr>
    <a:lvl2pPr marL="339725" indent="-142875" algn="l" defTabSz="914400" rtl="0" eaLnBrk="1" latinLnBrk="0" hangingPunct="1">
      <a:lnSpc>
        <a:spcPct val="90000"/>
      </a:lnSpc>
      <a:spcBef>
        <a:spcPts val="600"/>
      </a:spcBef>
      <a:buClr>
        <a:srgbClr val="A7B739"/>
      </a:buClr>
      <a:buFont typeface="Verdana" pitchFamily="34" charset="0"/>
      <a:buChar char="–"/>
      <a:defRPr lang="en-US" sz="1100" kern="1200" dirty="0" smtClean="0">
        <a:solidFill>
          <a:schemeClr val="tx1"/>
        </a:solidFill>
        <a:effectLst/>
        <a:latin typeface="+mn-lt"/>
        <a:ea typeface="+mn-ea"/>
        <a:cs typeface="+mn-cs"/>
      </a:defRPr>
    </a:lvl2pPr>
    <a:lvl3pPr marL="511175" indent="-119063" algn="l" defTabSz="914400" rtl="0" eaLnBrk="1" latinLnBrk="0" hangingPunct="1">
      <a:lnSpc>
        <a:spcPct val="90000"/>
      </a:lnSpc>
      <a:spcBef>
        <a:spcPts val="300"/>
      </a:spcBef>
      <a:buClr>
        <a:srgbClr val="A7B739"/>
      </a:buClr>
      <a:buFont typeface="Wingdings" pitchFamily="2" charset="2"/>
      <a:buChar char="w"/>
      <a:defRPr lang="en-US" sz="1000" kern="1200" dirty="0" smtClean="0">
        <a:solidFill>
          <a:schemeClr val="tx1"/>
        </a:solidFill>
        <a:effectLst/>
        <a:latin typeface="+mn-lt"/>
        <a:ea typeface="+mn-ea"/>
        <a:cs typeface="+mn-cs"/>
      </a:defRPr>
    </a:lvl3pPr>
    <a:lvl4pPr marL="630238" indent="-107950" algn="l" defTabSz="914400" rtl="0" eaLnBrk="1" latinLnBrk="0" hangingPunct="1">
      <a:lnSpc>
        <a:spcPct val="90000"/>
      </a:lnSpc>
      <a:spcBef>
        <a:spcPts val="200"/>
      </a:spcBef>
      <a:buClr>
        <a:srgbClr val="A7B739"/>
      </a:buClr>
      <a:buFont typeface="Verdana" pitchFamily="34" charset="0"/>
      <a:buChar char="–"/>
      <a:defRPr lang="en-US" sz="900" kern="1200" dirty="0" smtClean="0">
        <a:solidFill>
          <a:schemeClr val="tx1"/>
        </a:solidFill>
        <a:effectLst/>
        <a:latin typeface="+mn-lt"/>
        <a:ea typeface="+mn-ea"/>
        <a:cs typeface="+mn-cs"/>
      </a:defRPr>
    </a:lvl4pPr>
    <a:lvl5pPr marL="801688" indent="-95250" algn="l" defTabSz="914400" rtl="0" eaLnBrk="1" latinLnBrk="0" hangingPunct="1">
      <a:lnSpc>
        <a:spcPct val="90000"/>
      </a:lnSpc>
      <a:spcBef>
        <a:spcPts val="200"/>
      </a:spcBef>
      <a:buClr>
        <a:srgbClr val="A7B739"/>
      </a:buClr>
      <a:buSzPct val="115000"/>
      <a:buFont typeface="Arial" pitchFamily="34" charset="0"/>
      <a:buChar char="▪"/>
      <a:defRPr lang="en-US" sz="800" kern="1200" dirty="0">
        <a:solidFill>
          <a:schemeClr val="tx1"/>
        </a:solidFill>
        <a:effectLst/>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29DA061-AFD5-4446-B7AB-AB9F10EA0085}" type="slidenum">
              <a:rPr lang="en-US" smtClean="0"/>
              <a:pPr/>
              <a:t>1</a:t>
            </a:fld>
            <a:endParaRPr lang="en-US" dirty="0"/>
          </a:p>
        </p:txBody>
      </p:sp>
      <p:sp>
        <p:nvSpPr>
          <p:cNvPr id="6" name="Slide Image Placeholder 5"/>
          <p:cNvSpPr>
            <a:spLocks noGrp="1" noRot="1" noChangeAspect="1"/>
          </p:cNvSpPr>
          <p:nvPr>
            <p:ph type="sldImg"/>
          </p:nvPr>
        </p:nvSpPr>
        <p:spPr>
          <a:xfrm>
            <a:off x="1412875" y="325438"/>
            <a:ext cx="4184650" cy="3138487"/>
          </a:xfrm>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1540264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Microsoft</a:t>
            </a:r>
            <a:r>
              <a:rPr lang="en-US" baseline="0" dirty="0" smtClean="0"/>
              <a:t> and Oracle add their own “features” (aka functions) to augment SQL commands</a:t>
            </a:r>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89</a:t>
            </a:fld>
            <a:endParaRPr lang="en-US" dirty="0"/>
          </a:p>
        </p:txBody>
      </p:sp>
    </p:spTree>
    <p:extLst>
      <p:ext uri="{BB962C8B-B14F-4D97-AF65-F5344CB8AC3E}">
        <p14:creationId xmlns:p14="http://schemas.microsoft.com/office/powerpoint/2010/main" val="137820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103</a:t>
            </a:fld>
            <a:endParaRPr lang="en-US" dirty="0"/>
          </a:p>
        </p:txBody>
      </p:sp>
    </p:spTree>
    <p:extLst>
      <p:ext uri="{BB962C8B-B14F-4D97-AF65-F5344CB8AC3E}">
        <p14:creationId xmlns:p14="http://schemas.microsoft.com/office/powerpoint/2010/main" val="4275519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104</a:t>
            </a:fld>
            <a:endParaRPr lang="en-US" dirty="0"/>
          </a:p>
        </p:txBody>
      </p:sp>
    </p:spTree>
    <p:extLst>
      <p:ext uri="{BB962C8B-B14F-4D97-AF65-F5344CB8AC3E}">
        <p14:creationId xmlns:p14="http://schemas.microsoft.com/office/powerpoint/2010/main" val="4275519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109</a:t>
            </a:fld>
            <a:endParaRPr lang="en-US" dirty="0"/>
          </a:p>
        </p:txBody>
      </p:sp>
    </p:spTree>
    <p:extLst>
      <p:ext uri="{BB962C8B-B14F-4D97-AF65-F5344CB8AC3E}">
        <p14:creationId xmlns:p14="http://schemas.microsoft.com/office/powerpoint/2010/main" val="427551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2</a:t>
            </a:fld>
            <a:endParaRPr lang="en-US" dirty="0"/>
          </a:p>
        </p:txBody>
      </p:sp>
    </p:spTree>
    <p:extLst>
      <p:ext uri="{BB962C8B-B14F-4D97-AF65-F5344CB8AC3E}">
        <p14:creationId xmlns:p14="http://schemas.microsoft.com/office/powerpoint/2010/main" val="4275519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pPr marL="174708" indent="-174708" defTabSz="931774">
              <a:spcBef>
                <a:spcPts val="1223"/>
              </a:spcBef>
              <a:defRPr/>
            </a:pPr>
            <a:r>
              <a:rPr lang="en-US" dirty="0" smtClean="0"/>
              <a:t>Number of implementations for more experienced people</a:t>
            </a:r>
          </a:p>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3</a:t>
            </a:fld>
            <a:endParaRPr lang="en-US" dirty="0"/>
          </a:p>
        </p:txBody>
      </p:sp>
    </p:spTree>
    <p:extLst>
      <p:ext uri="{BB962C8B-B14F-4D97-AF65-F5344CB8AC3E}">
        <p14:creationId xmlns:p14="http://schemas.microsoft.com/office/powerpoint/2010/main" val="3029439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r>
              <a:rPr lang="en-US" dirty="0" smtClean="0"/>
              <a:t>The hierarchical data model organizes data in a tree structure. There is a hierarchy of parent and child data segments.</a:t>
            </a:r>
          </a:p>
          <a:p>
            <a:r>
              <a:rPr lang="en-US" dirty="0" smtClean="0"/>
              <a:t>Network model – child can have more than one parent.  More complex to setup</a:t>
            </a:r>
          </a:p>
          <a:p>
            <a:r>
              <a:rPr lang="en-US" dirty="0" smtClean="0"/>
              <a:t>object-oriented database can be used to store data from a variety of media sources, such as photographs and text, and produce work, as output, in a multimedia format; Object databases store objects rather than data such as integers, strings or real numbers.</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5F8523C-8729-40F0-9536-D6C4CA3AD238}" type="slidenum">
              <a:rPr lang="en-US" smtClean="0"/>
              <a:pPr/>
              <a:t>12</a:t>
            </a:fld>
            <a:endParaRPr lang="en-US" dirty="0"/>
          </a:p>
        </p:txBody>
      </p:sp>
    </p:spTree>
    <p:extLst>
      <p:ext uri="{BB962C8B-B14F-4D97-AF65-F5344CB8AC3E}">
        <p14:creationId xmlns:p14="http://schemas.microsoft.com/office/powerpoint/2010/main" val="1494663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r>
              <a:rPr lang="en-US" dirty="0" smtClean="0"/>
              <a:t>First appeared in the 1980’s</a:t>
            </a:r>
          </a:p>
          <a:p>
            <a:r>
              <a:rPr lang="en-US" dirty="0" smtClean="0"/>
              <a:t>Most commonly used database type</a:t>
            </a:r>
          </a:p>
        </p:txBody>
      </p:sp>
      <p:sp>
        <p:nvSpPr>
          <p:cNvPr id="4" name="Slide Number Placeholder 3"/>
          <p:cNvSpPr>
            <a:spLocks noGrp="1"/>
          </p:cNvSpPr>
          <p:nvPr>
            <p:ph type="sldNum" sz="quarter" idx="10"/>
          </p:nvPr>
        </p:nvSpPr>
        <p:spPr/>
        <p:txBody>
          <a:bodyPr/>
          <a:lstStyle/>
          <a:p>
            <a:fld id="{D5F8523C-8729-40F0-9536-D6C4CA3AD238}" type="slidenum">
              <a:rPr lang="en-US" smtClean="0"/>
              <a:pPr/>
              <a:t>13</a:t>
            </a:fld>
            <a:endParaRPr lang="en-US" dirty="0"/>
          </a:p>
        </p:txBody>
      </p:sp>
    </p:spTree>
    <p:extLst>
      <p:ext uri="{BB962C8B-B14F-4D97-AF65-F5344CB8AC3E}">
        <p14:creationId xmlns:p14="http://schemas.microsoft.com/office/powerpoint/2010/main" val="1494663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pPr>
              <a:spcBef>
                <a:spcPts val="0"/>
              </a:spcBef>
              <a:spcAft>
                <a:spcPts val="603"/>
              </a:spcAft>
            </a:pPr>
            <a:r>
              <a:rPr lang="en-US" b="1" dirty="0" smtClean="0"/>
              <a:t>Instructor Notes</a:t>
            </a:r>
          </a:p>
          <a:p>
            <a:pPr>
              <a:spcBef>
                <a:spcPts val="0"/>
              </a:spcBef>
              <a:spcAft>
                <a:spcPts val="603"/>
              </a:spcAft>
            </a:pPr>
            <a:r>
              <a:rPr lang="en-US" u="sng" dirty="0" smtClean="0"/>
              <a:t>NULL represents</a:t>
            </a:r>
          </a:p>
          <a:p>
            <a:pPr>
              <a:spcBef>
                <a:spcPts val="0"/>
              </a:spcBef>
              <a:spcAft>
                <a:spcPts val="603"/>
              </a:spcAft>
              <a:buFont typeface="Arial" pitchFamily="34" charset="0"/>
              <a:buChar char="•"/>
            </a:pPr>
            <a:r>
              <a:rPr lang="en-US" dirty="0" smtClean="0"/>
              <a:t>value is unknown or undefined</a:t>
            </a:r>
          </a:p>
          <a:p>
            <a:pPr>
              <a:spcBef>
                <a:spcPts val="0"/>
              </a:spcBef>
              <a:spcAft>
                <a:spcPts val="603"/>
              </a:spcAft>
              <a:buFont typeface="Arial" pitchFamily="34" charset="0"/>
              <a:buChar char="•"/>
            </a:pPr>
            <a:r>
              <a:rPr lang="en-US" dirty="0" smtClean="0"/>
              <a:t>Nothing</a:t>
            </a:r>
          </a:p>
          <a:p>
            <a:pPr>
              <a:spcBef>
                <a:spcPts val="0"/>
              </a:spcBef>
              <a:spcAft>
                <a:spcPts val="603"/>
              </a:spcAft>
              <a:buFont typeface="Arial" pitchFamily="34" charset="0"/>
              <a:buChar char="•"/>
            </a:pPr>
            <a:r>
              <a:rPr lang="en-US" dirty="0" smtClean="0"/>
              <a:t>Treated differently, not the same as 0, blank or zero length string</a:t>
            </a:r>
          </a:p>
          <a:p>
            <a:pPr>
              <a:spcBef>
                <a:spcPts val="0"/>
              </a:spcBef>
              <a:spcAft>
                <a:spcPts val="603"/>
              </a:spcAft>
            </a:pPr>
            <a:r>
              <a:rPr lang="en-US" u="sng" dirty="0" smtClean="0"/>
              <a:t>Uses</a:t>
            </a:r>
          </a:p>
          <a:p>
            <a:pPr>
              <a:spcBef>
                <a:spcPts val="0"/>
              </a:spcBef>
              <a:spcAft>
                <a:spcPts val="603"/>
              </a:spcAft>
              <a:buFont typeface="Arial" pitchFamily="34" charset="0"/>
              <a:buChar char="•"/>
            </a:pPr>
            <a:r>
              <a:rPr lang="en-US" dirty="0" smtClean="0"/>
              <a:t>Placeholder for unknown values</a:t>
            </a:r>
          </a:p>
          <a:p>
            <a:pPr>
              <a:spcBef>
                <a:spcPts val="0"/>
              </a:spcBef>
              <a:spcAft>
                <a:spcPts val="603"/>
              </a:spcAft>
              <a:buFont typeface="Arial" pitchFamily="34" charset="0"/>
              <a:buChar char="•"/>
            </a:pPr>
            <a:r>
              <a:rPr lang="en-US" dirty="0" smtClean="0"/>
              <a:t>Null values, when compared, are not equal</a:t>
            </a:r>
          </a:p>
          <a:p>
            <a:pPr>
              <a:spcBef>
                <a:spcPts val="0"/>
              </a:spcBef>
              <a:spcAft>
                <a:spcPts val="603"/>
              </a:spcAft>
              <a:buFont typeface="Arial" pitchFamily="34" charset="0"/>
              <a:buChar char="•"/>
            </a:pPr>
            <a:r>
              <a:rPr lang="en-US" dirty="0" smtClean="0"/>
              <a:t>NULL ≠ NULL</a:t>
            </a:r>
          </a:p>
          <a:p>
            <a:pPr>
              <a:spcBef>
                <a:spcPts val="0"/>
              </a:spcBef>
              <a:spcAft>
                <a:spcPts val="603"/>
              </a:spcAft>
            </a:pPr>
            <a:r>
              <a:rPr lang="en-US" u="sng" dirty="0" smtClean="0"/>
              <a:t>Testing for Null</a:t>
            </a:r>
          </a:p>
          <a:p>
            <a:pPr>
              <a:spcBef>
                <a:spcPts val="0"/>
              </a:spcBef>
              <a:spcAft>
                <a:spcPts val="603"/>
              </a:spcAft>
              <a:buFont typeface="Arial" pitchFamily="34" charset="0"/>
              <a:buChar char="•"/>
            </a:pPr>
            <a:r>
              <a:rPr lang="en-US" dirty="0" smtClean="0"/>
              <a:t>Use comparison operators?    NO;    Nothing can’t be compared to nothing!</a:t>
            </a:r>
          </a:p>
          <a:p>
            <a:pPr>
              <a:spcBef>
                <a:spcPts val="0"/>
              </a:spcBef>
              <a:spcAft>
                <a:spcPts val="603"/>
              </a:spcAft>
              <a:buFont typeface="Arial" pitchFamily="34" charset="0"/>
              <a:buChar char="•"/>
            </a:pPr>
            <a:r>
              <a:rPr lang="en-US" dirty="0" smtClean="0"/>
              <a:t>IS NULL  / (IS </a:t>
            </a:r>
            <a:r>
              <a:rPr lang="en-US" b="1" dirty="0" smtClean="0"/>
              <a:t>NOT</a:t>
            </a:r>
            <a:r>
              <a:rPr lang="en-US" dirty="0" smtClean="0"/>
              <a:t> NULL)</a:t>
            </a:r>
          </a:p>
          <a:p>
            <a:pPr defTabSz="919940">
              <a:defRPr/>
            </a:pPr>
            <a:endParaRPr lang="en-US" dirty="0" smtClean="0"/>
          </a:p>
          <a:p>
            <a:pPr defTabSz="919940">
              <a:defRPr/>
            </a:pPr>
            <a:r>
              <a:rPr lang="en-US" dirty="0" smtClean="0"/>
              <a:t>RUN SQL …. then add NOT command</a:t>
            </a:r>
          </a:p>
          <a:p>
            <a:endParaRPr lang="en-US" dirty="0" smtClean="0"/>
          </a:p>
          <a:p>
            <a:r>
              <a:rPr lang="en-US" u="sng" dirty="0" smtClean="0"/>
              <a:t>In SELECT statement</a:t>
            </a:r>
          </a:p>
          <a:p>
            <a:r>
              <a:rPr lang="en-US" dirty="0" smtClean="0"/>
              <a:t>Use ISNULL() function   </a:t>
            </a:r>
          </a:p>
          <a:p>
            <a:pPr marL="0" indent="0">
              <a:buNone/>
            </a:pPr>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16</a:t>
            </a:fld>
            <a:endParaRPr lang="en-US" dirty="0"/>
          </a:p>
        </p:txBody>
      </p:sp>
    </p:spTree>
    <p:extLst>
      <p:ext uri="{BB962C8B-B14F-4D97-AF65-F5344CB8AC3E}">
        <p14:creationId xmlns:p14="http://schemas.microsoft.com/office/powerpoint/2010/main" val="1296122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52</a:t>
            </a:fld>
            <a:endParaRPr lang="en-US" dirty="0"/>
          </a:p>
        </p:txBody>
      </p:sp>
    </p:spTree>
    <p:extLst>
      <p:ext uri="{BB962C8B-B14F-4D97-AF65-F5344CB8AC3E}">
        <p14:creationId xmlns:p14="http://schemas.microsoft.com/office/powerpoint/2010/main" val="2881934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75" y="325438"/>
            <a:ext cx="4184650" cy="31384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F8523C-8729-40F0-9536-D6C4CA3AD238}" type="slidenum">
              <a:rPr lang="en-US" smtClean="0"/>
              <a:pPr/>
              <a:t>53</a:t>
            </a:fld>
            <a:endParaRPr lang="en-US" dirty="0"/>
          </a:p>
        </p:txBody>
      </p:sp>
    </p:spTree>
    <p:extLst>
      <p:ext uri="{BB962C8B-B14F-4D97-AF65-F5344CB8AC3E}">
        <p14:creationId xmlns:p14="http://schemas.microsoft.com/office/powerpoint/2010/main" val="4275519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29DA061-AFD5-4446-B7AB-AB9F10EA0085}" type="slidenum">
              <a:rPr lang="en-US" smtClean="0"/>
              <a:pPr/>
              <a:t>77</a:t>
            </a:fld>
            <a:endParaRPr lang="en-US" dirty="0"/>
          </a:p>
        </p:txBody>
      </p:sp>
      <p:sp>
        <p:nvSpPr>
          <p:cNvPr id="6" name="Slide Image Placeholder 5"/>
          <p:cNvSpPr>
            <a:spLocks noGrp="1" noRot="1" noChangeAspect="1"/>
          </p:cNvSpPr>
          <p:nvPr>
            <p:ph type="sldImg"/>
          </p:nvPr>
        </p:nvSpPr>
        <p:spPr>
          <a:xfrm>
            <a:off x="1412875" y="325438"/>
            <a:ext cx="4184650" cy="3138487"/>
          </a:xfrm>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15402640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3" descr="C:\_projects\092413\P535 - Melanie\Title graphic_iStock_000011428658Large.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9078" t="2491" r="8079" b="13441"/>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userDrawn="1"/>
        </p:nvSpPr>
        <p:spPr>
          <a:xfrm>
            <a:off x="-73505" y="2082800"/>
            <a:ext cx="7385529" cy="1993900"/>
          </a:xfrm>
          <a:prstGeom prst="rect">
            <a:avLst/>
          </a:prstGeom>
          <a:solidFill>
            <a:schemeClr val="accent1">
              <a:alpha val="51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76199" y="4217608"/>
            <a:ext cx="7388224" cy="1131433"/>
          </a:xfrm>
          <a:prstGeom prst="rect">
            <a:avLst/>
          </a:prstGeom>
          <a:solidFill>
            <a:schemeClr val="accent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userDrawn="1"/>
        </p:nvSpPr>
        <p:spPr>
          <a:xfrm>
            <a:off x="7406869" y="-76200"/>
            <a:ext cx="1282700" cy="1264920"/>
          </a:xfrm>
          <a:prstGeom prst="rect">
            <a:avLst/>
          </a:prstGeom>
          <a:solidFill>
            <a:schemeClr val="accent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35988" y="799945"/>
            <a:ext cx="1079558" cy="295804"/>
          </a:xfrm>
          <a:prstGeom prst="rect">
            <a:avLst/>
          </a:prstGeom>
        </p:spPr>
      </p:pic>
      <p:sp>
        <p:nvSpPr>
          <p:cNvPr id="2" name="Title 1"/>
          <p:cNvSpPr>
            <a:spLocks noGrp="1"/>
          </p:cNvSpPr>
          <p:nvPr>
            <p:ph type="ctrTitle" hasCustomPrompt="1"/>
          </p:nvPr>
        </p:nvSpPr>
        <p:spPr bwMode="gray">
          <a:xfrm>
            <a:off x="622299" y="2095500"/>
            <a:ext cx="6511927" cy="1947333"/>
          </a:xfrm>
        </p:spPr>
        <p:txBody>
          <a:bodyPr lIns="0" tIns="0" rIns="0" bIns="0">
            <a:noAutofit/>
          </a:bodyPr>
          <a:lstStyle>
            <a:lvl1pPr algn="l">
              <a:defRPr sz="4400" b="1">
                <a:solidFill>
                  <a:schemeClr val="tx2"/>
                </a:solidFill>
              </a:defRPr>
            </a:lvl1pPr>
          </a:lstStyle>
          <a:p>
            <a:r>
              <a:rPr lang="en-US" dirty="0" smtClean="0"/>
              <a:t>Click to edit Master </a:t>
            </a:r>
            <a:br>
              <a:rPr lang="en-US" dirty="0" smtClean="0"/>
            </a:br>
            <a:r>
              <a:rPr lang="en-US" dirty="0" smtClean="0"/>
              <a:t>title style</a:t>
            </a:r>
            <a:endParaRPr lang="en-US" dirty="0"/>
          </a:p>
        </p:txBody>
      </p:sp>
      <p:sp>
        <p:nvSpPr>
          <p:cNvPr id="3" name="Subtitle 2"/>
          <p:cNvSpPr>
            <a:spLocks noGrp="1"/>
          </p:cNvSpPr>
          <p:nvPr>
            <p:ph type="subTitle" idx="1"/>
          </p:nvPr>
        </p:nvSpPr>
        <p:spPr bwMode="gray">
          <a:xfrm>
            <a:off x="622300" y="4376416"/>
            <a:ext cx="6510528" cy="813816"/>
          </a:xfrm>
          <a:prstGeom prst="rect">
            <a:avLst/>
          </a:prstGeom>
        </p:spPr>
        <p:txBody>
          <a:bodyPr lIns="0" tIns="0" rIns="0" bIns="0">
            <a:noAutofit/>
          </a:bodyPr>
          <a:lstStyle>
            <a:lvl1pPr marL="0" indent="0" algn="l">
              <a:buNone/>
              <a:defRPr sz="2400" b="1">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2515143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Box">
    <p:spTree>
      <p:nvGrpSpPr>
        <p:cNvPr id="1" name=""/>
        <p:cNvGrpSpPr/>
        <p:nvPr/>
      </p:nvGrpSpPr>
      <p:grpSpPr>
        <a:xfrm>
          <a:off x="0" y="0"/>
          <a:ext cx="0" cy="0"/>
          <a:chOff x="0" y="0"/>
          <a:chExt cx="0" cy="0"/>
        </a:xfrm>
      </p:grpSpPr>
      <p:sp>
        <p:nvSpPr>
          <p:cNvPr id="7" name="Content Placeholder 2"/>
          <p:cNvSpPr>
            <a:spLocks noGrp="1"/>
          </p:cNvSpPr>
          <p:nvPr>
            <p:ph idx="1"/>
          </p:nvPr>
        </p:nvSpPr>
        <p:spPr>
          <a:xfrm>
            <a:off x="453350" y="2240280"/>
            <a:ext cx="8233450" cy="3737188"/>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6" name="Text Placeholder 9"/>
          <p:cNvSpPr>
            <a:spLocks noGrp="1"/>
          </p:cNvSpPr>
          <p:nvPr>
            <p:ph type="body" sz="quarter" idx="30"/>
          </p:nvPr>
        </p:nvSpPr>
        <p:spPr bwMode="gray">
          <a:xfrm>
            <a:off x="457200" y="1447800"/>
            <a:ext cx="822960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1081967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14" name="Rectangle 13"/>
          <p:cNvSpPr/>
          <p:nvPr userDrawn="1"/>
        </p:nvSpPr>
        <p:spPr>
          <a:xfrm>
            <a:off x="-73505" y="2083436"/>
            <a:ext cx="7385529" cy="1040764"/>
          </a:xfrm>
          <a:prstGeom prst="rect">
            <a:avLst/>
          </a:prstGeom>
          <a:solidFill>
            <a:schemeClr val="accent1">
              <a:alpha val="51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73505" y="3270887"/>
            <a:ext cx="7388224" cy="928370"/>
          </a:xfrm>
          <a:prstGeom prst="rect">
            <a:avLst/>
          </a:prstGeom>
          <a:solidFill>
            <a:schemeClr val="accent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bwMode="gray">
          <a:xfrm>
            <a:off x="622299" y="2077087"/>
            <a:ext cx="6511927" cy="984250"/>
          </a:xfrm>
        </p:spPr>
        <p:txBody>
          <a:bodyPr lIns="0" tIns="0" rIns="0" bIns="0">
            <a:noAutofit/>
          </a:bodyPr>
          <a:lstStyle>
            <a:lvl1pPr algn="l">
              <a:defRPr sz="3000" b="1">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bwMode="gray">
          <a:xfrm>
            <a:off x="622300" y="3456943"/>
            <a:ext cx="6510528" cy="597533"/>
          </a:xfrm>
          <a:prstGeom prst="rect">
            <a:avLst/>
          </a:prstGeom>
        </p:spPr>
        <p:txBody>
          <a:bodyPr lIns="0" tIns="0" rIns="0" bIns="0">
            <a:noAutofit/>
          </a:bodyPr>
          <a:lstStyle>
            <a:lvl1pPr marL="0" indent="0" algn="l">
              <a:buNone/>
              <a:defRPr sz="2400" b="1">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3" name="Rectangle 22"/>
          <p:cNvSpPr/>
          <p:nvPr userDrawn="1"/>
        </p:nvSpPr>
        <p:spPr>
          <a:xfrm>
            <a:off x="7406869" y="-76200"/>
            <a:ext cx="1282700" cy="1264920"/>
          </a:xfrm>
          <a:prstGeom prst="rect">
            <a:avLst/>
          </a:prstGeom>
          <a:solidFill>
            <a:schemeClr val="accent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35988" y="799945"/>
            <a:ext cx="1079558" cy="295804"/>
          </a:xfrm>
          <a:prstGeom prst="rect">
            <a:avLst/>
          </a:prstGeom>
        </p:spPr>
      </p:pic>
    </p:spTree>
    <p:extLst>
      <p:ext uri="{BB962C8B-B14F-4D97-AF65-F5344CB8AC3E}">
        <p14:creationId xmlns:p14="http://schemas.microsoft.com/office/powerpoint/2010/main" val="23376433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8" name="Text Placeholder 9"/>
          <p:cNvSpPr>
            <a:spLocks noGrp="1"/>
          </p:cNvSpPr>
          <p:nvPr>
            <p:ph type="body" sz="quarter" idx="15" hasCustomPrompt="1"/>
          </p:nvPr>
        </p:nvSpPr>
        <p:spPr bwMode="gray">
          <a:xfrm>
            <a:off x="457200" y="1316731"/>
            <a:ext cx="8229600" cy="457200"/>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9"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Tree>
    <p:extLst>
      <p:ext uri="{BB962C8B-B14F-4D97-AF65-F5344CB8AC3E}">
        <p14:creationId xmlns:p14="http://schemas.microsoft.com/office/powerpoint/2010/main" val="2828416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9" name="Text Placeholder 9"/>
          <p:cNvSpPr>
            <a:spLocks noGrp="1"/>
          </p:cNvSpPr>
          <p:nvPr>
            <p:ph type="body" sz="quarter" idx="15" hasCustomPrompt="1"/>
          </p:nvPr>
        </p:nvSpPr>
        <p:spPr bwMode="gray">
          <a:xfrm>
            <a:off x="457200" y="1316730"/>
            <a:ext cx="8229600" cy="393192"/>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5" name="Content Placeholder 4"/>
          <p:cNvSpPr>
            <a:spLocks noGrp="1"/>
          </p:cNvSpPr>
          <p:nvPr>
            <p:ph sz="quarter" idx="17"/>
          </p:nvPr>
        </p:nvSpPr>
        <p:spPr>
          <a:xfrm>
            <a:off x="457200" y="1828800"/>
            <a:ext cx="8232775" cy="411480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8828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Box">
    <p:spTree>
      <p:nvGrpSpPr>
        <p:cNvPr id="1" name=""/>
        <p:cNvGrpSpPr/>
        <p:nvPr/>
      </p:nvGrpSpPr>
      <p:grpSpPr>
        <a:xfrm>
          <a:off x="0" y="0"/>
          <a:ext cx="0" cy="0"/>
          <a:chOff x="0" y="0"/>
          <a:chExt cx="0" cy="0"/>
        </a:xfrm>
      </p:grpSpPr>
      <p:sp>
        <p:nvSpPr>
          <p:cNvPr id="7" name="Content Placeholder 2"/>
          <p:cNvSpPr>
            <a:spLocks noGrp="1"/>
          </p:cNvSpPr>
          <p:nvPr>
            <p:ph idx="1"/>
          </p:nvPr>
        </p:nvSpPr>
        <p:spPr>
          <a:xfrm>
            <a:off x="453350" y="2502748"/>
            <a:ext cx="8233450" cy="347472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Text Placeholder 9"/>
          <p:cNvSpPr>
            <a:spLocks noGrp="1"/>
          </p:cNvSpPr>
          <p:nvPr>
            <p:ph type="body" sz="quarter" idx="15" hasCustomPrompt="1"/>
          </p:nvPr>
        </p:nvSpPr>
        <p:spPr bwMode="gray">
          <a:xfrm>
            <a:off x="457200" y="1316731"/>
            <a:ext cx="8229600" cy="396947"/>
          </a:xfrm>
          <a:prstGeom prst="rect">
            <a:avLst/>
          </a:prstGeom>
          <a:noFill/>
        </p:spPr>
        <p:txBody>
          <a:bodyPr vert="horz" wrap="square" lIns="91440" tIns="45720" rIns="91440" bIns="45720" rtlCol="0">
            <a:noAutofit/>
          </a:bodyPr>
          <a:lstStyle>
            <a:lvl1pPr marL="0" indent="0">
              <a:buFontTx/>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6" name="Text Placeholder 9"/>
          <p:cNvSpPr>
            <a:spLocks noGrp="1"/>
          </p:cNvSpPr>
          <p:nvPr>
            <p:ph type="body" sz="quarter" idx="30"/>
          </p:nvPr>
        </p:nvSpPr>
        <p:spPr bwMode="gray">
          <a:xfrm>
            <a:off x="457200" y="1828800"/>
            <a:ext cx="822960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691936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12" name="Content Placeholder 2"/>
          <p:cNvSpPr>
            <a:spLocks noGrp="1"/>
          </p:cNvSpPr>
          <p:nvPr>
            <p:ph idx="33"/>
          </p:nvPr>
        </p:nvSpPr>
        <p:spPr>
          <a:xfrm>
            <a:off x="4617126" y="2502748"/>
            <a:ext cx="4069080" cy="347472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
          </p:nvPr>
        </p:nvSpPr>
        <p:spPr>
          <a:xfrm>
            <a:off x="453350" y="2502748"/>
            <a:ext cx="4069080" cy="347472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tabLst/>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Text Placeholder 9"/>
          <p:cNvSpPr>
            <a:spLocks noGrp="1"/>
          </p:cNvSpPr>
          <p:nvPr>
            <p:ph type="body" sz="quarter" idx="15" hasCustomPrompt="1"/>
          </p:nvPr>
        </p:nvSpPr>
        <p:spPr bwMode="gray">
          <a:xfrm>
            <a:off x="457200" y="1316731"/>
            <a:ext cx="8229600" cy="396947"/>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6" name="Text Placeholder 9"/>
          <p:cNvSpPr>
            <a:spLocks noGrp="1"/>
          </p:cNvSpPr>
          <p:nvPr>
            <p:ph type="body" sz="quarter" idx="30"/>
          </p:nvPr>
        </p:nvSpPr>
        <p:spPr bwMode="gray">
          <a:xfrm>
            <a:off x="45335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8" name="Text Placeholder 9"/>
          <p:cNvSpPr>
            <a:spLocks noGrp="1"/>
          </p:cNvSpPr>
          <p:nvPr>
            <p:ph type="body" sz="quarter" idx="32"/>
          </p:nvPr>
        </p:nvSpPr>
        <p:spPr bwMode="gray">
          <a:xfrm>
            <a:off x="461772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1859376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e Left Two Right Content">
    <p:spTree>
      <p:nvGrpSpPr>
        <p:cNvPr id="1" name=""/>
        <p:cNvGrpSpPr/>
        <p:nvPr/>
      </p:nvGrpSpPr>
      <p:grpSpPr>
        <a:xfrm>
          <a:off x="0" y="0"/>
          <a:ext cx="0" cy="0"/>
          <a:chOff x="0" y="0"/>
          <a:chExt cx="0" cy="0"/>
        </a:xfrm>
      </p:grpSpPr>
      <p:sp>
        <p:nvSpPr>
          <p:cNvPr id="16" name="Content Placeholder 2"/>
          <p:cNvSpPr>
            <a:spLocks noGrp="1"/>
          </p:cNvSpPr>
          <p:nvPr>
            <p:ph idx="1"/>
          </p:nvPr>
        </p:nvSpPr>
        <p:spPr>
          <a:xfrm>
            <a:off x="453350" y="2502748"/>
            <a:ext cx="4069080" cy="347472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tabLst/>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2"/>
          <p:cNvSpPr>
            <a:spLocks noGrp="1"/>
          </p:cNvSpPr>
          <p:nvPr>
            <p:ph idx="39"/>
          </p:nvPr>
        </p:nvSpPr>
        <p:spPr>
          <a:xfrm>
            <a:off x="4617720" y="250274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41"/>
          </p:nvPr>
        </p:nvSpPr>
        <p:spPr>
          <a:xfrm>
            <a:off x="4617720" y="460586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Text Placeholder 9"/>
          <p:cNvSpPr>
            <a:spLocks noGrp="1"/>
          </p:cNvSpPr>
          <p:nvPr>
            <p:ph type="body" sz="quarter" idx="15" hasCustomPrompt="1"/>
          </p:nvPr>
        </p:nvSpPr>
        <p:spPr bwMode="gray">
          <a:xfrm>
            <a:off x="457200" y="1316731"/>
            <a:ext cx="8229600" cy="396947"/>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17" name="Text Placeholder 9"/>
          <p:cNvSpPr>
            <a:spLocks noGrp="1"/>
          </p:cNvSpPr>
          <p:nvPr>
            <p:ph type="body" sz="quarter" idx="30"/>
          </p:nvPr>
        </p:nvSpPr>
        <p:spPr bwMode="gray">
          <a:xfrm>
            <a:off x="45335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8" name="Text Placeholder 9"/>
          <p:cNvSpPr>
            <a:spLocks noGrp="1"/>
          </p:cNvSpPr>
          <p:nvPr>
            <p:ph type="body" sz="quarter" idx="32"/>
          </p:nvPr>
        </p:nvSpPr>
        <p:spPr bwMode="gray">
          <a:xfrm>
            <a:off x="461772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9" name="Text Placeholder 9"/>
          <p:cNvSpPr>
            <a:spLocks noGrp="1"/>
          </p:cNvSpPr>
          <p:nvPr>
            <p:ph type="body" sz="quarter" idx="37"/>
          </p:nvPr>
        </p:nvSpPr>
        <p:spPr bwMode="gray">
          <a:xfrm>
            <a:off x="4617720" y="393192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17520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Left One Right Content">
    <p:spTree>
      <p:nvGrpSpPr>
        <p:cNvPr id="1" name=""/>
        <p:cNvGrpSpPr/>
        <p:nvPr/>
      </p:nvGrpSpPr>
      <p:grpSpPr>
        <a:xfrm>
          <a:off x="0" y="0"/>
          <a:ext cx="0" cy="0"/>
          <a:chOff x="0" y="0"/>
          <a:chExt cx="0" cy="0"/>
        </a:xfrm>
      </p:grpSpPr>
      <p:sp>
        <p:nvSpPr>
          <p:cNvPr id="19" name="Content Placeholder 2"/>
          <p:cNvSpPr>
            <a:spLocks noGrp="1"/>
          </p:cNvSpPr>
          <p:nvPr>
            <p:ph idx="1"/>
          </p:nvPr>
        </p:nvSpPr>
        <p:spPr>
          <a:xfrm>
            <a:off x="453350" y="250274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2"/>
          <p:cNvSpPr>
            <a:spLocks noGrp="1"/>
          </p:cNvSpPr>
          <p:nvPr>
            <p:ph idx="39"/>
          </p:nvPr>
        </p:nvSpPr>
        <p:spPr>
          <a:xfrm>
            <a:off x="4617720" y="2502748"/>
            <a:ext cx="4069080" cy="347472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2"/>
          <p:cNvSpPr>
            <a:spLocks noGrp="1"/>
          </p:cNvSpPr>
          <p:nvPr>
            <p:ph idx="40"/>
          </p:nvPr>
        </p:nvSpPr>
        <p:spPr>
          <a:xfrm>
            <a:off x="453350" y="460586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Text Placeholder 9"/>
          <p:cNvSpPr>
            <a:spLocks noGrp="1"/>
          </p:cNvSpPr>
          <p:nvPr>
            <p:ph type="body" sz="quarter" idx="15" hasCustomPrompt="1"/>
          </p:nvPr>
        </p:nvSpPr>
        <p:spPr bwMode="gray">
          <a:xfrm>
            <a:off x="457200" y="1316731"/>
            <a:ext cx="8251825" cy="396947"/>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13" name="Text Placeholder 9"/>
          <p:cNvSpPr>
            <a:spLocks noGrp="1"/>
          </p:cNvSpPr>
          <p:nvPr>
            <p:ph type="body" sz="quarter" idx="30"/>
          </p:nvPr>
        </p:nvSpPr>
        <p:spPr bwMode="gray">
          <a:xfrm>
            <a:off x="45335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4" name="Text Placeholder 9"/>
          <p:cNvSpPr>
            <a:spLocks noGrp="1"/>
          </p:cNvSpPr>
          <p:nvPr>
            <p:ph type="body" sz="quarter" idx="32"/>
          </p:nvPr>
        </p:nvSpPr>
        <p:spPr bwMode="gray">
          <a:xfrm>
            <a:off x="461772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7" name="Text Placeholder 9"/>
          <p:cNvSpPr>
            <a:spLocks noGrp="1"/>
          </p:cNvSpPr>
          <p:nvPr>
            <p:ph type="body" sz="quarter" idx="37"/>
          </p:nvPr>
        </p:nvSpPr>
        <p:spPr bwMode="gray">
          <a:xfrm>
            <a:off x="453350" y="393192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19884978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3350" y="250274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40"/>
          </p:nvPr>
        </p:nvSpPr>
        <p:spPr>
          <a:xfrm>
            <a:off x="453350" y="4605868"/>
            <a:ext cx="4069080" cy="1371600"/>
          </a:xfrm>
          <a:prstGeom prst="rect">
            <a:avLst/>
          </a:prstGeom>
        </p:spPr>
        <p:txBody>
          <a:bodyPr vert="horz" lIns="91440" tIns="45720" rIns="91440" bIns="45720" rtlCol="0">
            <a:noAutofit/>
          </a:bodyPr>
          <a:lstStyle>
            <a:lvl1pPr marL="228600" indent="-228600">
              <a:spcBef>
                <a:spcPts val="1200"/>
              </a:spcBef>
              <a:defRPr lang="en-US" sz="1800" dirty="0" smtClean="0"/>
            </a:lvl1pPr>
            <a:lvl2pPr marL="515938" indent="-231775">
              <a:spcBef>
                <a:spcPts val="600"/>
              </a:spcBef>
              <a:defRPr lang="en-US" sz="1600" dirty="0" smtClean="0"/>
            </a:lvl2pPr>
            <a:lvl3pPr marL="747713" indent="-180975">
              <a:spcBef>
                <a:spcPts val="300"/>
              </a:spcBef>
              <a:defRPr lang="en-US" sz="1400" dirty="0" smtClean="0"/>
            </a:lvl3pPr>
            <a:lvl4pPr marL="976313" indent="-165100">
              <a:defRPr lang="en-US" sz="1200" dirty="0" smtClean="0"/>
            </a:lvl4pPr>
            <a:lvl5pPr marL="1146175" indent="-115888">
              <a:defRPr lang="en-US" sz="11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Text Placeholder 9"/>
          <p:cNvSpPr>
            <a:spLocks noGrp="1"/>
          </p:cNvSpPr>
          <p:nvPr>
            <p:ph type="body" sz="quarter" idx="15" hasCustomPrompt="1"/>
          </p:nvPr>
        </p:nvSpPr>
        <p:spPr bwMode="gray">
          <a:xfrm>
            <a:off x="457200" y="1316731"/>
            <a:ext cx="8251825" cy="396947"/>
          </a:xfrm>
          <a:prstGeom prst="rect">
            <a:avLst/>
          </a:prstGeom>
          <a:noFill/>
        </p:spPr>
        <p:txBody>
          <a:bodyPr vert="horz" wrap="square" lIns="91440" tIns="45720" rIns="91440" bIns="45720" rtlCol="0">
            <a:noAutofit/>
          </a:bodyPr>
          <a:lstStyle>
            <a:lvl1pPr marL="0" indent="0">
              <a:buNone/>
              <a:defRPr lang="en-US" sz="2200" b="1" dirty="0">
                <a:solidFill>
                  <a:schemeClr val="accent2"/>
                </a:solidFill>
                <a:latin typeface="+mj-lt"/>
              </a:defRPr>
            </a:lvl1pPr>
          </a:lstStyle>
          <a:p>
            <a:pPr lvl="0" fontAlgn="base">
              <a:spcBef>
                <a:spcPct val="0"/>
              </a:spcBef>
              <a:spcAft>
                <a:spcPct val="0"/>
              </a:spcAft>
            </a:pPr>
            <a:r>
              <a:rPr lang="en-US" dirty="0" smtClean="0"/>
              <a:t>Click to edit subtitle</a:t>
            </a:r>
            <a:endParaRPr lang="en-US" dirty="0"/>
          </a:p>
        </p:txBody>
      </p:sp>
      <p:sp>
        <p:nvSpPr>
          <p:cNvPr id="10" name="Text Placeholder 12"/>
          <p:cNvSpPr>
            <a:spLocks noGrp="1"/>
          </p:cNvSpPr>
          <p:nvPr>
            <p:ph type="body" sz="quarter" idx="16" hasCustomPrompt="1"/>
          </p:nvPr>
        </p:nvSpPr>
        <p:spPr>
          <a:xfrm>
            <a:off x="457199" y="6159313"/>
            <a:ext cx="8229600" cy="415018"/>
          </a:xfrm>
          <a:prstGeom prst="rect">
            <a:avLst/>
          </a:prstGeom>
        </p:spPr>
        <p:txBody>
          <a:bodyPr lIns="91440" tIns="0" rIns="0" bIns="0" anchor="b" anchorCtr="0">
            <a:noAutofit/>
          </a:bodyPr>
          <a:lstStyle>
            <a:lvl1pPr marL="0" indent="0">
              <a:spcBef>
                <a:spcPts val="200"/>
              </a:spcBef>
              <a:buNone/>
              <a:defRPr sz="1000">
                <a:solidFill>
                  <a:schemeClr val="tx1"/>
                </a:solidFill>
                <a:latin typeface="+mn-lt"/>
                <a:cs typeface="Arial" pitchFamily="34" charset="0"/>
              </a:defRPr>
            </a:lvl1pPr>
          </a:lstStyle>
          <a:p>
            <a:pPr lvl="0"/>
            <a:r>
              <a:rPr lang="en-US" dirty="0" smtClean="0"/>
              <a:t>Click to edit source</a:t>
            </a:r>
            <a:endParaRPr lang="en-US" dirty="0"/>
          </a:p>
        </p:txBody>
      </p:sp>
      <p:sp>
        <p:nvSpPr>
          <p:cNvPr id="15" name="Text Placeholder 9"/>
          <p:cNvSpPr>
            <a:spLocks noGrp="1"/>
          </p:cNvSpPr>
          <p:nvPr>
            <p:ph type="body" sz="quarter" idx="30"/>
          </p:nvPr>
        </p:nvSpPr>
        <p:spPr bwMode="gray">
          <a:xfrm>
            <a:off x="45335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6" name="Text Placeholder 9"/>
          <p:cNvSpPr>
            <a:spLocks noGrp="1"/>
          </p:cNvSpPr>
          <p:nvPr>
            <p:ph type="body" sz="quarter" idx="32"/>
          </p:nvPr>
        </p:nvSpPr>
        <p:spPr bwMode="gray">
          <a:xfrm>
            <a:off x="4617720" y="182880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7" name="Text Placeholder 9"/>
          <p:cNvSpPr>
            <a:spLocks noGrp="1"/>
          </p:cNvSpPr>
          <p:nvPr>
            <p:ph type="body" sz="quarter" idx="37"/>
          </p:nvPr>
        </p:nvSpPr>
        <p:spPr bwMode="gray">
          <a:xfrm>
            <a:off x="453350" y="393192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18" name="Text Placeholder 9"/>
          <p:cNvSpPr>
            <a:spLocks noGrp="1"/>
          </p:cNvSpPr>
          <p:nvPr>
            <p:ph type="body" sz="quarter" idx="38"/>
          </p:nvPr>
        </p:nvSpPr>
        <p:spPr bwMode="gray">
          <a:xfrm>
            <a:off x="4617720" y="3931920"/>
            <a:ext cx="4069080" cy="640080"/>
          </a:xfrm>
          <a:prstGeom prst="rect">
            <a:avLst/>
          </a:prstGeom>
          <a:solidFill>
            <a:schemeClr val="accent1"/>
          </a:solidFill>
          <a:ln w="12700">
            <a:solidFill>
              <a:schemeClr val="tx2"/>
            </a:solidFill>
          </a:ln>
          <a:effectLst/>
        </p:spPr>
        <p:txBody>
          <a:bodyPr anchor="ctr" anchorCtr="0">
            <a:noAutofit/>
          </a:bodyPr>
          <a:lstStyle>
            <a:lvl1pPr marL="0" indent="0" algn="ctr">
              <a:spcBef>
                <a:spcPts val="0"/>
              </a:spcBef>
              <a:buFontTx/>
              <a:buNone/>
              <a:defRPr sz="2000" b="1">
                <a:solidFill>
                  <a:schemeClr val="tx2"/>
                </a:solidFill>
                <a:latin typeface="+mj-lt"/>
              </a:defRPr>
            </a:lvl1pPr>
          </a:lstStyle>
          <a:p>
            <a:pPr lvl="0"/>
            <a:r>
              <a:rPr lang="en-US" dirty="0" smtClean="0"/>
              <a:t>Click to edit Master text styles</a:t>
            </a:r>
            <a:endParaRPr lang="en-US" dirty="0"/>
          </a:p>
        </p:txBody>
      </p:sp>
      <p:sp>
        <p:nvSpPr>
          <p:cNvPr id="8" name="Content Placeholder 7"/>
          <p:cNvSpPr>
            <a:spLocks noGrp="1"/>
          </p:cNvSpPr>
          <p:nvPr>
            <p:ph sz="quarter" idx="41"/>
          </p:nvPr>
        </p:nvSpPr>
        <p:spPr>
          <a:xfrm>
            <a:off x="4618038" y="2503488"/>
            <a:ext cx="4068762" cy="1371600"/>
          </a:xfrm>
        </p:spPr>
        <p:txBody>
          <a:bodyPr/>
          <a:lstStyle>
            <a:lvl1pPr marL="231775" indent="-231775">
              <a:spcBef>
                <a:spcPts val="1200"/>
              </a:spcBef>
              <a:defRPr sz="1800"/>
            </a:lvl1pPr>
            <a:lvl2pPr marL="512763" indent="-219075">
              <a:spcBef>
                <a:spcPts val="600"/>
              </a:spcBef>
              <a:defRPr sz="1600"/>
            </a:lvl2pPr>
            <a:lvl3pPr marL="742950" indent="-168275">
              <a:spcBef>
                <a:spcPts val="300"/>
              </a:spcBef>
              <a:defRPr sz="1400"/>
            </a:lvl3pPr>
            <a:lvl4pPr marL="974725" indent="-171450">
              <a:defRPr sz="1200"/>
            </a:lvl4pPr>
            <a:lvl5pPr marL="1146175" indent="-120650">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11"/>
          <p:cNvSpPr>
            <a:spLocks noGrp="1"/>
          </p:cNvSpPr>
          <p:nvPr>
            <p:ph sz="quarter" idx="42"/>
          </p:nvPr>
        </p:nvSpPr>
        <p:spPr>
          <a:xfrm>
            <a:off x="4618038" y="4605338"/>
            <a:ext cx="4068762" cy="1371600"/>
          </a:xfrm>
        </p:spPr>
        <p:txBody>
          <a:bodyPr/>
          <a:lstStyle>
            <a:lvl1pPr marL="231775" indent="-231775">
              <a:spcBef>
                <a:spcPts val="1200"/>
              </a:spcBef>
              <a:defRPr sz="1800"/>
            </a:lvl1pPr>
            <a:lvl2pPr marL="512763" indent="-219075">
              <a:spcBef>
                <a:spcPts val="600"/>
              </a:spcBef>
              <a:defRPr sz="1600"/>
            </a:lvl2pPr>
            <a:lvl3pPr marL="742950" indent="-168275">
              <a:spcBef>
                <a:spcPts val="300"/>
              </a:spcBef>
              <a:defRPr sz="1400"/>
            </a:lvl3pPr>
            <a:lvl4pPr marL="974725" indent="-171450">
              <a:defRPr sz="1200"/>
            </a:lvl4pPr>
            <a:lvl5pPr marL="1146175" indent="-120650">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1593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Slide Number Placeholder 5"/>
          <p:cNvSpPr txBox="1">
            <a:spLocks/>
          </p:cNvSpPr>
          <p:nvPr userDrawn="1"/>
        </p:nvSpPr>
        <p:spPr>
          <a:xfrm>
            <a:off x="8658225" y="6700477"/>
            <a:ext cx="438150" cy="120184"/>
          </a:xfrm>
          <a:prstGeom prst="rect">
            <a:avLst/>
          </a:prstGeom>
        </p:spPr>
        <p:txBody>
          <a:bodyPr wrap="none" lIns="0" tIns="0" rIns="0" bIns="0" anchor="b" anchorCtr="0"/>
          <a:lstStyle>
            <a:defPPr>
              <a:defRPr lang="en-US"/>
            </a:defPPr>
            <a:lvl1pPr marL="0" algn="r" defTabSz="914400" rtl="0" eaLnBrk="1" fontAlgn="base" latinLnBrk="0" hangingPunct="1">
              <a:lnSpc>
                <a:spcPct val="90000"/>
              </a:lnSpc>
              <a:spcBef>
                <a:spcPct val="0"/>
              </a:spcBef>
              <a:spcAft>
                <a:spcPct val="0"/>
              </a:spcAft>
              <a:defRPr lang="en-US" sz="900" b="0" kern="1200" smtClean="0">
                <a:solidFill>
                  <a:schemeClr val="tx1">
                    <a:lumMod val="75000"/>
                    <a:lumOff val="2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5C0926A-889A-463A-A5EA-682F15689EEF}" type="slidenum">
              <a:rPr lang="en-US" smtClean="0">
                <a:solidFill>
                  <a:schemeClr val="tx2"/>
                </a:solidFill>
              </a:rPr>
              <a:pPr/>
              <a:t>‹#›</a:t>
            </a:fld>
            <a:endParaRPr lang="en-US" dirty="0">
              <a:solidFill>
                <a:schemeClr val="tx2"/>
              </a:solidFill>
            </a:endParaRPr>
          </a:p>
        </p:txBody>
      </p:sp>
      <p:sp>
        <p:nvSpPr>
          <p:cNvPr id="2" name="Title Placeholder 1"/>
          <p:cNvSpPr>
            <a:spLocks noGrp="1"/>
          </p:cNvSpPr>
          <p:nvPr>
            <p:ph type="title"/>
          </p:nvPr>
        </p:nvSpPr>
        <p:spPr>
          <a:xfrm>
            <a:off x="457200" y="228600"/>
            <a:ext cx="6854825" cy="950976"/>
          </a:xfrm>
          <a:prstGeom prst="rect">
            <a:avLst/>
          </a:prstGeom>
        </p:spPr>
        <p:txBody>
          <a:bodyPr vert="horz" lIns="91440" tIns="45720" rIns="91440" bIns="45720" rtlCol="0" anchor="b" anchorCtr="0">
            <a:noAutofit/>
          </a:bodyPr>
          <a:lstStyle/>
          <a:p>
            <a:r>
              <a:rPr lang="en-US" dirty="0" smtClean="0"/>
              <a:t>Click to edit Master title style</a:t>
            </a:r>
            <a:endParaRPr lang="en-US" dirty="0"/>
          </a:p>
        </p:txBody>
      </p:sp>
      <p:sp>
        <p:nvSpPr>
          <p:cNvPr id="6" name="Rectangle 5"/>
          <p:cNvSpPr/>
          <p:nvPr userDrawn="1"/>
        </p:nvSpPr>
        <p:spPr>
          <a:xfrm>
            <a:off x="7406869" y="-76200"/>
            <a:ext cx="1282700" cy="1264920"/>
          </a:xfrm>
          <a:prstGeom prst="rect">
            <a:avLst/>
          </a:prstGeom>
          <a:solidFill>
            <a:schemeClr val="accent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535988" y="799945"/>
            <a:ext cx="1079558" cy="295804"/>
          </a:xfrm>
          <a:prstGeom prst="rect">
            <a:avLst/>
          </a:prstGeom>
        </p:spPr>
      </p:pic>
      <p:sp>
        <p:nvSpPr>
          <p:cNvPr id="4" name="Text Placeholder 3"/>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3675084"/>
      </p:ext>
    </p:extLst>
  </p:cSld>
  <p:clrMap bg1="dk1" tx1="lt1" bg2="dk2" tx2="lt2" accent1="accent1" accent2="accent2" accent3="accent3" accent4="accent4" accent5="accent5" accent6="accent6" hlink="hlink" folHlink="folHlink"/>
  <p:sldLayoutIdLst>
    <p:sldLayoutId id="2147483649" r:id="rId1"/>
    <p:sldLayoutId id="2147483660" r:id="rId2"/>
    <p:sldLayoutId id="2147483654" r:id="rId3"/>
    <p:sldLayoutId id="2147483650" r:id="rId4"/>
    <p:sldLayoutId id="2147483655" r:id="rId5"/>
    <p:sldLayoutId id="2147483656" r:id="rId6"/>
    <p:sldLayoutId id="2147483658" r:id="rId7"/>
    <p:sldLayoutId id="2147483659" r:id="rId8"/>
    <p:sldLayoutId id="2147483657" r:id="rId9"/>
    <p:sldLayoutId id="2147483663" r:id="rId10"/>
  </p:sldLayoutIdLst>
  <p:txStyles>
    <p:titleStyle>
      <a:lvl1pPr algn="l" defTabSz="914400" rtl="0" eaLnBrk="1" latinLnBrk="0" hangingPunct="1">
        <a:lnSpc>
          <a:spcPct val="90000"/>
        </a:lnSpc>
        <a:spcBef>
          <a:spcPts val="600"/>
        </a:spcBef>
        <a:buNone/>
        <a:defRPr sz="2800" b="1" kern="1200">
          <a:solidFill>
            <a:schemeClr val="accent1"/>
          </a:solidFill>
          <a:latin typeface="+mj-lt"/>
          <a:ea typeface="+mj-ea"/>
          <a:cs typeface="+mj-cs"/>
        </a:defRPr>
      </a:lvl1pPr>
    </p:titleStyle>
    <p:body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dirty="0" smtClean="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dirty="0" smtClean="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dirty="0" smtClean="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dirty="0" smtClean="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hyperlink" Target="http://daltraining02/daltrainingdb02.sql_training" TargetMode="Externa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File:Network_Model.svg" TargetMode="External"/><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hyperlink" Target="http://en.wikipedia.org/wiki/File:Hierarchical_Model.svg" TargetMode="Externa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docid=DwN2XDCsocrpOM&amp;tbnid=6Dfl2RkvvWaopM:&amp;ved=0CAUQjRw&amp;url=http://readwrite.com/2009/02/12/is-the-relational-database-doomed&amp;ei=n1mDU4SgEZTLsQSu9oGACg&amp;bvm=bv.67720277,d.b2k&amp;psig=AFQjCNFE2P3KXsU4JvC80w-fLCl_RqYaOw&amp;ust=1401203444250339"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com/url?sa=i&amp;rct=j&amp;q=&amp;esrc=s&amp;frm=1&amp;source=images&amp;cd=&amp;cad=rja&amp;uact=8&amp;docid=XKQ9wR7FWuEkQM&amp;tbnid=f05zkD1wjAW8qM:&amp;ved=0CAUQjRw&amp;url=http://www.teach-ict.com/as_a2_ict_new/ocr/AS_G061/315_database_concepts/terminology/miniweb/pg10.htm&amp;ei=5rWDU6GwG5OtsASvyoG4DQ&amp;bvm=bv.67720277,d.b2k&amp;psig=AFQjCNGGAXTRAMiyWbLD8qYpyDMXdMRbTg&amp;ust=1401227096955314"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en.wikipedia.org/wiki/Table_(database)" TargetMode="External"/><Relationship Id="rId2" Type="http://schemas.openxmlformats.org/officeDocument/2006/relationships/hyperlink" Target="http://en.wikipedia.org/wiki/Field_(computer_science)" TargetMode="Externa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3.pn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hyperlink" Target="http://www.google.com/url?sa=i&amp;rct=j&amp;q=&amp;esrc=s&amp;frm=1&amp;source=images&amp;cd=&amp;cad=rja&amp;uact=8&amp;docid=n-P0z_-n4w92hM&amp;tbnid=ifhe3TdPEf3wlM:&amp;ved=0CAUQjRw&amp;url=http://hacklog.in/oracle-database-startup-shutdown/&amp;ei=rFWDU8z4E--vsQTAgoDwDQ&amp;bvm=bv.67720277,d.b2k&amp;psig=AFQjCNFsw-yZPMXHhopzWC2Qd8Su-ZHhqw&amp;ust=1401202460768675" TargetMode="External"/><Relationship Id="rId5" Type="http://schemas.openxmlformats.org/officeDocument/2006/relationships/image" Target="../media/image22.gif"/><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sa=i&amp;rct=j&amp;q=&amp;esrc=s&amp;frm=1&amp;source=images&amp;cd=&amp;cad=rja&amp;uact=8&amp;docid=kvJY0qhNA9tgtM&amp;tbnid=WKaZTBOUhp1V4M:&amp;ved=0CAUQjRw&amp;url=http://www.huffingtonpost.com/2011/05/31/the-hardest-simpsons-quiz-of-all-time_n_868915.html&amp;ei=NYeDU5unFKfNsAST-oCABQ&amp;bvm=bv.67720277,d.b2k&amp;psig=AFQjCNGeMQqLcT9TCwn-I_bFw4CWk7d5dQ&amp;ust=1401215153162669" TargetMode="Externa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www.google.com/url?sa=i&amp;rct=j&amp;q=&amp;esrc=s&amp;frm=1&amp;source=images&amp;cd=&amp;cad=rja&amp;uact=8&amp;docid=8n2eR31cWGpIDM&amp;tbnid=vMVfLDf51W0AfM:&amp;ved=0CAUQjRw&amp;url=http://omset.wordpress.com/2010/06/01/homer-simpson-e-o-melhor/&amp;ei=0GiHU6mDDcqNqgbYuYGQDA&amp;bvm=bv.67720277,d.b2k&amp;psig=AFQjCNG3Cr7LccF4DSAk0MuwZ48e_2KbXw&amp;ust=1401469499650394"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beginner-sql-tutorial.com/sql-commands.htm" TargetMode="External"/><Relationship Id="rId7" Type="http://schemas.openxmlformats.org/officeDocument/2006/relationships/hyperlink" Target="http://databases.about.com/od/administration/a/glossary.htm"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http://msdn.microsoft.com/en-us/library/ff848766.aspx" TargetMode="External"/><Relationship Id="rId5" Type="http://schemas.openxmlformats.org/officeDocument/2006/relationships/hyperlink" Target="http://databases.about.com/od/sql/u/learning_sql.htm" TargetMode="External"/><Relationship Id="rId4" Type="http://schemas.openxmlformats.org/officeDocument/2006/relationships/hyperlink" Target="http://www.techonthenet.com/sql/index.php"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1.bp.blogspot.com/-Lt-boQd0e-Y/TqtlOy5CJ8I/AAAAAAAAB74/V8UtO3UYRyk/s1600/854-11+google+quiz.jpg"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hyperlink" Target="https://www.google.com/url?sa=i&amp;rct=j&amp;q=&amp;esrc=s&amp;frm=1&amp;source=images&amp;cd=&amp;docid=lovlhNf1FwWy_M&amp;tbnid=FeEGsuN3J3jWXM:&amp;ved=0CAUQjRw&amp;url=https://www.goodreads.com/review/show/423023256&amp;ei=Xtm-U5qRHfHNsQTGkoKgAw&amp;bvm=bv.70138588,d.cWc&amp;psig=AFQjCNHfFIO6_V8Ti98_nlEw62bfhdgFZw&amp;ust=1405102796572882" TargetMode="Externa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8" Type="http://schemas.openxmlformats.org/officeDocument/2006/relationships/hyperlink" Target="http://en.wikipedia.org/wiki/Database" TargetMode="External"/><Relationship Id="rId3" Type="http://schemas.openxmlformats.org/officeDocument/2006/relationships/image" Target="../media/image36.jpeg"/><Relationship Id="rId7" Type="http://schemas.openxmlformats.org/officeDocument/2006/relationships/hyperlink" Target="http://en.wikipedia.org/wiki/Relational_model" TargetMode="External"/><Relationship Id="rId2" Type="http://schemas.openxmlformats.org/officeDocument/2006/relationships/hyperlink" Target="http://en.wikipedia.org/wiki/File:Edgar_F_Codd.jpg" TargetMode="External"/><Relationship Id="rId1" Type="http://schemas.openxmlformats.org/officeDocument/2006/relationships/slideLayout" Target="../slideLayouts/slideLayout4.xml"/><Relationship Id="rId6" Type="http://schemas.openxmlformats.org/officeDocument/2006/relationships/hyperlink" Target="http://en.wikipedia.org/wiki/International_Business_Machines" TargetMode="External"/><Relationship Id="rId5" Type="http://schemas.openxmlformats.org/officeDocument/2006/relationships/hyperlink" Target="http://en.wikipedia.org/wiki/Computer_science" TargetMode="External"/><Relationship Id="rId10" Type="http://schemas.openxmlformats.org/officeDocument/2006/relationships/image" Target="../media/image37.png"/><Relationship Id="rId4" Type="http://schemas.openxmlformats.org/officeDocument/2006/relationships/hyperlink" Target="http://en.wikipedia.org/wiki/English_people" TargetMode="External"/><Relationship Id="rId9" Type="http://schemas.openxmlformats.org/officeDocument/2006/relationships/hyperlink" Target="http://en.wikipedia.org/wiki/Relational_database" TargetMode="Externa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ctrTitle"/>
          </p:nvPr>
        </p:nvSpPr>
        <p:spPr/>
        <p:txBody>
          <a:bodyPr/>
          <a:lstStyle/>
          <a:p>
            <a:r>
              <a:rPr lang="en-US" sz="6600" dirty="0" smtClean="0"/>
              <a:t>Using SQL</a:t>
            </a:r>
            <a:endParaRPr lang="en-US" sz="6600" dirty="0"/>
          </a:p>
        </p:txBody>
      </p:sp>
      <p:sp>
        <p:nvSpPr>
          <p:cNvPr id="9" name="Subtitle 7"/>
          <p:cNvSpPr>
            <a:spLocks noGrp="1"/>
          </p:cNvSpPr>
          <p:nvPr>
            <p:ph type="subTitle" idx="1"/>
          </p:nvPr>
        </p:nvSpPr>
        <p:spPr>
          <a:xfrm>
            <a:off x="593725" y="4376416"/>
            <a:ext cx="6510528" cy="813816"/>
          </a:xfrm>
        </p:spPr>
        <p:txBody>
          <a:bodyPr/>
          <a:lstStyle/>
          <a:p>
            <a:r>
              <a:rPr lang="en-US" dirty="0" smtClean="0"/>
              <a:t>Basic Training</a:t>
            </a:r>
          </a:p>
        </p:txBody>
      </p:sp>
    </p:spTree>
    <p:extLst>
      <p:ext uri="{BB962C8B-B14F-4D97-AF65-F5344CB8AC3E}">
        <p14:creationId xmlns:p14="http://schemas.microsoft.com/office/powerpoint/2010/main" val="3901811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Jargon</a:t>
            </a:r>
            <a:endParaRPr lang="en-US"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94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r>
              <a:rPr lang="en-US" dirty="0" smtClean="0"/>
              <a:t>Using Query Manager…</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a:pPr>
            <a:r>
              <a:rPr lang="en-US" dirty="0"/>
              <a:t>Create a database view, </a:t>
            </a:r>
            <a:r>
              <a:rPr lang="en-US" b="1" dirty="0"/>
              <a:t>&lt;your last name&gt;_</a:t>
            </a:r>
            <a:r>
              <a:rPr lang="en-US" b="1" dirty="0" err="1"/>
              <a:t>tradecount</a:t>
            </a:r>
            <a:r>
              <a:rPr lang="en-US" b="1" dirty="0"/>
              <a:t>,</a:t>
            </a:r>
            <a:r>
              <a:rPr lang="en-US" dirty="0"/>
              <a:t> that returns a count of all active trades, grouped by FINANCIAL/PHYSICAL and trade type.  Sort by position mode then trade type</a:t>
            </a:r>
            <a:r>
              <a:rPr lang="en-US" dirty="0" smtClean="0"/>
              <a:t>.</a:t>
            </a:r>
          </a:p>
          <a:p>
            <a:pPr marL="457200" lvl="0" indent="-457200">
              <a:buFont typeface="+mj-lt"/>
              <a:buAutoNum type="arabicPeriod"/>
            </a:pPr>
            <a:endParaRPr lang="en-US" dirty="0"/>
          </a:p>
          <a:p>
            <a:pPr marL="457200" lvl="0" indent="-457200">
              <a:buFont typeface="+mj-lt"/>
              <a:buAutoNum type="arabicPeriod"/>
            </a:pPr>
            <a:endParaRPr lang="en-US" dirty="0" smtClean="0"/>
          </a:p>
          <a:p>
            <a:pPr marL="457200" lvl="0" indent="-457200">
              <a:buFont typeface="+mj-lt"/>
              <a:buAutoNum type="arabicPeriod"/>
            </a:pPr>
            <a:endParaRPr lang="en-US" dirty="0" smtClean="0"/>
          </a:p>
          <a:p>
            <a:pPr marL="457200" lvl="0" indent="-457200">
              <a:buFont typeface="+mj-lt"/>
              <a:buAutoNum type="arabicPeriod"/>
            </a:pPr>
            <a:endParaRPr lang="en-US" dirty="0" smtClean="0"/>
          </a:p>
          <a:p>
            <a:pPr marL="457200" lvl="0" indent="-457200">
              <a:buFont typeface="+mj-lt"/>
              <a:buAutoNum type="arabicPeriod"/>
            </a:pPr>
            <a:r>
              <a:rPr lang="en-US" dirty="0"/>
              <a:t>Select from the view to retrieve rows and verify results.</a:t>
            </a:r>
          </a:p>
          <a:p>
            <a:pPr marL="457200" lvl="0" indent="-457200">
              <a:buFont typeface="+mj-lt"/>
              <a:buAutoNum type="arabicPeriod"/>
            </a:pPr>
            <a:r>
              <a:rPr lang="en-US" dirty="0" smtClean="0"/>
              <a:t>Delete your database view.</a:t>
            </a:r>
            <a:endParaRPr lang="en-US" dirty="0"/>
          </a:p>
          <a:p>
            <a:pPr marL="457200" lvl="0" indent="-457200">
              <a:buFont typeface="+mj-lt"/>
              <a:buAutoNum type="arabicPeriod"/>
            </a:pPr>
            <a:endParaRPr lang="en-US" dirty="0"/>
          </a:p>
          <a:p>
            <a:pPr marL="0" indent="0">
              <a:buNone/>
            </a:pP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0940" y="2988285"/>
            <a:ext cx="3132259" cy="244228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5555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7"/>
          </p:nvPr>
        </p:nvSpPr>
        <p:spPr/>
        <p:txBody>
          <a:bodyPr/>
          <a:lstStyle/>
          <a:p>
            <a:pPr marL="457200" lvl="0" indent="-457200">
              <a:buFont typeface="+mj-lt"/>
              <a:buAutoNum type="arabicPeriod"/>
            </a:pPr>
            <a:r>
              <a:rPr lang="en-US" dirty="0"/>
              <a:t>Log in to </a:t>
            </a:r>
            <a:r>
              <a:rPr lang="en-US" dirty="0">
                <a:hlinkClick r:id="rId2"/>
              </a:rPr>
              <a:t>http://</a:t>
            </a:r>
            <a:r>
              <a:rPr lang="en-US" dirty="0" smtClean="0">
                <a:hlinkClick r:id="rId2"/>
              </a:rPr>
              <a:t>daltraining02/daltrainingdb02.sql_training</a:t>
            </a:r>
            <a:r>
              <a:rPr lang="en-US" dirty="0" smtClean="0"/>
              <a:t> (use the training ID associated with your workstation).</a:t>
            </a:r>
            <a:endParaRPr lang="en-US" dirty="0"/>
          </a:p>
          <a:p>
            <a:pPr marL="457200" lvl="0" indent="-457200">
              <a:buFont typeface="+mj-lt"/>
              <a:buAutoNum type="arabicPeriod"/>
            </a:pPr>
            <a:r>
              <a:rPr lang="en-US" dirty="0" smtClean="0"/>
              <a:t>Using the previous SQL (used to create the counts by </a:t>
            </a:r>
            <a:r>
              <a:rPr lang="en-US" dirty="0" err="1" smtClean="0"/>
              <a:t>tradetype</a:t>
            </a:r>
            <a:r>
              <a:rPr lang="en-US" dirty="0" smtClean="0"/>
              <a:t> database view), add via the </a:t>
            </a:r>
            <a:r>
              <a:rPr lang="en-US" b="1" dirty="0" smtClean="0"/>
              <a:t>Data Views </a:t>
            </a:r>
            <a:r>
              <a:rPr lang="en-US" dirty="0" smtClean="0"/>
              <a:t>view.</a:t>
            </a:r>
          </a:p>
          <a:p>
            <a:pPr marL="457200" lvl="0" indent="-457200">
              <a:buFont typeface="+mj-lt"/>
              <a:buAutoNum type="arabicPeriod"/>
            </a:pPr>
            <a:r>
              <a:rPr lang="en-US" dirty="0" smtClean="0"/>
              <a:t>Synchronize the database*.</a:t>
            </a:r>
          </a:p>
          <a:p>
            <a:pPr marL="457200" lvl="0" indent="-457200">
              <a:buFont typeface="+mj-lt"/>
              <a:buAutoNum type="arabicPeriod"/>
            </a:pPr>
            <a:r>
              <a:rPr lang="en-US" dirty="0" smtClean="0"/>
              <a:t>Create a new view (visual model) to display the data returned by this view.    Add to the existing ‘Custom’ view group, ‘Reports’ view set.</a:t>
            </a:r>
          </a:p>
          <a:p>
            <a:pPr marL="457200" lvl="0" indent="-457200">
              <a:buFont typeface="+mj-lt"/>
              <a:buAutoNum type="arabicPeriod"/>
            </a:pPr>
            <a:r>
              <a:rPr lang="en-US" dirty="0" smtClean="0"/>
              <a:t>Verify your new view displays.</a:t>
            </a:r>
          </a:p>
          <a:p>
            <a:pPr marL="457200" lvl="0" indent="-457200">
              <a:buFont typeface="+mj-lt"/>
              <a:buAutoNum type="arabicPeriod"/>
            </a:pPr>
            <a:endParaRPr lang="en-US" dirty="0"/>
          </a:p>
          <a:p>
            <a:pPr marL="457200" lvl="0" indent="-457200">
              <a:buFont typeface="+mj-lt"/>
              <a:buAutoNum type="arabicPeriod"/>
            </a:pPr>
            <a:endParaRPr lang="en-US" dirty="0" smtClean="0"/>
          </a:p>
          <a:p>
            <a:pPr marL="457200" lvl="0" indent="-457200">
              <a:buFont typeface="+mj-lt"/>
              <a:buAutoNum type="arabicPeriod"/>
            </a:pPr>
            <a:endParaRPr lang="en-US" dirty="0"/>
          </a:p>
          <a:p>
            <a:pPr marL="0" indent="0">
              <a:buNone/>
            </a:pPr>
            <a:endParaRPr lang="en-US" dirty="0"/>
          </a:p>
        </p:txBody>
      </p:sp>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r>
              <a:rPr lang="en-US" dirty="0" smtClean="0"/>
              <a:t>Using Allegro…</a:t>
            </a:r>
            <a:endParaRPr lang="en-US" dirty="0"/>
          </a:p>
        </p:txBody>
      </p:sp>
      <p:sp>
        <p:nvSpPr>
          <p:cNvPr id="4" name="Text Placeholder 3"/>
          <p:cNvSpPr>
            <a:spLocks noGrp="1"/>
          </p:cNvSpPr>
          <p:nvPr>
            <p:ph type="body" sz="quarter" idx="16"/>
          </p:nvPr>
        </p:nvSpPr>
        <p:spPr/>
        <p:txBody>
          <a:bodyPr/>
          <a:lstStyle/>
          <a:p>
            <a:r>
              <a:rPr lang="en-US" sz="1050" i="1" dirty="0" smtClean="0">
                <a:solidFill>
                  <a:srgbClr val="FF0000"/>
                </a:solidFill>
              </a:rPr>
              <a:t>* = 1 person in group</a:t>
            </a:r>
            <a:endParaRPr lang="en-US" sz="1050" i="1" dirty="0">
              <a:solidFill>
                <a:srgbClr val="FF0000"/>
              </a:solidFill>
            </a:endParaRPr>
          </a:p>
        </p:txBody>
      </p:sp>
    </p:spTree>
    <p:extLst>
      <p:ext uri="{BB962C8B-B14F-4D97-AF65-F5344CB8AC3E}">
        <p14:creationId xmlns:p14="http://schemas.microsoft.com/office/powerpoint/2010/main" val="366739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Database Constraints</a:t>
            </a:r>
            <a:endParaRPr lang="en-US" dirty="0"/>
          </a:p>
        </p:txBody>
      </p:sp>
      <p:sp>
        <p:nvSpPr>
          <p:cNvPr id="3" name="Subtitle 2"/>
          <p:cNvSpPr>
            <a:spLocks noGrp="1"/>
          </p:cNvSpPr>
          <p:nvPr>
            <p:ph type="subTitle" idx="1"/>
          </p:nvPr>
        </p:nvSpPr>
        <p:spPr/>
        <p:txBody>
          <a:bodyPr/>
          <a:lstStyle/>
          <a:p>
            <a:r>
              <a:rPr lang="en-US" dirty="0" smtClean="0"/>
              <a:t>Enforcing Data Integrity</a:t>
            </a:r>
            <a:endParaRPr lang="en-US" dirty="0"/>
          </a:p>
        </p:txBody>
      </p:sp>
    </p:spTree>
    <p:extLst>
      <p:ext uri="{BB962C8B-B14F-4D97-AF65-F5344CB8AC3E}">
        <p14:creationId xmlns:p14="http://schemas.microsoft.com/office/powerpoint/2010/main" val="182029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Text Placeholder 2"/>
          <p:cNvSpPr>
            <a:spLocks noGrp="1"/>
          </p:cNvSpPr>
          <p:nvPr>
            <p:ph type="body" sz="quarter" idx="16"/>
          </p:nvPr>
        </p:nvSpPr>
        <p:spPr/>
        <p:txBody>
          <a:bodyPr/>
          <a:lstStyle/>
          <a:p>
            <a:endParaRPr lang="en-US"/>
          </a:p>
        </p:txBody>
      </p:sp>
      <p:sp>
        <p:nvSpPr>
          <p:cNvPr id="10" name="Content Placeholder 9"/>
          <p:cNvSpPr>
            <a:spLocks noGrp="1"/>
          </p:cNvSpPr>
          <p:nvPr>
            <p:ph sz="quarter" idx="17"/>
          </p:nvPr>
        </p:nvSpPr>
        <p:spPr/>
        <p:txBody>
          <a:bodyPr/>
          <a:lstStyle/>
          <a:p>
            <a:r>
              <a:rPr lang="en-US" sz="2400" dirty="0" smtClean="0"/>
              <a:t>Used </a:t>
            </a:r>
            <a:r>
              <a:rPr lang="en-US" sz="2400" dirty="0"/>
              <a:t>to specify rules for the data in a </a:t>
            </a:r>
            <a:r>
              <a:rPr lang="en-US" sz="2400" dirty="0" smtClean="0"/>
              <a:t>table.</a:t>
            </a:r>
            <a:endParaRPr lang="en-US" sz="2400" dirty="0"/>
          </a:p>
          <a:p>
            <a:r>
              <a:rPr lang="en-US" sz="2400" dirty="0"/>
              <a:t>If there is any violation between the constraint and the data action, the action is aborted by the constraint.</a:t>
            </a:r>
          </a:p>
          <a:p>
            <a:r>
              <a:rPr lang="en-US" sz="2400" dirty="0"/>
              <a:t>Constraints can be specified when the table is created </a:t>
            </a:r>
            <a:r>
              <a:rPr lang="en-US" sz="2400" dirty="0" smtClean="0"/>
              <a:t>or </a:t>
            </a:r>
            <a:r>
              <a:rPr lang="en-US" sz="2400" dirty="0"/>
              <a:t>after the table is </a:t>
            </a:r>
            <a:r>
              <a:rPr lang="en-US" sz="2400" dirty="0" smtClean="0"/>
              <a:t>created.</a:t>
            </a:r>
            <a:endParaRPr lang="en-US" sz="2400" dirty="0"/>
          </a:p>
          <a:p>
            <a:pPr lvl="1">
              <a:buFont typeface="Arial" pitchFamily="34" charset="0"/>
              <a:buChar char="•"/>
            </a:pPr>
            <a:endParaRPr lang="en-US" dirty="0" smtClean="0"/>
          </a:p>
          <a:p>
            <a:pPr lvl="0">
              <a:buFont typeface="Arial" pitchFamily="34" charset="0"/>
              <a:buChar char="•"/>
            </a:pPr>
            <a:endParaRPr lang="en-US" sz="2400" dirty="0" smtClean="0"/>
          </a:p>
        </p:txBody>
      </p:sp>
      <p:sp>
        <p:nvSpPr>
          <p:cNvPr id="14" name="Text Placeholder 13"/>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2502842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Constraints</a:t>
            </a:r>
            <a:endParaRPr lang="en-US" dirty="0"/>
          </a:p>
        </p:txBody>
      </p:sp>
      <p:sp>
        <p:nvSpPr>
          <p:cNvPr id="3" name="Text Placeholder 2"/>
          <p:cNvSpPr>
            <a:spLocks noGrp="1"/>
          </p:cNvSpPr>
          <p:nvPr>
            <p:ph type="body" sz="quarter" idx="16"/>
          </p:nvPr>
        </p:nvSpPr>
        <p:spPr/>
        <p:txBody>
          <a:bodyPr/>
          <a:lstStyle/>
          <a:p>
            <a:endParaRPr lang="en-US"/>
          </a:p>
        </p:txBody>
      </p:sp>
      <p:sp>
        <p:nvSpPr>
          <p:cNvPr id="10" name="Content Placeholder 9"/>
          <p:cNvSpPr>
            <a:spLocks noGrp="1"/>
          </p:cNvSpPr>
          <p:nvPr>
            <p:ph sz="quarter" idx="17"/>
          </p:nvPr>
        </p:nvSpPr>
        <p:spPr/>
        <p:txBody>
          <a:bodyPr/>
          <a:lstStyle/>
          <a:p>
            <a:r>
              <a:rPr lang="en-US" sz="1800" b="1" dirty="0"/>
              <a:t>NOT NULL</a:t>
            </a:r>
            <a:r>
              <a:rPr lang="en-US" sz="1800" dirty="0"/>
              <a:t> - Indicates that a column cannot store NULL value</a:t>
            </a:r>
          </a:p>
          <a:p>
            <a:r>
              <a:rPr lang="en-US" sz="1800" b="1" dirty="0"/>
              <a:t>UNIQUE</a:t>
            </a:r>
            <a:r>
              <a:rPr lang="en-US" sz="1800" dirty="0"/>
              <a:t> - Ensures that each row for a column must have a unique value</a:t>
            </a:r>
          </a:p>
          <a:p>
            <a:r>
              <a:rPr lang="en-US" sz="1800" b="1" dirty="0"/>
              <a:t>PRIMARY KEY</a:t>
            </a:r>
            <a:r>
              <a:rPr lang="en-US" sz="1800" dirty="0"/>
              <a:t> - A combination of a NOT NULL and UNIQUE. Ensures that a column (or combination of two or more columns) have an unique identity which helps to find a particular record in a table more easily and quickly</a:t>
            </a:r>
          </a:p>
          <a:p>
            <a:r>
              <a:rPr lang="en-US" sz="1800" b="1" dirty="0"/>
              <a:t>FOREIGN KEY</a:t>
            </a:r>
            <a:r>
              <a:rPr lang="en-US" sz="1800" dirty="0"/>
              <a:t> - Ensure the referential integrity of the data in one table to match values in another table</a:t>
            </a:r>
          </a:p>
          <a:p>
            <a:r>
              <a:rPr lang="en-US" sz="1800" b="1" dirty="0"/>
              <a:t>CHECK</a:t>
            </a:r>
            <a:r>
              <a:rPr lang="en-US" sz="1800" dirty="0"/>
              <a:t> - Ensures that the value in a column meets a specific condition</a:t>
            </a:r>
          </a:p>
          <a:p>
            <a:r>
              <a:rPr lang="en-US" sz="1800" b="1" dirty="0"/>
              <a:t>DEFAULT</a:t>
            </a:r>
            <a:r>
              <a:rPr lang="en-US" sz="1800" dirty="0"/>
              <a:t> - Specifies a default value when specified none for this column</a:t>
            </a:r>
          </a:p>
          <a:p>
            <a:pPr lvl="1">
              <a:buFont typeface="Arial" pitchFamily="34" charset="0"/>
              <a:buChar char="•"/>
            </a:pPr>
            <a:endParaRPr lang="en-US" dirty="0" smtClean="0"/>
          </a:p>
          <a:p>
            <a:pPr lvl="0">
              <a:buFont typeface="Arial" pitchFamily="34" charset="0"/>
              <a:buChar char="•"/>
            </a:pPr>
            <a:endParaRPr lang="en-US" sz="2400" dirty="0" smtClean="0"/>
          </a:p>
        </p:txBody>
      </p:sp>
      <p:sp>
        <p:nvSpPr>
          <p:cNvPr id="14" name="Text Placeholder 13"/>
          <p:cNvSpPr>
            <a:spLocks noGrp="1"/>
          </p:cNvSpPr>
          <p:nvPr>
            <p:ph type="body" sz="quarter" idx="15"/>
          </p:nvPr>
        </p:nvSpPr>
        <p:spPr/>
        <p:txBody>
          <a:bodyPr/>
          <a:lstStyle/>
          <a:p>
            <a:r>
              <a:rPr lang="en-US" dirty="0" smtClean="0"/>
              <a:t>In SQL, we have the following types of constraints</a:t>
            </a:r>
            <a:endParaRPr lang="en-US" dirty="0"/>
          </a:p>
        </p:txBody>
      </p:sp>
    </p:spTree>
    <p:extLst>
      <p:ext uri="{BB962C8B-B14F-4D97-AF65-F5344CB8AC3E}">
        <p14:creationId xmlns:p14="http://schemas.microsoft.com/office/powerpoint/2010/main" val="256107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these applied in Allegro?</a:t>
            </a:r>
            <a:endParaRPr lang="en-US" dirty="0"/>
          </a:p>
        </p:txBody>
      </p:sp>
      <p:sp>
        <p:nvSpPr>
          <p:cNvPr id="3" name="Text Placeholder 2"/>
          <p:cNvSpPr>
            <a:spLocks noGrp="1"/>
          </p:cNvSpPr>
          <p:nvPr>
            <p:ph type="body" sz="quarter" idx="15"/>
          </p:nvPr>
        </p:nvSpPr>
        <p:spPr/>
        <p:txBody>
          <a:bodyPr/>
          <a:lstStyle/>
          <a:p>
            <a:r>
              <a:rPr lang="en-US" dirty="0" smtClean="0"/>
              <a:t>Data Columns view</a:t>
            </a:r>
            <a:endParaRPr lang="en-US" dirty="0"/>
          </a:p>
        </p:txBody>
      </p:sp>
      <p:sp>
        <p:nvSpPr>
          <p:cNvPr id="4" name="Text Placeholder 3"/>
          <p:cNvSpPr>
            <a:spLocks noGrp="1"/>
          </p:cNvSpPr>
          <p:nvPr>
            <p:ph type="body" sz="quarter" idx="16"/>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69" y="1742338"/>
            <a:ext cx="9201150" cy="37719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bwMode="gray">
          <a:xfrm>
            <a:off x="1957753" y="5709137"/>
            <a:ext cx="2391508" cy="1148863"/>
          </a:xfrm>
          <a:prstGeom prst="rect">
            <a:avLst/>
          </a:prstGeom>
          <a:noFill/>
          <a:ln w="12700" cap="flat" cmpd="sng" algn="ctr">
            <a:noFill/>
            <a:prstDash val="solid"/>
            <a:miter lim="800000"/>
            <a:headEnd type="none" w="med" len="med"/>
            <a:tailEnd type="none" w="med" len="med"/>
          </a:ln>
          <a:effectLst/>
        </p:spPr>
        <p:txBody>
          <a:bodyPr vert="horz" wrap="square" lIns="91429" tIns="45715" rIns="91429" bIns="45715" numCol="1" rtlCol="0" anchor="t" anchorCtr="0" compatLnSpc="1">
            <a:prstTxWarp prst="textNoShape">
              <a:avLst/>
            </a:prstTxWarp>
            <a:noAutofit/>
          </a:bodyPr>
          <a:lstStyle/>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Not null</a:t>
            </a:r>
          </a:p>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Unique</a:t>
            </a:r>
          </a:p>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Primary key</a:t>
            </a:r>
          </a:p>
          <a:p>
            <a:pPr marL="285750" indent="-285750">
              <a:lnSpc>
                <a:spcPct val="90000"/>
              </a:lnSpc>
              <a:spcBef>
                <a:spcPts val="1200"/>
              </a:spcBef>
              <a:buClr>
                <a:schemeClr val="accent2"/>
              </a:buClr>
              <a:buFont typeface="Arial" pitchFamily="34" charset="0"/>
              <a:buChar char="●"/>
            </a:pPr>
            <a:endParaRPr lang="en-US" sz="1600" dirty="0" smtClean="0">
              <a:solidFill>
                <a:schemeClr val="bg1"/>
              </a:solidFill>
            </a:endParaRPr>
          </a:p>
        </p:txBody>
      </p:sp>
      <p:sp>
        <p:nvSpPr>
          <p:cNvPr id="8" name="TextBox 7"/>
          <p:cNvSpPr txBox="1"/>
          <p:nvPr/>
        </p:nvSpPr>
        <p:spPr bwMode="gray">
          <a:xfrm>
            <a:off x="5198452" y="5732583"/>
            <a:ext cx="2391508" cy="1125417"/>
          </a:xfrm>
          <a:prstGeom prst="rect">
            <a:avLst/>
          </a:prstGeom>
          <a:noFill/>
          <a:ln w="12700" cap="flat" cmpd="sng" algn="ctr">
            <a:noFill/>
            <a:prstDash val="solid"/>
            <a:miter lim="800000"/>
            <a:headEnd type="none" w="med" len="med"/>
            <a:tailEnd type="none" w="med" len="med"/>
          </a:ln>
          <a:effectLst/>
        </p:spPr>
        <p:txBody>
          <a:bodyPr vert="horz" wrap="square" lIns="91429" tIns="45715" rIns="91429" bIns="45715" numCol="1" rtlCol="0" anchor="t" anchorCtr="0" compatLnSpc="1">
            <a:prstTxWarp prst="textNoShape">
              <a:avLst/>
            </a:prstTxWarp>
            <a:noAutofit/>
          </a:bodyPr>
          <a:lstStyle/>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Foreign Key</a:t>
            </a:r>
          </a:p>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Check</a:t>
            </a:r>
          </a:p>
          <a:p>
            <a:pPr marL="285750" indent="-285750">
              <a:lnSpc>
                <a:spcPct val="90000"/>
              </a:lnSpc>
              <a:spcBef>
                <a:spcPts val="1200"/>
              </a:spcBef>
              <a:buClr>
                <a:schemeClr val="accent2"/>
              </a:buClr>
              <a:buFont typeface="Arial" pitchFamily="34" charset="0"/>
              <a:buChar char="●"/>
            </a:pPr>
            <a:r>
              <a:rPr lang="en-US" sz="1600" dirty="0" smtClean="0">
                <a:solidFill>
                  <a:schemeClr val="bg1"/>
                </a:solidFill>
              </a:rPr>
              <a:t>Default</a:t>
            </a:r>
          </a:p>
          <a:p>
            <a:pPr marL="285750" indent="-285750">
              <a:lnSpc>
                <a:spcPct val="90000"/>
              </a:lnSpc>
              <a:spcBef>
                <a:spcPts val="1200"/>
              </a:spcBef>
              <a:buClr>
                <a:schemeClr val="accent2"/>
              </a:buClr>
              <a:buFont typeface="Arial" pitchFamily="34" charset="0"/>
              <a:buChar char="●"/>
            </a:pPr>
            <a:endParaRPr lang="en-US" sz="1600" dirty="0" smtClean="0">
              <a:solidFill>
                <a:schemeClr val="bg1"/>
              </a:solidFill>
            </a:endParaRPr>
          </a:p>
        </p:txBody>
      </p:sp>
      <p:cxnSp>
        <p:nvCxnSpPr>
          <p:cNvPr id="14" name="Straight Arrow Connector 13"/>
          <p:cNvCxnSpPr/>
          <p:nvPr/>
        </p:nvCxnSpPr>
        <p:spPr>
          <a:xfrm flipV="1">
            <a:off x="2743200" y="2473570"/>
            <a:ext cx="2368062" cy="32590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743200" y="2473570"/>
            <a:ext cx="1184031" cy="36810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3024554" y="2473571"/>
            <a:ext cx="1055077" cy="40679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5896708" y="2473570"/>
            <a:ext cx="1840523" cy="32590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5896708" y="2473570"/>
            <a:ext cx="2086707" cy="36810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5896708" y="2473570"/>
            <a:ext cx="1078523" cy="40679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358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Metadata Configuration of Constraints</a:t>
            </a:r>
            <a:endParaRPr lang="en-US" dirty="0"/>
          </a:p>
        </p:txBody>
      </p:sp>
      <p:sp>
        <p:nvSpPr>
          <p:cNvPr id="3" name="Text Placeholder 2"/>
          <p:cNvSpPr>
            <a:spLocks noGrp="1"/>
          </p:cNvSpPr>
          <p:nvPr>
            <p:ph type="body" sz="quarter" idx="15"/>
          </p:nvPr>
        </p:nvSpPr>
        <p:spPr/>
        <p:txBody>
          <a:bodyPr/>
          <a:lstStyle/>
          <a:p>
            <a:r>
              <a:rPr lang="en-US" dirty="0" smtClean="0"/>
              <a:t>Data Constraints view</a:t>
            </a:r>
            <a:endParaRPr lang="en-US" dirty="0"/>
          </a:p>
        </p:txBody>
      </p:sp>
      <p:sp>
        <p:nvSpPr>
          <p:cNvPr id="4" name="Text Placeholder 3"/>
          <p:cNvSpPr>
            <a:spLocks noGrp="1"/>
          </p:cNvSpPr>
          <p:nvPr>
            <p:ph type="body" sz="quarter" idx="16"/>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484" y="1753953"/>
            <a:ext cx="8503993" cy="504543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1724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Physical table</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smtClean="0"/>
              <a:t>Using Query Manager, look at how constraints are defined for table </a:t>
            </a:r>
            <a:r>
              <a:rPr lang="en-US" dirty="0" err="1" smtClean="0"/>
              <a:t>glaccount</a:t>
            </a:r>
            <a:r>
              <a:rPr lang="en-US" dirty="0" smtClean="0"/>
              <a:t>.</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055" y="3019423"/>
            <a:ext cx="6890165" cy="249042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0710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User-Defined Integrity Constraints</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User-defined integrity allows you to define specific business rules that do not fall into one of the other integrity categories. Examples </a:t>
            </a:r>
            <a:r>
              <a:rPr lang="en-US" dirty="0" smtClean="0"/>
              <a:t>include:</a:t>
            </a:r>
          </a:p>
          <a:p>
            <a:pPr lvl="1"/>
            <a:r>
              <a:rPr lang="en-US" sz="2400" dirty="0"/>
              <a:t>Stored procedures</a:t>
            </a:r>
          </a:p>
          <a:p>
            <a:pPr lvl="1"/>
            <a:r>
              <a:rPr lang="en-US" sz="2400" dirty="0"/>
              <a:t>Triggers</a:t>
            </a:r>
          </a:p>
          <a:p>
            <a:pPr lvl="1"/>
            <a:r>
              <a:rPr lang="en-US" sz="2400" dirty="0"/>
              <a:t>Class Events</a:t>
            </a:r>
          </a:p>
          <a:p>
            <a:pPr lvl="1"/>
            <a:r>
              <a:rPr lang="en-US" sz="2400" dirty="0"/>
              <a:t>Message events</a:t>
            </a:r>
          </a:p>
          <a:p>
            <a:pPr marL="0" indent="0">
              <a:buNone/>
            </a:pPr>
            <a:endParaRPr lang="en-US" dirty="0"/>
          </a:p>
        </p:txBody>
      </p:sp>
    </p:spTree>
    <p:extLst>
      <p:ext uri="{BB962C8B-B14F-4D97-AF65-F5344CB8AC3E}">
        <p14:creationId xmlns:p14="http://schemas.microsoft.com/office/powerpoint/2010/main" val="41281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Summary</a:t>
            </a:r>
            <a:endParaRPr lang="en-US" dirty="0"/>
          </a:p>
        </p:txBody>
      </p:sp>
      <p:sp>
        <p:nvSpPr>
          <p:cNvPr id="3" name="Text Placeholder 2"/>
          <p:cNvSpPr>
            <a:spLocks noGrp="1"/>
          </p:cNvSpPr>
          <p:nvPr>
            <p:ph type="body" sz="quarter" idx="16"/>
          </p:nvPr>
        </p:nvSpPr>
        <p:spPr/>
        <p:txBody>
          <a:bodyPr/>
          <a:lstStyle/>
          <a:p>
            <a:endParaRPr lang="en-US"/>
          </a:p>
        </p:txBody>
      </p:sp>
      <p:sp>
        <p:nvSpPr>
          <p:cNvPr id="10" name="Content Placeholder 9"/>
          <p:cNvSpPr>
            <a:spLocks noGrp="1"/>
          </p:cNvSpPr>
          <p:nvPr>
            <p:ph sz="quarter" idx="17"/>
          </p:nvPr>
        </p:nvSpPr>
        <p:spPr/>
        <p:txBody>
          <a:bodyPr/>
          <a:lstStyle/>
          <a:p>
            <a:pPr lvl="0">
              <a:buFont typeface="Arial" pitchFamily="34" charset="0"/>
              <a:buChar char="•"/>
            </a:pPr>
            <a:r>
              <a:rPr lang="en-US" sz="2400" dirty="0" smtClean="0"/>
              <a:t>SQL Functions</a:t>
            </a:r>
          </a:p>
          <a:p>
            <a:pPr lvl="1">
              <a:buFont typeface="Arial" pitchFamily="34" charset="0"/>
              <a:buChar char="•"/>
            </a:pPr>
            <a:r>
              <a:rPr lang="en-US" dirty="0" smtClean="0"/>
              <a:t>String</a:t>
            </a:r>
          </a:p>
          <a:p>
            <a:pPr lvl="1">
              <a:buFont typeface="Arial" pitchFamily="34" charset="0"/>
              <a:buChar char="•"/>
            </a:pPr>
            <a:r>
              <a:rPr lang="en-US" dirty="0" smtClean="0"/>
              <a:t>Date</a:t>
            </a:r>
          </a:p>
          <a:p>
            <a:pPr lvl="0">
              <a:buFont typeface="Arial" pitchFamily="34" charset="0"/>
              <a:buChar char="•"/>
            </a:pPr>
            <a:r>
              <a:rPr lang="en-US" sz="2400" dirty="0" smtClean="0"/>
              <a:t>Database views</a:t>
            </a:r>
          </a:p>
          <a:p>
            <a:pPr lvl="1">
              <a:buFont typeface="Arial" pitchFamily="34" charset="0"/>
              <a:buChar char="•"/>
            </a:pPr>
            <a:r>
              <a:rPr lang="en-US" dirty="0" smtClean="0"/>
              <a:t>Created by hand </a:t>
            </a:r>
          </a:p>
          <a:p>
            <a:pPr lvl="1">
              <a:buFont typeface="Arial" pitchFamily="34" charset="0"/>
              <a:buChar char="•"/>
            </a:pPr>
            <a:r>
              <a:rPr lang="en-US" dirty="0" smtClean="0"/>
              <a:t>Created using Allegro</a:t>
            </a:r>
          </a:p>
          <a:p>
            <a:pPr>
              <a:buFont typeface="Arial" pitchFamily="34" charset="0"/>
              <a:buChar char="•"/>
            </a:pPr>
            <a:r>
              <a:rPr lang="en-US" dirty="0"/>
              <a:t>Database </a:t>
            </a:r>
            <a:r>
              <a:rPr lang="en-US" dirty="0" smtClean="0"/>
              <a:t>constraints</a:t>
            </a:r>
            <a:endParaRPr lang="en-US" dirty="0"/>
          </a:p>
          <a:p>
            <a:pPr lvl="1">
              <a:buFont typeface="Arial" pitchFamily="34" charset="0"/>
              <a:buChar char="•"/>
            </a:pPr>
            <a:endParaRPr lang="en-US" dirty="0" smtClean="0"/>
          </a:p>
          <a:p>
            <a:pPr lvl="0">
              <a:buFont typeface="Arial" pitchFamily="34" charset="0"/>
              <a:buChar char="•"/>
            </a:pPr>
            <a:endParaRPr lang="en-US" sz="2400" dirty="0" smtClean="0"/>
          </a:p>
        </p:txBody>
      </p:sp>
      <p:sp>
        <p:nvSpPr>
          <p:cNvPr id="14" name="Text Placeholder 13"/>
          <p:cNvSpPr>
            <a:spLocks noGrp="1"/>
          </p:cNvSpPr>
          <p:nvPr>
            <p:ph type="body" sz="quarter" idx="15"/>
          </p:nvPr>
        </p:nvSpPr>
        <p:spPr/>
        <p:txBody>
          <a:bodyPr/>
          <a:lstStyle/>
          <a:p>
            <a:r>
              <a:rPr lang="en-US" dirty="0" smtClean="0"/>
              <a:t>In this session, we covered</a:t>
            </a:r>
            <a:endParaRPr lang="en-US" dirty="0"/>
          </a:p>
        </p:txBody>
      </p:sp>
    </p:spTree>
    <p:extLst>
      <p:ext uri="{BB962C8B-B14F-4D97-AF65-F5344CB8AC3E}">
        <p14:creationId xmlns:p14="http://schemas.microsoft.com/office/powerpoint/2010/main" val="402740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Jargon</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r>
              <a:rPr lang="en-US" dirty="0" smtClean="0"/>
              <a:t>Database / DBMS</a:t>
            </a:r>
          </a:p>
          <a:p>
            <a:r>
              <a:rPr lang="en-US" dirty="0" smtClean="0"/>
              <a:t>RDBMS</a:t>
            </a:r>
          </a:p>
          <a:p>
            <a:r>
              <a:rPr lang="en-US" dirty="0" smtClean="0"/>
              <a:t>Tables</a:t>
            </a:r>
          </a:p>
          <a:p>
            <a:r>
              <a:rPr lang="en-US" dirty="0" smtClean="0"/>
              <a:t>Columns</a:t>
            </a:r>
          </a:p>
          <a:p>
            <a:r>
              <a:rPr lang="en-US" dirty="0" smtClean="0"/>
              <a:t>Data types</a:t>
            </a:r>
          </a:p>
          <a:p>
            <a:r>
              <a:rPr lang="en-US" dirty="0" smtClean="0"/>
              <a:t>Primary keys</a:t>
            </a:r>
          </a:p>
          <a:p>
            <a:r>
              <a:rPr lang="en-US" dirty="0" smtClean="0"/>
              <a:t>Foreign keys</a:t>
            </a:r>
          </a:p>
          <a:p>
            <a:r>
              <a:rPr lang="en-US" dirty="0" smtClean="0"/>
              <a:t>NULLs</a:t>
            </a:r>
            <a:endParaRPr lang="en-US" dirty="0"/>
          </a:p>
        </p:txBody>
      </p:sp>
      <p:pic>
        <p:nvPicPr>
          <p:cNvPr id="6" name="Picture 2" descr="http://www.uta.fi/FAST/images/u-tech.gif"/>
          <p:cNvPicPr>
            <a:picLocks noChangeAspect="1" noChangeArrowheads="1"/>
          </p:cNvPicPr>
          <p:nvPr/>
        </p:nvPicPr>
        <p:blipFill>
          <a:blip r:embed="rId2" cstate="print"/>
          <a:srcRect/>
          <a:stretch>
            <a:fillRect/>
          </a:stretch>
        </p:blipFill>
        <p:spPr bwMode="auto">
          <a:xfrm>
            <a:off x="3333750" y="1105228"/>
            <a:ext cx="4965701" cy="5752772"/>
          </a:xfrm>
          <a:prstGeom prst="rect">
            <a:avLst/>
          </a:prstGeom>
          <a:noFill/>
          <a:effectLst>
            <a:outerShdw blurRad="50800" dist="114300" dir="2700000" algn="tl" rotWithShape="0">
              <a:prstClr val="black">
                <a:alpha val="40000"/>
              </a:prstClr>
            </a:outerShdw>
          </a:effectLst>
        </p:spPr>
      </p:pic>
    </p:spTree>
    <p:extLst>
      <p:ext uri="{BB962C8B-B14F-4D97-AF65-F5344CB8AC3E}">
        <p14:creationId xmlns:p14="http://schemas.microsoft.com/office/powerpoint/2010/main" val="137653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endParaRPr lang="en-US"/>
          </a:p>
        </p:txBody>
      </p:sp>
      <p:sp>
        <p:nvSpPr>
          <p:cNvPr id="3" name="Title 2"/>
          <p:cNvSpPr>
            <a:spLocks noGrp="1"/>
          </p:cNvSpPr>
          <p:nvPr>
            <p:ph type="title"/>
          </p:nvPr>
        </p:nvSpPr>
        <p:spPr/>
        <p:txBody>
          <a:bodyPr/>
          <a:lstStyle/>
          <a:p>
            <a:r>
              <a:rPr lang="en-US" dirty="0" smtClean="0"/>
              <a:t>Q &amp; A</a:t>
            </a:r>
            <a:endParaRPr lang="en-US" dirty="0"/>
          </a:p>
        </p:txBody>
      </p:sp>
      <p:pic>
        <p:nvPicPr>
          <p:cNvPr id="1026" name="Picture 2" descr="http://cdn3.dogomedia.com/pictures/9613/content/questionsfry-panique-questions.jpg?13270982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9899" y="1215067"/>
            <a:ext cx="5106377" cy="4758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79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a:t>
            </a:r>
            <a:endParaRPr lang="en-US" dirty="0"/>
          </a:p>
        </p:txBody>
      </p:sp>
      <p:sp>
        <p:nvSpPr>
          <p:cNvPr id="3" name="Text Placeholder 2"/>
          <p:cNvSpPr>
            <a:spLocks noGrp="1"/>
          </p:cNvSpPr>
          <p:nvPr>
            <p:ph type="body" sz="quarter" idx="15"/>
          </p:nvPr>
        </p:nvSpPr>
        <p:spPr/>
        <p:txBody>
          <a:bodyPr/>
          <a:lstStyle/>
          <a:p>
            <a:r>
              <a:rPr lang="en-US" dirty="0" smtClean="0"/>
              <a:t>An organized collection of data</a:t>
            </a:r>
            <a:endParaRPr lang="en-US" dirty="0"/>
          </a:p>
        </p:txBody>
      </p:sp>
      <p:sp>
        <p:nvSpPr>
          <p:cNvPr id="5" name="Content Placeholder 4"/>
          <p:cNvSpPr>
            <a:spLocks noGrp="1"/>
          </p:cNvSpPr>
          <p:nvPr>
            <p:ph sz="quarter" idx="17"/>
          </p:nvPr>
        </p:nvSpPr>
        <p:spPr>
          <a:xfrm>
            <a:off x="457200" y="1828800"/>
            <a:ext cx="8232775" cy="3627620"/>
          </a:xfrm>
        </p:spPr>
        <p:txBody>
          <a:bodyPr/>
          <a:lstStyle/>
          <a:p>
            <a:r>
              <a:rPr lang="en-US" dirty="0" smtClean="0"/>
              <a:t>DBMS – software to manage the database</a:t>
            </a:r>
          </a:p>
          <a:p>
            <a:r>
              <a:rPr lang="en-US" dirty="0" smtClean="0"/>
              <a:t>4 Major Types of Databases</a:t>
            </a:r>
          </a:p>
          <a:p>
            <a:pPr lvl="1"/>
            <a:r>
              <a:rPr lang="en-US" dirty="0" smtClean="0"/>
              <a:t>Hierarchical – tree structure</a:t>
            </a:r>
          </a:p>
          <a:p>
            <a:pPr lvl="1"/>
            <a:r>
              <a:rPr lang="en-US" dirty="0" smtClean="0"/>
              <a:t>Network – spider’s web</a:t>
            </a:r>
          </a:p>
          <a:p>
            <a:pPr lvl="1"/>
            <a:r>
              <a:rPr lang="en-US" dirty="0" smtClean="0"/>
              <a:t>Object Oriented - newest</a:t>
            </a:r>
          </a:p>
          <a:p>
            <a:pPr lvl="1"/>
            <a:r>
              <a:rPr lang="en-US" dirty="0" smtClean="0"/>
              <a:t>Relational – where we live!</a:t>
            </a:r>
          </a:p>
          <a:p>
            <a:pPr lvl="1"/>
            <a:endParaRPr lang="en-US" sz="1800" dirty="0" smtClean="0"/>
          </a:p>
        </p:txBody>
      </p:sp>
      <p:pic>
        <p:nvPicPr>
          <p:cNvPr id="1028" name="Picture 4" descr="http://upload.wikimedia.org/wikipedia/commons/thumb/3/3e/Network_Model.svg/320px-Network_Model.svg.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064" y="2208207"/>
            <a:ext cx="4317274" cy="34133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upload.wikimedia.org/wikipedia/commons/thumb/e/eb/Hierarchical_Model.svg/320px-Hierarchical_Model.svg.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4856" y="2477972"/>
            <a:ext cx="5025247" cy="287381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bwMode="gray">
          <a:xfrm>
            <a:off x="4526078" y="5831543"/>
            <a:ext cx="3952888" cy="614597"/>
          </a:xfrm>
          <a:prstGeom prst="rect">
            <a:avLst/>
          </a:prstGeom>
          <a:noFill/>
          <a:ln w="12700" cap="flat" cmpd="sng" algn="ctr">
            <a:noFill/>
            <a:prstDash val="solid"/>
            <a:miter lim="800000"/>
            <a:headEnd type="none" w="med" len="med"/>
            <a:tailEnd type="none" w="med" len="med"/>
          </a:ln>
          <a:effectLst>
            <a:reflection blurRad="6350" stA="52000" endA="300" endPos="35000" dir="5400000" sy="-100000" algn="bl" rotWithShape="0"/>
          </a:effectLst>
        </p:spPr>
        <p:txBody>
          <a:bodyPr vert="horz" wrap="square" lIns="91429" tIns="45715" rIns="91429" bIns="45715" numCol="1" rtlCol="0" anchor="t" anchorCtr="0" compatLnSpc="1">
            <a:prstTxWarp prst="textNoShape">
              <a:avLst/>
            </a:prstTxWarp>
            <a:noAutofit/>
          </a:bodyPr>
          <a:lstStyle/>
          <a:p>
            <a:pPr>
              <a:lnSpc>
                <a:spcPct val="90000"/>
              </a:lnSpc>
              <a:spcBef>
                <a:spcPts val="1200"/>
              </a:spcBef>
              <a:buClr>
                <a:schemeClr val="accent2"/>
              </a:buClr>
            </a:pPr>
            <a:r>
              <a:rPr lang="en-US" sz="2800" dirty="0" smtClean="0">
                <a:solidFill>
                  <a:schemeClr val="bg1"/>
                </a:solidFill>
              </a:rPr>
              <a:t>1 parent to N children</a:t>
            </a:r>
          </a:p>
        </p:txBody>
      </p:sp>
      <p:sp>
        <p:nvSpPr>
          <p:cNvPr id="17" name="TextBox 16"/>
          <p:cNvSpPr txBox="1"/>
          <p:nvPr/>
        </p:nvSpPr>
        <p:spPr bwMode="gray">
          <a:xfrm>
            <a:off x="4314856" y="6138842"/>
            <a:ext cx="3952888" cy="614597"/>
          </a:xfrm>
          <a:prstGeom prst="rect">
            <a:avLst/>
          </a:prstGeom>
          <a:noFill/>
          <a:ln w="12700" cap="flat" cmpd="sng" algn="ctr">
            <a:noFill/>
            <a:prstDash val="solid"/>
            <a:miter lim="800000"/>
            <a:headEnd type="none" w="med" len="med"/>
            <a:tailEnd type="none" w="med" len="med"/>
          </a:ln>
          <a:effectLst>
            <a:reflection blurRad="6350" stA="52000" endA="300" endPos="35000" dir="5400000" sy="-100000" algn="bl" rotWithShape="0"/>
          </a:effectLst>
        </p:spPr>
        <p:txBody>
          <a:bodyPr vert="horz" wrap="square" lIns="91429" tIns="45715" rIns="91429" bIns="45715" numCol="1" rtlCol="0" anchor="t" anchorCtr="0" compatLnSpc="1">
            <a:prstTxWarp prst="textNoShape">
              <a:avLst/>
            </a:prstTxWarp>
            <a:noAutofit/>
          </a:bodyPr>
          <a:lstStyle/>
          <a:p>
            <a:pPr>
              <a:lnSpc>
                <a:spcPct val="90000"/>
              </a:lnSpc>
              <a:spcBef>
                <a:spcPts val="1200"/>
              </a:spcBef>
              <a:buClr>
                <a:schemeClr val="accent2"/>
              </a:buClr>
            </a:pPr>
            <a:r>
              <a:rPr lang="en-US" sz="2800" dirty="0" smtClean="0">
                <a:solidFill>
                  <a:schemeClr val="bg1"/>
                </a:solidFill>
              </a:rPr>
              <a:t>N parent to N children</a:t>
            </a:r>
          </a:p>
        </p:txBody>
      </p:sp>
      <p:grpSp>
        <p:nvGrpSpPr>
          <p:cNvPr id="13" name="Group 12"/>
          <p:cNvGrpSpPr/>
          <p:nvPr/>
        </p:nvGrpSpPr>
        <p:grpSpPr>
          <a:xfrm>
            <a:off x="5582192" y="3139018"/>
            <a:ext cx="2254520" cy="2266279"/>
            <a:chOff x="399780" y="4341986"/>
            <a:chExt cx="2254520" cy="2266279"/>
          </a:xfrm>
        </p:grpSpPr>
        <p:pic>
          <p:nvPicPr>
            <p:cNvPr id="1031" name="Picture 7" descr="C:\Users\k.cox\AppData\Local\Microsoft\Windows\Temporary Internet Files\Content.IE5\11U6JNXI\MP90043101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780" y="5069071"/>
              <a:ext cx="1026631" cy="1539194"/>
            </a:xfrm>
            <a:prstGeom prst="rect">
              <a:avLst/>
            </a:prstGeom>
            <a:noFill/>
            <a:extLst>
              <a:ext uri="{909E8E84-426E-40DD-AFC4-6F175D3DCCD1}">
                <a14:hiddenFill xmlns:a14="http://schemas.microsoft.com/office/drawing/2010/main">
                  <a:solidFill>
                    <a:srgbClr val="FFFFFF"/>
                  </a:solidFill>
                </a14:hiddenFill>
              </a:ext>
            </a:extLst>
          </p:spPr>
        </p:pic>
        <p:sp>
          <p:nvSpPr>
            <p:cNvPr id="9" name="Sound"/>
            <p:cNvSpPr>
              <a:spLocks noEditPoints="1" noChangeArrowheads="1"/>
            </p:cNvSpPr>
            <p:nvPr/>
          </p:nvSpPr>
          <p:spPr bwMode="auto">
            <a:xfrm>
              <a:off x="1533525" y="4341986"/>
              <a:ext cx="1120775" cy="1291795"/>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 name="Photo"/>
            <p:cNvSpPr>
              <a:spLocks noEditPoints="1" noChangeArrowheads="1"/>
            </p:cNvSpPr>
            <p:nvPr/>
          </p:nvSpPr>
          <p:spPr bwMode="auto">
            <a:xfrm>
              <a:off x="1533525" y="5729230"/>
              <a:ext cx="981075" cy="879035"/>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61 w 21600"/>
                <a:gd name="T17" fmla="*/ 22454 h 21600"/>
                <a:gd name="T18" fmla="*/ 21069 w 21600"/>
                <a:gd name="T19" fmla="*/ 30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TextBox 13"/>
          <p:cNvSpPr txBox="1"/>
          <p:nvPr/>
        </p:nvSpPr>
        <p:spPr bwMode="gray">
          <a:xfrm>
            <a:off x="4467256" y="5405515"/>
            <a:ext cx="3952888" cy="614597"/>
          </a:xfrm>
          <a:prstGeom prst="rect">
            <a:avLst/>
          </a:prstGeom>
          <a:noFill/>
          <a:ln w="12700" cap="flat" cmpd="sng" algn="ctr">
            <a:noFill/>
            <a:prstDash val="solid"/>
            <a:miter lim="800000"/>
            <a:headEnd type="none" w="med" len="med"/>
            <a:tailEnd type="none" w="med" len="med"/>
          </a:ln>
          <a:effectLst>
            <a:reflection blurRad="6350" stA="52000" endA="300" endPos="35000" dir="5400000" sy="-100000" algn="bl" rotWithShape="0"/>
          </a:effectLst>
        </p:spPr>
        <p:txBody>
          <a:bodyPr vert="horz" wrap="square" lIns="91429" tIns="45715" rIns="91429" bIns="45715" numCol="1" rtlCol="0" anchor="t" anchorCtr="0" compatLnSpc="1">
            <a:prstTxWarp prst="textNoShape">
              <a:avLst/>
            </a:prstTxWarp>
            <a:noAutofit/>
          </a:bodyPr>
          <a:lstStyle/>
          <a:p>
            <a:pPr algn="ctr">
              <a:lnSpc>
                <a:spcPct val="90000"/>
              </a:lnSpc>
              <a:spcBef>
                <a:spcPts val="1200"/>
              </a:spcBef>
              <a:buClr>
                <a:schemeClr val="accent2"/>
              </a:buClr>
            </a:pPr>
            <a:r>
              <a:rPr lang="en-US" sz="2800" dirty="0" smtClean="0">
                <a:solidFill>
                  <a:schemeClr val="bg1"/>
                </a:solidFill>
              </a:rPr>
              <a:t>“Objects” </a:t>
            </a:r>
          </a:p>
        </p:txBody>
      </p:sp>
      <p:sp>
        <p:nvSpPr>
          <p:cNvPr id="4" name="TextBox 3"/>
          <p:cNvSpPr txBox="1"/>
          <p:nvPr/>
        </p:nvSpPr>
        <p:spPr bwMode="gray">
          <a:xfrm>
            <a:off x="6342422" y="1914253"/>
            <a:ext cx="2269672" cy="3509028"/>
          </a:xfrm>
          <a:prstGeom prst="rect">
            <a:avLst/>
          </a:prstGeom>
          <a:noFill/>
          <a:ln w="12700" cap="flat" cmpd="sng" algn="ctr">
            <a:noFill/>
            <a:prstDash val="solid"/>
            <a:miter lim="800000"/>
            <a:headEnd type="none" w="med" len="med"/>
            <a:tailEnd type="none" w="med" len="med"/>
          </a:ln>
          <a:effectLst/>
        </p:spPr>
        <p:txBody>
          <a:bodyPr vert="horz" wrap="square" lIns="91429" tIns="45715" rIns="91429" bIns="45715" numCol="1" rtlCol="0" anchor="t" anchorCtr="0" compatLnSpc="1">
            <a:prstTxWarp prst="textNoShape">
              <a:avLst/>
            </a:prstTxWarp>
            <a:noAutofit/>
          </a:bodyPr>
          <a:lstStyle/>
          <a:p>
            <a:pPr>
              <a:lnSpc>
                <a:spcPct val="90000"/>
              </a:lnSpc>
              <a:spcBef>
                <a:spcPts val="1200"/>
              </a:spcBef>
              <a:buClr>
                <a:schemeClr val="accent2"/>
              </a:buClr>
            </a:pPr>
            <a:r>
              <a:rPr lang="en-US" sz="2400" b="1" dirty="0" smtClean="0">
                <a:solidFill>
                  <a:schemeClr val="bg2"/>
                </a:solidFill>
              </a:rPr>
              <a:t>Oracle</a:t>
            </a:r>
          </a:p>
          <a:p>
            <a:pPr>
              <a:lnSpc>
                <a:spcPct val="90000"/>
              </a:lnSpc>
              <a:spcBef>
                <a:spcPts val="1200"/>
              </a:spcBef>
              <a:buClr>
                <a:schemeClr val="accent2"/>
              </a:buClr>
            </a:pPr>
            <a:r>
              <a:rPr lang="en-US" sz="2400" b="1" dirty="0" smtClean="0">
                <a:solidFill>
                  <a:schemeClr val="bg2"/>
                </a:solidFill>
              </a:rPr>
              <a:t>SQL Server</a:t>
            </a:r>
          </a:p>
          <a:p>
            <a:pPr>
              <a:lnSpc>
                <a:spcPct val="90000"/>
              </a:lnSpc>
              <a:spcBef>
                <a:spcPts val="1200"/>
              </a:spcBef>
              <a:buClr>
                <a:schemeClr val="accent2"/>
              </a:buClr>
            </a:pPr>
            <a:r>
              <a:rPr lang="en-US" sz="2400" b="1" dirty="0" smtClean="0">
                <a:solidFill>
                  <a:schemeClr val="bg2"/>
                </a:solidFill>
              </a:rPr>
              <a:t>DB2</a:t>
            </a:r>
          </a:p>
          <a:p>
            <a:pPr>
              <a:lnSpc>
                <a:spcPct val="90000"/>
              </a:lnSpc>
              <a:spcBef>
                <a:spcPts val="1200"/>
              </a:spcBef>
              <a:buClr>
                <a:schemeClr val="accent2"/>
              </a:buClr>
            </a:pPr>
            <a:r>
              <a:rPr lang="en-US" sz="2400" b="1" dirty="0" smtClean="0">
                <a:solidFill>
                  <a:schemeClr val="bg2"/>
                </a:solidFill>
              </a:rPr>
              <a:t>Informix</a:t>
            </a:r>
          </a:p>
          <a:p>
            <a:pPr>
              <a:lnSpc>
                <a:spcPct val="90000"/>
              </a:lnSpc>
              <a:spcBef>
                <a:spcPts val="1200"/>
              </a:spcBef>
              <a:buClr>
                <a:schemeClr val="accent2"/>
              </a:buClr>
            </a:pPr>
            <a:r>
              <a:rPr lang="en-US" sz="2400" b="1" dirty="0" smtClean="0">
                <a:solidFill>
                  <a:schemeClr val="bg2"/>
                </a:solidFill>
              </a:rPr>
              <a:t>Access</a:t>
            </a:r>
          </a:p>
          <a:p>
            <a:pPr>
              <a:lnSpc>
                <a:spcPct val="90000"/>
              </a:lnSpc>
              <a:spcBef>
                <a:spcPts val="1200"/>
              </a:spcBef>
              <a:buClr>
                <a:schemeClr val="accent2"/>
              </a:buClr>
            </a:pPr>
            <a:r>
              <a:rPr lang="en-US" sz="2400" b="1" dirty="0" smtClean="0">
                <a:solidFill>
                  <a:schemeClr val="bg2"/>
                </a:solidFill>
              </a:rPr>
              <a:t>Sybase</a:t>
            </a:r>
          </a:p>
          <a:p>
            <a:pPr>
              <a:lnSpc>
                <a:spcPct val="90000"/>
              </a:lnSpc>
              <a:spcBef>
                <a:spcPts val="1200"/>
              </a:spcBef>
              <a:buClr>
                <a:schemeClr val="accent2"/>
              </a:buClr>
            </a:pPr>
            <a:r>
              <a:rPr lang="en-US" sz="2400" b="1" dirty="0" smtClean="0">
                <a:solidFill>
                  <a:schemeClr val="bg2"/>
                </a:solidFill>
              </a:rPr>
              <a:t>Teradata</a:t>
            </a:r>
            <a:endParaRPr lang="en-US" sz="2400" b="1" dirty="0">
              <a:solidFill>
                <a:schemeClr val="bg2"/>
              </a:solidFill>
            </a:endParaRPr>
          </a:p>
          <a:p>
            <a:pPr>
              <a:lnSpc>
                <a:spcPct val="90000"/>
              </a:lnSpc>
              <a:spcBef>
                <a:spcPts val="1200"/>
              </a:spcBef>
              <a:buClr>
                <a:schemeClr val="accent2"/>
              </a:buClr>
            </a:pPr>
            <a:r>
              <a:rPr lang="en-US" sz="2400" b="1" dirty="0" smtClean="0">
                <a:solidFill>
                  <a:schemeClr val="bg2"/>
                </a:solidFill>
              </a:rPr>
              <a:t>etc..</a:t>
            </a:r>
          </a:p>
        </p:txBody>
      </p:sp>
    </p:spTree>
    <p:extLst>
      <p:ext uri="{BB962C8B-B14F-4D97-AF65-F5344CB8AC3E}">
        <p14:creationId xmlns:p14="http://schemas.microsoft.com/office/powerpoint/2010/main" val="224911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subTnLst>
                                    <p:set>
                                      <p:cBhvr override="childStyle">
                                        <p:cTn dur="1" fill="hold" display="0" masterRel="nextClick" afterEffect="1"/>
                                        <p:tgtEl>
                                          <p:spTgt spid="1030"/>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childTnLst>
                                  <p:subTnLst>
                                    <p:set>
                                      <p:cBhvr override="childStyle">
                                        <p:cTn dur="1" fill="hold" display="0" masterRel="nextClick" afterEffect="1"/>
                                        <p:tgtEl>
                                          <p:spTgt spid="1028"/>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4"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Database</a:t>
            </a:r>
            <a:endParaRPr lang="en-US" dirty="0"/>
          </a:p>
        </p:txBody>
      </p:sp>
      <p:sp>
        <p:nvSpPr>
          <p:cNvPr id="3" name="Text Placeholder 2"/>
          <p:cNvSpPr>
            <a:spLocks noGrp="1"/>
          </p:cNvSpPr>
          <p:nvPr>
            <p:ph type="body" sz="quarter" idx="15"/>
          </p:nvPr>
        </p:nvSpPr>
        <p:spPr/>
        <p:txBody>
          <a:bodyPr/>
          <a:lstStyle/>
          <a:p>
            <a:r>
              <a:rPr lang="en-US" dirty="0" smtClean="0"/>
              <a:t>Most commonly used database type</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r>
              <a:rPr lang="en-US" dirty="0" smtClean="0"/>
              <a:t>Tables</a:t>
            </a:r>
          </a:p>
          <a:p>
            <a:pPr lvl="1"/>
            <a:r>
              <a:rPr lang="en-US" sz="1800" dirty="0" smtClean="0"/>
              <a:t>Having rows</a:t>
            </a:r>
          </a:p>
          <a:p>
            <a:pPr lvl="2"/>
            <a:r>
              <a:rPr lang="en-US" sz="1600" dirty="0" smtClean="0"/>
              <a:t>Having fixed number of columns and data types</a:t>
            </a:r>
          </a:p>
          <a:p>
            <a:pPr lvl="3"/>
            <a:r>
              <a:rPr lang="en-US" sz="1400" dirty="0" smtClean="0"/>
              <a:t>Common columns (attributes) used to relate data</a:t>
            </a:r>
            <a:endParaRPr lang="en-US" sz="1400" dirty="0"/>
          </a:p>
        </p:txBody>
      </p:sp>
      <p:pic>
        <p:nvPicPr>
          <p:cNvPr id="2050" name="Picture 2" descr="http://readwrite.com/files/files/files/images/relational_database_feb09b.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800" y="3224212"/>
            <a:ext cx="6577478" cy="3633788"/>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6" name="Oval 5"/>
          <p:cNvSpPr/>
          <p:nvPr/>
        </p:nvSpPr>
        <p:spPr>
          <a:xfrm>
            <a:off x="2882900" y="3403600"/>
            <a:ext cx="952500" cy="1460500"/>
          </a:xfrm>
          <a:prstGeom prst="ellipse">
            <a:avLst/>
          </a:prstGeom>
          <a:noFill/>
          <a:ln w="38100" cap="flat" cmpd="sng" algn="ctr">
            <a:solidFill>
              <a:srgbClr val="FF0000"/>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1" name="Oval 10"/>
          <p:cNvSpPr/>
          <p:nvPr/>
        </p:nvSpPr>
        <p:spPr>
          <a:xfrm>
            <a:off x="1676400" y="5232400"/>
            <a:ext cx="952500" cy="1460500"/>
          </a:xfrm>
          <a:prstGeom prst="ellipse">
            <a:avLst/>
          </a:prstGeom>
          <a:noFill/>
          <a:ln w="38100" cap="flat" cmpd="sng" algn="ctr">
            <a:solidFill>
              <a:srgbClr val="FF0000"/>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2" name="Oval 11"/>
          <p:cNvSpPr/>
          <p:nvPr/>
        </p:nvSpPr>
        <p:spPr>
          <a:xfrm>
            <a:off x="3746500" y="3403600"/>
            <a:ext cx="952500" cy="1460500"/>
          </a:xfrm>
          <a:prstGeom prst="ellipse">
            <a:avLst/>
          </a:prstGeom>
          <a:noFill/>
          <a:ln w="38100" cap="flat" cmpd="sng" algn="ctr">
            <a:solidFill>
              <a:srgbClr val="00B050"/>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4" name="Oval 13"/>
          <p:cNvSpPr/>
          <p:nvPr/>
        </p:nvSpPr>
        <p:spPr>
          <a:xfrm>
            <a:off x="5727700" y="3441700"/>
            <a:ext cx="952500" cy="1460500"/>
          </a:xfrm>
          <a:prstGeom prst="ellipse">
            <a:avLst/>
          </a:prstGeom>
          <a:noFill/>
          <a:ln w="38100" cap="flat" cmpd="sng" algn="ctr">
            <a:solidFill>
              <a:srgbClr val="00B050"/>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5" name="Oval 14"/>
          <p:cNvSpPr/>
          <p:nvPr/>
        </p:nvSpPr>
        <p:spPr>
          <a:xfrm>
            <a:off x="2584450" y="5194300"/>
            <a:ext cx="952500" cy="1460500"/>
          </a:xfrm>
          <a:prstGeom prst="ellipse">
            <a:avLst/>
          </a:prstGeom>
          <a:noFill/>
          <a:ln w="38100" cap="flat" cmpd="sng" algn="ctr">
            <a:solidFill>
              <a:schemeClr val="accent1"/>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6" name="Oval 15"/>
          <p:cNvSpPr/>
          <p:nvPr/>
        </p:nvSpPr>
        <p:spPr>
          <a:xfrm>
            <a:off x="5251450" y="5232400"/>
            <a:ext cx="952500" cy="1460500"/>
          </a:xfrm>
          <a:prstGeom prst="ellipse">
            <a:avLst/>
          </a:prstGeom>
          <a:noFill/>
          <a:ln w="38100" cap="flat" cmpd="sng" algn="ctr">
            <a:solidFill>
              <a:schemeClr val="accent1"/>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Tree>
    <p:extLst>
      <p:ext uri="{BB962C8B-B14F-4D97-AF65-F5344CB8AC3E}">
        <p14:creationId xmlns:p14="http://schemas.microsoft.com/office/powerpoint/2010/main" val="265273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each-ict.com/as_a2_ict_new/ocr/AS_G061/315_database_concepts/terminology/miniweb/images/simpleprimary.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0350" y="1766443"/>
            <a:ext cx="4832350" cy="29960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Primary Key</a:t>
            </a:r>
            <a:endParaRPr lang="en-US" dirty="0"/>
          </a:p>
        </p:txBody>
      </p:sp>
      <p:sp>
        <p:nvSpPr>
          <p:cNvPr id="3" name="Text Placeholder 2"/>
          <p:cNvSpPr>
            <a:spLocks noGrp="1"/>
          </p:cNvSpPr>
          <p:nvPr>
            <p:ph type="body" sz="quarter" idx="15"/>
          </p:nvPr>
        </p:nvSpPr>
        <p:spPr/>
        <p:txBody>
          <a:bodyPr/>
          <a:lstStyle/>
          <a:p>
            <a:r>
              <a:rPr lang="en-US" dirty="0" smtClean="0"/>
              <a:t>Enforce uniqueness (no duplicates)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1" y="4965700"/>
            <a:ext cx="8115299" cy="977900"/>
          </a:xfrm>
        </p:spPr>
        <p:txBody>
          <a:bodyPr/>
          <a:lstStyle/>
          <a:p>
            <a:pPr marL="0" indent="0">
              <a:buNone/>
            </a:pPr>
            <a:r>
              <a:rPr lang="en-US" dirty="0" smtClean="0"/>
              <a:t>A</a:t>
            </a:r>
            <a:r>
              <a:rPr lang="en-US" b="1" dirty="0" smtClean="0"/>
              <a:t> </a:t>
            </a:r>
            <a:r>
              <a:rPr lang="en-US" dirty="0" smtClean="0"/>
              <a:t>field (or collection of fields) that uniquely identifies </a:t>
            </a:r>
            <a:r>
              <a:rPr lang="en-US" dirty="0"/>
              <a:t>each row of data values in a database </a:t>
            </a:r>
            <a:r>
              <a:rPr lang="en-US" dirty="0" smtClean="0"/>
              <a:t>table</a:t>
            </a:r>
          </a:p>
          <a:p>
            <a:endParaRPr lang="en-US" b="1" dirty="0" smtClean="0"/>
          </a:p>
        </p:txBody>
      </p:sp>
    </p:spTree>
    <p:extLst>
      <p:ext uri="{BB962C8B-B14F-4D97-AF65-F5344CB8AC3E}">
        <p14:creationId xmlns:p14="http://schemas.microsoft.com/office/powerpoint/2010/main" val="896875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Key</a:t>
            </a:r>
            <a:endParaRPr lang="en-US" dirty="0"/>
          </a:p>
        </p:txBody>
      </p:sp>
      <p:sp>
        <p:nvSpPr>
          <p:cNvPr id="3" name="Text Placeholder 2"/>
          <p:cNvSpPr>
            <a:spLocks noGrp="1"/>
          </p:cNvSpPr>
          <p:nvPr>
            <p:ph type="body" sz="quarter" idx="15"/>
          </p:nvPr>
        </p:nvSpPr>
        <p:spPr/>
        <p:txBody>
          <a:bodyPr/>
          <a:lstStyle/>
          <a:p>
            <a:r>
              <a:rPr lang="en-US" dirty="0" smtClean="0"/>
              <a:t>Help enforce data integrity </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1" y="1828800"/>
            <a:ext cx="7962899" cy="4114800"/>
          </a:xfrm>
        </p:spPr>
        <p:txBody>
          <a:bodyPr/>
          <a:lstStyle/>
          <a:p>
            <a:pPr marL="0" indent="0">
              <a:buNone/>
            </a:pPr>
            <a:r>
              <a:rPr lang="en-US" dirty="0" smtClean="0"/>
              <a:t>A </a:t>
            </a:r>
            <a:r>
              <a:rPr lang="en-US" dirty="0">
                <a:hlinkClick r:id="rId2" action="ppaction://hlinkfile" tooltip="Field (computer science)"/>
              </a:rPr>
              <a:t>field</a:t>
            </a:r>
            <a:r>
              <a:rPr lang="en-US" dirty="0"/>
              <a:t> (or collection of fields) in one </a:t>
            </a:r>
            <a:r>
              <a:rPr lang="en-US" dirty="0">
                <a:hlinkClick r:id="rId3" action="ppaction://hlinkfile" tooltip="Table (database)"/>
              </a:rPr>
              <a:t>table</a:t>
            </a:r>
            <a:r>
              <a:rPr lang="en-US" dirty="0"/>
              <a:t> that uniquely identifies a row of </a:t>
            </a:r>
            <a:r>
              <a:rPr lang="en-US" u="sng" dirty="0"/>
              <a:t>another</a:t>
            </a:r>
            <a:r>
              <a:rPr lang="en-US" dirty="0"/>
              <a:t> table</a:t>
            </a:r>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1563" r="46720" b="32604"/>
          <a:stretch/>
        </p:blipFill>
        <p:spPr bwMode="auto">
          <a:xfrm>
            <a:off x="4423996" y="3961521"/>
            <a:ext cx="4621530" cy="272288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160" y="2590800"/>
            <a:ext cx="3965506" cy="256286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cxnSp>
        <p:nvCxnSpPr>
          <p:cNvPr id="7" name="Straight Arrow Connector 6"/>
          <p:cNvCxnSpPr/>
          <p:nvPr/>
        </p:nvCxnSpPr>
        <p:spPr>
          <a:xfrm>
            <a:off x="1364566" y="3362178"/>
            <a:ext cx="5022166" cy="140677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735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NULL Values</a:t>
            </a:r>
            <a:endParaRPr lang="en-US" dirty="0"/>
          </a:p>
        </p:txBody>
      </p:sp>
      <p:sp>
        <p:nvSpPr>
          <p:cNvPr id="3" name="Text Placeholder 2"/>
          <p:cNvSpPr>
            <a:spLocks noGrp="1"/>
          </p:cNvSpPr>
          <p:nvPr>
            <p:ph type="body" sz="quarter" idx="15"/>
          </p:nvPr>
        </p:nvSpPr>
        <p:spPr/>
        <p:txBody>
          <a:bodyPr/>
          <a:lstStyle/>
          <a:p>
            <a:r>
              <a:rPr lang="en-US" dirty="0" smtClean="0"/>
              <a:t>Columns can be configured to be “null”</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a:spcBef>
                <a:spcPts val="0"/>
              </a:spcBef>
              <a:spcAft>
                <a:spcPts val="600"/>
              </a:spcAft>
            </a:pPr>
            <a:r>
              <a:rPr lang="en-US" sz="2400" dirty="0" smtClean="0"/>
              <a:t>NULL means nothing</a:t>
            </a:r>
            <a:endParaRPr lang="en-US" sz="2400" dirty="0"/>
          </a:p>
          <a:p>
            <a:pPr>
              <a:spcBef>
                <a:spcPts val="0"/>
              </a:spcBef>
              <a:spcAft>
                <a:spcPts val="600"/>
              </a:spcAft>
            </a:pPr>
            <a:endParaRPr lang="en-US" sz="2400" dirty="0"/>
          </a:p>
          <a:p>
            <a:pPr>
              <a:spcBef>
                <a:spcPts val="0"/>
              </a:spcBef>
              <a:spcAft>
                <a:spcPts val="600"/>
              </a:spcAft>
            </a:pPr>
            <a:r>
              <a:rPr lang="en-US" sz="2400" dirty="0"/>
              <a:t>Why use NULLs?</a:t>
            </a:r>
          </a:p>
          <a:p>
            <a:pPr>
              <a:spcBef>
                <a:spcPts val="0"/>
              </a:spcBef>
              <a:spcAft>
                <a:spcPts val="600"/>
              </a:spcAft>
            </a:pPr>
            <a:endParaRPr lang="en-US" sz="2400" dirty="0"/>
          </a:p>
          <a:p>
            <a:pPr>
              <a:spcBef>
                <a:spcPts val="0"/>
              </a:spcBef>
              <a:spcAft>
                <a:spcPts val="600"/>
              </a:spcAft>
            </a:pPr>
            <a:r>
              <a:rPr lang="en-US" sz="2400" dirty="0" smtClean="0"/>
              <a:t>Do spaces = NULL?</a:t>
            </a:r>
          </a:p>
          <a:p>
            <a:pPr marL="0" indent="0">
              <a:spcBef>
                <a:spcPts val="0"/>
              </a:spcBef>
              <a:spcAft>
                <a:spcPts val="600"/>
              </a:spcAft>
              <a:buNone/>
            </a:pPr>
            <a:endParaRPr lang="en-US" sz="2400" dirty="0" smtClean="0"/>
          </a:p>
          <a:p>
            <a:pPr>
              <a:spcBef>
                <a:spcPts val="0"/>
              </a:spcBef>
              <a:spcAft>
                <a:spcPts val="600"/>
              </a:spcAft>
            </a:pPr>
            <a:r>
              <a:rPr lang="en-US" sz="2400" dirty="0" smtClean="0"/>
              <a:t>Does </a:t>
            </a:r>
            <a:r>
              <a:rPr lang="en-US" sz="2400" dirty="0"/>
              <a:t>NULL = NULL?</a:t>
            </a:r>
          </a:p>
          <a:p>
            <a:pPr>
              <a:spcBef>
                <a:spcPts val="0"/>
              </a:spcBef>
              <a:spcAft>
                <a:spcPts val="600"/>
              </a:spcAft>
            </a:pPr>
            <a:endParaRPr lang="en-US" sz="2400" dirty="0"/>
          </a:p>
          <a:p>
            <a:pPr marL="0" indent="0">
              <a:buNone/>
            </a:pPr>
            <a:endParaRPr lang="en-US" dirty="0"/>
          </a:p>
        </p:txBody>
      </p:sp>
      <p:pic>
        <p:nvPicPr>
          <p:cNvPr id="6" name="Picture 4" descr="http://www.anothercompany.org/port/nothing/nothing13.jpg"/>
          <p:cNvPicPr>
            <a:picLocks noChangeAspect="1" noChangeArrowheads="1"/>
          </p:cNvPicPr>
          <p:nvPr/>
        </p:nvPicPr>
        <p:blipFill>
          <a:blip r:embed="rId3" cstate="print"/>
          <a:srcRect/>
          <a:stretch>
            <a:fillRect/>
          </a:stretch>
        </p:blipFill>
        <p:spPr bwMode="auto">
          <a:xfrm>
            <a:off x="3724274" y="2212975"/>
            <a:ext cx="5343525" cy="3562350"/>
          </a:xfrm>
          <a:prstGeom prst="rect">
            <a:avLst/>
          </a:prstGeom>
          <a:noFill/>
        </p:spPr>
      </p:pic>
    </p:spTree>
    <p:extLst>
      <p:ext uri="{BB962C8B-B14F-4D97-AF65-F5344CB8AC3E}">
        <p14:creationId xmlns:p14="http://schemas.microsoft.com/office/powerpoint/2010/main" val="111128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Types</a:t>
            </a:r>
            <a:endParaRPr lang="en-US" dirty="0"/>
          </a:p>
        </p:txBody>
      </p:sp>
      <p:sp>
        <p:nvSpPr>
          <p:cNvPr id="3" name="Text Placeholder 2"/>
          <p:cNvSpPr>
            <a:spLocks noGrp="1"/>
          </p:cNvSpPr>
          <p:nvPr>
            <p:ph type="body" sz="quarter" idx="15"/>
          </p:nvPr>
        </p:nvSpPr>
        <p:spPr/>
        <p:txBody>
          <a:bodyPr/>
          <a:lstStyle/>
          <a:p>
            <a:r>
              <a:rPr lang="en-US" dirty="0" smtClean="0"/>
              <a:t>Supported by Allegro (Data Column View)</a:t>
            </a:r>
            <a:endParaRPr lang="en-US" dirty="0"/>
          </a:p>
        </p:txBody>
      </p:sp>
      <p:sp>
        <p:nvSpPr>
          <p:cNvPr id="4" name="Text Placeholder 3"/>
          <p:cNvSpPr>
            <a:spLocks noGrp="1"/>
          </p:cNvSpPr>
          <p:nvPr>
            <p:ph type="body" sz="quarter" idx="16"/>
          </p:nvPr>
        </p:nvSpPr>
        <p:spPr/>
        <p:txBody>
          <a:bodyPr/>
          <a:lstStyle/>
          <a:p>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939397202"/>
              </p:ext>
            </p:extLst>
          </p:nvPr>
        </p:nvGraphicFramePr>
        <p:xfrm>
          <a:off x="457200" y="1854200"/>
          <a:ext cx="8369300" cy="3139440"/>
        </p:xfrm>
        <a:graphic>
          <a:graphicData uri="http://schemas.openxmlformats.org/drawingml/2006/table">
            <a:tbl>
              <a:tblPr firstRow="1" bandRow="1">
                <a:tableStyleId>{5C22544A-7EE6-4342-B048-85BDC9FD1C3A}</a:tableStyleId>
              </a:tblPr>
              <a:tblGrid>
                <a:gridCol w="1943100"/>
                <a:gridCol w="6426200"/>
              </a:tblGrid>
              <a:tr h="370840">
                <a:tc>
                  <a:txBody>
                    <a:bodyPr/>
                    <a:lstStyle/>
                    <a:p>
                      <a:r>
                        <a:rPr lang="en-US" b="1" dirty="0" smtClean="0">
                          <a:solidFill>
                            <a:schemeClr val="tx2"/>
                          </a:solidFill>
                        </a:rPr>
                        <a:t>Data type</a:t>
                      </a:r>
                      <a:endParaRPr lang="en-US" b="1" dirty="0">
                        <a:solidFill>
                          <a:schemeClr val="tx2"/>
                        </a:solidFill>
                      </a:endParaRPr>
                    </a:p>
                  </a:txBody>
                  <a:tcPr/>
                </a:tc>
                <a:tc>
                  <a:txBody>
                    <a:bodyPr/>
                    <a:lstStyle/>
                    <a:p>
                      <a:r>
                        <a:rPr lang="en-US" b="1" dirty="0" smtClean="0">
                          <a:solidFill>
                            <a:schemeClr val="tx2"/>
                          </a:solidFill>
                        </a:rPr>
                        <a:t>Meaning</a:t>
                      </a:r>
                      <a:endParaRPr lang="en-US" b="1" dirty="0">
                        <a:solidFill>
                          <a:schemeClr val="tx2"/>
                        </a:solidFill>
                      </a:endParaRPr>
                    </a:p>
                  </a:txBody>
                  <a:tcPr/>
                </a:tc>
              </a:tr>
              <a:tr h="370840">
                <a:tc>
                  <a:txBody>
                    <a:bodyPr/>
                    <a:lstStyle/>
                    <a:p>
                      <a:r>
                        <a:rPr lang="en-US" dirty="0" smtClean="0"/>
                        <a:t>Boolean</a:t>
                      </a:r>
                      <a:endParaRPr lang="en-US" dirty="0"/>
                    </a:p>
                  </a:txBody>
                  <a:tcPr/>
                </a:tc>
                <a:tc>
                  <a:txBody>
                    <a:bodyPr/>
                    <a:lstStyle/>
                    <a:p>
                      <a:r>
                        <a:rPr lang="en-US" dirty="0" smtClean="0">
                          <a:effectLst/>
                        </a:rPr>
                        <a:t>Stores TRUE or FALSE values.</a:t>
                      </a:r>
                      <a:endParaRPr lang="en-US" dirty="0"/>
                    </a:p>
                  </a:txBody>
                  <a:tcPr/>
                </a:tc>
              </a:tr>
              <a:tr h="370840">
                <a:tc>
                  <a:txBody>
                    <a:bodyPr/>
                    <a:lstStyle/>
                    <a:p>
                      <a:r>
                        <a:rPr lang="en-US" dirty="0" smtClean="0"/>
                        <a:t>Date</a:t>
                      </a:r>
                      <a:endParaRPr lang="en-US" dirty="0"/>
                    </a:p>
                  </a:txBody>
                  <a:tcPr/>
                </a:tc>
                <a:tc>
                  <a:txBody>
                    <a:bodyPr/>
                    <a:lstStyle/>
                    <a:p>
                      <a:r>
                        <a:rPr lang="en-US" dirty="0" smtClean="0">
                          <a:effectLst/>
                        </a:rPr>
                        <a:t>Stores year, month, and day values.</a:t>
                      </a:r>
                      <a:endParaRPr lang="en-US" dirty="0"/>
                    </a:p>
                  </a:txBody>
                  <a:tcPr/>
                </a:tc>
              </a:tr>
              <a:tr h="370840">
                <a:tc>
                  <a:txBody>
                    <a:bodyPr/>
                    <a:lstStyle/>
                    <a:p>
                      <a:r>
                        <a:rPr lang="en-US" dirty="0" err="1" smtClean="0"/>
                        <a:t>Datetime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Stores year, month, day,</a:t>
                      </a:r>
                      <a:r>
                        <a:rPr lang="en-US" baseline="0" dirty="0" smtClean="0">
                          <a:effectLst/>
                        </a:rPr>
                        <a:t> </a:t>
                      </a:r>
                      <a:r>
                        <a:rPr lang="en-US" baseline="0" dirty="0" err="1" smtClean="0">
                          <a:effectLst/>
                        </a:rPr>
                        <a:t>hh</a:t>
                      </a:r>
                      <a:r>
                        <a:rPr lang="en-US" baseline="0" dirty="0" smtClean="0">
                          <a:effectLst/>
                        </a:rPr>
                        <a:t>, mm, </a:t>
                      </a:r>
                      <a:r>
                        <a:rPr lang="en-US" baseline="0" dirty="0" err="1" smtClean="0">
                          <a:effectLst/>
                        </a:rPr>
                        <a:t>sssss</a:t>
                      </a:r>
                      <a:r>
                        <a:rPr lang="en-US" baseline="0" dirty="0" smtClean="0">
                          <a:effectLst/>
                        </a:rPr>
                        <a:t> </a:t>
                      </a:r>
                      <a:r>
                        <a:rPr lang="en-US" dirty="0" smtClean="0">
                          <a:effectLst/>
                        </a:rPr>
                        <a:t>values.</a:t>
                      </a:r>
                      <a:endParaRPr lang="en-US" dirty="0" smtClean="0"/>
                    </a:p>
                  </a:txBody>
                  <a:tcPr/>
                </a:tc>
              </a:tr>
              <a:tr h="370840">
                <a:tc>
                  <a:txBody>
                    <a:bodyPr/>
                    <a:lstStyle/>
                    <a:p>
                      <a:r>
                        <a:rPr lang="en-US" dirty="0" smtClean="0"/>
                        <a:t>Number (p, s)</a:t>
                      </a:r>
                      <a:endParaRPr lang="en-US" dirty="0"/>
                    </a:p>
                  </a:txBody>
                  <a:tcPr/>
                </a:tc>
                <a:tc>
                  <a:txBody>
                    <a:bodyPr/>
                    <a:lstStyle/>
                    <a:p>
                      <a:r>
                        <a:rPr lang="en-US" dirty="0" smtClean="0">
                          <a:effectLst/>
                        </a:rPr>
                        <a:t>Exact numerical, precision p, scale s. Example: decimal(5,2) is a number that has 3 digits before the decimal and 2 digits after the decimal.</a:t>
                      </a:r>
                      <a:endParaRPr lang="en-US" dirty="0"/>
                    </a:p>
                  </a:txBody>
                  <a:tcPr/>
                </a:tc>
              </a:tr>
              <a:tr h="370840">
                <a:tc>
                  <a:txBody>
                    <a:bodyPr/>
                    <a:lstStyle/>
                    <a:p>
                      <a:r>
                        <a:rPr lang="en-US" dirty="0" smtClean="0"/>
                        <a:t>Text</a:t>
                      </a:r>
                      <a:endParaRPr lang="en-US" dirty="0"/>
                    </a:p>
                  </a:txBody>
                  <a:tcPr/>
                </a:tc>
                <a:tc>
                  <a:txBody>
                    <a:bodyPr/>
                    <a:lstStyle/>
                    <a:p>
                      <a:r>
                        <a:rPr lang="en-US" dirty="0" smtClean="0"/>
                        <a:t>Character</a:t>
                      </a:r>
                      <a:r>
                        <a:rPr lang="en-US" baseline="0" dirty="0" smtClean="0"/>
                        <a:t> string of fixed </a:t>
                      </a:r>
                      <a:r>
                        <a:rPr lang="en-US" baseline="0" dirty="0" err="1" smtClean="0"/>
                        <a:t>lengty</a:t>
                      </a:r>
                      <a:endParaRPr lang="en-US" dirty="0"/>
                    </a:p>
                  </a:txBody>
                  <a:tcPr/>
                </a:tc>
              </a:tr>
              <a:tr h="370840">
                <a:tc>
                  <a:txBody>
                    <a:bodyPr/>
                    <a:lstStyle/>
                    <a:p>
                      <a:r>
                        <a:rPr lang="en-US" dirty="0" smtClean="0"/>
                        <a:t>Varchar(n)</a:t>
                      </a:r>
                      <a:endParaRPr lang="en-US" dirty="0"/>
                    </a:p>
                  </a:txBody>
                  <a:tcPr/>
                </a:tc>
                <a:tc>
                  <a:txBody>
                    <a:bodyPr/>
                    <a:lstStyle/>
                    <a:p>
                      <a:r>
                        <a:rPr lang="en-US" dirty="0" smtClean="0">
                          <a:effectLst/>
                        </a:rPr>
                        <a:t>Character string. Variable length. Maximum length n.</a:t>
                      </a:r>
                      <a:endParaRPr lang="en-US"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591573512"/>
              </p:ext>
            </p:extLst>
          </p:nvPr>
        </p:nvGraphicFramePr>
        <p:xfrm>
          <a:off x="431800" y="5308600"/>
          <a:ext cx="8407400" cy="1010920"/>
        </p:xfrm>
        <a:graphic>
          <a:graphicData uri="http://schemas.openxmlformats.org/drawingml/2006/table">
            <a:tbl>
              <a:tblPr firstRow="1" bandRow="1">
                <a:tableStyleId>{F5AB1C69-6EDB-4FF4-983F-18BD219EF322}</a:tableStyleId>
              </a:tblPr>
              <a:tblGrid>
                <a:gridCol w="8407400"/>
              </a:tblGrid>
              <a:tr h="370840">
                <a:tc>
                  <a:txBody>
                    <a:bodyPr/>
                    <a:lstStyle/>
                    <a:p>
                      <a:r>
                        <a:rPr lang="en-US" dirty="0" smtClean="0">
                          <a:solidFill>
                            <a:schemeClr val="tx2"/>
                          </a:solidFill>
                        </a:rPr>
                        <a:t>Many others exist…</a:t>
                      </a:r>
                      <a:endParaRPr lang="en-US" dirty="0">
                        <a:solidFill>
                          <a:schemeClr val="tx2"/>
                        </a:solidFill>
                      </a:endParaRPr>
                    </a:p>
                  </a:txBody>
                  <a:tcPr/>
                </a:tc>
              </a:tr>
              <a:tr h="370840">
                <a:tc>
                  <a:txBody>
                    <a:bodyPr/>
                    <a:lstStyle/>
                    <a:p>
                      <a:r>
                        <a:rPr lang="en-US" dirty="0" err="1" smtClean="0"/>
                        <a:t>Smallint</a:t>
                      </a:r>
                      <a:r>
                        <a:rPr lang="en-US" dirty="0" smtClean="0"/>
                        <a:t>, integer, </a:t>
                      </a:r>
                      <a:r>
                        <a:rPr lang="en-US" dirty="0" err="1" smtClean="0"/>
                        <a:t>bigint</a:t>
                      </a:r>
                      <a:r>
                        <a:rPr lang="en-US" dirty="0" smtClean="0"/>
                        <a:t>, float, real, interval, array, binary object, currency, etc…</a:t>
                      </a:r>
                      <a:endParaRPr lang="en-US" dirty="0">
                        <a:solidFill>
                          <a:schemeClr val="tx2"/>
                        </a:solidFill>
                      </a:endParaRPr>
                    </a:p>
                  </a:txBody>
                  <a:tcPr/>
                </a:tc>
              </a:tr>
            </a:tbl>
          </a:graphicData>
        </a:graphic>
      </p:graphicFrame>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8805" y="779291"/>
            <a:ext cx="6248400" cy="5718875"/>
          </a:xfrm>
          <a:prstGeom prst="rect">
            <a:avLst/>
          </a:prstGeom>
          <a:noFill/>
          <a:ln w="635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4658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90"/>
                                          </p:val>
                                        </p:tav>
                                        <p:tav tm="100000">
                                          <p:val>
                                            <p:fltVal val="0"/>
                                          </p:val>
                                        </p:tav>
                                      </p:tavLst>
                                    </p:anim>
                                    <p:animEffect transition="in" filter="fade">
                                      <p:cBhvr>
                                        <p:cTn id="10"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macombatcyprus.com/Octagon.jpg1e88aae4-a7ca-4b92-aae6-d56be48750dc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0" y="1925008"/>
            <a:ext cx="3444875" cy="25836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Oracle vs. SQL Server</a:t>
            </a:r>
            <a:endParaRPr lang="en-US" dirty="0"/>
          </a:p>
        </p:txBody>
      </p:sp>
      <p:sp>
        <p:nvSpPr>
          <p:cNvPr id="3" name="Text Placeholder 2"/>
          <p:cNvSpPr>
            <a:spLocks noGrp="1"/>
          </p:cNvSpPr>
          <p:nvPr>
            <p:ph type="body" sz="quarter" idx="15"/>
          </p:nvPr>
        </p:nvSpPr>
        <p:spPr/>
        <p:txBody>
          <a:bodyPr/>
          <a:lstStyle/>
          <a:p>
            <a:r>
              <a:rPr lang="en-US" dirty="0" smtClean="0"/>
              <a:t>The Battle for Supremacy</a:t>
            </a:r>
            <a:endParaRPr lang="en-US" dirty="0"/>
          </a:p>
        </p:txBody>
      </p:sp>
      <p:sp>
        <p:nvSpPr>
          <p:cNvPr id="4" name="Text Placeholder 3"/>
          <p:cNvSpPr>
            <a:spLocks noGrp="1"/>
          </p:cNvSpPr>
          <p:nvPr>
            <p:ph type="body" sz="quarter" idx="16"/>
          </p:nvPr>
        </p:nvSpPr>
        <p:spPr/>
        <p:txBody>
          <a:bodyPr/>
          <a:lstStyle/>
          <a:p>
            <a:endParaRPr lang="en-US" dirty="0"/>
          </a:p>
        </p:txBody>
      </p:sp>
      <p:pic>
        <p:nvPicPr>
          <p:cNvPr id="6" name="Picture 5" descr="http://news.softpedia.com/images/news2/SQL-Server-2008-SP1-Automatic-Upgrades-Coming-2.jpg"/>
          <p:cNvPicPr>
            <a:picLocks noChangeAspect="1" noChangeArrowheads="1"/>
          </p:cNvPicPr>
          <p:nvPr/>
        </p:nvPicPr>
        <p:blipFill>
          <a:blip r:embed="rId3" cstate="print"/>
          <a:srcRect t="35050" b="36598"/>
          <a:stretch>
            <a:fillRect/>
          </a:stretch>
        </p:blipFill>
        <p:spPr bwMode="auto">
          <a:xfrm>
            <a:off x="5467350" y="5201412"/>
            <a:ext cx="3676650" cy="1042416"/>
          </a:xfrm>
          <a:prstGeom prst="rect">
            <a:avLst/>
          </a:prstGeom>
          <a:noFill/>
        </p:spPr>
      </p:pic>
      <p:pic>
        <p:nvPicPr>
          <p:cNvPr id="9" name="Picture 8" descr="http://www.popstarsplus.com/images/HulkHoganPicture.jpg"/>
          <p:cNvPicPr>
            <a:picLocks noChangeAspect="1" noChangeArrowheads="1"/>
          </p:cNvPicPr>
          <p:nvPr/>
        </p:nvPicPr>
        <p:blipFill>
          <a:blip r:embed="rId4" cstate="print"/>
          <a:srcRect/>
          <a:stretch>
            <a:fillRect/>
          </a:stretch>
        </p:blipFill>
        <p:spPr bwMode="auto">
          <a:xfrm>
            <a:off x="0" y="2238248"/>
            <a:ext cx="2743200" cy="2827255"/>
          </a:xfrm>
          <a:prstGeom prst="rect">
            <a:avLst/>
          </a:prstGeom>
          <a:noFill/>
        </p:spPr>
      </p:pic>
      <p:pic>
        <p:nvPicPr>
          <p:cNvPr id="10" name="Picture 6" descr="http://mrnelsonhomework.files.wordpress.com/2007/04/mr-t-gold-chains-sparkling.gif?w=417&amp;h=413"/>
          <p:cNvPicPr>
            <a:picLocks noChangeAspect="1" noChangeArrowheads="1" noCrop="1"/>
          </p:cNvPicPr>
          <p:nvPr/>
        </p:nvPicPr>
        <p:blipFill>
          <a:blip r:embed="rId5" cstate="print"/>
          <a:srcRect/>
          <a:stretch>
            <a:fillRect/>
          </a:stretch>
        </p:blipFill>
        <p:spPr bwMode="auto">
          <a:xfrm>
            <a:off x="6086475" y="2222664"/>
            <a:ext cx="3057525" cy="3028197"/>
          </a:xfrm>
          <a:prstGeom prst="rect">
            <a:avLst/>
          </a:prstGeom>
          <a:noFill/>
        </p:spPr>
      </p:pic>
      <p:pic>
        <p:nvPicPr>
          <p:cNvPr id="5" name="Picture 2" descr="http://hacklog.in/wp-content/uploads/2013/03/oracle_database_logo.pn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912" y="5065503"/>
            <a:ext cx="2808288" cy="1582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341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Oracle or SQL Server</a:t>
            </a:r>
            <a:endParaRPr lang="en-US" dirty="0"/>
          </a:p>
        </p:txBody>
      </p:sp>
      <p:sp>
        <p:nvSpPr>
          <p:cNvPr id="3" name="Text Placeholder 2"/>
          <p:cNvSpPr>
            <a:spLocks noGrp="1"/>
          </p:cNvSpPr>
          <p:nvPr>
            <p:ph type="body" sz="quarter" idx="15"/>
          </p:nvPr>
        </p:nvSpPr>
        <p:spPr/>
        <p:txBody>
          <a:bodyPr/>
          <a:lstStyle/>
          <a:p>
            <a:r>
              <a:rPr lang="en-US" dirty="0" smtClean="0"/>
              <a:t>Do we care what our customers use?</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553450" cy="4114800"/>
          </a:xfrm>
        </p:spPr>
        <p:txBody>
          <a:bodyPr/>
          <a:lstStyle/>
          <a:p>
            <a:pPr marL="0" indent="0">
              <a:buNone/>
            </a:pPr>
            <a:r>
              <a:rPr lang="en-US" sz="2400" b="1" dirty="0" smtClean="0"/>
              <a:t>No – we fully support  both!</a:t>
            </a:r>
          </a:p>
          <a:p>
            <a:r>
              <a:rPr lang="en-US" sz="2000" dirty="0" smtClean="0"/>
              <a:t>Oracle tends to be more expensive and complex to setup</a:t>
            </a:r>
          </a:p>
          <a:p>
            <a:r>
              <a:rPr lang="en-US" sz="2000" dirty="0" smtClean="0"/>
              <a:t>Performance – Oracle a dead heat now</a:t>
            </a:r>
          </a:p>
          <a:p>
            <a:pPr marL="0" indent="0">
              <a:buNone/>
            </a:pPr>
            <a:r>
              <a:rPr lang="en-US" b="1" dirty="0" smtClean="0">
                <a:solidFill>
                  <a:schemeClr val="accent2"/>
                </a:solidFill>
              </a:rPr>
              <a:t>But keep this in mind…</a:t>
            </a:r>
          </a:p>
          <a:p>
            <a:pPr marL="457200" indent="-457200">
              <a:buFont typeface="+mj-lt"/>
              <a:buAutoNum type="arabicPeriod"/>
            </a:pPr>
            <a:r>
              <a:rPr lang="en-US" dirty="0" smtClean="0"/>
              <a:t>SQL Server primary development database by R &amp; D</a:t>
            </a:r>
          </a:p>
          <a:p>
            <a:pPr marL="457200" indent="-457200">
              <a:buFont typeface="+mj-lt"/>
              <a:buAutoNum type="arabicPeriod"/>
            </a:pPr>
            <a:r>
              <a:rPr lang="en-US" dirty="0" smtClean="0"/>
              <a:t>SQL Server loaded on most everyone’s computers</a:t>
            </a:r>
          </a:p>
          <a:p>
            <a:pPr marL="457200" indent="-457200">
              <a:buFont typeface="+mj-lt"/>
              <a:buAutoNum type="arabicPeriod"/>
            </a:pPr>
            <a:r>
              <a:rPr lang="en-US" dirty="0" smtClean="0"/>
              <a:t>Nuances</a:t>
            </a:r>
          </a:p>
          <a:p>
            <a:pPr marL="800100" lvl="1" indent="-457200"/>
            <a:r>
              <a:rPr lang="en-US" dirty="0" smtClean="0"/>
              <a:t>Case sensitivity in Oracle (‘ABC’ does not equal ‘</a:t>
            </a:r>
            <a:r>
              <a:rPr lang="en-US" dirty="0" err="1" smtClean="0"/>
              <a:t>abc</a:t>
            </a:r>
            <a:r>
              <a:rPr lang="en-US" dirty="0" smtClean="0"/>
              <a:t>’)</a:t>
            </a:r>
          </a:p>
          <a:p>
            <a:pPr marL="800100" lvl="1" indent="-457200"/>
            <a:r>
              <a:rPr lang="en-US" dirty="0" smtClean="0"/>
              <a:t>Date handling in Oracle</a:t>
            </a:r>
          </a:p>
          <a:p>
            <a:pPr marL="0" indent="0">
              <a:buNone/>
            </a:pPr>
            <a:endParaRPr lang="en-US" dirty="0"/>
          </a:p>
        </p:txBody>
      </p:sp>
    </p:spTree>
    <p:extLst>
      <p:ext uri="{BB962C8B-B14F-4D97-AF65-F5344CB8AC3E}">
        <p14:creationId xmlns:p14="http://schemas.microsoft.com/office/powerpoint/2010/main" val="209511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Objectives</a:t>
            </a:r>
            <a:endParaRPr lang="en-US" dirty="0"/>
          </a:p>
        </p:txBody>
      </p:sp>
      <p:sp>
        <p:nvSpPr>
          <p:cNvPr id="3" name="Text Placeholder 2"/>
          <p:cNvSpPr>
            <a:spLocks noGrp="1"/>
          </p:cNvSpPr>
          <p:nvPr>
            <p:ph type="body" sz="quarter" idx="16"/>
          </p:nvPr>
        </p:nvSpPr>
        <p:spPr/>
        <p:txBody>
          <a:bodyPr/>
          <a:lstStyle/>
          <a:p>
            <a:endParaRPr lang="en-US"/>
          </a:p>
        </p:txBody>
      </p:sp>
      <p:sp>
        <p:nvSpPr>
          <p:cNvPr id="10" name="Content Placeholder 9"/>
          <p:cNvSpPr>
            <a:spLocks noGrp="1"/>
          </p:cNvSpPr>
          <p:nvPr>
            <p:ph sz="quarter" idx="17"/>
          </p:nvPr>
        </p:nvSpPr>
        <p:spPr/>
        <p:txBody>
          <a:bodyPr/>
          <a:lstStyle/>
          <a:p>
            <a:pPr lvl="0">
              <a:buFont typeface="Arial" pitchFamily="34" charset="0"/>
              <a:buChar char="•"/>
            </a:pPr>
            <a:r>
              <a:rPr lang="en-US" sz="2400" dirty="0" smtClean="0"/>
              <a:t>Basic jargon / terminology</a:t>
            </a:r>
          </a:p>
          <a:p>
            <a:pPr>
              <a:buFont typeface="Arial" pitchFamily="34" charset="0"/>
              <a:buChar char="•"/>
            </a:pPr>
            <a:r>
              <a:rPr lang="en-US" sz="2400" dirty="0"/>
              <a:t>Create SQL queries to read, update, delete and insert data</a:t>
            </a:r>
          </a:p>
          <a:p>
            <a:pPr lvl="0">
              <a:buFont typeface="Arial" pitchFamily="34" charset="0"/>
              <a:buChar char="•"/>
            </a:pPr>
            <a:r>
              <a:rPr lang="en-US" sz="2400" dirty="0" smtClean="0"/>
              <a:t>How to use SQL Server Management Studio</a:t>
            </a:r>
            <a:endParaRPr lang="en-US" sz="2400" dirty="0"/>
          </a:p>
          <a:p>
            <a:pPr lvl="0">
              <a:buFont typeface="Arial" pitchFamily="34" charset="0"/>
              <a:buChar char="•"/>
            </a:pPr>
            <a:endParaRPr lang="en-US" sz="2400" dirty="0" smtClean="0"/>
          </a:p>
        </p:txBody>
      </p:sp>
      <p:sp>
        <p:nvSpPr>
          <p:cNvPr id="14" name="Text Placeholder 13"/>
          <p:cNvSpPr>
            <a:spLocks noGrp="1"/>
          </p:cNvSpPr>
          <p:nvPr>
            <p:ph type="body" sz="quarter" idx="15"/>
          </p:nvPr>
        </p:nvSpPr>
        <p:spPr/>
        <p:txBody>
          <a:bodyPr/>
          <a:lstStyle/>
          <a:p>
            <a:r>
              <a:rPr lang="en-US" dirty="0" smtClean="0"/>
              <a:t>In this course, you will learn…</a:t>
            </a:r>
            <a:endParaRPr lang="en-US" dirty="0"/>
          </a:p>
        </p:txBody>
      </p:sp>
    </p:spTree>
    <p:extLst>
      <p:ext uri="{BB962C8B-B14F-4D97-AF65-F5344CB8AC3E}">
        <p14:creationId xmlns:p14="http://schemas.microsoft.com/office/powerpoint/2010/main" val="69117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SQL Server Management Studio</a:t>
            </a:r>
            <a:endParaRPr lang="en-US" dirty="0"/>
          </a:p>
        </p:txBody>
      </p:sp>
      <p:sp>
        <p:nvSpPr>
          <p:cNvPr id="4" name="Subtitle 3"/>
          <p:cNvSpPr>
            <a:spLocks noGrp="1"/>
          </p:cNvSpPr>
          <p:nvPr>
            <p:ph type="subTitle" idx="1"/>
          </p:nvPr>
        </p:nvSpPr>
        <p:spPr/>
        <p:txBody>
          <a:bodyPr/>
          <a:lstStyle/>
          <a:p>
            <a:r>
              <a:rPr lang="en-US" dirty="0" smtClean="0"/>
              <a:t>Microsoft SQL Server Databases only</a:t>
            </a:r>
            <a:endParaRPr lang="en-US" dirty="0"/>
          </a:p>
        </p:txBody>
      </p:sp>
    </p:spTree>
    <p:extLst>
      <p:ext uri="{BB962C8B-B14F-4D97-AF65-F5344CB8AC3E}">
        <p14:creationId xmlns:p14="http://schemas.microsoft.com/office/powerpoint/2010/main" val="413981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Objectives</a:t>
            </a:r>
            <a:endParaRPr lang="en-US" dirty="0"/>
          </a:p>
        </p:txBody>
      </p:sp>
      <p:sp>
        <p:nvSpPr>
          <p:cNvPr id="3" name="Text Placeholder 2"/>
          <p:cNvSpPr>
            <a:spLocks noGrp="1"/>
          </p:cNvSpPr>
          <p:nvPr>
            <p:ph type="body" sz="quarter" idx="15"/>
          </p:nvPr>
        </p:nvSpPr>
        <p:spPr/>
        <p:txBody>
          <a:bodyPr/>
          <a:lstStyle/>
          <a:p>
            <a:r>
              <a:rPr lang="en-US" dirty="0" smtClean="0"/>
              <a:t>Using SQL Server Management Studio</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r>
              <a:rPr lang="en-US" dirty="0" smtClean="0"/>
              <a:t>Connect to a SQL Server</a:t>
            </a:r>
          </a:p>
          <a:p>
            <a:r>
              <a:rPr lang="en-US" dirty="0" smtClean="0"/>
              <a:t>Define the features of the SQL Server Management Studio interface</a:t>
            </a:r>
          </a:p>
          <a:p>
            <a:r>
              <a:rPr lang="en-US" dirty="0" smtClean="0"/>
              <a:t>Use Query Manager to build &amp; execute queries</a:t>
            </a:r>
          </a:p>
          <a:p>
            <a:r>
              <a:rPr lang="en-US" dirty="0" smtClean="0"/>
              <a:t>Save queries for reuse</a:t>
            </a:r>
            <a:endParaRPr lang="en-US" dirty="0"/>
          </a:p>
        </p:txBody>
      </p:sp>
    </p:spTree>
    <p:extLst>
      <p:ext uri="{BB962C8B-B14F-4D97-AF65-F5344CB8AC3E}">
        <p14:creationId xmlns:p14="http://schemas.microsoft.com/office/powerpoint/2010/main" val="89297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SQL Server Management </a:t>
            </a:r>
            <a:r>
              <a:rPr lang="en-US" dirty="0" smtClean="0"/>
              <a:t>Studio</a:t>
            </a:r>
            <a:endParaRPr lang="en-US" dirty="0"/>
          </a:p>
        </p:txBody>
      </p:sp>
      <p:sp>
        <p:nvSpPr>
          <p:cNvPr id="4" name="Text Placeholder 3"/>
          <p:cNvSpPr>
            <a:spLocks noGrp="1"/>
          </p:cNvSpPr>
          <p:nvPr>
            <p:ph type="body" sz="quarter" idx="16"/>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239517"/>
            <a:ext cx="8020050" cy="561848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rot="20677451">
            <a:off x="2122866" y="2221748"/>
            <a:ext cx="5403349" cy="2585323"/>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Log in to your training workstation</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22898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Writing SQL</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4905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Objectives</a:t>
            </a:r>
            <a:endParaRPr lang="en-US" dirty="0"/>
          </a:p>
        </p:txBody>
      </p:sp>
      <p:sp>
        <p:nvSpPr>
          <p:cNvPr id="3" name="Text Placeholder 2"/>
          <p:cNvSpPr>
            <a:spLocks noGrp="1"/>
          </p:cNvSpPr>
          <p:nvPr>
            <p:ph type="body" sz="quarter" idx="15"/>
          </p:nvPr>
        </p:nvSpPr>
        <p:spPr/>
        <p:txBody>
          <a:bodyPr/>
          <a:lstStyle/>
          <a:p>
            <a:r>
              <a:rPr lang="en-US" dirty="0" smtClean="0"/>
              <a:t>Create queries using these key SQL statements: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r>
              <a:rPr lang="en-US" dirty="0" smtClean="0"/>
              <a:t>SELECT</a:t>
            </a:r>
          </a:p>
          <a:p>
            <a:r>
              <a:rPr lang="en-US" dirty="0" smtClean="0"/>
              <a:t>UPDATE</a:t>
            </a:r>
          </a:p>
          <a:p>
            <a:r>
              <a:rPr lang="en-US" dirty="0" smtClean="0"/>
              <a:t>INSERT</a:t>
            </a:r>
          </a:p>
          <a:p>
            <a:r>
              <a:rPr lang="en-US" dirty="0" smtClean="0"/>
              <a:t>DELETE</a:t>
            </a:r>
            <a:endParaRPr lang="en-US" dirty="0"/>
          </a:p>
        </p:txBody>
      </p:sp>
      <p:pic>
        <p:nvPicPr>
          <p:cNvPr id="2050" name="Picture 2" descr="http://www.pinaldave.com/bimg/cake/cak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4024" y="1769269"/>
            <a:ext cx="5807076" cy="435530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93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quarter" idx="17"/>
          </p:nvPr>
        </p:nvSpPr>
        <p:spPr/>
        <p:txBody>
          <a:bodyPr/>
          <a:lstStyle/>
          <a:p>
            <a:pPr>
              <a:spcBef>
                <a:spcPts val="0"/>
              </a:spcBef>
              <a:spcAft>
                <a:spcPts val="600"/>
              </a:spcAft>
            </a:pPr>
            <a:endParaRPr lang="en-US" dirty="0"/>
          </a:p>
          <a:p>
            <a:pPr>
              <a:spcBef>
                <a:spcPts val="0"/>
              </a:spcBef>
              <a:spcAft>
                <a:spcPts val="600"/>
              </a:spcAft>
            </a:pPr>
            <a:r>
              <a:rPr lang="en-US" dirty="0" smtClean="0"/>
              <a:t>__________ colname1 [*, literal, calculated, derived, …]</a:t>
            </a:r>
          </a:p>
          <a:p>
            <a:pPr>
              <a:spcBef>
                <a:spcPts val="0"/>
              </a:spcBef>
              <a:spcAft>
                <a:spcPts val="600"/>
              </a:spcAft>
            </a:pPr>
            <a:endParaRPr lang="en-US" dirty="0" smtClean="0"/>
          </a:p>
          <a:p>
            <a:pPr>
              <a:spcBef>
                <a:spcPts val="0"/>
              </a:spcBef>
              <a:spcAft>
                <a:spcPts val="600"/>
              </a:spcAft>
            </a:pPr>
            <a:r>
              <a:rPr lang="en-US" dirty="0" smtClean="0"/>
              <a:t>__________ tablename1 [, tablename2, tablename3, …]</a:t>
            </a:r>
          </a:p>
          <a:p>
            <a:pPr>
              <a:spcBef>
                <a:spcPts val="0"/>
              </a:spcBef>
              <a:spcAft>
                <a:spcPts val="600"/>
              </a:spcAft>
            </a:pPr>
            <a:endParaRPr lang="en-US" dirty="0" smtClean="0"/>
          </a:p>
          <a:p>
            <a:pPr>
              <a:spcBef>
                <a:spcPts val="0"/>
              </a:spcBef>
              <a:spcAft>
                <a:spcPts val="600"/>
              </a:spcAft>
            </a:pPr>
            <a:r>
              <a:rPr lang="en-US" dirty="0" smtClean="0"/>
              <a:t>__________ condition</a:t>
            </a:r>
          </a:p>
          <a:p>
            <a:pPr>
              <a:spcBef>
                <a:spcPts val="0"/>
              </a:spcBef>
              <a:spcAft>
                <a:spcPts val="600"/>
              </a:spcAft>
            </a:pPr>
            <a:endParaRPr lang="en-US" dirty="0" smtClean="0"/>
          </a:p>
          <a:p>
            <a:pPr>
              <a:spcBef>
                <a:spcPts val="0"/>
              </a:spcBef>
              <a:spcAft>
                <a:spcPts val="600"/>
              </a:spcAft>
            </a:pPr>
            <a:r>
              <a:rPr lang="en-US" dirty="0" smtClean="0"/>
              <a:t>__________ colname1 [, colname2, colname3, …]</a:t>
            </a:r>
          </a:p>
          <a:p>
            <a:pPr>
              <a:spcBef>
                <a:spcPts val="0"/>
              </a:spcBef>
              <a:spcAft>
                <a:spcPts val="600"/>
              </a:spcAft>
            </a:pPr>
            <a:endParaRPr lang="en-US" dirty="0" smtClean="0"/>
          </a:p>
          <a:p>
            <a:pPr>
              <a:spcBef>
                <a:spcPts val="0"/>
              </a:spcBef>
              <a:spcAft>
                <a:spcPts val="600"/>
              </a:spcAft>
            </a:pPr>
            <a:r>
              <a:rPr lang="en-US" dirty="0" smtClean="0"/>
              <a:t>__________ condition</a:t>
            </a:r>
          </a:p>
          <a:p>
            <a:pPr>
              <a:spcBef>
                <a:spcPts val="0"/>
              </a:spcBef>
              <a:spcAft>
                <a:spcPts val="600"/>
              </a:spcAft>
            </a:pPr>
            <a:endParaRPr lang="en-US" dirty="0" smtClean="0"/>
          </a:p>
          <a:p>
            <a:pPr>
              <a:spcBef>
                <a:spcPts val="0"/>
              </a:spcBef>
              <a:spcAft>
                <a:spcPts val="600"/>
              </a:spcAft>
            </a:pPr>
            <a:r>
              <a:rPr lang="en-US" dirty="0" smtClean="0"/>
              <a:t>__________ colname1 [ASC/DESC, colname2, </a:t>
            </a:r>
            <a:r>
              <a:rPr lang="en-US" dirty="0" err="1" smtClean="0"/>
              <a:t>pos</a:t>
            </a:r>
            <a:r>
              <a:rPr lang="en-US" dirty="0" smtClean="0"/>
              <a:t># , …]</a:t>
            </a:r>
          </a:p>
          <a:p>
            <a:pPr>
              <a:spcBef>
                <a:spcPts val="0"/>
              </a:spcBef>
              <a:spcAft>
                <a:spcPts val="600"/>
              </a:spcAft>
            </a:pPr>
            <a:endParaRPr lang="en-US" dirty="0" smtClean="0"/>
          </a:p>
          <a:p>
            <a:pPr>
              <a:spcBef>
                <a:spcPts val="0"/>
              </a:spcBef>
              <a:spcAft>
                <a:spcPts val="600"/>
              </a:spcAft>
            </a:pPr>
            <a:endParaRPr lang="en-US" dirty="0" smtClean="0"/>
          </a:p>
        </p:txBody>
      </p:sp>
      <p:sp>
        <p:nvSpPr>
          <p:cNvPr id="7" name="Content Placeholder 2"/>
          <p:cNvSpPr txBox="1">
            <a:spLocks/>
          </p:cNvSpPr>
          <p:nvPr/>
        </p:nvSpPr>
        <p:spPr>
          <a:xfrm>
            <a:off x="476250" y="1828800"/>
            <a:ext cx="8232775" cy="411480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pPr>
            <a:endParaRPr lang="en-US" dirty="0" smtClean="0"/>
          </a:p>
          <a:p>
            <a:pPr>
              <a:spcBef>
                <a:spcPts val="0"/>
              </a:spcBef>
              <a:spcAft>
                <a:spcPts val="600"/>
              </a:spcAft>
            </a:pPr>
            <a:r>
              <a:rPr lang="en-US" b="1" dirty="0" smtClean="0">
                <a:solidFill>
                  <a:schemeClr val="accent1"/>
                </a:solidFill>
              </a:rPr>
              <a:t>SELECT</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FROM</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WHERE</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GROUP BY </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HAVING</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ORDER BY</a:t>
            </a:r>
          </a:p>
          <a:p>
            <a:pPr>
              <a:spcBef>
                <a:spcPts val="0"/>
              </a:spcBef>
              <a:spcAft>
                <a:spcPts val="600"/>
              </a:spcAft>
            </a:pPr>
            <a:endParaRPr lang="en-US" dirty="0" smtClean="0"/>
          </a:p>
          <a:p>
            <a:pPr>
              <a:spcBef>
                <a:spcPts val="0"/>
              </a:spcBef>
              <a:spcAft>
                <a:spcPts val="600"/>
              </a:spcAft>
            </a:pPr>
            <a:endParaRPr lang="en-US" dirty="0" smtClean="0"/>
          </a:p>
        </p:txBody>
      </p:sp>
      <p:sp>
        <p:nvSpPr>
          <p:cNvPr id="2" name="Title 1"/>
          <p:cNvSpPr>
            <a:spLocks noGrp="1"/>
          </p:cNvSpPr>
          <p:nvPr>
            <p:ph type="title"/>
          </p:nvPr>
        </p:nvSpPr>
        <p:spPr/>
        <p:txBody>
          <a:bodyPr/>
          <a:lstStyle/>
          <a:p>
            <a:r>
              <a:rPr lang="en-US" dirty="0" smtClean="0"/>
              <a:t>The SELECT statement</a:t>
            </a:r>
            <a:endParaRPr lang="en-US" dirty="0"/>
          </a:p>
        </p:txBody>
      </p:sp>
      <p:sp>
        <p:nvSpPr>
          <p:cNvPr id="3" name="Text Placeholder 2"/>
          <p:cNvSpPr>
            <a:spLocks noGrp="1"/>
          </p:cNvSpPr>
          <p:nvPr>
            <p:ph type="body" sz="quarter" idx="15"/>
          </p:nvPr>
        </p:nvSpPr>
        <p:spPr/>
        <p:txBody>
          <a:bodyPr/>
          <a:lstStyle/>
          <a:p>
            <a:r>
              <a:rPr lang="en-US" dirty="0" smtClean="0"/>
              <a:t>Example:  SELECT * FROM trade</a:t>
            </a:r>
            <a:endParaRPr lang="en-US" dirty="0"/>
          </a:p>
        </p:txBody>
      </p:sp>
      <p:sp>
        <p:nvSpPr>
          <p:cNvPr id="4" name="Text Placeholder 3"/>
          <p:cNvSpPr>
            <a:spLocks noGrp="1"/>
          </p:cNvSpPr>
          <p:nvPr>
            <p:ph type="body" sz="quarter" idx="16"/>
          </p:nvPr>
        </p:nvSpPr>
        <p:spPr/>
        <p:txBody>
          <a:bodyPr/>
          <a:lstStyle/>
          <a:p>
            <a:r>
              <a:rPr lang="en-US" dirty="0" smtClean="0"/>
              <a:t>Handout page 9</a:t>
            </a:r>
            <a:endParaRPr lang="en-US" dirty="0"/>
          </a:p>
        </p:txBody>
      </p:sp>
      <p:sp>
        <p:nvSpPr>
          <p:cNvPr id="5" name="Left Bracket 4"/>
          <p:cNvSpPr/>
          <p:nvPr/>
        </p:nvSpPr>
        <p:spPr>
          <a:xfrm>
            <a:off x="266700" y="3619500"/>
            <a:ext cx="247650" cy="2762250"/>
          </a:xfrm>
          <a:prstGeom prst="leftBracket">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a:off x="7753350" y="3619500"/>
            <a:ext cx="284163" cy="2762250"/>
          </a:xfrm>
          <a:prstGeom prst="rightBracket">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312428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writing SELECT statements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Select all columns from the “counterparty” table</a:t>
            </a:r>
            <a:r>
              <a:rPr lang="en-US" dirty="0" smtClean="0"/>
              <a:t>.</a:t>
            </a:r>
            <a:endParaRPr lang="en-US" dirty="0"/>
          </a:p>
          <a:p>
            <a:pPr lvl="0"/>
            <a:r>
              <a:rPr lang="en-US" dirty="0" smtClean="0"/>
              <a:t>Select </a:t>
            </a:r>
            <a:r>
              <a:rPr lang="en-US" dirty="0"/>
              <a:t>the trade number, counterparty and </a:t>
            </a:r>
            <a:r>
              <a:rPr lang="en-US" dirty="0" err="1"/>
              <a:t>tradebook</a:t>
            </a:r>
            <a:r>
              <a:rPr lang="en-US" dirty="0"/>
              <a:t> from the “position” table, renaming the column heading for “counterparty” to Business Associate.</a:t>
            </a:r>
          </a:p>
          <a:p>
            <a:r>
              <a:rPr lang="en-US" dirty="0" smtClean="0"/>
              <a:t>Verify </a:t>
            </a:r>
            <a:r>
              <a:rPr lang="en-US" dirty="0"/>
              <a:t>the system’s calculation of debit or credit by creating a query, selecting rows from “</a:t>
            </a:r>
            <a:r>
              <a:rPr lang="en-US" dirty="0" err="1"/>
              <a:t>findetail</a:t>
            </a:r>
            <a:r>
              <a:rPr lang="en-US" dirty="0"/>
              <a:t>”, and returning the following values:</a:t>
            </a:r>
          </a:p>
          <a:p>
            <a:pPr lvl="1"/>
            <a:r>
              <a:rPr lang="en-US" dirty="0"/>
              <a:t>Counterparty</a:t>
            </a:r>
          </a:p>
          <a:p>
            <a:pPr lvl="1"/>
            <a:r>
              <a:rPr lang="en-US" dirty="0"/>
              <a:t>Product</a:t>
            </a:r>
          </a:p>
          <a:p>
            <a:pPr lvl="1"/>
            <a:r>
              <a:rPr lang="en-US" dirty="0"/>
              <a:t>Value (derived from </a:t>
            </a:r>
            <a:r>
              <a:rPr lang="en-US" b="1" dirty="0"/>
              <a:t>price</a:t>
            </a:r>
            <a:r>
              <a:rPr lang="en-US" dirty="0"/>
              <a:t> * </a:t>
            </a:r>
            <a:r>
              <a:rPr lang="en-US" b="1" dirty="0" err="1"/>
              <a:t>pricequantity</a:t>
            </a:r>
            <a:r>
              <a:rPr lang="en-US" dirty="0"/>
              <a:t>)</a:t>
            </a:r>
          </a:p>
          <a:p>
            <a:pPr lvl="1"/>
            <a:r>
              <a:rPr lang="en-US" dirty="0"/>
              <a:t>Allegro calculated (derived from </a:t>
            </a:r>
            <a:r>
              <a:rPr lang="en-US" b="1" dirty="0"/>
              <a:t>debit</a:t>
            </a:r>
            <a:r>
              <a:rPr lang="en-US" dirty="0"/>
              <a:t> – </a:t>
            </a:r>
            <a:r>
              <a:rPr lang="en-US" b="1" dirty="0"/>
              <a:t>credit</a:t>
            </a:r>
            <a:r>
              <a:rPr lang="en-US" dirty="0" smtClean="0"/>
              <a:t>)</a:t>
            </a:r>
            <a:r>
              <a:rPr lang="en-US" dirty="0"/>
              <a:t> </a:t>
            </a:r>
          </a:p>
          <a:p>
            <a:endParaRPr lang="en-US" dirty="0"/>
          </a:p>
        </p:txBody>
      </p:sp>
    </p:spTree>
    <p:extLst>
      <p:ext uri="{BB962C8B-B14F-4D97-AF65-F5344CB8AC3E}">
        <p14:creationId xmlns:p14="http://schemas.microsoft.com/office/powerpoint/2010/main" val="11133262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using the WHERE clause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Find all contracts from the “contract” table where the contract status is ”ACTIVE”, the contract type is ”ISDA” or </a:t>
            </a:r>
            <a:r>
              <a:rPr lang="en-US" dirty="0" smtClean="0"/>
              <a:t>”NAESB</a:t>
            </a:r>
            <a:r>
              <a:rPr lang="en-US" dirty="0"/>
              <a:t>” and the contract class is ” ‘</a:t>
            </a:r>
            <a:r>
              <a:rPr lang="en-US" dirty="0" err="1"/>
              <a:t>BiLat</a:t>
            </a:r>
            <a:r>
              <a:rPr lang="en-US" dirty="0"/>
              <a:t>”</a:t>
            </a:r>
          </a:p>
          <a:p>
            <a:pPr lvl="0"/>
            <a:r>
              <a:rPr lang="en-US" dirty="0"/>
              <a:t>Find all trades from the ”trade” table where the trade date falls in the current year.  (Use the BETWEEN clause.)</a:t>
            </a:r>
          </a:p>
          <a:p>
            <a:pPr lvl="0"/>
            <a:r>
              <a:rPr lang="en-US" dirty="0"/>
              <a:t>Find all counterparties from the ”counterparty” table where the counterparty name has the literal ”shell” embedded.</a:t>
            </a:r>
          </a:p>
          <a:p>
            <a:pPr lvl="0"/>
            <a:r>
              <a:rPr lang="en-US" dirty="0"/>
              <a:t>From the ”trade” table, return trade, trader, </a:t>
            </a:r>
            <a:r>
              <a:rPr lang="en-US" dirty="0" err="1"/>
              <a:t>tradedate</a:t>
            </a:r>
            <a:r>
              <a:rPr lang="en-US" dirty="0"/>
              <a:t>, </a:t>
            </a:r>
            <a:r>
              <a:rPr lang="en-US" dirty="0" err="1"/>
              <a:t>tradetype</a:t>
            </a:r>
            <a:r>
              <a:rPr lang="en-US" dirty="0"/>
              <a:t> for all trades where trade type is ‘Power Transmission’, ‘Power  Heat Rate Option’ or ‘Power Retail’.  (Use the IN clause.)</a:t>
            </a:r>
          </a:p>
          <a:p>
            <a:r>
              <a:rPr lang="en-US" dirty="0"/>
              <a:t>Find all contracts where the product column is populated.</a:t>
            </a:r>
          </a:p>
        </p:txBody>
      </p:sp>
    </p:spTree>
    <p:extLst>
      <p:ext uri="{BB962C8B-B14F-4D97-AF65-F5344CB8AC3E}">
        <p14:creationId xmlns:p14="http://schemas.microsoft.com/office/powerpoint/2010/main" val="17792450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Sorting the Results Set</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Select all rows from the ”trade” table, sorted by trade type (ascending), trade date (descending) and trade number (ascending).    Sort by referencing the column names.</a:t>
            </a:r>
          </a:p>
          <a:p>
            <a:r>
              <a:rPr lang="en-US" dirty="0"/>
              <a:t>Select contract, </a:t>
            </a:r>
            <a:r>
              <a:rPr lang="en-US" dirty="0" err="1"/>
              <a:t>contracttype</a:t>
            </a:r>
            <a:r>
              <a:rPr lang="en-US" dirty="0"/>
              <a:t> and </a:t>
            </a:r>
            <a:r>
              <a:rPr lang="en-US" dirty="0" err="1"/>
              <a:t>contractclass</a:t>
            </a:r>
            <a:r>
              <a:rPr lang="en-US" dirty="0"/>
              <a:t> from the ”contract” table.  Sort by ”</a:t>
            </a:r>
            <a:r>
              <a:rPr lang="en-US" dirty="0" err="1"/>
              <a:t>contracttype</a:t>
            </a:r>
            <a:r>
              <a:rPr lang="en-US" dirty="0"/>
              <a:t>” using its numerical position in the SELECT statement.</a:t>
            </a:r>
          </a:p>
        </p:txBody>
      </p:sp>
    </p:spTree>
    <p:extLst>
      <p:ext uri="{BB962C8B-B14F-4D97-AF65-F5344CB8AC3E}">
        <p14:creationId xmlns:p14="http://schemas.microsoft.com/office/powerpoint/2010/main" val="10694336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quarter" idx="17"/>
          </p:nvPr>
        </p:nvSpPr>
        <p:spPr>
          <a:xfrm>
            <a:off x="476250" y="1847850"/>
            <a:ext cx="8232775" cy="4114800"/>
          </a:xfrm>
        </p:spPr>
        <p:txBody>
          <a:bodyPr/>
          <a:lstStyle/>
          <a:p>
            <a:pPr>
              <a:spcBef>
                <a:spcPts val="0"/>
              </a:spcBef>
              <a:spcAft>
                <a:spcPts val="600"/>
              </a:spcAft>
            </a:pPr>
            <a:endParaRPr lang="en-US" dirty="0" smtClean="0"/>
          </a:p>
          <a:p>
            <a:pPr>
              <a:spcBef>
                <a:spcPts val="0"/>
              </a:spcBef>
              <a:spcAft>
                <a:spcPts val="600"/>
              </a:spcAft>
            </a:pPr>
            <a:r>
              <a:rPr lang="en-US" dirty="0" smtClean="0"/>
              <a:t>__________ </a:t>
            </a:r>
            <a:r>
              <a:rPr lang="en-US" dirty="0" err="1" smtClean="0"/>
              <a:t>tablename</a:t>
            </a:r>
            <a:endParaRPr lang="en-US" dirty="0" smtClean="0"/>
          </a:p>
          <a:p>
            <a:pPr>
              <a:spcBef>
                <a:spcPts val="0"/>
              </a:spcBef>
              <a:spcAft>
                <a:spcPts val="600"/>
              </a:spcAft>
            </a:pPr>
            <a:endParaRPr lang="en-US" dirty="0" smtClean="0"/>
          </a:p>
          <a:p>
            <a:pPr>
              <a:spcBef>
                <a:spcPts val="0"/>
              </a:spcBef>
              <a:spcAft>
                <a:spcPts val="600"/>
              </a:spcAft>
            </a:pPr>
            <a:r>
              <a:rPr lang="en-US" dirty="0" smtClean="0"/>
              <a:t>__________ column1 = value1, column2 = value 2</a:t>
            </a:r>
          </a:p>
          <a:p>
            <a:pPr>
              <a:spcBef>
                <a:spcPts val="0"/>
              </a:spcBef>
              <a:spcAft>
                <a:spcPts val="600"/>
              </a:spcAft>
            </a:pPr>
            <a:endParaRPr lang="en-US" dirty="0" smtClean="0"/>
          </a:p>
          <a:p>
            <a:pPr>
              <a:spcBef>
                <a:spcPts val="0"/>
              </a:spcBef>
              <a:spcAft>
                <a:spcPts val="600"/>
              </a:spcAft>
            </a:pPr>
            <a:r>
              <a:rPr lang="en-US" dirty="0" smtClean="0"/>
              <a:t>__________  condition</a:t>
            </a:r>
          </a:p>
          <a:p>
            <a:pPr>
              <a:spcBef>
                <a:spcPts val="0"/>
              </a:spcBef>
              <a:spcAft>
                <a:spcPts val="600"/>
              </a:spcAft>
            </a:pPr>
            <a:endParaRPr lang="en-US" dirty="0"/>
          </a:p>
          <a:p>
            <a:pPr>
              <a:spcBef>
                <a:spcPts val="0"/>
              </a:spcBef>
              <a:spcAft>
                <a:spcPts val="600"/>
              </a:spcAft>
            </a:pPr>
            <a:r>
              <a:rPr lang="en-US" dirty="0" smtClean="0"/>
              <a:t>Only 1 table can be updated at a time</a:t>
            </a:r>
          </a:p>
          <a:p>
            <a:pPr>
              <a:spcBef>
                <a:spcPts val="0"/>
              </a:spcBef>
              <a:spcAft>
                <a:spcPts val="600"/>
              </a:spcAft>
            </a:pPr>
            <a:r>
              <a:rPr lang="en-US" dirty="0" smtClean="0"/>
              <a:t>Multiple columns can be updated simultaneously</a:t>
            </a:r>
          </a:p>
          <a:p>
            <a:pPr>
              <a:spcBef>
                <a:spcPts val="0"/>
              </a:spcBef>
              <a:spcAft>
                <a:spcPts val="600"/>
              </a:spcAft>
            </a:pPr>
            <a:r>
              <a:rPr lang="en-US" dirty="0"/>
              <a:t>In Query Manager, </a:t>
            </a:r>
            <a:r>
              <a:rPr lang="en-US" dirty="0" smtClean="0"/>
              <a:t>update </a:t>
            </a:r>
            <a:r>
              <a:rPr lang="en-US" dirty="0"/>
              <a:t>is immediate</a:t>
            </a:r>
          </a:p>
          <a:p>
            <a:pPr>
              <a:spcBef>
                <a:spcPts val="0"/>
              </a:spcBef>
              <a:spcAft>
                <a:spcPts val="600"/>
              </a:spcAft>
            </a:pPr>
            <a:r>
              <a:rPr lang="en-US" dirty="0"/>
              <a:t>In Oracle tool, requires a ‘COMMIT’</a:t>
            </a:r>
          </a:p>
          <a:p>
            <a:pPr>
              <a:spcBef>
                <a:spcPts val="0"/>
              </a:spcBef>
              <a:spcAft>
                <a:spcPts val="600"/>
              </a:spcAft>
            </a:pPr>
            <a:endParaRPr lang="en-US" dirty="0" smtClean="0"/>
          </a:p>
          <a:p>
            <a:pPr>
              <a:spcBef>
                <a:spcPts val="0"/>
              </a:spcBef>
              <a:spcAft>
                <a:spcPts val="600"/>
              </a:spcAft>
            </a:pPr>
            <a:endParaRPr lang="en-US" dirty="0" smtClean="0"/>
          </a:p>
        </p:txBody>
      </p:sp>
      <p:sp>
        <p:nvSpPr>
          <p:cNvPr id="2" name="Title 1"/>
          <p:cNvSpPr>
            <a:spLocks noGrp="1"/>
          </p:cNvSpPr>
          <p:nvPr>
            <p:ph type="title"/>
          </p:nvPr>
        </p:nvSpPr>
        <p:spPr/>
        <p:txBody>
          <a:bodyPr/>
          <a:lstStyle/>
          <a:p>
            <a:r>
              <a:rPr lang="en-US" dirty="0" smtClean="0"/>
              <a:t>The UPDATE statement</a:t>
            </a:r>
            <a:endParaRPr lang="en-US" dirty="0"/>
          </a:p>
        </p:txBody>
      </p:sp>
      <p:sp>
        <p:nvSpPr>
          <p:cNvPr id="3" name="Text Placeholder 2"/>
          <p:cNvSpPr>
            <a:spLocks noGrp="1"/>
          </p:cNvSpPr>
          <p:nvPr>
            <p:ph type="body" sz="quarter" idx="15"/>
          </p:nvPr>
        </p:nvSpPr>
        <p:spPr/>
        <p:txBody>
          <a:bodyPr/>
          <a:lstStyle/>
          <a:p>
            <a:r>
              <a:rPr lang="en-US" dirty="0" smtClean="0"/>
              <a:t>Example:  UPDATE trade SET </a:t>
            </a:r>
            <a:r>
              <a:rPr lang="en-US" dirty="0" err="1" smtClean="0"/>
              <a:t>confirmstatus</a:t>
            </a:r>
            <a:r>
              <a:rPr lang="en-US" dirty="0" smtClean="0"/>
              <a:t> = ‘NEW’</a:t>
            </a:r>
            <a:endParaRPr lang="en-US" dirty="0"/>
          </a:p>
        </p:txBody>
      </p:sp>
      <p:sp>
        <p:nvSpPr>
          <p:cNvPr id="4" name="Text Placeholder 3"/>
          <p:cNvSpPr>
            <a:spLocks noGrp="1"/>
          </p:cNvSpPr>
          <p:nvPr>
            <p:ph type="body" sz="quarter" idx="16"/>
          </p:nvPr>
        </p:nvSpPr>
        <p:spPr/>
        <p:txBody>
          <a:bodyPr/>
          <a:lstStyle/>
          <a:p>
            <a:r>
              <a:rPr lang="en-US" dirty="0"/>
              <a:t>Handout page </a:t>
            </a:r>
            <a:r>
              <a:rPr lang="en-US" dirty="0" smtClean="0"/>
              <a:t>15</a:t>
            </a:r>
            <a:endParaRPr lang="en-US" dirty="0"/>
          </a:p>
        </p:txBody>
      </p:sp>
      <p:sp>
        <p:nvSpPr>
          <p:cNvPr id="7" name="Content Placeholder 2"/>
          <p:cNvSpPr txBox="1">
            <a:spLocks/>
          </p:cNvSpPr>
          <p:nvPr/>
        </p:nvSpPr>
        <p:spPr>
          <a:xfrm>
            <a:off x="476250" y="1828800"/>
            <a:ext cx="8232775" cy="411480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pPr>
            <a:endParaRPr lang="en-US" dirty="0" smtClean="0"/>
          </a:p>
          <a:p>
            <a:pPr>
              <a:spcBef>
                <a:spcPts val="0"/>
              </a:spcBef>
              <a:spcAft>
                <a:spcPts val="600"/>
              </a:spcAft>
            </a:pPr>
            <a:r>
              <a:rPr lang="en-US" b="1" dirty="0" smtClean="0">
                <a:solidFill>
                  <a:schemeClr val="accent1"/>
                </a:solidFill>
              </a:rPr>
              <a:t>UPDATE</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SET</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WHERE</a:t>
            </a:r>
          </a:p>
          <a:p>
            <a:pPr>
              <a:spcBef>
                <a:spcPts val="0"/>
              </a:spcBef>
              <a:spcAft>
                <a:spcPts val="600"/>
              </a:spcAft>
            </a:pPr>
            <a:endParaRPr lang="en-US" b="1" dirty="0" smtClean="0">
              <a:solidFill>
                <a:schemeClr val="accent1"/>
              </a:solidFill>
            </a:endParaRPr>
          </a:p>
          <a:p>
            <a:pPr>
              <a:spcBef>
                <a:spcPts val="0"/>
              </a:spcBef>
              <a:spcAft>
                <a:spcPts val="600"/>
              </a:spcAft>
            </a:pPr>
            <a:endParaRPr lang="en-US" dirty="0" smtClean="0"/>
          </a:p>
          <a:p>
            <a:pPr>
              <a:spcBef>
                <a:spcPts val="0"/>
              </a:spcBef>
              <a:spcAft>
                <a:spcPts val="600"/>
              </a:spcAft>
            </a:pPr>
            <a:endParaRPr lang="en-US" dirty="0" smtClean="0"/>
          </a:p>
        </p:txBody>
      </p:sp>
      <p:sp>
        <p:nvSpPr>
          <p:cNvPr id="5" name="Left Bracket 4"/>
          <p:cNvSpPr/>
          <p:nvPr/>
        </p:nvSpPr>
        <p:spPr>
          <a:xfrm>
            <a:off x="266700" y="3619500"/>
            <a:ext cx="247650" cy="514350"/>
          </a:xfrm>
          <a:prstGeom prst="leftBracket">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a:off x="7753350" y="3467100"/>
            <a:ext cx="284163" cy="666750"/>
          </a:xfrm>
          <a:prstGeom prst="rightBracket">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13250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Name, role  &amp; time at Allegro</a:t>
            </a:r>
          </a:p>
          <a:p>
            <a:r>
              <a:rPr lang="en-US" sz="2000" dirty="0" smtClean="0"/>
              <a:t>Any prior experience using a database (i.e. Access)</a:t>
            </a:r>
          </a:p>
          <a:p>
            <a:r>
              <a:rPr lang="en-US" sz="2000" dirty="0" smtClean="0"/>
              <a:t>How you expect to use SQL in your job?</a:t>
            </a:r>
          </a:p>
          <a:p>
            <a:r>
              <a:rPr lang="en-US" sz="2000" dirty="0" smtClean="0"/>
              <a:t>What were you hoping to learn in this session?</a:t>
            </a:r>
          </a:p>
        </p:txBody>
      </p:sp>
      <p:sp>
        <p:nvSpPr>
          <p:cNvPr id="3" name="Title 2"/>
          <p:cNvSpPr>
            <a:spLocks noGrp="1"/>
          </p:cNvSpPr>
          <p:nvPr>
            <p:ph type="title"/>
          </p:nvPr>
        </p:nvSpPr>
        <p:spPr/>
        <p:txBody>
          <a:bodyPr/>
          <a:lstStyle/>
          <a:p>
            <a:r>
              <a:rPr lang="en-US" dirty="0" smtClean="0"/>
              <a:t>Quick Introductions</a:t>
            </a:r>
            <a:endParaRPr lang="en-US" dirty="0"/>
          </a:p>
        </p:txBody>
      </p:sp>
      <p:sp>
        <p:nvSpPr>
          <p:cNvPr id="4" name="Text Placeholder 3"/>
          <p:cNvSpPr>
            <a:spLocks noGrp="1"/>
          </p:cNvSpPr>
          <p:nvPr>
            <p:ph type="body" sz="quarter" idx="16"/>
          </p:nvPr>
        </p:nvSpPr>
        <p:spPr/>
        <p:txBody>
          <a:bodyPr/>
          <a:lstStyle/>
          <a:p>
            <a:endParaRPr lang="en-US" dirty="0"/>
          </a:p>
        </p:txBody>
      </p:sp>
      <p:sp>
        <p:nvSpPr>
          <p:cNvPr id="5" name="Text Placeholder 4"/>
          <p:cNvSpPr>
            <a:spLocks noGrp="1"/>
          </p:cNvSpPr>
          <p:nvPr>
            <p:ph type="body" sz="quarter" idx="30"/>
          </p:nvPr>
        </p:nvSpPr>
        <p:spPr/>
        <p:txBody>
          <a:bodyPr/>
          <a:lstStyle/>
          <a:p>
            <a:endParaRPr lang="en-US" dirty="0"/>
          </a:p>
        </p:txBody>
      </p:sp>
    </p:spTree>
    <p:extLst>
      <p:ext uri="{BB962C8B-B14F-4D97-AF65-F5344CB8AC3E}">
        <p14:creationId xmlns:p14="http://schemas.microsoft.com/office/powerpoint/2010/main" val="174296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writing UPDATE statements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Update the ”</a:t>
            </a:r>
            <a:r>
              <a:rPr lang="en-US" dirty="0" err="1"/>
              <a:t>tradetype</a:t>
            </a:r>
            <a:r>
              <a:rPr lang="en-US" dirty="0"/>
              <a:t>” </a:t>
            </a:r>
            <a:r>
              <a:rPr lang="en-US" dirty="0" smtClean="0"/>
              <a:t>table </a:t>
            </a:r>
          </a:p>
          <a:p>
            <a:pPr lvl="1"/>
            <a:r>
              <a:rPr lang="en-US" dirty="0" smtClean="0"/>
              <a:t>set </a:t>
            </a:r>
            <a:r>
              <a:rPr lang="en-US" dirty="0"/>
              <a:t>all </a:t>
            </a:r>
            <a:r>
              <a:rPr lang="en-US" dirty="0" err="1"/>
              <a:t>tradestypes</a:t>
            </a:r>
            <a:r>
              <a:rPr lang="en-US" dirty="0"/>
              <a:t> to inactive where the </a:t>
            </a:r>
            <a:r>
              <a:rPr lang="en-US" dirty="0" err="1"/>
              <a:t>commodityclass</a:t>
            </a:r>
            <a:r>
              <a:rPr lang="en-US" dirty="0"/>
              <a:t> = ”LIQUID” and the </a:t>
            </a:r>
            <a:r>
              <a:rPr lang="en-US" dirty="0" err="1"/>
              <a:t>positionmode</a:t>
            </a:r>
            <a:r>
              <a:rPr lang="en-US" dirty="0"/>
              <a:t> = ”PHYSICAL</a:t>
            </a:r>
            <a:r>
              <a:rPr lang="en-US" dirty="0" smtClean="0"/>
              <a:t>”   </a:t>
            </a:r>
          </a:p>
          <a:p>
            <a:pPr lvl="1"/>
            <a:r>
              <a:rPr lang="en-US" dirty="0" smtClean="0"/>
              <a:t>Update </a:t>
            </a:r>
            <a:r>
              <a:rPr lang="en-US" dirty="0" err="1"/>
              <a:t>revisionname</a:t>
            </a:r>
            <a:r>
              <a:rPr lang="en-US" dirty="0"/>
              <a:t> with your name and the </a:t>
            </a:r>
            <a:r>
              <a:rPr lang="en-US" dirty="0" err="1"/>
              <a:t>revisiondate</a:t>
            </a:r>
            <a:r>
              <a:rPr lang="en-US" dirty="0"/>
              <a:t> with today’s system </a:t>
            </a:r>
            <a:r>
              <a:rPr lang="en-US" dirty="0" smtClean="0"/>
              <a:t>date</a:t>
            </a:r>
            <a:endParaRPr lang="en-US" dirty="0"/>
          </a:p>
        </p:txBody>
      </p:sp>
    </p:spTree>
    <p:extLst>
      <p:ext uri="{BB962C8B-B14F-4D97-AF65-F5344CB8AC3E}">
        <p14:creationId xmlns:p14="http://schemas.microsoft.com/office/powerpoint/2010/main" val="34445859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quarter" idx="17"/>
          </p:nvPr>
        </p:nvSpPr>
        <p:spPr>
          <a:xfrm>
            <a:off x="480060" y="1828800"/>
            <a:ext cx="8232775" cy="4114800"/>
          </a:xfrm>
        </p:spPr>
        <p:txBody>
          <a:bodyPr/>
          <a:lstStyle/>
          <a:p>
            <a:pPr>
              <a:spcBef>
                <a:spcPts val="0"/>
              </a:spcBef>
              <a:spcAft>
                <a:spcPts val="600"/>
              </a:spcAft>
            </a:pPr>
            <a:endParaRPr lang="en-US" dirty="0" smtClean="0"/>
          </a:p>
          <a:p>
            <a:pPr>
              <a:spcBef>
                <a:spcPts val="0"/>
              </a:spcBef>
              <a:spcAft>
                <a:spcPts val="600"/>
              </a:spcAft>
            </a:pPr>
            <a:r>
              <a:rPr lang="en-US" dirty="0" smtClean="0"/>
              <a:t>__________</a:t>
            </a:r>
          </a:p>
          <a:p>
            <a:pPr>
              <a:spcBef>
                <a:spcPts val="0"/>
              </a:spcBef>
              <a:spcAft>
                <a:spcPts val="600"/>
              </a:spcAft>
            </a:pPr>
            <a:endParaRPr lang="en-US" dirty="0" smtClean="0"/>
          </a:p>
          <a:p>
            <a:pPr>
              <a:spcBef>
                <a:spcPts val="0"/>
              </a:spcBef>
              <a:spcAft>
                <a:spcPts val="600"/>
              </a:spcAft>
            </a:pPr>
            <a:r>
              <a:rPr lang="en-US" dirty="0" smtClean="0"/>
              <a:t>__________ </a:t>
            </a:r>
            <a:r>
              <a:rPr lang="en-US" dirty="0" err="1" smtClean="0"/>
              <a:t>tablename</a:t>
            </a:r>
            <a:endParaRPr lang="en-US" dirty="0" smtClean="0"/>
          </a:p>
          <a:p>
            <a:pPr>
              <a:spcBef>
                <a:spcPts val="0"/>
              </a:spcBef>
              <a:spcAft>
                <a:spcPts val="600"/>
              </a:spcAft>
            </a:pPr>
            <a:endParaRPr lang="en-US" dirty="0" smtClean="0"/>
          </a:p>
          <a:p>
            <a:pPr marL="0" indent="0">
              <a:spcBef>
                <a:spcPts val="0"/>
              </a:spcBef>
              <a:spcAft>
                <a:spcPts val="600"/>
              </a:spcAft>
              <a:buNone/>
            </a:pPr>
            <a:r>
              <a:rPr lang="en-US" dirty="0" smtClean="0"/>
              <a:t>                       (col1, col2, col3, etc..)</a:t>
            </a:r>
          </a:p>
          <a:p>
            <a:pPr marL="0" indent="0">
              <a:spcBef>
                <a:spcPts val="0"/>
              </a:spcBef>
              <a:spcAft>
                <a:spcPts val="600"/>
              </a:spcAft>
              <a:buNone/>
            </a:pPr>
            <a:endParaRPr lang="en-US" dirty="0"/>
          </a:p>
          <a:p>
            <a:pPr>
              <a:spcBef>
                <a:spcPts val="0"/>
              </a:spcBef>
              <a:spcAft>
                <a:spcPts val="600"/>
              </a:spcAft>
            </a:pPr>
            <a:r>
              <a:rPr lang="en-US" dirty="0" smtClean="0"/>
              <a:t>__________	 (value1, ‘value2’, value3, etc..)</a:t>
            </a:r>
          </a:p>
          <a:p>
            <a:pPr>
              <a:spcBef>
                <a:spcPts val="0"/>
              </a:spcBef>
              <a:spcAft>
                <a:spcPts val="600"/>
              </a:spcAft>
            </a:pPr>
            <a:endParaRPr lang="en-US" dirty="0"/>
          </a:p>
          <a:p>
            <a:pPr>
              <a:spcBef>
                <a:spcPts val="0"/>
              </a:spcBef>
              <a:spcAft>
                <a:spcPts val="600"/>
              </a:spcAft>
            </a:pPr>
            <a:r>
              <a:rPr lang="en-US" dirty="0"/>
              <a:t>Only 1 table can be </a:t>
            </a:r>
            <a:r>
              <a:rPr lang="en-US" dirty="0" smtClean="0"/>
              <a:t>inserted to at a time</a:t>
            </a:r>
          </a:p>
          <a:p>
            <a:pPr>
              <a:spcBef>
                <a:spcPts val="0"/>
              </a:spcBef>
              <a:spcAft>
                <a:spcPts val="600"/>
              </a:spcAft>
            </a:pPr>
            <a:r>
              <a:rPr lang="en-US" dirty="0" smtClean="0"/>
              <a:t>Data inserted must confirm to primary key and foreign key relationships (i.e. no duplicates, no bad data in columns)</a:t>
            </a:r>
            <a:endParaRPr lang="en-US" dirty="0"/>
          </a:p>
          <a:p>
            <a:pPr marL="0" indent="0">
              <a:spcBef>
                <a:spcPts val="0"/>
              </a:spcBef>
              <a:spcAft>
                <a:spcPts val="600"/>
              </a:spcAft>
              <a:buNone/>
            </a:pPr>
            <a:endParaRPr lang="en-US" dirty="0" smtClean="0"/>
          </a:p>
          <a:p>
            <a:pPr>
              <a:spcBef>
                <a:spcPts val="0"/>
              </a:spcBef>
              <a:spcAft>
                <a:spcPts val="600"/>
              </a:spcAft>
            </a:pPr>
            <a:endParaRPr lang="en-US" dirty="0" smtClean="0"/>
          </a:p>
        </p:txBody>
      </p:sp>
      <p:sp>
        <p:nvSpPr>
          <p:cNvPr id="7" name="Content Placeholder 2"/>
          <p:cNvSpPr txBox="1">
            <a:spLocks/>
          </p:cNvSpPr>
          <p:nvPr/>
        </p:nvSpPr>
        <p:spPr>
          <a:xfrm>
            <a:off x="476250" y="1828800"/>
            <a:ext cx="8232775" cy="411480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pPr>
            <a:endParaRPr lang="en-US" dirty="0" smtClean="0"/>
          </a:p>
          <a:p>
            <a:pPr>
              <a:spcBef>
                <a:spcPts val="0"/>
              </a:spcBef>
              <a:spcAft>
                <a:spcPts val="600"/>
              </a:spcAft>
            </a:pPr>
            <a:r>
              <a:rPr lang="en-US" b="1" dirty="0" smtClean="0">
                <a:solidFill>
                  <a:schemeClr val="accent1"/>
                </a:solidFill>
              </a:rPr>
              <a:t>INSERT</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INTO</a:t>
            </a:r>
          </a:p>
          <a:p>
            <a:pPr>
              <a:spcBef>
                <a:spcPts val="0"/>
              </a:spcBef>
              <a:spcAft>
                <a:spcPts val="600"/>
              </a:spcAft>
            </a:pPr>
            <a:endParaRPr lang="en-US" b="1" dirty="0" smtClean="0">
              <a:solidFill>
                <a:schemeClr val="accent1"/>
              </a:solidFill>
            </a:endParaRPr>
          </a:p>
          <a:p>
            <a:pPr>
              <a:spcBef>
                <a:spcPts val="0"/>
              </a:spcBef>
              <a:spcAft>
                <a:spcPts val="600"/>
              </a:spcAft>
            </a:pPr>
            <a:endParaRPr lang="en-US" b="1" dirty="0" smtClean="0">
              <a:solidFill>
                <a:schemeClr val="accent1"/>
              </a:solidFill>
            </a:endParaRP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VALUES</a:t>
            </a:r>
          </a:p>
          <a:p>
            <a:pPr>
              <a:spcBef>
                <a:spcPts val="0"/>
              </a:spcBef>
              <a:spcAft>
                <a:spcPts val="600"/>
              </a:spcAft>
            </a:pPr>
            <a:endParaRPr lang="en-US" dirty="0" smtClean="0"/>
          </a:p>
          <a:p>
            <a:pPr>
              <a:spcBef>
                <a:spcPts val="0"/>
              </a:spcBef>
              <a:spcAft>
                <a:spcPts val="600"/>
              </a:spcAft>
            </a:pPr>
            <a:endParaRPr lang="en-US" dirty="0" smtClean="0"/>
          </a:p>
        </p:txBody>
      </p:sp>
      <p:sp>
        <p:nvSpPr>
          <p:cNvPr id="2" name="Title 1"/>
          <p:cNvSpPr>
            <a:spLocks noGrp="1"/>
          </p:cNvSpPr>
          <p:nvPr>
            <p:ph type="title"/>
          </p:nvPr>
        </p:nvSpPr>
        <p:spPr/>
        <p:txBody>
          <a:bodyPr/>
          <a:lstStyle/>
          <a:p>
            <a:r>
              <a:rPr lang="en-US" dirty="0" smtClean="0"/>
              <a:t>The INSERT statement</a:t>
            </a:r>
            <a:endParaRPr lang="en-US" dirty="0"/>
          </a:p>
        </p:txBody>
      </p:sp>
      <p:sp>
        <p:nvSpPr>
          <p:cNvPr id="3" name="Text Placeholder 2"/>
          <p:cNvSpPr>
            <a:spLocks noGrp="1"/>
          </p:cNvSpPr>
          <p:nvPr>
            <p:ph type="body" sz="quarter" idx="15"/>
          </p:nvPr>
        </p:nvSpPr>
        <p:spPr/>
        <p:txBody>
          <a:bodyPr/>
          <a:lstStyle/>
          <a:p>
            <a:r>
              <a:rPr lang="en-US" dirty="0" smtClean="0"/>
              <a:t>Example:  </a:t>
            </a:r>
            <a:r>
              <a:rPr lang="en-US" sz="2000" dirty="0" smtClean="0"/>
              <a:t>INSERT INTO trade Values(‘1234’, ‘Physical Gas’, …)</a:t>
            </a:r>
            <a:endParaRPr lang="en-US" sz="2000" dirty="0"/>
          </a:p>
        </p:txBody>
      </p:sp>
      <p:sp>
        <p:nvSpPr>
          <p:cNvPr id="4" name="Text Placeholder 3"/>
          <p:cNvSpPr>
            <a:spLocks noGrp="1"/>
          </p:cNvSpPr>
          <p:nvPr>
            <p:ph type="body" sz="quarter" idx="16"/>
          </p:nvPr>
        </p:nvSpPr>
        <p:spPr/>
        <p:txBody>
          <a:bodyPr/>
          <a:lstStyle/>
          <a:p>
            <a:r>
              <a:rPr lang="en-US" dirty="0"/>
              <a:t>Handout page </a:t>
            </a:r>
            <a:r>
              <a:rPr lang="en-US" dirty="0" smtClean="0"/>
              <a:t>16</a:t>
            </a:r>
            <a:endParaRPr lang="en-US" dirty="0"/>
          </a:p>
        </p:txBody>
      </p:sp>
      <p:sp>
        <p:nvSpPr>
          <p:cNvPr id="5" name="Left Bracket 4"/>
          <p:cNvSpPr/>
          <p:nvPr/>
        </p:nvSpPr>
        <p:spPr>
          <a:xfrm>
            <a:off x="266700" y="3543300"/>
            <a:ext cx="247650" cy="590550"/>
          </a:xfrm>
          <a:prstGeom prst="leftBracket">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a:off x="7520938" y="3543300"/>
            <a:ext cx="284163" cy="666750"/>
          </a:xfrm>
          <a:prstGeom prst="rightBracket">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92263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writing INSERT statements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sz="2400" dirty="0"/>
              <a:t>Add a new </a:t>
            </a:r>
            <a:r>
              <a:rPr lang="en-US" sz="2400" dirty="0" err="1"/>
              <a:t>tradebook</a:t>
            </a:r>
            <a:r>
              <a:rPr lang="en-US" sz="2400" dirty="0"/>
              <a:t> called:  ‘My </a:t>
            </a:r>
            <a:r>
              <a:rPr lang="en-US" sz="2400" dirty="0" err="1"/>
              <a:t>Tradebook</a:t>
            </a:r>
            <a:r>
              <a:rPr lang="en-US" sz="2400" dirty="0"/>
              <a:t>’.  </a:t>
            </a:r>
            <a:endParaRPr lang="en-US" sz="3200" dirty="0"/>
          </a:p>
          <a:p>
            <a:pPr lvl="1"/>
            <a:r>
              <a:rPr lang="en-US" dirty="0"/>
              <a:t>Populate creation name with your name, </a:t>
            </a:r>
            <a:r>
              <a:rPr lang="en-US" dirty="0" err="1"/>
              <a:t>creationdate</a:t>
            </a:r>
            <a:r>
              <a:rPr lang="en-US" dirty="0"/>
              <a:t> with today’s date (‘mm-</a:t>
            </a:r>
            <a:r>
              <a:rPr lang="en-US" dirty="0" err="1"/>
              <a:t>dd</a:t>
            </a:r>
            <a:r>
              <a:rPr lang="en-US" dirty="0"/>
              <a:t>-</a:t>
            </a:r>
            <a:r>
              <a:rPr lang="en-US" dirty="0" err="1"/>
              <a:t>ccyy</a:t>
            </a:r>
            <a:r>
              <a:rPr lang="en-US" dirty="0"/>
              <a:t>’) format.  </a:t>
            </a:r>
            <a:endParaRPr lang="en-US" sz="2800" dirty="0"/>
          </a:p>
          <a:p>
            <a:pPr lvl="1"/>
            <a:r>
              <a:rPr lang="en-US" dirty="0"/>
              <a:t>Update 1 trade in your database with your new </a:t>
            </a:r>
            <a:r>
              <a:rPr lang="en-US" dirty="0" err="1"/>
              <a:t>tradebook</a:t>
            </a:r>
            <a:r>
              <a:rPr lang="en-US" dirty="0"/>
              <a:t>.</a:t>
            </a:r>
            <a:endParaRPr lang="en-US" sz="2800" dirty="0"/>
          </a:p>
          <a:p>
            <a:pPr lvl="0"/>
            <a:r>
              <a:rPr lang="en-US" sz="2400" dirty="0"/>
              <a:t>Set yourself up as a user in your database.</a:t>
            </a:r>
            <a:endParaRPr lang="en-US" sz="3200" dirty="0"/>
          </a:p>
          <a:p>
            <a:pPr lvl="1"/>
            <a:r>
              <a:rPr lang="en-US" dirty="0"/>
              <a:t>Add your network ID to the ”</a:t>
            </a:r>
            <a:r>
              <a:rPr lang="en-US" dirty="0" err="1"/>
              <a:t>userid</a:t>
            </a:r>
            <a:r>
              <a:rPr lang="en-US" dirty="0"/>
              <a:t>” </a:t>
            </a:r>
            <a:r>
              <a:rPr lang="en-US" dirty="0" smtClean="0"/>
              <a:t>table. </a:t>
            </a:r>
            <a:endParaRPr lang="en-US" sz="2800" dirty="0"/>
          </a:p>
          <a:p>
            <a:pPr lvl="1"/>
            <a:r>
              <a:rPr lang="en-US" dirty="0"/>
              <a:t>Add yourself as a contact for counterparty ”Energy Corp”.   </a:t>
            </a:r>
            <a:endParaRPr lang="en-US" sz="2800" dirty="0"/>
          </a:p>
        </p:txBody>
      </p:sp>
    </p:spTree>
    <p:extLst>
      <p:ext uri="{BB962C8B-B14F-4D97-AF65-F5344CB8AC3E}">
        <p14:creationId xmlns:p14="http://schemas.microsoft.com/office/powerpoint/2010/main" val="19704885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DELETE statement</a:t>
            </a:r>
            <a:endParaRPr lang="en-US" dirty="0"/>
          </a:p>
        </p:txBody>
      </p:sp>
      <p:sp>
        <p:nvSpPr>
          <p:cNvPr id="3" name="Text Placeholder 2"/>
          <p:cNvSpPr>
            <a:spLocks noGrp="1"/>
          </p:cNvSpPr>
          <p:nvPr>
            <p:ph type="body" sz="quarter" idx="15"/>
          </p:nvPr>
        </p:nvSpPr>
        <p:spPr>
          <a:xfrm>
            <a:off x="457200" y="1316730"/>
            <a:ext cx="8686800" cy="512070"/>
          </a:xfrm>
        </p:spPr>
        <p:txBody>
          <a:bodyPr/>
          <a:lstStyle/>
          <a:p>
            <a:r>
              <a:rPr lang="en-US" dirty="0" smtClean="0"/>
              <a:t>Example:  DELETE FROM </a:t>
            </a:r>
            <a:r>
              <a:rPr lang="en-US" dirty="0" err="1" smtClean="0"/>
              <a:t>metermeasure</a:t>
            </a:r>
            <a:r>
              <a:rPr lang="en-US" dirty="0" smtClean="0"/>
              <a:t> WHERE meter = ‘1234’</a:t>
            </a:r>
            <a:endParaRPr lang="en-US" dirty="0"/>
          </a:p>
        </p:txBody>
      </p:sp>
      <p:sp>
        <p:nvSpPr>
          <p:cNvPr id="4" name="Text Placeholder 3"/>
          <p:cNvSpPr>
            <a:spLocks noGrp="1"/>
          </p:cNvSpPr>
          <p:nvPr>
            <p:ph type="body" sz="quarter" idx="16"/>
          </p:nvPr>
        </p:nvSpPr>
        <p:spPr/>
        <p:txBody>
          <a:bodyPr/>
          <a:lstStyle/>
          <a:p>
            <a:r>
              <a:rPr lang="en-US" dirty="0"/>
              <a:t>Handout page </a:t>
            </a:r>
            <a:r>
              <a:rPr lang="en-US" dirty="0" smtClean="0"/>
              <a:t>17</a:t>
            </a:r>
            <a:endParaRPr lang="en-US" dirty="0"/>
          </a:p>
        </p:txBody>
      </p:sp>
      <p:sp>
        <p:nvSpPr>
          <p:cNvPr id="6" name="Content Placeholder 2"/>
          <p:cNvSpPr>
            <a:spLocks noGrp="1"/>
          </p:cNvSpPr>
          <p:nvPr>
            <p:ph sz="quarter" idx="17"/>
          </p:nvPr>
        </p:nvSpPr>
        <p:spPr>
          <a:xfrm>
            <a:off x="457200" y="1847850"/>
            <a:ext cx="8232775" cy="4114800"/>
          </a:xfrm>
        </p:spPr>
        <p:txBody>
          <a:bodyPr/>
          <a:lstStyle/>
          <a:p>
            <a:pPr>
              <a:spcBef>
                <a:spcPts val="0"/>
              </a:spcBef>
              <a:spcAft>
                <a:spcPts val="600"/>
              </a:spcAft>
            </a:pPr>
            <a:endParaRPr lang="en-US" dirty="0" smtClean="0"/>
          </a:p>
          <a:p>
            <a:pPr>
              <a:spcBef>
                <a:spcPts val="0"/>
              </a:spcBef>
              <a:spcAft>
                <a:spcPts val="600"/>
              </a:spcAft>
            </a:pPr>
            <a:r>
              <a:rPr lang="en-US" dirty="0" smtClean="0"/>
              <a:t>__________</a:t>
            </a:r>
          </a:p>
          <a:p>
            <a:pPr marL="0" indent="0">
              <a:spcBef>
                <a:spcPts val="0"/>
              </a:spcBef>
              <a:spcAft>
                <a:spcPts val="600"/>
              </a:spcAft>
              <a:buNone/>
            </a:pPr>
            <a:endParaRPr lang="en-US" dirty="0" smtClean="0"/>
          </a:p>
          <a:p>
            <a:pPr>
              <a:spcBef>
                <a:spcPts val="0"/>
              </a:spcBef>
              <a:spcAft>
                <a:spcPts val="600"/>
              </a:spcAft>
            </a:pPr>
            <a:r>
              <a:rPr lang="en-US" dirty="0" smtClean="0"/>
              <a:t>__________ </a:t>
            </a:r>
            <a:r>
              <a:rPr lang="en-US" dirty="0" err="1" smtClean="0"/>
              <a:t>tablename</a:t>
            </a:r>
            <a:endParaRPr lang="en-US" dirty="0" smtClean="0"/>
          </a:p>
          <a:p>
            <a:pPr>
              <a:spcBef>
                <a:spcPts val="0"/>
              </a:spcBef>
              <a:spcAft>
                <a:spcPts val="600"/>
              </a:spcAft>
            </a:pPr>
            <a:endParaRPr lang="en-US" dirty="0" smtClean="0"/>
          </a:p>
          <a:p>
            <a:pPr>
              <a:spcBef>
                <a:spcPts val="0"/>
              </a:spcBef>
              <a:spcAft>
                <a:spcPts val="600"/>
              </a:spcAft>
            </a:pPr>
            <a:r>
              <a:rPr lang="en-US" dirty="0" smtClean="0"/>
              <a:t>__________  condition</a:t>
            </a:r>
          </a:p>
          <a:p>
            <a:pPr>
              <a:spcBef>
                <a:spcPts val="0"/>
              </a:spcBef>
              <a:spcAft>
                <a:spcPts val="600"/>
              </a:spcAft>
            </a:pPr>
            <a:endParaRPr lang="en-US" dirty="0"/>
          </a:p>
          <a:p>
            <a:pPr>
              <a:spcBef>
                <a:spcPts val="0"/>
              </a:spcBef>
              <a:spcAft>
                <a:spcPts val="600"/>
              </a:spcAft>
            </a:pPr>
            <a:r>
              <a:rPr lang="en-US" dirty="0" smtClean="0"/>
              <a:t>Only 1 table can be deleted at a time</a:t>
            </a:r>
          </a:p>
          <a:p>
            <a:pPr>
              <a:spcBef>
                <a:spcPts val="0"/>
              </a:spcBef>
              <a:spcAft>
                <a:spcPts val="600"/>
              </a:spcAft>
            </a:pPr>
            <a:r>
              <a:rPr lang="en-US" dirty="0" smtClean="0"/>
              <a:t>Alternative:    </a:t>
            </a:r>
            <a:r>
              <a:rPr lang="en-US" b="1" dirty="0" smtClean="0"/>
              <a:t>TRUNCATE TABLE </a:t>
            </a:r>
            <a:r>
              <a:rPr lang="en-US" b="1" dirty="0" err="1" smtClean="0"/>
              <a:t>tablename</a:t>
            </a:r>
            <a:endParaRPr lang="en-US" b="1" dirty="0" smtClean="0"/>
          </a:p>
          <a:p>
            <a:pPr>
              <a:spcBef>
                <a:spcPts val="0"/>
              </a:spcBef>
              <a:spcAft>
                <a:spcPts val="600"/>
              </a:spcAft>
            </a:pPr>
            <a:r>
              <a:rPr lang="en-US" dirty="0" smtClean="0"/>
              <a:t>In Query Manager, delete is immediate</a:t>
            </a:r>
          </a:p>
          <a:p>
            <a:pPr>
              <a:spcBef>
                <a:spcPts val="0"/>
              </a:spcBef>
              <a:spcAft>
                <a:spcPts val="600"/>
              </a:spcAft>
            </a:pPr>
            <a:endParaRPr lang="en-US" dirty="0" smtClean="0"/>
          </a:p>
        </p:txBody>
      </p:sp>
      <p:sp>
        <p:nvSpPr>
          <p:cNvPr id="7" name="Content Placeholder 2"/>
          <p:cNvSpPr txBox="1">
            <a:spLocks/>
          </p:cNvSpPr>
          <p:nvPr/>
        </p:nvSpPr>
        <p:spPr>
          <a:xfrm>
            <a:off x="476250" y="1828800"/>
            <a:ext cx="8232775" cy="411480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pPr>
            <a:endParaRPr lang="en-US" dirty="0" smtClean="0"/>
          </a:p>
          <a:p>
            <a:pPr>
              <a:spcBef>
                <a:spcPts val="0"/>
              </a:spcBef>
              <a:spcAft>
                <a:spcPts val="600"/>
              </a:spcAft>
            </a:pPr>
            <a:r>
              <a:rPr lang="en-US" b="1" dirty="0" smtClean="0">
                <a:solidFill>
                  <a:schemeClr val="accent1"/>
                </a:solidFill>
              </a:rPr>
              <a:t>DELETE</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FROM</a:t>
            </a:r>
          </a:p>
          <a:p>
            <a:pPr>
              <a:spcBef>
                <a:spcPts val="0"/>
              </a:spcBef>
              <a:spcAft>
                <a:spcPts val="600"/>
              </a:spcAft>
            </a:pPr>
            <a:endParaRPr lang="en-US" b="1" dirty="0" smtClean="0">
              <a:solidFill>
                <a:schemeClr val="accent1"/>
              </a:solidFill>
            </a:endParaRPr>
          </a:p>
          <a:p>
            <a:pPr>
              <a:spcBef>
                <a:spcPts val="0"/>
              </a:spcBef>
              <a:spcAft>
                <a:spcPts val="600"/>
              </a:spcAft>
            </a:pPr>
            <a:r>
              <a:rPr lang="en-US" b="1" dirty="0" smtClean="0">
                <a:solidFill>
                  <a:schemeClr val="accent1"/>
                </a:solidFill>
              </a:rPr>
              <a:t>WHERE</a:t>
            </a:r>
          </a:p>
          <a:p>
            <a:pPr>
              <a:spcBef>
                <a:spcPts val="0"/>
              </a:spcBef>
              <a:spcAft>
                <a:spcPts val="600"/>
              </a:spcAft>
            </a:pPr>
            <a:endParaRPr lang="en-US" b="1" dirty="0" smtClean="0">
              <a:solidFill>
                <a:schemeClr val="accent1"/>
              </a:solidFill>
            </a:endParaRPr>
          </a:p>
          <a:p>
            <a:pPr>
              <a:spcBef>
                <a:spcPts val="0"/>
              </a:spcBef>
              <a:spcAft>
                <a:spcPts val="600"/>
              </a:spcAft>
            </a:pPr>
            <a:endParaRPr lang="en-US" dirty="0" smtClean="0"/>
          </a:p>
          <a:p>
            <a:pPr>
              <a:spcBef>
                <a:spcPts val="0"/>
              </a:spcBef>
              <a:spcAft>
                <a:spcPts val="600"/>
              </a:spcAft>
            </a:pPr>
            <a:endParaRPr lang="en-US" dirty="0" smtClean="0"/>
          </a:p>
        </p:txBody>
      </p:sp>
      <p:sp>
        <p:nvSpPr>
          <p:cNvPr id="5" name="Left Bracket 4"/>
          <p:cNvSpPr/>
          <p:nvPr/>
        </p:nvSpPr>
        <p:spPr>
          <a:xfrm>
            <a:off x="266700" y="3619500"/>
            <a:ext cx="247650" cy="514350"/>
          </a:xfrm>
          <a:prstGeom prst="leftBracket">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a:off x="7753350" y="3619500"/>
            <a:ext cx="284163" cy="514350"/>
          </a:xfrm>
          <a:prstGeom prst="rightBracket">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49624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writing DELETE statements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Delete the </a:t>
            </a:r>
            <a:r>
              <a:rPr lang="en-US" dirty="0" err="1"/>
              <a:t>tradebook</a:t>
            </a:r>
            <a:r>
              <a:rPr lang="en-US" dirty="0"/>
              <a:t> you previous created: ”My </a:t>
            </a:r>
            <a:r>
              <a:rPr lang="en-US" dirty="0" err="1"/>
              <a:t>Tradebook</a:t>
            </a:r>
            <a:r>
              <a:rPr lang="en-US" dirty="0"/>
              <a:t>”.</a:t>
            </a:r>
          </a:p>
          <a:p>
            <a:pPr marL="0" indent="0">
              <a:buNone/>
            </a:pPr>
            <a:r>
              <a:rPr lang="en-US" dirty="0"/>
              <a:t> </a:t>
            </a:r>
          </a:p>
          <a:p>
            <a:r>
              <a:rPr lang="en-US" dirty="0"/>
              <a:t>Use the TRUNCATE TABLE function to delete the contents of ”</a:t>
            </a:r>
            <a:r>
              <a:rPr lang="en-US" dirty="0" err="1"/>
              <a:t>metermeasure</a:t>
            </a:r>
            <a:r>
              <a:rPr lang="en-US" dirty="0"/>
              <a:t>”.</a:t>
            </a:r>
          </a:p>
        </p:txBody>
      </p:sp>
    </p:spTree>
    <p:extLst>
      <p:ext uri="{BB962C8B-B14F-4D97-AF65-F5344CB8AC3E}">
        <p14:creationId xmlns:p14="http://schemas.microsoft.com/office/powerpoint/2010/main" val="12996944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Aggregation Functions</a:t>
            </a:r>
            <a:endParaRPr lang="en-US" dirty="0"/>
          </a:p>
        </p:txBody>
      </p:sp>
      <p:sp>
        <p:nvSpPr>
          <p:cNvPr id="3" name="Text Placeholder 2"/>
          <p:cNvSpPr>
            <a:spLocks noGrp="1"/>
          </p:cNvSpPr>
          <p:nvPr>
            <p:ph type="body" sz="quarter" idx="15"/>
          </p:nvPr>
        </p:nvSpPr>
        <p:spPr>
          <a:xfrm>
            <a:off x="457200" y="1322614"/>
            <a:ext cx="8686800" cy="375557"/>
          </a:xfrm>
        </p:spPr>
        <p:txBody>
          <a:bodyPr/>
          <a:lstStyle/>
          <a:p>
            <a:r>
              <a:rPr lang="en-US" dirty="0" smtClean="0"/>
              <a:t>SELECT statement only; act on results from SELECT (results set)</a:t>
            </a:r>
            <a:endParaRPr lang="en-US" dirty="0"/>
          </a:p>
        </p:txBody>
      </p:sp>
      <p:sp>
        <p:nvSpPr>
          <p:cNvPr id="4" name="Text Placeholder 3"/>
          <p:cNvSpPr>
            <a:spLocks noGrp="1"/>
          </p:cNvSpPr>
          <p:nvPr>
            <p:ph type="body" sz="quarter" idx="16"/>
          </p:nvPr>
        </p:nvSpPr>
        <p:spPr/>
        <p:txBody>
          <a:bodyPr/>
          <a:lstStyle/>
          <a:p>
            <a:r>
              <a:rPr lang="en-US" dirty="0"/>
              <a:t>Handout page </a:t>
            </a:r>
            <a:r>
              <a:rPr lang="en-US" dirty="0" smtClean="0"/>
              <a:t>18</a:t>
            </a:r>
            <a:endParaRPr lang="en-US" dirty="0"/>
          </a:p>
        </p:txBody>
      </p:sp>
      <p:sp>
        <p:nvSpPr>
          <p:cNvPr id="5" name="Content Placeholder 4"/>
          <p:cNvSpPr>
            <a:spLocks noGrp="1"/>
          </p:cNvSpPr>
          <p:nvPr>
            <p:ph sz="quarter" idx="17"/>
          </p:nvPr>
        </p:nvSpPr>
        <p:spPr/>
        <p:txBody>
          <a:bodyPr/>
          <a:lstStyle/>
          <a:p>
            <a:pPr lvl="0"/>
            <a:r>
              <a:rPr lang="en-US" b="1" dirty="0"/>
              <a:t>COUNT(*): </a:t>
            </a:r>
            <a:r>
              <a:rPr lang="en-US" dirty="0"/>
              <a:t>Returns the number of rows </a:t>
            </a:r>
            <a:r>
              <a:rPr lang="en-US" dirty="0" smtClean="0"/>
              <a:t>that </a:t>
            </a:r>
            <a:r>
              <a:rPr lang="en-US" dirty="0"/>
              <a:t>satisfies the condition specified in the WHERE </a:t>
            </a:r>
            <a:r>
              <a:rPr lang="en-US" dirty="0" smtClean="0"/>
              <a:t>condition (if supplied).</a:t>
            </a:r>
          </a:p>
          <a:p>
            <a:pPr lvl="0"/>
            <a:r>
              <a:rPr lang="en-US" b="1" dirty="0" smtClean="0"/>
              <a:t>AVG</a:t>
            </a:r>
            <a:r>
              <a:rPr lang="en-US" b="1" dirty="0"/>
              <a:t>(): </a:t>
            </a:r>
            <a:r>
              <a:rPr lang="en-US" dirty="0"/>
              <a:t>Return the average value of a </a:t>
            </a:r>
            <a:r>
              <a:rPr lang="en-US" u="sng" dirty="0"/>
              <a:t>numeric</a:t>
            </a:r>
            <a:r>
              <a:rPr lang="en-US" dirty="0"/>
              <a:t> </a:t>
            </a:r>
            <a:r>
              <a:rPr lang="en-US" dirty="0" smtClean="0"/>
              <a:t>column</a:t>
            </a:r>
            <a:endParaRPr lang="en-US" dirty="0"/>
          </a:p>
          <a:p>
            <a:pPr lvl="0"/>
            <a:r>
              <a:rPr lang="en-US" b="1" dirty="0"/>
              <a:t>MAX():</a:t>
            </a:r>
            <a:r>
              <a:rPr lang="en-US" dirty="0"/>
              <a:t> Return the maximum value from a </a:t>
            </a:r>
            <a:r>
              <a:rPr lang="en-US" dirty="0" smtClean="0"/>
              <a:t>column</a:t>
            </a:r>
            <a:endParaRPr lang="en-US" dirty="0"/>
          </a:p>
          <a:p>
            <a:pPr lvl="0"/>
            <a:r>
              <a:rPr lang="en-US" b="1" dirty="0"/>
              <a:t>MIN():</a:t>
            </a:r>
            <a:r>
              <a:rPr lang="en-US" dirty="0"/>
              <a:t> Return the minimum value from a </a:t>
            </a:r>
            <a:r>
              <a:rPr lang="en-US" dirty="0" smtClean="0"/>
              <a:t>column</a:t>
            </a:r>
            <a:endParaRPr lang="en-US" dirty="0"/>
          </a:p>
          <a:p>
            <a:pPr lvl="0"/>
            <a:r>
              <a:rPr lang="en-US" b="1" dirty="0"/>
              <a:t>SUM():</a:t>
            </a:r>
            <a:r>
              <a:rPr lang="en-US" dirty="0"/>
              <a:t> Return the sum of a </a:t>
            </a:r>
            <a:r>
              <a:rPr lang="en-US" u="sng" dirty="0"/>
              <a:t>numeric</a:t>
            </a:r>
            <a:r>
              <a:rPr lang="en-US" dirty="0"/>
              <a:t> column</a:t>
            </a:r>
          </a:p>
          <a:p>
            <a:r>
              <a:rPr lang="en-US" b="1" dirty="0"/>
              <a:t>DISTINCT: </a:t>
            </a:r>
            <a:r>
              <a:rPr lang="en-US" dirty="0"/>
              <a:t>Select the </a:t>
            </a:r>
            <a:r>
              <a:rPr lang="en-US" dirty="0" smtClean="0"/>
              <a:t>unique rows </a:t>
            </a:r>
            <a:r>
              <a:rPr lang="en-US" dirty="0"/>
              <a:t>for </a:t>
            </a:r>
            <a:r>
              <a:rPr lang="en-US" dirty="0" smtClean="0"/>
              <a:t>column(s) selected</a:t>
            </a:r>
            <a:endParaRPr lang="en-US" dirty="0"/>
          </a:p>
        </p:txBody>
      </p:sp>
    </p:spTree>
    <p:extLst>
      <p:ext uri="{BB962C8B-B14F-4D97-AF65-F5344CB8AC3E}">
        <p14:creationId xmlns:p14="http://schemas.microsoft.com/office/powerpoint/2010/main" val="1428404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using Aggregation Functions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dirty="0"/>
              <a:t>How many records are in the ”</a:t>
            </a:r>
            <a:r>
              <a:rPr lang="en-US" dirty="0" err="1"/>
              <a:t>pricevalue</a:t>
            </a:r>
            <a:r>
              <a:rPr lang="en-US" dirty="0"/>
              <a:t>” table?</a:t>
            </a:r>
          </a:p>
          <a:p>
            <a:pPr lvl="0"/>
            <a:r>
              <a:rPr lang="en-US" dirty="0"/>
              <a:t>How many rows where the price date is &lt; ”01-01-2014”?</a:t>
            </a:r>
          </a:p>
          <a:p>
            <a:pPr lvl="0"/>
            <a:r>
              <a:rPr lang="en-US" dirty="0"/>
              <a:t>How many unique market areas are in the ”position” table.</a:t>
            </a:r>
          </a:p>
          <a:p>
            <a:r>
              <a:rPr lang="en-US" dirty="0"/>
              <a:t>For the current month, </a:t>
            </a:r>
            <a:endParaRPr lang="en-US" dirty="0" smtClean="0"/>
          </a:p>
          <a:p>
            <a:pPr lvl="1"/>
            <a:r>
              <a:rPr lang="en-US" dirty="0" smtClean="0"/>
              <a:t>Calculate </a:t>
            </a:r>
            <a:r>
              <a:rPr lang="en-US" dirty="0"/>
              <a:t>the minimum, maximum and average price from the ”</a:t>
            </a:r>
            <a:r>
              <a:rPr lang="en-US" dirty="0" err="1"/>
              <a:t>pricevalue</a:t>
            </a:r>
            <a:r>
              <a:rPr lang="en-US" dirty="0"/>
              <a:t>” table where the price index is ‘</a:t>
            </a:r>
            <a:r>
              <a:rPr lang="en-US" dirty="0" err="1"/>
              <a:t>Nymex</a:t>
            </a:r>
            <a:r>
              <a:rPr lang="en-US" dirty="0"/>
              <a:t> Natural Gas’.  </a:t>
            </a:r>
            <a:endParaRPr lang="en-US" dirty="0" smtClean="0"/>
          </a:p>
          <a:p>
            <a:pPr lvl="1"/>
            <a:r>
              <a:rPr lang="en-US" dirty="0" smtClean="0"/>
              <a:t>Put </a:t>
            </a:r>
            <a:r>
              <a:rPr lang="en-US" dirty="0"/>
              <a:t>representative column headings on the rows returned.</a:t>
            </a:r>
          </a:p>
        </p:txBody>
      </p:sp>
    </p:spTree>
    <p:extLst>
      <p:ext uri="{BB962C8B-B14F-4D97-AF65-F5344CB8AC3E}">
        <p14:creationId xmlns:p14="http://schemas.microsoft.com/office/powerpoint/2010/main" val="4433259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using the GROUP BY Clause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sz="2400" dirty="0"/>
              <a:t>Determine the breakdown of settlement validation errors by providing a count of each instance of a validation message in ”</a:t>
            </a:r>
            <a:r>
              <a:rPr lang="en-US" sz="2400" dirty="0" err="1"/>
              <a:t>findetail</a:t>
            </a:r>
            <a:r>
              <a:rPr lang="en-US" sz="2400" dirty="0" smtClean="0"/>
              <a:t>”.</a:t>
            </a:r>
            <a:endParaRPr lang="en-US" sz="3200" dirty="0"/>
          </a:p>
          <a:p>
            <a:pPr lvl="0"/>
            <a:r>
              <a:rPr lang="en-US" sz="2400" dirty="0"/>
              <a:t>Provide a count of counterparties, by </a:t>
            </a:r>
            <a:endParaRPr lang="en-US" sz="3200" dirty="0"/>
          </a:p>
          <a:p>
            <a:pPr lvl="1"/>
            <a:r>
              <a:rPr lang="en-US" dirty="0"/>
              <a:t>Counterparty type </a:t>
            </a:r>
            <a:endParaRPr lang="en-US" dirty="0" smtClean="0"/>
          </a:p>
          <a:p>
            <a:pPr lvl="1"/>
            <a:r>
              <a:rPr lang="en-US" dirty="0" smtClean="0"/>
              <a:t>Counterparty class</a:t>
            </a:r>
            <a:endParaRPr lang="en-US" dirty="0"/>
          </a:p>
        </p:txBody>
      </p:sp>
    </p:spTree>
    <p:extLst>
      <p:ext uri="{BB962C8B-B14F-4D97-AF65-F5344CB8AC3E}">
        <p14:creationId xmlns:p14="http://schemas.microsoft.com/office/powerpoint/2010/main" val="30727477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using the HAVING Clause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sz="2400" dirty="0"/>
              <a:t>From the ”trade” table, provide a listing of </a:t>
            </a:r>
            <a:r>
              <a:rPr lang="en-US" sz="2400" dirty="0" err="1"/>
              <a:t>tradetypes</a:t>
            </a:r>
            <a:r>
              <a:rPr lang="en-US" sz="2400" dirty="0"/>
              <a:t> having more than 100 trades assigned.</a:t>
            </a:r>
          </a:p>
          <a:p>
            <a:r>
              <a:rPr lang="en-US" sz="2400" dirty="0"/>
              <a:t>For the most recent valuation, </a:t>
            </a:r>
            <a:r>
              <a:rPr lang="en-US" sz="2400" dirty="0" smtClean="0"/>
              <a:t>return</a:t>
            </a:r>
          </a:p>
          <a:p>
            <a:pPr lvl="1"/>
            <a:r>
              <a:rPr lang="en-US" dirty="0" smtClean="0"/>
              <a:t>By </a:t>
            </a:r>
            <a:r>
              <a:rPr lang="en-US" dirty="0"/>
              <a:t>product, a sum of </a:t>
            </a:r>
            <a:r>
              <a:rPr lang="en-US" dirty="0" err="1"/>
              <a:t>marketprice</a:t>
            </a:r>
            <a:r>
              <a:rPr lang="en-US" dirty="0"/>
              <a:t> * </a:t>
            </a:r>
            <a:r>
              <a:rPr lang="en-US" dirty="0" err="1" smtClean="0"/>
              <a:t>pricequantity</a:t>
            </a:r>
            <a:r>
              <a:rPr lang="en-US" dirty="0" smtClean="0"/>
              <a:t>  </a:t>
            </a:r>
          </a:p>
          <a:p>
            <a:pPr lvl="1"/>
            <a:r>
              <a:rPr lang="en-US" dirty="0" smtClean="0"/>
              <a:t>Only </a:t>
            </a:r>
            <a:r>
              <a:rPr lang="en-US" dirty="0"/>
              <a:t>display those rows where the sum is &gt; </a:t>
            </a:r>
            <a:r>
              <a:rPr lang="en-US" dirty="0" smtClean="0"/>
              <a:t>1,000,000</a:t>
            </a:r>
            <a:endParaRPr lang="en-US" dirty="0"/>
          </a:p>
        </p:txBody>
      </p:sp>
    </p:spTree>
    <p:extLst>
      <p:ext uri="{BB962C8B-B14F-4D97-AF65-F5344CB8AC3E}">
        <p14:creationId xmlns:p14="http://schemas.microsoft.com/office/powerpoint/2010/main" val="32284906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Joining tables</a:t>
            </a:r>
            <a:endParaRPr lang="en-US" dirty="0"/>
          </a:p>
        </p:txBody>
      </p:sp>
      <p:sp>
        <p:nvSpPr>
          <p:cNvPr id="3" name="Text Placeholder 2"/>
          <p:cNvSpPr>
            <a:spLocks noGrp="1"/>
          </p:cNvSpPr>
          <p:nvPr>
            <p:ph type="body" sz="quarter" idx="15"/>
          </p:nvPr>
        </p:nvSpPr>
        <p:spPr/>
        <p:txBody>
          <a:bodyPr/>
          <a:lstStyle/>
          <a:p>
            <a:r>
              <a:rPr lang="en-US" dirty="0" smtClean="0"/>
              <a:t>Create this query</a:t>
            </a:r>
            <a:endParaRPr lang="en-US" dirty="0"/>
          </a:p>
        </p:txBody>
      </p:sp>
      <p:sp>
        <p:nvSpPr>
          <p:cNvPr id="4" name="Text Placeholder 3"/>
          <p:cNvSpPr>
            <a:spLocks noGrp="1"/>
          </p:cNvSpPr>
          <p:nvPr>
            <p:ph type="body" sz="quarter" idx="16"/>
          </p:nvPr>
        </p:nvSpPr>
        <p:spPr/>
        <p:txBody>
          <a:bodyPr/>
          <a:lstStyle/>
          <a:p>
            <a:r>
              <a:rPr lang="en-US" dirty="0"/>
              <a:t>Handout page </a:t>
            </a:r>
            <a:r>
              <a:rPr lang="en-US" dirty="0" smtClean="0"/>
              <a:t>22</a:t>
            </a:r>
            <a:endParaRPr lang="en-US" dirty="0"/>
          </a:p>
        </p:txBody>
      </p:sp>
      <p:sp>
        <p:nvSpPr>
          <p:cNvPr id="5" name="Content Placeholder 4"/>
          <p:cNvSpPr>
            <a:spLocks noGrp="1"/>
          </p:cNvSpPr>
          <p:nvPr>
            <p:ph sz="quarter" idx="17"/>
          </p:nvPr>
        </p:nvSpPr>
        <p:spPr/>
        <p:txBody>
          <a:bodyPr/>
          <a:lstStyle/>
          <a:p>
            <a:pPr marL="0" indent="0">
              <a:buNone/>
            </a:pPr>
            <a:r>
              <a:rPr lang="en-US" dirty="0" smtClean="0"/>
              <a:t>Select </a:t>
            </a:r>
            <a:r>
              <a:rPr lang="en-US" b="1" dirty="0" smtClean="0"/>
              <a:t>counterparty</a:t>
            </a:r>
            <a:r>
              <a:rPr lang="en-US" dirty="0" smtClean="0"/>
              <a:t> and </a:t>
            </a:r>
            <a:r>
              <a:rPr lang="en-US" b="1" dirty="0" smtClean="0"/>
              <a:t>contact name </a:t>
            </a:r>
            <a:r>
              <a:rPr lang="en-US" dirty="0" smtClean="0"/>
              <a:t>for all counterparties in the database.</a:t>
            </a:r>
          </a:p>
          <a:p>
            <a:pPr>
              <a:buFont typeface="Wingdings" panose="05000000000000000000" pitchFamily="2" charset="2"/>
              <a:buChar char="Ø"/>
            </a:pPr>
            <a:r>
              <a:rPr lang="en-US" dirty="0" smtClean="0"/>
              <a:t>What tables will you use?</a:t>
            </a:r>
          </a:p>
          <a:p>
            <a:pPr>
              <a:buFont typeface="Wingdings" panose="05000000000000000000" pitchFamily="2" charset="2"/>
              <a:buChar char="Ø"/>
            </a:pPr>
            <a:r>
              <a:rPr lang="en-US" dirty="0" smtClean="0"/>
              <a:t>What is the common “column” between these tables?</a:t>
            </a:r>
          </a:p>
          <a:p>
            <a:pPr>
              <a:buFont typeface="Wingdings" panose="05000000000000000000" pitchFamily="2" charset="2"/>
              <a:buChar char="Ø"/>
            </a:pPr>
            <a:r>
              <a:rPr lang="en-US" dirty="0" smtClean="0"/>
              <a:t>How will you construct this query?</a:t>
            </a:r>
          </a:p>
          <a:p>
            <a:pPr>
              <a:buFont typeface="Wingdings" panose="05000000000000000000" pitchFamily="2" charset="2"/>
              <a:buChar char="Ø"/>
            </a:pPr>
            <a:r>
              <a:rPr lang="en-US" dirty="0" smtClean="0"/>
              <a:t>Create and execute the query.</a:t>
            </a:r>
            <a:endParaRPr lang="en-US" dirty="0"/>
          </a:p>
        </p:txBody>
      </p:sp>
      <p:sp>
        <p:nvSpPr>
          <p:cNvPr id="6" name="Rectangle 5"/>
          <p:cNvSpPr/>
          <p:nvPr/>
        </p:nvSpPr>
        <p:spPr>
          <a:xfrm>
            <a:off x="1930400" y="4975592"/>
            <a:ext cx="4876800" cy="1615827"/>
          </a:xfrm>
          <a:prstGeom prst="rect">
            <a:avLst/>
          </a:prstGeom>
          <a:ln>
            <a:solidFill>
              <a:schemeClr val="accent1"/>
            </a:solidFill>
          </a:ln>
        </p:spPr>
        <p:txBody>
          <a:bodyPr wrap="square">
            <a:spAutoFit/>
          </a:bodyPr>
          <a:lstStyle/>
          <a:p>
            <a:pPr algn="ctr">
              <a:spcBef>
                <a:spcPts val="600"/>
              </a:spcBef>
            </a:pPr>
            <a:r>
              <a:rPr lang="en-US" sz="2400" b="1" dirty="0" smtClean="0">
                <a:solidFill>
                  <a:schemeClr val="accent1"/>
                </a:solidFill>
              </a:rPr>
              <a:t>Is this your query?</a:t>
            </a:r>
          </a:p>
          <a:p>
            <a:pPr>
              <a:spcBef>
                <a:spcPts val="600"/>
              </a:spcBef>
            </a:pPr>
            <a:r>
              <a:rPr lang="en-US" sz="2000" b="1" dirty="0" smtClean="0">
                <a:solidFill>
                  <a:schemeClr val="accent2">
                    <a:lumMod val="75000"/>
                  </a:schemeClr>
                </a:solidFill>
              </a:rPr>
              <a:t>SELECT counterparty</a:t>
            </a:r>
            <a:r>
              <a:rPr lang="en-US" sz="2000" b="1" dirty="0">
                <a:solidFill>
                  <a:schemeClr val="accent2">
                    <a:lumMod val="75000"/>
                  </a:schemeClr>
                </a:solidFill>
              </a:rPr>
              <a:t>, </a:t>
            </a:r>
            <a:r>
              <a:rPr lang="en-US" sz="2000" b="1" dirty="0" smtClean="0">
                <a:solidFill>
                  <a:schemeClr val="accent2">
                    <a:lumMod val="75000"/>
                  </a:schemeClr>
                </a:solidFill>
              </a:rPr>
              <a:t>name</a:t>
            </a:r>
            <a:endParaRPr lang="en-US" sz="2000" b="1" dirty="0">
              <a:solidFill>
                <a:schemeClr val="accent2">
                  <a:lumMod val="75000"/>
                </a:schemeClr>
              </a:solidFill>
            </a:endParaRPr>
          </a:p>
          <a:p>
            <a:pPr>
              <a:spcBef>
                <a:spcPts val="600"/>
              </a:spcBef>
            </a:pPr>
            <a:r>
              <a:rPr lang="en-US" sz="2000" b="1" dirty="0">
                <a:solidFill>
                  <a:schemeClr val="accent2">
                    <a:lumMod val="75000"/>
                  </a:schemeClr>
                </a:solidFill>
              </a:rPr>
              <a:t>FROM counterparty, contact</a:t>
            </a:r>
          </a:p>
          <a:p>
            <a:pPr>
              <a:spcBef>
                <a:spcPts val="600"/>
              </a:spcBef>
            </a:pPr>
            <a:r>
              <a:rPr lang="en-US" sz="2000" b="1" dirty="0">
                <a:solidFill>
                  <a:schemeClr val="accent2">
                    <a:lumMod val="75000"/>
                  </a:schemeClr>
                </a:solidFill>
              </a:rPr>
              <a:t>WHERE </a:t>
            </a:r>
            <a:r>
              <a:rPr lang="en-US" sz="2000" b="1" dirty="0" smtClean="0">
                <a:solidFill>
                  <a:schemeClr val="accent2">
                    <a:lumMod val="75000"/>
                  </a:schemeClr>
                </a:solidFill>
              </a:rPr>
              <a:t>counterparty </a:t>
            </a:r>
            <a:r>
              <a:rPr lang="en-US" sz="2000" b="1" dirty="0">
                <a:solidFill>
                  <a:schemeClr val="accent2">
                    <a:lumMod val="75000"/>
                  </a:schemeClr>
                </a:solidFill>
              </a:rPr>
              <a:t>= </a:t>
            </a:r>
            <a:r>
              <a:rPr lang="en-US" sz="2000" b="1" dirty="0" smtClean="0">
                <a:solidFill>
                  <a:schemeClr val="accent2">
                    <a:lumMod val="75000"/>
                  </a:schemeClr>
                </a:solidFill>
              </a:rPr>
              <a:t>counterparty</a:t>
            </a:r>
            <a:endParaRPr lang="en-US" sz="2000" b="1" dirty="0">
              <a:solidFill>
                <a:schemeClr val="accent2">
                  <a:lumMod val="75000"/>
                </a:schemeClr>
              </a:solidFill>
            </a:endParaRPr>
          </a:p>
        </p:txBody>
      </p:sp>
    </p:spTree>
    <p:extLst>
      <p:ext uri="{BB962C8B-B14F-4D97-AF65-F5344CB8AC3E}">
        <p14:creationId xmlns:p14="http://schemas.microsoft.com/office/powerpoint/2010/main" val="362793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images.huffingtonpost.com/gadgets/quiz/317/quiz_317_1081_q_image_larg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74" y="1462232"/>
            <a:ext cx="6607175" cy="480521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Before we begin</a:t>
            </a:r>
            <a:endParaRPr lang="en-US" dirty="0"/>
          </a:p>
        </p:txBody>
      </p:sp>
      <p:sp>
        <p:nvSpPr>
          <p:cNvPr id="3" name="Text Placeholder 2"/>
          <p:cNvSpPr>
            <a:spLocks noGrp="1"/>
          </p:cNvSpPr>
          <p:nvPr>
            <p:ph type="body" sz="quarter" idx="15"/>
          </p:nvPr>
        </p:nvSpPr>
        <p:spPr/>
        <p:txBody>
          <a:bodyPr/>
          <a:lstStyle/>
          <a:p>
            <a:r>
              <a:rPr lang="en-US" dirty="0" smtClean="0"/>
              <a:t>A quick quiz!</a:t>
            </a:r>
            <a:endParaRPr lang="en-US" dirty="0"/>
          </a:p>
        </p:txBody>
      </p:sp>
      <p:sp>
        <p:nvSpPr>
          <p:cNvPr id="4" name="Text Placeholder 3"/>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870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Dealing with duplicate column names</a:t>
            </a:r>
            <a:endParaRPr lang="en-US" dirty="0"/>
          </a:p>
        </p:txBody>
      </p:sp>
      <p:sp>
        <p:nvSpPr>
          <p:cNvPr id="3" name="Text Placeholder 2"/>
          <p:cNvSpPr>
            <a:spLocks noGrp="1"/>
          </p:cNvSpPr>
          <p:nvPr>
            <p:ph type="body" sz="quarter" idx="15"/>
          </p:nvPr>
        </p:nvSpPr>
        <p:spPr/>
        <p:txBody>
          <a:bodyPr/>
          <a:lstStyle/>
          <a:p>
            <a:r>
              <a:rPr lang="en-US" dirty="0" smtClean="0"/>
              <a:t>Two methods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lnSpc>
                <a:spcPct val="100000"/>
              </a:lnSpc>
              <a:spcBef>
                <a:spcPts val="600"/>
              </a:spcBef>
              <a:buNone/>
            </a:pPr>
            <a:r>
              <a:rPr lang="en-US" sz="2000" dirty="0" smtClean="0"/>
              <a:t>--</a:t>
            </a:r>
            <a:r>
              <a:rPr lang="en-US" sz="2000" dirty="0"/>
              <a:t>fully qualifying table names</a:t>
            </a:r>
          </a:p>
          <a:p>
            <a:pPr marL="0" indent="0">
              <a:lnSpc>
                <a:spcPct val="100000"/>
              </a:lnSpc>
              <a:spcBef>
                <a:spcPts val="600"/>
              </a:spcBef>
              <a:buNone/>
            </a:pPr>
            <a:r>
              <a:rPr lang="en-US" sz="2000" dirty="0"/>
              <a:t>SELECT </a:t>
            </a:r>
            <a:r>
              <a:rPr lang="en-US" sz="2000" dirty="0" err="1">
                <a:solidFill>
                  <a:schemeClr val="accent5"/>
                </a:solidFill>
              </a:rPr>
              <a:t>counterparty.</a:t>
            </a:r>
            <a:r>
              <a:rPr lang="en-US" sz="2000" dirty="0" err="1"/>
              <a:t>counterparty</a:t>
            </a:r>
            <a:r>
              <a:rPr lang="en-US" sz="2000" dirty="0"/>
              <a:t>, </a:t>
            </a:r>
            <a:r>
              <a:rPr lang="en-US" sz="2000" dirty="0">
                <a:solidFill>
                  <a:schemeClr val="accent5"/>
                </a:solidFill>
              </a:rPr>
              <a:t>contact.</a:t>
            </a:r>
            <a:r>
              <a:rPr lang="en-US" sz="2000" dirty="0"/>
              <a:t>name</a:t>
            </a:r>
          </a:p>
          <a:p>
            <a:pPr marL="0" indent="0">
              <a:lnSpc>
                <a:spcPct val="100000"/>
              </a:lnSpc>
              <a:spcBef>
                <a:spcPts val="600"/>
              </a:spcBef>
              <a:buNone/>
            </a:pPr>
            <a:r>
              <a:rPr lang="en-US" sz="2000" dirty="0"/>
              <a:t>FROM counterparty, contact</a:t>
            </a:r>
          </a:p>
          <a:p>
            <a:pPr marL="0" indent="0">
              <a:lnSpc>
                <a:spcPct val="100000"/>
              </a:lnSpc>
              <a:spcBef>
                <a:spcPts val="600"/>
              </a:spcBef>
              <a:buNone/>
            </a:pPr>
            <a:r>
              <a:rPr lang="en-US" sz="2000" dirty="0"/>
              <a:t>WHERE </a:t>
            </a:r>
            <a:r>
              <a:rPr lang="en-US" sz="2000" dirty="0" err="1">
                <a:solidFill>
                  <a:schemeClr val="accent5"/>
                </a:solidFill>
              </a:rPr>
              <a:t>counterparty.</a:t>
            </a:r>
            <a:r>
              <a:rPr lang="en-US" sz="2000" dirty="0" err="1"/>
              <a:t>counterparty</a:t>
            </a:r>
            <a:r>
              <a:rPr lang="en-US" sz="2000" dirty="0"/>
              <a:t> = </a:t>
            </a:r>
            <a:r>
              <a:rPr lang="en-US" sz="2000" dirty="0" err="1" smtClean="0">
                <a:solidFill>
                  <a:schemeClr val="accent5"/>
                </a:solidFill>
              </a:rPr>
              <a:t>contact.</a:t>
            </a:r>
            <a:r>
              <a:rPr lang="en-US" sz="2000" dirty="0" err="1" smtClean="0"/>
              <a:t>counterparty</a:t>
            </a:r>
            <a:endParaRPr lang="en-US" sz="2000" dirty="0" smtClean="0"/>
          </a:p>
          <a:p>
            <a:pPr marL="0" indent="0">
              <a:buNone/>
            </a:pPr>
            <a:r>
              <a:rPr lang="en-US" sz="2800" dirty="0" smtClean="0"/>
              <a:t> </a:t>
            </a:r>
            <a:endParaRPr lang="en-US" sz="2000" dirty="0" smtClean="0"/>
          </a:p>
          <a:p>
            <a:pPr marL="0" indent="0">
              <a:lnSpc>
                <a:spcPct val="100000"/>
              </a:lnSpc>
              <a:spcBef>
                <a:spcPts val="600"/>
              </a:spcBef>
              <a:buNone/>
            </a:pPr>
            <a:r>
              <a:rPr lang="en-US" sz="2000" dirty="0" smtClean="0"/>
              <a:t>--</a:t>
            </a:r>
            <a:r>
              <a:rPr lang="en-US" sz="2000" dirty="0"/>
              <a:t>using a table alias</a:t>
            </a:r>
          </a:p>
          <a:p>
            <a:pPr marL="0" indent="0">
              <a:lnSpc>
                <a:spcPct val="100000"/>
              </a:lnSpc>
              <a:spcBef>
                <a:spcPts val="600"/>
              </a:spcBef>
              <a:buNone/>
            </a:pPr>
            <a:r>
              <a:rPr lang="en-US" sz="2000" dirty="0"/>
              <a:t>SELECT </a:t>
            </a:r>
            <a:r>
              <a:rPr lang="en-US" sz="2000" dirty="0" err="1">
                <a:solidFill>
                  <a:schemeClr val="accent5"/>
                </a:solidFill>
              </a:rPr>
              <a:t>Robin</a:t>
            </a:r>
            <a:r>
              <a:rPr lang="en-US" sz="2000" dirty="0" err="1"/>
              <a:t>.counterparty</a:t>
            </a:r>
            <a:r>
              <a:rPr lang="en-US" sz="2000" dirty="0"/>
              <a:t>, </a:t>
            </a:r>
            <a:r>
              <a:rPr lang="en-US" sz="2000" dirty="0" smtClean="0">
                <a:solidFill>
                  <a:schemeClr val="accent5"/>
                </a:solidFill>
              </a:rPr>
              <a:t>Batman</a:t>
            </a:r>
            <a:r>
              <a:rPr lang="en-US" sz="2000" dirty="0" smtClean="0"/>
              <a:t>.name</a:t>
            </a:r>
            <a:endParaRPr lang="en-US" sz="2000" dirty="0"/>
          </a:p>
          <a:p>
            <a:pPr marL="0" indent="0">
              <a:lnSpc>
                <a:spcPct val="100000"/>
              </a:lnSpc>
              <a:spcBef>
                <a:spcPts val="600"/>
              </a:spcBef>
              <a:buNone/>
            </a:pPr>
            <a:r>
              <a:rPr lang="en-US" sz="2000" dirty="0"/>
              <a:t>FROM counterparty </a:t>
            </a:r>
            <a:r>
              <a:rPr lang="en-US" sz="2000" dirty="0">
                <a:solidFill>
                  <a:schemeClr val="accent5"/>
                </a:solidFill>
              </a:rPr>
              <a:t>Robin</a:t>
            </a:r>
            <a:r>
              <a:rPr lang="en-US" sz="2000" dirty="0"/>
              <a:t>, contact </a:t>
            </a:r>
            <a:r>
              <a:rPr lang="en-US" sz="2000" dirty="0" smtClean="0">
                <a:solidFill>
                  <a:schemeClr val="accent5"/>
                </a:solidFill>
              </a:rPr>
              <a:t>Batman</a:t>
            </a:r>
            <a:endParaRPr lang="en-US" sz="2000" dirty="0">
              <a:solidFill>
                <a:schemeClr val="accent5"/>
              </a:solidFill>
            </a:endParaRPr>
          </a:p>
          <a:p>
            <a:pPr marL="0" indent="0">
              <a:lnSpc>
                <a:spcPct val="100000"/>
              </a:lnSpc>
              <a:spcBef>
                <a:spcPts val="600"/>
              </a:spcBef>
              <a:buNone/>
            </a:pPr>
            <a:r>
              <a:rPr lang="en-US" sz="2000" dirty="0"/>
              <a:t>WHERE </a:t>
            </a:r>
            <a:r>
              <a:rPr lang="en-US" sz="2000" dirty="0" err="1">
                <a:solidFill>
                  <a:schemeClr val="accent5"/>
                </a:solidFill>
              </a:rPr>
              <a:t>Robin</a:t>
            </a:r>
            <a:r>
              <a:rPr lang="en-US" sz="2000" dirty="0" err="1"/>
              <a:t>.counterparty</a:t>
            </a:r>
            <a:r>
              <a:rPr lang="en-US" sz="2000" dirty="0"/>
              <a:t> = </a:t>
            </a:r>
            <a:r>
              <a:rPr lang="en-US" sz="2000" dirty="0" err="1" smtClean="0">
                <a:solidFill>
                  <a:schemeClr val="accent5"/>
                </a:solidFill>
              </a:rPr>
              <a:t>Batman</a:t>
            </a:r>
            <a:r>
              <a:rPr lang="en-US" sz="2000" dirty="0" err="1" smtClean="0"/>
              <a:t>.counterparty</a:t>
            </a:r>
            <a:endParaRPr lang="en-US" sz="2000" dirty="0"/>
          </a:p>
        </p:txBody>
      </p:sp>
    </p:spTree>
    <p:extLst>
      <p:ext uri="{BB962C8B-B14F-4D97-AF65-F5344CB8AC3E}">
        <p14:creationId xmlns:p14="http://schemas.microsoft.com/office/powerpoint/2010/main" val="3225803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Joining Tables</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lvl="0"/>
            <a:r>
              <a:rPr lang="en-US" sz="2400" dirty="0"/>
              <a:t>Using a </a:t>
            </a:r>
            <a:r>
              <a:rPr lang="en-US" sz="2400" b="1" dirty="0"/>
              <a:t>standard</a:t>
            </a:r>
            <a:r>
              <a:rPr lang="en-US" sz="2400" dirty="0"/>
              <a:t> </a:t>
            </a:r>
            <a:r>
              <a:rPr lang="en-US" sz="2400" dirty="0" smtClean="0"/>
              <a:t>join format, </a:t>
            </a:r>
            <a:r>
              <a:rPr lang="en-US" sz="2400" dirty="0"/>
              <a:t>display, by pipeline and </a:t>
            </a:r>
            <a:r>
              <a:rPr lang="en-US" sz="2400" dirty="0" err="1"/>
              <a:t>marketarea</a:t>
            </a:r>
            <a:r>
              <a:rPr lang="en-US" sz="2400" dirty="0"/>
              <a:t>, the distinct price indices used for mark-to-market calculations.  </a:t>
            </a:r>
          </a:p>
          <a:p>
            <a:pPr lvl="1"/>
            <a:r>
              <a:rPr lang="en-US" dirty="0"/>
              <a:t>In what table are points (natural gas) captured?</a:t>
            </a:r>
          </a:p>
          <a:p>
            <a:pPr lvl="1"/>
            <a:r>
              <a:rPr lang="en-US" dirty="0"/>
              <a:t>In what table are forward curves associated with a market area?</a:t>
            </a:r>
          </a:p>
          <a:p>
            <a:pPr lvl="1"/>
            <a:r>
              <a:rPr lang="en-US" dirty="0"/>
              <a:t>How many rows are returned</a:t>
            </a:r>
            <a:r>
              <a:rPr lang="en-US" dirty="0" smtClean="0"/>
              <a:t>?</a:t>
            </a:r>
            <a:endParaRPr lang="en-US" sz="2400" dirty="0"/>
          </a:p>
          <a:p>
            <a:pPr lvl="0"/>
            <a:r>
              <a:rPr lang="en-US" sz="2400" dirty="0"/>
              <a:t>Using the same scenario above, use an convert to an INNER JOIN format.  </a:t>
            </a:r>
          </a:p>
          <a:p>
            <a:pPr lvl="1"/>
            <a:r>
              <a:rPr lang="en-US" dirty="0"/>
              <a:t>How many rows are returned?</a:t>
            </a:r>
          </a:p>
        </p:txBody>
      </p:sp>
    </p:spTree>
    <p:extLst>
      <p:ext uri="{BB962C8B-B14F-4D97-AF65-F5344CB8AC3E}">
        <p14:creationId xmlns:p14="http://schemas.microsoft.com/office/powerpoint/2010/main" val="28159394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leave…</a:t>
            </a:r>
            <a:endParaRPr lang="en-US" dirty="0"/>
          </a:p>
        </p:txBody>
      </p:sp>
      <p:sp>
        <p:nvSpPr>
          <p:cNvPr id="3" name="Text Placeholder 2"/>
          <p:cNvSpPr>
            <a:spLocks noGrp="1"/>
          </p:cNvSpPr>
          <p:nvPr>
            <p:ph type="body" sz="quarter" idx="15"/>
          </p:nvPr>
        </p:nvSpPr>
        <p:spPr/>
        <p:txBody>
          <a:bodyPr/>
          <a:lstStyle/>
          <a:p>
            <a:r>
              <a:rPr lang="en-US" dirty="0" smtClean="0"/>
              <a:t>Another quiz!</a:t>
            </a:r>
            <a:endParaRPr lang="en-US" dirty="0"/>
          </a:p>
        </p:txBody>
      </p:sp>
      <p:sp>
        <p:nvSpPr>
          <p:cNvPr id="4" name="Text Placeholder 3"/>
          <p:cNvSpPr>
            <a:spLocks noGrp="1"/>
          </p:cNvSpPr>
          <p:nvPr>
            <p:ph type="body" sz="quarter" idx="16"/>
          </p:nvPr>
        </p:nvSpPr>
        <p:spPr/>
        <p:txBody>
          <a:bodyPr/>
          <a:lstStyle/>
          <a:p>
            <a:endParaRPr lang="en-US"/>
          </a:p>
        </p:txBody>
      </p:sp>
      <p:pic>
        <p:nvPicPr>
          <p:cNvPr id="5" name="Picture 2" descr="http://omset.files.wordpress.com/2010/06/homersimpson381.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4388" y="1409490"/>
            <a:ext cx="4689182" cy="5326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636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1</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What is a primary </a:t>
            </a:r>
            <a:r>
              <a:rPr lang="en-US" dirty="0" smtClean="0"/>
              <a:t>key?</a:t>
            </a:r>
          </a:p>
          <a:p>
            <a:pPr marL="457200" indent="-457200">
              <a:buFont typeface="+mj-lt"/>
              <a:buAutoNum type="alphaUcPeriod"/>
            </a:pPr>
            <a:r>
              <a:rPr lang="en-US" dirty="0" smtClean="0"/>
              <a:t>The </a:t>
            </a:r>
            <a:r>
              <a:rPr lang="en-US" dirty="0"/>
              <a:t>primary key is a column or combination of columns whose values uniquely identify each row in the </a:t>
            </a:r>
            <a:r>
              <a:rPr lang="en-US" dirty="0" smtClean="0"/>
              <a:t>table.</a:t>
            </a:r>
          </a:p>
          <a:p>
            <a:pPr marL="457200" indent="-457200">
              <a:buFont typeface="+mj-lt"/>
              <a:buAutoNum type="alphaUcPeriod"/>
            </a:pPr>
            <a:r>
              <a:rPr lang="en-US" dirty="0" smtClean="0"/>
              <a:t>The </a:t>
            </a:r>
            <a:r>
              <a:rPr lang="en-US" dirty="0"/>
              <a:t>primary key is a column that can have NULL </a:t>
            </a:r>
            <a:r>
              <a:rPr lang="en-US" dirty="0" smtClean="0"/>
              <a:t>values.</a:t>
            </a:r>
          </a:p>
          <a:p>
            <a:pPr marL="457200" indent="-457200">
              <a:buFont typeface="+mj-lt"/>
              <a:buAutoNum type="alphaUcPeriod"/>
            </a:pPr>
            <a:r>
              <a:rPr lang="en-US" dirty="0" smtClean="0"/>
              <a:t>The </a:t>
            </a:r>
            <a:r>
              <a:rPr lang="en-US" dirty="0"/>
              <a:t>primary key column is a column or combination of columns whose values can be non-unique</a:t>
            </a:r>
            <a:r>
              <a:rPr lang="en-US" dirty="0" smtClean="0"/>
              <a:t>.</a:t>
            </a:r>
          </a:p>
          <a:p>
            <a:pPr marL="457200" indent="-457200">
              <a:buFont typeface="+mj-lt"/>
              <a:buAutoNum type="alphaUcPeriod"/>
            </a:pPr>
            <a:r>
              <a:rPr lang="en-US" dirty="0" smtClean="0"/>
              <a:t>An election in key states that narrows the field of candidates before an election for office</a:t>
            </a: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2062369"/>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27548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2</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Can you join a table to </a:t>
            </a:r>
            <a:r>
              <a:rPr lang="en-US" dirty="0" smtClean="0"/>
              <a:t>itself?</a:t>
            </a:r>
          </a:p>
          <a:p>
            <a:pPr>
              <a:buFont typeface="Wingdings" panose="05000000000000000000" pitchFamily="2" charset="2"/>
              <a:buChar char="q"/>
            </a:pPr>
            <a:r>
              <a:rPr lang="en-US" dirty="0" smtClean="0"/>
              <a:t>Yes</a:t>
            </a:r>
          </a:p>
          <a:p>
            <a:pPr>
              <a:buFont typeface="Wingdings" panose="05000000000000000000" pitchFamily="2" charset="2"/>
              <a:buChar char="q"/>
            </a:pPr>
            <a:r>
              <a:rPr lang="en-US" dirty="0" smtClean="0"/>
              <a:t>No</a:t>
            </a: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2029713"/>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67693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3</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What is the difference between the WHERE and HAVING SQL </a:t>
            </a:r>
            <a:r>
              <a:rPr lang="en-US" dirty="0" smtClean="0"/>
              <a:t>clauses?</a:t>
            </a:r>
          </a:p>
          <a:p>
            <a:pPr marL="457200" indent="-457200">
              <a:buFont typeface="+mj-lt"/>
              <a:buAutoNum type="alphaUcPeriod"/>
            </a:pPr>
            <a:r>
              <a:rPr lang="en-US" sz="2000" dirty="0" smtClean="0"/>
              <a:t>The </a:t>
            </a:r>
            <a:r>
              <a:rPr lang="en-US" sz="2000" dirty="0"/>
              <a:t>HAVING SQL clause condition(s) is applied to all rows in the result set before the WHERE clause is applied (if present). </a:t>
            </a:r>
            <a:r>
              <a:rPr lang="en-US" sz="2000" dirty="0" smtClean="0"/>
              <a:t>The WHERE clause is used only with SELECT SQL statements and specifies a search condition for an aggregate or a group.</a:t>
            </a:r>
          </a:p>
          <a:p>
            <a:pPr marL="457200" indent="-457200">
              <a:buFont typeface="+mj-lt"/>
              <a:buAutoNum type="alphaUcPeriod"/>
            </a:pPr>
            <a:r>
              <a:rPr lang="en-US" sz="2000" dirty="0" smtClean="0"/>
              <a:t>The WHERE and the HAVING clauses are identical</a:t>
            </a:r>
          </a:p>
          <a:p>
            <a:pPr marL="457200" indent="-457200">
              <a:buFont typeface="+mj-lt"/>
              <a:buAutoNum type="alphaUcPeriod"/>
            </a:pPr>
            <a:r>
              <a:rPr lang="en-US" sz="2000" dirty="0" smtClean="0"/>
              <a:t>The </a:t>
            </a:r>
            <a:r>
              <a:rPr lang="en-US" sz="2000" dirty="0"/>
              <a:t>WHERE SQL clause condition(s) is applied to all rows in the result set before the HAVING clause is applied (if present). The HAVING clause is used only with SELECT SQL statements and specifies a search condition for an aggregate or a group.</a:t>
            </a:r>
            <a:br>
              <a:rPr lang="en-US" sz="2000" dirty="0"/>
            </a:br>
            <a:r>
              <a:rPr lang="en-US" sz="2000" dirty="0"/>
              <a:t/>
            </a:r>
            <a:br>
              <a:rPr lang="en-US" sz="2000"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4413684"/>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902348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4</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Which of the following SQL statements deletes all rows in table called </a:t>
            </a:r>
            <a:r>
              <a:rPr lang="en-US" dirty="0" err="1" smtClean="0"/>
              <a:t>findetail</a:t>
            </a:r>
            <a:r>
              <a:rPr lang="en-US" dirty="0" smtClean="0"/>
              <a:t>?</a:t>
            </a:r>
          </a:p>
          <a:p>
            <a:pPr marL="457200" indent="-457200">
              <a:buFont typeface="+mj-lt"/>
              <a:buAutoNum type="alphaUcPeriod"/>
            </a:pPr>
            <a:r>
              <a:rPr lang="en-US" dirty="0" smtClean="0"/>
              <a:t>DELETE </a:t>
            </a:r>
            <a:r>
              <a:rPr lang="en-US" dirty="0"/>
              <a:t>FROM </a:t>
            </a:r>
            <a:r>
              <a:rPr lang="en-US" dirty="0" err="1"/>
              <a:t>findetail</a:t>
            </a:r>
            <a:r>
              <a:rPr lang="en-US" dirty="0"/>
              <a:t> </a:t>
            </a:r>
            <a:endParaRPr lang="en-US" dirty="0" smtClean="0"/>
          </a:p>
          <a:p>
            <a:pPr marL="457200" indent="-457200">
              <a:buFont typeface="+mj-lt"/>
              <a:buAutoNum type="alphaUcPeriod"/>
            </a:pPr>
            <a:r>
              <a:rPr lang="en-US" dirty="0" smtClean="0"/>
              <a:t>DELETE </a:t>
            </a:r>
            <a:r>
              <a:rPr lang="en-US" dirty="0"/>
              <a:t>ALL </a:t>
            </a:r>
            <a:r>
              <a:rPr lang="en-US" dirty="0" err="1"/>
              <a:t>findetail</a:t>
            </a:r>
            <a:r>
              <a:rPr lang="en-US" dirty="0"/>
              <a:t> </a:t>
            </a:r>
            <a:endParaRPr lang="en-US" dirty="0" smtClean="0"/>
          </a:p>
          <a:p>
            <a:pPr marL="457200" indent="-457200">
              <a:buFont typeface="+mj-lt"/>
              <a:buAutoNum type="alphaUcPeriod"/>
            </a:pPr>
            <a:r>
              <a:rPr lang="en-US" dirty="0" smtClean="0"/>
              <a:t>DELETE </a:t>
            </a:r>
            <a:r>
              <a:rPr lang="en-US" dirty="0" err="1"/>
              <a:t>findetail</a:t>
            </a:r>
            <a:r>
              <a:rPr lang="en-US" dirty="0"/>
              <a:t> </a:t>
            </a:r>
            <a:endParaRPr lang="en-US" dirty="0" smtClean="0"/>
          </a:p>
          <a:p>
            <a:pPr marL="457200" indent="-457200">
              <a:buFont typeface="+mj-lt"/>
              <a:buAutoNum type="alphaUcPeriod"/>
            </a:pPr>
            <a:r>
              <a:rPr lang="en-US" dirty="0" smtClean="0"/>
              <a:t>DELETE </a:t>
            </a:r>
            <a:r>
              <a:rPr lang="en-US" dirty="0"/>
              <a:t>* FROM </a:t>
            </a:r>
            <a:r>
              <a:rPr lang="en-US" dirty="0" err="1"/>
              <a:t>findetail</a:t>
            </a:r>
            <a:r>
              <a:rPr lang="en-US" dirty="0"/>
              <a:t/>
            </a:r>
            <a:br>
              <a:rPr lang="en-US" dirty="0"/>
            </a:br>
            <a:r>
              <a:rPr lang="en-US" sz="2000" dirty="0"/>
              <a:t/>
            </a:r>
            <a:br>
              <a:rPr lang="en-US" sz="2000"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2246953"/>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75858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5</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The HAVING clause can be used only with </a:t>
            </a:r>
            <a:r>
              <a:rPr lang="en-US" dirty="0" smtClean="0"/>
              <a:t>...</a:t>
            </a:r>
          </a:p>
          <a:p>
            <a:pPr marL="457200" indent="-457200">
              <a:buFont typeface="+mj-lt"/>
              <a:buAutoNum type="alphaUcPeriod"/>
            </a:pPr>
            <a:r>
              <a:rPr lang="en-US" dirty="0" smtClean="0"/>
              <a:t>INSERT clause</a:t>
            </a:r>
          </a:p>
          <a:p>
            <a:pPr marL="457200" indent="-457200">
              <a:buFont typeface="+mj-lt"/>
              <a:buAutoNum type="alphaUcPeriod"/>
            </a:pPr>
            <a:r>
              <a:rPr lang="en-US" dirty="0" smtClean="0"/>
              <a:t>JOIN clause</a:t>
            </a:r>
          </a:p>
          <a:p>
            <a:pPr marL="457200" indent="-457200">
              <a:buFont typeface="+mj-lt"/>
              <a:buAutoNum type="alphaUcPeriod"/>
            </a:pPr>
            <a:r>
              <a:rPr lang="en-US" dirty="0" smtClean="0"/>
              <a:t>SELECT clause</a:t>
            </a:r>
          </a:p>
          <a:p>
            <a:pPr marL="457200" indent="-457200">
              <a:buFont typeface="+mj-lt"/>
              <a:buAutoNum type="alphaUcPeriod"/>
            </a:pPr>
            <a:r>
              <a:rPr lang="en-US" dirty="0" smtClean="0"/>
              <a:t>Red wine</a:t>
            </a:r>
            <a:r>
              <a:rPr lang="en-US" sz="2000" dirty="0"/>
              <a:t/>
            </a:r>
            <a:br>
              <a:rPr lang="en-US" sz="2000"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121297"/>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054184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6</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Which of the following commands is used to </a:t>
            </a:r>
            <a:r>
              <a:rPr lang="en-US" dirty="0" smtClean="0"/>
              <a:t>delete data from a </a:t>
            </a:r>
            <a:r>
              <a:rPr lang="en-US" dirty="0"/>
              <a:t>a SQL database </a:t>
            </a:r>
            <a:r>
              <a:rPr lang="en-US" dirty="0" smtClean="0"/>
              <a:t>table?</a:t>
            </a:r>
          </a:p>
          <a:p>
            <a:pPr marL="457200" indent="-457200">
              <a:buFont typeface="+mj-lt"/>
              <a:buAutoNum type="alphaUcPeriod"/>
            </a:pPr>
            <a:r>
              <a:rPr lang="en-US" dirty="0" smtClean="0"/>
              <a:t>DELETE </a:t>
            </a:r>
          </a:p>
          <a:p>
            <a:pPr marL="457200" indent="-457200">
              <a:buFont typeface="+mj-lt"/>
              <a:buAutoNum type="alphaUcPeriod"/>
            </a:pPr>
            <a:r>
              <a:rPr lang="en-US" dirty="0" smtClean="0"/>
              <a:t>DELETE *.*</a:t>
            </a:r>
          </a:p>
          <a:p>
            <a:pPr marL="457200" indent="-457200">
              <a:buFont typeface="+mj-lt"/>
              <a:buAutoNum type="alphaUcPeriod"/>
            </a:pPr>
            <a:r>
              <a:rPr lang="en-US" dirty="0" smtClean="0"/>
              <a:t>ALTER TABLE DELETE …</a:t>
            </a:r>
          </a:p>
          <a:p>
            <a:pPr marL="457200" indent="-457200">
              <a:buFont typeface="+mj-lt"/>
              <a:buAutoNum type="alphaUcPeriod"/>
            </a:pPr>
            <a:r>
              <a:rPr lang="en-US" dirty="0" smtClean="0"/>
              <a:t>DROP</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sp>
        <p:nvSpPr>
          <p:cNvPr id="7" name="Rectangle 6"/>
          <p:cNvSpPr/>
          <p:nvPr/>
        </p:nvSpPr>
        <p:spPr>
          <a:xfrm>
            <a:off x="0" y="2421598"/>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94996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7</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a:t>
            </a:r>
            <a:r>
              <a:rPr lang="en-US" altLang="zh-Hans" dirty="0"/>
              <a:t>h</a:t>
            </a:r>
            <a:r>
              <a:rPr lang="cs" altLang="zh-Hans" dirty="0"/>
              <a:t> </a:t>
            </a:r>
            <a:r>
              <a:rPr lang="en-US" altLang="zh-Hans" dirty="0"/>
              <a:t>of</a:t>
            </a:r>
            <a:r>
              <a:rPr lang="el" altLang="zh-Hans" dirty="0"/>
              <a:t> </a:t>
            </a:r>
            <a:r>
              <a:rPr lang="en-US" altLang="zh-Hans" dirty="0"/>
              <a:t>the</a:t>
            </a:r>
            <a:r>
              <a:rPr lang="fr" altLang="zh-Hans" dirty="0"/>
              <a:t> </a:t>
            </a:r>
            <a:r>
              <a:rPr lang="en-US" altLang="zh-Hans" dirty="0"/>
              <a:t>foll</a:t>
            </a:r>
            <a:r>
              <a:rPr lang="en-US" altLang="ja" dirty="0"/>
              <a:t>o</a:t>
            </a:r>
            <a:r>
              <a:rPr lang="en-US" altLang="ko" dirty="0"/>
              <a:t>wing</a:t>
            </a:r>
            <a:r>
              <a:rPr lang="pt" altLang="ko" dirty="0"/>
              <a:t> </a:t>
            </a:r>
            <a:r>
              <a:rPr lang="en-US" altLang="ko" dirty="0"/>
              <a:t>SQL</a:t>
            </a:r>
            <a:r>
              <a:rPr lang="hr" altLang="ko" dirty="0"/>
              <a:t> </a:t>
            </a:r>
            <a:r>
              <a:rPr lang="en-US" altLang="ko" dirty="0"/>
              <a:t>statements</a:t>
            </a:r>
            <a:r>
              <a:rPr lang="et" altLang="ko" dirty="0"/>
              <a:t> </a:t>
            </a:r>
            <a:r>
              <a:rPr lang="en-US" altLang="ko" dirty="0"/>
              <a:t>counts</a:t>
            </a:r>
            <a:r>
              <a:rPr lang="az" altLang="ko" dirty="0"/>
              <a:t> </a:t>
            </a:r>
            <a:r>
              <a:rPr lang="en-US" altLang="ko" dirty="0"/>
              <a:t>the</a:t>
            </a:r>
            <a:r>
              <a:rPr lang="st" altLang="ko" dirty="0"/>
              <a:t> </a:t>
            </a:r>
            <a:r>
              <a:rPr lang="en-US" altLang="ko" dirty="0"/>
              <a:t>rows</a:t>
            </a:r>
            <a:r>
              <a:rPr lang="zu" altLang="ko" dirty="0"/>
              <a:t> </a:t>
            </a:r>
            <a:r>
              <a:rPr lang="en-US" altLang="ko" dirty="0"/>
              <a:t>in</a:t>
            </a:r>
            <a:r>
              <a:rPr lang="fo" altLang="ko" dirty="0"/>
              <a:t> </a:t>
            </a:r>
            <a:r>
              <a:rPr lang="en-US" altLang="ko" dirty="0"/>
              <a:t>the</a:t>
            </a:r>
            <a:r>
              <a:rPr lang="gd" altLang="ko" dirty="0"/>
              <a:t> </a:t>
            </a:r>
            <a:r>
              <a:rPr lang="yi" altLang="ko" dirty="0"/>
              <a:t>'</a:t>
            </a:r>
            <a:r>
              <a:rPr lang="en-US" altLang="ko" dirty="0"/>
              <a:t>Contract</a:t>
            </a:r>
            <a:r>
              <a:rPr lang="pa" altLang="ko" dirty="0"/>
              <a:t>'</a:t>
            </a:r>
            <a:r>
              <a:rPr lang="gu" altLang="ko" dirty="0"/>
              <a:t> </a:t>
            </a:r>
            <a:r>
              <a:rPr lang="en-US" altLang="ko" dirty="0"/>
              <a:t>table</a:t>
            </a:r>
            <a:r>
              <a:rPr lang="as" altLang="ko" dirty="0" smtClean="0"/>
              <a:t>?</a:t>
            </a:r>
            <a:endParaRPr lang="en-US" altLang="ko" dirty="0" smtClean="0"/>
          </a:p>
          <a:p>
            <a:pPr marL="457200" indent="-457200">
              <a:buFont typeface="+mj-lt"/>
              <a:buAutoNum type="alphaUcPeriod"/>
            </a:pPr>
            <a:r>
              <a:rPr lang="en-US" dirty="0" smtClean="0"/>
              <a:t>SELE</a:t>
            </a:r>
            <a:r>
              <a:rPr lang="en-US" altLang="zh-Hans" dirty="0" smtClean="0"/>
              <a:t>CT</a:t>
            </a:r>
            <a:r>
              <a:rPr lang="da" altLang="zh-Hans" dirty="0" smtClean="0"/>
              <a:t> </a:t>
            </a:r>
            <a:r>
              <a:rPr lang="en-US" altLang="zh-Hans" dirty="0"/>
              <a:t>COUNTER</a:t>
            </a:r>
            <a:r>
              <a:rPr lang="hu" altLang="zh-Hans" dirty="0"/>
              <a:t>(</a:t>
            </a:r>
            <a:r>
              <a:rPr lang="is" altLang="zh-Hans" dirty="0"/>
              <a:t>*</a:t>
            </a:r>
            <a:r>
              <a:rPr lang="it" altLang="zh-Hans" dirty="0"/>
              <a:t>)</a:t>
            </a:r>
            <a:r>
              <a:rPr lang="ja" altLang="en-US" dirty="0"/>
              <a:t> </a:t>
            </a:r>
            <a:r>
              <a:rPr lang="en-US" altLang="ko" dirty="0"/>
              <a:t>FROM</a:t>
            </a:r>
            <a:r>
              <a:rPr lang="pt" altLang="ko" dirty="0"/>
              <a:t> </a:t>
            </a:r>
            <a:r>
              <a:rPr lang="en-US" altLang="ko" dirty="0" smtClean="0"/>
              <a:t>Contract</a:t>
            </a:r>
          </a:p>
          <a:p>
            <a:pPr marL="457200" indent="-457200">
              <a:buFont typeface="+mj-lt"/>
              <a:buAutoNum type="alphaUcPeriod"/>
            </a:pPr>
            <a:r>
              <a:rPr lang="en-US" dirty="0"/>
              <a:t>SELE</a:t>
            </a:r>
            <a:r>
              <a:rPr lang="en-US" altLang="zh-Hans" dirty="0"/>
              <a:t>CT</a:t>
            </a:r>
            <a:r>
              <a:rPr lang="da" altLang="zh-Hans" dirty="0"/>
              <a:t> </a:t>
            </a:r>
            <a:r>
              <a:rPr lang="en-US" altLang="zh-Hans" dirty="0"/>
              <a:t>NUM</a:t>
            </a:r>
            <a:r>
              <a:rPr lang="es" altLang="zh-Hans" dirty="0"/>
              <a:t>(</a:t>
            </a:r>
            <a:r>
              <a:rPr lang="fi" altLang="zh-Hans" dirty="0"/>
              <a:t>)</a:t>
            </a:r>
            <a:r>
              <a:rPr lang="fr" altLang="zh-Hans" dirty="0"/>
              <a:t> </a:t>
            </a:r>
            <a:r>
              <a:rPr lang="en-US" altLang="zh-Hans" dirty="0"/>
              <a:t>FROM</a:t>
            </a:r>
            <a:r>
              <a:rPr lang="ja" altLang="en-US" dirty="0"/>
              <a:t> </a:t>
            </a:r>
            <a:r>
              <a:rPr lang="en-US" altLang="ko" dirty="0" smtClean="0"/>
              <a:t>Contract</a:t>
            </a:r>
          </a:p>
          <a:p>
            <a:pPr marL="457200" indent="-457200">
              <a:buFont typeface="+mj-lt"/>
              <a:buAutoNum type="alphaUcPeriod"/>
            </a:pPr>
            <a:r>
              <a:rPr lang="en-US" dirty="0"/>
              <a:t>SELE</a:t>
            </a:r>
            <a:r>
              <a:rPr lang="en-US" altLang="zh-Hans" dirty="0"/>
              <a:t>CT</a:t>
            </a:r>
            <a:r>
              <a:rPr lang="da" altLang="zh-Hans" dirty="0"/>
              <a:t> </a:t>
            </a:r>
            <a:r>
              <a:rPr lang="en-US" altLang="zh-Hans" dirty="0"/>
              <a:t>COUNT</a:t>
            </a:r>
            <a:r>
              <a:rPr lang="fr" altLang="zh-Hans" dirty="0"/>
              <a:t>(</a:t>
            </a:r>
            <a:r>
              <a:rPr lang="he" altLang="zh-Hans" dirty="0"/>
              <a:t>*</a:t>
            </a:r>
            <a:r>
              <a:rPr lang="hu" altLang="zh-Hans" dirty="0"/>
              <a:t>)</a:t>
            </a:r>
            <a:r>
              <a:rPr lang="is" altLang="zh-Hans" dirty="0"/>
              <a:t> </a:t>
            </a:r>
            <a:r>
              <a:rPr lang="en-US" altLang="zh-Hans" dirty="0"/>
              <a:t>F</a:t>
            </a:r>
            <a:r>
              <a:rPr lang="en-US" altLang="ja" dirty="0"/>
              <a:t>R</a:t>
            </a:r>
            <a:r>
              <a:rPr lang="en-US" altLang="ko" dirty="0"/>
              <a:t>OM</a:t>
            </a:r>
            <a:r>
              <a:rPr lang="no" altLang="ko" dirty="0"/>
              <a:t> </a:t>
            </a:r>
            <a:r>
              <a:rPr lang="en-US" altLang="ko" dirty="0" smtClean="0"/>
              <a:t>Contract</a:t>
            </a:r>
          </a:p>
          <a:p>
            <a:pPr marL="457200" indent="-457200">
              <a:buFont typeface="+mj-lt"/>
              <a:buAutoNum type="alphaUcPeriod"/>
            </a:pPr>
            <a:r>
              <a:rPr lang="en-US" dirty="0"/>
              <a:t>SELE</a:t>
            </a:r>
            <a:r>
              <a:rPr lang="en-US" altLang="zh-Hans" dirty="0"/>
              <a:t>CT</a:t>
            </a:r>
            <a:r>
              <a:rPr lang="da" altLang="zh-Hans" dirty="0"/>
              <a:t> </a:t>
            </a:r>
            <a:r>
              <a:rPr lang="en-US" altLang="zh-Hans" dirty="0"/>
              <a:t>COUNT</a:t>
            </a:r>
            <a:r>
              <a:rPr lang="fr" altLang="zh-Hans" dirty="0"/>
              <a:t>(</a:t>
            </a:r>
            <a:r>
              <a:rPr lang="he" altLang="zh-Hans" dirty="0"/>
              <a:t>*</a:t>
            </a:r>
            <a:r>
              <a:rPr lang="hu" altLang="zh-Hans" dirty="0"/>
              <a:t>)</a:t>
            </a:r>
            <a:r>
              <a:rPr lang="is" altLang="zh-Hans" dirty="0"/>
              <a:t> </a:t>
            </a:r>
            <a:r>
              <a:rPr lang="en-US" altLang="zh-Hans" dirty="0"/>
              <a:t>I</a:t>
            </a:r>
            <a:r>
              <a:rPr lang="en-US" altLang="ja" dirty="0"/>
              <a:t>N</a:t>
            </a:r>
            <a:r>
              <a:rPr lang="ko" altLang="en-US" dirty="0"/>
              <a:t> </a:t>
            </a:r>
            <a:r>
              <a:rPr lang="en-US" altLang="ko" dirty="0"/>
              <a:t>Contract</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sp>
        <p:nvSpPr>
          <p:cNvPr id="7" name="Rectangle 6"/>
          <p:cNvSpPr/>
          <p:nvPr/>
        </p:nvSpPr>
        <p:spPr>
          <a:xfrm>
            <a:off x="0" y="3433969"/>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07351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What does SQL stand </a:t>
            </a:r>
            <a:r>
              <a:rPr lang="en-US" dirty="0" smtClean="0"/>
              <a:t>for?</a:t>
            </a:r>
          </a:p>
          <a:p>
            <a:pPr marL="457200" indent="-457200">
              <a:buFont typeface="+mj-lt"/>
              <a:buAutoNum type="alphaUcPeriod"/>
            </a:pPr>
            <a:r>
              <a:rPr lang="en-US" dirty="0"/>
              <a:t>S</a:t>
            </a:r>
            <a:r>
              <a:rPr lang="en-US" dirty="0" smtClean="0"/>
              <a:t>trong </a:t>
            </a:r>
            <a:r>
              <a:rPr lang="en-US" dirty="0"/>
              <a:t>Query </a:t>
            </a:r>
            <a:r>
              <a:rPr lang="en-US" dirty="0" smtClean="0"/>
              <a:t>Language</a:t>
            </a:r>
          </a:p>
          <a:p>
            <a:pPr marL="457200" indent="-457200">
              <a:buFont typeface="+mj-lt"/>
              <a:buAutoNum type="alphaUcPeriod"/>
            </a:pPr>
            <a:r>
              <a:rPr lang="en-US" dirty="0" smtClean="0"/>
              <a:t>Standard </a:t>
            </a:r>
            <a:r>
              <a:rPr lang="en-US" dirty="0"/>
              <a:t>Query </a:t>
            </a:r>
            <a:r>
              <a:rPr lang="en-US" dirty="0" smtClean="0"/>
              <a:t>Language</a:t>
            </a:r>
          </a:p>
          <a:p>
            <a:pPr marL="457200" indent="-457200">
              <a:buFont typeface="+mj-lt"/>
              <a:buAutoNum type="alphaUcPeriod"/>
            </a:pPr>
            <a:r>
              <a:rPr lang="en-US" dirty="0" smtClean="0"/>
              <a:t>Structured </a:t>
            </a:r>
            <a:r>
              <a:rPr lang="en-US" dirty="0"/>
              <a:t>Query </a:t>
            </a:r>
            <a:r>
              <a:rPr lang="en-US" dirty="0" smtClean="0"/>
              <a:t>Language</a:t>
            </a:r>
          </a:p>
          <a:p>
            <a:pPr marL="457200" indent="-457200">
              <a:buFont typeface="+mj-lt"/>
              <a:buAutoNum type="alphaUcPeriod"/>
            </a:pPr>
            <a:r>
              <a:rPr lang="en-US" dirty="0" smtClean="0"/>
              <a:t>Silly </a:t>
            </a:r>
            <a:r>
              <a:rPr lang="en-US" dirty="0"/>
              <a:t>Query Language</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140055"/>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09426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8</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a:t>
            </a:r>
            <a:r>
              <a:rPr lang="en-US" altLang="zh-Hans" dirty="0"/>
              <a:t>h</a:t>
            </a:r>
            <a:r>
              <a:rPr lang="cs" altLang="zh-Hans" dirty="0"/>
              <a:t> </a:t>
            </a:r>
            <a:r>
              <a:rPr lang="en-US" altLang="zh-Hans" dirty="0"/>
              <a:t>SQL</a:t>
            </a:r>
            <a:r>
              <a:rPr lang="en" altLang="zh-Hans" dirty="0"/>
              <a:t> </a:t>
            </a:r>
            <a:r>
              <a:rPr lang="en-US" altLang="zh-Hans" dirty="0"/>
              <a:t>keyword</a:t>
            </a:r>
            <a:r>
              <a:rPr lang="ja" altLang="en-US" dirty="0"/>
              <a:t> </a:t>
            </a:r>
            <a:r>
              <a:rPr lang="en-US" altLang="ko" dirty="0"/>
              <a:t>is</a:t>
            </a:r>
            <a:r>
              <a:rPr lang="no" altLang="ko" dirty="0"/>
              <a:t> </a:t>
            </a:r>
            <a:r>
              <a:rPr lang="en-US" altLang="ko" dirty="0"/>
              <a:t>used</a:t>
            </a:r>
            <a:r>
              <a:rPr lang="ru" altLang="ko" dirty="0"/>
              <a:t> </a:t>
            </a:r>
            <a:r>
              <a:rPr lang="en-US" altLang="ko" dirty="0"/>
              <a:t>to</a:t>
            </a:r>
            <a:r>
              <a:rPr lang="sq" altLang="ko" dirty="0"/>
              <a:t> </a:t>
            </a:r>
            <a:r>
              <a:rPr lang="en-US" altLang="ko" dirty="0"/>
              <a:t>retrieve</a:t>
            </a:r>
            <a:r>
              <a:rPr lang="et" altLang="ko" dirty="0"/>
              <a:t> </a:t>
            </a:r>
            <a:r>
              <a:rPr lang="en-US" altLang="ko" dirty="0"/>
              <a:t>only</a:t>
            </a:r>
            <a:r>
              <a:rPr lang="vi" altLang="ko" dirty="0"/>
              <a:t> </a:t>
            </a:r>
            <a:r>
              <a:rPr lang="en-US" altLang="ko" dirty="0"/>
              <a:t>unique</a:t>
            </a:r>
            <a:r>
              <a:rPr lang="ts" altLang="ko" dirty="0"/>
              <a:t> </a:t>
            </a:r>
            <a:r>
              <a:rPr lang="en-US" altLang="ko" dirty="0"/>
              <a:t>values</a:t>
            </a:r>
            <a:r>
              <a:rPr lang="fo" altLang="ko" dirty="0" smtClean="0"/>
              <a:t>?</a:t>
            </a:r>
          </a:p>
          <a:p>
            <a:pPr marL="457200" indent="-457200">
              <a:buFont typeface="+mj-lt"/>
              <a:buAutoNum type="alphaUcPeriod"/>
            </a:pPr>
            <a:r>
              <a:rPr lang="en-US" dirty="0" smtClean="0"/>
              <a:t>DIST</a:t>
            </a:r>
            <a:r>
              <a:rPr lang="en-US" altLang="zh-Hans" dirty="0" smtClean="0"/>
              <a:t>INCT</a:t>
            </a:r>
          </a:p>
          <a:p>
            <a:pPr marL="457200" indent="-457200">
              <a:buFont typeface="+mj-lt"/>
              <a:buAutoNum type="alphaUcPeriod"/>
            </a:pPr>
            <a:r>
              <a:rPr lang="en-US" dirty="0" smtClean="0"/>
              <a:t>UNIQUE</a:t>
            </a:r>
          </a:p>
          <a:p>
            <a:pPr marL="457200" indent="-457200">
              <a:buFont typeface="+mj-lt"/>
              <a:buAutoNum type="alphaUcPeriod"/>
            </a:pPr>
            <a:r>
              <a:rPr lang="en-US" altLang="ko" dirty="0" smtClean="0"/>
              <a:t>DIFFERENT</a:t>
            </a:r>
          </a:p>
          <a:p>
            <a:pPr marL="457200" indent="-457200">
              <a:buFont typeface="+mj-lt"/>
              <a:buAutoNum type="alphaUcPeriod"/>
            </a:pPr>
            <a:r>
              <a:rPr lang="en-US" altLang="ko" dirty="0" smtClean="0"/>
              <a:t>DISTINCTIVE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sp>
        <p:nvSpPr>
          <p:cNvPr id="7" name="Rectangle 6"/>
          <p:cNvSpPr/>
          <p:nvPr/>
        </p:nvSpPr>
        <p:spPr>
          <a:xfrm>
            <a:off x="0" y="2069768"/>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157868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9</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a:t>
            </a:r>
            <a:r>
              <a:rPr lang="en-US" altLang="zh-Hans" dirty="0"/>
              <a:t>h</a:t>
            </a:r>
            <a:r>
              <a:rPr lang="cs" altLang="zh-Hans" dirty="0"/>
              <a:t> </a:t>
            </a:r>
            <a:r>
              <a:rPr lang="en-US" altLang="zh-Hans" dirty="0"/>
              <a:t>SQL</a:t>
            </a:r>
            <a:r>
              <a:rPr lang="en" altLang="zh-Hans" dirty="0"/>
              <a:t> </a:t>
            </a:r>
            <a:r>
              <a:rPr lang="en-US" altLang="zh-Hans" dirty="0"/>
              <a:t>stateme</a:t>
            </a:r>
            <a:r>
              <a:rPr lang="en-US" altLang="ja" dirty="0"/>
              <a:t>n</a:t>
            </a:r>
            <a:r>
              <a:rPr lang="en-US" altLang="ko" dirty="0"/>
              <a:t>t</a:t>
            </a:r>
            <a:r>
              <a:rPr lang="nl" altLang="ko" dirty="0"/>
              <a:t> </a:t>
            </a:r>
            <a:r>
              <a:rPr lang="en-US" altLang="ko" dirty="0"/>
              <a:t>inserts</a:t>
            </a:r>
            <a:r>
              <a:rPr lang="sk" altLang="ko" dirty="0"/>
              <a:t> </a:t>
            </a:r>
            <a:r>
              <a:rPr lang="en-US" altLang="ko" dirty="0"/>
              <a:t>data</a:t>
            </a:r>
            <a:r>
              <a:rPr lang="ur" altLang="ko" dirty="0"/>
              <a:t> </a:t>
            </a:r>
            <a:r>
              <a:rPr lang="en-US" altLang="ko" dirty="0"/>
              <a:t>into</a:t>
            </a:r>
            <a:r>
              <a:rPr lang="et" altLang="ko" dirty="0"/>
              <a:t> </a:t>
            </a:r>
            <a:r>
              <a:rPr lang="en-US" altLang="ko" dirty="0"/>
              <a:t>a</a:t>
            </a:r>
            <a:r>
              <a:rPr lang="lt" altLang="ko" dirty="0"/>
              <a:t> </a:t>
            </a:r>
            <a:r>
              <a:rPr lang="en-US" altLang="ko" dirty="0"/>
              <a:t>table</a:t>
            </a:r>
            <a:r>
              <a:rPr lang="eu" altLang="ko" dirty="0"/>
              <a:t> </a:t>
            </a:r>
            <a:r>
              <a:rPr lang="en-US" altLang="ko" dirty="0"/>
              <a:t>called</a:t>
            </a:r>
            <a:r>
              <a:rPr lang="xh" altLang="ko" dirty="0"/>
              <a:t> </a:t>
            </a:r>
            <a:r>
              <a:rPr lang="en-US" altLang="ko" dirty="0"/>
              <a:t>Contract</a:t>
            </a:r>
            <a:r>
              <a:rPr lang="yi" altLang="ko" dirty="0" smtClean="0"/>
              <a:t>?</a:t>
            </a:r>
            <a:endParaRPr lang="fo" altLang="ko" dirty="0" smtClean="0"/>
          </a:p>
          <a:p>
            <a:pPr marL="457200" indent="-457200">
              <a:buFont typeface="+mj-lt"/>
              <a:buAutoNum type="alphaUcPeriod"/>
            </a:pPr>
            <a:r>
              <a:rPr lang="en-US" dirty="0"/>
              <a:t>SAVE</a:t>
            </a:r>
            <a:r>
              <a:rPr lang="zh-Hans" altLang="en-US" dirty="0"/>
              <a:t> </a:t>
            </a:r>
            <a:r>
              <a:rPr lang="en-US" altLang="zh-Hans" dirty="0"/>
              <a:t>INTO</a:t>
            </a:r>
            <a:r>
              <a:rPr lang="en" altLang="zh-Hans" dirty="0"/>
              <a:t> </a:t>
            </a:r>
            <a:r>
              <a:rPr lang="en-US" altLang="zh-Hans" dirty="0"/>
              <a:t>Contrac</a:t>
            </a:r>
            <a:r>
              <a:rPr lang="en-US" altLang="ja" dirty="0"/>
              <a:t>t</a:t>
            </a:r>
            <a:r>
              <a:rPr lang="ko" altLang="en-US" dirty="0"/>
              <a:t> </a:t>
            </a:r>
            <a:r>
              <a:rPr lang="nl" altLang="ko" dirty="0"/>
              <a:t>(</a:t>
            </a:r>
            <a:r>
              <a:rPr lang="en-US" altLang="ko" dirty="0"/>
              <a:t>contract</a:t>
            </a:r>
            <a:r>
              <a:rPr lang="sq" altLang="ko" dirty="0"/>
              <a:t>,</a:t>
            </a:r>
            <a:r>
              <a:rPr lang="sv" altLang="ko" dirty="0"/>
              <a:t> </a:t>
            </a:r>
            <a:r>
              <a:rPr lang="en-US" altLang="ko" dirty="0"/>
              <a:t>description</a:t>
            </a:r>
            <a:r>
              <a:rPr lang="fa" altLang="ko" dirty="0"/>
              <a:t>)</a:t>
            </a:r>
            <a:r>
              <a:rPr lang="vi" altLang="ko" dirty="0"/>
              <a:t> </a:t>
            </a:r>
            <a:r>
              <a:rPr lang="en-US" altLang="ko" dirty="0"/>
              <a:t>VALUES</a:t>
            </a:r>
            <a:r>
              <a:rPr lang="ts" altLang="ko" dirty="0"/>
              <a:t> </a:t>
            </a:r>
            <a:r>
              <a:rPr lang="tn" altLang="ko" dirty="0"/>
              <a:t>(</a:t>
            </a:r>
            <a:r>
              <a:rPr lang="ve" altLang="ko" dirty="0"/>
              <a:t>'</a:t>
            </a:r>
            <a:r>
              <a:rPr lang="xh" altLang="ko" dirty="0"/>
              <a:t>1</a:t>
            </a:r>
            <a:r>
              <a:rPr lang="zu" altLang="ko" dirty="0"/>
              <a:t>0</a:t>
            </a:r>
            <a:r>
              <a:rPr lang="af" altLang="ko" dirty="0"/>
              <a:t>0</a:t>
            </a:r>
            <a:r>
              <a:rPr lang="ka" altLang="ko" dirty="0"/>
              <a:t>1</a:t>
            </a:r>
            <a:r>
              <a:rPr lang="fo" altLang="ko" dirty="0"/>
              <a:t>2</a:t>
            </a:r>
            <a:r>
              <a:rPr lang="hi" altLang="ko" dirty="0"/>
              <a:t>3</a:t>
            </a:r>
            <a:r>
              <a:rPr lang="mt" altLang="ko" dirty="0"/>
              <a:t>'</a:t>
            </a:r>
            <a:r>
              <a:rPr lang="se" altLang="ko" dirty="0"/>
              <a:t>,</a:t>
            </a:r>
            <a:r>
              <a:rPr lang="gd" altLang="ko" dirty="0"/>
              <a:t> </a:t>
            </a:r>
            <a:r>
              <a:rPr lang="yi" altLang="ko" dirty="0"/>
              <a:t>'</a:t>
            </a:r>
            <a:r>
              <a:rPr lang="en-US" altLang="ko" dirty="0"/>
              <a:t>ABC</a:t>
            </a:r>
            <a:r>
              <a:rPr lang="sw" altLang="ko" dirty="0"/>
              <a:t> </a:t>
            </a:r>
            <a:r>
              <a:rPr lang="en-US" altLang="ko" dirty="0"/>
              <a:t>Production</a:t>
            </a:r>
            <a:r>
              <a:rPr lang="ml" altLang="ko" dirty="0"/>
              <a:t> </a:t>
            </a:r>
            <a:r>
              <a:rPr lang="en-US" altLang="ko" dirty="0"/>
              <a:t>Company</a:t>
            </a:r>
            <a:r>
              <a:rPr lang="lo" altLang="ko" dirty="0"/>
              <a:t>'</a:t>
            </a:r>
            <a:r>
              <a:rPr lang="my" altLang="ko" dirty="0" smtClean="0"/>
              <a:t>)</a:t>
            </a:r>
            <a:endParaRPr lang="en-US" altLang="ko" dirty="0" smtClean="0"/>
          </a:p>
          <a:p>
            <a:pPr marL="457200" indent="-457200">
              <a:buFont typeface="+mj-lt"/>
              <a:buAutoNum type="alphaUcPeriod"/>
            </a:pPr>
            <a:r>
              <a:rPr lang="en-US" dirty="0" smtClean="0"/>
              <a:t>LOAD</a:t>
            </a:r>
            <a:r>
              <a:rPr lang="zh-Hans" altLang="en-US" dirty="0" smtClean="0"/>
              <a:t> </a:t>
            </a:r>
            <a:r>
              <a:rPr lang="en-US" altLang="zh-Hans" dirty="0"/>
              <a:t>INTO</a:t>
            </a:r>
            <a:r>
              <a:rPr lang="en" altLang="zh-Hans" dirty="0"/>
              <a:t> </a:t>
            </a:r>
            <a:r>
              <a:rPr lang="en-US" altLang="zh-Hans" dirty="0"/>
              <a:t>Contrac</a:t>
            </a:r>
            <a:r>
              <a:rPr lang="en-US" altLang="ja" dirty="0"/>
              <a:t>t</a:t>
            </a:r>
            <a:r>
              <a:rPr lang="ko" altLang="en-US" dirty="0"/>
              <a:t> </a:t>
            </a:r>
            <a:r>
              <a:rPr lang="nl" altLang="ko" dirty="0"/>
              <a:t> </a:t>
            </a:r>
            <a:r>
              <a:rPr lang="en-US" altLang="ko" dirty="0"/>
              <a:t>VALUES</a:t>
            </a:r>
            <a:r>
              <a:rPr lang="hr" altLang="ko" dirty="0"/>
              <a:t> </a:t>
            </a:r>
            <a:r>
              <a:rPr lang="sk" altLang="ko" dirty="0"/>
              <a:t>(</a:t>
            </a:r>
            <a:r>
              <a:rPr lang="sq" altLang="ko" dirty="0"/>
              <a:t>'</a:t>
            </a:r>
            <a:r>
              <a:rPr lang="sv" altLang="ko" dirty="0"/>
              <a:t>1</a:t>
            </a:r>
            <a:r>
              <a:rPr lang="th" altLang="ko" dirty="0"/>
              <a:t>0</a:t>
            </a:r>
            <a:r>
              <a:rPr lang="tr" altLang="ko" dirty="0"/>
              <a:t>0</a:t>
            </a:r>
            <a:r>
              <a:rPr lang="ur" altLang="ko" dirty="0"/>
              <a:t>1</a:t>
            </a:r>
            <a:r>
              <a:rPr lang="id" altLang="ko" dirty="0"/>
              <a:t>2</a:t>
            </a:r>
            <a:r>
              <a:rPr lang="uk" altLang="ko" dirty="0"/>
              <a:t>3</a:t>
            </a:r>
            <a:r>
              <a:rPr lang="be" altLang="ko" dirty="0"/>
              <a:t>'</a:t>
            </a:r>
            <a:r>
              <a:rPr lang="sl" altLang="ko" dirty="0"/>
              <a:t>,</a:t>
            </a:r>
            <a:r>
              <a:rPr lang="et" altLang="ko" dirty="0"/>
              <a:t> </a:t>
            </a:r>
            <a:r>
              <a:rPr lang="lv" altLang="ko" dirty="0"/>
              <a:t>'</a:t>
            </a:r>
            <a:r>
              <a:rPr lang="en-US" altLang="ko" dirty="0"/>
              <a:t>ABC</a:t>
            </a:r>
            <a:r>
              <a:rPr lang="vi" altLang="ko" dirty="0"/>
              <a:t> </a:t>
            </a:r>
            <a:r>
              <a:rPr lang="en-US" altLang="ko" dirty="0"/>
              <a:t>Production</a:t>
            </a:r>
            <a:r>
              <a:rPr lang="zu" altLang="ko" dirty="0"/>
              <a:t> </a:t>
            </a:r>
            <a:r>
              <a:rPr lang="en-US" altLang="ko" dirty="0"/>
              <a:t>Company</a:t>
            </a:r>
            <a:r>
              <a:rPr lang="yi" altLang="ko" dirty="0"/>
              <a:t>'</a:t>
            </a:r>
            <a:r>
              <a:rPr lang="ms" altLang="ko" dirty="0" smtClean="0"/>
              <a:t>)</a:t>
            </a:r>
          </a:p>
          <a:p>
            <a:pPr marL="457200" indent="-457200">
              <a:buFont typeface="+mj-lt"/>
              <a:buAutoNum type="alphaUcPeriod"/>
            </a:pPr>
            <a:r>
              <a:rPr lang="en-US" dirty="0"/>
              <a:t>INSE</a:t>
            </a:r>
            <a:r>
              <a:rPr lang="en-US" altLang="zh-Hans" dirty="0"/>
              <a:t>RT</a:t>
            </a:r>
            <a:r>
              <a:rPr lang="da" altLang="zh-Hans" dirty="0"/>
              <a:t> </a:t>
            </a:r>
            <a:r>
              <a:rPr lang="en-US" altLang="zh-Hans" dirty="0"/>
              <a:t>INTO</a:t>
            </a:r>
            <a:r>
              <a:rPr lang="fi" altLang="zh-Hans" dirty="0"/>
              <a:t> </a:t>
            </a:r>
            <a:r>
              <a:rPr lang="en-US" altLang="zh-Hans" dirty="0"/>
              <a:t>Contr</a:t>
            </a:r>
            <a:r>
              <a:rPr lang="en-US" altLang="ja" dirty="0"/>
              <a:t>a</a:t>
            </a:r>
            <a:r>
              <a:rPr lang="en-US" altLang="ko" dirty="0"/>
              <a:t>ct</a:t>
            </a:r>
            <a:r>
              <a:rPr lang="no" altLang="ko" dirty="0"/>
              <a:t> </a:t>
            </a:r>
            <a:r>
              <a:rPr lang="pl" altLang="ko" dirty="0"/>
              <a:t>(</a:t>
            </a:r>
            <a:r>
              <a:rPr lang="en-US" altLang="ko" dirty="0"/>
              <a:t>contract</a:t>
            </a:r>
            <a:r>
              <a:rPr lang="th" altLang="ko" dirty="0"/>
              <a:t>,</a:t>
            </a:r>
            <a:r>
              <a:rPr lang="tr" altLang="ko" dirty="0"/>
              <a:t> </a:t>
            </a:r>
            <a:r>
              <a:rPr lang="en-US" altLang="ko" dirty="0"/>
              <a:t>description</a:t>
            </a:r>
            <a:r>
              <a:rPr lang="hy" altLang="ko" dirty="0"/>
              <a:t>)</a:t>
            </a:r>
            <a:r>
              <a:rPr lang="az" altLang="ko" dirty="0"/>
              <a:t> </a:t>
            </a:r>
            <a:r>
              <a:rPr lang="en-US" altLang="ko" dirty="0"/>
              <a:t>VALUES</a:t>
            </a:r>
            <a:r>
              <a:rPr lang="ve" altLang="ko" dirty="0"/>
              <a:t> </a:t>
            </a:r>
            <a:r>
              <a:rPr lang="xh" altLang="ko" dirty="0"/>
              <a:t>(</a:t>
            </a:r>
            <a:r>
              <a:rPr lang="zu" altLang="ko" dirty="0"/>
              <a:t>'</a:t>
            </a:r>
            <a:r>
              <a:rPr lang="af" altLang="ko" dirty="0"/>
              <a:t>1</a:t>
            </a:r>
            <a:r>
              <a:rPr lang="ka" altLang="ko" dirty="0"/>
              <a:t>0</a:t>
            </a:r>
            <a:r>
              <a:rPr lang="fo" altLang="ko" dirty="0"/>
              <a:t>0</a:t>
            </a:r>
            <a:r>
              <a:rPr lang="hi" altLang="ko" dirty="0"/>
              <a:t>1</a:t>
            </a:r>
            <a:r>
              <a:rPr lang="mt" altLang="ko" dirty="0"/>
              <a:t>2</a:t>
            </a:r>
            <a:r>
              <a:rPr lang="se" altLang="ko" dirty="0"/>
              <a:t>3</a:t>
            </a:r>
            <a:r>
              <a:rPr lang="gd" altLang="ko" dirty="0"/>
              <a:t>'</a:t>
            </a:r>
            <a:r>
              <a:rPr lang="yi" altLang="ko" dirty="0"/>
              <a:t>,</a:t>
            </a:r>
            <a:r>
              <a:rPr lang="ms" altLang="ko" dirty="0"/>
              <a:t> </a:t>
            </a:r>
            <a:r>
              <a:rPr lang="kk" altLang="ko" dirty="0"/>
              <a:t>'</a:t>
            </a:r>
            <a:r>
              <a:rPr lang="en-US" altLang="ko" dirty="0"/>
              <a:t>ABC</a:t>
            </a:r>
            <a:r>
              <a:rPr lang="uz" altLang="ko" dirty="0"/>
              <a:t> </a:t>
            </a:r>
            <a:r>
              <a:rPr lang="en-US" altLang="ko" dirty="0"/>
              <a:t>Production</a:t>
            </a:r>
            <a:r>
              <a:rPr lang="mr" altLang="ko" dirty="0"/>
              <a:t> </a:t>
            </a:r>
            <a:r>
              <a:rPr lang="en-US" altLang="ko" dirty="0"/>
              <a:t>Company</a:t>
            </a:r>
            <a:r>
              <a:rPr lang="gl" altLang="ko" dirty="0"/>
              <a:t>'</a:t>
            </a:r>
            <a:r>
              <a:rPr lang="kok" altLang="ko" dirty="0" smtClean="0"/>
              <a:t>)</a:t>
            </a:r>
            <a:endParaRPr lang="en-US" altLang="ko" dirty="0" smtClean="0"/>
          </a:p>
          <a:p>
            <a:pPr marL="457200" indent="-457200">
              <a:buFont typeface="+mj-lt"/>
              <a:buAutoNum type="alphaUcPeriod"/>
            </a:pPr>
            <a:r>
              <a:rPr lang="en-US" dirty="0"/>
              <a:t>INSE</a:t>
            </a:r>
            <a:r>
              <a:rPr lang="en-US" altLang="zh-Hans" dirty="0"/>
              <a:t>RT</a:t>
            </a:r>
            <a:r>
              <a:rPr lang="da" altLang="zh-Hans" dirty="0"/>
              <a:t> </a:t>
            </a:r>
            <a:r>
              <a:rPr lang="en-US" altLang="zh-Hans" dirty="0"/>
              <a:t>Contract</a:t>
            </a:r>
            <a:r>
              <a:rPr lang="is" altLang="zh-Hans" dirty="0"/>
              <a:t> </a:t>
            </a:r>
            <a:r>
              <a:rPr lang="it" altLang="zh-Hans" dirty="0"/>
              <a:t>(</a:t>
            </a:r>
            <a:r>
              <a:rPr lang="en-US" altLang="ja" dirty="0"/>
              <a:t>'</a:t>
            </a:r>
            <a:r>
              <a:rPr lang="en-US" altLang="ko" dirty="0"/>
              <a:t>1</a:t>
            </a:r>
            <a:r>
              <a:rPr lang="nl" altLang="ko" dirty="0"/>
              <a:t>0</a:t>
            </a:r>
            <a:r>
              <a:rPr lang="no" altLang="ko" dirty="0"/>
              <a:t>0</a:t>
            </a:r>
            <a:r>
              <a:rPr lang="pl" altLang="ko" dirty="0"/>
              <a:t>1</a:t>
            </a:r>
            <a:r>
              <a:rPr lang="pt" altLang="ko" dirty="0"/>
              <a:t>2</a:t>
            </a:r>
            <a:r>
              <a:rPr lang="rm" altLang="ko" dirty="0"/>
              <a:t>3</a:t>
            </a:r>
            <a:r>
              <a:rPr lang="ro" altLang="ko" dirty="0"/>
              <a:t>'</a:t>
            </a:r>
            <a:r>
              <a:rPr lang="ru" altLang="ko" dirty="0"/>
              <a:t>,</a:t>
            </a:r>
            <a:r>
              <a:rPr lang="hr" altLang="ko" dirty="0"/>
              <a:t> </a:t>
            </a:r>
            <a:r>
              <a:rPr lang="sk" altLang="ko" dirty="0"/>
              <a:t>'</a:t>
            </a:r>
            <a:r>
              <a:rPr lang="en-US" altLang="ko" dirty="0"/>
              <a:t>ABC</a:t>
            </a:r>
            <a:r>
              <a:rPr lang="tr" altLang="ko" dirty="0"/>
              <a:t> </a:t>
            </a:r>
            <a:r>
              <a:rPr lang="en-US" altLang="ko" dirty="0"/>
              <a:t>Production</a:t>
            </a:r>
            <a:r>
              <a:rPr lang="vi" altLang="ko" dirty="0"/>
              <a:t> </a:t>
            </a:r>
            <a:r>
              <a:rPr lang="en-US" altLang="ko" dirty="0"/>
              <a:t>Company</a:t>
            </a:r>
            <a:r>
              <a:rPr lang="tn" altLang="ko" dirty="0"/>
              <a:t>'</a:t>
            </a:r>
            <a:r>
              <a:rPr lang="ve" altLang="ko" dirty="0"/>
              <a:t>)</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sp>
        <p:nvSpPr>
          <p:cNvPr id="7" name="Rectangle 6"/>
          <p:cNvSpPr/>
          <p:nvPr/>
        </p:nvSpPr>
        <p:spPr>
          <a:xfrm>
            <a:off x="0" y="3727884"/>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53623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10</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What</a:t>
            </a:r>
            <a:r>
              <a:rPr lang="zh-Hans" altLang="en-US" dirty="0"/>
              <a:t> </a:t>
            </a:r>
            <a:r>
              <a:rPr lang="en-US" altLang="zh-Hans" dirty="0"/>
              <a:t>does</a:t>
            </a:r>
            <a:r>
              <a:rPr lang="en" altLang="zh-Hans" dirty="0"/>
              <a:t> </a:t>
            </a:r>
            <a:r>
              <a:rPr lang="en-US" altLang="zh-Hans" dirty="0"/>
              <a:t>the</a:t>
            </a:r>
            <a:r>
              <a:rPr lang="he" altLang="zh-Hans" dirty="0"/>
              <a:t> </a:t>
            </a:r>
            <a:r>
              <a:rPr lang="en-US" altLang="zh-Hans" dirty="0"/>
              <a:t>fol</a:t>
            </a:r>
            <a:r>
              <a:rPr lang="en-US" altLang="ja" dirty="0"/>
              <a:t>l</a:t>
            </a:r>
            <a:r>
              <a:rPr lang="en-US" altLang="ko" dirty="0"/>
              <a:t>owing</a:t>
            </a:r>
            <a:r>
              <a:rPr lang="rm" altLang="ko" dirty="0"/>
              <a:t> </a:t>
            </a:r>
            <a:r>
              <a:rPr lang="en-US" altLang="ko" dirty="0"/>
              <a:t>SQL</a:t>
            </a:r>
            <a:r>
              <a:rPr lang="sk" altLang="ko" dirty="0"/>
              <a:t> </a:t>
            </a:r>
            <a:r>
              <a:rPr lang="en-US" altLang="ko" dirty="0"/>
              <a:t>statement</a:t>
            </a:r>
            <a:r>
              <a:rPr lang="et" altLang="ko" dirty="0"/>
              <a:t> </a:t>
            </a:r>
            <a:r>
              <a:rPr lang="en-US" altLang="ko" dirty="0" smtClean="0"/>
              <a:t>do?</a:t>
            </a:r>
            <a:r>
              <a:rPr lang="fa" altLang="ko" dirty="0" smtClean="0"/>
              <a:t> </a:t>
            </a:r>
            <a:endParaRPr lang="en-US" altLang="ko" dirty="0" smtClean="0"/>
          </a:p>
          <a:p>
            <a:pPr marL="0" indent="0">
              <a:buNone/>
            </a:pPr>
            <a:endParaRPr lang="en-US" altLang="ko" dirty="0" smtClean="0"/>
          </a:p>
          <a:p>
            <a:pPr marL="1111250" lvl="4" indent="0">
              <a:buNone/>
            </a:pPr>
            <a:r>
              <a:rPr lang="en-US" altLang="ko" sz="2000" b="1" dirty="0" smtClean="0">
                <a:solidFill>
                  <a:schemeClr val="bg2"/>
                </a:solidFill>
              </a:rPr>
              <a:t>SELECT</a:t>
            </a:r>
            <a:r>
              <a:rPr lang="st" altLang="ko" sz="2000" b="1" dirty="0" smtClean="0">
                <a:solidFill>
                  <a:schemeClr val="bg2"/>
                </a:solidFill>
              </a:rPr>
              <a:t> </a:t>
            </a:r>
            <a:r>
              <a:rPr lang="en-US" altLang="ko" sz="2000" b="1" dirty="0">
                <a:solidFill>
                  <a:schemeClr val="bg2"/>
                </a:solidFill>
              </a:rPr>
              <a:t>counterparty</a:t>
            </a:r>
            <a:r>
              <a:rPr lang="yi" altLang="ko" sz="2000" b="1" dirty="0">
                <a:solidFill>
                  <a:schemeClr val="bg2"/>
                </a:solidFill>
              </a:rPr>
              <a:t>,</a:t>
            </a:r>
            <a:r>
              <a:rPr lang="ms" altLang="ko" sz="2000" b="1" dirty="0">
                <a:solidFill>
                  <a:schemeClr val="bg2"/>
                </a:solidFill>
              </a:rPr>
              <a:t> </a:t>
            </a:r>
            <a:r>
              <a:rPr lang="en-US" altLang="ko" sz="2000" b="1" dirty="0">
                <a:solidFill>
                  <a:schemeClr val="bg2"/>
                </a:solidFill>
              </a:rPr>
              <a:t>COUNT</a:t>
            </a:r>
            <a:r>
              <a:rPr lang="tt" altLang="ko" sz="2000" b="1" dirty="0">
                <a:solidFill>
                  <a:schemeClr val="bg2"/>
                </a:solidFill>
              </a:rPr>
              <a:t>(</a:t>
            </a:r>
            <a:r>
              <a:rPr lang="en-US" altLang="ko" sz="2000" b="1" dirty="0">
                <a:solidFill>
                  <a:schemeClr val="bg2"/>
                </a:solidFill>
              </a:rPr>
              <a:t>invoice</a:t>
            </a:r>
            <a:r>
              <a:rPr lang="ml" altLang="ko" sz="2000" b="1" dirty="0">
                <a:solidFill>
                  <a:schemeClr val="bg2"/>
                </a:solidFill>
              </a:rPr>
              <a:t>)</a:t>
            </a:r>
            <a:r>
              <a:rPr lang="as" altLang="ko" sz="2000" b="1" dirty="0">
                <a:solidFill>
                  <a:schemeClr val="bg2"/>
                </a:solidFill>
              </a:rPr>
              <a:t> </a:t>
            </a:r>
            <a:endParaRPr lang="en-US" altLang="ko" sz="2000" b="1" dirty="0" smtClean="0">
              <a:solidFill>
                <a:schemeClr val="bg2"/>
              </a:solidFill>
            </a:endParaRPr>
          </a:p>
          <a:p>
            <a:pPr marL="1111250" lvl="4" indent="0">
              <a:buNone/>
            </a:pPr>
            <a:r>
              <a:rPr lang="en-US" altLang="ko" sz="2000" b="1" dirty="0" smtClean="0">
                <a:solidFill>
                  <a:schemeClr val="bg2"/>
                </a:solidFill>
              </a:rPr>
              <a:t>FROM</a:t>
            </a:r>
            <a:r>
              <a:rPr lang="cy" altLang="ko" sz="2000" b="1" dirty="0" smtClean="0">
                <a:solidFill>
                  <a:schemeClr val="bg2"/>
                </a:solidFill>
              </a:rPr>
              <a:t> </a:t>
            </a:r>
            <a:r>
              <a:rPr lang="en-US" altLang="ko" sz="2000" b="1" dirty="0" err="1">
                <a:solidFill>
                  <a:schemeClr val="bg2"/>
                </a:solidFill>
              </a:rPr>
              <a:t>fintransact</a:t>
            </a:r>
            <a:r>
              <a:rPr lang="am" altLang="ko" sz="2000" b="1" dirty="0">
                <a:solidFill>
                  <a:schemeClr val="bg2"/>
                </a:solidFill>
              </a:rPr>
              <a:t> </a:t>
            </a:r>
            <a:endParaRPr lang="en-US" altLang="ko" sz="2000" b="1" dirty="0" smtClean="0">
              <a:solidFill>
                <a:schemeClr val="bg2"/>
              </a:solidFill>
            </a:endParaRPr>
          </a:p>
          <a:p>
            <a:pPr marL="1111250" lvl="4" indent="0">
              <a:buNone/>
            </a:pPr>
            <a:r>
              <a:rPr lang="en-US" altLang="ko" sz="2000" b="1" dirty="0" smtClean="0">
                <a:solidFill>
                  <a:schemeClr val="bg2"/>
                </a:solidFill>
              </a:rPr>
              <a:t>GROUP</a:t>
            </a:r>
            <a:r>
              <a:rPr lang="fil" altLang="ko" sz="2000" b="1" dirty="0" smtClean="0">
                <a:solidFill>
                  <a:schemeClr val="bg2"/>
                </a:solidFill>
              </a:rPr>
              <a:t> </a:t>
            </a:r>
            <a:r>
              <a:rPr lang="en-US" altLang="ko" sz="2000" b="1" dirty="0">
                <a:solidFill>
                  <a:schemeClr val="bg2"/>
                </a:solidFill>
              </a:rPr>
              <a:t>BY</a:t>
            </a:r>
            <a:r>
              <a:rPr lang="ff" altLang="ko" sz="2000" b="1" dirty="0">
                <a:solidFill>
                  <a:schemeClr val="bg2"/>
                </a:solidFill>
              </a:rPr>
              <a:t> </a:t>
            </a:r>
            <a:r>
              <a:rPr lang="en-US" altLang="ko" sz="2000" b="1" dirty="0">
                <a:solidFill>
                  <a:schemeClr val="bg2"/>
                </a:solidFill>
              </a:rPr>
              <a:t>counterparty</a:t>
            </a:r>
            <a:r>
              <a:rPr lang="gn" altLang="ko" sz="2000" b="1" dirty="0">
                <a:solidFill>
                  <a:schemeClr val="bg2"/>
                </a:solidFill>
              </a:rPr>
              <a:t> </a:t>
            </a:r>
            <a:endParaRPr lang="en-US" altLang="ko" sz="2000" b="1" dirty="0" smtClean="0">
              <a:solidFill>
                <a:schemeClr val="bg2"/>
              </a:solidFill>
            </a:endParaRPr>
          </a:p>
          <a:p>
            <a:pPr marL="1111250" lvl="4" indent="0">
              <a:buNone/>
            </a:pPr>
            <a:r>
              <a:rPr lang="en-US" altLang="ko" sz="2000" b="1" dirty="0" smtClean="0">
                <a:solidFill>
                  <a:schemeClr val="bg2"/>
                </a:solidFill>
              </a:rPr>
              <a:t>HAV</a:t>
            </a:r>
            <a:r>
              <a:rPr lang="en-US" altLang="ii" sz="2000" b="1" dirty="0" smtClean="0">
                <a:solidFill>
                  <a:schemeClr val="bg2"/>
                </a:solidFill>
              </a:rPr>
              <a:t>ING </a:t>
            </a:r>
            <a:r>
              <a:rPr lang="en-US" altLang="ii" sz="2000" b="1" dirty="0">
                <a:solidFill>
                  <a:schemeClr val="bg2"/>
                </a:solidFill>
              </a:rPr>
              <a:t>COUNT</a:t>
            </a:r>
            <a:r>
              <a:rPr lang="mi" altLang="ii" sz="2000" b="1" dirty="0">
                <a:solidFill>
                  <a:schemeClr val="bg2"/>
                </a:solidFill>
              </a:rPr>
              <a:t>(</a:t>
            </a:r>
            <a:r>
              <a:rPr lang="en-US" altLang="ii" sz="2000" b="1" dirty="0">
                <a:solidFill>
                  <a:schemeClr val="bg2"/>
                </a:solidFill>
              </a:rPr>
              <a:t>invoice) &gt;</a:t>
            </a:r>
            <a:r>
              <a:rPr lang="prs" altLang="ii" sz="2000" b="1" dirty="0">
                <a:solidFill>
                  <a:schemeClr val="bg2"/>
                </a:solidFill>
              </a:rPr>
              <a:t>5</a:t>
            </a:r>
            <a:r>
              <a:rPr lang="en-US" altLang="ii" sz="2000" b="1" dirty="0">
                <a:solidFill>
                  <a:schemeClr val="bg2"/>
                </a:solidFill>
              </a:rPr>
              <a:t> </a:t>
            </a:r>
            <a:endParaRPr lang="en-US" altLang="ii" sz="2000" b="1" dirty="0" smtClean="0">
              <a:solidFill>
                <a:schemeClr val="bg2"/>
              </a:solidFill>
            </a:endParaRPr>
          </a:p>
          <a:p>
            <a:pPr marL="1111250" lvl="4" indent="0">
              <a:buNone/>
            </a:pPr>
            <a:endParaRPr lang="en-US" altLang="ii" sz="2000" b="1" dirty="0" smtClean="0">
              <a:solidFill>
                <a:schemeClr val="bg2"/>
              </a:solidFill>
            </a:endParaRPr>
          </a:p>
          <a:p>
            <a:pPr marL="457200" indent="-457200">
              <a:buFont typeface="+mj-lt"/>
              <a:buAutoNum type="alphaUcPeriod"/>
            </a:pPr>
            <a:r>
              <a:rPr lang="en-US" dirty="0" smtClean="0"/>
              <a:t>Sele</a:t>
            </a:r>
            <a:r>
              <a:rPr lang="en-US" altLang="zh-Hans" dirty="0" smtClean="0"/>
              <a:t>cts</a:t>
            </a:r>
            <a:r>
              <a:rPr lang="de" altLang="zh-Hans" dirty="0" smtClean="0"/>
              <a:t> </a:t>
            </a:r>
            <a:r>
              <a:rPr lang="en-US" altLang="zh-Hans" dirty="0"/>
              <a:t>all</a:t>
            </a:r>
            <a:r>
              <a:rPr lang="fi" altLang="zh-Hans" dirty="0"/>
              <a:t> </a:t>
            </a:r>
            <a:r>
              <a:rPr lang="en-US" altLang="zh-Hans" dirty="0" smtClean="0"/>
              <a:t>count</a:t>
            </a:r>
            <a:r>
              <a:rPr lang="en-US" altLang="ja" dirty="0" smtClean="0"/>
              <a:t>e</a:t>
            </a:r>
            <a:r>
              <a:rPr lang="en-US" altLang="ko" dirty="0" smtClean="0"/>
              <a:t>rparties and invoices</a:t>
            </a:r>
            <a:r>
              <a:rPr lang="hr" altLang="ko" dirty="0" smtClean="0"/>
              <a:t> </a:t>
            </a:r>
            <a:r>
              <a:rPr lang="en-US" altLang="ko" dirty="0"/>
              <a:t>from</a:t>
            </a:r>
            <a:r>
              <a:rPr lang="tr" altLang="ko" dirty="0"/>
              <a:t> </a:t>
            </a:r>
            <a:r>
              <a:rPr lang="en-US" altLang="ko" dirty="0"/>
              <a:t>the</a:t>
            </a:r>
            <a:r>
              <a:rPr lang="be" altLang="ko" dirty="0"/>
              <a:t> </a:t>
            </a:r>
            <a:r>
              <a:rPr lang="en-US" altLang="ko" dirty="0" err="1"/>
              <a:t>fintransact</a:t>
            </a:r>
            <a:r>
              <a:rPr lang="mk" altLang="ko" dirty="0"/>
              <a:t> </a:t>
            </a:r>
            <a:r>
              <a:rPr lang="en-US" altLang="ko" dirty="0" smtClean="0"/>
              <a:t>table.</a:t>
            </a:r>
          </a:p>
          <a:p>
            <a:pPr marL="457200" indent="-457200">
              <a:buFont typeface="+mj-lt"/>
              <a:buAutoNum type="alphaUcPeriod"/>
            </a:pPr>
            <a:r>
              <a:rPr lang="en-US" dirty="0"/>
              <a:t>Sele</a:t>
            </a:r>
            <a:r>
              <a:rPr lang="en-US" altLang="zh-Hans" dirty="0"/>
              <a:t>cts</a:t>
            </a:r>
            <a:r>
              <a:rPr lang="de" altLang="zh-Hans" dirty="0"/>
              <a:t> </a:t>
            </a:r>
            <a:r>
              <a:rPr lang="en-US" altLang="zh-Hans" dirty="0"/>
              <a:t>all</a:t>
            </a:r>
            <a:r>
              <a:rPr lang="fi" altLang="zh-Hans" dirty="0"/>
              <a:t> </a:t>
            </a:r>
            <a:r>
              <a:rPr lang="en-US" altLang="zh-Hans" dirty="0" smtClean="0"/>
              <a:t>invoices</a:t>
            </a:r>
            <a:r>
              <a:rPr lang="hr" altLang="ko" dirty="0" smtClean="0"/>
              <a:t> </a:t>
            </a:r>
            <a:r>
              <a:rPr lang="en-US" altLang="ko" dirty="0"/>
              <a:t>from</a:t>
            </a:r>
            <a:r>
              <a:rPr lang="tr" altLang="ko" dirty="0"/>
              <a:t> </a:t>
            </a:r>
            <a:r>
              <a:rPr lang="en-US" altLang="ko" dirty="0"/>
              <a:t>table</a:t>
            </a:r>
            <a:r>
              <a:rPr lang="et" altLang="ko" dirty="0"/>
              <a:t> </a:t>
            </a:r>
            <a:r>
              <a:rPr lang="en-US" altLang="ko" dirty="0" err="1"/>
              <a:t>fintransact</a:t>
            </a:r>
            <a:r>
              <a:rPr lang="ts" altLang="ko" dirty="0"/>
              <a:t> </a:t>
            </a:r>
            <a:r>
              <a:rPr lang="en-US" altLang="ko" dirty="0"/>
              <a:t>that</a:t>
            </a:r>
            <a:r>
              <a:rPr lang="af" altLang="ko" dirty="0"/>
              <a:t> </a:t>
            </a:r>
            <a:r>
              <a:rPr lang="en-US" altLang="ko" dirty="0"/>
              <a:t>have</a:t>
            </a:r>
            <a:r>
              <a:rPr lang="se" altLang="ko" dirty="0"/>
              <a:t> </a:t>
            </a:r>
            <a:r>
              <a:rPr lang="en-US" altLang="ko" dirty="0" smtClean="0"/>
              <a:t>more</a:t>
            </a:r>
            <a:r>
              <a:rPr lang="bn" altLang="ko" dirty="0" smtClean="0"/>
              <a:t> </a:t>
            </a:r>
            <a:r>
              <a:rPr lang="en-US" altLang="ko" dirty="0"/>
              <a:t>than</a:t>
            </a:r>
            <a:r>
              <a:rPr lang="te" altLang="ko" dirty="0"/>
              <a:t> </a:t>
            </a:r>
            <a:r>
              <a:rPr lang="en-US" altLang="ko" dirty="0" smtClean="0"/>
              <a:t>for 5 counterparty detail rows</a:t>
            </a:r>
            <a:r>
              <a:rPr lang="my" altLang="ko" dirty="0" smtClean="0"/>
              <a:t>.</a:t>
            </a:r>
            <a:endParaRPr lang="en-US" altLang="ko" dirty="0" smtClean="0"/>
          </a:p>
          <a:p>
            <a:pPr marL="457200" indent="-457200">
              <a:buFont typeface="+mj-lt"/>
              <a:buAutoNum type="alphaUcPeriod"/>
            </a:pPr>
            <a:r>
              <a:rPr lang="en-US" dirty="0" smtClean="0"/>
              <a:t>Displays</a:t>
            </a:r>
            <a:r>
              <a:rPr lang="de" altLang="zh-Hans" dirty="0" smtClean="0"/>
              <a:t> </a:t>
            </a:r>
            <a:r>
              <a:rPr lang="en-US" altLang="zh-Hans" dirty="0"/>
              <a:t>all counterparties having more than 5 invoices</a:t>
            </a:r>
            <a:r>
              <a:rPr lang="en-US" altLang="zh-Hans" dirty="0" smtClean="0"/>
              <a:t>.</a:t>
            </a: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sp>
        <p:nvSpPr>
          <p:cNvPr id="7" name="Rectangle 6"/>
          <p:cNvSpPr/>
          <p:nvPr/>
        </p:nvSpPr>
        <p:spPr>
          <a:xfrm>
            <a:off x="0" y="5801612"/>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59893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Materials</a:t>
            </a:r>
            <a:endParaRPr lang="en-US" dirty="0"/>
          </a:p>
        </p:txBody>
      </p:sp>
      <p:sp>
        <p:nvSpPr>
          <p:cNvPr id="3" name="Text Placeholder 2"/>
          <p:cNvSpPr>
            <a:spLocks noGrp="1"/>
          </p:cNvSpPr>
          <p:nvPr>
            <p:ph type="body" sz="quarter" idx="16"/>
          </p:nvPr>
        </p:nvSpPr>
        <p:spPr/>
        <p:txBody>
          <a:bodyPr/>
          <a:lstStyle/>
          <a:p>
            <a:endParaRPr lang="en-US"/>
          </a:p>
        </p:txBody>
      </p:sp>
      <p:sp>
        <p:nvSpPr>
          <p:cNvPr id="10" name="Content Placeholder 9"/>
          <p:cNvSpPr>
            <a:spLocks noGrp="1"/>
          </p:cNvSpPr>
          <p:nvPr>
            <p:ph sz="quarter" idx="17"/>
          </p:nvPr>
        </p:nvSpPr>
        <p:spPr/>
        <p:txBody>
          <a:bodyPr/>
          <a:lstStyle/>
          <a:p>
            <a:pPr lvl="0"/>
            <a:r>
              <a:rPr lang="en-US" sz="2000" u="sng" dirty="0">
                <a:hlinkClick r:id="rId3"/>
              </a:rPr>
              <a:t>http://beginner-sql-tutorial.com/sql-commands.htm</a:t>
            </a:r>
            <a:r>
              <a:rPr lang="en-US" sz="2000" dirty="0"/>
              <a:t> </a:t>
            </a:r>
          </a:p>
          <a:p>
            <a:pPr lvl="0"/>
            <a:r>
              <a:rPr lang="en-US" sz="2000" u="sng" dirty="0">
                <a:hlinkClick r:id="rId4"/>
              </a:rPr>
              <a:t>http://www.techonthenet.com/sql/index.php</a:t>
            </a:r>
            <a:r>
              <a:rPr lang="en-US" sz="2000" dirty="0"/>
              <a:t> </a:t>
            </a:r>
          </a:p>
          <a:p>
            <a:pPr lvl="0"/>
            <a:r>
              <a:rPr lang="en-US" sz="2000" u="sng" dirty="0">
                <a:hlinkClick r:id="rId5"/>
              </a:rPr>
              <a:t>http://databases.about.com/od/sql/u/learning_sql.htm</a:t>
            </a:r>
            <a:r>
              <a:rPr lang="en-US" sz="2000" dirty="0"/>
              <a:t> </a:t>
            </a:r>
          </a:p>
          <a:p>
            <a:pPr lvl="0"/>
            <a:r>
              <a:rPr lang="en-US" sz="2000" u="sng" dirty="0">
                <a:hlinkClick r:id="rId6"/>
              </a:rPr>
              <a:t>http://</a:t>
            </a:r>
            <a:r>
              <a:rPr lang="en-US" sz="2000" u="sng" dirty="0" smtClean="0">
                <a:hlinkClick r:id="rId6"/>
              </a:rPr>
              <a:t>msdn.microsoft.com/en-us/library/ff848766.aspx</a:t>
            </a:r>
            <a:endParaRPr lang="en-US" sz="2000" u="sng" dirty="0" smtClean="0"/>
          </a:p>
          <a:p>
            <a:pPr lvl="0"/>
            <a:r>
              <a:rPr lang="en-US" sz="2000" u="sng" dirty="0">
                <a:hlinkClick r:id="rId7"/>
              </a:rPr>
              <a:t>http://databases.about.com/od/administration/a/glossary.htm</a:t>
            </a:r>
            <a:r>
              <a:rPr lang="en-US" sz="2000" dirty="0"/>
              <a:t> </a:t>
            </a:r>
          </a:p>
          <a:p>
            <a:pPr marL="0" lvl="0" indent="0">
              <a:buNone/>
            </a:pPr>
            <a:endParaRPr lang="en-US" sz="2400" dirty="0" smtClean="0"/>
          </a:p>
          <a:p>
            <a:pPr marL="0" lvl="0" indent="0">
              <a:buNone/>
            </a:pPr>
            <a:r>
              <a:rPr lang="en-US" sz="2400" dirty="0" smtClean="0"/>
              <a:t>Search ‘SQL Tutorial’ – 29,000,000+ hits!</a:t>
            </a:r>
          </a:p>
        </p:txBody>
      </p:sp>
      <p:sp>
        <p:nvSpPr>
          <p:cNvPr id="14" name="Text Placeholder 13"/>
          <p:cNvSpPr>
            <a:spLocks noGrp="1"/>
          </p:cNvSpPr>
          <p:nvPr>
            <p:ph type="body" sz="quarter" idx="15"/>
          </p:nvPr>
        </p:nvSpPr>
        <p:spPr/>
        <p:txBody>
          <a:bodyPr/>
          <a:lstStyle/>
          <a:p>
            <a:r>
              <a:rPr lang="en-US" dirty="0" smtClean="0"/>
              <a:t>Online reference materials</a:t>
            </a:r>
            <a:endParaRPr lang="en-US" dirty="0"/>
          </a:p>
        </p:txBody>
      </p:sp>
    </p:spTree>
    <p:extLst>
      <p:ext uri="{BB962C8B-B14F-4D97-AF65-F5344CB8AC3E}">
        <p14:creationId xmlns:p14="http://schemas.microsoft.com/office/powerpoint/2010/main" val="57396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continue….</a:t>
            </a:r>
            <a:endParaRPr lang="en-US" dirty="0"/>
          </a:p>
        </p:txBody>
      </p:sp>
      <p:sp>
        <p:nvSpPr>
          <p:cNvPr id="3" name="Text Placeholder 2"/>
          <p:cNvSpPr>
            <a:spLocks noGrp="1"/>
          </p:cNvSpPr>
          <p:nvPr>
            <p:ph type="body" sz="quarter" idx="15"/>
          </p:nvPr>
        </p:nvSpPr>
        <p:spPr/>
        <p:txBody>
          <a:bodyPr/>
          <a:lstStyle/>
          <a:p>
            <a:r>
              <a:rPr lang="en-US" dirty="0" smtClean="0"/>
              <a:t>Pop quiz!</a:t>
            </a:r>
            <a:endParaRPr lang="en-US" dirty="0"/>
          </a:p>
        </p:txBody>
      </p:sp>
      <p:sp>
        <p:nvSpPr>
          <p:cNvPr id="4" name="Text Placeholder 3"/>
          <p:cNvSpPr>
            <a:spLocks noGrp="1"/>
          </p:cNvSpPr>
          <p:nvPr>
            <p:ph type="body" sz="quarter" idx="16"/>
          </p:nvPr>
        </p:nvSpPr>
        <p:spPr/>
        <p:txBody>
          <a:bodyPr/>
          <a:lstStyle/>
          <a:p>
            <a:endParaRPr lang="en-US"/>
          </a:p>
        </p:txBody>
      </p:sp>
      <p:pic>
        <p:nvPicPr>
          <p:cNvPr id="1026" name="Picture 2" descr="http://1.bp.blogspot.com/-Lt-boQd0e-Y/TqtlOy5CJ8I/AAAAAAAAB74/V8UtO3UYRyk/s320/854-11+google+quiz.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5294" y="1375110"/>
            <a:ext cx="5787781" cy="4702572"/>
          </a:xfrm>
          <a:prstGeom prst="rect">
            <a:avLst/>
          </a:prstGeom>
          <a:noFill/>
          <a:ln>
            <a:solidFill>
              <a:schemeClr val="accent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9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Text Placeholder 2"/>
          <p:cNvSpPr>
            <a:spLocks noGrp="1"/>
          </p:cNvSpPr>
          <p:nvPr>
            <p:ph type="body" sz="quarter" idx="15"/>
          </p:nvPr>
        </p:nvSpPr>
        <p:spPr/>
        <p:txBody>
          <a:bodyPr/>
          <a:lstStyle/>
          <a:p>
            <a:r>
              <a:rPr lang="en-US" dirty="0" smtClean="0"/>
              <a:t>SELECT statement</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smtClean="0"/>
              <a:t>Which one of these </a:t>
            </a:r>
            <a:r>
              <a:rPr lang="en-US" b="1" dirty="0" smtClean="0"/>
              <a:t>SELECT</a:t>
            </a:r>
            <a:r>
              <a:rPr lang="en-US" dirty="0" smtClean="0"/>
              <a:t> statements is properly written to pull all details from the </a:t>
            </a:r>
            <a:r>
              <a:rPr lang="en-US" b="1" dirty="0" smtClean="0"/>
              <a:t>trade</a:t>
            </a:r>
            <a:r>
              <a:rPr lang="en-US" dirty="0" smtClean="0"/>
              <a:t> table?</a:t>
            </a:r>
          </a:p>
          <a:p>
            <a:pPr marL="457200" indent="-457200">
              <a:buFont typeface="+mj-lt"/>
              <a:buAutoNum type="alphaUcPeriod"/>
            </a:pPr>
            <a:r>
              <a:rPr lang="en-US" dirty="0" smtClean="0"/>
              <a:t>SELECT ALL from trade</a:t>
            </a:r>
          </a:p>
          <a:p>
            <a:pPr marL="457200" indent="-457200">
              <a:buFont typeface="+mj-lt"/>
              <a:buAutoNum type="alphaUcPeriod"/>
            </a:pPr>
            <a:r>
              <a:rPr lang="en-US" dirty="0" smtClean="0"/>
              <a:t>SELECT *.* FROM trade TABLE</a:t>
            </a:r>
          </a:p>
          <a:p>
            <a:pPr marL="457200" indent="-457200">
              <a:buFont typeface="+mj-lt"/>
              <a:buAutoNum type="alphaUcPeriod"/>
            </a:pPr>
            <a:r>
              <a:rPr lang="en-US" dirty="0" smtClean="0"/>
              <a:t>SELECT </a:t>
            </a:r>
            <a:r>
              <a:rPr lang="en-US" dirty="0"/>
              <a:t>* from </a:t>
            </a:r>
            <a:r>
              <a:rPr lang="en-US" dirty="0" smtClean="0"/>
              <a:t>TABLE trade </a:t>
            </a:r>
          </a:p>
          <a:p>
            <a:pPr marL="457200" indent="-457200">
              <a:buFont typeface="+mj-lt"/>
              <a:buAutoNum type="alphaUcPeriod"/>
            </a:pPr>
            <a:r>
              <a:rPr lang="en-US" dirty="0" err="1" smtClean="0"/>
              <a:t>seLEct</a:t>
            </a:r>
            <a:r>
              <a:rPr lang="en-US" dirty="0" smtClean="0"/>
              <a:t> </a:t>
            </a:r>
            <a:r>
              <a:rPr lang="en-US" dirty="0" err="1" smtClean="0"/>
              <a:t>tradetype</a:t>
            </a:r>
            <a:r>
              <a:rPr lang="en-US" dirty="0" smtClean="0"/>
              <a:t>, *, </a:t>
            </a:r>
            <a:r>
              <a:rPr lang="en-US" dirty="0" err="1" smtClean="0"/>
              <a:t>getdate</a:t>
            </a:r>
            <a:r>
              <a:rPr lang="en-US" dirty="0" smtClean="0"/>
              <a:t>() FROM trade</a:t>
            </a:r>
          </a:p>
          <a:p>
            <a:pPr marL="457200" indent="-457200">
              <a:buFont typeface="+mj-lt"/>
              <a:buAutoNum type="alphaUcPeriod"/>
            </a:pPr>
            <a:r>
              <a:rPr lang="en-US" dirty="0" smtClean="0"/>
              <a:t>None of the above is correct</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925501"/>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34927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3" name="Text Placeholder 2"/>
          <p:cNvSpPr>
            <a:spLocks noGrp="1"/>
          </p:cNvSpPr>
          <p:nvPr>
            <p:ph type="body" sz="quarter" idx="15"/>
          </p:nvPr>
        </p:nvSpPr>
        <p:spPr/>
        <p:txBody>
          <a:bodyPr/>
          <a:lstStyle/>
          <a:p>
            <a:r>
              <a:rPr lang="en-US" dirty="0" smtClean="0"/>
              <a:t>SQL clauses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smtClean="0"/>
              <a:t>Which of these is not a valid clause in the SELECT statement?</a:t>
            </a:r>
          </a:p>
          <a:p>
            <a:pPr marL="457200" indent="-457200">
              <a:buFont typeface="+mj-lt"/>
              <a:buAutoNum type="alphaUcPeriod"/>
            </a:pPr>
            <a:r>
              <a:rPr lang="en-US" dirty="0" smtClean="0"/>
              <a:t>GROUP BY</a:t>
            </a:r>
          </a:p>
          <a:p>
            <a:pPr marL="457200" indent="-457200">
              <a:buFont typeface="+mj-lt"/>
              <a:buAutoNum type="alphaUcPeriod"/>
            </a:pPr>
            <a:r>
              <a:rPr lang="en-US" dirty="0" smtClean="0"/>
              <a:t>HAVING</a:t>
            </a:r>
          </a:p>
          <a:p>
            <a:pPr marL="457200" indent="-457200">
              <a:buFont typeface="+mj-lt"/>
              <a:buAutoNum type="alphaUcPeriod"/>
            </a:pPr>
            <a:r>
              <a:rPr lang="en-US" dirty="0" err="1"/>
              <a:t>g</a:t>
            </a:r>
            <a:r>
              <a:rPr lang="en-US" dirty="0" err="1" smtClean="0"/>
              <a:t>etdate</a:t>
            </a:r>
            <a:r>
              <a:rPr lang="en-US" dirty="0" smtClean="0"/>
              <a:t>()</a:t>
            </a:r>
          </a:p>
          <a:p>
            <a:pPr marL="457200" indent="-457200">
              <a:buFont typeface="+mj-lt"/>
              <a:buAutoNum type="alphaUcPeriod"/>
            </a:pPr>
            <a:r>
              <a:rPr lang="en-US" dirty="0" smtClean="0"/>
              <a:t>ORDER BY</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193982"/>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0810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a:t>
            </a:r>
            <a:endParaRPr lang="en-US" dirty="0"/>
          </a:p>
        </p:txBody>
      </p:sp>
      <p:sp>
        <p:nvSpPr>
          <p:cNvPr id="3" name="Text Placeholder 2"/>
          <p:cNvSpPr>
            <a:spLocks noGrp="1"/>
          </p:cNvSpPr>
          <p:nvPr>
            <p:ph type="body" sz="quarter" idx="15"/>
          </p:nvPr>
        </p:nvSpPr>
        <p:spPr/>
        <p:txBody>
          <a:bodyPr/>
          <a:lstStyle/>
          <a:p>
            <a:r>
              <a:rPr lang="en-US" dirty="0" smtClean="0"/>
              <a:t>Using a column alias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marL="0" indent="0">
              <a:buNone/>
            </a:pPr>
            <a:r>
              <a:rPr lang="en-US" dirty="0" smtClean="0"/>
              <a:t>Which one of these statements properly selects the trade and trade date columns from the trade table and changes the column name for </a:t>
            </a:r>
            <a:r>
              <a:rPr lang="en-US" dirty="0" err="1" smtClean="0"/>
              <a:t>tradedate</a:t>
            </a:r>
            <a:r>
              <a:rPr lang="en-US" dirty="0" smtClean="0"/>
              <a:t> to be “date of trade”?</a:t>
            </a:r>
          </a:p>
          <a:p>
            <a:pPr marL="457200" indent="-457200">
              <a:buFont typeface="+mj-lt"/>
              <a:buAutoNum type="alphaUcPeriod"/>
            </a:pPr>
            <a:r>
              <a:rPr lang="en-US" dirty="0" smtClean="0"/>
              <a:t>SELECT trade, </a:t>
            </a:r>
            <a:r>
              <a:rPr lang="en-US" dirty="0" err="1" smtClean="0"/>
              <a:t>tradedate</a:t>
            </a:r>
            <a:r>
              <a:rPr lang="en-US" dirty="0" smtClean="0"/>
              <a:t> date of trade FROM trade</a:t>
            </a:r>
          </a:p>
          <a:p>
            <a:pPr marL="457200" indent="-457200">
              <a:buFont typeface="+mj-lt"/>
              <a:buAutoNum type="alphaUcPeriod"/>
            </a:pPr>
            <a:r>
              <a:rPr lang="en-US" dirty="0" smtClean="0"/>
              <a:t>SELECT trade, </a:t>
            </a:r>
            <a:r>
              <a:rPr lang="en-US" dirty="0" err="1" smtClean="0"/>
              <a:t>tradedate</a:t>
            </a:r>
            <a:r>
              <a:rPr lang="en-US" dirty="0" smtClean="0"/>
              <a:t> ‘date of trade’ from TRADE</a:t>
            </a:r>
          </a:p>
          <a:p>
            <a:pPr marL="457200" indent="-457200">
              <a:buFont typeface="+mj-lt"/>
              <a:buAutoNum type="alphaUcPeriod"/>
            </a:pPr>
            <a:r>
              <a:rPr lang="en-US" dirty="0" smtClean="0"/>
              <a:t>SELECT trade, ‘date of trade’ </a:t>
            </a:r>
            <a:r>
              <a:rPr lang="en-US" dirty="0" err="1" smtClean="0"/>
              <a:t>tradedate</a:t>
            </a:r>
            <a:r>
              <a:rPr lang="en-US" dirty="0"/>
              <a:t> </a:t>
            </a:r>
            <a:r>
              <a:rPr lang="en-US" dirty="0" smtClean="0"/>
              <a:t>from TRADE</a:t>
            </a:r>
          </a:p>
          <a:p>
            <a:pPr marL="457200" indent="-457200">
              <a:buFont typeface="+mj-lt"/>
              <a:buAutoNum type="alphaUcPeriod"/>
            </a:pPr>
            <a:r>
              <a:rPr lang="en-US" dirty="0" smtClean="0"/>
              <a:t>SELECT trade, </a:t>
            </a:r>
            <a:r>
              <a:rPr lang="en-US" dirty="0" err="1" smtClean="0"/>
              <a:t>getdate</a:t>
            </a:r>
            <a:r>
              <a:rPr lang="en-US" dirty="0" smtClean="0"/>
              <a:t>(</a:t>
            </a:r>
            <a:r>
              <a:rPr lang="en-US" dirty="0" err="1" smtClean="0"/>
              <a:t>tradedate</a:t>
            </a:r>
            <a:r>
              <a:rPr lang="en-US" dirty="0" smtClean="0"/>
              <a:t>()) “date of trade” FROM trade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184096"/>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70988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4</a:t>
            </a:r>
            <a:endParaRPr lang="en-US" dirty="0"/>
          </a:p>
        </p:txBody>
      </p:sp>
      <p:sp>
        <p:nvSpPr>
          <p:cNvPr id="3" name="Text Placeholder 2"/>
          <p:cNvSpPr>
            <a:spLocks noGrp="1"/>
          </p:cNvSpPr>
          <p:nvPr>
            <p:ph type="body" sz="quarter" idx="15"/>
          </p:nvPr>
        </p:nvSpPr>
        <p:spPr/>
        <p:txBody>
          <a:bodyPr/>
          <a:lstStyle/>
          <a:p>
            <a:r>
              <a:rPr lang="en-US" dirty="0" smtClean="0"/>
              <a:t>SELECT trade, </a:t>
            </a:r>
            <a:r>
              <a:rPr lang="en-US" dirty="0" err="1" smtClean="0"/>
              <a:t>tradetype</a:t>
            </a:r>
            <a:r>
              <a:rPr lang="en-US" dirty="0" smtClean="0"/>
              <a:t>, </a:t>
            </a:r>
            <a:r>
              <a:rPr lang="en-US" dirty="0" err="1" smtClean="0"/>
              <a:t>tradeclass</a:t>
            </a:r>
            <a:r>
              <a:rPr lang="en-US" dirty="0" smtClean="0"/>
              <a:t> FROM trade</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marL="0" indent="0">
              <a:buNone/>
            </a:pPr>
            <a:r>
              <a:rPr lang="en-US" dirty="0" smtClean="0"/>
              <a:t>Which command will sort the results of this select statement on columns </a:t>
            </a:r>
            <a:r>
              <a:rPr lang="en-US" b="1" dirty="0" err="1" smtClean="0"/>
              <a:t>tradetype</a:t>
            </a:r>
            <a:r>
              <a:rPr lang="en-US" dirty="0" smtClean="0"/>
              <a:t> ascending then </a:t>
            </a:r>
            <a:r>
              <a:rPr lang="en-US" b="1" dirty="0" err="1" smtClean="0"/>
              <a:t>tradeclass</a:t>
            </a:r>
            <a:r>
              <a:rPr lang="en-US" dirty="0" smtClean="0"/>
              <a:t> descending?</a:t>
            </a:r>
          </a:p>
          <a:p>
            <a:pPr marL="457200" indent="-457200">
              <a:buFont typeface="+mj-lt"/>
              <a:buAutoNum type="alphaUcPeriod"/>
            </a:pPr>
            <a:r>
              <a:rPr lang="en-US" dirty="0" smtClean="0"/>
              <a:t>SORT BY    2</a:t>
            </a:r>
            <a:r>
              <a:rPr lang="en-US" dirty="0"/>
              <a:t>, </a:t>
            </a:r>
            <a:r>
              <a:rPr lang="en-US" dirty="0" err="1"/>
              <a:t>tradeclass</a:t>
            </a:r>
            <a:r>
              <a:rPr lang="en-US" dirty="0"/>
              <a:t> </a:t>
            </a:r>
            <a:r>
              <a:rPr lang="en-US" dirty="0" smtClean="0"/>
              <a:t>DESC</a:t>
            </a:r>
          </a:p>
          <a:p>
            <a:pPr marL="457200" indent="-457200">
              <a:buFont typeface="+mj-lt"/>
              <a:buAutoNum type="alphaUcPeriod"/>
            </a:pPr>
            <a:r>
              <a:rPr lang="en-US" dirty="0"/>
              <a:t>ORDER BY  2, </a:t>
            </a:r>
            <a:r>
              <a:rPr lang="en-US" dirty="0" err="1"/>
              <a:t>tradeclass</a:t>
            </a:r>
            <a:r>
              <a:rPr lang="en-US" dirty="0"/>
              <a:t> </a:t>
            </a:r>
            <a:endParaRPr lang="en-US" dirty="0" smtClean="0"/>
          </a:p>
          <a:p>
            <a:pPr marL="457200" indent="-457200">
              <a:buFont typeface="+mj-lt"/>
              <a:buAutoNum type="alphaUcPeriod"/>
            </a:pPr>
            <a:r>
              <a:rPr lang="en-US" dirty="0" smtClean="0"/>
              <a:t>SORT BY    </a:t>
            </a:r>
            <a:r>
              <a:rPr lang="en-US" dirty="0" err="1" smtClean="0"/>
              <a:t>tradetype</a:t>
            </a:r>
            <a:r>
              <a:rPr lang="en-US" dirty="0" smtClean="0"/>
              <a:t> </a:t>
            </a:r>
            <a:r>
              <a:rPr lang="en-US" dirty="0"/>
              <a:t>ASC, 2 DESC </a:t>
            </a:r>
            <a:endParaRPr lang="en-US" dirty="0" smtClean="0"/>
          </a:p>
          <a:p>
            <a:pPr marL="457200" indent="-457200">
              <a:buFont typeface="+mj-lt"/>
              <a:buAutoNum type="alphaUcPeriod"/>
            </a:pPr>
            <a:r>
              <a:rPr lang="en-US" dirty="0" smtClean="0"/>
              <a:t>ORDER BY  2, 3 DESC</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7" name="Rectangle 6"/>
          <p:cNvSpPr/>
          <p:nvPr/>
        </p:nvSpPr>
        <p:spPr>
          <a:xfrm>
            <a:off x="0" y="4016434"/>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85880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5</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marL="0" indent="0">
              <a:buNone/>
            </a:pPr>
            <a:r>
              <a:rPr lang="en-US" dirty="0" smtClean="0"/>
              <a:t>Which clause only returns the unique rows from the results set?</a:t>
            </a:r>
          </a:p>
          <a:p>
            <a:pPr marL="457200" indent="-457200">
              <a:buFont typeface="+mj-lt"/>
              <a:buAutoNum type="alphaUcPeriod"/>
            </a:pPr>
            <a:r>
              <a:rPr lang="en-US" dirty="0" smtClean="0"/>
              <a:t>UNIQUE</a:t>
            </a:r>
          </a:p>
          <a:p>
            <a:pPr marL="457200" indent="-457200">
              <a:buFont typeface="+mj-lt"/>
              <a:buAutoNum type="alphaUcPeriod"/>
            </a:pPr>
            <a:r>
              <a:rPr lang="en-US" dirty="0" smtClean="0"/>
              <a:t>DISTINCT</a:t>
            </a:r>
          </a:p>
          <a:p>
            <a:pPr marL="457200" indent="-457200">
              <a:buFont typeface="+mj-lt"/>
              <a:buAutoNum type="alphaUcPeriod"/>
            </a:pPr>
            <a:r>
              <a:rPr lang="en-US" dirty="0" smtClean="0"/>
              <a:t>ONLY</a:t>
            </a:r>
          </a:p>
          <a:p>
            <a:pPr marL="457200" indent="-457200">
              <a:buFont typeface="+mj-lt"/>
              <a:buAutoNum type="alphaUcPeriod"/>
            </a:pPr>
            <a:r>
              <a:rPr lang="en-US" dirty="0" smtClean="0"/>
              <a:t>UNIQUE()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7" name="Rectangle 6"/>
          <p:cNvSpPr/>
          <p:nvPr/>
        </p:nvSpPr>
        <p:spPr>
          <a:xfrm>
            <a:off x="0" y="2600592"/>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8109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Which SQL keyword is used to specify conditional search</a:t>
            </a:r>
            <a:r>
              <a:rPr lang="en-US" dirty="0" smtClean="0"/>
              <a:t>?</a:t>
            </a:r>
          </a:p>
          <a:p>
            <a:pPr marL="457200" indent="-457200">
              <a:buFont typeface="+mj-lt"/>
              <a:buAutoNum type="alphaUcPeriod"/>
            </a:pPr>
            <a:r>
              <a:rPr lang="en-US" dirty="0" smtClean="0"/>
              <a:t>SELECT</a:t>
            </a:r>
          </a:p>
          <a:p>
            <a:pPr marL="457200" indent="-457200">
              <a:buFont typeface="+mj-lt"/>
              <a:buAutoNum type="alphaUcPeriod"/>
            </a:pPr>
            <a:r>
              <a:rPr lang="en-US" dirty="0" smtClean="0"/>
              <a:t>SEARCH</a:t>
            </a:r>
          </a:p>
          <a:p>
            <a:pPr marL="457200" indent="-457200">
              <a:buFont typeface="+mj-lt"/>
              <a:buAutoNum type="alphaUcPeriod"/>
            </a:pPr>
            <a:r>
              <a:rPr lang="en-US" dirty="0" smtClean="0"/>
              <a:t>SIMON SAYS…</a:t>
            </a:r>
          </a:p>
          <a:p>
            <a:pPr marL="457200" indent="-457200">
              <a:buFont typeface="+mj-lt"/>
              <a:buAutoNum type="alphaUcPeriod"/>
            </a:pPr>
            <a:r>
              <a:rPr lang="en-US" dirty="0" smtClean="0"/>
              <a:t>WHERE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5320" y="2221230"/>
            <a:ext cx="3810000"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0" y="3668375"/>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922096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Joining Tables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7611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Joins</a:t>
            </a:r>
            <a:endParaRPr lang="en-US" dirty="0"/>
          </a:p>
        </p:txBody>
      </p:sp>
      <p:sp>
        <p:nvSpPr>
          <p:cNvPr id="3" name="Text Placeholder 2"/>
          <p:cNvSpPr>
            <a:spLocks noGrp="1"/>
          </p:cNvSpPr>
          <p:nvPr>
            <p:ph type="body" sz="quarter" idx="15"/>
          </p:nvPr>
        </p:nvSpPr>
        <p:spPr/>
        <p:txBody>
          <a:bodyPr/>
          <a:lstStyle/>
          <a:p>
            <a:r>
              <a:rPr lang="en-US" dirty="0" smtClean="0"/>
              <a:t>Linking rows from 2 or more tables</a:t>
            </a:r>
            <a:endParaRPr lang="en-US"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pPr marL="0" indent="0">
              <a:buNone/>
            </a:pPr>
            <a:r>
              <a:rPr lang="en-US" dirty="0" smtClean="0"/>
              <a:t>Why do you think that is important?</a:t>
            </a:r>
          </a:p>
          <a:p>
            <a:pPr marL="0" indent="0">
              <a:buNone/>
            </a:pPr>
            <a:r>
              <a:rPr lang="en-US" dirty="0" smtClean="0"/>
              <a:t>What is database “normalization”?</a:t>
            </a:r>
          </a:p>
          <a:p>
            <a:pPr marL="342900" lvl="1" indent="0">
              <a:buNone/>
            </a:pPr>
            <a:r>
              <a:rPr lang="en-US" i="1" dirty="0" smtClean="0">
                <a:solidFill>
                  <a:schemeClr val="accent1"/>
                </a:solidFill>
              </a:rPr>
              <a:t>The process of organizing the fields and tables of a relational database to minimize redundancy.</a:t>
            </a:r>
            <a:endParaRPr lang="en-US" i="1" dirty="0">
              <a:solidFill>
                <a:schemeClr val="accent1"/>
              </a:solidFill>
            </a:endParaRPr>
          </a:p>
          <a:p>
            <a:pPr marL="0" indent="0">
              <a:buNone/>
            </a:pPr>
            <a:r>
              <a:rPr lang="en-US" dirty="0" smtClean="0"/>
              <a:t>Types of “joins”</a:t>
            </a:r>
          </a:p>
          <a:p>
            <a:pPr lvl="1"/>
            <a:r>
              <a:rPr lang="en-US" dirty="0" smtClean="0">
                <a:solidFill>
                  <a:schemeClr val="accent1"/>
                </a:solidFill>
              </a:rPr>
              <a:t>INNER</a:t>
            </a:r>
          </a:p>
          <a:p>
            <a:pPr lvl="1"/>
            <a:r>
              <a:rPr lang="en-US" dirty="0" smtClean="0">
                <a:solidFill>
                  <a:schemeClr val="accent1"/>
                </a:solidFill>
              </a:rPr>
              <a:t>OUTER</a:t>
            </a:r>
            <a:endParaRPr lang="en-US" dirty="0">
              <a:solidFill>
                <a:schemeClr val="accent1"/>
              </a:solidFill>
            </a:endParaRPr>
          </a:p>
          <a:p>
            <a:pPr marL="342900" lvl="1" indent="0">
              <a:buNone/>
            </a:pPr>
            <a:endParaRPr lang="en-US" i="1" dirty="0">
              <a:solidFill>
                <a:schemeClr val="accent1"/>
              </a:solidFill>
            </a:endParaRPr>
          </a:p>
        </p:txBody>
      </p:sp>
    </p:spTree>
    <p:extLst>
      <p:ext uri="{BB962C8B-B14F-4D97-AF65-F5344CB8AC3E}">
        <p14:creationId xmlns:p14="http://schemas.microsoft.com/office/powerpoint/2010/main" val="2322560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2" cstate="print"/>
          <a:srcRect/>
          <a:stretch>
            <a:fillRect/>
          </a:stretch>
        </p:blipFill>
        <p:spPr bwMode="auto">
          <a:xfrm>
            <a:off x="5298831" y="2643456"/>
            <a:ext cx="3292768" cy="2925006"/>
          </a:xfrm>
          <a:prstGeom prst="rect">
            <a:avLst/>
          </a:prstGeom>
          <a:solidFill>
            <a:schemeClr val="bg2">
              <a:lumMod val="60000"/>
              <a:lumOff val="40000"/>
            </a:schemeClr>
          </a:solidFill>
          <a:ln w="9525">
            <a:noFill/>
            <a:miter lim="800000"/>
            <a:headEnd/>
            <a:tailEnd/>
          </a:ln>
        </p:spPr>
      </p:pic>
      <p:sp>
        <p:nvSpPr>
          <p:cNvPr id="2" name="Title 1"/>
          <p:cNvSpPr>
            <a:spLocks noGrp="1"/>
          </p:cNvSpPr>
          <p:nvPr>
            <p:ph type="title"/>
          </p:nvPr>
        </p:nvSpPr>
        <p:spPr/>
        <p:txBody>
          <a:bodyPr/>
          <a:lstStyle/>
          <a:p>
            <a:r>
              <a:rPr lang="en-US" dirty="0" smtClean="0"/>
              <a:t>Inner Join</a:t>
            </a:r>
            <a:endParaRPr lang="en-US" dirty="0"/>
          </a:p>
        </p:txBody>
      </p:sp>
      <p:sp>
        <p:nvSpPr>
          <p:cNvPr id="3" name="Text Placeholder 2"/>
          <p:cNvSpPr>
            <a:spLocks noGrp="1"/>
          </p:cNvSpPr>
          <p:nvPr>
            <p:ph type="body" sz="quarter" idx="15"/>
          </p:nvPr>
        </p:nvSpPr>
        <p:spPr/>
        <p:txBody>
          <a:bodyPr/>
          <a:lstStyle/>
          <a:p>
            <a:r>
              <a:rPr lang="en-US" dirty="0" smtClean="0"/>
              <a:t>Rows must match in BOTH tables</a:t>
            </a:r>
            <a:endParaRPr lang="en-US"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pPr marL="0" indent="0">
              <a:buNone/>
            </a:pPr>
            <a:endParaRPr lang="en-US" sz="1800" b="1" dirty="0" smtClean="0">
              <a:solidFill>
                <a:srgbClr val="92D050"/>
              </a:solidFill>
            </a:endParaRPr>
          </a:p>
          <a:p>
            <a:pPr marL="0" indent="0">
              <a:buNone/>
            </a:pPr>
            <a:r>
              <a:rPr lang="en-US" sz="1800" b="1" dirty="0" smtClean="0">
                <a:solidFill>
                  <a:srgbClr val="92D050"/>
                </a:solidFill>
              </a:rPr>
              <a:t>--format 1- ANSI-89 </a:t>
            </a:r>
          </a:p>
          <a:p>
            <a:pPr marL="0" indent="0">
              <a:buNone/>
            </a:pPr>
            <a:r>
              <a:rPr lang="en-US" sz="1800" dirty="0" smtClean="0">
                <a:solidFill>
                  <a:schemeClr val="accent1"/>
                </a:solidFill>
              </a:rPr>
              <a:t>SELECT * </a:t>
            </a:r>
          </a:p>
          <a:p>
            <a:pPr marL="0" indent="0">
              <a:spcBef>
                <a:spcPts val="600"/>
              </a:spcBef>
              <a:buNone/>
            </a:pPr>
            <a:r>
              <a:rPr lang="en-US" sz="1800" dirty="0" smtClean="0">
                <a:solidFill>
                  <a:schemeClr val="accent1"/>
                </a:solidFill>
              </a:rPr>
              <a:t>FROM trade, position</a:t>
            </a:r>
          </a:p>
          <a:p>
            <a:pPr marL="0" indent="0">
              <a:spcBef>
                <a:spcPts val="600"/>
              </a:spcBef>
              <a:buNone/>
            </a:pPr>
            <a:r>
              <a:rPr lang="en-US" sz="1800" dirty="0" smtClean="0">
                <a:solidFill>
                  <a:schemeClr val="accent1"/>
                </a:solidFill>
              </a:rPr>
              <a:t>WHERE </a:t>
            </a:r>
            <a:r>
              <a:rPr lang="en-US" sz="1800" dirty="0" err="1" smtClean="0">
                <a:solidFill>
                  <a:schemeClr val="accent1"/>
                </a:solidFill>
              </a:rPr>
              <a:t>trade.trade</a:t>
            </a:r>
            <a:r>
              <a:rPr lang="en-US" sz="1800" dirty="0" smtClean="0">
                <a:solidFill>
                  <a:schemeClr val="accent1"/>
                </a:solidFill>
              </a:rPr>
              <a:t> = </a:t>
            </a:r>
            <a:r>
              <a:rPr lang="en-US" sz="1800" dirty="0" err="1" smtClean="0">
                <a:solidFill>
                  <a:schemeClr val="accent1"/>
                </a:solidFill>
              </a:rPr>
              <a:t>position.trade</a:t>
            </a:r>
            <a:endParaRPr lang="en-US" sz="1800" dirty="0">
              <a:solidFill>
                <a:schemeClr val="accent1"/>
              </a:solidFill>
            </a:endParaRPr>
          </a:p>
          <a:p>
            <a:pPr marL="0" indent="0">
              <a:spcBef>
                <a:spcPts val="600"/>
              </a:spcBef>
              <a:buNone/>
            </a:pPr>
            <a:r>
              <a:rPr lang="en-US" sz="1800" dirty="0"/>
              <a:t> </a:t>
            </a:r>
            <a:endParaRPr lang="en-US" sz="1800" dirty="0" smtClean="0"/>
          </a:p>
          <a:p>
            <a:pPr marL="0" indent="0">
              <a:spcBef>
                <a:spcPts val="600"/>
              </a:spcBef>
              <a:buNone/>
            </a:pPr>
            <a:endParaRPr lang="en-US" sz="1800" dirty="0"/>
          </a:p>
          <a:p>
            <a:pPr marL="0" indent="0">
              <a:spcBef>
                <a:spcPts val="600"/>
              </a:spcBef>
              <a:buNone/>
            </a:pPr>
            <a:r>
              <a:rPr lang="en-US" sz="1800" b="1" dirty="0" smtClean="0">
                <a:solidFill>
                  <a:srgbClr val="92D050"/>
                </a:solidFill>
              </a:rPr>
              <a:t>--format 2</a:t>
            </a:r>
            <a:r>
              <a:rPr lang="en-US" sz="1800" b="1" dirty="0">
                <a:solidFill>
                  <a:srgbClr val="92D050"/>
                </a:solidFill>
              </a:rPr>
              <a:t> </a:t>
            </a:r>
            <a:r>
              <a:rPr lang="en-US" sz="1800" b="1" dirty="0" smtClean="0">
                <a:solidFill>
                  <a:srgbClr val="92D050"/>
                </a:solidFill>
              </a:rPr>
              <a:t>- ANSI-92</a:t>
            </a:r>
            <a:endParaRPr lang="en-US" sz="1800" b="1" dirty="0">
              <a:solidFill>
                <a:srgbClr val="92D050"/>
              </a:solidFill>
            </a:endParaRPr>
          </a:p>
          <a:p>
            <a:pPr marL="0" indent="0">
              <a:spcBef>
                <a:spcPts val="600"/>
              </a:spcBef>
              <a:buNone/>
            </a:pPr>
            <a:r>
              <a:rPr lang="en-US" sz="1800" dirty="0">
                <a:solidFill>
                  <a:schemeClr val="accent1"/>
                </a:solidFill>
              </a:rPr>
              <a:t>SELECT </a:t>
            </a:r>
            <a:r>
              <a:rPr lang="en-US" sz="1800" dirty="0" smtClean="0">
                <a:solidFill>
                  <a:schemeClr val="accent1"/>
                </a:solidFill>
              </a:rPr>
              <a:t>*</a:t>
            </a:r>
            <a:endParaRPr lang="en-US" sz="1800" dirty="0">
              <a:solidFill>
                <a:schemeClr val="accent1"/>
              </a:solidFill>
            </a:endParaRPr>
          </a:p>
          <a:p>
            <a:pPr marL="0" indent="0">
              <a:spcBef>
                <a:spcPts val="600"/>
              </a:spcBef>
              <a:buNone/>
            </a:pPr>
            <a:r>
              <a:rPr lang="en-US" sz="1800" dirty="0">
                <a:solidFill>
                  <a:schemeClr val="accent1"/>
                </a:solidFill>
              </a:rPr>
              <a:t>FROM </a:t>
            </a:r>
            <a:r>
              <a:rPr lang="en-US" sz="1800" dirty="0" smtClean="0">
                <a:solidFill>
                  <a:schemeClr val="accent1"/>
                </a:solidFill>
              </a:rPr>
              <a:t>trade</a:t>
            </a:r>
            <a:endParaRPr lang="en-US" sz="1800" dirty="0">
              <a:solidFill>
                <a:schemeClr val="accent1"/>
              </a:solidFill>
            </a:endParaRPr>
          </a:p>
          <a:p>
            <a:pPr marL="0" indent="0">
              <a:spcBef>
                <a:spcPts val="600"/>
              </a:spcBef>
              <a:buNone/>
            </a:pPr>
            <a:r>
              <a:rPr lang="en-US" sz="1800" b="1" dirty="0">
                <a:solidFill>
                  <a:schemeClr val="accent1"/>
                </a:solidFill>
              </a:rPr>
              <a:t>INNER JOIN </a:t>
            </a:r>
            <a:r>
              <a:rPr lang="en-US" sz="1800" dirty="0" smtClean="0">
                <a:solidFill>
                  <a:schemeClr val="accent1"/>
                </a:solidFill>
              </a:rPr>
              <a:t>position  </a:t>
            </a:r>
            <a:r>
              <a:rPr lang="en-US" sz="1800" b="1" dirty="0" smtClean="0">
                <a:solidFill>
                  <a:schemeClr val="accent1"/>
                </a:solidFill>
              </a:rPr>
              <a:t>ON </a:t>
            </a:r>
            <a:r>
              <a:rPr lang="en-US" sz="1800" dirty="0" err="1" smtClean="0">
                <a:solidFill>
                  <a:schemeClr val="accent1"/>
                </a:solidFill>
              </a:rPr>
              <a:t>trade.trade</a:t>
            </a:r>
            <a:r>
              <a:rPr lang="en-US" sz="1800" dirty="0" smtClean="0">
                <a:solidFill>
                  <a:schemeClr val="accent1"/>
                </a:solidFill>
              </a:rPr>
              <a:t> = </a:t>
            </a:r>
            <a:r>
              <a:rPr lang="en-US" sz="1800" dirty="0" err="1" smtClean="0">
                <a:solidFill>
                  <a:schemeClr val="accent1"/>
                </a:solidFill>
              </a:rPr>
              <a:t>position.trade</a:t>
            </a:r>
            <a:endParaRPr lang="en-US" dirty="0"/>
          </a:p>
        </p:txBody>
      </p:sp>
    </p:spTree>
    <p:extLst>
      <p:ext uri="{BB962C8B-B14F-4D97-AF65-F5344CB8AC3E}">
        <p14:creationId xmlns:p14="http://schemas.microsoft.com/office/powerpoint/2010/main" val="35935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one – ANSI-89 or ANSI-92?</a:t>
            </a:r>
            <a:endParaRPr lang="en-US" dirty="0"/>
          </a:p>
        </p:txBody>
      </p:sp>
      <p:sp>
        <p:nvSpPr>
          <p:cNvPr id="3" name="Text Placeholder 2"/>
          <p:cNvSpPr>
            <a:spLocks noGrp="1"/>
          </p:cNvSpPr>
          <p:nvPr>
            <p:ph type="body" sz="quarter" idx="15"/>
          </p:nvPr>
        </p:nvSpPr>
        <p:spPr/>
        <p:txBody>
          <a:bodyPr/>
          <a:lstStyle/>
          <a:p>
            <a:r>
              <a:rPr lang="en-US" dirty="0" smtClean="0"/>
              <a:t>Your choice</a:t>
            </a:r>
            <a:endParaRPr lang="en-US"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a:xfrm>
            <a:off x="457200" y="1828800"/>
            <a:ext cx="3962401" cy="1711569"/>
          </a:xfrm>
        </p:spPr>
        <p:txBody>
          <a:bodyPr/>
          <a:lstStyle/>
          <a:p>
            <a:pPr marL="0" indent="0">
              <a:spcBef>
                <a:spcPts val="600"/>
              </a:spcBef>
              <a:buNone/>
            </a:pPr>
            <a:r>
              <a:rPr lang="en-US" sz="1800" b="1" dirty="0" smtClean="0">
                <a:solidFill>
                  <a:srgbClr val="92D050"/>
                </a:solidFill>
              </a:rPr>
              <a:t>--format 1- ANSI-89 </a:t>
            </a:r>
          </a:p>
          <a:p>
            <a:pPr marL="0" indent="0">
              <a:spcBef>
                <a:spcPts val="600"/>
              </a:spcBef>
              <a:buNone/>
            </a:pPr>
            <a:r>
              <a:rPr lang="en-US" sz="1800" dirty="0" smtClean="0">
                <a:solidFill>
                  <a:schemeClr val="accent1"/>
                </a:solidFill>
              </a:rPr>
              <a:t>SELECT *  </a:t>
            </a:r>
          </a:p>
          <a:p>
            <a:pPr marL="0" indent="0">
              <a:spcBef>
                <a:spcPts val="600"/>
              </a:spcBef>
              <a:buNone/>
            </a:pPr>
            <a:r>
              <a:rPr lang="en-US" sz="1800" dirty="0" smtClean="0">
                <a:solidFill>
                  <a:schemeClr val="accent1"/>
                </a:solidFill>
              </a:rPr>
              <a:t>FROM trade, position</a:t>
            </a:r>
          </a:p>
          <a:p>
            <a:pPr marL="0" indent="0">
              <a:spcBef>
                <a:spcPts val="600"/>
              </a:spcBef>
              <a:buNone/>
            </a:pPr>
            <a:r>
              <a:rPr lang="en-US" sz="1800" dirty="0" smtClean="0">
                <a:solidFill>
                  <a:schemeClr val="accent1"/>
                </a:solidFill>
              </a:rPr>
              <a:t>WHERE </a:t>
            </a:r>
            <a:r>
              <a:rPr lang="en-US" sz="1800" dirty="0" err="1" smtClean="0">
                <a:solidFill>
                  <a:schemeClr val="accent1"/>
                </a:solidFill>
              </a:rPr>
              <a:t>trade.trade</a:t>
            </a:r>
            <a:r>
              <a:rPr lang="en-US" sz="1800" dirty="0" smtClean="0">
                <a:solidFill>
                  <a:schemeClr val="accent1"/>
                </a:solidFill>
              </a:rPr>
              <a:t> = </a:t>
            </a:r>
            <a:r>
              <a:rPr lang="en-US" sz="1800" dirty="0" err="1" smtClean="0">
                <a:solidFill>
                  <a:schemeClr val="accent1"/>
                </a:solidFill>
              </a:rPr>
              <a:t>position.trade</a:t>
            </a:r>
            <a:endParaRPr lang="en-US" sz="1800" dirty="0">
              <a:solidFill>
                <a:schemeClr val="accent1"/>
              </a:solidFill>
            </a:endParaRPr>
          </a:p>
          <a:p>
            <a:pPr marL="0" indent="0">
              <a:spcBef>
                <a:spcPts val="600"/>
              </a:spcBef>
              <a:buNone/>
            </a:pPr>
            <a:r>
              <a:rPr lang="en-US" sz="1800" dirty="0"/>
              <a:t> </a:t>
            </a:r>
            <a:endParaRPr lang="en-US" sz="1800" dirty="0" smtClean="0"/>
          </a:p>
          <a:p>
            <a:pPr marL="0" indent="0">
              <a:spcBef>
                <a:spcPts val="600"/>
              </a:spcBef>
              <a:buNone/>
            </a:pPr>
            <a:endParaRPr lang="en-US" sz="1800" dirty="0" smtClean="0"/>
          </a:p>
          <a:p>
            <a:pPr marL="0" indent="0">
              <a:spcBef>
                <a:spcPts val="600"/>
              </a:spcBef>
              <a:buNone/>
            </a:pPr>
            <a:endParaRPr lang="en-US" sz="1800" dirty="0"/>
          </a:p>
        </p:txBody>
      </p:sp>
      <p:sp>
        <p:nvSpPr>
          <p:cNvPr id="8" name="Content Placeholder 4"/>
          <p:cNvSpPr txBox="1">
            <a:spLocks/>
          </p:cNvSpPr>
          <p:nvPr/>
        </p:nvSpPr>
        <p:spPr>
          <a:xfrm>
            <a:off x="4700953" y="1839288"/>
            <a:ext cx="4443047" cy="168935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Font typeface="Arial" pitchFamily="34" charset="0"/>
              <a:buNone/>
            </a:pPr>
            <a:r>
              <a:rPr lang="en-US" sz="1800" b="1" dirty="0" smtClean="0">
                <a:solidFill>
                  <a:srgbClr val="92D050"/>
                </a:solidFill>
              </a:rPr>
              <a:t>--format 2 - ANSI-92</a:t>
            </a:r>
          </a:p>
          <a:p>
            <a:pPr marL="0" indent="0">
              <a:spcBef>
                <a:spcPts val="600"/>
              </a:spcBef>
              <a:buFont typeface="Arial" pitchFamily="34" charset="0"/>
              <a:buNone/>
            </a:pPr>
            <a:r>
              <a:rPr lang="en-US" sz="1800" dirty="0" smtClean="0">
                <a:solidFill>
                  <a:schemeClr val="accent1"/>
                </a:solidFill>
              </a:rPr>
              <a:t>SELECT * </a:t>
            </a:r>
          </a:p>
          <a:p>
            <a:pPr marL="0" indent="0">
              <a:spcBef>
                <a:spcPts val="600"/>
              </a:spcBef>
              <a:buFont typeface="Arial" pitchFamily="34" charset="0"/>
              <a:buNone/>
            </a:pPr>
            <a:r>
              <a:rPr lang="en-US" sz="1800" dirty="0" smtClean="0">
                <a:solidFill>
                  <a:schemeClr val="accent1"/>
                </a:solidFill>
              </a:rPr>
              <a:t>FROM trade</a:t>
            </a:r>
          </a:p>
          <a:p>
            <a:pPr marL="0" indent="0">
              <a:spcBef>
                <a:spcPts val="600"/>
              </a:spcBef>
              <a:buFont typeface="Arial" pitchFamily="34" charset="0"/>
              <a:buNone/>
            </a:pPr>
            <a:r>
              <a:rPr lang="en-US" sz="1800" b="1" dirty="0" smtClean="0">
                <a:solidFill>
                  <a:schemeClr val="accent1"/>
                </a:solidFill>
              </a:rPr>
              <a:t>INNER JOIN </a:t>
            </a:r>
            <a:r>
              <a:rPr lang="en-US" sz="1800" dirty="0" smtClean="0">
                <a:solidFill>
                  <a:schemeClr val="accent1"/>
                </a:solidFill>
              </a:rPr>
              <a:t>position  </a:t>
            </a:r>
          </a:p>
          <a:p>
            <a:pPr marL="0" indent="0">
              <a:spcBef>
                <a:spcPts val="600"/>
              </a:spcBef>
              <a:buFont typeface="Arial" pitchFamily="34" charset="0"/>
              <a:buNone/>
            </a:pPr>
            <a:r>
              <a:rPr lang="en-US" sz="1800" b="1" dirty="0">
                <a:solidFill>
                  <a:schemeClr val="accent1"/>
                </a:solidFill>
              </a:rPr>
              <a:t>	</a:t>
            </a:r>
            <a:r>
              <a:rPr lang="en-US" sz="1800" b="1" dirty="0" smtClean="0">
                <a:solidFill>
                  <a:schemeClr val="accent1"/>
                </a:solidFill>
              </a:rPr>
              <a:t>ON </a:t>
            </a:r>
            <a:r>
              <a:rPr lang="en-US" sz="1800" dirty="0" err="1" smtClean="0">
                <a:solidFill>
                  <a:schemeClr val="accent1"/>
                </a:solidFill>
              </a:rPr>
              <a:t>trade.trade</a:t>
            </a:r>
            <a:r>
              <a:rPr lang="en-US" sz="1800" dirty="0" smtClean="0">
                <a:solidFill>
                  <a:schemeClr val="accent1"/>
                </a:solidFill>
              </a:rPr>
              <a:t> = </a:t>
            </a:r>
            <a:r>
              <a:rPr lang="en-US" sz="1800" dirty="0" err="1" smtClean="0">
                <a:solidFill>
                  <a:schemeClr val="accent1"/>
                </a:solidFill>
              </a:rPr>
              <a:t>position.trade</a:t>
            </a:r>
            <a:endParaRPr lang="en-US" dirty="0"/>
          </a:p>
        </p:txBody>
      </p:sp>
      <p:sp>
        <p:nvSpPr>
          <p:cNvPr id="10" name="Content Placeholder 4"/>
          <p:cNvSpPr txBox="1">
            <a:spLocks/>
          </p:cNvSpPr>
          <p:nvPr/>
        </p:nvSpPr>
        <p:spPr>
          <a:xfrm>
            <a:off x="445477" y="4056185"/>
            <a:ext cx="8264769" cy="256611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sz="2000" dirty="0" smtClean="0"/>
              <a:t>Performance for simple queries identical</a:t>
            </a:r>
          </a:p>
          <a:p>
            <a:pPr>
              <a:spcBef>
                <a:spcPts val="600"/>
              </a:spcBef>
            </a:pPr>
            <a:r>
              <a:rPr lang="en-US" sz="2000" dirty="0" smtClean="0"/>
              <a:t>Readability (separate WHERE from linking statements)</a:t>
            </a:r>
            <a:endParaRPr lang="en-US" sz="2000" dirty="0"/>
          </a:p>
        </p:txBody>
      </p:sp>
    </p:spTree>
    <p:extLst>
      <p:ext uri="{BB962C8B-B14F-4D97-AF65-F5344CB8AC3E}">
        <p14:creationId xmlns:p14="http://schemas.microsoft.com/office/powerpoint/2010/main" val="2738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r>
              <a:rPr lang="en-US" dirty="0" smtClean="0"/>
              <a:t>Using simple / INNER joins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232775" cy="1066800"/>
          </a:xfrm>
        </p:spPr>
        <p:txBody>
          <a:bodyPr/>
          <a:lstStyle/>
          <a:p>
            <a:pPr marL="457200" lvl="0" indent="-457200">
              <a:buFont typeface="+mj-lt"/>
              <a:buAutoNum type="arabicPeriod"/>
            </a:pPr>
            <a:r>
              <a:rPr lang="en-US" dirty="0"/>
              <a:t>Using a </a:t>
            </a:r>
            <a:r>
              <a:rPr lang="en-US" dirty="0" smtClean="0"/>
              <a:t>“simple” </a:t>
            </a:r>
            <a:r>
              <a:rPr lang="en-US" dirty="0"/>
              <a:t>join, </a:t>
            </a:r>
            <a:r>
              <a:rPr lang="en-US" dirty="0" smtClean="0"/>
              <a:t>display the distinct price indexes that are used for market area price calculations for natural gas pipelines.</a:t>
            </a:r>
            <a:endParaRPr lang="en-US" dirty="0"/>
          </a:p>
        </p:txBody>
      </p:sp>
      <p:sp>
        <p:nvSpPr>
          <p:cNvPr id="6" name="Content Placeholder 4"/>
          <p:cNvSpPr txBox="1">
            <a:spLocks/>
          </p:cNvSpPr>
          <p:nvPr/>
        </p:nvSpPr>
        <p:spPr>
          <a:xfrm>
            <a:off x="609598" y="2907325"/>
            <a:ext cx="8232775" cy="321212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2000"/>
              </a:spcBef>
              <a:buClr>
                <a:schemeClr val="accent2"/>
              </a:buClr>
              <a:buSzPct val="100000"/>
              <a:buFont typeface="Arial" pitchFamily="34" charset="0"/>
              <a:buChar char="●"/>
              <a:tabLst/>
              <a:defRPr lang="en-US" sz="2200" kern="1200">
                <a:solidFill>
                  <a:schemeClr val="tx1"/>
                </a:solidFill>
                <a:latin typeface="+mn-lt"/>
                <a:ea typeface="+mn-ea"/>
                <a:cs typeface="+mn-cs"/>
              </a:defRPr>
            </a:lvl1pPr>
            <a:lvl2pPr marL="685800" indent="-282575" algn="l" defTabSz="914400" rtl="0" eaLnBrk="1" latinLnBrk="0" hangingPunct="1">
              <a:lnSpc>
                <a:spcPct val="90000"/>
              </a:lnSpc>
              <a:spcBef>
                <a:spcPts val="1000"/>
              </a:spcBef>
              <a:buClr>
                <a:schemeClr val="accent2"/>
              </a:buClr>
              <a:buFont typeface="Arial" pitchFamily="34" charset="0"/>
              <a:buChar char="–"/>
              <a:defRPr lang="en-US" sz="2000" kern="1200">
                <a:solidFill>
                  <a:schemeClr val="tx1"/>
                </a:solidFill>
                <a:latin typeface="+mn-lt"/>
                <a:ea typeface="+mn-ea"/>
                <a:cs typeface="+mn-cs"/>
              </a:defRPr>
            </a:lvl2pPr>
            <a:lvl3pPr marL="974725" indent="-228600" algn="l" defTabSz="914400" rtl="0" eaLnBrk="1" latinLnBrk="0" hangingPunct="1">
              <a:lnSpc>
                <a:spcPct val="90000"/>
              </a:lnSpc>
              <a:spcBef>
                <a:spcPts val="500"/>
              </a:spcBef>
              <a:buClr>
                <a:schemeClr val="accent2"/>
              </a:buClr>
              <a:buFont typeface="Wingdings" pitchFamily="2" charset="2"/>
              <a:buChar char="w"/>
              <a:tabLst/>
              <a:defRPr lang="en-US" sz="1800" kern="1200">
                <a:solidFill>
                  <a:schemeClr val="tx1"/>
                </a:solidFill>
                <a:latin typeface="+mn-lt"/>
                <a:ea typeface="+mn-ea"/>
                <a:cs typeface="+mn-cs"/>
              </a:defRPr>
            </a:lvl3pPr>
            <a:lvl4pPr marL="1257300" indent="-223838" algn="l" defTabSz="914400" rtl="0" eaLnBrk="1" latinLnBrk="0" hangingPunct="1">
              <a:lnSpc>
                <a:spcPct val="90000"/>
              </a:lnSpc>
              <a:spcBef>
                <a:spcPts val="200"/>
              </a:spcBef>
              <a:buClr>
                <a:schemeClr val="accent2"/>
              </a:buClr>
              <a:buFont typeface="Verdana" pitchFamily="34" charset="0"/>
              <a:buChar char="–"/>
              <a:defRPr lang="en-US" sz="1600" kern="1200">
                <a:solidFill>
                  <a:schemeClr val="tx1"/>
                </a:solidFill>
                <a:latin typeface="+mn-lt"/>
                <a:ea typeface="+mn-ea"/>
                <a:cs typeface="+mn-cs"/>
              </a:defRPr>
            </a:lvl4pPr>
            <a:lvl5pPr marL="1454150" indent="-157163" algn="l" defTabSz="914400" rtl="0" eaLnBrk="1" latinLnBrk="0" hangingPunct="1">
              <a:lnSpc>
                <a:spcPct val="90000"/>
              </a:lnSpc>
              <a:spcBef>
                <a:spcPts val="100"/>
              </a:spcBef>
              <a:buClr>
                <a:schemeClr val="accent2"/>
              </a:buClr>
              <a:buFont typeface="Arial" pitchFamily="34" charset="0"/>
              <a:buChar char="▪"/>
              <a:defRPr lang="en-US"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smtClean="0">
                <a:solidFill>
                  <a:schemeClr val="bg2"/>
                </a:solidFill>
              </a:rPr>
              <a:t>How do you start to build a query like this?</a:t>
            </a:r>
          </a:p>
          <a:p>
            <a:pPr marL="457200" indent="-457200">
              <a:buFont typeface="+mj-lt"/>
              <a:buAutoNum type="arabicPeriod"/>
            </a:pPr>
            <a:r>
              <a:rPr lang="en-US" dirty="0" smtClean="0">
                <a:solidFill>
                  <a:schemeClr val="bg2"/>
                </a:solidFill>
              </a:rPr>
              <a:t>Identify the tables</a:t>
            </a:r>
          </a:p>
          <a:p>
            <a:pPr marL="800100" lvl="1" indent="-457200">
              <a:buFont typeface="+mj-lt"/>
              <a:buAutoNum type="alphaLcParenR"/>
            </a:pPr>
            <a:r>
              <a:rPr lang="en-US" dirty="0" smtClean="0">
                <a:solidFill>
                  <a:schemeClr val="bg2"/>
                </a:solidFill>
              </a:rPr>
              <a:t>What table captures the market area for a point?</a:t>
            </a:r>
          </a:p>
          <a:p>
            <a:pPr marL="342900" lvl="1" indent="0" algn="ctr">
              <a:buNone/>
            </a:pPr>
            <a:r>
              <a:rPr lang="en-US" dirty="0">
                <a:solidFill>
                  <a:schemeClr val="bg2"/>
                </a:solidFill>
              </a:rPr>
              <a:t> </a:t>
            </a:r>
            <a:r>
              <a:rPr lang="en-US" dirty="0" err="1" smtClean="0">
                <a:solidFill>
                  <a:schemeClr val="accent5"/>
                </a:solidFill>
              </a:rPr>
              <a:t>ngpoint</a:t>
            </a:r>
            <a:endParaRPr lang="en-US" dirty="0" smtClean="0">
              <a:solidFill>
                <a:schemeClr val="accent5"/>
              </a:solidFill>
            </a:endParaRPr>
          </a:p>
          <a:p>
            <a:pPr marL="800100" lvl="1" indent="-457200">
              <a:buFont typeface="+mj-lt"/>
              <a:buAutoNum type="alphaLcParenR"/>
            </a:pPr>
            <a:r>
              <a:rPr lang="en-US" dirty="0" smtClean="0">
                <a:solidFill>
                  <a:schemeClr val="bg2"/>
                </a:solidFill>
              </a:rPr>
              <a:t>What table defines the forward price for a market area?</a:t>
            </a:r>
          </a:p>
          <a:p>
            <a:pPr marL="342900" lvl="1" indent="0" algn="ctr">
              <a:buNone/>
            </a:pPr>
            <a:r>
              <a:rPr lang="en-US" dirty="0" err="1" smtClean="0">
                <a:solidFill>
                  <a:schemeClr val="accent5"/>
                </a:solidFill>
              </a:rPr>
              <a:t>forwardcurve</a:t>
            </a:r>
            <a:endParaRPr lang="en-US" dirty="0" smtClean="0">
              <a:solidFill>
                <a:schemeClr val="accent5"/>
              </a:solidFill>
            </a:endParaRPr>
          </a:p>
          <a:p>
            <a:pPr marL="457200" indent="-457200">
              <a:buFont typeface="+mj-lt"/>
              <a:buAutoNum type="arabicPeriod"/>
            </a:pPr>
            <a:r>
              <a:rPr lang="en-US" dirty="0" smtClean="0">
                <a:solidFill>
                  <a:schemeClr val="bg2"/>
                </a:solidFill>
              </a:rPr>
              <a:t>What column(s) that link these tables?</a:t>
            </a:r>
          </a:p>
          <a:p>
            <a:pPr marL="342900" lvl="1" indent="0" algn="ctr">
              <a:buNone/>
            </a:pPr>
            <a:r>
              <a:rPr lang="en-US" dirty="0" err="1" smtClean="0">
                <a:solidFill>
                  <a:schemeClr val="accent5"/>
                </a:solidFill>
              </a:rPr>
              <a:t>marketarea</a:t>
            </a:r>
            <a:endParaRPr lang="en-US" dirty="0" smtClean="0">
              <a:solidFill>
                <a:schemeClr val="accent5"/>
              </a:solidFill>
            </a:endParaRPr>
          </a:p>
          <a:p>
            <a:pPr marL="457200" indent="-457200">
              <a:buFont typeface="+mj-lt"/>
              <a:buAutoNum type="arabicPeriod"/>
            </a:pPr>
            <a:endParaRPr lang="en-US" dirty="0"/>
          </a:p>
        </p:txBody>
      </p:sp>
    </p:spTree>
    <p:extLst>
      <p:ext uri="{BB962C8B-B14F-4D97-AF65-F5344CB8AC3E}">
        <p14:creationId xmlns:p14="http://schemas.microsoft.com/office/powerpoint/2010/main" val="50749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2"/>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r>
              <a:rPr lang="en-US" dirty="0" smtClean="0"/>
              <a:t>Using simple / INNER joins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startAt="2"/>
            </a:pPr>
            <a:r>
              <a:rPr lang="en-US" dirty="0" smtClean="0"/>
              <a:t>Modify the previous query using the INNER JOIN command.  Also modify to provide a count of points by pipeline and </a:t>
            </a:r>
            <a:r>
              <a:rPr lang="en-US" dirty="0" err="1" smtClean="0"/>
              <a:t>priceindex</a:t>
            </a:r>
            <a:r>
              <a:rPr lang="en-US" dirty="0" smtClean="0"/>
              <a:t>.</a:t>
            </a:r>
            <a:endParaRPr lang="en-US" dirty="0"/>
          </a:p>
          <a:p>
            <a:pPr marL="457200" indent="-457200">
              <a:buFont typeface="+mj-lt"/>
              <a:buAutoNum type="arabicPeriod" startAt="2"/>
            </a:pPr>
            <a:r>
              <a:rPr lang="en-US" dirty="0"/>
              <a:t>Using an INNER JOIN, join the </a:t>
            </a:r>
            <a:r>
              <a:rPr lang="en-US" dirty="0" err="1"/>
              <a:t>viewname</a:t>
            </a:r>
            <a:r>
              <a:rPr lang="en-US" dirty="0"/>
              <a:t>, </a:t>
            </a:r>
            <a:r>
              <a:rPr lang="en-US" dirty="0" err="1"/>
              <a:t>viewpane</a:t>
            </a:r>
            <a:r>
              <a:rPr lang="en-US" dirty="0"/>
              <a:t> and </a:t>
            </a:r>
            <a:r>
              <a:rPr lang="en-US" dirty="0" err="1"/>
              <a:t>viewcolumn</a:t>
            </a:r>
            <a:r>
              <a:rPr lang="en-US" dirty="0"/>
              <a:t> tables </a:t>
            </a:r>
            <a:r>
              <a:rPr lang="en-US" dirty="0" smtClean="0"/>
              <a:t>and only return details for the ‘Trade Execution’ view.   </a:t>
            </a:r>
            <a:r>
              <a:rPr lang="en-US" dirty="0"/>
              <a:t>Display </a:t>
            </a:r>
            <a:r>
              <a:rPr lang="en-US" dirty="0" err="1"/>
              <a:t>viewname</a:t>
            </a:r>
            <a:r>
              <a:rPr lang="en-US" dirty="0"/>
              <a:t>, </a:t>
            </a:r>
            <a:r>
              <a:rPr lang="en-US" dirty="0" err="1"/>
              <a:t>panename</a:t>
            </a:r>
            <a:r>
              <a:rPr lang="en-US" dirty="0"/>
              <a:t>, column name, </a:t>
            </a:r>
            <a:r>
              <a:rPr lang="en-US" dirty="0" err="1"/>
              <a:t>dbtable</a:t>
            </a:r>
            <a:r>
              <a:rPr lang="en-US" dirty="0"/>
              <a:t> and </a:t>
            </a:r>
            <a:r>
              <a:rPr lang="en-US" dirty="0" err="1"/>
              <a:t>dbcolumn</a:t>
            </a:r>
            <a:r>
              <a:rPr lang="en-US" dirty="0"/>
              <a:t>.   </a:t>
            </a:r>
          </a:p>
        </p:txBody>
      </p:sp>
    </p:spTree>
    <p:extLst>
      <p:ext uri="{BB962C8B-B14F-4D97-AF65-F5344CB8AC3E}">
        <p14:creationId xmlns:p14="http://schemas.microsoft.com/office/powerpoint/2010/main" val="85859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srcRect/>
          <a:stretch>
            <a:fillRect/>
          </a:stretch>
        </p:blipFill>
        <p:spPr bwMode="auto">
          <a:xfrm>
            <a:off x="5427785" y="2473569"/>
            <a:ext cx="3716215" cy="3139216"/>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Outer Join</a:t>
            </a:r>
            <a:endParaRPr lang="en-US" dirty="0"/>
          </a:p>
        </p:txBody>
      </p:sp>
      <p:sp>
        <p:nvSpPr>
          <p:cNvPr id="3" name="Text Placeholder 2"/>
          <p:cNvSpPr>
            <a:spLocks noGrp="1"/>
          </p:cNvSpPr>
          <p:nvPr>
            <p:ph type="body" sz="quarter" idx="15"/>
          </p:nvPr>
        </p:nvSpPr>
        <p:spPr>
          <a:xfrm>
            <a:off x="457200" y="1316730"/>
            <a:ext cx="8686800" cy="393192"/>
          </a:xfrm>
        </p:spPr>
        <p:txBody>
          <a:bodyPr/>
          <a:lstStyle/>
          <a:p>
            <a:r>
              <a:rPr lang="en-US" dirty="0"/>
              <a:t>LEFT OUTER JOIN or LEFT </a:t>
            </a:r>
            <a:r>
              <a:rPr lang="en-US" dirty="0" smtClean="0"/>
              <a:t>JOIN</a:t>
            </a:r>
            <a:endParaRPr lang="en-US" sz="2000"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pPr marL="0" indent="0">
              <a:buNone/>
            </a:pPr>
            <a:r>
              <a:rPr lang="en-US" sz="2400" dirty="0" smtClean="0"/>
              <a:t>Retains </a:t>
            </a:r>
            <a:r>
              <a:rPr lang="en-US" sz="2400" dirty="0"/>
              <a:t>all rows on “left” </a:t>
            </a:r>
            <a:r>
              <a:rPr lang="en-US" sz="2400" dirty="0" smtClean="0"/>
              <a:t>table</a:t>
            </a:r>
          </a:p>
          <a:p>
            <a:endParaRPr lang="en-US" sz="2400" dirty="0" smtClean="0"/>
          </a:p>
          <a:p>
            <a:endParaRPr lang="en-US" sz="2400" dirty="0"/>
          </a:p>
          <a:p>
            <a:endParaRPr lang="en-US" sz="2400" dirty="0"/>
          </a:p>
          <a:p>
            <a:pPr marL="0" indent="0">
              <a:spcBef>
                <a:spcPts val="600"/>
              </a:spcBef>
              <a:buNone/>
            </a:pPr>
            <a:r>
              <a:rPr lang="en-US" sz="1800" b="1" dirty="0">
                <a:solidFill>
                  <a:srgbClr val="92D050"/>
                </a:solidFill>
              </a:rPr>
              <a:t>--select counterparty name and contact name</a:t>
            </a:r>
          </a:p>
          <a:p>
            <a:pPr marL="0" indent="0">
              <a:spcBef>
                <a:spcPts val="600"/>
              </a:spcBef>
              <a:buNone/>
            </a:pPr>
            <a:r>
              <a:rPr lang="en-US" sz="1800" dirty="0"/>
              <a:t>SELECT </a:t>
            </a:r>
            <a:r>
              <a:rPr lang="en-US" sz="1800" dirty="0" err="1"/>
              <a:t>counterparty.counterparty</a:t>
            </a:r>
            <a:r>
              <a:rPr lang="en-US" sz="1800" dirty="0"/>
              <a:t>, contact.name, address</a:t>
            </a:r>
          </a:p>
          <a:p>
            <a:pPr marL="0" indent="0">
              <a:spcBef>
                <a:spcPts val="600"/>
              </a:spcBef>
              <a:buNone/>
            </a:pPr>
            <a:r>
              <a:rPr lang="en-US" sz="1800" dirty="0"/>
              <a:t>FROM counterparty </a:t>
            </a:r>
          </a:p>
          <a:p>
            <a:pPr marL="0" indent="0">
              <a:spcBef>
                <a:spcPts val="600"/>
              </a:spcBef>
              <a:buNone/>
            </a:pPr>
            <a:r>
              <a:rPr lang="en-US" sz="1800" dirty="0" smtClean="0"/>
              <a:t>LEFT </a:t>
            </a:r>
            <a:r>
              <a:rPr lang="en-US" sz="1800" dirty="0"/>
              <a:t>OUTER JOIN contact </a:t>
            </a:r>
            <a:endParaRPr lang="en-US" sz="1800" dirty="0" smtClean="0"/>
          </a:p>
          <a:p>
            <a:pPr marL="0" indent="0">
              <a:spcBef>
                <a:spcPts val="600"/>
              </a:spcBef>
              <a:buNone/>
            </a:pPr>
            <a:r>
              <a:rPr lang="en-US" sz="1800" dirty="0" smtClean="0"/>
              <a:t>        ON </a:t>
            </a:r>
            <a:r>
              <a:rPr lang="en-US" sz="1800" dirty="0" err="1"/>
              <a:t>counterparty.counterparty</a:t>
            </a:r>
            <a:r>
              <a:rPr lang="en-US" sz="1800" dirty="0"/>
              <a:t> = </a:t>
            </a:r>
            <a:r>
              <a:rPr lang="en-US" sz="1800" dirty="0" err="1"/>
              <a:t>contact.counterparty</a:t>
            </a:r>
            <a:endParaRPr lang="en-US" sz="1800" b="1" dirty="0"/>
          </a:p>
          <a:p>
            <a:pPr marL="0" indent="0">
              <a:spcBef>
                <a:spcPts val="600"/>
              </a:spcBef>
              <a:buNone/>
            </a:pPr>
            <a:endParaRPr lang="en-US" sz="1800" dirty="0"/>
          </a:p>
        </p:txBody>
      </p:sp>
    </p:spTree>
    <p:extLst>
      <p:ext uri="{BB962C8B-B14F-4D97-AF65-F5344CB8AC3E}">
        <p14:creationId xmlns:p14="http://schemas.microsoft.com/office/powerpoint/2010/main" val="1821468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2" cstate="print"/>
          <a:srcRect/>
          <a:stretch>
            <a:fillRect/>
          </a:stretch>
        </p:blipFill>
        <p:spPr bwMode="auto">
          <a:xfrm>
            <a:off x="5205046" y="1887415"/>
            <a:ext cx="3833445" cy="3285372"/>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Outer Join</a:t>
            </a:r>
            <a:endParaRPr lang="en-US" dirty="0"/>
          </a:p>
        </p:txBody>
      </p:sp>
      <p:sp>
        <p:nvSpPr>
          <p:cNvPr id="3" name="Text Placeholder 2"/>
          <p:cNvSpPr>
            <a:spLocks noGrp="1"/>
          </p:cNvSpPr>
          <p:nvPr>
            <p:ph type="body" sz="quarter" idx="15"/>
          </p:nvPr>
        </p:nvSpPr>
        <p:spPr>
          <a:xfrm>
            <a:off x="457200" y="1316730"/>
            <a:ext cx="8686800" cy="393192"/>
          </a:xfrm>
        </p:spPr>
        <p:txBody>
          <a:bodyPr/>
          <a:lstStyle/>
          <a:p>
            <a:r>
              <a:rPr lang="en-US" dirty="0"/>
              <a:t>RIGHT OUTER JOIN or RIGHT </a:t>
            </a:r>
            <a:r>
              <a:rPr lang="en-US" dirty="0" smtClean="0"/>
              <a:t>JOIN</a:t>
            </a:r>
            <a:endParaRPr lang="en-US" sz="2000"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pPr marL="0" indent="0">
              <a:buNone/>
            </a:pPr>
            <a:r>
              <a:rPr lang="en-US" dirty="0" smtClean="0"/>
              <a:t>Retains all rows in the “right” table</a:t>
            </a:r>
          </a:p>
          <a:p>
            <a:pPr marL="0" indent="0">
              <a:buNone/>
            </a:pPr>
            <a:endParaRPr lang="en-US" dirty="0"/>
          </a:p>
          <a:p>
            <a:pPr marL="0" indent="0">
              <a:buNone/>
            </a:pPr>
            <a:endParaRPr lang="en-US" dirty="0" smtClean="0"/>
          </a:p>
          <a:p>
            <a:pPr marL="0" indent="0">
              <a:spcBef>
                <a:spcPts val="600"/>
              </a:spcBef>
              <a:buNone/>
            </a:pPr>
            <a:r>
              <a:rPr lang="en-US" sz="2000" b="1" dirty="0" smtClean="0">
                <a:solidFill>
                  <a:srgbClr val="92D050"/>
                </a:solidFill>
              </a:rPr>
              <a:t>--only counterparties with contacts</a:t>
            </a:r>
            <a:endParaRPr lang="en-US" sz="2000" b="1" dirty="0">
              <a:solidFill>
                <a:srgbClr val="92D050"/>
              </a:solidFill>
            </a:endParaRPr>
          </a:p>
          <a:p>
            <a:pPr marL="0" indent="0">
              <a:spcBef>
                <a:spcPts val="600"/>
              </a:spcBef>
              <a:buNone/>
            </a:pPr>
            <a:endParaRPr lang="en-US" sz="1800" dirty="0" smtClean="0"/>
          </a:p>
          <a:p>
            <a:pPr marL="0" indent="0">
              <a:spcBef>
                <a:spcPts val="600"/>
              </a:spcBef>
              <a:buNone/>
            </a:pPr>
            <a:r>
              <a:rPr lang="en-US" sz="1800" dirty="0" smtClean="0"/>
              <a:t>SELECT </a:t>
            </a:r>
            <a:r>
              <a:rPr lang="en-US" sz="1800" dirty="0" err="1"/>
              <a:t>counterparty.counterparty</a:t>
            </a:r>
            <a:r>
              <a:rPr lang="en-US" sz="1800" dirty="0"/>
              <a:t>, contact.name, address </a:t>
            </a:r>
            <a:endParaRPr lang="en-US" sz="1800" dirty="0" smtClean="0"/>
          </a:p>
          <a:p>
            <a:pPr marL="0" indent="0">
              <a:spcBef>
                <a:spcPts val="600"/>
              </a:spcBef>
              <a:buNone/>
            </a:pPr>
            <a:r>
              <a:rPr lang="en-US" sz="1800" dirty="0" smtClean="0"/>
              <a:t>FROM </a:t>
            </a:r>
            <a:r>
              <a:rPr lang="en-US" sz="1800" dirty="0"/>
              <a:t>counterparty </a:t>
            </a:r>
            <a:r>
              <a:rPr lang="en-US" sz="1800" dirty="0" err="1"/>
              <a:t>cp</a:t>
            </a:r>
            <a:endParaRPr lang="en-US" sz="1800" dirty="0"/>
          </a:p>
          <a:p>
            <a:pPr marL="0" indent="0">
              <a:spcBef>
                <a:spcPts val="600"/>
              </a:spcBef>
              <a:buNone/>
            </a:pPr>
            <a:r>
              <a:rPr lang="en-US" sz="1800" dirty="0" smtClean="0"/>
              <a:t>RIGHT </a:t>
            </a:r>
            <a:r>
              <a:rPr lang="en-US" sz="1800" dirty="0"/>
              <a:t>JOIN contact </a:t>
            </a:r>
            <a:r>
              <a:rPr lang="en-US" sz="1800" dirty="0" err="1"/>
              <a:t>ct</a:t>
            </a:r>
            <a:endParaRPr lang="en-US" sz="1800" dirty="0"/>
          </a:p>
          <a:p>
            <a:pPr marL="0" indent="0">
              <a:spcBef>
                <a:spcPts val="600"/>
              </a:spcBef>
              <a:buNone/>
            </a:pPr>
            <a:r>
              <a:rPr lang="en-US" sz="1800" dirty="0" smtClean="0"/>
              <a:t>	ON </a:t>
            </a:r>
            <a:r>
              <a:rPr lang="en-US" sz="1800" dirty="0" err="1"/>
              <a:t>cp.counterparty</a:t>
            </a:r>
            <a:r>
              <a:rPr lang="en-US" sz="1800" dirty="0"/>
              <a:t> = </a:t>
            </a:r>
            <a:r>
              <a:rPr lang="en-US" sz="1800" dirty="0" err="1"/>
              <a:t>ct.counterparty</a:t>
            </a:r>
            <a:endParaRPr lang="en-US" sz="1800" dirty="0"/>
          </a:p>
          <a:p>
            <a:pPr marL="0" indent="0">
              <a:spcBef>
                <a:spcPts val="600"/>
              </a:spcBef>
              <a:buNone/>
            </a:pPr>
            <a:endParaRPr lang="en-US" sz="2000" dirty="0"/>
          </a:p>
        </p:txBody>
      </p:sp>
    </p:spTree>
    <p:extLst>
      <p:ext uri="{BB962C8B-B14F-4D97-AF65-F5344CB8AC3E}">
        <p14:creationId xmlns:p14="http://schemas.microsoft.com/office/powerpoint/2010/main" val="416230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r>
              <a:rPr lang="en-US" dirty="0" smtClean="0"/>
              <a:t>Using Outer Joins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a:pPr>
            <a:r>
              <a:rPr lang="en-US" sz="2000" dirty="0" smtClean="0"/>
              <a:t>Using a LEFT join, provide a report of all counterparties, the names of any contacts and the address, city, state and zip that the contact is located.</a:t>
            </a:r>
          </a:p>
          <a:p>
            <a:pPr marL="457200" lvl="0" indent="-457200">
              <a:buFont typeface="+mj-lt"/>
              <a:buAutoNum type="arabicPeriod"/>
            </a:pPr>
            <a:r>
              <a:rPr lang="en-US" sz="2000" dirty="0" smtClean="0"/>
              <a:t>Using </a:t>
            </a:r>
            <a:r>
              <a:rPr lang="en-US" sz="2000" dirty="0"/>
              <a:t>a LEFT join, display, by pipeline and </a:t>
            </a:r>
            <a:r>
              <a:rPr lang="en-US" sz="2000" dirty="0" smtClean="0"/>
              <a:t>market area, </a:t>
            </a:r>
            <a:r>
              <a:rPr lang="en-US" sz="2000" dirty="0"/>
              <a:t>the distinct price indices used for mark-to-market calculations. </a:t>
            </a:r>
            <a:endParaRPr lang="en-US" sz="2000" dirty="0" smtClean="0"/>
          </a:p>
          <a:p>
            <a:pPr marL="457200" indent="-457200">
              <a:buFont typeface="+mj-lt"/>
              <a:buAutoNum type="arabicPeriod"/>
            </a:pPr>
            <a:r>
              <a:rPr lang="en-US" sz="2000" dirty="0" smtClean="0"/>
              <a:t>Create a </a:t>
            </a:r>
            <a:r>
              <a:rPr lang="en-US" sz="2000" dirty="0"/>
              <a:t>report that displays accountant, invoice #, counterparty, trade, debit and credit amount from </a:t>
            </a:r>
            <a:r>
              <a:rPr lang="en-US" sz="2000" dirty="0" err="1"/>
              <a:t>fintransact</a:t>
            </a:r>
            <a:r>
              <a:rPr lang="en-US" sz="2000" dirty="0"/>
              <a:t> / </a:t>
            </a:r>
            <a:r>
              <a:rPr lang="en-US" sz="2000" dirty="0" err="1" smtClean="0"/>
              <a:t>findetail</a:t>
            </a:r>
            <a:r>
              <a:rPr lang="en-US" sz="2000" dirty="0" smtClean="0"/>
              <a:t>.   </a:t>
            </a:r>
            <a:r>
              <a:rPr lang="en-US" sz="2000" b="1" i="1" dirty="0" smtClean="0"/>
              <a:t>Ensure </a:t>
            </a:r>
            <a:r>
              <a:rPr lang="en-US" sz="2000" b="1" i="1" dirty="0"/>
              <a:t>that all </a:t>
            </a:r>
            <a:r>
              <a:rPr lang="en-US" sz="2000" b="1" i="1" dirty="0" err="1"/>
              <a:t>findetail</a:t>
            </a:r>
            <a:r>
              <a:rPr lang="en-US" sz="2000" b="1" i="1" dirty="0"/>
              <a:t> rows display regardless if an associated </a:t>
            </a:r>
            <a:r>
              <a:rPr lang="en-US" sz="2000" b="1" i="1" dirty="0" err="1"/>
              <a:t>fintransact</a:t>
            </a:r>
            <a:r>
              <a:rPr lang="en-US" sz="2000" b="1" i="1" dirty="0"/>
              <a:t> row has been generated (i.e. even if not invoiced).</a:t>
            </a:r>
          </a:p>
        </p:txBody>
      </p:sp>
    </p:spTree>
    <p:extLst>
      <p:ext uri="{BB962C8B-B14F-4D97-AF65-F5344CB8AC3E}">
        <p14:creationId xmlns:p14="http://schemas.microsoft.com/office/powerpoint/2010/main" val="70521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Sub Queries</a:t>
            </a:r>
            <a:endParaRPr lang="en-US" dirty="0"/>
          </a:p>
        </p:txBody>
      </p:sp>
      <p:sp>
        <p:nvSpPr>
          <p:cNvPr id="3" name="Subtitle 2"/>
          <p:cNvSpPr>
            <a:spLocks noGrp="1"/>
          </p:cNvSpPr>
          <p:nvPr>
            <p:ph type="subTitle" idx="1"/>
          </p:nvPr>
        </p:nvSpPr>
        <p:spPr/>
        <p:txBody>
          <a:bodyPr/>
          <a:lstStyle/>
          <a:p>
            <a:r>
              <a:rPr lang="en-US" dirty="0" smtClean="0"/>
              <a:t>Query in a Query</a:t>
            </a:r>
            <a:endParaRPr lang="en-US" dirty="0"/>
          </a:p>
        </p:txBody>
      </p:sp>
    </p:spTree>
    <p:extLst>
      <p:ext uri="{BB962C8B-B14F-4D97-AF65-F5344CB8AC3E}">
        <p14:creationId xmlns:p14="http://schemas.microsoft.com/office/powerpoint/2010/main" val="730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1" y="1828800"/>
            <a:ext cx="4064000" cy="4114800"/>
          </a:xfrm>
        </p:spPr>
        <p:txBody>
          <a:bodyPr/>
          <a:lstStyle/>
          <a:p>
            <a:pPr marL="0" indent="0">
              <a:buNone/>
            </a:pPr>
            <a:r>
              <a:rPr lang="en-US" dirty="0" smtClean="0"/>
              <a:t>Allegro Database Synchronization is a process that</a:t>
            </a:r>
          </a:p>
          <a:p>
            <a:pPr marL="457200" indent="-457200">
              <a:buFont typeface="+mj-lt"/>
              <a:buAutoNum type="alphaUcPeriod"/>
            </a:pPr>
            <a:r>
              <a:rPr lang="en-US" dirty="0" smtClean="0"/>
              <a:t>Synchronizes the Allegro data model to the physical database</a:t>
            </a:r>
          </a:p>
          <a:p>
            <a:pPr marL="457200" indent="-457200">
              <a:buFont typeface="+mj-lt"/>
              <a:buAutoNum type="alphaUcPeriod"/>
            </a:pPr>
            <a:r>
              <a:rPr lang="en-US" dirty="0" smtClean="0"/>
              <a:t>A tool to choreograph synchronized swimming</a:t>
            </a:r>
          </a:p>
          <a:p>
            <a:pPr marL="457200" indent="-457200">
              <a:buFont typeface="+mj-lt"/>
              <a:buAutoNum type="alphaUcPeriod"/>
            </a:pPr>
            <a:r>
              <a:rPr lang="en-US" dirty="0" smtClean="0"/>
              <a:t>Converts an Oracle database to a SQL Server database (or </a:t>
            </a:r>
            <a:r>
              <a:rPr lang="en-US" dirty="0" err="1" smtClean="0"/>
              <a:t>vis</a:t>
            </a:r>
            <a:r>
              <a:rPr lang="en-US" dirty="0" smtClean="0"/>
              <a:t> versa)</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Text Placeholder 5"/>
          <p:cNvSpPr>
            <a:spLocks noGrp="1"/>
          </p:cNvSpPr>
          <p:nvPr>
            <p:ph type="body" sz="quarter" idx="15"/>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880" y="2058073"/>
            <a:ext cx="4389120" cy="354421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0" y="2677775"/>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98222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 Query</a:t>
            </a:r>
            <a:endParaRPr lang="en-US" dirty="0"/>
          </a:p>
        </p:txBody>
      </p:sp>
      <p:sp>
        <p:nvSpPr>
          <p:cNvPr id="3" name="Text Placeholder 2"/>
          <p:cNvSpPr>
            <a:spLocks noGrp="1"/>
          </p:cNvSpPr>
          <p:nvPr>
            <p:ph type="body" sz="quarter" idx="15"/>
          </p:nvPr>
        </p:nvSpPr>
        <p:spPr>
          <a:xfrm>
            <a:off x="457200" y="1316730"/>
            <a:ext cx="8686800" cy="393192"/>
          </a:xfrm>
        </p:spPr>
        <p:txBody>
          <a:bodyPr/>
          <a:lstStyle/>
          <a:p>
            <a:r>
              <a:rPr lang="en-US" dirty="0"/>
              <a:t>Subquery or </a:t>
            </a:r>
            <a:r>
              <a:rPr lang="en-US" dirty="0" smtClean="0"/>
              <a:t>Nested </a:t>
            </a:r>
            <a:r>
              <a:rPr lang="en-US" dirty="0"/>
              <a:t>query is a query in a query.</a:t>
            </a:r>
            <a:endParaRPr lang="en-US" sz="2000"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pPr marL="0" indent="0">
              <a:spcBef>
                <a:spcPts val="600"/>
              </a:spcBef>
              <a:buNone/>
            </a:pPr>
            <a:r>
              <a:rPr lang="en-US" sz="2000" dirty="0"/>
              <a:t>SELECT count(*) </a:t>
            </a:r>
          </a:p>
          <a:p>
            <a:pPr marL="0" indent="0">
              <a:spcBef>
                <a:spcPts val="600"/>
              </a:spcBef>
              <a:buNone/>
            </a:pPr>
            <a:r>
              <a:rPr lang="en-US" sz="2000" dirty="0"/>
              <a:t>FROM </a:t>
            </a:r>
            <a:r>
              <a:rPr lang="en-US" sz="2000" dirty="0" err="1"/>
              <a:t>valuationdetail</a:t>
            </a:r>
            <a:endParaRPr lang="en-US" sz="2000" dirty="0"/>
          </a:p>
          <a:p>
            <a:pPr marL="0" indent="0">
              <a:spcBef>
                <a:spcPts val="600"/>
              </a:spcBef>
              <a:buNone/>
            </a:pPr>
            <a:r>
              <a:rPr lang="en-US" sz="2000" dirty="0"/>
              <a:t>WHERE valuation = (SELECT MAX(VALUATION) FROM VALUATION</a:t>
            </a:r>
            <a:r>
              <a:rPr lang="en-US" sz="2000" dirty="0" smtClean="0"/>
              <a:t>)</a:t>
            </a:r>
          </a:p>
          <a:p>
            <a:pPr marL="0" indent="0">
              <a:spcBef>
                <a:spcPts val="600"/>
              </a:spcBef>
              <a:buNone/>
            </a:pPr>
            <a:endParaRPr lang="en-US" sz="2000" dirty="0"/>
          </a:p>
          <a:p>
            <a:pPr marL="0" indent="0">
              <a:spcBef>
                <a:spcPts val="600"/>
              </a:spcBef>
              <a:buNone/>
            </a:pPr>
            <a:r>
              <a:rPr lang="en-US" sz="2000" dirty="0"/>
              <a:t>SELECT counterparty, </a:t>
            </a:r>
            <a:r>
              <a:rPr lang="en-US" sz="2000" dirty="0" err="1"/>
              <a:t>counterpartytype</a:t>
            </a:r>
            <a:r>
              <a:rPr lang="en-US" sz="2000" dirty="0"/>
              <a:t> </a:t>
            </a:r>
          </a:p>
          <a:p>
            <a:pPr marL="0" indent="0">
              <a:spcBef>
                <a:spcPts val="600"/>
              </a:spcBef>
              <a:buNone/>
            </a:pPr>
            <a:r>
              <a:rPr lang="en-US" sz="2000" dirty="0"/>
              <a:t>FROM counterparty</a:t>
            </a:r>
          </a:p>
          <a:p>
            <a:pPr marL="0" indent="0">
              <a:spcBef>
                <a:spcPts val="600"/>
              </a:spcBef>
              <a:buNone/>
            </a:pPr>
            <a:r>
              <a:rPr lang="en-US" sz="2000" dirty="0"/>
              <a:t>WHERE counterparty IN (SELECT </a:t>
            </a:r>
            <a:r>
              <a:rPr lang="en-US" sz="2000" dirty="0" err="1"/>
              <a:t>pipelineoperator</a:t>
            </a:r>
            <a:r>
              <a:rPr lang="en-US" sz="2000" dirty="0"/>
              <a:t> </a:t>
            </a:r>
          </a:p>
          <a:p>
            <a:pPr marL="0" indent="0">
              <a:spcBef>
                <a:spcPts val="600"/>
              </a:spcBef>
              <a:buNone/>
            </a:pPr>
            <a:r>
              <a:rPr lang="en-US" sz="2000" dirty="0"/>
              <a:t>	</a:t>
            </a:r>
            <a:r>
              <a:rPr lang="en-US" sz="2000" dirty="0" smtClean="0"/>
              <a:t>		 FROM </a:t>
            </a:r>
            <a:r>
              <a:rPr lang="en-US" sz="2000" dirty="0"/>
              <a:t>pipeline  WHERE status = 'ACTIVE')</a:t>
            </a:r>
            <a:endParaRPr lang="en-US" sz="2000" dirty="0" smtClean="0"/>
          </a:p>
          <a:p>
            <a:endParaRPr lang="en-US" sz="2000" dirty="0"/>
          </a:p>
          <a:p>
            <a:pPr marL="0" indent="0">
              <a:buNone/>
            </a:pPr>
            <a:endParaRPr lang="en-US" sz="2000" dirty="0"/>
          </a:p>
        </p:txBody>
      </p:sp>
    </p:spTree>
    <p:extLst>
      <p:ext uri="{BB962C8B-B14F-4D97-AF65-F5344CB8AC3E}">
        <p14:creationId xmlns:p14="http://schemas.microsoft.com/office/powerpoint/2010/main" val="281141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 Query</a:t>
            </a:r>
            <a:endParaRPr lang="en-US" dirty="0"/>
          </a:p>
        </p:txBody>
      </p:sp>
      <p:sp>
        <p:nvSpPr>
          <p:cNvPr id="3" name="Text Placeholder 2"/>
          <p:cNvSpPr>
            <a:spLocks noGrp="1"/>
          </p:cNvSpPr>
          <p:nvPr>
            <p:ph type="body" sz="quarter" idx="15"/>
          </p:nvPr>
        </p:nvSpPr>
        <p:spPr>
          <a:xfrm>
            <a:off x="457200" y="1316730"/>
            <a:ext cx="8686800" cy="393192"/>
          </a:xfrm>
        </p:spPr>
        <p:txBody>
          <a:bodyPr/>
          <a:lstStyle/>
          <a:p>
            <a:r>
              <a:rPr lang="en-US" dirty="0" smtClean="0"/>
              <a:t>An alternate way of returning data from multiple tables</a:t>
            </a:r>
            <a:endParaRPr lang="en-US" sz="2000"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7"/>
          </p:nvPr>
        </p:nvSpPr>
        <p:spPr/>
        <p:txBody>
          <a:bodyPr/>
          <a:lstStyle/>
          <a:p>
            <a:r>
              <a:rPr lang="en-US" dirty="0" smtClean="0"/>
              <a:t>SQL </a:t>
            </a:r>
            <a:r>
              <a:rPr lang="en-US" dirty="0"/>
              <a:t>subquery is usually added in the WHERE Clause of the SQL statement. </a:t>
            </a:r>
            <a:endParaRPr lang="en-US" dirty="0" smtClean="0"/>
          </a:p>
          <a:p>
            <a:r>
              <a:rPr lang="en-US" dirty="0" smtClean="0"/>
              <a:t>Most </a:t>
            </a:r>
            <a:r>
              <a:rPr lang="en-US" dirty="0"/>
              <a:t>of the time, a subquery is used when you know how to search for a value using a SELECT statement, but do not know the exact value in the database.</a:t>
            </a:r>
          </a:p>
          <a:p>
            <a:r>
              <a:rPr lang="en-US" dirty="0" err="1" smtClean="0"/>
              <a:t>Subqueries</a:t>
            </a:r>
            <a:r>
              <a:rPr lang="en-US" dirty="0" smtClean="0"/>
              <a:t> </a:t>
            </a:r>
            <a:r>
              <a:rPr lang="en-US" dirty="0"/>
              <a:t>can be used with the following SQL statements along with the </a:t>
            </a:r>
            <a:r>
              <a:rPr lang="en-US" dirty="0" smtClean="0"/>
              <a:t>comparison </a:t>
            </a:r>
            <a:r>
              <a:rPr lang="en-US" dirty="0"/>
              <a:t>operators like =, &lt;, &gt;, &gt;=, &lt;= etc.</a:t>
            </a:r>
          </a:p>
          <a:p>
            <a:pPr marL="0" indent="0">
              <a:spcBef>
                <a:spcPts val="600"/>
              </a:spcBef>
              <a:buNone/>
            </a:pPr>
            <a:endParaRPr lang="en-US" sz="2000" dirty="0"/>
          </a:p>
        </p:txBody>
      </p:sp>
    </p:spTree>
    <p:extLst>
      <p:ext uri="{BB962C8B-B14F-4D97-AF65-F5344CB8AC3E}">
        <p14:creationId xmlns:p14="http://schemas.microsoft.com/office/powerpoint/2010/main" val="257512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1" y="1828800"/>
            <a:ext cx="3915508" cy="4114800"/>
          </a:xfrm>
        </p:spPr>
        <p:txBody>
          <a:bodyPr/>
          <a:lstStyle/>
          <a:p>
            <a:pPr marL="457200" indent="-457200">
              <a:buFont typeface="+mj-lt"/>
              <a:buAutoNum type="arabicPeriod"/>
            </a:pPr>
            <a:r>
              <a:rPr lang="en-US" dirty="0" smtClean="0"/>
              <a:t>USING the IN clause, create a count for FINANCIAL trade types.</a:t>
            </a:r>
          </a:p>
          <a:p>
            <a:pPr marL="457200" indent="-457200">
              <a:buFont typeface="+mj-lt"/>
              <a:buAutoNum type="arabicPeriod"/>
            </a:pPr>
            <a:r>
              <a:rPr lang="en-US" dirty="0" smtClean="0"/>
              <a:t>Duplicate that query and adjust to use the EXISTS clause for PHYSICAL trade types.</a:t>
            </a:r>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0954" y="1492932"/>
            <a:ext cx="4161692" cy="47626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40254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startAt="3"/>
            </a:pPr>
            <a:r>
              <a:rPr lang="en-US" dirty="0"/>
              <a:t>What counterparties do not have any contacts added?  </a:t>
            </a:r>
          </a:p>
          <a:p>
            <a:pPr marL="457200" lvl="0" indent="-457200">
              <a:buFont typeface="+mj-lt"/>
              <a:buAutoNum type="arabicPeriod" startAt="3"/>
            </a:pPr>
            <a:r>
              <a:rPr lang="en-US" dirty="0" smtClean="0"/>
              <a:t>Use </a:t>
            </a:r>
            <a:r>
              <a:rPr lang="en-US" dirty="0"/>
              <a:t>the EXISTS operand, create a query that returns all active swap trades (use ‘</a:t>
            </a:r>
            <a:r>
              <a:rPr lang="en-US" dirty="0" err="1"/>
              <a:t>tradetype</a:t>
            </a:r>
            <a:r>
              <a:rPr lang="en-US" dirty="0"/>
              <a:t>’ table to determine if a ‘</a:t>
            </a:r>
            <a:r>
              <a:rPr lang="en-US" dirty="0" err="1" smtClean="0"/>
              <a:t>swapposition</a:t>
            </a:r>
            <a:r>
              <a:rPr lang="en-US" dirty="0" smtClean="0"/>
              <a:t>’.)   </a:t>
            </a:r>
            <a:r>
              <a:rPr lang="en-US" dirty="0"/>
              <a:t>Display trade, </a:t>
            </a:r>
            <a:r>
              <a:rPr lang="en-US" dirty="0" err="1"/>
              <a:t>tradetype</a:t>
            </a:r>
            <a:r>
              <a:rPr lang="en-US" dirty="0"/>
              <a:t> and </a:t>
            </a:r>
            <a:r>
              <a:rPr lang="en-US" dirty="0" err="1"/>
              <a:t>tradedate</a:t>
            </a:r>
            <a:r>
              <a:rPr lang="en-US" dirty="0" smtClean="0"/>
              <a:t>.</a:t>
            </a:r>
          </a:p>
          <a:p>
            <a:pPr marL="457200" indent="-457200">
              <a:buFont typeface="+mj-lt"/>
              <a:buAutoNum type="arabicPeriod" startAt="3"/>
            </a:pPr>
            <a:r>
              <a:rPr lang="en-US" dirty="0"/>
              <a:t>Provide count, by valuation mode, of the number of valuation detail records created for the </a:t>
            </a:r>
            <a:r>
              <a:rPr lang="en-US" u="sng" dirty="0"/>
              <a:t>most recent</a:t>
            </a:r>
            <a:r>
              <a:rPr lang="en-US" dirty="0"/>
              <a:t> valuation </a:t>
            </a:r>
            <a:r>
              <a:rPr lang="en-US" dirty="0" smtClean="0"/>
              <a:t>run (use the MAX() command).</a:t>
            </a:r>
            <a:endParaRPr lang="en-US" dirty="0"/>
          </a:p>
          <a:p>
            <a:pPr marL="457200" lvl="0" indent="-457200">
              <a:buFont typeface="+mj-lt"/>
              <a:buAutoNum type="arabicPeriod" startAt="3"/>
            </a:pPr>
            <a:endParaRPr lang="en-US" dirty="0"/>
          </a:p>
          <a:p>
            <a:endParaRPr lang="en-US" dirty="0"/>
          </a:p>
        </p:txBody>
      </p:sp>
    </p:spTree>
    <p:extLst>
      <p:ext uri="{BB962C8B-B14F-4D97-AF65-F5344CB8AC3E}">
        <p14:creationId xmlns:p14="http://schemas.microsoft.com/office/powerpoint/2010/main" val="2667447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Unions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10460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UNIONS</a:t>
            </a:r>
            <a:endParaRPr lang="en-US" dirty="0"/>
          </a:p>
        </p:txBody>
      </p:sp>
      <p:sp>
        <p:nvSpPr>
          <p:cNvPr id="3" name="Text Placeholder 2"/>
          <p:cNvSpPr>
            <a:spLocks noGrp="1"/>
          </p:cNvSpPr>
          <p:nvPr>
            <p:ph type="body" sz="quarter" idx="15"/>
          </p:nvPr>
        </p:nvSpPr>
        <p:spPr/>
        <p:txBody>
          <a:bodyPr/>
          <a:lstStyle/>
          <a:p>
            <a:r>
              <a:rPr lang="en-US" dirty="0" smtClean="0"/>
              <a:t>Combine the results from multiple queries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a:spcBef>
                <a:spcPts val="600"/>
              </a:spcBef>
            </a:pPr>
            <a:r>
              <a:rPr lang="en-US" sz="2400" dirty="0" smtClean="0"/>
              <a:t># columns returned and format must be identical</a:t>
            </a:r>
          </a:p>
          <a:p>
            <a:pPr>
              <a:spcBef>
                <a:spcPts val="600"/>
              </a:spcBef>
            </a:pPr>
            <a:r>
              <a:rPr lang="en-US" sz="2400" dirty="0" smtClean="0"/>
              <a:t>UNION – removes duplicate rows </a:t>
            </a:r>
          </a:p>
          <a:p>
            <a:pPr>
              <a:spcBef>
                <a:spcPts val="600"/>
              </a:spcBef>
            </a:pPr>
            <a:r>
              <a:rPr lang="en-US" sz="2400" dirty="0" smtClean="0"/>
              <a:t>UNION ALL – does not remove duplicate</a:t>
            </a:r>
          </a:p>
          <a:p>
            <a:pPr marL="0" indent="0">
              <a:spcBef>
                <a:spcPts val="600"/>
              </a:spcBef>
              <a:buNone/>
            </a:pPr>
            <a:endParaRPr lang="en-US" sz="1800" dirty="0" smtClean="0"/>
          </a:p>
          <a:p>
            <a:pPr marL="0" indent="0">
              <a:spcBef>
                <a:spcPts val="600"/>
              </a:spcBef>
              <a:buNone/>
            </a:pPr>
            <a:r>
              <a:rPr lang="en-US" sz="1800" b="1" dirty="0" smtClean="0">
                <a:solidFill>
                  <a:srgbClr val="00B050"/>
                </a:solidFill>
              </a:rPr>
              <a:t>--query 1</a:t>
            </a:r>
          </a:p>
          <a:p>
            <a:pPr marL="0" indent="0">
              <a:spcBef>
                <a:spcPts val="600"/>
              </a:spcBef>
              <a:buNone/>
            </a:pPr>
            <a:r>
              <a:rPr lang="en-US" sz="1800" dirty="0" smtClean="0"/>
              <a:t>select </a:t>
            </a:r>
            <a:r>
              <a:rPr lang="en-US" sz="1800" dirty="0"/>
              <a:t>'ACTIVE trades', count(*) </a:t>
            </a:r>
          </a:p>
          <a:p>
            <a:pPr marL="0" indent="0">
              <a:spcBef>
                <a:spcPts val="600"/>
              </a:spcBef>
              <a:buNone/>
            </a:pPr>
            <a:r>
              <a:rPr lang="en-US" sz="1800" dirty="0"/>
              <a:t>from trade where status = 'ACTIVE'</a:t>
            </a:r>
          </a:p>
          <a:p>
            <a:pPr marL="0" indent="0">
              <a:spcBef>
                <a:spcPts val="600"/>
              </a:spcBef>
              <a:buNone/>
            </a:pPr>
            <a:endParaRPr lang="en-US" sz="1800" dirty="0"/>
          </a:p>
          <a:p>
            <a:pPr marL="0" indent="0">
              <a:spcBef>
                <a:spcPts val="600"/>
              </a:spcBef>
              <a:buNone/>
            </a:pPr>
            <a:r>
              <a:rPr lang="en-US" sz="1800" dirty="0"/>
              <a:t>UNION</a:t>
            </a:r>
          </a:p>
          <a:p>
            <a:pPr marL="0" indent="0">
              <a:spcBef>
                <a:spcPts val="600"/>
              </a:spcBef>
              <a:buNone/>
            </a:pPr>
            <a:endParaRPr lang="en-US" sz="1800" dirty="0"/>
          </a:p>
          <a:p>
            <a:pPr marL="0" indent="0">
              <a:spcBef>
                <a:spcPts val="600"/>
              </a:spcBef>
              <a:buNone/>
            </a:pPr>
            <a:r>
              <a:rPr lang="en-US" sz="1800" b="1" dirty="0" smtClean="0">
                <a:solidFill>
                  <a:srgbClr val="00B050"/>
                </a:solidFill>
              </a:rPr>
              <a:t>--query 2</a:t>
            </a:r>
          </a:p>
          <a:p>
            <a:pPr marL="0" indent="0">
              <a:spcBef>
                <a:spcPts val="600"/>
              </a:spcBef>
              <a:buNone/>
            </a:pPr>
            <a:r>
              <a:rPr lang="en-US" sz="1800" dirty="0" smtClean="0"/>
              <a:t>select </a:t>
            </a:r>
            <a:r>
              <a:rPr lang="en-US" sz="1800" dirty="0"/>
              <a:t>'INACTIVE trades', count(*) </a:t>
            </a:r>
          </a:p>
          <a:p>
            <a:pPr marL="0" indent="0">
              <a:spcBef>
                <a:spcPts val="600"/>
              </a:spcBef>
              <a:buNone/>
            </a:pPr>
            <a:r>
              <a:rPr lang="en-US" sz="1800" dirty="0"/>
              <a:t>from trade where status &lt;&gt; 'ACTIVE'</a:t>
            </a:r>
          </a:p>
        </p:txBody>
      </p:sp>
    </p:spTree>
    <p:extLst>
      <p:ext uri="{BB962C8B-B14F-4D97-AF65-F5344CB8AC3E}">
        <p14:creationId xmlns:p14="http://schemas.microsoft.com/office/powerpoint/2010/main" val="2770839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1" y="1828800"/>
            <a:ext cx="4541959" cy="4114800"/>
          </a:xfrm>
        </p:spPr>
        <p:txBody>
          <a:bodyPr/>
          <a:lstStyle/>
          <a:p>
            <a:pPr marL="457200" indent="-457200">
              <a:buFont typeface="+mj-lt"/>
              <a:buAutoNum type="arabicPeriod"/>
            </a:pPr>
            <a:r>
              <a:rPr lang="en-US" dirty="0" smtClean="0"/>
              <a:t>Using the previous query, alter to:</a:t>
            </a:r>
            <a:endParaRPr lang="en-US" sz="1050" dirty="0" smtClean="0"/>
          </a:p>
          <a:p>
            <a:pPr marL="800100" lvl="1" indent="-457200">
              <a:buFont typeface="+mj-lt"/>
              <a:buAutoNum type="alphaLcParenR"/>
            </a:pPr>
            <a:r>
              <a:rPr lang="en-US" dirty="0" smtClean="0"/>
              <a:t>Display the literal ‘PHYSICAL trades’ for physical trade types and ‘FINANCIAL trades’ for non-physical trade types.   </a:t>
            </a:r>
          </a:p>
          <a:p>
            <a:pPr marL="800100" lvl="1" indent="-457200">
              <a:buFont typeface="+mj-lt"/>
              <a:buAutoNum type="alphaLcParenR"/>
            </a:pPr>
            <a:r>
              <a:rPr lang="en-US" dirty="0" smtClean="0"/>
              <a:t>Provide a count for each trade type.</a:t>
            </a:r>
          </a:p>
          <a:p>
            <a:pPr marL="800100" lvl="1" indent="-457200">
              <a:buFont typeface="+mj-lt"/>
              <a:buAutoNum type="alphaLcParenR"/>
            </a:pPr>
            <a:r>
              <a:rPr lang="en-US" dirty="0" smtClean="0"/>
              <a:t>Sort by descending count, ascending literal (column 1), then </a:t>
            </a:r>
            <a:r>
              <a:rPr lang="en-US" dirty="0" err="1" smtClean="0"/>
              <a:t>tradetype</a:t>
            </a:r>
            <a:r>
              <a:rPr lang="en-US" dirty="0" smtClean="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3514" y="1772382"/>
            <a:ext cx="4180486" cy="37726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72984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ctrTitle"/>
          </p:nvPr>
        </p:nvSpPr>
        <p:spPr/>
        <p:txBody>
          <a:bodyPr/>
          <a:lstStyle/>
          <a:p>
            <a:r>
              <a:rPr lang="en-US" sz="6600" dirty="0" smtClean="0"/>
              <a:t>Using SQL</a:t>
            </a:r>
            <a:endParaRPr lang="en-US" sz="6600" dirty="0"/>
          </a:p>
        </p:txBody>
      </p:sp>
      <p:sp>
        <p:nvSpPr>
          <p:cNvPr id="9" name="Subtitle 7"/>
          <p:cNvSpPr>
            <a:spLocks noGrp="1"/>
          </p:cNvSpPr>
          <p:nvPr>
            <p:ph type="subTitle" idx="1"/>
          </p:nvPr>
        </p:nvSpPr>
        <p:spPr>
          <a:xfrm>
            <a:off x="593725" y="4376416"/>
            <a:ext cx="6510528" cy="813816"/>
          </a:xfrm>
        </p:spPr>
        <p:txBody>
          <a:bodyPr/>
          <a:lstStyle/>
          <a:p>
            <a:r>
              <a:rPr lang="en-US" dirty="0" smtClean="0"/>
              <a:t>Session 3</a:t>
            </a:r>
            <a:endParaRPr lang="en-US" dirty="0" smtClean="0"/>
          </a:p>
        </p:txBody>
      </p:sp>
    </p:spTree>
    <p:extLst>
      <p:ext uri="{BB962C8B-B14F-4D97-AF65-F5344CB8AC3E}">
        <p14:creationId xmlns:p14="http://schemas.microsoft.com/office/powerpoint/2010/main" val="371096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Last session we covered…</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a:spcBef>
                <a:spcPts val="600"/>
              </a:spcBef>
            </a:pPr>
            <a:r>
              <a:rPr lang="en-US" sz="2000" dirty="0" smtClean="0"/>
              <a:t>Joining tables</a:t>
            </a:r>
          </a:p>
          <a:p>
            <a:pPr lvl="1">
              <a:spcBef>
                <a:spcPts val="600"/>
              </a:spcBef>
            </a:pPr>
            <a:r>
              <a:rPr lang="en-US" sz="1800" dirty="0" smtClean="0"/>
              <a:t>INNER</a:t>
            </a:r>
          </a:p>
          <a:p>
            <a:pPr lvl="1">
              <a:spcBef>
                <a:spcPts val="600"/>
              </a:spcBef>
            </a:pPr>
            <a:r>
              <a:rPr lang="en-US" sz="1800" dirty="0" smtClean="0"/>
              <a:t>OUTER</a:t>
            </a:r>
          </a:p>
          <a:p>
            <a:pPr lvl="2">
              <a:spcBef>
                <a:spcPts val="600"/>
              </a:spcBef>
            </a:pPr>
            <a:r>
              <a:rPr lang="en-US" sz="1600" dirty="0" smtClean="0"/>
              <a:t>LEFT</a:t>
            </a:r>
          </a:p>
          <a:p>
            <a:pPr lvl="2">
              <a:spcBef>
                <a:spcPts val="600"/>
              </a:spcBef>
            </a:pPr>
            <a:r>
              <a:rPr lang="en-US" sz="1600" dirty="0" smtClean="0"/>
              <a:t>RIGHT</a:t>
            </a:r>
            <a:endParaRPr lang="en-US" sz="1600" dirty="0" smtClean="0"/>
          </a:p>
          <a:p>
            <a:pPr>
              <a:spcBef>
                <a:spcPts val="600"/>
              </a:spcBef>
            </a:pPr>
            <a:r>
              <a:rPr lang="en-US" sz="2000" dirty="0" smtClean="0"/>
              <a:t>Sub Queries</a:t>
            </a:r>
          </a:p>
          <a:p>
            <a:pPr lvl="1">
              <a:spcBef>
                <a:spcPts val="600"/>
              </a:spcBef>
            </a:pPr>
            <a:r>
              <a:rPr lang="en-US" sz="1800" dirty="0" smtClean="0"/>
              <a:t>IN</a:t>
            </a:r>
          </a:p>
          <a:p>
            <a:pPr lvl="1">
              <a:spcBef>
                <a:spcPts val="600"/>
              </a:spcBef>
            </a:pPr>
            <a:r>
              <a:rPr lang="en-US" sz="1800" dirty="0" smtClean="0"/>
              <a:t>EXISTS</a:t>
            </a:r>
          </a:p>
          <a:p>
            <a:pPr>
              <a:spcBef>
                <a:spcPts val="600"/>
              </a:spcBef>
            </a:pPr>
            <a:r>
              <a:rPr lang="en-US" sz="2000" dirty="0" smtClean="0"/>
              <a:t>UNIONS</a:t>
            </a:r>
            <a:endParaRPr lang="en-US" sz="2000" dirty="0" smtClean="0"/>
          </a:p>
          <a:p>
            <a:pPr marL="0" indent="0">
              <a:spcBef>
                <a:spcPts val="600"/>
              </a:spcBef>
              <a:buNone/>
            </a:pPr>
            <a:endParaRPr lang="en-US" sz="1800" dirty="0"/>
          </a:p>
        </p:txBody>
      </p:sp>
      <p:sp>
        <p:nvSpPr>
          <p:cNvPr id="6" name="Rectangle 5"/>
          <p:cNvSpPr/>
          <p:nvPr/>
        </p:nvSpPr>
        <p:spPr>
          <a:xfrm rot="925237">
            <a:off x="3094892" y="2967335"/>
            <a:ext cx="5931579"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What questions do you have?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548396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this session….</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a:spcBef>
                <a:spcPts val="600"/>
              </a:spcBef>
            </a:pPr>
            <a:r>
              <a:rPr lang="en-US" sz="2000" dirty="0" smtClean="0"/>
              <a:t>Common SQL Functions for</a:t>
            </a:r>
          </a:p>
          <a:p>
            <a:pPr lvl="1">
              <a:spcBef>
                <a:spcPts val="600"/>
              </a:spcBef>
            </a:pPr>
            <a:r>
              <a:rPr lang="en-US" sz="1800" dirty="0" smtClean="0"/>
              <a:t>Strings</a:t>
            </a:r>
          </a:p>
          <a:p>
            <a:pPr lvl="1">
              <a:spcBef>
                <a:spcPts val="600"/>
              </a:spcBef>
            </a:pPr>
            <a:r>
              <a:rPr lang="en-US" sz="1800" dirty="0" smtClean="0"/>
              <a:t>Dates</a:t>
            </a:r>
          </a:p>
          <a:p>
            <a:pPr>
              <a:spcBef>
                <a:spcPts val="600"/>
              </a:spcBef>
            </a:pPr>
            <a:r>
              <a:rPr lang="en-US" dirty="0" smtClean="0"/>
              <a:t>Database views</a:t>
            </a:r>
          </a:p>
          <a:p>
            <a:pPr lvl="1">
              <a:spcBef>
                <a:spcPts val="600"/>
              </a:spcBef>
            </a:pPr>
            <a:r>
              <a:rPr lang="en-US" dirty="0" smtClean="0"/>
              <a:t>Manually created</a:t>
            </a:r>
          </a:p>
          <a:p>
            <a:pPr lvl="1">
              <a:spcBef>
                <a:spcPts val="600"/>
              </a:spcBef>
            </a:pPr>
            <a:r>
              <a:rPr lang="en-US" dirty="0" smtClean="0"/>
              <a:t>Created using Allegro’s admin tools</a:t>
            </a:r>
            <a:endParaRPr lang="en-US" dirty="0" smtClean="0"/>
          </a:p>
          <a:p>
            <a:pPr>
              <a:spcBef>
                <a:spcPts val="600"/>
              </a:spcBef>
            </a:pPr>
            <a:r>
              <a:rPr lang="en-US" dirty="0" smtClean="0"/>
              <a:t>Enforcing data integrity using constraints</a:t>
            </a:r>
            <a:endParaRPr lang="en-US" dirty="0" smtClean="0"/>
          </a:p>
          <a:p>
            <a:pPr marL="0" indent="0">
              <a:spcBef>
                <a:spcPts val="600"/>
              </a:spcBef>
              <a:buNone/>
            </a:pPr>
            <a:endParaRPr lang="en-US" sz="1800" dirty="0"/>
          </a:p>
        </p:txBody>
      </p:sp>
    </p:spTree>
    <p:extLst>
      <p:ext uri="{BB962C8B-B14F-4D97-AF65-F5344CB8AC3E}">
        <p14:creationId xmlns:p14="http://schemas.microsoft.com/office/powerpoint/2010/main" val="384952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7784" y="2626062"/>
            <a:ext cx="2931458" cy="2931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Question 4</a:t>
            </a:r>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375920" y="1798320"/>
            <a:ext cx="8371840" cy="4114800"/>
          </a:xfrm>
        </p:spPr>
        <p:txBody>
          <a:bodyPr/>
          <a:lstStyle/>
          <a:p>
            <a:pPr marL="0" indent="0">
              <a:buNone/>
            </a:pPr>
            <a:r>
              <a:rPr lang="en-US" dirty="0" smtClean="0"/>
              <a:t>Which view(s) in Allegro allows you to “extend” the data model?</a:t>
            </a:r>
          </a:p>
          <a:p>
            <a:pPr marL="457200" indent="-457200">
              <a:buFont typeface="+mj-lt"/>
              <a:buAutoNum type="alphaUcPeriod"/>
            </a:pPr>
            <a:r>
              <a:rPr lang="en-US" dirty="0" smtClean="0"/>
              <a:t>Data Tables &amp; Data Columns views</a:t>
            </a:r>
          </a:p>
          <a:p>
            <a:pPr marL="457200" indent="-457200">
              <a:buFont typeface="+mj-lt"/>
              <a:buAutoNum type="alphaUcPeriod"/>
            </a:pPr>
            <a:r>
              <a:rPr lang="en-US" dirty="0" smtClean="0"/>
              <a:t>Server Manager &amp; Database Sync views</a:t>
            </a:r>
          </a:p>
          <a:p>
            <a:pPr marL="457200" indent="-457200">
              <a:buFont typeface="+mj-lt"/>
              <a:buAutoNum type="alphaUcPeriod"/>
            </a:pPr>
            <a:r>
              <a:rPr lang="en-US" dirty="0" smtClean="0"/>
              <a:t>Process Manager &amp; Process Validation views</a:t>
            </a:r>
          </a:p>
          <a:p>
            <a:pPr marL="457200" indent="-457200">
              <a:buFont typeface="+mj-lt"/>
              <a:buAutoNum type="alphaUcPeriod"/>
            </a:pPr>
            <a:r>
              <a:rPr lang="en-US" dirty="0" smtClean="0"/>
              <a:t>I don’t have a clue.  </a:t>
            </a:r>
            <a:r>
              <a:rPr lang="en-US" dirty="0"/>
              <a:t/>
            </a:r>
            <a:br>
              <a:rPr lang="en-US" dirty="0"/>
            </a:br>
            <a:endParaRPr lang="en-US" dirty="0"/>
          </a:p>
        </p:txBody>
      </p:sp>
      <p:sp>
        <p:nvSpPr>
          <p:cNvPr id="6" name="Rectangle 5"/>
          <p:cNvSpPr/>
          <p:nvPr/>
        </p:nvSpPr>
        <p:spPr>
          <a:xfrm>
            <a:off x="0" y="2046942"/>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99083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Last </a:t>
            </a:r>
            <a:r>
              <a:rPr lang="en-US" dirty="0" smtClean="0"/>
              <a:t>sessions’ “Challenge”</a:t>
            </a:r>
            <a:endParaRPr lang="en-US" dirty="0"/>
          </a:p>
        </p:txBody>
      </p:sp>
      <p:sp>
        <p:nvSpPr>
          <p:cNvPr id="3" name="Text Placeholder 2"/>
          <p:cNvSpPr>
            <a:spLocks noGrp="1"/>
          </p:cNvSpPr>
          <p:nvPr>
            <p:ph type="body" sz="quarter" idx="15"/>
          </p:nvPr>
        </p:nvSpPr>
        <p:spPr/>
        <p:txBody>
          <a:bodyPr/>
          <a:lstStyle/>
          <a:p>
            <a:r>
              <a:rPr lang="en-US" dirty="0" smtClean="0"/>
              <a:t>For fame and glory</a:t>
            </a:r>
            <a:endParaRPr lang="en-US" dirty="0"/>
          </a:p>
        </p:txBody>
      </p:sp>
      <p:sp>
        <p:nvSpPr>
          <p:cNvPr id="4" name="Text Placeholder 3"/>
          <p:cNvSpPr>
            <a:spLocks noGrp="1"/>
          </p:cNvSpPr>
          <p:nvPr>
            <p:ph type="body" sz="quarter" idx="16"/>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986" y="2203938"/>
            <a:ext cx="8285294" cy="39004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911905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Tables on the Trade Execution view</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pic>
        <p:nvPicPr>
          <p:cNvPr id="2050" name="Picture 1"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16" y="1166581"/>
            <a:ext cx="9038492" cy="57956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684585" y="4064418"/>
            <a:ext cx="1219200" cy="2500505"/>
          </a:xfrm>
          <a:prstGeom prst="rect">
            <a:avLst/>
          </a:prstGeom>
          <a:noFill/>
          <a:ln w="38100" cap="flat" cmpd="sng" algn="ctr">
            <a:solidFill>
              <a:schemeClr val="bg2"/>
            </a:solidFill>
            <a:prstDash val="sysDash"/>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8" name="Rectangle 7"/>
          <p:cNvSpPr/>
          <p:nvPr/>
        </p:nvSpPr>
        <p:spPr>
          <a:xfrm>
            <a:off x="3950677" y="4064417"/>
            <a:ext cx="1312985" cy="2500505"/>
          </a:xfrm>
          <a:prstGeom prst="rect">
            <a:avLst/>
          </a:prstGeom>
          <a:noFill/>
          <a:ln w="38100" cap="flat" cmpd="sng" algn="ctr">
            <a:solidFill>
              <a:srgbClr val="FF0000"/>
            </a:solidFill>
            <a:prstDash val="sysDash"/>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9" name="Rectangle 8"/>
          <p:cNvSpPr/>
          <p:nvPr/>
        </p:nvSpPr>
        <p:spPr>
          <a:xfrm>
            <a:off x="5357447" y="4064416"/>
            <a:ext cx="1312985" cy="2500505"/>
          </a:xfrm>
          <a:prstGeom prst="rect">
            <a:avLst/>
          </a:prstGeom>
          <a:noFill/>
          <a:ln w="38100" cap="flat" cmpd="sng" algn="ctr">
            <a:solidFill>
              <a:srgbClr val="00B050"/>
            </a:solidFill>
            <a:prstDash val="sysDash"/>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0" name="Rectangle 9"/>
          <p:cNvSpPr/>
          <p:nvPr/>
        </p:nvSpPr>
        <p:spPr>
          <a:xfrm>
            <a:off x="7350370" y="3141785"/>
            <a:ext cx="1312985" cy="1441938"/>
          </a:xfrm>
          <a:prstGeom prst="rect">
            <a:avLst/>
          </a:prstGeom>
          <a:noFill/>
          <a:ln w="38100" cap="flat" cmpd="sng" algn="ctr">
            <a:solidFill>
              <a:schemeClr val="accent5"/>
            </a:solidFill>
            <a:prstDash val="sysDash"/>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
        <p:nvSpPr>
          <p:cNvPr id="11" name="Rectangle 10"/>
          <p:cNvSpPr/>
          <p:nvPr/>
        </p:nvSpPr>
        <p:spPr>
          <a:xfrm>
            <a:off x="668216" y="1395046"/>
            <a:ext cx="4994030" cy="2996991"/>
          </a:xfrm>
          <a:prstGeom prst="rect">
            <a:avLst/>
          </a:prstGeom>
          <a:noFill/>
          <a:ln w="38100" cap="flat" cmpd="sng" algn="ctr">
            <a:solidFill>
              <a:srgbClr val="FFFF00"/>
            </a:solidFill>
            <a:prstDash val="sysDash"/>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tx2"/>
              </a:solidFill>
              <a:latin typeface="+mj-lt"/>
            </a:endParaRPr>
          </a:p>
        </p:txBody>
      </p:sp>
    </p:spTree>
    <p:extLst>
      <p:ext uri="{BB962C8B-B14F-4D97-AF65-F5344CB8AC3E}">
        <p14:creationId xmlns:p14="http://schemas.microsoft.com/office/powerpoint/2010/main" val="35190109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6" name="Rectangle 5"/>
          <p:cNvSpPr/>
          <p:nvPr/>
        </p:nvSpPr>
        <p:spPr>
          <a:xfrm>
            <a:off x="0" y="3480"/>
            <a:ext cx="9144000" cy="6555641"/>
          </a:xfrm>
          <a:prstGeom prst="rect">
            <a:avLst/>
          </a:prstGeom>
          <a:solidFill>
            <a:schemeClr val="tx2"/>
          </a:solidFill>
        </p:spPr>
        <p:txBody>
          <a:bodyPr wrap="square">
            <a:spAutoFit/>
          </a:bodyPr>
          <a:lstStyle/>
          <a:p>
            <a:endParaRPr lang="en-US" sz="1200" dirty="0" smtClean="0"/>
          </a:p>
          <a:p>
            <a:r>
              <a:rPr lang="en-US" sz="1200" dirty="0" smtClean="0"/>
              <a:t>select </a:t>
            </a:r>
            <a:r>
              <a:rPr lang="en-US" sz="1200" dirty="0" err="1"/>
              <a:t>tt.positionmode</a:t>
            </a:r>
            <a:r>
              <a:rPr lang="en-US" sz="1200" dirty="0"/>
              <a:t> + '-' + </a:t>
            </a:r>
            <a:r>
              <a:rPr lang="en-US" sz="1200" dirty="0" err="1"/>
              <a:t>commodityclass</a:t>
            </a:r>
            <a:r>
              <a:rPr lang="en-US" sz="1200" dirty="0"/>
              <a:t> 'Position mode + Commodity class', </a:t>
            </a:r>
            <a:r>
              <a:rPr lang="en-US" sz="1200" dirty="0" err="1"/>
              <a:t>t.tradetype</a:t>
            </a:r>
            <a:r>
              <a:rPr lang="en-US" sz="1200" dirty="0"/>
              <a:t>, </a:t>
            </a:r>
            <a:r>
              <a:rPr lang="en-US" sz="1200" dirty="0" err="1"/>
              <a:t>pp.product</a:t>
            </a:r>
            <a:r>
              <a:rPr lang="en-US" sz="1200" dirty="0"/>
              <a:t> 'Product', 'Location= ' + </a:t>
            </a:r>
            <a:r>
              <a:rPr lang="en-US" sz="1200" dirty="0" err="1"/>
              <a:t>pp.location</a:t>
            </a:r>
            <a:r>
              <a:rPr lang="en-US" sz="1200" dirty="0"/>
              <a:t> 'Location of Delivery', count</a:t>
            </a:r>
            <a:r>
              <a:rPr lang="en-US" sz="1200" smtClean="0"/>
              <a:t>(*) count</a:t>
            </a:r>
            <a:endParaRPr lang="en-US" sz="1200" dirty="0"/>
          </a:p>
          <a:p>
            <a:r>
              <a:rPr lang="en-US" sz="1200" dirty="0"/>
              <a:t>from trade t, position p, </a:t>
            </a:r>
            <a:r>
              <a:rPr lang="en-US" sz="1200" dirty="0" err="1"/>
              <a:t>tradetype</a:t>
            </a:r>
            <a:r>
              <a:rPr lang="en-US" sz="1200" dirty="0"/>
              <a:t> </a:t>
            </a:r>
            <a:r>
              <a:rPr lang="en-US" sz="1200" dirty="0" err="1"/>
              <a:t>tt</a:t>
            </a:r>
            <a:r>
              <a:rPr lang="en-US" sz="1200" dirty="0"/>
              <a:t>, </a:t>
            </a:r>
            <a:r>
              <a:rPr lang="en-US" sz="1200" dirty="0" err="1"/>
              <a:t>physicalposition</a:t>
            </a:r>
            <a:r>
              <a:rPr lang="en-US" sz="1200" dirty="0"/>
              <a:t> pp</a:t>
            </a:r>
          </a:p>
          <a:p>
            <a:r>
              <a:rPr lang="en-US" sz="1200" dirty="0"/>
              <a:t>where </a:t>
            </a:r>
            <a:r>
              <a:rPr lang="en-US" sz="1200" dirty="0" err="1"/>
              <a:t>t.status</a:t>
            </a:r>
            <a:r>
              <a:rPr lang="en-US" sz="1200" dirty="0"/>
              <a:t> = 'ACTIVE'</a:t>
            </a:r>
          </a:p>
          <a:p>
            <a:r>
              <a:rPr lang="en-US" sz="1200" dirty="0"/>
              <a:t>and </a:t>
            </a:r>
            <a:r>
              <a:rPr lang="en-US" sz="1200" dirty="0" err="1"/>
              <a:t>t.tradetype</a:t>
            </a:r>
            <a:r>
              <a:rPr lang="en-US" sz="1200" dirty="0"/>
              <a:t> = </a:t>
            </a:r>
            <a:r>
              <a:rPr lang="en-US" sz="1200" dirty="0" err="1"/>
              <a:t>tt.tradetype</a:t>
            </a:r>
            <a:endParaRPr lang="en-US" sz="1200" dirty="0"/>
          </a:p>
          <a:p>
            <a:r>
              <a:rPr lang="en-US" sz="1200" dirty="0"/>
              <a:t>and </a:t>
            </a:r>
            <a:r>
              <a:rPr lang="en-US" sz="1200" dirty="0" err="1"/>
              <a:t>commodityclass</a:t>
            </a:r>
            <a:r>
              <a:rPr lang="en-US" sz="1200" dirty="0"/>
              <a:t> = 'LIQUID' and </a:t>
            </a:r>
            <a:r>
              <a:rPr lang="en-US" sz="1200" dirty="0" err="1"/>
              <a:t>tt.positionmode</a:t>
            </a:r>
            <a:r>
              <a:rPr lang="en-US" sz="1200" dirty="0"/>
              <a:t> = 'PHYSICAL'</a:t>
            </a:r>
          </a:p>
          <a:p>
            <a:r>
              <a:rPr lang="en-US" sz="1200" dirty="0"/>
              <a:t>and </a:t>
            </a:r>
            <a:r>
              <a:rPr lang="en-US" sz="1200" dirty="0" err="1"/>
              <a:t>t.trade</a:t>
            </a:r>
            <a:r>
              <a:rPr lang="en-US" sz="1200" dirty="0"/>
              <a:t> = </a:t>
            </a:r>
            <a:r>
              <a:rPr lang="en-US" sz="1200" dirty="0" err="1"/>
              <a:t>p.trade</a:t>
            </a:r>
            <a:endParaRPr lang="en-US" sz="1200" dirty="0"/>
          </a:p>
          <a:p>
            <a:r>
              <a:rPr lang="en-US" sz="1200" dirty="0"/>
              <a:t>and </a:t>
            </a:r>
            <a:r>
              <a:rPr lang="en-US" sz="1200" dirty="0" err="1"/>
              <a:t>p.position</a:t>
            </a:r>
            <a:r>
              <a:rPr lang="en-US" sz="1200" dirty="0"/>
              <a:t> = </a:t>
            </a:r>
            <a:r>
              <a:rPr lang="en-US" sz="1200" dirty="0" err="1"/>
              <a:t>pp.position</a:t>
            </a:r>
            <a:endParaRPr lang="en-US" sz="1200" dirty="0"/>
          </a:p>
          <a:p>
            <a:r>
              <a:rPr lang="en-US" sz="1200" dirty="0"/>
              <a:t>group by </a:t>
            </a:r>
            <a:r>
              <a:rPr lang="en-US" sz="1200" dirty="0" err="1"/>
              <a:t>tt.positionmode</a:t>
            </a:r>
            <a:r>
              <a:rPr lang="en-US" sz="1200" dirty="0"/>
              <a:t>, </a:t>
            </a:r>
            <a:r>
              <a:rPr lang="en-US" sz="1200" dirty="0" err="1"/>
              <a:t>commodityclass</a:t>
            </a:r>
            <a:r>
              <a:rPr lang="en-US" sz="1200" dirty="0"/>
              <a:t>, </a:t>
            </a:r>
            <a:r>
              <a:rPr lang="en-US" sz="1200" dirty="0" err="1"/>
              <a:t>t.tradetype</a:t>
            </a:r>
            <a:r>
              <a:rPr lang="en-US" sz="1200" dirty="0"/>
              <a:t>, </a:t>
            </a:r>
            <a:r>
              <a:rPr lang="en-US" sz="1200" dirty="0" err="1"/>
              <a:t>pp.product</a:t>
            </a:r>
            <a:r>
              <a:rPr lang="en-US" sz="1200" dirty="0"/>
              <a:t>, location</a:t>
            </a:r>
          </a:p>
          <a:p>
            <a:endParaRPr lang="en-US" sz="1200" dirty="0"/>
          </a:p>
          <a:p>
            <a:r>
              <a:rPr lang="en-US" sz="1200" dirty="0"/>
              <a:t>union all</a:t>
            </a:r>
          </a:p>
          <a:p>
            <a:endParaRPr lang="en-US" sz="1200" dirty="0"/>
          </a:p>
          <a:p>
            <a:r>
              <a:rPr lang="en-US" sz="1200" dirty="0"/>
              <a:t>select </a:t>
            </a:r>
            <a:r>
              <a:rPr lang="en-US" sz="1200" dirty="0" err="1"/>
              <a:t>tt.positionmode</a:t>
            </a:r>
            <a:r>
              <a:rPr lang="en-US" sz="1200" dirty="0"/>
              <a:t> + '-' + </a:t>
            </a:r>
            <a:r>
              <a:rPr lang="en-US" sz="1200" dirty="0" err="1"/>
              <a:t>commodityclass</a:t>
            </a:r>
            <a:r>
              <a:rPr lang="en-US" sz="1200" dirty="0"/>
              <a:t>, </a:t>
            </a:r>
            <a:r>
              <a:rPr lang="en-US" sz="1200" dirty="0" err="1"/>
              <a:t>t.tradetype</a:t>
            </a:r>
            <a:r>
              <a:rPr lang="en-US" sz="1200" dirty="0"/>
              <a:t>,  'NG', 'Pipeline= ' + </a:t>
            </a:r>
            <a:r>
              <a:rPr lang="en-US" sz="1200" dirty="0" err="1"/>
              <a:t>ngp.pipeline</a:t>
            </a:r>
            <a:r>
              <a:rPr lang="en-US" sz="1200" dirty="0"/>
              <a:t> + ', Point=' + </a:t>
            </a:r>
            <a:r>
              <a:rPr lang="en-US" sz="1200" dirty="0" err="1"/>
              <a:t>ngp.point</a:t>
            </a:r>
            <a:r>
              <a:rPr lang="en-US" sz="1200" dirty="0"/>
              <a:t>, count(*)</a:t>
            </a:r>
          </a:p>
          <a:p>
            <a:r>
              <a:rPr lang="en-US" sz="1200" dirty="0"/>
              <a:t>from trade t, position p, </a:t>
            </a:r>
            <a:r>
              <a:rPr lang="en-US" sz="1200" dirty="0" err="1"/>
              <a:t>tradetype</a:t>
            </a:r>
            <a:r>
              <a:rPr lang="en-US" sz="1200" dirty="0"/>
              <a:t> </a:t>
            </a:r>
            <a:r>
              <a:rPr lang="en-US" sz="1200" dirty="0" err="1"/>
              <a:t>tt</a:t>
            </a:r>
            <a:r>
              <a:rPr lang="en-US" sz="1200" dirty="0"/>
              <a:t>, ngposition </a:t>
            </a:r>
            <a:r>
              <a:rPr lang="en-US" sz="1200" dirty="0" err="1"/>
              <a:t>ngp</a:t>
            </a:r>
            <a:endParaRPr lang="en-US" sz="1200" dirty="0"/>
          </a:p>
          <a:p>
            <a:r>
              <a:rPr lang="en-US" sz="1200" dirty="0"/>
              <a:t>where </a:t>
            </a:r>
            <a:r>
              <a:rPr lang="en-US" sz="1200" dirty="0" err="1"/>
              <a:t>t.status</a:t>
            </a:r>
            <a:r>
              <a:rPr lang="en-US" sz="1200" dirty="0"/>
              <a:t> = 'ACTIVE'</a:t>
            </a:r>
          </a:p>
          <a:p>
            <a:r>
              <a:rPr lang="en-US" sz="1200" dirty="0"/>
              <a:t>and </a:t>
            </a:r>
            <a:r>
              <a:rPr lang="en-US" sz="1200" dirty="0" err="1"/>
              <a:t>t.tradetype</a:t>
            </a:r>
            <a:r>
              <a:rPr lang="en-US" sz="1200" dirty="0"/>
              <a:t> = </a:t>
            </a:r>
            <a:r>
              <a:rPr lang="en-US" sz="1200" dirty="0" err="1"/>
              <a:t>tt.tradetype</a:t>
            </a:r>
            <a:endParaRPr lang="en-US" sz="1200" dirty="0"/>
          </a:p>
          <a:p>
            <a:r>
              <a:rPr lang="en-US" sz="1200" dirty="0"/>
              <a:t>and </a:t>
            </a:r>
            <a:r>
              <a:rPr lang="en-US" sz="1200" dirty="0" err="1"/>
              <a:t>commodityclass</a:t>
            </a:r>
            <a:r>
              <a:rPr lang="en-US" sz="1200" dirty="0"/>
              <a:t> = 'GAS' and </a:t>
            </a:r>
            <a:r>
              <a:rPr lang="en-US" sz="1200" dirty="0" err="1"/>
              <a:t>tt.positionmode</a:t>
            </a:r>
            <a:r>
              <a:rPr lang="en-US" sz="1200" dirty="0"/>
              <a:t> = 'PHYSICAL'</a:t>
            </a:r>
          </a:p>
          <a:p>
            <a:r>
              <a:rPr lang="en-US" sz="1200" dirty="0"/>
              <a:t>and </a:t>
            </a:r>
            <a:r>
              <a:rPr lang="en-US" sz="1200" dirty="0" err="1"/>
              <a:t>t.trade</a:t>
            </a:r>
            <a:r>
              <a:rPr lang="en-US" sz="1200" dirty="0"/>
              <a:t> = </a:t>
            </a:r>
            <a:r>
              <a:rPr lang="en-US" sz="1200" dirty="0" err="1"/>
              <a:t>p.trade</a:t>
            </a:r>
            <a:endParaRPr lang="en-US" sz="1200" dirty="0"/>
          </a:p>
          <a:p>
            <a:r>
              <a:rPr lang="en-US" sz="1200" dirty="0"/>
              <a:t>and </a:t>
            </a:r>
            <a:r>
              <a:rPr lang="en-US" sz="1200" dirty="0" err="1"/>
              <a:t>p.position</a:t>
            </a:r>
            <a:r>
              <a:rPr lang="en-US" sz="1200" dirty="0"/>
              <a:t> = </a:t>
            </a:r>
            <a:r>
              <a:rPr lang="en-US" sz="1200" dirty="0" err="1"/>
              <a:t>ngp.position</a:t>
            </a:r>
            <a:endParaRPr lang="en-US" sz="1200" dirty="0"/>
          </a:p>
          <a:p>
            <a:r>
              <a:rPr lang="en-US" sz="1200" dirty="0"/>
              <a:t>group by </a:t>
            </a:r>
            <a:r>
              <a:rPr lang="en-US" sz="1200" dirty="0" err="1"/>
              <a:t>tt.positionmode</a:t>
            </a:r>
            <a:r>
              <a:rPr lang="en-US" sz="1200" dirty="0"/>
              <a:t>, </a:t>
            </a:r>
            <a:r>
              <a:rPr lang="en-US" sz="1200" dirty="0" err="1"/>
              <a:t>commodityclass</a:t>
            </a:r>
            <a:r>
              <a:rPr lang="en-US" sz="1200" dirty="0"/>
              <a:t>, </a:t>
            </a:r>
            <a:r>
              <a:rPr lang="en-US" sz="1200" dirty="0" err="1"/>
              <a:t>t.tradetype</a:t>
            </a:r>
            <a:r>
              <a:rPr lang="en-US" sz="1200" dirty="0"/>
              <a:t>, </a:t>
            </a:r>
            <a:r>
              <a:rPr lang="en-US" sz="1200" dirty="0" err="1"/>
              <a:t>ngp.pipeline</a:t>
            </a:r>
            <a:r>
              <a:rPr lang="en-US" sz="1200" dirty="0"/>
              <a:t>, </a:t>
            </a:r>
            <a:r>
              <a:rPr lang="en-US" sz="1200" dirty="0" err="1"/>
              <a:t>ngp.point</a:t>
            </a:r>
            <a:endParaRPr lang="en-US" sz="1200" dirty="0"/>
          </a:p>
          <a:p>
            <a:endParaRPr lang="en-US" sz="1200" dirty="0"/>
          </a:p>
          <a:p>
            <a:r>
              <a:rPr lang="en-US" sz="1200" dirty="0"/>
              <a:t>union </a:t>
            </a:r>
            <a:r>
              <a:rPr lang="en-US" sz="1200" dirty="0" smtClean="0"/>
              <a:t>all</a:t>
            </a:r>
          </a:p>
          <a:p>
            <a:endParaRPr lang="en-US" sz="1200" dirty="0"/>
          </a:p>
          <a:p>
            <a:r>
              <a:rPr lang="en-US" sz="1200" dirty="0"/>
              <a:t>select </a:t>
            </a:r>
            <a:r>
              <a:rPr lang="en-US" sz="1200" dirty="0" err="1"/>
              <a:t>tt.positionmode</a:t>
            </a:r>
            <a:r>
              <a:rPr lang="en-US" sz="1200" dirty="0"/>
              <a:t> + '-' + </a:t>
            </a:r>
            <a:r>
              <a:rPr lang="en-US" sz="1200" dirty="0" err="1"/>
              <a:t>commodityclass</a:t>
            </a:r>
            <a:r>
              <a:rPr lang="en-US" sz="1200" dirty="0"/>
              <a:t>, </a:t>
            </a:r>
            <a:r>
              <a:rPr lang="en-US" sz="1200" dirty="0" err="1"/>
              <a:t>t.tradetype</a:t>
            </a:r>
            <a:r>
              <a:rPr lang="en-US" sz="1200" dirty="0"/>
              <a:t>,  'Power', 'Control Area= ' + </a:t>
            </a:r>
            <a:r>
              <a:rPr lang="en-US" sz="1200" dirty="0" err="1"/>
              <a:t>pp.controlarea</a:t>
            </a:r>
            <a:r>
              <a:rPr lang="en-US" sz="1200" dirty="0"/>
              <a:t> + ', Power point= ' + </a:t>
            </a:r>
            <a:r>
              <a:rPr lang="en-US" sz="1200" dirty="0" err="1"/>
              <a:t>pp.point</a:t>
            </a:r>
            <a:r>
              <a:rPr lang="en-US" sz="1200" dirty="0"/>
              <a:t>, count(*)</a:t>
            </a:r>
          </a:p>
          <a:p>
            <a:r>
              <a:rPr lang="en-US" sz="1200" dirty="0"/>
              <a:t>from trade t, position p, </a:t>
            </a:r>
            <a:r>
              <a:rPr lang="en-US" sz="1200" dirty="0" err="1"/>
              <a:t>tradetype</a:t>
            </a:r>
            <a:r>
              <a:rPr lang="en-US" sz="1200" dirty="0"/>
              <a:t> </a:t>
            </a:r>
            <a:r>
              <a:rPr lang="en-US" sz="1200" dirty="0" err="1"/>
              <a:t>tt</a:t>
            </a:r>
            <a:r>
              <a:rPr lang="en-US" sz="1200" dirty="0"/>
              <a:t>, </a:t>
            </a:r>
            <a:r>
              <a:rPr lang="en-US" sz="1200" dirty="0" err="1"/>
              <a:t>powerposition</a:t>
            </a:r>
            <a:r>
              <a:rPr lang="en-US" sz="1200" dirty="0"/>
              <a:t> pp</a:t>
            </a:r>
          </a:p>
          <a:p>
            <a:r>
              <a:rPr lang="en-US" sz="1200" dirty="0"/>
              <a:t>where </a:t>
            </a:r>
            <a:r>
              <a:rPr lang="en-US" sz="1200" dirty="0" err="1"/>
              <a:t>t.status</a:t>
            </a:r>
            <a:r>
              <a:rPr lang="en-US" sz="1200" dirty="0"/>
              <a:t> = 'ACTIVE'</a:t>
            </a:r>
          </a:p>
          <a:p>
            <a:r>
              <a:rPr lang="en-US" sz="1200" dirty="0"/>
              <a:t>and </a:t>
            </a:r>
            <a:r>
              <a:rPr lang="en-US" sz="1200" dirty="0" err="1"/>
              <a:t>t.tradetype</a:t>
            </a:r>
            <a:r>
              <a:rPr lang="en-US" sz="1200" dirty="0"/>
              <a:t> = </a:t>
            </a:r>
            <a:r>
              <a:rPr lang="en-US" sz="1200" dirty="0" err="1"/>
              <a:t>tt.tradetype</a:t>
            </a:r>
            <a:endParaRPr lang="en-US" sz="1200" dirty="0"/>
          </a:p>
          <a:p>
            <a:r>
              <a:rPr lang="en-US" sz="1200" dirty="0"/>
              <a:t>and </a:t>
            </a:r>
            <a:r>
              <a:rPr lang="en-US" sz="1200" dirty="0" err="1"/>
              <a:t>commodityclass</a:t>
            </a:r>
            <a:r>
              <a:rPr lang="en-US" sz="1200" dirty="0"/>
              <a:t> = 'POWER' and </a:t>
            </a:r>
            <a:r>
              <a:rPr lang="en-US" sz="1200" dirty="0" err="1"/>
              <a:t>tt.positionmode</a:t>
            </a:r>
            <a:r>
              <a:rPr lang="en-US" sz="1200" dirty="0"/>
              <a:t> = 'PHYSICAL'</a:t>
            </a:r>
          </a:p>
          <a:p>
            <a:r>
              <a:rPr lang="en-US" sz="1200" dirty="0"/>
              <a:t>and </a:t>
            </a:r>
            <a:r>
              <a:rPr lang="en-US" sz="1200" dirty="0" err="1"/>
              <a:t>t.trade</a:t>
            </a:r>
            <a:r>
              <a:rPr lang="en-US" sz="1200" dirty="0"/>
              <a:t> = </a:t>
            </a:r>
            <a:r>
              <a:rPr lang="en-US" sz="1200" dirty="0" err="1"/>
              <a:t>p.trade</a:t>
            </a:r>
            <a:endParaRPr lang="en-US" sz="1200" dirty="0"/>
          </a:p>
          <a:p>
            <a:r>
              <a:rPr lang="en-US" sz="1200" dirty="0"/>
              <a:t>and </a:t>
            </a:r>
            <a:r>
              <a:rPr lang="en-US" sz="1200" dirty="0" err="1"/>
              <a:t>p.position</a:t>
            </a:r>
            <a:r>
              <a:rPr lang="en-US" sz="1200" dirty="0"/>
              <a:t> = </a:t>
            </a:r>
            <a:r>
              <a:rPr lang="en-US" sz="1200" dirty="0" err="1"/>
              <a:t>pp.position</a:t>
            </a:r>
            <a:endParaRPr lang="en-US" sz="1200" dirty="0"/>
          </a:p>
          <a:p>
            <a:r>
              <a:rPr lang="en-US" sz="1200" dirty="0"/>
              <a:t>group by </a:t>
            </a:r>
            <a:r>
              <a:rPr lang="en-US" sz="1200" dirty="0" err="1"/>
              <a:t>tt.positionmode</a:t>
            </a:r>
            <a:r>
              <a:rPr lang="en-US" sz="1200" dirty="0"/>
              <a:t>, </a:t>
            </a:r>
            <a:r>
              <a:rPr lang="en-US" sz="1200" dirty="0" err="1"/>
              <a:t>commodityclass</a:t>
            </a:r>
            <a:r>
              <a:rPr lang="en-US" sz="1200" dirty="0"/>
              <a:t>, </a:t>
            </a:r>
            <a:r>
              <a:rPr lang="en-US" sz="1200" dirty="0" err="1"/>
              <a:t>t.tradetype</a:t>
            </a:r>
            <a:r>
              <a:rPr lang="en-US" sz="1200" dirty="0"/>
              <a:t>, </a:t>
            </a:r>
            <a:r>
              <a:rPr lang="en-US" sz="1200" dirty="0" err="1"/>
              <a:t>pp.controlarea</a:t>
            </a:r>
            <a:r>
              <a:rPr lang="en-US" sz="1200" dirty="0"/>
              <a:t>, </a:t>
            </a:r>
            <a:r>
              <a:rPr lang="en-US" sz="1200" dirty="0" err="1"/>
              <a:t>pp.point</a:t>
            </a:r>
            <a:endParaRPr lang="en-US" sz="1200" dirty="0"/>
          </a:p>
          <a:p>
            <a:endParaRPr lang="en-US" sz="1200" dirty="0"/>
          </a:p>
          <a:p>
            <a:r>
              <a:rPr lang="en-US" sz="1200" dirty="0"/>
              <a:t>order by 5 </a:t>
            </a:r>
            <a:r>
              <a:rPr lang="en-US" sz="1200" dirty="0" err="1"/>
              <a:t>desc</a:t>
            </a:r>
            <a:r>
              <a:rPr lang="en-US" sz="1200" dirty="0"/>
              <a:t>, 2</a:t>
            </a:r>
          </a:p>
        </p:txBody>
      </p:sp>
    </p:spTree>
    <p:extLst>
      <p:ext uri="{BB962C8B-B14F-4D97-AF65-F5344CB8AC3E}">
        <p14:creationId xmlns:p14="http://schemas.microsoft.com/office/powerpoint/2010/main" val="16369143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continue….</a:t>
            </a:r>
            <a:endParaRPr lang="en-US" dirty="0"/>
          </a:p>
        </p:txBody>
      </p:sp>
      <p:sp>
        <p:nvSpPr>
          <p:cNvPr id="3" name="Text Placeholder 2"/>
          <p:cNvSpPr>
            <a:spLocks noGrp="1"/>
          </p:cNvSpPr>
          <p:nvPr>
            <p:ph type="body" sz="quarter" idx="15"/>
          </p:nvPr>
        </p:nvSpPr>
        <p:spPr/>
        <p:txBody>
          <a:bodyPr/>
          <a:lstStyle/>
          <a:p>
            <a:r>
              <a:rPr lang="en-US" dirty="0" smtClean="0"/>
              <a:t>Pop quiz!</a:t>
            </a:r>
            <a:endParaRPr lang="en-US" dirty="0"/>
          </a:p>
        </p:txBody>
      </p:sp>
      <p:sp>
        <p:nvSpPr>
          <p:cNvPr id="4" name="Text Placeholder 3"/>
          <p:cNvSpPr>
            <a:spLocks noGrp="1"/>
          </p:cNvSpPr>
          <p:nvPr>
            <p:ph type="body" sz="quarter" idx="16"/>
          </p:nvPr>
        </p:nvSpPr>
        <p:spPr/>
        <p:txBody>
          <a:bodyPr/>
          <a:lstStyle/>
          <a:p>
            <a:endParaRPr lang="en-US"/>
          </a:p>
        </p:txBody>
      </p:sp>
      <p:pic>
        <p:nvPicPr>
          <p:cNvPr id="5" name="Picture 2" descr="https://p.gr-assets.com/540x540/fit/hostedimages/1380392555/755639.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713" y="1829583"/>
            <a:ext cx="5225317" cy="368112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36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What</a:t>
            </a:r>
            <a:r>
              <a:rPr lang="zh-Hans" altLang="en-US" dirty="0"/>
              <a:t> </a:t>
            </a:r>
            <a:r>
              <a:rPr lang="en-US" altLang="zh-Hans" dirty="0"/>
              <a:t>does</a:t>
            </a:r>
            <a:r>
              <a:rPr lang="en" altLang="zh-Hans" dirty="0"/>
              <a:t> </a:t>
            </a:r>
            <a:r>
              <a:rPr lang="en-US" altLang="zh-Hans" dirty="0"/>
              <a:t>the</a:t>
            </a:r>
            <a:r>
              <a:rPr lang="he" altLang="zh-Hans" dirty="0"/>
              <a:t> </a:t>
            </a:r>
            <a:r>
              <a:rPr lang="en-US" altLang="zh-Hans" dirty="0"/>
              <a:t>UNI</a:t>
            </a:r>
            <a:r>
              <a:rPr lang="en-US" altLang="ja" dirty="0"/>
              <a:t>O</a:t>
            </a:r>
            <a:r>
              <a:rPr lang="en-US" altLang="ko" dirty="0"/>
              <a:t>N</a:t>
            </a:r>
            <a:r>
              <a:rPr lang="nl" altLang="ko" dirty="0"/>
              <a:t> </a:t>
            </a:r>
            <a:r>
              <a:rPr lang="en-US" altLang="ko" dirty="0"/>
              <a:t>operator</a:t>
            </a:r>
            <a:r>
              <a:rPr lang="sq" altLang="ko" dirty="0"/>
              <a:t> </a:t>
            </a:r>
            <a:r>
              <a:rPr lang="en-US" altLang="ko" dirty="0"/>
              <a:t>do</a:t>
            </a:r>
            <a:r>
              <a:rPr lang="tr" altLang="ko" dirty="0" smtClean="0"/>
              <a:t>?</a:t>
            </a:r>
            <a:endParaRPr lang="en-US" altLang="ko" dirty="0" smtClean="0"/>
          </a:p>
          <a:p>
            <a:pPr marL="457200" indent="-457200">
              <a:buFont typeface="+mj-lt"/>
              <a:buAutoNum type="alphaUcPeriod"/>
            </a:pPr>
            <a:r>
              <a:rPr lang="en-US" dirty="0"/>
              <a:t>The</a:t>
            </a:r>
            <a:r>
              <a:rPr lang="ca" dirty="0"/>
              <a:t> </a:t>
            </a:r>
            <a:r>
              <a:rPr lang="en-US" altLang="zh-Hans" dirty="0"/>
              <a:t>UNION</a:t>
            </a:r>
            <a:r>
              <a:rPr lang="en" altLang="zh-Hans" dirty="0"/>
              <a:t> </a:t>
            </a:r>
            <a:r>
              <a:rPr lang="en-US" altLang="zh-Hans" dirty="0"/>
              <a:t>operato</a:t>
            </a:r>
            <a:r>
              <a:rPr lang="en-US" altLang="ja" dirty="0"/>
              <a:t>r</a:t>
            </a:r>
            <a:r>
              <a:rPr lang="ko" altLang="en-US" dirty="0"/>
              <a:t> </a:t>
            </a:r>
            <a:r>
              <a:rPr lang="en-US" altLang="ko" dirty="0"/>
              <a:t>behaves</a:t>
            </a:r>
            <a:r>
              <a:rPr lang="hr" altLang="ko" dirty="0"/>
              <a:t> </a:t>
            </a:r>
            <a:r>
              <a:rPr lang="en-US" altLang="ko" dirty="0"/>
              <a:t>the</a:t>
            </a:r>
            <a:r>
              <a:rPr lang="th" altLang="ko" dirty="0"/>
              <a:t> </a:t>
            </a:r>
            <a:r>
              <a:rPr lang="en-US" altLang="ko" dirty="0"/>
              <a:t>same</a:t>
            </a:r>
            <a:r>
              <a:rPr lang="be" altLang="ko" dirty="0"/>
              <a:t> </a:t>
            </a:r>
            <a:r>
              <a:rPr lang="en-US" altLang="ko" dirty="0"/>
              <a:t>as</a:t>
            </a:r>
            <a:r>
              <a:rPr lang="lv" altLang="ko" dirty="0"/>
              <a:t> </a:t>
            </a:r>
            <a:r>
              <a:rPr lang="en-US" altLang="ko" dirty="0"/>
              <a:t>the</a:t>
            </a:r>
            <a:r>
              <a:rPr lang="vi" altLang="ko" dirty="0"/>
              <a:t> </a:t>
            </a:r>
            <a:r>
              <a:rPr lang="en-US" altLang="ko" dirty="0"/>
              <a:t>JOIN</a:t>
            </a:r>
            <a:r>
              <a:rPr lang="mk" altLang="ko" dirty="0"/>
              <a:t> </a:t>
            </a:r>
            <a:r>
              <a:rPr lang="en-US" altLang="ko" dirty="0"/>
              <a:t>SQL</a:t>
            </a:r>
            <a:r>
              <a:rPr lang="ve" altLang="ko" dirty="0"/>
              <a:t> </a:t>
            </a:r>
            <a:r>
              <a:rPr lang="en-US" altLang="ko" dirty="0"/>
              <a:t>clause</a:t>
            </a:r>
            <a:r>
              <a:rPr lang="mt" altLang="ko" dirty="0" smtClean="0"/>
              <a:t>.</a:t>
            </a:r>
            <a:endParaRPr lang="en-US" altLang="ko" dirty="0" smtClean="0"/>
          </a:p>
          <a:p>
            <a:pPr marL="457200" indent="-457200">
              <a:buFont typeface="+mj-lt"/>
              <a:buAutoNum type="alphaUcPeriod"/>
            </a:pPr>
            <a:r>
              <a:rPr lang="en-US" dirty="0"/>
              <a:t>The</a:t>
            </a:r>
            <a:r>
              <a:rPr lang="ca" dirty="0"/>
              <a:t> </a:t>
            </a:r>
            <a:r>
              <a:rPr lang="en-US" altLang="zh-Hans" dirty="0"/>
              <a:t>UNION</a:t>
            </a:r>
            <a:r>
              <a:rPr lang="en" altLang="zh-Hans" dirty="0"/>
              <a:t> </a:t>
            </a:r>
            <a:r>
              <a:rPr lang="en-US" altLang="zh-Hans" dirty="0"/>
              <a:t>operato</a:t>
            </a:r>
            <a:r>
              <a:rPr lang="en-US" altLang="ja" dirty="0"/>
              <a:t>r</a:t>
            </a:r>
            <a:r>
              <a:rPr lang="ko" altLang="en-US" dirty="0"/>
              <a:t> </a:t>
            </a:r>
            <a:r>
              <a:rPr lang="en-US" altLang="ko" dirty="0"/>
              <a:t>sorts</a:t>
            </a:r>
            <a:r>
              <a:rPr lang="ro" altLang="ko" dirty="0"/>
              <a:t> </a:t>
            </a:r>
            <a:r>
              <a:rPr lang="en-US" altLang="ko" dirty="0"/>
              <a:t>the</a:t>
            </a:r>
            <a:r>
              <a:rPr lang="sq" altLang="ko" dirty="0"/>
              <a:t> </a:t>
            </a:r>
            <a:r>
              <a:rPr lang="en-US" altLang="ko" dirty="0"/>
              <a:t>selected</a:t>
            </a:r>
            <a:r>
              <a:rPr lang="et" altLang="ko" dirty="0"/>
              <a:t> </a:t>
            </a:r>
            <a:r>
              <a:rPr lang="en-US" altLang="ko" dirty="0"/>
              <a:t>result</a:t>
            </a:r>
            <a:r>
              <a:rPr lang="az" altLang="ko" dirty="0"/>
              <a:t> </a:t>
            </a:r>
            <a:r>
              <a:rPr lang="en-US" altLang="ko" dirty="0"/>
              <a:t>set</a:t>
            </a:r>
            <a:r>
              <a:rPr lang="st" altLang="ko" dirty="0" smtClean="0"/>
              <a:t>.</a:t>
            </a:r>
          </a:p>
          <a:p>
            <a:pPr marL="457200" indent="-457200">
              <a:buFont typeface="+mj-lt"/>
              <a:buAutoNum type="alphaUcPeriod"/>
            </a:pPr>
            <a:r>
              <a:rPr lang="en-US" dirty="0"/>
              <a:t>The</a:t>
            </a:r>
            <a:r>
              <a:rPr lang="ca" dirty="0"/>
              <a:t> </a:t>
            </a:r>
            <a:r>
              <a:rPr lang="en-US" altLang="zh-Hans" dirty="0"/>
              <a:t>UNION</a:t>
            </a:r>
            <a:r>
              <a:rPr lang="en" altLang="zh-Hans" dirty="0"/>
              <a:t> </a:t>
            </a:r>
            <a:r>
              <a:rPr lang="en-US" altLang="zh-Hans" dirty="0"/>
              <a:t>operato</a:t>
            </a:r>
            <a:r>
              <a:rPr lang="en-US" altLang="ja" dirty="0"/>
              <a:t>r</a:t>
            </a:r>
            <a:r>
              <a:rPr lang="ko" altLang="en-US" dirty="0"/>
              <a:t> </a:t>
            </a:r>
            <a:r>
              <a:rPr lang="en-US" altLang="ko" dirty="0"/>
              <a:t>combines</a:t>
            </a:r>
            <a:r>
              <a:rPr lang="sk" altLang="ko" dirty="0"/>
              <a:t> </a:t>
            </a:r>
            <a:r>
              <a:rPr lang="en-US" altLang="ko" dirty="0"/>
              <a:t>the</a:t>
            </a:r>
            <a:r>
              <a:rPr lang="tr" altLang="ko" dirty="0"/>
              <a:t> </a:t>
            </a:r>
            <a:r>
              <a:rPr lang="en-US" altLang="ko" dirty="0"/>
              <a:t>results</a:t>
            </a:r>
            <a:r>
              <a:rPr lang="lt" altLang="ko" dirty="0"/>
              <a:t> </a:t>
            </a:r>
            <a:r>
              <a:rPr lang="en-US" altLang="ko" dirty="0"/>
              <a:t>of</a:t>
            </a:r>
            <a:r>
              <a:rPr lang="vi" altLang="ko" dirty="0"/>
              <a:t> </a:t>
            </a:r>
            <a:r>
              <a:rPr lang="en-US" altLang="ko" dirty="0"/>
              <a:t>two</a:t>
            </a:r>
            <a:r>
              <a:rPr lang="hsb" altLang="ko" dirty="0"/>
              <a:t> </a:t>
            </a:r>
            <a:r>
              <a:rPr lang="en-US" altLang="ko" dirty="0"/>
              <a:t>or</a:t>
            </a:r>
            <a:r>
              <a:rPr lang="ts" altLang="ko" dirty="0"/>
              <a:t> </a:t>
            </a:r>
            <a:r>
              <a:rPr lang="en-US" altLang="ko" dirty="0"/>
              <a:t>more</a:t>
            </a:r>
            <a:r>
              <a:rPr lang="af" altLang="ko" dirty="0"/>
              <a:t> </a:t>
            </a:r>
            <a:r>
              <a:rPr lang="en-US" altLang="ko" dirty="0"/>
              <a:t>queries</a:t>
            </a:r>
            <a:r>
              <a:rPr lang="ms" altLang="ko" dirty="0"/>
              <a:t> </a:t>
            </a:r>
            <a:r>
              <a:rPr lang="en-US" altLang="ko" dirty="0"/>
              <a:t>into</a:t>
            </a:r>
            <a:r>
              <a:rPr lang="uz" altLang="ko" dirty="0"/>
              <a:t> </a:t>
            </a:r>
            <a:r>
              <a:rPr lang="en-US" altLang="ko" dirty="0"/>
              <a:t>a</a:t>
            </a:r>
            <a:r>
              <a:rPr lang="bn" altLang="ko" dirty="0"/>
              <a:t> </a:t>
            </a:r>
            <a:r>
              <a:rPr lang="en-US" altLang="ko" dirty="0"/>
              <a:t>one</a:t>
            </a:r>
            <a:r>
              <a:rPr lang="ta" altLang="ko" dirty="0"/>
              <a:t> </a:t>
            </a:r>
            <a:r>
              <a:rPr lang="en-US" altLang="ko" dirty="0"/>
              <a:t>result</a:t>
            </a:r>
            <a:r>
              <a:rPr lang="mn" altLang="ko" dirty="0"/>
              <a:t> </a:t>
            </a:r>
            <a:r>
              <a:rPr lang="en-US" altLang="ko" dirty="0"/>
              <a:t>that</a:t>
            </a:r>
            <a:r>
              <a:rPr lang="my" altLang="ko" dirty="0"/>
              <a:t> </a:t>
            </a:r>
            <a:r>
              <a:rPr lang="en-US" altLang="ko" dirty="0"/>
              <a:t>includes</a:t>
            </a:r>
            <a:r>
              <a:rPr lang="am" altLang="ko" dirty="0"/>
              <a:t> </a:t>
            </a:r>
            <a:r>
              <a:rPr lang="en-US" altLang="ko" dirty="0"/>
              <a:t>all</a:t>
            </a:r>
            <a:r>
              <a:rPr lang="fy" altLang="ko" dirty="0"/>
              <a:t> </a:t>
            </a:r>
            <a:r>
              <a:rPr lang="en-US" altLang="ko" dirty="0"/>
              <a:t>the</a:t>
            </a:r>
            <a:r>
              <a:rPr lang="bin" altLang="ko" dirty="0"/>
              <a:t> </a:t>
            </a:r>
            <a:r>
              <a:rPr lang="en-US" altLang="ko" dirty="0"/>
              <a:t>rows</a:t>
            </a:r>
            <a:r>
              <a:rPr lang="quz" altLang="ko" dirty="0"/>
              <a:t> </a:t>
            </a:r>
            <a:r>
              <a:rPr lang="en-US" altLang="ko" dirty="0"/>
              <a:t>from</a:t>
            </a:r>
            <a:r>
              <a:rPr lang="ig" altLang="ko" dirty="0"/>
              <a:t> </a:t>
            </a:r>
            <a:r>
              <a:rPr lang="en-US" altLang="ko" dirty="0"/>
              <a:t>the</a:t>
            </a:r>
            <a:r>
              <a:rPr lang="gn" altLang="ko" dirty="0"/>
              <a:t> </a:t>
            </a:r>
            <a:r>
              <a:rPr lang="en-US" altLang="ko" dirty="0"/>
              <a:t>que</a:t>
            </a:r>
            <a:r>
              <a:rPr lang="en-US" altLang="ii" dirty="0"/>
              <a:t>ries</a:t>
            </a:r>
            <a:r>
              <a:rPr lang="moh" altLang="ii" dirty="0"/>
              <a:t> </a:t>
            </a:r>
            <a:r>
              <a:rPr lang="en-US" altLang="ii" dirty="0"/>
              <a:t>in</a:t>
            </a:r>
            <a:r>
              <a:rPr lang="" altLang="ii" dirty="0"/>
              <a:t> </a:t>
            </a:r>
            <a:r>
              <a:rPr lang="en-US" altLang="ii" dirty="0"/>
              <a:t>the</a:t>
            </a:r>
            <a:r>
              <a:rPr lang="co" altLang="ii" dirty="0"/>
              <a:t> </a:t>
            </a:r>
            <a:r>
              <a:rPr lang="en-US" altLang="ii" dirty="0"/>
              <a:t>union</a:t>
            </a:r>
            <a:r>
              <a:rPr lang="en-US" altLang="ii" dirty="0" smtClean="0"/>
              <a:t>.</a:t>
            </a:r>
          </a:p>
          <a:p>
            <a:pPr marL="457200" indent="-457200">
              <a:buFont typeface="+mj-lt"/>
              <a:buAutoNum type="alphaUcPeriod"/>
            </a:pPr>
            <a:r>
              <a:rPr lang="en-US" dirty="0" smtClean="0"/>
              <a:t>None of the above is correct</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0" y="3585534"/>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89732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Whic</a:t>
            </a:r>
            <a:r>
              <a:rPr lang="en-US" altLang="zh-Hans" dirty="0"/>
              <a:t>h</a:t>
            </a:r>
            <a:r>
              <a:rPr lang="cs" altLang="zh-Hans" dirty="0"/>
              <a:t> </a:t>
            </a:r>
            <a:r>
              <a:rPr lang="en-US" altLang="zh-Hans" dirty="0"/>
              <a:t>of</a:t>
            </a:r>
            <a:r>
              <a:rPr lang="el" altLang="zh-Hans" dirty="0"/>
              <a:t> </a:t>
            </a:r>
            <a:r>
              <a:rPr lang="en-US" altLang="zh-Hans" dirty="0"/>
              <a:t>the</a:t>
            </a:r>
            <a:r>
              <a:rPr lang="fr" altLang="zh-Hans" dirty="0"/>
              <a:t> </a:t>
            </a:r>
            <a:r>
              <a:rPr lang="en-US" altLang="zh-Hans" dirty="0"/>
              <a:t>foll</a:t>
            </a:r>
            <a:r>
              <a:rPr lang="en-US" altLang="ja" dirty="0"/>
              <a:t>o</a:t>
            </a:r>
            <a:r>
              <a:rPr lang="en-US" altLang="ko" dirty="0"/>
              <a:t>wing</a:t>
            </a:r>
            <a:r>
              <a:rPr lang="pt" altLang="ko" dirty="0"/>
              <a:t> </a:t>
            </a:r>
            <a:r>
              <a:rPr lang="en-US" altLang="ko" dirty="0"/>
              <a:t>SQL</a:t>
            </a:r>
            <a:r>
              <a:rPr lang="hr" altLang="ko" dirty="0"/>
              <a:t> </a:t>
            </a:r>
            <a:r>
              <a:rPr lang="en-US" altLang="ko" dirty="0"/>
              <a:t>statements</a:t>
            </a:r>
            <a:r>
              <a:rPr lang="et" altLang="ko" dirty="0"/>
              <a:t> </a:t>
            </a:r>
            <a:r>
              <a:rPr lang="en-US" altLang="ko" dirty="0"/>
              <a:t>selects</a:t>
            </a:r>
            <a:r>
              <a:rPr lang="eu" altLang="ko" dirty="0"/>
              <a:t> </a:t>
            </a:r>
            <a:r>
              <a:rPr lang="en-US" altLang="ko" dirty="0"/>
              <a:t>the</a:t>
            </a:r>
            <a:r>
              <a:rPr lang="ts" altLang="ko" dirty="0"/>
              <a:t> </a:t>
            </a:r>
            <a:r>
              <a:rPr lang="en-US" altLang="ko" dirty="0"/>
              <a:t>total</a:t>
            </a:r>
            <a:r>
              <a:rPr lang="ka" altLang="ko" dirty="0"/>
              <a:t> </a:t>
            </a:r>
            <a:r>
              <a:rPr lang="en-US" altLang="ko" dirty="0"/>
              <a:t>number</a:t>
            </a:r>
            <a:r>
              <a:rPr lang="ms" altLang="ko" dirty="0"/>
              <a:t> </a:t>
            </a:r>
            <a:r>
              <a:rPr lang="en-US" altLang="ko" dirty="0"/>
              <a:t>of</a:t>
            </a:r>
            <a:r>
              <a:rPr lang="sw" altLang="ko" dirty="0"/>
              <a:t> </a:t>
            </a:r>
            <a:r>
              <a:rPr lang="en-US" altLang="ko" dirty="0"/>
              <a:t>trades</a:t>
            </a:r>
            <a:r>
              <a:rPr lang="or" altLang="ko" dirty="0"/>
              <a:t> </a:t>
            </a:r>
            <a:r>
              <a:rPr lang="en-US" altLang="ko" dirty="0"/>
              <a:t>from</a:t>
            </a:r>
            <a:r>
              <a:rPr lang="as" altLang="ko" dirty="0"/>
              <a:t> </a:t>
            </a:r>
            <a:r>
              <a:rPr lang="en-US" altLang="ko" dirty="0"/>
              <a:t>the</a:t>
            </a:r>
            <a:r>
              <a:rPr lang="bo" altLang="ko" dirty="0"/>
              <a:t> </a:t>
            </a:r>
            <a:r>
              <a:rPr lang="en-US" altLang="ko" dirty="0"/>
              <a:t>Trade</a:t>
            </a:r>
            <a:r>
              <a:rPr lang="kok" altLang="ko" dirty="0"/>
              <a:t> </a:t>
            </a:r>
            <a:r>
              <a:rPr lang="en-US" altLang="ko" dirty="0"/>
              <a:t>table</a:t>
            </a:r>
            <a:r>
              <a:rPr lang="iu" altLang="ko" dirty="0"/>
              <a:t>?</a:t>
            </a:r>
            <a:r>
              <a:rPr lang="am" altLang="ko" dirty="0"/>
              <a:t> </a:t>
            </a:r>
            <a:endParaRPr lang="en-US" altLang="ko" dirty="0" smtClean="0"/>
          </a:p>
          <a:p>
            <a:pPr marL="457200" indent="-457200">
              <a:buFont typeface="+mj-lt"/>
              <a:buAutoNum type="alphaUcPeriod"/>
            </a:pPr>
            <a:r>
              <a:rPr lang="en-US" dirty="0" smtClean="0"/>
              <a:t>SELE</a:t>
            </a:r>
            <a:r>
              <a:rPr lang="en-US" altLang="zh-Hans" dirty="0" smtClean="0"/>
              <a:t>CT</a:t>
            </a:r>
            <a:r>
              <a:rPr lang="da" altLang="zh-Hans" dirty="0" smtClean="0"/>
              <a:t> </a:t>
            </a:r>
            <a:r>
              <a:rPr lang="en-US" altLang="zh-Hans" dirty="0"/>
              <a:t>AVG</a:t>
            </a:r>
            <a:r>
              <a:rPr lang="es" altLang="zh-Hans" dirty="0"/>
              <a:t>(</a:t>
            </a:r>
            <a:r>
              <a:rPr lang="en-US" altLang="zh-Hans" dirty="0"/>
              <a:t>trade</a:t>
            </a:r>
            <a:r>
              <a:rPr lang="it" altLang="zh-Hans" dirty="0"/>
              <a:t>)</a:t>
            </a:r>
            <a:r>
              <a:rPr lang="ja" altLang="en-US" dirty="0"/>
              <a:t> </a:t>
            </a:r>
            <a:r>
              <a:rPr lang="en-US" altLang="ko" dirty="0"/>
              <a:t>FROM</a:t>
            </a:r>
            <a:r>
              <a:rPr lang="pt" altLang="ko" dirty="0"/>
              <a:t> </a:t>
            </a:r>
            <a:r>
              <a:rPr lang="en-US" altLang="ko" dirty="0" smtClean="0"/>
              <a:t>Trade</a:t>
            </a:r>
          </a:p>
          <a:p>
            <a:pPr marL="457200" indent="-457200">
              <a:buFont typeface="+mj-lt"/>
              <a:buAutoNum type="alphaUcPeriod"/>
            </a:pPr>
            <a:r>
              <a:rPr lang="en-US" dirty="0"/>
              <a:t>SELE</a:t>
            </a:r>
            <a:r>
              <a:rPr lang="en-US" altLang="zh-Hans" dirty="0"/>
              <a:t>CT</a:t>
            </a:r>
            <a:r>
              <a:rPr lang="da" altLang="zh-Hans" dirty="0"/>
              <a:t> </a:t>
            </a:r>
            <a:r>
              <a:rPr lang="en-US" altLang="zh-Hans" dirty="0"/>
              <a:t>SUM</a:t>
            </a:r>
            <a:r>
              <a:rPr lang="es" altLang="zh-Hans" dirty="0"/>
              <a:t>(</a:t>
            </a:r>
            <a:r>
              <a:rPr lang="en-US" altLang="zh-Hans" dirty="0"/>
              <a:t>trade</a:t>
            </a:r>
            <a:r>
              <a:rPr lang="it" altLang="zh-Hans" dirty="0"/>
              <a:t>)</a:t>
            </a:r>
            <a:r>
              <a:rPr lang="ja" altLang="en-US" dirty="0"/>
              <a:t> </a:t>
            </a:r>
            <a:r>
              <a:rPr lang="en-US" altLang="ko" dirty="0"/>
              <a:t>FROM</a:t>
            </a:r>
            <a:r>
              <a:rPr lang="pt" altLang="ko" dirty="0"/>
              <a:t> </a:t>
            </a:r>
            <a:r>
              <a:rPr lang="en-US" altLang="ko" dirty="0" smtClean="0"/>
              <a:t>Trade</a:t>
            </a:r>
          </a:p>
          <a:p>
            <a:pPr marL="457200" indent="-457200">
              <a:buFont typeface="+mj-lt"/>
              <a:buAutoNum type="alphaUcPeriod"/>
            </a:pPr>
            <a:r>
              <a:rPr lang="en-US" dirty="0"/>
              <a:t>SELE</a:t>
            </a:r>
            <a:r>
              <a:rPr lang="en-US" altLang="zh-Hans" dirty="0"/>
              <a:t>CT</a:t>
            </a:r>
            <a:r>
              <a:rPr lang="da" altLang="zh-Hans" dirty="0"/>
              <a:t> </a:t>
            </a:r>
            <a:r>
              <a:rPr lang="en-US" altLang="zh-Hans" dirty="0"/>
              <a:t>COUNT</a:t>
            </a:r>
            <a:r>
              <a:rPr lang="fr" altLang="zh-Hans" dirty="0"/>
              <a:t>(</a:t>
            </a:r>
            <a:r>
              <a:rPr lang="he" altLang="zh-Hans" dirty="0"/>
              <a:t>*</a:t>
            </a:r>
            <a:r>
              <a:rPr lang="hu" altLang="zh-Hans" dirty="0"/>
              <a:t>)</a:t>
            </a:r>
            <a:r>
              <a:rPr lang="is" altLang="zh-Hans" dirty="0"/>
              <a:t> </a:t>
            </a:r>
            <a:r>
              <a:rPr lang="en-US" altLang="zh-Hans" dirty="0"/>
              <a:t>F</a:t>
            </a:r>
            <a:r>
              <a:rPr lang="en-US" altLang="ja" dirty="0"/>
              <a:t>R</a:t>
            </a:r>
            <a:r>
              <a:rPr lang="en-US" altLang="ko" dirty="0"/>
              <a:t>OM</a:t>
            </a:r>
            <a:r>
              <a:rPr lang="no" altLang="ko" dirty="0"/>
              <a:t> </a:t>
            </a:r>
            <a:r>
              <a:rPr lang="en-US" altLang="ko" dirty="0"/>
              <a:t>Trade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11723" y="3491750"/>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28930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The</a:t>
            </a:r>
            <a:r>
              <a:rPr lang="ca" dirty="0"/>
              <a:t> </a:t>
            </a:r>
            <a:r>
              <a:rPr lang="en-US" altLang="zh-Hans" dirty="0"/>
              <a:t>TRUNCATE</a:t>
            </a:r>
            <a:r>
              <a:rPr lang="fr" altLang="zh-Hans" dirty="0"/>
              <a:t> </a:t>
            </a:r>
            <a:r>
              <a:rPr lang="en-US" altLang="zh-Hans" dirty="0" smtClean="0"/>
              <a:t>TABLE command…</a:t>
            </a:r>
          </a:p>
          <a:p>
            <a:pPr marL="0" indent="0">
              <a:buNone/>
            </a:pPr>
            <a:endParaRPr lang="en-US" dirty="0"/>
          </a:p>
          <a:p>
            <a:pPr marL="457200" indent="-457200">
              <a:buFont typeface="+mj-lt"/>
              <a:buAutoNum type="alphaUcPeriod"/>
            </a:pPr>
            <a:r>
              <a:rPr lang="en-US" dirty="0" smtClean="0"/>
              <a:t>Dele</a:t>
            </a:r>
            <a:r>
              <a:rPr lang="en-US" altLang="zh-Hans" dirty="0" smtClean="0"/>
              <a:t>tes</a:t>
            </a:r>
            <a:r>
              <a:rPr lang="de" altLang="zh-Hans" dirty="0" smtClean="0"/>
              <a:t> </a:t>
            </a:r>
            <a:r>
              <a:rPr lang="en-US" altLang="zh-Hans" dirty="0"/>
              <a:t>all</a:t>
            </a:r>
            <a:r>
              <a:rPr lang="fi" altLang="zh-Hans" dirty="0"/>
              <a:t> </a:t>
            </a:r>
            <a:r>
              <a:rPr lang="en-US" altLang="zh-Hans" dirty="0"/>
              <a:t>rows</a:t>
            </a:r>
            <a:r>
              <a:rPr lang="it" altLang="zh-Hans" dirty="0"/>
              <a:t> </a:t>
            </a:r>
            <a:r>
              <a:rPr lang="en-US" altLang="ja" dirty="0"/>
              <a:t>f</a:t>
            </a:r>
            <a:r>
              <a:rPr lang="en-US" altLang="ko" dirty="0"/>
              <a:t>rom</a:t>
            </a:r>
            <a:r>
              <a:rPr lang="pl" altLang="ko" dirty="0"/>
              <a:t> </a:t>
            </a:r>
            <a:r>
              <a:rPr lang="en-US" altLang="ko" dirty="0"/>
              <a:t>a</a:t>
            </a:r>
            <a:r>
              <a:rPr lang="rm" altLang="ko" dirty="0"/>
              <a:t> </a:t>
            </a:r>
            <a:r>
              <a:rPr lang="en-US" altLang="ko" dirty="0" smtClean="0"/>
              <a:t>table</a:t>
            </a:r>
          </a:p>
          <a:p>
            <a:pPr marL="457200" indent="-457200">
              <a:buFont typeface="+mj-lt"/>
              <a:buAutoNum type="alphaUcPeriod"/>
            </a:pPr>
            <a:r>
              <a:rPr lang="en-US" dirty="0"/>
              <a:t>C</a:t>
            </a:r>
            <a:r>
              <a:rPr lang="en-US" dirty="0" smtClean="0"/>
              <a:t>hecks </a:t>
            </a:r>
            <a:r>
              <a:rPr lang="en-US" dirty="0"/>
              <a:t>if the table has primary key </a:t>
            </a:r>
            <a:r>
              <a:rPr lang="en-US" dirty="0" smtClean="0"/>
              <a:t>specified</a:t>
            </a:r>
          </a:p>
          <a:p>
            <a:pPr marL="457200" indent="-457200">
              <a:buFont typeface="+mj-lt"/>
              <a:buAutoNum type="alphaUcPeriod"/>
            </a:pPr>
            <a:r>
              <a:rPr lang="en-US" dirty="0" smtClean="0"/>
              <a:t>Deletes the table from the database</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35169" y="2589079"/>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267923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4</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a:t>How</a:t>
            </a:r>
            <a:r>
              <a:rPr lang="ca" dirty="0"/>
              <a:t> </a:t>
            </a:r>
            <a:r>
              <a:rPr lang="en-US" altLang="zh-Hans" dirty="0"/>
              <a:t>can</a:t>
            </a:r>
            <a:r>
              <a:rPr lang="de" altLang="zh-Hans" dirty="0"/>
              <a:t> </a:t>
            </a:r>
            <a:r>
              <a:rPr lang="en-US" altLang="zh-Hans" dirty="0"/>
              <a:t>you</a:t>
            </a:r>
            <a:r>
              <a:rPr lang="fi" altLang="zh-Hans" dirty="0"/>
              <a:t> </a:t>
            </a:r>
            <a:r>
              <a:rPr lang="en-US" altLang="zh-Hans" dirty="0"/>
              <a:t>chang</a:t>
            </a:r>
            <a:r>
              <a:rPr lang="en-US" altLang="ja" dirty="0"/>
              <a:t>e</a:t>
            </a:r>
            <a:r>
              <a:rPr lang="ko" altLang="en-US" dirty="0"/>
              <a:t> </a:t>
            </a:r>
            <a:r>
              <a:rPr lang="nl" altLang="ko" dirty="0"/>
              <a:t>"</a:t>
            </a:r>
            <a:r>
              <a:rPr lang="en-US" altLang="ko" dirty="0"/>
              <a:t>Jones</a:t>
            </a:r>
            <a:r>
              <a:rPr lang="ru" altLang="ko" dirty="0"/>
              <a:t>"</a:t>
            </a:r>
            <a:r>
              <a:rPr lang="hr" altLang="ko" dirty="0"/>
              <a:t> </a:t>
            </a:r>
            <a:r>
              <a:rPr lang="en-US" altLang="ko" dirty="0"/>
              <a:t>into</a:t>
            </a:r>
            <a:r>
              <a:rPr lang="tr" altLang="ko" dirty="0"/>
              <a:t> </a:t>
            </a:r>
            <a:r>
              <a:rPr lang="ur" altLang="ko" dirty="0"/>
              <a:t>"</a:t>
            </a:r>
            <a:r>
              <a:rPr lang="en-US" altLang="ko" dirty="0"/>
              <a:t>Johnson</a:t>
            </a:r>
            <a:r>
              <a:rPr lang="tg" altLang="ko" dirty="0"/>
              <a:t>"</a:t>
            </a:r>
            <a:r>
              <a:rPr lang="fa" altLang="ko" dirty="0"/>
              <a:t> </a:t>
            </a:r>
            <a:r>
              <a:rPr lang="en-US" altLang="ko" dirty="0"/>
              <a:t>in</a:t>
            </a:r>
            <a:r>
              <a:rPr lang="az" altLang="ko" dirty="0"/>
              <a:t> </a:t>
            </a:r>
            <a:r>
              <a:rPr lang="en-US" altLang="ko" dirty="0"/>
              <a:t>the</a:t>
            </a:r>
            <a:r>
              <a:rPr lang="st" altLang="ko" dirty="0"/>
              <a:t> </a:t>
            </a:r>
            <a:r>
              <a:rPr lang="ts" altLang="ko" dirty="0"/>
              <a:t>"</a:t>
            </a:r>
            <a:r>
              <a:rPr lang="en-US" altLang="ko" dirty="0" err="1"/>
              <a:t>LastName</a:t>
            </a:r>
            <a:r>
              <a:rPr lang="mt" altLang="ko" dirty="0"/>
              <a:t>"</a:t>
            </a:r>
            <a:r>
              <a:rPr lang="se" altLang="ko" dirty="0"/>
              <a:t> </a:t>
            </a:r>
            <a:r>
              <a:rPr lang="en-US" altLang="ko" dirty="0"/>
              <a:t>column</a:t>
            </a:r>
            <a:r>
              <a:rPr lang="tk" altLang="ko" dirty="0"/>
              <a:t> </a:t>
            </a:r>
            <a:r>
              <a:rPr lang="en-US" altLang="ko" dirty="0"/>
              <a:t>in</a:t>
            </a:r>
            <a:r>
              <a:rPr lang="bn" altLang="ko" dirty="0"/>
              <a:t> </a:t>
            </a:r>
            <a:r>
              <a:rPr lang="en-US" altLang="ko" dirty="0"/>
              <a:t>the</a:t>
            </a:r>
            <a:r>
              <a:rPr lang="ta" altLang="ko" dirty="0"/>
              <a:t> </a:t>
            </a:r>
            <a:r>
              <a:rPr lang="en-US" altLang="ko" dirty="0"/>
              <a:t>Contact</a:t>
            </a:r>
            <a:r>
              <a:rPr lang="bo" altLang="ko" dirty="0"/>
              <a:t> </a:t>
            </a:r>
            <a:r>
              <a:rPr lang="en-US" altLang="ko" dirty="0"/>
              <a:t>table</a:t>
            </a:r>
            <a:r>
              <a:rPr lang="kok" altLang="ko" dirty="0" smtClean="0"/>
              <a:t>?</a:t>
            </a:r>
            <a:endParaRPr lang="en-US" altLang="ko" dirty="0" smtClean="0"/>
          </a:p>
          <a:p>
            <a:pPr marL="457200" indent="-457200">
              <a:buFont typeface="+mj-lt"/>
              <a:buAutoNum type="alphaUcPeriod"/>
            </a:pPr>
            <a:r>
              <a:rPr lang="en-US" dirty="0"/>
              <a:t>UPDA</a:t>
            </a:r>
            <a:r>
              <a:rPr lang="en-US" altLang="zh-Hans" dirty="0"/>
              <a:t>TE</a:t>
            </a:r>
            <a:r>
              <a:rPr lang="da" altLang="zh-Hans" dirty="0"/>
              <a:t> </a:t>
            </a:r>
            <a:r>
              <a:rPr lang="en-US" altLang="zh-Hans" dirty="0"/>
              <a:t>Contact</a:t>
            </a:r>
            <a:r>
              <a:rPr lang="hu" altLang="zh-Hans" dirty="0"/>
              <a:t> </a:t>
            </a:r>
            <a:r>
              <a:rPr lang="en-US" altLang="zh-Hans" dirty="0"/>
              <a:t>SE</a:t>
            </a:r>
            <a:r>
              <a:rPr lang="en-US" altLang="ja" dirty="0"/>
              <a:t>T</a:t>
            </a:r>
            <a:r>
              <a:rPr lang="ko" altLang="en-US" dirty="0"/>
              <a:t> </a:t>
            </a:r>
            <a:r>
              <a:rPr lang="en-US" altLang="ko" dirty="0" err="1"/>
              <a:t>LastName</a:t>
            </a:r>
            <a:r>
              <a:rPr lang="sk" altLang="ko" dirty="0"/>
              <a:t>=</a:t>
            </a:r>
            <a:r>
              <a:rPr lang="sq" altLang="ko" dirty="0"/>
              <a:t>'</a:t>
            </a:r>
            <a:r>
              <a:rPr lang="en-US" altLang="ko" dirty="0"/>
              <a:t>Johnson</a:t>
            </a:r>
            <a:r>
              <a:rPr lang="sl" altLang="ko" dirty="0"/>
              <a:t>'</a:t>
            </a:r>
            <a:r>
              <a:rPr lang="et" altLang="ko" dirty="0"/>
              <a:t> </a:t>
            </a:r>
            <a:r>
              <a:rPr lang="en-US" altLang="ko" dirty="0"/>
              <a:t>INTO</a:t>
            </a:r>
            <a:r>
              <a:rPr lang="vi" altLang="ko" dirty="0"/>
              <a:t> </a:t>
            </a:r>
            <a:r>
              <a:rPr lang="en-US" altLang="ko" dirty="0" err="1"/>
              <a:t>LastName</a:t>
            </a:r>
            <a:r>
              <a:rPr lang="ve" altLang="ko" dirty="0"/>
              <a:t>=</a:t>
            </a:r>
            <a:r>
              <a:rPr lang="xh" altLang="ko" dirty="0"/>
              <a:t>'</a:t>
            </a:r>
            <a:r>
              <a:rPr lang="en-US" altLang="ko" dirty="0" smtClean="0"/>
              <a:t>Jones</a:t>
            </a:r>
            <a:r>
              <a:rPr lang="mt" altLang="ko" dirty="0" smtClean="0"/>
              <a:t>‘</a:t>
            </a:r>
            <a:endParaRPr lang="en-US" altLang="ko" dirty="0" smtClean="0"/>
          </a:p>
          <a:p>
            <a:pPr marL="457200" indent="-457200">
              <a:buFont typeface="+mj-lt"/>
              <a:buAutoNum type="alphaUcPeriod"/>
            </a:pPr>
            <a:r>
              <a:rPr lang="en-US" dirty="0"/>
              <a:t>MODI</a:t>
            </a:r>
            <a:r>
              <a:rPr lang="en-US" altLang="zh-Hans" dirty="0"/>
              <a:t>FY</a:t>
            </a:r>
            <a:r>
              <a:rPr lang="da" altLang="zh-Hans" dirty="0"/>
              <a:t> </a:t>
            </a:r>
            <a:r>
              <a:rPr lang="en-US" altLang="zh-Hans" dirty="0"/>
              <a:t>Contact</a:t>
            </a:r>
            <a:r>
              <a:rPr lang="hu" altLang="zh-Hans" dirty="0"/>
              <a:t> </a:t>
            </a:r>
            <a:r>
              <a:rPr lang="en-US" altLang="zh-Hans" dirty="0"/>
              <a:t>SE</a:t>
            </a:r>
            <a:r>
              <a:rPr lang="en-US" altLang="ja" dirty="0"/>
              <a:t>T</a:t>
            </a:r>
            <a:r>
              <a:rPr lang="ko" altLang="en-US" dirty="0"/>
              <a:t> </a:t>
            </a:r>
            <a:r>
              <a:rPr lang="en-US" altLang="ko" dirty="0" err="1"/>
              <a:t>LastName</a:t>
            </a:r>
            <a:r>
              <a:rPr lang="sk" altLang="ko" dirty="0"/>
              <a:t>=</a:t>
            </a:r>
            <a:r>
              <a:rPr lang="sq" altLang="ko" dirty="0"/>
              <a:t>'</a:t>
            </a:r>
            <a:r>
              <a:rPr lang="en-US" altLang="ko" dirty="0"/>
              <a:t>Johnson</a:t>
            </a:r>
            <a:r>
              <a:rPr lang="sl" altLang="ko" dirty="0"/>
              <a:t>'</a:t>
            </a:r>
            <a:r>
              <a:rPr lang="et" altLang="ko" dirty="0"/>
              <a:t> </a:t>
            </a:r>
            <a:r>
              <a:rPr lang="en-US" altLang="ko" dirty="0"/>
              <a:t>INTO</a:t>
            </a:r>
            <a:r>
              <a:rPr lang="vi" altLang="ko" dirty="0"/>
              <a:t> </a:t>
            </a:r>
            <a:r>
              <a:rPr lang="en-US" altLang="ko" dirty="0" err="1"/>
              <a:t>LastName</a:t>
            </a:r>
            <a:r>
              <a:rPr lang="ve" altLang="ko" dirty="0"/>
              <a:t>=</a:t>
            </a:r>
            <a:r>
              <a:rPr lang="xh" altLang="ko" dirty="0"/>
              <a:t>'</a:t>
            </a:r>
            <a:r>
              <a:rPr lang="en-US" altLang="ko" dirty="0" smtClean="0"/>
              <a:t>Jones</a:t>
            </a:r>
            <a:r>
              <a:rPr lang="mt" altLang="ko" dirty="0" smtClean="0"/>
              <a:t>‘</a:t>
            </a:r>
            <a:endParaRPr lang="en-US" altLang="ko" dirty="0" smtClean="0"/>
          </a:p>
          <a:p>
            <a:pPr marL="457200" indent="-457200">
              <a:buFont typeface="+mj-lt"/>
              <a:buAutoNum type="alphaUcPeriod"/>
            </a:pPr>
            <a:r>
              <a:rPr lang="en-US" dirty="0" smtClean="0"/>
              <a:t>MODI</a:t>
            </a:r>
            <a:r>
              <a:rPr lang="en-US" altLang="zh-Hans" dirty="0" smtClean="0"/>
              <a:t>FY</a:t>
            </a:r>
            <a:r>
              <a:rPr lang="da" altLang="zh-Hans" dirty="0" smtClean="0"/>
              <a:t> </a:t>
            </a:r>
            <a:r>
              <a:rPr lang="en-US" altLang="zh-Hans" dirty="0"/>
              <a:t>Contact</a:t>
            </a:r>
            <a:r>
              <a:rPr lang="hu" altLang="zh-Hans" dirty="0"/>
              <a:t> </a:t>
            </a:r>
            <a:r>
              <a:rPr lang="en-US" altLang="zh-Hans" dirty="0"/>
              <a:t>SE</a:t>
            </a:r>
            <a:r>
              <a:rPr lang="en-US" altLang="ja" dirty="0"/>
              <a:t>T</a:t>
            </a:r>
            <a:r>
              <a:rPr lang="ko" altLang="en-US" dirty="0"/>
              <a:t> </a:t>
            </a:r>
            <a:r>
              <a:rPr lang="en-US" altLang="ko" dirty="0" err="1"/>
              <a:t>LastName</a:t>
            </a:r>
            <a:r>
              <a:rPr lang="sk" altLang="ko" dirty="0"/>
              <a:t>=</a:t>
            </a:r>
            <a:r>
              <a:rPr lang="sq" altLang="ko" dirty="0"/>
              <a:t>'</a:t>
            </a:r>
            <a:r>
              <a:rPr lang="en-US" altLang="ko" dirty="0"/>
              <a:t>Johnson</a:t>
            </a:r>
            <a:r>
              <a:rPr lang="sl" altLang="ko" dirty="0"/>
              <a:t>'</a:t>
            </a:r>
            <a:r>
              <a:rPr lang="et" altLang="ko" dirty="0"/>
              <a:t> </a:t>
            </a:r>
            <a:r>
              <a:rPr lang="en-US" altLang="ko" dirty="0"/>
              <a:t>WHERE</a:t>
            </a:r>
            <a:r>
              <a:rPr lang="hy" altLang="ko" dirty="0"/>
              <a:t> </a:t>
            </a:r>
            <a:r>
              <a:rPr lang="en-US" altLang="ko" dirty="0" err="1"/>
              <a:t>LastName</a:t>
            </a:r>
            <a:r>
              <a:rPr lang="xh" altLang="ko" dirty="0"/>
              <a:t>=</a:t>
            </a:r>
            <a:r>
              <a:rPr lang="zu" altLang="ko" dirty="0"/>
              <a:t>'</a:t>
            </a:r>
            <a:r>
              <a:rPr lang="en-US" altLang="ko" dirty="0" smtClean="0"/>
              <a:t>Jones</a:t>
            </a:r>
            <a:r>
              <a:rPr lang="se" altLang="ko" dirty="0" smtClean="0"/>
              <a:t>‘</a:t>
            </a:r>
          </a:p>
          <a:p>
            <a:pPr marL="457200" indent="-457200">
              <a:buFont typeface="+mj-lt"/>
              <a:buAutoNum type="alphaUcPeriod"/>
            </a:pPr>
            <a:r>
              <a:rPr lang="en-US" dirty="0"/>
              <a:t>UPDA</a:t>
            </a:r>
            <a:r>
              <a:rPr lang="en-US" altLang="zh-Hans" dirty="0"/>
              <a:t>TE</a:t>
            </a:r>
            <a:r>
              <a:rPr lang="da" altLang="zh-Hans" dirty="0"/>
              <a:t> </a:t>
            </a:r>
            <a:r>
              <a:rPr lang="en-US" altLang="zh-Hans" dirty="0"/>
              <a:t>Contact</a:t>
            </a:r>
            <a:r>
              <a:rPr lang="hu" altLang="zh-Hans" dirty="0"/>
              <a:t> </a:t>
            </a:r>
            <a:r>
              <a:rPr lang="en-US" altLang="zh-Hans" dirty="0"/>
              <a:t>SE</a:t>
            </a:r>
            <a:r>
              <a:rPr lang="en-US" altLang="ja" dirty="0"/>
              <a:t>T</a:t>
            </a:r>
            <a:r>
              <a:rPr lang="ko" altLang="en-US" dirty="0"/>
              <a:t> </a:t>
            </a:r>
            <a:r>
              <a:rPr lang="en-US" altLang="ko" dirty="0" err="1"/>
              <a:t>LastName</a:t>
            </a:r>
            <a:r>
              <a:rPr lang="sk" altLang="ko" dirty="0"/>
              <a:t>=</a:t>
            </a:r>
            <a:r>
              <a:rPr lang="sq" altLang="ko" dirty="0"/>
              <a:t>'</a:t>
            </a:r>
            <a:r>
              <a:rPr lang="en-US" altLang="ko" dirty="0"/>
              <a:t>Johnson</a:t>
            </a:r>
            <a:r>
              <a:rPr lang="sl" altLang="ko" dirty="0"/>
              <a:t>'</a:t>
            </a:r>
            <a:r>
              <a:rPr lang="et" altLang="ko" dirty="0"/>
              <a:t> </a:t>
            </a:r>
            <a:r>
              <a:rPr lang="en-US" altLang="ko" dirty="0"/>
              <a:t>WHERE</a:t>
            </a:r>
            <a:r>
              <a:rPr lang="hy" altLang="ko" dirty="0"/>
              <a:t> </a:t>
            </a:r>
            <a:r>
              <a:rPr lang="en-US" altLang="ko" dirty="0" err="1"/>
              <a:t>LastName</a:t>
            </a:r>
            <a:r>
              <a:rPr lang="xh" altLang="ko" dirty="0"/>
              <a:t>=</a:t>
            </a:r>
            <a:r>
              <a:rPr lang="zu" altLang="ko" dirty="0"/>
              <a:t>'</a:t>
            </a:r>
            <a:r>
              <a:rPr lang="en-US" altLang="ko" dirty="0"/>
              <a:t>Jones</a:t>
            </a:r>
            <a:r>
              <a:rPr lang="se" altLang="ko" dirty="0"/>
              <a:t>'</a:t>
            </a: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6" name="Rectangle 5"/>
          <p:cNvSpPr/>
          <p:nvPr/>
        </p:nvSpPr>
        <p:spPr>
          <a:xfrm>
            <a:off x="35169" y="4910233"/>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524755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5</a:t>
            </a:r>
            <a:endParaRPr lang="en-US" dirty="0"/>
          </a:p>
        </p:txBody>
      </p:sp>
      <p:sp>
        <p:nvSpPr>
          <p:cNvPr id="3" name="Text Placeholder 2"/>
          <p:cNvSpPr>
            <a:spLocks noGrp="1"/>
          </p:cNvSpPr>
          <p:nvPr>
            <p:ph type="body" sz="quarter" idx="15"/>
          </p:nvPr>
        </p:nvSpPr>
        <p:spPr/>
        <p:txBody>
          <a:bodyPr/>
          <a:lstStyle/>
          <a:p>
            <a:r>
              <a:rPr lang="en-US" dirty="0" smtClean="0"/>
              <a:t>What does the following query return?</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342900" lvl="1" indent="0">
              <a:spcBef>
                <a:spcPts val="0"/>
              </a:spcBef>
              <a:buNone/>
            </a:pPr>
            <a:r>
              <a:rPr lang="en-US" sz="2400" b="1" dirty="0" smtClean="0"/>
              <a:t>SELECT</a:t>
            </a:r>
            <a:r>
              <a:rPr lang="en-US" sz="2400" dirty="0" smtClean="0"/>
              <a:t> </a:t>
            </a:r>
            <a:r>
              <a:rPr lang="en-US" sz="2400" dirty="0"/>
              <a:t>SQL </a:t>
            </a:r>
            <a:r>
              <a:rPr lang="en-US" sz="2400" dirty="0" smtClean="0"/>
              <a:t>Knowledge</a:t>
            </a:r>
          </a:p>
          <a:p>
            <a:pPr marL="342900" lvl="1" indent="0">
              <a:spcBef>
                <a:spcPts val="0"/>
              </a:spcBef>
              <a:buNone/>
            </a:pPr>
            <a:r>
              <a:rPr lang="en-US" sz="2400" b="1" dirty="0" smtClean="0"/>
              <a:t>FROM</a:t>
            </a:r>
            <a:r>
              <a:rPr lang="en-US" sz="2400" dirty="0" smtClean="0"/>
              <a:t> Blake </a:t>
            </a:r>
            <a:r>
              <a:rPr lang="en-US" sz="2400" dirty="0" err="1" smtClean="0"/>
              <a:t>Pohlman’s</a:t>
            </a:r>
            <a:r>
              <a:rPr lang="en-US" sz="2400" dirty="0" smtClean="0"/>
              <a:t> </a:t>
            </a:r>
            <a:r>
              <a:rPr lang="en-US" sz="2400" dirty="0"/>
              <a:t>Mind </a:t>
            </a:r>
            <a:endParaRPr lang="en-US" sz="2400" dirty="0" smtClean="0"/>
          </a:p>
          <a:p>
            <a:pPr marL="342900" lvl="1" indent="0">
              <a:spcBef>
                <a:spcPts val="0"/>
              </a:spcBef>
              <a:buNone/>
            </a:pPr>
            <a:r>
              <a:rPr lang="en-US" sz="2400" b="1" dirty="0" smtClean="0"/>
              <a:t>WHERE</a:t>
            </a:r>
            <a:r>
              <a:rPr lang="en-US" sz="2400" dirty="0" smtClean="0"/>
              <a:t> </a:t>
            </a:r>
            <a:r>
              <a:rPr lang="en-US" sz="2400" dirty="0"/>
              <a:t>Knowledge Type = </a:t>
            </a:r>
            <a:r>
              <a:rPr lang="en-US" sz="2400" dirty="0" smtClean="0"/>
              <a:t>'Useful‘</a:t>
            </a:r>
          </a:p>
          <a:p>
            <a:pPr marL="342900" lvl="1" indent="0">
              <a:spcBef>
                <a:spcPts val="0"/>
              </a:spcBef>
              <a:buNone/>
            </a:pPr>
            <a:endParaRPr lang="en-US" sz="2400" dirty="0"/>
          </a:p>
          <a:p>
            <a:pPr marL="457200" indent="-457200">
              <a:buFont typeface="+mj-lt"/>
              <a:buAutoNum type="alphaUcPeriod"/>
            </a:pPr>
            <a:r>
              <a:rPr lang="en-US" dirty="0" smtClean="0"/>
              <a:t>NULLs</a:t>
            </a:r>
          </a:p>
          <a:p>
            <a:pPr marL="457200" indent="-457200">
              <a:buFont typeface="+mj-lt"/>
              <a:buAutoNum type="alphaUcPeriod"/>
            </a:pPr>
            <a:r>
              <a:rPr lang="en-US" dirty="0" smtClean="0"/>
              <a:t>An out of memory condition</a:t>
            </a:r>
          </a:p>
          <a:p>
            <a:pPr marL="457200" indent="-457200">
              <a:buFont typeface="+mj-lt"/>
              <a:buAutoNum type="alphaUcPeriod"/>
            </a:pPr>
            <a:r>
              <a:rPr lang="en-US" dirty="0" smtClean="0"/>
              <a:t>The second coming of Edgar </a:t>
            </a:r>
            <a:r>
              <a:rPr lang="en-US" dirty="0" err="1" smtClean="0"/>
              <a:t>Codd</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6" name="Rectangle 5"/>
          <p:cNvSpPr/>
          <p:nvPr/>
        </p:nvSpPr>
        <p:spPr>
          <a:xfrm>
            <a:off x="-11723" y="2987661"/>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pSp>
        <p:nvGrpSpPr>
          <p:cNvPr id="8" name="Group 7"/>
          <p:cNvGrpSpPr/>
          <p:nvPr/>
        </p:nvGrpSpPr>
        <p:grpSpPr>
          <a:xfrm>
            <a:off x="4572000" y="3205883"/>
            <a:ext cx="4572000" cy="3375118"/>
            <a:chOff x="4572000" y="3205883"/>
            <a:chExt cx="4572000" cy="3375118"/>
          </a:xfrm>
        </p:grpSpPr>
        <p:pic>
          <p:nvPicPr>
            <p:cNvPr id="2050" name="Picture 2" descr="Edgar F Cod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25" y="3205883"/>
              <a:ext cx="1428750" cy="202882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572000" y="5380672"/>
              <a:ext cx="4572000" cy="1200329"/>
            </a:xfrm>
            <a:prstGeom prst="rect">
              <a:avLst/>
            </a:prstGeom>
          </p:spPr>
          <p:txBody>
            <a:bodyPr>
              <a:spAutoFit/>
            </a:bodyPr>
            <a:lstStyle/>
            <a:p>
              <a:r>
                <a:rPr lang="en-US" dirty="0" smtClean="0"/>
                <a:t>An </a:t>
              </a:r>
              <a:r>
                <a:rPr lang="en-US" dirty="0">
                  <a:hlinkClick r:id="rId4" action="ppaction://hlinkfile" tooltip="English people"/>
                </a:rPr>
                <a:t>English</a:t>
              </a:r>
              <a:r>
                <a:rPr lang="en-US" dirty="0"/>
                <a:t> </a:t>
              </a:r>
              <a:r>
                <a:rPr lang="en-US" dirty="0">
                  <a:hlinkClick r:id="rId5" action="ppaction://hlinkfile" tooltip="Computer science"/>
                </a:rPr>
                <a:t>computer scientist</a:t>
              </a:r>
              <a:r>
                <a:rPr lang="en-US" dirty="0"/>
                <a:t> who, while working for </a:t>
              </a:r>
              <a:r>
                <a:rPr lang="en-US" dirty="0">
                  <a:hlinkClick r:id="rId6" action="ppaction://hlinkfile" tooltip="International Business Machines"/>
                </a:rPr>
                <a:t>IBM</a:t>
              </a:r>
              <a:r>
                <a:rPr lang="en-US" dirty="0"/>
                <a:t>, invented the </a:t>
              </a:r>
              <a:r>
                <a:rPr lang="en-US" dirty="0">
                  <a:hlinkClick r:id="rId7" action="ppaction://hlinkfile" tooltip="Relational model"/>
                </a:rPr>
                <a:t>relational model</a:t>
              </a:r>
              <a:r>
                <a:rPr lang="en-US" dirty="0"/>
                <a:t> for </a:t>
              </a:r>
              <a:r>
                <a:rPr lang="en-US" dirty="0">
                  <a:hlinkClick r:id="rId8" action="ppaction://hlinkfile" tooltip="Database"/>
                </a:rPr>
                <a:t>database</a:t>
              </a:r>
              <a:r>
                <a:rPr lang="en-US" dirty="0"/>
                <a:t> management, the theoretical basis for </a:t>
              </a:r>
              <a:r>
                <a:rPr lang="en-US" dirty="0">
                  <a:hlinkClick r:id="rId9" action="ppaction://hlinkfile" tooltip="Relational database"/>
                </a:rPr>
                <a:t>relational databases</a:t>
              </a:r>
              <a:r>
                <a:rPr lang="en-US" dirty="0"/>
                <a:t>.</a:t>
              </a:r>
            </a:p>
          </p:txBody>
        </p:sp>
      </p:grpSp>
      <p:pic>
        <p:nvPicPr>
          <p:cNvPr id="2051"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t="-28121" r="65262" b="28121"/>
          <a:stretch/>
        </p:blipFill>
        <p:spPr bwMode="auto">
          <a:xfrm>
            <a:off x="6143625" y="2348103"/>
            <a:ext cx="1671271" cy="2886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186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5000"/>
                                  </p:stCondLst>
                                  <p:childTnLst>
                                    <p:set>
                                      <p:cBhvr>
                                        <p:cTn id="15" dur="1" fill="hold">
                                          <p:stCondLst>
                                            <p:cond delay="0"/>
                                          </p:stCondLst>
                                        </p:cTn>
                                        <p:tgtEl>
                                          <p:spTgt spid="2051"/>
                                        </p:tgtEl>
                                        <p:attrNameLst>
                                          <p:attrName>style.visibility</p:attrName>
                                        </p:attrNameLst>
                                      </p:cBhvr>
                                      <p:to>
                                        <p:strVal val="visible"/>
                                      </p:to>
                                    </p:set>
                                    <p:anim calcmode="lin" valueType="num">
                                      <p:cBhvr additive="base">
                                        <p:cTn id="16" dur="500" fill="hold"/>
                                        <p:tgtEl>
                                          <p:spTgt spid="2051"/>
                                        </p:tgtEl>
                                        <p:attrNameLst>
                                          <p:attrName>ppt_x</p:attrName>
                                        </p:attrNameLst>
                                      </p:cBhvr>
                                      <p:tavLst>
                                        <p:tav tm="0">
                                          <p:val>
                                            <p:strVal val="0-#ppt_w/2"/>
                                          </p:val>
                                        </p:tav>
                                        <p:tav tm="100000">
                                          <p:val>
                                            <p:strVal val="#ppt_x"/>
                                          </p:val>
                                        </p:tav>
                                      </p:tavLst>
                                    </p:anim>
                                    <p:anim calcmode="lin" valueType="num">
                                      <p:cBhvr additive="base">
                                        <p:cTn id="17" dur="500" fill="hold"/>
                                        <p:tgtEl>
                                          <p:spTgt spid="20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Using Functions</a:t>
            </a:r>
            <a:endParaRPr lang="en-US" dirty="0"/>
          </a:p>
        </p:txBody>
      </p:sp>
      <p:sp>
        <p:nvSpPr>
          <p:cNvPr id="3" name="Subtitle 2"/>
          <p:cNvSpPr>
            <a:spLocks noGrp="1"/>
          </p:cNvSpPr>
          <p:nvPr>
            <p:ph type="subTitle" idx="1"/>
          </p:nvPr>
        </p:nvSpPr>
        <p:spPr/>
        <p:txBody>
          <a:bodyPr/>
          <a:lstStyle/>
          <a:p>
            <a:r>
              <a:rPr lang="en-US" dirty="0" smtClean="0"/>
              <a:t>String and Date</a:t>
            </a:r>
            <a:endParaRPr lang="en-US" dirty="0"/>
          </a:p>
        </p:txBody>
      </p:sp>
    </p:spTree>
    <p:extLst>
      <p:ext uri="{BB962C8B-B14F-4D97-AF65-F5344CB8AC3E}">
        <p14:creationId xmlns:p14="http://schemas.microsoft.com/office/powerpoint/2010/main" val="89857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t>
            </a:r>
            <a:r>
              <a:rPr lang="en-US" dirty="0" smtClean="0"/>
              <a:t>5</a:t>
            </a:r>
            <a:endParaRPr lang="en-US" dirty="0"/>
          </a:p>
        </p:txBody>
      </p:sp>
      <p:sp>
        <p:nvSpPr>
          <p:cNvPr id="3" name="Text Placeholder 2"/>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0" indent="0">
              <a:buNone/>
            </a:pPr>
            <a:r>
              <a:rPr lang="en-US" dirty="0" smtClean="0"/>
              <a:t>Allegro is made of almost 1,000 data tables and 15,000 data columns.  How can you use the User Interface to identify a table / column?</a:t>
            </a:r>
          </a:p>
          <a:p>
            <a:pPr marL="457200" indent="-457200">
              <a:buFont typeface="+mj-lt"/>
              <a:buAutoNum type="alphaUcPeriod"/>
            </a:pPr>
            <a:r>
              <a:rPr lang="en-US" dirty="0" smtClean="0"/>
              <a:t>Call your friendly technical consultant.</a:t>
            </a:r>
          </a:p>
          <a:p>
            <a:pPr marL="457200" indent="-457200">
              <a:buFont typeface="+mj-lt"/>
              <a:buAutoNum type="alphaUcPeriod"/>
            </a:pPr>
            <a:r>
              <a:rPr lang="en-US" dirty="0" smtClean="0"/>
              <a:t>Hover over a column heading.</a:t>
            </a:r>
          </a:p>
          <a:p>
            <a:pPr marL="457200" indent="-457200">
              <a:buFont typeface="+mj-lt"/>
              <a:buAutoNum type="alphaUcPeriod"/>
            </a:pPr>
            <a:r>
              <a:rPr lang="en-US" dirty="0" smtClean="0"/>
              <a:t>Take a WAG</a:t>
            </a:r>
            <a:r>
              <a:rPr lang="en-US" dirty="0"/>
              <a:t/>
            </a:r>
            <a:br>
              <a:rPr lang="en-US" dirty="0"/>
            </a:br>
            <a:r>
              <a:rPr lang="en-US" dirty="0"/>
              <a:t/>
            </a:r>
            <a:br>
              <a:rPr lang="en-US" dirty="0"/>
            </a:br>
            <a:r>
              <a:rPr lang="en-US" dirty="0"/>
              <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0567" y="3312160"/>
            <a:ext cx="3650874" cy="3088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0" y="3164542"/>
            <a:ext cx="59663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b="55423"/>
          <a:stretch/>
        </p:blipFill>
        <p:spPr bwMode="auto">
          <a:xfrm>
            <a:off x="1327805" y="2153920"/>
            <a:ext cx="6871315" cy="3444240"/>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48586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String Functions</a:t>
            </a:r>
            <a:endParaRPr lang="en-US" dirty="0"/>
          </a:p>
        </p:txBody>
      </p:sp>
      <p:sp>
        <p:nvSpPr>
          <p:cNvPr id="3" name="Text Placeholder 2"/>
          <p:cNvSpPr>
            <a:spLocks noGrp="1"/>
          </p:cNvSpPr>
          <p:nvPr>
            <p:ph type="body" sz="quarter" idx="15"/>
          </p:nvPr>
        </p:nvSpPr>
        <p:spPr/>
        <p:txBody>
          <a:bodyPr/>
          <a:lstStyle/>
          <a:p>
            <a:r>
              <a:rPr lang="en-US" dirty="0" smtClean="0"/>
              <a:t>Extending basic SQL abilities</a:t>
            </a:r>
            <a:endParaRPr lang="en-US" dirty="0"/>
          </a:p>
        </p:txBody>
      </p:sp>
      <p:sp>
        <p:nvSpPr>
          <p:cNvPr id="4" name="Text Placeholder 3"/>
          <p:cNvSpPr>
            <a:spLocks noGrp="1"/>
          </p:cNvSpPr>
          <p:nvPr>
            <p:ph type="body" sz="quarter" idx="16"/>
          </p:nvPr>
        </p:nvSpPr>
        <p:spPr/>
        <p:txBody>
          <a:bodyPr/>
          <a:lstStyle/>
          <a:p>
            <a:r>
              <a:rPr lang="en-US" sz="2000" dirty="0" smtClean="0">
                <a:solidFill>
                  <a:schemeClr val="accent5"/>
                </a:solidFill>
              </a:rPr>
              <a:t>*Transact SQL (T-SQL)</a:t>
            </a:r>
            <a:endParaRPr lang="en-US" sz="2000" dirty="0">
              <a:solidFill>
                <a:schemeClr val="accent5"/>
              </a:solidFill>
            </a:endParaRPr>
          </a:p>
        </p:txBody>
      </p:sp>
      <p:graphicFrame>
        <p:nvGraphicFramePr>
          <p:cNvPr id="6" name="Content Placeholder 5"/>
          <p:cNvGraphicFramePr>
            <a:graphicFrameLocks noGrp="1"/>
          </p:cNvGraphicFramePr>
          <p:nvPr>
            <p:ph sz="quarter" idx="17"/>
            <p:extLst>
              <p:ext uri="{D42A27DB-BD31-4B8C-83A1-F6EECF244321}">
                <p14:modId xmlns:p14="http://schemas.microsoft.com/office/powerpoint/2010/main" val="3610531795"/>
              </p:ext>
            </p:extLst>
          </p:nvPr>
        </p:nvGraphicFramePr>
        <p:xfrm>
          <a:off x="546037" y="2074983"/>
          <a:ext cx="8293163" cy="3637208"/>
        </p:xfrm>
        <a:graphic>
          <a:graphicData uri="http://schemas.openxmlformats.org/drawingml/2006/table">
            <a:tbl>
              <a:tblPr firstRow="1" firstCol="1" bandRow="1">
                <a:tableStyleId>{BC89EF96-8CEA-46FF-86C4-4CE0E7609802}</a:tableStyleId>
              </a:tblPr>
              <a:tblGrid>
                <a:gridCol w="4717625"/>
                <a:gridCol w="3575538"/>
              </a:tblGrid>
              <a:tr h="259801">
                <a:tc>
                  <a:txBody>
                    <a:bodyPr/>
                    <a:lstStyle/>
                    <a:p>
                      <a:pPr marL="0" marR="0">
                        <a:spcBef>
                          <a:spcPts val="0"/>
                        </a:spcBef>
                        <a:spcAft>
                          <a:spcPts val="0"/>
                        </a:spcAft>
                      </a:pPr>
                      <a:r>
                        <a:rPr lang="en-US" sz="1600" dirty="0" smtClean="0">
                          <a:effectLst/>
                        </a:rPr>
                        <a:t>Function</a:t>
                      </a:r>
                      <a:r>
                        <a:rPr lang="en-US" sz="1600" dirty="0" smtClean="0">
                          <a:solidFill>
                            <a:schemeClr val="accent5"/>
                          </a:solidFill>
                          <a:effectLst/>
                        </a:rPr>
                        <a:t>*</a:t>
                      </a:r>
                      <a:endParaRPr lang="en-US" sz="1600" dirty="0">
                        <a:solidFill>
                          <a:schemeClr val="accent5"/>
                        </a:solidFill>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a:effectLst/>
                        </a:rPr>
                        <a:t>Usage</a:t>
                      </a:r>
                      <a:endParaRPr lang="en-US" sz="1600">
                        <a:effectLst/>
                        <a:latin typeface="Calibri" panose="020F0502020204030204" pitchFamily="34" charset="0"/>
                        <a:ea typeface="Times New Roman"/>
                      </a:endParaRPr>
                    </a:p>
                  </a:txBody>
                  <a:tcPr marL="32638" marR="32638" marT="0" marB="0"/>
                </a:tc>
              </a:tr>
              <a:tr h="519601">
                <a:tc>
                  <a:txBody>
                    <a:bodyPr/>
                    <a:lstStyle/>
                    <a:p>
                      <a:pPr marL="0" marR="0">
                        <a:spcBef>
                          <a:spcPts val="0"/>
                        </a:spcBef>
                        <a:spcAft>
                          <a:spcPts val="0"/>
                        </a:spcAft>
                      </a:pPr>
                      <a:r>
                        <a:rPr lang="en-US" sz="1600">
                          <a:effectLst/>
                        </a:rPr>
                        <a:t>LEFT or RIGHT (character_expression , integer_expression ) </a:t>
                      </a:r>
                      <a:endParaRPr lang="en-US" sz="160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a:effectLst/>
                        </a:rPr>
                        <a:t>Returns leftmost/right most x positions </a:t>
                      </a:r>
                      <a:endParaRPr lang="en-US" sz="1600">
                        <a:effectLst/>
                        <a:latin typeface="Calibri" panose="020F0502020204030204" pitchFamily="34" charset="0"/>
                        <a:ea typeface="Times New Roman"/>
                      </a:endParaRPr>
                    </a:p>
                  </a:txBody>
                  <a:tcPr marL="32638" marR="32638" marT="0" marB="0"/>
                </a:tc>
              </a:tr>
              <a:tr h="519601">
                <a:tc>
                  <a:txBody>
                    <a:bodyPr/>
                    <a:lstStyle/>
                    <a:p>
                      <a:pPr marL="0" marR="0">
                        <a:spcBef>
                          <a:spcPts val="0"/>
                        </a:spcBef>
                        <a:spcAft>
                          <a:spcPts val="0"/>
                        </a:spcAft>
                      </a:pPr>
                      <a:r>
                        <a:rPr lang="en-US" sz="1600">
                          <a:effectLst/>
                        </a:rPr>
                        <a:t>LEN (string_expression ) </a:t>
                      </a:r>
                      <a:endParaRPr lang="en-US" sz="160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a:effectLst/>
                        </a:rPr>
                        <a:t>Returns length of column</a:t>
                      </a:r>
                      <a:endParaRPr lang="en-US" sz="1600">
                        <a:effectLst/>
                        <a:latin typeface="Calibri" panose="020F0502020204030204" pitchFamily="34" charset="0"/>
                        <a:ea typeface="Times New Roman"/>
                      </a:endParaRPr>
                    </a:p>
                  </a:txBody>
                  <a:tcPr marL="32638" marR="32638" marT="0" marB="0"/>
                </a:tc>
              </a:tr>
              <a:tr h="779402">
                <a:tc>
                  <a:txBody>
                    <a:bodyPr/>
                    <a:lstStyle/>
                    <a:p>
                      <a:pPr marL="0" marR="0">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600" dirty="0">
                          <a:effectLst/>
                        </a:rPr>
                        <a:t>REPLACE ( 'string_expression1' , 'string_expression2' , 'string_expression3' )</a:t>
                      </a:r>
                    </a:p>
                    <a:p>
                      <a:pPr marL="0" marR="0">
                        <a:spcBef>
                          <a:spcPts val="0"/>
                        </a:spcBef>
                        <a:spcAft>
                          <a:spcPts val="0"/>
                        </a:spcAft>
                      </a:pPr>
                      <a:r>
                        <a:rPr lang="en-US" sz="1600" dirty="0">
                          <a:effectLst/>
                        </a:rPr>
                        <a:t> </a:t>
                      </a:r>
                      <a:endParaRPr lang="en-US" sz="1600" dirty="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dirty="0">
                          <a:effectLst/>
                        </a:rPr>
                        <a:t>Finds pattern in string and replaces with </a:t>
                      </a:r>
                      <a:r>
                        <a:rPr lang="en-US" sz="1600" dirty="0" smtClean="0">
                          <a:effectLst/>
                        </a:rPr>
                        <a:t>another </a:t>
                      </a:r>
                      <a:r>
                        <a:rPr lang="en-US" sz="1600" dirty="0">
                          <a:effectLst/>
                        </a:rPr>
                        <a:t>string </a:t>
                      </a:r>
                      <a:endParaRPr lang="en-US" sz="1600" dirty="0">
                        <a:effectLst/>
                        <a:latin typeface="Calibri" panose="020F0502020204030204" pitchFamily="34" charset="0"/>
                        <a:ea typeface="Times New Roman"/>
                      </a:endParaRPr>
                    </a:p>
                  </a:txBody>
                  <a:tcPr marL="32638" marR="32638" marT="0" marB="0"/>
                </a:tc>
              </a:tr>
              <a:tr h="519601">
                <a:tc>
                  <a:txBody>
                    <a:bodyPr/>
                    <a:lstStyle/>
                    <a:p>
                      <a:pPr marL="0" marR="0">
                        <a:spcBef>
                          <a:spcPts val="0"/>
                        </a:spcBef>
                        <a:spcAft>
                          <a:spcPts val="0"/>
                        </a:spcAft>
                      </a:pPr>
                      <a:r>
                        <a:rPr lang="en-US" sz="1600">
                          <a:effectLst/>
                        </a:rPr>
                        <a:t>LOWER or UPPER (character_expression ) </a:t>
                      </a:r>
                      <a:endParaRPr lang="en-US" sz="160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dirty="0">
                          <a:effectLst/>
                        </a:rPr>
                        <a:t>Converts string to lower or upper case</a:t>
                      </a:r>
                      <a:endParaRPr lang="en-US" sz="1600" dirty="0">
                        <a:effectLst/>
                        <a:latin typeface="Calibri" panose="020F0502020204030204" pitchFamily="34" charset="0"/>
                        <a:ea typeface="Times New Roman"/>
                      </a:endParaRPr>
                    </a:p>
                  </a:txBody>
                  <a:tcPr marL="32638" marR="32638" marT="0" marB="0"/>
                </a:tc>
              </a:tr>
              <a:tr h="519601">
                <a:tc>
                  <a:txBody>
                    <a:bodyPr/>
                    <a:lstStyle/>
                    <a:p>
                      <a:pPr marL="0" marR="0">
                        <a:spcBef>
                          <a:spcPts val="0"/>
                        </a:spcBef>
                        <a:spcAft>
                          <a:spcPts val="0"/>
                        </a:spcAft>
                      </a:pPr>
                      <a:r>
                        <a:rPr lang="en-US" sz="1600">
                          <a:effectLst/>
                        </a:rPr>
                        <a:t>SUBSTRING (value_expression , start_expression ,length_expression ) </a:t>
                      </a:r>
                      <a:endParaRPr lang="en-US" sz="160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a:effectLst/>
                        </a:rPr>
                        <a:t>Extracts string from within a string </a:t>
                      </a:r>
                      <a:endParaRPr lang="en-US" sz="1600">
                        <a:effectLst/>
                        <a:latin typeface="Calibri" panose="020F0502020204030204" pitchFamily="34" charset="0"/>
                        <a:ea typeface="Times New Roman"/>
                      </a:endParaRPr>
                    </a:p>
                  </a:txBody>
                  <a:tcPr marL="32638" marR="32638" marT="0" marB="0"/>
                </a:tc>
              </a:tr>
              <a:tr h="519601">
                <a:tc>
                  <a:txBody>
                    <a:bodyPr/>
                    <a:lstStyle/>
                    <a:p>
                      <a:pPr marL="0" marR="0">
                        <a:spcBef>
                          <a:spcPts val="0"/>
                        </a:spcBef>
                        <a:spcAft>
                          <a:spcPts val="0"/>
                        </a:spcAft>
                      </a:pPr>
                      <a:r>
                        <a:rPr lang="en-US" sz="1600">
                          <a:effectLst/>
                        </a:rPr>
                        <a:t>LTRIM or RTRIM (character_expression ) </a:t>
                      </a:r>
                      <a:endParaRPr lang="en-US" sz="1600">
                        <a:effectLst/>
                        <a:latin typeface="Calibri" panose="020F0502020204030204" pitchFamily="34" charset="0"/>
                        <a:ea typeface="Times New Roman"/>
                      </a:endParaRPr>
                    </a:p>
                  </a:txBody>
                  <a:tcPr marL="32638" marR="32638" marT="0" marB="0"/>
                </a:tc>
                <a:tc>
                  <a:txBody>
                    <a:bodyPr/>
                    <a:lstStyle/>
                    <a:p>
                      <a:pPr marL="0" marR="0">
                        <a:spcBef>
                          <a:spcPts val="0"/>
                        </a:spcBef>
                        <a:spcAft>
                          <a:spcPts val="0"/>
                        </a:spcAft>
                      </a:pPr>
                      <a:r>
                        <a:rPr lang="en-US" sz="1600" dirty="0">
                          <a:effectLst/>
                        </a:rPr>
                        <a:t>Removes leading/trailing spaces </a:t>
                      </a:r>
                      <a:endParaRPr lang="en-US" sz="1600" dirty="0">
                        <a:effectLst/>
                        <a:latin typeface="Calibri" panose="020F0502020204030204" pitchFamily="34" charset="0"/>
                        <a:ea typeface="Times New Roman"/>
                      </a:endParaRPr>
                    </a:p>
                  </a:txBody>
                  <a:tcPr marL="32638" marR="32638" marT="0" marB="0"/>
                </a:tc>
              </a:tr>
            </a:tbl>
          </a:graphicData>
        </a:graphic>
      </p:graphicFrame>
    </p:spTree>
    <p:extLst>
      <p:ext uri="{BB962C8B-B14F-4D97-AF65-F5344CB8AC3E}">
        <p14:creationId xmlns:p14="http://schemas.microsoft.com/office/powerpoint/2010/main" val="712661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a:pPr>
            <a:r>
              <a:rPr lang="en-US" dirty="0"/>
              <a:t>Property descriptions may have been incorrectly converted, leaving leading and/or trailing spaces.   Create a query that identifies properties where the length of the property description is not equal to the length of the trimmed description).</a:t>
            </a:r>
          </a:p>
          <a:p>
            <a:pPr marL="457200" lvl="0" indent="-457200">
              <a:buFont typeface="+mj-lt"/>
              <a:buAutoNum type="arabicPeriod"/>
            </a:pPr>
            <a:r>
              <a:rPr lang="en-US" dirty="0"/>
              <a:t>The first two positions of the well API number represent the state.  Extract the state designation for all properties provide a count of the properties in those designations.</a:t>
            </a:r>
          </a:p>
          <a:p>
            <a:pPr marL="457200" lvl="0" indent="-457200">
              <a:buFont typeface="+mj-lt"/>
              <a:buAutoNum type="arabicPeriod"/>
            </a:pPr>
            <a:r>
              <a:rPr lang="en-US" dirty="0"/>
              <a:t>Select all unique products from the ‘position’ table, replacing references of ‘Lt’ with ‘Light’.</a:t>
            </a:r>
          </a:p>
          <a:p>
            <a:endParaRPr lang="en-US" dirty="0"/>
          </a:p>
        </p:txBody>
      </p:sp>
    </p:spTree>
    <p:extLst>
      <p:ext uri="{BB962C8B-B14F-4D97-AF65-F5344CB8AC3E}">
        <p14:creationId xmlns:p14="http://schemas.microsoft.com/office/powerpoint/2010/main" val="106200517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 Functions</a:t>
            </a:r>
            <a:endParaRPr lang="en-US" dirty="0"/>
          </a:p>
        </p:txBody>
      </p:sp>
      <p:sp>
        <p:nvSpPr>
          <p:cNvPr id="3" name="Text Placeholder 2"/>
          <p:cNvSpPr>
            <a:spLocks noGrp="1"/>
          </p:cNvSpPr>
          <p:nvPr>
            <p:ph type="body" sz="quarter" idx="15"/>
          </p:nvPr>
        </p:nvSpPr>
        <p:spPr/>
        <p:txBody>
          <a:bodyPr/>
          <a:lstStyle/>
          <a:p>
            <a:r>
              <a:rPr lang="en-US" dirty="0" smtClean="0"/>
              <a:t>Extending basic SQL abilities</a:t>
            </a:r>
            <a:endParaRPr lang="en-US" dirty="0"/>
          </a:p>
        </p:txBody>
      </p:sp>
      <p:sp>
        <p:nvSpPr>
          <p:cNvPr id="4" name="Text Placeholder 3"/>
          <p:cNvSpPr>
            <a:spLocks noGrp="1"/>
          </p:cNvSpPr>
          <p:nvPr>
            <p:ph type="body" sz="quarter" idx="16"/>
          </p:nvPr>
        </p:nvSpPr>
        <p:spPr/>
        <p:txBody>
          <a:bodyPr/>
          <a:lstStyle/>
          <a:p>
            <a:r>
              <a:rPr lang="en-US" sz="2000" dirty="0" smtClean="0">
                <a:solidFill>
                  <a:schemeClr val="accent5"/>
                </a:solidFill>
              </a:rPr>
              <a:t>*Transact SQL (T-SQL)</a:t>
            </a:r>
            <a:endParaRPr lang="en-US" sz="2000" dirty="0">
              <a:solidFill>
                <a:schemeClr val="accent5"/>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298198138"/>
              </p:ext>
            </p:extLst>
          </p:nvPr>
        </p:nvGraphicFramePr>
        <p:xfrm>
          <a:off x="422031" y="1881981"/>
          <a:ext cx="8405446" cy="3931920"/>
        </p:xfrm>
        <a:graphic>
          <a:graphicData uri="http://schemas.openxmlformats.org/drawingml/2006/table">
            <a:tbl>
              <a:tblPr firstRow="1" firstCol="1" bandRow="1">
                <a:tableStyleId>{F5AB1C69-6EDB-4FF4-983F-18BD219EF322}</a:tableStyleId>
              </a:tblPr>
              <a:tblGrid>
                <a:gridCol w="4337538"/>
                <a:gridCol w="4067908"/>
              </a:tblGrid>
              <a:tr h="0">
                <a:tc>
                  <a:txBody>
                    <a:bodyPr/>
                    <a:lstStyle/>
                    <a:p>
                      <a:pPr marL="0" marR="0">
                        <a:spcBef>
                          <a:spcPts val="0"/>
                        </a:spcBef>
                        <a:spcAft>
                          <a:spcPts val="0"/>
                        </a:spcAft>
                      </a:pPr>
                      <a:r>
                        <a:rPr lang="en-US" sz="1800" dirty="0">
                          <a:effectLst/>
                        </a:rPr>
                        <a:t>Function</a:t>
                      </a:r>
                      <a:endParaRPr lang="en-US" sz="1800" dirty="0">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a:effectLst/>
                        </a:rPr>
                        <a:t>Usage</a:t>
                      </a:r>
                      <a:endParaRPr lang="en-US" sz="1800" dirty="0">
                        <a:effectLst/>
                        <a:latin typeface="Times New Roman"/>
                        <a:ea typeface="Times New Roman"/>
                      </a:endParaRPr>
                    </a:p>
                  </a:txBody>
                  <a:tcPr marL="68580" marR="68580" marT="0" marB="0"/>
                </a:tc>
              </a:tr>
              <a:tr h="0">
                <a:tc>
                  <a:txBody>
                    <a:bodyPr/>
                    <a:lstStyle/>
                    <a:p>
                      <a:pPr marL="0" marR="0">
                        <a:spcBef>
                          <a:spcPts val="0"/>
                        </a:spcBef>
                        <a:spcAft>
                          <a:spcPts val="0"/>
                        </a:spcAft>
                      </a:pPr>
                      <a:r>
                        <a:rPr lang="en-US" sz="1500" dirty="0">
                          <a:effectLst/>
                        </a:rPr>
                        <a:t>DATEADD ( </a:t>
                      </a:r>
                      <a:r>
                        <a:rPr lang="en-US" sz="1500" dirty="0" err="1">
                          <a:effectLst/>
                        </a:rPr>
                        <a:t>datepart</a:t>
                      </a:r>
                      <a:r>
                        <a:rPr lang="en-US" sz="1500" dirty="0">
                          <a:effectLst/>
                        </a:rPr>
                        <a:t> , number, date ) </a:t>
                      </a:r>
                      <a:endParaRPr lang="en-US" sz="1500" dirty="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Returns a new </a:t>
                      </a:r>
                      <a:r>
                        <a:rPr lang="en-US" sz="1500" dirty="0" err="1">
                          <a:effectLst/>
                        </a:rPr>
                        <a:t>datetime</a:t>
                      </a:r>
                      <a:r>
                        <a:rPr lang="en-US" sz="1500" dirty="0">
                          <a:effectLst/>
                        </a:rPr>
                        <a:t> value based on adding an interval to the specified date</a:t>
                      </a:r>
                      <a:r>
                        <a:rPr lang="en-US" sz="1500" dirty="0" smtClean="0">
                          <a:effectLst/>
                        </a:rPr>
                        <a:t>.</a:t>
                      </a:r>
                      <a:endParaRPr lang="en-US" sz="1500" dirty="0">
                        <a:effectLst/>
                      </a:endParaRPr>
                    </a:p>
                  </a:txBody>
                  <a:tcPr marL="68580" marR="68580" marT="0" marB="0"/>
                </a:tc>
              </a:tr>
              <a:tr h="0">
                <a:tc>
                  <a:txBody>
                    <a:bodyPr/>
                    <a:lstStyle/>
                    <a:p>
                      <a:pPr marL="0" marR="0">
                        <a:spcBef>
                          <a:spcPts val="0"/>
                        </a:spcBef>
                        <a:spcAft>
                          <a:spcPts val="0"/>
                        </a:spcAft>
                      </a:pPr>
                      <a:r>
                        <a:rPr lang="en-US" sz="1500" dirty="0">
                          <a:effectLst/>
                        </a:rPr>
                        <a:t>DATEDIFF ( </a:t>
                      </a:r>
                      <a:r>
                        <a:rPr lang="en-US" sz="1500" dirty="0" err="1">
                          <a:effectLst/>
                        </a:rPr>
                        <a:t>datepart</a:t>
                      </a:r>
                      <a:r>
                        <a:rPr lang="en-US" sz="1500" dirty="0">
                          <a:effectLst/>
                        </a:rPr>
                        <a:t> , </a:t>
                      </a:r>
                      <a:r>
                        <a:rPr lang="en-US" sz="1500" dirty="0" err="1">
                          <a:effectLst/>
                        </a:rPr>
                        <a:t>startdate</a:t>
                      </a:r>
                      <a:r>
                        <a:rPr lang="en-US" sz="1500" dirty="0">
                          <a:effectLst/>
                        </a:rPr>
                        <a:t>, </a:t>
                      </a:r>
                      <a:r>
                        <a:rPr lang="en-US" sz="1500" dirty="0" err="1">
                          <a:effectLst/>
                        </a:rPr>
                        <a:t>enddate</a:t>
                      </a:r>
                      <a:r>
                        <a:rPr lang="en-US" sz="1500" dirty="0">
                          <a:effectLst/>
                        </a:rPr>
                        <a:t> ) </a:t>
                      </a:r>
                      <a:endParaRPr lang="en-US" sz="1500" dirty="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Returns the number of date and time boundaries crossed between two specified dates. </a:t>
                      </a:r>
                    </a:p>
                  </a:txBody>
                  <a:tcPr marL="68580" marR="68580" marT="0" marB="0"/>
                </a:tc>
              </a:tr>
              <a:tr h="0">
                <a:tc>
                  <a:txBody>
                    <a:bodyPr/>
                    <a:lstStyle/>
                    <a:p>
                      <a:pPr marL="10795" marR="10795">
                        <a:lnSpc>
                          <a:spcPct val="140000"/>
                        </a:lnSpc>
                        <a:spcBef>
                          <a:spcPts val="500"/>
                        </a:spcBef>
                        <a:spcAft>
                          <a:spcPts val="500"/>
                        </a:spcAft>
                      </a:pPr>
                      <a:r>
                        <a:rPr lang="en-US" sz="1500">
                          <a:effectLst/>
                        </a:rPr>
                        <a:t>DATENAME ( datepart , date )</a:t>
                      </a:r>
                      <a:endParaRPr lang="en-US" sz="1500">
                        <a:effectLst/>
                        <a:latin typeface="Times New Roman"/>
                        <a:ea typeface="Times New Roman"/>
                      </a:endParaRPr>
                    </a:p>
                  </a:txBody>
                  <a:tcPr marL="68580" marR="68580" marT="0" marB="0"/>
                </a:tc>
                <a:tc>
                  <a:txBody>
                    <a:bodyPr/>
                    <a:lstStyle/>
                    <a:p>
                      <a:pPr marL="8890" marR="8890">
                        <a:spcBef>
                          <a:spcPts val="0"/>
                        </a:spcBef>
                        <a:spcAft>
                          <a:spcPts val="0"/>
                        </a:spcAft>
                      </a:pPr>
                      <a:r>
                        <a:rPr lang="en-US" sz="1500" dirty="0">
                          <a:effectLst/>
                        </a:rPr>
                        <a:t>Returns a character string that represents the specified </a:t>
                      </a:r>
                      <a:r>
                        <a:rPr lang="en-US" sz="1500" dirty="0" err="1">
                          <a:effectLst/>
                        </a:rPr>
                        <a:t>datepart</a:t>
                      </a:r>
                      <a:r>
                        <a:rPr lang="en-US" sz="1500" dirty="0">
                          <a:effectLst/>
                        </a:rPr>
                        <a:t> of the specified date</a:t>
                      </a:r>
                      <a:r>
                        <a:rPr lang="en-US" sz="1500" dirty="0" smtClean="0">
                          <a:effectLst/>
                        </a:rPr>
                        <a:t>.</a:t>
                      </a:r>
                      <a:endParaRPr lang="en-US" sz="1500" dirty="0">
                        <a:effectLst/>
                      </a:endParaRPr>
                    </a:p>
                  </a:txBody>
                  <a:tcPr marL="68580" marR="68580" marT="0" marB="0"/>
                </a:tc>
              </a:tr>
              <a:tr h="0">
                <a:tc>
                  <a:txBody>
                    <a:bodyPr/>
                    <a:lstStyle/>
                    <a:p>
                      <a:pPr marL="0" marR="0">
                        <a:spcBef>
                          <a:spcPts val="0"/>
                        </a:spcBef>
                        <a:spcAft>
                          <a:spcPts val="0"/>
                        </a:spcAft>
                      </a:pPr>
                      <a:r>
                        <a:rPr lang="en-US" sz="1500" dirty="0">
                          <a:effectLst/>
                        </a:rPr>
                        <a:t>DAY ( date ) </a:t>
                      </a:r>
                      <a:endParaRPr lang="en-US" sz="1500" dirty="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Returns an integer representing the day </a:t>
                      </a:r>
                      <a:r>
                        <a:rPr lang="en-US" sz="1500" dirty="0" err="1">
                          <a:effectLst/>
                        </a:rPr>
                        <a:t>datepart</a:t>
                      </a:r>
                      <a:r>
                        <a:rPr lang="en-US" sz="1500" dirty="0">
                          <a:effectLst/>
                        </a:rPr>
                        <a:t> of the specified date. </a:t>
                      </a:r>
                    </a:p>
                  </a:txBody>
                  <a:tcPr marL="68580" marR="68580" marT="0" marB="0"/>
                </a:tc>
              </a:tr>
              <a:tr h="0">
                <a:tc>
                  <a:txBody>
                    <a:bodyPr/>
                    <a:lstStyle/>
                    <a:p>
                      <a:pPr marL="0" marR="0">
                        <a:spcBef>
                          <a:spcPts val="0"/>
                        </a:spcBef>
                        <a:spcAft>
                          <a:spcPts val="0"/>
                        </a:spcAft>
                      </a:pPr>
                      <a:r>
                        <a:rPr lang="en-US" sz="1500">
                          <a:effectLst/>
                        </a:rPr>
                        <a:t>MONTH ( date ) </a:t>
                      </a:r>
                      <a:endParaRPr lang="en-US" sz="150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Finds pattern in string and replaces with a </a:t>
                      </a:r>
                      <a:r>
                        <a:rPr lang="en-US" sz="1500" dirty="0" err="1">
                          <a:effectLst/>
                        </a:rPr>
                        <a:t>nother</a:t>
                      </a:r>
                      <a:r>
                        <a:rPr lang="en-US" sz="1500" dirty="0">
                          <a:effectLst/>
                        </a:rPr>
                        <a:t> string </a:t>
                      </a:r>
                    </a:p>
                  </a:txBody>
                  <a:tcPr marL="68580" marR="68580" marT="0" marB="0"/>
                </a:tc>
              </a:tr>
              <a:tr h="0">
                <a:tc>
                  <a:txBody>
                    <a:bodyPr/>
                    <a:lstStyle/>
                    <a:p>
                      <a:pPr marL="0" marR="0">
                        <a:spcBef>
                          <a:spcPts val="0"/>
                        </a:spcBef>
                        <a:spcAft>
                          <a:spcPts val="0"/>
                        </a:spcAft>
                      </a:pPr>
                      <a:r>
                        <a:rPr lang="en-US" sz="1500">
                          <a:effectLst/>
                        </a:rPr>
                        <a:t>YEAR ( date ) </a:t>
                      </a:r>
                      <a:endParaRPr lang="en-US" sz="150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Returns an integer that represents the year part of a specified date</a:t>
                      </a:r>
                      <a:r>
                        <a:rPr lang="en-US" sz="1500" dirty="0" smtClean="0">
                          <a:effectLst/>
                        </a:rPr>
                        <a:t>.</a:t>
                      </a:r>
                      <a:endParaRPr lang="en-US" sz="1500" dirty="0">
                        <a:effectLst/>
                      </a:endParaRPr>
                    </a:p>
                  </a:txBody>
                  <a:tcPr marL="68580" marR="68580" marT="0" marB="0"/>
                </a:tc>
              </a:tr>
              <a:tr h="0">
                <a:tc>
                  <a:txBody>
                    <a:bodyPr/>
                    <a:lstStyle/>
                    <a:p>
                      <a:pPr marL="0" marR="0">
                        <a:spcBef>
                          <a:spcPts val="0"/>
                        </a:spcBef>
                        <a:spcAft>
                          <a:spcPts val="0"/>
                        </a:spcAft>
                      </a:pPr>
                      <a:r>
                        <a:rPr lang="en-US" sz="1500">
                          <a:effectLst/>
                        </a:rPr>
                        <a:t>GETDATE ( ) </a:t>
                      </a:r>
                      <a:endParaRPr lang="en-US" sz="1500">
                        <a:effectLst/>
                        <a:latin typeface="Times New Roman"/>
                        <a:ea typeface="Times New Roman"/>
                      </a:endParaRPr>
                    </a:p>
                  </a:txBody>
                  <a:tcPr marL="68580" marR="68580" marT="0" marB="0"/>
                </a:tc>
                <a:tc>
                  <a:txBody>
                    <a:bodyPr/>
                    <a:lstStyle/>
                    <a:p>
                      <a:pPr marL="0" marR="0">
                        <a:spcBef>
                          <a:spcPts val="0"/>
                        </a:spcBef>
                        <a:spcAft>
                          <a:spcPts val="0"/>
                        </a:spcAft>
                      </a:pPr>
                      <a:r>
                        <a:rPr lang="en-US" sz="1500" dirty="0">
                          <a:effectLst/>
                        </a:rPr>
                        <a:t>Returns the current system date and time in the Microsoft® SQL Server™ standard internal format for </a:t>
                      </a:r>
                      <a:r>
                        <a:rPr lang="en-US" sz="1500" dirty="0" err="1">
                          <a:effectLst/>
                        </a:rPr>
                        <a:t>datetime</a:t>
                      </a:r>
                      <a:r>
                        <a:rPr lang="en-US" sz="1500" dirty="0">
                          <a:effectLst/>
                        </a:rPr>
                        <a:t> values. </a:t>
                      </a:r>
                    </a:p>
                  </a:txBody>
                  <a:tcPr marL="68580" marR="68580" marT="0" marB="0"/>
                </a:tc>
              </a:tr>
            </a:tbl>
          </a:graphicData>
        </a:graphic>
      </p:graphicFrame>
    </p:spTree>
    <p:extLst>
      <p:ext uri="{BB962C8B-B14F-4D97-AF65-F5344CB8AC3E}">
        <p14:creationId xmlns:p14="http://schemas.microsoft.com/office/powerpoint/2010/main" val="12930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Text Placeholder 2"/>
          <p:cNvSpPr>
            <a:spLocks noGrp="1"/>
          </p:cNvSpPr>
          <p:nvPr>
            <p:ph type="body" sz="quarter" idx="15"/>
          </p:nvPr>
        </p:nvSpPr>
        <p:spPr/>
        <p:txBody>
          <a:bodyPr/>
          <a:lstStyle/>
          <a:p>
            <a:endParaRPr lang="en-US"/>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p:txBody>
          <a:bodyPr/>
          <a:lstStyle/>
          <a:p>
            <a:pPr marL="457200" lvl="0" indent="-457200">
              <a:buFont typeface="+mj-lt"/>
              <a:buAutoNum type="arabicPeriod"/>
            </a:pPr>
            <a:r>
              <a:rPr lang="en-US" dirty="0"/>
              <a:t>Create a query that will show the number of days before each ACTIVE trade expires.  The trade’s end date should be &gt;= to today’s date</a:t>
            </a:r>
            <a:r>
              <a:rPr lang="en-US" dirty="0" smtClean="0"/>
              <a:t>.</a:t>
            </a:r>
          </a:p>
          <a:p>
            <a:pPr marL="457200" lvl="0" indent="-457200">
              <a:buFont typeface="+mj-lt"/>
              <a:buAutoNum type="arabicPeriod"/>
            </a:pPr>
            <a:r>
              <a:rPr lang="en-US" dirty="0"/>
              <a:t>Create a query that will show all contracts that are within 6 months from expiring</a:t>
            </a:r>
            <a:r>
              <a:rPr lang="en-US" dirty="0" smtClean="0"/>
              <a:t>.</a:t>
            </a:r>
          </a:p>
          <a:p>
            <a:pPr marL="457200" lvl="0" indent="-457200">
              <a:buFont typeface="+mj-lt"/>
              <a:buAutoNum type="arabicPeriod"/>
            </a:pPr>
            <a:r>
              <a:rPr lang="en-US" dirty="0"/>
              <a:t>Using the </a:t>
            </a:r>
            <a:r>
              <a:rPr lang="en-US" b="1" dirty="0"/>
              <a:t>YEAR</a:t>
            </a:r>
            <a:r>
              <a:rPr lang="en-US" dirty="0"/>
              <a:t> function, provide a count of all </a:t>
            </a:r>
            <a:r>
              <a:rPr lang="en-US" dirty="0" err="1" smtClean="0"/>
              <a:t>pricevalue</a:t>
            </a:r>
            <a:r>
              <a:rPr lang="en-US" dirty="0" smtClean="0"/>
              <a:t> rows </a:t>
            </a:r>
            <a:r>
              <a:rPr lang="en-US" dirty="0"/>
              <a:t>with a price date in the current year</a:t>
            </a:r>
            <a:r>
              <a:rPr lang="en-US" dirty="0" smtClean="0"/>
              <a:t>.</a:t>
            </a:r>
            <a:r>
              <a:rPr lang="en-US" dirty="0"/>
              <a:t> </a:t>
            </a:r>
            <a:endParaRPr lang="en-US" dirty="0" smtClean="0"/>
          </a:p>
          <a:p>
            <a:pPr marL="457200" lvl="0" indent="-457200">
              <a:buFont typeface="+mj-lt"/>
              <a:buAutoNum type="arabicPeriod"/>
            </a:pPr>
            <a:r>
              <a:rPr lang="en-US" dirty="0" smtClean="0"/>
              <a:t>Create </a:t>
            </a:r>
            <a:r>
              <a:rPr lang="en-US" dirty="0"/>
              <a:t>a report that shows all trade approvals &gt; 3 days old.  Display trade, trader and date approval was created</a:t>
            </a:r>
            <a:r>
              <a:rPr lang="en-US" dirty="0" smtClean="0"/>
              <a:t>.</a:t>
            </a:r>
          </a:p>
          <a:p>
            <a:pPr marL="457200" lvl="0" indent="-457200">
              <a:buFont typeface="+mj-lt"/>
              <a:buAutoNum type="arabicPeriod"/>
            </a:pPr>
            <a:endParaRPr lang="en-US" dirty="0"/>
          </a:p>
        </p:txBody>
      </p:sp>
    </p:spTree>
    <p:extLst>
      <p:ext uri="{BB962C8B-B14F-4D97-AF65-F5344CB8AC3E}">
        <p14:creationId xmlns:p14="http://schemas.microsoft.com/office/powerpoint/2010/main" val="80118050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Database Views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90643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Views</a:t>
            </a:r>
            <a:endParaRPr lang="en-US" dirty="0"/>
          </a:p>
        </p:txBody>
      </p:sp>
      <p:sp>
        <p:nvSpPr>
          <p:cNvPr id="3" name="Text Placeholder 2"/>
          <p:cNvSpPr>
            <a:spLocks noGrp="1"/>
          </p:cNvSpPr>
          <p:nvPr>
            <p:ph type="body" sz="quarter" idx="15"/>
          </p:nvPr>
        </p:nvSpPr>
        <p:spPr/>
        <p:txBody>
          <a:bodyPr/>
          <a:lstStyle/>
          <a:p>
            <a:r>
              <a:rPr lang="en-US" dirty="0" smtClean="0"/>
              <a:t>What are they?</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7936523" cy="4114800"/>
          </a:xfrm>
        </p:spPr>
        <p:txBody>
          <a:bodyPr/>
          <a:lstStyle/>
          <a:p>
            <a:pPr>
              <a:spcBef>
                <a:spcPts val="600"/>
              </a:spcBef>
            </a:pPr>
            <a:r>
              <a:rPr lang="en-US" sz="1800" dirty="0" smtClean="0"/>
              <a:t>A </a:t>
            </a:r>
            <a:r>
              <a:rPr lang="en-US" sz="1800" dirty="0"/>
              <a:t>SQL statement that is stored in the database with an associated name. </a:t>
            </a:r>
            <a:endParaRPr lang="en-US" sz="1800" dirty="0" smtClean="0"/>
          </a:p>
          <a:p>
            <a:pPr>
              <a:spcBef>
                <a:spcPts val="600"/>
              </a:spcBef>
            </a:pPr>
            <a:r>
              <a:rPr lang="en-US" sz="1800" dirty="0" smtClean="0"/>
              <a:t>A “composition” of </a:t>
            </a:r>
            <a:r>
              <a:rPr lang="en-US" sz="1800" dirty="0"/>
              <a:t>a table in the form of a predefined SQL query</a:t>
            </a:r>
            <a:r>
              <a:rPr lang="en-US" sz="1800" dirty="0" smtClean="0"/>
              <a:t>.</a:t>
            </a:r>
          </a:p>
          <a:p>
            <a:r>
              <a:rPr lang="en-US" sz="1800" dirty="0" smtClean="0"/>
              <a:t>Can contain </a:t>
            </a:r>
            <a:r>
              <a:rPr lang="en-US" sz="1800" dirty="0"/>
              <a:t>all rows of a table or select rows from a table. </a:t>
            </a:r>
            <a:endParaRPr lang="en-US" sz="1800" dirty="0" smtClean="0"/>
          </a:p>
          <a:p>
            <a:r>
              <a:rPr lang="en-US" sz="1800" dirty="0" smtClean="0"/>
              <a:t>Can be </a:t>
            </a:r>
            <a:r>
              <a:rPr lang="en-US" sz="1800" dirty="0"/>
              <a:t>created from one or many tables which depends on the written SQL query to create a view.</a:t>
            </a:r>
          </a:p>
          <a:p>
            <a:pPr>
              <a:spcBef>
                <a:spcPts val="600"/>
              </a:spcBef>
            </a:pPr>
            <a:endParaRPr lang="en-US" sz="1800" dirty="0" smtClean="0"/>
          </a:p>
        </p:txBody>
      </p:sp>
    </p:spTree>
    <p:extLst>
      <p:ext uri="{BB962C8B-B14F-4D97-AF65-F5344CB8AC3E}">
        <p14:creationId xmlns:p14="http://schemas.microsoft.com/office/powerpoint/2010/main" val="256193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them?</a:t>
            </a:r>
            <a:endParaRPr lang="en-US" dirty="0"/>
          </a:p>
        </p:txBody>
      </p:sp>
      <p:sp>
        <p:nvSpPr>
          <p:cNvPr id="3" name="Text Placeholder 2"/>
          <p:cNvSpPr>
            <a:spLocks noGrp="1"/>
          </p:cNvSpPr>
          <p:nvPr>
            <p:ph type="body" sz="quarter" idx="15"/>
          </p:nvPr>
        </p:nvSpPr>
        <p:spPr/>
        <p:txBody>
          <a:bodyPr/>
          <a:lstStyle/>
          <a:p>
            <a:r>
              <a:rPr lang="en-US" dirty="0" smtClean="0"/>
              <a:t>A kind of “virtual” table allow users to do the following:</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7936523" cy="4114800"/>
          </a:xfrm>
        </p:spPr>
        <p:txBody>
          <a:bodyPr/>
          <a:lstStyle/>
          <a:p>
            <a:r>
              <a:rPr lang="en-US" sz="1800" dirty="0" smtClean="0"/>
              <a:t>Structure </a:t>
            </a:r>
            <a:r>
              <a:rPr lang="en-US" sz="1800" dirty="0"/>
              <a:t>data in a way that users or classes of users find natural or </a:t>
            </a:r>
            <a:r>
              <a:rPr lang="en-US" sz="1800" dirty="0" smtClean="0"/>
              <a:t>intuitive. (Hide complexity)</a:t>
            </a:r>
            <a:endParaRPr lang="en-US" sz="1800" dirty="0"/>
          </a:p>
          <a:p>
            <a:r>
              <a:rPr lang="en-US" sz="1800" dirty="0"/>
              <a:t>Restrict access to the data such that a user can see and (sometimes) modify exactly what they need and no more</a:t>
            </a:r>
            <a:r>
              <a:rPr lang="en-US" sz="1800" dirty="0" smtClean="0"/>
              <a:t>. (Security)</a:t>
            </a:r>
            <a:endParaRPr lang="en-US" sz="1800" dirty="0"/>
          </a:p>
          <a:p>
            <a:r>
              <a:rPr lang="en-US" sz="1800" dirty="0"/>
              <a:t>Summarize data from various tables which can be used to generate </a:t>
            </a:r>
            <a:r>
              <a:rPr lang="en-US" sz="1800" dirty="0" smtClean="0"/>
              <a:t>reports. (Support legacy code)</a:t>
            </a:r>
            <a:endParaRPr lang="en-US" sz="1800" dirty="0"/>
          </a:p>
          <a:p>
            <a:pPr>
              <a:spcBef>
                <a:spcPts val="600"/>
              </a:spcBef>
            </a:pPr>
            <a:endParaRPr lang="en-US" sz="1800" dirty="0" smtClean="0"/>
          </a:p>
        </p:txBody>
      </p:sp>
    </p:spTree>
    <p:extLst>
      <p:ext uri="{BB962C8B-B14F-4D97-AF65-F5344CB8AC3E}">
        <p14:creationId xmlns:p14="http://schemas.microsoft.com/office/powerpoint/2010/main" val="183025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Used in Allegro?</a:t>
            </a:r>
            <a:endParaRPr lang="en-US" dirty="0"/>
          </a:p>
        </p:txBody>
      </p:sp>
      <p:sp>
        <p:nvSpPr>
          <p:cNvPr id="3" name="Text Placeholder 2"/>
          <p:cNvSpPr>
            <a:spLocks noGrp="1"/>
          </p:cNvSpPr>
          <p:nvPr>
            <p:ph type="body" sz="quarter" idx="15"/>
          </p:nvPr>
        </p:nvSpPr>
        <p:spPr/>
        <p:txBody>
          <a:bodyPr/>
          <a:lstStyle/>
          <a:p>
            <a:r>
              <a:rPr lang="en-US" dirty="0" smtClean="0"/>
              <a:t>Decision Metrics</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7936523" cy="4114800"/>
          </a:xfrm>
        </p:spPr>
        <p:txBody>
          <a:bodyPr/>
          <a:lstStyle/>
          <a:p>
            <a:pPr>
              <a:spcBef>
                <a:spcPts val="600"/>
              </a:spcBef>
            </a:pPr>
            <a:endParaRPr lang="en-US" sz="18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581" y="1682260"/>
            <a:ext cx="6988419" cy="496545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a:off x="375138" y="2039814"/>
            <a:ext cx="5662245" cy="3970318"/>
          </a:xfrm>
          <a:prstGeom prst="rect">
            <a:avLst/>
          </a:prstGeom>
          <a:solidFill>
            <a:schemeClr val="accent3"/>
          </a:solidFill>
        </p:spPr>
        <p:txBody>
          <a:bodyPr wrap="square">
            <a:spAutoFit/>
          </a:bodyPr>
          <a:lstStyle/>
          <a:p>
            <a:r>
              <a:rPr lang="en-US" dirty="0"/>
              <a:t>select distinct sum(abs(</a:t>
            </a:r>
            <a:r>
              <a:rPr lang="en-US" dirty="0" err="1"/>
              <a:t>v.marketvalue-v.value</a:t>
            </a:r>
            <a:r>
              <a:rPr lang="en-US" dirty="0"/>
              <a:t>)/3) as MtM, </a:t>
            </a:r>
            <a:r>
              <a:rPr lang="en-US" dirty="0" err="1"/>
              <a:t>sv.Var</a:t>
            </a:r>
            <a:r>
              <a:rPr lang="en-US" dirty="0"/>
              <a:t>, </a:t>
            </a:r>
            <a:r>
              <a:rPr lang="en-US" dirty="0" err="1"/>
              <a:t>v.trader</a:t>
            </a:r>
            <a:r>
              <a:rPr lang="en-US" dirty="0"/>
              <a:t>, </a:t>
            </a:r>
            <a:r>
              <a:rPr lang="en-US" dirty="0" err="1"/>
              <a:t>v.tradebook</a:t>
            </a:r>
            <a:r>
              <a:rPr lang="en-US" dirty="0"/>
              <a:t>, </a:t>
            </a:r>
            <a:r>
              <a:rPr lang="en-US" dirty="0" err="1"/>
              <a:t>v.counterparty</a:t>
            </a:r>
            <a:r>
              <a:rPr lang="en-US" dirty="0"/>
              <a:t>, </a:t>
            </a:r>
            <a:r>
              <a:rPr lang="en-US" dirty="0" err="1"/>
              <a:t>vl.valuationmode</a:t>
            </a:r>
            <a:r>
              <a:rPr lang="en-US" dirty="0"/>
              <a:t>, </a:t>
            </a:r>
            <a:r>
              <a:rPr lang="en-US" dirty="0" err="1"/>
              <a:t>vl.valuationtime</a:t>
            </a:r>
            <a:r>
              <a:rPr lang="en-US" dirty="0"/>
              <a:t>, </a:t>
            </a:r>
            <a:r>
              <a:rPr lang="en-US" dirty="0" err="1"/>
              <a:t>dateadd</a:t>
            </a:r>
            <a:r>
              <a:rPr lang="en-US" dirty="0"/>
              <a:t>(day, (</a:t>
            </a:r>
            <a:r>
              <a:rPr lang="en-US" dirty="0" err="1"/>
              <a:t>datepart</a:t>
            </a:r>
            <a:r>
              <a:rPr lang="en-US" dirty="0"/>
              <a:t>(day, </a:t>
            </a:r>
            <a:r>
              <a:rPr lang="en-US" dirty="0" err="1"/>
              <a:t>v.begtime</a:t>
            </a:r>
            <a:r>
              <a:rPr lang="en-US" dirty="0"/>
              <a:t>) * -1) + 1, convert(</a:t>
            </a:r>
            <a:r>
              <a:rPr lang="en-US" dirty="0" err="1"/>
              <a:t>datetime,convert</a:t>
            </a:r>
            <a:r>
              <a:rPr lang="en-US" dirty="0"/>
              <a:t>(varchar,v.begtime,112))) as </a:t>
            </a:r>
            <a:r>
              <a:rPr lang="en-US" dirty="0" err="1"/>
              <a:t>deliverytime</a:t>
            </a:r>
            <a:r>
              <a:rPr lang="en-US" dirty="0"/>
              <a:t> from </a:t>
            </a:r>
            <a:r>
              <a:rPr lang="en-US" dirty="0" err="1"/>
              <a:t>valuationdetail</a:t>
            </a:r>
            <a:r>
              <a:rPr lang="en-US" dirty="0"/>
              <a:t> v join valuation </a:t>
            </a:r>
            <a:r>
              <a:rPr lang="en-US" dirty="0" err="1"/>
              <a:t>vl</a:t>
            </a:r>
            <a:r>
              <a:rPr lang="en-US" dirty="0"/>
              <a:t> on </a:t>
            </a:r>
            <a:r>
              <a:rPr lang="en-US" dirty="0" err="1"/>
              <a:t>v.valuation</a:t>
            </a:r>
            <a:r>
              <a:rPr lang="en-US" dirty="0"/>
              <a:t>=</a:t>
            </a:r>
            <a:r>
              <a:rPr lang="en-US" dirty="0" err="1"/>
              <a:t>vl.valuation</a:t>
            </a:r>
            <a:r>
              <a:rPr lang="en-US" dirty="0"/>
              <a:t> join </a:t>
            </a:r>
            <a:r>
              <a:rPr lang="en-US" dirty="0" err="1"/>
              <a:t>summaryvar</a:t>
            </a:r>
            <a:r>
              <a:rPr lang="en-US" dirty="0"/>
              <a:t> </a:t>
            </a:r>
            <a:r>
              <a:rPr lang="en-US" dirty="0" err="1"/>
              <a:t>sv</a:t>
            </a:r>
            <a:r>
              <a:rPr lang="en-US" dirty="0"/>
              <a:t> on </a:t>
            </a:r>
            <a:r>
              <a:rPr lang="en-US" dirty="0" err="1"/>
              <a:t>v.valuation</a:t>
            </a:r>
            <a:r>
              <a:rPr lang="en-US" dirty="0"/>
              <a:t>=</a:t>
            </a:r>
            <a:r>
              <a:rPr lang="en-US" dirty="0" err="1"/>
              <a:t>sv.valuation</a:t>
            </a:r>
            <a:r>
              <a:rPr lang="en-US" dirty="0"/>
              <a:t> where </a:t>
            </a:r>
            <a:r>
              <a:rPr lang="en-US" dirty="0" err="1"/>
              <a:t>sv.columnvalue</a:t>
            </a:r>
            <a:r>
              <a:rPr lang="en-US" dirty="0"/>
              <a:t>=</a:t>
            </a:r>
            <a:r>
              <a:rPr lang="en-US" dirty="0" err="1"/>
              <a:t>v.counterparty</a:t>
            </a:r>
            <a:r>
              <a:rPr lang="en-US" dirty="0"/>
              <a:t> and trader is not null and </a:t>
            </a:r>
            <a:r>
              <a:rPr lang="en-US" dirty="0" err="1"/>
              <a:t>tradebook</a:t>
            </a:r>
            <a:r>
              <a:rPr lang="en-US" dirty="0"/>
              <a:t> is not null and </a:t>
            </a:r>
            <a:r>
              <a:rPr lang="en-US" dirty="0" err="1"/>
              <a:t>marketarea</a:t>
            </a:r>
            <a:r>
              <a:rPr lang="en-US" dirty="0"/>
              <a:t> is not null group by </a:t>
            </a:r>
            <a:r>
              <a:rPr lang="en-US" dirty="0" err="1"/>
              <a:t>sv.var</a:t>
            </a:r>
            <a:r>
              <a:rPr lang="en-US" dirty="0"/>
              <a:t>, </a:t>
            </a:r>
            <a:r>
              <a:rPr lang="en-US" dirty="0" err="1"/>
              <a:t>v.trader</a:t>
            </a:r>
            <a:r>
              <a:rPr lang="en-US" dirty="0"/>
              <a:t>, </a:t>
            </a:r>
            <a:r>
              <a:rPr lang="en-US" dirty="0" err="1"/>
              <a:t>v.tradebook</a:t>
            </a:r>
            <a:r>
              <a:rPr lang="en-US" dirty="0"/>
              <a:t>, </a:t>
            </a:r>
            <a:r>
              <a:rPr lang="en-US" dirty="0" err="1"/>
              <a:t>v.counterparty</a:t>
            </a:r>
            <a:r>
              <a:rPr lang="en-US" dirty="0"/>
              <a:t>, </a:t>
            </a:r>
            <a:r>
              <a:rPr lang="en-US" dirty="0" err="1"/>
              <a:t>vl.valuationmode</a:t>
            </a:r>
            <a:r>
              <a:rPr lang="en-US" dirty="0"/>
              <a:t>, </a:t>
            </a:r>
            <a:r>
              <a:rPr lang="en-US" dirty="0" err="1"/>
              <a:t>vl.valuationtime</a:t>
            </a:r>
            <a:r>
              <a:rPr lang="en-US" dirty="0"/>
              <a:t>, </a:t>
            </a:r>
            <a:r>
              <a:rPr lang="en-US" dirty="0" err="1"/>
              <a:t>dateadd</a:t>
            </a:r>
            <a:r>
              <a:rPr lang="en-US" dirty="0"/>
              <a:t>(day, (</a:t>
            </a:r>
            <a:r>
              <a:rPr lang="en-US" dirty="0" err="1"/>
              <a:t>datepart</a:t>
            </a:r>
            <a:r>
              <a:rPr lang="en-US" dirty="0"/>
              <a:t>(day, </a:t>
            </a:r>
            <a:r>
              <a:rPr lang="en-US" dirty="0" err="1"/>
              <a:t>v.begtime</a:t>
            </a:r>
            <a:r>
              <a:rPr lang="en-US" dirty="0"/>
              <a:t>) * -1) + 1, convert(</a:t>
            </a:r>
            <a:r>
              <a:rPr lang="en-US" dirty="0" err="1"/>
              <a:t>datetime,convert</a:t>
            </a:r>
            <a:r>
              <a:rPr lang="en-US" dirty="0"/>
              <a:t>(varchar,v.begtime,112)))</a:t>
            </a:r>
          </a:p>
        </p:txBody>
      </p:sp>
    </p:spTree>
    <p:extLst>
      <p:ext uri="{BB962C8B-B14F-4D97-AF65-F5344CB8AC3E}">
        <p14:creationId xmlns:p14="http://schemas.microsoft.com/office/powerpoint/2010/main" val="86885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Used in Allegro?</a:t>
            </a:r>
            <a:endParaRPr lang="en-US" dirty="0"/>
          </a:p>
        </p:txBody>
      </p:sp>
      <p:sp>
        <p:nvSpPr>
          <p:cNvPr id="3" name="Text Placeholder 2"/>
          <p:cNvSpPr>
            <a:spLocks noGrp="1"/>
          </p:cNvSpPr>
          <p:nvPr>
            <p:ph type="body" sz="quarter" idx="15"/>
          </p:nvPr>
        </p:nvSpPr>
        <p:spPr/>
        <p:txBody>
          <a:bodyPr/>
          <a:lstStyle/>
          <a:p>
            <a:r>
              <a:rPr lang="en-US" dirty="0" smtClean="0"/>
              <a:t>Custom Reporting</a:t>
            </a:r>
            <a:endParaRPr lang="en-US" dirty="0"/>
          </a:p>
        </p:txBody>
      </p:sp>
      <p:sp>
        <p:nvSpPr>
          <p:cNvPr id="4" name="Text Placeholder 3"/>
          <p:cNvSpPr>
            <a:spLocks noGrp="1"/>
          </p:cNvSpPr>
          <p:nvPr>
            <p:ph type="body" sz="quarter" idx="16"/>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784" y="1852863"/>
            <a:ext cx="8550102" cy="480987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609" y="1832413"/>
            <a:ext cx="8684451" cy="485077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4661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000" fill="hold"/>
                                        <p:tgtEl>
                                          <p:spTgt spid="2051"/>
                                        </p:tgtEl>
                                        <p:attrNameLst>
                                          <p:attrName>ppt_w</p:attrName>
                                        </p:attrNameLst>
                                      </p:cBhvr>
                                      <p:tavLst>
                                        <p:tav tm="0">
                                          <p:val>
                                            <p:fltVal val="0"/>
                                          </p:val>
                                        </p:tav>
                                        <p:tav tm="100000">
                                          <p:val>
                                            <p:strVal val="#ppt_w"/>
                                          </p:val>
                                        </p:tav>
                                      </p:tavLst>
                                    </p:anim>
                                    <p:anim calcmode="lin" valueType="num">
                                      <p:cBhvr>
                                        <p:cTn id="8" dur="1000" fill="hold"/>
                                        <p:tgtEl>
                                          <p:spTgt spid="2051"/>
                                        </p:tgtEl>
                                        <p:attrNameLst>
                                          <p:attrName>ppt_h</p:attrName>
                                        </p:attrNameLst>
                                      </p:cBhvr>
                                      <p:tavLst>
                                        <p:tav tm="0">
                                          <p:val>
                                            <p:fltVal val="0"/>
                                          </p:val>
                                        </p:tav>
                                        <p:tav tm="100000">
                                          <p:val>
                                            <p:strVal val="#ppt_h"/>
                                          </p:val>
                                        </p:tav>
                                      </p:tavLst>
                                    </p:anim>
                                    <p:anim calcmode="lin" valueType="num">
                                      <p:cBhvr>
                                        <p:cTn id="9" dur="1000" fill="hold"/>
                                        <p:tgtEl>
                                          <p:spTgt spid="2051"/>
                                        </p:tgtEl>
                                        <p:attrNameLst>
                                          <p:attrName>style.rotation</p:attrName>
                                        </p:attrNameLst>
                                      </p:cBhvr>
                                      <p:tavLst>
                                        <p:tav tm="0">
                                          <p:val>
                                            <p:fltVal val="90"/>
                                          </p:val>
                                        </p:tav>
                                        <p:tav tm="100000">
                                          <p:val>
                                            <p:fltVal val="0"/>
                                          </p:val>
                                        </p:tav>
                                      </p:tavLst>
                                    </p:anim>
                                    <p:animEffect transition="in" filter="fade">
                                      <p:cBhvr>
                                        <p:cTn id="10"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Database Views </a:t>
            </a:r>
            <a:endParaRPr lang="en-US" dirty="0"/>
          </a:p>
        </p:txBody>
      </p:sp>
      <p:sp>
        <p:nvSpPr>
          <p:cNvPr id="3" name="Text Placeholder 2"/>
          <p:cNvSpPr>
            <a:spLocks noGrp="1"/>
          </p:cNvSpPr>
          <p:nvPr>
            <p:ph type="body" sz="quarter" idx="15"/>
          </p:nvPr>
        </p:nvSpPr>
        <p:spPr/>
        <p:txBody>
          <a:bodyPr/>
          <a:lstStyle/>
          <a:p>
            <a:r>
              <a:rPr lang="en-US" dirty="0" smtClean="0"/>
              <a:t>Basic syntax</a:t>
            </a:r>
            <a:endParaRPr lang="en-US" dirty="0"/>
          </a:p>
        </p:txBody>
      </p:sp>
      <p:sp>
        <p:nvSpPr>
          <p:cNvPr id="4" name="Text Placeholder 3"/>
          <p:cNvSpPr>
            <a:spLocks noGrp="1"/>
          </p:cNvSpPr>
          <p:nvPr>
            <p:ph type="body" sz="quarter" idx="16"/>
          </p:nvPr>
        </p:nvSpPr>
        <p:spPr/>
        <p:txBody>
          <a:bodyPr/>
          <a:lstStyle/>
          <a:p>
            <a:endParaRPr lang="en-US"/>
          </a:p>
        </p:txBody>
      </p:sp>
      <p:sp>
        <p:nvSpPr>
          <p:cNvPr id="5" name="Content Placeholder 4"/>
          <p:cNvSpPr>
            <a:spLocks noGrp="1"/>
          </p:cNvSpPr>
          <p:nvPr>
            <p:ph sz="quarter" idx="17"/>
          </p:nvPr>
        </p:nvSpPr>
        <p:spPr>
          <a:xfrm>
            <a:off x="457200" y="1828800"/>
            <a:ext cx="8686800" cy="4114800"/>
          </a:xfrm>
        </p:spPr>
        <p:txBody>
          <a:bodyPr/>
          <a:lstStyle/>
          <a:p>
            <a:pPr marL="0" indent="0">
              <a:spcBef>
                <a:spcPts val="600"/>
              </a:spcBef>
              <a:buNone/>
            </a:pPr>
            <a:endParaRPr lang="en-US" sz="1800" b="1" dirty="0" smtClean="0"/>
          </a:p>
          <a:p>
            <a:pPr marL="0" indent="0">
              <a:spcBef>
                <a:spcPts val="600"/>
              </a:spcBef>
              <a:buNone/>
            </a:pPr>
            <a:r>
              <a:rPr lang="en-US" sz="1800" b="1" dirty="0" smtClean="0"/>
              <a:t>CREATE </a:t>
            </a:r>
            <a:r>
              <a:rPr lang="en-US" sz="1800" b="1" dirty="0"/>
              <a:t>VIEW </a:t>
            </a:r>
            <a:r>
              <a:rPr lang="en-US" sz="1800" dirty="0" err="1"/>
              <a:t>view_name</a:t>
            </a:r>
            <a:r>
              <a:rPr lang="en-US" sz="1800" b="1" dirty="0"/>
              <a:t> AS </a:t>
            </a:r>
            <a:endParaRPr lang="en-US" sz="1800" b="1" dirty="0" smtClean="0"/>
          </a:p>
          <a:p>
            <a:pPr marL="342900" lvl="1" indent="0">
              <a:spcBef>
                <a:spcPts val="600"/>
              </a:spcBef>
              <a:buNone/>
            </a:pPr>
            <a:r>
              <a:rPr lang="en-US" sz="1800" dirty="0" smtClean="0"/>
              <a:t>SELECT </a:t>
            </a:r>
            <a:r>
              <a:rPr lang="en-US" sz="1800" dirty="0"/>
              <a:t>column1, column2..... </a:t>
            </a:r>
            <a:endParaRPr lang="en-US" sz="1800" dirty="0" smtClean="0"/>
          </a:p>
          <a:p>
            <a:pPr marL="342900" lvl="1" indent="0">
              <a:spcBef>
                <a:spcPts val="600"/>
              </a:spcBef>
              <a:buNone/>
            </a:pPr>
            <a:r>
              <a:rPr lang="en-US" sz="1800" dirty="0" smtClean="0"/>
              <a:t>FROM </a:t>
            </a:r>
            <a:r>
              <a:rPr lang="en-US" sz="1800" dirty="0" err="1" smtClean="0"/>
              <a:t>table_name</a:t>
            </a:r>
            <a:r>
              <a:rPr lang="en-US" sz="1800" dirty="0" smtClean="0"/>
              <a:t>, table_name2</a:t>
            </a:r>
          </a:p>
          <a:p>
            <a:pPr marL="342900" lvl="1" indent="0">
              <a:spcBef>
                <a:spcPts val="600"/>
              </a:spcBef>
              <a:buNone/>
            </a:pPr>
            <a:r>
              <a:rPr lang="en-US" sz="1800" dirty="0" smtClean="0"/>
              <a:t>[WHERE </a:t>
            </a:r>
            <a:r>
              <a:rPr lang="en-US" sz="1800" dirty="0"/>
              <a:t>[condition</a:t>
            </a:r>
            <a:r>
              <a:rPr lang="en-US" sz="1800" dirty="0" smtClean="0"/>
              <a:t>]];</a:t>
            </a:r>
          </a:p>
          <a:p>
            <a:pPr marL="342900" lvl="1" indent="0">
              <a:spcBef>
                <a:spcPts val="600"/>
              </a:spcBef>
              <a:buNone/>
            </a:pPr>
            <a:endParaRPr lang="en-US" sz="1800" dirty="0"/>
          </a:p>
          <a:p>
            <a:pPr marL="0" indent="0">
              <a:spcBef>
                <a:spcPts val="600"/>
              </a:spcBef>
              <a:buNone/>
            </a:pPr>
            <a:endParaRPr lang="en-US" dirty="0" smtClean="0"/>
          </a:p>
          <a:p>
            <a:pPr marL="0" indent="0">
              <a:spcBef>
                <a:spcPts val="600"/>
              </a:spcBef>
              <a:buNone/>
            </a:pPr>
            <a:r>
              <a:rPr lang="en-US" dirty="0" smtClean="0">
                <a:solidFill>
                  <a:srgbClr val="00B050"/>
                </a:solidFill>
              </a:rPr>
              <a:t>--example</a:t>
            </a:r>
          </a:p>
          <a:p>
            <a:pPr marL="0" indent="0">
              <a:spcBef>
                <a:spcPts val="600"/>
              </a:spcBef>
              <a:buNone/>
            </a:pPr>
            <a:r>
              <a:rPr lang="en-US" sz="1800" b="1" dirty="0" smtClean="0"/>
              <a:t>CREATE </a:t>
            </a:r>
            <a:r>
              <a:rPr lang="en-US" sz="1800" b="1" dirty="0"/>
              <a:t>VIEW </a:t>
            </a:r>
            <a:r>
              <a:rPr lang="en-US" sz="1800" dirty="0" err="1" smtClean="0"/>
              <a:t>vw_counterparty_contacts</a:t>
            </a:r>
            <a:r>
              <a:rPr lang="en-US" sz="1800" dirty="0" smtClean="0"/>
              <a:t> </a:t>
            </a:r>
            <a:r>
              <a:rPr lang="en-US" sz="1800" b="1" dirty="0"/>
              <a:t>AS </a:t>
            </a:r>
            <a:endParaRPr lang="en-US" sz="1800" b="1" dirty="0" smtClean="0"/>
          </a:p>
          <a:p>
            <a:pPr marL="342900" lvl="1" indent="0">
              <a:spcBef>
                <a:spcPts val="600"/>
              </a:spcBef>
              <a:buNone/>
            </a:pPr>
            <a:r>
              <a:rPr lang="en-US" sz="1800" dirty="0" smtClean="0"/>
              <a:t>SELECT </a:t>
            </a:r>
            <a:r>
              <a:rPr lang="en-US" sz="1800" dirty="0" err="1" smtClean="0"/>
              <a:t>cp.counterparty</a:t>
            </a:r>
            <a:r>
              <a:rPr lang="en-US" sz="1800" dirty="0" smtClean="0"/>
              <a:t>, cp.name, </a:t>
            </a:r>
            <a:r>
              <a:rPr lang="en-US" sz="1800" dirty="0" err="1" smtClean="0"/>
              <a:t>cp.taxid</a:t>
            </a:r>
            <a:r>
              <a:rPr lang="en-US" sz="1800" dirty="0" smtClean="0"/>
              <a:t>, ct.name</a:t>
            </a:r>
          </a:p>
          <a:p>
            <a:pPr marL="342900" lvl="1" indent="0">
              <a:spcBef>
                <a:spcPts val="600"/>
              </a:spcBef>
              <a:buNone/>
            </a:pPr>
            <a:r>
              <a:rPr lang="en-US" sz="1800" dirty="0" smtClean="0"/>
              <a:t>FROM counterparty </a:t>
            </a:r>
            <a:r>
              <a:rPr lang="en-US" sz="1800" dirty="0" err="1" smtClean="0"/>
              <a:t>cp</a:t>
            </a:r>
            <a:r>
              <a:rPr lang="en-US" sz="1800" dirty="0" smtClean="0"/>
              <a:t>, contact </a:t>
            </a:r>
            <a:r>
              <a:rPr lang="en-US" sz="1800" dirty="0" err="1" smtClean="0"/>
              <a:t>ct</a:t>
            </a:r>
            <a:endParaRPr lang="en-US" sz="1800" dirty="0" smtClean="0"/>
          </a:p>
          <a:p>
            <a:pPr marL="342900" lvl="1" indent="0">
              <a:spcBef>
                <a:spcPts val="600"/>
              </a:spcBef>
              <a:buNone/>
            </a:pPr>
            <a:r>
              <a:rPr lang="en-US" sz="1800" dirty="0" smtClean="0"/>
              <a:t>WHERE </a:t>
            </a:r>
            <a:r>
              <a:rPr lang="en-US" sz="1800" dirty="0" err="1" smtClean="0"/>
              <a:t>cp.counterparty</a:t>
            </a:r>
            <a:r>
              <a:rPr lang="en-US" sz="1800" dirty="0" smtClean="0"/>
              <a:t> = </a:t>
            </a:r>
            <a:r>
              <a:rPr lang="en-US" sz="1800" dirty="0" err="1" smtClean="0"/>
              <a:t>ct.counterparty</a:t>
            </a:r>
            <a:endParaRPr lang="en-US" sz="1800" dirty="0" smtClean="0"/>
          </a:p>
        </p:txBody>
      </p:sp>
      <p:sp>
        <p:nvSpPr>
          <p:cNvPr id="6" name="TextBox 5"/>
          <p:cNvSpPr txBox="1"/>
          <p:nvPr/>
        </p:nvSpPr>
        <p:spPr bwMode="gray">
          <a:xfrm>
            <a:off x="5486400" y="2157046"/>
            <a:ext cx="3552092" cy="1078523"/>
          </a:xfrm>
          <a:prstGeom prst="rect">
            <a:avLst/>
          </a:prstGeom>
          <a:noFill/>
          <a:ln w="12700" cap="flat" cmpd="sng" algn="ctr">
            <a:noFill/>
            <a:prstDash val="solid"/>
            <a:miter lim="800000"/>
            <a:headEnd type="none" w="med" len="med"/>
            <a:tailEnd type="none" w="med" len="med"/>
          </a:ln>
          <a:effectLst>
            <a:reflection blurRad="6350" stA="52000" endA="300" endPos="35000" dir="5400000" sy="-100000" algn="bl" rotWithShape="0"/>
          </a:effectLst>
        </p:spPr>
        <p:txBody>
          <a:bodyPr vert="horz" wrap="square" lIns="91429" tIns="45715" rIns="91429" bIns="45715" numCol="1" rtlCol="0" anchor="t" anchorCtr="0" compatLnSpc="1">
            <a:prstTxWarp prst="textNoShape">
              <a:avLst/>
            </a:prstTxWarp>
            <a:noAutofit/>
          </a:bodyPr>
          <a:lstStyle/>
          <a:p>
            <a:pPr algn="ctr">
              <a:lnSpc>
                <a:spcPct val="90000"/>
              </a:lnSpc>
              <a:spcBef>
                <a:spcPts val="1200"/>
              </a:spcBef>
              <a:buClr>
                <a:schemeClr val="accent2"/>
              </a:buClr>
            </a:pPr>
            <a:r>
              <a:rPr lang="en-US" sz="2000" b="1" i="1" dirty="0" smtClean="0">
                <a:solidFill>
                  <a:schemeClr val="accent1"/>
                </a:solidFill>
              </a:rPr>
              <a:t>Allegro administration tools should be used to create database views.</a:t>
            </a:r>
          </a:p>
        </p:txBody>
      </p:sp>
    </p:spTree>
    <p:extLst>
      <p:ext uri="{BB962C8B-B14F-4D97-AF65-F5344CB8AC3E}">
        <p14:creationId xmlns:p14="http://schemas.microsoft.com/office/powerpoint/2010/main" val="19860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1"/>
</p:tagLst>
</file>

<file path=ppt/theme/theme1.xml><?xml version="1.0" encoding="utf-8"?>
<a:theme xmlns:a="http://schemas.openxmlformats.org/drawingml/2006/main" name="Office Theme">
  <a:themeElements>
    <a:clrScheme name="ALLEGRO">
      <a:dk1>
        <a:srgbClr val="000000"/>
      </a:dk1>
      <a:lt1>
        <a:srgbClr val="000000"/>
      </a:lt1>
      <a:dk2>
        <a:srgbClr val="003468"/>
      </a:dk2>
      <a:lt2>
        <a:srgbClr val="FFFFFF"/>
      </a:lt2>
      <a:accent1>
        <a:srgbClr val="004A90"/>
      </a:accent1>
      <a:accent2>
        <a:srgbClr val="A7B739"/>
      </a:accent2>
      <a:accent3>
        <a:srgbClr val="94BEE5"/>
      </a:accent3>
      <a:accent4>
        <a:srgbClr val="999999"/>
      </a:accent4>
      <a:accent5>
        <a:srgbClr val="FF6600"/>
      </a:accent5>
      <a:accent6>
        <a:srgbClr val="00C7F6"/>
      </a:accent6>
      <a:hlink>
        <a:srgbClr val="336600"/>
      </a:hlink>
      <a:folHlink>
        <a:srgbClr val="CC0000"/>
      </a:folHlink>
    </a:clrScheme>
    <a:fontScheme name="Custom 6">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cmpd="sng" algn="ctr">
          <a:solidFill>
            <a:schemeClr val="tx2"/>
          </a:solidFill>
          <a:prstDash val="solid"/>
          <a:miter lim="800000"/>
          <a:headEnd type="none" w="med" len="med"/>
          <a:tailEnd type="none" w="med" len="med"/>
        </a:ln>
        <a:effectLst/>
      </a:spPr>
      <a:bodyPr vert="horz" wrap="square" lIns="91429" tIns="45715" rIns="91429" bIns="45715" numCol="1" rtlCol="0" anchor="ctr" anchorCtr="0" compatLnSpc="1">
        <a:prstTxWarp prst="textNoShape">
          <a:avLst/>
        </a:prstTxWarp>
        <a:noAutofit/>
      </a:bodyPr>
      <a:lstStyle>
        <a:defPPr algn="ctr" fontAlgn="base">
          <a:lnSpc>
            <a:spcPct val="90000"/>
          </a:lnSpc>
          <a:spcAft>
            <a:spcPct val="0"/>
          </a:spcAft>
          <a:buClr>
            <a:schemeClr val="accent2"/>
          </a:buClr>
          <a:buSzPct val="90000"/>
          <a:defRPr sz="2000" b="1">
            <a:solidFill>
              <a:schemeClr val="tx2"/>
            </a:solidFill>
            <a:latin typeface="+mj-lt"/>
          </a:defRPr>
        </a:defPPr>
      </a:lstStyle>
    </a:spDef>
    <a:txDef>
      <a:spPr bwMode="gray">
        <a:noFill/>
        <a:ln w="12700" cap="flat" cmpd="sng" algn="ctr">
          <a:noFill/>
          <a:prstDash val="solid"/>
          <a:miter lim="800000"/>
          <a:headEnd type="none" w="med" len="med"/>
          <a:tailEnd type="none" w="med" len="med"/>
        </a:ln>
        <a:effectLst>
          <a:reflection blurRad="6350" stA="52000" endA="300" endPos="35000" dir="5400000" sy="-100000" algn="bl" rotWithShape="0"/>
        </a:effectLst>
      </a:spPr>
      <a:bodyPr vert="horz" wrap="none" lIns="91429" tIns="45715" rIns="91429" bIns="45715" numCol="1" rtlCol="0" anchor="t" anchorCtr="0" compatLnSpc="1">
        <a:prstTxWarp prst="textNoShape">
          <a:avLst/>
        </a:prstTxWarp>
        <a:noAutofit/>
      </a:bodyPr>
      <a:lstStyle>
        <a:defPPr marL="285750" indent="-285750">
          <a:lnSpc>
            <a:spcPct val="90000"/>
          </a:lnSpc>
          <a:spcBef>
            <a:spcPts val="1200"/>
          </a:spcBef>
          <a:buClr>
            <a:schemeClr val="accent2"/>
          </a:buClr>
          <a:buFont typeface="Arial" pitchFamily="34" charset="0"/>
          <a:buChar char="●"/>
          <a:defRPr sz="20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eSlide">
      <a:dk1>
        <a:srgbClr val="000000"/>
      </a:dk1>
      <a:lt1>
        <a:srgbClr val="FFFFFF"/>
      </a:lt1>
      <a:dk2>
        <a:srgbClr val="003468"/>
      </a:dk2>
      <a:lt2>
        <a:srgbClr val="FFFFFF"/>
      </a:lt2>
      <a:accent1>
        <a:srgbClr val="4A78B1"/>
      </a:accent1>
      <a:accent2>
        <a:srgbClr val="70AB49"/>
      </a:accent2>
      <a:accent3>
        <a:srgbClr val="F6C700"/>
      </a:accent3>
      <a:accent4>
        <a:srgbClr val="A8A8A8"/>
      </a:accent4>
      <a:accent5>
        <a:srgbClr val="9900FF"/>
      </a:accent5>
      <a:accent6>
        <a:srgbClr val="00C7F6"/>
      </a:accent6>
      <a:hlink>
        <a:srgbClr val="336600"/>
      </a:hlink>
      <a:folHlink>
        <a:srgbClr val="CC0000"/>
      </a:folHlink>
    </a:clrScheme>
    <a:fontScheme name="Custom 6">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6">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9146</TotalTime>
  <Words>5297</Words>
  <Application>Microsoft Office PowerPoint</Application>
  <PresentationFormat>On-screen Show (4:3)</PresentationFormat>
  <Paragraphs>846</Paragraphs>
  <Slides>110</Slides>
  <Notes>13</Notes>
  <HiddenSlides>0</HiddenSlides>
  <MMClips>0</MMClips>
  <ScaleCrop>false</ScaleCrop>
  <HeadingPairs>
    <vt:vector size="4" baseType="variant">
      <vt:variant>
        <vt:lpstr>Theme</vt:lpstr>
      </vt:variant>
      <vt:variant>
        <vt:i4>1</vt:i4>
      </vt:variant>
      <vt:variant>
        <vt:lpstr>Slide Titles</vt:lpstr>
      </vt:variant>
      <vt:variant>
        <vt:i4>110</vt:i4>
      </vt:variant>
    </vt:vector>
  </HeadingPairs>
  <TitlesOfParts>
    <vt:vector size="111" baseType="lpstr">
      <vt:lpstr>Office Theme</vt:lpstr>
      <vt:lpstr>Using SQL</vt:lpstr>
      <vt:lpstr>Course Objectives</vt:lpstr>
      <vt:lpstr>Quick Introductions</vt:lpstr>
      <vt:lpstr>Before we begin</vt:lpstr>
      <vt:lpstr>Question 1</vt:lpstr>
      <vt:lpstr>Question 2</vt:lpstr>
      <vt:lpstr>Question 3</vt:lpstr>
      <vt:lpstr>Question 4</vt:lpstr>
      <vt:lpstr>Question 5</vt:lpstr>
      <vt:lpstr>The Jargon</vt:lpstr>
      <vt:lpstr>The Jargon</vt:lpstr>
      <vt:lpstr>Database</vt:lpstr>
      <vt:lpstr>Relational Database</vt:lpstr>
      <vt:lpstr>Primary Key</vt:lpstr>
      <vt:lpstr>Foreign Key</vt:lpstr>
      <vt:lpstr>NULL Values</vt:lpstr>
      <vt:lpstr>Data Types</vt:lpstr>
      <vt:lpstr>Oracle vs. SQL Server</vt:lpstr>
      <vt:lpstr>Oracle or SQL Server</vt:lpstr>
      <vt:lpstr>SQL Server Management Studio</vt:lpstr>
      <vt:lpstr>Unit Objectives</vt:lpstr>
      <vt:lpstr>Using SQL Server Management Studio</vt:lpstr>
      <vt:lpstr>Writing SQL</vt:lpstr>
      <vt:lpstr>Unit Objectives</vt:lpstr>
      <vt:lpstr>The SELECT statement</vt:lpstr>
      <vt:lpstr>Practice writing SELECT statements</vt:lpstr>
      <vt:lpstr>Practice using the WHERE clause</vt:lpstr>
      <vt:lpstr>Practice Sorting the Results Set</vt:lpstr>
      <vt:lpstr>The UPDATE statement</vt:lpstr>
      <vt:lpstr>Practice writing UPDATE statements</vt:lpstr>
      <vt:lpstr>The INSERT statement</vt:lpstr>
      <vt:lpstr>Practice writing INSERT statements</vt:lpstr>
      <vt:lpstr>The DELETE statement</vt:lpstr>
      <vt:lpstr>Practice writing DELETE statements</vt:lpstr>
      <vt:lpstr>Aggregation Functions</vt:lpstr>
      <vt:lpstr>Practice using Aggregation Functions</vt:lpstr>
      <vt:lpstr>Practice using the GROUP BY Clause</vt:lpstr>
      <vt:lpstr>Practice using the HAVING Clause</vt:lpstr>
      <vt:lpstr>Joining tables</vt:lpstr>
      <vt:lpstr>Dealing with duplicate column names</vt:lpstr>
      <vt:lpstr>Practice Joining Tables</vt:lpstr>
      <vt:lpstr>Before we leave…</vt:lpstr>
      <vt:lpstr>Question 1</vt:lpstr>
      <vt:lpstr>Question 2</vt:lpstr>
      <vt:lpstr>Question 3</vt:lpstr>
      <vt:lpstr>Question 4</vt:lpstr>
      <vt:lpstr>Question 5</vt:lpstr>
      <vt:lpstr>Question 6</vt:lpstr>
      <vt:lpstr>Question 7</vt:lpstr>
      <vt:lpstr>Question 8</vt:lpstr>
      <vt:lpstr>Question 9</vt:lpstr>
      <vt:lpstr>Question 10</vt:lpstr>
      <vt:lpstr>Reference Materials</vt:lpstr>
      <vt:lpstr>Before we continue….</vt:lpstr>
      <vt:lpstr>Question 1</vt:lpstr>
      <vt:lpstr>Question 2</vt:lpstr>
      <vt:lpstr>Question 3</vt:lpstr>
      <vt:lpstr>Question 4</vt:lpstr>
      <vt:lpstr>Question 5</vt:lpstr>
      <vt:lpstr>Joining Tables</vt:lpstr>
      <vt:lpstr>Table Joins</vt:lpstr>
      <vt:lpstr>Inner Join</vt:lpstr>
      <vt:lpstr>Which one – ANSI-89 or ANSI-92?</vt:lpstr>
      <vt:lpstr>Practice</vt:lpstr>
      <vt:lpstr>Practice</vt:lpstr>
      <vt:lpstr>Outer Join</vt:lpstr>
      <vt:lpstr>Outer Join</vt:lpstr>
      <vt:lpstr>Practice</vt:lpstr>
      <vt:lpstr>Sub Queries</vt:lpstr>
      <vt:lpstr>Sub Query</vt:lpstr>
      <vt:lpstr>Sub Query</vt:lpstr>
      <vt:lpstr>Practice</vt:lpstr>
      <vt:lpstr>Practice</vt:lpstr>
      <vt:lpstr>Unions</vt:lpstr>
      <vt:lpstr>UNIONS</vt:lpstr>
      <vt:lpstr>Practice</vt:lpstr>
      <vt:lpstr>Using SQL</vt:lpstr>
      <vt:lpstr>Last session we covered…</vt:lpstr>
      <vt:lpstr>In this session….</vt:lpstr>
      <vt:lpstr>Last sessions’ “Challenge”</vt:lpstr>
      <vt:lpstr>Tables on the Trade Execution view</vt:lpstr>
      <vt:lpstr>PowerPoint Presentation</vt:lpstr>
      <vt:lpstr>Before we continue….</vt:lpstr>
      <vt:lpstr>Question 1</vt:lpstr>
      <vt:lpstr>Question 2</vt:lpstr>
      <vt:lpstr>Question 3</vt:lpstr>
      <vt:lpstr>Question 4</vt:lpstr>
      <vt:lpstr>Question 5</vt:lpstr>
      <vt:lpstr>Using Functions</vt:lpstr>
      <vt:lpstr>String Functions</vt:lpstr>
      <vt:lpstr>Practice</vt:lpstr>
      <vt:lpstr>Date Functions</vt:lpstr>
      <vt:lpstr>Practice</vt:lpstr>
      <vt:lpstr>Database Views</vt:lpstr>
      <vt:lpstr>Database Views</vt:lpstr>
      <vt:lpstr>Why use them?</vt:lpstr>
      <vt:lpstr>Used in Allegro?</vt:lpstr>
      <vt:lpstr>Used in Allegro?</vt:lpstr>
      <vt:lpstr>Creating Database Views </vt:lpstr>
      <vt:lpstr>Practice</vt:lpstr>
      <vt:lpstr>Practice</vt:lpstr>
      <vt:lpstr>Database Constraints</vt:lpstr>
      <vt:lpstr>Constraints</vt:lpstr>
      <vt:lpstr>Types of Constraints</vt:lpstr>
      <vt:lpstr>How are these applied in Allegro?</vt:lpstr>
      <vt:lpstr>Metadata Configuration of Constraints</vt:lpstr>
      <vt:lpstr>The Physical table</vt:lpstr>
      <vt:lpstr>User-Defined Integrity Constraints</vt:lpstr>
      <vt:lpstr>Session Summary</vt:lpstr>
      <vt:lpstr>Q &amp; A</vt:lpstr>
    </vt:vector>
  </TitlesOfParts>
  <Company>eSlide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P10813 - Allegro White Template 10x7.5</dc:title>
  <dc:subject>PowerPoint v2010</dc:subject>
  <dc:creator>Call @ 866-2-eSlide</dc:creator>
  <cp:keywords>Update to P10535</cp:keywords>
  <dc:description>eSlide, LLC - P10813 - Allegro White Template 10x7.5</dc:description>
  <cp:lastModifiedBy>Kevin Cox</cp:lastModifiedBy>
  <cp:revision>329</cp:revision>
  <cp:lastPrinted>2014-05-27T20:07:21Z</cp:lastPrinted>
  <dcterms:created xsi:type="dcterms:W3CDTF">2011-11-02T14:24:24Z</dcterms:created>
  <dcterms:modified xsi:type="dcterms:W3CDTF">2014-07-11T16:06:10Z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rojectFull">
    <vt:lpwstr>C:\Users\d.krchnak\Documents\Training\Course ReDo 2014\AllegroU Course Template.ppta</vt:lpwstr>
  </property>
  <property fmtid="{D5CDD505-2E9C-101B-9397-08002B2CF9AE}" pid="4" name="ArticulateGUID">
    <vt:lpwstr>8364013E-0F65-4E94-ACDD-82F010E8AC89</vt:lpwstr>
  </property>
  <property fmtid="{D5CDD505-2E9C-101B-9397-08002B2CF9AE}" pid="5" name="ArticulatePath">
    <vt:lpwstr>AllegroU Course Template</vt:lpwstr>
  </property>
</Properties>
</file>